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408" r:id="rId2"/>
    <p:sldId id="3553" r:id="rId3"/>
    <p:sldId id="3452" r:id="rId4"/>
    <p:sldId id="3480" r:id="rId5"/>
    <p:sldId id="3405" r:id="rId6"/>
    <p:sldId id="3885" r:id="rId7"/>
    <p:sldId id="3630" r:id="rId8"/>
    <p:sldId id="3792" r:id="rId9"/>
    <p:sldId id="3696" r:id="rId10"/>
    <p:sldId id="3828" r:id="rId11"/>
    <p:sldId id="3863" r:id="rId12"/>
    <p:sldId id="3864" r:id="rId13"/>
    <p:sldId id="3867" r:id="rId14"/>
    <p:sldId id="3868" r:id="rId15"/>
    <p:sldId id="3869" r:id="rId16"/>
    <p:sldId id="3902" r:id="rId17"/>
    <p:sldId id="4152" r:id="rId18"/>
    <p:sldId id="1260" r:id="rId19"/>
    <p:sldId id="1111" r:id="rId20"/>
    <p:sldId id="3908" r:id="rId21"/>
    <p:sldId id="572" r:id="rId22"/>
    <p:sldId id="3881" r:id="rId23"/>
    <p:sldId id="1329" r:id="rId24"/>
    <p:sldId id="4153" r:id="rId25"/>
    <p:sldId id="1268" r:id="rId26"/>
    <p:sldId id="4154" r:id="rId27"/>
    <p:sldId id="3909" r:id="rId28"/>
    <p:sldId id="3910" r:id="rId29"/>
    <p:sldId id="295" r:id="rId30"/>
    <p:sldId id="1270" r:id="rId31"/>
    <p:sldId id="4155" r:id="rId32"/>
    <p:sldId id="4156" r:id="rId33"/>
    <p:sldId id="3200" r:id="rId34"/>
    <p:sldId id="3201" r:id="rId35"/>
    <p:sldId id="322" r:id="rId36"/>
    <p:sldId id="3295" r:id="rId37"/>
    <p:sldId id="4157" r:id="rId38"/>
    <p:sldId id="4149" r:id="rId39"/>
    <p:sldId id="3716" r:id="rId40"/>
    <p:sldId id="2241" r:id="rId41"/>
    <p:sldId id="4151" r:id="rId42"/>
    <p:sldId id="4158" r:id="rId43"/>
    <p:sldId id="4150" r:id="rId44"/>
    <p:sldId id="3229" r:id="rId45"/>
    <p:sldId id="571" r:id="rId46"/>
    <p:sldId id="3848" r:id="rId47"/>
    <p:sldId id="1348" r:id="rId48"/>
    <p:sldId id="2238" r:id="rId49"/>
    <p:sldId id="2282" r:id="rId50"/>
    <p:sldId id="2292" r:id="rId51"/>
    <p:sldId id="3488" r:id="rId5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99FF66"/>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5" autoAdjust="0"/>
    <p:restoredTop sz="86921" autoAdjust="0"/>
  </p:normalViewPr>
  <p:slideViewPr>
    <p:cSldViewPr>
      <p:cViewPr>
        <p:scale>
          <a:sx n="76" d="100"/>
          <a:sy n="76" d="100"/>
        </p:scale>
        <p:origin x="106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through searching out the scriptures; progressive illumination</a:t>
            </a:r>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18</a:t>
            </a:fld>
            <a:endParaRPr lang="en-US" altLang="en-US" dirty="0"/>
          </a:p>
        </p:txBody>
      </p:sp>
    </p:spTree>
    <p:extLst>
      <p:ext uri="{BB962C8B-B14F-4D97-AF65-F5344CB8AC3E}">
        <p14:creationId xmlns:p14="http://schemas.microsoft.com/office/powerpoint/2010/main" val="178975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through searching out the scriptures; progressive illumination</a:t>
            </a:r>
          </a:p>
          <a:p>
            <a:r>
              <a:rPr lang="en-US" dirty="0"/>
              <a:t>Inspiration – not today (2 Tim. 3:16-17; 2 Pet. 1:21)</a:t>
            </a:r>
          </a:p>
          <a:p>
            <a:r>
              <a:rPr lang="en-US" dirty="0"/>
              <a:t>Revelation – not today (Jude 3; Rev. 22:18-19)</a:t>
            </a:r>
          </a:p>
          <a:p>
            <a:r>
              <a:rPr lang="en-US" dirty="0"/>
              <a:t>Illumination – for today (Eph. 1:18; 1 Cor. 2:14-15; 1 John 2:27)</a:t>
            </a:r>
          </a:p>
        </p:txBody>
      </p:sp>
      <p:sp>
        <p:nvSpPr>
          <p:cNvPr id="4" name="Header Placeholder 3"/>
          <p:cNvSpPr>
            <a:spLocks noGrp="1"/>
          </p:cNvSpPr>
          <p:nvPr>
            <p:ph type="hdr" sz="quarter" idx="10"/>
          </p:nvPr>
        </p:nvSpPr>
        <p:spPr/>
        <p:txBody>
          <a:bodyPr/>
          <a:lstStyle/>
          <a:p>
            <a:pPr>
              <a:defRPr/>
            </a:pPr>
            <a:r>
              <a:rPr lang="en-US"/>
              <a:t>Dr. Andy Woods - The Protestant Reformation</a:t>
            </a:r>
            <a:endParaRPr lang="en-US" dirty="0"/>
          </a:p>
        </p:txBody>
      </p:sp>
      <p:sp>
        <p:nvSpPr>
          <p:cNvPr id="5" name="Date Placeholder 4"/>
          <p:cNvSpPr>
            <a:spLocks noGrp="1"/>
          </p:cNvSpPr>
          <p:nvPr>
            <p:ph type="dt" idx="11"/>
          </p:nvPr>
        </p:nvSpPr>
        <p:spPr/>
        <p:txBody>
          <a:bodyPr/>
          <a:lstStyle/>
          <a:p>
            <a:pPr>
              <a:defRPr/>
            </a:pPr>
            <a:r>
              <a:rPr lang="en-US"/>
              <a:t>9/10/2017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B4BBA7F9-A4F9-41CD-9EEF-64BAB7350056}" type="slidenum">
              <a:rPr lang="en-US" altLang="en-US" smtClean="0"/>
              <a:pPr>
                <a:defRPr/>
              </a:pPr>
              <a:t>19</a:t>
            </a:fld>
            <a:endParaRPr lang="en-US" altLang="en-US" dirty="0"/>
          </a:p>
        </p:txBody>
      </p:sp>
    </p:spTree>
    <p:extLst>
      <p:ext uri="{BB962C8B-B14F-4D97-AF65-F5344CB8AC3E}">
        <p14:creationId xmlns:p14="http://schemas.microsoft.com/office/powerpoint/2010/main" val="260574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through searching out the scriptures; progressive illumination</a:t>
            </a:r>
          </a:p>
          <a:p>
            <a:r>
              <a:rPr lang="en-US" dirty="0"/>
              <a:t>Inspiration – not today (2 Tim. 3:16-17; 2 Pet. 1:21)</a:t>
            </a:r>
          </a:p>
          <a:p>
            <a:r>
              <a:rPr lang="en-US" dirty="0"/>
              <a:t>Revelation – not today (Jude 3; Rev. 22:18-19)</a:t>
            </a:r>
          </a:p>
          <a:p>
            <a:r>
              <a:rPr lang="en-US" dirty="0"/>
              <a:t>Illumination – for today (Eph. 1:18; 1 Cor. 2:14-15; 1 John 2:27)</a:t>
            </a:r>
          </a:p>
        </p:txBody>
      </p:sp>
      <p:sp>
        <p:nvSpPr>
          <p:cNvPr id="4" name="Header Placeholder 3"/>
          <p:cNvSpPr>
            <a:spLocks noGrp="1"/>
          </p:cNvSpPr>
          <p:nvPr>
            <p:ph type="hdr" sz="quarter" idx="10"/>
          </p:nvPr>
        </p:nvSpPr>
        <p:spPr/>
        <p:txBody>
          <a:bodyPr/>
          <a:lstStyle/>
          <a:p>
            <a:pPr>
              <a:defRPr/>
            </a:pPr>
            <a:r>
              <a:rPr lang="en-US"/>
              <a:t>Dr. Andy Woods - The Protestant Reformation</a:t>
            </a:r>
            <a:endParaRPr lang="en-US" dirty="0"/>
          </a:p>
        </p:txBody>
      </p:sp>
      <p:sp>
        <p:nvSpPr>
          <p:cNvPr id="5" name="Date Placeholder 4"/>
          <p:cNvSpPr>
            <a:spLocks noGrp="1"/>
          </p:cNvSpPr>
          <p:nvPr>
            <p:ph type="dt" idx="11"/>
          </p:nvPr>
        </p:nvSpPr>
        <p:spPr/>
        <p:txBody>
          <a:bodyPr/>
          <a:lstStyle/>
          <a:p>
            <a:pPr>
              <a:defRPr/>
            </a:pPr>
            <a:r>
              <a:rPr lang="en-US"/>
              <a:t>9/10/2017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B4BBA7F9-A4F9-41CD-9EEF-64BAB7350056}" type="slidenum">
              <a:rPr lang="en-US" altLang="en-US" smtClean="0"/>
              <a:pPr>
                <a:defRPr/>
              </a:pPr>
              <a:t>20</a:t>
            </a:fld>
            <a:endParaRPr lang="en-US" altLang="en-US" dirty="0"/>
          </a:p>
        </p:txBody>
      </p:sp>
    </p:spTree>
    <p:extLst>
      <p:ext uri="{BB962C8B-B14F-4D97-AF65-F5344CB8AC3E}">
        <p14:creationId xmlns:p14="http://schemas.microsoft.com/office/powerpoint/2010/main" val="331420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39</a:t>
            </a:fld>
            <a:endParaRPr lang="en-US" altLang="en-US" dirty="0"/>
          </a:p>
        </p:txBody>
      </p:sp>
    </p:spTree>
    <p:extLst>
      <p:ext uri="{BB962C8B-B14F-4D97-AF65-F5344CB8AC3E}">
        <p14:creationId xmlns:p14="http://schemas.microsoft.com/office/powerpoint/2010/main" val="48879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41</a:t>
            </a:fld>
            <a:endParaRPr lang="en-US" altLang="en-US" dirty="0"/>
          </a:p>
        </p:txBody>
      </p:sp>
    </p:spTree>
    <p:extLst>
      <p:ext uri="{BB962C8B-B14F-4D97-AF65-F5344CB8AC3E}">
        <p14:creationId xmlns:p14="http://schemas.microsoft.com/office/powerpoint/2010/main" val="150670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4/22/2018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4/22/2018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a:p>
        </p:txBody>
      </p:sp>
    </p:spTree>
    <p:extLst>
      <p:ext uri="{BB962C8B-B14F-4D97-AF65-F5344CB8AC3E}">
        <p14:creationId xmlns:p14="http://schemas.microsoft.com/office/powerpoint/2010/main" val="411311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80" r:id="rId13"/>
    <p:sldLayoutId id="2147483681" r:id="rId14"/>
    <p:sldLayoutId id="214748368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customXml" Target="../ink/ink5.xml"/><Relationship Id="rId4" Type="http://schemas.openxmlformats.org/officeDocument/2006/relationships/image" Target="../media/image21.pn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customXml" Target="../ink/ink8.xml"/><Relationship Id="rId4" Type="http://schemas.openxmlformats.org/officeDocument/2006/relationships/image" Target="../media/image21.png"/><Relationship Id="rId9"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835548"/>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F1B670-98BB-4824-A1A7-B19BE0BEDFA8}"/>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362099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u="sng"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829400-93F1-433F-B6CB-D704FD087AB4}"/>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1199037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2BEAF0-0064-41F9-A3E2-C43B79BB3555}"/>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1232843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999BB2-7FD7-4D07-9E27-D6E7F26BBE2A}"/>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9649226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b="1" u="sng" dirty="0">
                <a:solidFill>
                  <a:srgbClr val="FFFFCC"/>
                </a:solidFill>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E524A9-2EE8-4F8F-8417-F77286A34650}"/>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0147082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Font typeface="Wingdings" pitchFamily="2" charset="2"/>
              <a:buAutoNum type="arabicPeriod"/>
            </a:pPr>
            <a:r>
              <a:rPr lang="en-US" altLang="en-US" b="1" u="sng" dirty="0">
                <a:solidFill>
                  <a:srgbClr val="FFFFCC"/>
                </a:solidFill>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63A846-7CED-41C7-BF87-92DD2F724501}"/>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9139952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357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030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7BF77-7B35-448F-97B6-D51F69192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fontAlgn="auto">
              <a:spcBef>
                <a:spcPts val="0"/>
              </a:spcBef>
              <a:spcAft>
                <a:spcPts val="1200"/>
              </a:spcAft>
              <a:buClrTx/>
              <a:buSzTx/>
              <a:buNone/>
              <a:defRPr/>
            </a:pPr>
            <a:r>
              <a:rPr lang="en-US" altLang="en-US" sz="4400" dirty="0">
                <a:solidFill>
                  <a:srgbClr val="00FFFF"/>
                </a:solidFill>
                <a:effectLst>
                  <a:outerShdw blurRad="38100" dist="38100" dir="2700000" algn="tl">
                    <a:srgbClr val="000000">
                      <a:alpha val="43137"/>
                    </a:srgbClr>
                  </a:outerShdw>
                </a:effectLst>
                <a:ea typeface="+mj-ea"/>
                <a:cs typeface="+mj-cs"/>
              </a:rPr>
              <a:t>Daniel 12:4, 9</a:t>
            </a:r>
          </a:p>
          <a:p>
            <a:pPr marL="0" lvl="0" indent="0" algn="just">
              <a:spcBef>
                <a:spcPct val="0"/>
              </a:spcBef>
              <a:buClrTx/>
              <a:buSzTx/>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But as for you, Daniel, conceal these words and seal up the book until the end of time; many will go back and forth, and </a:t>
            </a:r>
            <a:r>
              <a:rPr lang="en-US" sz="3600" b="1" u="sng" dirty="0">
                <a:solidFill>
                  <a:srgbClr val="FFFFCC"/>
                </a:solidFill>
                <a:effectLst>
                  <a:outerShdw blurRad="38100" dist="38100" dir="2700000" algn="tl">
                    <a:srgbClr val="000000">
                      <a:alpha val="43137"/>
                    </a:srgbClr>
                  </a:outerShdw>
                </a:effectLst>
              </a:rPr>
              <a:t>knowledge will increase</a:t>
            </a:r>
            <a:r>
              <a:rPr lang="en-US" sz="3600" dirty="0">
                <a:effectLst>
                  <a:outerShdw blurRad="38100" dist="38100" dir="2700000" algn="tl">
                    <a:srgbClr val="000000">
                      <a:alpha val="43137"/>
                    </a:srgbClr>
                  </a:outerShdw>
                </a:effectLst>
              </a:rPr>
              <a:t>...Go </a:t>
            </a:r>
            <a:r>
              <a:rPr lang="en-US" sz="3600" i="1" dirty="0">
                <a:effectLst>
                  <a:outerShdw blurRad="38100" dist="38100" dir="2700000" algn="tl">
                    <a:srgbClr val="000000">
                      <a:alpha val="43137"/>
                    </a:srgbClr>
                  </a:outerShdw>
                </a:effectLst>
              </a:rPr>
              <a:t>your way</a:t>
            </a:r>
            <a:r>
              <a:rPr lang="en-US" sz="3600" dirty="0">
                <a:effectLst>
                  <a:outerShdw blurRad="38100" dist="38100" dir="2700000" algn="tl">
                    <a:srgbClr val="000000">
                      <a:alpha val="43137"/>
                    </a:srgbClr>
                  </a:outerShdw>
                </a:effectLst>
              </a:rPr>
              <a:t>, Daniel, for </a:t>
            </a:r>
            <a:r>
              <a:rPr lang="en-US" sz="3600" i="1" dirty="0">
                <a:effectLst>
                  <a:outerShdw blurRad="38100" dist="38100" dir="2700000" algn="tl">
                    <a:srgbClr val="000000">
                      <a:alpha val="43137"/>
                    </a:srgbClr>
                  </a:outerShdw>
                </a:effectLst>
              </a:rPr>
              <a:t>these</a:t>
            </a:r>
            <a:r>
              <a:rPr lang="en-US" sz="3600" dirty="0">
                <a:effectLst>
                  <a:outerShdw blurRad="38100" dist="38100" dir="2700000" algn="tl">
                    <a:srgbClr val="000000">
                      <a:alpha val="43137"/>
                    </a:srgbClr>
                  </a:outerShdw>
                </a:effectLst>
              </a:rPr>
              <a:t> words are concealed and sealed up </a:t>
            </a:r>
            <a:r>
              <a:rPr lang="en-US" sz="3600" b="1" u="sng" dirty="0">
                <a:solidFill>
                  <a:srgbClr val="FFFFCC"/>
                </a:solidFill>
                <a:effectLst>
                  <a:outerShdw blurRad="38100" dist="38100" dir="2700000" algn="tl">
                    <a:srgbClr val="000000">
                      <a:alpha val="43137"/>
                    </a:srgbClr>
                  </a:outerShdw>
                </a:effectLst>
              </a:rPr>
              <a:t>until the end time</a:t>
            </a:r>
            <a:r>
              <a:rPr lang="en-US" sz="3600" dirty="0">
                <a:effectLst>
                  <a:outerShdw blurRad="38100" dist="38100" dir="2700000" algn="tl">
                    <a:srgbClr val="000000">
                      <a:alpha val="43137"/>
                    </a:srgbClr>
                  </a:outerShdw>
                </a:effectLst>
              </a:rPr>
              <a:t>.</a:t>
            </a: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332533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850E9-FD64-42B5-922A-F7A36B6387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90876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Amos 8:12</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will stagger from sea to sea And from the north even to the east; They will go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and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seek the word of the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they will not find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9E65C8E0-79EE-4220-9FB3-AE49F7F84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9455" y="2971800"/>
            <a:ext cx="2745090" cy="1828800"/>
          </a:xfrm>
          <a:prstGeom prst="rect">
            <a:avLst/>
          </a:prstGeom>
        </p:spPr>
      </p:pic>
    </p:spTree>
    <p:extLst>
      <p:ext uri="{BB962C8B-B14F-4D97-AF65-F5344CB8AC3E}">
        <p14:creationId xmlns:p14="http://schemas.microsoft.com/office/powerpoint/2010/main" val="14085533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850E9-FD64-42B5-922A-F7A36B6387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22:10</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me,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seal up the words of the prophecy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this book, for the time is near.”</a:t>
            </a:r>
          </a:p>
        </p:txBody>
      </p:sp>
      <p:pic>
        <p:nvPicPr>
          <p:cNvPr id="2" name="Picture 1">
            <a:extLst>
              <a:ext uri="{FF2B5EF4-FFF2-40B4-BE49-F238E27FC236}">
                <a16:creationId xmlns:a16="http://schemas.microsoft.com/office/drawing/2014/main" id="{5A090E86-AAB7-4D8A-8F53-0A3F565C18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7582" y="2590800"/>
            <a:ext cx="3248837" cy="2286000"/>
          </a:xfrm>
          <a:prstGeom prst="rect">
            <a:avLst/>
          </a:prstGeom>
        </p:spPr>
      </p:pic>
      <p:sp>
        <p:nvSpPr>
          <p:cNvPr id="4" name="&quot;Not Allowed&quot; Symbol 3">
            <a:extLst>
              <a:ext uri="{FF2B5EF4-FFF2-40B4-BE49-F238E27FC236}">
                <a16:creationId xmlns:a16="http://schemas.microsoft.com/office/drawing/2014/main" id="{9ACAF433-A378-43AF-91FB-1A0DBC47EE43}"/>
              </a:ext>
            </a:extLst>
          </p:cNvPr>
          <p:cNvSpPr/>
          <p:nvPr/>
        </p:nvSpPr>
        <p:spPr bwMode="auto">
          <a:xfrm>
            <a:off x="3264491" y="2438400"/>
            <a:ext cx="2615018" cy="2667000"/>
          </a:xfrm>
          <a:prstGeom prst="noSmoking">
            <a:avLst>
              <a:gd name="adj" fmla="val 8856"/>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914211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2429E-A101-427E-8EA3-7DECBC942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0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1:10-11</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to this salvation,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prophesied of the grace that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careful searches and inquiries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seeking to know what person or time the Spirit of Christ within them was indicating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predicted the sufferings of Christ and the glories to follow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20315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76200"/>
            <a:ext cx="7772400" cy="1143000"/>
          </a:xfrm>
        </p:spPr>
        <p:txBody>
          <a:bodyPr/>
          <a:lstStyle/>
          <a:p>
            <a:pPr algn="ctr" eaLnBrk="1" hangingPunct="1"/>
            <a:r>
              <a:rPr lang="en-US" altLang="en-US" dirty="0">
                <a:effectLst>
                  <a:outerShdw blurRad="38100" dist="38100" dir="2700000" algn="tl">
                    <a:srgbClr val="000000">
                      <a:alpha val="43137"/>
                    </a:srgbClr>
                  </a:outerShdw>
                </a:effectLst>
                <a:cs typeface="Calibri" panose="020F0502020204030204" pitchFamily="34" charset="0"/>
              </a:rPr>
              <a:t>History of Doctrine</a:t>
            </a:r>
          </a:p>
        </p:txBody>
      </p:sp>
      <p:sp>
        <p:nvSpPr>
          <p:cNvPr id="21507" name="Rectangle 3"/>
          <p:cNvSpPr>
            <a:spLocks noGrp="1" noChangeArrowheads="1"/>
          </p:cNvSpPr>
          <p:nvPr>
            <p:ph type="body" idx="1"/>
          </p:nvPr>
        </p:nvSpPr>
        <p:spPr>
          <a:xfrm>
            <a:off x="1790700" y="1600200"/>
            <a:ext cx="5562600" cy="4572000"/>
          </a:xfrm>
        </p:spPr>
        <p:txBody>
          <a:bodyPr/>
          <a:lstStyle/>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Canon (A.D. 180)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Christology (A.D. 500)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Atonement (A.D. 1100)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Salvation (A.D. 1500)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Eschatology (A.D. 1800)</a:t>
            </a:r>
          </a:p>
        </p:txBody>
      </p:sp>
    </p:spTree>
    <p:extLst>
      <p:ext uri="{BB962C8B-B14F-4D97-AF65-F5344CB8AC3E}">
        <p14:creationId xmlns:p14="http://schemas.microsoft.com/office/powerpoint/2010/main" val="6373617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914400" y="228600"/>
            <a:ext cx="7543800" cy="838200"/>
          </a:xfrm>
        </p:spPr>
        <p:txBody>
          <a:bodyPr/>
          <a:lstStyle/>
          <a:p>
            <a:pPr algn="ctr">
              <a:lnSpc>
                <a:spcPct val="100000"/>
              </a:lnSpc>
            </a:pPr>
            <a:r>
              <a:rPr lang="en-US" altLang="en-US" sz="4000" b="0" dirty="0">
                <a:effectLst>
                  <a:outerShdw blurRad="38100" dist="38100" dir="2700000" algn="tl">
                    <a:srgbClr val="000000">
                      <a:alpha val="43137"/>
                    </a:srgbClr>
                  </a:outerShdw>
                </a:effectLst>
                <a:cs typeface="Calibri" panose="020F0502020204030204" pitchFamily="34" charset="0"/>
              </a:rPr>
              <a:t>Sir Isaac Newton (1642–1727)</a:t>
            </a:r>
          </a:p>
        </p:txBody>
      </p:sp>
      <p:sp>
        <p:nvSpPr>
          <p:cNvPr id="80899" name="Rectangle 7"/>
          <p:cNvSpPr>
            <a:spLocks noChangeArrowheads="1"/>
          </p:cNvSpPr>
          <p:nvPr/>
        </p:nvSpPr>
        <p:spPr bwMode="auto">
          <a:xfrm>
            <a:off x="152400" y="1143000"/>
            <a:ext cx="5943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the time of the end, a body of men will be raised up who will turn their attention to the Prophecies, and insist upon their literal interpretation, in the midst of much clamor and opposition</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0902" name="TextBox 8"/>
          <p:cNvSpPr txBox="1">
            <a:spLocks noChangeArrowheads="1"/>
          </p:cNvSpPr>
          <p:nvPr/>
        </p:nvSpPr>
        <p:spPr bwMode="auto">
          <a:xfrm>
            <a:off x="76200" y="6248400"/>
            <a:ext cx="899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Isaac Newton cited in Nathaniel West, </a:t>
            </a:r>
            <a:r>
              <a:rPr lang="en-US" alt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Thousand Years in Both Testaments</a:t>
            </a:r>
            <a:r>
              <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462.</a:t>
            </a:r>
          </a:p>
        </p:txBody>
      </p:sp>
      <p:pic>
        <p:nvPicPr>
          <p:cNvPr id="2050" name="Picture 2" descr="Image result for isaac new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1875442"/>
            <a:ext cx="2566987" cy="256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2932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087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19300" y="228600"/>
            <a:ext cx="5105400" cy="1066800"/>
          </a:xfrm>
        </p:spPr>
        <p:txBody>
          <a:bodyPr/>
          <a:lstStyle/>
          <a:p>
            <a:pPr algn="ctr">
              <a:defRPr/>
            </a:pPr>
            <a:r>
              <a:rPr lang="en-US" sz="4000" dirty="0">
                <a:effectLst>
                  <a:outerShdw blurRad="38100" dist="38100" dir="2700000" algn="tl">
                    <a:srgbClr val="000000">
                      <a:alpha val="43137"/>
                    </a:srgbClr>
                  </a:outerShdw>
                </a:effectLst>
                <a:latin typeface="Calibri" panose="020F0502020204030204" pitchFamily="34" charset="0"/>
              </a:rPr>
              <a:t>John Walvoord</a:t>
            </a:r>
            <a:br>
              <a:rPr lang="en-US" sz="2000" dirty="0">
                <a:effectLst>
                  <a:outerShdw blurRad="38100" dist="38100" dir="2700000" algn="tl">
                    <a:srgbClr val="000000">
                      <a:alpha val="43137"/>
                    </a:srgbClr>
                  </a:outerShdw>
                </a:effectLst>
                <a:latin typeface="Calibri" panose="020F0502020204030204" pitchFamily="34" charset="0"/>
              </a:rPr>
            </a:br>
            <a:r>
              <a:rPr lang="en-US" sz="2000" i="1" dirty="0">
                <a:effectLst>
                  <a:outerShdw blurRad="38100" dist="38100" dir="2700000" algn="tl">
                    <a:srgbClr val="000000">
                      <a:alpha val="43137"/>
                    </a:srgbClr>
                  </a:outerShdw>
                </a:effectLst>
                <a:latin typeface="Calibri" panose="020F0502020204030204" pitchFamily="34" charset="0"/>
              </a:rPr>
              <a:t>Daniel Commentary, </a:t>
            </a:r>
            <a:r>
              <a:rPr lang="en-US" sz="2000" dirty="0">
                <a:effectLst>
                  <a:outerShdw blurRad="38100" dist="38100" dir="2700000" algn="tl">
                    <a:srgbClr val="000000">
                      <a:alpha val="43137"/>
                    </a:srgbClr>
                  </a:outerShdw>
                </a:effectLst>
                <a:latin typeface="Calibri" panose="020F0502020204030204" pitchFamily="34" charset="0"/>
              </a:rPr>
              <a:t>Page 294</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latin typeface="Calibri" panose="020F0502020204030204" pitchFamily="34" charset="0"/>
              </a:rPr>
              <a:t>“</a:t>
            </a:r>
            <a:r>
              <a:rPr lang="en-US" dirty="0">
                <a:effectLst>
                  <a:outerShdw blurRad="38100" dist="38100" dir="2700000" algn="tl">
                    <a:srgbClr val="000000">
                      <a:alpha val="43137"/>
                    </a:srgbClr>
                  </a:outerShdw>
                </a:effectLst>
              </a:rPr>
              <a:t>The understanding of prophecy peculiarly requires spiritual insight and the teaching of the Holy Spirit. Even though the Scriptures describe in great detail the time of the end, it is obvious that the wicked will not avail themselves of this divine revelation; but it will be a source of comfort and direction to those who are true believers in God. Divine revelation is often given in such a way that it is hid to the wicked even though it is understandable by those spiritually minded</a:t>
            </a:r>
            <a:r>
              <a:rPr lang="en-US" dirty="0">
                <a:effectLst>
                  <a:outerShdw blurRad="38100" dist="38100" dir="2700000" algn="tl">
                    <a:srgbClr val="000000">
                      <a:alpha val="43137"/>
                    </a:srgbClr>
                  </a:outerShdw>
                </a:effectLst>
                <a:latin typeface="Calibri" panose="020F0502020204030204" pitchFamily="34" charset="0"/>
              </a:rPr>
              <a:t>.</a:t>
            </a:r>
            <a:r>
              <a:rPr lang="en-US" i="1" dirty="0">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9508" cy="1097280"/>
          </a:xfrm>
          <a:prstGeom prst="rect">
            <a:avLst/>
          </a:prstGeom>
          <a:noFill/>
        </p:spPr>
      </p:pic>
    </p:spTree>
    <p:extLst>
      <p:ext uri="{BB962C8B-B14F-4D97-AF65-F5344CB8AC3E}">
        <p14:creationId xmlns:p14="http://schemas.microsoft.com/office/powerpoint/2010/main" val="5359219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708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A8998-89BF-4E8A-9D31-CBA02AB566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3766300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2104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A4C29-0DD7-4AA1-BB49-058593949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961" y="304800"/>
            <a:ext cx="8468078" cy="5681964"/>
          </a:xfrm>
          <a:prstGeom prst="rect">
            <a:avLst/>
          </a:prstGeom>
        </p:spPr>
      </p:pic>
    </p:spTree>
    <p:extLst>
      <p:ext uri="{BB962C8B-B14F-4D97-AF65-F5344CB8AC3E}">
        <p14:creationId xmlns:p14="http://schemas.microsoft.com/office/powerpoint/2010/main" val="35474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800100" y="1600200"/>
            <a:ext cx="7543800" cy="4460875"/>
          </a:xfrm>
        </p:spPr>
        <p:txBody>
          <a:bodyPr/>
          <a:lstStyle/>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Antichrist's temple (Dan 9:27; Matt 24:15; 2 </a:t>
            </a:r>
            <a:r>
              <a:rPr lang="en-US" altLang="en-US" dirty="0" err="1">
                <a:effectLst>
                  <a:outerShdw blurRad="38100" dist="38100" dir="2700000" algn="tl">
                    <a:srgbClr val="000000">
                      <a:alpha val="43137"/>
                    </a:srgbClr>
                  </a:outerShdw>
                </a:effectLst>
              </a:rPr>
              <a:t>Thess</a:t>
            </a:r>
            <a:r>
              <a:rPr lang="en-US" altLang="en-US" dirty="0">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Millennial temple (</a:t>
            </a:r>
            <a:r>
              <a:rPr lang="en-US" altLang="en-US" dirty="0" err="1">
                <a:effectLst>
                  <a:outerShdw blurRad="38100" dist="38100" dir="2700000" algn="tl">
                    <a:srgbClr val="000000">
                      <a:alpha val="43137"/>
                    </a:srgbClr>
                  </a:outerShdw>
                </a:effectLst>
              </a:rPr>
              <a:t>Ezek</a:t>
            </a:r>
            <a:r>
              <a:rPr lang="en-US" altLang="en-US"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13576879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800100" y="1600200"/>
            <a:ext cx="7543800" cy="4460875"/>
          </a:xfrm>
        </p:spPr>
        <p:txBody>
          <a:bodyPr/>
          <a:lstStyle/>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Antichrist's temple (Dan 9:27; Matt 24:15; 2 </a:t>
            </a:r>
            <a:r>
              <a:rPr lang="en-US" altLang="en-US" b="1" u="sng" dirty="0" err="1">
                <a:solidFill>
                  <a:srgbClr val="FFFFCC"/>
                </a:solidFill>
                <a:effectLst>
                  <a:outerShdw blurRad="38100" dist="38100" dir="2700000" algn="tl">
                    <a:srgbClr val="000000">
                      <a:alpha val="43137"/>
                    </a:srgbClr>
                  </a:outerShdw>
                </a:effectLst>
              </a:rPr>
              <a:t>Thess</a:t>
            </a:r>
            <a:r>
              <a:rPr lang="en-US" altLang="en-US" b="1" u="sng" dirty="0">
                <a:solidFill>
                  <a:srgbClr val="FFFFCC"/>
                </a:solidFill>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Millennial temple (</a:t>
            </a:r>
            <a:r>
              <a:rPr lang="en-US" altLang="en-US" dirty="0" err="1">
                <a:effectLst>
                  <a:outerShdw blurRad="38100" dist="38100" dir="2700000" algn="tl">
                    <a:srgbClr val="000000">
                      <a:alpha val="43137"/>
                    </a:srgbClr>
                  </a:outerShdw>
                </a:effectLst>
              </a:rPr>
              <a:t>Ezek</a:t>
            </a:r>
            <a:r>
              <a:rPr lang="en-US" altLang="en-US"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23395896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800100" y="1600200"/>
            <a:ext cx="7543800" cy="4460875"/>
          </a:xfrm>
        </p:spPr>
        <p:txBody>
          <a:bodyPr/>
          <a:lstStyle/>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dirty="0">
                <a:effectLst>
                  <a:outerShdw blurRad="38100" dist="38100" dir="2700000" algn="tl">
                    <a:srgbClr val="000000">
                      <a:alpha val="43137"/>
                    </a:srgbClr>
                  </a:outerShdw>
                </a:effectLst>
              </a:rPr>
              <a:t>Antichrist's temple (Dan 9:27; Matt 24:15; 2 </a:t>
            </a:r>
            <a:r>
              <a:rPr lang="en-US" altLang="en-US" dirty="0" err="1">
                <a:effectLst>
                  <a:outerShdw blurRad="38100" dist="38100" dir="2700000" algn="tl">
                    <a:srgbClr val="000000">
                      <a:alpha val="43137"/>
                    </a:srgbClr>
                  </a:outerShdw>
                </a:effectLst>
              </a:rPr>
              <a:t>Thess</a:t>
            </a:r>
            <a:r>
              <a:rPr lang="en-US" altLang="en-US" dirty="0">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Millennial temple (</a:t>
            </a:r>
            <a:r>
              <a:rPr lang="en-US" altLang="en-US" b="1" u="sng" dirty="0" err="1">
                <a:solidFill>
                  <a:srgbClr val="FFFFCC"/>
                </a:solidFill>
                <a:effectLst>
                  <a:outerShdw blurRad="38100" dist="38100" dir="2700000" algn="tl">
                    <a:srgbClr val="000000">
                      <a:alpha val="43137"/>
                    </a:srgbClr>
                  </a:outerShdw>
                </a:effectLst>
              </a:rPr>
              <a:t>Ezek</a:t>
            </a:r>
            <a:r>
              <a:rPr lang="en-US" altLang="en-US" b="1" u="sng" dirty="0">
                <a:solidFill>
                  <a:srgbClr val="FFFFCC"/>
                </a:solidFill>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18459626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HP Desktop\Pictures\Gabe's images\TheMellenniumTemple.jpg">
            <a:extLst>
              <a:ext uri="{FF2B5EF4-FFF2-40B4-BE49-F238E27FC236}">
                <a16:creationId xmlns:a16="http://schemas.microsoft.com/office/drawing/2014/main" id="{2A273F80-B7A3-4A9C-9FEF-6F6EC50AC1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3"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625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HP Desktop\Pictures\Gabe's images\TempleComparisons.jpg">
            <a:extLst>
              <a:ext uri="{FF2B5EF4-FFF2-40B4-BE49-F238E27FC236}">
                <a16:creationId xmlns:a16="http://schemas.microsoft.com/office/drawing/2014/main" id="{3BA89821-804D-4997-A228-65730B7B6D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95313"/>
            <a:ext cx="84201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890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20428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304800"/>
            <a:ext cx="2895600" cy="685800"/>
          </a:xfrm>
        </p:spPr>
        <p:txBody>
          <a:bodyPr/>
          <a:lstStyle/>
          <a:p>
            <a:r>
              <a:rPr lang="en-US" altLang="en-US" sz="4000" dirty="0">
                <a:effectLst>
                  <a:outerShdw blurRad="38100" dist="38100" dir="2700000" algn="tl">
                    <a:srgbClr val="000000">
                      <a:alpha val="43137"/>
                    </a:srgbClr>
                  </a:outerShdw>
                </a:effectLst>
              </a:rPr>
              <a:t>HANUKKAH</a:t>
            </a:r>
            <a:r>
              <a:rPr lang="en-US" altLang="en-US" dirty="0">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152400" y="1143000"/>
            <a:ext cx="6934200" cy="5486400"/>
          </a:xfrm>
        </p:spPr>
        <p:txBody>
          <a:bodyPr/>
          <a:lstStyle/>
          <a:p>
            <a:pPr marL="457200" indent="-457200" eaLnBrk="1" hangingPunct="1">
              <a:spcBef>
                <a:spcPct val="0"/>
              </a:spcBef>
              <a:spcAft>
                <a:spcPts val="900"/>
              </a:spcAft>
              <a:defRPr/>
            </a:pPr>
            <a:r>
              <a:rPr lang="en-US" altLang="en-US" sz="3400" dirty="0">
                <a:effectLst>
                  <a:outerShdw blurRad="38100" dist="38100" dir="2700000" algn="tl">
                    <a:srgbClr val="000000">
                      <a:alpha val="43137"/>
                    </a:srgbClr>
                  </a:outerShdw>
                </a:effectLst>
              </a:rPr>
              <a:t>The Maccabean revolt </a:t>
            </a:r>
          </a:p>
          <a:p>
            <a:pPr marL="457200" indent="-457200" eaLnBrk="1" hangingPunct="1">
              <a:spcBef>
                <a:spcPct val="0"/>
              </a:spcBef>
              <a:spcAft>
                <a:spcPts val="900"/>
              </a:spcAft>
              <a:defRPr/>
            </a:pPr>
            <a:r>
              <a:rPr lang="en-US" altLang="en-US" sz="3400" dirty="0">
                <a:effectLst>
                  <a:outerShdw blurRad="38100" dist="38100" dir="2700000" algn="tl">
                    <a:srgbClr val="000000">
                      <a:alpha val="43137"/>
                    </a:srgbClr>
                  </a:outerShdw>
                </a:effectLst>
              </a:rPr>
              <a:t>December 25</a:t>
            </a:r>
            <a:r>
              <a:rPr lang="en-US" altLang="en-US" sz="3400" baseline="30000" dirty="0">
                <a:effectLst>
                  <a:outerShdw blurRad="38100" dist="38100" dir="2700000" algn="tl">
                    <a:srgbClr val="000000">
                      <a:alpha val="43137"/>
                    </a:srgbClr>
                  </a:outerShdw>
                </a:effectLst>
              </a:rPr>
              <a:t>th</a:t>
            </a:r>
            <a:r>
              <a:rPr lang="en-US" altLang="en-US" sz="3400" dirty="0">
                <a:effectLst>
                  <a:outerShdw blurRad="38100" dist="38100" dir="2700000" algn="tl">
                    <a:srgbClr val="000000">
                      <a:alpha val="43137"/>
                    </a:srgbClr>
                  </a:outerShdw>
                </a:effectLst>
              </a:rPr>
              <a:t> 164 BC : the temple is liberated and rededicated</a:t>
            </a:r>
          </a:p>
          <a:p>
            <a:pPr marL="457200" indent="-457200" eaLnBrk="1" hangingPunct="1">
              <a:spcBef>
                <a:spcPct val="0"/>
              </a:spcBef>
              <a:spcAft>
                <a:spcPts val="900"/>
              </a:spcAft>
              <a:defRPr/>
            </a:pPr>
            <a:r>
              <a:rPr lang="en-US" altLang="en-US" sz="3400" dirty="0">
                <a:effectLst>
                  <a:outerShdw blurRad="38100" dist="38100" dir="2700000" algn="tl">
                    <a:srgbClr val="000000">
                      <a:alpha val="43137"/>
                    </a:srgbClr>
                  </a:outerShdw>
                </a:effectLst>
              </a:rPr>
              <a:t>1 &amp; 2 Maccabees</a:t>
            </a:r>
          </a:p>
          <a:p>
            <a:pPr marL="457200" indent="-457200" eaLnBrk="1" hangingPunct="1">
              <a:spcBef>
                <a:spcPct val="0"/>
              </a:spcBef>
              <a:spcAft>
                <a:spcPts val="900"/>
              </a:spcAft>
              <a:defRPr/>
            </a:pPr>
            <a:r>
              <a:rPr lang="en-US" altLang="en-US" sz="3400" dirty="0">
                <a:effectLst>
                  <a:outerShdw blurRad="38100" dist="38100" dir="2700000" algn="tl">
                    <a:srgbClr val="000000">
                      <a:alpha val="43137"/>
                    </a:srgbClr>
                  </a:outerShdw>
                </a:effectLst>
              </a:rPr>
              <a:t>The miracle of the lamp oil</a:t>
            </a:r>
          </a:p>
          <a:p>
            <a:pPr marL="457200" indent="-457200" eaLnBrk="1" hangingPunct="1">
              <a:spcBef>
                <a:spcPct val="0"/>
              </a:spcBef>
              <a:spcAft>
                <a:spcPts val="900"/>
              </a:spcAft>
              <a:defRPr/>
            </a:pPr>
            <a:r>
              <a:rPr lang="en-US" altLang="en-US" sz="3400" dirty="0">
                <a:effectLst>
                  <a:outerShdw blurRad="38100" dist="38100" dir="2700000" algn="tl">
                    <a:srgbClr val="000000">
                      <a:alpha val="43137"/>
                    </a:srgbClr>
                  </a:outerShdw>
                </a:effectLst>
              </a:rPr>
              <a:t>Hanukkah “Feast of Dedication” (festival of lights).</a:t>
            </a:r>
          </a:p>
          <a:p>
            <a:pPr marL="457200" indent="-457200" eaLnBrk="1" hangingPunct="1">
              <a:spcBef>
                <a:spcPct val="0"/>
              </a:spcBef>
              <a:spcAft>
                <a:spcPts val="900"/>
              </a:spcAft>
              <a:defRPr/>
            </a:pPr>
            <a:r>
              <a:rPr lang="en-US" altLang="en-US" sz="3400" dirty="0">
                <a:effectLst>
                  <a:outerShdw blurRad="38100" dist="38100" dir="2700000" algn="tl">
                    <a:srgbClr val="000000">
                      <a:alpha val="43137"/>
                    </a:srgbClr>
                  </a:outerShdw>
                </a:effectLst>
              </a:rPr>
              <a:t>Christmas / Jewish Holiday </a:t>
            </a:r>
          </a:p>
          <a:p>
            <a:pPr marL="457200" indent="-457200" eaLnBrk="1" hangingPunct="1">
              <a:spcBef>
                <a:spcPct val="0"/>
              </a:spcBef>
              <a:spcAft>
                <a:spcPts val="900"/>
              </a:spcAft>
              <a:defRPr/>
            </a:pPr>
            <a:r>
              <a:rPr lang="en-US" altLang="en-US" sz="3400"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629400" y="25146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295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4478164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304800"/>
            <a:ext cx="7203483" cy="1066800"/>
          </a:xfrm>
        </p:spPr>
        <p:txBody>
          <a:bodyPr/>
          <a:lstStyle/>
          <a:p>
            <a:pPr algn="ctr">
              <a:spcAft>
                <a:spcPts val="600"/>
              </a:spcAft>
            </a:pPr>
            <a:r>
              <a:rPr lang="en-US" sz="32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(2003). </a:t>
            </a:r>
            <a:r>
              <a:rPr lang="en-US" sz="1800" i="1" dirty="0">
                <a:solidFill>
                  <a:schemeClr val="tx1"/>
                </a:solidFill>
                <a:effectLst>
                  <a:outerShdw blurRad="38100" dist="38100" dir="2700000" algn="tl">
                    <a:srgbClr val="000000">
                      <a:alpha val="43137"/>
                    </a:srgbClr>
                  </a:outerShdw>
                </a:effectLst>
              </a:rPr>
              <a:t>The Footsteps of the Messiah: a study of the sequence of prophetic events </a:t>
            </a:r>
            <a:r>
              <a:rPr lang="en-US" sz="1800" dirty="0">
                <a:solidFill>
                  <a:schemeClr val="tx1"/>
                </a:solidFill>
                <a:effectLst>
                  <a:outerShdw blurRad="38100" dist="38100" dir="2700000" algn="tl">
                    <a:srgbClr val="000000">
                      <a:alpha val="43137"/>
                    </a:srgbClr>
                  </a:outerShdw>
                </a:effectLst>
              </a:rPr>
              <a:t>(Rev. ed., p. 367). Tustin, CA: Ariel Ministries.</a:t>
            </a:r>
            <a:endParaRPr lang="en-US" altLang="en-US" sz="24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19570" y="1600920"/>
            <a:ext cx="8904859" cy="37201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Millennium will not begin the day immediately following the last day of the Great Tribulation because there will be a seventy-five day interval. During this time between the Great Tribulation and the start of the Messianic Age, a number of events will occur. The existence of this interval is demonstrated in Daniel 12:11-12.”</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4908"/>
            <a:ext cx="820011" cy="1097280"/>
          </a:xfrm>
          <a:prstGeom prst="rect">
            <a:avLst/>
          </a:prstGeom>
        </p:spPr>
      </p:pic>
    </p:spTree>
    <p:extLst>
      <p:ext uri="{BB962C8B-B14F-4D97-AF65-F5344CB8AC3E}">
        <p14:creationId xmlns:p14="http://schemas.microsoft.com/office/powerpoint/2010/main" val="8281617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24150" y="304800"/>
            <a:ext cx="3695700" cy="1143000"/>
          </a:xfrm>
        </p:spPr>
        <p:txBody>
          <a:bodyPr/>
          <a:lstStyle/>
          <a:p>
            <a:pPr algn="ctr"/>
            <a:r>
              <a:rPr lang="en-US" altLang="en-US" sz="3200" dirty="0">
                <a:effectLst>
                  <a:outerShdw blurRad="38100" dist="38100" dir="2700000" algn="tl">
                    <a:srgbClr val="000000">
                      <a:alpha val="43137"/>
                    </a:srgbClr>
                  </a:outerShdw>
                </a:effectLst>
              </a:rPr>
              <a:t>The 75 DAY Interval</a:t>
            </a:r>
            <a:br>
              <a:rPr lang="en-US" altLang="en-US" sz="28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Daniel 12:11-12</a:t>
            </a:r>
            <a:endParaRPr lang="en-US" sz="2800" dirty="0">
              <a:effectLst>
                <a:outerShdw blurRad="38100" dist="38100" dir="2700000" algn="tl">
                  <a:srgbClr val="000000">
                    <a:alpha val="43137"/>
                  </a:srgbClr>
                </a:outerShdw>
              </a:effectLst>
            </a:endParaRPr>
          </a:p>
        </p:txBody>
      </p:sp>
      <p:sp>
        <p:nvSpPr>
          <p:cNvPr id="35843" name="Rectangle 3"/>
          <p:cNvSpPr>
            <a:spLocks noGrp="1" noChangeArrowheads="1"/>
          </p:cNvSpPr>
          <p:nvPr>
            <p:ph type="body" idx="1"/>
          </p:nvPr>
        </p:nvSpPr>
        <p:spPr>
          <a:xfrm>
            <a:off x="76200" y="1600200"/>
            <a:ext cx="9067800" cy="4460875"/>
          </a:xfrm>
        </p:spPr>
        <p:txBody>
          <a:bodyPr/>
          <a:lstStyle/>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Beast cast into the Lake of Fire (Rev. 19:20)</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False Prophet cast into the Lake of Fire (Rev. 19:20)</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binding of Satan (Rev. 20:1-3)</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Judgment of the Jews (Ezek. 20:33-44)</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 Judgment of the Gentiles (Matt. 25:31-46)</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Resurrection of OT saints (Dan. 12:2) &amp; Tribulation martyrs (Rev. 20:4-5)</a:t>
            </a:r>
          </a:p>
          <a:p>
            <a:pPr marL="460375" indent="-460375">
              <a:lnSpc>
                <a:spcPct val="90000"/>
              </a:lnSpc>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Rewarding of OT saints &amp; Tribulation martyrs (Dan. 12:3)</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effectLst>
                  <a:outerShdw blurRad="38100" dist="38100" dir="2700000" algn="tl">
                    <a:srgbClr val="000000">
                      <a:alpha val="43137"/>
                    </a:srgbClr>
                  </a:outerShdw>
                </a:effectLst>
                <a:latin typeface="Calibri" panose="020F0502020204030204" pitchFamily="34" charset="0"/>
              </a:rPr>
              <a:t>Fruchtenbaum</a:t>
            </a:r>
            <a:r>
              <a:rPr lang="en-US" sz="2000" dirty="0">
                <a:effectLst>
                  <a:outerShdw blurRad="38100" dist="38100" dir="2700000" algn="tl">
                    <a:srgbClr val="000000">
                      <a:alpha val="43137"/>
                    </a:srgbClr>
                  </a:outerShdw>
                </a:effectLst>
                <a:latin typeface="Calibri" panose="020F0502020204030204" pitchFamily="34" charset="0"/>
              </a:rPr>
              <a:t>, </a:t>
            </a:r>
            <a:r>
              <a:rPr lang="en-US" sz="2000" i="1" dirty="0">
                <a:effectLst>
                  <a:outerShdw blurRad="38100" dist="38100" dir="2700000" algn="tl">
                    <a:srgbClr val="000000">
                      <a:alpha val="43137"/>
                    </a:srgbClr>
                  </a:outerShdw>
                </a:effectLst>
                <a:latin typeface="Calibri" panose="020F0502020204030204" pitchFamily="34" charset="0"/>
              </a:rPr>
              <a:t>Footsteps of the Messiah</a:t>
            </a:r>
            <a:r>
              <a:rPr lang="en-US" sz="2000" dirty="0">
                <a:effectLst>
                  <a:outerShdw blurRad="38100" dist="38100" dir="2700000" algn="tl">
                    <a:srgbClr val="000000">
                      <a:alpha val="43137"/>
                    </a:srgbClr>
                  </a:outerShdw>
                </a:effectLst>
                <a:latin typeface="Calibri" panose="020F0502020204030204" pitchFamily="34" charset="0"/>
              </a:rPr>
              <a:t>, 367-78</a:t>
            </a:r>
          </a:p>
        </p:txBody>
      </p:sp>
      <p:pic>
        <p:nvPicPr>
          <p:cNvPr id="6" name="Picture 5">
            <a:extLst>
              <a:ext uri="{FF2B5EF4-FFF2-40B4-BE49-F238E27FC236}">
                <a16:creationId xmlns:a16="http://schemas.microsoft.com/office/drawing/2014/main" id="{8F6B62B7-047F-4FB0-9A0B-83DFF835E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4908"/>
            <a:ext cx="820011" cy="1097280"/>
          </a:xfrm>
          <a:prstGeom prst="rect">
            <a:avLst/>
          </a:prstGeom>
        </p:spPr>
      </p:pic>
    </p:spTree>
    <p:extLst>
      <p:ext uri="{BB962C8B-B14F-4D97-AF65-F5344CB8AC3E}">
        <p14:creationId xmlns:p14="http://schemas.microsoft.com/office/powerpoint/2010/main" val="20652928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504429" y="304800"/>
            <a:ext cx="4135142" cy="1066800"/>
          </a:xfrm>
        </p:spPr>
        <p:txBody>
          <a:bodyPr/>
          <a:lstStyle/>
          <a:p>
            <a:pPr algn="ctr">
              <a:spcAft>
                <a:spcPts val="600"/>
              </a:spcAft>
            </a:pPr>
            <a:r>
              <a:rPr lang="en-US" sz="3200" dirty="0">
                <a:effectLst>
                  <a:outerShdw blurRad="38100" dist="38100" dir="2700000" algn="tl">
                    <a:srgbClr val="000000">
                      <a:alpha val="43137"/>
                    </a:srgbClr>
                  </a:outerShdw>
                </a:effectLst>
              </a:rPr>
              <a:t>Paul </a:t>
            </a:r>
            <a:r>
              <a:rPr lang="en-US" sz="3200" dirty="0" err="1">
                <a:effectLst>
                  <a:outerShdw blurRad="38100" dist="38100" dir="2700000" algn="tl">
                    <a:srgbClr val="000000">
                      <a:alpha val="43137"/>
                    </a:srgbClr>
                  </a:outerShdw>
                </a:effectLst>
              </a:rPr>
              <a:t>Benware</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Daniel Commentary </a:t>
            </a:r>
            <a:r>
              <a:rPr lang="en-US" sz="1800" dirty="0">
                <a:solidFill>
                  <a:schemeClr val="tx1"/>
                </a:solidFill>
                <a:effectLst>
                  <a:outerShdw blurRad="38100" dist="38100" dir="2700000" algn="tl">
                    <a:srgbClr val="000000">
                      <a:alpha val="43137"/>
                    </a:srgbClr>
                  </a:outerShdw>
                </a:effectLst>
              </a:rPr>
              <a:t>(p. 275)</a:t>
            </a:r>
            <a:endParaRPr lang="en-US" altLang="en-US" sz="24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19570" y="1447800"/>
            <a:ext cx="8904859" cy="510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 will be needed to set up the governing administration of His kingdom after the rewarding has taken place. Once the judgments determining who can enter the kingdom have been concluded, it may take another forty-five days to form the government structure necessary to operate in the kingdom…After the saints and unbelievers have been separated, it will take time to appoint saints to different government posts and to inform them of their various responsibilities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4" name="Picture 3">
            <a:extLst>
              <a:ext uri="{FF2B5EF4-FFF2-40B4-BE49-F238E27FC236}">
                <a16:creationId xmlns:a16="http://schemas.microsoft.com/office/drawing/2014/main" id="{80D7E9D7-E021-42BC-963E-A2AA13F2DC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84221"/>
            <a:ext cx="973836" cy="1097280"/>
          </a:xfrm>
          <a:prstGeom prst="rect">
            <a:avLst/>
          </a:prstGeom>
        </p:spPr>
      </p:pic>
    </p:spTree>
    <p:extLst>
      <p:ext uri="{BB962C8B-B14F-4D97-AF65-F5344CB8AC3E}">
        <p14:creationId xmlns:p14="http://schemas.microsoft.com/office/powerpoint/2010/main" val="33247369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8602412" cy="3604680"/>
          </a:xfrm>
        </p:spPr>
        <p:txBody>
          <a:bodyPr/>
          <a:lstStyle/>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Progressive illumination (9)</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Contrast between the righteous &amp; wicked (10)</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Temple (11)</a:t>
            </a:r>
          </a:p>
          <a:p>
            <a:pPr marL="514350" indent="-514350">
              <a:spcBef>
                <a:spcPct val="0"/>
              </a:spcBef>
              <a:spcAft>
                <a:spcPts val="1800"/>
              </a:spcAft>
              <a:buSzPct val="100000"/>
              <a:buFont typeface="+mj-lt"/>
              <a:buAutoNum type="alphaLcPeriod"/>
            </a:pPr>
            <a:r>
              <a:rPr lang="en-US" altLang="en-US" dirty="0">
                <a:effectLst>
                  <a:outerShdw blurRad="38100" dist="38100" dir="2700000" algn="tl">
                    <a:srgbClr val="000000">
                      <a:alpha val="43137"/>
                    </a:srgbClr>
                  </a:outerShdw>
                </a:effectLst>
              </a:rPr>
              <a:t>Preparation for the Millennial Kingdom (12)</a:t>
            </a:r>
          </a:p>
          <a:p>
            <a:pPr marL="514350" indent="-514350">
              <a:spcBef>
                <a:spcPct val="0"/>
              </a:spcBef>
              <a:spcAft>
                <a:spcPts val="1800"/>
              </a:spcAft>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Daniel’s predicted inheritance (13)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Answer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12:9-13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0042" y="5257800"/>
            <a:ext cx="2923916" cy="113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680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245E6-BF4F-410D-9C8F-EA84352F8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has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passed out of death into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0850F689-F9CB-4FCE-AEDE-7508CB540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w="28575">
            <a:solidFill>
              <a:srgbClr val="FFFFCC"/>
            </a:solidFill>
          </a:ln>
        </p:spPr>
      </p:pic>
    </p:spTree>
    <p:extLst>
      <p:ext uri="{BB962C8B-B14F-4D97-AF65-F5344CB8AC3E}">
        <p14:creationId xmlns:p14="http://schemas.microsoft.com/office/powerpoint/2010/main" val="6460932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 Desktop\Pictures\Gabe's images\DivisionOfLandInMillennium.jpg">
            <a:extLst>
              <a:ext uri="{FF2B5EF4-FFF2-40B4-BE49-F238E27FC236}">
                <a16:creationId xmlns:a16="http://schemas.microsoft.com/office/drawing/2014/main" id="{CB49F7B9-2864-4EA9-8BC2-4C212BD704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019" y="91440"/>
            <a:ext cx="8915963"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35981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233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2:44</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days of those kings the God of heaven will set up a kingdom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will never be destroyed, and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kingdom will not be left for another people; it will crush and put an end to all these kingdoms, but it will itself endure forever.”</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EEF3D0-0F95-4C8B-A9F5-B2FB72422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7563" y="3429000"/>
            <a:ext cx="2328874" cy="1603387"/>
          </a:xfrm>
          <a:prstGeom prst="rect">
            <a:avLst/>
          </a:prstGeom>
        </p:spPr>
      </p:pic>
    </p:spTree>
    <p:extLst>
      <p:ext uri="{BB962C8B-B14F-4D97-AF65-F5344CB8AC3E}">
        <p14:creationId xmlns:p14="http://schemas.microsoft.com/office/powerpoint/2010/main" val="105884618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82726502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effectLst>
                  <a:outerShdw blurRad="38100" dist="38100" dir="2700000" algn="tl">
                    <a:srgbClr val="000000">
                      <a:alpha val="43137"/>
                    </a:srgbClr>
                  </a:outerShdw>
                </a:effectLst>
              </a:rPr>
              <a:t>Message</a:t>
            </a:r>
          </a:p>
        </p:txBody>
      </p:sp>
      <p:sp>
        <p:nvSpPr>
          <p:cNvPr id="35843" name="Rectangle 3"/>
          <p:cNvSpPr>
            <a:spLocks noGrp="1" noChangeArrowheads="1"/>
          </p:cNvSpPr>
          <p:nvPr>
            <p:ph type="body" idx="1"/>
          </p:nvPr>
        </p:nvSpPr>
        <p:spPr>
          <a:xfrm>
            <a:off x="571500" y="1768415"/>
            <a:ext cx="8001000" cy="1965385"/>
          </a:xfrm>
        </p:spPr>
        <p:txBody>
          <a:bodyPr/>
          <a:lstStyle/>
          <a:p>
            <a:pPr marL="0" indent="0" algn="just" eaLnBrk="1" hangingPunct="1">
              <a:lnSpc>
                <a:spcPct val="90000"/>
              </a:lnSpc>
              <a:buFont typeface="Wingdings" panose="05000000000000000000" pitchFamily="2" charset="2"/>
              <a:buNone/>
              <a:defRPr/>
            </a:pPr>
            <a:r>
              <a:rPr lang="en-US" sz="4000" dirty="0">
                <a:effectLst>
                  <a:outerShdw blurRad="38100" dist="38100" dir="2700000" algn="tl">
                    <a:srgbClr val="000000">
                      <a:alpha val="43137"/>
                    </a:srgbClr>
                  </a:outerShdw>
                </a:effectLst>
              </a:rPr>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1115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768415"/>
            <a:ext cx="8229600" cy="41148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5" name="Picture 2" descr="http://slbc.org/wp-content/uploads/2014/09/Book-of-Daniel-weppage.jpg">
            <a:extLst>
              <a:ext uri="{FF2B5EF4-FFF2-40B4-BE49-F238E27FC236}">
                <a16:creationId xmlns:a16="http://schemas.microsoft.com/office/drawing/2014/main" id="{C587F091-436C-4194-B3BE-3B3EF689E9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538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028700" y="152400"/>
            <a:ext cx="7086600" cy="838200"/>
          </a:xfrm>
        </p:spPr>
        <p:txBody>
          <a:bodyPr/>
          <a:lstStyle/>
          <a:p>
            <a:pPr algn="ctr" eaLnBrk="1" hangingPunct="1"/>
            <a:r>
              <a:rPr lang="en-US" altLang="en-US" sz="4000" dirty="0">
                <a:effectLst>
                  <a:outerShdw blurRad="38100" dist="38100" dir="2700000" algn="tl">
                    <a:srgbClr val="000000">
                      <a:alpha val="43137"/>
                    </a:srgbClr>
                  </a:outerShdw>
                </a:effectLst>
              </a:rPr>
              <a:t>Diversity of Topics in Daniel</a:t>
            </a:r>
          </a:p>
        </p:txBody>
      </p:sp>
      <p:sp>
        <p:nvSpPr>
          <p:cNvPr id="25603" name="Rectangle 1027"/>
          <p:cNvSpPr>
            <a:spLocks noGrp="1" noChangeArrowheads="1"/>
          </p:cNvSpPr>
          <p:nvPr>
            <p:ph type="body" idx="1"/>
          </p:nvPr>
        </p:nvSpPr>
        <p:spPr>
          <a:xfrm>
            <a:off x="533400" y="1219200"/>
            <a:ext cx="7543800" cy="5105400"/>
          </a:xfrm>
        </p:spPr>
        <p:txBody>
          <a:bodyPr/>
          <a:lstStyle/>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Prophecy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Eschatology </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Confidence that the Bible is God’s word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Knowledge of Intertestamental Period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Angelology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Spiritual Warfare</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Living for God in a Pagan Society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God’s Sovereignty Over Empires</a:t>
            </a:r>
          </a:p>
          <a:p>
            <a:pPr marL="533400" indent="-533400" eaLnBrk="1" hangingPunct="1">
              <a:buFont typeface="Wingdings" panose="05000000000000000000" pitchFamily="2" charset="2"/>
              <a:buNone/>
              <a:defRPr/>
            </a:pPr>
            <a:endParaRPr lang="en-US" sz="28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3812" y="1295400"/>
            <a:ext cx="23643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862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4D07E-FA6C-4C65-BBED-1DD043637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660143"/>
          </a:xfrm>
          <a:prstGeom prst="rect">
            <a:avLst/>
          </a:prstGeom>
        </p:spPr>
      </p:pic>
    </p:spTree>
    <p:extLst>
      <p:ext uri="{BB962C8B-B14F-4D97-AF65-F5344CB8AC3E}">
        <p14:creationId xmlns:p14="http://schemas.microsoft.com/office/powerpoint/2010/main" val="34473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28722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505200"/>
          </a:xfrm>
        </p:spPr>
        <p:txBody>
          <a:bodyPr/>
          <a:lstStyle/>
          <a:p>
            <a:pPr marL="457200" indent="-457200">
              <a:spcBef>
                <a:spcPct val="0"/>
              </a:spcBef>
              <a:spcAft>
                <a:spcPts val="18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412468"/>
            <a:ext cx="727431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Harold Wilmington,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Outline Bible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1058566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21959</TotalTime>
  <Words>1923</Words>
  <Application>Microsoft Office PowerPoint</Application>
  <PresentationFormat>On-screen Show (4:3)</PresentationFormat>
  <Paragraphs>258</Paragraphs>
  <Slides>51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PowerPoint Presentation</vt:lpstr>
      <vt:lpstr>IV. The Prophecy of the Heavenly Messenger (11:2–12:13)</vt:lpstr>
      <vt:lpstr>IV. The Prophecy of the Heavenly Messenger (11:2–12:13)</vt:lpstr>
      <vt:lpstr>The Tribulation &amp; Millennium  Daniel 12:1-13</vt:lpstr>
      <vt:lpstr>The Tribulation &amp; Millennium  Daniel 12:1-13</vt:lpstr>
      <vt:lpstr>The Tribulation &amp; Millennium  Daniel 12:1-13</vt:lpstr>
      <vt:lpstr>The Tribulation &amp; Millennium  Daniel 12:1-13</vt:lpstr>
      <vt:lpstr>The Tribulation &amp; Millennium  Daniel 12:1-13</vt:lpstr>
      <vt:lpstr>The Tribulation &amp; Millennium  Daniel 12:1-13</vt:lpstr>
      <vt:lpstr>The Tribulation &amp; Millennium  Daniel 12:1-13</vt:lpstr>
      <vt:lpstr>Answer  Daniel 12:9-13</vt:lpstr>
      <vt:lpstr>Answer  Daniel 12:9-13</vt:lpstr>
      <vt:lpstr>PowerPoint Presentation</vt:lpstr>
      <vt:lpstr>PowerPoint Presentation</vt:lpstr>
      <vt:lpstr>PowerPoint Presentation</vt:lpstr>
      <vt:lpstr>PowerPoint Presentation</vt:lpstr>
      <vt:lpstr>History of Doctrine</vt:lpstr>
      <vt:lpstr>Sir Isaac Newton (1642–1727)</vt:lpstr>
      <vt:lpstr>Answer  Daniel 12:9-13</vt:lpstr>
      <vt:lpstr>John Walvoord Daniel Commentary, Page 294</vt:lpstr>
      <vt:lpstr>Answer  Daniel 12:9-13</vt:lpstr>
      <vt:lpstr>PowerPoint Presentation</vt:lpstr>
      <vt:lpstr>PowerPoint Presentation</vt:lpstr>
      <vt:lpstr>PowerPoint Presentation</vt:lpstr>
      <vt:lpstr>Israel’s Four Temples</vt:lpstr>
      <vt:lpstr>Israel’s Four Temples</vt:lpstr>
      <vt:lpstr>Israel’s Four Temples</vt:lpstr>
      <vt:lpstr>PowerPoint Presentation</vt:lpstr>
      <vt:lpstr>PowerPoint Presentation</vt:lpstr>
      <vt:lpstr>PowerPoint Presentation</vt:lpstr>
      <vt:lpstr>HANUKKAH  </vt:lpstr>
      <vt:lpstr>Answer  Daniel 12:9-13</vt:lpstr>
      <vt:lpstr>PowerPoint Presentation</vt:lpstr>
      <vt:lpstr>Arnold Fruchtenbaum (2003). The Footsteps of the Messiah: a study of the sequence of prophetic events (Rev. ed., p. 367). Tustin, CA: Ariel Ministries.</vt:lpstr>
      <vt:lpstr>The 75 DAY Interval Daniel 12:11-12</vt:lpstr>
      <vt:lpstr>Paul Benware Daniel Commentary (p. 275)</vt:lpstr>
      <vt:lpstr>Answer  Daniel 12:9-13</vt:lpstr>
      <vt:lpstr>PowerPoint Presentation</vt:lpstr>
      <vt:lpstr>PowerPoint Presentation</vt:lpstr>
      <vt:lpstr>PowerPoint Presentation</vt:lpstr>
      <vt:lpstr>PowerPoint Presentation</vt:lpstr>
      <vt:lpstr>Conclusion</vt:lpstr>
      <vt:lpstr>Message</vt:lpstr>
      <vt:lpstr>Purpose</vt:lpstr>
      <vt:lpstr>Diversity of Topics in Daniel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2113</cp:revision>
  <cp:lastPrinted>2017-02-05T01:03:10Z</cp:lastPrinted>
  <dcterms:created xsi:type="dcterms:W3CDTF">2009-03-17T12:21:13Z</dcterms:created>
  <dcterms:modified xsi:type="dcterms:W3CDTF">2018-04-22T12:52:20Z</dcterms:modified>
</cp:coreProperties>
</file>