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6"/>
  </p:notesMasterIdLst>
  <p:handoutMasterIdLst>
    <p:handoutMasterId r:id="rId67"/>
  </p:handoutMasterIdLst>
  <p:sldIdLst>
    <p:sldId id="2781" r:id="rId2"/>
    <p:sldId id="4208" r:id="rId3"/>
    <p:sldId id="4246" r:id="rId4"/>
    <p:sldId id="4247" r:id="rId5"/>
    <p:sldId id="4147" r:id="rId6"/>
    <p:sldId id="4148" r:id="rId7"/>
    <p:sldId id="4201" r:id="rId8"/>
    <p:sldId id="2204" r:id="rId9"/>
    <p:sldId id="4202" r:id="rId10"/>
    <p:sldId id="4203" r:id="rId11"/>
    <p:sldId id="4205" r:id="rId12"/>
    <p:sldId id="4209" r:id="rId13"/>
    <p:sldId id="4248" r:id="rId14"/>
    <p:sldId id="4249" r:id="rId15"/>
    <p:sldId id="4250" r:id="rId16"/>
    <p:sldId id="3643" r:id="rId17"/>
    <p:sldId id="4204" r:id="rId18"/>
    <p:sldId id="3694" r:id="rId19"/>
    <p:sldId id="3630" r:id="rId20"/>
    <p:sldId id="3650" r:id="rId21"/>
    <p:sldId id="3651" r:id="rId22"/>
    <p:sldId id="3652" r:id="rId23"/>
    <p:sldId id="3635" r:id="rId24"/>
    <p:sldId id="322" r:id="rId25"/>
    <p:sldId id="989" r:id="rId26"/>
    <p:sldId id="4232" r:id="rId27"/>
    <p:sldId id="4207" r:id="rId28"/>
    <p:sldId id="806" r:id="rId29"/>
    <p:sldId id="4214" r:id="rId30"/>
    <p:sldId id="4215" r:id="rId31"/>
    <p:sldId id="4216" r:id="rId32"/>
    <p:sldId id="4261" r:id="rId33"/>
    <p:sldId id="2763" r:id="rId34"/>
    <p:sldId id="2761" r:id="rId35"/>
    <p:sldId id="2758" r:id="rId36"/>
    <p:sldId id="2760" r:id="rId37"/>
    <p:sldId id="4220" r:id="rId38"/>
    <p:sldId id="4251" r:id="rId39"/>
    <p:sldId id="4218" r:id="rId40"/>
    <p:sldId id="4225" r:id="rId41"/>
    <p:sldId id="4226" r:id="rId42"/>
    <p:sldId id="4252" r:id="rId43"/>
    <p:sldId id="4227" r:id="rId44"/>
    <p:sldId id="4228" r:id="rId45"/>
    <p:sldId id="4253" r:id="rId46"/>
    <p:sldId id="4230" r:id="rId47"/>
    <p:sldId id="4231" r:id="rId48"/>
    <p:sldId id="4254" r:id="rId49"/>
    <p:sldId id="2371" r:id="rId50"/>
    <p:sldId id="4233" r:id="rId51"/>
    <p:sldId id="4234" r:id="rId52"/>
    <p:sldId id="4235" r:id="rId53"/>
    <p:sldId id="4255" r:id="rId54"/>
    <p:sldId id="4256" r:id="rId55"/>
    <p:sldId id="1020" r:id="rId56"/>
    <p:sldId id="4240" r:id="rId57"/>
    <p:sldId id="4241" r:id="rId58"/>
    <p:sldId id="4257" r:id="rId59"/>
    <p:sldId id="4242" r:id="rId60"/>
    <p:sldId id="4243" r:id="rId61"/>
    <p:sldId id="4258" r:id="rId62"/>
    <p:sldId id="4244" r:id="rId63"/>
    <p:sldId id="4260" r:id="rId64"/>
    <p:sldId id="4259" r:id="rId65"/>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66"/>
    <a:srgbClr val="0000FF"/>
    <a:srgbClr val="A50021"/>
    <a:srgbClr val="990099"/>
    <a:srgbClr val="006600"/>
    <a:srgbClr val="FF9900"/>
    <a:srgbClr val="00CC00"/>
    <a:srgbClr val="A6A6A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31" autoAdjust="0"/>
    <p:restoredTop sz="93083" autoAdjust="0"/>
  </p:normalViewPr>
  <p:slideViewPr>
    <p:cSldViewPr>
      <p:cViewPr varScale="1">
        <p:scale>
          <a:sx n="106" d="100"/>
          <a:sy n="106" d="100"/>
        </p:scale>
        <p:origin x="173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4/18/2018</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3"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a:t>
            </a:r>
            <a:r>
              <a:rPr lang="en-US" dirty="0" err="1">
                <a:latin typeface="Calibri" panose="020F0502020204030204" pitchFamily="34" charset="0"/>
                <a:cs typeface="Calibri" panose="020F0502020204030204" pitchFamily="34" charset="0"/>
              </a:rPr>
              <a:t>BIble</a:t>
            </a:r>
            <a:r>
              <a:rPr lang="en-US" dirty="0">
                <a:latin typeface="Calibri" panose="020F0502020204030204" pitchFamily="34" charset="0"/>
                <a:cs typeface="Calibri" panose="020F0502020204030204" pitchFamily="34" charset="0"/>
              </a:rPr>
              <a:t>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1" y="0"/>
            <a:ext cx="3170763"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r>
              <a:rPr lang="en-US"/>
              <a:t>4/18/2018</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09" tIns="50504" rIns="101009" bIns="50504" rtlCol="0" anchor="ctr"/>
          <a:lstStyle/>
          <a:p>
            <a:pPr lvl="0"/>
            <a:endParaRPr lang="en-US" noProof="0" dirty="0"/>
          </a:p>
        </p:txBody>
      </p:sp>
      <p:sp>
        <p:nvSpPr>
          <p:cNvPr id="5" name="Notes Placeholder 4"/>
          <p:cNvSpPr>
            <a:spLocks noGrp="1"/>
          </p:cNvSpPr>
          <p:nvPr>
            <p:ph type="body" sz="quarter" idx="3"/>
          </p:nvPr>
        </p:nvSpPr>
        <p:spPr bwMode="auto">
          <a:xfrm>
            <a:off x="732366" y="4561228"/>
            <a:ext cx="5850473" cy="4318573"/>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3" y="9120813"/>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1" y="9120813"/>
            <a:ext cx="3170763"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8917">
              <a:defRPr>
                <a:solidFill>
                  <a:schemeClr val="tx1"/>
                </a:solidFill>
                <a:latin typeface="Arial" panose="020B0604020202020204" pitchFamily="34" charset="0"/>
                <a:cs typeface="Arial" panose="020B0604020202020204" pitchFamily="34" charset="0"/>
              </a:defRPr>
            </a:lvl1pPr>
            <a:lvl2pPr marL="776602" indent="-298693" defTabSz="1008917">
              <a:defRPr>
                <a:solidFill>
                  <a:schemeClr val="tx1"/>
                </a:solidFill>
                <a:latin typeface="Arial" panose="020B0604020202020204" pitchFamily="34" charset="0"/>
                <a:cs typeface="Arial" panose="020B0604020202020204" pitchFamily="34" charset="0"/>
              </a:defRPr>
            </a:lvl2pPr>
            <a:lvl3pPr marL="1194770" indent="-238953" defTabSz="1008917">
              <a:defRPr>
                <a:solidFill>
                  <a:schemeClr val="tx1"/>
                </a:solidFill>
                <a:latin typeface="Arial" panose="020B0604020202020204" pitchFamily="34" charset="0"/>
                <a:cs typeface="Arial" panose="020B0604020202020204" pitchFamily="34" charset="0"/>
              </a:defRPr>
            </a:lvl3pPr>
            <a:lvl4pPr marL="1672678" indent="-238953" defTabSz="1008917">
              <a:defRPr>
                <a:solidFill>
                  <a:schemeClr val="tx1"/>
                </a:solidFill>
                <a:latin typeface="Arial" panose="020B0604020202020204" pitchFamily="34" charset="0"/>
                <a:cs typeface="Arial" panose="020B0604020202020204" pitchFamily="34" charset="0"/>
              </a:defRPr>
            </a:lvl4pPr>
            <a:lvl5pPr marL="2150586" indent="-238953" defTabSz="1008917">
              <a:defRPr>
                <a:solidFill>
                  <a:schemeClr val="tx1"/>
                </a:solidFill>
                <a:latin typeface="Arial" panose="020B0604020202020204" pitchFamily="34" charset="0"/>
                <a:cs typeface="Arial" panose="020B0604020202020204" pitchFamily="34" charset="0"/>
              </a:defRPr>
            </a:lvl5pPr>
            <a:lvl6pPr marL="2628494"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403"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31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22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307">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307">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4/18/2018</a:t>
            </a:r>
            <a:endParaRPr lang="en-US" dirty="0"/>
          </a:p>
        </p:txBody>
      </p:sp>
    </p:spTree>
    <p:extLst>
      <p:ext uri="{BB962C8B-B14F-4D97-AF65-F5344CB8AC3E}">
        <p14:creationId xmlns:p14="http://schemas.microsoft.com/office/powerpoint/2010/main" val="1113246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15</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4/18/2018</a:t>
            </a:r>
            <a:endParaRPr lang="en-US" dirty="0"/>
          </a:p>
        </p:txBody>
      </p:sp>
    </p:spTree>
    <p:extLst>
      <p:ext uri="{BB962C8B-B14F-4D97-AF65-F5344CB8AC3E}">
        <p14:creationId xmlns:p14="http://schemas.microsoft.com/office/powerpoint/2010/main" val="4198624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17</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4/18/2018</a:t>
            </a:r>
            <a:endParaRPr lang="en-US" dirty="0"/>
          </a:p>
        </p:txBody>
      </p:sp>
    </p:spTree>
    <p:extLst>
      <p:ext uri="{BB962C8B-B14F-4D97-AF65-F5344CB8AC3E}">
        <p14:creationId xmlns:p14="http://schemas.microsoft.com/office/powerpoint/2010/main" val="2883355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8917">
              <a:defRPr>
                <a:solidFill>
                  <a:schemeClr val="tx1"/>
                </a:solidFill>
                <a:latin typeface="Arial" panose="020B0604020202020204" pitchFamily="34" charset="0"/>
                <a:cs typeface="Arial" panose="020B0604020202020204" pitchFamily="34" charset="0"/>
              </a:defRPr>
            </a:lvl1pPr>
            <a:lvl2pPr marL="776602" indent="-298693" defTabSz="1008917">
              <a:defRPr>
                <a:solidFill>
                  <a:schemeClr val="tx1"/>
                </a:solidFill>
                <a:latin typeface="Arial" panose="020B0604020202020204" pitchFamily="34" charset="0"/>
                <a:cs typeface="Arial" panose="020B0604020202020204" pitchFamily="34" charset="0"/>
              </a:defRPr>
            </a:lvl2pPr>
            <a:lvl3pPr marL="1194770" indent="-238953" defTabSz="1008917">
              <a:defRPr>
                <a:solidFill>
                  <a:schemeClr val="tx1"/>
                </a:solidFill>
                <a:latin typeface="Arial" panose="020B0604020202020204" pitchFamily="34" charset="0"/>
                <a:cs typeface="Arial" panose="020B0604020202020204" pitchFamily="34" charset="0"/>
              </a:defRPr>
            </a:lvl3pPr>
            <a:lvl4pPr marL="1672678" indent="-238953" defTabSz="1008917">
              <a:defRPr>
                <a:solidFill>
                  <a:schemeClr val="tx1"/>
                </a:solidFill>
                <a:latin typeface="Arial" panose="020B0604020202020204" pitchFamily="34" charset="0"/>
                <a:cs typeface="Arial" panose="020B0604020202020204" pitchFamily="34" charset="0"/>
              </a:defRPr>
            </a:lvl4pPr>
            <a:lvl5pPr marL="2150586" indent="-238953" defTabSz="1008917">
              <a:defRPr>
                <a:solidFill>
                  <a:schemeClr val="tx1"/>
                </a:solidFill>
                <a:latin typeface="Arial" panose="020B0604020202020204" pitchFamily="34" charset="0"/>
                <a:cs typeface="Arial" panose="020B0604020202020204" pitchFamily="34" charset="0"/>
              </a:defRPr>
            </a:lvl5pPr>
            <a:lvl6pPr marL="2628494"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403"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31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22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26</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307">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307">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4/18/2018</a:t>
            </a:r>
            <a:endParaRPr lang="en-US" dirty="0"/>
          </a:p>
        </p:txBody>
      </p:sp>
    </p:spTree>
    <p:extLst>
      <p:ext uri="{BB962C8B-B14F-4D97-AF65-F5344CB8AC3E}">
        <p14:creationId xmlns:p14="http://schemas.microsoft.com/office/powerpoint/2010/main" val="2560677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309"/>
            <a:fld id="{0413A5C8-111D-4E5C-BB4C-D0F238F39719}" type="slidenum">
              <a:rPr lang="en-US" smtClean="0"/>
              <a:pPr defTabSz="919309"/>
              <a:t>43</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4/18/2018</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746102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879346"/>
            <a:fld id="{0413A5C8-111D-4E5C-BB4C-D0F238F39719}" type="slidenum">
              <a:rPr lang="en-US" smtClean="0"/>
              <a:pPr defTabSz="879346"/>
              <a:t>44</a:t>
            </a:fld>
            <a:endParaRPr lang="en-US"/>
          </a:p>
        </p:txBody>
      </p:sp>
      <p:sp>
        <p:nvSpPr>
          <p:cNvPr id="5" name="Header Placeholder 4"/>
          <p:cNvSpPr>
            <a:spLocks noGrp="1"/>
          </p:cNvSpPr>
          <p:nvPr>
            <p:ph type="hdr" sz="quarter" idx="10"/>
          </p:nvPr>
        </p:nvSpPr>
        <p:spPr/>
        <p:txBody>
          <a:bodyPr/>
          <a:lstStyle/>
          <a:p>
            <a:pPr>
              <a:defRPr/>
            </a:pPr>
            <a:r>
              <a:rPr lang="en-US"/>
              <a:t>Israel and Kingdom of God</a:t>
            </a:r>
            <a:endParaRPr lang="en-US" dirty="0"/>
          </a:p>
        </p:txBody>
      </p:sp>
    </p:spTree>
    <p:extLst>
      <p:ext uri="{BB962C8B-B14F-4D97-AF65-F5344CB8AC3E}">
        <p14:creationId xmlns:p14="http://schemas.microsoft.com/office/powerpoint/2010/main" val="3988776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309"/>
            <a:fld id="{0413A5C8-111D-4E5C-BB4C-D0F238F39719}" type="slidenum">
              <a:rPr lang="en-US" smtClean="0"/>
              <a:pPr defTabSz="919309"/>
              <a:t>59</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4/18/2018</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2851916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879346"/>
            <a:fld id="{0413A5C8-111D-4E5C-BB4C-D0F238F39719}" type="slidenum">
              <a:rPr lang="en-US" smtClean="0"/>
              <a:pPr defTabSz="879346"/>
              <a:t>60</a:t>
            </a:fld>
            <a:endParaRPr lang="en-US"/>
          </a:p>
        </p:txBody>
      </p:sp>
      <p:sp>
        <p:nvSpPr>
          <p:cNvPr id="5" name="Header Placeholder 4"/>
          <p:cNvSpPr>
            <a:spLocks noGrp="1"/>
          </p:cNvSpPr>
          <p:nvPr>
            <p:ph type="hdr" sz="quarter" idx="10"/>
          </p:nvPr>
        </p:nvSpPr>
        <p:spPr/>
        <p:txBody>
          <a:bodyPr/>
          <a:lstStyle/>
          <a:p>
            <a:pPr>
              <a:defRPr/>
            </a:pPr>
            <a:r>
              <a:rPr lang="en-US"/>
              <a:t>Israel and Kingdom of God</a:t>
            </a:r>
            <a:endParaRPr lang="en-US" dirty="0"/>
          </a:p>
        </p:txBody>
      </p:sp>
    </p:spTree>
    <p:extLst>
      <p:ext uri="{BB962C8B-B14F-4D97-AF65-F5344CB8AC3E}">
        <p14:creationId xmlns:p14="http://schemas.microsoft.com/office/powerpoint/2010/main" val="3892379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309"/>
            <a:fld id="{0413A5C8-111D-4E5C-BB4C-D0F238F39719}" type="slidenum">
              <a:rPr lang="en-US" smtClean="0"/>
              <a:pPr defTabSz="919309"/>
              <a:t>5</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4/18/2018</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674315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879346"/>
            <a:fld id="{0413A5C8-111D-4E5C-BB4C-D0F238F39719}" type="slidenum">
              <a:rPr lang="en-US" smtClean="0"/>
              <a:pPr defTabSz="879346"/>
              <a:t>6</a:t>
            </a:fld>
            <a:endParaRPr lang="en-US"/>
          </a:p>
        </p:txBody>
      </p:sp>
      <p:sp>
        <p:nvSpPr>
          <p:cNvPr id="5" name="Header Placeholder 4"/>
          <p:cNvSpPr>
            <a:spLocks noGrp="1"/>
          </p:cNvSpPr>
          <p:nvPr>
            <p:ph type="hdr" sz="quarter" idx="10"/>
          </p:nvPr>
        </p:nvSpPr>
        <p:spPr/>
        <p:txBody>
          <a:bodyPr/>
          <a:lstStyle/>
          <a:p>
            <a:pPr>
              <a:defRPr/>
            </a:pPr>
            <a:r>
              <a:rPr lang="en-US"/>
              <a:t>Israel and Kingdom of God</a:t>
            </a:r>
            <a:endParaRPr lang="en-US" dirty="0"/>
          </a:p>
        </p:txBody>
      </p:sp>
    </p:spTree>
    <p:extLst>
      <p:ext uri="{BB962C8B-B14F-4D97-AF65-F5344CB8AC3E}">
        <p14:creationId xmlns:p14="http://schemas.microsoft.com/office/powerpoint/2010/main" val="2635659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9</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4/18/2018</a:t>
            </a:r>
            <a:endParaRPr lang="en-US" dirty="0"/>
          </a:p>
        </p:txBody>
      </p:sp>
    </p:spTree>
    <p:extLst>
      <p:ext uri="{BB962C8B-B14F-4D97-AF65-F5344CB8AC3E}">
        <p14:creationId xmlns:p14="http://schemas.microsoft.com/office/powerpoint/2010/main" val="1320322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10</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4/18/2018</a:t>
            </a:r>
            <a:endParaRPr lang="en-US" dirty="0"/>
          </a:p>
        </p:txBody>
      </p:sp>
    </p:spTree>
    <p:extLst>
      <p:ext uri="{BB962C8B-B14F-4D97-AF65-F5344CB8AC3E}">
        <p14:creationId xmlns:p14="http://schemas.microsoft.com/office/powerpoint/2010/main" val="1130691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4/18/2018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11</a:t>
            </a:fld>
            <a:endParaRPr lang="en-US" altLang="en-US" dirty="0"/>
          </a:p>
        </p:txBody>
      </p:sp>
    </p:spTree>
    <p:extLst>
      <p:ext uri="{BB962C8B-B14F-4D97-AF65-F5344CB8AC3E}">
        <p14:creationId xmlns:p14="http://schemas.microsoft.com/office/powerpoint/2010/main" val="3716051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12</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4/18/2018</a:t>
            </a:r>
            <a:endParaRPr lang="en-US" dirty="0"/>
          </a:p>
        </p:txBody>
      </p:sp>
    </p:spTree>
    <p:extLst>
      <p:ext uri="{BB962C8B-B14F-4D97-AF65-F5344CB8AC3E}">
        <p14:creationId xmlns:p14="http://schemas.microsoft.com/office/powerpoint/2010/main" val="117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13</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4/18/2018</a:t>
            </a:r>
            <a:endParaRPr lang="en-US" dirty="0"/>
          </a:p>
        </p:txBody>
      </p:sp>
    </p:spTree>
    <p:extLst>
      <p:ext uri="{BB962C8B-B14F-4D97-AF65-F5344CB8AC3E}">
        <p14:creationId xmlns:p14="http://schemas.microsoft.com/office/powerpoint/2010/main" val="2055790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14</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4/18/2018</a:t>
            </a:r>
            <a:endParaRPr lang="en-US" dirty="0"/>
          </a:p>
        </p:txBody>
      </p:sp>
    </p:spTree>
    <p:extLst>
      <p:ext uri="{BB962C8B-B14F-4D97-AF65-F5344CB8AC3E}">
        <p14:creationId xmlns:p14="http://schemas.microsoft.com/office/powerpoint/2010/main" val="869458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D36E8520-37C3-473E-85E6-D362048BCA9A}" type="slidenum">
              <a:rPr lang="en-US" altLang="en-US"/>
              <a:pPr/>
              <a:t>‹#›</a:t>
            </a:fld>
            <a:endParaRPr lang="en-US" altLang="en-US"/>
          </a:p>
        </p:txBody>
      </p:sp>
    </p:spTree>
    <p:extLst>
      <p:ext uri="{BB962C8B-B14F-4D97-AF65-F5344CB8AC3E}">
        <p14:creationId xmlns:p14="http://schemas.microsoft.com/office/powerpoint/2010/main" val="2396015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248235"/>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p:txBody>
          <a:bodyPr/>
          <a:lstStyle>
            <a:lvl1pPr>
              <a:defRPr/>
            </a:lvl1pPr>
          </a:lstStyle>
          <a:p>
            <a:pPr>
              <a:defRPr/>
            </a:pPr>
            <a:endParaRPr lang="en-US"/>
          </a:p>
        </p:txBody>
      </p:sp>
      <p:sp>
        <p:nvSpPr>
          <p:cNvPr id="3" name="Rectangle 37"/>
          <p:cNvSpPr>
            <a:spLocks noGrp="1" noChangeArrowheads="1"/>
          </p:cNvSpPr>
          <p:nvPr>
            <p:ph type="ftr" sz="quarter" idx="11"/>
          </p:nvPr>
        </p:nvSpPr>
        <p:spPr/>
        <p:txBody>
          <a:bodyPr/>
          <a:lstStyle>
            <a:lvl1pPr>
              <a:defRPr/>
            </a:lvl1pPr>
          </a:lstStyle>
          <a:p>
            <a:pPr>
              <a:defRPr/>
            </a:pPr>
            <a:endParaRPr lang="en-US"/>
          </a:p>
        </p:txBody>
      </p:sp>
      <p:sp>
        <p:nvSpPr>
          <p:cNvPr id="4" name="Rectangle 38"/>
          <p:cNvSpPr>
            <a:spLocks noGrp="1" noChangeArrowheads="1"/>
          </p:cNvSpPr>
          <p:nvPr>
            <p:ph type="sldNum" sz="quarter" idx="12"/>
          </p:nvPr>
        </p:nvSpPr>
        <p:spPr/>
        <p:txBody>
          <a:bodyPr/>
          <a:lstStyle>
            <a:lvl1pPr>
              <a:defRPr/>
            </a:lvl1pPr>
          </a:lstStyle>
          <a:p>
            <a:pPr>
              <a:defRPr/>
            </a:pPr>
            <a:fld id="{E88018D1-EB7A-42CC-8926-8191D263DE2B}" type="slidenum">
              <a:rPr lang="en-US"/>
              <a:pPr>
                <a:defRPr/>
              </a:pPr>
              <a:t>‹#›</a:t>
            </a:fld>
            <a:endParaRPr lang="en-US"/>
          </a:p>
        </p:txBody>
      </p:sp>
    </p:spTree>
    <p:extLst>
      <p:ext uri="{BB962C8B-B14F-4D97-AF65-F5344CB8AC3E}">
        <p14:creationId xmlns:p14="http://schemas.microsoft.com/office/powerpoint/2010/main" val="3541690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52" r:id="rId11"/>
    <p:sldLayoutId id="2147492661" r:id="rId12"/>
    <p:sldLayoutId id="2147492662"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8.emf"/><Relationship Id="rId5" Type="http://schemas.openxmlformats.org/officeDocument/2006/relationships/customXml" Target="../ink/ink2.xml"/><Relationship Id="rId4" Type="http://schemas.openxmlformats.org/officeDocument/2006/relationships/image" Target="../media/image7.emf"/><Relationship Id="rId9"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52400"/>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266700" y="1600200"/>
            <a:ext cx="8610600" cy="3962400"/>
          </a:xfrm>
        </p:spPr>
        <p:txBody>
          <a:bodyPr/>
          <a:lstStyle/>
          <a:p>
            <a:pPr marL="463550" indent="-463550" eaLnBrk="1" hangingPunct="1">
              <a:spcBef>
                <a:spcPts val="0"/>
              </a:spcBef>
              <a:spcAft>
                <a:spcPts val="3600"/>
              </a:spcAft>
              <a:buSzPct val="100000"/>
              <a:buFont typeface="+mj-lt"/>
              <a:buAutoNum type="alphaLcPeriod"/>
              <a:defRPr/>
            </a:pPr>
            <a:r>
              <a:rPr lang="en-US" b="1" u="sng" dirty="0">
                <a:solidFill>
                  <a:srgbClr val="FFFFCC"/>
                </a:solidFill>
                <a:effectLst>
                  <a:outerShdw blurRad="38100" dist="38100" dir="2700000" algn="tl">
                    <a:srgbClr val="000000">
                      <a:alpha val="43137"/>
                    </a:srgbClr>
                  </a:outerShdw>
                </a:effectLst>
              </a:rPr>
              <a:t>The kingdom is always earthly (Gen. 15:18-21) over a repentant Israel (Ezek. 36‒37)</a:t>
            </a:r>
          </a:p>
          <a:p>
            <a:pPr marL="463550" indent="-463550" eaLnBrk="1" hangingPunct="1">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rPr>
              <a:t>The kingdom will only manifest after at time of tribulation (Jer. 30:7; Dan. 9:24-27)</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280564" y="3886200"/>
            <a:ext cx="1524000" cy="2063712"/>
          </a:xfrm>
        </p:spPr>
      </p:pic>
      <p:sp>
        <p:nvSpPr>
          <p:cNvPr id="7" name="Rectangle 2">
            <a:extLst>
              <a:ext uri="{FF2B5EF4-FFF2-40B4-BE49-F238E27FC236}">
                <a16:creationId xmlns:a16="http://schemas.microsoft.com/office/drawing/2014/main" id="{29FAF29A-5C6C-47C2-81B7-E0027B4C8E5A}"/>
              </a:ext>
            </a:extLst>
          </p:cNvPr>
          <p:cNvSpPr>
            <a:spLocks noGrp="1" noChangeArrowheads="1"/>
          </p:cNvSpPr>
          <p:nvPr>
            <p:ph type="title"/>
          </p:nvPr>
        </p:nvSpPr>
        <p:spPr>
          <a:xfrm>
            <a:off x="685800" y="228600"/>
            <a:ext cx="7772400" cy="1149312"/>
          </a:xfrm>
        </p:spPr>
        <p:txBody>
          <a:bodyPr/>
          <a:lstStyle/>
          <a:p>
            <a:pPr algn="ctr" eaLnBrk="1" hangingPunct="1"/>
            <a:r>
              <a:rPr lang="en-US" altLang="en-US" sz="3600" dirty="0">
                <a:effectLst>
                  <a:outerShdw blurRad="38100" dist="38100" dir="2700000" algn="tl">
                    <a:srgbClr val="000000">
                      <a:alpha val="43137"/>
                    </a:srgbClr>
                  </a:outerShdw>
                </a:effectLst>
              </a:rPr>
              <a:t>2. The Main Problem with Kingdom Now NT interpretations</a:t>
            </a:r>
          </a:p>
        </p:txBody>
      </p:sp>
    </p:spTree>
    <p:extLst>
      <p:ext uri="{BB962C8B-B14F-4D97-AF65-F5344CB8AC3E}">
        <p14:creationId xmlns:p14="http://schemas.microsoft.com/office/powerpoint/2010/main" val="4102093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1437630" y="228600"/>
            <a:ext cx="6268741" cy="1066800"/>
          </a:xfrm>
        </p:spPr>
        <p:txBody>
          <a:bodyPr/>
          <a:lstStyle/>
          <a:p>
            <a:pPr algn="ctr">
              <a:spcAft>
                <a:spcPts val="600"/>
              </a:spcAft>
            </a:pPr>
            <a:r>
              <a:rPr lang="en-US" sz="3200" dirty="0">
                <a:effectLst>
                  <a:outerShdw blurRad="38100" dist="38100" dir="2700000" algn="tl">
                    <a:srgbClr val="000000">
                      <a:alpha val="43137"/>
                    </a:srgbClr>
                  </a:outerShdw>
                </a:effectLst>
              </a:rPr>
              <a:t>Colin Chapman</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Colin Chapman, Whose Promised Land? The Continuing Conflict over Israel and Palestine (Oxford, England: Lion, 2015), 262.</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26120"/>
            <a:ext cx="9144000" cy="491412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effectLst>
                  <a:outerShdw blurRad="38100" dist="38100" dir="2700000" algn="tl">
                    <a:srgbClr val="000000">
                      <a:alpha val="43137"/>
                    </a:srgbClr>
                  </a:outerShdw>
                </a:effectLst>
                <a:latin typeface="Calibri" panose="020F0502020204030204" pitchFamily="34" charset="0"/>
              </a:rPr>
              <a:t>When the New Testament writers like John had seen the significance of the land and the nation in the context of the kingdom of God which had come into being in Jesus of Nazareth, they ceased to look forward to a literal fulfillment of Old Testament prophecies of a return to the land and a restoration of a Jewish state. The one and only fulfillment of all promises and prophecies was already there before their eyes in the person of Jesus. The way they interpreted the Old Testament should be the norm for the Christian interpretation of the Old Testament today.</a:t>
            </a:r>
            <a:r>
              <a:rPr 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000" dirty="0">
              <a:effectLst>
                <a:outerShdw blurRad="38100" dist="38100" dir="2700000" algn="tl">
                  <a:srgbClr val="000000">
                    <a:alpha val="43137"/>
                  </a:srgbClr>
                </a:outerShdw>
              </a:effectLst>
              <a:latin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pic>
        <p:nvPicPr>
          <p:cNvPr id="3" name="Picture 2">
            <a:extLst>
              <a:ext uri="{FF2B5EF4-FFF2-40B4-BE49-F238E27FC236}">
                <a16:creationId xmlns:a16="http://schemas.microsoft.com/office/drawing/2014/main" id="{8B73B12A-B244-48CB-B921-96CAD7C8445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76200"/>
            <a:ext cx="850688" cy="1295971"/>
          </a:xfrm>
          <a:prstGeom prst="rect">
            <a:avLst/>
          </a:prstGeom>
        </p:spPr>
      </p:pic>
    </p:spTree>
    <p:extLst>
      <p:ext uri="{BB962C8B-B14F-4D97-AF65-F5344CB8AC3E}">
        <p14:creationId xmlns:p14="http://schemas.microsoft.com/office/powerpoint/2010/main" val="139995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09600" y="228600"/>
            <a:ext cx="7924800" cy="1149312"/>
          </a:xfrm>
        </p:spPr>
        <p:txBody>
          <a:bodyPr/>
          <a:lstStyle/>
          <a:p>
            <a:pPr algn="ctr" eaLnBrk="1" hangingPunct="1"/>
            <a:r>
              <a:rPr lang="en-US" altLang="en-US" sz="4000" dirty="0">
                <a:effectLst>
                  <a:outerShdw blurRad="38100" dist="38100" dir="2700000" algn="tl">
                    <a:srgbClr val="000000">
                      <a:alpha val="43137"/>
                    </a:srgbClr>
                  </a:outerShdw>
                </a:effectLst>
              </a:rPr>
              <a:t>Spiritual Form of the Kingdom</a:t>
            </a:r>
            <a:br>
              <a:rPr lang="en-US" altLang="en-US" sz="40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Some Problems</a:t>
            </a:r>
            <a:endParaRPr lang="en-US" altLang="en-US" sz="4000" dirty="0">
              <a:effectLst>
                <a:outerShdw blurRad="38100" dist="38100" dir="2700000" algn="tl">
                  <a:srgbClr val="000000">
                    <a:alpha val="43137"/>
                  </a:srgbClr>
                </a:outerShdw>
              </a:effectLst>
            </a:endParaRPr>
          </a:p>
        </p:txBody>
      </p:sp>
      <p:sp>
        <p:nvSpPr>
          <p:cNvPr id="16387" name="Rectangle 3"/>
          <p:cNvSpPr>
            <a:spLocks noGrp="1" noChangeArrowheads="1"/>
          </p:cNvSpPr>
          <p:nvPr>
            <p:ph type="body" sz="half" idx="2"/>
          </p:nvPr>
        </p:nvSpPr>
        <p:spPr>
          <a:xfrm>
            <a:off x="304800" y="1600200"/>
            <a:ext cx="6934200" cy="4572000"/>
          </a:xfrm>
        </p:spPr>
        <p:txBody>
          <a:bodyPr/>
          <a:lstStyle/>
          <a:p>
            <a:pPr marL="463550" indent="-463550" algn="just" eaLnBrk="1" hangingPunct="1">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God cannot lie (Num. 23:19; Titus 1:2; Heb. 6:18)</a:t>
            </a:r>
          </a:p>
          <a:p>
            <a:pPr marL="463550" indent="-463550" algn="just" eaLnBrk="1" hangingPunct="1">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Truth is determined by its conformity to prior Scripture (Deut. 13:1-5; Acts 17:11; Gal. 1:6-9; 1 Thess. 5:21; 1 Cor. 14:29; 1 John 4:1; Rev. 2:2)</a:t>
            </a:r>
          </a:p>
          <a:p>
            <a:pPr marL="463550" indent="-463550" algn="just" eaLnBrk="1" hangingPunct="1">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Overwhelming NT kingdom references are future (Matt. 6:10; Acts 14:22)</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729031" y="2743200"/>
            <a:ext cx="1186369" cy="1606512"/>
          </a:xfrm>
        </p:spPr>
      </p:pic>
    </p:spTree>
    <p:extLst>
      <p:ext uri="{BB962C8B-B14F-4D97-AF65-F5344CB8AC3E}">
        <p14:creationId xmlns:p14="http://schemas.microsoft.com/office/powerpoint/2010/main" val="2513144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09600" y="228600"/>
            <a:ext cx="7924800" cy="1149312"/>
          </a:xfrm>
        </p:spPr>
        <p:txBody>
          <a:bodyPr/>
          <a:lstStyle/>
          <a:p>
            <a:pPr algn="ctr" eaLnBrk="1" hangingPunct="1"/>
            <a:r>
              <a:rPr lang="en-US" altLang="en-US" sz="4000" dirty="0">
                <a:effectLst>
                  <a:outerShdw blurRad="38100" dist="38100" dir="2700000" algn="tl">
                    <a:srgbClr val="000000">
                      <a:alpha val="43137"/>
                    </a:srgbClr>
                  </a:outerShdw>
                </a:effectLst>
              </a:rPr>
              <a:t>Spiritual Form of the Kingdom</a:t>
            </a:r>
            <a:br>
              <a:rPr lang="en-US" altLang="en-US" sz="40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Some Problems</a:t>
            </a:r>
            <a:endParaRPr lang="en-US" altLang="en-US" sz="4000" dirty="0">
              <a:effectLst>
                <a:outerShdw blurRad="38100" dist="38100" dir="2700000" algn="tl">
                  <a:srgbClr val="000000">
                    <a:alpha val="43137"/>
                  </a:srgbClr>
                </a:outerShdw>
              </a:effectLst>
            </a:endParaRPr>
          </a:p>
        </p:txBody>
      </p:sp>
      <p:sp>
        <p:nvSpPr>
          <p:cNvPr id="16387" name="Rectangle 3"/>
          <p:cNvSpPr>
            <a:spLocks noGrp="1" noChangeArrowheads="1"/>
          </p:cNvSpPr>
          <p:nvPr>
            <p:ph type="body" sz="half" idx="2"/>
          </p:nvPr>
        </p:nvSpPr>
        <p:spPr>
          <a:xfrm>
            <a:off x="304800" y="1600200"/>
            <a:ext cx="6934200" cy="4572000"/>
          </a:xfrm>
        </p:spPr>
        <p:txBody>
          <a:bodyPr/>
          <a:lstStyle/>
          <a:p>
            <a:pPr marL="463550" indent="-463550" algn="just" eaLnBrk="1" hangingPunct="1">
              <a:spcBef>
                <a:spcPts val="0"/>
              </a:spcBef>
              <a:spcAft>
                <a:spcPts val="24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rPr>
              <a:t>God cannot lie (Num. 23:19; Titus 1:2; Heb. 6:18)</a:t>
            </a:r>
          </a:p>
          <a:p>
            <a:pPr marL="463550" indent="-463550" algn="just" eaLnBrk="1" hangingPunct="1">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Truth is determined by its conformity to prior Scripture (Deut. 13:1-5; Acts 17:11; Gal. 1:6-9; 1 Thess. 5:21; 1 Cor. 14:29; 1 John 4:1; Rev. 2:2)</a:t>
            </a:r>
          </a:p>
          <a:p>
            <a:pPr marL="463550" indent="-463550" algn="just" eaLnBrk="1" hangingPunct="1">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Overwhelming NT kingdom references are future (Matt. 6:10; Acts 14:22)</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729031" y="2743200"/>
            <a:ext cx="1186369" cy="1606512"/>
          </a:xfrm>
        </p:spPr>
      </p:pic>
    </p:spTree>
    <p:extLst>
      <p:ext uri="{BB962C8B-B14F-4D97-AF65-F5344CB8AC3E}">
        <p14:creationId xmlns:p14="http://schemas.microsoft.com/office/powerpoint/2010/main" val="3935478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09600" y="228600"/>
            <a:ext cx="7924800" cy="1149312"/>
          </a:xfrm>
        </p:spPr>
        <p:txBody>
          <a:bodyPr/>
          <a:lstStyle/>
          <a:p>
            <a:pPr algn="ctr" eaLnBrk="1" hangingPunct="1"/>
            <a:r>
              <a:rPr lang="en-US" altLang="en-US" sz="4000" dirty="0">
                <a:effectLst>
                  <a:outerShdw blurRad="38100" dist="38100" dir="2700000" algn="tl">
                    <a:srgbClr val="000000">
                      <a:alpha val="43137"/>
                    </a:srgbClr>
                  </a:outerShdw>
                </a:effectLst>
              </a:rPr>
              <a:t>Spiritual Form of the Kingdom</a:t>
            </a:r>
            <a:br>
              <a:rPr lang="en-US" altLang="en-US" sz="40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Some Problems</a:t>
            </a:r>
            <a:endParaRPr lang="en-US" altLang="en-US" sz="4000" dirty="0">
              <a:effectLst>
                <a:outerShdw blurRad="38100" dist="38100" dir="2700000" algn="tl">
                  <a:srgbClr val="000000">
                    <a:alpha val="43137"/>
                  </a:srgbClr>
                </a:outerShdw>
              </a:effectLst>
            </a:endParaRPr>
          </a:p>
        </p:txBody>
      </p:sp>
      <p:sp>
        <p:nvSpPr>
          <p:cNvPr id="16387" name="Rectangle 3"/>
          <p:cNvSpPr>
            <a:spLocks noGrp="1" noChangeArrowheads="1"/>
          </p:cNvSpPr>
          <p:nvPr>
            <p:ph type="body" sz="half" idx="2"/>
          </p:nvPr>
        </p:nvSpPr>
        <p:spPr>
          <a:xfrm>
            <a:off x="304800" y="1600200"/>
            <a:ext cx="6934200" cy="4572000"/>
          </a:xfrm>
        </p:spPr>
        <p:txBody>
          <a:bodyPr/>
          <a:lstStyle/>
          <a:p>
            <a:pPr marL="463550" indent="-463550" algn="just" eaLnBrk="1" hangingPunct="1">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God cannot lie (Num. 23:19; Titus 1:2; Heb. 6:18)</a:t>
            </a:r>
          </a:p>
          <a:p>
            <a:pPr marL="463550" indent="-463550" algn="just" eaLnBrk="1" hangingPunct="1">
              <a:spcBef>
                <a:spcPts val="0"/>
              </a:spcBef>
              <a:spcAft>
                <a:spcPts val="24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rPr>
              <a:t>Truth is determined by its conformity to prior Scripture (Deut. 13:1-5; Acts 17:11; Gal. 1:6-9; 1 Thess. 5:21; 1 Cor. 14:29; 1 John 4:1; Rev. 2:2)</a:t>
            </a:r>
          </a:p>
          <a:p>
            <a:pPr marL="463550" indent="-463550" algn="just" eaLnBrk="1" hangingPunct="1">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Overwhelming NT kingdom references are future (Matt. 6:10; Acts 14:22)</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729031" y="2743200"/>
            <a:ext cx="1186369" cy="1606512"/>
          </a:xfrm>
        </p:spPr>
      </p:pic>
    </p:spTree>
    <p:extLst>
      <p:ext uri="{BB962C8B-B14F-4D97-AF65-F5344CB8AC3E}">
        <p14:creationId xmlns:p14="http://schemas.microsoft.com/office/powerpoint/2010/main" val="3068981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09600" y="228600"/>
            <a:ext cx="7924800" cy="1149312"/>
          </a:xfrm>
        </p:spPr>
        <p:txBody>
          <a:bodyPr/>
          <a:lstStyle/>
          <a:p>
            <a:pPr algn="ctr" eaLnBrk="1" hangingPunct="1"/>
            <a:r>
              <a:rPr lang="en-US" altLang="en-US" sz="4000" dirty="0">
                <a:effectLst>
                  <a:outerShdw blurRad="38100" dist="38100" dir="2700000" algn="tl">
                    <a:srgbClr val="000000">
                      <a:alpha val="43137"/>
                    </a:srgbClr>
                  </a:outerShdw>
                </a:effectLst>
              </a:rPr>
              <a:t>Spiritual Form of the Kingdom</a:t>
            </a:r>
            <a:br>
              <a:rPr lang="en-US" altLang="en-US" sz="40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Some Problems</a:t>
            </a:r>
            <a:endParaRPr lang="en-US" altLang="en-US" sz="4000" dirty="0">
              <a:effectLst>
                <a:outerShdw blurRad="38100" dist="38100" dir="2700000" algn="tl">
                  <a:srgbClr val="000000">
                    <a:alpha val="43137"/>
                  </a:srgbClr>
                </a:outerShdw>
              </a:effectLst>
            </a:endParaRPr>
          </a:p>
        </p:txBody>
      </p:sp>
      <p:sp>
        <p:nvSpPr>
          <p:cNvPr id="16387" name="Rectangle 3"/>
          <p:cNvSpPr>
            <a:spLocks noGrp="1" noChangeArrowheads="1"/>
          </p:cNvSpPr>
          <p:nvPr>
            <p:ph type="body" sz="half" idx="2"/>
          </p:nvPr>
        </p:nvSpPr>
        <p:spPr>
          <a:xfrm>
            <a:off x="304800" y="1600200"/>
            <a:ext cx="6934200" cy="4572000"/>
          </a:xfrm>
        </p:spPr>
        <p:txBody>
          <a:bodyPr/>
          <a:lstStyle/>
          <a:p>
            <a:pPr marL="463550" indent="-463550" algn="just" eaLnBrk="1" hangingPunct="1">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God cannot lie (Num. 23:19; Titus 1:2; Heb. 6:18)</a:t>
            </a:r>
          </a:p>
          <a:p>
            <a:pPr marL="463550" indent="-463550" algn="just" eaLnBrk="1" hangingPunct="1">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Truth is determined by its conformity to prior Scripture (Deut. 13:1-5; Acts 17:11; Gal. 1:6-9; 1 Thess. 5:21; 1 Cor. 14:29; 1 John 4:1; Rev. 2:2)</a:t>
            </a:r>
          </a:p>
          <a:p>
            <a:pPr marL="463550" indent="-463550" algn="just" eaLnBrk="1" hangingPunct="1">
              <a:spcBef>
                <a:spcPts val="0"/>
              </a:spcBef>
              <a:spcAft>
                <a:spcPts val="24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rPr>
              <a:t>Overwhelming NT kingdom references are future (Matt. 6:10; Acts 14:22)</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729031" y="2743200"/>
            <a:ext cx="1186369" cy="1606512"/>
          </a:xfrm>
        </p:spPr>
      </p:pic>
    </p:spTree>
    <p:extLst>
      <p:ext uri="{BB962C8B-B14F-4D97-AF65-F5344CB8AC3E}">
        <p14:creationId xmlns:p14="http://schemas.microsoft.com/office/powerpoint/2010/main" val="2830274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12B3E996-AA14-4327-A139-8E0DF2AA4071}"/>
              </a:ext>
            </a:extLst>
          </p:cNvPr>
          <p:cNvSpPr>
            <a:spLocks noGrp="1" noChangeArrowheads="1"/>
          </p:cNvSpPr>
          <p:nvPr>
            <p:ph type="title"/>
          </p:nvPr>
        </p:nvSpPr>
        <p:spPr>
          <a:xfrm>
            <a:off x="1600200" y="228600"/>
            <a:ext cx="5943600" cy="1143000"/>
          </a:xfrm>
        </p:spPr>
        <p:txBody>
          <a:bodyPr/>
          <a:lstStyle/>
          <a:p>
            <a:pPr algn="ctr"/>
            <a:r>
              <a:rPr lang="en-US" altLang="en-US" sz="3200" kern="1200" dirty="0">
                <a:solidFill>
                  <a:srgbClr val="00FFFF"/>
                </a:solidFill>
                <a:effectLst>
                  <a:outerShdw blurRad="38100" dist="38100" dir="2700000" algn="tl">
                    <a:srgbClr val="000000">
                      <a:alpha val="43137"/>
                    </a:srgbClr>
                  </a:outerShdw>
                </a:effectLst>
              </a:rPr>
              <a:t>Thomas Ice</a:t>
            </a:r>
            <a:br>
              <a:rPr lang="en-US" altLang="en-US" sz="18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Thomas Ice, “Amillennialism,” in The Popular Encyclopedia of Bible Prophecy (Eugene, OR: Harvest House, 2004), 20.</a:t>
            </a:r>
            <a:endParaRPr lang="en-US" altLang="en-US" sz="1800" dirty="0">
              <a:solidFill>
                <a:schemeClr val="tx1"/>
              </a:solidFill>
              <a:effectLst>
                <a:outerShdw blurRad="38100" dist="38100" dir="2700000" algn="tl">
                  <a:srgbClr val="000000">
                    <a:alpha val="43137"/>
                  </a:srgbClr>
                </a:outerShdw>
              </a:effectLst>
            </a:endParaRPr>
          </a:p>
        </p:txBody>
      </p:sp>
      <p:sp>
        <p:nvSpPr>
          <p:cNvPr id="16387" name="Rectangle 3">
            <a:extLst>
              <a:ext uri="{FF2B5EF4-FFF2-40B4-BE49-F238E27FC236}">
                <a16:creationId xmlns:a16="http://schemas.microsoft.com/office/drawing/2014/main" id="{ABF8628F-B2C2-4A30-823A-E199E52723D4}"/>
              </a:ext>
            </a:extLst>
          </p:cNvPr>
          <p:cNvSpPr>
            <a:spLocks noGrp="1" noChangeArrowheads="1"/>
          </p:cNvSpPr>
          <p:nvPr>
            <p:ph type="body" idx="1"/>
          </p:nvPr>
        </p:nvSpPr>
        <p:spPr>
          <a:xfrm>
            <a:off x="0" y="1600200"/>
            <a:ext cx="9144000" cy="2514600"/>
          </a:xfrm>
        </p:spPr>
        <p:txBody>
          <a:bodyPr/>
          <a:lstStyle/>
          <a:p>
            <a:pPr marL="0" indent="0" algn="just">
              <a:buFontTx/>
              <a:buNone/>
              <a:defRPr/>
            </a:pPr>
            <a:r>
              <a:rPr lang="en-US" dirty="0">
                <a:effectLst>
                  <a:outerShdw blurRad="38100" dist="38100" dir="2700000" algn="tl">
                    <a:srgbClr val="000000">
                      <a:alpha val="43137"/>
                    </a:srgbClr>
                  </a:outerShdw>
                </a:effectLst>
              </a:rPr>
              <a:t>Acts 14:22 - “strengthening the souls of the disciples, encouraging them to continue in the faith, and </a:t>
            </a:r>
            <a:r>
              <a:rPr lang="en-US" i="1" dirty="0">
                <a:effectLst>
                  <a:outerShdw blurRad="38100" dist="38100" dir="2700000" algn="tl">
                    <a:srgbClr val="000000">
                      <a:alpha val="43137"/>
                    </a:srgbClr>
                  </a:outerShdw>
                </a:effectLst>
              </a:rPr>
              <a:t>saying</a:t>
            </a:r>
            <a:r>
              <a:rPr lang="en-US" dirty="0">
                <a:effectLst>
                  <a:outerShdw blurRad="38100" dist="38100" dir="2700000" algn="tl">
                    <a:srgbClr val="000000">
                      <a:alpha val="43137"/>
                    </a:srgbClr>
                  </a:outerShdw>
                </a:effectLst>
              </a:rPr>
              <a:t>, ‘Through many tribulations we must enter the kingdom of God.’” "If they were in the kingdom, this statement would make no sense.”</a:t>
            </a:r>
          </a:p>
          <a:p>
            <a:pPr marL="0" indent="0">
              <a:buFontTx/>
              <a:buNone/>
              <a:defRPr/>
            </a:pPr>
            <a:endParaRPr lang="en-US" sz="2800" b="1"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5F31FA72-A38A-4B9E-B0D1-6F7D84D005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30880" y="4419600"/>
            <a:ext cx="2682241" cy="1828800"/>
          </a:xfrm>
          <a:prstGeom prst="rect">
            <a:avLst/>
          </a:prstGeom>
        </p:spPr>
      </p:pic>
    </p:spTree>
    <p:extLst>
      <p:ext uri="{BB962C8B-B14F-4D97-AF65-F5344CB8AC3E}">
        <p14:creationId xmlns:p14="http://schemas.microsoft.com/office/powerpoint/2010/main" val="3210595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266700" y="1600200"/>
            <a:ext cx="8610600" cy="3962400"/>
          </a:xfrm>
        </p:spPr>
        <p:txBody>
          <a:bodyPr/>
          <a:lstStyle/>
          <a:p>
            <a:pPr marL="463550" indent="-463550" algn="just" eaLnBrk="1" hangingPunct="1">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rPr>
              <a:t>The kingdom is always earthly (Gen. 15:18-21) over a repentant Israel (Ezek. 36‒37)</a:t>
            </a:r>
          </a:p>
          <a:p>
            <a:pPr marL="463550" indent="-463550" algn="just" eaLnBrk="1" hangingPunct="1">
              <a:spcBef>
                <a:spcPts val="0"/>
              </a:spcBef>
              <a:spcAft>
                <a:spcPts val="3600"/>
              </a:spcAft>
              <a:buSzPct val="100000"/>
              <a:buFont typeface="+mj-lt"/>
              <a:buAutoNum type="alphaLcPeriod"/>
              <a:defRPr/>
            </a:pPr>
            <a:r>
              <a:rPr lang="en-US" b="1" u="sng" dirty="0">
                <a:solidFill>
                  <a:srgbClr val="FFFFCC"/>
                </a:solidFill>
                <a:effectLst>
                  <a:outerShdw blurRad="38100" dist="38100" dir="2700000" algn="tl">
                    <a:srgbClr val="000000">
                      <a:alpha val="43137"/>
                    </a:srgbClr>
                  </a:outerShdw>
                </a:effectLst>
              </a:rPr>
              <a:t>The kingdom will only manifest after at time of tribulation (Jer. 30:7; Dan. 9:24-27)</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280564" y="3886200"/>
            <a:ext cx="1524000" cy="2063712"/>
          </a:xfrm>
        </p:spPr>
      </p:pic>
      <p:sp>
        <p:nvSpPr>
          <p:cNvPr id="7" name="Rectangle 2">
            <a:extLst>
              <a:ext uri="{FF2B5EF4-FFF2-40B4-BE49-F238E27FC236}">
                <a16:creationId xmlns:a16="http://schemas.microsoft.com/office/drawing/2014/main" id="{516E7E67-D670-4F02-96DF-53C6EEDB759E}"/>
              </a:ext>
            </a:extLst>
          </p:cNvPr>
          <p:cNvSpPr>
            <a:spLocks noGrp="1" noChangeArrowheads="1"/>
          </p:cNvSpPr>
          <p:nvPr>
            <p:ph type="title"/>
          </p:nvPr>
        </p:nvSpPr>
        <p:spPr>
          <a:xfrm>
            <a:off x="685800" y="228600"/>
            <a:ext cx="7772400" cy="1149312"/>
          </a:xfrm>
        </p:spPr>
        <p:txBody>
          <a:bodyPr/>
          <a:lstStyle/>
          <a:p>
            <a:pPr algn="ctr" eaLnBrk="1" hangingPunct="1"/>
            <a:r>
              <a:rPr lang="en-US" altLang="en-US" sz="3600" dirty="0">
                <a:effectLst>
                  <a:outerShdw blurRad="38100" dist="38100" dir="2700000" algn="tl">
                    <a:srgbClr val="000000">
                      <a:alpha val="43137"/>
                    </a:srgbClr>
                  </a:outerShdw>
                </a:effectLst>
              </a:rPr>
              <a:t>2. The Main Problem with Kingdom Now NT interpretations</a:t>
            </a:r>
          </a:p>
        </p:txBody>
      </p:sp>
    </p:spTree>
    <p:extLst>
      <p:ext uri="{BB962C8B-B14F-4D97-AF65-F5344CB8AC3E}">
        <p14:creationId xmlns:p14="http://schemas.microsoft.com/office/powerpoint/2010/main" val="1826772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C64E16-885D-4C6B-A343-BD956981E6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4579" name="Rectangle 3">
            <a:extLst>
              <a:ext uri="{FF2B5EF4-FFF2-40B4-BE49-F238E27FC236}">
                <a16:creationId xmlns:a16="http://schemas.microsoft.com/office/drawing/2014/main" id="{64164359-1CCE-491B-8BD9-5FB74E8EE1B2}"/>
              </a:ext>
            </a:extLst>
          </p:cNvPr>
          <p:cNvSpPr>
            <a:spLocks noGrp="1"/>
          </p:cNvSpPr>
          <p:nvPr>
            <p:ph type="body" idx="4294967295"/>
          </p:nvPr>
        </p:nvSpPr>
        <p:spPr>
          <a:xfrm>
            <a:off x="30086" y="0"/>
            <a:ext cx="9113914" cy="2590800"/>
          </a:xfrm>
        </p:spPr>
        <p:txBody>
          <a:bodyPr/>
          <a:lstStyle/>
          <a:p>
            <a:pPr marL="0" indent="0" algn="ctr">
              <a:buNone/>
              <a:defRPr/>
            </a:pPr>
            <a:r>
              <a:rPr lang="en-US" altLang="en-US" sz="4000" kern="1200" dirty="0">
                <a:solidFill>
                  <a:srgbClr val="00FFFF"/>
                </a:solidFill>
                <a:effectLst>
                  <a:outerShdw blurRad="38100" dist="38100" dir="2700000" algn="tl">
                    <a:srgbClr val="000000">
                      <a:alpha val="43137"/>
                    </a:srgbClr>
                  </a:outerShdw>
                </a:effectLst>
              </a:rPr>
              <a:t>Jeremiah 30:7</a:t>
            </a:r>
            <a:endParaRPr lang="en-US" sz="4000" dirty="0">
              <a:effectLst>
                <a:outerShdw blurRad="38100" dist="38100" dir="2700000" algn="tl">
                  <a:srgbClr val="000000">
                    <a:alpha val="43137"/>
                  </a:srgbClr>
                </a:outerShdw>
              </a:effectLst>
              <a:cs typeface="Calibri" panose="020F0502020204030204" pitchFamily="34" charset="0"/>
            </a:endParaRPr>
          </a:p>
          <a:p>
            <a:pPr marL="0" indent="0" algn="just">
              <a:buFont typeface="Wingdings" panose="05000000000000000000" pitchFamily="2" charset="2"/>
              <a:buNone/>
              <a:defRPr/>
            </a:pPr>
            <a:r>
              <a:rPr lang="en-US" sz="3600" dirty="0">
                <a:effectLst>
                  <a:outerShdw blurRad="38100" dist="38100" dir="2700000" algn="tl">
                    <a:srgbClr val="000000">
                      <a:alpha val="43137"/>
                    </a:srgbClr>
                  </a:outerShdw>
                </a:effectLst>
                <a:cs typeface="Calibri" panose="020F0502020204030204" pitchFamily="34" charset="0"/>
              </a:rPr>
              <a:t>“</a:t>
            </a:r>
            <a:r>
              <a:rPr lang="en-US" sz="3600" baseline="30000"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Alas! </a:t>
            </a:r>
            <a:r>
              <a:rPr lang="en-US" sz="3600" b="1" u="sng" dirty="0">
                <a:solidFill>
                  <a:srgbClr val="FFFFCC"/>
                </a:solidFill>
                <a:effectLst>
                  <a:outerShdw blurRad="38100" dist="38100" dir="2700000" algn="tl">
                    <a:srgbClr val="000000">
                      <a:alpha val="43137"/>
                    </a:srgbClr>
                  </a:outerShdw>
                </a:effectLst>
              </a:rPr>
              <a:t>for that day is great</a:t>
            </a:r>
            <a:r>
              <a:rPr lang="en-US" sz="3600" dirty="0">
                <a:effectLst>
                  <a:outerShdw blurRad="38100" dist="38100" dir="2700000" algn="tl">
                    <a:srgbClr val="000000">
                      <a:alpha val="43137"/>
                    </a:srgbClr>
                  </a:outerShdw>
                </a:effectLst>
              </a:rPr>
              <a:t>, </a:t>
            </a:r>
            <a:r>
              <a:rPr lang="en-US" sz="3600" b="1" u="sng" dirty="0">
                <a:solidFill>
                  <a:srgbClr val="FFFFCC"/>
                </a:solidFill>
                <a:effectLst>
                  <a:outerShdw blurRad="38100" dist="38100" dir="2700000" algn="tl">
                    <a:srgbClr val="000000">
                      <a:alpha val="43137"/>
                    </a:srgbClr>
                  </a:outerShdw>
                </a:effectLst>
              </a:rPr>
              <a:t>There is none like it</a:t>
            </a:r>
            <a:r>
              <a:rPr lang="en-US" sz="3600" dirty="0">
                <a:effectLst>
                  <a:outerShdw blurRad="38100" dist="38100" dir="2700000" algn="tl">
                    <a:srgbClr val="000000">
                      <a:alpha val="43137"/>
                    </a:srgbClr>
                  </a:outerShdw>
                </a:effectLst>
              </a:rPr>
              <a:t>; And it is the time of Jacob’s </a:t>
            </a:r>
            <a:r>
              <a:rPr lang="en-US" sz="3600" b="1" u="sng" dirty="0">
                <a:solidFill>
                  <a:srgbClr val="FFFFCC"/>
                </a:solidFill>
                <a:effectLst>
                  <a:outerShdw blurRad="38100" dist="38100" dir="2700000" algn="tl">
                    <a:srgbClr val="000000">
                      <a:alpha val="43137"/>
                    </a:srgbClr>
                  </a:outerShdw>
                </a:effectLst>
              </a:rPr>
              <a:t>distress</a:t>
            </a:r>
            <a:r>
              <a:rPr lang="en-US" sz="3600" dirty="0">
                <a:effectLst>
                  <a:outerShdw blurRad="38100" dist="38100" dir="2700000" algn="tl">
                    <a:srgbClr val="000000">
                      <a:alpha val="43137"/>
                    </a:srgbClr>
                  </a:outerShdw>
                </a:effectLst>
              </a:rPr>
              <a:t>, But he will be </a:t>
            </a:r>
            <a:r>
              <a:rPr lang="en-US" sz="3600" b="1" u="sng" dirty="0">
                <a:solidFill>
                  <a:srgbClr val="FFFFCC"/>
                </a:solidFill>
                <a:effectLst>
                  <a:outerShdw blurRad="38100" dist="38100" dir="2700000" algn="tl">
                    <a:srgbClr val="000000">
                      <a:alpha val="43137"/>
                    </a:srgbClr>
                  </a:outerShdw>
                </a:effectLst>
              </a:rPr>
              <a:t>saved</a:t>
            </a:r>
            <a:r>
              <a:rPr lang="en-US" sz="3600" dirty="0">
                <a:effectLst>
                  <a:outerShdw blurRad="38100" dist="38100" dir="2700000" algn="tl">
                    <a:srgbClr val="000000">
                      <a:alpha val="43137"/>
                    </a:srgbClr>
                  </a:outerShdw>
                </a:effectLst>
              </a:rPr>
              <a:t> from it</a:t>
            </a:r>
            <a:r>
              <a:rPr lang="en-US" sz="3600" dirty="0">
                <a:effectLst>
                  <a:outerShdw blurRad="38100" dist="38100" dir="2700000" algn="tl">
                    <a:srgbClr val="000000">
                      <a:alpha val="43137"/>
                    </a:srgbClr>
                  </a:outerShdw>
                </a:effectLst>
                <a:cs typeface="Calibri" panose="020F0502020204030204" pitchFamily="34" charset="0"/>
              </a:rPr>
              <a:t>.”</a:t>
            </a:r>
          </a:p>
        </p:txBody>
      </p:sp>
      <p:pic>
        <p:nvPicPr>
          <p:cNvPr id="74756" name="Picture 2" descr="http://www.iconograms.org/images/igimages/I0219000501S0037AA_jeremiah_prophet.jpg">
            <a:extLst>
              <a:ext uri="{FF2B5EF4-FFF2-40B4-BE49-F238E27FC236}">
                <a16:creationId xmlns:a16="http://schemas.microsoft.com/office/drawing/2014/main" id="{F55345D5-26C4-423C-AAE9-757EDACD564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81425" y="2667000"/>
            <a:ext cx="15811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17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Date Placeholder 3"/>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1400" dirty="0">
              <a:latin typeface="Calibri" panose="020F0502020204030204" pitchFamily="34" charset="0"/>
              <a:cs typeface="Calibri" panose="020F0502020204030204" pitchFamily="34" charset="0"/>
            </a:endParaRPr>
          </a:p>
        </p:txBody>
      </p:sp>
      <p:sp>
        <p:nvSpPr>
          <p:cNvPr id="76803" name="Footer Placeholder 4"/>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endParaRPr lang="en-US" altLang="en-US" sz="1400" dirty="0">
              <a:latin typeface="Calibri" panose="020F0502020204030204" pitchFamily="34" charset="0"/>
              <a:cs typeface="Calibri" panose="020F0502020204030204" pitchFamily="34" charset="0"/>
            </a:endParaRPr>
          </a:p>
        </p:txBody>
      </p:sp>
      <p:sp>
        <p:nvSpPr>
          <p:cNvPr id="76804"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endParaRPr lang="en-US" altLang="en-US" sz="1400" dirty="0">
              <a:latin typeface="Calibri" panose="020F0502020204030204" pitchFamily="34" charset="0"/>
              <a:cs typeface="Calibri" panose="020F0502020204030204" pitchFamily="34" charset="0"/>
            </a:endParaRPr>
          </a:p>
        </p:txBody>
      </p:sp>
      <p:pic>
        <p:nvPicPr>
          <p:cNvPr id="76805" name="Picture 2" descr="http://www.softwareag.com/blog/reality_check/wp-content/uploads/2013/06/Stopwatch_0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2200" y="152400"/>
            <a:ext cx="470535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8680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rgbClr val="00FFFF"/>
                </a:solidFill>
                <a:effectLst>
                  <a:outerShdw blurRad="38100" dist="38100" dir="2700000" algn="tl">
                    <a:srgbClr val="000000">
                      <a:alpha val="43137"/>
                    </a:srgbClr>
                  </a:outerShdw>
                </a:effectLst>
                <a:cs typeface="Calibri" panose="020F0502020204030204" pitchFamily="34" charset="0"/>
              </a:rPr>
              <a:t>Chapter 15</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Andy Woods</a:t>
            </a:r>
          </a:p>
          <a:p>
            <a:pPr eaLnBrk="1" hangingPunct="1"/>
            <a:endPar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a:t>
            </a: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Chafer Theological Seminary</a:t>
            </a: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925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29E18D-EC03-4B32-B6B1-AB980AB2CE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62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9:24</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Seventy weeks have been decreed for your people and your holy city,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finish the transgression, to make an end of sin, to make atonement for iniquity, to bring in everlasting righteousness, to seal up vision and prophecy and to anoint the most holy place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1E74016E-C8FB-463A-9E28-EB02476B923D}"/>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3448754" y="3200400"/>
            <a:ext cx="2246493" cy="1645920"/>
          </a:xfrm>
          <a:prstGeom prst="rect">
            <a:avLst/>
          </a:prstGeom>
        </p:spPr>
      </p:pic>
    </p:spTree>
    <p:extLst>
      <p:ext uri="{BB962C8B-B14F-4D97-AF65-F5344CB8AC3E}">
        <p14:creationId xmlns:p14="http://schemas.microsoft.com/office/powerpoint/2010/main" val="872478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a:extLst>
              <a:ext uri="{FF2B5EF4-FFF2-40B4-BE49-F238E27FC236}">
                <a16:creationId xmlns:a16="http://schemas.microsoft.com/office/drawing/2014/main" id="{070BA06A-50C7-40C3-9335-0FF35FE4003B}"/>
              </a:ext>
            </a:extLst>
          </p:cNvPr>
          <p:cNvSpPr>
            <a:spLocks noGrp="1" noChangeArrowheads="1"/>
          </p:cNvSpPr>
          <p:nvPr>
            <p:ph type="title"/>
          </p:nvPr>
        </p:nvSpPr>
        <p:spPr>
          <a:xfrm>
            <a:off x="1143000" y="228600"/>
            <a:ext cx="6858000" cy="838200"/>
          </a:xfrm>
        </p:spPr>
        <p:txBody>
          <a:bodyPr>
            <a:normAutofit/>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6 Prophecies </a:t>
            </a:r>
            <a:r>
              <a:rPr lang="en-US" altLang="en-US" sz="3600" u="sng" dirty="0">
                <a:solidFill>
                  <a:srgbClr val="FFFFCC"/>
                </a:solidFill>
                <a:effectLst>
                  <a:outerShdw blurRad="38100" dist="38100" dir="2700000" algn="tl">
                    <a:srgbClr val="000000">
                      <a:alpha val="43137"/>
                    </a:srgbClr>
                  </a:outerShdw>
                </a:effectLst>
                <a:latin typeface="Calibri" panose="020F0502020204030204" pitchFamily="34" charset="0"/>
              </a:rPr>
              <a:t>WILL BE</a:t>
            </a:r>
            <a:r>
              <a:rPr lang="en-US" altLang="en-US" sz="3600"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fulfilled V.24c</a:t>
            </a:r>
          </a:p>
        </p:txBody>
      </p:sp>
      <p:sp>
        <p:nvSpPr>
          <p:cNvPr id="13318" name="Rectangle 3">
            <a:extLst>
              <a:ext uri="{FF2B5EF4-FFF2-40B4-BE49-F238E27FC236}">
                <a16:creationId xmlns:a16="http://schemas.microsoft.com/office/drawing/2014/main" id="{5BCBE21D-F721-4061-838F-377D9DB26B4A}"/>
              </a:ext>
            </a:extLst>
          </p:cNvPr>
          <p:cNvSpPr>
            <a:spLocks noGrp="1" noChangeArrowheads="1"/>
          </p:cNvSpPr>
          <p:nvPr>
            <p:ph idx="1"/>
          </p:nvPr>
        </p:nvSpPr>
        <p:spPr>
          <a:xfrm>
            <a:off x="1047750" y="1600200"/>
            <a:ext cx="7048500" cy="4191000"/>
          </a:xfrm>
        </p:spPr>
        <p:txBody>
          <a:bodyPr/>
          <a:lstStyle/>
          <a:p>
            <a:pPr marL="457200" lvl="1" indent="-457200" fontAlgn="base">
              <a:lnSpc>
                <a:spcPct val="100000"/>
              </a:lnSpc>
              <a:spcBef>
                <a:spcPts val="0"/>
              </a:spcBef>
              <a:spcAft>
                <a:spcPts val="1800"/>
              </a:spcAft>
              <a:buClr>
                <a:srgbClr val="00FFFF"/>
              </a:buClr>
              <a:buSzPct val="100000"/>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finish transgression”</a:t>
            </a:r>
          </a:p>
          <a:p>
            <a:pPr marL="457200" lvl="1" indent="-457200" fontAlgn="base">
              <a:lnSpc>
                <a:spcPct val="100000"/>
              </a:lnSpc>
              <a:spcBef>
                <a:spcPts val="0"/>
              </a:spcBef>
              <a:spcAft>
                <a:spcPts val="1800"/>
              </a:spcAft>
              <a:buClr>
                <a:srgbClr val="00FFFF"/>
              </a:buClr>
              <a:buSzPct val="100000"/>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make an end of sin”</a:t>
            </a:r>
          </a:p>
          <a:p>
            <a:pPr marL="457200" lvl="1" indent="-457200" fontAlgn="base">
              <a:lnSpc>
                <a:spcPct val="100000"/>
              </a:lnSpc>
              <a:spcBef>
                <a:spcPts val="0"/>
              </a:spcBef>
              <a:spcAft>
                <a:spcPts val="1800"/>
              </a:spcAft>
              <a:buClr>
                <a:srgbClr val="00FFFF"/>
              </a:buClr>
              <a:buSzPct val="100000"/>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make atonement for iniquity”</a:t>
            </a:r>
          </a:p>
          <a:p>
            <a:pPr marL="457200" lvl="1" indent="-457200" fontAlgn="base">
              <a:lnSpc>
                <a:spcPct val="100000"/>
              </a:lnSpc>
              <a:spcBef>
                <a:spcPts val="0"/>
              </a:spcBef>
              <a:spcAft>
                <a:spcPts val="1800"/>
              </a:spcAft>
              <a:buClr>
                <a:srgbClr val="00FFFF"/>
              </a:buClr>
              <a:buSzPct val="100000"/>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bring in everlasting righteousness”</a:t>
            </a:r>
          </a:p>
          <a:p>
            <a:pPr marL="457200" lvl="1" indent="-457200" fontAlgn="base">
              <a:lnSpc>
                <a:spcPct val="100000"/>
              </a:lnSpc>
              <a:spcBef>
                <a:spcPts val="0"/>
              </a:spcBef>
              <a:spcAft>
                <a:spcPts val="1800"/>
              </a:spcAft>
              <a:buClr>
                <a:srgbClr val="00FFFF"/>
              </a:buClr>
              <a:buSzPct val="100000"/>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seal up vision and prophecy”</a:t>
            </a:r>
          </a:p>
          <a:p>
            <a:pPr marL="457200" lvl="1" indent="-457200" fontAlgn="base">
              <a:lnSpc>
                <a:spcPct val="100000"/>
              </a:lnSpc>
              <a:spcBef>
                <a:spcPts val="0"/>
              </a:spcBef>
              <a:spcAft>
                <a:spcPts val="1800"/>
              </a:spcAft>
              <a:buClr>
                <a:srgbClr val="00FFFF"/>
              </a:buClr>
              <a:buSzPct val="100000"/>
              <a:buFont typeface="+mj-lt"/>
              <a:buAutoNum type="arabicParenR"/>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“to anoint the most holy place”</a:t>
            </a:r>
          </a:p>
        </p:txBody>
      </p:sp>
      <p:sp>
        <p:nvSpPr>
          <p:cNvPr id="13319" name="Text Box 4">
            <a:extLst>
              <a:ext uri="{FF2B5EF4-FFF2-40B4-BE49-F238E27FC236}">
                <a16:creationId xmlns:a16="http://schemas.microsoft.com/office/drawing/2014/main" id="{088071B1-480B-489F-9529-37FE89CC2373}"/>
              </a:ext>
            </a:extLst>
          </p:cNvPr>
          <p:cNvSpPr txBox="1">
            <a:spLocks noChangeArrowheads="1"/>
          </p:cNvSpPr>
          <p:nvPr/>
        </p:nvSpPr>
        <p:spPr bwMode="auto">
          <a:xfrm>
            <a:off x="876300" y="6248400"/>
            <a:ext cx="7391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eaLnBrk="1" hangingPunct="1">
              <a:spcBef>
                <a:spcPct val="50000"/>
              </a:spcBef>
            </a:pPr>
            <a:r>
              <a:rPr lang="en-US" altLang="en-US" sz="20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Arnold </a:t>
            </a:r>
            <a:r>
              <a:rPr lang="en-US" altLang="en-US" sz="2000" dirty="0" err="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Fructenbaum</a:t>
            </a:r>
            <a:r>
              <a:rPr lang="en-US" altLang="en-US" sz="20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20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Footsteps of the Messiah, </a:t>
            </a:r>
            <a:r>
              <a:rPr lang="en-US" altLang="en-US" sz="20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p.191-4</a:t>
            </a:r>
          </a:p>
        </p:txBody>
      </p:sp>
      <p:pic>
        <p:nvPicPr>
          <p:cNvPr id="2" name="Picture 1">
            <a:extLst>
              <a:ext uri="{FF2B5EF4-FFF2-40B4-BE49-F238E27FC236}">
                <a16:creationId xmlns:a16="http://schemas.microsoft.com/office/drawing/2014/main" id="{5CA5EDB0-126D-4151-BAEA-93F96A755C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3254" y="152400"/>
            <a:ext cx="821935" cy="1097280"/>
          </a:xfrm>
          <a:prstGeom prst="rect">
            <a:avLst/>
          </a:prstGeom>
        </p:spPr>
      </p:pic>
    </p:spTree>
    <p:extLst>
      <p:ext uri="{BB962C8B-B14F-4D97-AF65-F5344CB8AC3E}">
        <p14:creationId xmlns:p14="http://schemas.microsoft.com/office/powerpoint/2010/main" val="1295856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8EF112-750D-4811-A9A4-476D461296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43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9:27</a:t>
            </a:r>
          </a:p>
          <a:p>
            <a:pPr algn="just">
              <a:spcAft>
                <a:spcPts val="1000"/>
              </a:spcAft>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make a firm covenant with the many for one week, but in the middle of the week he will put a stop to sacrifice and grain offering; and on the wing of abominations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come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one who makes desolate, even until a complete destruction, one that is decreed, is poured out on the one who makes desolate.</a:t>
            </a:r>
          </a:p>
        </p:txBody>
      </p:sp>
      <p:pic>
        <p:nvPicPr>
          <p:cNvPr id="2" name="Picture 1">
            <a:extLst>
              <a:ext uri="{FF2B5EF4-FFF2-40B4-BE49-F238E27FC236}">
                <a16:creationId xmlns:a16="http://schemas.microsoft.com/office/drawing/2014/main" id="{B01949BB-4736-4C32-81AE-BC051B5148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07360" y="3352800"/>
            <a:ext cx="1329280" cy="1828800"/>
          </a:xfrm>
          <a:prstGeom prst="rect">
            <a:avLst/>
          </a:prstGeom>
          <a:ln w="28575">
            <a:solidFill>
              <a:srgbClr val="FF0000"/>
            </a:solidFill>
          </a:ln>
        </p:spPr>
      </p:pic>
    </p:spTree>
    <p:extLst>
      <p:ext uri="{BB962C8B-B14F-4D97-AF65-F5344CB8AC3E}">
        <p14:creationId xmlns:p14="http://schemas.microsoft.com/office/powerpoint/2010/main" val="2077871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ABFA96-28D9-4A14-9076-8CC0CD0090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534" y="228600"/>
            <a:ext cx="8900931" cy="5364945"/>
          </a:xfrm>
          <a:prstGeom prst="rect">
            <a:avLst/>
          </a:prstGeom>
        </p:spPr>
      </p:pic>
    </p:spTree>
    <p:extLst>
      <p:ext uri="{BB962C8B-B14F-4D97-AF65-F5344CB8AC3E}">
        <p14:creationId xmlns:p14="http://schemas.microsoft.com/office/powerpoint/2010/main" val="1037072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3599942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53DA972-A1A5-4510-AA66-58FF56AC8A33}"/>
              </a:ext>
            </a:extLst>
          </p:cNvPr>
          <p:cNvSpPr>
            <a:spLocks noGrp="1" noChangeArrowheads="1"/>
          </p:cNvSpPr>
          <p:nvPr>
            <p:ph type="title"/>
          </p:nvPr>
        </p:nvSpPr>
        <p:spPr>
          <a:xfrm>
            <a:off x="190500" y="228600"/>
            <a:ext cx="8763000" cy="1524000"/>
          </a:xfrm>
        </p:spPr>
        <p:txBody>
          <a:bodyPr anchor="t"/>
          <a:lstStyle/>
          <a:p>
            <a:pPr algn="ctr" eaLnBrk="1" hangingPunct="1">
              <a:spcAft>
                <a:spcPts val="2400"/>
              </a:spcAft>
              <a:defRPr/>
            </a:pPr>
            <a:r>
              <a:rPr lang="en-US" sz="3200" dirty="0">
                <a:effectLst>
                  <a:outerShdw blurRad="38100" dist="38100" dir="2700000" algn="tl">
                    <a:srgbClr val="000000">
                      <a:alpha val="43137"/>
                    </a:srgbClr>
                  </a:outerShdw>
                </a:effectLst>
                <a:ea typeface="+mn-ea"/>
                <a:cs typeface="+mn-cs"/>
              </a:rPr>
              <a:t>Stanley D. Toussaint</a:t>
            </a:r>
            <a:br>
              <a:rPr lang="en-US" sz="3200" dirty="0">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Stanley D. Toussaint, “Israel and the Church of a Traditional Dispensationalist,” in Three Central Issues in Contemporary Dispensationalism, ed. Herbert W. Bateman (Grand Rapids: Kregel, 1999), 231.</a:t>
            </a:r>
            <a:br>
              <a:rPr lang="en-US" sz="1600" dirty="0">
                <a:solidFill>
                  <a:schemeClr val="tx1"/>
                </a:solidFill>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 </a:t>
            </a:r>
          </a:p>
        </p:txBody>
      </p:sp>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2286000" y="1828800"/>
            <a:ext cx="6705600" cy="2819400"/>
          </a:xfrm>
        </p:spPr>
        <p:txBody>
          <a:bodyPr/>
          <a:lstStyle/>
          <a:p>
            <a:pPr marL="0" indent="0" algn="just" eaLnBrk="1" hangingPunct="1">
              <a:spcBef>
                <a:spcPts val="0"/>
              </a:spcBef>
              <a:buNone/>
              <a:defRPr/>
            </a:pPr>
            <a:r>
              <a:rPr lang="en-US" sz="3600"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If the kingdom began in the ministry of Christ, where is the prophesied judgment in the Gospels? Were the Old Testament prophets and John incorrect in their message?”</a:t>
            </a:r>
          </a:p>
        </p:txBody>
      </p:sp>
      <p:pic>
        <p:nvPicPr>
          <p:cNvPr id="2" name="Picture 1">
            <a:extLst>
              <a:ext uri="{FF2B5EF4-FFF2-40B4-BE49-F238E27FC236}">
                <a16:creationId xmlns:a16="http://schemas.microsoft.com/office/drawing/2014/main" id="{C1610369-B4A9-46E5-92F7-78C7E00776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1" y="2000250"/>
            <a:ext cx="1847462" cy="2468880"/>
          </a:xfrm>
          <a:prstGeom prst="rect">
            <a:avLst/>
          </a:prstGeom>
        </p:spPr>
      </p:pic>
    </p:spTree>
    <p:extLst>
      <p:ext uri="{BB962C8B-B14F-4D97-AF65-F5344CB8AC3E}">
        <p14:creationId xmlns:p14="http://schemas.microsoft.com/office/powerpoint/2010/main" val="1021797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rgbClr val="00FFFF"/>
                </a:solidFill>
                <a:effectLst>
                  <a:outerShdw blurRad="38100" dist="38100" dir="2700000" algn="tl">
                    <a:srgbClr val="000000">
                      <a:alpha val="43137"/>
                    </a:srgbClr>
                  </a:outerShdw>
                </a:effectLst>
                <a:cs typeface="Calibri" panose="020F0502020204030204" pitchFamily="34" charset="0"/>
              </a:rPr>
              <a:t>Chapter 16</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Andy Woods</a:t>
            </a:r>
          </a:p>
          <a:p>
            <a:pPr eaLnBrk="1" hangingPunct="1"/>
            <a:endPar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a:t>
            </a: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Chafer Theological Seminary</a:t>
            </a: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232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762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51054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2898847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4794453"/>
            <a:ext cx="2738903" cy="1834947"/>
          </a:xfrm>
          <a:prstGeom prst="rect">
            <a:avLst/>
          </a:prstGeom>
          <a:noFill/>
          <a:ln w="9525">
            <a:noFill/>
            <a:miter lim="800000"/>
            <a:headEnd/>
            <a:tailEnd/>
          </a:ln>
        </p:spPr>
      </p:pic>
    </p:spTree>
    <p:extLst>
      <p:ext uri="{BB962C8B-B14F-4D97-AF65-F5344CB8AC3E}">
        <p14:creationId xmlns:p14="http://schemas.microsoft.com/office/powerpoint/2010/main" val="3814066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4794453"/>
            <a:ext cx="2738903" cy="1834947"/>
          </a:xfrm>
          <a:prstGeom prst="rect">
            <a:avLst/>
          </a:prstGeom>
          <a:noFill/>
          <a:ln w="9525">
            <a:noFill/>
            <a:miter lim="800000"/>
            <a:headEnd/>
            <a:tailEnd/>
          </a:ln>
        </p:spPr>
      </p:pic>
    </p:spTree>
    <p:extLst>
      <p:ext uri="{BB962C8B-B14F-4D97-AF65-F5344CB8AC3E}">
        <p14:creationId xmlns:p14="http://schemas.microsoft.com/office/powerpoint/2010/main" val="1019959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8382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51054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2230255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294210" y="257175"/>
            <a:ext cx="6555581"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8601" y="1143000"/>
            <a:ext cx="8689180" cy="5183560"/>
          </a:xfrm>
        </p:spPr>
        <p:txBody>
          <a:bodyPr/>
          <a:lstStyle/>
          <a:p>
            <a:pPr marL="514350" indent="-514350">
              <a:spcBef>
                <a:spcPct val="0"/>
              </a:spcBef>
              <a:spcAft>
                <a:spcPts val="1800"/>
              </a:spcAft>
              <a:buClr>
                <a:srgbClr val="66FFFF"/>
              </a:buClr>
              <a:buSzPct val="100000"/>
              <a:buFont typeface="+mj-lt"/>
              <a:buAutoNum type="alphaLcPeriod"/>
            </a:pPr>
            <a:r>
              <a:rPr lang="en-US" altLang="en-US" dirty="0">
                <a:effectLst>
                  <a:outerShdw blurRad="38100" dist="38100" dir="2700000" algn="tl">
                    <a:srgbClr val="000000">
                      <a:alpha val="43137"/>
                    </a:srgbClr>
                  </a:outerShdw>
                </a:effectLst>
              </a:rPr>
              <a:t>The kingdom is at hand (Matt. 3:2)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Theirs is the kingdom (Matt. 5:3, 10)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Thy kingdom come (Matt. 6:9-13)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Seek first the kingdom (Matt. 6:33)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suffers violence (Matt. 11:12)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Satan falls like lightning (Luke 10:18)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has come upon you (Matt. 12:28)</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0980" y="106735"/>
            <a:ext cx="1221580" cy="818406"/>
          </a:xfrm>
          <a:prstGeom prst="rect">
            <a:avLst/>
          </a:prstGeom>
          <a:noFill/>
          <a:ln w="9525">
            <a:noFill/>
            <a:miter lim="800000"/>
            <a:headEnd/>
            <a:tailEnd/>
          </a:ln>
        </p:spPr>
      </p:pic>
    </p:spTree>
    <p:extLst>
      <p:ext uri="{BB962C8B-B14F-4D97-AF65-F5344CB8AC3E}">
        <p14:creationId xmlns:p14="http://schemas.microsoft.com/office/powerpoint/2010/main" val="3401928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143000"/>
            <a:ext cx="8691561" cy="5105400"/>
          </a:xfrm>
        </p:spPr>
        <p:txBody>
          <a:bodyPr/>
          <a:lstStyle/>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The kingdom is in your midst (Luke 17:21)</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Born again to enter the kingdom (John 3:3-5)</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No death until kingdom comes (Matt. 16:28)</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Kingdom given to another people (Matt. 21:43)</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 Kingdom is not of this world (John 18:36)</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All authority given to me (Matt 28:18-20)</a:t>
            </a:r>
          </a:p>
        </p:txBody>
      </p:sp>
      <p:pic>
        <p:nvPicPr>
          <p:cNvPr id="6" name="Picture 2" descr="http://3.bp.blogspot.com/-QEkPt30fRNQ/US-EfJsZfRI/AAAAAAAASK4/JnP_SUUHRas/s1600/a.jpg">
            <a:extLst>
              <a:ext uri="{FF2B5EF4-FFF2-40B4-BE49-F238E27FC236}">
                <a16:creationId xmlns:a16="http://schemas.microsoft.com/office/drawing/2014/main" id="{B90B8316-0C95-413E-80D9-2C9BFBB2A06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0980" y="106735"/>
            <a:ext cx="1221580" cy="818406"/>
          </a:xfrm>
          <a:prstGeom prst="rect">
            <a:avLst/>
          </a:prstGeom>
          <a:noFill/>
          <a:ln w="9525">
            <a:noFill/>
            <a:miter lim="800000"/>
            <a:headEnd/>
            <a:tailEnd/>
          </a:ln>
        </p:spPr>
      </p:pic>
    </p:spTree>
    <p:extLst>
      <p:ext uri="{BB962C8B-B14F-4D97-AF65-F5344CB8AC3E}">
        <p14:creationId xmlns:p14="http://schemas.microsoft.com/office/powerpoint/2010/main" val="263751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294210" y="257175"/>
            <a:ext cx="6555581"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8601" y="1143000"/>
            <a:ext cx="8689180" cy="5183560"/>
          </a:xfrm>
        </p:spPr>
        <p:txBody>
          <a:bodyPr/>
          <a:lstStyle/>
          <a:p>
            <a:pPr marL="514350" indent="-514350">
              <a:spcBef>
                <a:spcPct val="0"/>
              </a:spcBef>
              <a:spcAft>
                <a:spcPts val="1800"/>
              </a:spcAft>
              <a:buClr>
                <a:srgbClr val="66FFFF"/>
              </a:buClr>
              <a:buSzPct val="100000"/>
              <a:buFont typeface="+mj-lt"/>
              <a:buAutoNum type="alphaLcPeriod"/>
            </a:pPr>
            <a:r>
              <a:rPr lang="en-US" altLang="en-US" b="1" u="sng" dirty="0">
                <a:solidFill>
                  <a:srgbClr val="FFFFCC"/>
                </a:solidFill>
                <a:effectLst>
                  <a:outerShdw blurRad="38100" dist="38100" dir="2700000" algn="tl">
                    <a:srgbClr val="000000">
                      <a:alpha val="43137"/>
                    </a:srgbClr>
                  </a:outerShdw>
                </a:effectLst>
              </a:rPr>
              <a:t>The kingdom is at hand (Matt. 3:2)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Theirs is the kingdom (Matt. 5:3, 10)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Thy kingdom come (Matt. 6:9-13)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Seek first the kingdom (Matt. 6:33)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suffers violence (Matt. 11:12)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Satan falls like lightning (Luke 10:18)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has come upon you (Matt. 12:28)</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0980" y="106735"/>
            <a:ext cx="1221580" cy="818406"/>
          </a:xfrm>
          <a:prstGeom prst="rect">
            <a:avLst/>
          </a:prstGeom>
          <a:noFill/>
          <a:ln w="9525">
            <a:noFill/>
            <a:miter lim="800000"/>
            <a:headEnd/>
            <a:tailEnd/>
          </a:ln>
        </p:spPr>
      </p:pic>
    </p:spTree>
    <p:extLst>
      <p:ext uri="{BB962C8B-B14F-4D97-AF65-F5344CB8AC3E}">
        <p14:creationId xmlns:p14="http://schemas.microsoft.com/office/powerpoint/2010/main" val="315218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304800" y="228600"/>
            <a:ext cx="8534400" cy="1143000"/>
          </a:xfrm>
        </p:spPr>
        <p:txBody>
          <a:bodyPr/>
          <a:lstStyle/>
          <a:p>
            <a:pPr algn="ctr" eaLnBrk="1" hangingPunct="1">
              <a:defRPr/>
            </a:pPr>
            <a:r>
              <a:rPr lang="en-US" altLang="en-US" sz="4000" dirty="0">
                <a:solidFill>
                  <a:srgbClr val="00FFFF"/>
                </a:solidFill>
                <a:effectLst>
                  <a:outerShdw blurRad="38100" dist="38100" dir="2700000" algn="tl">
                    <a:srgbClr val="000000">
                      <a:alpha val="43137"/>
                    </a:srgbClr>
                  </a:outerShdw>
                </a:effectLst>
              </a:rPr>
              <a:t>Messengers of the Kingdom In Matthew</a:t>
            </a:r>
          </a:p>
        </p:txBody>
      </p:sp>
      <p:sp>
        <p:nvSpPr>
          <p:cNvPr id="145411" name="Rectangle 3"/>
          <p:cNvSpPr>
            <a:spLocks noGrp="1" noChangeArrowheads="1"/>
          </p:cNvSpPr>
          <p:nvPr>
            <p:ph type="body" sz="half" idx="4294967295"/>
          </p:nvPr>
        </p:nvSpPr>
        <p:spPr>
          <a:xfrm>
            <a:off x="4657727" y="1905003"/>
            <a:ext cx="4257673" cy="3581398"/>
          </a:xfrm>
        </p:spPr>
        <p:txBody>
          <a:bodyPr/>
          <a:lstStyle/>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John the Baptist – 3:2</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Jesus Christ – 4:17</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12 Apostles – 10:5-7</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Seventy – Luke 10:1, 9</a:t>
            </a:r>
          </a:p>
        </p:txBody>
      </p:sp>
      <p:pic>
        <p:nvPicPr>
          <p:cNvPr id="145412" name="Picture 4" descr="j0275620"/>
          <p:cNvPicPr>
            <a:picLocks noGrp="1" noChangeAspect="1" noChangeArrowheads="1"/>
          </p:cNvPicPr>
          <p:nvPr>
            <p:ph type="clipArt" sz="half" idx="4294967295"/>
          </p:nvPr>
        </p:nvPicPr>
        <p:blipFill>
          <a:blip r:embed="rId2" cstate="print"/>
          <a:srcRect/>
          <a:stretch>
            <a:fillRect/>
          </a:stretch>
        </p:blipFill>
        <p:spPr>
          <a:xfrm>
            <a:off x="295277" y="1905002"/>
            <a:ext cx="4048124" cy="3292475"/>
          </a:xfrm>
        </p:spPr>
      </p:pic>
      <p:sp>
        <p:nvSpPr>
          <p:cNvPr id="145413" name="TextBox 4"/>
          <p:cNvSpPr txBox="1">
            <a:spLocks noChangeArrowheads="1"/>
          </p:cNvSpPr>
          <p:nvPr/>
        </p:nvSpPr>
        <p:spPr bwMode="auto">
          <a:xfrm>
            <a:off x="2290764" y="6324600"/>
            <a:ext cx="4562473" cy="461665"/>
          </a:xfrm>
          <a:prstGeom prst="rect">
            <a:avLst/>
          </a:prstGeom>
          <a:noFill/>
          <a:ln w="9525">
            <a:noFill/>
            <a:miter lim="800000"/>
            <a:headEnd/>
            <a:tailEnd/>
          </a:ln>
        </p:spPr>
        <p:txBody>
          <a:bodyPr wrap="square">
            <a:spAutoFit/>
          </a:bodyPr>
          <a:lstStyle/>
          <a:p>
            <a:pPr algn="ctr"/>
            <a:r>
              <a:rPr lang="en-US" altLang="en-US" kern="0" dirty="0">
                <a:effectLst>
                  <a:outerShdw blurRad="38100" dist="38100" dir="2700000" algn="tl">
                    <a:srgbClr val="000000">
                      <a:alpha val="43137"/>
                    </a:srgbClr>
                  </a:outerShdw>
                </a:effectLst>
                <a:latin typeface="Calibri" panose="020F0502020204030204" pitchFamily="34" charset="0"/>
              </a:rPr>
              <a:t>Toussaint, </a:t>
            </a:r>
            <a:r>
              <a:rPr lang="en-US" altLang="en-US" i="1" kern="0" dirty="0">
                <a:effectLst>
                  <a:outerShdw blurRad="38100" dist="38100" dir="2700000" algn="tl">
                    <a:srgbClr val="000000">
                      <a:alpha val="43137"/>
                    </a:srgbClr>
                  </a:outerShdw>
                </a:effectLst>
                <a:latin typeface="Calibri" panose="020F0502020204030204" pitchFamily="34" charset="0"/>
              </a:rPr>
              <a:t>Behold the King</a:t>
            </a:r>
            <a:r>
              <a:rPr lang="en-US" altLang="en-US" kern="0" dirty="0">
                <a:effectLst>
                  <a:outerShdw blurRad="38100" dist="38100" dir="2700000" algn="tl">
                    <a:srgbClr val="000000">
                      <a:alpha val="43137"/>
                    </a:srgbClr>
                  </a:outerShdw>
                </a:effectLst>
                <a:latin typeface="Calibri" panose="020F0502020204030204" pitchFamily="34" charset="0"/>
              </a:rPr>
              <a:t>, 18-20</a:t>
            </a:r>
          </a:p>
        </p:txBody>
      </p:sp>
    </p:spTree>
    <p:extLst>
      <p:ext uri="{BB962C8B-B14F-4D97-AF65-F5344CB8AC3E}">
        <p14:creationId xmlns:p14="http://schemas.microsoft.com/office/powerpoint/2010/main" val="3245216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3:1-2</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Now in those days John the Baptist came, preaching in the wilderness of Judea, saying,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Repent, for the kingdom of heaven is at hand </a:t>
            </a: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altLang="en-US" sz="3600" i="1" kern="0" dirty="0">
                <a:effectLst>
                  <a:outerShdw blurRad="38100" dist="38100" dir="2700000" algn="tl">
                    <a:srgbClr val="000000">
                      <a:alpha val="43137"/>
                    </a:srgbClr>
                  </a:outerShdw>
                </a:effectLst>
                <a:latin typeface="Calibri" panose="020F0502020204030204" pitchFamily="34" charset="0"/>
              </a:rPr>
              <a:t>engizō</a:t>
            </a: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t>
            </a:r>
          </a:p>
        </p:txBody>
      </p:sp>
      <p:pic>
        <p:nvPicPr>
          <p:cNvPr id="3" name="Picture 2">
            <a:extLst>
              <a:ext uri="{FF2B5EF4-FFF2-40B4-BE49-F238E27FC236}">
                <a16:creationId xmlns:a16="http://schemas.microsoft.com/office/drawing/2014/main" id="{9FA21E76-54AA-4E34-9312-F8C8105778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6554" y="2971800"/>
            <a:ext cx="3270892" cy="1828800"/>
          </a:xfrm>
          <a:prstGeom prst="rect">
            <a:avLst/>
          </a:prstGeom>
        </p:spPr>
      </p:pic>
    </p:spTree>
    <p:extLst>
      <p:ext uri="{BB962C8B-B14F-4D97-AF65-F5344CB8AC3E}">
        <p14:creationId xmlns:p14="http://schemas.microsoft.com/office/powerpoint/2010/main" val="2624994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715001-BF57-4786-B740-7B4999F710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4:17</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From that time Jesus began to preach and say,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Repent</a:t>
            </a:r>
            <a:r>
              <a:rPr lang="en-US" sz="3600" dirty="0">
                <a:effectLst>
                  <a:outerShdw blurRad="38100" dist="38100" dir="2700000" algn="tl">
                    <a:srgbClr val="000000">
                      <a:alpha val="43137"/>
                    </a:srgbClr>
                  </a:outerShdw>
                </a:effectLst>
                <a:latin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for the kingdom of heaven is at hand </a:t>
            </a: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altLang="en-US" sz="3600" i="1" kern="0" dirty="0">
                <a:effectLst>
                  <a:outerShdw blurRad="38100" dist="38100" dir="2700000" algn="tl">
                    <a:srgbClr val="000000">
                      <a:alpha val="43137"/>
                    </a:srgbClr>
                  </a:outerShdw>
                </a:effectLst>
                <a:latin typeface="Calibri" panose="020F0502020204030204" pitchFamily="34" charset="0"/>
              </a:rPr>
              <a:t>engizō</a:t>
            </a: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5" name="Picture 4">
            <a:extLst>
              <a:ext uri="{FF2B5EF4-FFF2-40B4-BE49-F238E27FC236}">
                <a16:creationId xmlns:a16="http://schemas.microsoft.com/office/drawing/2014/main" id="{B51A966B-BE35-443E-A6A9-2F27BDCA76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6554" y="2971800"/>
            <a:ext cx="3270892" cy="1828800"/>
          </a:xfrm>
          <a:prstGeom prst="rect">
            <a:avLst/>
          </a:prstGeom>
        </p:spPr>
      </p:pic>
    </p:spTree>
    <p:extLst>
      <p:ext uri="{BB962C8B-B14F-4D97-AF65-F5344CB8AC3E}">
        <p14:creationId xmlns:p14="http://schemas.microsoft.com/office/powerpoint/2010/main" val="25839997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80C0B0-8A2E-4066-863B-4D1CD79231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001095"/>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10:5-7</a:t>
            </a:r>
          </a:p>
          <a:p>
            <a:pPr algn="just">
              <a:spcBef>
                <a:spcPts val="600"/>
              </a:spcBef>
              <a:spcAft>
                <a:spcPts val="600"/>
              </a:spcAft>
            </a:pPr>
            <a:r>
              <a:rPr lang="en-US" altLang="en-US" sz="3400" kern="0" dirty="0">
                <a:effectLst>
                  <a:outerShdw blurRad="38100" dist="38100" dir="2700000" algn="tl">
                    <a:srgbClr val="000000">
                      <a:alpha val="43137"/>
                    </a:srgbClr>
                  </a:outerShdw>
                </a:effectLst>
                <a:latin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rPr>
              <a:t>These twelve Jesus sent out after instructing them: “Do not go in </a:t>
            </a:r>
            <a:r>
              <a:rPr lang="en-US" sz="3400" i="1" dirty="0">
                <a:effectLst>
                  <a:outerShdw blurRad="38100" dist="38100" dir="2700000" algn="tl">
                    <a:srgbClr val="000000">
                      <a:alpha val="43137"/>
                    </a:srgbClr>
                  </a:outerShdw>
                </a:effectLst>
                <a:latin typeface="Calibri" panose="020F0502020204030204" pitchFamily="34" charset="0"/>
              </a:rPr>
              <a:t>the</a:t>
            </a:r>
            <a:r>
              <a:rPr lang="en-US" sz="3400" dirty="0">
                <a:effectLst>
                  <a:outerShdw blurRad="38100" dist="38100" dir="2700000" algn="tl">
                    <a:srgbClr val="000000">
                      <a:alpha val="43137"/>
                    </a:srgbClr>
                  </a:outerShdw>
                </a:effectLst>
                <a:latin typeface="Calibri" panose="020F0502020204030204" pitchFamily="34" charset="0"/>
              </a:rPr>
              <a:t> way of </a:t>
            </a:r>
            <a:r>
              <a:rPr lang="en-US" sz="3400" i="1" dirty="0">
                <a:effectLst>
                  <a:outerShdw blurRad="38100" dist="38100" dir="2700000" algn="tl">
                    <a:srgbClr val="000000">
                      <a:alpha val="43137"/>
                    </a:srgbClr>
                  </a:outerShdw>
                </a:effectLst>
                <a:latin typeface="Calibri" panose="020F0502020204030204" pitchFamily="34" charset="0"/>
              </a:rPr>
              <a:t>the</a:t>
            </a:r>
            <a:r>
              <a:rPr lang="en-US" sz="3400" dirty="0">
                <a:effectLst>
                  <a:outerShdw blurRad="38100" dist="38100" dir="2700000" algn="tl">
                    <a:srgbClr val="000000">
                      <a:alpha val="43137"/>
                    </a:srgbClr>
                  </a:outerShdw>
                </a:effectLst>
                <a:latin typeface="Calibri" panose="020F0502020204030204" pitchFamily="34" charset="0"/>
              </a:rPr>
              <a:t> Gentiles, and do not enter </a:t>
            </a:r>
            <a:r>
              <a:rPr lang="en-US" sz="3400" i="1" dirty="0">
                <a:effectLst>
                  <a:outerShdw blurRad="38100" dist="38100" dir="2700000" algn="tl">
                    <a:srgbClr val="000000">
                      <a:alpha val="43137"/>
                    </a:srgbClr>
                  </a:outerShdw>
                </a:effectLst>
                <a:latin typeface="Calibri" panose="020F0502020204030204" pitchFamily="34" charset="0"/>
              </a:rPr>
              <a:t>any</a:t>
            </a:r>
            <a:r>
              <a:rPr lang="en-US" sz="3400" dirty="0">
                <a:effectLst>
                  <a:outerShdw blurRad="38100" dist="38100" dir="2700000" algn="tl">
                    <a:srgbClr val="000000">
                      <a:alpha val="43137"/>
                    </a:srgbClr>
                  </a:outerShdw>
                </a:effectLst>
                <a:latin typeface="Calibri" panose="020F0502020204030204" pitchFamily="34" charset="0"/>
              </a:rPr>
              <a:t> city of the Samaritans; </a:t>
            </a:r>
            <a:r>
              <a:rPr lang="en-US" sz="3400" baseline="30000" dirty="0">
                <a:effectLst>
                  <a:outerShdw blurRad="38100" dist="38100" dir="2700000" algn="tl">
                    <a:srgbClr val="000000">
                      <a:alpha val="43137"/>
                    </a:srgbClr>
                  </a:outerShdw>
                </a:effectLst>
                <a:latin typeface="Calibri" panose="020F0502020204030204" pitchFamily="34" charset="0"/>
              </a:rPr>
              <a:t>6 </a:t>
            </a:r>
            <a:r>
              <a:rPr lang="en-US" sz="3400" dirty="0">
                <a:effectLst>
                  <a:outerShdw blurRad="38100" dist="38100" dir="2700000" algn="tl">
                    <a:srgbClr val="000000">
                      <a:alpha val="43137"/>
                    </a:srgbClr>
                  </a:outerShdw>
                </a:effectLst>
                <a:latin typeface="Calibri" panose="020F0502020204030204" pitchFamily="34" charset="0"/>
              </a:rPr>
              <a:t>but rather go to the lost sheep of the house of Israel. </a:t>
            </a:r>
            <a:r>
              <a:rPr lang="en-US" sz="3400" baseline="30000" dirty="0">
                <a:effectLst>
                  <a:outerShdw blurRad="38100" dist="38100" dir="2700000" algn="tl">
                    <a:srgbClr val="000000">
                      <a:alpha val="43137"/>
                    </a:srgbClr>
                  </a:outerShdw>
                </a:effectLst>
                <a:latin typeface="Calibri" panose="020F0502020204030204" pitchFamily="34" charset="0"/>
              </a:rPr>
              <a:t>7 </a:t>
            </a:r>
            <a:r>
              <a:rPr lang="en-US" sz="3400" dirty="0">
                <a:effectLst>
                  <a:outerShdw blurRad="38100" dist="38100" dir="2700000" algn="tl">
                    <a:srgbClr val="000000">
                      <a:alpha val="43137"/>
                    </a:srgbClr>
                  </a:outerShdw>
                </a:effectLst>
                <a:latin typeface="Calibri" panose="020F0502020204030204" pitchFamily="34" charset="0"/>
              </a:rPr>
              <a:t>And as you go, preach, saying,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The kingdom of heaven is at hand </a:t>
            </a:r>
            <a:r>
              <a:rPr lang="en-US" altLang="en-US" sz="3400" kern="0" dirty="0">
                <a:effectLst>
                  <a:outerShdw blurRad="38100" dist="38100" dir="2700000" algn="tl">
                    <a:srgbClr val="000000">
                      <a:alpha val="43137"/>
                    </a:srgbClr>
                  </a:outerShdw>
                </a:effectLst>
                <a:latin typeface="Calibri" panose="020F0502020204030204" pitchFamily="34" charset="0"/>
              </a:rPr>
              <a:t>(</a:t>
            </a:r>
            <a:r>
              <a:rPr lang="en-US" altLang="en-US" sz="3400" i="1" kern="0" dirty="0">
                <a:effectLst>
                  <a:outerShdw blurRad="38100" dist="38100" dir="2700000" algn="tl">
                    <a:srgbClr val="000000">
                      <a:alpha val="43137"/>
                    </a:srgbClr>
                  </a:outerShdw>
                </a:effectLst>
                <a:latin typeface="Calibri" panose="020F0502020204030204" pitchFamily="34" charset="0"/>
              </a:rPr>
              <a:t>engizō</a:t>
            </a:r>
            <a:r>
              <a:rPr lang="en-US" altLang="en-US" sz="3400" kern="0" dirty="0">
                <a:effectLst>
                  <a:outerShdw blurRad="38100" dist="38100" dir="2700000" algn="tl">
                    <a:srgbClr val="000000">
                      <a:alpha val="43137"/>
                    </a:srgbClr>
                  </a:outerShdw>
                </a:effectLst>
                <a:latin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rPr>
              <a:t>.’”</a:t>
            </a:r>
            <a:endParaRPr lang="en-US" altLang="en-US" sz="3400" kern="0" dirty="0">
              <a:effectLst>
                <a:outerShdw blurRad="38100" dist="38100" dir="2700000" algn="tl">
                  <a:srgbClr val="000000">
                    <a:alpha val="43137"/>
                  </a:srgbClr>
                </a:outerShdw>
              </a:effectLst>
              <a:latin typeface="Calibri" panose="020F0502020204030204" pitchFamily="34" charset="0"/>
            </a:endParaRPr>
          </a:p>
        </p:txBody>
      </p:sp>
      <p:pic>
        <p:nvPicPr>
          <p:cNvPr id="5" name="Picture 4">
            <a:extLst>
              <a:ext uri="{FF2B5EF4-FFF2-40B4-BE49-F238E27FC236}">
                <a16:creationId xmlns:a16="http://schemas.microsoft.com/office/drawing/2014/main" id="{4C7A4422-040E-4883-A69F-F91F195617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5416" y="3962400"/>
            <a:ext cx="2453168" cy="1371600"/>
          </a:xfrm>
          <a:prstGeom prst="rect">
            <a:avLst/>
          </a:prstGeom>
        </p:spPr>
      </p:pic>
    </p:spTree>
    <p:extLst>
      <p:ext uri="{BB962C8B-B14F-4D97-AF65-F5344CB8AC3E}">
        <p14:creationId xmlns:p14="http://schemas.microsoft.com/office/powerpoint/2010/main" val="41691236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a. The kingdom is at hand (Matt. 3:2)</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742355" y="1143000"/>
            <a:ext cx="7659290" cy="4419600"/>
          </a:xfrm>
        </p:spPr>
        <p:txBody>
          <a:bodyPr/>
          <a:lstStyle/>
          <a:p>
            <a:pPr marL="514350" indent="-514350">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Engizō</a:t>
            </a:r>
            <a:r>
              <a:rPr lang="en-US" altLang="en-US" i="1"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(James 5:8-9)</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Kingdom is undefined</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Christ’s later ministry (Matt. 20:20-23; Acts 1:6-7)</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Christ’s immediate presence (Deut. 17:15)</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7137" y="4724400"/>
            <a:ext cx="2729727" cy="1828800"/>
          </a:xfrm>
          <a:prstGeom prst="rect">
            <a:avLst/>
          </a:prstGeom>
          <a:noFill/>
          <a:ln w="9525">
            <a:noFill/>
            <a:miter lim="800000"/>
            <a:headEnd/>
            <a:tailEnd/>
          </a:ln>
        </p:spPr>
      </p:pic>
    </p:spTree>
    <p:extLst>
      <p:ext uri="{BB962C8B-B14F-4D97-AF65-F5344CB8AC3E}">
        <p14:creationId xmlns:p14="http://schemas.microsoft.com/office/powerpoint/2010/main" val="13057212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a. The kingdom is at hand (Matt. 3:2)</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742355" y="1143000"/>
            <a:ext cx="7659290" cy="4419600"/>
          </a:xfrm>
        </p:spPr>
        <p:txBody>
          <a:bodyPr/>
          <a:lstStyle/>
          <a:p>
            <a:pPr marL="514350" indent="-514350">
              <a:spcBef>
                <a:spcPct val="0"/>
              </a:spcBef>
              <a:spcAft>
                <a:spcPts val="2400"/>
              </a:spcAft>
              <a:buClr>
                <a:srgbClr val="66FFFF"/>
              </a:buClr>
              <a:buSzPct val="100000"/>
              <a:buFont typeface="+mj-lt"/>
              <a:buAutoNum type="arabicParenR"/>
            </a:pPr>
            <a:r>
              <a:rPr lang="en-US" altLang="en-US" b="1" u="sng" dirty="0">
                <a:solidFill>
                  <a:srgbClr val="FFFFCC"/>
                </a:solidFill>
                <a:effectLst>
                  <a:outerShdw blurRad="38100" dist="38100" dir="2700000" algn="tl">
                    <a:srgbClr val="000000">
                      <a:alpha val="43137"/>
                    </a:srgbClr>
                  </a:outerShdw>
                </a:effectLst>
              </a:rPr>
              <a:t>Engizō (James 5:8-9)</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Kingdom is undefined</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Christ’s later ministry (Matt. 20:20-23; Acts 1:6-7)</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Christ’s immediate presence (Deut. 17:15)</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7137" y="4724400"/>
            <a:ext cx="2729727" cy="1828800"/>
          </a:xfrm>
          <a:prstGeom prst="rect">
            <a:avLst/>
          </a:prstGeom>
          <a:noFill/>
          <a:ln w="9525">
            <a:noFill/>
            <a:miter lim="800000"/>
            <a:headEnd/>
            <a:tailEnd/>
          </a:ln>
        </p:spPr>
      </p:pic>
    </p:spTree>
    <p:extLst>
      <p:ext uri="{BB962C8B-B14F-4D97-AF65-F5344CB8AC3E}">
        <p14:creationId xmlns:p14="http://schemas.microsoft.com/office/powerpoint/2010/main" val="19929443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18D03C-85D0-4B4B-8181-2C0D41EDA0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James 5:8-9</a:t>
            </a:r>
          </a:p>
          <a:p>
            <a:pPr algn="just">
              <a:spcBef>
                <a:spcPts val="600"/>
              </a:spcBef>
              <a:spcAft>
                <a:spcPts val="600"/>
              </a:spcAft>
            </a:pPr>
            <a:r>
              <a:rPr lang="en-US" altLang="en-US" sz="3400" kern="0" dirty="0">
                <a:effectLst>
                  <a:outerShdw blurRad="38100" dist="38100" dir="2700000" algn="tl">
                    <a:srgbClr val="000000">
                      <a:alpha val="43137"/>
                    </a:srgbClr>
                  </a:outerShdw>
                </a:effectLst>
                <a:latin typeface="Calibri" panose="020F0502020204030204" pitchFamily="34" charset="0"/>
              </a:rPr>
              <a:t>“</a:t>
            </a:r>
            <a:r>
              <a:rPr lang="en-US" altLang="en-US" sz="3400" baseline="30000" dirty="0">
                <a:effectLst>
                  <a:outerShdw blurRad="38100" dist="38100" dir="2700000" algn="tl">
                    <a:srgbClr val="000000">
                      <a:alpha val="43137"/>
                    </a:srgbClr>
                  </a:outerShdw>
                </a:effectLst>
                <a:latin typeface="Calibri" panose="020F0502020204030204" pitchFamily="34" charset="0"/>
              </a:rPr>
              <a:t>8</a:t>
            </a:r>
            <a:r>
              <a:rPr lang="en-US" altLang="en-US" sz="3400" kern="0" baseline="30000" dirty="0">
                <a:effectLst>
                  <a:outerShdw blurRad="38100" dist="38100" dir="2700000" algn="tl">
                    <a:srgbClr val="000000">
                      <a:alpha val="43137"/>
                    </a:srgbClr>
                  </a:outerShdw>
                </a:effectLst>
                <a:latin typeface="Calibri" panose="020F0502020204030204" pitchFamily="34" charset="0"/>
              </a:rPr>
              <a:t> </a:t>
            </a:r>
            <a:r>
              <a:rPr lang="en-US" altLang="en-US" sz="3400" kern="0" dirty="0">
                <a:effectLst>
                  <a:outerShdw blurRad="38100" dist="38100" dir="2700000" algn="tl">
                    <a:srgbClr val="000000">
                      <a:alpha val="43137"/>
                    </a:srgbClr>
                  </a:outerShdw>
                </a:effectLst>
                <a:latin typeface="Calibri" panose="020F0502020204030204" pitchFamily="34" charset="0"/>
              </a:rPr>
              <a:t>You too be patient; strengthen your hearts, for the coming of the Lord is near (</a:t>
            </a:r>
            <a:r>
              <a:rPr lang="en-US" altLang="en-US" sz="3400" i="1" kern="0" dirty="0">
                <a:effectLst>
                  <a:outerShdw blurRad="38100" dist="38100" dir="2700000" algn="tl">
                    <a:srgbClr val="000000">
                      <a:alpha val="43137"/>
                    </a:srgbClr>
                  </a:outerShdw>
                </a:effectLst>
                <a:latin typeface="Calibri" panose="020F0502020204030204" pitchFamily="34" charset="0"/>
              </a:rPr>
              <a:t>engizō</a:t>
            </a:r>
            <a:r>
              <a:rPr lang="en-US" altLang="en-US" sz="3400" kern="0" dirty="0">
                <a:effectLst>
                  <a:outerShdw blurRad="38100" dist="38100" dir="2700000" algn="tl">
                    <a:srgbClr val="000000">
                      <a:alpha val="43137"/>
                    </a:srgbClr>
                  </a:outerShdw>
                </a:effectLst>
                <a:latin typeface="Calibri" panose="020F0502020204030204" pitchFamily="34" charset="0"/>
              </a:rPr>
              <a:t>). </a:t>
            </a:r>
            <a:r>
              <a:rPr lang="en-US" altLang="en-US" sz="3400" baseline="30000" dirty="0">
                <a:effectLst>
                  <a:outerShdw blurRad="38100" dist="38100" dir="2700000" algn="tl">
                    <a:srgbClr val="000000">
                      <a:alpha val="43137"/>
                    </a:srgbClr>
                  </a:outerShdw>
                </a:effectLst>
                <a:latin typeface="Calibri" panose="020F0502020204030204" pitchFamily="34" charset="0"/>
              </a:rPr>
              <a:t>9</a:t>
            </a:r>
            <a:r>
              <a:rPr lang="en-US" altLang="en-US" sz="3400" kern="0" baseline="30000" dirty="0">
                <a:effectLst>
                  <a:outerShdw blurRad="38100" dist="38100" dir="2700000" algn="tl">
                    <a:srgbClr val="000000">
                      <a:alpha val="43137"/>
                    </a:srgbClr>
                  </a:outerShdw>
                </a:effectLst>
                <a:latin typeface="Calibri" panose="020F0502020204030204" pitchFamily="34" charset="0"/>
              </a:rPr>
              <a:t> </a:t>
            </a:r>
            <a:r>
              <a:rPr lang="en-US" altLang="en-US" sz="3400" kern="0" dirty="0">
                <a:effectLst>
                  <a:outerShdw blurRad="38100" dist="38100" dir="2700000" algn="tl">
                    <a:srgbClr val="000000">
                      <a:alpha val="43137"/>
                    </a:srgbClr>
                  </a:outerShdw>
                </a:effectLst>
                <a:latin typeface="Calibri" panose="020F0502020204030204" pitchFamily="34" charset="0"/>
              </a:rPr>
              <a:t>Do not complain, brethren, against one another, so that you yourselves may not be judged; behold, the Judge is standing right at the door.</a:t>
            </a:r>
            <a:r>
              <a:rPr lang="en-US" sz="3400" dirty="0">
                <a:effectLst>
                  <a:outerShdw blurRad="38100" dist="38100" dir="2700000" algn="tl">
                    <a:srgbClr val="000000">
                      <a:alpha val="43137"/>
                    </a:srgbClr>
                  </a:outerShdw>
                </a:effectLst>
                <a:latin typeface="Calibri" panose="020F0502020204030204" pitchFamily="34" charset="0"/>
              </a:rPr>
              <a:t>”</a:t>
            </a:r>
            <a:endParaRPr lang="en-US" altLang="en-US" sz="3400" kern="0" dirty="0">
              <a:effectLst>
                <a:outerShdw blurRad="38100" dist="38100" dir="2700000" algn="tl">
                  <a:srgbClr val="000000">
                    <a:alpha val="43137"/>
                  </a:srgbClr>
                </a:outerShdw>
              </a:effectLst>
              <a:latin typeface="Calibri" panose="020F0502020204030204" pitchFamily="34" charset="0"/>
            </a:endParaRPr>
          </a:p>
        </p:txBody>
      </p:sp>
      <p:pic>
        <p:nvPicPr>
          <p:cNvPr id="2" name="Picture 1">
            <a:extLst>
              <a:ext uri="{FF2B5EF4-FFF2-40B4-BE49-F238E27FC236}">
                <a16:creationId xmlns:a16="http://schemas.microsoft.com/office/drawing/2014/main" id="{EF53EE6C-BCA5-4727-AEB4-BF7164BA96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3310" y="3352800"/>
            <a:ext cx="1597380" cy="1645920"/>
          </a:xfrm>
          <a:prstGeom prst="rect">
            <a:avLst/>
          </a:prstGeom>
        </p:spPr>
      </p:pic>
    </p:spTree>
    <p:extLst>
      <p:ext uri="{BB962C8B-B14F-4D97-AF65-F5344CB8AC3E}">
        <p14:creationId xmlns:p14="http://schemas.microsoft.com/office/powerpoint/2010/main" val="3835587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8382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51054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3054978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53DA972-A1A5-4510-AA66-58FF56AC8A33}"/>
              </a:ext>
            </a:extLst>
          </p:cNvPr>
          <p:cNvSpPr>
            <a:spLocks noGrp="1" noChangeArrowheads="1"/>
          </p:cNvSpPr>
          <p:nvPr>
            <p:ph type="title"/>
          </p:nvPr>
        </p:nvSpPr>
        <p:spPr>
          <a:xfrm>
            <a:off x="2190750" y="228600"/>
            <a:ext cx="4762500" cy="1524000"/>
          </a:xfrm>
        </p:spPr>
        <p:txBody>
          <a:bodyPr anchor="t"/>
          <a:lstStyle/>
          <a:p>
            <a:pPr algn="ctr" eaLnBrk="1" hangingPunct="1">
              <a:spcAft>
                <a:spcPts val="2400"/>
              </a:spcAft>
              <a:defRPr/>
            </a:pPr>
            <a:r>
              <a:rPr lang="en-US" sz="3200" dirty="0">
                <a:effectLst>
                  <a:outerShdw blurRad="38100" dist="38100" dir="2700000" algn="tl">
                    <a:srgbClr val="000000">
                      <a:alpha val="43137"/>
                    </a:srgbClr>
                  </a:outerShdw>
                </a:effectLst>
                <a:ea typeface="+mn-ea"/>
                <a:cs typeface="+mn-cs"/>
              </a:rPr>
              <a:t>Stanley D. Toussaint</a:t>
            </a:r>
            <a:br>
              <a:rPr lang="en-US" sz="32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Stanley D. Toussaint, Behold the King: A Study of Matthew (Grand Rapids, Kregel, 2005), 63.</a:t>
            </a:r>
            <a:br>
              <a:rPr lang="en-US" sz="1800" dirty="0">
                <a:solidFill>
                  <a:schemeClr val="tx1"/>
                </a:solidFill>
                <a:effectLst>
                  <a:outerShdw blurRad="38100" dist="38100" dir="2700000" algn="tl">
                    <a:srgbClr val="000000">
                      <a:alpha val="43137"/>
                    </a:srgbClr>
                  </a:outerShdw>
                </a:effectLst>
              </a:rPr>
            </a:br>
            <a:endParaRPr lang="en-US" sz="2000" dirty="0">
              <a:solidFill>
                <a:schemeClr val="tx1"/>
              </a:solidFill>
              <a:effectLst>
                <a:outerShdw blurRad="38100" dist="38100" dir="2700000" algn="tl">
                  <a:srgbClr val="000000">
                    <a:alpha val="43137"/>
                  </a:srgbClr>
                </a:outerShdw>
              </a:effectLst>
            </a:endParaRPr>
          </a:p>
        </p:txBody>
      </p:sp>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2895600" y="2019300"/>
            <a:ext cx="6033070" cy="2819400"/>
          </a:xfrm>
        </p:spPr>
        <p:txBody>
          <a:bodyPr/>
          <a:lstStyle/>
          <a:p>
            <a:pPr marL="0" indent="0" algn="just" eaLnBrk="1" hangingPunct="1">
              <a:spcBef>
                <a:spcPts val="0"/>
              </a:spcBef>
              <a:buNone/>
              <a:defRPr/>
            </a:pPr>
            <a:r>
              <a:rPr lang="en-US" sz="4000" dirty="0">
                <a:effectLst>
                  <a:outerShdw blurRad="38100" dist="38100" dir="2700000" algn="tl">
                    <a:srgbClr val="000000">
                      <a:alpha val="43137"/>
                    </a:srgbClr>
                  </a:outerShdw>
                </a:effectLst>
              </a:rPr>
              <a:t>“…that the kingdom had drawn near and was then in a condition of nearness.”</a:t>
            </a:r>
          </a:p>
        </p:txBody>
      </p:sp>
      <p:pic>
        <p:nvPicPr>
          <p:cNvPr id="3" name="Picture 2">
            <a:extLst>
              <a:ext uri="{FF2B5EF4-FFF2-40B4-BE49-F238E27FC236}">
                <a16:creationId xmlns:a16="http://schemas.microsoft.com/office/drawing/2014/main" id="{CAB02AFB-67E9-4B22-BCD8-3FFA20CFF198}"/>
              </a:ext>
            </a:extLst>
          </p:cNvPr>
          <p:cNvPicPr>
            <a:picLocks noChangeAspect="1"/>
          </p:cNvPicPr>
          <p:nvPr/>
        </p:nvPicPr>
        <p:blipFill>
          <a:blip r:embed="rId2"/>
          <a:stretch>
            <a:fillRect/>
          </a:stretch>
        </p:blipFill>
        <p:spPr>
          <a:xfrm>
            <a:off x="304800" y="1600200"/>
            <a:ext cx="2466975" cy="3810000"/>
          </a:xfrm>
          <a:prstGeom prst="rect">
            <a:avLst/>
          </a:prstGeom>
        </p:spPr>
      </p:pic>
      <p:pic>
        <p:nvPicPr>
          <p:cNvPr id="6" name="Picture 5">
            <a:extLst>
              <a:ext uri="{FF2B5EF4-FFF2-40B4-BE49-F238E27FC236}">
                <a16:creationId xmlns:a16="http://schemas.microsoft.com/office/drawing/2014/main" id="{1000F073-BE8D-469E-B3C4-ED2A4C7B4F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21094" cy="1097280"/>
          </a:xfrm>
          <a:prstGeom prst="rect">
            <a:avLst/>
          </a:prstGeom>
        </p:spPr>
      </p:pic>
    </p:spTree>
    <p:extLst>
      <p:ext uri="{BB962C8B-B14F-4D97-AF65-F5344CB8AC3E}">
        <p14:creationId xmlns:p14="http://schemas.microsoft.com/office/powerpoint/2010/main" val="16230772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53DA972-A1A5-4510-AA66-58FF56AC8A33}"/>
              </a:ext>
            </a:extLst>
          </p:cNvPr>
          <p:cNvSpPr>
            <a:spLocks noGrp="1" noChangeArrowheads="1"/>
          </p:cNvSpPr>
          <p:nvPr>
            <p:ph type="title"/>
          </p:nvPr>
        </p:nvSpPr>
        <p:spPr>
          <a:xfrm>
            <a:off x="1771650" y="228600"/>
            <a:ext cx="5600700" cy="1295400"/>
          </a:xfrm>
        </p:spPr>
        <p:txBody>
          <a:bodyPr anchor="t"/>
          <a:lstStyle/>
          <a:p>
            <a:pPr algn="ctr" eaLnBrk="1" hangingPunct="1">
              <a:spcAft>
                <a:spcPts val="2400"/>
              </a:spcAft>
              <a:defRPr/>
            </a:pPr>
            <a:r>
              <a:rPr lang="en-US" sz="3200" dirty="0">
                <a:effectLst>
                  <a:outerShdw blurRad="38100" dist="38100" dir="2700000" algn="tl">
                    <a:srgbClr val="000000">
                      <a:alpha val="43137"/>
                    </a:srgbClr>
                  </a:outerShdw>
                </a:effectLst>
                <a:ea typeface="+mn-ea"/>
                <a:cs typeface="+mn-cs"/>
              </a:rPr>
              <a:t>William Lane</a:t>
            </a:r>
            <a:br>
              <a:rPr lang="en-US" sz="3200" dirty="0">
                <a:effectLst>
                  <a:outerShdw blurRad="38100" dist="38100" dir="2700000" algn="tl">
                    <a:srgbClr val="000000">
                      <a:alpha val="43137"/>
                    </a:srgbClr>
                  </a:outerShdw>
                </a:effectLst>
              </a:rPr>
            </a:br>
            <a:r>
              <a:rPr lang="en-US" sz="2000" dirty="0">
                <a:solidFill>
                  <a:schemeClr val="tx1"/>
                </a:solidFill>
                <a:effectLst>
                  <a:outerShdw blurRad="38100" dist="38100" dir="2700000" algn="tl">
                    <a:srgbClr val="000000">
                      <a:alpha val="43137"/>
                    </a:srgbClr>
                  </a:outerShdw>
                </a:effectLst>
              </a:rPr>
              <a:t>William Lane, The Gospel According to Mark (Grand Rapids: Eerdmans, 1974), 65, n. 93.</a:t>
            </a:r>
            <a:br>
              <a:rPr lang="en-US" sz="2000" dirty="0">
                <a:solidFill>
                  <a:schemeClr val="tx1"/>
                </a:solidFill>
                <a:effectLst>
                  <a:outerShdw blurRad="38100" dist="38100" dir="2700000" algn="tl">
                    <a:srgbClr val="000000">
                      <a:alpha val="43137"/>
                    </a:srgbClr>
                  </a:outerShdw>
                </a:effectLst>
              </a:rPr>
            </a:br>
            <a:endParaRPr lang="en-US" sz="2000" dirty="0">
              <a:solidFill>
                <a:schemeClr val="tx1"/>
              </a:solidFill>
              <a:effectLst>
                <a:outerShdw blurRad="38100" dist="38100" dir="2700000" algn="tl">
                  <a:srgbClr val="000000">
                    <a:alpha val="43137"/>
                  </a:srgbClr>
                </a:outerShdw>
              </a:effectLst>
            </a:endParaRPr>
          </a:p>
        </p:txBody>
      </p:sp>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2882330" y="2019300"/>
            <a:ext cx="6185470" cy="2819400"/>
          </a:xfrm>
        </p:spPr>
        <p:txBody>
          <a:bodyPr/>
          <a:lstStyle/>
          <a:p>
            <a:pPr marL="0" indent="0" algn="just" eaLnBrk="1" hangingPunct="1">
              <a:spcBef>
                <a:spcPts val="0"/>
              </a:spcBef>
              <a:buNone/>
              <a:defRPr/>
            </a:pPr>
            <a:r>
              <a:rPr lang="en-US" sz="3600" dirty="0">
                <a:effectLst>
                  <a:outerShdw blurRad="38100" dist="38100" dir="2700000" algn="tl">
                    <a:srgbClr val="000000">
                      <a:alpha val="43137"/>
                    </a:srgbClr>
                  </a:outerShdw>
                </a:effectLst>
              </a:rPr>
              <a:t>“The linguistic objections to the proposed rendering ‘has come’ are weighty, and it is better to translate ‘has come near.’”</a:t>
            </a:r>
          </a:p>
        </p:txBody>
      </p:sp>
      <p:pic>
        <p:nvPicPr>
          <p:cNvPr id="3" name="Picture 2">
            <a:extLst>
              <a:ext uri="{FF2B5EF4-FFF2-40B4-BE49-F238E27FC236}">
                <a16:creationId xmlns:a16="http://schemas.microsoft.com/office/drawing/2014/main" id="{50B18149-9E24-494B-A814-54A7B8D06BA4}"/>
              </a:ext>
            </a:extLst>
          </p:cNvPr>
          <p:cNvPicPr>
            <a:picLocks noChangeAspect="1"/>
          </p:cNvPicPr>
          <p:nvPr/>
        </p:nvPicPr>
        <p:blipFill>
          <a:blip r:embed="rId2"/>
          <a:stretch>
            <a:fillRect/>
          </a:stretch>
        </p:blipFill>
        <p:spPr>
          <a:xfrm>
            <a:off x="276974" y="1600200"/>
            <a:ext cx="2494801" cy="3678722"/>
          </a:xfrm>
          <a:prstGeom prst="rect">
            <a:avLst/>
          </a:prstGeom>
        </p:spPr>
      </p:pic>
    </p:spTree>
    <p:extLst>
      <p:ext uri="{BB962C8B-B14F-4D97-AF65-F5344CB8AC3E}">
        <p14:creationId xmlns:p14="http://schemas.microsoft.com/office/powerpoint/2010/main" val="41840918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a. The kingdom is at hand (Matt. 3:2)</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742355" y="1143000"/>
            <a:ext cx="7659290" cy="4419600"/>
          </a:xfrm>
        </p:spPr>
        <p:txBody>
          <a:bodyPr/>
          <a:lstStyle/>
          <a:p>
            <a:pPr marL="514350" indent="-514350">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Engizō (James 5:8-9)</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b="1" u="sng" dirty="0">
                <a:solidFill>
                  <a:srgbClr val="FFFFCC"/>
                </a:solidFill>
                <a:effectLst>
                  <a:outerShdw blurRad="38100" dist="38100" dir="2700000" algn="tl">
                    <a:srgbClr val="000000">
                      <a:alpha val="43137"/>
                    </a:srgbClr>
                  </a:outerShdw>
                </a:effectLst>
              </a:rPr>
              <a:t>Kingdom is undefined</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Christ’s later ministry (Matt. 20:20-23; Acts 1:6-7)</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Christ’s immediate presence (Deut. 17:15)</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7137" y="4724400"/>
            <a:ext cx="2729727" cy="1828800"/>
          </a:xfrm>
          <a:prstGeom prst="rect">
            <a:avLst/>
          </a:prstGeom>
          <a:noFill/>
          <a:ln w="9525">
            <a:noFill/>
            <a:miter lim="800000"/>
            <a:headEnd/>
            <a:tailEnd/>
          </a:ln>
        </p:spPr>
      </p:pic>
    </p:spTree>
    <p:extLst>
      <p:ext uri="{BB962C8B-B14F-4D97-AF65-F5344CB8AC3E}">
        <p14:creationId xmlns:p14="http://schemas.microsoft.com/office/powerpoint/2010/main" val="29728989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485352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graphicFrame>
        <p:nvGraphicFramePr>
          <p:cNvPr id="4" name="Table 3"/>
          <p:cNvGraphicFramePr>
            <a:graphicFrameLocks noGrp="1"/>
          </p:cNvGraphicFramePr>
          <p:nvPr>
            <p:extLst>
              <p:ext uri="{D42A27DB-BD31-4B8C-83A1-F6EECF244321}">
                <p14:modId xmlns:p14="http://schemas.microsoft.com/office/powerpoint/2010/main" val="248153105"/>
              </p:ext>
            </p:extLst>
          </p:nvPr>
        </p:nvGraphicFramePr>
        <p:xfrm>
          <a:off x="304800" y="1144368"/>
          <a:ext cx="8534400" cy="3566160"/>
        </p:xfrm>
        <a:graphic>
          <a:graphicData uri="http://schemas.openxmlformats.org/drawingml/2006/table">
            <a:tbl>
              <a:tblPr firstRow="1" bandRow="1">
                <a:tableStyleId>{5940675A-B579-460E-94D1-54222C63F5DA}</a:tableStyleId>
              </a:tblPr>
              <a:tblGrid>
                <a:gridCol w="4191000">
                  <a:extLst>
                    <a:ext uri="{9D8B030D-6E8A-4147-A177-3AD203B41FA5}">
                      <a16:colId xmlns:a16="http://schemas.microsoft.com/office/drawing/2014/main" val="4287931007"/>
                    </a:ext>
                  </a:extLst>
                </a:gridCol>
                <a:gridCol w="4343400">
                  <a:extLst>
                    <a:ext uri="{9D8B030D-6E8A-4147-A177-3AD203B41FA5}">
                      <a16:colId xmlns:a16="http://schemas.microsoft.com/office/drawing/2014/main" val="4222968114"/>
                    </a:ext>
                  </a:extLst>
                </a:gridCol>
              </a:tblGrid>
              <a:tr h="3566160">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Mysteries</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Church</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Israel’s Discipline &amp; Restoration</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Re-offer of the King/Kingdom</a:t>
                      </a:r>
                    </a:p>
                  </a:txBody>
                  <a:tcPr/>
                </a:tc>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Transfer of Kingdom Authority</a:t>
                      </a:r>
                    </a:p>
                    <a:p>
                      <a:pPr marL="693738" marR="0" lvl="0" indent="-693738" algn="l" defTabSz="914400" rtl="0" eaLnBrk="0" fontAlgn="base" latinLnBrk="0" hangingPunct="0">
                        <a:lnSpc>
                          <a:spcPct val="100000"/>
                        </a:lnSpc>
                        <a:spcBef>
                          <a:spcPct val="0"/>
                        </a:spcBef>
                        <a:spcAft>
                          <a:spcPts val="2400"/>
                        </a:spcAft>
                        <a:buClr>
                          <a:srgbClr val="66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Establishment</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Eternal State</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Testimony of Early Church History</a:t>
                      </a:r>
                      <a:endParaRPr lang="en-US" sz="2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14517209"/>
                  </a:ext>
                </a:extLst>
              </a:tr>
            </a:tbl>
          </a:graphicData>
        </a:graphic>
      </p:graphicFrame>
      <p:pic>
        <p:nvPicPr>
          <p:cNvPr id="6"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spTree>
    <p:extLst>
      <p:ext uri="{BB962C8B-B14F-4D97-AF65-F5344CB8AC3E}">
        <p14:creationId xmlns:p14="http://schemas.microsoft.com/office/powerpoint/2010/main" val="1546561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a. The kingdom is at hand (Matt. 3:2)</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742355" y="1143000"/>
            <a:ext cx="7659290" cy="4419600"/>
          </a:xfrm>
        </p:spPr>
        <p:txBody>
          <a:bodyPr/>
          <a:lstStyle/>
          <a:p>
            <a:pPr marL="514350" indent="-514350">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Engizō (James 5:8-9)</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Kingdom is undefined</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b="1" u="sng" dirty="0">
                <a:solidFill>
                  <a:srgbClr val="FFFFCC"/>
                </a:solidFill>
                <a:effectLst>
                  <a:outerShdw blurRad="38100" dist="38100" dir="2700000" algn="tl">
                    <a:srgbClr val="000000">
                      <a:alpha val="43137"/>
                    </a:srgbClr>
                  </a:outerShdw>
                </a:effectLst>
              </a:rPr>
              <a:t>Christ’s later ministry (Matt. 20:20-23; Acts 1:6-7)</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Christ’s immediate presence (Deut. 17:15)</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7137" y="4724400"/>
            <a:ext cx="2729727" cy="1828800"/>
          </a:xfrm>
          <a:prstGeom prst="rect">
            <a:avLst/>
          </a:prstGeom>
          <a:noFill/>
          <a:ln w="9525">
            <a:noFill/>
            <a:miter lim="800000"/>
            <a:headEnd/>
            <a:tailEnd/>
          </a:ln>
        </p:spPr>
      </p:pic>
    </p:spTree>
    <p:extLst>
      <p:ext uri="{BB962C8B-B14F-4D97-AF65-F5344CB8AC3E}">
        <p14:creationId xmlns:p14="http://schemas.microsoft.com/office/powerpoint/2010/main" val="1869598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E457B2-D3AA-4CB7-BE51-FF205D8CDE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60153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20:20-23</a:t>
            </a:r>
          </a:p>
          <a:p>
            <a:pPr algn="just">
              <a:spcBef>
                <a:spcPts val="600"/>
              </a:spcBef>
              <a:spcAft>
                <a:spcPts val="600"/>
              </a:spcAft>
            </a:pPr>
            <a:r>
              <a:rPr lang="en-US" sz="28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the mother of the sons of Zebedee came to Jesus with her sons, bowing down and making a request of Him. </a:t>
            </a:r>
            <a:r>
              <a:rPr lang="en-US" sz="28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said to her, “What do you wish?” She said to Him, “Command that in Your kingdom these two sons of mine may sit one on Your right and one on Your left.”</a:t>
            </a:r>
            <a:r>
              <a:rPr lang="en-US" sz="28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Jesus answered, “You do not know what you are asking. Are you able to drink the cup that I am about to drink?” They said to Him, “We are able.” </a:t>
            </a:r>
            <a:r>
              <a:rPr lang="en-US" sz="28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said to them, “My cup you shall drink; but to sit on My right and on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left, this is not Mine to give, but it is for those for whom it has been prepared by My Father.”</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44688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BD5EDE-94CC-459D-9448-8656A7E671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Acts 1:6-7</a:t>
            </a:r>
          </a:p>
          <a:p>
            <a:pPr algn="just">
              <a:spcBef>
                <a:spcPts val="600"/>
              </a:spcBef>
              <a:spcAft>
                <a:spcPts val="600"/>
              </a:spcAft>
            </a:pP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when they had come together, they were asking Him, saying, “Lord, is it at this time You are restoring the kingdom to Israel?” </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said to them, “It is not for you to know times or epochs which the Father has fixed by His own authority.</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18051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a. The kingdom is at hand (Matt. 3:2)</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742354" y="1143000"/>
            <a:ext cx="7792045" cy="4419600"/>
          </a:xfrm>
        </p:spPr>
        <p:txBody>
          <a:bodyPr/>
          <a:lstStyle/>
          <a:p>
            <a:pPr marL="514350" indent="-514350">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Engizō (James 5:8-9)</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Kingdom is undefined</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Christ’s later ministry (Matt. 20:20-23; Acts 1:6-7)</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b="1" u="sng" dirty="0">
                <a:solidFill>
                  <a:srgbClr val="FFFFCC"/>
                </a:solidFill>
                <a:effectLst>
                  <a:outerShdw blurRad="38100" dist="38100" dir="2700000" algn="tl">
                    <a:srgbClr val="000000">
                      <a:alpha val="43137"/>
                    </a:srgbClr>
                  </a:outerShdw>
                </a:effectLst>
              </a:rPr>
              <a:t>Christ’s immediate presence (Deut. 17:15)</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7137" y="4724400"/>
            <a:ext cx="2729727" cy="1828800"/>
          </a:xfrm>
          <a:prstGeom prst="rect">
            <a:avLst/>
          </a:prstGeom>
          <a:noFill/>
          <a:ln w="9525">
            <a:noFill/>
            <a:miter lim="800000"/>
            <a:headEnd/>
            <a:tailEnd/>
          </a:ln>
        </p:spPr>
      </p:pic>
    </p:spTree>
    <p:extLst>
      <p:ext uri="{BB962C8B-B14F-4D97-AF65-F5344CB8AC3E}">
        <p14:creationId xmlns:p14="http://schemas.microsoft.com/office/powerpoint/2010/main" val="21932256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9F207D-6EC7-4334-9442-4802CBF42E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1"/>
            <a:ext cx="91440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eaLnBrk="1" hangingPunct="1">
              <a:spcBef>
                <a:spcPct val="0"/>
              </a:spcBef>
              <a:spcAft>
                <a:spcPts val="1200"/>
              </a:spcAft>
              <a:buClrTx/>
              <a:buSzTx/>
              <a:buNone/>
            </a:pPr>
            <a:r>
              <a:rPr lang="en-US" altLang="en-US" sz="4000" dirty="0">
                <a:solidFill>
                  <a:srgbClr val="00FFFF"/>
                </a:solidFill>
                <a:effectLst>
                  <a:outerShdw blurRad="38100" dist="38100" dir="2700000" algn="tl">
                    <a:srgbClr val="000000">
                      <a:alpha val="43137"/>
                    </a:srgbClr>
                  </a:outerShdw>
                </a:effectLst>
                <a:cs typeface="Arial" charset="0"/>
              </a:rPr>
              <a:t>Deuteronomy 17:15 </a:t>
            </a:r>
          </a:p>
          <a:p>
            <a:pPr marL="0" lvl="0" indent="0" algn="just" eaLnBrk="1" hangingPunct="1">
              <a:spcBef>
                <a:spcPct val="0"/>
              </a:spcBef>
              <a:spcAft>
                <a:spcPts val="1200"/>
              </a:spcAft>
              <a:buClrTx/>
              <a:buSzTx/>
              <a:buNone/>
            </a:pPr>
            <a:r>
              <a:rPr lang="en-US" sz="3600" dirty="0">
                <a:solidFill>
                  <a:srgbClr val="FFFFFF"/>
                </a:solidFill>
                <a:effectLst>
                  <a:outerShdw blurRad="38100" dist="38100" dir="2700000" algn="tl">
                    <a:srgbClr val="000000">
                      <a:alpha val="43137"/>
                    </a:srgbClr>
                  </a:outerShdw>
                </a:effectLst>
                <a:cs typeface="Arial" charset="0"/>
              </a:rPr>
              <a:t>“</a:t>
            </a:r>
            <a:r>
              <a:rPr lang="en-US" sz="3600" b="1" u="sng" dirty="0">
                <a:solidFill>
                  <a:srgbClr val="FFFFCC"/>
                </a:solidFill>
                <a:effectLst>
                  <a:outerShdw blurRad="38100" dist="38100" dir="2700000" algn="tl">
                    <a:srgbClr val="000000">
                      <a:alpha val="43137"/>
                    </a:srgbClr>
                  </a:outerShdw>
                </a:effectLst>
                <a:cs typeface="Arial" charset="0"/>
              </a:rPr>
              <a:t>you shall surely set a king over you whom the </a:t>
            </a:r>
            <a:r>
              <a:rPr lang="en-US" sz="3600" b="1" u="sng" cap="small" dirty="0">
                <a:solidFill>
                  <a:srgbClr val="FFFFCC"/>
                </a:solidFill>
                <a:effectLst>
                  <a:outerShdw blurRad="38100" dist="38100" dir="2700000" algn="tl">
                    <a:srgbClr val="000000">
                      <a:alpha val="43137"/>
                    </a:srgbClr>
                  </a:outerShdw>
                </a:effectLst>
                <a:cs typeface="Arial" charset="0"/>
              </a:rPr>
              <a:t>Lord</a:t>
            </a:r>
            <a:r>
              <a:rPr lang="en-US" sz="3600" b="1" u="sng" dirty="0">
                <a:solidFill>
                  <a:srgbClr val="FFFFCC"/>
                </a:solidFill>
                <a:effectLst>
                  <a:outerShdw blurRad="38100" dist="38100" dir="2700000" algn="tl">
                    <a:srgbClr val="000000">
                      <a:alpha val="43137"/>
                    </a:srgbClr>
                  </a:outerShdw>
                </a:effectLst>
                <a:cs typeface="Arial" charset="0"/>
              </a:rPr>
              <a:t> your God chooses</a:t>
            </a:r>
            <a:r>
              <a:rPr lang="en-US" sz="3600" dirty="0">
                <a:solidFill>
                  <a:srgbClr val="FFFFFF"/>
                </a:solidFill>
                <a:effectLst>
                  <a:outerShdw blurRad="38100" dist="38100" dir="2700000" algn="tl">
                    <a:srgbClr val="000000">
                      <a:alpha val="43137"/>
                    </a:srgbClr>
                  </a:outerShdw>
                </a:effectLst>
                <a:cs typeface="Arial" charset="0"/>
              </a:rPr>
              <a:t>, </a:t>
            </a:r>
            <a:r>
              <a:rPr lang="en-US" sz="3600" i="1" dirty="0">
                <a:solidFill>
                  <a:srgbClr val="FFFFFF"/>
                </a:solidFill>
                <a:effectLst>
                  <a:outerShdw blurRad="38100" dist="38100" dir="2700000" algn="tl">
                    <a:srgbClr val="000000">
                      <a:alpha val="43137"/>
                    </a:srgbClr>
                  </a:outerShdw>
                </a:effectLst>
                <a:cs typeface="Arial" charset="0"/>
              </a:rPr>
              <a:t>one</a:t>
            </a:r>
            <a:r>
              <a:rPr lang="en-US" sz="3600" dirty="0">
                <a:solidFill>
                  <a:srgbClr val="FFFFFF"/>
                </a:solidFill>
                <a:effectLst>
                  <a:outerShdw blurRad="38100" dist="38100" dir="2700000" algn="tl">
                    <a:srgbClr val="000000">
                      <a:alpha val="43137"/>
                    </a:srgbClr>
                  </a:outerShdw>
                </a:effectLst>
                <a:cs typeface="Arial" charset="0"/>
              </a:rPr>
              <a:t> from among your countrymen you shall set as king over yourselves; you may not put a foreigner over yourselves who is not your countryman.</a:t>
            </a:r>
            <a:r>
              <a:rPr lang="en-US" altLang="en-US" sz="3600" dirty="0">
                <a:solidFill>
                  <a:srgbClr val="FFFFFF"/>
                </a:solidFill>
                <a:effectLst>
                  <a:outerShdw blurRad="38100" dist="38100" dir="2700000" algn="tl">
                    <a:srgbClr val="000000">
                      <a:alpha val="43137"/>
                    </a:srgbClr>
                  </a:outerShdw>
                </a:effectLst>
                <a:cs typeface="Arial" charset="0"/>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548063" y="3581400"/>
            <a:ext cx="2047875" cy="1371600"/>
          </a:xfrm>
          <a:prstGeom prst="rect">
            <a:avLst/>
          </a:prstGeom>
          <a:noFill/>
          <a:ln w="9525">
            <a:noFill/>
            <a:miter lim="800000"/>
            <a:headEnd/>
            <a:tailEnd/>
          </a:ln>
        </p:spPr>
      </p:pic>
    </p:spTree>
    <p:extLst>
      <p:ext uri="{BB962C8B-B14F-4D97-AF65-F5344CB8AC3E}">
        <p14:creationId xmlns:p14="http://schemas.microsoft.com/office/powerpoint/2010/main" val="1424819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8789515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151781"/>
            <a:ext cx="8691562" cy="5020419"/>
          </a:xfrm>
        </p:spPr>
        <p:txBody>
          <a:bodyPr/>
          <a:lstStyle/>
          <a:p>
            <a:pPr marL="514350" indent="-514350">
              <a:spcBef>
                <a:spcPct val="0"/>
              </a:spcBef>
              <a:spcAft>
                <a:spcPts val="1800"/>
              </a:spcAft>
              <a:buClr>
                <a:srgbClr val="66FFFF"/>
              </a:buClr>
              <a:buSzPct val="100000"/>
              <a:buFont typeface="+mj-lt"/>
              <a:buAutoNum type="alphaLcPeriod"/>
            </a:pPr>
            <a:r>
              <a:rPr lang="en-US" altLang="en-US" dirty="0">
                <a:effectLst>
                  <a:outerShdw blurRad="38100" dist="38100" dir="2700000" algn="tl">
                    <a:srgbClr val="000000">
                      <a:alpha val="43137"/>
                    </a:srgbClr>
                  </a:outerShdw>
                </a:effectLst>
              </a:rPr>
              <a:t>The kingdom is at hand (Matt. 3:2)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b="1" u="sng" dirty="0">
                <a:solidFill>
                  <a:srgbClr val="FFFFCC"/>
                </a:solidFill>
                <a:effectLst>
                  <a:outerShdw blurRad="38100" dist="38100" dir="2700000" algn="tl">
                    <a:srgbClr val="000000">
                      <a:alpha val="43137"/>
                    </a:srgbClr>
                  </a:outerShdw>
                </a:effectLst>
              </a:rPr>
              <a:t>Theirs is the kingdom (Matt. 5:3, 10)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Thy kingdom come (Matt. 6:9-13)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Seek first the kingdom (Matt. 6:33)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suffers violence (Matt. 11:12)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Satan falls like lightning (Luke 10:18)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has come upon you (Matt. 12:28)</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0980" y="106735"/>
            <a:ext cx="1221580" cy="818406"/>
          </a:xfrm>
          <a:prstGeom prst="rect">
            <a:avLst/>
          </a:prstGeom>
          <a:noFill/>
          <a:ln w="9525">
            <a:noFill/>
            <a:miter lim="800000"/>
            <a:headEnd/>
            <a:tailEnd/>
          </a:ln>
        </p:spPr>
      </p:pic>
    </p:spTree>
    <p:extLst>
      <p:ext uri="{BB962C8B-B14F-4D97-AF65-F5344CB8AC3E}">
        <p14:creationId xmlns:p14="http://schemas.microsoft.com/office/powerpoint/2010/main" val="14231120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0B33E7-46C1-4DD6-B3FA-D3ECC88643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5:3, 10</a:t>
            </a:r>
          </a:p>
          <a:p>
            <a:pPr algn="just">
              <a:spcBef>
                <a:spcPts val="600"/>
              </a:spcBef>
              <a:spcAft>
                <a:spcPts val="60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are the poor in spirit, for theirs is </a:t>
            </a:r>
            <a:r>
              <a:rPr lang="en-US" sz="3600" b="1" i="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eimi</a:t>
            </a:r>
            <a:r>
              <a:rPr lang="en-US" sz="3600" b="1" i="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heaven...”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are those who have been persecuted for the sake of righteousness, for theirs is </a:t>
            </a:r>
            <a:r>
              <a:rPr lang="en-US" sz="3600" b="1" i="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eimi</a:t>
            </a:r>
            <a:r>
              <a:rPr lang="en-US" sz="3600" b="1" i="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kingdom of heaven.</a:t>
            </a:r>
            <a:r>
              <a:rPr 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01670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b. Theirs is the kingdom (Matt. 5:3, 10)</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390651" y="1371600"/>
            <a:ext cx="6362699" cy="2971800"/>
          </a:xfrm>
        </p:spPr>
        <p:txBody>
          <a:bodyPr/>
          <a:lstStyle/>
          <a:p>
            <a:pPr marL="514350" indent="-514350">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Future </a:t>
            </a:r>
            <a:r>
              <a:rPr lang="en-US" altLang="en-US" i="1"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(Matt. 5:19, 20; 6:10, 33)</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Futuristic present</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Kingdom undefined?</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Matthew 10:5-7</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7137" y="4572000"/>
            <a:ext cx="2729727" cy="1828800"/>
          </a:xfrm>
          <a:prstGeom prst="rect">
            <a:avLst/>
          </a:prstGeom>
          <a:noFill/>
          <a:ln w="9525">
            <a:noFill/>
            <a:miter lim="800000"/>
            <a:headEnd/>
            <a:tailEnd/>
          </a:ln>
        </p:spPr>
      </p:pic>
    </p:spTree>
    <p:extLst>
      <p:ext uri="{BB962C8B-B14F-4D97-AF65-F5344CB8AC3E}">
        <p14:creationId xmlns:p14="http://schemas.microsoft.com/office/powerpoint/2010/main" val="16003533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b. Theirs is the kingdom (Matt. 5:3, 10)</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390651" y="1371600"/>
            <a:ext cx="6362699" cy="2971800"/>
          </a:xfrm>
        </p:spPr>
        <p:txBody>
          <a:bodyPr/>
          <a:lstStyle/>
          <a:p>
            <a:pPr marL="514350" indent="-514350">
              <a:spcBef>
                <a:spcPct val="0"/>
              </a:spcBef>
              <a:spcAft>
                <a:spcPts val="2400"/>
              </a:spcAft>
              <a:buClr>
                <a:srgbClr val="66FFFF"/>
              </a:buClr>
              <a:buSzPct val="100000"/>
              <a:buFont typeface="+mj-lt"/>
              <a:buAutoNum type="arabicParenR"/>
            </a:pPr>
            <a:r>
              <a:rPr lang="en-US" altLang="en-US" b="1" u="sng" dirty="0">
                <a:solidFill>
                  <a:srgbClr val="FFFFCC"/>
                </a:solidFill>
                <a:effectLst>
                  <a:outerShdw blurRad="38100" dist="38100" dir="2700000" algn="tl">
                    <a:srgbClr val="000000">
                      <a:alpha val="43137"/>
                    </a:srgbClr>
                  </a:outerShdw>
                </a:effectLst>
              </a:rPr>
              <a:t>Future  (Matt. 5:19, 20; 6:10, 33)</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Futuristic present</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Kingdom undefined?</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Matthew 10:5-7</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7137" y="4572000"/>
            <a:ext cx="2729727" cy="1828800"/>
          </a:xfrm>
          <a:prstGeom prst="rect">
            <a:avLst/>
          </a:prstGeom>
          <a:noFill/>
          <a:ln w="9525">
            <a:noFill/>
            <a:miter lim="800000"/>
            <a:headEnd/>
            <a:tailEnd/>
          </a:ln>
        </p:spPr>
      </p:pic>
    </p:spTree>
    <p:extLst>
      <p:ext uri="{BB962C8B-B14F-4D97-AF65-F5344CB8AC3E}">
        <p14:creationId xmlns:p14="http://schemas.microsoft.com/office/powerpoint/2010/main" val="6329259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b. Theirs is the kingdom (Matt. 5:3, 10)</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390651" y="1371600"/>
            <a:ext cx="6362699" cy="2971800"/>
          </a:xfrm>
        </p:spPr>
        <p:txBody>
          <a:bodyPr/>
          <a:lstStyle/>
          <a:p>
            <a:pPr marL="514350" indent="-514350">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Future  (Matt. 5:19, 20; 6:10, 33)</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b="1" u="sng" dirty="0">
                <a:solidFill>
                  <a:srgbClr val="FFFFCC"/>
                </a:solidFill>
                <a:effectLst>
                  <a:outerShdw blurRad="38100" dist="38100" dir="2700000" algn="tl">
                    <a:srgbClr val="000000">
                      <a:alpha val="43137"/>
                    </a:srgbClr>
                  </a:outerShdw>
                </a:effectLst>
              </a:rPr>
              <a:t>Futuristic present</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Kingdom undefined?</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Matthew 10:5-7</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7137" y="4572000"/>
            <a:ext cx="2729727" cy="1828800"/>
          </a:xfrm>
          <a:prstGeom prst="rect">
            <a:avLst/>
          </a:prstGeom>
          <a:noFill/>
          <a:ln w="9525">
            <a:noFill/>
            <a:miter lim="800000"/>
            <a:headEnd/>
            <a:tailEnd/>
          </a:ln>
        </p:spPr>
      </p:pic>
    </p:spTree>
    <p:extLst>
      <p:ext uri="{BB962C8B-B14F-4D97-AF65-F5344CB8AC3E}">
        <p14:creationId xmlns:p14="http://schemas.microsoft.com/office/powerpoint/2010/main" val="37580429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2783169" y="295835"/>
            <a:ext cx="3577663" cy="770966"/>
          </a:xfrm>
        </p:spPr>
        <p:txBody>
          <a:bodyPr/>
          <a:lstStyle/>
          <a:p>
            <a:pPr algn="ctr"/>
            <a:r>
              <a:rPr lang="en-US" sz="3600" dirty="0">
                <a:solidFill>
                  <a:srgbClr val="00FFFF"/>
                </a:solidFill>
                <a:effectLst>
                  <a:outerShdw blurRad="38100" dist="38100" dir="2700000" algn="tl">
                    <a:srgbClr val="000000">
                      <a:alpha val="43137"/>
                    </a:srgbClr>
                  </a:outerShdw>
                </a:effectLst>
                <a:cs typeface="Calibri" panose="020F0502020204030204" pitchFamily="34" charset="0"/>
              </a:rPr>
              <a:t>Futuristic Present</a:t>
            </a:r>
          </a:p>
        </p:txBody>
      </p:sp>
      <p:sp>
        <p:nvSpPr>
          <p:cNvPr id="47107" name="Rectangle 3"/>
          <p:cNvSpPr>
            <a:spLocks noGrp="1" noChangeArrowheads="1"/>
          </p:cNvSpPr>
          <p:nvPr>
            <p:ph type="body" idx="4294967295"/>
          </p:nvPr>
        </p:nvSpPr>
        <p:spPr>
          <a:xfrm>
            <a:off x="2286000" y="1371600"/>
            <a:ext cx="6705600" cy="4034672"/>
          </a:xfrm>
        </p:spPr>
        <p:txBody>
          <a:bodyPr/>
          <a:lstStyle/>
          <a:p>
            <a:pPr marL="0" indent="0" algn="just">
              <a:buNone/>
              <a:defRPr/>
            </a:pPr>
            <a:r>
              <a:rPr lang="en-US" dirty="0">
                <a:effectLst>
                  <a:outerShdw blurRad="38100" dist="38100" dir="2700000" algn="tl">
                    <a:srgbClr val="000000">
                      <a:alpha val="43137"/>
                    </a:srgbClr>
                  </a:outerShdw>
                </a:effectLst>
              </a:rPr>
              <a:t>“The present tense may be used to describe a future event, though. . . . it typically adds connotations of immediacy and certainty....The present tense may describe an event that is </a:t>
            </a:r>
            <a:r>
              <a:rPr lang="en-US" i="1" dirty="0">
                <a:effectLst>
                  <a:outerShdw blurRad="38100" dist="38100" dir="2700000" algn="tl">
                    <a:srgbClr val="000000">
                      <a:alpha val="43137"/>
                    </a:srgbClr>
                  </a:outerShdw>
                </a:effectLst>
              </a:rPr>
              <a:t>wholly</a:t>
            </a:r>
            <a:r>
              <a:rPr lang="en-US" dirty="0">
                <a:effectLst>
                  <a:outerShdw blurRad="38100" dist="38100" dir="2700000" algn="tl">
                    <a:srgbClr val="000000">
                      <a:alpha val="43137"/>
                    </a:srgbClr>
                  </a:outerShdw>
                </a:effectLst>
              </a:rPr>
              <a:t> subsequent to the time of speaking, although as if it were present.”</a:t>
            </a:r>
          </a:p>
        </p:txBody>
      </p:sp>
      <p:sp>
        <p:nvSpPr>
          <p:cNvPr id="54276" name="TextBox 4"/>
          <p:cNvSpPr txBox="1">
            <a:spLocks noChangeArrowheads="1"/>
          </p:cNvSpPr>
          <p:nvPr/>
        </p:nvSpPr>
        <p:spPr bwMode="auto">
          <a:xfrm>
            <a:off x="254917" y="6096000"/>
            <a:ext cx="8634167" cy="584775"/>
          </a:xfrm>
          <a:prstGeom prst="rect">
            <a:avLst/>
          </a:prstGeom>
          <a:noFill/>
          <a:ln w="9525">
            <a:noFill/>
            <a:miter lim="800000"/>
            <a:headEnd/>
            <a:tailEnd/>
          </a:ln>
        </p:spPr>
        <p:txBody>
          <a:bodyPr wrap="square">
            <a:spAutoFit/>
          </a:bodyPr>
          <a:lstStyle/>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 B. Wallace,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Greek Grammar Beyond the Basics: An Exegetical Syntax of the New Testament with Scripture, Subject, and Greek Word Indexes</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(Grand Rapids: Zondervan, 1996), 535-35.</a:t>
            </a:r>
          </a:p>
        </p:txBody>
      </p:sp>
      <p:pic>
        <p:nvPicPr>
          <p:cNvPr id="5427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78279"/>
            <a:ext cx="1908608" cy="2536522"/>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50014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A9DEF1-4DA9-4078-A055-39782F4965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0"/>
            <a:ext cx="9144000" cy="28193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eaLnBrk="1" hangingPunct="1">
              <a:spcBef>
                <a:spcPct val="0"/>
              </a:spcBef>
              <a:spcAft>
                <a:spcPts val="1200"/>
              </a:spcAft>
              <a:buClrTx/>
              <a:buSzTx/>
              <a:buNone/>
            </a:pPr>
            <a:r>
              <a:rPr lang="en-US" altLang="en-US" sz="4400" dirty="0">
                <a:solidFill>
                  <a:srgbClr val="00FFFF"/>
                </a:solidFill>
                <a:effectLst>
                  <a:outerShdw blurRad="38100" dist="38100" dir="2700000" algn="tl">
                    <a:srgbClr val="000000">
                      <a:alpha val="43137"/>
                    </a:srgbClr>
                  </a:outerShdw>
                </a:effectLst>
                <a:cs typeface="Arial" charset="0"/>
              </a:rPr>
              <a:t>1 John 2:17 </a:t>
            </a:r>
          </a:p>
          <a:p>
            <a:pPr marL="0" lvl="0" indent="0" algn="just" eaLnBrk="1" hangingPunct="1">
              <a:spcBef>
                <a:spcPct val="0"/>
              </a:spcBef>
              <a:spcAft>
                <a:spcPts val="1200"/>
              </a:spcAft>
              <a:buClrTx/>
              <a:buSzTx/>
              <a:buNone/>
            </a:pPr>
            <a:r>
              <a:rPr lang="en-US" sz="4000" dirty="0">
                <a:solidFill>
                  <a:srgbClr val="FFFFFF"/>
                </a:solidFill>
                <a:effectLst>
                  <a:outerShdw blurRad="38100" dist="38100" dir="2700000" algn="tl">
                    <a:srgbClr val="000000">
                      <a:alpha val="43137"/>
                    </a:srgbClr>
                  </a:outerShdw>
                </a:effectLst>
                <a:cs typeface="Arial" charset="0"/>
              </a:rPr>
              <a:t>“</a:t>
            </a:r>
            <a:r>
              <a:rPr lang="en-US" sz="4000" dirty="0">
                <a:effectLst>
                  <a:outerShdw blurRad="38100" dist="38100" dir="2700000" algn="tl">
                    <a:srgbClr val="000000">
                      <a:alpha val="43137"/>
                    </a:srgbClr>
                  </a:outerShdw>
                </a:effectLst>
              </a:rPr>
              <a:t>The world is passing away </a:t>
            </a:r>
            <a:r>
              <a:rPr lang="en-US" sz="4000" b="1" i="1" dirty="0">
                <a:solidFill>
                  <a:srgbClr val="FFFFCC"/>
                </a:solidFill>
                <a:effectLst>
                  <a:outerShdw blurRad="38100" dist="38100" dir="2700000" algn="tl">
                    <a:srgbClr val="000000">
                      <a:alpha val="43137"/>
                    </a:srgbClr>
                  </a:outerShdw>
                </a:effectLst>
              </a:rPr>
              <a:t>(</a:t>
            </a:r>
            <a:r>
              <a:rPr lang="en-US" sz="4000" b="1" i="1" dirty="0" err="1">
                <a:solidFill>
                  <a:srgbClr val="FFFFCC"/>
                </a:solidFill>
                <a:effectLst>
                  <a:outerShdw blurRad="38100" dist="38100" dir="2700000" algn="tl">
                    <a:srgbClr val="000000">
                      <a:alpha val="43137"/>
                    </a:srgbClr>
                  </a:outerShdw>
                </a:effectLst>
              </a:rPr>
              <a:t>paragō</a:t>
            </a:r>
            <a:r>
              <a:rPr lang="en-US" sz="4000" b="1" i="1" dirty="0">
                <a:solidFill>
                  <a:srgbClr val="FFFFCC"/>
                </a:solidFill>
                <a:effectLst>
                  <a:outerShdw blurRad="38100" dist="38100" dir="2700000" algn="tl">
                    <a:srgbClr val="000000">
                      <a:alpha val="43137"/>
                    </a:srgbClr>
                  </a:outerShdw>
                </a:effectLst>
              </a:rPr>
              <a:t>)</a:t>
            </a:r>
            <a:r>
              <a:rPr lang="en-US" sz="4000" dirty="0">
                <a:effectLst>
                  <a:outerShdw blurRad="38100" dist="38100" dir="2700000" algn="tl">
                    <a:srgbClr val="000000">
                      <a:alpha val="43137"/>
                    </a:srgbClr>
                  </a:outerShdw>
                </a:effectLst>
              </a:rPr>
              <a:t>, and </a:t>
            </a:r>
            <a:r>
              <a:rPr lang="en-US" sz="4000" i="1" dirty="0">
                <a:effectLst>
                  <a:outerShdw blurRad="38100" dist="38100" dir="2700000" algn="tl">
                    <a:srgbClr val="000000">
                      <a:alpha val="43137"/>
                    </a:srgbClr>
                  </a:outerShdw>
                </a:effectLst>
              </a:rPr>
              <a:t>also</a:t>
            </a:r>
            <a:r>
              <a:rPr lang="en-US" sz="4000" dirty="0">
                <a:effectLst>
                  <a:outerShdw blurRad="38100" dist="38100" dir="2700000" algn="tl">
                    <a:srgbClr val="000000">
                      <a:alpha val="43137"/>
                    </a:srgbClr>
                  </a:outerShdw>
                </a:effectLst>
              </a:rPr>
              <a:t> its lusts; but the one who does the will of God lives forever.</a:t>
            </a:r>
            <a:r>
              <a:rPr lang="en-US" altLang="en-US" sz="4000" dirty="0">
                <a:solidFill>
                  <a:srgbClr val="FFFFFF"/>
                </a:solidFill>
                <a:effectLst>
                  <a:outerShdw blurRad="38100" dist="38100" dir="2700000" algn="tl">
                    <a:srgbClr val="000000">
                      <a:alpha val="43137"/>
                    </a:srgbClr>
                  </a:outerShdw>
                </a:effectLst>
                <a:cs typeface="Arial" charset="0"/>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206750" y="2819400"/>
            <a:ext cx="2730500" cy="1828800"/>
          </a:xfrm>
          <a:prstGeom prst="rect">
            <a:avLst/>
          </a:prstGeom>
          <a:noFill/>
          <a:ln w="9525">
            <a:noFill/>
            <a:miter lim="800000"/>
            <a:headEnd/>
            <a:tailEnd/>
          </a:ln>
        </p:spPr>
      </p:pic>
    </p:spTree>
    <p:extLst>
      <p:ext uri="{BB962C8B-B14F-4D97-AF65-F5344CB8AC3E}">
        <p14:creationId xmlns:p14="http://schemas.microsoft.com/office/powerpoint/2010/main" val="39634954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53DA972-A1A5-4510-AA66-58FF56AC8A33}"/>
              </a:ext>
            </a:extLst>
          </p:cNvPr>
          <p:cNvSpPr>
            <a:spLocks noGrp="1" noChangeArrowheads="1"/>
          </p:cNvSpPr>
          <p:nvPr>
            <p:ph type="title"/>
          </p:nvPr>
        </p:nvSpPr>
        <p:spPr>
          <a:xfrm>
            <a:off x="2190750" y="228600"/>
            <a:ext cx="4762500" cy="1143000"/>
          </a:xfrm>
        </p:spPr>
        <p:txBody>
          <a:bodyPr anchor="t"/>
          <a:lstStyle/>
          <a:p>
            <a:pPr algn="ctr" eaLnBrk="1" hangingPunct="1">
              <a:spcAft>
                <a:spcPts val="2400"/>
              </a:spcAft>
              <a:defRPr/>
            </a:pPr>
            <a:r>
              <a:rPr lang="en-US" sz="3200" dirty="0">
                <a:effectLst>
                  <a:outerShdw blurRad="38100" dist="38100" dir="2700000" algn="tl">
                    <a:srgbClr val="000000">
                      <a:alpha val="43137"/>
                    </a:srgbClr>
                  </a:outerShdw>
                </a:effectLst>
                <a:ea typeface="+mn-ea"/>
                <a:cs typeface="+mn-cs"/>
              </a:rPr>
              <a:t>Stanley D. Toussaint</a:t>
            </a:r>
            <a:br>
              <a:rPr lang="en-US" sz="32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Stanley D. Toussaint, Behold the King: A Study of Matthew (Grand Rapids, Kregel, 2005), 96.</a:t>
            </a:r>
          </a:p>
        </p:txBody>
      </p:sp>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0" y="1371600"/>
            <a:ext cx="9144000" cy="5410200"/>
          </a:xfrm>
        </p:spPr>
        <p:txBody>
          <a:bodyPr/>
          <a:lstStyle/>
          <a:p>
            <a:pPr marL="0" indent="0" algn="just" eaLnBrk="1" hangingPunct="1">
              <a:spcBef>
                <a:spcPts val="0"/>
              </a:spcBef>
              <a:buNone/>
              <a:defRPr/>
            </a:pPr>
            <a:r>
              <a:rPr lang="en-US" sz="2550" dirty="0">
                <a:effectLst>
                  <a:outerShdw blurRad="38100" dist="38100" dir="2700000" algn="tl">
                    <a:srgbClr val="000000">
                      <a:alpha val="43137"/>
                    </a:srgbClr>
                  </a:outerShdw>
                </a:effectLst>
              </a:rPr>
              <a:t>Those who are to inherit the kingdom are called blessed </a:t>
            </a:r>
            <a:r>
              <a:rPr lang="en-US" sz="2550" i="1" dirty="0">
                <a:effectLst>
                  <a:outerShdw blurRad="38100" dist="38100" dir="2700000" algn="tl">
                    <a:srgbClr val="000000">
                      <a:alpha val="43137"/>
                    </a:srgbClr>
                  </a:outerShdw>
                </a:effectLst>
              </a:rPr>
              <a:t>now</a:t>
            </a:r>
            <a:r>
              <a:rPr lang="en-US" sz="2550" dirty="0">
                <a:effectLst>
                  <a:outerShdw blurRad="38100" dist="38100" dir="2700000" algn="tl">
                    <a:srgbClr val="000000">
                      <a:alpha val="43137"/>
                    </a:srgbClr>
                  </a:outerShdw>
                </a:effectLst>
              </a:rPr>
              <a:t> because all these things shall be theirs. All of the verbs are future in verses three through ten except two. [According to </a:t>
            </a:r>
            <a:r>
              <a:rPr lang="en-US" sz="2550" dirty="0" err="1">
                <a:effectLst>
                  <a:outerShdw blurRad="38100" dist="38100" dir="2700000" algn="tl">
                    <a:srgbClr val="000000">
                      <a:alpha val="43137"/>
                    </a:srgbClr>
                  </a:outerShdw>
                </a:effectLst>
              </a:rPr>
              <a:t>M’Neile</a:t>
            </a:r>
            <a:r>
              <a:rPr lang="en-US" sz="2550" dirty="0">
                <a:effectLst>
                  <a:outerShdw blurRad="38100" dist="38100" dir="2700000" algn="tl">
                    <a:srgbClr val="000000">
                      <a:alpha val="43137"/>
                    </a:srgbClr>
                  </a:outerShdw>
                </a:effectLst>
              </a:rPr>
              <a:t>] “The present tense of </a:t>
            </a:r>
            <a:r>
              <a:rPr lang="en-US" sz="2550" i="1" dirty="0" err="1">
                <a:effectLst>
                  <a:outerShdw blurRad="38100" dist="38100" dir="2700000" algn="tl">
                    <a:srgbClr val="000000">
                      <a:alpha val="43137"/>
                    </a:srgbClr>
                  </a:outerShdw>
                </a:effectLst>
              </a:rPr>
              <a:t>estin</a:t>
            </a:r>
            <a:r>
              <a:rPr lang="en-US" sz="2550" dirty="0">
                <a:effectLst>
                  <a:outerShdw blurRad="38100" dist="38100" dir="2700000" algn="tl">
                    <a:srgbClr val="000000">
                      <a:alpha val="43137"/>
                    </a:srgbClr>
                  </a:outerShdw>
                </a:effectLst>
              </a:rPr>
              <a:t> [“is”] must not be pressed: it is timeless, and in Aramaic the connecting verb would not be used. As a potential right, the kingdom is theirs now and always: as an actual possession it is still future, as is shown by the verbs in </a:t>
            </a:r>
            <a:r>
              <a:rPr lang="en-US" sz="2550" i="1" dirty="0">
                <a:effectLst>
                  <a:outerShdw blurRad="38100" dist="38100" dir="2700000" algn="tl">
                    <a:srgbClr val="000000">
                      <a:alpha val="43137"/>
                    </a:srgbClr>
                  </a:outerShdw>
                </a:effectLst>
              </a:rPr>
              <a:t>vv</a:t>
            </a:r>
            <a:r>
              <a:rPr lang="en-US" sz="2550" dirty="0">
                <a:effectLst>
                  <a:outerShdw blurRad="38100" dist="38100" dir="2700000" algn="tl">
                    <a:srgbClr val="000000">
                      <a:alpha val="43137"/>
                    </a:srgbClr>
                  </a:outerShdw>
                </a:effectLst>
              </a:rPr>
              <a:t>. 4–9, which describe various aspects of the bliss.” Montefiore also makes an excellent comment on the present tense of the copulative. “The present tense of the copula ‘is’ must not be pressed. There would have been no verb in the original. </a:t>
            </a:r>
            <a:r>
              <a:rPr lang="en-US" sz="2550" i="1" dirty="0">
                <a:effectLst>
                  <a:outerShdw blurRad="38100" dist="38100" dir="2700000" algn="tl">
                    <a:srgbClr val="000000">
                      <a:alpha val="43137"/>
                    </a:srgbClr>
                  </a:outerShdw>
                </a:effectLst>
              </a:rPr>
              <a:t>The future tense</a:t>
            </a:r>
            <a:r>
              <a:rPr lang="en-US" sz="2550" dirty="0">
                <a:effectLst>
                  <a:outerShdw blurRad="38100" dist="38100" dir="2700000" algn="tl">
                    <a:srgbClr val="000000">
                      <a:alpha val="43137"/>
                    </a:srgbClr>
                  </a:outerShdw>
                </a:effectLst>
              </a:rPr>
              <a:t> in the next verses makes it certain that the future is also meant here. The Kingdom is the eschatological Kingdom: the Kingdom which is to come.</a:t>
            </a:r>
          </a:p>
        </p:txBody>
      </p:sp>
      <p:pic>
        <p:nvPicPr>
          <p:cNvPr id="5" name="Picture 4">
            <a:extLst>
              <a:ext uri="{FF2B5EF4-FFF2-40B4-BE49-F238E27FC236}">
                <a16:creationId xmlns:a16="http://schemas.microsoft.com/office/drawing/2014/main" id="{93E4348D-474D-40F0-87FB-D1EF5C823C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306" y="121920"/>
            <a:ext cx="821094" cy="1097280"/>
          </a:xfrm>
          <a:prstGeom prst="rect">
            <a:avLst/>
          </a:prstGeom>
        </p:spPr>
      </p:pic>
    </p:spTree>
    <p:extLst>
      <p:ext uri="{BB962C8B-B14F-4D97-AF65-F5344CB8AC3E}">
        <p14:creationId xmlns:p14="http://schemas.microsoft.com/office/powerpoint/2010/main" val="11675574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b. Theirs is the kingdom (Matt. 5:3, 10)</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390651" y="1371600"/>
            <a:ext cx="6362699" cy="2971800"/>
          </a:xfrm>
        </p:spPr>
        <p:txBody>
          <a:bodyPr/>
          <a:lstStyle/>
          <a:p>
            <a:pPr marL="514350" indent="-514350">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Future  (Matt. 5:19, 20; 6:10, 33)</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Futuristic present</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b="1" u="sng" dirty="0">
                <a:solidFill>
                  <a:srgbClr val="FFFFCC"/>
                </a:solidFill>
                <a:effectLst>
                  <a:outerShdw blurRad="38100" dist="38100" dir="2700000" algn="tl">
                    <a:srgbClr val="000000">
                      <a:alpha val="43137"/>
                    </a:srgbClr>
                  </a:outerShdw>
                </a:effectLst>
              </a:rPr>
              <a:t>Kingdom undefined?</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Matthew 10:5-7</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7137" y="4572000"/>
            <a:ext cx="2729727" cy="1828800"/>
          </a:xfrm>
          <a:prstGeom prst="rect">
            <a:avLst/>
          </a:prstGeom>
          <a:noFill/>
          <a:ln w="9525">
            <a:noFill/>
            <a:miter lim="800000"/>
            <a:headEnd/>
            <a:tailEnd/>
          </a:ln>
        </p:spPr>
      </p:pic>
    </p:spTree>
    <p:extLst>
      <p:ext uri="{BB962C8B-B14F-4D97-AF65-F5344CB8AC3E}">
        <p14:creationId xmlns:p14="http://schemas.microsoft.com/office/powerpoint/2010/main" val="35625467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355764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graphicFrame>
        <p:nvGraphicFramePr>
          <p:cNvPr id="4" name="Table 3"/>
          <p:cNvGraphicFramePr>
            <a:graphicFrameLocks noGrp="1"/>
          </p:cNvGraphicFramePr>
          <p:nvPr>
            <p:extLst>
              <p:ext uri="{D42A27DB-BD31-4B8C-83A1-F6EECF244321}">
                <p14:modId xmlns:p14="http://schemas.microsoft.com/office/powerpoint/2010/main" val="2478825021"/>
              </p:ext>
            </p:extLst>
          </p:nvPr>
        </p:nvGraphicFramePr>
        <p:xfrm>
          <a:off x="304800" y="1144368"/>
          <a:ext cx="8534400" cy="3566160"/>
        </p:xfrm>
        <a:graphic>
          <a:graphicData uri="http://schemas.openxmlformats.org/drawingml/2006/table">
            <a:tbl>
              <a:tblPr firstRow="1" bandRow="1">
                <a:tableStyleId>{5940675A-B579-460E-94D1-54222C63F5DA}</a:tableStyleId>
              </a:tblPr>
              <a:tblGrid>
                <a:gridCol w="4191000">
                  <a:extLst>
                    <a:ext uri="{9D8B030D-6E8A-4147-A177-3AD203B41FA5}">
                      <a16:colId xmlns:a16="http://schemas.microsoft.com/office/drawing/2014/main" val="4287931007"/>
                    </a:ext>
                  </a:extLst>
                </a:gridCol>
                <a:gridCol w="4343400">
                  <a:extLst>
                    <a:ext uri="{9D8B030D-6E8A-4147-A177-3AD203B41FA5}">
                      <a16:colId xmlns:a16="http://schemas.microsoft.com/office/drawing/2014/main" val="4222968114"/>
                    </a:ext>
                  </a:extLst>
                </a:gridCol>
              </a:tblGrid>
              <a:tr h="3566160">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Mysteries</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Church</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Israel’s Discipline &amp; Restoration</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Re-offer of the King/Kingdom</a:t>
                      </a:r>
                    </a:p>
                  </a:txBody>
                  <a:tcPr/>
                </a:tc>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Transfer of Kingdom Authority</a:t>
                      </a:r>
                    </a:p>
                    <a:p>
                      <a:pPr marL="693738" marR="0" lvl="0" indent="-693738" algn="l" defTabSz="914400" rtl="0" eaLnBrk="0" fontAlgn="base" latinLnBrk="0" hangingPunct="0">
                        <a:lnSpc>
                          <a:spcPct val="100000"/>
                        </a:lnSpc>
                        <a:spcBef>
                          <a:spcPct val="0"/>
                        </a:spcBef>
                        <a:spcAft>
                          <a:spcPts val="2400"/>
                        </a:spcAft>
                        <a:buClr>
                          <a:srgbClr val="66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Establishment</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Eternal State</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Testimony of Early Church History</a:t>
                      </a:r>
                      <a:endParaRPr lang="en-US" sz="2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14517209"/>
                  </a:ext>
                </a:extLst>
              </a:tr>
            </a:tbl>
          </a:graphicData>
        </a:graphic>
      </p:graphicFrame>
      <p:pic>
        <p:nvPicPr>
          <p:cNvPr id="6"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spTree>
    <p:extLst>
      <p:ext uri="{BB962C8B-B14F-4D97-AF65-F5344CB8AC3E}">
        <p14:creationId xmlns:p14="http://schemas.microsoft.com/office/powerpoint/2010/main" val="1777522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45701"/>
            <a:ext cx="8534400" cy="838200"/>
          </a:xfrm>
        </p:spPr>
        <p:txBody>
          <a:bodyPr/>
          <a:lstStyle/>
          <a:p>
            <a:pPr algn="ctr" eaLnBrk="1" hangingPunct="1"/>
            <a:r>
              <a:rPr lang="en-US" sz="3600" dirty="0"/>
              <a:t>1. Kingdom Throughout the Bible</a:t>
            </a:r>
          </a:p>
        </p:txBody>
      </p:sp>
      <p:graphicFrame>
        <p:nvGraphicFramePr>
          <p:cNvPr id="4" name="Table 3"/>
          <p:cNvGraphicFramePr>
            <a:graphicFrameLocks noGrp="1"/>
          </p:cNvGraphicFramePr>
          <p:nvPr>
            <p:extLst/>
          </p:nvPr>
        </p:nvGraphicFramePr>
        <p:xfrm>
          <a:off x="304800" y="1144368"/>
          <a:ext cx="8534400" cy="3566160"/>
        </p:xfrm>
        <a:graphic>
          <a:graphicData uri="http://schemas.openxmlformats.org/drawingml/2006/table">
            <a:tbl>
              <a:tblPr firstRow="1" bandRow="1">
                <a:tableStyleId>{5940675A-B579-460E-94D1-54222C63F5DA}</a:tableStyleId>
              </a:tblPr>
              <a:tblGrid>
                <a:gridCol w="4191000">
                  <a:extLst>
                    <a:ext uri="{9D8B030D-6E8A-4147-A177-3AD203B41FA5}">
                      <a16:colId xmlns:a16="http://schemas.microsoft.com/office/drawing/2014/main" val="4287931007"/>
                    </a:ext>
                  </a:extLst>
                </a:gridCol>
                <a:gridCol w="4343400">
                  <a:extLst>
                    <a:ext uri="{9D8B030D-6E8A-4147-A177-3AD203B41FA5}">
                      <a16:colId xmlns:a16="http://schemas.microsoft.com/office/drawing/2014/main" val="4222968114"/>
                    </a:ext>
                  </a:extLst>
                </a:gridCol>
              </a:tblGrid>
              <a:tr h="3566160">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Mysteries</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Church</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Israel’s Discipline &amp; Restoration</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Re-offer of the King/Kingdom</a:t>
                      </a:r>
                    </a:p>
                  </a:txBody>
                  <a:tcPr/>
                </a:tc>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Transfer of Kingdom Authority</a:t>
                      </a:r>
                    </a:p>
                    <a:p>
                      <a:pPr marL="693738" marR="0" lvl="0" indent="-693738" algn="l" defTabSz="914400" rtl="0" eaLnBrk="0" fontAlgn="base" latinLnBrk="0" hangingPunct="0">
                        <a:lnSpc>
                          <a:spcPct val="100000"/>
                        </a:lnSpc>
                        <a:spcBef>
                          <a:spcPct val="0"/>
                        </a:spcBef>
                        <a:spcAft>
                          <a:spcPts val="2400"/>
                        </a:spcAft>
                        <a:buClr>
                          <a:srgbClr val="66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Establishment</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Eternal State</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Testimony of Early Church History</a:t>
                      </a:r>
                      <a:endParaRPr lang="en-US" sz="2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14517209"/>
                  </a:ext>
                </a:extLst>
              </a:tr>
            </a:tbl>
          </a:graphicData>
        </a:graphic>
      </p:graphicFrame>
      <p:pic>
        <p:nvPicPr>
          <p:cNvPr id="6"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spTree>
    <p:extLst>
      <p:ext uri="{BB962C8B-B14F-4D97-AF65-F5344CB8AC3E}">
        <p14:creationId xmlns:p14="http://schemas.microsoft.com/office/powerpoint/2010/main" val="39840869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b. Theirs is the kingdom (Matt. 5:3, 10)</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390651" y="1371600"/>
            <a:ext cx="6362699" cy="2971800"/>
          </a:xfrm>
        </p:spPr>
        <p:txBody>
          <a:bodyPr/>
          <a:lstStyle/>
          <a:p>
            <a:pPr marL="514350" indent="-514350">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Future  (Matt. 5:19, 20; 6:10, 33)</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Futuristic present</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Kingdom undefined?</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b="1" u="sng" dirty="0">
                <a:solidFill>
                  <a:srgbClr val="FFFFCC"/>
                </a:solidFill>
                <a:effectLst>
                  <a:outerShdw blurRad="38100" dist="38100" dir="2700000" algn="tl">
                    <a:srgbClr val="000000">
                      <a:alpha val="43137"/>
                    </a:srgbClr>
                  </a:outerShdw>
                </a:effectLst>
              </a:rPr>
              <a:t>Matthew 10:5-7</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7137" y="4572000"/>
            <a:ext cx="2729727" cy="1828800"/>
          </a:xfrm>
          <a:prstGeom prst="rect">
            <a:avLst/>
          </a:prstGeom>
          <a:noFill/>
          <a:ln w="9525">
            <a:noFill/>
            <a:miter lim="800000"/>
            <a:headEnd/>
            <a:tailEnd/>
          </a:ln>
        </p:spPr>
      </p:pic>
    </p:spTree>
    <p:extLst>
      <p:ext uri="{BB962C8B-B14F-4D97-AF65-F5344CB8AC3E}">
        <p14:creationId xmlns:p14="http://schemas.microsoft.com/office/powerpoint/2010/main" val="21999905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F6CE05-20D5-4D58-9FDD-E6E3603399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10:5-7</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These twelve Jesus sent out after instructing them: “Do not go in </a:t>
            </a:r>
            <a:r>
              <a:rPr lang="en-US" sz="3600" i="1" dirty="0">
                <a:effectLst>
                  <a:outerShdw blurRad="38100" dist="38100" dir="2700000" algn="tl">
                    <a:srgbClr val="000000">
                      <a:alpha val="43137"/>
                    </a:srgbClr>
                  </a:outerShdw>
                </a:effectLst>
                <a:latin typeface="Calibri" panose="020F0502020204030204" pitchFamily="34" charset="0"/>
              </a:rPr>
              <a:t>the</a:t>
            </a:r>
            <a:r>
              <a:rPr lang="en-US" sz="3600" dirty="0">
                <a:effectLst>
                  <a:outerShdw blurRad="38100" dist="38100" dir="2700000" algn="tl">
                    <a:srgbClr val="000000">
                      <a:alpha val="43137"/>
                    </a:srgbClr>
                  </a:outerShdw>
                </a:effectLst>
                <a:latin typeface="Calibri" panose="020F0502020204030204" pitchFamily="34" charset="0"/>
              </a:rPr>
              <a:t> way of </a:t>
            </a:r>
            <a:r>
              <a:rPr lang="en-US" sz="3600" i="1" dirty="0">
                <a:effectLst>
                  <a:outerShdw blurRad="38100" dist="38100" dir="2700000" algn="tl">
                    <a:srgbClr val="000000">
                      <a:alpha val="43137"/>
                    </a:srgbClr>
                  </a:outerShdw>
                </a:effectLst>
                <a:latin typeface="Calibri" panose="020F0502020204030204" pitchFamily="34" charset="0"/>
              </a:rPr>
              <a:t>the</a:t>
            </a:r>
            <a:r>
              <a:rPr lang="en-US" sz="3600" dirty="0">
                <a:effectLst>
                  <a:outerShdw blurRad="38100" dist="38100" dir="2700000" algn="tl">
                    <a:srgbClr val="000000">
                      <a:alpha val="43137"/>
                    </a:srgbClr>
                  </a:outerShdw>
                </a:effectLst>
                <a:latin typeface="Calibri" panose="020F0502020204030204" pitchFamily="34" charset="0"/>
              </a:rPr>
              <a:t> Gentiles, and do not enter </a:t>
            </a:r>
            <a:r>
              <a:rPr lang="en-US" sz="3600" i="1" dirty="0">
                <a:effectLst>
                  <a:outerShdw blurRad="38100" dist="38100" dir="2700000" algn="tl">
                    <a:srgbClr val="000000">
                      <a:alpha val="43137"/>
                    </a:srgbClr>
                  </a:outerShdw>
                </a:effectLst>
                <a:latin typeface="Calibri" panose="020F0502020204030204" pitchFamily="34" charset="0"/>
              </a:rPr>
              <a:t>any</a:t>
            </a:r>
            <a:r>
              <a:rPr lang="en-US" sz="3600" dirty="0">
                <a:effectLst>
                  <a:outerShdw blurRad="38100" dist="38100" dir="2700000" algn="tl">
                    <a:srgbClr val="000000">
                      <a:alpha val="43137"/>
                    </a:srgbClr>
                  </a:outerShdw>
                </a:effectLst>
                <a:latin typeface="Calibri" panose="020F0502020204030204" pitchFamily="34" charset="0"/>
              </a:rPr>
              <a:t> city of the Samaritans; </a:t>
            </a:r>
            <a:r>
              <a:rPr lang="en-US" sz="3600" baseline="30000" dirty="0">
                <a:effectLst>
                  <a:outerShdw blurRad="38100" dist="38100" dir="2700000" algn="tl">
                    <a:srgbClr val="000000">
                      <a:alpha val="43137"/>
                    </a:srgbClr>
                  </a:outerShdw>
                </a:effectLst>
                <a:latin typeface="Calibri" panose="020F0502020204030204" pitchFamily="34" charset="0"/>
              </a:rPr>
              <a:t>6 </a:t>
            </a:r>
            <a:r>
              <a:rPr lang="en-US" sz="3600" dirty="0">
                <a:effectLst>
                  <a:outerShdw blurRad="38100" dist="38100" dir="2700000" algn="tl">
                    <a:srgbClr val="000000">
                      <a:alpha val="43137"/>
                    </a:srgbClr>
                  </a:outerShdw>
                </a:effectLst>
                <a:latin typeface="Calibri" panose="020F0502020204030204" pitchFamily="34" charset="0"/>
              </a:rPr>
              <a:t>but rather go to the lost sheep of the house of Israel. </a:t>
            </a:r>
            <a:r>
              <a:rPr lang="en-US" sz="3600" baseline="30000" dirty="0">
                <a:effectLst>
                  <a:outerShdw blurRad="38100" dist="38100" dir="2700000" algn="tl">
                    <a:srgbClr val="000000">
                      <a:alpha val="43137"/>
                    </a:srgbClr>
                  </a:outerShdw>
                </a:effectLst>
                <a:latin typeface="Calibri" panose="020F0502020204030204" pitchFamily="34" charset="0"/>
              </a:rPr>
              <a:t>7 </a:t>
            </a:r>
            <a:r>
              <a:rPr lang="en-US" sz="3600" dirty="0">
                <a:effectLst>
                  <a:outerShdw blurRad="38100" dist="38100" dir="2700000" algn="tl">
                    <a:srgbClr val="000000">
                      <a:alpha val="43137"/>
                    </a:srgbClr>
                  </a:outerShdw>
                </a:effectLst>
                <a:latin typeface="Calibri" panose="020F0502020204030204" pitchFamily="34" charset="0"/>
              </a:rPr>
              <a:t>And as you go, preach, saying,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kingdom of heaven is at hand</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altLang="en-US" sz="3600" b="1" i="1" kern="0" dirty="0">
                <a:solidFill>
                  <a:srgbClr val="FFFFCC"/>
                </a:solidFill>
                <a:effectLst>
                  <a:outerShdw blurRad="38100" dist="38100" dir="2700000" algn="tl">
                    <a:srgbClr val="000000">
                      <a:alpha val="43137"/>
                    </a:srgbClr>
                  </a:outerShdw>
                </a:effectLst>
                <a:latin typeface="Calibri" panose="020F0502020204030204" pitchFamily="34" charset="0"/>
              </a:rPr>
              <a:t>(engizō)</a:t>
            </a:r>
            <a:r>
              <a:rPr lang="en-US" sz="3600" dirty="0">
                <a:effectLst>
                  <a:outerShdw blurRad="38100" dist="38100" dir="2700000" algn="tl">
                    <a:srgbClr val="000000">
                      <a:alpha val="43137"/>
                    </a:srgbClr>
                  </a:outerShdw>
                </a:effectLst>
                <a:latin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5362323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21D5-8896-46A3-B445-B7807A4F35A4}"/>
              </a:ext>
            </a:extLst>
          </p:cNvPr>
          <p:cNvSpPr txBox="1">
            <a:spLocks/>
          </p:cNvSpPr>
          <p:nvPr/>
        </p:nvSpPr>
        <p:spPr>
          <a:xfrm>
            <a:off x="226219" y="2807494"/>
            <a:ext cx="8691562" cy="1243012"/>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sz="6000" kern="0" dirty="0">
                <a:solidFill>
                  <a:schemeClr val="tx1"/>
                </a:solidFill>
                <a:effectLst>
                  <a:outerShdw blurRad="38100" dist="38100" dir="2700000" algn="tl">
                    <a:srgbClr val="000000">
                      <a:alpha val="43137"/>
                    </a:srgbClr>
                  </a:outerShdw>
                </a:effectLst>
              </a:rPr>
              <a:t>CONCLUSION</a:t>
            </a:r>
            <a:endParaRPr lang="en-US" altLang="en-US" sz="60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13423980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151781"/>
            <a:ext cx="8691562" cy="5020419"/>
          </a:xfrm>
        </p:spPr>
        <p:txBody>
          <a:bodyPr/>
          <a:lstStyle/>
          <a:p>
            <a:pPr marL="514350" indent="-514350">
              <a:spcBef>
                <a:spcPct val="0"/>
              </a:spcBef>
              <a:spcAft>
                <a:spcPts val="1800"/>
              </a:spcAft>
              <a:buClr>
                <a:srgbClr val="66FFFF"/>
              </a:buClr>
              <a:buSzPct val="100000"/>
              <a:buFont typeface="+mj-lt"/>
              <a:buAutoNum type="alphaLcPeriod"/>
            </a:pPr>
            <a:r>
              <a:rPr lang="en-US" altLang="en-US" dirty="0">
                <a:effectLst>
                  <a:outerShdw blurRad="38100" dist="38100" dir="2700000" algn="tl">
                    <a:srgbClr val="000000">
                      <a:alpha val="43137"/>
                    </a:srgbClr>
                  </a:outerShdw>
                </a:effectLst>
              </a:rPr>
              <a:t>The kingdom is at hand (Matt. 3:2)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Theirs is the kingdom (Matt. 5:3, 10)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b="1" u="sng" dirty="0">
                <a:solidFill>
                  <a:srgbClr val="FFFFCC"/>
                </a:solidFill>
                <a:effectLst>
                  <a:outerShdw blurRad="38100" dist="38100" dir="2700000" algn="tl">
                    <a:srgbClr val="000000">
                      <a:alpha val="43137"/>
                    </a:srgbClr>
                  </a:outerShdw>
                </a:effectLst>
              </a:rPr>
              <a:t>Thy kingdom come (Matt. 6:9-13)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Seek first the kingdom (Matt. 6:33)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suffers violence (Matt. 11:12)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Satan falls like lightning (Luke 10:18)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has come upon you (Matt. 12:28)</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0980" y="106735"/>
            <a:ext cx="1221580" cy="818406"/>
          </a:xfrm>
          <a:prstGeom prst="rect">
            <a:avLst/>
          </a:prstGeom>
          <a:noFill/>
          <a:ln w="9525">
            <a:noFill/>
            <a:miter lim="800000"/>
            <a:headEnd/>
            <a:tailEnd/>
          </a:ln>
        </p:spPr>
      </p:pic>
    </p:spTree>
    <p:extLst>
      <p:ext uri="{BB962C8B-B14F-4D97-AF65-F5344CB8AC3E}">
        <p14:creationId xmlns:p14="http://schemas.microsoft.com/office/powerpoint/2010/main" val="1884690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8382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51054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1117143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0" y="1143000"/>
            <a:ext cx="9143999" cy="5181600"/>
          </a:xfrm>
        </p:spPr>
        <p:txBody>
          <a:bodyPr/>
          <a:lstStyle/>
          <a:p>
            <a:pPr marL="0" indent="0" algn="just" eaLnBrk="1" hangingPunct="1">
              <a:buNone/>
              <a:defRPr/>
            </a:pPr>
            <a:r>
              <a:rPr lang="en-US" sz="2800" dirty="0">
                <a:effectLst>
                  <a:outerShdw blurRad="38100" dist="38100" dir="2700000" algn="tl">
                    <a:srgbClr val="000000">
                      <a:alpha val="43137"/>
                    </a:srgbClr>
                  </a:outerShdw>
                </a:effectLst>
                <a:latin typeface="Calibri" panose="020F0502020204030204" pitchFamily="34" charset="0"/>
              </a:rPr>
              <a:t>“</a:t>
            </a:r>
            <a:r>
              <a:rPr lang="en-US" sz="2800" dirty="0">
                <a:effectLst>
                  <a:outerShdw blurRad="38100" dist="38100" dir="2700000" algn="tl">
                    <a:srgbClr val="000000">
                      <a:alpha val="43137"/>
                    </a:srgbClr>
                  </a:outerShdw>
                </a:effectLst>
              </a:rPr>
              <a:t>Sometimes the places where God’s effective or actual rule is not yet carried out, and His will is not yet done, lie within the lives and little kingdoms of those who truly have been invaded by the eternal kind of life itself‒those who really do belong to Christ because His life is already present and growing within them. The “interior castle” of the human soul, as Teresa of Avila called it, has many rooms, and they are slowly occupied by God, allowing us time and room to grow. That is a crucial aspect of the conspiracy. But even this does not detract from the reality of the ‘</a:t>
            </a:r>
            <a:r>
              <a:rPr lang="en-US" sz="2800" b="1" i="1" u="sng" dirty="0">
                <a:solidFill>
                  <a:srgbClr val="FFFFCC"/>
                </a:solidFill>
                <a:effectLst>
                  <a:outerShdw blurRad="38100" dist="38100" dir="2700000" algn="tl">
                    <a:srgbClr val="000000">
                      <a:alpha val="43137"/>
                    </a:srgbClr>
                  </a:outerShdw>
                </a:effectLst>
              </a:rPr>
              <a:t>kingdom among us</a:t>
            </a:r>
            <a:r>
              <a:rPr lang="en-US" sz="2800" dirty="0">
                <a:effectLst>
                  <a:outerShdw blurRad="38100" dist="38100" dir="2700000" algn="tl">
                    <a:srgbClr val="000000">
                      <a:alpha val="43137"/>
                    </a:srgbClr>
                  </a:outerShdw>
                </a:effectLst>
              </a:rPr>
              <a:t>.’ Nor does it destroy the choice that all have to accept it and bring their life increasingly into it.”</a:t>
            </a:r>
            <a:endParaRPr lang="en-US" sz="2800" b="1" i="1" u="sng" dirty="0">
              <a:solidFill>
                <a:srgbClr val="FFFFCC"/>
              </a:solidFill>
              <a:effectLst>
                <a:outerShdw blurRad="38100" dist="38100" dir="2700000" algn="tl">
                  <a:srgbClr val="000000">
                    <a:alpha val="43137"/>
                  </a:srgbClr>
                </a:outerShdw>
              </a:effectLst>
            </a:endParaRPr>
          </a:p>
        </p:txBody>
      </p:sp>
      <p:sp>
        <p:nvSpPr>
          <p:cNvPr id="7" name="Rectangle 2"/>
          <p:cNvSpPr>
            <a:spLocks noGrp="1" noChangeArrowheads="1"/>
          </p:cNvSpPr>
          <p:nvPr>
            <p:ph type="title" idx="4294967295"/>
          </p:nvPr>
        </p:nvSpPr>
        <p:spPr>
          <a:xfrm>
            <a:off x="2400300" y="228600"/>
            <a:ext cx="4343400" cy="838200"/>
          </a:xfrm>
        </p:spPr>
        <p:txBody>
          <a:bodyPr/>
          <a:lstStyle/>
          <a:p>
            <a:pPr algn="ctr" eaLnBrk="1" hangingPunct="1"/>
            <a:r>
              <a:rPr lang="en-US" sz="3200" dirty="0">
                <a:effectLst>
                  <a:outerShdw blurRad="38100" dist="38100" dir="2700000" algn="tl">
                    <a:srgbClr val="000000">
                      <a:alpha val="43137"/>
                    </a:srgbClr>
                  </a:outerShdw>
                </a:effectLst>
              </a:rPr>
              <a:t>Kingdom Now?</a:t>
            </a:r>
            <a:endParaRPr lang="en-US" sz="3600"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6E74C03F-2C34-4B0A-B6B6-1C935EB4FA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63434" cy="1097280"/>
          </a:xfrm>
          <a:prstGeom prst="rect">
            <a:avLst/>
          </a:prstGeom>
        </p:spPr>
      </p:pic>
      <p:sp>
        <p:nvSpPr>
          <p:cNvPr id="2" name="Rectangle 1">
            <a:extLst>
              <a:ext uri="{FF2B5EF4-FFF2-40B4-BE49-F238E27FC236}">
                <a16:creationId xmlns:a16="http://schemas.microsoft.com/office/drawing/2014/main" id="{45A1224E-AFC0-4438-A63D-3339023C8E34}"/>
              </a:ext>
            </a:extLst>
          </p:cNvPr>
          <p:cNvSpPr/>
          <p:nvPr/>
        </p:nvSpPr>
        <p:spPr>
          <a:xfrm>
            <a:off x="2286000" y="6400800"/>
            <a:ext cx="4572000" cy="338554"/>
          </a:xfrm>
          <a:prstGeom prst="rect">
            <a:avLst/>
          </a:prstGeom>
        </p:spPr>
        <p:txBody>
          <a:bodyPr>
            <a:spAutoFit/>
          </a:bodyPr>
          <a:lstStyle/>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Dallas Willard, The Divine Conspiracy, p. 30.</a:t>
            </a:r>
          </a:p>
        </p:txBody>
      </p:sp>
    </p:spTree>
    <p:extLst>
      <p:ext uri="{BB962C8B-B14F-4D97-AF65-F5344CB8AC3E}">
        <p14:creationId xmlns:p14="http://schemas.microsoft.com/office/powerpoint/2010/main" val="1181408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228600"/>
            <a:ext cx="7772400" cy="1149312"/>
          </a:xfrm>
        </p:spPr>
        <p:txBody>
          <a:bodyPr/>
          <a:lstStyle/>
          <a:p>
            <a:pPr algn="ctr" eaLnBrk="1" hangingPunct="1"/>
            <a:r>
              <a:rPr lang="en-US" altLang="en-US" sz="3600" dirty="0">
                <a:effectLst>
                  <a:outerShdw blurRad="38100" dist="38100" dir="2700000" algn="tl">
                    <a:srgbClr val="000000">
                      <a:alpha val="43137"/>
                    </a:srgbClr>
                  </a:outerShdw>
                </a:effectLst>
              </a:rPr>
              <a:t>2. The Main Problem with Kingdom Now NT interpretations</a:t>
            </a:r>
          </a:p>
        </p:txBody>
      </p:sp>
      <p:sp>
        <p:nvSpPr>
          <p:cNvPr id="16387" name="Rectangle 3"/>
          <p:cNvSpPr>
            <a:spLocks noGrp="1" noChangeArrowheads="1"/>
          </p:cNvSpPr>
          <p:nvPr>
            <p:ph type="body" sz="half" idx="2"/>
          </p:nvPr>
        </p:nvSpPr>
        <p:spPr>
          <a:xfrm>
            <a:off x="266700" y="1600200"/>
            <a:ext cx="8610600" cy="3962400"/>
          </a:xfrm>
        </p:spPr>
        <p:txBody>
          <a:bodyPr/>
          <a:lstStyle/>
          <a:p>
            <a:pPr marL="463550" indent="-463550" eaLnBrk="1" hangingPunct="1">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rPr>
              <a:t>The kingdom is always earthly (Gen. 15:18-21) over a repentant Israel (Ezek. 36‒37)</a:t>
            </a:r>
          </a:p>
          <a:p>
            <a:pPr marL="463550" indent="-463550" eaLnBrk="1" hangingPunct="1">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rPr>
              <a:t>The kingdom will only manifest after at time of tribulation (Jer. 30:7; Dan. 9:24-27)</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280564" y="3886200"/>
            <a:ext cx="1524000" cy="2063712"/>
          </a:xfrm>
        </p:spPr>
      </p:pic>
    </p:spTree>
    <p:extLst>
      <p:ext uri="{BB962C8B-B14F-4D97-AF65-F5344CB8AC3E}">
        <p14:creationId xmlns:p14="http://schemas.microsoft.com/office/powerpoint/2010/main" val="1108647389"/>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19487</TotalTime>
  <Words>2801</Words>
  <Application>Microsoft Office PowerPoint</Application>
  <PresentationFormat>On-screen Show (4:3)</PresentationFormat>
  <Paragraphs>321</Paragraphs>
  <Slides>64</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Calibri</vt:lpstr>
      <vt:lpstr>Times New Roman</vt:lpstr>
      <vt:lpstr>Wingdings</vt:lpstr>
      <vt:lpstr>Azure</vt:lpstr>
      <vt:lpstr>PowerPoint Presentation</vt:lpstr>
      <vt:lpstr>The Coming Kingdom Chapter 15</vt:lpstr>
      <vt:lpstr>Kingdom Study Outline</vt:lpstr>
      <vt:lpstr>Kingdom Study Outline</vt:lpstr>
      <vt:lpstr>1. Kingdom Throughout the Bible</vt:lpstr>
      <vt:lpstr>1. Kingdom Throughout the Bible</vt:lpstr>
      <vt:lpstr>Kingdom Study Outline</vt:lpstr>
      <vt:lpstr>Kingdom Now?</vt:lpstr>
      <vt:lpstr>2. The Main Problem with Kingdom Now NT interpretations</vt:lpstr>
      <vt:lpstr>2. The Main Problem with Kingdom Now NT interpretations</vt:lpstr>
      <vt:lpstr>Colin Chapman Colin Chapman, Whose Promised Land? The Continuing Conflict over Israel and Palestine (Oxford, England: Lion, 2015), 262.</vt:lpstr>
      <vt:lpstr>Spiritual Form of the Kingdom Some Problems</vt:lpstr>
      <vt:lpstr>Spiritual Form of the Kingdom Some Problems</vt:lpstr>
      <vt:lpstr>Spiritual Form of the Kingdom Some Problems</vt:lpstr>
      <vt:lpstr>Spiritual Form of the Kingdom Some Problems</vt:lpstr>
      <vt:lpstr>Thomas Ice Thomas Ice, “Amillennialism,” in The Popular Encyclopedia of Bible Prophecy (Eugene, OR: Harvest House, 2004), 20.</vt:lpstr>
      <vt:lpstr>2. The Main Problem with Kingdom Now NT interpretations</vt:lpstr>
      <vt:lpstr>PowerPoint Presentation</vt:lpstr>
      <vt:lpstr>PowerPoint Presentation</vt:lpstr>
      <vt:lpstr>PowerPoint Presentation</vt:lpstr>
      <vt:lpstr>6 Prophecies WILL BE fulfilled V.24c</vt:lpstr>
      <vt:lpstr>PowerPoint Presentation</vt:lpstr>
      <vt:lpstr>PowerPoint Presentation</vt:lpstr>
      <vt:lpstr>PowerPoint Presentation</vt:lpstr>
      <vt:lpstr>Stanley D. Toussaint Stanley D. Toussaint, “Israel and the Church of a Traditional Dispensationalist,” in Three Central Issues in Contemporary Dispensationalism, ed. Herbert W. Bateman (Grand Rapids: Kregel, 1999), 231.  </vt:lpstr>
      <vt:lpstr>The Coming Kingdom Chapter 16</vt:lpstr>
      <vt:lpstr>Kingdom Study Outline</vt:lpstr>
      <vt:lpstr>Response to Kingdom Now Problem Passages</vt:lpstr>
      <vt:lpstr>Response to Kingdom Now Problem Passages</vt:lpstr>
      <vt:lpstr>1. Passages from Christ’s ministry</vt:lpstr>
      <vt:lpstr>1. Passages from Christ’s ministry</vt:lpstr>
      <vt:lpstr>1. Passages from Christ’s ministry</vt:lpstr>
      <vt:lpstr>Messengers of the Kingdom In Matthew</vt:lpstr>
      <vt:lpstr>PowerPoint Presentation</vt:lpstr>
      <vt:lpstr>PowerPoint Presentation</vt:lpstr>
      <vt:lpstr>PowerPoint Presentation</vt:lpstr>
      <vt:lpstr>a. The kingdom is at hand (Matt. 3:2)</vt:lpstr>
      <vt:lpstr>a. The kingdom is at hand (Matt. 3:2)</vt:lpstr>
      <vt:lpstr>PowerPoint Presentation</vt:lpstr>
      <vt:lpstr>Stanley D. Toussaint Stanley D. Toussaint, Behold the King: A Study of Matthew (Grand Rapids, Kregel, 2005), 63. </vt:lpstr>
      <vt:lpstr>William Lane William Lane, The Gospel According to Mark (Grand Rapids: Eerdmans, 1974), 65, n. 93. </vt:lpstr>
      <vt:lpstr>a. The kingdom is at hand (Matt. 3:2)</vt:lpstr>
      <vt:lpstr>1. Kingdom Throughout the Bible</vt:lpstr>
      <vt:lpstr>1. Kingdom Throughout the Bible</vt:lpstr>
      <vt:lpstr>a. The kingdom is at hand (Matt. 3:2)</vt:lpstr>
      <vt:lpstr>PowerPoint Presentation</vt:lpstr>
      <vt:lpstr>PowerPoint Presentation</vt:lpstr>
      <vt:lpstr>a. The kingdom is at hand (Matt. 3:2)</vt:lpstr>
      <vt:lpstr>PowerPoint Presentation</vt:lpstr>
      <vt:lpstr>1. Passages from Christ’s ministry</vt:lpstr>
      <vt:lpstr>PowerPoint Presentation</vt:lpstr>
      <vt:lpstr>b. Theirs is the kingdom (Matt. 5:3, 10)</vt:lpstr>
      <vt:lpstr>b. Theirs is the kingdom (Matt. 5:3, 10)</vt:lpstr>
      <vt:lpstr>b. Theirs is the kingdom (Matt. 5:3, 10)</vt:lpstr>
      <vt:lpstr>Futuristic Present</vt:lpstr>
      <vt:lpstr>PowerPoint Presentation</vt:lpstr>
      <vt:lpstr>Stanley D. Toussaint Stanley D. Toussaint, Behold the King: A Study of Matthew (Grand Rapids, Kregel, 2005), 96.</vt:lpstr>
      <vt:lpstr>b. Theirs is the kingdom (Matt. 5:3, 10)</vt:lpstr>
      <vt:lpstr>1. Kingdom Throughout the Bible</vt:lpstr>
      <vt:lpstr>1. Kingdom Throughout the Bible</vt:lpstr>
      <vt:lpstr>b. Theirs is the kingdom (Matt. 5:3, 10)</vt:lpstr>
      <vt:lpstr>PowerPoint Presentation</vt:lpstr>
      <vt:lpstr>PowerPoint Presentation</vt:lpstr>
      <vt:lpstr>1. Passages from Christ’s ministry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SLBC_042 -Kingdom_April-18-2018</dc:title>
  <dc:subject>Kingdom Series</dc:subject>
  <dc:creator>A. Woods</dc:creator>
  <dc:description>Modified by Jim McGowan</dc:description>
  <cp:lastModifiedBy>Andy Woods</cp:lastModifiedBy>
  <cp:revision>2204</cp:revision>
  <cp:lastPrinted>2018-04-18T16:37:15Z</cp:lastPrinted>
  <dcterms:created xsi:type="dcterms:W3CDTF">2009-03-17T12:21:13Z</dcterms:created>
  <dcterms:modified xsi:type="dcterms:W3CDTF">2018-04-18T22:41:22Z</dcterms:modified>
</cp:coreProperties>
</file>