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408" r:id="rId2"/>
    <p:sldId id="3553" r:id="rId3"/>
    <p:sldId id="3452" r:id="rId4"/>
    <p:sldId id="3480" r:id="rId5"/>
    <p:sldId id="3405" r:id="rId6"/>
    <p:sldId id="3885" r:id="rId7"/>
    <p:sldId id="3630" r:id="rId8"/>
    <p:sldId id="3792" r:id="rId9"/>
    <p:sldId id="3696" r:id="rId10"/>
    <p:sldId id="3828" r:id="rId11"/>
    <p:sldId id="3863" r:id="rId12"/>
    <p:sldId id="3864" r:id="rId13"/>
    <p:sldId id="3865" r:id="rId14"/>
    <p:sldId id="606" r:id="rId15"/>
    <p:sldId id="2292" r:id="rId16"/>
    <p:sldId id="3883" r:id="rId17"/>
    <p:sldId id="3896" r:id="rId18"/>
    <p:sldId id="3886" r:id="rId19"/>
    <p:sldId id="3887" r:id="rId20"/>
    <p:sldId id="3035" r:id="rId21"/>
    <p:sldId id="3888" r:id="rId22"/>
    <p:sldId id="3866" r:id="rId23"/>
    <p:sldId id="1323" r:id="rId24"/>
    <p:sldId id="3822" r:id="rId25"/>
    <p:sldId id="406" r:id="rId26"/>
    <p:sldId id="3899" r:id="rId27"/>
    <p:sldId id="676" r:id="rId28"/>
    <p:sldId id="481" r:id="rId29"/>
    <p:sldId id="1264" r:id="rId30"/>
    <p:sldId id="3898" r:id="rId31"/>
    <p:sldId id="536" r:id="rId32"/>
    <p:sldId id="3891" r:id="rId33"/>
    <p:sldId id="3900" r:id="rId34"/>
    <p:sldId id="3901" r:id="rId35"/>
    <p:sldId id="3884" r:id="rId36"/>
    <p:sldId id="2839" r:id="rId37"/>
    <p:sldId id="3004" r:id="rId38"/>
    <p:sldId id="2841" r:id="rId39"/>
    <p:sldId id="2842" r:id="rId40"/>
    <p:sldId id="2843" r:id="rId41"/>
    <p:sldId id="3016" r:id="rId42"/>
    <p:sldId id="3017" r:id="rId43"/>
    <p:sldId id="3895" r:id="rId44"/>
    <p:sldId id="819" r:id="rId45"/>
    <p:sldId id="881" r:id="rId46"/>
    <p:sldId id="882" r:id="rId47"/>
    <p:sldId id="880" r:id="rId48"/>
    <p:sldId id="723" r:id="rId49"/>
    <p:sldId id="731" r:id="rId50"/>
    <p:sldId id="272" r:id="rId51"/>
    <p:sldId id="3694" r:id="rId52"/>
    <p:sldId id="3894" r:id="rId53"/>
    <p:sldId id="273" r:id="rId54"/>
    <p:sldId id="558" r:id="rId55"/>
    <p:sldId id="557" r:id="rId56"/>
    <p:sldId id="3867" r:id="rId57"/>
    <p:sldId id="3868" r:id="rId58"/>
    <p:sldId id="3869" r:id="rId59"/>
    <p:sldId id="1348" r:id="rId60"/>
    <p:sldId id="3488" r:id="rId6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FF66"/>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5" autoAdjust="0"/>
    <p:restoredTop sz="86921" autoAdjust="0"/>
  </p:normalViewPr>
  <p:slideViewPr>
    <p:cSldViewPr>
      <p:cViewPr>
        <p:scale>
          <a:sx n="90" d="100"/>
          <a:sy n="90" d="100"/>
        </p:scale>
        <p:origin x="199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4/15/2018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4/15/2018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89147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a:p>
        </p:txBody>
      </p:sp>
    </p:spTree>
    <p:extLst>
      <p:ext uri="{BB962C8B-B14F-4D97-AF65-F5344CB8AC3E}">
        <p14:creationId xmlns:p14="http://schemas.microsoft.com/office/powerpoint/2010/main" val="411311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80" r:id="rId13"/>
    <p:sldLayoutId id="2147483681" r:id="rId14"/>
    <p:sldLayoutId id="2147483682" r:id="rId15"/>
    <p:sldLayoutId id="2147483683"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hyperlink" Target="http://www.matterofprinciple.ne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hyperlink" Target="http://www.soniclight.com/"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hyperlink" Target="http://www.globes.co.il/en/article-huge-oil-discovery-on-golan-heights-1001071698"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hyperlink" Target="http://www.globes.co.il/en/article-huge-oil-discovery-on-golan-heights-1001071698"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835548"/>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F1B670-98BB-4824-A1A7-B19BE0BEDFA8}"/>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3620998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u="sng"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829400-93F1-433F-B6CB-D704FD087AB4}"/>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1199037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BEAF0-0064-41F9-A3E2-C43B79BB3555}"/>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11232843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1F7D62-F5B6-4DA1-BDCB-ED8F69C62B96}"/>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3153217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buFont typeface="Arial" charset="0"/>
              <a:buNone/>
              <a:defRPr/>
            </a:pPr>
            <a:r>
              <a:rPr lang="en-US" sz="4000" baseline="30000" dirty="0">
                <a:effectLst>
                  <a:outerShdw blurRad="38100" dist="38100" dir="2700000" algn="tl">
                    <a:srgbClr val="000000">
                      <a:alpha val="43137"/>
                    </a:srgbClr>
                  </a:outerShdw>
                </a:effectLst>
                <a:cs typeface="Calibri" panose="020F0502020204030204" pitchFamily="34" charset="0"/>
              </a:rPr>
              <a:t>“</a:t>
            </a:r>
            <a:r>
              <a:rPr lang="en-US" sz="4000" dirty="0">
                <a:effectLst>
                  <a:outerShdw blurRad="38100" dist="38100" dir="2700000" algn="tl">
                    <a:srgbClr val="000000">
                      <a:alpha val="43137"/>
                    </a:srgbClr>
                  </a:outerShdw>
                </a:effectLst>
              </a:rPr>
              <a:t>Therefore when you see the </a:t>
            </a:r>
            <a:r>
              <a:rPr lang="en-US" sz="4000" cap="small" dirty="0">
                <a:effectLst>
                  <a:outerShdw blurRad="38100" dist="38100" dir="2700000" algn="tl">
                    <a:srgbClr val="000000">
                      <a:alpha val="43137"/>
                    </a:srgbClr>
                  </a:outerShdw>
                </a:effectLst>
              </a:rPr>
              <a:t>abomination of desolation</a:t>
            </a:r>
            <a:r>
              <a:rPr lang="en-US" sz="4000" dirty="0">
                <a:effectLst>
                  <a:outerShdw blurRad="38100" dist="38100" dir="2700000" algn="tl">
                    <a:srgbClr val="000000">
                      <a:alpha val="43137"/>
                    </a:srgbClr>
                  </a:outerShdw>
                </a:effectLst>
              </a:rPr>
              <a:t> which was spoken of through </a:t>
            </a:r>
            <a:r>
              <a:rPr lang="en-US" sz="4000" b="1" u="sng" dirty="0">
                <a:solidFill>
                  <a:srgbClr val="FFFFCC"/>
                </a:solidFill>
                <a:effectLst>
                  <a:outerShdw blurRad="38100" dist="38100" dir="2700000" algn="tl">
                    <a:srgbClr val="000000">
                      <a:alpha val="43137"/>
                    </a:srgbClr>
                  </a:outerShdw>
                </a:effectLst>
              </a:rPr>
              <a:t>Daniel</a:t>
            </a:r>
            <a:r>
              <a:rPr lang="en-US" sz="4000" dirty="0">
                <a:effectLst>
                  <a:outerShdw blurRad="38100" dist="38100" dir="2700000" algn="tl">
                    <a:srgbClr val="000000">
                      <a:alpha val="43137"/>
                    </a:srgbClr>
                  </a:outerShdw>
                </a:effectLst>
              </a:rPr>
              <a:t> the prophet, standing in the holy place (let the reader understand).” </a:t>
            </a:r>
          </a:p>
        </p:txBody>
      </p:sp>
    </p:spTree>
    <p:extLst>
      <p:ext uri="{BB962C8B-B14F-4D97-AF65-F5344CB8AC3E}">
        <p14:creationId xmlns:p14="http://schemas.microsoft.com/office/powerpoint/2010/main" val="360442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8001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Angelology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066800"/>
            <a:ext cx="35465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642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8001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Angelology</a:t>
            </a:r>
            <a:endParaRPr lang="en-US" sz="2800" b="1" u="sng" dirty="0">
              <a:solidFill>
                <a:srgbClr val="FFFFCC"/>
              </a:solidFill>
              <a:effectLst>
                <a:outerShdw blurRad="38100" dist="38100" dir="2700000" algn="tl">
                  <a:srgbClr val="000000">
                    <a:alpha val="43137"/>
                  </a:srgbClr>
                </a:outerShdw>
              </a:effectLst>
            </a:endParaRP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066800"/>
            <a:ext cx="35465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026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028700" y="152400"/>
            <a:ext cx="7086600" cy="838200"/>
          </a:xfrm>
        </p:spPr>
        <p:txBody>
          <a:bodyPr/>
          <a:lstStyle/>
          <a:p>
            <a:pPr algn="ctr" eaLnBrk="1" hangingPunct="1"/>
            <a:r>
              <a:rPr lang="en-US" altLang="en-US" sz="4000" dirty="0">
                <a:effectLst>
                  <a:outerShdw blurRad="38100" dist="38100" dir="2700000" algn="tl">
                    <a:srgbClr val="000000">
                      <a:alpha val="43137"/>
                    </a:srgbClr>
                  </a:outerShdw>
                </a:effectLst>
              </a:rPr>
              <a:t>Diversity of Topics in Daniel</a:t>
            </a:r>
          </a:p>
        </p:txBody>
      </p:sp>
      <p:sp>
        <p:nvSpPr>
          <p:cNvPr id="25603" name="Rectangle 1027"/>
          <p:cNvSpPr>
            <a:spLocks noGrp="1" noChangeArrowheads="1"/>
          </p:cNvSpPr>
          <p:nvPr>
            <p:ph type="body" idx="1"/>
          </p:nvPr>
        </p:nvSpPr>
        <p:spPr>
          <a:xfrm>
            <a:off x="800100" y="1219200"/>
            <a:ext cx="7543800" cy="5105400"/>
          </a:xfrm>
        </p:spPr>
        <p:txBody>
          <a:bodyPr/>
          <a:lstStyle/>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Prophecy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Eschatology </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Confidence that the Bible is God’s word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Knowledge of Intertestamental Period</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Angelology</a:t>
            </a:r>
          </a:p>
          <a:p>
            <a:pPr marL="533400" indent="-5334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Spiritual Warfare</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Living for God in a Pagan Society</a:t>
            </a:r>
          </a:p>
          <a:p>
            <a:pPr marL="533400" indent="-533400" eaLnBrk="1" hangingPunct="1">
              <a:spcBef>
                <a:spcPts val="0"/>
              </a:spcBef>
              <a:spcAft>
                <a:spcPts val="1200"/>
              </a:spcAft>
              <a:defRPr/>
            </a:pPr>
            <a:r>
              <a:rPr lang="en-US" dirty="0">
                <a:effectLst>
                  <a:outerShdw blurRad="38100" dist="38100" dir="2700000" algn="tl">
                    <a:srgbClr val="000000">
                      <a:alpha val="43137"/>
                    </a:srgbClr>
                  </a:outerShdw>
                </a:effectLst>
              </a:rPr>
              <a:t>God’s Sovereignty Over Empires</a:t>
            </a:r>
          </a:p>
          <a:p>
            <a:pPr marL="533400" indent="-533400" eaLnBrk="1" hangingPunct="1">
              <a:buFont typeface="Wingdings" panose="05000000000000000000" pitchFamily="2" charset="2"/>
              <a:buNone/>
              <a:defRPr/>
            </a:pPr>
            <a:endParaRPr lang="en-US" sz="2800" dirty="0">
              <a:effectLst>
                <a:outerShdw blurRad="38100" dist="38100" dir="2700000" algn="tl">
                  <a:srgbClr val="000000">
                    <a:alpha val="43137"/>
                  </a:srgbClr>
                </a:outerShdw>
              </a:effectLst>
            </a:endParaRP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066800"/>
            <a:ext cx="35465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13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2518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170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(5-6) </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1F7D62-F5B6-4DA1-BDCB-ED8F69C62B96}"/>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5518372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b="1" dirty="0">
                <a:solidFill>
                  <a:srgbClr val="FFFFCC"/>
                </a:solidFill>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b="1" dirty="0">
                <a:solidFill>
                  <a:srgbClr val="FFFFCC"/>
                </a:solidFill>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EC7B52-96A7-48C1-B5DF-0316E6F4ADED}"/>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42089261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245E6-BF4F-410D-9C8F-EA84352F8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altLang="en-US" sz="3600" b="1" u="sng" dirty="0">
                <a:solidFill>
                  <a:srgbClr val="FFFFCC"/>
                </a:solidFill>
                <a:latin typeface="Calibri" panose="020F0502020204030204" pitchFamily="34" charset="0"/>
                <a:cs typeface="Calibri" panose="020F0502020204030204" pitchFamily="34" charset="0"/>
              </a:rPr>
              <a:t>Truly, truly</a:t>
            </a:r>
            <a:r>
              <a:rPr lang="en-US" altLang="en-US" sz="3600" dirty="0">
                <a:latin typeface="Calibri" panose="020F0502020204030204" pitchFamily="34" charset="0"/>
                <a:cs typeface="Calibri" panose="020F0502020204030204" pitchFamily="34" charset="0"/>
              </a:rPr>
              <a:t>, I say to you, he who hears My word, and believes Him who sent Me, has eternal life, and does not come into judgment, but has passed out of death into life.”</a:t>
            </a:r>
          </a:p>
        </p:txBody>
      </p:sp>
      <p:pic>
        <p:nvPicPr>
          <p:cNvPr id="3" name="Picture 2">
            <a:extLst>
              <a:ext uri="{FF2B5EF4-FFF2-40B4-BE49-F238E27FC236}">
                <a16:creationId xmlns:a16="http://schemas.microsoft.com/office/drawing/2014/main" id="{0850F689-F9CB-4FCE-AEDE-7508CB540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w="28575">
            <a:solidFill>
              <a:srgbClr val="FFFFCC"/>
            </a:solidFill>
          </a:ln>
        </p:spPr>
      </p:pic>
    </p:spTree>
    <p:extLst>
      <p:ext uri="{BB962C8B-B14F-4D97-AF65-F5344CB8AC3E}">
        <p14:creationId xmlns:p14="http://schemas.microsoft.com/office/powerpoint/2010/main" val="6040449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21BF8E41-DA16-4284-84C5-D8B0629E3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4800" y="3048000"/>
            <a:ext cx="3614400" cy="18288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163638" y="304800"/>
            <a:ext cx="6816725" cy="8382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Basic Truths  of Daniel 12:7</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1257300" y="1600200"/>
            <a:ext cx="69723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Duration of the Time Period (7a)</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The Conversion of Israel (7b)</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5267791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163638" y="304800"/>
            <a:ext cx="6816725" cy="8382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Basic Truths  of Daniel 12:7</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1257300" y="1600200"/>
            <a:ext cx="69723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b="1" u="sng" dirty="0">
                <a:solidFill>
                  <a:srgbClr val="FFFFCC"/>
                </a:solidFill>
                <a:effectLst>
                  <a:outerShdw blurRad="38100" dist="38100" dir="2700000" algn="tl">
                    <a:srgbClr val="000000">
                      <a:alpha val="43137"/>
                    </a:srgbClr>
                  </a:outerShdw>
                </a:effectLst>
              </a:rPr>
              <a:t>Duration of the Time Period (7a)</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The Conversion of Israel (7b)</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5320074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3600" dirty="0">
                <a:solidFill>
                  <a:srgbClr val="00FFFF"/>
                </a:solidFill>
                <a:effectLst>
                  <a:outerShdw blurRad="38100" dist="38100" dir="2700000" algn="tl">
                    <a:srgbClr val="000000">
                      <a:alpha val="43137"/>
                    </a:srgbClr>
                  </a:outerShdw>
                </a:effectLst>
              </a:rPr>
              <a:t>Prophetic Synonyms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304800" y="1143001"/>
            <a:ext cx="8534400" cy="3581399"/>
          </a:xfrm>
        </p:spPr>
        <p:txBody>
          <a:bodyPr/>
          <a:lstStyle/>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Time, times, half a time (Dan. 7:25; Rev. 12:14)</a:t>
            </a:r>
          </a:p>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42 months (Rev. 11:2; 13:5)</a:t>
            </a:r>
          </a:p>
          <a:p>
            <a:pPr marL="457200" lvl="1"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1260 days Division of the Tribulation into two 3½ year periods (Rev. 11:3; 12:6)</a:t>
            </a:r>
          </a:p>
        </p:txBody>
      </p:sp>
      <p:pic>
        <p:nvPicPr>
          <p:cNvPr id="2" name="Picture 1">
            <a:extLst>
              <a:ext uri="{FF2B5EF4-FFF2-40B4-BE49-F238E27FC236}">
                <a16:creationId xmlns:a16="http://schemas.microsoft.com/office/drawing/2014/main" id="{1940480D-2E74-47C2-A8A6-436F167489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495800"/>
            <a:ext cx="3548180" cy="1371719"/>
          </a:xfrm>
          <a:prstGeom prst="rect">
            <a:avLst/>
          </a:prstGeom>
        </p:spPr>
      </p:pic>
    </p:spTree>
    <p:extLst>
      <p:ext uri="{BB962C8B-B14F-4D97-AF65-F5344CB8AC3E}">
        <p14:creationId xmlns:p14="http://schemas.microsoft.com/office/powerpoint/2010/main" val="23641428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A8998-89BF-4E8A-9D31-CBA02AB566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2089796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57300" y="1600200"/>
            <a:ext cx="69723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Duration of the Time Period (7a)</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b="1" u="sng" dirty="0">
                <a:solidFill>
                  <a:srgbClr val="FFFFCC"/>
                </a:solidFill>
                <a:effectLst>
                  <a:outerShdw blurRad="38100" dist="38100" dir="2700000" algn="tl">
                    <a:srgbClr val="000000">
                      <a:alpha val="43137"/>
                    </a:srgbClr>
                  </a:outerShdw>
                </a:effectLst>
              </a:rPr>
              <a:t>The Conversion of Israel (7b)</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
        <p:nvSpPr>
          <p:cNvPr id="7" name="Rectangle 2">
            <a:extLst>
              <a:ext uri="{FF2B5EF4-FFF2-40B4-BE49-F238E27FC236}">
                <a16:creationId xmlns:a16="http://schemas.microsoft.com/office/drawing/2014/main" id="{ADA3D20F-DFC8-4E1C-B78E-5ADECD7B8ACF}"/>
              </a:ext>
            </a:extLst>
          </p:cNvPr>
          <p:cNvSpPr>
            <a:spLocks noGrp="1" noChangeArrowheads="1"/>
          </p:cNvSpPr>
          <p:nvPr>
            <p:ph type="title"/>
          </p:nvPr>
        </p:nvSpPr>
        <p:spPr>
          <a:xfrm>
            <a:off x="1163638" y="304800"/>
            <a:ext cx="6816725" cy="8382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Basic Truths  of Daniel 12:7</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4221888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0947899-8664-4C1E-9118-EE04F2E47F22}"/>
              </a:ext>
            </a:extLst>
          </p:cNvPr>
          <p:cNvSpPr>
            <a:spLocks noGrp="1" noChangeArrowheads="1"/>
          </p:cNvSpPr>
          <p:nvPr>
            <p:ph type="title"/>
          </p:nvPr>
        </p:nvSpPr>
        <p:spPr>
          <a:xfrm>
            <a:off x="685800" y="228600"/>
            <a:ext cx="7772400" cy="1143000"/>
          </a:xfrm>
        </p:spPr>
        <p:txBody>
          <a:bodyPr/>
          <a:lstStyle/>
          <a:p>
            <a:pPr algn="ctr"/>
            <a:r>
              <a:rPr lang="en-US" altLang="en-US" dirty="0"/>
              <a:t>Sovereignty (Rom. 9</a:t>
            </a:r>
            <a:r>
              <a:rPr lang="en-US" altLang="en-US" dirty="0">
                <a:cs typeface="Times New Roman" panose="02020603050405020304" pitchFamily="18" charset="0"/>
              </a:rPr>
              <a:t>–11)</a:t>
            </a:r>
            <a:endParaRPr lang="en-US" altLang="en-US" dirty="0"/>
          </a:p>
        </p:txBody>
      </p:sp>
      <p:sp>
        <p:nvSpPr>
          <p:cNvPr id="27651" name="Rectangle 3">
            <a:extLst>
              <a:ext uri="{FF2B5EF4-FFF2-40B4-BE49-F238E27FC236}">
                <a16:creationId xmlns:a16="http://schemas.microsoft.com/office/drawing/2014/main" id="{B075A97D-F38A-43E4-BB94-46AF3DD0957C}"/>
              </a:ext>
            </a:extLst>
          </p:cNvPr>
          <p:cNvSpPr>
            <a:spLocks noGrp="1" noChangeArrowheads="1"/>
          </p:cNvSpPr>
          <p:nvPr>
            <p:ph type="body" idx="1"/>
          </p:nvPr>
        </p:nvSpPr>
        <p:spPr>
          <a:xfrm>
            <a:off x="927894" y="1600200"/>
            <a:ext cx="7288212" cy="4460875"/>
          </a:xfrm>
          <a:noFill/>
          <a:extLst>
            <a:ext uri="{909E8E84-426E-40DD-AFC4-6F175D3DCCD1}">
              <a14:hiddenFill xmlns:a14="http://schemas.microsoft.com/office/drawing/2010/main">
                <a:solidFill>
                  <a:srgbClr val="FFFFFF"/>
                </a:solidFill>
              </a14:hiddenFill>
            </a:ext>
          </a:extLst>
        </p:spPr>
        <p:txBody>
          <a:bodyPr/>
          <a:lstStyle/>
          <a:p>
            <a:pPr>
              <a:spcBef>
                <a:spcPts val="0"/>
              </a:spcBef>
              <a:spcAft>
                <a:spcPts val="3600"/>
              </a:spcAft>
            </a:pPr>
            <a:r>
              <a:rPr lang="en-US" altLang="en-US" dirty="0">
                <a:effectLst/>
              </a:rPr>
              <a:t>Israel in the past: elected (Rom 9)</a:t>
            </a:r>
          </a:p>
          <a:p>
            <a:pPr>
              <a:spcBef>
                <a:spcPts val="0"/>
              </a:spcBef>
              <a:spcAft>
                <a:spcPts val="3600"/>
              </a:spcAft>
            </a:pPr>
            <a:r>
              <a:rPr lang="en-US" altLang="en-US" dirty="0">
                <a:effectLst/>
              </a:rPr>
              <a:t>Israel in the present: rejected (Rom 10</a:t>
            </a:r>
            <a:r>
              <a:rPr lang="en-US" altLang="en-US" dirty="0">
                <a:effectLst/>
                <a:cs typeface="Times New Roman" panose="02020603050405020304" pitchFamily="18" charset="0"/>
              </a:rPr>
              <a:t>)</a:t>
            </a:r>
          </a:p>
          <a:p>
            <a:pPr>
              <a:spcBef>
                <a:spcPts val="0"/>
              </a:spcBef>
              <a:spcAft>
                <a:spcPts val="3600"/>
              </a:spcAft>
            </a:pPr>
            <a:r>
              <a:rPr lang="en-US" altLang="en-US" dirty="0">
                <a:effectLst/>
              </a:rPr>
              <a:t>Israel in the future: accepted (Rom </a:t>
            </a:r>
            <a:r>
              <a:rPr lang="en-US" altLang="en-US" dirty="0">
                <a:effectLst/>
                <a:cs typeface="Times New Roman" panose="02020603050405020304" pitchFamily="18" charset="0"/>
              </a:rPr>
              <a:t>11)</a:t>
            </a:r>
          </a:p>
        </p:txBody>
      </p:sp>
      <p:pic>
        <p:nvPicPr>
          <p:cNvPr id="27652" name="Picture 4" descr="C:\Users\awoods\AppData\Local\Microsoft\Windows\Temporary Internet Files\Content.IE5\Q1EAF2DI\MCj01939740000[1].wmf">
            <a:extLst>
              <a:ext uri="{FF2B5EF4-FFF2-40B4-BE49-F238E27FC236}">
                <a16:creationId xmlns:a16="http://schemas.microsoft.com/office/drawing/2014/main" id="{F868FDCA-09B1-4D8C-9165-7982EFF1C1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4313" y="990600"/>
            <a:ext cx="8747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56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144000" cy="6858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Problems with the Hebrew Nation</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2152650" y="1600200"/>
            <a:ext cx="48387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Spiritual blindness</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Self sufficiency</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11353229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144000" cy="6858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Problems with the Hebrew Nation</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2152650" y="1600200"/>
            <a:ext cx="48387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b="1" u="sng" dirty="0">
                <a:solidFill>
                  <a:srgbClr val="FFFFCC"/>
                </a:solidFill>
                <a:effectLst>
                  <a:outerShdw blurRad="38100" dist="38100" dir="2700000" algn="tl">
                    <a:srgbClr val="000000">
                      <a:alpha val="43137"/>
                    </a:srgbClr>
                  </a:outerShdw>
                </a:effectLst>
              </a:rPr>
              <a:t>Spiritual blindness</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Self sufficiency</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0974249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228600"/>
            <a:ext cx="9144000" cy="685800"/>
          </a:xfrm>
        </p:spPr>
        <p:txBody>
          <a:bodyPr>
            <a:noAutofit/>
          </a:bodyPr>
          <a:lstStyle/>
          <a:p>
            <a:pPr algn="ctr"/>
            <a:r>
              <a:rPr lang="en-US" altLang="en-US" sz="4000" dirty="0">
                <a:solidFill>
                  <a:srgbClr val="00FFFF"/>
                </a:solidFill>
                <a:effectLst>
                  <a:outerShdw blurRad="38100" dist="38100" dir="2700000" algn="tl">
                    <a:srgbClr val="000000">
                      <a:alpha val="43137"/>
                    </a:srgbClr>
                  </a:outerShdw>
                </a:effectLst>
              </a:rPr>
              <a:t>Two Problems with the Hebrew Nation</a:t>
            </a:r>
            <a:endPar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9459" name="Rectangle 3"/>
          <p:cNvSpPr>
            <a:spLocks noGrp="1" noChangeArrowheads="1"/>
          </p:cNvSpPr>
          <p:nvPr>
            <p:ph type="body" idx="1"/>
          </p:nvPr>
        </p:nvSpPr>
        <p:spPr>
          <a:xfrm>
            <a:off x="2152650" y="1600200"/>
            <a:ext cx="4838700" cy="3200400"/>
          </a:xfrm>
        </p:spPr>
        <p:txBody>
          <a:bodyPr>
            <a:norm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600" dirty="0">
                <a:effectLst>
                  <a:outerShdw blurRad="38100" dist="38100" dir="2700000" algn="tl">
                    <a:srgbClr val="000000">
                      <a:alpha val="43137"/>
                    </a:srgbClr>
                  </a:outerShdw>
                </a:effectLst>
              </a:rPr>
              <a:t>Spiritual blindness</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600" b="1" u="sng" dirty="0">
                <a:solidFill>
                  <a:srgbClr val="FFFFCC"/>
                </a:solidFill>
                <a:effectLst>
                  <a:outerShdw blurRad="38100" dist="38100" dir="2700000" algn="tl">
                    <a:srgbClr val="000000">
                      <a:alpha val="43137"/>
                    </a:srgbClr>
                  </a:outerShdw>
                </a:effectLst>
              </a:rPr>
              <a:t>Self sufficiency</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30601418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38:12</a:t>
            </a:r>
          </a:p>
          <a:p>
            <a:pPr algn="just" defTabSz="685800">
              <a:spcAft>
                <a:spcPts val="600"/>
              </a:spcAft>
            </a:pP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capture spoil and to seize plunder</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to turn your hand against the waste places which are now inhabited, and against the people who are gathered from the nations,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who have acquired cattle and goods</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who live at the center of the world.”</a:t>
            </a:r>
          </a:p>
        </p:txBody>
      </p:sp>
    </p:spTree>
    <p:extLst>
      <p:ext uri="{BB962C8B-B14F-4D97-AF65-F5344CB8AC3E}">
        <p14:creationId xmlns:p14="http://schemas.microsoft.com/office/powerpoint/2010/main" val="3556428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9144000" cy="4876800"/>
          </a:xfrm>
        </p:spPr>
        <p:txBody>
          <a:bodyPr/>
          <a:lstStyle/>
          <a:p>
            <a:pPr marL="0" indent="0" algn="just">
              <a:buNone/>
              <a:defRPr/>
            </a:pPr>
            <a:r>
              <a:rPr lang="en-US" dirty="0">
                <a:effectLst>
                  <a:outerShdw blurRad="38100" dist="38100" dir="2700000" algn="tl">
                    <a:srgbClr val="000000">
                      <a:alpha val="43137"/>
                    </a:srgbClr>
                  </a:outerShdw>
                </a:effectLst>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61443" name="TextBox 3"/>
          <p:cNvSpPr txBox="1">
            <a:spLocks noChangeArrowheads="1"/>
          </p:cNvSpPr>
          <p:nvPr/>
        </p:nvSpPr>
        <p:spPr bwMode="auto">
          <a:xfrm>
            <a:off x="1509713" y="228600"/>
            <a:ext cx="6124575"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dirty="0">
                <a:solidFill>
                  <a:schemeClr val="tx2"/>
                </a:solidFill>
                <a:effectLst>
                  <a:outerShdw blurRad="38100" dist="38100" dir="2700000" algn="tl">
                    <a:srgbClr val="000000">
                      <a:alpha val="43137"/>
                    </a:srgbClr>
                  </a:outerShdw>
                </a:effectLst>
                <a:ea typeface="+mj-ea"/>
                <a:cs typeface="+mj-cs"/>
              </a:rPr>
              <a:t>Mark Twain</a:t>
            </a: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The Innocents Abroad, Complete</a:t>
            </a:r>
            <a:r>
              <a:rPr lang="en-US" altLang="en-US" sz="1600" dirty="0">
                <a:effectLst>
                  <a:outerShdw blurRad="38100" dist="38100" dir="2700000" algn="tl">
                    <a:srgbClr val="000000">
                      <a:alpha val="43137"/>
                    </a:srgbClr>
                  </a:outerShdw>
                </a:effectLst>
                <a:cs typeface="Calibri" panose="020F0502020204030204" pitchFamily="34" charset="0"/>
              </a:rPr>
              <a:t>, 1st ed. (A Public Domain Book, 1869), 267, 285, 302. These quotes can be found in chapters 47, 49, 52.</a:t>
            </a:r>
          </a:p>
        </p:txBody>
      </p:sp>
      <p:pic>
        <p:nvPicPr>
          <p:cNvPr id="61444"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48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extLst>
              <p:ext uri="{D42A27DB-BD31-4B8C-83A1-F6EECF244321}">
                <p14:modId xmlns:p14="http://schemas.microsoft.com/office/powerpoint/2010/main" val="684866777"/>
              </p:ext>
            </p:extLst>
          </p:nvPr>
        </p:nvGraphicFramePr>
        <p:xfrm>
          <a:off x="457200" y="561298"/>
          <a:ext cx="8229600" cy="5735404"/>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362686256"/>
                    </a:ext>
                  </a:extLst>
                </a:gridCol>
                <a:gridCol w="4114800">
                  <a:extLst>
                    <a:ext uri="{9D8B030D-6E8A-4147-A177-3AD203B41FA5}">
                      <a16:colId xmlns:a16="http://schemas.microsoft.com/office/drawing/2014/main" val="2253723059"/>
                    </a:ext>
                  </a:extLst>
                </a:gridCol>
              </a:tblGrid>
              <a:tr h="1004129">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34290" marB="34290" anchor="ctr"/>
                </a:tc>
                <a:tc hMerge="1">
                  <a:txBody>
                    <a:bodyPr/>
                    <a:lstStyle/>
                    <a:p>
                      <a:endParaRPr lang="en-US" dirty="0"/>
                    </a:p>
                  </a:txBody>
                  <a:tcPr/>
                </a:tc>
                <a:extLst>
                  <a:ext uri="{0D108BD9-81ED-4DB2-BD59-A6C34878D82A}">
                    <a16:rowId xmlns:a16="http://schemas.microsoft.com/office/drawing/2014/main" val="63653040"/>
                  </a:ext>
                </a:extLst>
              </a:tr>
              <a:tr h="10243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a:t>
                      </a:r>
                    </a:p>
                  </a:txBody>
                  <a:tcPr marL="68580" marR="68580" marT="34290" marB="34290" anchor="ctr" horzOverflow="overflow"/>
                </a:tc>
                <a:extLst>
                  <a:ext uri="{0D108BD9-81ED-4DB2-BD59-A6C34878D82A}">
                    <a16:rowId xmlns:a16="http://schemas.microsoft.com/office/drawing/2014/main" val="434935637"/>
                  </a:ext>
                </a:extLst>
              </a:tr>
              <a:tr h="877994">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marL="68580" marR="68580" marT="34290" marB="34290"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$123 BILLION</a:t>
                      </a:r>
                    </a:p>
                  </a:txBody>
                  <a:tcPr marL="68580" marR="68580" marT="34290" marB="34290" anchor="ctr" horzOverflow="overflow">
                    <a:solidFill>
                      <a:srgbClr val="FFFFCC"/>
                    </a:solidFill>
                  </a:tcPr>
                </a:tc>
                <a:extLst>
                  <a:ext uri="{0D108BD9-81ED-4DB2-BD59-A6C34878D82A}">
                    <a16:rowId xmlns:a16="http://schemas.microsoft.com/office/drawing/2014/main" val="2723549850"/>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$81 billion</a:t>
                      </a:r>
                    </a:p>
                  </a:txBody>
                  <a:tcPr marL="68580" marR="68580" marT="34290" marB="34290" anchor="ctr" horzOverflow="overflow"/>
                </a:tc>
                <a:extLst>
                  <a:ext uri="{0D108BD9-81ED-4DB2-BD59-A6C34878D82A}">
                    <a16:rowId xmlns:a16="http://schemas.microsoft.com/office/drawing/2014/main" val="1242291419"/>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$26 billion</a:t>
                      </a:r>
                    </a:p>
                  </a:txBody>
                  <a:tcPr marL="68580" marR="68580" marT="34290" marB="34290" anchor="ctr" horzOverflow="overflow"/>
                </a:tc>
                <a:extLst>
                  <a:ext uri="{0D108BD9-81ED-4DB2-BD59-A6C34878D82A}">
                    <a16:rowId xmlns:a16="http://schemas.microsoft.com/office/drawing/2014/main" val="3530976444"/>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$21 billion</a:t>
                      </a:r>
                    </a:p>
                  </a:txBody>
                  <a:tcPr marL="68580" marR="68580" marT="34290" marB="34290" anchor="ctr" horzOverflow="overflow"/>
                </a:tc>
                <a:extLst>
                  <a:ext uri="{0D108BD9-81ED-4DB2-BD59-A6C34878D82A}">
                    <a16:rowId xmlns:a16="http://schemas.microsoft.com/office/drawing/2014/main" val="2120563316"/>
                  </a:ext>
                </a:extLst>
              </a:tr>
              <a:tr h="556062">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$12 billion</a:t>
                      </a:r>
                    </a:p>
                  </a:txBody>
                  <a:tcPr marL="68580" marR="68580" marT="34290" marB="34290" anchor="ctr" horzOverflow="overflow"/>
                </a:tc>
                <a:extLst>
                  <a:ext uri="{0D108BD9-81ED-4DB2-BD59-A6C34878D82A}">
                    <a16:rowId xmlns:a16="http://schemas.microsoft.com/office/drawing/2014/main" val="4235103372"/>
                  </a:ext>
                </a:extLst>
              </a:tr>
              <a:tr h="584301">
                <a:tc gridSpan="2">
                  <a:txBody>
                    <a:bodyPr/>
                    <a:lstStyle/>
                    <a:p>
                      <a:pPr marL="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CIA World Fact Book, 2005 </a:t>
                      </a:r>
                    </a:p>
                  </a:txBody>
                  <a:tcPr marL="68580" marR="68580" marT="34290" marB="3429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918764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1655713"/>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“Despite a population of only slightly more than 7 million people...Israel is now home to more than 7,200 millionaires...Of the 500 wealthiest people in the world, six are now Israeli, and all told, Israel's rich had assets in 2007 of more than $35 billion dollars... Israel's GDP is almost double that of any other Middle Eastern country.”</a:t>
            </a:r>
          </a:p>
        </p:txBody>
      </p:sp>
      <p:sp>
        <p:nvSpPr>
          <p:cNvPr id="63491" name="TextBox 2"/>
          <p:cNvSpPr txBox="1">
            <a:spLocks noChangeArrowheads="1"/>
          </p:cNvSpPr>
          <p:nvPr/>
        </p:nvSpPr>
        <p:spPr bwMode="auto">
          <a:xfrm>
            <a:off x="1388269" y="226621"/>
            <a:ext cx="6367463"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dirty="0">
                <a:solidFill>
                  <a:schemeClr val="tx2"/>
                </a:solidFill>
                <a:effectLst>
                  <a:outerShdw blurRad="38100" dist="38100" dir="2700000" algn="tl">
                    <a:srgbClr val="000000">
                      <a:alpha val="43137"/>
                    </a:srgbClr>
                  </a:outerShdw>
                </a:effectLst>
                <a:ea typeface="+mj-ea"/>
                <a:cs typeface="+mj-cs"/>
              </a:rPr>
              <a:t>Matthew </a:t>
            </a:r>
            <a:r>
              <a:rPr lang="en-US" altLang="en-US" dirty="0" err="1">
                <a:solidFill>
                  <a:schemeClr val="tx2"/>
                </a:solidFill>
                <a:effectLst>
                  <a:outerShdw blurRad="38100" dist="38100" dir="2700000" algn="tl">
                    <a:srgbClr val="000000">
                      <a:alpha val="43137"/>
                    </a:srgbClr>
                  </a:outerShdw>
                </a:effectLst>
                <a:ea typeface="+mj-ea"/>
                <a:cs typeface="+mj-cs"/>
              </a:rPr>
              <a:t>Kreiger</a:t>
            </a:r>
            <a:endParaRPr lang="en-US" altLang="en-US"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Jerusalem Post</a:t>
            </a:r>
            <a:r>
              <a:rPr lang="en-US" altLang="en-US" sz="1600" dirty="0">
                <a:effectLst>
                  <a:outerShdw blurRad="38100" dist="38100" dir="2700000" algn="tl">
                    <a:srgbClr val="000000">
                      <a:alpha val="43137"/>
                    </a:srgbClr>
                  </a:outerShdw>
                </a:effectLst>
                <a:cs typeface="Calibri" panose="020F0502020204030204" pitchFamily="34" charset="0"/>
              </a:rPr>
              <a:t>, cited in David Jeremiah, </a:t>
            </a:r>
            <a:r>
              <a:rPr lang="en-US" altLang="en-US" sz="1600" i="1" dirty="0">
                <a:effectLst>
                  <a:outerShdw blurRad="38100" dist="38100" dir="2700000" algn="tl">
                    <a:srgbClr val="000000">
                      <a:alpha val="43137"/>
                    </a:srgbClr>
                  </a:outerShdw>
                </a:effectLst>
                <a:cs typeface="Calibri" panose="020F0502020204030204" pitchFamily="34" charset="0"/>
              </a:rPr>
              <a:t>What in the World Is Going On? 10 Prophetic Clues You Cannot Afford to Ignore</a:t>
            </a:r>
            <a:r>
              <a:rPr lang="en-US" altLang="en-US" sz="1600" dirty="0">
                <a:effectLst>
                  <a:outerShdw blurRad="38100" dist="38100" dir="2700000" algn="tl">
                    <a:srgbClr val="000000">
                      <a:alpha val="43137"/>
                    </a:srgbClr>
                  </a:outerShdw>
                </a:effectLst>
                <a:cs typeface="Calibri" panose="020F0502020204030204" pitchFamily="34" charset="0"/>
              </a:rPr>
              <a:t> (Nashville: Nelson, 2008), 175.</a:t>
            </a:r>
          </a:p>
        </p:txBody>
      </p:sp>
      <p:pic>
        <p:nvPicPr>
          <p:cNvPr id="2" name="Picture 1">
            <a:extLst>
              <a:ext uri="{FF2B5EF4-FFF2-40B4-BE49-F238E27FC236}">
                <a16:creationId xmlns:a16="http://schemas.microsoft.com/office/drawing/2014/main" id="{CA06771D-07AC-4397-80E3-8BB987ADC1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3562" y="5105400"/>
            <a:ext cx="2436876" cy="1371600"/>
          </a:xfrm>
          <a:prstGeom prst="rect">
            <a:avLst/>
          </a:prstGeom>
        </p:spPr>
      </p:pic>
    </p:spTree>
    <p:extLst>
      <p:ext uri="{BB962C8B-B14F-4D97-AF65-F5344CB8AC3E}">
        <p14:creationId xmlns:p14="http://schemas.microsoft.com/office/powerpoint/2010/main" val="3364494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0" y="1536174"/>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800" dirty="0">
                <a:effectLst>
                  <a:outerShdw blurRad="38100" dist="38100" dir="2700000" algn="tl">
                    <a:srgbClr val="000000">
                      <a:alpha val="43137"/>
                    </a:srgbClr>
                  </a:outerShdw>
                </a:effectLst>
                <a:cs typeface="Calibri" panose="020F0502020204030204" pitchFamily="34" charset="0"/>
              </a:rPr>
              <a:t>“The value of the minerals of the Dead Sea is estimated at five trillion dollars. This estimate appears to be optimistic but it is supported in part by the report of the Crown Agents of the British Colonies entitled ‘Production of Minerals From the Waters of the Dead Sea’.... This official report estimates the minerals, except oil, in 1925 as follows: Magnesium Chloride, 22,000 tons, value 600 billion dollars; Potassium Chloride, 20,000 tons, value 75 billion dollars; other minerals valued at 1,200 billion dollars; or a total of about three trillion dollars, exclusive of oil.”</a:t>
            </a:r>
          </a:p>
        </p:txBody>
      </p:sp>
      <p:sp>
        <p:nvSpPr>
          <p:cNvPr id="64515" name="TextBox 4"/>
          <p:cNvSpPr txBox="1">
            <a:spLocks noChangeArrowheads="1"/>
          </p:cNvSpPr>
          <p:nvPr/>
        </p:nvSpPr>
        <p:spPr bwMode="auto">
          <a:xfrm>
            <a:off x="0" y="256654"/>
            <a:ext cx="9144000"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90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The Rothschild’s Palestine, All Roads Lead to Jerusalem</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hlinkClick r:id="rId2"/>
              </a:rPr>
              <a:t>http://www.matterofprinciple.net/</a:t>
            </a:r>
            <a:r>
              <a:rPr lang="en-US" altLang="en-US" sz="1200" dirty="0">
                <a:effectLst>
                  <a:outerShdw blurRad="38100" dist="38100" dir="2700000" algn="tl">
                    <a:srgbClr val="000000">
                      <a:alpha val="43137"/>
                    </a:srgbClr>
                  </a:outerShdw>
                </a:effectLst>
                <a:cs typeface="Calibri" panose="020F0502020204030204" pitchFamily="34" charset="0"/>
              </a:rPr>
              <a:t> 011/11/rothschilds-palestine.html (accessed December 15, 2011). Although there is a wide variation of estimates, many different sources estimate the mineral wealth of the Dead Sea in the trillions of dollars.</a:t>
            </a:r>
          </a:p>
        </p:txBody>
      </p:sp>
    </p:spTree>
    <p:extLst>
      <p:ext uri="{BB962C8B-B14F-4D97-AF65-F5344CB8AC3E}">
        <p14:creationId xmlns:p14="http://schemas.microsoft.com/office/powerpoint/2010/main" val="132292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0" y="14478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400" dirty="0">
                <a:effectLst>
                  <a:outerShdw blurRad="38100" dist="38100" dir="2700000" algn="tl">
                    <a:srgbClr val="000000">
                      <a:alpha val="43137"/>
                    </a:srgbClr>
                  </a:outerShdw>
                </a:effectLst>
              </a:rPr>
              <a:t>In the summer of 2010, "...huge deposits of natural gas were found along Israel's northern coastline…Israel is actually sitting on top of a vast amount of oil. According to Harold Vinegar, the former chief scientist of Royal Dutch Shell, the </a:t>
            </a:r>
            <a:r>
              <a:rPr lang="en-US" altLang="en-US" sz="2400" dirty="0" err="1">
                <a:effectLst>
                  <a:outerShdw blurRad="38100" dist="38100" dir="2700000" algn="tl">
                    <a:srgbClr val="000000">
                      <a:alpha val="43137"/>
                    </a:srgbClr>
                  </a:outerShdw>
                </a:effectLst>
              </a:rPr>
              <a:t>Shefla</a:t>
            </a:r>
            <a:r>
              <a:rPr lang="en-US" altLang="en-US" sz="2400" dirty="0">
                <a:effectLst>
                  <a:outerShdw blurRad="38100" dist="38100" dir="2700000" algn="tl">
                    <a:srgbClr val="000000">
                      <a:alpha val="43137"/>
                    </a:srgbClr>
                  </a:outerShdw>
                </a:effectLst>
              </a:rPr>
              <a:t> Basin holds the world’s second-largest shale deposits outside the United States, from which around 250 billion barrels of oil–about the same as Saudi Arabia’s proven reserves...Estimates of global deposits range from 2.8 trillion to 3.3 trillion barrels of recoverable oil...The technology curb has now reached the point where shale is becoming an exploitable resource...the </a:t>
            </a:r>
            <a:r>
              <a:rPr lang="en-US" altLang="en-US" sz="2400" dirty="0" err="1">
                <a:effectLst>
                  <a:outerShdw blurRad="38100" dist="38100" dir="2700000" algn="tl">
                    <a:srgbClr val="000000">
                      <a:alpha val="43137"/>
                    </a:srgbClr>
                  </a:outerShdw>
                </a:effectLst>
              </a:rPr>
              <a:t>Shefla</a:t>
            </a:r>
            <a:r>
              <a:rPr lang="en-US" altLang="en-US" sz="2400" dirty="0">
                <a:effectLst>
                  <a:outerShdw blurRad="38100" dist="38100" dir="2700000" algn="tl">
                    <a:srgbClr val="000000">
                      <a:alpha val="43137"/>
                    </a:srgbClr>
                  </a:outerShdw>
                </a:effectLst>
              </a:rPr>
              <a:t> shale is in a hospitable location. It also contains oil of the light, sweet variety that is easy to refine into gasoline or other common end products. Most of all, the Jews have proven themselves to be very talented at exploiting resources. If they can't make shale oil work, I doubt any nation can.”</a:t>
            </a:r>
          </a:p>
        </p:txBody>
      </p:sp>
      <p:sp>
        <p:nvSpPr>
          <p:cNvPr id="65539" name="TextBox 2"/>
          <p:cNvSpPr txBox="1">
            <a:spLocks noChangeArrowheads="1"/>
          </p:cNvSpPr>
          <p:nvPr/>
        </p:nvSpPr>
        <p:spPr bwMode="auto">
          <a:xfrm>
            <a:off x="1743075" y="246395"/>
            <a:ext cx="5657850" cy="104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Todd </a:t>
            </a:r>
            <a:r>
              <a:rPr lang="en-US" altLang="en-US" sz="3000" dirty="0" err="1">
                <a:solidFill>
                  <a:schemeClr val="tx2"/>
                </a:solidFill>
                <a:effectLst>
                  <a:outerShdw blurRad="38100" dist="38100" dir="2700000" algn="tl">
                    <a:srgbClr val="000000">
                      <a:alpha val="43137"/>
                    </a:srgbClr>
                  </a:outerShdw>
                </a:effectLst>
                <a:ea typeface="+mj-ea"/>
                <a:cs typeface="+mj-cs"/>
              </a:rPr>
              <a:t>Strandberg</a:t>
            </a:r>
            <a:endParaRPr lang="en-US" altLang="en-US" sz="30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400" dirty="0">
                <a:effectLst>
                  <a:outerShdw blurRad="38100" dist="38100" dir="2700000" algn="tl">
                    <a:srgbClr val="000000">
                      <a:alpha val="43137"/>
                    </a:srgbClr>
                  </a:outerShdw>
                </a:effectLst>
                <a:cs typeface="Calibri" panose="020F0502020204030204" pitchFamily="34" charset="0"/>
              </a:rPr>
              <a:t>“Could Israel Become a Major Oil Exporter,” online: </a:t>
            </a:r>
            <a:r>
              <a:rPr lang="en-US" altLang="en-US" sz="1400" u="sng" dirty="0">
                <a:effectLst>
                  <a:outerShdw blurRad="38100" dist="38100" dir="2700000" algn="tl">
                    <a:srgbClr val="000000">
                      <a:alpha val="43137"/>
                    </a:srgbClr>
                  </a:outerShdw>
                </a:effectLst>
                <a:cs typeface="Calibri" panose="020F0502020204030204" pitchFamily="34" charset="0"/>
                <a:hlinkClick r:id="rId2"/>
              </a:rPr>
              <a:t>www.bibleprophecy.</a:t>
            </a:r>
            <a:r>
              <a:rPr lang="en-US" altLang="en-US" sz="1400" dirty="0">
                <a:effectLst>
                  <a:outerShdw blurRad="38100" dist="38100" dir="2700000" algn="tl">
                    <a:srgbClr val="000000">
                      <a:alpha val="43137"/>
                    </a:srgbClr>
                  </a:outerShdw>
                </a:effectLst>
                <a:cs typeface="Calibri" panose="020F0502020204030204" pitchFamily="34" charset="0"/>
              </a:rPr>
              <a:t>com, accessed 26 May 2015.</a:t>
            </a:r>
          </a:p>
        </p:txBody>
      </p:sp>
    </p:spTree>
    <p:extLst>
      <p:ext uri="{BB962C8B-B14F-4D97-AF65-F5344CB8AC3E}">
        <p14:creationId xmlns:p14="http://schemas.microsoft.com/office/powerpoint/2010/main" val="1060875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495246"/>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2600" dirty="0">
                <a:effectLst>
                  <a:outerShdw blurRad="38100" dist="38100" dir="2700000" algn="tl">
                    <a:srgbClr val="000000">
                      <a:alpha val="43137"/>
                    </a:srgbClr>
                  </a:outerShdw>
                </a:effectLst>
              </a:rPr>
              <a:t>“After more than a year of round-the-clock drilling, large amounts of oil have been found on the Golan Heights. Estimates are that the amount of oil discovered will make Israel self sufficient for very many years to come. </a:t>
            </a:r>
            <a:r>
              <a:rPr lang="en-US" altLang="en-US" sz="2600" dirty="0" err="1">
                <a:effectLst>
                  <a:outerShdw blurRad="38100" dist="38100" dir="2700000" algn="tl">
                    <a:srgbClr val="000000">
                      <a:alpha val="43137"/>
                    </a:srgbClr>
                  </a:outerShdw>
                </a:effectLst>
              </a:rPr>
              <a:t>Afek</a:t>
            </a:r>
            <a:r>
              <a:rPr lang="en-US" altLang="en-US" sz="2600" dirty="0">
                <a:effectLst>
                  <a:outerShdw blurRad="38100" dist="38100" dir="2700000" algn="tl">
                    <a:srgbClr val="000000">
                      <a:alpha val="43137"/>
                    </a:srgbClr>
                  </a:outerShdw>
                </a:effectLst>
              </a:rPr>
              <a:t> Oil and Gas chief geologist Dr. Yuval </a:t>
            </a:r>
            <a:r>
              <a:rPr lang="en-US" altLang="en-US" sz="2600" dirty="0" err="1">
                <a:effectLst>
                  <a:outerShdw blurRad="38100" dist="38100" dir="2700000" algn="tl">
                    <a:srgbClr val="000000">
                      <a:alpha val="43137"/>
                    </a:srgbClr>
                  </a:outerShdw>
                </a:effectLst>
              </a:rPr>
              <a:t>Bartov</a:t>
            </a:r>
            <a:r>
              <a:rPr lang="en-US" altLang="en-US" sz="2600" dirty="0">
                <a:effectLst>
                  <a:outerShdw blurRad="38100" dist="38100" dir="2700000" algn="tl">
                    <a:srgbClr val="000000">
                      <a:alpha val="43137"/>
                    </a:srgbClr>
                  </a:outerShdw>
                </a:effectLst>
              </a:rPr>
              <a:t> told Channel 2 News, "We are talking about a strata which is 350 meters thick and what is important is the thickness and the porosity. On average in the world strata are 20-30 meters thick, so this is ten times as large as that, so we are talking about significant quantities. The important thing is to know the oil is in the rock and that's what we now know." Three drillings have so far taken place in the southern Golan Heights which have found large reserves of oil. Potential production is dramatic - billions of barrels, which will easily provide all Israel's oil needs...”</a:t>
            </a:r>
            <a:endParaRPr lang="en-US" altLang="en-US" sz="2600" dirty="0">
              <a:effectLst>
                <a:outerShdw blurRad="38100" dist="38100" dir="2700000" algn="tl">
                  <a:srgbClr val="000000">
                    <a:alpha val="43137"/>
                  </a:srgbClr>
                </a:outerShdw>
              </a:effectLst>
              <a:cs typeface="Calibri" panose="020F0502020204030204" pitchFamily="34" charset="0"/>
            </a:endParaRPr>
          </a:p>
        </p:txBody>
      </p:sp>
      <p:sp>
        <p:nvSpPr>
          <p:cNvPr id="78851" name="TextBox 2"/>
          <p:cNvSpPr txBox="1">
            <a:spLocks noChangeArrowheads="1"/>
          </p:cNvSpPr>
          <p:nvPr/>
        </p:nvSpPr>
        <p:spPr bwMode="auto">
          <a:xfrm>
            <a:off x="400050" y="228600"/>
            <a:ext cx="8343900" cy="109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Oil Discovery in Israel?</a:t>
            </a:r>
          </a:p>
          <a:p>
            <a:pPr algn="ctr">
              <a:buNone/>
            </a:pPr>
            <a:r>
              <a:rPr lang="en-US" altLang="en-US" sz="1400" dirty="0">
                <a:effectLst>
                  <a:outerShdw blurRad="38100" dist="38100" dir="2700000" algn="tl">
                    <a:srgbClr val="000000">
                      <a:alpha val="43137"/>
                    </a:srgbClr>
                  </a:outerShdw>
                </a:effectLst>
                <a:cs typeface="Times New Roman" panose="02020603050405020304" pitchFamily="18" charset="0"/>
              </a:rPr>
              <a:t>Globes Correspondent, “Huge Oil Discovery on Golan Heights,” online: </a:t>
            </a:r>
            <a:r>
              <a:rPr lang="en-US" altLang="en-US" sz="1400" dirty="0">
                <a:effectLst>
                  <a:outerShdw blurRad="38100" dist="38100" dir="2700000" algn="tl">
                    <a:srgbClr val="000000">
                      <a:alpha val="43137"/>
                    </a:srgbClr>
                  </a:outerShdw>
                </a:effectLst>
                <a:cs typeface="Times New Roman" panose="02020603050405020304" pitchFamily="18" charset="0"/>
                <a:hlinkClick r:id="rId2" tooltip="http://www.globes.co.il/en/article-huge-oil-discovery-on-golan-heights-1001071698&#10;CTRL + Click to follow link"/>
              </a:rPr>
              <a:t>http://www.globes.co.il/en/article-huge-oil-discovery-on-golan-heights-1001071698</a:t>
            </a:r>
            <a:r>
              <a:rPr lang="en-US" altLang="en-US" sz="1400" dirty="0">
                <a:effectLst>
                  <a:outerShdw blurRad="38100" dist="38100" dir="2700000" algn="tl">
                    <a:srgbClr val="000000">
                      <a:alpha val="43137"/>
                    </a:srgbClr>
                  </a:outerShdw>
                </a:effectLst>
                <a:cs typeface="Times New Roman" panose="02020603050405020304" pitchFamily="18" charset="0"/>
              </a:rPr>
              <a:t>, accessed 09 October 2015.</a:t>
            </a:r>
            <a:endParaRPr lang="en-US" alt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782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447800"/>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sz="2600" dirty="0">
                <a:effectLst>
                  <a:outerShdw blurRad="38100" dist="38100" dir="2700000" algn="tl">
                    <a:srgbClr val="000000">
                      <a:alpha val="43137"/>
                    </a:srgbClr>
                  </a:outerShdw>
                </a:effectLst>
              </a:rPr>
              <a:t>“Israel consumes 270,000 barrels of oil per day. Although the existence of the oil in the ground is a fact, the critical phase now is to check how easily it can be extracted and whether it involves high production costs. In a period of very low oil prices, extraction will have to be relatively cheap to make exploitation of the field profitable. Just as Israel's offshore Mediterranean gas discoveries have created an entire energy industry, so the Golan oil find could also generate a new industry around it. But while the gas has been found dozens of kilometers from Israel, the Golan find is much closer...</a:t>
            </a:r>
            <a:r>
              <a:rPr lang="en-US" altLang="en-US" sz="2600" dirty="0" err="1">
                <a:effectLst>
                  <a:outerShdw blurRad="38100" dist="38100" dir="2700000" algn="tl">
                    <a:srgbClr val="000000">
                      <a:alpha val="43137"/>
                    </a:srgbClr>
                  </a:outerShdw>
                </a:effectLst>
              </a:rPr>
              <a:t>Bartov</a:t>
            </a:r>
            <a:r>
              <a:rPr lang="en-US" altLang="en-US" sz="2600" dirty="0">
                <a:effectLst>
                  <a:outerShdw blurRad="38100" dist="38100" dir="2700000" algn="tl">
                    <a:srgbClr val="000000">
                      <a:alpha val="43137"/>
                    </a:srgbClr>
                  </a:outerShdw>
                </a:effectLst>
              </a:rPr>
              <a:t> said, "There is enormous excitement. It's a fantastic feeling. We came here thinking maybe yes or maybe no and now things are really happening.”</a:t>
            </a:r>
          </a:p>
        </p:txBody>
      </p:sp>
      <p:sp>
        <p:nvSpPr>
          <p:cNvPr id="78851" name="TextBox 2"/>
          <p:cNvSpPr txBox="1">
            <a:spLocks noChangeArrowheads="1"/>
          </p:cNvSpPr>
          <p:nvPr/>
        </p:nvSpPr>
        <p:spPr bwMode="auto">
          <a:xfrm>
            <a:off x="800100" y="228600"/>
            <a:ext cx="7543800" cy="102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450"/>
              </a:spcAft>
              <a:buClrTx/>
              <a:buSzTx/>
              <a:buNone/>
            </a:pPr>
            <a:r>
              <a:rPr lang="en-US" altLang="en-US" sz="3000" dirty="0">
                <a:solidFill>
                  <a:schemeClr val="tx2"/>
                </a:solidFill>
                <a:effectLst>
                  <a:outerShdw blurRad="38100" dist="38100" dir="2700000" algn="tl">
                    <a:srgbClr val="000000">
                      <a:alpha val="43137"/>
                    </a:srgbClr>
                  </a:outerShdw>
                </a:effectLst>
                <a:ea typeface="+mj-ea"/>
                <a:cs typeface="+mj-cs"/>
              </a:rPr>
              <a:t>Oil Discovery in Israel?</a:t>
            </a:r>
          </a:p>
          <a:p>
            <a:pPr algn="ctr">
              <a:buNone/>
            </a:pPr>
            <a:r>
              <a:rPr lang="en-US" altLang="en-US" sz="1200" dirty="0">
                <a:effectLst>
                  <a:outerShdw blurRad="38100" dist="38100" dir="2700000" algn="tl">
                    <a:srgbClr val="000000">
                      <a:alpha val="43137"/>
                    </a:srgbClr>
                  </a:outerShdw>
                </a:effectLst>
                <a:cs typeface="Times New Roman" panose="02020603050405020304" pitchFamily="18" charset="0"/>
              </a:rPr>
              <a:t>Globes Correspondent, “Huge Oil Discovery on Golan Heights,” online: </a:t>
            </a:r>
            <a:r>
              <a:rPr lang="en-US" altLang="en-US" sz="1200" dirty="0">
                <a:effectLst>
                  <a:outerShdw blurRad="38100" dist="38100" dir="2700000" algn="tl">
                    <a:srgbClr val="000000">
                      <a:alpha val="43137"/>
                    </a:srgbClr>
                  </a:outerShdw>
                </a:effectLst>
                <a:cs typeface="Times New Roman" panose="02020603050405020304" pitchFamily="18" charset="0"/>
                <a:hlinkClick r:id="rId2" tooltip="http://www.globes.co.il/en/article-huge-oil-discovery-on-golan-heights-1001071698&#10;CTRL + Click to follow link"/>
              </a:rPr>
              <a:t>http://www.globes.co.il/en/article-huge-oil-discovery-on-golan-heights-1001071698</a:t>
            </a:r>
            <a:r>
              <a:rPr lang="en-US" altLang="en-US" sz="1200" dirty="0">
                <a:effectLst>
                  <a:outerShdw blurRad="38100" dist="38100" dir="2700000" algn="tl">
                    <a:srgbClr val="000000">
                      <a:alpha val="43137"/>
                    </a:srgbClr>
                  </a:outerShdw>
                </a:effectLst>
                <a:cs typeface="Times New Roman" panose="02020603050405020304" pitchFamily="18" charset="0"/>
              </a:rPr>
              <a:t>, accessed 09 October 2015.</a:t>
            </a:r>
            <a:endParaRPr lang="en-US" alt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0277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2429E-A101-427E-8EA3-7DECBC942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20:7</a:t>
            </a:r>
          </a:p>
          <a:p>
            <a:pPr algn="just" defTabSz="685800">
              <a:spcAft>
                <a:spcPts val="600"/>
              </a:spcAft>
            </a:pP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“Some boast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chariots</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and some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horses</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b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But we will boast in the name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Lord</a:t>
            </a:r>
            <a:r>
              <a:rPr lang="en-US" sz="3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our God.”</a:t>
            </a:r>
          </a:p>
        </p:txBody>
      </p:sp>
      <p:pic>
        <p:nvPicPr>
          <p:cNvPr id="4" name="Picture 3" descr="A picture containing text&#10;&#10;Description generated with very high confidence">
            <a:extLst>
              <a:ext uri="{FF2B5EF4-FFF2-40B4-BE49-F238E27FC236}">
                <a16:creationId xmlns:a16="http://schemas.microsoft.com/office/drawing/2014/main" id="{B65E55D4-0CF9-460A-BB2E-8EBC23769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262078286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3FC09C-E6FA-4822-B32C-3BB18B757E7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a:t>
            </a:r>
          </a:p>
          <a:p>
            <a:pPr algn="just">
              <a:spcBef>
                <a:spcPts val="0"/>
              </a:spcBef>
              <a:spcAft>
                <a:spcPts val="12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89377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517D711-C793-4A65-B831-6A1B3B395BE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0"/>
            <a:ext cx="9067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14038790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0" y="1143000"/>
            <a:ext cx="91440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a:t>
            </a:r>
            <a:r>
              <a:rPr lang="en-US" sz="3600" b="1" dirty="0">
                <a:solidFill>
                  <a:srgbClr val="FFFFCC"/>
                </a:solidFill>
                <a:effectLst>
                  <a:outerShdw blurRad="38100" dist="38100" dir="2700000" algn="tl">
                    <a:srgbClr val="000000">
                      <a:alpha val="43137"/>
                    </a:srgbClr>
                  </a:outerShdw>
                </a:effectLst>
              </a:rPr>
              <a:t>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7C0842-02FF-486E-B1D4-24799C13A948}"/>
              </a:ext>
            </a:extLst>
          </p:cNvPr>
          <p:cNvSpPr>
            <a:spLocks noGrp="1" noChangeArrowheads="1"/>
          </p:cNvSpPr>
          <p:nvPr>
            <p:ph type="title"/>
          </p:nvPr>
        </p:nvSpPr>
        <p:spPr>
          <a:xfrm>
            <a:off x="0" y="228600"/>
            <a:ext cx="9143999" cy="1028700"/>
          </a:xfrm>
        </p:spPr>
        <p:txBody>
          <a:bodyPr>
            <a:no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When Will the Rapture Take Place Relative to the Tribulation Period?</a:t>
            </a:r>
          </a:p>
        </p:txBody>
      </p:sp>
      <p:sp>
        <p:nvSpPr>
          <p:cNvPr id="19459" name="Rectangle 3">
            <a:extLst>
              <a:ext uri="{FF2B5EF4-FFF2-40B4-BE49-F238E27FC236}">
                <a16:creationId xmlns:a16="http://schemas.microsoft.com/office/drawing/2014/main" id="{AA4A36BA-99AF-44B8-803C-E29B4CE773D1}"/>
              </a:ext>
            </a:extLst>
          </p:cNvPr>
          <p:cNvSpPr>
            <a:spLocks noGrp="1" noChangeArrowheads="1"/>
          </p:cNvSpPr>
          <p:nvPr>
            <p:ph type="body" idx="1"/>
          </p:nvPr>
        </p:nvSpPr>
        <p:spPr>
          <a:xfrm>
            <a:off x="1562100" y="1600200"/>
            <a:ext cx="6019800" cy="4800600"/>
          </a:xfrm>
        </p:spPr>
        <p:txBody>
          <a:bodyPr>
            <a:normAutofit fontScale="25000" lnSpcReduction="20000"/>
          </a:bodyPr>
          <a:lstStyle/>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Pre-tribulation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Mid-tribulation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Post-tribulation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Pre-wrath rapture theory</a:t>
            </a:r>
          </a:p>
          <a:p>
            <a:pPr marL="457200" indent="-457200">
              <a:lnSpc>
                <a:spcPct val="120000"/>
              </a:lnSpc>
              <a:spcBef>
                <a:spcPts val="0"/>
              </a:spcBef>
              <a:spcAft>
                <a:spcPts val="2400"/>
              </a:spcAft>
              <a:buClr>
                <a:srgbClr val="00FFFF"/>
              </a:buClr>
              <a:defRPr/>
            </a:pPr>
            <a:r>
              <a:rPr lang="en-US" sz="12800" dirty="0">
                <a:effectLst>
                  <a:outerShdw blurRad="38100" dist="38100" dir="2700000" algn="tl">
                    <a:srgbClr val="000000">
                      <a:alpha val="43137"/>
                    </a:srgbClr>
                  </a:outerShdw>
                </a:effectLst>
              </a:rPr>
              <a:t>Partial rapture theory</a:t>
            </a:r>
          </a:p>
          <a:p>
            <a:pPr eaLnBrk="1" hangingPunct="1">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51278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298" y="50689"/>
            <a:ext cx="7771404" cy="6121511"/>
          </a:xfrm>
          <a:prstGeom prst="rect">
            <a:avLst/>
          </a:prstGeom>
        </p:spPr>
      </p:pic>
    </p:spTree>
    <p:extLst>
      <p:ext uri="{BB962C8B-B14F-4D97-AF65-F5344CB8AC3E}">
        <p14:creationId xmlns:p14="http://schemas.microsoft.com/office/powerpoint/2010/main" val="155732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A6025C9-0161-47F1-8DB1-003375C78672}"/>
              </a:ext>
            </a:extLst>
          </p:cNvPr>
          <p:cNvSpPr>
            <a:spLocks noGrp="1" noChangeArrowheads="1"/>
          </p:cNvSpPr>
          <p:nvPr>
            <p:ph type="title"/>
          </p:nvPr>
        </p:nvSpPr>
        <p:spPr>
          <a:xfrm>
            <a:off x="685800" y="228600"/>
            <a:ext cx="7772400" cy="838200"/>
          </a:xfrm>
        </p:spPr>
        <p:txBody>
          <a:bodyPr/>
          <a:lstStyle/>
          <a:p>
            <a:pPr algn="ctr" eaLnBrk="1" hangingPunct="1"/>
            <a:r>
              <a:rPr lang="en-US" altLang="en-US" sz="4000" dirty="0"/>
              <a:t>The Tribulation's Concerns Israel!</a:t>
            </a:r>
          </a:p>
        </p:txBody>
      </p:sp>
      <p:sp>
        <p:nvSpPr>
          <p:cNvPr id="22531" name="Rectangle 3">
            <a:extLst>
              <a:ext uri="{FF2B5EF4-FFF2-40B4-BE49-F238E27FC236}">
                <a16:creationId xmlns:a16="http://schemas.microsoft.com/office/drawing/2014/main" id="{6DCE95B5-7104-4A02-906E-238636361D60}"/>
              </a:ext>
            </a:extLst>
          </p:cNvPr>
          <p:cNvSpPr>
            <a:spLocks noGrp="1" noChangeArrowheads="1"/>
          </p:cNvSpPr>
          <p:nvPr>
            <p:ph type="body" sz="half" idx="2"/>
          </p:nvPr>
        </p:nvSpPr>
        <p:spPr>
          <a:xfrm>
            <a:off x="4419600" y="1565275"/>
            <a:ext cx="4522788" cy="2625725"/>
          </a:xfrm>
        </p:spPr>
        <p:txBody>
          <a:bodyPr/>
          <a:lstStyle/>
          <a:p>
            <a:pPr algn="just" eaLnBrk="1" hangingPunct="1">
              <a:spcBef>
                <a:spcPts val="0"/>
              </a:spcBef>
              <a:spcAft>
                <a:spcPts val="2400"/>
              </a:spcAft>
              <a:defRPr/>
            </a:pPr>
            <a:r>
              <a:rPr lang="en-US" dirty="0" err="1"/>
              <a:t>Jer</a:t>
            </a:r>
            <a:r>
              <a:rPr lang="en-US" dirty="0"/>
              <a:t> 30:7; Dan 9:24</a:t>
            </a:r>
          </a:p>
          <a:p>
            <a:pPr algn="just" eaLnBrk="1" hangingPunct="1">
              <a:spcBef>
                <a:spcPts val="0"/>
              </a:spcBef>
              <a:spcAft>
                <a:spcPts val="2400"/>
              </a:spcAft>
              <a:defRPr/>
            </a:pPr>
            <a:r>
              <a:rPr lang="en-US" dirty="0"/>
              <a:t>God uses Israel and the church on a mutually exclusive basis</a:t>
            </a:r>
          </a:p>
        </p:txBody>
      </p:sp>
      <p:pic>
        <p:nvPicPr>
          <p:cNvPr id="48132" name="Picture 5" descr="19">
            <a:extLst>
              <a:ext uri="{FF2B5EF4-FFF2-40B4-BE49-F238E27FC236}">
                <a16:creationId xmlns:a16="http://schemas.microsoft.com/office/drawing/2014/main" id="{52163AB7-5076-400D-8D33-1159D28726C3}"/>
              </a:ext>
            </a:extLst>
          </p:cNvPr>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8600" y="1447800"/>
            <a:ext cx="4038600" cy="3084513"/>
          </a:xfrm>
        </p:spPr>
      </p:pic>
    </p:spTree>
    <p:extLst>
      <p:ext uri="{BB962C8B-B14F-4D97-AF65-F5344CB8AC3E}">
        <p14:creationId xmlns:p14="http://schemas.microsoft.com/office/powerpoint/2010/main" val="3642123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D149BF-C009-4D4B-A21C-675D571DB72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p>
        </p:txBody>
      </p:sp>
    </p:spTree>
    <p:extLst>
      <p:ext uri="{BB962C8B-B14F-4D97-AF65-F5344CB8AC3E}">
        <p14:creationId xmlns:p14="http://schemas.microsoft.com/office/powerpoint/2010/main" val="22948577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D1A36AC-1010-4796-8BBE-23A3B85DBBE8}"/>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Promised Exemption from Divine Wrath</a:t>
            </a:r>
          </a:p>
        </p:txBody>
      </p:sp>
      <p:sp>
        <p:nvSpPr>
          <p:cNvPr id="23555" name="Rectangle 3">
            <a:extLst>
              <a:ext uri="{FF2B5EF4-FFF2-40B4-BE49-F238E27FC236}">
                <a16:creationId xmlns:a16="http://schemas.microsoft.com/office/drawing/2014/main" id="{F72E82C6-C930-4EE2-878C-D4EC23808EE9}"/>
              </a:ext>
            </a:extLst>
          </p:cNvPr>
          <p:cNvSpPr>
            <a:spLocks noGrp="1" noChangeArrowheads="1"/>
          </p:cNvSpPr>
          <p:nvPr>
            <p:ph type="body" idx="1"/>
          </p:nvPr>
        </p:nvSpPr>
        <p:spPr>
          <a:xfrm>
            <a:off x="1295400" y="1600200"/>
            <a:ext cx="6553200" cy="2590800"/>
          </a:xfrm>
        </p:spPr>
        <p:txBody>
          <a:bodyPr/>
          <a:lstStyle/>
          <a:p>
            <a:pPr algn="just" eaLnBrk="1" hangingPunct="1">
              <a:spcBef>
                <a:spcPts val="0"/>
              </a:spcBef>
              <a:spcAft>
                <a:spcPts val="2400"/>
              </a:spcAft>
              <a:defRPr/>
            </a:pPr>
            <a:r>
              <a:rPr lang="en-US" dirty="0"/>
              <a:t>The promise (1 </a:t>
            </a:r>
            <a:r>
              <a:rPr lang="en-US" dirty="0" err="1"/>
              <a:t>Thess</a:t>
            </a:r>
            <a:r>
              <a:rPr lang="en-US" dirty="0"/>
              <a:t> 1:10; 5:9; Rom 5:9; Rev 3:10)</a:t>
            </a:r>
          </a:p>
          <a:p>
            <a:pPr algn="just" eaLnBrk="1" hangingPunct="1">
              <a:spcBef>
                <a:spcPts val="0"/>
              </a:spcBef>
              <a:spcAft>
                <a:spcPts val="2400"/>
              </a:spcAft>
              <a:defRPr/>
            </a:pPr>
            <a:r>
              <a:rPr lang="en-US" dirty="0"/>
              <a:t>Tribulation = divine wrath (Rev 6:16-17; 11:18; 15:1, 7; 16:19)</a:t>
            </a:r>
          </a:p>
        </p:txBody>
      </p:sp>
    </p:spTree>
    <p:extLst>
      <p:ext uri="{BB962C8B-B14F-4D97-AF65-F5344CB8AC3E}">
        <p14:creationId xmlns:p14="http://schemas.microsoft.com/office/powerpoint/2010/main" val="42033579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D149BF-C009-4D4B-A21C-675D571DB72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046543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800100" y="228600"/>
            <a:ext cx="75438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371600"/>
            <a:ext cx="7239000" cy="4495800"/>
          </a:xfrm>
        </p:spPr>
        <p:txBody>
          <a:bodyPr/>
          <a:lstStyle/>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Arnold </a:t>
            </a:r>
            <a:r>
              <a:rPr lang="en-US" altLang="en-US" sz="2400" dirty="0" err="1">
                <a:solidFill>
                  <a:srgbClr val="FFFFFF"/>
                </a:solidFill>
                <a:effectLst>
                  <a:outerShdw blurRad="38100" dist="38100" dir="2700000" algn="tl">
                    <a:srgbClr val="000000">
                      <a:alpha val="43137"/>
                    </a:srgbClr>
                  </a:outerShdw>
                </a:effectLst>
                <a:latin typeface="Calibri" panose="020F0502020204030204" pitchFamily="34" charset="0"/>
              </a:rPr>
              <a:t>Fructenbaum</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altLang="en-US" sz="2400" i="1" dirty="0">
                <a:solidFill>
                  <a:srgbClr val="FFFFFF"/>
                </a:solidFill>
                <a:effectLst>
                  <a:outerShdw blurRad="38100" dist="38100" dir="2700000" algn="tl">
                    <a:srgbClr val="000000">
                      <a:alpha val="43137"/>
                    </a:srgbClr>
                  </a:outerShdw>
                </a:effectLst>
                <a:latin typeface="Calibri" panose="020F0502020204030204" pitchFamily="34" charset="0"/>
              </a:rPr>
              <a:t>Footsteps of the Messiah, </a:t>
            </a:r>
            <a:r>
              <a:rPr lang="en-US" altLang="en-US" sz="2400" dirty="0">
                <a:solidFill>
                  <a:srgbClr val="FFFFFF"/>
                </a:solidFill>
                <a:effectLst>
                  <a:outerShdw blurRad="38100" dist="38100" dir="2700000" algn="tl">
                    <a:srgbClr val="000000">
                      <a:alpha val="43137"/>
                    </a:srgbClr>
                  </a:outerShdw>
                </a:effectLst>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31956779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999BB2-7FD7-4D07-9E27-D6E7F26BBE2A}"/>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96492266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AutoNum type="arabicPeriod"/>
            </a:pPr>
            <a:r>
              <a:rPr lang="en-US" altLang="en-US" b="1" u="sng" dirty="0">
                <a:solidFill>
                  <a:srgbClr val="FFFFCC"/>
                </a:solidFill>
                <a:effectLst>
                  <a:outerShdw blurRad="38100" dist="38100" dir="2700000" algn="tl">
                    <a:srgbClr val="000000">
                      <a:alpha val="43137"/>
                    </a:srgbClr>
                  </a:outerShdw>
                </a:effectLst>
              </a:rPr>
              <a:t>Question (8)</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E524A9-2EE8-4F8F-8417-F77286A34650}"/>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0147082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36788" y="1576920"/>
            <a:ext cx="6316412" cy="4442880"/>
          </a:xfrm>
        </p:spPr>
        <p:txBody>
          <a:bodyPr/>
          <a:lstStyle/>
          <a:p>
            <a:pPr marL="457200" indent="-457200">
              <a:spcBef>
                <a:spcPct val="0"/>
              </a:spcBef>
              <a:spcAft>
                <a:spcPts val="1800"/>
              </a:spcAft>
              <a:buSzPct val="100000"/>
              <a:buFont typeface="+mj-lt"/>
              <a:buAutoNum type="romanUcPeriod" startAt="2"/>
            </a:pPr>
            <a:r>
              <a:rPr lang="en-US" altLang="en-US" dirty="0">
                <a:effectLst>
                  <a:outerShdw blurRad="38100" dist="38100" dir="2700000" algn="tl">
                    <a:srgbClr val="000000">
                      <a:alpha val="43137"/>
                    </a:srgbClr>
                  </a:outerShdw>
                </a:effectLst>
              </a:rPr>
              <a:t>Duration of the End Times (5-13)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Round 1 (5-7)</a:t>
            </a:r>
          </a:p>
          <a:p>
            <a:pPr marL="1314450" lvl="2" indent="-400050">
              <a:spcBef>
                <a:spcPct val="0"/>
              </a:spcBef>
              <a:spcAft>
                <a:spcPts val="1800"/>
              </a:spcAft>
              <a:buSzPct val="100000"/>
              <a:buAutoNum type="arabicPeriod"/>
            </a:pPr>
            <a:r>
              <a:rPr lang="en-US" altLang="en-US" dirty="0">
                <a:effectLst>
                  <a:outerShdw blurRad="38100" dist="38100" dir="2700000" algn="tl">
                    <a:srgbClr val="000000">
                      <a:alpha val="43137"/>
                    </a:srgbClr>
                  </a:outerShdw>
                </a:effectLst>
              </a:rPr>
              <a:t>Question (5-6) </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Answer (7)</a:t>
            </a:r>
          </a:p>
          <a:p>
            <a:pPr marL="914400" lvl="1" indent="-457200">
              <a:spcBef>
                <a:spcPct val="0"/>
              </a:spcBef>
              <a:spcAft>
                <a:spcPts val="1800"/>
              </a:spcAft>
              <a:buSzPct val="100000"/>
              <a:buFont typeface="Wingdings" pitchFamily="2" charset="2"/>
              <a:buAutoNum type="alphaUcPeriod"/>
            </a:pPr>
            <a:r>
              <a:rPr lang="en-US" altLang="en-US" b="1" dirty="0">
                <a:solidFill>
                  <a:srgbClr val="FFFFCC"/>
                </a:solidFill>
                <a:effectLst>
                  <a:outerShdw blurRad="38100" dist="38100" dir="2700000" algn="tl">
                    <a:srgbClr val="000000">
                      <a:alpha val="43137"/>
                    </a:srgbClr>
                  </a:outerShdw>
                </a:effectLst>
              </a:rPr>
              <a:t>Round 2 (8-13)</a:t>
            </a:r>
          </a:p>
          <a:p>
            <a:pPr marL="1314450" lvl="2" indent="-400050">
              <a:spcBef>
                <a:spcPct val="0"/>
              </a:spcBef>
              <a:spcAft>
                <a:spcPts val="1800"/>
              </a:spcAft>
              <a:buSzPct val="100000"/>
              <a:buFont typeface="Wingdings" pitchFamily="2" charset="2"/>
              <a:buAutoNum type="arabicPeriod"/>
            </a:pPr>
            <a:r>
              <a:rPr lang="en-US" altLang="en-US" dirty="0">
                <a:effectLst>
                  <a:outerShdw blurRad="38100" dist="38100" dir="2700000" algn="tl">
                    <a:srgbClr val="000000">
                      <a:alpha val="43137"/>
                    </a:srgbClr>
                  </a:outerShdw>
                </a:effectLst>
              </a:rPr>
              <a:t>Question (8)</a:t>
            </a:r>
          </a:p>
          <a:p>
            <a:pPr marL="1314450" lvl="2" indent="-400050">
              <a:spcBef>
                <a:spcPct val="0"/>
              </a:spcBef>
              <a:spcAft>
                <a:spcPts val="1800"/>
              </a:spcAft>
              <a:buSzPct val="100000"/>
              <a:buFont typeface="Wingdings" pitchFamily="2" charset="2"/>
              <a:buAutoNum type="arabicPeriod"/>
            </a:pPr>
            <a:r>
              <a:rPr lang="en-US" altLang="en-US" b="1" u="sng" dirty="0">
                <a:solidFill>
                  <a:srgbClr val="FFFFCC"/>
                </a:solidFill>
                <a:effectLst>
                  <a:outerShdw blurRad="38100" dist="38100" dir="2700000" algn="tl">
                    <a:srgbClr val="000000">
                      <a:alpha val="43137"/>
                    </a:srgbClr>
                  </a:outerShdw>
                </a:effectLst>
              </a:rPr>
              <a:t>Answer (9-13)</a:t>
            </a:r>
          </a:p>
        </p:txBody>
      </p:sp>
      <p:sp>
        <p:nvSpPr>
          <p:cNvPr id="8" name="Rectangle 2">
            <a:extLst>
              <a:ext uri="{FF2B5EF4-FFF2-40B4-BE49-F238E27FC236}">
                <a16:creationId xmlns:a16="http://schemas.microsoft.com/office/drawing/2014/main" id="{C1411A69-A961-444C-BD2B-1D36382A248F}"/>
              </a:ext>
            </a:extLst>
          </p:cNvPr>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pic>
        <p:nvPicPr>
          <p:cNvPr id="9" name="Picture 2" descr="http://slbc.org/wp-content/uploads/2014/09/Book-of-Daniel-weppage.jpg">
            <a:extLst>
              <a:ext uri="{FF2B5EF4-FFF2-40B4-BE49-F238E27FC236}">
                <a16:creationId xmlns:a16="http://schemas.microsoft.com/office/drawing/2014/main" id="{1C05C63A-C9FC-49EC-A2A1-87EB8F1687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3A846-7CED-41C7-BF87-92DD2F724501}"/>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39139952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8272650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D07E-FA6C-4C65-BBED-1DD043637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660143"/>
          </a:xfrm>
          <a:prstGeom prst="rect">
            <a:avLst/>
          </a:prstGeom>
        </p:spPr>
      </p:pic>
    </p:spTree>
    <p:extLst>
      <p:ext uri="{BB962C8B-B14F-4D97-AF65-F5344CB8AC3E}">
        <p14:creationId xmlns:p14="http://schemas.microsoft.com/office/powerpoint/2010/main" val="344733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28722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788" y="240809"/>
            <a:ext cx="8763000" cy="1130791"/>
          </a:xfrm>
        </p:spPr>
        <p:txBody>
          <a:bodyPr/>
          <a:lstStyle/>
          <a:p>
            <a:pPr algn="ctr"/>
            <a:r>
              <a:rPr lang="en-US" altLang="en-US" sz="3600" dirty="0">
                <a:effectLst>
                  <a:outerShdw blurRad="38100" dist="38100" dir="2700000" algn="tl">
                    <a:srgbClr val="000000">
                      <a:alpha val="43137"/>
                    </a:srgbClr>
                  </a:outerShdw>
                </a:effectLst>
              </a:rPr>
              <a:t>The Tribulation &amp; Millennium </a:t>
            </a:r>
            <a:br>
              <a:rPr lang="en-US" altLang="en-US" sz="32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12:1-13</a:t>
            </a:r>
          </a:p>
        </p:txBody>
      </p:sp>
      <p:sp>
        <p:nvSpPr>
          <p:cNvPr id="19459" name="Rectangle 3"/>
          <p:cNvSpPr>
            <a:spLocks noGrp="1" noChangeArrowheads="1"/>
          </p:cNvSpPr>
          <p:nvPr>
            <p:ph type="body" idx="1"/>
          </p:nvPr>
        </p:nvSpPr>
        <p:spPr>
          <a:xfrm>
            <a:off x="236788" y="1600200"/>
            <a:ext cx="7274310" cy="3505200"/>
          </a:xfrm>
        </p:spPr>
        <p:txBody>
          <a:bodyPr/>
          <a:lstStyle/>
          <a:p>
            <a:pPr marL="457200" indent="-457200">
              <a:spcBef>
                <a:spcPct val="0"/>
              </a:spcBef>
              <a:spcAft>
                <a:spcPts val="18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Description of the End Times (1-4)</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Suffering (1)</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Separation (2)</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Shining (3)</a:t>
            </a:r>
          </a:p>
          <a:p>
            <a:pPr marL="914400" lvl="1" indent="-457200">
              <a:spcBef>
                <a:spcPct val="0"/>
              </a:spcBef>
              <a:spcAft>
                <a:spcPts val="1800"/>
              </a:spcAft>
              <a:buSzPct val="100000"/>
              <a:buAutoNum type="alphaUcPeriod"/>
            </a:pPr>
            <a:r>
              <a:rPr lang="en-US" altLang="en-US" dirty="0">
                <a:effectLst>
                  <a:outerShdw blurRad="38100" dist="38100" dir="2700000" algn="tl">
                    <a:srgbClr val="000000">
                      <a:alpha val="43137"/>
                    </a:srgbClr>
                  </a:outerShdw>
                </a:effectLst>
              </a:rPr>
              <a:t>The Sealing (4)</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9672" y="2428332"/>
            <a:ext cx="3375584" cy="1305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BA1F86-3E75-4046-BE91-38EB75C9FEDA}"/>
              </a:ext>
            </a:extLst>
          </p:cNvPr>
          <p:cNvSpPr txBox="1"/>
          <p:nvPr/>
        </p:nvSpPr>
        <p:spPr>
          <a:xfrm>
            <a:off x="934845" y="6412468"/>
            <a:ext cx="727431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Harold Wilmington, </a:t>
            </a:r>
            <a:r>
              <a:rPr lang="en-US" sz="1800" i="1" dirty="0">
                <a:latin typeface="Calibri" panose="020F0502020204030204" pitchFamily="34" charset="0"/>
                <a:cs typeface="Calibri" panose="020F0502020204030204" pitchFamily="34" charset="0"/>
              </a:rPr>
              <a:t>The Outline Bible</a:t>
            </a:r>
            <a:r>
              <a:rPr lang="en-US" sz="1800" dirty="0">
                <a:latin typeface="Calibri" panose="020F0502020204030204" pitchFamily="34" charset="0"/>
                <a:cs typeface="Calibri" panose="020F0502020204030204" pitchFamily="34" charset="0"/>
              </a:rPr>
              <a:t>, pp. 418-19</a:t>
            </a:r>
          </a:p>
        </p:txBody>
      </p:sp>
    </p:spTree>
    <p:extLst>
      <p:ext uri="{BB962C8B-B14F-4D97-AF65-F5344CB8AC3E}">
        <p14:creationId xmlns:p14="http://schemas.microsoft.com/office/powerpoint/2010/main" val="21058566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21664</TotalTime>
  <Words>2848</Words>
  <Application>Microsoft Office PowerPoint</Application>
  <PresentationFormat>On-screen Show (4:3)</PresentationFormat>
  <Paragraphs>322</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PowerPoint Presentation</vt:lpstr>
      <vt:lpstr>IV. The Prophecy of the Heavenly Messenger (11:2–12:13)</vt:lpstr>
      <vt:lpstr>IV. The Prophecy of the Heavenly Messenger (11:2–12:13)</vt:lpstr>
      <vt:lpstr>The Tribulation &amp; Millennium  Daniel 12:1-13</vt:lpstr>
      <vt:lpstr>The Tribulation &amp; Millennium  Daniel 12:1-13</vt:lpstr>
      <vt:lpstr>The Tribulation &amp; Millennium  Daniel 12:1-13</vt:lpstr>
      <vt:lpstr>The Tribulation &amp; Millennium  Daniel 12:1-13</vt:lpstr>
      <vt:lpstr>The Tribulation &amp; Millennium  Daniel 12:1-13</vt:lpstr>
      <vt:lpstr>PowerPoint Presentation</vt:lpstr>
      <vt:lpstr>Diversity of Topics in Daniel</vt:lpstr>
      <vt:lpstr>Diversity of Topics in Daniel</vt:lpstr>
      <vt:lpstr>Diversity of Topics in Daniel</vt:lpstr>
      <vt:lpstr>PowerPoint Presentation</vt:lpstr>
      <vt:lpstr>Chapter 10–12 Outline</vt:lpstr>
      <vt:lpstr>PowerPoint Presentation</vt:lpstr>
      <vt:lpstr>The Tribulation &amp; Millennium  Daniel 12:1-13</vt:lpstr>
      <vt:lpstr>The Tribulation &amp; Millennium  Daniel 12:1-13</vt:lpstr>
      <vt:lpstr>PowerPoint Presentation</vt:lpstr>
      <vt:lpstr>PowerPoint Presentation</vt:lpstr>
      <vt:lpstr>Two Basic Truths  of Daniel 12:7</vt:lpstr>
      <vt:lpstr>Two Basic Truths  of Daniel 12:7</vt:lpstr>
      <vt:lpstr>Prophetic Synonyms</vt:lpstr>
      <vt:lpstr>PowerPoint Presentation</vt:lpstr>
      <vt:lpstr>PowerPoint Presentation</vt:lpstr>
      <vt:lpstr>Two Basic Truths  of Daniel 12:7</vt:lpstr>
      <vt:lpstr>Sovereignty (Rom. 9–11)</vt:lpstr>
      <vt:lpstr>Two Problems with the Hebrew Nation</vt:lpstr>
      <vt:lpstr>Two Problems with the Hebrew Nation</vt:lpstr>
      <vt:lpstr>Two Problems with the Hebrew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When Will the Rapture Take Place Relative to the Tribulation Period?</vt:lpstr>
      <vt:lpstr>PowerPoint Presentation</vt:lpstr>
      <vt:lpstr>The Tribulation's Concerns Israel!</vt:lpstr>
      <vt:lpstr>PowerPoint Presentation</vt:lpstr>
      <vt:lpstr>PowerPoint Presentation</vt:lpstr>
      <vt:lpstr>Promised Exemption from Divine Wrath</vt:lpstr>
      <vt:lpstr>PowerPoint Presentation</vt:lpstr>
      <vt:lpstr>6 Prophecies WILL BE fulfilled V.24c</vt:lpstr>
      <vt:lpstr>The Tribulation &amp; Millennium  Daniel 12:1-13</vt:lpstr>
      <vt:lpstr>The Tribulation &amp; Millennium  Daniel 12:1-13</vt:lpstr>
      <vt:lpstr>The Tribulation &amp; Millennium  Daniel 12:1-13</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2085</cp:revision>
  <cp:lastPrinted>2017-02-05T01:03:10Z</cp:lastPrinted>
  <dcterms:created xsi:type="dcterms:W3CDTF">2009-03-17T12:21:13Z</dcterms:created>
  <dcterms:modified xsi:type="dcterms:W3CDTF">2018-04-15T12:47:03Z</dcterms:modified>
</cp:coreProperties>
</file>