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7.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notesSlides/notesSlide8.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notesSlides/notesSlide9.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2"/>
  </p:notesMasterIdLst>
  <p:handoutMasterIdLst>
    <p:handoutMasterId r:id="rId33"/>
  </p:handoutMasterIdLst>
  <p:sldIdLst>
    <p:sldId id="2781" r:id="rId2"/>
    <p:sldId id="4208" r:id="rId3"/>
    <p:sldId id="4147" r:id="rId4"/>
    <p:sldId id="4148" r:id="rId5"/>
    <p:sldId id="4201" r:id="rId6"/>
    <p:sldId id="2204" r:id="rId7"/>
    <p:sldId id="4202" r:id="rId8"/>
    <p:sldId id="4203" r:id="rId9"/>
    <p:sldId id="3770" r:id="rId10"/>
    <p:sldId id="3716" r:id="rId11"/>
    <p:sldId id="4205" r:id="rId12"/>
    <p:sldId id="4206" r:id="rId13"/>
    <p:sldId id="3683" r:id="rId14"/>
    <p:sldId id="4209" r:id="rId15"/>
    <p:sldId id="4210" r:id="rId16"/>
    <p:sldId id="4211" r:id="rId17"/>
    <p:sldId id="966" r:id="rId18"/>
    <p:sldId id="4212" r:id="rId19"/>
    <p:sldId id="3643" r:id="rId20"/>
    <p:sldId id="4204" r:id="rId21"/>
    <p:sldId id="3694" r:id="rId22"/>
    <p:sldId id="3630" r:id="rId23"/>
    <p:sldId id="3650" r:id="rId24"/>
    <p:sldId id="3651" r:id="rId25"/>
    <p:sldId id="3652" r:id="rId26"/>
    <p:sldId id="3635" r:id="rId27"/>
    <p:sldId id="989" r:id="rId28"/>
    <p:sldId id="4213" r:id="rId29"/>
    <p:sldId id="4207" r:id="rId30"/>
    <p:sldId id="806" r:id="rId31"/>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66"/>
    <a:srgbClr val="0000FF"/>
    <a:srgbClr val="A50021"/>
    <a:srgbClr val="990099"/>
    <a:srgbClr val="006600"/>
    <a:srgbClr val="FF9900"/>
    <a:srgbClr val="00CC00"/>
    <a:srgbClr val="A6A6A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31" autoAdjust="0"/>
    <p:restoredTop sz="96353" autoAdjust="0"/>
  </p:normalViewPr>
  <p:slideViewPr>
    <p:cSldViewPr>
      <p:cViewPr varScale="1">
        <p:scale>
          <a:sx n="110" d="100"/>
          <a:sy n="110" d="100"/>
        </p:scale>
        <p:origin x="161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3" y="0"/>
            <a:ext cx="3170764"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defTabSz="920700">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 - The Coming Kingdom</a:t>
            </a:r>
          </a:p>
        </p:txBody>
      </p:sp>
      <p:sp>
        <p:nvSpPr>
          <p:cNvPr id="36867" name="Rectangle 3"/>
          <p:cNvSpPr>
            <a:spLocks noGrp="1" noChangeArrowheads="1"/>
          </p:cNvSpPr>
          <p:nvPr>
            <p:ph type="dt" sz="quarter" idx="1"/>
          </p:nvPr>
        </p:nvSpPr>
        <p:spPr bwMode="auto">
          <a:xfrm>
            <a:off x="4144437" y="0"/>
            <a:ext cx="3170764"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algn="r" defTabSz="920700">
              <a:defRPr sz="1300">
                <a:latin typeface="Times New Roman" pitchFamily="18" charset="0"/>
                <a:cs typeface="Arial" charset="0"/>
              </a:defRPr>
            </a:lvl1pPr>
          </a:lstStyle>
          <a:p>
            <a:pPr>
              <a:defRPr/>
            </a:pPr>
            <a:r>
              <a:rPr lang="en-US">
                <a:latin typeface="Calibri" panose="020F0502020204030204" pitchFamily="34" charset="0"/>
                <a:cs typeface="Calibri" panose="020F0502020204030204" pitchFamily="34" charset="0"/>
              </a:rPr>
              <a:t>4/4/2018</a:t>
            </a:r>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3" y="9122452"/>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defTabSz="920700">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a:t>
            </a:r>
            <a:r>
              <a:rPr lang="en-US" dirty="0" err="1">
                <a:latin typeface="Calibri" panose="020F0502020204030204" pitchFamily="34" charset="0"/>
                <a:cs typeface="Calibri" panose="020F0502020204030204" pitchFamily="34" charset="0"/>
              </a:rPr>
              <a:t>BIble</a:t>
            </a:r>
            <a:r>
              <a:rPr lang="en-US" dirty="0">
                <a:latin typeface="Calibri" panose="020F0502020204030204" pitchFamily="34" charset="0"/>
                <a:cs typeface="Calibri" panose="020F0502020204030204" pitchFamily="34" charset="0"/>
              </a:rPr>
              <a:t>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algn="r" defTabSz="920700">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3" y="0"/>
            <a:ext cx="3170764"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defTabSz="920700">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1" y="0"/>
            <a:ext cx="3170763"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algn="r" defTabSz="920700">
              <a:defRPr sz="1300">
                <a:latin typeface="Calibri" panose="020F0502020204030204" pitchFamily="34" charset="0"/>
                <a:cs typeface="Calibri" panose="020F0502020204030204" pitchFamily="34" charset="0"/>
              </a:defRPr>
            </a:lvl1pPr>
          </a:lstStyle>
          <a:p>
            <a:pPr>
              <a:defRPr/>
            </a:pPr>
            <a:r>
              <a:rPr lang="en-US"/>
              <a:t>4/4/2018</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09" tIns="50504" rIns="101009" bIns="50504" rtlCol="0" anchor="ctr"/>
          <a:lstStyle/>
          <a:p>
            <a:pPr lvl="0"/>
            <a:endParaRPr lang="en-US" noProof="0" dirty="0"/>
          </a:p>
        </p:txBody>
      </p:sp>
      <p:sp>
        <p:nvSpPr>
          <p:cNvPr id="5" name="Notes Placeholder 4"/>
          <p:cNvSpPr>
            <a:spLocks noGrp="1"/>
          </p:cNvSpPr>
          <p:nvPr>
            <p:ph type="body" sz="quarter" idx="3"/>
          </p:nvPr>
        </p:nvSpPr>
        <p:spPr bwMode="auto">
          <a:xfrm>
            <a:off x="732366" y="4561228"/>
            <a:ext cx="5850473" cy="4318573"/>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3" y="9120813"/>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defTabSz="920700">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1" y="9120813"/>
            <a:ext cx="3170763"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algn="r" defTabSz="920700">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8917">
              <a:defRPr>
                <a:solidFill>
                  <a:schemeClr val="tx1"/>
                </a:solidFill>
                <a:latin typeface="Arial" panose="020B0604020202020204" pitchFamily="34" charset="0"/>
                <a:cs typeface="Arial" panose="020B0604020202020204" pitchFamily="34" charset="0"/>
              </a:defRPr>
            </a:lvl1pPr>
            <a:lvl2pPr marL="776602" indent="-298693" defTabSz="1008917">
              <a:defRPr>
                <a:solidFill>
                  <a:schemeClr val="tx1"/>
                </a:solidFill>
                <a:latin typeface="Arial" panose="020B0604020202020204" pitchFamily="34" charset="0"/>
                <a:cs typeface="Arial" panose="020B0604020202020204" pitchFamily="34" charset="0"/>
              </a:defRPr>
            </a:lvl2pPr>
            <a:lvl3pPr marL="1194770" indent="-238953" defTabSz="1008917">
              <a:defRPr>
                <a:solidFill>
                  <a:schemeClr val="tx1"/>
                </a:solidFill>
                <a:latin typeface="Arial" panose="020B0604020202020204" pitchFamily="34" charset="0"/>
                <a:cs typeface="Arial" panose="020B0604020202020204" pitchFamily="34" charset="0"/>
              </a:defRPr>
            </a:lvl3pPr>
            <a:lvl4pPr marL="1672678" indent="-238953" defTabSz="1008917">
              <a:defRPr>
                <a:solidFill>
                  <a:schemeClr val="tx1"/>
                </a:solidFill>
                <a:latin typeface="Arial" panose="020B0604020202020204" pitchFamily="34" charset="0"/>
                <a:cs typeface="Arial" panose="020B0604020202020204" pitchFamily="34" charset="0"/>
              </a:defRPr>
            </a:lvl4pPr>
            <a:lvl5pPr marL="2150586" indent="-238953" defTabSz="1008917">
              <a:defRPr>
                <a:solidFill>
                  <a:schemeClr val="tx1"/>
                </a:solidFill>
                <a:latin typeface="Arial" panose="020B0604020202020204" pitchFamily="34" charset="0"/>
                <a:cs typeface="Arial" panose="020B0604020202020204" pitchFamily="34" charset="0"/>
              </a:defRPr>
            </a:lvl5pPr>
            <a:lvl6pPr marL="2628494"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06403"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84310"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2220"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2000">
                <a:latin typeface="Calibri" panose="020F0502020204030204" pitchFamily="34" charset="0"/>
                <a:cs typeface="Calibri" panose="020F0502020204030204" pitchFamily="34" charset="0"/>
              </a:rPr>
              <a:pPr/>
              <a:t>2</a:t>
            </a:fld>
            <a:endParaRPr lang="en-US" altLang="en-US" sz="2000" dirty="0">
              <a:latin typeface="Calibri" panose="020F0502020204030204" pitchFamily="34" charset="0"/>
              <a:cs typeface="Calibri" panose="020F0502020204030204" pitchFamily="34" charset="0"/>
            </a:endParaRPr>
          </a:p>
        </p:txBody>
      </p:sp>
      <p:sp>
        <p:nvSpPr>
          <p:cNvPr id="2" name="Footer Placeholder 1"/>
          <p:cNvSpPr>
            <a:spLocks noGrp="1"/>
          </p:cNvSpPr>
          <p:nvPr>
            <p:ph type="ftr" sz="quarter" idx="4"/>
          </p:nvPr>
        </p:nvSpPr>
        <p:spPr/>
        <p:txBody>
          <a:bodyPr/>
          <a:lstStyle/>
          <a:p>
            <a:pPr defTabSz="1010307">
              <a:defRPr/>
            </a:pPr>
            <a:r>
              <a:rPr lang="en-US" sz="2000" kern="0" dirty="0">
                <a:solidFill>
                  <a:sysClr val="windowText" lastClr="000000"/>
                </a:solidFill>
                <a:cs typeface="Calibri" panose="020F0502020204030204" pitchFamily="34" charset="0"/>
              </a:rPr>
              <a:t>Sugar Land </a:t>
            </a:r>
            <a:r>
              <a:rPr lang="en-US" sz="2000" kern="0" dirty="0" err="1">
                <a:solidFill>
                  <a:sysClr val="windowText" lastClr="000000"/>
                </a:solidFill>
                <a:cs typeface="Calibri" panose="020F0502020204030204" pitchFamily="34" charset="0"/>
              </a:rPr>
              <a:t>BIble</a:t>
            </a:r>
            <a:r>
              <a:rPr lang="en-US" sz="2000" kern="0" dirty="0">
                <a:solidFill>
                  <a:sysClr val="windowText" lastClr="000000"/>
                </a:solidFill>
                <a:cs typeface="Calibri" panose="020F0502020204030204" pitchFamily="34" charset="0"/>
              </a:rPr>
              <a:t> Church</a:t>
            </a:r>
          </a:p>
        </p:txBody>
      </p:sp>
      <p:sp>
        <p:nvSpPr>
          <p:cNvPr id="3" name="Header Placeholder 2"/>
          <p:cNvSpPr>
            <a:spLocks noGrp="1"/>
          </p:cNvSpPr>
          <p:nvPr>
            <p:ph type="hdr" sz="quarter"/>
          </p:nvPr>
        </p:nvSpPr>
        <p:spPr/>
        <p:txBody>
          <a:bodyPr/>
          <a:lstStyle/>
          <a:p>
            <a:pPr defTabSz="1010307">
              <a:defRPr/>
            </a:pPr>
            <a:r>
              <a:rPr lang="en-US" sz="2000" kern="0" dirty="0">
                <a:solidFill>
                  <a:sysClr val="windowText" lastClr="000000"/>
                </a:solidFill>
              </a:rPr>
              <a:t>Dr. Andy Woods - The Coming Kingdom</a:t>
            </a:r>
          </a:p>
        </p:txBody>
      </p:sp>
      <p:sp>
        <p:nvSpPr>
          <p:cNvPr id="4" name="Date Placeholder 3"/>
          <p:cNvSpPr>
            <a:spLocks noGrp="1"/>
          </p:cNvSpPr>
          <p:nvPr>
            <p:ph type="dt" idx="10"/>
          </p:nvPr>
        </p:nvSpPr>
        <p:spPr/>
        <p:txBody>
          <a:bodyPr/>
          <a:lstStyle/>
          <a:p>
            <a:pPr>
              <a:defRPr/>
            </a:pPr>
            <a:r>
              <a:rPr lang="en-US"/>
              <a:t>4/4/2018</a:t>
            </a:r>
            <a:endParaRPr lang="en-US" dirty="0"/>
          </a:p>
        </p:txBody>
      </p:sp>
    </p:spTree>
    <p:extLst>
      <p:ext uri="{BB962C8B-B14F-4D97-AF65-F5344CB8AC3E}">
        <p14:creationId xmlns:p14="http://schemas.microsoft.com/office/powerpoint/2010/main" val="1113246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WRONG!!!</a:t>
            </a:r>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1/17/2018</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13</a:t>
            </a:fld>
            <a:endParaRPr lang="en-US" dirty="0"/>
          </a:p>
        </p:txBody>
      </p:sp>
    </p:spTree>
    <p:extLst>
      <p:ext uri="{BB962C8B-B14F-4D97-AF65-F5344CB8AC3E}">
        <p14:creationId xmlns:p14="http://schemas.microsoft.com/office/powerpoint/2010/main" val="2899688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46" eaLnBrk="0" hangingPunct="0">
              <a:defRPr sz="2500">
                <a:solidFill>
                  <a:schemeClr val="tx1"/>
                </a:solidFill>
                <a:latin typeface="Times New Roman" panose="02020603050405020304" pitchFamily="18" charset="0"/>
                <a:cs typeface="Arial" panose="020B0604020202020204" pitchFamily="34" charset="0"/>
              </a:defRPr>
            </a:lvl1pPr>
            <a:lvl2pPr marL="770549" indent="-296365" defTabSz="912146" eaLnBrk="0" hangingPunct="0">
              <a:defRPr sz="2500">
                <a:solidFill>
                  <a:schemeClr val="tx1"/>
                </a:solidFill>
                <a:latin typeface="Times New Roman" panose="02020603050405020304" pitchFamily="18" charset="0"/>
                <a:cs typeface="Arial" panose="020B0604020202020204" pitchFamily="34" charset="0"/>
              </a:defRPr>
            </a:lvl2pPr>
            <a:lvl3pPr marL="1185461" indent="-237093" defTabSz="912146" eaLnBrk="0" hangingPunct="0">
              <a:defRPr sz="2500">
                <a:solidFill>
                  <a:schemeClr val="tx1"/>
                </a:solidFill>
                <a:latin typeface="Times New Roman" panose="02020603050405020304" pitchFamily="18" charset="0"/>
                <a:cs typeface="Arial" panose="020B0604020202020204" pitchFamily="34" charset="0"/>
              </a:defRPr>
            </a:lvl3pPr>
            <a:lvl4pPr marL="1659644" indent="-237093" defTabSz="912146" eaLnBrk="0" hangingPunct="0">
              <a:defRPr sz="2500">
                <a:solidFill>
                  <a:schemeClr val="tx1"/>
                </a:solidFill>
                <a:latin typeface="Times New Roman" panose="02020603050405020304" pitchFamily="18" charset="0"/>
                <a:cs typeface="Arial" panose="020B0604020202020204" pitchFamily="34" charset="0"/>
              </a:defRPr>
            </a:lvl4pPr>
            <a:lvl5pPr marL="2133829" indent="-237093" defTabSz="912146" eaLnBrk="0" hangingPunct="0">
              <a:defRPr sz="2500">
                <a:solidFill>
                  <a:schemeClr val="tx1"/>
                </a:solidFill>
                <a:latin typeface="Times New Roman" panose="02020603050405020304" pitchFamily="18" charset="0"/>
                <a:cs typeface="Arial" panose="020B0604020202020204" pitchFamily="34" charset="0"/>
              </a:defRPr>
            </a:lvl5pPr>
            <a:lvl6pPr marL="2608013"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196"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381"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0564"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14</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4/4/2018</a:t>
            </a:r>
            <a:endParaRPr lang="en-US" dirty="0"/>
          </a:p>
        </p:txBody>
      </p:sp>
    </p:spTree>
    <p:extLst>
      <p:ext uri="{BB962C8B-B14F-4D97-AF65-F5344CB8AC3E}">
        <p14:creationId xmlns:p14="http://schemas.microsoft.com/office/powerpoint/2010/main" val="117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46" eaLnBrk="0" hangingPunct="0">
              <a:defRPr sz="2500">
                <a:solidFill>
                  <a:schemeClr val="tx1"/>
                </a:solidFill>
                <a:latin typeface="Times New Roman" panose="02020603050405020304" pitchFamily="18" charset="0"/>
                <a:cs typeface="Arial" panose="020B0604020202020204" pitchFamily="34" charset="0"/>
              </a:defRPr>
            </a:lvl1pPr>
            <a:lvl2pPr marL="770549" indent="-296365" defTabSz="912146" eaLnBrk="0" hangingPunct="0">
              <a:defRPr sz="2500">
                <a:solidFill>
                  <a:schemeClr val="tx1"/>
                </a:solidFill>
                <a:latin typeface="Times New Roman" panose="02020603050405020304" pitchFamily="18" charset="0"/>
                <a:cs typeface="Arial" panose="020B0604020202020204" pitchFamily="34" charset="0"/>
              </a:defRPr>
            </a:lvl2pPr>
            <a:lvl3pPr marL="1185461" indent="-237093" defTabSz="912146" eaLnBrk="0" hangingPunct="0">
              <a:defRPr sz="2500">
                <a:solidFill>
                  <a:schemeClr val="tx1"/>
                </a:solidFill>
                <a:latin typeface="Times New Roman" panose="02020603050405020304" pitchFamily="18" charset="0"/>
                <a:cs typeface="Arial" panose="020B0604020202020204" pitchFamily="34" charset="0"/>
              </a:defRPr>
            </a:lvl3pPr>
            <a:lvl4pPr marL="1659644" indent="-237093" defTabSz="912146" eaLnBrk="0" hangingPunct="0">
              <a:defRPr sz="2500">
                <a:solidFill>
                  <a:schemeClr val="tx1"/>
                </a:solidFill>
                <a:latin typeface="Times New Roman" panose="02020603050405020304" pitchFamily="18" charset="0"/>
                <a:cs typeface="Arial" panose="020B0604020202020204" pitchFamily="34" charset="0"/>
              </a:defRPr>
            </a:lvl4pPr>
            <a:lvl5pPr marL="2133829" indent="-237093" defTabSz="912146" eaLnBrk="0" hangingPunct="0">
              <a:defRPr sz="2500">
                <a:solidFill>
                  <a:schemeClr val="tx1"/>
                </a:solidFill>
                <a:latin typeface="Times New Roman" panose="02020603050405020304" pitchFamily="18" charset="0"/>
                <a:cs typeface="Arial" panose="020B0604020202020204" pitchFamily="34" charset="0"/>
              </a:defRPr>
            </a:lvl5pPr>
            <a:lvl6pPr marL="2608013"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196"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381"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0564"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15</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4/4/2018</a:t>
            </a:r>
            <a:endParaRPr lang="en-US" dirty="0"/>
          </a:p>
        </p:txBody>
      </p:sp>
    </p:spTree>
    <p:extLst>
      <p:ext uri="{BB962C8B-B14F-4D97-AF65-F5344CB8AC3E}">
        <p14:creationId xmlns:p14="http://schemas.microsoft.com/office/powerpoint/2010/main" val="3286804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46" eaLnBrk="0" hangingPunct="0">
              <a:defRPr sz="2500">
                <a:solidFill>
                  <a:schemeClr val="tx1"/>
                </a:solidFill>
                <a:latin typeface="Times New Roman" panose="02020603050405020304" pitchFamily="18" charset="0"/>
                <a:cs typeface="Arial" panose="020B0604020202020204" pitchFamily="34" charset="0"/>
              </a:defRPr>
            </a:lvl1pPr>
            <a:lvl2pPr marL="770549" indent="-296365" defTabSz="912146" eaLnBrk="0" hangingPunct="0">
              <a:defRPr sz="2500">
                <a:solidFill>
                  <a:schemeClr val="tx1"/>
                </a:solidFill>
                <a:latin typeface="Times New Roman" panose="02020603050405020304" pitchFamily="18" charset="0"/>
                <a:cs typeface="Arial" panose="020B0604020202020204" pitchFamily="34" charset="0"/>
              </a:defRPr>
            </a:lvl2pPr>
            <a:lvl3pPr marL="1185461" indent="-237093" defTabSz="912146" eaLnBrk="0" hangingPunct="0">
              <a:defRPr sz="2500">
                <a:solidFill>
                  <a:schemeClr val="tx1"/>
                </a:solidFill>
                <a:latin typeface="Times New Roman" panose="02020603050405020304" pitchFamily="18" charset="0"/>
                <a:cs typeface="Arial" panose="020B0604020202020204" pitchFamily="34" charset="0"/>
              </a:defRPr>
            </a:lvl3pPr>
            <a:lvl4pPr marL="1659644" indent="-237093" defTabSz="912146" eaLnBrk="0" hangingPunct="0">
              <a:defRPr sz="2500">
                <a:solidFill>
                  <a:schemeClr val="tx1"/>
                </a:solidFill>
                <a:latin typeface="Times New Roman" panose="02020603050405020304" pitchFamily="18" charset="0"/>
                <a:cs typeface="Arial" panose="020B0604020202020204" pitchFamily="34" charset="0"/>
              </a:defRPr>
            </a:lvl4pPr>
            <a:lvl5pPr marL="2133829" indent="-237093" defTabSz="912146" eaLnBrk="0" hangingPunct="0">
              <a:defRPr sz="2500">
                <a:solidFill>
                  <a:schemeClr val="tx1"/>
                </a:solidFill>
                <a:latin typeface="Times New Roman" panose="02020603050405020304" pitchFamily="18" charset="0"/>
                <a:cs typeface="Arial" panose="020B0604020202020204" pitchFamily="34" charset="0"/>
              </a:defRPr>
            </a:lvl5pPr>
            <a:lvl6pPr marL="2608013"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196"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381"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0564"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16</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4/4/2018</a:t>
            </a:r>
            <a:endParaRPr lang="en-US" dirty="0"/>
          </a:p>
        </p:txBody>
      </p:sp>
    </p:spTree>
    <p:extLst>
      <p:ext uri="{BB962C8B-B14F-4D97-AF65-F5344CB8AC3E}">
        <p14:creationId xmlns:p14="http://schemas.microsoft.com/office/powerpoint/2010/main" val="2685981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46" eaLnBrk="0" hangingPunct="0">
              <a:defRPr sz="2500">
                <a:solidFill>
                  <a:schemeClr val="tx1"/>
                </a:solidFill>
                <a:latin typeface="Times New Roman" panose="02020603050405020304" pitchFamily="18" charset="0"/>
                <a:cs typeface="Arial" panose="020B0604020202020204" pitchFamily="34" charset="0"/>
              </a:defRPr>
            </a:lvl1pPr>
            <a:lvl2pPr marL="770549" indent="-296365" defTabSz="912146" eaLnBrk="0" hangingPunct="0">
              <a:defRPr sz="2500">
                <a:solidFill>
                  <a:schemeClr val="tx1"/>
                </a:solidFill>
                <a:latin typeface="Times New Roman" panose="02020603050405020304" pitchFamily="18" charset="0"/>
                <a:cs typeface="Arial" panose="020B0604020202020204" pitchFamily="34" charset="0"/>
              </a:defRPr>
            </a:lvl2pPr>
            <a:lvl3pPr marL="1185461" indent="-237093" defTabSz="912146" eaLnBrk="0" hangingPunct="0">
              <a:defRPr sz="2500">
                <a:solidFill>
                  <a:schemeClr val="tx1"/>
                </a:solidFill>
                <a:latin typeface="Times New Roman" panose="02020603050405020304" pitchFamily="18" charset="0"/>
                <a:cs typeface="Arial" panose="020B0604020202020204" pitchFamily="34" charset="0"/>
              </a:defRPr>
            </a:lvl3pPr>
            <a:lvl4pPr marL="1659644" indent="-237093" defTabSz="912146" eaLnBrk="0" hangingPunct="0">
              <a:defRPr sz="2500">
                <a:solidFill>
                  <a:schemeClr val="tx1"/>
                </a:solidFill>
                <a:latin typeface="Times New Roman" panose="02020603050405020304" pitchFamily="18" charset="0"/>
                <a:cs typeface="Arial" panose="020B0604020202020204" pitchFamily="34" charset="0"/>
              </a:defRPr>
            </a:lvl4pPr>
            <a:lvl5pPr marL="2133829" indent="-237093" defTabSz="912146" eaLnBrk="0" hangingPunct="0">
              <a:defRPr sz="2500">
                <a:solidFill>
                  <a:schemeClr val="tx1"/>
                </a:solidFill>
                <a:latin typeface="Times New Roman" panose="02020603050405020304" pitchFamily="18" charset="0"/>
                <a:cs typeface="Arial" panose="020B0604020202020204" pitchFamily="34" charset="0"/>
              </a:defRPr>
            </a:lvl5pPr>
            <a:lvl6pPr marL="2608013"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196"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381"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0564"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18</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4/4/2018</a:t>
            </a:r>
            <a:endParaRPr lang="en-US" dirty="0"/>
          </a:p>
        </p:txBody>
      </p:sp>
    </p:spTree>
    <p:extLst>
      <p:ext uri="{BB962C8B-B14F-4D97-AF65-F5344CB8AC3E}">
        <p14:creationId xmlns:p14="http://schemas.microsoft.com/office/powerpoint/2010/main" val="651743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46" eaLnBrk="0" hangingPunct="0">
              <a:defRPr sz="2500">
                <a:solidFill>
                  <a:schemeClr val="tx1"/>
                </a:solidFill>
                <a:latin typeface="Times New Roman" panose="02020603050405020304" pitchFamily="18" charset="0"/>
                <a:cs typeface="Arial" panose="020B0604020202020204" pitchFamily="34" charset="0"/>
              </a:defRPr>
            </a:lvl1pPr>
            <a:lvl2pPr marL="770549" indent="-296365" defTabSz="912146" eaLnBrk="0" hangingPunct="0">
              <a:defRPr sz="2500">
                <a:solidFill>
                  <a:schemeClr val="tx1"/>
                </a:solidFill>
                <a:latin typeface="Times New Roman" panose="02020603050405020304" pitchFamily="18" charset="0"/>
                <a:cs typeface="Arial" panose="020B0604020202020204" pitchFamily="34" charset="0"/>
              </a:defRPr>
            </a:lvl2pPr>
            <a:lvl3pPr marL="1185461" indent="-237093" defTabSz="912146" eaLnBrk="0" hangingPunct="0">
              <a:defRPr sz="2500">
                <a:solidFill>
                  <a:schemeClr val="tx1"/>
                </a:solidFill>
                <a:latin typeface="Times New Roman" panose="02020603050405020304" pitchFamily="18" charset="0"/>
                <a:cs typeface="Arial" panose="020B0604020202020204" pitchFamily="34" charset="0"/>
              </a:defRPr>
            </a:lvl3pPr>
            <a:lvl4pPr marL="1659644" indent="-237093" defTabSz="912146" eaLnBrk="0" hangingPunct="0">
              <a:defRPr sz="2500">
                <a:solidFill>
                  <a:schemeClr val="tx1"/>
                </a:solidFill>
                <a:latin typeface="Times New Roman" panose="02020603050405020304" pitchFamily="18" charset="0"/>
                <a:cs typeface="Arial" panose="020B0604020202020204" pitchFamily="34" charset="0"/>
              </a:defRPr>
            </a:lvl4pPr>
            <a:lvl5pPr marL="2133829" indent="-237093" defTabSz="912146" eaLnBrk="0" hangingPunct="0">
              <a:defRPr sz="2500">
                <a:solidFill>
                  <a:schemeClr val="tx1"/>
                </a:solidFill>
                <a:latin typeface="Times New Roman" panose="02020603050405020304" pitchFamily="18" charset="0"/>
                <a:cs typeface="Arial" panose="020B0604020202020204" pitchFamily="34" charset="0"/>
              </a:defRPr>
            </a:lvl5pPr>
            <a:lvl6pPr marL="2608013"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196"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381"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0564"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20</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4/4/2018</a:t>
            </a:r>
            <a:endParaRPr lang="en-US" dirty="0"/>
          </a:p>
        </p:txBody>
      </p:sp>
    </p:spTree>
    <p:extLst>
      <p:ext uri="{BB962C8B-B14F-4D97-AF65-F5344CB8AC3E}">
        <p14:creationId xmlns:p14="http://schemas.microsoft.com/office/powerpoint/2010/main" val="2883355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309"/>
            <a:fld id="{0413A5C8-111D-4E5C-BB4C-D0F238F39719}" type="slidenum">
              <a:rPr lang="en-US" smtClean="0"/>
              <a:pPr defTabSz="919309"/>
              <a:t>3</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4/4/2018</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3674315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879346"/>
            <a:fld id="{0413A5C8-111D-4E5C-BB4C-D0F238F39719}" type="slidenum">
              <a:rPr lang="en-US" smtClean="0"/>
              <a:pPr defTabSz="879346"/>
              <a:t>4</a:t>
            </a:fld>
            <a:endParaRPr lang="en-US"/>
          </a:p>
        </p:txBody>
      </p:sp>
      <p:sp>
        <p:nvSpPr>
          <p:cNvPr id="5" name="Header Placeholder 4"/>
          <p:cNvSpPr>
            <a:spLocks noGrp="1"/>
          </p:cNvSpPr>
          <p:nvPr>
            <p:ph type="hdr" sz="quarter" idx="10"/>
          </p:nvPr>
        </p:nvSpPr>
        <p:spPr/>
        <p:txBody>
          <a:bodyPr/>
          <a:lstStyle/>
          <a:p>
            <a:pPr>
              <a:defRPr/>
            </a:pPr>
            <a:r>
              <a:rPr lang="en-US"/>
              <a:t>Israel and Kingdom of God</a:t>
            </a:r>
            <a:endParaRPr lang="en-US" dirty="0"/>
          </a:p>
        </p:txBody>
      </p:sp>
    </p:spTree>
    <p:extLst>
      <p:ext uri="{BB962C8B-B14F-4D97-AF65-F5344CB8AC3E}">
        <p14:creationId xmlns:p14="http://schemas.microsoft.com/office/powerpoint/2010/main" val="2635659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46" eaLnBrk="0" hangingPunct="0">
              <a:defRPr sz="2500">
                <a:solidFill>
                  <a:schemeClr val="tx1"/>
                </a:solidFill>
                <a:latin typeface="Times New Roman" panose="02020603050405020304" pitchFamily="18" charset="0"/>
                <a:cs typeface="Arial" panose="020B0604020202020204" pitchFamily="34" charset="0"/>
              </a:defRPr>
            </a:lvl1pPr>
            <a:lvl2pPr marL="770549" indent="-296365" defTabSz="912146" eaLnBrk="0" hangingPunct="0">
              <a:defRPr sz="2500">
                <a:solidFill>
                  <a:schemeClr val="tx1"/>
                </a:solidFill>
                <a:latin typeface="Times New Roman" panose="02020603050405020304" pitchFamily="18" charset="0"/>
                <a:cs typeface="Arial" panose="020B0604020202020204" pitchFamily="34" charset="0"/>
              </a:defRPr>
            </a:lvl2pPr>
            <a:lvl3pPr marL="1185461" indent="-237093" defTabSz="912146" eaLnBrk="0" hangingPunct="0">
              <a:defRPr sz="2500">
                <a:solidFill>
                  <a:schemeClr val="tx1"/>
                </a:solidFill>
                <a:latin typeface="Times New Roman" panose="02020603050405020304" pitchFamily="18" charset="0"/>
                <a:cs typeface="Arial" panose="020B0604020202020204" pitchFamily="34" charset="0"/>
              </a:defRPr>
            </a:lvl3pPr>
            <a:lvl4pPr marL="1659644" indent="-237093" defTabSz="912146" eaLnBrk="0" hangingPunct="0">
              <a:defRPr sz="2500">
                <a:solidFill>
                  <a:schemeClr val="tx1"/>
                </a:solidFill>
                <a:latin typeface="Times New Roman" panose="02020603050405020304" pitchFamily="18" charset="0"/>
                <a:cs typeface="Arial" panose="020B0604020202020204" pitchFamily="34" charset="0"/>
              </a:defRPr>
            </a:lvl4pPr>
            <a:lvl5pPr marL="2133829" indent="-237093" defTabSz="912146" eaLnBrk="0" hangingPunct="0">
              <a:defRPr sz="2500">
                <a:solidFill>
                  <a:schemeClr val="tx1"/>
                </a:solidFill>
                <a:latin typeface="Times New Roman" panose="02020603050405020304" pitchFamily="18" charset="0"/>
                <a:cs typeface="Arial" panose="020B0604020202020204" pitchFamily="34" charset="0"/>
              </a:defRPr>
            </a:lvl5pPr>
            <a:lvl6pPr marL="2608013"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196"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381"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0564"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7</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4/4/2018</a:t>
            </a:r>
            <a:endParaRPr lang="en-US" dirty="0"/>
          </a:p>
        </p:txBody>
      </p:sp>
    </p:spTree>
    <p:extLst>
      <p:ext uri="{BB962C8B-B14F-4D97-AF65-F5344CB8AC3E}">
        <p14:creationId xmlns:p14="http://schemas.microsoft.com/office/powerpoint/2010/main" val="1320322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46" eaLnBrk="0" hangingPunct="0">
              <a:defRPr sz="2500">
                <a:solidFill>
                  <a:schemeClr val="tx1"/>
                </a:solidFill>
                <a:latin typeface="Times New Roman" panose="02020603050405020304" pitchFamily="18" charset="0"/>
                <a:cs typeface="Arial" panose="020B0604020202020204" pitchFamily="34" charset="0"/>
              </a:defRPr>
            </a:lvl1pPr>
            <a:lvl2pPr marL="770549" indent="-296365" defTabSz="912146" eaLnBrk="0" hangingPunct="0">
              <a:defRPr sz="2500">
                <a:solidFill>
                  <a:schemeClr val="tx1"/>
                </a:solidFill>
                <a:latin typeface="Times New Roman" panose="02020603050405020304" pitchFamily="18" charset="0"/>
                <a:cs typeface="Arial" panose="020B0604020202020204" pitchFamily="34" charset="0"/>
              </a:defRPr>
            </a:lvl2pPr>
            <a:lvl3pPr marL="1185461" indent="-237093" defTabSz="912146" eaLnBrk="0" hangingPunct="0">
              <a:defRPr sz="2500">
                <a:solidFill>
                  <a:schemeClr val="tx1"/>
                </a:solidFill>
                <a:latin typeface="Times New Roman" panose="02020603050405020304" pitchFamily="18" charset="0"/>
                <a:cs typeface="Arial" panose="020B0604020202020204" pitchFamily="34" charset="0"/>
              </a:defRPr>
            </a:lvl3pPr>
            <a:lvl4pPr marL="1659644" indent="-237093" defTabSz="912146" eaLnBrk="0" hangingPunct="0">
              <a:defRPr sz="2500">
                <a:solidFill>
                  <a:schemeClr val="tx1"/>
                </a:solidFill>
                <a:latin typeface="Times New Roman" panose="02020603050405020304" pitchFamily="18" charset="0"/>
                <a:cs typeface="Arial" panose="020B0604020202020204" pitchFamily="34" charset="0"/>
              </a:defRPr>
            </a:lvl4pPr>
            <a:lvl5pPr marL="2133829" indent="-237093" defTabSz="912146" eaLnBrk="0" hangingPunct="0">
              <a:defRPr sz="2500">
                <a:solidFill>
                  <a:schemeClr val="tx1"/>
                </a:solidFill>
                <a:latin typeface="Times New Roman" panose="02020603050405020304" pitchFamily="18" charset="0"/>
                <a:cs typeface="Arial" panose="020B0604020202020204" pitchFamily="34" charset="0"/>
              </a:defRPr>
            </a:lvl5pPr>
            <a:lvl6pPr marL="2608013"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196"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381"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0564"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8</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4/4/2018</a:t>
            </a:r>
            <a:endParaRPr lang="en-US" dirty="0"/>
          </a:p>
        </p:txBody>
      </p:sp>
    </p:spTree>
    <p:extLst>
      <p:ext uri="{BB962C8B-B14F-4D97-AF65-F5344CB8AC3E}">
        <p14:creationId xmlns:p14="http://schemas.microsoft.com/office/powerpoint/2010/main" val="1130691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4/4/2018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9</a:t>
            </a:fld>
            <a:endParaRPr lang="en-US" altLang="en-US" dirty="0"/>
          </a:p>
        </p:txBody>
      </p:sp>
    </p:spTree>
    <p:extLst>
      <p:ext uri="{BB962C8B-B14F-4D97-AF65-F5344CB8AC3E}">
        <p14:creationId xmlns:p14="http://schemas.microsoft.com/office/powerpoint/2010/main" val="2148422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4/4/2018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10</a:t>
            </a:fld>
            <a:endParaRPr lang="en-US" altLang="en-US" dirty="0"/>
          </a:p>
        </p:txBody>
      </p:sp>
    </p:spTree>
    <p:extLst>
      <p:ext uri="{BB962C8B-B14F-4D97-AF65-F5344CB8AC3E}">
        <p14:creationId xmlns:p14="http://schemas.microsoft.com/office/powerpoint/2010/main" val="503194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4/4/2018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11</a:t>
            </a:fld>
            <a:endParaRPr lang="en-US" altLang="en-US" dirty="0"/>
          </a:p>
        </p:txBody>
      </p:sp>
    </p:spTree>
    <p:extLst>
      <p:ext uri="{BB962C8B-B14F-4D97-AF65-F5344CB8AC3E}">
        <p14:creationId xmlns:p14="http://schemas.microsoft.com/office/powerpoint/2010/main" val="3716051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4/4/2018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12</a:t>
            </a:fld>
            <a:endParaRPr lang="en-US" altLang="en-US" dirty="0"/>
          </a:p>
        </p:txBody>
      </p:sp>
    </p:spTree>
    <p:extLst>
      <p:ext uri="{BB962C8B-B14F-4D97-AF65-F5344CB8AC3E}">
        <p14:creationId xmlns:p14="http://schemas.microsoft.com/office/powerpoint/2010/main" val="2385500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fld id="{D36E8520-37C3-473E-85E6-D362048BCA9A}" type="slidenum">
              <a:rPr lang="en-US" altLang="en-US"/>
              <a:pPr/>
              <a:t>‹#›</a:t>
            </a:fld>
            <a:endParaRPr lang="en-US" altLang="en-US"/>
          </a:p>
        </p:txBody>
      </p:sp>
    </p:spTree>
    <p:extLst>
      <p:ext uri="{BB962C8B-B14F-4D97-AF65-F5344CB8AC3E}">
        <p14:creationId xmlns:p14="http://schemas.microsoft.com/office/powerpoint/2010/main" val="2396015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89248235"/>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6"/>
          <p:cNvSpPr>
            <a:spLocks noGrp="1" noChangeArrowheads="1"/>
          </p:cNvSpPr>
          <p:nvPr>
            <p:ph type="dt" sz="half" idx="10"/>
          </p:nvPr>
        </p:nvSpPr>
        <p:spPr/>
        <p:txBody>
          <a:bodyPr/>
          <a:lstStyle>
            <a:lvl1pPr>
              <a:defRPr/>
            </a:lvl1pPr>
          </a:lstStyle>
          <a:p>
            <a:pPr>
              <a:defRPr/>
            </a:pPr>
            <a:endParaRPr lang="en-US"/>
          </a:p>
        </p:txBody>
      </p:sp>
      <p:sp>
        <p:nvSpPr>
          <p:cNvPr id="3" name="Rectangle 37"/>
          <p:cNvSpPr>
            <a:spLocks noGrp="1" noChangeArrowheads="1"/>
          </p:cNvSpPr>
          <p:nvPr>
            <p:ph type="ftr" sz="quarter" idx="11"/>
          </p:nvPr>
        </p:nvSpPr>
        <p:spPr/>
        <p:txBody>
          <a:bodyPr/>
          <a:lstStyle>
            <a:lvl1pPr>
              <a:defRPr/>
            </a:lvl1pPr>
          </a:lstStyle>
          <a:p>
            <a:pPr>
              <a:defRPr/>
            </a:pPr>
            <a:endParaRPr lang="en-US"/>
          </a:p>
        </p:txBody>
      </p:sp>
      <p:sp>
        <p:nvSpPr>
          <p:cNvPr id="4" name="Rectangle 38"/>
          <p:cNvSpPr>
            <a:spLocks noGrp="1" noChangeArrowheads="1"/>
          </p:cNvSpPr>
          <p:nvPr>
            <p:ph type="sldNum" sz="quarter" idx="12"/>
          </p:nvPr>
        </p:nvSpPr>
        <p:spPr/>
        <p:txBody>
          <a:bodyPr/>
          <a:lstStyle>
            <a:lvl1pPr>
              <a:defRPr/>
            </a:lvl1pPr>
          </a:lstStyle>
          <a:p>
            <a:pPr>
              <a:defRPr/>
            </a:pPr>
            <a:fld id="{E88018D1-EB7A-42CC-8926-8191D263DE2B}" type="slidenum">
              <a:rPr lang="en-US"/>
              <a:pPr>
                <a:defRPr/>
              </a:pPr>
              <a:t>‹#›</a:t>
            </a:fld>
            <a:endParaRPr lang="en-US"/>
          </a:p>
        </p:txBody>
      </p:sp>
    </p:spTree>
    <p:extLst>
      <p:ext uri="{BB962C8B-B14F-4D97-AF65-F5344CB8AC3E}">
        <p14:creationId xmlns:p14="http://schemas.microsoft.com/office/powerpoint/2010/main" val="3541690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52" r:id="rId11"/>
    <p:sldLayoutId id="2147492661" r:id="rId12"/>
    <p:sldLayoutId id="2147492662" r:id="rId13"/>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30.png"/><Relationship Id="rId3" Type="http://schemas.openxmlformats.org/officeDocument/2006/relationships/customXml" Target="../ink/ink4.xml"/><Relationship Id="rId7" Type="http://schemas.openxmlformats.org/officeDocument/2006/relationships/customXml" Target="../ink/ink5.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220.png"/><Relationship Id="rId11" Type="http://schemas.openxmlformats.org/officeDocument/2006/relationships/image" Target="../media/image8.jpeg"/><Relationship Id="rId10" Type="http://schemas.openxmlformats.org/officeDocument/2006/relationships/image" Target="../media/image240.png"/><Relationship Id="rId9" Type="http://schemas.openxmlformats.org/officeDocument/2006/relationships/customXml" Target="../ink/ink6.xml"/></Relationships>
</file>

<file path=ppt/slides/_rels/slide11.xml.rels><?xml version="1.0" encoding="UTF-8" standalone="yes"?>
<Relationships xmlns="http://schemas.openxmlformats.org/package/2006/relationships"><Relationship Id="rId8" Type="http://schemas.openxmlformats.org/officeDocument/2006/relationships/image" Target="../media/image230.png"/><Relationship Id="rId3" Type="http://schemas.openxmlformats.org/officeDocument/2006/relationships/customXml" Target="../ink/ink7.xml"/><Relationship Id="rId7" Type="http://schemas.openxmlformats.org/officeDocument/2006/relationships/customXml" Target="../ink/ink8.xm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220.png"/><Relationship Id="rId11" Type="http://schemas.openxmlformats.org/officeDocument/2006/relationships/image" Target="../media/image9.jpeg"/><Relationship Id="rId10" Type="http://schemas.openxmlformats.org/officeDocument/2006/relationships/image" Target="../media/image240.png"/><Relationship Id="rId9" Type="http://schemas.openxmlformats.org/officeDocument/2006/relationships/customXml" Target="../ink/ink9.xml"/></Relationships>
</file>

<file path=ppt/slides/_rels/slide12.xml.rels><?xml version="1.0" encoding="UTF-8" standalone="yes"?>
<Relationships xmlns="http://schemas.openxmlformats.org/package/2006/relationships"><Relationship Id="rId8" Type="http://schemas.openxmlformats.org/officeDocument/2006/relationships/image" Target="../media/image230.png"/><Relationship Id="rId3" Type="http://schemas.openxmlformats.org/officeDocument/2006/relationships/customXml" Target="../ink/ink10.xml"/><Relationship Id="rId7" Type="http://schemas.openxmlformats.org/officeDocument/2006/relationships/customXml" Target="../ink/ink11.xm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220.png"/><Relationship Id="rId11" Type="http://schemas.openxmlformats.org/officeDocument/2006/relationships/image" Target="../media/image10.jpeg"/><Relationship Id="rId10" Type="http://schemas.openxmlformats.org/officeDocument/2006/relationships/image" Target="../media/image240.png"/><Relationship Id="rId9" Type="http://schemas.openxmlformats.org/officeDocument/2006/relationships/customXml" Target="../ink/ink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1.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8" Type="http://schemas.openxmlformats.org/officeDocument/2006/relationships/image" Target="../media/image230.png"/><Relationship Id="rId3" Type="http://schemas.openxmlformats.org/officeDocument/2006/relationships/customXml" Target="../ink/ink1.xml"/><Relationship Id="rId7" Type="http://schemas.openxmlformats.org/officeDocument/2006/relationships/customXml" Target="../ink/ink2.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220.png"/><Relationship Id="rId11" Type="http://schemas.openxmlformats.org/officeDocument/2006/relationships/image" Target="../media/image7.jpeg"/><Relationship Id="rId10" Type="http://schemas.openxmlformats.org/officeDocument/2006/relationships/image" Target="../media/image240.png"/><Relationship Id="rId9" Type="http://schemas.openxmlformats.org/officeDocument/2006/relationships/customXml" Target="../ink/ink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images-na.ssl-images-amazon.com/images/I/51ICPeSz%2BKL._SX331_BO1,204,203,200_.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76488" y="152400"/>
            <a:ext cx="4391025" cy="657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795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970259" y="228600"/>
            <a:ext cx="7203483" cy="1066800"/>
          </a:xfrm>
        </p:spPr>
        <p:txBody>
          <a:bodyPr/>
          <a:lstStyle/>
          <a:p>
            <a:pPr algn="ctr">
              <a:spcAft>
                <a:spcPts val="600"/>
              </a:spcAft>
            </a:pPr>
            <a:r>
              <a:rPr lang="en-US" sz="3200" dirty="0"/>
              <a:t>Arnold Fruchtenbaum</a:t>
            </a:r>
            <a:br>
              <a:rPr lang="en-US" sz="2400" dirty="0"/>
            </a:br>
            <a:r>
              <a:rPr lang="en-US" sz="1800" dirty="0">
                <a:solidFill>
                  <a:schemeClr val="tx1"/>
                </a:solidFill>
              </a:rPr>
              <a:t>Arnold G. </a:t>
            </a:r>
            <a:r>
              <a:rPr lang="en-US" sz="1800" dirty="0" err="1">
                <a:solidFill>
                  <a:schemeClr val="tx1"/>
                </a:solidFill>
              </a:rPr>
              <a:t>Fruchtenbaum</a:t>
            </a:r>
            <a:r>
              <a:rPr lang="en-US" sz="1800" dirty="0">
                <a:solidFill>
                  <a:schemeClr val="tx1"/>
                </a:solidFill>
              </a:rPr>
              <a:t>, “Israel’s Right to the Promised Land,” 17–18, accessed March 9, 2013, http://www.pre-trib.org.com.</a:t>
            </a:r>
            <a:endParaRPr lang="en-US" altLang="en-US" sz="1800" dirty="0">
              <a:solidFill>
                <a:schemeClr val="tx1"/>
              </a:solidFill>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447800"/>
            <a:ext cx="9113760" cy="493356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2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600" dirty="0">
                <a:effectLst/>
                <a:latin typeface="Calibri" panose="020F0502020204030204" pitchFamily="34" charset="0"/>
              </a:rPr>
              <a:t>[I]t is incorrect to say that the Old Testament should be interpreted by the New Testament because if that is the case, the Old Testament had no meaning and seemed to be irrelevant to the ones to whom it was spoken. On the contrary, the validity of the New Testament is seen by how it conforms to what was already revealed in the Old Testament. The Book of Mormon and other books by cultic groups fail to stand because they contradict the New Testament. By the same token, if the New Testament contradicts the Old Testament, it cannot stand. It is one thing to see fulfillment in the New Testament, but it is quite another to see the New Testament so totally reinterpret the Old Testament that what the Old Testament says carries no meaning at all.</a:t>
            </a:r>
            <a:r>
              <a:rPr lang="en-US" sz="2600" dirty="0">
                <a:latin typeface="Calibri" panose="020F0502020204030204" pitchFamily="34" charset="0"/>
                <a:cs typeface="Calibri" panose="020F0502020204030204" pitchFamily="34" charset="0"/>
              </a:rPr>
              <a:t>”</a:t>
            </a:r>
          </a:p>
          <a:p>
            <a:pPr marL="0" indent="0" algn="just">
              <a:spcBef>
                <a:spcPts val="0"/>
              </a:spcBef>
              <a:buNone/>
            </a:pPr>
            <a:endParaRPr lang="en-US"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6"/>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8"/>
              <a:stretch>
                <a:fillRect/>
              </a:stretch>
            </p:blipFill>
            <p:spPr>
              <a:xfrm>
                <a:off x="4688419" y="515476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10"/>
              <a:stretch>
                <a:fillRect/>
              </a:stretch>
            </p:blipFill>
            <p:spPr>
              <a:xfrm>
                <a:off x="9654979" y="4790080"/>
                <a:ext cx="47880" cy="24120"/>
              </a:xfrm>
              <a:prstGeom prst="rect">
                <a:avLst/>
              </a:prstGeom>
            </p:spPr>
          </p:pic>
        </mc:Fallback>
      </mc:AlternateContent>
      <p:pic>
        <p:nvPicPr>
          <p:cNvPr id="2" name="Picture 1">
            <a:extLst>
              <a:ext uri="{FF2B5EF4-FFF2-40B4-BE49-F238E27FC236}">
                <a16:creationId xmlns:a16="http://schemas.microsoft.com/office/drawing/2014/main" id="{4880F3CA-9D14-481E-900B-6A91F266B1DF}"/>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6200" y="74908"/>
            <a:ext cx="820011" cy="1097280"/>
          </a:xfrm>
          <a:prstGeom prst="rect">
            <a:avLst/>
          </a:prstGeom>
        </p:spPr>
      </p:pic>
    </p:spTree>
    <p:extLst>
      <p:ext uri="{BB962C8B-B14F-4D97-AF65-F5344CB8AC3E}">
        <p14:creationId xmlns:p14="http://schemas.microsoft.com/office/powerpoint/2010/main" val="828161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1437630" y="228600"/>
            <a:ext cx="6268741" cy="1066800"/>
          </a:xfrm>
        </p:spPr>
        <p:txBody>
          <a:bodyPr/>
          <a:lstStyle/>
          <a:p>
            <a:pPr algn="ctr">
              <a:spcAft>
                <a:spcPts val="600"/>
              </a:spcAft>
            </a:pPr>
            <a:r>
              <a:rPr lang="en-US" sz="3200" dirty="0"/>
              <a:t>Colin Chapman</a:t>
            </a:r>
            <a:br>
              <a:rPr lang="en-US" sz="2400" dirty="0"/>
            </a:br>
            <a:r>
              <a:rPr lang="en-US" sz="1800" dirty="0">
                <a:solidFill>
                  <a:schemeClr val="tx1"/>
                </a:solidFill>
              </a:rPr>
              <a:t>Colin Chapman, Whose Promised Land? The Continuing Conflict over Israel and Palestine (Oxford, England: Lion, 2015), 262.</a:t>
            </a:r>
            <a:endParaRPr lang="en-US" altLang="en-US" sz="1800" dirty="0">
              <a:solidFill>
                <a:schemeClr val="tx1"/>
              </a:solidFill>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447800"/>
            <a:ext cx="9144000" cy="509244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2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dirty="0">
                <a:effectLst/>
                <a:latin typeface="Calibri" panose="020F0502020204030204" pitchFamily="34" charset="0"/>
              </a:rPr>
              <a:t>When the New Testament writers like John had seen the significance of the land and the nation in the context of the kingdom of God which had come into being in Jesus of Nazareth, they ceased to look forward to a literal fulfillment of Old Testament prophecies of a return to the land and a restoration of a Jewish state. The one and only fulfillment of all promises and prophecies was already there before their eyes in the person of Jesus. The way they interpreted the Old Testament should be the norm for the Christian interpretation of the Old Testament today.</a:t>
            </a:r>
            <a:r>
              <a:rPr lang="en-US" sz="3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000" dirty="0">
              <a:effectLst/>
              <a:latin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6"/>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8"/>
              <a:stretch>
                <a:fillRect/>
              </a:stretch>
            </p:blipFill>
            <p:spPr>
              <a:xfrm>
                <a:off x="4688419" y="515476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10"/>
              <a:stretch>
                <a:fillRect/>
              </a:stretch>
            </p:blipFill>
            <p:spPr>
              <a:xfrm>
                <a:off x="9654979" y="4790080"/>
                <a:ext cx="47880" cy="24120"/>
              </a:xfrm>
              <a:prstGeom prst="rect">
                <a:avLst/>
              </a:prstGeom>
            </p:spPr>
          </p:pic>
        </mc:Fallback>
      </mc:AlternateContent>
      <p:pic>
        <p:nvPicPr>
          <p:cNvPr id="3" name="Picture 2">
            <a:extLst>
              <a:ext uri="{FF2B5EF4-FFF2-40B4-BE49-F238E27FC236}">
                <a16:creationId xmlns:a16="http://schemas.microsoft.com/office/drawing/2014/main" id="{8B73B12A-B244-48CB-B921-96CAD7C84458}"/>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6200" y="76200"/>
            <a:ext cx="850688" cy="1295971"/>
          </a:xfrm>
          <a:prstGeom prst="rect">
            <a:avLst/>
          </a:prstGeom>
        </p:spPr>
      </p:pic>
    </p:spTree>
    <p:extLst>
      <p:ext uri="{BB962C8B-B14F-4D97-AF65-F5344CB8AC3E}">
        <p14:creationId xmlns:p14="http://schemas.microsoft.com/office/powerpoint/2010/main" val="139995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970259" y="228600"/>
            <a:ext cx="7203483" cy="1066800"/>
          </a:xfrm>
        </p:spPr>
        <p:txBody>
          <a:bodyPr/>
          <a:lstStyle/>
          <a:p>
            <a:pPr algn="ctr">
              <a:spcAft>
                <a:spcPts val="600"/>
              </a:spcAft>
            </a:pPr>
            <a:r>
              <a:rPr lang="en-US" sz="3200" dirty="0" err="1"/>
              <a:t>Naim</a:t>
            </a:r>
            <a:r>
              <a:rPr lang="en-US" sz="3200" dirty="0"/>
              <a:t> </a:t>
            </a:r>
            <a:r>
              <a:rPr lang="en-US" sz="3200" dirty="0" err="1"/>
              <a:t>Ateek</a:t>
            </a:r>
            <a:br>
              <a:rPr lang="en-US" sz="2400" dirty="0"/>
            </a:br>
            <a:r>
              <a:rPr lang="en-US" sz="1800" dirty="0" err="1">
                <a:solidFill>
                  <a:schemeClr val="tx1"/>
                </a:solidFill>
              </a:rPr>
              <a:t>Naim</a:t>
            </a:r>
            <a:r>
              <a:rPr lang="en-US" sz="1800" dirty="0">
                <a:solidFill>
                  <a:schemeClr val="tx1"/>
                </a:solidFill>
              </a:rPr>
              <a:t> </a:t>
            </a:r>
            <a:r>
              <a:rPr lang="en-US" sz="1800" dirty="0" err="1">
                <a:solidFill>
                  <a:schemeClr val="tx1"/>
                </a:solidFill>
              </a:rPr>
              <a:t>Ateek</a:t>
            </a:r>
            <a:r>
              <a:rPr lang="en-US" sz="1800" dirty="0">
                <a:solidFill>
                  <a:schemeClr val="tx1"/>
                </a:solidFill>
              </a:rPr>
              <a:t>, </a:t>
            </a:r>
            <a:r>
              <a:rPr lang="en-US" sz="1800" i="1" dirty="0">
                <a:solidFill>
                  <a:schemeClr val="tx1"/>
                </a:solidFill>
              </a:rPr>
              <a:t>Justice, and Only Justice: A Palestinian Theology of Liberation</a:t>
            </a:r>
            <a:r>
              <a:rPr lang="en-US" sz="1800" dirty="0">
                <a:solidFill>
                  <a:schemeClr val="tx1"/>
                </a:solidFill>
              </a:rPr>
              <a:t> (</a:t>
            </a:r>
            <a:r>
              <a:rPr lang="en-US" sz="1800" dirty="0" err="1">
                <a:solidFill>
                  <a:schemeClr val="tx1"/>
                </a:solidFill>
              </a:rPr>
              <a:t>Maryknoll</a:t>
            </a:r>
            <a:r>
              <a:rPr lang="en-US" sz="1800" dirty="0">
                <a:solidFill>
                  <a:schemeClr val="tx1"/>
                </a:solidFill>
              </a:rPr>
              <a:t>, NY: Ortis, 1990), 81–82.</a:t>
            </a:r>
            <a:endParaRPr lang="en-US" altLang="en-US" sz="1800" dirty="0">
              <a:solidFill>
                <a:schemeClr val="tx1"/>
              </a:solidFill>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24480" y="1447800"/>
            <a:ext cx="9095040" cy="51816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2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200" dirty="0">
                <a:effectLst/>
                <a:latin typeface="Calibri" panose="020F0502020204030204" pitchFamily="34" charset="0"/>
              </a:rPr>
              <a:t>The use of this “new” hermeneutic is accessible to all Christians, even to the simple of faith. . . . The constant application of this hermeneutic, therefore, is the best key for Christians to interpreting and understanding the biblical message. Furthermore, this theological understanding can determine the validity and authority of the Scriptures for the life of the Christian. It is grounded in the knowledge and love of God as revealed in the life, death, and resurrection of Jesus Christ. The revelation of God, God’s nature, purpose, and will as revealed in Christ, becomes the criterion by which Christians can measure the validity and authority of the biblical message for their life. When confronted with a difficult passage in the Bible . . . one needs to ask such simple questions as: Is the way I am hearing this the way I have come to know God in Christ? Does this fit the picture I have of God that Jesus has revealed to me? Does it match the character of God whom I have come to know through Christ? If it does, then that passage is valid and authoritative. If not, then I cannot accept its validity or authority.”</a:t>
            </a:r>
          </a:p>
          <a:p>
            <a:pPr marL="0" indent="0" algn="just">
              <a:buNone/>
            </a:pPr>
            <a:endParaRPr lang="en-US" sz="3000" dirty="0">
              <a:effectLst/>
              <a:latin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6"/>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8"/>
              <a:stretch>
                <a:fillRect/>
              </a:stretch>
            </p:blipFill>
            <p:spPr>
              <a:xfrm>
                <a:off x="4688419" y="515476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10"/>
              <a:stretch>
                <a:fillRect/>
              </a:stretch>
            </p:blipFill>
            <p:spPr>
              <a:xfrm>
                <a:off x="9654979" y="4790080"/>
                <a:ext cx="47880" cy="24120"/>
              </a:xfrm>
              <a:prstGeom prst="rect">
                <a:avLst/>
              </a:prstGeom>
            </p:spPr>
          </p:pic>
        </mc:Fallback>
      </mc:AlternateContent>
      <p:pic>
        <p:nvPicPr>
          <p:cNvPr id="2" name="Picture 1">
            <a:extLst>
              <a:ext uri="{FF2B5EF4-FFF2-40B4-BE49-F238E27FC236}">
                <a16:creationId xmlns:a16="http://schemas.microsoft.com/office/drawing/2014/main" id="{D1534AFB-4F07-43EE-BDA6-9753221FD3B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6200" y="76200"/>
            <a:ext cx="754510" cy="1087582"/>
          </a:xfrm>
          <a:prstGeom prst="rect">
            <a:avLst/>
          </a:prstGeom>
        </p:spPr>
      </p:pic>
    </p:spTree>
    <p:extLst>
      <p:ext uri="{BB962C8B-B14F-4D97-AF65-F5344CB8AC3E}">
        <p14:creationId xmlns:p14="http://schemas.microsoft.com/office/powerpoint/2010/main" val="2621358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09800" y="1600200"/>
            <a:ext cx="6781800" cy="4031873"/>
          </a:xfrm>
          <a:prstGeom prst="rect">
            <a:avLst/>
          </a:prstGeom>
        </p:spPr>
        <p:txBody>
          <a:bodyPr wrap="square">
            <a:spAutoFit/>
          </a:bodyPr>
          <a:lstStyle/>
          <a:p>
            <a:pPr algn="just"/>
            <a:r>
              <a:rPr lang="en-US" sz="3200" dirty="0">
                <a:effectLst>
                  <a:outerShdw blurRad="38100" dist="38100" dir="2700000" algn="tl">
                    <a:srgbClr val="000000">
                      <a:alpha val="43137"/>
                    </a:srgbClr>
                  </a:outerShdw>
                </a:effectLst>
                <a:latin typeface="Calibri" panose="020F0502020204030204" pitchFamily="34" charset="0"/>
              </a:rPr>
              <a:t>“…the New Testament does introduce change and advance; it does not merely repeat Old Testament revelation. In making complementary additions, however, it does not jettison Old Testament promises. The enhancement is not at the expense of the original promise.”</a:t>
            </a:r>
          </a:p>
        </p:txBody>
      </p:sp>
      <p:sp>
        <p:nvSpPr>
          <p:cNvPr id="8" name="TextBox 7"/>
          <p:cNvSpPr txBox="1"/>
          <p:nvPr/>
        </p:nvSpPr>
        <p:spPr>
          <a:xfrm>
            <a:off x="190500" y="6248400"/>
            <a:ext cx="8763000" cy="523220"/>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Craig </a:t>
            </a:r>
            <a:r>
              <a:rPr lang="en-US" sz="1400" dirty="0" err="1">
                <a:latin typeface="Calibri" panose="020F0502020204030204" pitchFamily="34" charset="0"/>
                <a:cs typeface="Calibri" panose="020F0502020204030204" pitchFamily="34" charset="0"/>
              </a:rPr>
              <a:t>Blaising</a:t>
            </a:r>
            <a:r>
              <a:rPr lang="en-US" sz="1400" dirty="0">
                <a:latin typeface="Calibri" panose="020F0502020204030204" pitchFamily="34" charset="0"/>
                <a:cs typeface="Calibri" panose="020F0502020204030204" pitchFamily="34" charset="0"/>
              </a:rPr>
              <a:t> and Darrell Bock, “Dispensationalism, Israel and the Church: Assessment and Dialogue,” in </a:t>
            </a:r>
            <a:r>
              <a:rPr lang="en-US" sz="1400" i="1" dirty="0">
                <a:latin typeface="Calibri" panose="020F0502020204030204" pitchFamily="34" charset="0"/>
                <a:cs typeface="Calibri" panose="020F0502020204030204" pitchFamily="34" charset="0"/>
              </a:rPr>
              <a:t>Dispensationalism, Israel and the Church</a:t>
            </a:r>
            <a:r>
              <a:rPr lang="en-US" sz="1400" dirty="0">
                <a:latin typeface="Calibri" panose="020F0502020204030204" pitchFamily="34" charset="0"/>
                <a:cs typeface="Calibri" panose="020F0502020204030204" pitchFamily="34" charset="0"/>
              </a:rPr>
              <a:t>, ed. Craig </a:t>
            </a:r>
            <a:r>
              <a:rPr lang="en-US" sz="1400" dirty="0" err="1">
                <a:latin typeface="Calibri" panose="020F0502020204030204" pitchFamily="34" charset="0"/>
                <a:cs typeface="Calibri" panose="020F0502020204030204" pitchFamily="34" charset="0"/>
              </a:rPr>
              <a:t>Blaising</a:t>
            </a:r>
            <a:r>
              <a:rPr lang="en-US" sz="1400" dirty="0">
                <a:latin typeface="Calibri" panose="020F0502020204030204" pitchFamily="34" charset="0"/>
                <a:cs typeface="Calibri" panose="020F0502020204030204" pitchFamily="34" charset="0"/>
              </a:rPr>
              <a:t> and Darrell Bock (Grand Rapids: Zondervan, 1992), 392–93.</a:t>
            </a:r>
            <a:endPar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Rectangle 2"/>
          <p:cNvSpPr/>
          <p:nvPr/>
        </p:nvSpPr>
        <p:spPr>
          <a:xfrm>
            <a:off x="1219200" y="228600"/>
            <a:ext cx="7010399" cy="1200329"/>
          </a:xfrm>
          <a:prstGeom prst="rect">
            <a:avLst/>
          </a:prstGeom>
        </p:spPr>
        <p:txBody>
          <a:bodyPr wrap="square">
            <a:spAutoFit/>
          </a:bodyPr>
          <a:lstStyle/>
          <a:p>
            <a:pPr algn="ct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“Complementary Hermeneutics” in Progressive Dispensationalism</a:t>
            </a:r>
          </a:p>
        </p:txBody>
      </p:sp>
      <p:pic>
        <p:nvPicPr>
          <p:cNvPr id="2" name="Picture 1">
            <a:extLst>
              <a:ext uri="{FF2B5EF4-FFF2-40B4-BE49-F238E27FC236}">
                <a16:creationId xmlns:a16="http://schemas.microsoft.com/office/drawing/2014/main" id="{DBD5CF4E-5A21-4EBA-BEBB-1F72A07413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1762125"/>
            <a:ext cx="1828802" cy="2560320"/>
          </a:xfrm>
          <a:prstGeom prst="rect">
            <a:avLst/>
          </a:prstGeom>
        </p:spPr>
      </p:pic>
    </p:spTree>
    <p:extLst>
      <p:ext uri="{BB962C8B-B14F-4D97-AF65-F5344CB8AC3E}">
        <p14:creationId xmlns:p14="http://schemas.microsoft.com/office/powerpoint/2010/main" val="2900010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09600" y="228600"/>
            <a:ext cx="7924800" cy="1149312"/>
          </a:xfrm>
        </p:spPr>
        <p:txBody>
          <a:bodyPr/>
          <a:lstStyle/>
          <a:p>
            <a:pPr algn="ctr" eaLnBrk="1" hangingPunct="1"/>
            <a:r>
              <a:rPr lang="en-US" altLang="en-US" sz="4000" dirty="0">
                <a:effectLst>
                  <a:outerShdw blurRad="38100" dist="38100" dir="2700000" algn="tl">
                    <a:srgbClr val="000000">
                      <a:alpha val="43137"/>
                    </a:srgbClr>
                  </a:outerShdw>
                </a:effectLst>
              </a:rPr>
              <a:t>Spiritual Form of the Kingdom</a:t>
            </a:r>
            <a:br>
              <a:rPr lang="en-US" altLang="en-US" sz="40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Some Problems</a:t>
            </a:r>
            <a:endParaRPr lang="en-US" altLang="en-US" sz="4000" dirty="0">
              <a:effectLst>
                <a:outerShdw blurRad="38100" dist="38100" dir="2700000" algn="tl">
                  <a:srgbClr val="000000">
                    <a:alpha val="43137"/>
                  </a:srgbClr>
                </a:outerShdw>
              </a:effectLst>
            </a:endParaRPr>
          </a:p>
        </p:txBody>
      </p:sp>
      <p:sp>
        <p:nvSpPr>
          <p:cNvPr id="16387" name="Rectangle 3"/>
          <p:cNvSpPr>
            <a:spLocks noGrp="1" noChangeArrowheads="1"/>
          </p:cNvSpPr>
          <p:nvPr>
            <p:ph type="body" sz="half" idx="2"/>
          </p:nvPr>
        </p:nvSpPr>
        <p:spPr>
          <a:xfrm>
            <a:off x="0" y="1600200"/>
            <a:ext cx="9144000" cy="3962400"/>
          </a:xfrm>
        </p:spPr>
        <p:txBody>
          <a:bodyPr/>
          <a:lstStyle/>
          <a:p>
            <a:pPr marL="463550" indent="-463550" algn="just" eaLnBrk="1" hangingPunct="1">
              <a:spcBef>
                <a:spcPts val="0"/>
              </a:spcBef>
              <a:spcAft>
                <a:spcPts val="1200"/>
              </a:spcAft>
              <a:buSzPct val="100000"/>
              <a:buFont typeface="+mj-lt"/>
              <a:buAutoNum type="arabicPeriod"/>
              <a:defRPr/>
            </a:pPr>
            <a:r>
              <a:rPr lang="en-US" sz="3000" dirty="0">
                <a:effectLst>
                  <a:outerShdw blurRad="38100" dist="38100" dir="2700000" algn="tl">
                    <a:srgbClr val="000000">
                      <a:alpha val="43137"/>
                    </a:srgbClr>
                  </a:outerShdw>
                </a:effectLst>
              </a:rPr>
              <a:t>God cannot lie (Num. 23:19; Titus 1:2; Heb. 6:18)</a:t>
            </a:r>
          </a:p>
          <a:p>
            <a:pPr marL="463550" indent="-463550" algn="just" eaLnBrk="1" hangingPunct="1">
              <a:spcBef>
                <a:spcPts val="0"/>
              </a:spcBef>
              <a:spcAft>
                <a:spcPts val="1200"/>
              </a:spcAft>
              <a:buSzPct val="100000"/>
              <a:buFont typeface="+mj-lt"/>
              <a:buAutoNum type="arabicPeriod"/>
              <a:defRPr/>
            </a:pPr>
            <a:r>
              <a:rPr lang="en-US" sz="3000" dirty="0">
                <a:effectLst>
                  <a:outerShdw blurRad="38100" dist="38100" dir="2700000" algn="tl">
                    <a:srgbClr val="000000">
                      <a:alpha val="43137"/>
                    </a:srgbClr>
                  </a:outerShdw>
                </a:effectLst>
              </a:rPr>
              <a:t>Truth is determined by its conformity to prior Scripture (Deut. 13:1-5; Acts 17:11; Gal. 1:6-9; 1 Thess. 5:21; 1 Cor. 14:29; 1 John 4:1; Rev. 2:2)</a:t>
            </a:r>
          </a:p>
          <a:p>
            <a:pPr marL="463550" indent="-463550" algn="just" eaLnBrk="1" hangingPunct="1">
              <a:spcBef>
                <a:spcPts val="0"/>
              </a:spcBef>
              <a:spcAft>
                <a:spcPts val="1200"/>
              </a:spcAft>
              <a:buSzPct val="100000"/>
              <a:buFont typeface="+mj-lt"/>
              <a:buAutoNum type="arabicPeriod"/>
              <a:defRPr/>
            </a:pPr>
            <a:r>
              <a:rPr lang="en-US" sz="3000" dirty="0">
                <a:effectLst>
                  <a:outerShdw blurRad="38100" dist="38100" dir="2700000" algn="tl">
                    <a:srgbClr val="000000">
                      <a:alpha val="43137"/>
                    </a:srgbClr>
                  </a:outerShdw>
                </a:effectLst>
              </a:rPr>
              <a:t>Overwhelming NT kingdom references are future (Matt. 6:10; Acts 14:22)</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467600" y="4981632"/>
            <a:ext cx="1186369" cy="1606512"/>
          </a:xfrm>
        </p:spPr>
      </p:pic>
    </p:spTree>
    <p:extLst>
      <p:ext uri="{BB962C8B-B14F-4D97-AF65-F5344CB8AC3E}">
        <p14:creationId xmlns:p14="http://schemas.microsoft.com/office/powerpoint/2010/main" val="2513144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09600" y="228600"/>
            <a:ext cx="7924800" cy="1149312"/>
          </a:xfrm>
        </p:spPr>
        <p:txBody>
          <a:bodyPr/>
          <a:lstStyle/>
          <a:p>
            <a:pPr algn="ctr" eaLnBrk="1" hangingPunct="1"/>
            <a:r>
              <a:rPr lang="en-US" altLang="en-US" sz="4000" dirty="0">
                <a:effectLst>
                  <a:outerShdw blurRad="38100" dist="38100" dir="2700000" algn="tl">
                    <a:srgbClr val="000000">
                      <a:alpha val="43137"/>
                    </a:srgbClr>
                  </a:outerShdw>
                </a:effectLst>
              </a:rPr>
              <a:t>Spiritual Form of the Kingdom</a:t>
            </a:r>
            <a:br>
              <a:rPr lang="en-US" altLang="en-US" sz="40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Some Problems</a:t>
            </a:r>
            <a:endParaRPr lang="en-US" altLang="en-US" sz="4000" dirty="0">
              <a:effectLst>
                <a:outerShdw blurRad="38100" dist="38100" dir="2700000" algn="tl">
                  <a:srgbClr val="000000">
                    <a:alpha val="43137"/>
                  </a:srgbClr>
                </a:outerShdw>
              </a:effectLst>
            </a:endParaRPr>
          </a:p>
        </p:txBody>
      </p:sp>
      <p:sp>
        <p:nvSpPr>
          <p:cNvPr id="16387" name="Rectangle 3"/>
          <p:cNvSpPr>
            <a:spLocks noGrp="1" noChangeArrowheads="1"/>
          </p:cNvSpPr>
          <p:nvPr>
            <p:ph type="body" sz="half" idx="2"/>
          </p:nvPr>
        </p:nvSpPr>
        <p:spPr>
          <a:xfrm>
            <a:off x="0" y="1600200"/>
            <a:ext cx="9144000" cy="3962400"/>
          </a:xfrm>
        </p:spPr>
        <p:txBody>
          <a:bodyPr/>
          <a:lstStyle/>
          <a:p>
            <a:pPr marL="463550" indent="-463550" algn="just" eaLnBrk="1" hangingPunct="1">
              <a:spcBef>
                <a:spcPts val="0"/>
              </a:spcBef>
              <a:spcAft>
                <a:spcPts val="1200"/>
              </a:spcAft>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rPr>
              <a:t>God cannot lie (Num. 23:19; Titus 1:2; Heb. 6:18)</a:t>
            </a:r>
          </a:p>
          <a:p>
            <a:pPr marL="463550" indent="-463550" algn="just" eaLnBrk="1" hangingPunct="1">
              <a:spcBef>
                <a:spcPts val="0"/>
              </a:spcBef>
              <a:spcAft>
                <a:spcPts val="1200"/>
              </a:spcAft>
              <a:buSzPct val="100000"/>
              <a:buFont typeface="+mj-lt"/>
              <a:buAutoNum type="arabicPeriod"/>
              <a:defRPr/>
            </a:pPr>
            <a:r>
              <a:rPr lang="en-US" sz="3000" dirty="0">
                <a:effectLst>
                  <a:outerShdw blurRad="38100" dist="38100" dir="2700000" algn="tl">
                    <a:srgbClr val="000000">
                      <a:alpha val="43137"/>
                    </a:srgbClr>
                  </a:outerShdw>
                </a:effectLst>
              </a:rPr>
              <a:t>Truth is determined by its conformity to prior Scripture (Deut. 13:1-5; Acts 17:11; Gal. 1:6-9; 1 Thess. 5:21; 1 Cor. 14:29; 1 John 4:1; Rev. 2:2)</a:t>
            </a:r>
          </a:p>
          <a:p>
            <a:pPr marL="463550" indent="-463550" algn="just" eaLnBrk="1" hangingPunct="1">
              <a:spcBef>
                <a:spcPts val="0"/>
              </a:spcBef>
              <a:spcAft>
                <a:spcPts val="1200"/>
              </a:spcAft>
              <a:buSzPct val="100000"/>
              <a:buFont typeface="+mj-lt"/>
              <a:buAutoNum type="arabicPeriod"/>
              <a:defRPr/>
            </a:pPr>
            <a:r>
              <a:rPr lang="en-US" sz="3000" dirty="0">
                <a:effectLst>
                  <a:outerShdw blurRad="38100" dist="38100" dir="2700000" algn="tl">
                    <a:srgbClr val="000000">
                      <a:alpha val="43137"/>
                    </a:srgbClr>
                  </a:outerShdw>
                </a:effectLst>
              </a:rPr>
              <a:t>Overwhelming NT kingdom references are future (Matt. 6:10; Acts 14:22)</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467600" y="4981632"/>
            <a:ext cx="1186369" cy="1606512"/>
          </a:xfrm>
        </p:spPr>
      </p:pic>
    </p:spTree>
    <p:extLst>
      <p:ext uri="{BB962C8B-B14F-4D97-AF65-F5344CB8AC3E}">
        <p14:creationId xmlns:p14="http://schemas.microsoft.com/office/powerpoint/2010/main" val="1351718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09600" y="228600"/>
            <a:ext cx="7924800" cy="1149312"/>
          </a:xfrm>
        </p:spPr>
        <p:txBody>
          <a:bodyPr/>
          <a:lstStyle/>
          <a:p>
            <a:pPr algn="ctr" eaLnBrk="1" hangingPunct="1"/>
            <a:r>
              <a:rPr lang="en-US" altLang="en-US" sz="4000" dirty="0">
                <a:effectLst>
                  <a:outerShdw blurRad="38100" dist="38100" dir="2700000" algn="tl">
                    <a:srgbClr val="000000">
                      <a:alpha val="43137"/>
                    </a:srgbClr>
                  </a:outerShdw>
                </a:effectLst>
              </a:rPr>
              <a:t>Spiritual Form of the Kingdom</a:t>
            </a:r>
            <a:br>
              <a:rPr lang="en-US" altLang="en-US" sz="40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Some Problems</a:t>
            </a:r>
            <a:endParaRPr lang="en-US" altLang="en-US" sz="4000" dirty="0">
              <a:effectLst>
                <a:outerShdw blurRad="38100" dist="38100" dir="2700000" algn="tl">
                  <a:srgbClr val="000000">
                    <a:alpha val="43137"/>
                  </a:srgbClr>
                </a:outerShdw>
              </a:effectLst>
            </a:endParaRPr>
          </a:p>
        </p:txBody>
      </p:sp>
      <p:sp>
        <p:nvSpPr>
          <p:cNvPr id="16387" name="Rectangle 3"/>
          <p:cNvSpPr>
            <a:spLocks noGrp="1" noChangeArrowheads="1"/>
          </p:cNvSpPr>
          <p:nvPr>
            <p:ph type="body" sz="half" idx="2"/>
          </p:nvPr>
        </p:nvSpPr>
        <p:spPr>
          <a:xfrm>
            <a:off x="0" y="1600200"/>
            <a:ext cx="9144000" cy="3962400"/>
          </a:xfrm>
        </p:spPr>
        <p:txBody>
          <a:bodyPr/>
          <a:lstStyle/>
          <a:p>
            <a:pPr marL="463550" indent="-463550" algn="just" eaLnBrk="1" hangingPunct="1">
              <a:spcBef>
                <a:spcPts val="0"/>
              </a:spcBef>
              <a:spcAft>
                <a:spcPts val="1200"/>
              </a:spcAft>
              <a:buSzPct val="100000"/>
              <a:buFont typeface="+mj-lt"/>
              <a:buAutoNum type="arabicPeriod"/>
              <a:defRPr/>
            </a:pPr>
            <a:r>
              <a:rPr lang="en-US" sz="3000" dirty="0">
                <a:effectLst>
                  <a:outerShdw blurRad="38100" dist="38100" dir="2700000" algn="tl">
                    <a:srgbClr val="000000">
                      <a:alpha val="43137"/>
                    </a:srgbClr>
                  </a:outerShdw>
                </a:effectLst>
              </a:rPr>
              <a:t>God cannot lie (Num. 23:19; Titus 1:2; Heb. 6:18)</a:t>
            </a:r>
          </a:p>
          <a:p>
            <a:pPr marL="463550" indent="-463550" algn="just" eaLnBrk="1" hangingPunct="1">
              <a:spcBef>
                <a:spcPts val="0"/>
              </a:spcBef>
              <a:spcAft>
                <a:spcPts val="1200"/>
              </a:spcAft>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rPr>
              <a:t>Truth is determined by its conformity to prior Scripture (Deut. 13:1-5; Acts 17:11; Gal. 1:6-9; 1 Thess. 5:21; 1 Cor. 14:29; 1 John 4:1; Rev. 2:2)</a:t>
            </a:r>
          </a:p>
          <a:p>
            <a:pPr marL="463550" indent="-463550" algn="just" eaLnBrk="1" hangingPunct="1">
              <a:spcBef>
                <a:spcPts val="0"/>
              </a:spcBef>
              <a:spcAft>
                <a:spcPts val="1200"/>
              </a:spcAft>
              <a:buSzPct val="100000"/>
              <a:buFont typeface="+mj-lt"/>
              <a:buAutoNum type="arabicPeriod"/>
              <a:defRPr/>
            </a:pPr>
            <a:r>
              <a:rPr lang="en-US" sz="3000" dirty="0">
                <a:effectLst>
                  <a:outerShdw blurRad="38100" dist="38100" dir="2700000" algn="tl">
                    <a:srgbClr val="000000">
                      <a:alpha val="43137"/>
                    </a:srgbClr>
                  </a:outerShdw>
                </a:effectLst>
              </a:rPr>
              <a:t>Overwhelming NT kingdom references are future (Matt. 6:10; Acts 14:22)</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467600" y="4981632"/>
            <a:ext cx="1186369" cy="1606512"/>
          </a:xfrm>
        </p:spPr>
      </p:pic>
    </p:spTree>
    <p:extLst>
      <p:ext uri="{BB962C8B-B14F-4D97-AF65-F5344CB8AC3E}">
        <p14:creationId xmlns:p14="http://schemas.microsoft.com/office/powerpoint/2010/main" val="3415137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491A92-ADCC-4A29-993E-52E533DCC34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1">
            <a:extLst>
              <a:ext uri="{FF2B5EF4-FFF2-40B4-BE49-F238E27FC236}">
                <a16:creationId xmlns:a16="http://schemas.microsoft.com/office/drawing/2014/main" id="{03F60600-8A33-4207-9C04-12C4D17CC7E4}"/>
              </a:ext>
            </a:extLst>
          </p:cNvPr>
          <p:cNvSpPr>
            <a:spLocks noChangeArrowheads="1"/>
          </p:cNvSpPr>
          <p:nvPr/>
        </p:nvSpPr>
        <p:spPr bwMode="auto">
          <a:xfrm>
            <a:off x="0" y="0"/>
            <a:ext cx="9144000" cy="3754874"/>
          </a:xfrm>
          <a:prstGeom prst="rect">
            <a:avLst/>
          </a:prstGeom>
          <a:noFill/>
          <a:ln w="28575">
            <a:noFill/>
            <a:miter lim="800000"/>
            <a:headEnd/>
            <a:tailEnd/>
          </a:ln>
        </p:spPr>
        <p:txBody>
          <a:bodyPr wrap="square">
            <a:spAutoFit/>
          </a:bodyPr>
          <a:lstStyle/>
          <a:p>
            <a:pPr marL="0" marR="0" algn="ctr">
              <a:spcBef>
                <a:spcPts val="0"/>
              </a:spcBef>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Galatians 1:8–9</a:t>
            </a:r>
          </a:p>
          <a:p>
            <a:pPr marL="0" marR="0" algn="just">
              <a:spcBef>
                <a:spcPts val="0"/>
              </a:spcBef>
              <a:spcAft>
                <a:spcPts val="1000"/>
              </a:spcAft>
            </a:pP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even if we, or an angel from heaven, should preach to you a gospel contrary to what we have preached to you, he is to be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accursed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we have said before, so I say again now, if any man is preaching to you a gospel contrary to what you received, he is to be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accursed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pic>
        <p:nvPicPr>
          <p:cNvPr id="1026" name="Picture 2" descr="C:\Users\jamcg\AppData\Local\Temp\SNAGHTML55daaff.PNG">
            <a:extLst>
              <a:ext uri="{FF2B5EF4-FFF2-40B4-BE49-F238E27FC236}">
                <a16:creationId xmlns:a16="http://schemas.microsoft.com/office/drawing/2014/main" id="{5148580A-A01F-46FD-A853-E940AA7198C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28826" y="3276600"/>
            <a:ext cx="2486346"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88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09600" y="228600"/>
            <a:ext cx="7924800" cy="1149312"/>
          </a:xfrm>
        </p:spPr>
        <p:txBody>
          <a:bodyPr/>
          <a:lstStyle/>
          <a:p>
            <a:pPr algn="ctr" eaLnBrk="1" hangingPunct="1"/>
            <a:r>
              <a:rPr lang="en-US" altLang="en-US" sz="4000" dirty="0">
                <a:effectLst>
                  <a:outerShdw blurRad="38100" dist="38100" dir="2700000" algn="tl">
                    <a:srgbClr val="000000">
                      <a:alpha val="43137"/>
                    </a:srgbClr>
                  </a:outerShdw>
                </a:effectLst>
              </a:rPr>
              <a:t>Spiritual Form of the Kingdom</a:t>
            </a:r>
            <a:br>
              <a:rPr lang="en-US" altLang="en-US" sz="40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Some Problems</a:t>
            </a:r>
            <a:endParaRPr lang="en-US" altLang="en-US" sz="4000" dirty="0">
              <a:effectLst>
                <a:outerShdw blurRad="38100" dist="38100" dir="2700000" algn="tl">
                  <a:srgbClr val="000000">
                    <a:alpha val="43137"/>
                  </a:srgbClr>
                </a:outerShdw>
              </a:effectLst>
            </a:endParaRPr>
          </a:p>
        </p:txBody>
      </p:sp>
      <p:sp>
        <p:nvSpPr>
          <p:cNvPr id="16387" name="Rectangle 3"/>
          <p:cNvSpPr>
            <a:spLocks noGrp="1" noChangeArrowheads="1"/>
          </p:cNvSpPr>
          <p:nvPr>
            <p:ph type="body" sz="half" idx="2"/>
          </p:nvPr>
        </p:nvSpPr>
        <p:spPr>
          <a:xfrm>
            <a:off x="0" y="1600200"/>
            <a:ext cx="9144000" cy="3962400"/>
          </a:xfrm>
        </p:spPr>
        <p:txBody>
          <a:bodyPr/>
          <a:lstStyle/>
          <a:p>
            <a:pPr marL="463550" indent="-463550" algn="just" eaLnBrk="1" hangingPunct="1">
              <a:spcBef>
                <a:spcPts val="0"/>
              </a:spcBef>
              <a:spcAft>
                <a:spcPts val="1200"/>
              </a:spcAft>
              <a:buSzPct val="100000"/>
              <a:buFont typeface="+mj-lt"/>
              <a:buAutoNum type="arabicPeriod"/>
              <a:defRPr/>
            </a:pPr>
            <a:r>
              <a:rPr lang="en-US" sz="3000" dirty="0">
                <a:effectLst>
                  <a:outerShdw blurRad="38100" dist="38100" dir="2700000" algn="tl">
                    <a:srgbClr val="000000">
                      <a:alpha val="43137"/>
                    </a:srgbClr>
                  </a:outerShdw>
                </a:effectLst>
              </a:rPr>
              <a:t>God cannot lie (Num. 23:19; Titus 1:2; Heb. 6:18)</a:t>
            </a:r>
          </a:p>
          <a:p>
            <a:pPr marL="463550" indent="-463550" algn="just" eaLnBrk="1" hangingPunct="1">
              <a:spcBef>
                <a:spcPts val="0"/>
              </a:spcBef>
              <a:spcAft>
                <a:spcPts val="1200"/>
              </a:spcAft>
              <a:buSzPct val="100000"/>
              <a:buFont typeface="+mj-lt"/>
              <a:buAutoNum type="arabicPeriod"/>
              <a:defRPr/>
            </a:pPr>
            <a:r>
              <a:rPr lang="en-US" sz="3000" dirty="0">
                <a:effectLst>
                  <a:outerShdw blurRad="38100" dist="38100" dir="2700000" algn="tl">
                    <a:srgbClr val="000000">
                      <a:alpha val="43137"/>
                    </a:srgbClr>
                  </a:outerShdw>
                </a:effectLst>
              </a:rPr>
              <a:t>Truth is determined by its conformity to prior Scripture (Deut. 13:1-5; Acts 17:11; Gal. 1:6-9; 1 Thess. 5:21; 1 Cor. 14:29; 1 John 4:1; Rev. 2:2)</a:t>
            </a:r>
          </a:p>
          <a:p>
            <a:pPr marL="463550" indent="-463550" algn="just" eaLnBrk="1" hangingPunct="1">
              <a:spcBef>
                <a:spcPts val="0"/>
              </a:spcBef>
              <a:spcAft>
                <a:spcPts val="1200"/>
              </a:spcAft>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rPr>
              <a:t>Overwhelming NT kingdom references are future (Matt. 6:10; Acts 14:22)</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467600" y="4981632"/>
            <a:ext cx="1186369" cy="1606512"/>
          </a:xfrm>
        </p:spPr>
      </p:pic>
    </p:spTree>
    <p:extLst>
      <p:ext uri="{BB962C8B-B14F-4D97-AF65-F5344CB8AC3E}">
        <p14:creationId xmlns:p14="http://schemas.microsoft.com/office/powerpoint/2010/main" val="1063536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12B3E996-AA14-4327-A139-8E0DF2AA4071}"/>
              </a:ext>
            </a:extLst>
          </p:cNvPr>
          <p:cNvSpPr>
            <a:spLocks noGrp="1" noChangeArrowheads="1"/>
          </p:cNvSpPr>
          <p:nvPr>
            <p:ph type="title"/>
          </p:nvPr>
        </p:nvSpPr>
        <p:spPr>
          <a:xfrm>
            <a:off x="1600200" y="228600"/>
            <a:ext cx="5943600" cy="1143000"/>
          </a:xfrm>
        </p:spPr>
        <p:txBody>
          <a:bodyPr/>
          <a:lstStyle/>
          <a:p>
            <a:pPr algn="ctr"/>
            <a:r>
              <a:rPr lang="en-US" altLang="en-US" sz="3200" kern="1200" dirty="0">
                <a:solidFill>
                  <a:srgbClr val="00FFFF"/>
                </a:solidFill>
                <a:effectLst>
                  <a:outerShdw blurRad="38100" dist="38100" dir="2700000" algn="tl">
                    <a:srgbClr val="000000">
                      <a:alpha val="43137"/>
                    </a:srgbClr>
                  </a:outerShdw>
                </a:effectLst>
              </a:rPr>
              <a:t>Thomas Ice</a:t>
            </a:r>
            <a:br>
              <a:rPr lang="en-US" altLang="en-US" sz="18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Thomas Ice, “Amillennialism,” in The Popular Encyclopedia of Bible Prophecy (Eugene, OR: Harvest House, 2004), 20.</a:t>
            </a:r>
            <a:endParaRPr lang="en-US" altLang="en-US" sz="1800" dirty="0">
              <a:solidFill>
                <a:schemeClr val="tx1"/>
              </a:solidFill>
              <a:effectLst>
                <a:outerShdw blurRad="38100" dist="38100" dir="2700000" algn="tl">
                  <a:srgbClr val="000000">
                    <a:alpha val="43137"/>
                  </a:srgbClr>
                </a:outerShdw>
              </a:effectLst>
            </a:endParaRPr>
          </a:p>
        </p:txBody>
      </p:sp>
      <p:sp>
        <p:nvSpPr>
          <p:cNvPr id="16387" name="Rectangle 3">
            <a:extLst>
              <a:ext uri="{FF2B5EF4-FFF2-40B4-BE49-F238E27FC236}">
                <a16:creationId xmlns:a16="http://schemas.microsoft.com/office/drawing/2014/main" id="{ABF8628F-B2C2-4A30-823A-E199E52723D4}"/>
              </a:ext>
            </a:extLst>
          </p:cNvPr>
          <p:cNvSpPr>
            <a:spLocks noGrp="1" noChangeArrowheads="1"/>
          </p:cNvSpPr>
          <p:nvPr>
            <p:ph type="body" idx="1"/>
          </p:nvPr>
        </p:nvSpPr>
        <p:spPr>
          <a:xfrm>
            <a:off x="0" y="1600200"/>
            <a:ext cx="9144000" cy="2514600"/>
          </a:xfrm>
        </p:spPr>
        <p:txBody>
          <a:bodyPr/>
          <a:lstStyle/>
          <a:p>
            <a:pPr marL="0" indent="0" algn="just">
              <a:buFontTx/>
              <a:buNone/>
              <a:defRPr/>
            </a:pPr>
            <a:r>
              <a:rPr lang="en-US" dirty="0">
                <a:effectLst/>
              </a:rPr>
              <a:t>Acts 14:22-“strengthening the souls of the disciples, encouraging them to continue in the faith, and </a:t>
            </a:r>
            <a:r>
              <a:rPr lang="en-US" i="1" dirty="0">
                <a:effectLst/>
              </a:rPr>
              <a:t>saying</a:t>
            </a:r>
            <a:r>
              <a:rPr lang="en-US" dirty="0">
                <a:effectLst/>
              </a:rPr>
              <a:t>, ‘Through many tribulations we must enter the kingdom of God.’” </a:t>
            </a:r>
            <a:r>
              <a:rPr lang="en-US" dirty="0">
                <a:effectLst>
                  <a:outerShdw blurRad="38100" dist="38100" dir="2700000" algn="tl">
                    <a:srgbClr val="000000">
                      <a:alpha val="43137"/>
                    </a:srgbClr>
                  </a:outerShdw>
                </a:effectLst>
              </a:rPr>
              <a:t>"</a:t>
            </a:r>
            <a:r>
              <a:rPr lang="en-US" dirty="0">
                <a:effectLst/>
              </a:rPr>
              <a:t>If they were in the kingdom, this statement would make no sense.”</a:t>
            </a:r>
          </a:p>
          <a:p>
            <a:pPr marL="0" indent="0">
              <a:buFontTx/>
              <a:buNone/>
              <a:defRPr/>
            </a:pPr>
            <a:endParaRPr lang="en-US" sz="2800" b="1"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5F31FA72-A38A-4B9E-B0D1-6F7D84D005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30880" y="4419600"/>
            <a:ext cx="2682241" cy="1828800"/>
          </a:xfrm>
          <a:prstGeom prst="rect">
            <a:avLst/>
          </a:prstGeom>
        </p:spPr>
      </p:pic>
    </p:spTree>
    <p:extLst>
      <p:ext uri="{BB962C8B-B14F-4D97-AF65-F5344CB8AC3E}">
        <p14:creationId xmlns:p14="http://schemas.microsoft.com/office/powerpoint/2010/main" val="3210595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1562100" y="594359"/>
            <a:ext cx="6019800" cy="1371600"/>
          </a:xfrm>
        </p:spPr>
        <p:txBody>
          <a:bodyPr/>
          <a:lstStyle/>
          <a:p>
            <a:pPr algn="ctr" eaLnBrk="1" hangingPunct="1">
              <a:defRPr/>
            </a:pPr>
            <a:r>
              <a:rPr lang="en-US" altLang="en-US" dirty="0">
                <a:solidFill>
                  <a:srgbClr val="00FFFF"/>
                </a:solidFill>
                <a:effectLst>
                  <a:outerShdw blurRad="38100" dist="38100" dir="2700000" algn="tl">
                    <a:srgbClr val="000000">
                      <a:alpha val="43137"/>
                    </a:srgbClr>
                  </a:outerShdw>
                </a:effectLst>
                <a:cs typeface="Calibri" panose="020F0502020204030204" pitchFamily="34" charset="0"/>
              </a:rPr>
              <a:t>The Coming Kingdom</a:t>
            </a:r>
            <a:br>
              <a:rPr lang="en-US" altLang="en-US"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solidFill>
                  <a:srgbClr val="00FFFF"/>
                </a:solidFill>
                <a:effectLst>
                  <a:outerShdw blurRad="38100" dist="38100" dir="2700000" algn="tl">
                    <a:srgbClr val="000000">
                      <a:alpha val="43137"/>
                    </a:srgbClr>
                  </a:outerShdw>
                </a:effectLst>
                <a:cs typeface="Calibri" panose="020F0502020204030204" pitchFamily="34" charset="0"/>
              </a:rPr>
              <a:t>Chapter 16</a:t>
            </a:r>
            <a:endParaRPr lang="en-US" altLang="en-US"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6147" name="Subtitle 2"/>
          <p:cNvSpPr>
            <a:spLocks noGrp="1"/>
          </p:cNvSpPr>
          <p:nvPr>
            <p:ph type="subTitle" idx="4294967295"/>
          </p:nvPr>
        </p:nvSpPr>
        <p:spPr>
          <a:xfrm>
            <a:off x="990600" y="4572001"/>
            <a:ext cx="7467600" cy="1752600"/>
          </a:xfrm>
        </p:spPr>
        <p:txBody>
          <a:bodyPr/>
          <a:lstStyle/>
          <a:p>
            <a:pPr marL="0" indent="0" algn="ctr" eaLnBrk="1" hangingPunct="1">
              <a:buNone/>
            </a:pP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 Andy Woods</a:t>
            </a:r>
          </a:p>
          <a:p>
            <a:pPr eaLnBrk="1" hangingPunct="1"/>
            <a:endPar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lgn="ctr" eaLnBrk="1" hangingPunct="1">
              <a:buNone/>
            </a:pPr>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Senior Pastor – Sugar Land Bible Church</a:t>
            </a: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President</a:t>
            </a:r>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Chafer Theological Seminary</a:t>
            </a:r>
            <a:r>
              <a:rPr lang="en-US" altLang="en-US" sz="2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pic>
        <p:nvPicPr>
          <p:cNvPr id="614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16363"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925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sz="half" idx="2"/>
          </p:nvPr>
        </p:nvSpPr>
        <p:spPr>
          <a:xfrm>
            <a:off x="266700" y="1600200"/>
            <a:ext cx="8610600" cy="3962400"/>
          </a:xfrm>
        </p:spPr>
        <p:txBody>
          <a:bodyPr/>
          <a:lstStyle/>
          <a:p>
            <a:pPr marL="463550" indent="-463550" algn="just" eaLnBrk="1" hangingPunct="1">
              <a:spcBef>
                <a:spcPts val="0"/>
              </a:spcBef>
              <a:spcAft>
                <a:spcPts val="3600"/>
              </a:spcAft>
              <a:buSzPct val="100000"/>
              <a:buFont typeface="+mj-lt"/>
              <a:buAutoNum type="alphaLcPeriod"/>
              <a:defRPr/>
            </a:pPr>
            <a:r>
              <a:rPr lang="en-US" dirty="0">
                <a:effectLst>
                  <a:outerShdw blurRad="38100" dist="38100" dir="2700000" algn="tl">
                    <a:srgbClr val="000000">
                      <a:alpha val="43137"/>
                    </a:srgbClr>
                  </a:outerShdw>
                </a:effectLst>
              </a:rPr>
              <a:t>The kingdom is always earthly (Gen. 15:18-21) over a repentant Israel (Ezek. 36‒37)</a:t>
            </a:r>
          </a:p>
          <a:p>
            <a:pPr marL="463550" indent="-463550" algn="just" eaLnBrk="1" hangingPunct="1">
              <a:spcBef>
                <a:spcPts val="0"/>
              </a:spcBef>
              <a:spcAft>
                <a:spcPts val="3600"/>
              </a:spcAft>
              <a:buSzPct val="100000"/>
              <a:buFont typeface="+mj-lt"/>
              <a:buAutoNum type="alphaLcPeriod"/>
              <a:defRPr/>
            </a:pPr>
            <a:r>
              <a:rPr lang="en-US" b="1" u="sng" dirty="0">
                <a:solidFill>
                  <a:srgbClr val="FFFFCC"/>
                </a:solidFill>
                <a:effectLst>
                  <a:outerShdw blurRad="38100" dist="38100" dir="2700000" algn="tl">
                    <a:srgbClr val="000000">
                      <a:alpha val="43137"/>
                    </a:srgbClr>
                  </a:outerShdw>
                </a:effectLst>
              </a:rPr>
              <a:t>The kingdom will only manifest after at time of tribulation (Jer. 30:7; Dan. 9:24-27)</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280564" y="3886200"/>
            <a:ext cx="1524000" cy="2063712"/>
          </a:xfrm>
        </p:spPr>
      </p:pic>
      <p:sp>
        <p:nvSpPr>
          <p:cNvPr id="7" name="Rectangle 2">
            <a:extLst>
              <a:ext uri="{FF2B5EF4-FFF2-40B4-BE49-F238E27FC236}">
                <a16:creationId xmlns:a16="http://schemas.microsoft.com/office/drawing/2014/main" id="{516E7E67-D670-4F02-96DF-53C6EEDB759E}"/>
              </a:ext>
            </a:extLst>
          </p:cNvPr>
          <p:cNvSpPr>
            <a:spLocks noGrp="1" noChangeArrowheads="1"/>
          </p:cNvSpPr>
          <p:nvPr>
            <p:ph type="title"/>
          </p:nvPr>
        </p:nvSpPr>
        <p:spPr>
          <a:xfrm>
            <a:off x="685800" y="228600"/>
            <a:ext cx="7772400" cy="1149312"/>
          </a:xfrm>
        </p:spPr>
        <p:txBody>
          <a:bodyPr/>
          <a:lstStyle/>
          <a:p>
            <a:pPr algn="ctr" eaLnBrk="1" hangingPunct="1"/>
            <a:r>
              <a:rPr lang="en-US" altLang="en-US" sz="3600" dirty="0">
                <a:effectLst>
                  <a:outerShdw blurRad="38100" dist="38100" dir="2700000" algn="tl">
                    <a:srgbClr val="000000">
                      <a:alpha val="43137"/>
                    </a:srgbClr>
                  </a:outerShdw>
                </a:effectLst>
              </a:rPr>
              <a:t>2. The Main Problem with Kingdom Now NT interpretations</a:t>
            </a:r>
          </a:p>
        </p:txBody>
      </p:sp>
    </p:spTree>
    <p:extLst>
      <p:ext uri="{BB962C8B-B14F-4D97-AF65-F5344CB8AC3E}">
        <p14:creationId xmlns:p14="http://schemas.microsoft.com/office/powerpoint/2010/main" val="1826772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C64E16-885D-4C6B-A343-BD956981E6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4579" name="Rectangle 3">
            <a:extLst>
              <a:ext uri="{FF2B5EF4-FFF2-40B4-BE49-F238E27FC236}">
                <a16:creationId xmlns:a16="http://schemas.microsoft.com/office/drawing/2014/main" id="{64164359-1CCE-491B-8BD9-5FB74E8EE1B2}"/>
              </a:ext>
            </a:extLst>
          </p:cNvPr>
          <p:cNvSpPr>
            <a:spLocks noGrp="1"/>
          </p:cNvSpPr>
          <p:nvPr>
            <p:ph type="body" idx="4294967295"/>
          </p:nvPr>
        </p:nvSpPr>
        <p:spPr>
          <a:xfrm>
            <a:off x="30086" y="76200"/>
            <a:ext cx="8961514" cy="2590800"/>
          </a:xfrm>
        </p:spPr>
        <p:txBody>
          <a:bodyPr/>
          <a:lstStyle/>
          <a:p>
            <a:pPr marL="0" indent="0" algn="ctr">
              <a:buNone/>
              <a:defRPr/>
            </a:pPr>
            <a:r>
              <a:rPr lang="en-US" altLang="en-US" sz="4000" kern="1200" dirty="0">
                <a:solidFill>
                  <a:srgbClr val="00FFFF"/>
                </a:solidFill>
                <a:effectLst>
                  <a:outerShdw blurRad="38100" dist="38100" dir="2700000" algn="tl">
                    <a:srgbClr val="000000">
                      <a:alpha val="43137"/>
                    </a:srgbClr>
                  </a:outerShdw>
                </a:effectLst>
              </a:rPr>
              <a:t>Jeremiah 30:7</a:t>
            </a:r>
            <a:endParaRPr lang="en-US" sz="4000" dirty="0">
              <a:effectLst>
                <a:outerShdw blurRad="38100" dist="38100" dir="2700000" algn="tl">
                  <a:srgbClr val="000000">
                    <a:alpha val="43137"/>
                  </a:srgbClr>
                </a:outerShdw>
              </a:effectLst>
              <a:cs typeface="Calibri" panose="020F0502020204030204" pitchFamily="34" charset="0"/>
            </a:endParaRPr>
          </a:p>
          <a:p>
            <a:pPr marL="0" indent="0" algn="just">
              <a:buFont typeface="Wingdings" panose="05000000000000000000" pitchFamily="2" charset="2"/>
              <a:buNone/>
              <a:defRPr/>
            </a:pPr>
            <a:r>
              <a:rPr lang="en-US" sz="3600" dirty="0">
                <a:effectLst>
                  <a:outerShdw blurRad="38100" dist="38100" dir="2700000" algn="tl">
                    <a:srgbClr val="000000">
                      <a:alpha val="43137"/>
                    </a:srgbClr>
                  </a:outerShdw>
                </a:effectLst>
                <a:cs typeface="Calibri" panose="020F0502020204030204" pitchFamily="34" charset="0"/>
              </a:rPr>
              <a:t>“</a:t>
            </a:r>
            <a:r>
              <a:rPr lang="en-US" sz="3600" baseline="30000" dirty="0">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Alas! </a:t>
            </a:r>
            <a:r>
              <a:rPr lang="en-US" sz="3600" b="1" u="sng" dirty="0">
                <a:solidFill>
                  <a:srgbClr val="FFFFCC"/>
                </a:solidFill>
                <a:effectLst>
                  <a:outerShdw blurRad="38100" dist="38100" dir="2700000" algn="tl">
                    <a:srgbClr val="000000">
                      <a:alpha val="43137"/>
                    </a:srgbClr>
                  </a:outerShdw>
                </a:effectLst>
              </a:rPr>
              <a:t>for that day is great</a:t>
            </a:r>
            <a:r>
              <a:rPr lang="en-US" sz="3600" dirty="0">
                <a:effectLst>
                  <a:outerShdw blurRad="38100" dist="38100" dir="2700000" algn="tl">
                    <a:srgbClr val="000000">
                      <a:alpha val="43137"/>
                    </a:srgbClr>
                  </a:outerShdw>
                </a:effectLst>
              </a:rPr>
              <a:t>, </a:t>
            </a:r>
            <a:r>
              <a:rPr lang="en-US" sz="3600" b="1" u="sng" dirty="0">
                <a:solidFill>
                  <a:srgbClr val="FFFFCC"/>
                </a:solidFill>
                <a:effectLst>
                  <a:outerShdw blurRad="38100" dist="38100" dir="2700000" algn="tl">
                    <a:srgbClr val="000000">
                      <a:alpha val="43137"/>
                    </a:srgbClr>
                  </a:outerShdw>
                </a:effectLst>
              </a:rPr>
              <a:t>There is none like it</a:t>
            </a:r>
            <a:r>
              <a:rPr lang="en-US" sz="3600" dirty="0">
                <a:effectLst>
                  <a:outerShdw blurRad="38100" dist="38100" dir="2700000" algn="tl">
                    <a:srgbClr val="000000">
                      <a:alpha val="43137"/>
                    </a:srgbClr>
                  </a:outerShdw>
                </a:effectLst>
              </a:rPr>
              <a:t>; And it is the time of Jacob’s </a:t>
            </a:r>
            <a:r>
              <a:rPr lang="en-US" sz="3600" b="1" u="sng" dirty="0">
                <a:solidFill>
                  <a:srgbClr val="FFFFCC"/>
                </a:solidFill>
                <a:effectLst>
                  <a:outerShdw blurRad="38100" dist="38100" dir="2700000" algn="tl">
                    <a:srgbClr val="000000">
                      <a:alpha val="43137"/>
                    </a:srgbClr>
                  </a:outerShdw>
                </a:effectLst>
              </a:rPr>
              <a:t>distress</a:t>
            </a:r>
            <a:r>
              <a:rPr lang="en-US" sz="3600" dirty="0">
                <a:effectLst>
                  <a:outerShdw blurRad="38100" dist="38100" dir="2700000" algn="tl">
                    <a:srgbClr val="000000">
                      <a:alpha val="43137"/>
                    </a:srgbClr>
                  </a:outerShdw>
                </a:effectLst>
              </a:rPr>
              <a:t>, But he will be </a:t>
            </a:r>
            <a:r>
              <a:rPr lang="en-US" sz="3600" b="1" u="sng" dirty="0">
                <a:solidFill>
                  <a:srgbClr val="FFFFCC"/>
                </a:solidFill>
                <a:effectLst>
                  <a:outerShdw blurRad="38100" dist="38100" dir="2700000" algn="tl">
                    <a:srgbClr val="000000">
                      <a:alpha val="43137"/>
                    </a:srgbClr>
                  </a:outerShdw>
                </a:effectLst>
              </a:rPr>
              <a:t>saved</a:t>
            </a:r>
            <a:r>
              <a:rPr lang="en-US" sz="3600" dirty="0">
                <a:effectLst>
                  <a:outerShdw blurRad="38100" dist="38100" dir="2700000" algn="tl">
                    <a:srgbClr val="000000">
                      <a:alpha val="43137"/>
                    </a:srgbClr>
                  </a:outerShdw>
                </a:effectLst>
              </a:rPr>
              <a:t> from it</a:t>
            </a:r>
            <a:r>
              <a:rPr lang="en-US" sz="3600" dirty="0">
                <a:effectLst>
                  <a:outerShdw blurRad="38100" dist="38100" dir="2700000" algn="tl">
                    <a:srgbClr val="000000">
                      <a:alpha val="43137"/>
                    </a:srgbClr>
                  </a:outerShdw>
                </a:effectLst>
                <a:cs typeface="Calibri" panose="020F0502020204030204" pitchFamily="34" charset="0"/>
              </a:rPr>
              <a:t>.”</a:t>
            </a:r>
          </a:p>
        </p:txBody>
      </p:sp>
      <p:pic>
        <p:nvPicPr>
          <p:cNvPr id="74756" name="Picture 2" descr="http://www.iconograms.org/images/igimages/I0219000501S0037AA_jeremiah_prophet.jpg">
            <a:extLst>
              <a:ext uri="{FF2B5EF4-FFF2-40B4-BE49-F238E27FC236}">
                <a16:creationId xmlns:a16="http://schemas.microsoft.com/office/drawing/2014/main" id="{F55345D5-26C4-423C-AAE9-757EDACD564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81425" y="2667000"/>
            <a:ext cx="15811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617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Date Placeholder 3"/>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1400" dirty="0">
              <a:latin typeface="Calibri" panose="020F0502020204030204" pitchFamily="34" charset="0"/>
              <a:cs typeface="Calibri" panose="020F0502020204030204" pitchFamily="34" charset="0"/>
            </a:endParaRPr>
          </a:p>
        </p:txBody>
      </p:sp>
      <p:sp>
        <p:nvSpPr>
          <p:cNvPr id="76803" name="Footer Placeholder 4"/>
          <p:cNvSpPr txBox="1">
            <a:spLocks noGrp="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endParaRPr lang="en-US" altLang="en-US" sz="1400" dirty="0">
              <a:latin typeface="Calibri" panose="020F0502020204030204" pitchFamily="34" charset="0"/>
              <a:cs typeface="Calibri" panose="020F0502020204030204" pitchFamily="34" charset="0"/>
            </a:endParaRPr>
          </a:p>
        </p:txBody>
      </p:sp>
      <p:sp>
        <p:nvSpPr>
          <p:cNvPr id="76804" name="Slide Number Placeholder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endParaRPr lang="en-US" altLang="en-US" sz="1400" dirty="0">
              <a:latin typeface="Calibri" panose="020F0502020204030204" pitchFamily="34" charset="0"/>
              <a:cs typeface="Calibri" panose="020F0502020204030204" pitchFamily="34" charset="0"/>
            </a:endParaRPr>
          </a:p>
        </p:txBody>
      </p:sp>
      <p:pic>
        <p:nvPicPr>
          <p:cNvPr id="76805" name="Picture 2" descr="http://www.softwareag.com/blog/reality_check/wp-content/uploads/2013/06/Stopwatch_02.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62200" y="152400"/>
            <a:ext cx="470535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8680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29E18D-EC03-4B32-B6B1-AB980AB2CE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76200" y="76200"/>
            <a:ext cx="8991600" cy="362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Daniel 9:24</a:t>
            </a:r>
          </a:p>
          <a:p>
            <a:pPr algn="just">
              <a:spcAft>
                <a:spcPts val="10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Seventy weeks have been decreed for your people and your holy city,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finish the transgression, to make an end of sin, to make atonement for iniquity, to bring in everlasting righteousness, to seal up vision and prophecy and to anoint the most holy place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1E74016E-C8FB-463A-9E28-EB02476B923D}"/>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3448754" y="3200400"/>
            <a:ext cx="2246493" cy="1645920"/>
          </a:xfrm>
          <a:prstGeom prst="rect">
            <a:avLst/>
          </a:prstGeom>
        </p:spPr>
      </p:pic>
    </p:spTree>
    <p:extLst>
      <p:ext uri="{BB962C8B-B14F-4D97-AF65-F5344CB8AC3E}">
        <p14:creationId xmlns:p14="http://schemas.microsoft.com/office/powerpoint/2010/main" val="872478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a:extLst>
              <a:ext uri="{FF2B5EF4-FFF2-40B4-BE49-F238E27FC236}">
                <a16:creationId xmlns:a16="http://schemas.microsoft.com/office/drawing/2014/main" id="{070BA06A-50C7-40C3-9335-0FF35FE4003B}"/>
              </a:ext>
            </a:extLst>
          </p:cNvPr>
          <p:cNvSpPr>
            <a:spLocks noGrp="1" noChangeArrowheads="1"/>
          </p:cNvSpPr>
          <p:nvPr>
            <p:ph type="title"/>
          </p:nvPr>
        </p:nvSpPr>
        <p:spPr>
          <a:xfrm>
            <a:off x="1143000" y="228600"/>
            <a:ext cx="6858000" cy="838200"/>
          </a:xfrm>
        </p:spPr>
        <p:txBody>
          <a:bodyPr>
            <a:normAutofit/>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6 Prophecies </a:t>
            </a:r>
            <a:r>
              <a:rPr lang="en-US" altLang="en-US" sz="3600" u="sng" dirty="0">
                <a:solidFill>
                  <a:srgbClr val="FFFFCC"/>
                </a:solidFill>
                <a:effectLst>
                  <a:outerShdw blurRad="38100" dist="38100" dir="2700000" algn="tl">
                    <a:srgbClr val="000000">
                      <a:alpha val="43137"/>
                    </a:srgbClr>
                  </a:outerShdw>
                </a:effectLst>
                <a:latin typeface="Calibri" panose="020F0502020204030204" pitchFamily="34" charset="0"/>
              </a:rPr>
              <a:t>WILL BE</a:t>
            </a:r>
            <a:r>
              <a:rPr lang="en-US" altLang="en-US" sz="3600"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fulfilled V.24c</a:t>
            </a:r>
          </a:p>
        </p:txBody>
      </p:sp>
      <p:sp>
        <p:nvSpPr>
          <p:cNvPr id="13318" name="Rectangle 3">
            <a:extLst>
              <a:ext uri="{FF2B5EF4-FFF2-40B4-BE49-F238E27FC236}">
                <a16:creationId xmlns:a16="http://schemas.microsoft.com/office/drawing/2014/main" id="{5BCBE21D-F721-4061-838F-377D9DB26B4A}"/>
              </a:ext>
            </a:extLst>
          </p:cNvPr>
          <p:cNvSpPr>
            <a:spLocks noGrp="1" noChangeArrowheads="1"/>
          </p:cNvSpPr>
          <p:nvPr>
            <p:ph idx="1"/>
          </p:nvPr>
        </p:nvSpPr>
        <p:spPr>
          <a:xfrm>
            <a:off x="1047750" y="1137920"/>
            <a:ext cx="7048500" cy="4653280"/>
          </a:xfrm>
        </p:spPr>
        <p:txBody>
          <a:bodyPr/>
          <a:lstStyle/>
          <a:p>
            <a:pPr marL="457200" lvl="1" indent="-457200" fontAlgn="base">
              <a:lnSpc>
                <a:spcPct val="100000"/>
              </a:lnSpc>
              <a:spcBef>
                <a:spcPts val="0"/>
              </a:spcBef>
              <a:spcAft>
                <a:spcPts val="2400"/>
              </a:spcAft>
              <a:buClr>
                <a:srgbClr val="00FFFF"/>
              </a:buClr>
              <a:buSzPct val="100000"/>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finish transgression”</a:t>
            </a:r>
          </a:p>
          <a:p>
            <a:pPr marL="457200" lvl="1" indent="-457200" fontAlgn="base">
              <a:lnSpc>
                <a:spcPct val="100000"/>
              </a:lnSpc>
              <a:spcBef>
                <a:spcPts val="0"/>
              </a:spcBef>
              <a:spcAft>
                <a:spcPts val="2400"/>
              </a:spcAft>
              <a:buClr>
                <a:srgbClr val="00FFFF"/>
              </a:buClr>
              <a:buSzPct val="100000"/>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make an end of sin”</a:t>
            </a:r>
          </a:p>
          <a:p>
            <a:pPr marL="457200" lvl="1" indent="-457200" fontAlgn="base">
              <a:lnSpc>
                <a:spcPct val="100000"/>
              </a:lnSpc>
              <a:spcBef>
                <a:spcPts val="0"/>
              </a:spcBef>
              <a:spcAft>
                <a:spcPts val="2400"/>
              </a:spcAft>
              <a:buClr>
                <a:srgbClr val="00FFFF"/>
              </a:buClr>
              <a:buSzPct val="100000"/>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make atonement for iniquity”</a:t>
            </a:r>
          </a:p>
          <a:p>
            <a:pPr marL="457200" lvl="1" indent="-457200" fontAlgn="base">
              <a:lnSpc>
                <a:spcPct val="100000"/>
              </a:lnSpc>
              <a:spcBef>
                <a:spcPts val="0"/>
              </a:spcBef>
              <a:spcAft>
                <a:spcPts val="2400"/>
              </a:spcAft>
              <a:buClr>
                <a:srgbClr val="00FFFF"/>
              </a:buClr>
              <a:buSzPct val="100000"/>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bring in everlasting righteousness”</a:t>
            </a:r>
          </a:p>
          <a:p>
            <a:pPr marL="457200" lvl="1" indent="-457200" fontAlgn="base">
              <a:lnSpc>
                <a:spcPct val="100000"/>
              </a:lnSpc>
              <a:spcBef>
                <a:spcPts val="0"/>
              </a:spcBef>
              <a:spcAft>
                <a:spcPts val="2400"/>
              </a:spcAft>
              <a:buClr>
                <a:srgbClr val="00FFFF"/>
              </a:buClr>
              <a:buSzPct val="100000"/>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seal up vision and prophecy”</a:t>
            </a:r>
          </a:p>
          <a:p>
            <a:pPr marL="457200" lvl="1" indent="-457200" fontAlgn="base">
              <a:lnSpc>
                <a:spcPct val="100000"/>
              </a:lnSpc>
              <a:spcBef>
                <a:spcPts val="0"/>
              </a:spcBef>
              <a:spcAft>
                <a:spcPts val="2400"/>
              </a:spcAft>
              <a:buClr>
                <a:srgbClr val="00FFFF"/>
              </a:buClr>
              <a:buSzPct val="100000"/>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anoint the most holy place”</a:t>
            </a:r>
          </a:p>
        </p:txBody>
      </p:sp>
      <p:sp>
        <p:nvSpPr>
          <p:cNvPr id="13319" name="Text Box 4">
            <a:extLst>
              <a:ext uri="{FF2B5EF4-FFF2-40B4-BE49-F238E27FC236}">
                <a16:creationId xmlns:a16="http://schemas.microsoft.com/office/drawing/2014/main" id="{088071B1-480B-489F-9529-37FE89CC2373}"/>
              </a:ext>
            </a:extLst>
          </p:cNvPr>
          <p:cNvSpPr txBox="1">
            <a:spLocks noChangeArrowheads="1"/>
          </p:cNvSpPr>
          <p:nvPr/>
        </p:nvSpPr>
        <p:spPr bwMode="auto">
          <a:xfrm>
            <a:off x="876300" y="6248400"/>
            <a:ext cx="7391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algn="ctr" eaLnBrk="1" hangingPunct="1">
              <a:spcBef>
                <a:spcPct val="50000"/>
              </a:spcBef>
            </a:pPr>
            <a:r>
              <a:rPr lang="en-US" altLang="en-US" sz="20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Arnold </a:t>
            </a:r>
            <a:r>
              <a:rPr lang="en-US" altLang="en-US" sz="2000" dirty="0" err="1">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Fructenbaum</a:t>
            </a:r>
            <a:r>
              <a:rPr lang="en-US" altLang="en-US" sz="20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en-US" sz="20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Footsteps of the Messiah, </a:t>
            </a:r>
            <a:r>
              <a:rPr lang="en-US" altLang="en-US" sz="20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p.191-4</a:t>
            </a:r>
          </a:p>
        </p:txBody>
      </p:sp>
      <p:pic>
        <p:nvPicPr>
          <p:cNvPr id="2" name="Picture 1">
            <a:extLst>
              <a:ext uri="{FF2B5EF4-FFF2-40B4-BE49-F238E27FC236}">
                <a16:creationId xmlns:a16="http://schemas.microsoft.com/office/drawing/2014/main" id="{5CA5EDB0-126D-4151-BAEA-93F96A755C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3254" y="152400"/>
            <a:ext cx="821935" cy="1097280"/>
          </a:xfrm>
          <a:prstGeom prst="rect">
            <a:avLst/>
          </a:prstGeom>
        </p:spPr>
      </p:pic>
    </p:spTree>
    <p:extLst>
      <p:ext uri="{BB962C8B-B14F-4D97-AF65-F5344CB8AC3E}">
        <p14:creationId xmlns:p14="http://schemas.microsoft.com/office/powerpoint/2010/main" val="12958569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8EF112-750D-4811-A9A4-476D461296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30086" y="76200"/>
            <a:ext cx="9037714" cy="330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Daniel 9:27</a:t>
            </a:r>
          </a:p>
          <a:p>
            <a:pPr algn="just">
              <a:spcAft>
                <a:spcPts val="1000"/>
              </a:spcAft>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will make a firm covenant with the many for one week, but in the middle of the week he will put a stop to sacrifice and grain offering; and on the wing of abominations </a:t>
            </a:r>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 come</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one who makes desolate, even until a complete destruction, one that is decreed, is poured out on the one who makes desolate.</a:t>
            </a:r>
          </a:p>
        </p:txBody>
      </p:sp>
      <p:pic>
        <p:nvPicPr>
          <p:cNvPr id="2" name="Picture 1">
            <a:extLst>
              <a:ext uri="{FF2B5EF4-FFF2-40B4-BE49-F238E27FC236}">
                <a16:creationId xmlns:a16="http://schemas.microsoft.com/office/drawing/2014/main" id="{B01949BB-4736-4C32-81AE-BC051B5148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07360" y="3048000"/>
            <a:ext cx="1329280" cy="1828800"/>
          </a:xfrm>
          <a:prstGeom prst="rect">
            <a:avLst/>
          </a:prstGeom>
          <a:ln w="28575">
            <a:solidFill>
              <a:srgbClr val="FF0000"/>
            </a:solidFill>
          </a:ln>
        </p:spPr>
      </p:pic>
    </p:spTree>
    <p:extLst>
      <p:ext uri="{BB962C8B-B14F-4D97-AF65-F5344CB8AC3E}">
        <p14:creationId xmlns:p14="http://schemas.microsoft.com/office/powerpoint/2010/main" val="2077871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ABFA96-28D9-4A14-9076-8CC0CD0090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534" y="228600"/>
            <a:ext cx="8900931" cy="5364945"/>
          </a:xfrm>
          <a:prstGeom prst="rect">
            <a:avLst/>
          </a:prstGeom>
        </p:spPr>
      </p:pic>
    </p:spTree>
    <p:extLst>
      <p:ext uri="{BB962C8B-B14F-4D97-AF65-F5344CB8AC3E}">
        <p14:creationId xmlns:p14="http://schemas.microsoft.com/office/powerpoint/2010/main" val="1037072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D53DA972-A1A5-4510-AA66-58FF56AC8A33}"/>
              </a:ext>
            </a:extLst>
          </p:cNvPr>
          <p:cNvSpPr>
            <a:spLocks noGrp="1" noChangeArrowheads="1"/>
          </p:cNvSpPr>
          <p:nvPr>
            <p:ph type="title"/>
          </p:nvPr>
        </p:nvSpPr>
        <p:spPr>
          <a:xfrm>
            <a:off x="190500" y="228600"/>
            <a:ext cx="8763000" cy="1524000"/>
          </a:xfrm>
        </p:spPr>
        <p:txBody>
          <a:bodyPr anchor="t"/>
          <a:lstStyle/>
          <a:p>
            <a:pPr algn="ctr" eaLnBrk="1" hangingPunct="1">
              <a:spcAft>
                <a:spcPts val="2400"/>
              </a:spcAft>
              <a:defRPr/>
            </a:pPr>
            <a:r>
              <a:rPr lang="en-US" sz="3200" dirty="0">
                <a:effectLst>
                  <a:outerShdw blurRad="38100" dist="38100" dir="2700000" algn="tl">
                    <a:srgbClr val="000000"/>
                  </a:outerShdw>
                </a:effectLst>
                <a:ea typeface="+mn-ea"/>
                <a:cs typeface="+mn-cs"/>
              </a:rPr>
              <a:t>Stanley D. Toussaint</a:t>
            </a:r>
            <a:br>
              <a:rPr lang="en-US" sz="3200" dirty="0"/>
            </a:br>
            <a:r>
              <a:rPr lang="en-US" sz="1600" dirty="0">
                <a:solidFill>
                  <a:schemeClr val="tx1"/>
                </a:solidFill>
              </a:rPr>
              <a:t>Stanley D. Toussaint, “Israel and the Church of a Traditional Dispensationalist,” in Three Central Issues in Contemporary Dispensationalism, ed. Herbert W. Bateman (Grand Rapids: Kregel, 1999), 231.</a:t>
            </a:r>
            <a:br>
              <a:rPr lang="en-US" sz="1600" dirty="0">
                <a:solidFill>
                  <a:schemeClr val="tx1"/>
                </a:solidFill>
              </a:rPr>
            </a:br>
            <a:r>
              <a:rPr lang="en-US" sz="1800" dirty="0">
                <a:solidFill>
                  <a:schemeClr val="tx1"/>
                </a:solidFill>
              </a:rPr>
              <a:t> </a:t>
            </a:r>
          </a:p>
        </p:txBody>
      </p:sp>
      <p:sp>
        <p:nvSpPr>
          <p:cNvPr id="52227" name="Rectangle 3">
            <a:extLst>
              <a:ext uri="{FF2B5EF4-FFF2-40B4-BE49-F238E27FC236}">
                <a16:creationId xmlns:a16="http://schemas.microsoft.com/office/drawing/2014/main" id="{4626C4BB-BE82-42CF-8C07-CB8533ABD8F4}"/>
              </a:ext>
            </a:extLst>
          </p:cNvPr>
          <p:cNvSpPr>
            <a:spLocks noGrp="1" noChangeArrowheads="1"/>
          </p:cNvSpPr>
          <p:nvPr>
            <p:ph type="body" idx="1"/>
          </p:nvPr>
        </p:nvSpPr>
        <p:spPr>
          <a:xfrm>
            <a:off x="2286000" y="1828800"/>
            <a:ext cx="6705600" cy="2819400"/>
          </a:xfrm>
        </p:spPr>
        <p:txBody>
          <a:bodyPr/>
          <a:lstStyle/>
          <a:p>
            <a:pPr marL="0" indent="0" algn="just" eaLnBrk="1" hangingPunct="1">
              <a:spcBef>
                <a:spcPts val="0"/>
              </a:spcBef>
              <a:buNone/>
              <a:defRPr/>
            </a:pPr>
            <a:r>
              <a:rPr lang="en-US" sz="3600" dirty="0"/>
              <a:t>“</a:t>
            </a:r>
            <a:r>
              <a:rPr lang="en-US" dirty="0">
                <a:effectLst/>
              </a:rPr>
              <a:t>If the kingdom began in the ministry of Christ, where is the prophesied judgment in the Gospels? Were the Old Testament prophets and John incorrect in their message?”</a:t>
            </a:r>
          </a:p>
        </p:txBody>
      </p:sp>
      <p:pic>
        <p:nvPicPr>
          <p:cNvPr id="2" name="Picture 1">
            <a:extLst>
              <a:ext uri="{FF2B5EF4-FFF2-40B4-BE49-F238E27FC236}">
                <a16:creationId xmlns:a16="http://schemas.microsoft.com/office/drawing/2014/main" id="{C1610369-B4A9-46E5-92F7-78C7E007764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1" y="2000250"/>
            <a:ext cx="1847462" cy="2468880"/>
          </a:xfrm>
          <a:prstGeom prst="rect">
            <a:avLst/>
          </a:prstGeom>
        </p:spPr>
      </p:pic>
    </p:spTree>
    <p:extLst>
      <p:ext uri="{BB962C8B-B14F-4D97-AF65-F5344CB8AC3E}">
        <p14:creationId xmlns:p14="http://schemas.microsoft.com/office/powerpoint/2010/main" val="1021797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4DF41-6DDB-436B-9141-3632CE431486}"/>
              </a:ext>
            </a:extLst>
          </p:cNvPr>
          <p:cNvSpPr>
            <a:spLocks noGrp="1"/>
          </p:cNvSpPr>
          <p:nvPr>
            <p:ph type="title"/>
          </p:nvPr>
        </p:nvSpPr>
        <p:spPr>
          <a:xfrm>
            <a:off x="685800" y="2857500"/>
            <a:ext cx="7772400" cy="1143000"/>
          </a:xfrm>
        </p:spPr>
        <p:txBody>
          <a:bodyPr/>
          <a:lstStyle/>
          <a:p>
            <a:pPr algn="ctr"/>
            <a:r>
              <a:rPr lang="en-US" dirty="0"/>
              <a:t>CONCLUSION</a:t>
            </a:r>
          </a:p>
        </p:txBody>
      </p:sp>
    </p:spTree>
    <p:extLst>
      <p:ext uri="{BB962C8B-B14F-4D97-AF65-F5344CB8AC3E}">
        <p14:creationId xmlns:p14="http://schemas.microsoft.com/office/powerpoint/2010/main" val="30735803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7620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143000"/>
            <a:ext cx="6672241" cy="51054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2898847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4800" y="45701"/>
            <a:ext cx="8534400" cy="838200"/>
          </a:xfrm>
        </p:spPr>
        <p:txBody>
          <a:bodyPr/>
          <a:lstStyle/>
          <a:p>
            <a:pPr algn="ctr" eaLnBrk="1" hangingPunct="1"/>
            <a:r>
              <a:rPr lang="en-US" sz="3600" dirty="0">
                <a:effectLst>
                  <a:outerShdw blurRad="38100" dist="38100" dir="2700000" algn="tl">
                    <a:srgbClr val="000000">
                      <a:alpha val="43137"/>
                    </a:srgbClr>
                  </a:outerShdw>
                </a:effectLst>
              </a:rPr>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8789515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57175"/>
            <a:ext cx="8691562" cy="809625"/>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Response to Kingdom Now Problem Passages</a:t>
            </a:r>
          </a:p>
        </p:txBody>
      </p:sp>
      <p:sp>
        <p:nvSpPr>
          <p:cNvPr id="14339" name="Content Placeholder 2"/>
          <p:cNvSpPr>
            <a:spLocks noGrp="1"/>
          </p:cNvSpPr>
          <p:nvPr>
            <p:ph idx="1"/>
          </p:nvPr>
        </p:nvSpPr>
        <p:spPr>
          <a:xfrm>
            <a:off x="1143000" y="1143000"/>
            <a:ext cx="6324600" cy="47117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Christ’s ministry</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Acts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Paul</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the General letters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Revelation</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Miscellaneous Arguments</a:t>
            </a:r>
          </a:p>
        </p:txBody>
      </p:sp>
      <p:pic>
        <p:nvPicPr>
          <p:cNvPr id="5" name="Picture 2" descr="http://3.bp.blogspot.com/-QEkPt30fRNQ/US-EfJsZfRI/AAAAAAAASK4/JnP_SUUHRas/s1600/a.jpg">
            <a:extLst>
              <a:ext uri="{FF2B5EF4-FFF2-40B4-BE49-F238E27FC236}">
                <a16:creationId xmlns:a16="http://schemas.microsoft.com/office/drawing/2014/main" id="{493E286C-14DE-4D26-8CC3-44FD27793A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4794453"/>
            <a:ext cx="2738903" cy="1834947"/>
          </a:xfrm>
          <a:prstGeom prst="rect">
            <a:avLst/>
          </a:prstGeom>
          <a:noFill/>
          <a:ln w="9525">
            <a:noFill/>
            <a:miter lim="800000"/>
            <a:headEnd/>
            <a:tailEnd/>
          </a:ln>
        </p:spPr>
      </p:pic>
    </p:spTree>
    <p:extLst>
      <p:ext uri="{BB962C8B-B14F-4D97-AF65-F5344CB8AC3E}">
        <p14:creationId xmlns:p14="http://schemas.microsoft.com/office/powerpoint/2010/main" val="3814066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4800" y="45701"/>
            <a:ext cx="8534400" cy="838200"/>
          </a:xfrm>
        </p:spPr>
        <p:txBody>
          <a:bodyPr/>
          <a:lstStyle/>
          <a:p>
            <a:pPr algn="ctr" eaLnBrk="1" hangingPunct="1"/>
            <a:r>
              <a:rPr lang="en-US" sz="3600" dirty="0"/>
              <a:t>1. Kingdom Throughout the Bible</a:t>
            </a:r>
          </a:p>
        </p:txBody>
      </p:sp>
      <p:graphicFrame>
        <p:nvGraphicFramePr>
          <p:cNvPr id="4" name="Table 3"/>
          <p:cNvGraphicFramePr>
            <a:graphicFrameLocks noGrp="1"/>
          </p:cNvGraphicFramePr>
          <p:nvPr>
            <p:extLst>
              <p:ext uri="{D42A27DB-BD31-4B8C-83A1-F6EECF244321}">
                <p14:modId xmlns:p14="http://schemas.microsoft.com/office/powerpoint/2010/main" val="2481467962"/>
              </p:ext>
            </p:extLst>
          </p:nvPr>
        </p:nvGraphicFramePr>
        <p:xfrm>
          <a:off x="304800" y="1144368"/>
          <a:ext cx="8534400" cy="3566160"/>
        </p:xfrm>
        <a:graphic>
          <a:graphicData uri="http://schemas.openxmlformats.org/drawingml/2006/table">
            <a:tbl>
              <a:tblPr firstRow="1" bandRow="1">
                <a:tableStyleId>{5940675A-B579-460E-94D1-54222C63F5DA}</a:tableStyleId>
              </a:tblPr>
              <a:tblGrid>
                <a:gridCol w="4191000">
                  <a:extLst>
                    <a:ext uri="{9D8B030D-6E8A-4147-A177-3AD203B41FA5}">
                      <a16:colId xmlns:a16="http://schemas.microsoft.com/office/drawing/2014/main" val="4287931007"/>
                    </a:ext>
                  </a:extLst>
                </a:gridCol>
                <a:gridCol w="4343400">
                  <a:extLst>
                    <a:ext uri="{9D8B030D-6E8A-4147-A177-3AD203B41FA5}">
                      <a16:colId xmlns:a16="http://schemas.microsoft.com/office/drawing/2014/main" val="4222968114"/>
                    </a:ext>
                  </a:extLst>
                </a:gridCol>
              </a:tblGrid>
              <a:tr h="3566160">
                <a:tc>
                  <a:txBody>
                    <a:bodyPr/>
                    <a:lstStyle/>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Kingdom Mysteries</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Church</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Israel’s Discipline &amp; Restoration</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Re-offer of the King/Kingdom</a:t>
                      </a:r>
                    </a:p>
                  </a:txBody>
                  <a:tcPr/>
                </a:tc>
                <a:tc>
                  <a:txBody>
                    <a:bodyPr/>
                    <a:lstStyle/>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Transfer of Kingdom Authority</a:t>
                      </a:r>
                    </a:p>
                    <a:p>
                      <a:pPr marL="693738" marR="0" lvl="0" indent="-693738" algn="l" defTabSz="914400" rtl="0" eaLnBrk="0" fontAlgn="base" latinLnBrk="0" hangingPunct="0">
                        <a:lnSpc>
                          <a:spcPct val="100000"/>
                        </a:lnSpc>
                        <a:spcBef>
                          <a:spcPct val="0"/>
                        </a:spcBef>
                        <a:spcAft>
                          <a:spcPts val="2400"/>
                        </a:spcAft>
                        <a:buClr>
                          <a:srgbClr val="66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Kingdom Establishment</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Eternal State</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Testimony of Early Church History</a:t>
                      </a:r>
                      <a:endParaRPr lang="en-US" sz="2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214517209"/>
                  </a:ext>
                </a:extLst>
              </a:tr>
            </a:tbl>
          </a:graphicData>
        </a:graphic>
      </p:graphicFrame>
      <p:pic>
        <p:nvPicPr>
          <p:cNvPr id="6"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spTree>
    <p:extLst>
      <p:ext uri="{BB962C8B-B14F-4D97-AF65-F5344CB8AC3E}">
        <p14:creationId xmlns:p14="http://schemas.microsoft.com/office/powerpoint/2010/main" val="1777522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8382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143000"/>
            <a:ext cx="6672241" cy="51054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1117143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0" y="1143000"/>
            <a:ext cx="9143999" cy="5181600"/>
          </a:xfrm>
        </p:spPr>
        <p:txBody>
          <a:bodyPr/>
          <a:lstStyle/>
          <a:p>
            <a:pPr marL="0" indent="0" algn="just" eaLnBrk="1" hangingPunct="1">
              <a:buNone/>
              <a:defRPr/>
            </a:pPr>
            <a:r>
              <a:rPr lang="en-US" sz="2800" dirty="0">
                <a:latin typeface="Calibri" panose="020F0502020204030204" pitchFamily="34" charset="0"/>
              </a:rPr>
              <a:t>“</a:t>
            </a:r>
            <a:r>
              <a:rPr lang="en-US" sz="2800" dirty="0">
                <a:effectLst/>
              </a:rPr>
              <a:t>Sometimes the places where God’s effective or actual rule is not yet carried out, and His will is not yet done, lie within the lives and little kingdoms of those who truly have been invaded by the eternal kind of life itself‒those who really do belong to Christ because His life is already present and growing within them. The “interior castle” of the human soul, as Teresa of Avila called it, has many rooms, and they are slowly occupied by God, allowing us time and room to grow. That is a crucial aspect of the conspiracy. But even this does not detract from the reality of the ‘</a:t>
            </a:r>
            <a:r>
              <a:rPr lang="en-US" sz="2800" b="1" i="1" u="sng" dirty="0">
                <a:solidFill>
                  <a:srgbClr val="FFFFCC"/>
                </a:solidFill>
              </a:rPr>
              <a:t>kingdom among us</a:t>
            </a:r>
            <a:r>
              <a:rPr lang="en-US" sz="2800" dirty="0">
                <a:effectLst/>
              </a:rPr>
              <a:t>.’ Nor does it destroy the choice that all have to accept it and bring their life increasingly into it.”</a:t>
            </a:r>
            <a:endParaRPr lang="en-US" sz="2800" b="1" i="1" u="sng" dirty="0">
              <a:solidFill>
                <a:srgbClr val="FFFFCC"/>
              </a:solidFill>
            </a:endParaRPr>
          </a:p>
        </p:txBody>
      </p:sp>
      <p:sp>
        <p:nvSpPr>
          <p:cNvPr id="7" name="Rectangle 2"/>
          <p:cNvSpPr>
            <a:spLocks noGrp="1" noChangeArrowheads="1"/>
          </p:cNvSpPr>
          <p:nvPr>
            <p:ph type="title" idx="4294967295"/>
          </p:nvPr>
        </p:nvSpPr>
        <p:spPr>
          <a:xfrm>
            <a:off x="2400300" y="228600"/>
            <a:ext cx="4343400" cy="838200"/>
          </a:xfrm>
        </p:spPr>
        <p:txBody>
          <a:bodyPr/>
          <a:lstStyle/>
          <a:p>
            <a:pPr algn="ctr" eaLnBrk="1" hangingPunct="1"/>
            <a:r>
              <a:rPr lang="en-US" sz="3200" dirty="0"/>
              <a:t>Kingdom Now?</a:t>
            </a:r>
            <a:endParaRPr lang="en-US" sz="3600" dirty="0"/>
          </a:p>
        </p:txBody>
      </p:sp>
      <p:pic>
        <p:nvPicPr>
          <p:cNvPr id="3" name="Picture 2">
            <a:extLst>
              <a:ext uri="{FF2B5EF4-FFF2-40B4-BE49-F238E27FC236}">
                <a16:creationId xmlns:a16="http://schemas.microsoft.com/office/drawing/2014/main" id="{6E74C03F-2C34-4B0A-B6B6-1C935EB4FAD5}"/>
              </a:ext>
            </a:extLst>
          </p:cNvPr>
          <p:cNvPicPr>
            <a:picLocks noChangeAspect="1"/>
          </p:cNvPicPr>
          <p:nvPr/>
        </p:nvPicPr>
        <p:blipFill>
          <a:blip r:embed="rId2"/>
          <a:stretch>
            <a:fillRect/>
          </a:stretch>
        </p:blipFill>
        <p:spPr>
          <a:xfrm>
            <a:off x="76200" y="76200"/>
            <a:ext cx="863434" cy="1097280"/>
          </a:xfrm>
          <a:prstGeom prst="rect">
            <a:avLst/>
          </a:prstGeom>
        </p:spPr>
      </p:pic>
      <p:sp>
        <p:nvSpPr>
          <p:cNvPr id="2" name="Rectangle 1">
            <a:extLst>
              <a:ext uri="{FF2B5EF4-FFF2-40B4-BE49-F238E27FC236}">
                <a16:creationId xmlns:a16="http://schemas.microsoft.com/office/drawing/2014/main" id="{45A1224E-AFC0-4438-A63D-3339023C8E34}"/>
              </a:ext>
            </a:extLst>
          </p:cNvPr>
          <p:cNvSpPr/>
          <p:nvPr/>
        </p:nvSpPr>
        <p:spPr>
          <a:xfrm>
            <a:off x="2286000" y="6400800"/>
            <a:ext cx="4572000" cy="338554"/>
          </a:xfrm>
          <a:prstGeom prst="rect">
            <a:avLst/>
          </a:prstGeom>
        </p:spPr>
        <p:txBody>
          <a:bodyPr>
            <a:spAutoFit/>
          </a:bodyPr>
          <a:lstStyle/>
          <a:p>
            <a:pPr algn="ctr"/>
            <a:r>
              <a:rPr lang="en-US" sz="1600" dirty="0">
                <a:latin typeface="Calibri" panose="020F0502020204030204" pitchFamily="34" charset="0"/>
                <a:cs typeface="Calibri" panose="020F0502020204030204" pitchFamily="34" charset="0"/>
              </a:rPr>
              <a:t>Dallas Willard, The Divine Conspiracy, p. 30.</a:t>
            </a:r>
          </a:p>
        </p:txBody>
      </p:sp>
    </p:spTree>
    <p:extLst>
      <p:ext uri="{BB962C8B-B14F-4D97-AF65-F5344CB8AC3E}">
        <p14:creationId xmlns:p14="http://schemas.microsoft.com/office/powerpoint/2010/main" val="1181408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85800" y="228600"/>
            <a:ext cx="7772400" cy="1149312"/>
          </a:xfrm>
        </p:spPr>
        <p:txBody>
          <a:bodyPr/>
          <a:lstStyle/>
          <a:p>
            <a:pPr algn="ctr" eaLnBrk="1" hangingPunct="1"/>
            <a:r>
              <a:rPr lang="en-US" altLang="en-US" sz="3600" dirty="0">
                <a:effectLst>
                  <a:outerShdw blurRad="38100" dist="38100" dir="2700000" algn="tl">
                    <a:srgbClr val="000000">
                      <a:alpha val="43137"/>
                    </a:srgbClr>
                  </a:outerShdw>
                </a:effectLst>
              </a:rPr>
              <a:t>2. The Main Problem with Kingdom Now NT interpretations</a:t>
            </a:r>
          </a:p>
        </p:txBody>
      </p:sp>
      <p:sp>
        <p:nvSpPr>
          <p:cNvPr id="16387" name="Rectangle 3"/>
          <p:cNvSpPr>
            <a:spLocks noGrp="1" noChangeArrowheads="1"/>
          </p:cNvSpPr>
          <p:nvPr>
            <p:ph type="body" sz="half" idx="2"/>
          </p:nvPr>
        </p:nvSpPr>
        <p:spPr>
          <a:xfrm>
            <a:off x="266700" y="1600200"/>
            <a:ext cx="8610600" cy="3962400"/>
          </a:xfrm>
        </p:spPr>
        <p:txBody>
          <a:bodyPr/>
          <a:lstStyle/>
          <a:p>
            <a:pPr marL="463550" indent="-463550" eaLnBrk="1" hangingPunct="1">
              <a:spcBef>
                <a:spcPts val="0"/>
              </a:spcBef>
              <a:spcAft>
                <a:spcPts val="3600"/>
              </a:spcAft>
              <a:buSzPct val="100000"/>
              <a:buFont typeface="+mj-lt"/>
              <a:buAutoNum type="alphaLcPeriod"/>
              <a:defRPr/>
            </a:pPr>
            <a:r>
              <a:rPr lang="en-US" dirty="0">
                <a:effectLst>
                  <a:outerShdw blurRad="38100" dist="38100" dir="2700000" algn="tl">
                    <a:srgbClr val="000000">
                      <a:alpha val="43137"/>
                    </a:srgbClr>
                  </a:outerShdw>
                </a:effectLst>
              </a:rPr>
              <a:t>The kingdom is always earthly (Gen. 15:18-21) over a repentant Israel (Ezek. 36‒37)</a:t>
            </a:r>
          </a:p>
          <a:p>
            <a:pPr marL="463550" indent="-463550" eaLnBrk="1" hangingPunct="1">
              <a:spcBef>
                <a:spcPts val="0"/>
              </a:spcBef>
              <a:spcAft>
                <a:spcPts val="3600"/>
              </a:spcAft>
              <a:buSzPct val="100000"/>
              <a:buFont typeface="+mj-lt"/>
              <a:buAutoNum type="alphaLcPeriod"/>
              <a:defRPr/>
            </a:pPr>
            <a:r>
              <a:rPr lang="en-US" dirty="0">
                <a:effectLst>
                  <a:outerShdw blurRad="38100" dist="38100" dir="2700000" algn="tl">
                    <a:srgbClr val="000000">
                      <a:alpha val="43137"/>
                    </a:srgbClr>
                  </a:outerShdw>
                </a:effectLst>
              </a:rPr>
              <a:t>The kingdom will only manifest after at time of tribulation (Jer. 30:7; Dan. 9:24-27)</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280564" y="3886200"/>
            <a:ext cx="1524000" cy="2063712"/>
          </a:xfrm>
        </p:spPr>
      </p:pic>
    </p:spTree>
    <p:extLst>
      <p:ext uri="{BB962C8B-B14F-4D97-AF65-F5344CB8AC3E}">
        <p14:creationId xmlns:p14="http://schemas.microsoft.com/office/powerpoint/2010/main" val="1108647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sz="half" idx="2"/>
          </p:nvPr>
        </p:nvSpPr>
        <p:spPr>
          <a:xfrm>
            <a:off x="266700" y="1600200"/>
            <a:ext cx="8610600" cy="3962400"/>
          </a:xfrm>
        </p:spPr>
        <p:txBody>
          <a:bodyPr/>
          <a:lstStyle/>
          <a:p>
            <a:pPr marL="463550" indent="-463550" eaLnBrk="1" hangingPunct="1">
              <a:spcBef>
                <a:spcPts val="0"/>
              </a:spcBef>
              <a:spcAft>
                <a:spcPts val="3600"/>
              </a:spcAft>
              <a:buSzPct val="100000"/>
              <a:buFont typeface="+mj-lt"/>
              <a:buAutoNum type="alphaLcPeriod"/>
              <a:defRPr/>
            </a:pPr>
            <a:r>
              <a:rPr lang="en-US" b="1" u="sng" dirty="0">
                <a:solidFill>
                  <a:srgbClr val="FFFFCC"/>
                </a:solidFill>
                <a:effectLst>
                  <a:outerShdw blurRad="38100" dist="38100" dir="2700000" algn="tl">
                    <a:srgbClr val="000000">
                      <a:alpha val="43137"/>
                    </a:srgbClr>
                  </a:outerShdw>
                </a:effectLst>
              </a:rPr>
              <a:t>The kingdom is always earthly (Gen. 15:18-21) over a repentant Israel (Ezek. 36‒37)</a:t>
            </a:r>
          </a:p>
          <a:p>
            <a:pPr marL="463550" indent="-463550" eaLnBrk="1" hangingPunct="1">
              <a:spcBef>
                <a:spcPts val="0"/>
              </a:spcBef>
              <a:spcAft>
                <a:spcPts val="3600"/>
              </a:spcAft>
              <a:buSzPct val="100000"/>
              <a:buFont typeface="+mj-lt"/>
              <a:buAutoNum type="alphaLcPeriod"/>
              <a:defRPr/>
            </a:pPr>
            <a:r>
              <a:rPr lang="en-US" dirty="0">
                <a:effectLst>
                  <a:outerShdw blurRad="38100" dist="38100" dir="2700000" algn="tl">
                    <a:srgbClr val="000000">
                      <a:alpha val="43137"/>
                    </a:srgbClr>
                  </a:outerShdw>
                </a:effectLst>
              </a:rPr>
              <a:t>The kingdom will only manifest after at time of tribulation (Jer. 30:7; Dan. 9:24-27)</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280564" y="3886200"/>
            <a:ext cx="1524000" cy="2063712"/>
          </a:xfrm>
        </p:spPr>
      </p:pic>
      <p:sp>
        <p:nvSpPr>
          <p:cNvPr id="7" name="Rectangle 2">
            <a:extLst>
              <a:ext uri="{FF2B5EF4-FFF2-40B4-BE49-F238E27FC236}">
                <a16:creationId xmlns:a16="http://schemas.microsoft.com/office/drawing/2014/main" id="{29FAF29A-5C6C-47C2-81B7-E0027B4C8E5A}"/>
              </a:ext>
            </a:extLst>
          </p:cNvPr>
          <p:cNvSpPr>
            <a:spLocks noGrp="1" noChangeArrowheads="1"/>
          </p:cNvSpPr>
          <p:nvPr>
            <p:ph type="title"/>
          </p:nvPr>
        </p:nvSpPr>
        <p:spPr>
          <a:xfrm>
            <a:off x="685800" y="228600"/>
            <a:ext cx="7772400" cy="1149312"/>
          </a:xfrm>
        </p:spPr>
        <p:txBody>
          <a:bodyPr/>
          <a:lstStyle/>
          <a:p>
            <a:pPr algn="ctr" eaLnBrk="1" hangingPunct="1"/>
            <a:r>
              <a:rPr lang="en-US" altLang="en-US" sz="3600" dirty="0">
                <a:effectLst>
                  <a:outerShdw blurRad="38100" dist="38100" dir="2700000" algn="tl">
                    <a:srgbClr val="000000">
                      <a:alpha val="43137"/>
                    </a:srgbClr>
                  </a:outerShdw>
                </a:effectLst>
              </a:rPr>
              <a:t>2. The Main Problem with Kingdom Now NT interpretations</a:t>
            </a:r>
          </a:p>
        </p:txBody>
      </p:sp>
    </p:spTree>
    <p:extLst>
      <p:ext uri="{BB962C8B-B14F-4D97-AF65-F5344CB8AC3E}">
        <p14:creationId xmlns:p14="http://schemas.microsoft.com/office/powerpoint/2010/main" val="4102093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970259" y="228600"/>
            <a:ext cx="7203483" cy="1143000"/>
          </a:xfrm>
        </p:spPr>
        <p:txBody>
          <a:bodyPr/>
          <a:lstStyle/>
          <a:p>
            <a:pPr algn="ctr">
              <a:spcAft>
                <a:spcPts val="1200"/>
              </a:spcAft>
            </a:pPr>
            <a:r>
              <a:rPr lang="en-US" sz="3200" dirty="0" err="1"/>
              <a:t>Renald</a:t>
            </a:r>
            <a:r>
              <a:rPr lang="en-US" sz="3200" dirty="0"/>
              <a:t> Showers </a:t>
            </a:r>
            <a:br>
              <a:rPr lang="en-US" sz="2400" dirty="0"/>
            </a:br>
            <a:r>
              <a:rPr lang="en-US" sz="1800" dirty="0" err="1">
                <a:solidFill>
                  <a:schemeClr val="tx1"/>
                </a:solidFill>
              </a:rPr>
              <a:t>Renald</a:t>
            </a:r>
            <a:r>
              <a:rPr lang="en-US" sz="1800" dirty="0">
                <a:solidFill>
                  <a:schemeClr val="tx1"/>
                </a:solidFill>
              </a:rPr>
              <a:t> Showers, “Critique of Progressive Dispensationalism,” Friends of Israel National Conference (June 2003), 5.</a:t>
            </a:r>
            <a:endParaRPr lang="en-US" altLang="en-US" sz="1800" dirty="0">
              <a:solidFill>
                <a:schemeClr val="tx1"/>
              </a:solidFill>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549920"/>
            <a:ext cx="9113760" cy="408888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dirty="0">
                <a:latin typeface="Calibri" panose="020F0502020204030204" pitchFamily="34" charset="0"/>
                <a:cs typeface="Calibri" panose="020F0502020204030204" pitchFamily="34" charset="0"/>
              </a:rPr>
              <a:t>“</a:t>
            </a:r>
            <a:r>
              <a:rPr lang="en-US" dirty="0">
                <a:effectLst/>
                <a:latin typeface="Calibri" panose="020F0502020204030204" pitchFamily="34" charset="0"/>
              </a:rPr>
              <a:t>Several items of Scripture reveal that no form of the future Kingdom of God foretold in the Old Testament will be established before the Second Coming of Christ. . . . No Old Testament revelation concerning the future Kingdom of God indicated that the Kingdom would consist of two forms, one spiritual and the other political, established at two different points of time in the future.”</a:t>
            </a:r>
            <a:endParaRPr lang="en-US"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6"/>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8"/>
              <a:stretch>
                <a:fillRect/>
              </a:stretch>
            </p:blipFill>
            <p:spPr>
              <a:xfrm>
                <a:off x="4688419" y="515476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10"/>
              <a:stretch>
                <a:fillRect/>
              </a:stretch>
            </p:blipFill>
            <p:spPr>
              <a:xfrm>
                <a:off x="9654979" y="4790080"/>
                <a:ext cx="47880" cy="24120"/>
              </a:xfrm>
              <a:prstGeom prst="rect">
                <a:avLst/>
              </a:prstGeom>
            </p:spPr>
          </p:pic>
        </mc:Fallback>
      </mc:AlternateContent>
      <p:pic>
        <p:nvPicPr>
          <p:cNvPr id="3" name="Picture 2">
            <a:extLst>
              <a:ext uri="{FF2B5EF4-FFF2-40B4-BE49-F238E27FC236}">
                <a16:creationId xmlns:a16="http://schemas.microsoft.com/office/drawing/2014/main" id="{56FC29BE-D62D-467C-A0B3-E8A1E43D920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6200" y="76200"/>
            <a:ext cx="844062" cy="1097280"/>
          </a:xfrm>
          <a:prstGeom prst="rect">
            <a:avLst/>
          </a:prstGeom>
        </p:spPr>
      </p:pic>
    </p:spTree>
    <p:extLst>
      <p:ext uri="{BB962C8B-B14F-4D97-AF65-F5344CB8AC3E}">
        <p14:creationId xmlns:p14="http://schemas.microsoft.com/office/powerpoint/2010/main" val="2575493323"/>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19213</TotalTime>
  <Words>1842</Words>
  <Application>Microsoft Office PowerPoint</Application>
  <PresentationFormat>On-screen Show (4:3)</PresentationFormat>
  <Paragraphs>147</Paragraphs>
  <Slides>30</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Times New Roman</vt:lpstr>
      <vt:lpstr>Wingdings</vt:lpstr>
      <vt:lpstr>Azure</vt:lpstr>
      <vt:lpstr>PowerPoint Presentation</vt:lpstr>
      <vt:lpstr>The Coming Kingdom Chapter 16</vt:lpstr>
      <vt:lpstr>1. Kingdom Throughout the Bible</vt:lpstr>
      <vt:lpstr>1. Kingdom Throughout the Bible</vt:lpstr>
      <vt:lpstr>Kingdom Study Outline</vt:lpstr>
      <vt:lpstr>Kingdom Now?</vt:lpstr>
      <vt:lpstr>2. The Main Problem with Kingdom Now NT interpretations</vt:lpstr>
      <vt:lpstr>2. The Main Problem with Kingdom Now NT interpretations</vt:lpstr>
      <vt:lpstr>Renald Showers  Renald Showers, “Critique of Progressive Dispensationalism,” Friends of Israel National Conference (June 2003), 5.</vt:lpstr>
      <vt:lpstr>Arnold Fruchtenbaum Arnold G. Fruchtenbaum, “Israel’s Right to the Promised Land,” 17–18, accessed March 9, 2013, http://www.pre-trib.org.com.</vt:lpstr>
      <vt:lpstr>Colin Chapman Colin Chapman, Whose Promised Land? The Continuing Conflict over Israel and Palestine (Oxford, England: Lion, 2015), 262.</vt:lpstr>
      <vt:lpstr>Naim Ateek Naim Ateek, Justice, and Only Justice: A Palestinian Theology of Liberation (Maryknoll, NY: Ortis, 1990), 81–82.</vt:lpstr>
      <vt:lpstr>PowerPoint Presentation</vt:lpstr>
      <vt:lpstr>Spiritual Form of the Kingdom Some Problems</vt:lpstr>
      <vt:lpstr>Spiritual Form of the Kingdom Some Problems</vt:lpstr>
      <vt:lpstr>Spiritual Form of the Kingdom Some Problems</vt:lpstr>
      <vt:lpstr>PowerPoint Presentation</vt:lpstr>
      <vt:lpstr>Spiritual Form of the Kingdom Some Problems</vt:lpstr>
      <vt:lpstr>Thomas Ice Thomas Ice, “Amillennialism,” in The Popular Encyclopedia of Bible Prophecy (Eugene, OR: Harvest House, 2004), 20.</vt:lpstr>
      <vt:lpstr>2. The Main Problem with Kingdom Now NT interpretations</vt:lpstr>
      <vt:lpstr>PowerPoint Presentation</vt:lpstr>
      <vt:lpstr>PowerPoint Presentation</vt:lpstr>
      <vt:lpstr>PowerPoint Presentation</vt:lpstr>
      <vt:lpstr>6 Prophecies WILL BE fulfilled V.24c</vt:lpstr>
      <vt:lpstr>PowerPoint Presentation</vt:lpstr>
      <vt:lpstr>PowerPoint Presentation</vt:lpstr>
      <vt:lpstr>Stanley D. Toussaint Stanley D. Toussaint, “Israel and the Church of a Traditional Dispensationalist,” in Three Central Issues in Contemporary Dispensationalism, ed. Herbert W. Bateman (Grand Rapids: Kregel, 1999), 231.  </vt:lpstr>
      <vt:lpstr>CONCLUSION</vt:lpstr>
      <vt:lpstr>Kingdom Study Outline</vt:lpstr>
      <vt:lpstr>Response to Kingdom Now Problem Passages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SLBC_010 Kingdom_March 08 2017</dc:title>
  <dc:subject>Kingdom Series</dc:subject>
  <dc:creator>A. Woods</dc:creator>
  <dc:description>Modified by Jim McGowan</dc:description>
  <cp:lastModifiedBy>Andy Woods</cp:lastModifiedBy>
  <cp:revision>2167</cp:revision>
  <cp:lastPrinted>2018-04-04T18:53:12Z</cp:lastPrinted>
  <dcterms:created xsi:type="dcterms:W3CDTF">2009-03-17T12:21:13Z</dcterms:created>
  <dcterms:modified xsi:type="dcterms:W3CDTF">2018-04-11T15:56:33Z</dcterms:modified>
</cp:coreProperties>
</file>