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1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781" r:id="rId2"/>
    <p:sldId id="4145" r:id="rId3"/>
    <p:sldId id="4146" r:id="rId4"/>
    <p:sldId id="4147" r:id="rId5"/>
    <p:sldId id="4148" r:id="rId6"/>
    <p:sldId id="4150" r:id="rId7"/>
    <p:sldId id="4199" r:id="rId8"/>
    <p:sldId id="4200" r:id="rId9"/>
    <p:sldId id="4079" r:id="rId10"/>
    <p:sldId id="4080" r:id="rId11"/>
    <p:sldId id="4081" r:id="rId12"/>
    <p:sldId id="4127" r:id="rId13"/>
    <p:sldId id="4082" r:id="rId14"/>
    <p:sldId id="4078" r:id="rId15"/>
    <p:sldId id="4208" r:id="rId16"/>
    <p:sldId id="4201" r:id="rId17"/>
    <p:sldId id="2204" r:id="rId18"/>
    <p:sldId id="4202" r:id="rId19"/>
    <p:sldId id="4203" r:id="rId20"/>
    <p:sldId id="3770" r:id="rId21"/>
    <p:sldId id="3716" r:id="rId22"/>
    <p:sldId id="4205" r:id="rId23"/>
    <p:sldId id="4206" r:id="rId24"/>
    <p:sldId id="4209" r:id="rId25"/>
    <p:sldId id="4210" r:id="rId26"/>
    <p:sldId id="4211" r:id="rId27"/>
    <p:sldId id="966" r:id="rId28"/>
    <p:sldId id="4212" r:id="rId29"/>
    <p:sldId id="3643" r:id="rId30"/>
    <p:sldId id="4204" r:id="rId31"/>
    <p:sldId id="3694" r:id="rId32"/>
    <p:sldId id="3630" r:id="rId33"/>
    <p:sldId id="3650" r:id="rId34"/>
    <p:sldId id="3651" r:id="rId35"/>
    <p:sldId id="3652" r:id="rId36"/>
    <p:sldId id="3635" r:id="rId37"/>
    <p:sldId id="989" r:id="rId38"/>
    <p:sldId id="4213" r:id="rId39"/>
    <p:sldId id="4207" r:id="rId4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6353" autoAdjust="0"/>
  </p:normalViewPr>
  <p:slideViewPr>
    <p:cSldViewPr>
      <p:cViewPr varScale="1">
        <p:scale>
          <a:sx n="106" d="100"/>
          <a:sy n="106" d="100"/>
        </p:scale>
        <p:origin x="16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4/4/2018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4/4/2018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104163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21</a:t>
            </a:fld>
            <a:endParaRPr lang="en-US" altLang="en-US" dirty="0"/>
          </a:p>
        </p:txBody>
      </p:sp>
    </p:spTree>
    <p:extLst>
      <p:ext uri="{BB962C8B-B14F-4D97-AF65-F5344CB8AC3E}">
        <p14:creationId xmlns:p14="http://schemas.microsoft.com/office/powerpoint/2010/main" val="50319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22</a:t>
            </a:fld>
            <a:endParaRPr lang="en-US" altLang="en-US" dirty="0"/>
          </a:p>
        </p:txBody>
      </p:sp>
    </p:spTree>
    <p:extLst>
      <p:ext uri="{BB962C8B-B14F-4D97-AF65-F5344CB8AC3E}">
        <p14:creationId xmlns:p14="http://schemas.microsoft.com/office/powerpoint/2010/main" val="371605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23</a:t>
            </a:fld>
            <a:endParaRPr lang="en-US" altLang="en-US" dirty="0"/>
          </a:p>
        </p:txBody>
      </p:sp>
    </p:spTree>
    <p:extLst>
      <p:ext uri="{BB962C8B-B14F-4D97-AF65-F5344CB8AC3E}">
        <p14:creationId xmlns:p14="http://schemas.microsoft.com/office/powerpoint/2010/main" val="2385500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117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3286804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268598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651743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288335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4/4/2018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5</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108610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7</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160588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15</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111324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113069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20</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354169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12.jpeg"/><Relationship Id="rId10" Type="http://schemas.openxmlformats.org/officeDocument/2006/relationships/image" Target="../media/image240.png"/><Relationship Id="rId9" Type="http://schemas.openxmlformats.org/officeDocument/2006/relationships/customXml" Target="../ink/ink3.xml"/></Relationships>
</file>

<file path=ppt/slides/_rels/slide21.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4.xml"/><Relationship Id="rId7"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13.jpeg"/><Relationship Id="rId10" Type="http://schemas.openxmlformats.org/officeDocument/2006/relationships/image" Target="../media/image240.png"/><Relationship Id="rId9" Type="http://schemas.openxmlformats.org/officeDocument/2006/relationships/customXml" Target="../ink/ink6.xml"/></Relationships>
</file>

<file path=ppt/slides/_rels/slide22.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7.xml"/><Relationship Id="rId7" Type="http://schemas.openxmlformats.org/officeDocument/2006/relationships/customXml" Target="../ink/ink8.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14.jpeg"/><Relationship Id="rId10" Type="http://schemas.openxmlformats.org/officeDocument/2006/relationships/image" Target="../media/image240.png"/><Relationship Id="rId9" Type="http://schemas.openxmlformats.org/officeDocument/2006/relationships/customXml" Target="../ink/ink9.xml"/></Relationships>
</file>

<file path=ppt/slides/_rels/slide23.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10.xml"/><Relationship Id="rId7" Type="http://schemas.openxmlformats.org/officeDocument/2006/relationships/customXml" Target="../ink/ink1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15.jpeg"/><Relationship Id="rId10" Type="http://schemas.openxmlformats.org/officeDocument/2006/relationships/image" Target="../media/image240.png"/><Relationship Id="rId9" Type="http://schemas.openxmlformats.org/officeDocument/2006/relationships/customXml" Target="../ink/ink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lgn="just">
              <a:buFont typeface="Wingdings" panose="05000000000000000000" pitchFamily="2" charset="2"/>
              <a:buNone/>
              <a:defRPr/>
            </a:pPr>
            <a:r>
              <a:rPr lang="en-US" sz="3000" dirty="0"/>
              <a:t>“The most striking point in the eschatology of the ante-Nicene age (A.D. 100–325) is the prominent chiliasm, or millenarianism, that is the belief of a visible reign of Christ in glory on earth with the risen saints for a thousand years, before the general resurrection and judgment. It was indeed not the doctrine of the church embodied in any creed or form of devotion, but a widely current opinion of distinguished teachers, such as Barnabas, </a:t>
            </a:r>
            <a:r>
              <a:rPr lang="en-US" sz="3000" dirty="0" err="1"/>
              <a:t>Papias</a:t>
            </a:r>
            <a:r>
              <a:rPr lang="en-US" sz="3000" dirty="0"/>
              <a:t>, Justin Martyr, Irenaeus, Tertullian, Methodius, and </a:t>
            </a:r>
            <a:r>
              <a:rPr lang="en-US" sz="3000" dirty="0" err="1"/>
              <a:t>Lactantius</a:t>
            </a:r>
            <a:r>
              <a:rPr lang="en-US" sz="3000" dirty="0"/>
              <a:t>.”</a:t>
            </a: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err="1">
                <a:solidFill>
                  <a:srgbClr val="00FFFF"/>
                </a:solidFill>
                <a:latin typeface="Calibri" panose="020F0502020204030204" pitchFamily="34" charset="0"/>
                <a:cs typeface="Calibri" panose="020F0502020204030204" pitchFamily="34" charset="0"/>
              </a:rPr>
              <a:t>Schaff</a:t>
            </a:r>
            <a:endParaRPr lang="en-US" altLang="en-US" sz="1400" dirty="0">
              <a:latin typeface="Calibri" panose="020F0502020204030204" pitchFamily="34" charset="0"/>
              <a:cs typeface="Calibri" panose="020F0502020204030204" pitchFamily="34" charset="0"/>
            </a:endParaRPr>
          </a:p>
          <a:p>
            <a:pPr algn="ctr" eaLnBrk="1" hangingPunct="1"/>
            <a:r>
              <a:rPr lang="en-US" altLang="en-US" i="1" dirty="0">
                <a:latin typeface="Calibri" panose="020F0502020204030204" pitchFamily="34" charset="0"/>
                <a:cs typeface="Calibri" panose="020F0502020204030204" pitchFamily="34" charset="0"/>
              </a:rPr>
              <a:t>History of the Christian Church, vol. 2 , p. 614.</a:t>
            </a:r>
          </a:p>
        </p:txBody>
      </p:sp>
      <p:pic>
        <p:nvPicPr>
          <p:cNvPr id="9933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28600"/>
            <a:ext cx="93405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73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164134"/>
            <a:ext cx="8991600" cy="5693866"/>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ancient and popular doctrine of the Millennium was intimately connected with the second coming of Christ. As the works of the creation had been finished in six days, their duration in their present state, according to a tradition which was attributed to the prophet Elijah, was fixed to six thousand years. By the same analogy it was inferred, that this long period of labor and contention, which was now almost elapsed, would be succeeded by a joyful Sabbath of a thousand years; and that Christ, with the triumphant band of the saints and the elect who had escaped death, or who had been miraculously revived, would reign upon earth till the time appointed for the last and general resurrection…The assurance of such a Millennium was carefully inculcated by…</a:t>
            </a:r>
          </a:p>
        </p:txBody>
      </p:sp>
      <p:sp>
        <p:nvSpPr>
          <p:cNvPr id="3" name="Rectangle 2"/>
          <p:cNvSpPr/>
          <p:nvPr/>
        </p:nvSpPr>
        <p:spPr>
          <a:xfrm>
            <a:off x="2200276" y="152400"/>
            <a:ext cx="4743449" cy="861774"/>
          </a:xfrm>
          <a:prstGeom prst="rect">
            <a:avLst/>
          </a:prstGeom>
        </p:spPr>
        <p:txBody>
          <a:bodyPr wrap="square">
            <a:spAutoFit/>
          </a:bodyPr>
          <a:lstStyle/>
          <a:p>
            <a:pPr algn="ct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Edward Gibbon</a:t>
            </a:r>
          </a:p>
          <a:p>
            <a:pPr algn="ct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History of Christianity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(NY: </a:t>
            </a:r>
            <a:r>
              <a:rPr lang="en-US" sz="1800" dirty="0" err="1">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Eckler</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1916), 141-44.</a:t>
            </a:r>
          </a:p>
        </p:txBody>
      </p:sp>
    </p:spTree>
    <p:extLst>
      <p:ext uri="{BB962C8B-B14F-4D97-AF65-F5344CB8AC3E}">
        <p14:creationId xmlns:p14="http://schemas.microsoft.com/office/powerpoint/2010/main" val="13053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143000"/>
            <a:ext cx="8991600" cy="3970318"/>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succession of fathers from Justin Martyr, and Irenaeus, who conversed with the immediate disciples of the apostles, down to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Lactantius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was preceptor to the son of Constantine. Though it might not be universally received,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appears to have been the reigning sentiment of the orthodox believers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it seems so well adapted to the desires and apprehensions of mankind, that it must have contributed in a very considerable degree to the progress of the Christian faith.”</a:t>
            </a:r>
          </a:p>
        </p:txBody>
      </p:sp>
      <p:sp>
        <p:nvSpPr>
          <p:cNvPr id="4" name="Rectangle 3">
            <a:extLst>
              <a:ext uri="{FF2B5EF4-FFF2-40B4-BE49-F238E27FC236}">
                <a16:creationId xmlns:a16="http://schemas.microsoft.com/office/drawing/2014/main" id="{E390C8FD-D854-4817-9C00-B19403619B26}"/>
              </a:ext>
            </a:extLst>
          </p:cNvPr>
          <p:cNvSpPr/>
          <p:nvPr/>
        </p:nvSpPr>
        <p:spPr>
          <a:xfrm>
            <a:off x="2200276" y="152400"/>
            <a:ext cx="4743449" cy="861774"/>
          </a:xfrm>
          <a:prstGeom prst="rect">
            <a:avLst/>
          </a:prstGeom>
        </p:spPr>
        <p:txBody>
          <a:bodyPr wrap="square">
            <a:spAutoFit/>
          </a:bodyPr>
          <a:lstStyle/>
          <a:p>
            <a:pPr algn="ct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Edward Gibbon</a:t>
            </a:r>
          </a:p>
          <a:p>
            <a:pPr algn="ct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History of Christianity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(NY: </a:t>
            </a:r>
            <a:r>
              <a:rPr lang="en-US" sz="1800" dirty="0" err="1">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Eckler</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1916), 141-44.</a:t>
            </a:r>
          </a:p>
        </p:txBody>
      </p:sp>
    </p:spTree>
    <p:extLst>
      <p:ext uri="{BB962C8B-B14F-4D97-AF65-F5344CB8AC3E}">
        <p14:creationId xmlns:p14="http://schemas.microsoft.com/office/powerpoint/2010/main" val="425887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0" y="1752600"/>
            <a:ext cx="6286500" cy="4708981"/>
          </a:xfrm>
          <a:prstGeom prst="rect">
            <a:avLst/>
          </a:prstGeom>
        </p:spPr>
        <p:txBody>
          <a:bodyPr wrap="square">
            <a:spAutoFit/>
          </a:bodyPr>
          <a:lstStyle/>
          <a:p>
            <a:pPr algn="just"/>
            <a:r>
              <a:rPr lang="en-US" sz="3000" dirty="0">
                <a:latin typeface="Calibri" panose="020F0502020204030204" pitchFamily="34" charset="0"/>
                <a:cs typeface="Calibri" panose="020F0502020204030204" pitchFamily="34" charset="0"/>
              </a:rPr>
              <a:t>Silver says of the apostolic fathers that </a:t>
            </a:r>
            <a:r>
              <a:rPr lang="en-US" sz="3000" b="1" u="sng" dirty="0">
                <a:solidFill>
                  <a:srgbClr val="FFFFCC"/>
                </a:solidFill>
                <a:latin typeface="Calibri" panose="020F0502020204030204" pitchFamily="34" charset="0"/>
                <a:cs typeface="Calibri" panose="020F0502020204030204" pitchFamily="34" charset="0"/>
              </a:rPr>
              <a:t>"they expected the return of the Lord in their day</a:t>
            </a:r>
            <a:r>
              <a:rPr lang="en-US" sz="3000" dirty="0">
                <a:latin typeface="Calibri" panose="020F0502020204030204" pitchFamily="34" charset="0"/>
                <a:cs typeface="Calibri" panose="020F0502020204030204" pitchFamily="34" charset="0"/>
              </a:rPr>
              <a:t>…They believed the time was imminent because the Lord had taught them to live in a watchful attitude." Concerning the ante Nicene fathers, he says: "by tradition they knew the faith of the apostles. </a:t>
            </a:r>
            <a:r>
              <a:rPr lang="en-US" sz="3000" b="1" u="sng" dirty="0">
                <a:solidFill>
                  <a:srgbClr val="FFFFCC"/>
                </a:solidFill>
                <a:latin typeface="Calibri" panose="020F0502020204030204" pitchFamily="34" charset="0"/>
                <a:cs typeface="Calibri" panose="020F0502020204030204" pitchFamily="34" charset="0"/>
              </a:rPr>
              <a:t>They taught the doctrine of the imminent and pre-millennial return of the Lord</a:t>
            </a:r>
            <a:r>
              <a:rPr lang="en-US" sz="3000" dirty="0">
                <a:latin typeface="Calibri" panose="020F0502020204030204" pitchFamily="34" charset="0"/>
                <a:cs typeface="Calibri" panose="020F0502020204030204" pitchFamily="34" charset="0"/>
              </a:rPr>
              <a:t>.”</a:t>
            </a:r>
          </a:p>
        </p:txBody>
      </p:sp>
      <p:sp>
        <p:nvSpPr>
          <p:cNvPr id="3" name="Rectangle 2"/>
          <p:cNvSpPr/>
          <p:nvPr/>
        </p:nvSpPr>
        <p:spPr>
          <a:xfrm>
            <a:off x="1938338" y="232827"/>
            <a:ext cx="5267324" cy="1138773"/>
          </a:xfrm>
          <a:prstGeom prst="rect">
            <a:avLst/>
          </a:prstGeom>
        </p:spPr>
        <p:txBody>
          <a:bodyPr wrap="square">
            <a:spAutoFit/>
          </a:bodyPr>
          <a:lstStyle/>
          <a:p>
            <a:pPr algn="ctr" eaLnBrk="1" hangingPunct="1"/>
            <a:r>
              <a:rPr lang="en-US" sz="3200" dirty="0">
                <a:solidFill>
                  <a:srgbClr val="00FFFF"/>
                </a:solidFill>
                <a:latin typeface="Calibri" panose="020F0502020204030204" pitchFamily="34" charset="0"/>
                <a:cs typeface="Calibri" panose="020F0502020204030204" pitchFamily="34" charset="0"/>
              </a:rPr>
              <a:t>Jesse Forest Silver</a:t>
            </a:r>
          </a:p>
          <a:p>
            <a:pPr algn="ct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Lord’s Return: Seen in History and in Scripture as Premillennial and Imminent</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(NY: </a:t>
            </a:r>
            <a:r>
              <a:rPr lang="en-US" sz="1800" dirty="0" err="1">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Revell</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1914), 62-64.</a:t>
            </a:r>
          </a:p>
        </p:txBody>
      </p:sp>
      <p:pic>
        <p:nvPicPr>
          <p:cNvPr id="2" name="Picture 1">
            <a:extLst>
              <a:ext uri="{FF2B5EF4-FFF2-40B4-BE49-F238E27FC236}">
                <a16:creationId xmlns:a16="http://schemas.microsoft.com/office/drawing/2014/main" id="{E2B6D80B-50B6-43A2-ACCC-697256E9C328}"/>
              </a:ext>
            </a:extLst>
          </p:cNvPr>
          <p:cNvPicPr>
            <a:picLocks noChangeAspect="1"/>
          </p:cNvPicPr>
          <p:nvPr/>
        </p:nvPicPr>
        <p:blipFill>
          <a:blip r:embed="rId2"/>
          <a:stretch>
            <a:fillRect/>
          </a:stretch>
        </p:blipFill>
        <p:spPr>
          <a:xfrm>
            <a:off x="223838" y="1905000"/>
            <a:ext cx="2290762" cy="3677946"/>
          </a:xfrm>
          <a:prstGeom prst="rect">
            <a:avLst/>
          </a:prstGeom>
        </p:spPr>
      </p:pic>
    </p:spTree>
    <p:extLst>
      <p:ext uri="{BB962C8B-B14F-4D97-AF65-F5344CB8AC3E}">
        <p14:creationId xmlns:p14="http://schemas.microsoft.com/office/powerpoint/2010/main" val="266248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E87C7-E984-402A-962B-6C22BB8131CC}"/>
              </a:ext>
            </a:extLst>
          </p:cNvPr>
          <p:cNvPicPr>
            <a:picLocks noChangeAspect="1"/>
          </p:cNvPicPr>
          <p:nvPr/>
        </p:nvPicPr>
        <p:blipFill>
          <a:blip r:embed="rId2"/>
          <a:stretch>
            <a:fillRect/>
          </a:stretch>
        </p:blipFill>
        <p:spPr>
          <a:xfrm>
            <a:off x="546957" y="228600"/>
            <a:ext cx="805008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247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2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2068513" y="1066800"/>
            <a:ext cx="6846887" cy="3276600"/>
          </a:xfrm>
        </p:spPr>
        <p:txBody>
          <a:bodyPr/>
          <a:lstStyle/>
          <a:p>
            <a:pPr marL="0" indent="0" algn="just" eaLnBrk="1" hangingPunct="1">
              <a:buNone/>
              <a:defRPr/>
            </a:pPr>
            <a:r>
              <a:rPr lang="en-US" sz="2400" dirty="0">
                <a:latin typeface="Calibri" panose="020F0502020204030204" pitchFamily="34" charset="0"/>
              </a:rPr>
              <a:t>“</a:t>
            </a:r>
            <a:r>
              <a:rPr lang="en-US" sz="2400" dirty="0">
                <a:effectLst/>
              </a:rPr>
              <a:t>Sometimes the places were God’s effective or actual rule is not yet carried out, and His will is not yet done, lie within the lives and little kingdoms of those who truly have been invaded by the eternal kind of life itself‒those who really do belong to Christ because His life is already present and growing within them. The “interior castle” of the human soul, as Teresa of Avila called it, has many rooms, and they are slowly occupied by God, allowing us time and room to grow. That is a crucial aspect of the conspiracy. But even this does not detract from the reality of the ‘</a:t>
            </a:r>
            <a:r>
              <a:rPr lang="en-US" sz="2400" b="1" i="1" u="sng" dirty="0">
                <a:solidFill>
                  <a:srgbClr val="FFFFCC"/>
                </a:solidFill>
              </a:rPr>
              <a:t>kingdom among us</a:t>
            </a:r>
            <a:r>
              <a:rPr lang="en-US" sz="2400" dirty="0">
                <a:effectLst/>
              </a:rPr>
              <a:t>.’ Nor does it destroy the choice that all have to accept it and bring their life increasingly into it.”</a:t>
            </a:r>
            <a:endParaRPr lang="en-US" sz="2400" b="1" i="1" u="sng" dirty="0">
              <a:solidFill>
                <a:srgbClr val="FFFFCC"/>
              </a:solidFill>
            </a:endParaRPr>
          </a:p>
        </p:txBody>
      </p:sp>
      <p:sp>
        <p:nvSpPr>
          <p:cNvPr id="80900" name="Text Box 4"/>
          <p:cNvSpPr txBox="1">
            <a:spLocks noChangeArrowheads="1"/>
          </p:cNvSpPr>
          <p:nvPr/>
        </p:nvSpPr>
        <p:spPr bwMode="auto">
          <a:xfrm>
            <a:off x="185738" y="3227227"/>
            <a:ext cx="18827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dirty="0">
                <a:latin typeface="Calibri" panose="020F0502020204030204" pitchFamily="34" charset="0"/>
                <a:cs typeface="Calibri" panose="020F0502020204030204" pitchFamily="34" charset="0"/>
              </a:rPr>
              <a:t>Dallas Willard, </a:t>
            </a:r>
            <a:r>
              <a:rPr lang="en-US" altLang="en-US" i="1" dirty="0">
                <a:latin typeface="Calibri" panose="020F0502020204030204" pitchFamily="34" charset="0"/>
                <a:cs typeface="Calibri" panose="020F0502020204030204" pitchFamily="34" charset="0"/>
              </a:rPr>
              <a:t>The Divine Conspiracy</a:t>
            </a:r>
            <a:r>
              <a:rPr lang="en-US" altLang="en-US" dirty="0">
                <a:latin typeface="Calibri" panose="020F0502020204030204" pitchFamily="34" charset="0"/>
                <a:cs typeface="Calibri" panose="020F0502020204030204" pitchFamily="34" charset="0"/>
              </a:rPr>
              <a:t>, p. 30.</a:t>
            </a:r>
          </a:p>
        </p:txBody>
      </p:sp>
      <p:sp>
        <p:nvSpPr>
          <p:cNvPr id="7"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Kingdom Now?</a:t>
            </a:r>
          </a:p>
        </p:txBody>
      </p:sp>
      <p:pic>
        <p:nvPicPr>
          <p:cNvPr id="3" name="Picture 2">
            <a:extLst>
              <a:ext uri="{FF2B5EF4-FFF2-40B4-BE49-F238E27FC236}">
                <a16:creationId xmlns:a16="http://schemas.microsoft.com/office/drawing/2014/main" id="{6E74C03F-2C34-4B0A-B6B6-1C935EB4FAD5}"/>
              </a:ext>
            </a:extLst>
          </p:cNvPr>
          <p:cNvPicPr>
            <a:picLocks noChangeAspect="1"/>
          </p:cNvPicPr>
          <p:nvPr/>
        </p:nvPicPr>
        <p:blipFill>
          <a:blip r:embed="rId2"/>
          <a:stretch>
            <a:fillRect/>
          </a:stretch>
        </p:blipFill>
        <p:spPr>
          <a:xfrm>
            <a:off x="487002" y="1219200"/>
            <a:ext cx="1143000" cy="1743075"/>
          </a:xfrm>
          <a:prstGeom prst="rect">
            <a:avLst/>
          </a:prstGeom>
        </p:spPr>
      </p:pic>
    </p:spTree>
    <p:extLst>
      <p:ext uri="{BB962C8B-B14F-4D97-AF65-F5344CB8AC3E}">
        <p14:creationId xmlns:p14="http://schemas.microsoft.com/office/powerpoint/2010/main" val="1181408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at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at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410209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15</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592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970259" y="228600"/>
            <a:ext cx="7203483" cy="1097280"/>
          </a:xfrm>
        </p:spPr>
        <p:txBody>
          <a:bodyPr/>
          <a:lstStyle/>
          <a:p>
            <a:pPr algn="ctr">
              <a:spcAft>
                <a:spcPts val="600"/>
              </a:spcAft>
            </a:pPr>
            <a:r>
              <a:rPr lang="en-US" sz="3600" dirty="0" err="1"/>
              <a:t>Renald</a:t>
            </a:r>
            <a:r>
              <a:rPr lang="en-US" sz="3600" dirty="0"/>
              <a:t> Showers </a:t>
            </a:r>
            <a:br>
              <a:rPr lang="en-US" sz="2400" dirty="0"/>
            </a:br>
            <a:r>
              <a:rPr lang="en-US" sz="1800" dirty="0" err="1">
                <a:solidFill>
                  <a:schemeClr val="tx1"/>
                </a:solidFill>
              </a:rPr>
              <a:t>Renald</a:t>
            </a:r>
            <a:r>
              <a:rPr lang="en-US" sz="1800" dirty="0">
                <a:solidFill>
                  <a:schemeClr val="tx1"/>
                </a:solidFill>
              </a:rPr>
              <a:t> Showers, “Critique of Progressive Dispensationalism,” Friends of Israel National Conference (June 2003), 5.</a:t>
            </a:r>
            <a:endParaRPr lang="en-US" altLang="en-US" sz="1800" dirty="0">
              <a:solidFill>
                <a:schemeClr val="tx1"/>
              </a:solidFill>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19570" y="1447800"/>
            <a:ext cx="8904859" cy="500976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400" dirty="0">
                <a:latin typeface="Calibri" panose="020F0502020204030204" pitchFamily="34" charset="0"/>
                <a:cs typeface="Calibri" panose="020F0502020204030204" pitchFamily="34" charset="0"/>
              </a:rPr>
              <a:t>“</a:t>
            </a:r>
            <a:r>
              <a:rPr lang="en-US" sz="3400" dirty="0">
                <a:effectLst/>
                <a:latin typeface="Calibri" panose="020F0502020204030204" pitchFamily="34" charset="0"/>
              </a:rPr>
              <a:t>Several items of Scripture reveal that no form of the future Kingdom of God foretold in the Old Testament will be established before the Second Coming of Christ. . . . No Old Testament revelation concerning the future Kingdom of God indicated that the Kingdom would consist of two forms, one spiritual and the other political, established at two different points of time in the future.”</a:t>
            </a:r>
          </a:p>
          <a:p>
            <a:pPr marL="0" indent="0" algn="just">
              <a:buNone/>
            </a:pPr>
            <a:endParaRPr lang="en-US" dirty="0">
              <a:latin typeface="Calibri" panose="020F0502020204030204" pitchFamily="34" charset="0"/>
              <a:cs typeface="Calibri" panose="020F0502020204030204" pitchFamily="34" charset="0"/>
            </a:endParaRPr>
          </a:p>
          <a:p>
            <a:pPr marL="0" indent="0" algn="just">
              <a:spcBef>
                <a:spcPts val="0"/>
              </a:spcBef>
              <a:buNone/>
            </a:pP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p:spPr>
      </p:pic>
    </p:spTree>
    <p:extLst>
      <p:ext uri="{BB962C8B-B14F-4D97-AF65-F5344CB8AC3E}">
        <p14:creationId xmlns:p14="http://schemas.microsoft.com/office/powerpoint/2010/main" val="2575493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970259" y="228600"/>
            <a:ext cx="7203483" cy="1066800"/>
          </a:xfrm>
        </p:spPr>
        <p:txBody>
          <a:bodyPr/>
          <a:lstStyle/>
          <a:p>
            <a:pPr algn="ctr">
              <a:spcAft>
                <a:spcPts val="600"/>
              </a:spcAft>
            </a:pPr>
            <a:r>
              <a:rPr lang="en-US" sz="3200" dirty="0"/>
              <a:t>Arnold Fruchtenbaum</a:t>
            </a:r>
            <a:br>
              <a:rPr lang="en-US" sz="2400" dirty="0"/>
            </a:br>
            <a:r>
              <a:rPr lang="en-US" sz="1800" dirty="0">
                <a:solidFill>
                  <a:schemeClr val="tx1"/>
                </a:solidFill>
              </a:rPr>
              <a:t>Arnold G. </a:t>
            </a:r>
            <a:r>
              <a:rPr lang="en-US" sz="1800" dirty="0" err="1">
                <a:solidFill>
                  <a:schemeClr val="tx1"/>
                </a:solidFill>
              </a:rPr>
              <a:t>Fruchtenbaum</a:t>
            </a:r>
            <a:r>
              <a:rPr lang="en-US" sz="1800" dirty="0">
                <a:solidFill>
                  <a:schemeClr val="tx1"/>
                </a:solidFill>
              </a:rPr>
              <a:t>, “Israel’s Right to the Promised Land,” 17–18, accessed March 9, 2013, http://www.pre-trib.org.com.</a:t>
            </a:r>
            <a:endParaRPr lang="en-US" altLang="en-US" sz="1800" dirty="0">
              <a:solidFill>
                <a:schemeClr val="tx1"/>
              </a:solidFill>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19570" y="1447800"/>
            <a:ext cx="8904859" cy="267733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dirty="0">
                <a:effectLst/>
                <a:latin typeface="Calibri" panose="020F0502020204030204" pitchFamily="34" charset="0"/>
              </a:rPr>
              <a:t>[I]t is incorrect to say that the Old Testament should be interpreted by the New Testament because if that is the case, the Old Testament had no meaning and seemed to be irrelevant to the ones to whom it was spoken. On the contrary, the validity of the New Testament is seen by how it conforms to what was already revealed in the Old Testament. The Book of Mormon and other books by cultic groups fail to stand because they contradict the New Testament. By the same token, if the New Testament contradicts the Old Testament, it cannot stand. It is one thing to see fulfillment in the New Testament, but it is quite another to see the New Testament so totally reinterpret the Old Testament that what the Old Testament says carries no meaning at all.</a:t>
            </a:r>
            <a:r>
              <a:rPr lang="en-US" sz="2600" dirty="0">
                <a:latin typeface="Calibri" panose="020F0502020204030204" pitchFamily="34" charset="0"/>
                <a:cs typeface="Calibri" panose="020F0502020204030204" pitchFamily="34" charset="0"/>
              </a:rPr>
              <a:t>”</a:t>
            </a:r>
          </a:p>
          <a:p>
            <a:pPr marL="0" indent="0" algn="just">
              <a:spcBef>
                <a:spcPts val="0"/>
              </a:spcBef>
              <a:buNone/>
            </a:pP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200" y="74908"/>
            <a:ext cx="820011" cy="1097280"/>
          </a:xfrm>
          <a:prstGeom prst="rect">
            <a:avLst/>
          </a:prstGeom>
        </p:spPr>
      </p:pic>
    </p:spTree>
    <p:extLst>
      <p:ext uri="{BB962C8B-B14F-4D97-AF65-F5344CB8AC3E}">
        <p14:creationId xmlns:p14="http://schemas.microsoft.com/office/powerpoint/2010/main" val="828161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970259" y="228600"/>
            <a:ext cx="7203483" cy="1066800"/>
          </a:xfrm>
        </p:spPr>
        <p:txBody>
          <a:bodyPr/>
          <a:lstStyle/>
          <a:p>
            <a:pPr algn="ctr">
              <a:spcAft>
                <a:spcPts val="600"/>
              </a:spcAft>
            </a:pPr>
            <a:r>
              <a:rPr lang="en-US" sz="3200" dirty="0"/>
              <a:t>Colin Chapman</a:t>
            </a:r>
            <a:br>
              <a:rPr lang="en-US" sz="2400" dirty="0"/>
            </a:br>
            <a:r>
              <a:rPr lang="en-US" sz="1800" dirty="0">
                <a:solidFill>
                  <a:schemeClr val="tx1"/>
                </a:solidFill>
              </a:rPr>
              <a:t>Colin Chapman, Whose Promised Land? The Continuing Conflict over Israel and Palestine (Oxford, England: Lion, 2015), 262.</a:t>
            </a:r>
            <a:endParaRPr lang="en-US" altLang="en-US" sz="1800" dirty="0">
              <a:solidFill>
                <a:schemeClr val="tx1"/>
              </a:solidFill>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19570" y="1447800"/>
            <a:ext cx="8904859" cy="267733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latin typeface="Calibri" panose="020F0502020204030204" pitchFamily="34" charset="0"/>
              </a:rPr>
              <a:t>When the New Testament writers like John had seen the significance of the land and the nation in the context of the kingdom of God which had come into being in Jesus of Nazareth, they ceased to look forward to a literal fulfillment of Old Testament prophecies of a return to the land and a restoration of a Jewish state. The one and only fulfillment of all promises and prophecies was already there before their eyes in the person of Jesus. The way they interpreted the Old Testament should be the norm for the Christian interpretation of the Old Testament today.</a:t>
            </a: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3" name="Picture 2">
            <a:extLst>
              <a:ext uri="{FF2B5EF4-FFF2-40B4-BE49-F238E27FC236}">
                <a16:creationId xmlns:a16="http://schemas.microsoft.com/office/drawing/2014/main" id="{8B73B12A-B244-48CB-B921-96CAD7C8445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9570" y="152399"/>
            <a:ext cx="850688" cy="1295971"/>
          </a:xfrm>
          <a:prstGeom prst="rect">
            <a:avLst/>
          </a:prstGeom>
        </p:spPr>
      </p:pic>
    </p:spTree>
    <p:extLst>
      <p:ext uri="{BB962C8B-B14F-4D97-AF65-F5344CB8AC3E}">
        <p14:creationId xmlns:p14="http://schemas.microsoft.com/office/powerpoint/2010/main" val="139995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970259" y="228600"/>
            <a:ext cx="7203483" cy="1066800"/>
          </a:xfrm>
        </p:spPr>
        <p:txBody>
          <a:bodyPr/>
          <a:lstStyle/>
          <a:p>
            <a:pPr algn="ctr">
              <a:spcAft>
                <a:spcPts val="600"/>
              </a:spcAft>
            </a:pPr>
            <a:r>
              <a:rPr lang="en-US" sz="3200" dirty="0" err="1"/>
              <a:t>Naim</a:t>
            </a:r>
            <a:r>
              <a:rPr lang="en-US" sz="3200" dirty="0"/>
              <a:t> </a:t>
            </a:r>
            <a:r>
              <a:rPr lang="en-US" sz="3200" dirty="0" err="1"/>
              <a:t>Ateek</a:t>
            </a:r>
            <a:br>
              <a:rPr lang="en-US" sz="2400" dirty="0"/>
            </a:br>
            <a:r>
              <a:rPr lang="en-US" sz="1800" dirty="0" err="1">
                <a:solidFill>
                  <a:schemeClr val="tx1"/>
                </a:solidFill>
              </a:rPr>
              <a:t>Naim</a:t>
            </a:r>
            <a:r>
              <a:rPr lang="en-US" sz="1800" dirty="0">
                <a:solidFill>
                  <a:schemeClr val="tx1"/>
                </a:solidFill>
              </a:rPr>
              <a:t> </a:t>
            </a:r>
            <a:r>
              <a:rPr lang="en-US" sz="1800" dirty="0" err="1">
                <a:solidFill>
                  <a:schemeClr val="tx1"/>
                </a:solidFill>
              </a:rPr>
              <a:t>Ateek</a:t>
            </a:r>
            <a:r>
              <a:rPr lang="en-US" sz="1800" dirty="0">
                <a:solidFill>
                  <a:schemeClr val="tx1"/>
                </a:solidFill>
              </a:rPr>
              <a:t>, Justice, and Only Justice: A Palestinian Theology of Liberation (</a:t>
            </a:r>
            <a:r>
              <a:rPr lang="en-US" sz="1800" dirty="0" err="1">
                <a:solidFill>
                  <a:schemeClr val="tx1"/>
                </a:solidFill>
              </a:rPr>
              <a:t>Maryknoll</a:t>
            </a:r>
            <a:r>
              <a:rPr lang="en-US" sz="1800" dirty="0">
                <a:solidFill>
                  <a:schemeClr val="tx1"/>
                </a:solidFill>
              </a:rPr>
              <a:t>, NY: Ortis, 1990), 81–82.</a:t>
            </a:r>
            <a:br>
              <a:rPr lang="en-US" sz="1800" dirty="0">
                <a:solidFill>
                  <a:schemeClr val="tx1"/>
                </a:solidFill>
              </a:rPr>
            </a:br>
            <a:endParaRPr lang="en-US" altLang="en-US" sz="1800" dirty="0">
              <a:solidFill>
                <a:schemeClr val="tx1"/>
              </a:solidFill>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19570" y="1447800"/>
            <a:ext cx="8904859" cy="267733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dirty="0">
                <a:effectLst/>
                <a:latin typeface="Calibri" panose="020F0502020204030204" pitchFamily="34" charset="0"/>
              </a:rPr>
              <a:t>The use of this “new” hermeneutic is accessible to all Christians, even to the simple of faith. . . . The constant application of this hermeneutic, therefore, is the best key for Christians to interpreting and understanding the biblical message. Furthermore, this theological understanding can determine the validity and authority of the Scriptures for the life of the Christian. It is grounded in the knowledge and love of God as revealed in the life, death, and resurrection of Jesus Christ. The revelation of God, God’s nature, purpose, and will as revealed in Christ, becomes the criterion by which Christians can measure the validity and authority of the biblical message for their life. When confronted with a difficult passage in the Bible . . . one needs to ask such simple questions as: Is the way I am hearing this the way I have come to know God in Christ? Does this fit the picture I have of God that Jesus has revealed to me? Does it match the character of God whom I have come to know through Christ? If it does, then that passage is valid and authoritative. If not, then I cannot accept its validity or authority.”</a:t>
            </a:r>
          </a:p>
          <a:p>
            <a:pPr marL="0" indent="0" algn="just">
              <a:buNone/>
            </a:pPr>
            <a:endParaRPr lang="en-US" sz="3000" dirty="0">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2" name="Picture 1">
            <a:extLst>
              <a:ext uri="{FF2B5EF4-FFF2-40B4-BE49-F238E27FC236}">
                <a16:creationId xmlns:a16="http://schemas.microsoft.com/office/drawing/2014/main" id="{D1534AFB-4F07-43EE-BDA6-9753221FD3B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5748" y="249382"/>
            <a:ext cx="754510" cy="1087582"/>
          </a:xfrm>
          <a:prstGeom prst="rect">
            <a:avLst/>
          </a:prstGeom>
        </p:spPr>
      </p:pic>
    </p:spTree>
    <p:extLst>
      <p:ext uri="{BB962C8B-B14F-4D97-AF65-F5344CB8AC3E}">
        <p14:creationId xmlns:p14="http://schemas.microsoft.com/office/powerpoint/2010/main" val="262135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0" y="1600200"/>
            <a:ext cx="9144000" cy="3962400"/>
          </a:xfrm>
        </p:spPr>
        <p:txBody>
          <a:bodyPr/>
          <a:lstStyle/>
          <a:p>
            <a:pPr marL="463550" indent="-4635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God cannot lie (Num. 23:19; Titus 1:2; Heb. 6:18)</a:t>
            </a:r>
          </a:p>
          <a:p>
            <a:pPr marL="463550" indent="-4635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67600" y="4981632"/>
            <a:ext cx="1186369" cy="1606512"/>
          </a:xfrm>
        </p:spPr>
      </p:pic>
    </p:spTree>
    <p:extLst>
      <p:ext uri="{BB962C8B-B14F-4D97-AF65-F5344CB8AC3E}">
        <p14:creationId xmlns:p14="http://schemas.microsoft.com/office/powerpoint/2010/main" val="2513144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0" y="1600200"/>
            <a:ext cx="9144000" cy="3962400"/>
          </a:xfrm>
        </p:spPr>
        <p:txBody>
          <a:bodyPr/>
          <a:lstStyle/>
          <a:p>
            <a:pPr marL="463550" indent="-463550" eaLnBrk="1" hangingPunct="1">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God cannot lie (Num. 23:19; Titus 1:2; Heb. 6:18)</a:t>
            </a:r>
          </a:p>
          <a:p>
            <a:pPr marL="463550" indent="-4635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67600" y="4981632"/>
            <a:ext cx="1186369" cy="1606512"/>
          </a:xfrm>
        </p:spPr>
      </p:pic>
    </p:spTree>
    <p:extLst>
      <p:ext uri="{BB962C8B-B14F-4D97-AF65-F5344CB8AC3E}">
        <p14:creationId xmlns:p14="http://schemas.microsoft.com/office/powerpoint/2010/main" val="1351718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0" y="1600200"/>
            <a:ext cx="9144000" cy="3962400"/>
          </a:xfrm>
        </p:spPr>
        <p:txBody>
          <a:bodyPr/>
          <a:lstStyle/>
          <a:p>
            <a:pPr marL="463550" indent="-4635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God cannot lie (Num. 23:19; Titus 1:2; Heb. 6:18)</a:t>
            </a:r>
          </a:p>
          <a:p>
            <a:pPr marL="463550" indent="-463550" eaLnBrk="1" hangingPunct="1">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67600" y="4981632"/>
            <a:ext cx="1186369" cy="1606512"/>
          </a:xfrm>
        </p:spPr>
      </p:pic>
    </p:spTree>
    <p:extLst>
      <p:ext uri="{BB962C8B-B14F-4D97-AF65-F5344CB8AC3E}">
        <p14:creationId xmlns:p14="http://schemas.microsoft.com/office/powerpoint/2010/main" val="3415137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491A92-ADCC-4A29-993E-52E533DCC3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1">
            <a:extLst>
              <a:ext uri="{FF2B5EF4-FFF2-40B4-BE49-F238E27FC236}">
                <a16:creationId xmlns:a16="http://schemas.microsoft.com/office/drawing/2014/main" id="{03F60600-8A33-4207-9C04-12C4D17CC7E4}"/>
              </a:ext>
            </a:extLst>
          </p:cNvPr>
          <p:cNvSpPr>
            <a:spLocks noChangeArrowheads="1"/>
          </p:cNvSpPr>
          <p:nvPr/>
        </p:nvSpPr>
        <p:spPr bwMode="auto">
          <a:xfrm>
            <a:off x="91244" y="76200"/>
            <a:ext cx="8961513" cy="3754874"/>
          </a:xfrm>
          <a:prstGeom prst="rect">
            <a:avLst/>
          </a:prstGeom>
          <a:noFill/>
          <a:ln w="28575">
            <a:noFill/>
            <a:miter lim="800000"/>
            <a:headEnd/>
            <a:tailEnd/>
          </a:ln>
        </p:spPr>
        <p:txBody>
          <a:bodyPr wrap="square">
            <a:spAutoFit/>
          </a:bodyPr>
          <a:lstStyle/>
          <a:p>
            <a:pPr marL="0" marR="0" algn="ctr">
              <a:spcBef>
                <a:spcPts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1:8–9</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even if we, or an angel from heaven, should preach to you a gospel contrary to what we have preached to you, he is to be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accursed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we have said before, so I say again now, if any man is preaching to you a gospel contrary to what you received, he is to be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accursed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1026" name="Picture 2" descr="C:\Users\jamcg\AppData\Local\Temp\SNAGHTML55daaff.PNG">
            <a:extLst>
              <a:ext uri="{FF2B5EF4-FFF2-40B4-BE49-F238E27FC236}">
                <a16:creationId xmlns:a16="http://schemas.microsoft.com/office/drawing/2014/main" id="{5148580A-A01F-46FD-A853-E940AA7198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8826" y="3733800"/>
            <a:ext cx="248634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0" y="1600200"/>
            <a:ext cx="9144000" cy="3962400"/>
          </a:xfrm>
        </p:spPr>
        <p:txBody>
          <a:bodyPr/>
          <a:lstStyle/>
          <a:p>
            <a:pPr marL="463550" indent="-4635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God cannot lie (Num. 23:19; Titus 1:2; Heb. 6:18)</a:t>
            </a:r>
          </a:p>
          <a:p>
            <a:pPr marL="463550" indent="-4635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eaLnBrk="1" hangingPunct="1">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67600" y="4981632"/>
            <a:ext cx="1186369" cy="1606512"/>
          </a:xfrm>
        </p:spPr>
      </p:pic>
    </p:spTree>
    <p:extLst>
      <p:ext uri="{BB962C8B-B14F-4D97-AF65-F5344CB8AC3E}">
        <p14:creationId xmlns:p14="http://schemas.microsoft.com/office/powerpoint/2010/main" val="1063536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304800" y="228600"/>
            <a:ext cx="8534400" cy="1143000"/>
          </a:xfrm>
        </p:spPr>
        <p:txBody>
          <a:bodyPr/>
          <a:lstStyle/>
          <a:p>
            <a:pPr algn="ctr"/>
            <a:r>
              <a:rPr lang="en-US" altLang="en-US" sz="3200" kern="1200" dirty="0">
                <a:solidFill>
                  <a:srgbClr val="00FFFF"/>
                </a:solidFill>
                <a:effectLst>
                  <a:outerShdw blurRad="38100" dist="38100" dir="2700000" algn="tl">
                    <a:srgbClr val="000000">
                      <a:alpha val="43137"/>
                    </a:srgbClr>
                  </a:outerShdw>
                </a:effectLst>
              </a:rPr>
              <a:t>Thomas Ice</a:t>
            </a:r>
            <a:br>
              <a:rPr lang="en-US" alt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Thomas Ice, “Amillennialism,” in The Popular Encyclopedia of Bible Prophecy (Eugene, OR: Harvest House, 2004), 20.</a:t>
            </a:r>
            <a:endParaRPr lang="en-US" altLang="en-US" sz="1800" dirty="0">
              <a:solidFill>
                <a:schemeClr val="tx1"/>
              </a:solidFill>
              <a:effectLst>
                <a:outerShdw blurRad="38100" dist="38100" dir="2700000" algn="tl">
                  <a:srgbClr val="000000">
                    <a:alpha val="43137"/>
                  </a:srgbClr>
                </a:outerShdw>
              </a:effectLst>
            </a:endParaRP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190500" y="1600200"/>
            <a:ext cx="8763000" cy="1981200"/>
          </a:xfrm>
        </p:spPr>
        <p:txBody>
          <a:bodyPr/>
          <a:lstStyle/>
          <a:p>
            <a:pPr marL="0" indent="0" algn="just">
              <a:buFontTx/>
              <a:buNone/>
              <a:defRPr/>
            </a:pPr>
            <a:r>
              <a:rPr lang="en-US" dirty="0">
                <a:effectLst/>
              </a:rPr>
              <a:t>Acts 14:22-“strengthening the souls of the disciples, encouraging them to continue in the faith, and </a:t>
            </a:r>
            <a:r>
              <a:rPr lang="en-US" i="1" dirty="0">
                <a:effectLst/>
              </a:rPr>
              <a:t>saying</a:t>
            </a:r>
            <a:r>
              <a:rPr lang="en-US" dirty="0">
                <a:effectLst/>
              </a:rPr>
              <a:t>, ‘Through many tribulations we must enter the kingdom of God.’” </a:t>
            </a:r>
            <a:r>
              <a:rPr lang="en-US" dirty="0">
                <a:effectLst>
                  <a:outerShdw blurRad="38100" dist="38100" dir="2700000" algn="tl">
                    <a:srgbClr val="000000">
                      <a:alpha val="43137"/>
                    </a:srgbClr>
                  </a:outerShdw>
                </a:effectLst>
              </a:rPr>
              <a:t>"</a:t>
            </a:r>
            <a:r>
              <a:rPr lang="en-US" dirty="0">
                <a:effectLst/>
              </a:rPr>
              <a:t>If they were in the kingdom, this statement would make no sense.”</a:t>
            </a:r>
          </a:p>
          <a:p>
            <a:pPr marL="0" indent="0">
              <a:buFontTx/>
              <a:buNone/>
              <a:defRPr/>
            </a:pPr>
            <a:endParaRPr lang="en-US" sz="2800" b="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0880" y="4419600"/>
            <a:ext cx="2682241" cy="1828800"/>
          </a:xfrm>
          <a:prstGeom prst="rect">
            <a:avLst/>
          </a:prstGeom>
        </p:spPr>
      </p:pic>
    </p:spTree>
    <p:extLst>
      <p:ext uri="{BB962C8B-B14F-4D97-AF65-F5344CB8AC3E}">
        <p14:creationId xmlns:p14="http://schemas.microsoft.com/office/powerpoint/2010/main" val="321059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814922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The kingdom will only manifest after at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826772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76200"/>
            <a:ext cx="8961514" cy="2590800"/>
          </a:xfrm>
        </p:spPr>
        <p:txBody>
          <a:bodyPr/>
          <a:lstStyle/>
          <a:p>
            <a:pPr marL="0" indent="0" algn="ctr">
              <a:buNone/>
              <a:defRPr/>
            </a:pPr>
            <a:r>
              <a:rPr lang="en-US" altLang="en-US" sz="4000" kern="1200" dirty="0">
                <a:solidFill>
                  <a:srgbClr val="00FFFF"/>
                </a:solidFill>
                <a:effectLst>
                  <a:outerShdw blurRad="38100" dist="38100" dir="2700000" algn="tl">
                    <a:srgbClr val="000000">
                      <a:alpha val="43137"/>
                    </a:srgbClr>
                  </a:outerShdw>
                </a:effectLst>
              </a:rPr>
              <a:t>Jeremiah 30:7</a:t>
            </a:r>
            <a:endParaRPr lang="en-US" sz="4000" dirty="0">
              <a:effectLst>
                <a:outerShdw blurRad="38100" dist="38100" dir="2700000" algn="tl">
                  <a:srgbClr val="000000">
                    <a:alpha val="43137"/>
                  </a:srgbClr>
                </a:outerShdw>
              </a:effectLst>
              <a:cs typeface="Calibri" panose="020F0502020204030204" pitchFamily="34" charset="0"/>
            </a:endParaRPr>
          </a:p>
          <a:p>
            <a:pPr marL="0" indent="0" algn="just">
              <a:buFont typeface="Wingdings" panose="05000000000000000000" pitchFamily="2" charset="2"/>
              <a:buNone/>
              <a:defRPr/>
            </a:pPr>
            <a:r>
              <a:rPr lang="en-US" sz="3600" dirty="0">
                <a:effectLst>
                  <a:outerShdw blurRad="38100" dist="38100" dir="2700000" algn="tl">
                    <a:srgbClr val="000000">
                      <a:alpha val="43137"/>
                    </a:srgbClr>
                  </a:outerShdw>
                </a:effectLst>
                <a:cs typeface="Calibri" panose="020F0502020204030204" pitchFamily="34" charset="0"/>
              </a:rPr>
              <a:t>“</a:t>
            </a:r>
            <a:r>
              <a:rPr lang="en-US" sz="3600"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Alas! </a:t>
            </a:r>
            <a:r>
              <a:rPr lang="en-US" sz="3600" b="1" u="sng" dirty="0">
                <a:solidFill>
                  <a:srgbClr val="FFFFCC"/>
                </a:solidFill>
                <a:effectLst>
                  <a:outerShdw blurRad="38100" dist="38100" dir="2700000" algn="tl">
                    <a:srgbClr val="000000">
                      <a:alpha val="43137"/>
                    </a:srgbClr>
                  </a:outerShdw>
                </a:effectLst>
              </a:rPr>
              <a:t>for that day is great</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There is none like it</a:t>
            </a:r>
            <a:r>
              <a:rPr lang="en-US" sz="3600" dirty="0">
                <a:effectLst>
                  <a:outerShdw blurRad="38100" dist="38100" dir="2700000" algn="tl">
                    <a:srgbClr val="000000">
                      <a:alpha val="43137"/>
                    </a:srgbClr>
                  </a:outerShdw>
                </a:effectLst>
              </a:rPr>
              <a:t>; And it is the time of Jacob’s </a:t>
            </a:r>
            <a:r>
              <a:rPr lang="en-US" sz="3600" b="1" u="sng" dirty="0">
                <a:solidFill>
                  <a:srgbClr val="FFFFCC"/>
                </a:solidFill>
                <a:effectLst>
                  <a:outerShdw blurRad="38100" dist="38100" dir="2700000" algn="tl">
                    <a:srgbClr val="000000">
                      <a:alpha val="43137"/>
                    </a:srgbClr>
                  </a:outerShdw>
                </a:effectLst>
              </a:rPr>
              <a:t>distress</a:t>
            </a:r>
            <a:r>
              <a:rPr lang="en-US" sz="3600" dirty="0">
                <a:effectLst>
                  <a:outerShdw blurRad="38100" dist="38100" dir="2700000" algn="tl">
                    <a:srgbClr val="000000">
                      <a:alpha val="43137"/>
                    </a:srgbClr>
                  </a:outerShdw>
                </a:effectLst>
              </a:rPr>
              <a:t>, But he will be </a:t>
            </a:r>
            <a:r>
              <a:rPr lang="en-US" sz="3600" b="1" u="sng" dirty="0">
                <a:solidFill>
                  <a:srgbClr val="FFFFCC"/>
                </a:solidFill>
                <a:effectLst>
                  <a:outerShdw blurRad="38100" dist="38100" dir="2700000" algn="tl">
                    <a:srgbClr val="000000">
                      <a:alpha val="43137"/>
                    </a:srgbClr>
                  </a:outerShdw>
                </a:effectLst>
              </a:rPr>
              <a:t>saved</a:t>
            </a:r>
            <a:r>
              <a:rPr lang="en-US" sz="3600" dirty="0">
                <a:effectLst>
                  <a:outerShdw blurRad="38100" dist="38100" dir="2700000" algn="tl">
                    <a:srgbClr val="000000">
                      <a:alpha val="43137"/>
                    </a:srgbClr>
                  </a:outerShdw>
                </a:effectLst>
              </a:rPr>
              <a:t> from it</a:t>
            </a:r>
            <a:r>
              <a:rPr lang="en-US" sz="3600"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1400" dirty="0">
              <a:latin typeface="Calibri" panose="020F0502020204030204" pitchFamily="34" charset="0"/>
              <a:cs typeface="Calibri" panose="020F0502020204030204" pitchFamily="34" charset="0"/>
            </a:endParaRPr>
          </a:p>
        </p:txBody>
      </p:sp>
      <p:sp>
        <p:nvSpPr>
          <p:cNvPr id="7680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1400" dirty="0">
              <a:latin typeface="Calibri" panose="020F0502020204030204" pitchFamily="34" charset="0"/>
              <a:cs typeface="Calibri" panose="020F0502020204030204" pitchFamily="34" charset="0"/>
            </a:endParaRPr>
          </a:p>
        </p:txBody>
      </p:sp>
      <p:sp>
        <p:nvSpPr>
          <p:cNvPr id="76804"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endParaRPr lang="en-US" altLang="en-US" sz="1400" dirty="0">
              <a:latin typeface="Calibri" panose="020F0502020204030204" pitchFamily="34" charset="0"/>
              <a:cs typeface="Calibri" panose="020F0502020204030204" pitchFamily="34" charset="0"/>
            </a:endParaRPr>
          </a:p>
        </p:txBody>
      </p:sp>
      <p:pic>
        <p:nvPicPr>
          <p:cNvPr id="76805" name="Picture 2" descr="http://www.softwareag.com/blog/reality_check/wp-content/uploads/2013/06/Stopwatch_0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68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9E18D-EC03-4B32-B6B1-AB980AB2CE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76200"/>
            <a:ext cx="89916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9:24</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for your people and your holy city,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finish the transgression, to make an end of sin, to make atonement for iniquity, to bring in everlasting righteousness, to seal up vision and prophecy and to anoint the most holy 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1E74016E-C8FB-463A-9E28-EB02476B923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448754" y="3200400"/>
            <a:ext cx="2246493" cy="1645920"/>
          </a:xfrm>
          <a:prstGeom prst="rect">
            <a:avLst/>
          </a:prstGeom>
        </p:spPr>
      </p:pic>
    </p:spTree>
    <p:extLst>
      <p:ext uri="{BB962C8B-B14F-4D97-AF65-F5344CB8AC3E}">
        <p14:creationId xmlns:p14="http://schemas.microsoft.com/office/powerpoint/2010/main" val="872478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1143000" y="228600"/>
            <a:ext cx="6858000" cy="8382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Prophecies </a:t>
            </a:r>
            <a:r>
              <a:rPr lang="en-US" altLang="en-US" sz="3600" u="sng" dirty="0">
                <a:solidFill>
                  <a:srgbClr val="FFFFCC"/>
                </a:solidFill>
                <a:effectLst>
                  <a:outerShdw blurRad="38100" dist="38100" dir="2700000" algn="tl">
                    <a:srgbClr val="000000">
                      <a:alpha val="43137"/>
                    </a:srgbClr>
                  </a:outerShdw>
                </a:effectLst>
                <a:latin typeface="Calibri" panose="020F0502020204030204" pitchFamily="34" charset="0"/>
              </a:rPr>
              <a:t>WILL BE</a:t>
            </a:r>
            <a:r>
              <a:rPr lang="en-US" altLang="en-US" sz="3600"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1047750" y="1137920"/>
            <a:ext cx="7048500" cy="4653280"/>
          </a:xfrm>
        </p:spPr>
        <p:txBody>
          <a:bodyPr/>
          <a:lstStyle/>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6248400"/>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spcBef>
                <a:spcPct val="50000"/>
              </a:spcBef>
            </a:pP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a:t>
            </a:r>
            <a:r>
              <a:rPr lang="en-US" altLang="en-US" sz="200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Fructenbaum</a:t>
            </a: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0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Footsteps of the Messiah, </a:t>
            </a: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4" y="152400"/>
            <a:ext cx="821935" cy="1097280"/>
          </a:xfrm>
          <a:prstGeom prst="rect">
            <a:avLst/>
          </a:prstGeom>
        </p:spPr>
      </p:pic>
    </p:spTree>
    <p:extLst>
      <p:ext uri="{BB962C8B-B14F-4D97-AF65-F5344CB8AC3E}">
        <p14:creationId xmlns:p14="http://schemas.microsoft.com/office/powerpoint/2010/main" val="1295856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EF112-750D-4811-A9A4-476D461296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30086" y="76200"/>
            <a:ext cx="9037714"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9:27</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make a firm covenant with the many for one week, but in the middle of the week he will put a stop to sacrifice and grain offering; and on the wing of abominations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pic>
        <p:nvPicPr>
          <p:cNvPr id="2" name="Picture 1">
            <a:extLst>
              <a:ext uri="{FF2B5EF4-FFF2-40B4-BE49-F238E27FC236}">
                <a16:creationId xmlns:a16="http://schemas.microsoft.com/office/drawing/2014/main" id="{B01949BB-4736-4C32-81AE-BC051B5148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7360" y="3048000"/>
            <a:ext cx="1329280" cy="1828800"/>
          </a:xfrm>
          <a:prstGeom prst="rect">
            <a:avLst/>
          </a:prstGeom>
          <a:ln w="28575">
            <a:solidFill>
              <a:srgbClr val="FF0000"/>
            </a:solidFill>
          </a:ln>
        </p:spPr>
      </p:pic>
    </p:spTree>
    <p:extLst>
      <p:ext uri="{BB962C8B-B14F-4D97-AF65-F5344CB8AC3E}">
        <p14:creationId xmlns:p14="http://schemas.microsoft.com/office/powerpoint/2010/main" val="2077871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1037072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981075" y="228600"/>
            <a:ext cx="7181850" cy="1524000"/>
          </a:xfrm>
        </p:spPr>
        <p:txBody>
          <a:bodyPr anchor="t"/>
          <a:lstStyle/>
          <a:p>
            <a:pPr algn="ctr" eaLnBrk="1" hangingPunct="1">
              <a:spcAft>
                <a:spcPts val="2400"/>
              </a:spcAft>
              <a:defRPr/>
            </a:pPr>
            <a:r>
              <a:rPr lang="en-US" sz="3200" dirty="0">
                <a:effectLst>
                  <a:outerShdw blurRad="38100" dist="38100" dir="2700000" algn="tl">
                    <a:srgbClr val="000000"/>
                  </a:outerShdw>
                </a:effectLst>
                <a:ea typeface="+mn-ea"/>
                <a:cs typeface="+mn-cs"/>
              </a:rPr>
              <a:t>Stanley D. Toussaint</a:t>
            </a:r>
            <a:br>
              <a:rPr lang="en-US" sz="3200" dirty="0"/>
            </a:br>
            <a:r>
              <a:rPr lang="en-US" sz="1600" dirty="0">
                <a:solidFill>
                  <a:schemeClr val="tx1"/>
                </a:solidFill>
              </a:rPr>
              <a:t>Stanley D. Toussaint, “Israel and the Church of a Traditional Dispensationalist,” in Three Central Issues in Contemporary Dispensationalism, ed. Herbert W. Bateman (Grand Rapids: Kregel, 1999), 231.</a:t>
            </a:r>
            <a:br>
              <a:rPr lang="en-US" sz="1600" dirty="0">
                <a:solidFill>
                  <a:schemeClr val="tx1"/>
                </a:solidFill>
              </a:rPr>
            </a:br>
            <a:r>
              <a:rPr lang="en-US" sz="1800" dirty="0">
                <a:solidFill>
                  <a:schemeClr val="tx1"/>
                </a:solidFill>
              </a:rPr>
              <a:t> </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286000" y="1828800"/>
            <a:ext cx="6705600" cy="2819400"/>
          </a:xfrm>
        </p:spPr>
        <p:txBody>
          <a:bodyPr/>
          <a:lstStyle/>
          <a:p>
            <a:pPr marL="0" indent="0" algn="just" eaLnBrk="1" hangingPunct="1">
              <a:spcBef>
                <a:spcPts val="0"/>
              </a:spcBef>
              <a:buNone/>
              <a:defRPr/>
            </a:pPr>
            <a:r>
              <a:rPr lang="en-US" sz="3600" dirty="0"/>
              <a:t>“</a:t>
            </a:r>
            <a:r>
              <a:rPr lang="en-US" dirty="0">
                <a:effectLst/>
              </a:rPr>
              <a:t>If the kingdom began in the ministry of Christ, where is the prophesied judgment in the Gospels? Were the Old Testament prophets and John incorrect in their message?”</a:t>
            </a:r>
          </a:p>
        </p:txBody>
      </p:sp>
      <p:pic>
        <p:nvPicPr>
          <p:cNvPr id="2" name="Picture 1">
            <a:extLst>
              <a:ext uri="{FF2B5EF4-FFF2-40B4-BE49-F238E27FC236}">
                <a16:creationId xmlns:a16="http://schemas.microsoft.com/office/drawing/2014/main" id="{C1610369-B4A9-46E5-92F7-78C7E00776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1" y="2000250"/>
            <a:ext cx="1847462" cy="2468880"/>
          </a:xfrm>
          <a:prstGeom prst="rect">
            <a:avLst/>
          </a:prstGeom>
        </p:spPr>
      </p:pic>
    </p:spTree>
    <p:extLst>
      <p:ext uri="{BB962C8B-B14F-4D97-AF65-F5344CB8AC3E}">
        <p14:creationId xmlns:p14="http://schemas.microsoft.com/office/powerpoint/2010/main" val="1021797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DF41-6DDB-436B-9141-3632CE431486}"/>
              </a:ext>
            </a:extLst>
          </p:cNvPr>
          <p:cNvSpPr>
            <a:spLocks noGrp="1"/>
          </p:cNvSpPr>
          <p:nvPr>
            <p:ph type="title"/>
          </p:nvPr>
        </p:nvSpPr>
        <p:spPr>
          <a:xfrm>
            <a:off x="685800" y="2857500"/>
            <a:ext cx="7772400" cy="1143000"/>
          </a:xfrm>
        </p:spPr>
        <p:txBody>
          <a:bodyPr/>
          <a:lstStyle/>
          <a:p>
            <a:pPr algn="ctr"/>
            <a:r>
              <a:rPr lang="en-US" dirty="0"/>
              <a:t>CONCLUSION</a:t>
            </a:r>
          </a:p>
        </p:txBody>
      </p:sp>
    </p:spTree>
    <p:extLst>
      <p:ext uri="{BB962C8B-B14F-4D97-AF65-F5344CB8AC3E}">
        <p14:creationId xmlns:p14="http://schemas.microsoft.com/office/powerpoint/2010/main" val="3073580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t>1. Kingdom Throughout the Bible</a:t>
            </a:r>
          </a:p>
        </p:txBody>
      </p:sp>
      <p:graphicFrame>
        <p:nvGraphicFramePr>
          <p:cNvPr id="4" name="Table 3"/>
          <p:cNvGraphicFramePr>
            <a:graphicFrameLocks noGrp="1"/>
          </p:cNvGraphicFramePr>
          <p:nvPr>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lang="en-US" sz="2800" b="1" u="sng" kern="1200" noProof="0" dirty="0">
                          <a:solidFill>
                            <a:srgbClr val="FFFFCC"/>
                          </a:solidFill>
                          <a:effectLst>
                            <a:outerShdw blurRad="38100" dist="38100" dir="2700000" algn="tl">
                              <a:srgbClr val="000000"/>
                            </a:outerShdw>
                          </a:effectLst>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Rev. 21-22</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Tree>
    <p:extLst>
      <p:ext uri="{BB962C8B-B14F-4D97-AF65-F5344CB8AC3E}">
        <p14:creationId xmlns:p14="http://schemas.microsoft.com/office/powerpoint/2010/main" val="176810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4292630999"/>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lang="en-US" sz="2800" b="1" u="sng" kern="1200" noProof="0" dirty="0">
                          <a:solidFill>
                            <a:srgbClr val="FFFFCC"/>
                          </a:solidFill>
                          <a:effectLst>
                            <a:outerShdw blurRad="38100" dist="38100" dir="2700000" algn="tl">
                              <a:srgbClr val="000000"/>
                            </a:outerShdw>
                          </a:effectLst>
                          <a:latin typeface="Calibri" panose="020F0502020204030204" pitchFamily="34" charset="0"/>
                          <a:ea typeface="+mn-ea"/>
                          <a:cs typeface="+mn-cs"/>
                        </a:rPr>
                        <a:t>Testimony of Early Church History</a:t>
                      </a:r>
                      <a:endPar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273555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buNone/>
            </a:pPr>
            <a:endParaRPr lang="en-US" sz="3600" dirty="0"/>
          </a:p>
          <a:p>
            <a:pPr marL="0" indent="0" algn="just">
              <a:buNone/>
            </a:pPr>
            <a:r>
              <a:rPr lang="en-US" sz="3600" dirty="0"/>
              <a:t>“</a:t>
            </a:r>
            <a:r>
              <a:rPr lang="en-US" sz="3600" dirty="0">
                <a:effectLst/>
              </a:rPr>
              <a:t>Mara Bar-</a:t>
            </a:r>
            <a:r>
              <a:rPr lang="en-US" sz="3600" dirty="0" err="1">
                <a:effectLst/>
              </a:rPr>
              <a:t>Serapion</a:t>
            </a:r>
            <a:r>
              <a:rPr lang="en-US" sz="3600" dirty="0">
                <a:effectLst/>
              </a:rPr>
              <a:t>, a Syrian philosopher, wrote: ‘What advantage came to the Jews by the murder of their Wise King, seeing that from that very time their kingdom was driven away from them?’” </a:t>
            </a:r>
          </a:p>
          <a:p>
            <a:pPr marL="0" indent="0">
              <a:buNone/>
            </a:pPr>
            <a:endParaRPr lang="en-US" dirty="0">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latin typeface="Calibri" panose="020F0502020204030204" pitchFamily="34" charset="0"/>
                <a:cs typeface="Calibri" panose="020F0502020204030204" pitchFamily="34" charset="0"/>
              </a:rPr>
              <a:t>Josephus</a:t>
            </a:r>
            <a:endParaRPr lang="en-US" altLang="en-US" sz="1400" dirty="0">
              <a:latin typeface="Calibri" panose="020F0502020204030204" pitchFamily="34" charset="0"/>
              <a:cs typeface="Calibri" panose="020F0502020204030204" pitchFamily="34" charset="0"/>
            </a:endParaRPr>
          </a:p>
          <a:p>
            <a:pPr algn="ctr" eaLnBrk="1" hangingPunct="1"/>
            <a:r>
              <a:rPr lang="en-US" dirty="0">
                <a:latin typeface="Calibri" panose="020F0502020204030204" pitchFamily="34" charset="0"/>
                <a:cs typeface="Calibri" panose="020F0502020204030204" pitchFamily="34" charset="0"/>
              </a:rPr>
              <a:t>Josephus, </a:t>
            </a:r>
            <a:r>
              <a:rPr lang="en-US" i="1" dirty="0">
                <a:latin typeface="Calibri" panose="020F0502020204030204" pitchFamily="34" charset="0"/>
                <a:cs typeface="Calibri" panose="020F0502020204030204" pitchFamily="34" charset="0"/>
              </a:rPr>
              <a:t>Antiquities</a:t>
            </a:r>
            <a:r>
              <a:rPr lang="en-US" dirty="0">
                <a:latin typeface="Calibri" panose="020F0502020204030204" pitchFamily="34" charset="0"/>
                <a:cs typeface="Calibri" panose="020F0502020204030204" pitchFamily="34" charset="0"/>
              </a:rPr>
              <a:t> 18.3.3 § 63-64</a:t>
            </a:r>
            <a:endParaRPr lang="en-US" altLang="en-US" i="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B5E8DE3-D408-4538-A87D-B2645354C9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199" y="228600"/>
            <a:ext cx="1404883" cy="1754356"/>
          </a:xfrm>
          <a:prstGeom prst="rect">
            <a:avLst/>
          </a:prstGeom>
        </p:spPr>
      </p:pic>
    </p:spTree>
    <p:extLst>
      <p:ext uri="{BB962C8B-B14F-4D97-AF65-F5344CB8AC3E}">
        <p14:creationId xmlns:p14="http://schemas.microsoft.com/office/powerpoint/2010/main" val="75508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8991600" cy="3810000"/>
          </a:xfrm>
        </p:spPr>
        <p:txBody>
          <a:bodyPr/>
          <a:lstStyle/>
          <a:p>
            <a:pPr marL="0" indent="0" algn="just">
              <a:buFont typeface="Wingdings" pitchFamily="2" charset="2"/>
              <a:buNone/>
              <a:defRPr/>
            </a:pPr>
            <a:r>
              <a:rPr lang="en-US" sz="3600" dirty="0">
                <a:effectLst>
                  <a:outerShdw blurRad="38100" dist="38100" dir="2700000" algn="tl">
                    <a:srgbClr val="000000">
                      <a:alpha val="43137"/>
                    </a:srgbClr>
                  </a:outerShdw>
                </a:effectLst>
              </a:rPr>
              <a:t>“But I and every other </a:t>
            </a:r>
            <a:r>
              <a:rPr lang="en-US" sz="3600" b="1" u="sng" dirty="0">
                <a:solidFill>
                  <a:srgbClr val="FFFFCC"/>
                </a:solidFill>
                <a:effectLst>
                  <a:outerShdw blurRad="38100" dist="38100" dir="2700000" algn="tl">
                    <a:srgbClr val="000000">
                      <a:alpha val="43137"/>
                    </a:srgbClr>
                  </a:outerShdw>
                </a:effectLst>
              </a:rPr>
              <a:t>completely orthodox </a:t>
            </a:r>
            <a:r>
              <a:rPr lang="en-US" sz="3600" dirty="0">
                <a:effectLst>
                  <a:outerShdw blurRad="38100" dist="38100" dir="2700000" algn="tl">
                    <a:srgbClr val="000000">
                      <a:alpha val="43137"/>
                    </a:srgbClr>
                  </a:outerShdw>
                </a:effectLst>
              </a:rPr>
              <a:t>Christian feel certain that there will be a resurrection of the flesh, followed by a thousand years in the rebuilt, embellished, and </a:t>
            </a:r>
            <a:r>
              <a:rPr lang="en-US" sz="3600" b="1" u="sng" dirty="0">
                <a:solidFill>
                  <a:srgbClr val="FFFFCC"/>
                </a:solidFill>
                <a:effectLst>
                  <a:outerShdw blurRad="38100" dist="38100" dir="2700000" algn="tl">
                    <a:srgbClr val="000000">
                      <a:alpha val="43137"/>
                    </a:srgbClr>
                  </a:outerShdw>
                </a:effectLst>
              </a:rPr>
              <a:t>enlarged city of Jerusalem</a:t>
            </a:r>
            <a:r>
              <a:rPr lang="en-US" sz="3600" dirty="0">
                <a:effectLst>
                  <a:outerShdw blurRad="38100" dist="38100" dir="2700000" algn="tl">
                    <a:srgbClr val="000000">
                      <a:alpha val="43137"/>
                    </a:srgbClr>
                  </a:outerShdw>
                </a:effectLst>
              </a:rPr>
              <a:t> as was announced by the prophets Ezekiel, Isaiah, and the others.”</a:t>
            </a:r>
          </a:p>
        </p:txBody>
      </p:sp>
      <p:sp>
        <p:nvSpPr>
          <p:cNvPr id="92163" name="TextBox 3"/>
          <p:cNvSpPr txBox="1">
            <a:spLocks noChangeArrowheads="1"/>
          </p:cNvSpPr>
          <p:nvPr/>
        </p:nvSpPr>
        <p:spPr bwMode="auto">
          <a:xfrm>
            <a:off x="2305050" y="285750"/>
            <a:ext cx="4533900" cy="1015663"/>
          </a:xfrm>
          <a:prstGeom prst="rect">
            <a:avLst/>
          </a:prstGeom>
          <a:noFill/>
          <a:ln w="9525">
            <a:noFill/>
            <a:miter lim="800000"/>
            <a:headEnd/>
            <a:tailEnd/>
          </a:ln>
        </p:spPr>
        <p:txBody>
          <a:bodyPr wrap="square">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Justin Martyr</a:t>
            </a:r>
          </a:p>
          <a:p>
            <a:pPr algn="ct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Dialogue with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Trypho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80.</a:t>
            </a:r>
          </a:p>
        </p:txBody>
      </p:sp>
      <p:pic>
        <p:nvPicPr>
          <p:cNvPr id="92164" name="Picture 2" descr="http://www.crossroadsinitiative.com/pics/content_img.1045.im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661" y="152400"/>
            <a:ext cx="892272" cy="1097280"/>
          </a:xfrm>
          <a:prstGeom prst="rect">
            <a:avLst/>
          </a:prstGeom>
          <a:noFill/>
          <a:ln w="9525">
            <a:noFill/>
            <a:miter lim="800000"/>
            <a:headEnd/>
            <a:tailEnd/>
          </a:ln>
        </p:spPr>
      </p:pic>
    </p:spTree>
    <p:extLst>
      <p:ext uri="{BB962C8B-B14F-4D97-AF65-F5344CB8AC3E}">
        <p14:creationId xmlns:p14="http://schemas.microsoft.com/office/powerpoint/2010/main" val="2489446435"/>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19127</TotalTime>
  <Words>2419</Words>
  <Application>Microsoft Office PowerPoint</Application>
  <PresentationFormat>On-screen Show (4:3)</PresentationFormat>
  <Paragraphs>184</Paragraphs>
  <Slides>39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Wingdings</vt:lpstr>
      <vt:lpstr>Azure</vt:lpstr>
      <vt:lpstr>PowerPoint Presentation</vt:lpstr>
      <vt:lpstr>The Coming Kingdom Chapter 15</vt:lpstr>
      <vt:lpstr>Kingdom Study Outline</vt:lpstr>
      <vt:lpstr>1. Kingdom Throughout the Bible</vt:lpstr>
      <vt:lpstr>1. Kingdom Throughout the Bible</vt:lpstr>
      <vt:lpstr>The Eternal State Rev. 21-22</vt:lpstr>
      <vt:lpstr>1. Kingdom Throughout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Coming Kingdom Chapter 16</vt:lpstr>
      <vt:lpstr>Kingdom Study Outline</vt:lpstr>
      <vt:lpstr>Kingdom Now?</vt:lpstr>
      <vt:lpstr>2. The Main Problem with Kingdom Now NT interpretations</vt:lpstr>
      <vt:lpstr>2. The Main Problem with Kingdom Now NT interpretations</vt:lpstr>
      <vt:lpstr>Renald Showers  Renald Showers, “Critique of Progressive Dispensationalism,” Friends of Israel National Conference (June 2003), 5.</vt:lpstr>
      <vt:lpstr>Arnold Fruchtenbaum Arnold G. Fruchtenbaum, “Israel’s Right to the Promised Land,” 17–18, accessed March 9, 2013, http://www.pre-trib.org.com.</vt:lpstr>
      <vt:lpstr>Colin Chapman Colin Chapman, Whose Promised Land? The Continuing Conflict over Israel and Palestine (Oxford, England: Lion, 2015), 262.</vt:lpstr>
      <vt:lpstr>Naim Ateek Naim Ateek, Justice, and Only Justice: A Palestinian Theology of Liberation (Maryknoll, NY: Ortis, 1990), 81–82. </vt:lpstr>
      <vt:lpstr>Spiritual Form of the Kingdom Some Problems</vt:lpstr>
      <vt:lpstr>Spiritual Form of the Kingdom Some Problems</vt:lpstr>
      <vt:lpstr>Spiritual Form of the Kingdom Some Problems</vt:lpstr>
      <vt:lpstr>PowerPoint Presentation</vt:lpstr>
      <vt:lpstr>Spiritual Form of the Kingdom Some Problems</vt:lpstr>
      <vt:lpstr>Thomas Ice Thomas Ice, “Amillennialism,” in The Popular Encyclopedia of Bible Prophecy (Eugene, OR: Harvest House, 2004), 20.</vt:lpstr>
      <vt:lpstr>2. The Main Problem with Kingdom Now NT interpretations</vt:lpstr>
      <vt:lpstr>PowerPoint Presentation</vt:lpstr>
      <vt:lpstr>PowerPoint Presentation</vt:lpstr>
      <vt:lpstr>PowerPoint Presentation</vt:lpstr>
      <vt:lpstr>6 Prophecies WILL BE fulfilled V.24c</vt:lpstr>
      <vt:lpstr>PowerPoint Presentation</vt:lpstr>
      <vt:lpstr>PowerPoint Presentation</vt:lpstr>
      <vt:lpstr>Stanley D. Toussaint Stanley D. Toussaint, “Israel and the Church of a Traditional Dispensationalist,” in Three Central Issues in Contemporary Dispensationalism, ed. Herbert W. Bateman (Grand Rapids: Kregel, 1999), 231.  </vt:lpstr>
      <vt:lpstr>CONCLUSION</vt:lpstr>
      <vt:lpstr>Kingdom Study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2158</cp:revision>
  <cp:lastPrinted>2018-04-04T18:53:12Z</cp:lastPrinted>
  <dcterms:created xsi:type="dcterms:W3CDTF">2009-03-17T12:21:13Z</dcterms:created>
  <dcterms:modified xsi:type="dcterms:W3CDTF">2018-04-04T19:01:09Z</dcterms:modified>
</cp:coreProperties>
</file>