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408" r:id="rId2"/>
    <p:sldId id="3553" r:id="rId3"/>
    <p:sldId id="3452" r:id="rId4"/>
    <p:sldId id="3480" r:id="rId5"/>
    <p:sldId id="3405" r:id="rId6"/>
    <p:sldId id="3682" r:id="rId7"/>
    <p:sldId id="3630" r:id="rId8"/>
    <p:sldId id="3792" r:id="rId9"/>
    <p:sldId id="3696" r:id="rId10"/>
    <p:sldId id="3828" r:id="rId11"/>
    <p:sldId id="3855" r:id="rId12"/>
    <p:sldId id="3856" r:id="rId13"/>
    <p:sldId id="3857" r:id="rId14"/>
    <p:sldId id="3816" r:id="rId15"/>
    <p:sldId id="3846" r:id="rId16"/>
    <p:sldId id="3825" r:id="rId17"/>
    <p:sldId id="3844" r:id="rId18"/>
    <p:sldId id="3859" r:id="rId19"/>
    <p:sldId id="3858" r:id="rId20"/>
    <p:sldId id="3860" r:id="rId21"/>
    <p:sldId id="3861" r:id="rId22"/>
    <p:sldId id="3876" r:id="rId23"/>
    <p:sldId id="2841" r:id="rId24"/>
    <p:sldId id="2889" r:id="rId25"/>
    <p:sldId id="2843" r:id="rId26"/>
    <p:sldId id="2875" r:id="rId27"/>
    <p:sldId id="3872" r:id="rId28"/>
    <p:sldId id="3873" r:id="rId29"/>
    <p:sldId id="3875" r:id="rId30"/>
    <p:sldId id="2891" r:id="rId31"/>
    <p:sldId id="2890" r:id="rId32"/>
    <p:sldId id="2845" r:id="rId33"/>
    <p:sldId id="2877" r:id="rId34"/>
    <p:sldId id="2863" r:id="rId35"/>
    <p:sldId id="2892" r:id="rId36"/>
    <p:sldId id="2847" r:id="rId37"/>
    <p:sldId id="2878" r:id="rId38"/>
    <p:sldId id="3870" r:id="rId39"/>
    <p:sldId id="2893" r:id="rId40"/>
    <p:sldId id="2849" r:id="rId41"/>
    <p:sldId id="3863" r:id="rId42"/>
    <p:sldId id="2894" r:id="rId43"/>
    <p:sldId id="2879" r:id="rId44"/>
    <p:sldId id="3864" r:id="rId45"/>
    <p:sldId id="2850" r:id="rId46"/>
    <p:sldId id="2873" r:id="rId47"/>
    <p:sldId id="2895" r:id="rId48"/>
    <p:sldId id="2853" r:id="rId49"/>
    <p:sldId id="2896" r:id="rId50"/>
    <p:sldId id="2880" r:id="rId51"/>
    <p:sldId id="2897" r:id="rId52"/>
    <p:sldId id="3865" r:id="rId53"/>
    <p:sldId id="2898" r:id="rId54"/>
    <p:sldId id="3866" r:id="rId55"/>
    <p:sldId id="3867" r:id="rId56"/>
    <p:sldId id="2854" r:id="rId57"/>
    <p:sldId id="2899" r:id="rId58"/>
    <p:sldId id="2856" r:id="rId59"/>
    <p:sldId id="2900" r:id="rId60"/>
    <p:sldId id="3868" r:id="rId61"/>
    <p:sldId id="3869" r:id="rId62"/>
    <p:sldId id="2901" r:id="rId63"/>
    <p:sldId id="3877" r:id="rId64"/>
    <p:sldId id="2902" r:id="rId65"/>
    <p:sldId id="2887" r:id="rId66"/>
    <p:sldId id="2903" r:id="rId67"/>
    <p:sldId id="2874" r:id="rId68"/>
    <p:sldId id="1348" r:id="rId69"/>
    <p:sldId id="2904" r:id="rId70"/>
    <p:sldId id="3488" r:id="rId7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99FF66"/>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1548" autoAdjust="0"/>
  </p:normalViewPr>
  <p:slideViewPr>
    <p:cSldViewPr>
      <p:cViewPr varScale="1">
        <p:scale>
          <a:sx n="102" d="100"/>
          <a:sy n="102" d="100"/>
        </p:scale>
        <p:origin x="16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4/1/2018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4/1/2018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4/1/2018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4/1/2018</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89147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 id="2147483682"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6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Question (5-6)</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6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8EAD53-04B6-4F3F-AAC3-23283C450110}"/>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362099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5128680"/>
          </a:xfrm>
        </p:spPr>
        <p:txBody>
          <a:bodyPr/>
          <a:lstStyle/>
          <a:p>
            <a:pPr marL="457200" indent="-457200">
              <a:spcBef>
                <a:spcPct val="0"/>
              </a:spcBef>
              <a:spcAft>
                <a:spcPts val="6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6655975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5128680"/>
          </a:xfrm>
        </p:spPr>
        <p:txBody>
          <a:bodyPr/>
          <a:lstStyle/>
          <a:p>
            <a:pPr marL="457200" indent="-457200">
              <a:spcBef>
                <a:spcPct val="0"/>
              </a:spcBef>
              <a:spcAft>
                <a:spcPts val="600"/>
              </a:spcAft>
              <a:buSzPct val="100000"/>
              <a:buFont typeface="Times New Roman" pitchFamily="18" charset="0"/>
              <a:buAutoNum type="romanUcPeriod"/>
            </a:pPr>
            <a:r>
              <a:rPr lang="en-US" altLang="en-US" b="1"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6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7852589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5128680"/>
          </a:xfrm>
        </p:spPr>
        <p:txBody>
          <a:bodyPr/>
          <a:lstStyle/>
          <a:p>
            <a:pPr marL="457200" indent="-457200">
              <a:spcBef>
                <a:spcPct val="0"/>
              </a:spcBef>
              <a:spcAft>
                <a:spcPts val="600"/>
              </a:spcAft>
              <a:buSzPct val="100000"/>
              <a:buFont typeface="Times New Roman" pitchFamily="18" charset="0"/>
              <a:buAutoNum type="romanUcPeriod"/>
            </a:pPr>
            <a:r>
              <a:rPr lang="en-US" altLang="en-US" b="1"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600"/>
              </a:spcAft>
              <a:buSzPct val="100000"/>
              <a:buAutoNum type="alphaUcPeriod"/>
            </a:pPr>
            <a:r>
              <a:rPr lang="en-US" altLang="en-US" b="1"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The Separation (2)</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746223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52400" y="0"/>
            <a:ext cx="8839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everlasting life, but the others to disgrace and everlasting contempt.”</a:t>
            </a:r>
          </a:p>
        </p:txBody>
      </p:sp>
      <p:pic>
        <p:nvPicPr>
          <p:cNvPr id="2" name="Picture 1">
            <a:extLst>
              <a:ext uri="{FF2B5EF4-FFF2-40B4-BE49-F238E27FC236}">
                <a16:creationId xmlns:a16="http://schemas.microsoft.com/office/drawing/2014/main" id="{05D377E6-85C1-4B23-BF12-7D9CADAB5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2000" y="3077766"/>
            <a:ext cx="2340000" cy="1828800"/>
          </a:xfrm>
          <a:prstGeom prst="rect">
            <a:avLst/>
          </a:prstGeom>
        </p:spPr>
      </p:pic>
    </p:spTree>
    <p:extLst>
      <p:ext uri="{BB962C8B-B14F-4D97-AF65-F5344CB8AC3E}">
        <p14:creationId xmlns:p14="http://schemas.microsoft.com/office/powerpoint/2010/main" val="11078640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15:20-23</a:t>
            </a:r>
          </a:p>
          <a:p>
            <a:pPr algn="just">
              <a:spcAft>
                <a:spcPts val="120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Christ has been raised from the dead,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those who are asleep.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in his own order</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a:t>
            </a:r>
          </a:p>
        </p:txBody>
      </p:sp>
    </p:spTree>
    <p:extLst>
      <p:ext uri="{BB962C8B-B14F-4D97-AF65-F5344CB8AC3E}">
        <p14:creationId xmlns:p14="http://schemas.microsoft.com/office/powerpoint/2010/main" val="39574507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685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9720805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4478164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5128680"/>
          </a:xfrm>
        </p:spPr>
        <p:txBody>
          <a:bodyPr/>
          <a:lstStyle/>
          <a:p>
            <a:pPr marL="457200" indent="-457200">
              <a:spcBef>
                <a:spcPct val="0"/>
              </a:spcBef>
              <a:spcAft>
                <a:spcPts val="600"/>
              </a:spcAft>
              <a:buSzPct val="100000"/>
              <a:buFont typeface="Times New Roman" pitchFamily="18" charset="0"/>
              <a:buAutoNum type="romanUcPeriod"/>
            </a:pPr>
            <a:r>
              <a:rPr lang="en-US" altLang="en-US" b="1"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600"/>
              </a:spcAft>
              <a:buSzPct val="100000"/>
              <a:buAutoNum type="alphaUcPeriod"/>
            </a:pPr>
            <a:r>
              <a:rPr lang="en-US" altLang="en-US" b="1"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Font typeface="Wingdings" pitchFamily="2" charset="2"/>
              <a:buAutoNum type="alphaUcPeriod"/>
            </a:pPr>
            <a:r>
              <a:rPr lang="en-US" altLang="en-US" b="1" dirty="0">
                <a:effectLst>
                  <a:outerShdw blurRad="38100" dist="38100" dir="2700000" algn="tl">
                    <a:srgbClr val="000000">
                      <a:alpha val="43137"/>
                    </a:srgbClr>
                  </a:outerShdw>
                </a:effectLst>
              </a:rPr>
              <a:t>The Separation (2)</a:t>
            </a:r>
          </a:p>
          <a:p>
            <a:pPr marL="914400" lvl="1" indent="-457200">
              <a:spcBef>
                <a:spcPct val="0"/>
              </a:spcBef>
              <a:spcAft>
                <a:spcPts val="6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The Shining (3)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5753195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457200" y="0"/>
            <a:ext cx="8229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 will shine brightly like the brightness of the expanse of heaven, and those who lead the many to righteousness, like the stars forever and ever.”</a:t>
            </a:r>
          </a:p>
        </p:txBody>
      </p:sp>
      <p:pic>
        <p:nvPicPr>
          <p:cNvPr id="2" name="Picture 1">
            <a:extLst>
              <a:ext uri="{FF2B5EF4-FFF2-40B4-BE49-F238E27FC236}">
                <a16:creationId xmlns:a16="http://schemas.microsoft.com/office/drawing/2014/main" id="{2A03FA90-B4C3-4121-9BA4-E14FBFC2B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6112378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457200" y="0"/>
            <a:ext cx="8229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shine brightly like the brightness of the expanse of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those who lead the many to righteousness,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like the stars forever and 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2505574-59A8-40E8-8BC2-1D0D22458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14932548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457200" y="0"/>
            <a:ext cx="8229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shine brightly like the brightness of the expanse of heaven,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lead the many to righteousness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the stars forever and ever.”</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36131618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191941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dirty="0"/>
              <a:t>When?</a:t>
            </a:r>
          </a:p>
          <a:p>
            <a:pPr marL="577850" indent="-577850">
              <a:lnSpc>
                <a:spcPct val="110000"/>
              </a:lnSpc>
              <a:spcBef>
                <a:spcPts val="0"/>
              </a:spcBef>
              <a:spcAft>
                <a:spcPts val="600"/>
              </a:spcAft>
              <a:buSzPct val="100000"/>
              <a:buFont typeface="+mj-lt"/>
              <a:buAutoNum type="arabicPeriod"/>
              <a:defRPr/>
            </a:pPr>
            <a:r>
              <a:rPr lang="en-US" sz="3600" dirty="0"/>
              <a:t>Where?</a:t>
            </a:r>
          </a:p>
          <a:p>
            <a:pPr marL="577850" indent="-577850">
              <a:lnSpc>
                <a:spcPct val="110000"/>
              </a:lnSpc>
              <a:spcBef>
                <a:spcPts val="0"/>
              </a:spcBef>
              <a:spcAft>
                <a:spcPts val="600"/>
              </a:spcAft>
              <a:buSzPct val="100000"/>
              <a:buFont typeface="+mj-lt"/>
              <a:buAutoNum type="arabicPeriod"/>
              <a:defRPr/>
            </a:pPr>
            <a:r>
              <a:rPr lang="en-US" sz="3600" dirty="0"/>
              <a:t>Who?</a:t>
            </a:r>
          </a:p>
          <a:p>
            <a:pPr marL="577850" indent="-577850">
              <a:lnSpc>
                <a:spcPct val="110000"/>
              </a:lnSpc>
              <a:spcBef>
                <a:spcPts val="0"/>
              </a:spcBef>
              <a:spcAft>
                <a:spcPts val="600"/>
              </a:spcAft>
              <a:buSzPct val="100000"/>
              <a:buFont typeface="+mj-lt"/>
              <a:buAutoNum type="arabicPeriod"/>
              <a:defRPr/>
            </a:pPr>
            <a:r>
              <a:rPr lang="en-US" sz="3600" dirty="0"/>
              <a:t>Why?</a:t>
            </a:r>
          </a:p>
          <a:p>
            <a:pPr marL="577850" indent="-577850">
              <a:lnSpc>
                <a:spcPct val="110000"/>
              </a:lnSpc>
              <a:spcBef>
                <a:spcPts val="0"/>
              </a:spcBef>
              <a:spcAft>
                <a:spcPts val="600"/>
              </a:spcAft>
              <a:buSzPct val="100000"/>
              <a:buFont typeface="+mj-lt"/>
              <a:buAutoNum type="arabicPeriod"/>
              <a:defRPr/>
            </a:pPr>
            <a:r>
              <a:rPr lang="en-US" sz="3600" dirty="0"/>
              <a:t>What?</a:t>
            </a:r>
          </a:p>
          <a:p>
            <a:pPr marL="577850" indent="-577850">
              <a:lnSpc>
                <a:spcPct val="110000"/>
              </a:lnSpc>
              <a:spcBef>
                <a:spcPts val="0"/>
              </a:spcBef>
              <a:spcAft>
                <a:spcPts val="600"/>
              </a:spcAft>
              <a:buSzPct val="100000"/>
              <a:buFont typeface="+mj-lt"/>
              <a:buAutoNum type="arabicPeriod"/>
              <a:defRPr/>
            </a:pPr>
            <a:r>
              <a:rPr lang="en-US" sz="3600" dirty="0"/>
              <a:t>How?</a:t>
            </a:r>
            <a:endParaRPr lang="en-US" dirty="0"/>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20681699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b="1" u="sng" dirty="0">
                <a:solidFill>
                  <a:srgbClr val="FFFFCC"/>
                </a:solidFill>
              </a:rPr>
              <a:t>When?</a:t>
            </a:r>
          </a:p>
          <a:p>
            <a:pPr marL="577850" indent="-577850">
              <a:lnSpc>
                <a:spcPct val="110000"/>
              </a:lnSpc>
              <a:spcBef>
                <a:spcPts val="0"/>
              </a:spcBef>
              <a:spcAft>
                <a:spcPts val="600"/>
              </a:spcAft>
              <a:buSzPct val="100000"/>
              <a:buFont typeface="+mj-lt"/>
              <a:buAutoNum type="arabicPeriod"/>
              <a:defRPr/>
            </a:pPr>
            <a:r>
              <a:rPr lang="en-US" sz="3600" dirty="0"/>
              <a:t>Where?</a:t>
            </a:r>
          </a:p>
          <a:p>
            <a:pPr marL="577850" indent="-577850">
              <a:lnSpc>
                <a:spcPct val="110000"/>
              </a:lnSpc>
              <a:spcBef>
                <a:spcPts val="0"/>
              </a:spcBef>
              <a:spcAft>
                <a:spcPts val="600"/>
              </a:spcAft>
              <a:buSzPct val="100000"/>
              <a:buFont typeface="+mj-lt"/>
              <a:buAutoNum type="arabicPeriod"/>
              <a:defRPr/>
            </a:pPr>
            <a:r>
              <a:rPr lang="en-US" sz="3600" dirty="0"/>
              <a:t>Who?</a:t>
            </a:r>
          </a:p>
          <a:p>
            <a:pPr marL="577850" indent="-577850">
              <a:lnSpc>
                <a:spcPct val="110000"/>
              </a:lnSpc>
              <a:spcBef>
                <a:spcPts val="0"/>
              </a:spcBef>
              <a:spcAft>
                <a:spcPts val="600"/>
              </a:spcAft>
              <a:buSzPct val="100000"/>
              <a:buFont typeface="+mj-lt"/>
              <a:buAutoNum type="arabicPeriod"/>
              <a:defRPr/>
            </a:pPr>
            <a:r>
              <a:rPr lang="en-US" sz="3600" dirty="0"/>
              <a:t>Why?</a:t>
            </a:r>
          </a:p>
          <a:p>
            <a:pPr marL="577850" indent="-577850">
              <a:lnSpc>
                <a:spcPct val="110000"/>
              </a:lnSpc>
              <a:spcBef>
                <a:spcPts val="0"/>
              </a:spcBef>
              <a:spcAft>
                <a:spcPts val="600"/>
              </a:spcAft>
              <a:buSzPct val="100000"/>
              <a:buFont typeface="+mj-lt"/>
              <a:buAutoNum type="arabicPeriod"/>
              <a:defRPr/>
            </a:pPr>
            <a:r>
              <a:rPr lang="en-US" sz="3600" dirty="0"/>
              <a:t>What?</a:t>
            </a:r>
          </a:p>
          <a:p>
            <a:pPr marL="577850" indent="-577850">
              <a:lnSpc>
                <a:spcPct val="110000"/>
              </a:lnSpc>
              <a:spcBef>
                <a:spcPts val="0"/>
              </a:spcBef>
              <a:spcAft>
                <a:spcPts val="600"/>
              </a:spcAft>
              <a:buSzPct val="100000"/>
              <a:buFont typeface="+mj-lt"/>
              <a:buAutoNum type="arabicPeriod"/>
              <a:defRPr/>
            </a:pPr>
            <a:r>
              <a:rPr lang="en-US" sz="3600" dirty="0"/>
              <a:t>How?</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23736776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238500" y="228600"/>
            <a:ext cx="2667000" cy="1143000"/>
          </a:xfrm>
        </p:spPr>
        <p:txBody>
          <a:bodyPr/>
          <a:lstStyle/>
          <a:p>
            <a:pPr marL="742950" indent="-742950" algn="ctr" eaLnBrk="1" fontAlgn="auto" hangingPunct="1">
              <a:spcAft>
                <a:spcPts val="0"/>
              </a:spcAft>
              <a:buFont typeface="+mj-lt"/>
              <a:buAutoNum type="arabicPeriod"/>
              <a:defRPr/>
            </a:pPr>
            <a:r>
              <a:rPr lang="en-US" dirty="0">
                <a:solidFill>
                  <a:schemeClr val="tx2">
                    <a:satMod val="200000"/>
                  </a:schemeClr>
                </a:solidFill>
              </a:rPr>
              <a:t>When?</a:t>
            </a:r>
          </a:p>
        </p:txBody>
      </p:sp>
      <p:sp>
        <p:nvSpPr>
          <p:cNvPr id="118787" name="Content Placeholder 2"/>
          <p:cNvSpPr>
            <a:spLocks noGrp="1"/>
          </p:cNvSpPr>
          <p:nvPr>
            <p:ph idx="1"/>
          </p:nvPr>
        </p:nvSpPr>
        <p:spPr>
          <a:xfrm>
            <a:off x="228600" y="1638300"/>
            <a:ext cx="5410200" cy="4225925"/>
          </a:xfrm>
        </p:spPr>
        <p:txBody>
          <a:bodyPr/>
          <a:lstStyle/>
          <a:p>
            <a:pPr marL="461963" indent="-461963" algn="just" eaLnBrk="1" hangingPunct="1">
              <a:spcBef>
                <a:spcPts val="0"/>
              </a:spcBef>
              <a:spcAft>
                <a:spcPts val="2400"/>
              </a:spcAft>
              <a:defRPr/>
            </a:pPr>
            <a:r>
              <a:rPr lang="en-US" dirty="0"/>
              <a:t>After the Rapture</a:t>
            </a:r>
          </a:p>
          <a:p>
            <a:pPr marL="461963" indent="-461963" algn="just" eaLnBrk="1" hangingPunct="1">
              <a:spcBef>
                <a:spcPts val="0"/>
              </a:spcBef>
              <a:spcAft>
                <a:spcPts val="2400"/>
              </a:spcAft>
              <a:defRPr/>
            </a:pPr>
            <a:r>
              <a:rPr lang="en-US" dirty="0"/>
              <a:t>Rewards are associated with the day of the Lord’s coming for the church (1 Cor. 4:5; 2 Tim. 4:8)</a:t>
            </a:r>
          </a:p>
          <a:p>
            <a:pPr marL="461963" indent="-461963" algn="just" eaLnBrk="1" hangingPunct="1">
              <a:spcBef>
                <a:spcPts val="0"/>
              </a:spcBef>
              <a:spcAft>
                <a:spcPts val="2400"/>
              </a:spcAft>
              <a:defRPr/>
            </a:pPr>
            <a:r>
              <a:rPr lang="en-US" dirty="0"/>
              <a:t>Bride is already rewarded (Rev. 19:8)</a:t>
            </a:r>
          </a:p>
        </p:txBody>
      </p:sp>
      <p:pic>
        <p:nvPicPr>
          <p:cNvPr id="2662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07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5281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472541-9BE8-4838-8E46-8928D15B20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0" y="239713"/>
            <a:ext cx="8458200" cy="4478337"/>
          </a:xfrm>
          <a:prstGeom prst="rect">
            <a:avLst/>
          </a:prstGeom>
          <a:noFill/>
          <a:ln w="28575">
            <a:noFill/>
            <a:miter lim="800000"/>
            <a:headEnd/>
            <a:tailEnd/>
          </a:ln>
        </p:spPr>
        <p:txBody>
          <a:bodyPr>
            <a:spAutoFit/>
          </a:bodyPr>
          <a:lstStyle/>
          <a:p>
            <a:pPr algn="ctr" fontAlgn="auto">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Therefore do not go on passing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judgment</a:t>
            </a:r>
            <a:r>
              <a:rPr lang="en-US" sz="3600" dirty="0">
                <a:effectLst>
                  <a:outerShdw blurRad="38100" dist="38100" dir="2700000" algn="tl">
                    <a:srgbClr val="000000">
                      <a:alpha val="43137"/>
                    </a:srgbClr>
                  </a:outerShdw>
                </a:effectLst>
                <a:latin typeface="Calibri" panose="020F0502020204030204" pitchFamily="34" charset="0"/>
              </a:rPr>
              <a:t> before the time, </a:t>
            </a:r>
            <a:r>
              <a:rPr lang="en-US" sz="3600" i="1" dirty="0">
                <a:effectLst>
                  <a:outerShdw blurRad="38100" dist="38100" dir="2700000" algn="tl">
                    <a:srgbClr val="000000">
                      <a:alpha val="43137"/>
                    </a:srgbClr>
                  </a:outerShdw>
                </a:effectLst>
                <a:latin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rPr>
              <a: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Lord comes who will both</a:t>
            </a:r>
            <a:r>
              <a:rPr lang="en-US" sz="3600" dirty="0">
                <a:effectLst>
                  <a:outerShdw blurRad="38100" dist="38100" dir="2700000" algn="tl">
                    <a:srgbClr val="000000">
                      <a:alpha val="43137"/>
                    </a:srgbClr>
                  </a:outerShdw>
                </a:effectLst>
                <a:latin typeface="Calibri" panose="020F0502020204030204" pitchFamily="34" charset="0"/>
              </a:rPr>
              <a:t>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20978975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0" y="239713"/>
            <a:ext cx="8458200" cy="3770263"/>
          </a:xfrm>
          <a:prstGeom prst="rect">
            <a:avLst/>
          </a:prstGeom>
          <a:noFill/>
          <a:ln w="28575">
            <a:noFill/>
            <a:miter lim="800000"/>
            <a:headEnd/>
            <a:tailEnd/>
          </a:ln>
        </p:spPr>
        <p:txBody>
          <a:bodyPr>
            <a:spAutoFit/>
          </a:bodyPr>
          <a:lstStyle/>
          <a:p>
            <a:pPr algn="ctr" fontAlgn="auto">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Timothy 4:8</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In the future there is laid up for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crown</a:t>
            </a:r>
            <a:r>
              <a:rPr lang="en-US" sz="3600" dirty="0">
                <a:effectLst>
                  <a:outerShdw blurRad="38100" dist="38100" dir="2700000" algn="tl">
                    <a:srgbClr val="000000">
                      <a:alpha val="43137"/>
                    </a:srgbClr>
                  </a:outerShdw>
                </a:effectLst>
                <a:latin typeface="Calibri" panose="020F0502020204030204" pitchFamily="34" charset="0"/>
              </a:rPr>
              <a:t> of righteousness, which the Lord, the righteous Judge, will award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on that day</a:t>
            </a:r>
            <a:r>
              <a:rPr lang="en-US" sz="3600" dirty="0">
                <a:effectLst>
                  <a:outerShdw blurRad="38100" dist="38100" dir="2700000" algn="tl">
                    <a:srgbClr val="000000">
                      <a:alpha val="43137"/>
                    </a:srgbClr>
                  </a:outerShdw>
                </a:effectLst>
                <a:latin typeface="Calibri" panose="020F0502020204030204" pitchFamily="34" charset="0"/>
              </a:rPr>
              <a:t>; and not only to me, but also to all who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His appearing</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FD3B44-2B8F-4945-A730-2836AF539C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0" y="239713"/>
            <a:ext cx="8458200" cy="2662267"/>
          </a:xfrm>
          <a:prstGeom prst="rect">
            <a:avLst/>
          </a:prstGeom>
          <a:noFill/>
          <a:ln w="28575">
            <a:noFill/>
            <a:miter lim="800000"/>
            <a:headEnd/>
            <a:tailEnd/>
          </a:ln>
        </p:spPr>
        <p:txBody>
          <a:bodyPr>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19:8</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It was given to her to clothe herself in fine linen, bright and clean; for the fine linen is the righteous acts of the saints.”</a:t>
            </a:r>
          </a:p>
        </p:txBody>
      </p:sp>
      <p:pic>
        <p:nvPicPr>
          <p:cNvPr id="3" name="Picture 2">
            <a:extLst>
              <a:ext uri="{FF2B5EF4-FFF2-40B4-BE49-F238E27FC236}">
                <a16:creationId xmlns:a16="http://schemas.microsoft.com/office/drawing/2014/main" id="{F5FEC143-C398-45D6-975F-4903920FB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4449" y="3019686"/>
            <a:ext cx="2455102" cy="1828800"/>
          </a:xfrm>
          <a:prstGeom prst="rect">
            <a:avLst/>
          </a:prstGeom>
        </p:spPr>
      </p:pic>
    </p:spTree>
    <p:extLst>
      <p:ext uri="{BB962C8B-B14F-4D97-AF65-F5344CB8AC3E}">
        <p14:creationId xmlns:p14="http://schemas.microsoft.com/office/powerpoint/2010/main" val="38513500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125415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238500" y="228600"/>
            <a:ext cx="2667000" cy="1143000"/>
          </a:xfrm>
        </p:spPr>
        <p:txBody>
          <a:bodyPr/>
          <a:lstStyle/>
          <a:p>
            <a:pPr marL="742950" indent="-742950" algn="ctr" eaLnBrk="1" fontAlgn="auto" hangingPunct="1">
              <a:spcAft>
                <a:spcPts val="0"/>
              </a:spcAft>
              <a:buFont typeface="+mj-lt"/>
              <a:buAutoNum type="arabicPeriod"/>
              <a:defRPr/>
            </a:pPr>
            <a:r>
              <a:rPr lang="en-US" dirty="0">
                <a:solidFill>
                  <a:schemeClr val="tx2">
                    <a:satMod val="200000"/>
                  </a:schemeClr>
                </a:solidFill>
              </a:rPr>
              <a:t>When?</a:t>
            </a:r>
          </a:p>
        </p:txBody>
      </p:sp>
      <p:sp>
        <p:nvSpPr>
          <p:cNvPr id="118787" name="Content Placeholder 2"/>
          <p:cNvSpPr>
            <a:spLocks noGrp="1"/>
          </p:cNvSpPr>
          <p:nvPr>
            <p:ph idx="1"/>
          </p:nvPr>
        </p:nvSpPr>
        <p:spPr>
          <a:xfrm>
            <a:off x="228600" y="1638300"/>
            <a:ext cx="5410200" cy="4225925"/>
          </a:xfrm>
        </p:spPr>
        <p:txBody>
          <a:bodyPr/>
          <a:lstStyle/>
          <a:p>
            <a:pPr marL="461963" indent="-461963" algn="just" eaLnBrk="1" hangingPunct="1">
              <a:spcBef>
                <a:spcPts val="0"/>
              </a:spcBef>
              <a:spcAft>
                <a:spcPts val="2400"/>
              </a:spcAft>
              <a:defRPr/>
            </a:pPr>
            <a:r>
              <a:rPr lang="en-US" dirty="0"/>
              <a:t>After the Rapture</a:t>
            </a:r>
          </a:p>
          <a:p>
            <a:pPr marL="461963" indent="-461963" algn="just" eaLnBrk="1" hangingPunct="1">
              <a:spcBef>
                <a:spcPts val="0"/>
              </a:spcBef>
              <a:spcAft>
                <a:spcPts val="2400"/>
              </a:spcAft>
              <a:defRPr/>
            </a:pPr>
            <a:r>
              <a:rPr lang="en-US" dirty="0"/>
              <a:t>Rewards are associated with the day of the Lord’s coming for the church (1 Cor. 4:5; 2 Tim. 4:8)</a:t>
            </a:r>
          </a:p>
          <a:p>
            <a:pPr marL="461963" indent="-461963" algn="just" eaLnBrk="1" hangingPunct="1">
              <a:spcBef>
                <a:spcPts val="0"/>
              </a:spcBef>
              <a:spcAft>
                <a:spcPts val="2400"/>
              </a:spcAft>
              <a:defRPr/>
            </a:pPr>
            <a:r>
              <a:rPr lang="en-US" dirty="0"/>
              <a:t>Bride is already rewarded (Rev. 19:8)</a:t>
            </a:r>
          </a:p>
        </p:txBody>
      </p:sp>
      <p:pic>
        <p:nvPicPr>
          <p:cNvPr id="2662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07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1675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dirty="0"/>
              <a:t>When?</a:t>
            </a:r>
          </a:p>
          <a:p>
            <a:pPr marL="577850" indent="-577850">
              <a:lnSpc>
                <a:spcPct val="110000"/>
              </a:lnSpc>
              <a:spcBef>
                <a:spcPts val="0"/>
              </a:spcBef>
              <a:spcAft>
                <a:spcPts val="600"/>
              </a:spcAft>
              <a:buSzPct val="100000"/>
              <a:buFont typeface="+mj-lt"/>
              <a:buAutoNum type="arabicPeriod"/>
              <a:defRPr/>
            </a:pPr>
            <a:r>
              <a:rPr lang="en-US" sz="3600" b="1" u="sng" dirty="0">
                <a:solidFill>
                  <a:srgbClr val="FFFFCC"/>
                </a:solidFill>
              </a:rPr>
              <a:t>Where?</a:t>
            </a:r>
          </a:p>
          <a:p>
            <a:pPr marL="577850" indent="-577850">
              <a:lnSpc>
                <a:spcPct val="110000"/>
              </a:lnSpc>
              <a:spcBef>
                <a:spcPts val="0"/>
              </a:spcBef>
              <a:spcAft>
                <a:spcPts val="600"/>
              </a:spcAft>
              <a:buSzPct val="100000"/>
              <a:buFont typeface="+mj-lt"/>
              <a:buAutoNum type="arabicPeriod"/>
              <a:defRPr/>
            </a:pPr>
            <a:r>
              <a:rPr lang="en-US" sz="3600" dirty="0"/>
              <a:t>Who?</a:t>
            </a:r>
          </a:p>
          <a:p>
            <a:pPr marL="577850" indent="-577850">
              <a:lnSpc>
                <a:spcPct val="110000"/>
              </a:lnSpc>
              <a:spcBef>
                <a:spcPts val="0"/>
              </a:spcBef>
              <a:spcAft>
                <a:spcPts val="600"/>
              </a:spcAft>
              <a:buSzPct val="100000"/>
              <a:buFont typeface="+mj-lt"/>
              <a:buAutoNum type="arabicPeriod"/>
              <a:defRPr/>
            </a:pPr>
            <a:r>
              <a:rPr lang="en-US" sz="3600" dirty="0"/>
              <a:t>Why?</a:t>
            </a:r>
          </a:p>
          <a:p>
            <a:pPr marL="577850" indent="-577850">
              <a:lnSpc>
                <a:spcPct val="110000"/>
              </a:lnSpc>
              <a:spcBef>
                <a:spcPts val="0"/>
              </a:spcBef>
              <a:spcAft>
                <a:spcPts val="600"/>
              </a:spcAft>
              <a:buSzPct val="100000"/>
              <a:buFont typeface="+mj-lt"/>
              <a:buAutoNum type="arabicPeriod"/>
              <a:defRPr/>
            </a:pPr>
            <a:r>
              <a:rPr lang="en-US" sz="3600" dirty="0"/>
              <a:t>What?</a:t>
            </a:r>
          </a:p>
          <a:p>
            <a:pPr marL="577850" indent="-577850">
              <a:lnSpc>
                <a:spcPct val="110000"/>
              </a:lnSpc>
              <a:spcBef>
                <a:spcPts val="0"/>
              </a:spcBef>
              <a:spcAft>
                <a:spcPts val="600"/>
              </a:spcAft>
              <a:buSzPct val="100000"/>
              <a:buFont typeface="+mj-lt"/>
              <a:buAutoNum type="arabicPeriod"/>
              <a:defRPr/>
            </a:pPr>
            <a:r>
              <a:rPr lang="en-US" sz="3600" dirty="0"/>
              <a:t>How?</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36778375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86100" y="228600"/>
            <a:ext cx="2971800" cy="1143000"/>
          </a:xfrm>
        </p:spPr>
        <p:txBody>
          <a:bodyPr/>
          <a:lstStyle/>
          <a:p>
            <a:pPr marL="742950" indent="-742950" algn="ctr" eaLnBrk="1" fontAlgn="auto" hangingPunct="1">
              <a:spcAft>
                <a:spcPts val="0"/>
              </a:spcAft>
              <a:buFont typeface="+mj-lt"/>
              <a:buAutoNum type="arabicPeriod" startAt="2"/>
              <a:defRPr/>
            </a:pPr>
            <a:r>
              <a:rPr lang="en-US" dirty="0">
                <a:solidFill>
                  <a:schemeClr val="tx2">
                    <a:satMod val="200000"/>
                  </a:schemeClr>
                </a:solidFill>
              </a:rPr>
              <a:t>Where?</a:t>
            </a:r>
          </a:p>
        </p:txBody>
      </p:sp>
      <p:sp>
        <p:nvSpPr>
          <p:cNvPr id="120835" name="Content Placeholder 2"/>
          <p:cNvSpPr>
            <a:spLocks noGrp="1"/>
          </p:cNvSpPr>
          <p:nvPr>
            <p:ph idx="1"/>
          </p:nvPr>
        </p:nvSpPr>
        <p:spPr>
          <a:xfrm>
            <a:off x="1169988" y="1946275"/>
            <a:ext cx="3325812" cy="4114800"/>
          </a:xfrm>
        </p:spPr>
        <p:txBody>
          <a:bodyPr/>
          <a:lstStyle/>
          <a:p>
            <a:pPr marL="461963" indent="-461963" eaLnBrk="1" hangingPunct="1">
              <a:spcBef>
                <a:spcPts val="0"/>
              </a:spcBef>
              <a:spcAft>
                <a:spcPts val="3600"/>
              </a:spcAft>
              <a:defRPr/>
            </a:pPr>
            <a:r>
              <a:rPr lang="en-US" sz="3600" dirty="0"/>
              <a:t>In heaven</a:t>
            </a:r>
          </a:p>
          <a:p>
            <a:pPr marL="461963" indent="-461963" eaLnBrk="1" hangingPunct="1">
              <a:spcBef>
                <a:spcPts val="0"/>
              </a:spcBef>
              <a:spcAft>
                <a:spcPts val="3600"/>
              </a:spcAft>
              <a:defRPr/>
            </a:pPr>
            <a:r>
              <a:rPr lang="en-US" sz="3600" dirty="0"/>
              <a:t>1 Thess. 4:17</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7606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E7DD30-4110-4337-90D3-3C5217172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239713"/>
            <a:ext cx="8991600" cy="321626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Thessalonians 4:17</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caught up</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together with them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clouds</a:t>
            </a:r>
            <a:r>
              <a:rPr lang="en-US" sz="3600" dirty="0">
                <a:effectLst>
                  <a:outerShdw blurRad="38100" dist="38100" dir="2700000" algn="tl">
                    <a:srgbClr val="000000">
                      <a:alpha val="43137"/>
                    </a:srgbClr>
                  </a:outerShdw>
                </a:effectLst>
                <a:latin typeface="Calibri" panose="020F0502020204030204" pitchFamily="34" charset="0"/>
              </a:rPr>
              <a:t> to meet the Lord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air</a:t>
            </a:r>
            <a:r>
              <a:rPr lang="en-US" sz="3600" dirty="0">
                <a:effectLst>
                  <a:outerShdw blurRad="38100" dist="38100" dir="2700000" algn="tl">
                    <a:srgbClr val="000000">
                      <a:alpha val="43137"/>
                    </a:srgbClr>
                  </a:outerShdw>
                </a:effectLst>
                <a:latin typeface="Calibri" panose="020F0502020204030204" pitchFamily="34" charset="0"/>
              </a:rPr>
              <a:t>, and so we shall always be with the Lord.”</a:t>
            </a:r>
          </a:p>
        </p:txBody>
      </p:sp>
      <p:pic>
        <p:nvPicPr>
          <p:cNvPr id="3" name="Picture 2">
            <a:extLst>
              <a:ext uri="{FF2B5EF4-FFF2-40B4-BE49-F238E27FC236}">
                <a16:creationId xmlns:a16="http://schemas.microsoft.com/office/drawing/2014/main" id="{6CA64587-E978-4B0F-80B4-A0E819F4F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0042" y="3276600"/>
            <a:ext cx="2103916" cy="1645920"/>
          </a:xfrm>
          <a:prstGeom prst="rect">
            <a:avLst/>
          </a:prstGeom>
        </p:spPr>
      </p:pic>
    </p:spTree>
    <p:extLst>
      <p:ext uri="{BB962C8B-B14F-4D97-AF65-F5344CB8AC3E}">
        <p14:creationId xmlns:p14="http://schemas.microsoft.com/office/powerpoint/2010/main" val="401094879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865994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dirty="0"/>
              <a:t>When?</a:t>
            </a:r>
          </a:p>
          <a:p>
            <a:pPr marL="577850" indent="-577850">
              <a:lnSpc>
                <a:spcPct val="110000"/>
              </a:lnSpc>
              <a:spcBef>
                <a:spcPts val="0"/>
              </a:spcBef>
              <a:spcAft>
                <a:spcPts val="600"/>
              </a:spcAft>
              <a:buSzPct val="100000"/>
              <a:buFont typeface="+mj-lt"/>
              <a:buAutoNum type="arabicPeriod"/>
              <a:defRPr/>
            </a:pPr>
            <a:r>
              <a:rPr lang="en-US" sz="3600" dirty="0"/>
              <a:t>Where?</a:t>
            </a:r>
          </a:p>
          <a:p>
            <a:pPr marL="577850" indent="-577850">
              <a:lnSpc>
                <a:spcPct val="110000"/>
              </a:lnSpc>
              <a:spcBef>
                <a:spcPts val="0"/>
              </a:spcBef>
              <a:spcAft>
                <a:spcPts val="600"/>
              </a:spcAft>
              <a:buSzPct val="100000"/>
              <a:buFont typeface="+mj-lt"/>
              <a:buAutoNum type="arabicPeriod"/>
              <a:defRPr/>
            </a:pPr>
            <a:r>
              <a:rPr lang="en-US" sz="3600" b="1" u="sng" dirty="0">
                <a:solidFill>
                  <a:srgbClr val="FFFFCC"/>
                </a:solidFill>
              </a:rPr>
              <a:t>Who?</a:t>
            </a:r>
          </a:p>
          <a:p>
            <a:pPr marL="577850" indent="-577850">
              <a:lnSpc>
                <a:spcPct val="110000"/>
              </a:lnSpc>
              <a:spcBef>
                <a:spcPts val="0"/>
              </a:spcBef>
              <a:spcAft>
                <a:spcPts val="600"/>
              </a:spcAft>
              <a:buSzPct val="100000"/>
              <a:buFont typeface="+mj-lt"/>
              <a:buAutoNum type="arabicPeriod"/>
              <a:defRPr/>
            </a:pPr>
            <a:r>
              <a:rPr lang="en-US" sz="3600" dirty="0"/>
              <a:t>Why?</a:t>
            </a:r>
          </a:p>
          <a:p>
            <a:pPr marL="577850" indent="-577850">
              <a:lnSpc>
                <a:spcPct val="110000"/>
              </a:lnSpc>
              <a:spcBef>
                <a:spcPts val="0"/>
              </a:spcBef>
              <a:spcAft>
                <a:spcPts val="600"/>
              </a:spcAft>
              <a:buSzPct val="100000"/>
              <a:buFont typeface="+mj-lt"/>
              <a:buAutoNum type="arabicPeriod"/>
              <a:defRPr/>
            </a:pPr>
            <a:r>
              <a:rPr lang="en-US" sz="3600" dirty="0"/>
              <a:t>What?</a:t>
            </a:r>
          </a:p>
          <a:p>
            <a:pPr marL="577850" indent="-577850">
              <a:lnSpc>
                <a:spcPct val="110000"/>
              </a:lnSpc>
              <a:spcBef>
                <a:spcPts val="0"/>
              </a:spcBef>
              <a:spcAft>
                <a:spcPts val="600"/>
              </a:spcAft>
              <a:buSzPct val="100000"/>
              <a:buFont typeface="+mj-lt"/>
              <a:buAutoNum type="arabicPeriod"/>
              <a:defRPr/>
            </a:pPr>
            <a:r>
              <a:rPr lang="en-US" sz="3600" dirty="0"/>
              <a:t>How?</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26655689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352800" y="228600"/>
            <a:ext cx="2438400" cy="1143000"/>
          </a:xfrm>
        </p:spPr>
        <p:txBody>
          <a:bodyPr/>
          <a:lstStyle/>
          <a:p>
            <a:pPr marL="742950" indent="-742950" algn="ctr" eaLnBrk="1" fontAlgn="auto" hangingPunct="1">
              <a:spcAft>
                <a:spcPts val="0"/>
              </a:spcAft>
              <a:buFont typeface="+mj-lt"/>
              <a:buAutoNum type="arabicPeriod" startAt="3"/>
              <a:defRPr/>
            </a:pPr>
            <a:r>
              <a:rPr lang="en-US" dirty="0">
                <a:solidFill>
                  <a:schemeClr val="tx2">
                    <a:satMod val="200000"/>
                  </a:schemeClr>
                </a:solidFill>
              </a:rPr>
              <a:t>Who?</a:t>
            </a:r>
          </a:p>
        </p:txBody>
      </p:sp>
      <p:sp>
        <p:nvSpPr>
          <p:cNvPr id="122883" name="Content Placeholder 2"/>
          <p:cNvSpPr>
            <a:spLocks noGrp="1"/>
          </p:cNvSpPr>
          <p:nvPr>
            <p:ph idx="1"/>
          </p:nvPr>
        </p:nvSpPr>
        <p:spPr>
          <a:xfrm>
            <a:off x="685800" y="1946275"/>
            <a:ext cx="4800600" cy="4114800"/>
          </a:xfrm>
        </p:spPr>
        <p:txBody>
          <a:bodyPr/>
          <a:lstStyle/>
          <a:p>
            <a:pPr marL="461963" indent="-461963" eaLnBrk="1" hangingPunct="1">
              <a:spcBef>
                <a:spcPts val="0"/>
              </a:spcBef>
              <a:spcAft>
                <a:spcPts val="3600"/>
              </a:spcAft>
              <a:defRPr/>
            </a:pPr>
            <a:r>
              <a:rPr lang="en-US" sz="3600" dirty="0"/>
              <a:t>Church Age believers</a:t>
            </a:r>
          </a:p>
          <a:p>
            <a:pPr marL="461963" indent="-461963" eaLnBrk="1" hangingPunct="1">
              <a:spcBef>
                <a:spcPts val="0"/>
              </a:spcBef>
              <a:spcAft>
                <a:spcPts val="3600"/>
              </a:spcAft>
              <a:defRPr/>
            </a:pPr>
            <a:r>
              <a:rPr lang="en-US" sz="3600" dirty="0"/>
              <a:t>2 Cor. 5:10</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216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76200"/>
            <a:ext cx="9067800" cy="377026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Corinthians 5:10</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we must all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each one </a:t>
            </a:r>
            <a:r>
              <a:rPr lang="en-US" sz="3600" dirty="0">
                <a:effectLst>
                  <a:outerShdw blurRad="38100" dist="38100" dir="2700000" algn="tl">
                    <a:srgbClr val="000000">
                      <a:alpha val="43137"/>
                    </a:srgbClr>
                  </a:outerShdw>
                </a:effectLst>
                <a:latin typeface="Calibri" panose="020F0502020204030204" pitchFamily="34" charset="0"/>
              </a:rPr>
              <a:t>may be recompensed for his deeds in the body, according to what he has done, whether good or bad.”</a:t>
            </a:r>
          </a:p>
        </p:txBody>
      </p:sp>
      <p:pic>
        <p:nvPicPr>
          <p:cNvPr id="3" name="Picture 2">
            <a:extLst>
              <a:ext uri="{FF2B5EF4-FFF2-40B4-BE49-F238E27FC236}">
                <a16:creationId xmlns:a16="http://schemas.microsoft.com/office/drawing/2014/main" id="{62077F83-4B39-42BE-94F0-64657101F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04" y="3276600"/>
            <a:ext cx="2450592" cy="1645920"/>
          </a:xfrm>
          <a:prstGeom prst="rect">
            <a:avLst/>
          </a:prstGeom>
        </p:spPr>
      </p:pic>
    </p:spTree>
    <p:extLst>
      <p:ext uri="{BB962C8B-B14F-4D97-AF65-F5344CB8AC3E}">
        <p14:creationId xmlns:p14="http://schemas.microsoft.com/office/powerpoint/2010/main" val="7732119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1B7F1C-39AA-4D5C-8773-9885CE720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76200"/>
            <a:ext cx="8991600" cy="2662267"/>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14:10, 12</a:t>
            </a:r>
          </a:p>
          <a:p>
            <a:pPr algn="just" fontAlgn="auto">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stand before the judgment seat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us will give an account of himself to God.”</a:t>
            </a:r>
          </a:p>
        </p:txBody>
      </p:sp>
      <p:pic>
        <p:nvPicPr>
          <p:cNvPr id="3" name="Picture 2">
            <a:extLst>
              <a:ext uri="{FF2B5EF4-FFF2-40B4-BE49-F238E27FC236}">
                <a16:creationId xmlns:a16="http://schemas.microsoft.com/office/drawing/2014/main" id="{708F6FFF-DB84-45D8-8382-1B808BEC00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048000"/>
            <a:ext cx="2438400" cy="1828800"/>
          </a:xfrm>
          <a:prstGeom prst="rect">
            <a:avLst/>
          </a:prstGeom>
        </p:spPr>
      </p:pic>
    </p:spTree>
    <p:extLst>
      <p:ext uri="{BB962C8B-B14F-4D97-AF65-F5344CB8AC3E}">
        <p14:creationId xmlns:p14="http://schemas.microsoft.com/office/powerpoint/2010/main" val="36419232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dirty="0"/>
              <a:t>When?</a:t>
            </a:r>
          </a:p>
          <a:p>
            <a:pPr marL="577850" indent="-577850">
              <a:lnSpc>
                <a:spcPct val="110000"/>
              </a:lnSpc>
              <a:spcBef>
                <a:spcPts val="0"/>
              </a:spcBef>
              <a:spcAft>
                <a:spcPts val="600"/>
              </a:spcAft>
              <a:buSzPct val="100000"/>
              <a:buFont typeface="+mj-lt"/>
              <a:buAutoNum type="arabicPeriod"/>
              <a:defRPr/>
            </a:pPr>
            <a:r>
              <a:rPr lang="en-US" sz="3600" dirty="0"/>
              <a:t>Where?</a:t>
            </a:r>
          </a:p>
          <a:p>
            <a:pPr marL="577850" indent="-577850">
              <a:lnSpc>
                <a:spcPct val="110000"/>
              </a:lnSpc>
              <a:spcBef>
                <a:spcPts val="0"/>
              </a:spcBef>
              <a:spcAft>
                <a:spcPts val="600"/>
              </a:spcAft>
              <a:buSzPct val="100000"/>
              <a:buFont typeface="+mj-lt"/>
              <a:buAutoNum type="arabicPeriod"/>
              <a:defRPr/>
            </a:pPr>
            <a:r>
              <a:rPr lang="en-US" sz="3600" dirty="0"/>
              <a:t>Who?</a:t>
            </a:r>
          </a:p>
          <a:p>
            <a:pPr marL="577850" indent="-577850">
              <a:lnSpc>
                <a:spcPct val="110000"/>
              </a:lnSpc>
              <a:spcBef>
                <a:spcPts val="0"/>
              </a:spcBef>
              <a:spcAft>
                <a:spcPts val="600"/>
              </a:spcAft>
              <a:buSzPct val="100000"/>
              <a:buFont typeface="+mj-lt"/>
              <a:buAutoNum type="arabicPeriod"/>
              <a:defRPr/>
            </a:pPr>
            <a:r>
              <a:rPr lang="en-US" sz="3600" b="1" u="sng" dirty="0">
                <a:solidFill>
                  <a:srgbClr val="FFFFCC"/>
                </a:solidFill>
              </a:rPr>
              <a:t>Why?</a:t>
            </a:r>
          </a:p>
          <a:p>
            <a:pPr marL="577850" indent="-577850">
              <a:lnSpc>
                <a:spcPct val="110000"/>
              </a:lnSpc>
              <a:spcBef>
                <a:spcPts val="0"/>
              </a:spcBef>
              <a:spcAft>
                <a:spcPts val="600"/>
              </a:spcAft>
              <a:buSzPct val="100000"/>
              <a:buFont typeface="+mj-lt"/>
              <a:buAutoNum type="arabicPeriod"/>
              <a:defRPr/>
            </a:pPr>
            <a:r>
              <a:rPr lang="en-US" sz="3600" dirty="0"/>
              <a:t>What?</a:t>
            </a:r>
          </a:p>
          <a:p>
            <a:pPr marL="577850" indent="-577850">
              <a:lnSpc>
                <a:spcPct val="110000"/>
              </a:lnSpc>
              <a:spcBef>
                <a:spcPts val="0"/>
              </a:spcBef>
              <a:spcAft>
                <a:spcPts val="600"/>
              </a:spcAft>
              <a:buSzPct val="100000"/>
              <a:buFont typeface="+mj-lt"/>
              <a:buAutoNum type="arabicPeriod"/>
              <a:defRPr/>
            </a:pPr>
            <a:r>
              <a:rPr lang="en-US" sz="3600" dirty="0"/>
              <a:t>How?</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28399600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1143000"/>
          </a:xfrm>
        </p:spPr>
        <p:txBody>
          <a:bodyPr/>
          <a:lstStyle/>
          <a:p>
            <a:pPr marL="742950" indent="-742950" algn="ctr" eaLnBrk="1" fontAlgn="auto" hangingPunct="1">
              <a:spcAft>
                <a:spcPts val="0"/>
              </a:spcAft>
              <a:buFont typeface="+mj-lt"/>
              <a:buAutoNum type="arabicPeriod" startAt="4"/>
              <a:defRPr/>
            </a:pPr>
            <a:r>
              <a:rPr lang="en-US" dirty="0">
                <a:solidFill>
                  <a:schemeClr val="tx2">
                    <a:satMod val="200000"/>
                  </a:schemeClr>
                </a:solidFill>
              </a:rPr>
              <a:t>Why?</a:t>
            </a:r>
          </a:p>
        </p:txBody>
      </p:sp>
      <p:sp>
        <p:nvSpPr>
          <p:cNvPr id="124931" name="Content Placeholder 2"/>
          <p:cNvSpPr>
            <a:spLocks noGrp="1"/>
          </p:cNvSpPr>
          <p:nvPr>
            <p:ph idx="1"/>
          </p:nvPr>
        </p:nvSpPr>
        <p:spPr>
          <a:xfrm>
            <a:off x="609600" y="1600200"/>
            <a:ext cx="4495800" cy="4460875"/>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510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640E3-4515-47C7-A271-CF926476D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38100" y="76200"/>
            <a:ext cx="9067800" cy="2662267"/>
          </a:xfrm>
          <a:prstGeom prst="rect">
            <a:avLst/>
          </a:prstGeom>
          <a:noFill/>
          <a:ln w="28575">
            <a:noFill/>
            <a:miter lim="800000"/>
            <a:headEnd/>
            <a:tailEnd/>
          </a:ln>
        </p:spPr>
        <p:txBody>
          <a:bodyPr wrap="square">
            <a:spAutoFit/>
          </a:bodyPr>
          <a:lstStyle/>
          <a:p>
            <a:pPr algn="ctr" eaLnBrk="1"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19:30</a:t>
            </a:r>
          </a:p>
          <a:p>
            <a:pPr algn="just" eaLnBrk="1"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Therefore when Jesus had received the sour wine, He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It is finished</a:t>
            </a:r>
            <a:r>
              <a:rPr lang="en-US" sz="3600" dirty="0">
                <a:effectLst>
                  <a:outerShdw blurRad="38100" dist="38100" dir="2700000" algn="tl">
                    <a:srgbClr val="000000">
                      <a:alpha val="43137"/>
                    </a:srgbClr>
                  </a:outerShdw>
                </a:effectLst>
                <a:latin typeface="Calibri" panose="020F0502020204030204" pitchFamily="34" charset="0"/>
              </a:rPr>
              <a:t>!’ And He bowed His head and gave up His spirit.”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05C8B5EA-194E-4656-88C6-B4DA899032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065" y="2788920"/>
            <a:ext cx="3041870" cy="2011680"/>
          </a:xfrm>
          <a:prstGeom prst="rect">
            <a:avLst/>
          </a:prstGeom>
        </p:spPr>
      </p:pic>
    </p:spTree>
    <p:extLst>
      <p:ext uri="{BB962C8B-B14F-4D97-AF65-F5344CB8AC3E}">
        <p14:creationId xmlns:p14="http://schemas.microsoft.com/office/powerpoint/2010/main" val="16466001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1143000"/>
          </a:xfrm>
        </p:spPr>
        <p:txBody>
          <a:bodyPr/>
          <a:lstStyle/>
          <a:p>
            <a:pPr marL="742950" indent="-742950" algn="ctr" eaLnBrk="1" fontAlgn="auto" hangingPunct="1">
              <a:spcAft>
                <a:spcPts val="0"/>
              </a:spcAft>
              <a:buFont typeface="+mj-lt"/>
              <a:buAutoNum type="arabicPeriod" startAt="4"/>
              <a:defRPr/>
            </a:pPr>
            <a:r>
              <a:rPr lang="en-US" dirty="0">
                <a:solidFill>
                  <a:schemeClr val="tx2">
                    <a:satMod val="200000"/>
                  </a:schemeClr>
                </a:solidFill>
              </a:rPr>
              <a:t>Why?</a:t>
            </a:r>
          </a:p>
        </p:txBody>
      </p:sp>
      <p:sp>
        <p:nvSpPr>
          <p:cNvPr id="124931" name="Content Placeholder 2"/>
          <p:cNvSpPr>
            <a:spLocks noGrp="1"/>
          </p:cNvSpPr>
          <p:nvPr>
            <p:ph idx="1"/>
          </p:nvPr>
        </p:nvSpPr>
        <p:spPr>
          <a:xfrm>
            <a:off x="609600" y="1600200"/>
            <a:ext cx="4495800" cy="4460875"/>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20017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114300" y="76200"/>
            <a:ext cx="8915400" cy="3216265"/>
          </a:xfrm>
          <a:prstGeom prst="rect">
            <a:avLst/>
          </a:prstGeom>
          <a:noFill/>
          <a:ln w="28575">
            <a:noFill/>
            <a:miter lim="800000"/>
            <a:headEnd/>
            <a:tailEnd/>
          </a:ln>
        </p:spPr>
        <p:txBody>
          <a:bodyPr wrap="square">
            <a:spAutoFit/>
          </a:bodyPr>
          <a:lstStyle/>
          <a:p>
            <a:pPr algn="ctr">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5:24</a:t>
            </a:r>
          </a:p>
          <a:p>
            <a:pPr algn="just" eaLnBrk="1"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believes Him</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passed out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of death into life.”</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28719089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1143000"/>
          </a:xfrm>
        </p:spPr>
        <p:txBody>
          <a:bodyPr/>
          <a:lstStyle/>
          <a:p>
            <a:pPr marL="742950" indent="-742950" algn="ctr" eaLnBrk="1" fontAlgn="auto" hangingPunct="1">
              <a:spcAft>
                <a:spcPts val="0"/>
              </a:spcAft>
              <a:buFont typeface="+mj-lt"/>
              <a:buAutoNum type="arabicPeriod" startAt="4"/>
              <a:defRPr/>
            </a:pPr>
            <a:r>
              <a:rPr lang="en-US" dirty="0">
                <a:solidFill>
                  <a:schemeClr val="tx2">
                    <a:satMod val="200000"/>
                  </a:schemeClr>
                </a:solidFill>
              </a:rPr>
              <a:t>Why?</a:t>
            </a:r>
          </a:p>
        </p:txBody>
      </p:sp>
      <p:sp>
        <p:nvSpPr>
          <p:cNvPr id="124931" name="Content Placeholder 2"/>
          <p:cNvSpPr>
            <a:spLocks noGrp="1"/>
          </p:cNvSpPr>
          <p:nvPr>
            <p:ph idx="1"/>
          </p:nvPr>
        </p:nvSpPr>
        <p:spPr>
          <a:xfrm>
            <a:off x="609600" y="1600200"/>
            <a:ext cx="4495800" cy="4460875"/>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39469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2353787"/>
              </p:ext>
            </p:extLst>
          </p:nvPr>
        </p:nvGraphicFramePr>
        <p:xfrm>
          <a:off x="152400" y="226268"/>
          <a:ext cx="8839200" cy="6405464"/>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794830">
                <a:tc gridSpan="5">
                  <a:txBody>
                    <a:bodyPr/>
                    <a:lstStyle/>
                    <a:p>
                      <a:pPr algn="ctr"/>
                      <a:r>
                        <a:rPr kumimoji="0" lang="en-US" sz="4400" b="1" i="0" u="none" strike="noStrike" kern="0" cap="none" spc="0" normalizeH="0" baseline="0" noProof="0" dirty="0">
                          <a:ln>
                            <a:noFill/>
                          </a:ln>
                          <a:solidFill>
                            <a:schemeClr val="accent3">
                              <a:lumMod val="50000"/>
                            </a:schemeClr>
                          </a:solidFill>
                          <a:effectLst/>
                          <a:uLnTx/>
                          <a:uFillTx/>
                          <a:latin typeface="Calibri" panose="020F0502020204030204" pitchFamily="34" charset="0"/>
                          <a:ea typeface="+mj-ea"/>
                          <a:cs typeface="+mj-cs"/>
                        </a:rPr>
                        <a:t>Scripture’s Four Judgments</a:t>
                      </a:r>
                      <a:endParaRPr lang="en-US" sz="1800" b="1" dirty="0">
                        <a:solidFill>
                          <a:schemeClr val="accent3">
                            <a:lumMod val="50000"/>
                          </a:schemeClr>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r>
                        <a:rPr lang="en-US" sz="2000" dirty="0">
                          <a:latin typeface="Calibri" panose="020F0502020204030204" pitchFamily="34" charset="0"/>
                        </a:rPr>
                        <a:t>Name</a:t>
                      </a:r>
                    </a:p>
                  </a:txBody>
                  <a:tcPr marT="45717" marB="45717"/>
                </a:tc>
                <a:tc>
                  <a:txBody>
                    <a:bodyPr/>
                    <a:lstStyle/>
                    <a:p>
                      <a:r>
                        <a:rPr lang="en-US" sz="2000" dirty="0">
                          <a:latin typeface="Calibri" panose="020F0502020204030204" pitchFamily="34" charset="0"/>
                        </a:rPr>
                        <a:t>Sheep and</a:t>
                      </a:r>
                      <a:r>
                        <a:rPr lang="en-US" sz="2000" baseline="0" dirty="0">
                          <a:latin typeface="Calibri" panose="020F0502020204030204" pitchFamily="34" charset="0"/>
                        </a:rPr>
                        <a:t> Goat</a:t>
                      </a:r>
                      <a:endParaRPr lang="en-US" sz="2000" dirty="0">
                        <a:latin typeface="Calibri" panose="020F0502020204030204" pitchFamily="34" charset="0"/>
                      </a:endParaRPr>
                    </a:p>
                  </a:txBody>
                  <a:tcPr marT="45717" marB="45717"/>
                </a:tc>
                <a:tc>
                  <a:txBody>
                    <a:bodyPr/>
                    <a:lstStyle/>
                    <a:p>
                      <a:r>
                        <a:rPr lang="en-US" sz="2000" dirty="0">
                          <a:latin typeface="Calibri" panose="020F0502020204030204" pitchFamily="34" charset="0"/>
                        </a:rPr>
                        <a:t>Judgment of the Jews</a:t>
                      </a:r>
                    </a:p>
                  </a:txBody>
                  <a:tcPr marT="45717" marB="45717"/>
                </a:tc>
                <a:tc>
                  <a:txBody>
                    <a:bodyPr/>
                    <a:lstStyle/>
                    <a:p>
                      <a:r>
                        <a:rPr lang="en-US" sz="2000" b="1" u="sng" dirty="0">
                          <a:solidFill>
                            <a:schemeClr val="bg1"/>
                          </a:solidFill>
                          <a:latin typeface="Calibri" panose="020F0502020204030204" pitchFamily="34" charset="0"/>
                        </a:rPr>
                        <a:t>Bema</a:t>
                      </a:r>
                      <a:r>
                        <a:rPr lang="en-US" sz="2000" b="1" u="sng" baseline="0" dirty="0">
                          <a:solidFill>
                            <a:schemeClr val="bg1"/>
                          </a:solidFill>
                          <a:latin typeface="Calibri" panose="020F0502020204030204" pitchFamily="34" charset="0"/>
                        </a:rPr>
                        <a:t> Seat</a:t>
                      </a:r>
                      <a:endParaRPr lang="en-US" sz="20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000" dirty="0">
                          <a:latin typeface="Calibri" panose="020F0502020204030204" pitchFamily="34" charset="0"/>
                        </a:rPr>
                        <a:t>Great White Throne</a:t>
                      </a:r>
                    </a:p>
                  </a:txBody>
                  <a:tcPr marT="45717" marB="45717"/>
                </a:tc>
                <a:extLst>
                  <a:ext uri="{0D108BD9-81ED-4DB2-BD59-A6C34878D82A}">
                    <a16:rowId xmlns:a16="http://schemas.microsoft.com/office/drawing/2014/main" val="10000"/>
                  </a:ext>
                </a:extLst>
              </a:tr>
              <a:tr h="371120">
                <a:tc>
                  <a:txBody>
                    <a:bodyPr/>
                    <a:lstStyle/>
                    <a:p>
                      <a:r>
                        <a:rPr lang="en-US" sz="2000" dirty="0">
                          <a:latin typeface="Calibri" panose="020F0502020204030204" pitchFamily="34" charset="0"/>
                        </a:rPr>
                        <a:t>Scripture</a:t>
                      </a:r>
                    </a:p>
                  </a:txBody>
                  <a:tcPr marT="45717" marB="45717"/>
                </a:tc>
                <a:tc>
                  <a:txBody>
                    <a:bodyPr/>
                    <a:lstStyle/>
                    <a:p>
                      <a:r>
                        <a:rPr lang="en-US" sz="2000" dirty="0">
                          <a:latin typeface="Calibri" panose="020F0502020204030204" pitchFamily="34" charset="0"/>
                        </a:rPr>
                        <a:t>Matt 25:31-46</a:t>
                      </a:r>
                    </a:p>
                  </a:txBody>
                  <a:tcPr marT="45717" marB="45717"/>
                </a:tc>
                <a:tc>
                  <a:txBody>
                    <a:bodyPr/>
                    <a:lstStyle/>
                    <a:p>
                      <a:r>
                        <a:rPr lang="en-US" sz="2000" dirty="0">
                          <a:latin typeface="Calibri" panose="020F0502020204030204" pitchFamily="34" charset="0"/>
                        </a:rPr>
                        <a:t>Ezek 20:33-44</a:t>
                      </a:r>
                    </a:p>
                  </a:txBody>
                  <a:tcPr marT="45717" marB="45717"/>
                </a:tc>
                <a:tc>
                  <a:txBody>
                    <a:bodyPr/>
                    <a:lstStyle/>
                    <a:p>
                      <a:r>
                        <a:rPr lang="en-US" sz="2000" b="1" u="sng" dirty="0">
                          <a:solidFill>
                            <a:schemeClr val="bg1"/>
                          </a:solidFill>
                          <a:latin typeface="Calibri" panose="020F0502020204030204" pitchFamily="34" charset="0"/>
                        </a:rPr>
                        <a:t>1 Cor 3:10-15</a:t>
                      </a:r>
                    </a:p>
                  </a:txBody>
                  <a:tcPr marT="45717" marB="45717">
                    <a:solidFill>
                      <a:srgbClr val="FFFFCC"/>
                    </a:solidFill>
                  </a:tcPr>
                </a:tc>
                <a:tc>
                  <a:txBody>
                    <a:bodyPr/>
                    <a:lstStyle/>
                    <a:p>
                      <a:r>
                        <a:rPr lang="en-US" sz="2000" dirty="0">
                          <a:latin typeface="Calibri" panose="020F0502020204030204" pitchFamily="34" charset="0"/>
                        </a:rPr>
                        <a:t>Rev 20:11-15</a:t>
                      </a:r>
                    </a:p>
                  </a:txBody>
                  <a:tcPr marT="45717" marB="45717"/>
                </a:tc>
                <a:extLst>
                  <a:ext uri="{0D108BD9-81ED-4DB2-BD59-A6C34878D82A}">
                    <a16:rowId xmlns:a16="http://schemas.microsoft.com/office/drawing/2014/main" val="10001"/>
                  </a:ext>
                </a:extLst>
              </a:tr>
              <a:tr h="649461">
                <a:tc>
                  <a:txBody>
                    <a:bodyPr/>
                    <a:lstStyle/>
                    <a:p>
                      <a:r>
                        <a:rPr lang="en-US" sz="2000" dirty="0">
                          <a:latin typeface="Calibri" panose="020F0502020204030204" pitchFamily="34" charset="0"/>
                        </a:rPr>
                        <a:t>Place</a:t>
                      </a:r>
                    </a:p>
                  </a:txBody>
                  <a:tcPr marT="45717" marB="45717"/>
                </a:tc>
                <a:tc>
                  <a:txBody>
                    <a:bodyPr/>
                    <a:lstStyle/>
                    <a:p>
                      <a:r>
                        <a:rPr lang="en-US" sz="2000" dirty="0">
                          <a:latin typeface="Calibri" panose="020F0502020204030204" pitchFamily="34" charset="0"/>
                        </a:rPr>
                        <a:t>Earth, Jerusalem</a:t>
                      </a:r>
                    </a:p>
                  </a:txBody>
                  <a:tcPr marT="45717" marB="45717"/>
                </a:tc>
                <a:tc>
                  <a:txBody>
                    <a:bodyPr/>
                    <a:lstStyle/>
                    <a:p>
                      <a:r>
                        <a:rPr lang="en-US" sz="2000" dirty="0">
                          <a:latin typeface="Calibri" panose="020F0502020204030204" pitchFamily="34" charset="0"/>
                        </a:rPr>
                        <a:t>Earth, wilderness</a:t>
                      </a:r>
                    </a:p>
                  </a:txBody>
                  <a:tcPr marT="45717" marB="45717"/>
                </a:tc>
                <a:tc>
                  <a:txBody>
                    <a:bodyPr/>
                    <a:lstStyle/>
                    <a:p>
                      <a:r>
                        <a:rPr lang="en-US" sz="2000" b="1" u="sng" dirty="0">
                          <a:solidFill>
                            <a:schemeClr val="bg1"/>
                          </a:solidFill>
                          <a:latin typeface="Calibri" panose="020F0502020204030204" pitchFamily="34" charset="0"/>
                        </a:rPr>
                        <a:t>Heaven</a:t>
                      </a:r>
                    </a:p>
                  </a:txBody>
                  <a:tcPr marT="45717" marB="45717">
                    <a:solidFill>
                      <a:srgbClr val="FFFFCC"/>
                    </a:solidFill>
                  </a:tcPr>
                </a:tc>
                <a:tc>
                  <a:txBody>
                    <a:bodyPr/>
                    <a:lstStyle/>
                    <a:p>
                      <a:r>
                        <a:rPr lang="en-US" sz="2000" dirty="0">
                          <a:latin typeface="Calibri" panose="020F0502020204030204" pitchFamily="34" charset="0"/>
                        </a:rPr>
                        <a:t>Earth</a:t>
                      </a:r>
                    </a:p>
                  </a:txBody>
                  <a:tcPr marT="45717" marB="45717"/>
                </a:tc>
                <a:extLst>
                  <a:ext uri="{0D108BD9-81ED-4DB2-BD59-A6C34878D82A}">
                    <a16:rowId xmlns:a16="http://schemas.microsoft.com/office/drawing/2014/main" val="10002"/>
                  </a:ext>
                </a:extLst>
              </a:tr>
              <a:tr h="927801">
                <a:tc>
                  <a:txBody>
                    <a:bodyPr/>
                    <a:lstStyle/>
                    <a:p>
                      <a:r>
                        <a:rPr lang="en-US" sz="2000" dirty="0">
                          <a:latin typeface="Calibri" panose="020F0502020204030204" pitchFamily="34" charset="0"/>
                        </a:rPr>
                        <a:t>Audience</a:t>
                      </a:r>
                    </a:p>
                  </a:txBody>
                  <a:tcPr marT="45717" marB="45717"/>
                </a:tc>
                <a:tc>
                  <a:txBody>
                    <a:bodyPr/>
                    <a:lstStyle/>
                    <a:p>
                      <a:r>
                        <a:rPr lang="en-US" sz="2000" dirty="0">
                          <a:latin typeface="Calibri" panose="020F0502020204030204" pitchFamily="34" charset="0"/>
                        </a:rPr>
                        <a:t>Gentile Tribulation survivors</a:t>
                      </a:r>
                    </a:p>
                  </a:txBody>
                  <a:tcPr marT="45717" marB="45717"/>
                </a:tc>
                <a:tc>
                  <a:txBody>
                    <a:bodyPr/>
                    <a:lstStyle/>
                    <a:p>
                      <a:r>
                        <a:rPr lang="en-US" sz="2000" dirty="0">
                          <a:latin typeface="Calibri" panose="020F0502020204030204" pitchFamily="34" charset="0"/>
                        </a:rPr>
                        <a:t>Jewish Tribulation survivors</a:t>
                      </a:r>
                    </a:p>
                  </a:txBody>
                  <a:tcPr marT="45717" marB="45717"/>
                </a:tc>
                <a:tc>
                  <a:txBody>
                    <a:bodyPr/>
                    <a:lstStyle/>
                    <a:p>
                      <a:r>
                        <a:rPr lang="en-US" sz="2000" b="1" u="sng" dirty="0">
                          <a:solidFill>
                            <a:schemeClr val="bg1"/>
                          </a:solidFill>
                          <a:latin typeface="Calibri" panose="020F0502020204030204" pitchFamily="34" charset="0"/>
                        </a:rPr>
                        <a:t>Church</a:t>
                      </a:r>
                      <a:r>
                        <a:rPr lang="en-US" sz="2000" b="1" u="sng" baseline="0" dirty="0">
                          <a:solidFill>
                            <a:schemeClr val="bg1"/>
                          </a:solidFill>
                          <a:latin typeface="Calibri" panose="020F0502020204030204" pitchFamily="34" charset="0"/>
                        </a:rPr>
                        <a:t> Age believers</a:t>
                      </a:r>
                      <a:endParaRPr lang="en-US" sz="20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000" dirty="0">
                          <a:latin typeface="Calibri" panose="020F0502020204030204" pitchFamily="34" charset="0"/>
                        </a:rPr>
                        <a:t>All unsaved</a:t>
                      </a:r>
                    </a:p>
                  </a:txBody>
                  <a:tcPr marT="45717" marB="45717"/>
                </a:tc>
                <a:extLst>
                  <a:ext uri="{0D108BD9-81ED-4DB2-BD59-A6C34878D82A}">
                    <a16:rowId xmlns:a16="http://schemas.microsoft.com/office/drawing/2014/main" val="10003"/>
                  </a:ext>
                </a:extLst>
              </a:tr>
              <a:tr h="649461">
                <a:tc>
                  <a:txBody>
                    <a:bodyPr/>
                    <a:lstStyle/>
                    <a:p>
                      <a:r>
                        <a:rPr lang="en-US" sz="2000" dirty="0">
                          <a:latin typeface="Calibri" panose="020F0502020204030204" pitchFamily="34" charset="0"/>
                        </a:rPr>
                        <a:t>When</a:t>
                      </a:r>
                    </a:p>
                  </a:txBody>
                  <a:tcPr marT="45717" marB="45717"/>
                </a:tc>
                <a:tc>
                  <a:txBody>
                    <a:bodyPr/>
                    <a:lstStyle/>
                    <a:p>
                      <a:r>
                        <a:rPr lang="en-US" sz="2000" dirty="0">
                          <a:latin typeface="Calibri" panose="020F0502020204030204" pitchFamily="34" charset="0"/>
                        </a:rPr>
                        <a:t>After Tribulation</a:t>
                      </a:r>
                    </a:p>
                  </a:txBody>
                  <a:tcPr marT="45717" marB="45717"/>
                </a:tc>
                <a:tc>
                  <a:txBody>
                    <a:bodyPr/>
                    <a:lstStyle/>
                    <a:p>
                      <a:r>
                        <a:rPr lang="en-US" sz="2000" dirty="0">
                          <a:latin typeface="Calibri" panose="020F0502020204030204" pitchFamily="34" charset="0"/>
                        </a:rPr>
                        <a:t>After Tribulation</a:t>
                      </a:r>
                    </a:p>
                  </a:txBody>
                  <a:tcPr marT="45717" marB="45717"/>
                </a:tc>
                <a:tc>
                  <a:txBody>
                    <a:bodyPr/>
                    <a:lstStyle/>
                    <a:p>
                      <a:r>
                        <a:rPr lang="en-US" sz="2000" b="1" u="sng" dirty="0">
                          <a:solidFill>
                            <a:schemeClr val="bg1"/>
                          </a:solidFill>
                          <a:latin typeface="Calibri" panose="020F0502020204030204" pitchFamily="34" charset="0"/>
                        </a:rPr>
                        <a:t>After rapture</a:t>
                      </a:r>
                    </a:p>
                  </a:txBody>
                  <a:tcPr marT="45717" marB="45717">
                    <a:solidFill>
                      <a:srgbClr val="FFFFCC"/>
                    </a:solidFill>
                  </a:tcPr>
                </a:tc>
                <a:tc>
                  <a:txBody>
                    <a:bodyPr/>
                    <a:lstStyle/>
                    <a:p>
                      <a:r>
                        <a:rPr lang="en-US" sz="2000" dirty="0">
                          <a:latin typeface="Calibri" panose="020F0502020204030204" pitchFamily="34" charset="0"/>
                        </a:rPr>
                        <a:t>After Millennium</a:t>
                      </a:r>
                    </a:p>
                  </a:txBody>
                  <a:tcPr marT="45717" marB="45717"/>
                </a:tc>
                <a:extLst>
                  <a:ext uri="{0D108BD9-81ED-4DB2-BD59-A6C34878D82A}">
                    <a16:rowId xmlns:a16="http://schemas.microsoft.com/office/drawing/2014/main" val="10004"/>
                  </a:ext>
                </a:extLst>
              </a:tr>
              <a:tr h="927801">
                <a:tc>
                  <a:txBody>
                    <a:bodyPr/>
                    <a:lstStyle/>
                    <a:p>
                      <a:r>
                        <a:rPr lang="en-US" sz="2000" dirty="0">
                          <a:latin typeface="Calibri" panose="020F0502020204030204" pitchFamily="34" charset="0"/>
                        </a:rPr>
                        <a:t>Purpose</a:t>
                      </a:r>
                    </a:p>
                  </a:txBody>
                  <a:tcPr marT="45717" marB="45717"/>
                </a:tc>
                <a:tc>
                  <a:txBody>
                    <a:bodyPr/>
                    <a:lstStyle/>
                    <a:p>
                      <a:r>
                        <a:rPr lang="en-US" sz="2000" dirty="0">
                          <a:latin typeface="Calibri" panose="020F0502020204030204" pitchFamily="34" charset="0"/>
                        </a:rPr>
                        <a:t>Saved Gentiles enter kingdom</a:t>
                      </a:r>
                    </a:p>
                  </a:txBody>
                  <a:tcPr marT="45717" marB="45717"/>
                </a:tc>
                <a:tc>
                  <a:txBody>
                    <a:bodyPr/>
                    <a:lstStyle/>
                    <a:p>
                      <a:r>
                        <a:rPr lang="en-US" sz="2000" dirty="0">
                          <a:latin typeface="Calibri" panose="020F0502020204030204" pitchFamily="34" charset="0"/>
                        </a:rPr>
                        <a:t>Saved Jews enter kingdom</a:t>
                      </a:r>
                    </a:p>
                  </a:txBody>
                  <a:tcPr marT="45717" marB="45717"/>
                </a:tc>
                <a:tc>
                  <a:txBody>
                    <a:bodyPr/>
                    <a:lstStyle/>
                    <a:p>
                      <a:r>
                        <a:rPr lang="en-US" sz="2000" b="1" u="sng" dirty="0">
                          <a:solidFill>
                            <a:schemeClr val="bg1"/>
                          </a:solidFill>
                          <a:latin typeface="Calibri" panose="020F0502020204030204" pitchFamily="34" charset="0"/>
                        </a:rPr>
                        <a:t>Reward believers</a:t>
                      </a:r>
                    </a:p>
                  </a:txBody>
                  <a:tcPr marT="45717" marB="45717">
                    <a:solidFill>
                      <a:srgbClr val="FFFFCC"/>
                    </a:solidFill>
                  </a:tcPr>
                </a:tc>
                <a:tc>
                  <a:txBody>
                    <a:bodyPr/>
                    <a:lstStyle/>
                    <a:p>
                      <a:r>
                        <a:rPr lang="en-US" sz="2000" dirty="0">
                          <a:latin typeface="Calibri" panose="020F0502020204030204" pitchFamily="34" charset="0"/>
                        </a:rPr>
                        <a:t>Degree of punishment in hell</a:t>
                      </a:r>
                    </a:p>
                  </a:txBody>
                  <a:tcPr marT="45717" marB="45717"/>
                </a:tc>
                <a:extLst>
                  <a:ext uri="{0D108BD9-81ED-4DB2-BD59-A6C34878D82A}">
                    <a16:rowId xmlns:a16="http://schemas.microsoft.com/office/drawing/2014/main" val="10005"/>
                  </a:ext>
                </a:extLst>
              </a:tr>
              <a:tr h="927801">
                <a:tc>
                  <a:txBody>
                    <a:bodyPr/>
                    <a:lstStyle/>
                    <a:p>
                      <a:r>
                        <a:rPr lang="en-US" sz="2000" dirty="0">
                          <a:latin typeface="Calibri" panose="020F0502020204030204" pitchFamily="34" charset="0"/>
                        </a:rPr>
                        <a:t>Evaluation</a:t>
                      </a:r>
                    </a:p>
                  </a:txBody>
                  <a:tcPr marT="45717" marB="45717"/>
                </a:tc>
                <a:tc>
                  <a:txBody>
                    <a:bodyPr/>
                    <a:lstStyle/>
                    <a:p>
                      <a:r>
                        <a:rPr lang="en-US" sz="2000" dirty="0">
                          <a:latin typeface="Calibri" panose="020F0502020204030204" pitchFamily="34" charset="0"/>
                        </a:rPr>
                        <a:t>Treatment of Christ’s brethren</a:t>
                      </a:r>
                    </a:p>
                  </a:txBody>
                  <a:tcPr marT="45717" marB="45717"/>
                </a:tc>
                <a:tc>
                  <a:txBody>
                    <a:bodyPr/>
                    <a:lstStyle/>
                    <a:p>
                      <a:r>
                        <a:rPr lang="en-US" sz="2000" dirty="0">
                          <a:latin typeface="Calibri" panose="020F0502020204030204" pitchFamily="34" charset="0"/>
                        </a:rPr>
                        <a:t>Passing under shepherd’s rod</a:t>
                      </a:r>
                    </a:p>
                  </a:txBody>
                  <a:tcPr marT="45717" marB="45717"/>
                </a:tc>
                <a:tc>
                  <a:txBody>
                    <a:bodyPr/>
                    <a:lstStyle/>
                    <a:p>
                      <a:r>
                        <a:rPr lang="en-US" sz="2000" b="1" u="sng" dirty="0">
                          <a:solidFill>
                            <a:schemeClr val="bg1"/>
                          </a:solidFill>
                          <a:latin typeface="Calibri" panose="020F0502020204030204" pitchFamily="34" charset="0"/>
                        </a:rPr>
                        <a:t>Works taken through fire</a:t>
                      </a:r>
                    </a:p>
                  </a:txBody>
                  <a:tcPr marT="45717" marB="45717">
                    <a:solidFill>
                      <a:srgbClr val="FFFFCC"/>
                    </a:solidFill>
                  </a:tcPr>
                </a:tc>
                <a:tc>
                  <a:txBody>
                    <a:bodyPr/>
                    <a:lstStyle/>
                    <a:p>
                      <a:r>
                        <a:rPr lang="en-US" sz="2000" dirty="0">
                          <a:latin typeface="Calibri" panose="020F0502020204030204" pitchFamily="34" charset="0"/>
                        </a:rPr>
                        <a:t>Not in the book; judged by books</a:t>
                      </a:r>
                    </a:p>
                  </a:txBody>
                  <a:tcPr marT="45717" marB="45717"/>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76702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3087042977"/>
              </p:ext>
            </p:extLst>
          </p:nvPr>
        </p:nvGraphicFramePr>
        <p:xfrm>
          <a:off x="156721" y="216497"/>
          <a:ext cx="8830559" cy="6425006"/>
        </p:xfrm>
        <a:graphic>
          <a:graphicData uri="http://schemas.openxmlformats.org/drawingml/2006/table">
            <a:tbl>
              <a:tblPr>
                <a:tableStyleId>{D113A9D2-9D6B-4929-AA2D-F23B5EE8CBE7}</a:tableStyleId>
              </a:tblPr>
              <a:tblGrid>
                <a:gridCol w="2805368">
                  <a:extLst>
                    <a:ext uri="{9D8B030D-6E8A-4147-A177-3AD203B41FA5}">
                      <a16:colId xmlns:a16="http://schemas.microsoft.com/office/drawing/2014/main" val="20000"/>
                    </a:ext>
                  </a:extLst>
                </a:gridCol>
                <a:gridCol w="2395703">
                  <a:extLst>
                    <a:ext uri="{9D8B030D-6E8A-4147-A177-3AD203B41FA5}">
                      <a16:colId xmlns:a16="http://schemas.microsoft.com/office/drawing/2014/main" val="20001"/>
                    </a:ext>
                  </a:extLst>
                </a:gridCol>
                <a:gridCol w="3629488">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400" b="1"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Scripture’s Five Crowns </a:t>
                      </a:r>
                      <a:br>
                        <a:rPr lang="en-US" altLang="en-US" sz="3600" b="1" dirty="0">
                          <a:solidFill>
                            <a:srgbClr val="FFFF99"/>
                          </a:solidFill>
                          <a:effectLst/>
                          <a:latin typeface="Calibri" panose="020F0502020204030204" pitchFamily="34" charset="0"/>
                        </a:rPr>
                      </a:br>
                      <a:r>
                        <a:rPr lang="en-US" altLang="en-US" sz="2800" b="1" dirty="0">
                          <a:solidFill>
                            <a:srgbClr val="66FFFF"/>
                          </a:solidFill>
                          <a:effectLst/>
                          <a:latin typeface="Calibri" panose="020F0502020204030204" pitchFamily="34" charset="0"/>
                        </a:rPr>
                        <a:t>(Rev 4:10: 3:11; 2 John 8)</a:t>
                      </a:r>
                      <a:endParaRPr kumimoji="0" lang="en-US" sz="3600" b="1" i="0" u="sng" strike="noStrike" cap="none" normalizeH="0" baseline="0" dirty="0">
                        <a:ln>
                          <a:noFill/>
                        </a:ln>
                        <a:solidFill>
                          <a:srgbClr val="66FFFF"/>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6857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mj-cs"/>
                        </a:rPr>
                        <a:t>Scripture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mj-cs"/>
                        </a:rPr>
                        <a:t>Crown</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mj-cs"/>
                        </a:rPr>
                        <a:t>Purpose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Cor. 9:24-27</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Incorruptible</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Gaining mastery over the flesh</a:t>
                      </a:r>
                      <a:endParaRPr kumimoji="0" lang="en-US" sz="2800" b="0"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Thess. 2:19-20</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Rejoicing</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Soul winning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Rev. 2:10</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Life</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Enduring trials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Pet. 5:2-4</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Glory</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Shepherding God’s people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228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2 Tim. 4:8</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rPr>
                        <a:t>Righteousness</a:t>
                      </a:r>
                      <a:endParaRPr kumimoji="0" lang="en-US" sz="2800" b="1" u="none" strike="noStrike" kern="1200" cap="none" normalizeH="0" baseline="0" dirty="0">
                        <a:ln>
                          <a:noFill/>
                        </a:ln>
                        <a:solidFill>
                          <a:schemeClr val="bg2"/>
                        </a:solidFill>
                        <a:effectLst/>
                        <a:latin typeface="Calibri" panose="020F0502020204030204" pitchFamily="34" charset="0"/>
                        <a:ea typeface="+mn-ea"/>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Longing for His appearing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7746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dirty="0"/>
              <a:t>When?</a:t>
            </a:r>
          </a:p>
          <a:p>
            <a:pPr marL="577850" indent="-577850">
              <a:lnSpc>
                <a:spcPct val="110000"/>
              </a:lnSpc>
              <a:spcBef>
                <a:spcPts val="0"/>
              </a:spcBef>
              <a:spcAft>
                <a:spcPts val="600"/>
              </a:spcAft>
              <a:buSzPct val="100000"/>
              <a:buFont typeface="+mj-lt"/>
              <a:buAutoNum type="arabicPeriod"/>
              <a:defRPr/>
            </a:pPr>
            <a:r>
              <a:rPr lang="en-US" sz="3600" dirty="0"/>
              <a:t>Where?</a:t>
            </a:r>
          </a:p>
          <a:p>
            <a:pPr marL="577850" indent="-577850">
              <a:lnSpc>
                <a:spcPct val="110000"/>
              </a:lnSpc>
              <a:spcBef>
                <a:spcPts val="0"/>
              </a:spcBef>
              <a:spcAft>
                <a:spcPts val="600"/>
              </a:spcAft>
              <a:buSzPct val="100000"/>
              <a:buFont typeface="+mj-lt"/>
              <a:buAutoNum type="arabicPeriod"/>
              <a:defRPr/>
            </a:pPr>
            <a:r>
              <a:rPr lang="en-US" sz="3600" dirty="0"/>
              <a:t>Who?</a:t>
            </a:r>
          </a:p>
          <a:p>
            <a:pPr marL="577850" indent="-577850">
              <a:lnSpc>
                <a:spcPct val="110000"/>
              </a:lnSpc>
              <a:spcBef>
                <a:spcPts val="0"/>
              </a:spcBef>
              <a:spcAft>
                <a:spcPts val="600"/>
              </a:spcAft>
              <a:buSzPct val="100000"/>
              <a:buFont typeface="+mj-lt"/>
              <a:buAutoNum type="arabicPeriod"/>
              <a:defRPr/>
            </a:pPr>
            <a:r>
              <a:rPr lang="en-US" sz="3600" dirty="0"/>
              <a:t>Why?</a:t>
            </a:r>
          </a:p>
          <a:p>
            <a:pPr marL="577850" indent="-577850">
              <a:lnSpc>
                <a:spcPct val="110000"/>
              </a:lnSpc>
              <a:spcBef>
                <a:spcPts val="0"/>
              </a:spcBef>
              <a:spcAft>
                <a:spcPts val="600"/>
              </a:spcAft>
              <a:buSzPct val="100000"/>
              <a:buFont typeface="+mj-lt"/>
              <a:buAutoNum type="arabicPeriod"/>
              <a:defRPr/>
            </a:pPr>
            <a:r>
              <a:rPr lang="en-US" sz="3600" b="1" u="sng" dirty="0">
                <a:solidFill>
                  <a:srgbClr val="FFFFCC"/>
                </a:solidFill>
              </a:rPr>
              <a:t>What?</a:t>
            </a:r>
          </a:p>
          <a:p>
            <a:pPr marL="577850" indent="-577850">
              <a:lnSpc>
                <a:spcPct val="110000"/>
              </a:lnSpc>
              <a:spcBef>
                <a:spcPts val="0"/>
              </a:spcBef>
              <a:spcAft>
                <a:spcPts val="600"/>
              </a:spcAft>
              <a:buSzPct val="100000"/>
              <a:buFont typeface="+mj-lt"/>
              <a:buAutoNum type="arabicPeriod"/>
              <a:defRPr/>
            </a:pPr>
            <a:r>
              <a:rPr lang="en-US" sz="3600" dirty="0"/>
              <a:t>How?</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18751000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162300" y="228600"/>
            <a:ext cx="2819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5"/>
              <a:defRPr/>
            </a:pPr>
            <a:r>
              <a:rPr lang="en-US" dirty="0">
                <a:solidFill>
                  <a:schemeClr val="tx2">
                    <a:satMod val="200000"/>
                  </a:schemeClr>
                </a:solidFill>
              </a:rPr>
              <a:t>What?</a:t>
            </a:r>
          </a:p>
        </p:txBody>
      </p:sp>
      <p:sp>
        <p:nvSpPr>
          <p:cNvPr id="129027" name="Content Placeholder 2"/>
          <p:cNvSpPr>
            <a:spLocks noGrp="1"/>
          </p:cNvSpPr>
          <p:nvPr>
            <p:ph idx="1"/>
          </p:nvPr>
        </p:nvSpPr>
        <p:spPr>
          <a:xfrm>
            <a:off x="533400" y="1600200"/>
            <a:ext cx="6477000" cy="4114800"/>
          </a:xfrm>
        </p:spPr>
        <p:txBody>
          <a:bodyPr/>
          <a:lstStyle/>
          <a:p>
            <a:pPr marL="461963" indent="-461963" eaLnBrk="1" hangingPunct="1">
              <a:spcBef>
                <a:spcPts val="0"/>
              </a:spcBef>
              <a:spcAft>
                <a:spcPts val="3600"/>
              </a:spcAft>
              <a:defRPr/>
            </a:pPr>
            <a:r>
              <a:rPr lang="en-US" sz="3600" dirty="0"/>
              <a:t>Athletic contest (1 Cor 9:24-27)</a:t>
            </a:r>
          </a:p>
          <a:p>
            <a:pPr marL="461963" indent="-461963" eaLnBrk="1" hangingPunct="1">
              <a:spcBef>
                <a:spcPts val="0"/>
              </a:spcBef>
              <a:spcAft>
                <a:spcPts val="3600"/>
              </a:spcAft>
              <a:defRPr/>
            </a:pPr>
            <a:r>
              <a:rPr lang="en-US" sz="3600" dirty="0"/>
              <a:t>Steward (1 Cor 4:2)</a:t>
            </a:r>
          </a:p>
          <a:p>
            <a:pPr marL="461963" indent="-461963" eaLnBrk="1" hangingPunct="1">
              <a:spcBef>
                <a:spcPts val="0"/>
              </a:spcBef>
              <a:spcAft>
                <a:spcPts val="3600"/>
              </a:spcAft>
              <a:defRPr/>
            </a:pPr>
            <a:r>
              <a:rPr lang="en-US" sz="3600" dirty="0"/>
              <a:t>Building (1 Cor 3:10-15) </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9762"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24758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162300" y="228600"/>
            <a:ext cx="2819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5"/>
              <a:defRPr/>
            </a:pPr>
            <a:r>
              <a:rPr lang="en-US" dirty="0">
                <a:solidFill>
                  <a:schemeClr val="tx2">
                    <a:satMod val="200000"/>
                  </a:schemeClr>
                </a:solidFill>
              </a:rPr>
              <a:t>What?</a:t>
            </a:r>
          </a:p>
        </p:txBody>
      </p:sp>
      <p:sp>
        <p:nvSpPr>
          <p:cNvPr id="129027" name="Content Placeholder 2"/>
          <p:cNvSpPr>
            <a:spLocks noGrp="1"/>
          </p:cNvSpPr>
          <p:nvPr>
            <p:ph idx="1"/>
          </p:nvPr>
        </p:nvSpPr>
        <p:spPr>
          <a:xfrm>
            <a:off x="533400" y="1600200"/>
            <a:ext cx="6705600" cy="4114800"/>
          </a:xfrm>
        </p:spPr>
        <p:txBody>
          <a:bodyPr/>
          <a:lstStyle/>
          <a:p>
            <a:pPr marL="461963" indent="-461963" eaLnBrk="1" hangingPunct="1">
              <a:spcBef>
                <a:spcPts val="0"/>
              </a:spcBef>
              <a:spcAft>
                <a:spcPts val="3600"/>
              </a:spcAft>
              <a:defRPr/>
            </a:pPr>
            <a:r>
              <a:rPr lang="en-US" sz="3600" b="1" u="sng" dirty="0">
                <a:solidFill>
                  <a:srgbClr val="FFFFCC"/>
                </a:solidFill>
              </a:rPr>
              <a:t>Athletic contest (1 Cor 9:24-27)</a:t>
            </a:r>
          </a:p>
          <a:p>
            <a:pPr marL="461963" indent="-461963" eaLnBrk="1" hangingPunct="1">
              <a:spcBef>
                <a:spcPts val="0"/>
              </a:spcBef>
              <a:spcAft>
                <a:spcPts val="3600"/>
              </a:spcAft>
              <a:defRPr/>
            </a:pPr>
            <a:r>
              <a:rPr lang="en-US" sz="3600" dirty="0"/>
              <a:t>Steward (1 Cor 4:2)</a:t>
            </a:r>
          </a:p>
          <a:p>
            <a:pPr marL="461963" indent="-461963" eaLnBrk="1" hangingPunct="1">
              <a:spcBef>
                <a:spcPts val="0"/>
              </a:spcBef>
              <a:spcAft>
                <a:spcPts val="3600"/>
              </a:spcAft>
              <a:defRPr/>
            </a:pPr>
            <a:r>
              <a:rPr lang="en-US" sz="3600" dirty="0"/>
              <a:t>Building (1 Cor 3:10-15) </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9762"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7288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15F06D-74A1-40AD-A2CA-2B7B95093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213" y="152400"/>
            <a:ext cx="8791575" cy="4893647"/>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9:24-27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2800" i="1" dirty="0">
                <a:effectLst>
                  <a:outerShdw blurRad="38100" dist="38100" dir="2700000" algn="tl">
                    <a:srgbClr val="000000">
                      <a:alpha val="43137"/>
                    </a:srgbClr>
                  </a:outerShdw>
                </a:effectLst>
                <a:latin typeface="Calibri" panose="020F0502020204030204" pitchFamily="34" charset="0"/>
              </a:rPr>
              <a:t>only</a:t>
            </a:r>
            <a:r>
              <a:rPr lang="en-US" sz="2800" dirty="0">
                <a:effectLst>
                  <a:outerShdw blurRad="38100" dist="38100" dir="2700000" algn="tl">
                    <a:srgbClr val="000000">
                      <a:alpha val="43137"/>
                    </a:srgbClr>
                  </a:outerShdw>
                </a:effectLst>
                <a:latin typeface="Calibri" panose="020F0502020204030204" pitchFamily="34" charset="0"/>
              </a:rPr>
              <a:t> one receives the prize? Run in such a way that you may win. </a:t>
            </a:r>
            <a:r>
              <a:rPr lang="en-US" sz="2800" baseline="30000" dirty="0">
                <a:effectLst>
                  <a:outerShdw blurRad="38100" dist="38100" dir="2700000" algn="tl">
                    <a:srgbClr val="000000">
                      <a:alpha val="43137"/>
                    </a:srgbClr>
                  </a:outerShdw>
                </a:effectLst>
                <a:latin typeface="Calibri" panose="020F0502020204030204" pitchFamily="34" charset="0"/>
              </a:rPr>
              <a:t>25 </a:t>
            </a:r>
            <a:r>
              <a:rPr lang="en-US" sz="28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2800" i="1" dirty="0">
                <a:effectLst>
                  <a:outerShdw blurRad="38100" dist="38100" dir="2700000" algn="tl">
                    <a:srgbClr val="000000">
                      <a:alpha val="43137"/>
                    </a:srgbClr>
                  </a:outerShdw>
                </a:effectLst>
                <a:latin typeface="Calibri" panose="020F0502020204030204" pitchFamily="34" charset="0"/>
              </a:rPr>
              <a:t>do it</a:t>
            </a:r>
            <a:r>
              <a:rPr lang="en-US" sz="28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but I discipline my body and make it my slave, so that, after I have preached to others, I myself will not be disqualified.”</a:t>
            </a:r>
          </a:p>
        </p:txBody>
      </p:sp>
    </p:spTree>
    <p:extLst>
      <p:ext uri="{BB962C8B-B14F-4D97-AF65-F5344CB8AC3E}">
        <p14:creationId xmlns:p14="http://schemas.microsoft.com/office/powerpoint/2010/main" val="225088047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162300" y="228600"/>
            <a:ext cx="2819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5"/>
              <a:defRPr/>
            </a:pPr>
            <a:r>
              <a:rPr lang="en-US" dirty="0">
                <a:solidFill>
                  <a:schemeClr val="tx2">
                    <a:satMod val="200000"/>
                  </a:schemeClr>
                </a:solidFill>
              </a:rPr>
              <a:t>What?</a:t>
            </a:r>
          </a:p>
        </p:txBody>
      </p:sp>
      <p:sp>
        <p:nvSpPr>
          <p:cNvPr id="129027" name="Content Placeholder 2"/>
          <p:cNvSpPr>
            <a:spLocks noGrp="1"/>
          </p:cNvSpPr>
          <p:nvPr>
            <p:ph idx="1"/>
          </p:nvPr>
        </p:nvSpPr>
        <p:spPr>
          <a:xfrm>
            <a:off x="533400" y="1600200"/>
            <a:ext cx="6705600" cy="4114800"/>
          </a:xfrm>
        </p:spPr>
        <p:txBody>
          <a:bodyPr/>
          <a:lstStyle/>
          <a:p>
            <a:pPr marL="461963" indent="-461963" eaLnBrk="1" hangingPunct="1">
              <a:spcBef>
                <a:spcPts val="0"/>
              </a:spcBef>
              <a:spcAft>
                <a:spcPts val="3600"/>
              </a:spcAft>
              <a:defRPr/>
            </a:pPr>
            <a:r>
              <a:rPr lang="en-US" sz="3600" dirty="0"/>
              <a:t>Athletic contest (1 Cor 9:24-27)</a:t>
            </a:r>
          </a:p>
          <a:p>
            <a:pPr marL="461963" indent="-461963" eaLnBrk="1" hangingPunct="1">
              <a:spcBef>
                <a:spcPts val="0"/>
              </a:spcBef>
              <a:spcAft>
                <a:spcPts val="3600"/>
              </a:spcAft>
              <a:defRPr/>
            </a:pPr>
            <a:r>
              <a:rPr lang="en-US" sz="3600" b="1" u="sng" dirty="0">
                <a:solidFill>
                  <a:srgbClr val="FFFFCC"/>
                </a:solidFill>
              </a:rPr>
              <a:t>Steward (1 Cor 4:2)</a:t>
            </a:r>
          </a:p>
          <a:p>
            <a:pPr marL="461963" indent="-461963" eaLnBrk="1" hangingPunct="1">
              <a:spcBef>
                <a:spcPts val="0"/>
              </a:spcBef>
              <a:spcAft>
                <a:spcPts val="3600"/>
              </a:spcAft>
              <a:defRPr/>
            </a:pPr>
            <a:r>
              <a:rPr lang="en-US" sz="3600" dirty="0"/>
              <a:t>Building (1 Cor 3:10-15) </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9762"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31580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3CDB7-722C-4F86-983D-A93E91364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213" y="152400"/>
            <a:ext cx="8791575" cy="2092881"/>
          </a:xfrm>
          <a:prstGeom prst="rect">
            <a:avLst/>
          </a:prstGeom>
          <a:noFill/>
          <a:ln w="28575">
            <a:noFill/>
            <a:miter lim="800000"/>
            <a:headEnd/>
            <a:tailEnd/>
          </a:ln>
        </p:spPr>
        <p:txBody>
          <a:bodyPr>
            <a:spAutoFit/>
          </a:bodyPr>
          <a:lstStyle/>
          <a:p>
            <a:pPr algn="ctr" eaLnBrk="1" hangingPunct="1">
              <a:spcAft>
                <a:spcPts val="1200"/>
              </a:spcAft>
              <a:defRPr/>
            </a:pPr>
            <a:r>
              <a:rPr lang="en-US" sz="3600" baseline="30000" dirty="0">
                <a:latin typeface="Calibri" panose="020F0502020204030204" pitchFamily="34" charset="0"/>
              </a:rPr>
              <a:t> </a:t>
            </a: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4:2</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case, moreover, it is required of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stewards</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one be found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trustworthy</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87FDE0E6-C0C8-42E6-BB5B-889EA313ED28}"/>
              </a:ext>
            </a:extLst>
          </p:cNvPr>
          <p:cNvPicPr>
            <a:picLocks noChangeAspect="1"/>
          </p:cNvPicPr>
          <p:nvPr/>
        </p:nvPicPr>
        <p:blipFill>
          <a:blip r:embed="rId3"/>
          <a:stretch>
            <a:fillRect/>
          </a:stretch>
        </p:blipFill>
        <p:spPr>
          <a:xfrm>
            <a:off x="2105333" y="2543285"/>
            <a:ext cx="4933333" cy="1771429"/>
          </a:xfrm>
          <a:prstGeom prst="rect">
            <a:avLst/>
          </a:prstGeom>
        </p:spPr>
      </p:pic>
    </p:spTree>
    <p:extLst>
      <p:ext uri="{BB962C8B-B14F-4D97-AF65-F5344CB8AC3E}">
        <p14:creationId xmlns:p14="http://schemas.microsoft.com/office/powerpoint/2010/main" val="226552378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162300" y="228600"/>
            <a:ext cx="2819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5"/>
              <a:defRPr/>
            </a:pPr>
            <a:r>
              <a:rPr lang="en-US" dirty="0">
                <a:solidFill>
                  <a:schemeClr val="tx2">
                    <a:satMod val="200000"/>
                  </a:schemeClr>
                </a:solidFill>
              </a:rPr>
              <a:t>What?</a:t>
            </a:r>
          </a:p>
        </p:txBody>
      </p:sp>
      <p:sp>
        <p:nvSpPr>
          <p:cNvPr id="129027" name="Content Placeholder 2"/>
          <p:cNvSpPr>
            <a:spLocks noGrp="1"/>
          </p:cNvSpPr>
          <p:nvPr>
            <p:ph idx="1"/>
          </p:nvPr>
        </p:nvSpPr>
        <p:spPr>
          <a:xfrm>
            <a:off x="533400" y="1600200"/>
            <a:ext cx="6705600" cy="4114800"/>
          </a:xfrm>
        </p:spPr>
        <p:txBody>
          <a:bodyPr/>
          <a:lstStyle/>
          <a:p>
            <a:pPr marL="461963" indent="-461963" eaLnBrk="1" hangingPunct="1">
              <a:spcBef>
                <a:spcPts val="0"/>
              </a:spcBef>
              <a:spcAft>
                <a:spcPts val="3600"/>
              </a:spcAft>
              <a:defRPr/>
            </a:pPr>
            <a:r>
              <a:rPr lang="en-US" sz="3600" dirty="0"/>
              <a:t>Athletic contest (1 Cor 9:24-27)</a:t>
            </a:r>
          </a:p>
          <a:p>
            <a:pPr marL="461963" indent="-461963" eaLnBrk="1" hangingPunct="1">
              <a:spcBef>
                <a:spcPts val="0"/>
              </a:spcBef>
              <a:spcAft>
                <a:spcPts val="3600"/>
              </a:spcAft>
              <a:defRPr/>
            </a:pPr>
            <a:r>
              <a:rPr lang="en-US" sz="3600" dirty="0"/>
              <a:t>Steward (1 Cor 4:2)</a:t>
            </a:r>
          </a:p>
          <a:p>
            <a:pPr marL="461963" indent="-461963" eaLnBrk="1" hangingPunct="1">
              <a:spcBef>
                <a:spcPts val="0"/>
              </a:spcBef>
              <a:spcAft>
                <a:spcPts val="3600"/>
              </a:spcAft>
              <a:defRPr/>
            </a:pPr>
            <a:r>
              <a:rPr lang="en-US" sz="3600" b="1" u="sng" dirty="0">
                <a:solidFill>
                  <a:srgbClr val="FFFFCC"/>
                </a:solidFill>
              </a:rPr>
              <a:t>Building (1 Cor 3:10-15) </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9762"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04560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213" y="152400"/>
            <a:ext cx="8791575" cy="5016758"/>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22186752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213" y="152400"/>
            <a:ext cx="8791575" cy="3108543"/>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200400"/>
            <a:ext cx="2043746" cy="1828800"/>
          </a:xfrm>
          <a:prstGeom prst="rect">
            <a:avLst/>
          </a:prstGeom>
        </p:spPr>
      </p:pic>
    </p:spTree>
    <p:extLst>
      <p:ext uri="{BB962C8B-B14F-4D97-AF65-F5344CB8AC3E}">
        <p14:creationId xmlns:p14="http://schemas.microsoft.com/office/powerpoint/2010/main" val="37585417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37444" y="1447800"/>
            <a:ext cx="885415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latin typeface="Calibri" panose="020F0502020204030204" pitchFamily="34" charset="0"/>
              </a:rPr>
              <a:t>“The judgment seat of Christ might be compared to a commencement ceremony. At graduation there is some measure of disappointment and remorse that one did not do better and work harder. However, at such an event the overwhelming emotion is joy, not remorse. The graduates do not leave the auditorium weeping because they did not earn better grades. Rather, they are thankful that they have been graduated, and they are grateful for what they did achieve. </a:t>
            </a:r>
            <a:r>
              <a:rPr lang="en-US" altLang="en-US" sz="2800" b="1" u="sng" dirty="0">
                <a:solidFill>
                  <a:srgbClr val="FFFFCC"/>
                </a:solidFill>
                <a:latin typeface="Calibri" panose="020F0502020204030204" pitchFamily="34" charset="0"/>
              </a:rPr>
              <a:t>To overdo the sorrow aspect of the judgment seat of Christ is to make heaven hell. To under do the sorrow aspect is to make faithfulness inconsequential</a:t>
            </a:r>
            <a:r>
              <a:rPr lang="en-US" altLang="en-US" sz="2800" dirty="0">
                <a:latin typeface="Calibri" panose="020F0502020204030204" pitchFamily="34" charset="0"/>
              </a:rPr>
              <a:t>” (underlining mine).</a:t>
            </a:r>
          </a:p>
        </p:txBody>
      </p:sp>
      <p:sp>
        <p:nvSpPr>
          <p:cNvPr id="49155" name="TextBox 4"/>
          <p:cNvSpPr txBox="1">
            <a:spLocks noChangeArrowheads="1"/>
          </p:cNvSpPr>
          <p:nvPr/>
        </p:nvSpPr>
        <p:spPr bwMode="auto">
          <a:xfrm>
            <a:off x="1752600" y="171628"/>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3600" dirty="0">
                <a:solidFill>
                  <a:schemeClr val="tx2">
                    <a:satMod val="200000"/>
                  </a:schemeClr>
                </a:solidFill>
                <a:latin typeface="Calibri" panose="020F0502020204030204" pitchFamily="34" charset="0"/>
                <a:ea typeface="+mj-ea"/>
                <a:cs typeface="+mj-cs"/>
              </a:rPr>
              <a:t>Samuel Hoyt</a:t>
            </a:r>
          </a:p>
          <a:p>
            <a:pPr algn="ctr" eaLnBrk="1" hangingPunct="1">
              <a:spcBef>
                <a:spcPct val="0"/>
              </a:spcBef>
              <a:buClrTx/>
              <a:buSzTx/>
              <a:buFontTx/>
              <a:buNone/>
            </a:pPr>
            <a:r>
              <a:rPr lang="en-US" altLang="en-US" sz="1800" dirty="0">
                <a:latin typeface="Corbel" panose="020B0503020204020204" pitchFamily="34" charset="0"/>
              </a:rPr>
              <a:t>“The Judgment Seat of Christ in Theological Perspective,” Part 2, </a:t>
            </a:r>
            <a:r>
              <a:rPr lang="en-US" altLang="en-US" sz="1800" i="1" dirty="0">
                <a:latin typeface="Corbel" panose="020B0503020204020204" pitchFamily="34" charset="0"/>
              </a:rPr>
              <a:t>Bibliotheca Sacra</a:t>
            </a:r>
            <a:r>
              <a:rPr lang="en-US" altLang="en-US" sz="1800" dirty="0">
                <a:latin typeface="Corbel" panose="020B0503020204020204" pitchFamily="34" charset="0"/>
              </a:rPr>
              <a:t>, electronic media.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937483" cy="914400"/>
          </a:xfrm>
          <a:prstGeom prst="rect">
            <a:avLst/>
          </a:prstGeom>
        </p:spPr>
      </p:pic>
    </p:spTree>
    <p:extLst>
      <p:ext uri="{BB962C8B-B14F-4D97-AF65-F5344CB8AC3E}">
        <p14:creationId xmlns:p14="http://schemas.microsoft.com/office/powerpoint/2010/main" val="974717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dirty="0"/>
              <a:t>When?</a:t>
            </a:r>
          </a:p>
          <a:p>
            <a:pPr marL="577850" indent="-577850">
              <a:lnSpc>
                <a:spcPct val="110000"/>
              </a:lnSpc>
              <a:spcBef>
                <a:spcPts val="0"/>
              </a:spcBef>
              <a:spcAft>
                <a:spcPts val="600"/>
              </a:spcAft>
              <a:buSzPct val="100000"/>
              <a:buFont typeface="+mj-lt"/>
              <a:buAutoNum type="arabicPeriod"/>
              <a:defRPr/>
            </a:pPr>
            <a:r>
              <a:rPr lang="en-US" sz="3600" dirty="0"/>
              <a:t>Where?</a:t>
            </a:r>
          </a:p>
          <a:p>
            <a:pPr marL="577850" indent="-577850">
              <a:lnSpc>
                <a:spcPct val="110000"/>
              </a:lnSpc>
              <a:spcBef>
                <a:spcPts val="0"/>
              </a:spcBef>
              <a:spcAft>
                <a:spcPts val="600"/>
              </a:spcAft>
              <a:buSzPct val="100000"/>
              <a:buFont typeface="+mj-lt"/>
              <a:buAutoNum type="arabicPeriod"/>
              <a:defRPr/>
            </a:pPr>
            <a:r>
              <a:rPr lang="en-US" sz="3600" dirty="0"/>
              <a:t>Who?</a:t>
            </a:r>
          </a:p>
          <a:p>
            <a:pPr marL="577850" indent="-577850">
              <a:lnSpc>
                <a:spcPct val="110000"/>
              </a:lnSpc>
              <a:spcBef>
                <a:spcPts val="0"/>
              </a:spcBef>
              <a:spcAft>
                <a:spcPts val="600"/>
              </a:spcAft>
              <a:buSzPct val="100000"/>
              <a:buFont typeface="+mj-lt"/>
              <a:buAutoNum type="arabicPeriod"/>
              <a:defRPr/>
            </a:pPr>
            <a:r>
              <a:rPr lang="en-US" sz="3600" dirty="0"/>
              <a:t>Why?</a:t>
            </a:r>
          </a:p>
          <a:p>
            <a:pPr marL="577850" indent="-577850">
              <a:lnSpc>
                <a:spcPct val="110000"/>
              </a:lnSpc>
              <a:spcBef>
                <a:spcPts val="0"/>
              </a:spcBef>
              <a:spcAft>
                <a:spcPts val="600"/>
              </a:spcAft>
              <a:buSzPct val="100000"/>
              <a:buFont typeface="+mj-lt"/>
              <a:buAutoNum type="arabicPeriod"/>
              <a:defRPr/>
            </a:pPr>
            <a:r>
              <a:rPr lang="en-US" sz="3600" dirty="0"/>
              <a:t>What?</a:t>
            </a:r>
          </a:p>
          <a:p>
            <a:pPr marL="577850" indent="-577850">
              <a:lnSpc>
                <a:spcPct val="110000"/>
              </a:lnSpc>
              <a:spcBef>
                <a:spcPts val="0"/>
              </a:spcBef>
              <a:spcAft>
                <a:spcPts val="600"/>
              </a:spcAft>
              <a:buSzPct val="100000"/>
              <a:buFont typeface="+mj-lt"/>
              <a:buAutoNum type="arabicPeriod"/>
              <a:defRPr/>
            </a:pPr>
            <a:r>
              <a:rPr lang="en-US" sz="3600" b="1" u="sng" dirty="0">
                <a:solidFill>
                  <a:srgbClr val="FFFFCC"/>
                </a:solidFill>
              </a:rPr>
              <a:t>How?</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54325581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0"/>
            <a:ext cx="7772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6"/>
              <a:defRPr/>
            </a:pPr>
            <a:r>
              <a:rPr lang="en-US" dirty="0">
                <a:solidFill>
                  <a:schemeClr val="tx2">
                    <a:satMod val="200000"/>
                  </a:schemeClr>
                </a:solidFill>
              </a:rPr>
              <a:t>How?</a:t>
            </a:r>
          </a:p>
        </p:txBody>
      </p:sp>
      <p:sp>
        <p:nvSpPr>
          <p:cNvPr id="3" name="Content Placeholder 2"/>
          <p:cNvSpPr>
            <a:spLocks noGrp="1"/>
          </p:cNvSpPr>
          <p:nvPr>
            <p:ph idx="1"/>
          </p:nvPr>
        </p:nvSpPr>
        <p:spPr>
          <a:xfrm>
            <a:off x="152400" y="1168637"/>
            <a:ext cx="5715000" cy="4724400"/>
          </a:xfrm>
        </p:spPr>
        <p:txBody>
          <a:bodyPr>
            <a:normAutofit fontScale="25000" lnSpcReduction="20000"/>
          </a:bodyPr>
          <a:lstStyle/>
          <a:p>
            <a:pPr marL="411480" eaLnBrk="1" fontAlgn="auto" hangingPunct="1">
              <a:spcAft>
                <a:spcPts val="0"/>
              </a:spcAft>
              <a:buFont typeface="Wingdings"/>
              <a:buChar char=""/>
              <a:defRPr/>
            </a:pPr>
            <a:endParaRPr lang="en-US" dirty="0"/>
          </a:p>
          <a:p>
            <a:pPr marL="461963" indent="-461963" eaLnBrk="1" hangingPunct="1">
              <a:spcBef>
                <a:spcPts val="0"/>
              </a:spcBef>
              <a:spcAft>
                <a:spcPts val="3600"/>
              </a:spcAft>
              <a:defRPr/>
            </a:pPr>
            <a:r>
              <a:rPr lang="en-US" sz="14400" dirty="0"/>
              <a:t>Individually (Rom 14:12)</a:t>
            </a:r>
          </a:p>
          <a:p>
            <a:pPr marL="461963" indent="-461963" eaLnBrk="1" hangingPunct="1">
              <a:spcBef>
                <a:spcPts val="0"/>
              </a:spcBef>
              <a:spcAft>
                <a:spcPts val="3600"/>
              </a:spcAft>
              <a:defRPr/>
            </a:pPr>
            <a:r>
              <a:rPr lang="en-US" sz="14400" dirty="0"/>
              <a:t>Stewardship over time, talent, treasure (1 Cor 4:2)</a:t>
            </a:r>
          </a:p>
          <a:p>
            <a:pPr marL="461963" indent="-461963" eaLnBrk="1" hangingPunct="1">
              <a:spcBef>
                <a:spcPts val="0"/>
              </a:spcBef>
              <a:spcAft>
                <a:spcPts val="3600"/>
              </a:spcAft>
              <a:defRPr/>
            </a:pPr>
            <a:r>
              <a:rPr lang="en-US" sz="14400" dirty="0"/>
              <a:t>Motivation (1 Cor 4:5)</a:t>
            </a:r>
          </a:p>
          <a:p>
            <a:pPr marL="461963" indent="-461963" eaLnBrk="1" hangingPunct="1">
              <a:spcBef>
                <a:spcPts val="0"/>
              </a:spcBef>
              <a:spcAft>
                <a:spcPts val="3600"/>
              </a:spcAft>
              <a:defRPr/>
            </a:pPr>
            <a:r>
              <a:rPr lang="en-US" sz="14400" dirty="0"/>
              <a:t>Reliance upon divine grace or human enablement (John 15:1-8)</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98817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0"/>
            <a:ext cx="7772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6"/>
              <a:defRPr/>
            </a:pPr>
            <a:r>
              <a:rPr lang="en-US" dirty="0">
                <a:solidFill>
                  <a:schemeClr val="tx2">
                    <a:satMod val="200000"/>
                  </a:schemeClr>
                </a:solidFill>
              </a:rPr>
              <a:t>How?</a:t>
            </a:r>
          </a:p>
        </p:txBody>
      </p:sp>
      <p:sp>
        <p:nvSpPr>
          <p:cNvPr id="3" name="Content Placeholder 2"/>
          <p:cNvSpPr>
            <a:spLocks noGrp="1"/>
          </p:cNvSpPr>
          <p:nvPr>
            <p:ph idx="1"/>
          </p:nvPr>
        </p:nvSpPr>
        <p:spPr>
          <a:xfrm>
            <a:off x="152400" y="1168637"/>
            <a:ext cx="5715000" cy="4724400"/>
          </a:xfrm>
        </p:spPr>
        <p:txBody>
          <a:bodyPr>
            <a:normAutofit fontScale="25000" lnSpcReduction="20000"/>
          </a:bodyPr>
          <a:lstStyle/>
          <a:p>
            <a:pPr marL="411480" eaLnBrk="1" fontAlgn="auto" hangingPunct="1">
              <a:spcAft>
                <a:spcPts val="0"/>
              </a:spcAft>
              <a:buFont typeface="Wingdings"/>
              <a:buChar char=""/>
              <a:defRPr/>
            </a:pPr>
            <a:endParaRPr lang="en-US" dirty="0"/>
          </a:p>
          <a:p>
            <a:pPr marL="461963" indent="-461963" eaLnBrk="1" hangingPunct="1">
              <a:spcBef>
                <a:spcPts val="0"/>
              </a:spcBef>
              <a:spcAft>
                <a:spcPts val="3600"/>
              </a:spcAft>
              <a:defRPr/>
            </a:pPr>
            <a:r>
              <a:rPr lang="en-US" sz="14400" b="1" u="sng" dirty="0">
                <a:solidFill>
                  <a:srgbClr val="FFFFCC"/>
                </a:solidFill>
              </a:rPr>
              <a:t>Individually (Rom 14:12)</a:t>
            </a:r>
          </a:p>
          <a:p>
            <a:pPr marL="461963" indent="-461963" eaLnBrk="1" hangingPunct="1">
              <a:spcBef>
                <a:spcPts val="0"/>
              </a:spcBef>
              <a:spcAft>
                <a:spcPts val="3600"/>
              </a:spcAft>
              <a:defRPr/>
            </a:pPr>
            <a:r>
              <a:rPr lang="en-US" sz="14400" dirty="0"/>
              <a:t>Stewardship over time, talent, treasure (1 Cor 4:2)</a:t>
            </a:r>
          </a:p>
          <a:p>
            <a:pPr marL="461963" indent="-461963" eaLnBrk="1" hangingPunct="1">
              <a:spcBef>
                <a:spcPts val="0"/>
              </a:spcBef>
              <a:spcAft>
                <a:spcPts val="3600"/>
              </a:spcAft>
              <a:defRPr/>
            </a:pPr>
            <a:r>
              <a:rPr lang="en-US" sz="14400" dirty="0"/>
              <a:t>Motivation (1 Cor 4:5)</a:t>
            </a:r>
          </a:p>
          <a:p>
            <a:pPr marL="461963" indent="-461963" eaLnBrk="1" hangingPunct="1">
              <a:spcBef>
                <a:spcPts val="0"/>
              </a:spcBef>
              <a:spcAft>
                <a:spcPts val="3600"/>
              </a:spcAft>
              <a:defRPr/>
            </a:pPr>
            <a:r>
              <a:rPr lang="en-US" sz="14400" dirty="0"/>
              <a:t>Reliance upon divine grace or human enablement (John 15:1-8)</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537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AFD039-312F-4690-BF81-6E5EA7AC98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76200"/>
            <a:ext cx="8991600" cy="377026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Corinthians 5:10</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For we must all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each one </a:t>
            </a:r>
            <a:r>
              <a:rPr lang="en-US" sz="3600" dirty="0">
                <a:effectLst>
                  <a:outerShdw blurRad="38100" dist="38100" dir="2700000" algn="tl">
                    <a:srgbClr val="000000">
                      <a:alpha val="43137"/>
                    </a:srgbClr>
                  </a:outerShdw>
                </a:effectLst>
                <a:latin typeface="Calibri" panose="020F0502020204030204" pitchFamily="34" charset="0"/>
              </a:rPr>
              <a:t>may be recompensed for his deeds in the body, according to what he has done, whether good or bad.”</a:t>
            </a:r>
          </a:p>
        </p:txBody>
      </p:sp>
      <p:pic>
        <p:nvPicPr>
          <p:cNvPr id="5" name="Picture 4">
            <a:extLst>
              <a:ext uri="{FF2B5EF4-FFF2-40B4-BE49-F238E27FC236}">
                <a16:creationId xmlns:a16="http://schemas.microsoft.com/office/drawing/2014/main" id="{96E53741-378B-4152-BDAF-2D3E04DD32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04" y="3276600"/>
            <a:ext cx="2450592" cy="1645920"/>
          </a:xfrm>
          <a:prstGeom prst="rect">
            <a:avLst/>
          </a:prstGeom>
        </p:spPr>
      </p:pic>
    </p:spTree>
    <p:extLst>
      <p:ext uri="{BB962C8B-B14F-4D97-AF65-F5344CB8AC3E}">
        <p14:creationId xmlns:p14="http://schemas.microsoft.com/office/powerpoint/2010/main" val="123610530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46499-6240-4BB6-929E-1EBF17D042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76200"/>
            <a:ext cx="8991600" cy="2662267"/>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14:10, 12</a:t>
            </a:r>
          </a:p>
          <a:p>
            <a:pPr algn="just" fontAlgn="auto">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will all stand before the judgment seat of God…</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us will give an account of himself to God.”</a:t>
            </a:r>
          </a:p>
        </p:txBody>
      </p:sp>
      <p:pic>
        <p:nvPicPr>
          <p:cNvPr id="5" name="Picture 4">
            <a:extLst>
              <a:ext uri="{FF2B5EF4-FFF2-40B4-BE49-F238E27FC236}">
                <a16:creationId xmlns:a16="http://schemas.microsoft.com/office/drawing/2014/main" id="{C6EBF670-2B6A-4648-AB3E-BEC7CA8F17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048000"/>
            <a:ext cx="2438400" cy="1828800"/>
          </a:xfrm>
          <a:prstGeom prst="rect">
            <a:avLst/>
          </a:prstGeom>
        </p:spPr>
      </p:pic>
    </p:spTree>
    <p:extLst>
      <p:ext uri="{BB962C8B-B14F-4D97-AF65-F5344CB8AC3E}">
        <p14:creationId xmlns:p14="http://schemas.microsoft.com/office/powerpoint/2010/main" val="83485882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0"/>
            <a:ext cx="7772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6"/>
              <a:defRPr/>
            </a:pPr>
            <a:r>
              <a:rPr lang="en-US" dirty="0">
                <a:solidFill>
                  <a:schemeClr val="tx2">
                    <a:satMod val="200000"/>
                  </a:schemeClr>
                </a:solidFill>
              </a:rPr>
              <a:t>How?</a:t>
            </a:r>
          </a:p>
        </p:txBody>
      </p:sp>
      <p:sp>
        <p:nvSpPr>
          <p:cNvPr id="3" name="Content Placeholder 2"/>
          <p:cNvSpPr>
            <a:spLocks noGrp="1"/>
          </p:cNvSpPr>
          <p:nvPr>
            <p:ph idx="1"/>
          </p:nvPr>
        </p:nvSpPr>
        <p:spPr>
          <a:xfrm>
            <a:off x="152400" y="1168637"/>
            <a:ext cx="5715000" cy="4724400"/>
          </a:xfrm>
        </p:spPr>
        <p:txBody>
          <a:bodyPr>
            <a:normAutofit fontScale="25000" lnSpcReduction="20000"/>
          </a:bodyPr>
          <a:lstStyle/>
          <a:p>
            <a:pPr marL="411480" eaLnBrk="1" fontAlgn="auto" hangingPunct="1">
              <a:spcAft>
                <a:spcPts val="0"/>
              </a:spcAft>
              <a:buFont typeface="Wingdings"/>
              <a:buChar char=""/>
              <a:defRPr/>
            </a:pPr>
            <a:endParaRPr lang="en-US" dirty="0"/>
          </a:p>
          <a:p>
            <a:pPr marL="461963" indent="-461963" eaLnBrk="1" hangingPunct="1">
              <a:spcBef>
                <a:spcPts val="0"/>
              </a:spcBef>
              <a:spcAft>
                <a:spcPts val="3600"/>
              </a:spcAft>
              <a:defRPr/>
            </a:pPr>
            <a:r>
              <a:rPr lang="en-US" sz="14400" dirty="0"/>
              <a:t>Individually (Rom 14:12)</a:t>
            </a:r>
          </a:p>
          <a:p>
            <a:pPr marL="461963" indent="-461963" eaLnBrk="1" hangingPunct="1">
              <a:spcBef>
                <a:spcPts val="0"/>
              </a:spcBef>
              <a:spcAft>
                <a:spcPts val="3600"/>
              </a:spcAft>
              <a:defRPr/>
            </a:pPr>
            <a:r>
              <a:rPr lang="en-US" sz="14400" b="1" u="sng" dirty="0">
                <a:solidFill>
                  <a:srgbClr val="FFFFCC"/>
                </a:solidFill>
              </a:rPr>
              <a:t>Stewardship over time, talent, treasure (1 Cor 4:2)</a:t>
            </a:r>
          </a:p>
          <a:p>
            <a:pPr marL="461963" indent="-461963" eaLnBrk="1" hangingPunct="1">
              <a:spcBef>
                <a:spcPts val="0"/>
              </a:spcBef>
              <a:spcAft>
                <a:spcPts val="3600"/>
              </a:spcAft>
              <a:defRPr/>
            </a:pPr>
            <a:r>
              <a:rPr lang="en-US" sz="14400" dirty="0"/>
              <a:t>Motivation (1 Cor 4:5)</a:t>
            </a:r>
          </a:p>
          <a:p>
            <a:pPr marL="461963" indent="-461963" eaLnBrk="1" hangingPunct="1">
              <a:spcBef>
                <a:spcPts val="0"/>
              </a:spcBef>
              <a:spcAft>
                <a:spcPts val="3600"/>
              </a:spcAft>
              <a:defRPr/>
            </a:pPr>
            <a:r>
              <a:rPr lang="en-US" sz="14400" dirty="0"/>
              <a:t>Reliance upon divine grace or human enablement (John 15:1-8)</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57936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3CDB7-722C-4F86-983D-A93E91364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213" y="152400"/>
            <a:ext cx="8791575" cy="2092881"/>
          </a:xfrm>
          <a:prstGeom prst="rect">
            <a:avLst/>
          </a:prstGeom>
          <a:noFill/>
          <a:ln w="28575">
            <a:noFill/>
            <a:miter lim="800000"/>
            <a:headEnd/>
            <a:tailEnd/>
          </a:ln>
        </p:spPr>
        <p:txBody>
          <a:bodyPr>
            <a:spAutoFit/>
          </a:bodyPr>
          <a:lstStyle/>
          <a:p>
            <a:pPr algn="ctr" eaLnBrk="1" hangingPunct="1">
              <a:spcAft>
                <a:spcPts val="1200"/>
              </a:spcAft>
              <a:defRPr/>
            </a:pPr>
            <a:r>
              <a:rPr lang="en-US" sz="3600" baseline="30000" dirty="0">
                <a:latin typeface="Calibri" panose="020F0502020204030204" pitchFamily="34" charset="0"/>
              </a:rPr>
              <a:t> </a:t>
            </a: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4:2</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case, moreover, it is required of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stewards</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one be found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trustworthy</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87FDE0E6-C0C8-42E6-BB5B-889EA313ED28}"/>
              </a:ext>
            </a:extLst>
          </p:cNvPr>
          <p:cNvPicPr>
            <a:picLocks noChangeAspect="1"/>
          </p:cNvPicPr>
          <p:nvPr/>
        </p:nvPicPr>
        <p:blipFill>
          <a:blip r:embed="rId3"/>
          <a:stretch>
            <a:fillRect/>
          </a:stretch>
        </p:blipFill>
        <p:spPr>
          <a:xfrm>
            <a:off x="2105333" y="2543285"/>
            <a:ext cx="4933333" cy="1771429"/>
          </a:xfrm>
          <a:prstGeom prst="rect">
            <a:avLst/>
          </a:prstGeom>
        </p:spPr>
      </p:pic>
    </p:spTree>
    <p:extLst>
      <p:ext uri="{BB962C8B-B14F-4D97-AF65-F5344CB8AC3E}">
        <p14:creationId xmlns:p14="http://schemas.microsoft.com/office/powerpoint/2010/main" val="252717177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0"/>
            <a:ext cx="7772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6"/>
              <a:defRPr/>
            </a:pPr>
            <a:r>
              <a:rPr lang="en-US" dirty="0">
                <a:solidFill>
                  <a:schemeClr val="tx2">
                    <a:satMod val="200000"/>
                  </a:schemeClr>
                </a:solidFill>
              </a:rPr>
              <a:t>How?</a:t>
            </a:r>
          </a:p>
        </p:txBody>
      </p:sp>
      <p:sp>
        <p:nvSpPr>
          <p:cNvPr id="3" name="Content Placeholder 2"/>
          <p:cNvSpPr>
            <a:spLocks noGrp="1"/>
          </p:cNvSpPr>
          <p:nvPr>
            <p:ph idx="1"/>
          </p:nvPr>
        </p:nvSpPr>
        <p:spPr>
          <a:xfrm>
            <a:off x="152400" y="1168637"/>
            <a:ext cx="5715000" cy="4724400"/>
          </a:xfrm>
        </p:spPr>
        <p:txBody>
          <a:bodyPr>
            <a:normAutofit fontScale="25000" lnSpcReduction="20000"/>
          </a:bodyPr>
          <a:lstStyle/>
          <a:p>
            <a:pPr marL="411480" eaLnBrk="1" fontAlgn="auto" hangingPunct="1">
              <a:spcAft>
                <a:spcPts val="0"/>
              </a:spcAft>
              <a:buFont typeface="Wingdings"/>
              <a:buChar char=""/>
              <a:defRPr/>
            </a:pPr>
            <a:endParaRPr lang="en-US" dirty="0"/>
          </a:p>
          <a:p>
            <a:pPr marL="461963" indent="-461963" eaLnBrk="1" hangingPunct="1">
              <a:spcBef>
                <a:spcPts val="0"/>
              </a:spcBef>
              <a:spcAft>
                <a:spcPts val="3600"/>
              </a:spcAft>
              <a:defRPr/>
            </a:pPr>
            <a:r>
              <a:rPr lang="en-US" sz="14400" dirty="0"/>
              <a:t>Individually (Rom 14:12)</a:t>
            </a:r>
          </a:p>
          <a:p>
            <a:pPr marL="461963" indent="-461963" eaLnBrk="1" hangingPunct="1">
              <a:spcBef>
                <a:spcPts val="0"/>
              </a:spcBef>
              <a:spcAft>
                <a:spcPts val="3600"/>
              </a:spcAft>
              <a:defRPr/>
            </a:pPr>
            <a:r>
              <a:rPr lang="en-US" sz="14400" dirty="0"/>
              <a:t>Stewardship over time, talent, treasure (1 Cor 4:2)</a:t>
            </a:r>
          </a:p>
          <a:p>
            <a:pPr marL="461963" indent="-461963" eaLnBrk="1" hangingPunct="1">
              <a:spcBef>
                <a:spcPts val="0"/>
              </a:spcBef>
              <a:spcAft>
                <a:spcPts val="3600"/>
              </a:spcAft>
              <a:defRPr/>
            </a:pPr>
            <a:r>
              <a:rPr lang="en-US" sz="14400" b="1" u="sng" dirty="0">
                <a:solidFill>
                  <a:srgbClr val="FFFFCC"/>
                </a:solidFill>
              </a:rPr>
              <a:t>Motivation (1 Cor 4:5)</a:t>
            </a:r>
          </a:p>
          <a:p>
            <a:pPr marL="461963" indent="-461963" eaLnBrk="1" hangingPunct="1">
              <a:spcBef>
                <a:spcPts val="0"/>
              </a:spcBef>
              <a:spcAft>
                <a:spcPts val="3600"/>
              </a:spcAft>
              <a:defRPr/>
            </a:pPr>
            <a:r>
              <a:rPr lang="en-US" sz="14400" dirty="0"/>
              <a:t>Reliance upon divine grace or human enablement (John 15:1-8)</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5358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76200"/>
            <a:ext cx="9067800" cy="4478337"/>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Therefore do not go on passing judgment before the time, </a:t>
            </a:r>
            <a:r>
              <a:rPr lang="en-US" sz="3600" i="1" dirty="0">
                <a:effectLst>
                  <a:outerShdw blurRad="38100" dist="38100" dir="2700000" algn="tl">
                    <a:srgbClr val="000000">
                      <a:alpha val="43137"/>
                    </a:srgbClr>
                  </a:outerShdw>
                </a:effectLst>
                <a:latin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rPr>
              <a:t> until the Lord comes who will both bring to light the things hidden in the darkness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disclose the motives of men’s hearts</a:t>
            </a:r>
            <a:r>
              <a:rPr lang="en-US" sz="3600" dirty="0">
                <a:effectLst>
                  <a:outerShdw blurRad="38100" dist="38100" dir="2700000" algn="tl">
                    <a:srgbClr val="000000">
                      <a:alpha val="43137"/>
                    </a:srgbClr>
                  </a:outerShdw>
                </a:effectLst>
                <a:latin typeface="Calibri" panose="020F0502020204030204" pitchFamily="34" charset="0"/>
              </a:rPr>
              <a:t>; and then each man’s praise will come to him from God.”</a:t>
            </a:r>
          </a:p>
        </p:txBody>
      </p:sp>
    </p:spTree>
    <p:extLst>
      <p:ext uri="{BB962C8B-B14F-4D97-AF65-F5344CB8AC3E}">
        <p14:creationId xmlns:p14="http://schemas.microsoft.com/office/powerpoint/2010/main" val="304429293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0"/>
            <a:ext cx="7772400" cy="1143000"/>
          </a:xfrm>
        </p:spPr>
        <p:txBody>
          <a:bodyPr/>
          <a:lstStyle/>
          <a:p>
            <a:pPr marL="742950" indent="-742950" algn="ctr" eaLnBrk="1" fontAlgn="auto" hangingPunct="1">
              <a:lnSpc>
                <a:spcPct val="110000"/>
              </a:lnSpc>
              <a:spcAft>
                <a:spcPts val="0"/>
              </a:spcAft>
              <a:buClr>
                <a:schemeClr val="tx2"/>
              </a:buClr>
              <a:buSzPct val="100000"/>
              <a:buFont typeface="+mj-lt"/>
              <a:buAutoNum type="arabicPeriod" startAt="6"/>
              <a:defRPr/>
            </a:pPr>
            <a:r>
              <a:rPr lang="en-US" dirty="0">
                <a:solidFill>
                  <a:schemeClr val="tx2">
                    <a:satMod val="200000"/>
                  </a:schemeClr>
                </a:solidFill>
              </a:rPr>
              <a:t>How?</a:t>
            </a:r>
          </a:p>
        </p:txBody>
      </p:sp>
      <p:sp>
        <p:nvSpPr>
          <p:cNvPr id="3" name="Content Placeholder 2"/>
          <p:cNvSpPr>
            <a:spLocks noGrp="1"/>
          </p:cNvSpPr>
          <p:nvPr>
            <p:ph idx="1"/>
          </p:nvPr>
        </p:nvSpPr>
        <p:spPr>
          <a:xfrm>
            <a:off x="152400" y="1168637"/>
            <a:ext cx="5943600" cy="4724400"/>
          </a:xfrm>
        </p:spPr>
        <p:txBody>
          <a:bodyPr>
            <a:normAutofit fontScale="25000" lnSpcReduction="20000"/>
          </a:bodyPr>
          <a:lstStyle/>
          <a:p>
            <a:pPr marL="411480" eaLnBrk="1" fontAlgn="auto" hangingPunct="1">
              <a:spcAft>
                <a:spcPts val="0"/>
              </a:spcAft>
              <a:buFont typeface="Wingdings"/>
              <a:buChar char=""/>
              <a:defRPr/>
            </a:pPr>
            <a:endParaRPr lang="en-US" dirty="0"/>
          </a:p>
          <a:p>
            <a:pPr marL="461963" indent="-461963" eaLnBrk="1" hangingPunct="1">
              <a:spcBef>
                <a:spcPts val="0"/>
              </a:spcBef>
              <a:spcAft>
                <a:spcPts val="3600"/>
              </a:spcAft>
              <a:defRPr/>
            </a:pPr>
            <a:r>
              <a:rPr lang="en-US" sz="14400" dirty="0"/>
              <a:t>Individually (Rom 14:12)</a:t>
            </a:r>
          </a:p>
          <a:p>
            <a:pPr marL="461963" indent="-461963" eaLnBrk="1" hangingPunct="1">
              <a:spcBef>
                <a:spcPts val="0"/>
              </a:spcBef>
              <a:spcAft>
                <a:spcPts val="3600"/>
              </a:spcAft>
              <a:defRPr/>
            </a:pPr>
            <a:r>
              <a:rPr lang="en-US" sz="14400" dirty="0"/>
              <a:t>Stewardship over time, talent, treasure (1 Cor 4:2)</a:t>
            </a:r>
          </a:p>
          <a:p>
            <a:pPr marL="461963" indent="-461963" eaLnBrk="1" hangingPunct="1">
              <a:spcBef>
                <a:spcPts val="0"/>
              </a:spcBef>
              <a:spcAft>
                <a:spcPts val="3600"/>
              </a:spcAft>
              <a:defRPr/>
            </a:pPr>
            <a:r>
              <a:rPr lang="en-US" sz="14400" dirty="0"/>
              <a:t>Motivation (1 Cor 4:5)</a:t>
            </a:r>
          </a:p>
          <a:p>
            <a:pPr marL="461963" indent="-461963" eaLnBrk="1" hangingPunct="1">
              <a:spcBef>
                <a:spcPts val="0"/>
              </a:spcBef>
              <a:spcAft>
                <a:spcPts val="3600"/>
              </a:spcAft>
              <a:defRPr/>
            </a:pPr>
            <a:r>
              <a:rPr lang="en-US" sz="14400" b="1" u="sng" dirty="0">
                <a:solidFill>
                  <a:srgbClr val="FFFFCC"/>
                </a:solidFill>
              </a:rPr>
              <a:t>Reliance upon divine grace or human enablement (John 15:1-8)</a:t>
            </a:r>
          </a:p>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4384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90685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F22D8-B6B0-4101-9038-0068046950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76200"/>
            <a:ext cx="8991600" cy="2846933"/>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3:3</a:t>
            </a:r>
          </a:p>
          <a:p>
            <a:pPr algn="just" eaLnBrk="1" fontAlgn="auto" hangingPunct="1">
              <a:spcBef>
                <a:spcPts val="600"/>
              </a:spcBef>
              <a:spcAft>
                <a:spcPts val="600"/>
              </a:spcAft>
              <a:defRPr/>
            </a:pPr>
            <a:r>
              <a:rPr lang="en-US" altLang="en-US" sz="4000" kern="0" dirty="0">
                <a:latin typeface="Calibri" panose="020F0502020204030204" pitchFamily="34" charset="0"/>
                <a:cs typeface="+mn-cs"/>
              </a:rPr>
              <a:t>“</a:t>
            </a:r>
            <a:r>
              <a:rPr lang="en-US" sz="4000" dirty="0">
                <a:latin typeface="Calibri" panose="020F0502020204030204" pitchFamily="34" charset="0"/>
              </a:rPr>
              <a:t>Are you so foolish? Having begun by the Spirit, are you now being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perfected by the flesh</a:t>
            </a:r>
            <a:r>
              <a:rPr lang="en-US" sz="4000" dirty="0">
                <a:latin typeface="Calibri" panose="020F0502020204030204" pitchFamily="34" charset="0"/>
              </a:rPr>
              <a:t>?</a:t>
            </a:r>
            <a:r>
              <a:rPr lang="en-US" sz="4000" dirty="0">
                <a:latin typeface="Calibri" panose="020F0502020204030204" pitchFamily="34" charset="0"/>
                <a:cs typeface="+mn-cs"/>
              </a:rPr>
              <a:t>”</a:t>
            </a:r>
            <a:endParaRPr lang="en-US" altLang="en-US" sz="4000" kern="0" dirty="0">
              <a:latin typeface="Calibri" panose="020F0502020204030204" pitchFamily="34" charset="0"/>
              <a:cs typeface="+mn-cs"/>
            </a:endParaRPr>
          </a:p>
        </p:txBody>
      </p:sp>
      <p:pic>
        <p:nvPicPr>
          <p:cNvPr id="3" name="Picture 2">
            <a:extLst>
              <a:ext uri="{FF2B5EF4-FFF2-40B4-BE49-F238E27FC236}">
                <a16:creationId xmlns:a16="http://schemas.microsoft.com/office/drawing/2014/main" id="{1624EC2F-CFD3-4E71-AE0D-EE3783DA7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0488" y="2971800"/>
            <a:ext cx="3663025" cy="1371600"/>
          </a:xfrm>
          <a:prstGeom prst="rect">
            <a:avLst/>
          </a:prstGeom>
        </p:spPr>
      </p:pic>
    </p:spTree>
    <p:extLst>
      <p:ext uri="{BB962C8B-B14F-4D97-AF65-F5344CB8AC3E}">
        <p14:creationId xmlns:p14="http://schemas.microsoft.com/office/powerpoint/2010/main" val="186675863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82726502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tx2">
                    <a:satMod val="200000"/>
                  </a:schemeClr>
                </a:solidFill>
              </a:rPr>
              <a:t>Six Questions</a:t>
            </a:r>
          </a:p>
        </p:txBody>
      </p:sp>
      <p:sp>
        <p:nvSpPr>
          <p:cNvPr id="6147" name="Rectangle 3"/>
          <p:cNvSpPr>
            <a:spLocks noGrp="1" noChangeArrowheads="1"/>
          </p:cNvSpPr>
          <p:nvPr>
            <p:ph type="body" idx="1"/>
          </p:nvPr>
        </p:nvSpPr>
        <p:spPr>
          <a:xfrm>
            <a:off x="685800" y="1447800"/>
            <a:ext cx="2819400" cy="4114800"/>
          </a:xfrm>
        </p:spPr>
        <p:txBody>
          <a:bodyPr>
            <a:normAutofit/>
          </a:bodyPr>
          <a:lstStyle/>
          <a:p>
            <a:pPr marL="577850" indent="-577850">
              <a:lnSpc>
                <a:spcPct val="110000"/>
              </a:lnSpc>
              <a:spcBef>
                <a:spcPts val="0"/>
              </a:spcBef>
              <a:spcAft>
                <a:spcPts val="600"/>
              </a:spcAft>
              <a:buSzPct val="100000"/>
              <a:buFont typeface="+mj-lt"/>
              <a:buAutoNum type="arabicPeriod"/>
              <a:defRPr/>
            </a:pPr>
            <a:r>
              <a:rPr lang="en-US" sz="3600" dirty="0"/>
              <a:t>When?</a:t>
            </a:r>
          </a:p>
          <a:p>
            <a:pPr marL="577850" indent="-577850">
              <a:lnSpc>
                <a:spcPct val="110000"/>
              </a:lnSpc>
              <a:spcBef>
                <a:spcPts val="0"/>
              </a:spcBef>
              <a:spcAft>
                <a:spcPts val="600"/>
              </a:spcAft>
              <a:buSzPct val="100000"/>
              <a:buFont typeface="+mj-lt"/>
              <a:buAutoNum type="arabicPeriod"/>
              <a:defRPr/>
            </a:pPr>
            <a:r>
              <a:rPr lang="en-US" sz="3600" dirty="0"/>
              <a:t>Where?</a:t>
            </a:r>
          </a:p>
          <a:p>
            <a:pPr marL="577850" indent="-577850">
              <a:lnSpc>
                <a:spcPct val="110000"/>
              </a:lnSpc>
              <a:spcBef>
                <a:spcPts val="0"/>
              </a:spcBef>
              <a:spcAft>
                <a:spcPts val="600"/>
              </a:spcAft>
              <a:buSzPct val="100000"/>
              <a:buFont typeface="+mj-lt"/>
              <a:buAutoNum type="arabicPeriod"/>
              <a:defRPr/>
            </a:pPr>
            <a:r>
              <a:rPr lang="en-US" sz="3600" dirty="0"/>
              <a:t>Who?</a:t>
            </a:r>
          </a:p>
          <a:p>
            <a:pPr marL="577850" indent="-577850">
              <a:lnSpc>
                <a:spcPct val="110000"/>
              </a:lnSpc>
              <a:spcBef>
                <a:spcPts val="0"/>
              </a:spcBef>
              <a:spcAft>
                <a:spcPts val="600"/>
              </a:spcAft>
              <a:buSzPct val="100000"/>
              <a:buFont typeface="+mj-lt"/>
              <a:buAutoNum type="arabicPeriod"/>
              <a:defRPr/>
            </a:pPr>
            <a:r>
              <a:rPr lang="en-US" sz="3600" dirty="0"/>
              <a:t>Why?</a:t>
            </a:r>
          </a:p>
          <a:p>
            <a:pPr marL="577850" indent="-577850">
              <a:lnSpc>
                <a:spcPct val="110000"/>
              </a:lnSpc>
              <a:spcBef>
                <a:spcPts val="0"/>
              </a:spcBef>
              <a:spcAft>
                <a:spcPts val="600"/>
              </a:spcAft>
              <a:buSzPct val="100000"/>
              <a:buFont typeface="+mj-lt"/>
              <a:buAutoNum type="arabicPeriod"/>
              <a:defRPr/>
            </a:pPr>
            <a:r>
              <a:rPr lang="en-US" sz="3600" dirty="0"/>
              <a:t>What?</a:t>
            </a:r>
          </a:p>
          <a:p>
            <a:pPr marL="577850" indent="-577850">
              <a:lnSpc>
                <a:spcPct val="110000"/>
              </a:lnSpc>
              <a:spcBef>
                <a:spcPts val="0"/>
              </a:spcBef>
              <a:spcAft>
                <a:spcPts val="600"/>
              </a:spcAft>
              <a:buSzPct val="100000"/>
              <a:buFont typeface="+mj-lt"/>
              <a:buAutoNum type="arabicPeriod"/>
              <a:defRPr/>
            </a:pPr>
            <a:r>
              <a:rPr lang="en-US" sz="3600" dirty="0"/>
              <a:t>How?</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2289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38200" y="60960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800" dirty="0">
                <a:latin typeface="Calibri" panose="020F0502020204030204" pitchFamily="34" charset="0"/>
              </a:rPr>
              <a:t>Outline adapted from Mark Hitchcock, </a:t>
            </a:r>
            <a:r>
              <a:rPr lang="en-US" altLang="en-US" sz="1800" i="1" dirty="0">
                <a:latin typeface="Calibri" panose="020F0502020204030204" pitchFamily="34" charset="0"/>
              </a:rPr>
              <a:t>The End: A Complete Overview of Bible Prophecy and the End of Days</a:t>
            </a:r>
            <a:r>
              <a:rPr lang="en-US" altLang="en-US" sz="1800" dirty="0">
                <a:latin typeface="Calibri" panose="020F0502020204030204" pitchFamily="34" charset="0"/>
              </a:rPr>
              <a:t> (Carol Stream, IL: Tyndale, 2012), 207-17.</a:t>
            </a:r>
          </a:p>
        </p:txBody>
      </p:sp>
    </p:spTree>
    <p:extLst>
      <p:ext uri="{BB962C8B-B14F-4D97-AF65-F5344CB8AC3E}">
        <p14:creationId xmlns:p14="http://schemas.microsoft.com/office/powerpoint/2010/main" val="2363754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28722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5128680"/>
          </a:xfrm>
        </p:spPr>
        <p:txBody>
          <a:bodyPr/>
          <a:lstStyle/>
          <a:p>
            <a:pPr marL="457200" indent="-457200">
              <a:spcBef>
                <a:spcPct val="0"/>
              </a:spcBef>
              <a:spcAft>
                <a:spcPts val="6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Description of the End Times (1-4)</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1058566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21285</TotalTime>
  <Words>1997</Words>
  <Application>Microsoft Office PowerPoint</Application>
  <PresentationFormat>On-screen Show (4:3)</PresentationFormat>
  <Paragraphs>349</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Corbel</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PowerPoint Presentation</vt:lpstr>
      <vt:lpstr>IV. The Prophecy of the Heavenly Messenger (11:2–12:13)</vt:lpstr>
      <vt:lpstr>IV. The Prophecy of the Heavenly Messenger (11:2–12:13)</vt:lpstr>
      <vt:lpstr>The Tribulation &amp; Millennium  Daniel 12:1-13</vt:lpstr>
      <vt:lpstr>The Tribulation &amp; Millennium  Daniel 12:1-13</vt:lpstr>
      <vt:lpstr>The Tribulation &amp; Millennium  Daniel 12:1-13</vt:lpstr>
      <vt:lpstr>The Tribulation &amp; Millennium  Daniel 12:1-13</vt:lpstr>
      <vt:lpstr>The Tribulation &amp; Millennium  Daniel 12:1-13</vt:lpstr>
      <vt:lpstr>PowerPoint Presentation</vt:lpstr>
      <vt:lpstr>PowerPoint Presentation</vt:lpstr>
      <vt:lpstr>God’s Resurrection Program</vt:lpstr>
      <vt:lpstr>PowerPoint Presentation</vt:lpstr>
      <vt:lpstr>The Tribulation &amp; Millennium  Daniel 12:1-13</vt:lpstr>
      <vt:lpstr>PowerPoint Presentation</vt:lpstr>
      <vt:lpstr>PowerPoint Presentation</vt:lpstr>
      <vt:lpstr>PowerPoint Presentation</vt:lpstr>
      <vt:lpstr>PowerPoint Presentation</vt:lpstr>
      <vt:lpstr>Six Questions</vt:lpstr>
      <vt:lpstr>Six Questions</vt:lpstr>
      <vt:lpstr>When?</vt:lpstr>
      <vt:lpstr>PowerPoint Presentation</vt:lpstr>
      <vt:lpstr>PowerPoint Presentation</vt:lpstr>
      <vt:lpstr>PowerPoint Presentation</vt:lpstr>
      <vt:lpstr>PowerPoint Presentation</vt:lpstr>
      <vt:lpstr>When?</vt:lpstr>
      <vt:lpstr>Six Questions</vt:lpstr>
      <vt:lpstr>Where?</vt:lpstr>
      <vt:lpstr>PowerPoint Presentation</vt:lpstr>
      <vt:lpstr>PowerPoint Presentation</vt:lpstr>
      <vt:lpstr>Six Questions</vt:lpstr>
      <vt:lpstr>Who?</vt:lpstr>
      <vt:lpstr>PowerPoint Presentation</vt:lpstr>
      <vt:lpstr>PowerPoint Presentation</vt:lpstr>
      <vt:lpstr>Six Questions</vt:lpstr>
      <vt:lpstr>Why?</vt:lpstr>
      <vt:lpstr>PowerPoint Presentation</vt:lpstr>
      <vt:lpstr>Why?</vt:lpstr>
      <vt:lpstr>PowerPoint Presentation</vt:lpstr>
      <vt:lpstr>Why?</vt:lpstr>
      <vt:lpstr>PowerPoint Presentation</vt:lpstr>
      <vt:lpstr>PowerPoint Presentation</vt:lpstr>
      <vt:lpstr>Six Questions</vt:lpstr>
      <vt:lpstr>What?</vt:lpstr>
      <vt:lpstr>What?</vt:lpstr>
      <vt:lpstr>PowerPoint Presentation</vt:lpstr>
      <vt:lpstr>What?</vt:lpstr>
      <vt:lpstr>PowerPoint Presentation</vt:lpstr>
      <vt:lpstr>What?</vt:lpstr>
      <vt:lpstr>PowerPoint Presentation</vt:lpstr>
      <vt:lpstr>PowerPoint Presentation</vt:lpstr>
      <vt:lpstr>PowerPoint Presentation</vt:lpstr>
      <vt:lpstr>Six Questions</vt:lpstr>
      <vt:lpstr>How?</vt:lpstr>
      <vt:lpstr>How?</vt:lpstr>
      <vt:lpstr>PowerPoint Presentation</vt:lpstr>
      <vt:lpstr>PowerPoint Presentation</vt:lpstr>
      <vt:lpstr>How?</vt:lpstr>
      <vt:lpstr>PowerPoint Presentation</vt:lpstr>
      <vt:lpstr>How?</vt:lpstr>
      <vt:lpstr>PowerPoint Presentation</vt:lpstr>
      <vt:lpstr>How?</vt:lpstr>
      <vt:lpstr>PowerPoint Presentation</vt:lpstr>
      <vt:lpstr>Conclusion</vt:lpstr>
      <vt:lpstr>Six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2025</cp:revision>
  <cp:lastPrinted>2017-02-05T01:03:10Z</cp:lastPrinted>
  <dcterms:created xsi:type="dcterms:W3CDTF">2009-03-17T12:21:13Z</dcterms:created>
  <dcterms:modified xsi:type="dcterms:W3CDTF">2018-04-01T13:12:59Z</dcterms:modified>
</cp:coreProperties>
</file>