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256" r:id="rId2"/>
    <p:sldId id="372" r:id="rId3"/>
    <p:sldId id="840" r:id="rId4"/>
    <p:sldId id="980" r:id="rId5"/>
    <p:sldId id="981" r:id="rId6"/>
    <p:sldId id="901" r:id="rId7"/>
    <p:sldId id="836" r:id="rId8"/>
    <p:sldId id="991" r:id="rId9"/>
    <p:sldId id="990" r:id="rId10"/>
    <p:sldId id="3352" r:id="rId11"/>
    <p:sldId id="3353" r:id="rId12"/>
    <p:sldId id="1445" r:id="rId13"/>
    <p:sldId id="1446" r:id="rId14"/>
    <p:sldId id="3829" r:id="rId15"/>
    <p:sldId id="3821" r:id="rId16"/>
    <p:sldId id="3354" r:id="rId17"/>
    <p:sldId id="3822" r:id="rId18"/>
    <p:sldId id="3830" r:id="rId19"/>
    <p:sldId id="3823" r:id="rId20"/>
    <p:sldId id="821" r:id="rId21"/>
    <p:sldId id="822" r:id="rId22"/>
    <p:sldId id="3824" r:id="rId23"/>
    <p:sldId id="3355" r:id="rId24"/>
    <p:sldId id="808" r:id="rId25"/>
    <p:sldId id="809" r:id="rId26"/>
    <p:sldId id="3836" r:id="rId27"/>
    <p:sldId id="810" r:id="rId28"/>
    <p:sldId id="3827" r:id="rId29"/>
    <p:sldId id="3828" r:id="rId30"/>
    <p:sldId id="3825" r:id="rId31"/>
    <p:sldId id="3837" r:id="rId32"/>
    <p:sldId id="3838" r:id="rId33"/>
    <p:sldId id="2201" r:id="rId34"/>
    <p:sldId id="2204" r:id="rId35"/>
    <p:sldId id="3839" r:id="rId36"/>
    <p:sldId id="2206" r:id="rId37"/>
    <p:sldId id="3840" r:id="rId38"/>
    <p:sldId id="3841" r:id="rId39"/>
    <p:sldId id="2559" r:id="rId40"/>
    <p:sldId id="3372" r:id="rId41"/>
    <p:sldId id="856" r:id="rId42"/>
    <p:sldId id="978" r:id="rId4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824" autoAdjust="0"/>
  </p:normalViewPr>
  <p:slideViewPr>
    <p:cSldViewPr>
      <p:cViewPr>
        <p:scale>
          <a:sx n="100" d="100"/>
          <a:sy n="100" d="100"/>
        </p:scale>
        <p:origin x="203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04/01/2018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04/01/2018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20</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r>
              <a:rPr lang="en-US"/>
              <a:t>04/01/2018</a:t>
            </a:r>
            <a:endParaRPr lang="en-US" dirty="0"/>
          </a:p>
        </p:txBody>
      </p:sp>
    </p:spTree>
    <p:extLst>
      <p:ext uri="{BB962C8B-B14F-4D97-AF65-F5344CB8AC3E}">
        <p14:creationId xmlns:p14="http://schemas.microsoft.com/office/powerpoint/2010/main" val="231427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21</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r>
              <a:rPr lang="en-US"/>
              <a:t>04/01/2018</a:t>
            </a:r>
            <a:endParaRPr lang="en-US" dirty="0"/>
          </a:p>
        </p:txBody>
      </p:sp>
    </p:spTree>
    <p:extLst>
      <p:ext uri="{BB962C8B-B14F-4D97-AF65-F5344CB8AC3E}">
        <p14:creationId xmlns:p14="http://schemas.microsoft.com/office/powerpoint/2010/main" val="141474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940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3.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6.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18</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44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5EE36C-61F1-47A3-ACE7-1E269F80610B}"/>
              </a:ext>
            </a:extLst>
          </p:cNvPr>
          <p:cNvSpPr>
            <a:spLocks noGrp="1" noChangeArrowheads="1"/>
          </p:cNvSpPr>
          <p:nvPr>
            <p:ph type="title"/>
          </p:nvPr>
        </p:nvSpPr>
        <p:spPr>
          <a:xfrm>
            <a:off x="685800" y="228600"/>
            <a:ext cx="77724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a:extLst>
              <a:ext uri="{FF2B5EF4-FFF2-40B4-BE49-F238E27FC236}">
                <a16:creationId xmlns:a16="http://schemas.microsoft.com/office/drawing/2014/main" id="{6FF69410-D6C2-4DD1-846E-F3B126A4D8A6}"/>
              </a:ext>
            </a:extLst>
          </p:cNvPr>
          <p:cNvSpPr>
            <a:spLocks noChangeArrowheads="1"/>
          </p:cNvSpPr>
          <p:nvPr/>
        </p:nvSpPr>
        <p:spPr bwMode="auto">
          <a:xfrm>
            <a:off x="177800" y="1600200"/>
            <a:ext cx="8785225" cy="44592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Traditional-normative dispensational theology is a system that embodies three essential, fundamental concepts called the </a:t>
            </a:r>
            <a:r>
              <a:rPr 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sine qua non </a:t>
            </a:r>
            <a:r>
              <a:rPr lang="en-US" sz="2800" dirty="0">
                <a:effectLst>
                  <a:outerShdw blurRad="38100" dist="38100" dir="2700000" algn="tl">
                    <a:srgbClr val="000000">
                      <a:alpha val="43137"/>
                    </a:srgbClr>
                  </a:outerShdw>
                </a:effectLst>
                <a:latin typeface="Calibri" panose="020F0502020204030204" pitchFamily="34" charset="0"/>
                <a:cs typeface="Arial" charset="0"/>
              </a:rPr>
              <a:t>(lit. “without which is not”):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The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consistent</a:t>
            </a:r>
            <a:r>
              <a:rPr lang="en-US" sz="2800" dirty="0">
                <a:effectLst>
                  <a:outerShdw blurRad="38100" dist="38100" dir="2700000" algn="tl">
                    <a:srgbClr val="000000">
                      <a:alpha val="43137"/>
                    </a:srgbClr>
                  </a:outerShdw>
                </a:effectLst>
                <a:latin typeface="Calibri" panose="020F0502020204030204" pitchFamily="34" charset="0"/>
                <a:cs typeface="Arial" charset="0"/>
              </a:rPr>
              <a:t> use of a plain, normal, literal, grammatical-historical method of interpretation;</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Which reveals that the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Church is distinct from Israel</a:t>
            </a:r>
            <a:r>
              <a:rPr lang="en-US" sz="2800" dirty="0">
                <a:effectLst>
                  <a:outerShdw blurRad="38100" dist="38100" dir="2700000" algn="tl">
                    <a:srgbClr val="000000">
                      <a:alpha val="43137"/>
                    </a:srgbClr>
                  </a:outerShdw>
                </a:effectLst>
                <a:latin typeface="Calibri" panose="020F0502020204030204" pitchFamily="34" charset="0"/>
                <a:cs typeface="Arial" charset="0"/>
              </a:rPr>
              <a: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God’s overall purpose is to bring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glory to Himself </a:t>
            </a:r>
            <a:r>
              <a:rPr lang="en-US" sz="2800" dirty="0">
                <a:effectLst>
                  <a:outerShdw blurRad="38100" dist="38100" dir="2700000" algn="tl">
                    <a:srgbClr val="000000">
                      <a:alpha val="43137"/>
                    </a:srgbClr>
                  </a:outerShdw>
                </a:effectLst>
                <a:latin typeface="Calibri" panose="020F0502020204030204" pitchFamily="34" charset="0"/>
                <a:cs typeface="Arial" charset="0"/>
              </a:rPr>
              <a:t>(Eph. 1:6, 12, 14).</a:t>
            </a:r>
          </a:p>
        </p:txBody>
      </p:sp>
      <p:sp>
        <p:nvSpPr>
          <p:cNvPr id="23556" name="Text Box 4">
            <a:extLst>
              <a:ext uri="{FF2B5EF4-FFF2-40B4-BE49-F238E27FC236}">
                <a16:creationId xmlns:a16="http://schemas.microsoft.com/office/drawing/2014/main" id="{8DD436EF-F9A8-4959-9DEE-70860A4D461B}"/>
              </a:ext>
            </a:extLst>
          </p:cNvPr>
          <p:cNvSpPr txBox="1">
            <a:spLocks noChangeArrowheads="1"/>
          </p:cNvSpPr>
          <p:nvPr/>
        </p:nvSpPr>
        <p:spPr bwMode="auto">
          <a:xfrm>
            <a:off x="2436813"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effectLst>
                  <a:outerShdw blurRad="38100" dist="38100" dir="2700000" algn="tl">
                    <a:srgbClr val="000000">
                      <a:alpha val="43137"/>
                    </a:srgbClr>
                  </a:outerShdw>
                </a:effectLst>
                <a:latin typeface="Calibri" panose="020F0502020204030204" pitchFamily="34" charset="0"/>
              </a:rPr>
              <a:t>Dr. Charles Ryrie, </a:t>
            </a:r>
            <a:r>
              <a:rPr lang="en-US" altLang="en-US" sz="1600" i="1" dirty="0">
                <a:effectLst>
                  <a:outerShdw blurRad="38100" dist="38100" dir="2700000" algn="tl">
                    <a:srgbClr val="000000">
                      <a:alpha val="43137"/>
                    </a:srgbClr>
                  </a:outerShdw>
                </a:effectLst>
                <a:latin typeface="Calibri" panose="020F0502020204030204" pitchFamily="34" charset="0"/>
              </a:rPr>
              <a:t>Dispensationalism</a:t>
            </a:r>
            <a:r>
              <a:rPr lang="en-US" altLang="en-US" sz="1600" dirty="0">
                <a:effectLst>
                  <a:outerShdw blurRad="38100" dist="38100" dir="2700000" algn="tl">
                    <a:srgbClr val="000000">
                      <a:alpha val="43137"/>
                    </a:srgbClr>
                  </a:outerShdw>
                </a:effectLst>
                <a:latin typeface="Calibri" panose="020F0502020204030204" pitchFamily="34" charset="0"/>
              </a:rPr>
              <a:t>, pp. 38-41</a:t>
            </a:r>
          </a:p>
        </p:txBody>
      </p:sp>
    </p:spTree>
    <p:extLst>
      <p:ext uri="{BB962C8B-B14F-4D97-AF65-F5344CB8AC3E}">
        <p14:creationId xmlns:p14="http://schemas.microsoft.com/office/powerpoint/2010/main" val="410522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B5CA431D-63EC-48B9-BB0D-8548B86B432A}"/>
              </a:ext>
            </a:extLst>
          </p:cNvPr>
          <p:cNvSpPr>
            <a:spLocks noGrp="1" noChangeArrowheads="1"/>
          </p:cNvSpPr>
          <p:nvPr>
            <p:ph type="title"/>
          </p:nvPr>
        </p:nvSpPr>
        <p:spPr>
          <a:xfrm>
            <a:off x="1" y="228600"/>
            <a:ext cx="9144000" cy="1219200"/>
          </a:xfrm>
        </p:spPr>
        <p:txBody>
          <a:bodyPr/>
          <a:lstStyle/>
          <a:p>
            <a:pPr algn="ctr">
              <a:defRPr/>
            </a:pPr>
            <a:r>
              <a:rPr lang="en-US" sz="3600" dirty="0">
                <a:solidFill>
                  <a:srgbClr val="00FFFF"/>
                </a:solidFill>
                <a:effectLst>
                  <a:outerShdw blurRad="38100" dist="38100" dir="2700000" algn="tl">
                    <a:srgbClr val="000000">
                      <a:alpha val="43137"/>
                    </a:srgbClr>
                  </a:outerShdw>
                </a:effectLst>
              </a:rPr>
              <a:t>Dispensational Theology: </a:t>
            </a:r>
            <a:br>
              <a:rPr lang="en-US" sz="3600" dirty="0">
                <a:solidFill>
                  <a:srgbClr val="00FFFF"/>
                </a:solidFill>
                <a:effectLst>
                  <a:outerShdw blurRad="38100" dist="38100" dir="2700000" algn="tl">
                    <a:srgbClr val="000000">
                      <a:alpha val="43137"/>
                    </a:srgbClr>
                  </a:outerShdw>
                </a:effectLst>
              </a:rPr>
            </a:br>
            <a:r>
              <a:rPr lang="en-US" sz="3600" dirty="0">
                <a:solidFill>
                  <a:srgbClr val="00FFFF"/>
                </a:solidFill>
                <a:effectLst>
                  <a:outerShdw blurRad="38100" dist="38100" dir="2700000" algn="tl">
                    <a:srgbClr val="000000">
                      <a:alpha val="43137"/>
                    </a:srgbClr>
                  </a:outerShdw>
                </a:effectLst>
              </a:rPr>
              <a:t>Doxological Purpose</a:t>
            </a:r>
          </a:p>
        </p:txBody>
      </p:sp>
      <p:sp>
        <p:nvSpPr>
          <p:cNvPr id="24579" name="Text Box 3">
            <a:extLst>
              <a:ext uri="{FF2B5EF4-FFF2-40B4-BE49-F238E27FC236}">
                <a16:creationId xmlns:a16="http://schemas.microsoft.com/office/drawing/2014/main" id="{C5AF1B6B-FD06-48F0-89CD-5A5086BE045D}"/>
              </a:ext>
            </a:extLst>
          </p:cNvPr>
          <p:cNvSpPr txBox="1">
            <a:spLocks noChangeArrowheads="1"/>
          </p:cNvSpPr>
          <p:nvPr/>
        </p:nvSpPr>
        <p:spPr bwMode="auto">
          <a:xfrm>
            <a:off x="2041525" y="6230938"/>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effectLst>
                  <a:outerShdw blurRad="38100" dist="38100" dir="2700000" algn="tl">
                    <a:srgbClr val="000000">
                      <a:alpha val="43137"/>
                    </a:srgbClr>
                  </a:outerShdw>
                </a:effectLst>
                <a:latin typeface="Calibri" panose="020F0502020204030204" pitchFamily="34" charset="0"/>
              </a:rPr>
              <a:t>Dictionary of Premillennial Theology</a:t>
            </a:r>
            <a:r>
              <a:rPr lang="en-US" altLang="en-US" sz="1600" dirty="0">
                <a:effectLst>
                  <a:outerShdw blurRad="38100" dist="38100" dir="2700000" algn="tl">
                    <a:srgbClr val="000000">
                      <a:alpha val="43137"/>
                    </a:srgbClr>
                  </a:outerShdw>
                </a:effectLst>
                <a:latin typeface="Calibri" panose="020F0502020204030204" pitchFamily="34" charset="0"/>
              </a:rPr>
              <a:t>, Charles Ryrie, p. 94</a:t>
            </a:r>
          </a:p>
        </p:txBody>
      </p:sp>
      <p:sp>
        <p:nvSpPr>
          <p:cNvPr id="193541" name="Rectangle 5">
            <a:extLst>
              <a:ext uri="{FF2B5EF4-FFF2-40B4-BE49-F238E27FC236}">
                <a16:creationId xmlns:a16="http://schemas.microsoft.com/office/drawing/2014/main" id="{6921FFB6-630D-458C-9DA7-317BB0AFC63B}"/>
              </a:ext>
            </a:extLst>
          </p:cNvPr>
          <p:cNvSpPr>
            <a:spLocks noChangeArrowheads="1"/>
          </p:cNvSpPr>
          <p:nvPr/>
        </p:nvSpPr>
        <p:spPr bwMode="auto">
          <a:xfrm>
            <a:off x="206375" y="1600200"/>
            <a:ext cx="86487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spcBef>
                <a:spcPct val="20000"/>
              </a:spcBef>
              <a:buClr>
                <a:schemeClr val="tx2"/>
              </a:buClr>
              <a:buFont typeface="+mj-lt"/>
              <a:buAutoNum type="alphaUcPeriod"/>
            </a:pPr>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algn="just" eaLnBrk="1" hangingPunct="1">
              <a:spcBef>
                <a:spcPct val="20000"/>
              </a:spcBef>
              <a:buClr>
                <a:schemeClr val="tx2"/>
              </a:buClr>
              <a:buFont typeface="+mj-lt"/>
              <a:buAutoNum type="alphaUcPeriod"/>
            </a:pPr>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347219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80241-B7B0-4671-A079-84A46BE86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70" y="161261"/>
            <a:ext cx="7797460" cy="6535478"/>
          </a:xfrm>
          <a:prstGeom prst="rect">
            <a:avLst/>
          </a:prstGeom>
        </p:spPr>
      </p:pic>
    </p:spTree>
    <p:extLst>
      <p:ext uri="{BB962C8B-B14F-4D97-AF65-F5344CB8AC3E}">
        <p14:creationId xmlns:p14="http://schemas.microsoft.com/office/powerpoint/2010/main" val="3111588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304800" y="76200"/>
            <a:ext cx="85344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3:21</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Him be the glory in the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Christ Jesus to all generations forever and ever. Amen.”</a:t>
            </a:r>
          </a:p>
        </p:txBody>
      </p:sp>
      <p:pic>
        <p:nvPicPr>
          <p:cNvPr id="2" name="Picture 1">
            <a:extLst>
              <a:ext uri="{FF2B5EF4-FFF2-40B4-BE49-F238E27FC236}">
                <a16:creationId xmlns:a16="http://schemas.microsoft.com/office/drawing/2014/main" id="{4FB6E0C7-C551-427A-B805-98F1B83ADC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514600"/>
            <a:ext cx="3048000" cy="2286000"/>
          </a:xfrm>
          <a:prstGeom prst="rect">
            <a:avLst/>
          </a:prstGeom>
        </p:spPr>
      </p:pic>
    </p:spTree>
    <p:extLst>
      <p:ext uri="{BB962C8B-B14F-4D97-AF65-F5344CB8AC3E}">
        <p14:creationId xmlns:p14="http://schemas.microsoft.com/office/powerpoint/2010/main" val="51744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526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304800" y="0"/>
            <a:ext cx="85344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280912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304800" y="0"/>
            <a:ext cx="85344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3:16-17</a:t>
            </a:r>
          </a:p>
          <a:p>
            <a:pPr algn="just">
              <a:spcAft>
                <a:spcPts val="120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Scripture</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inspired by God and profitable for teaching, for reproof, for correction, for training in righteousness;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man of God may be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adequate, equipped for every good work</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B32EAF3-0CD6-4D66-BEEA-04DFB02EC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75" y="3000375"/>
            <a:ext cx="2450451" cy="1828800"/>
          </a:xfrm>
          <a:prstGeom prst="rect">
            <a:avLst/>
          </a:prstGeom>
        </p:spPr>
      </p:pic>
    </p:spTree>
    <p:extLst>
      <p:ext uri="{BB962C8B-B14F-4D97-AF65-F5344CB8AC3E}">
        <p14:creationId xmlns:p14="http://schemas.microsoft.com/office/powerpoint/2010/main" val="425746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154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faith, and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 of the Son of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mature man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measure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stature which belongs to the fullness of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no longer to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children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tossed here and there by waves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carried about by every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doctrine, by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trickery of men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craftiness in deceitful scheming;”</a:t>
            </a:r>
          </a:p>
        </p:txBody>
      </p:sp>
    </p:spTree>
    <p:extLst>
      <p:ext uri="{BB962C8B-B14F-4D97-AF65-F5344CB8AC3E}">
        <p14:creationId xmlns:p14="http://schemas.microsoft.com/office/powerpoint/2010/main" val="353485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753918-8092-44DE-8FAE-6C6C3AD69B8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 name="Rectangle 3"/>
          <p:cNvSpPr txBox="1">
            <a:spLocks/>
          </p:cNvSpPr>
          <p:nvPr/>
        </p:nvSpPr>
        <p:spPr bwMode="auto">
          <a:xfrm>
            <a:off x="76199" y="76200"/>
            <a:ext cx="903782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154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truth in love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aspects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Him who is the head, even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whom the whole body, being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fitted and held together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joint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supplies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proper working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individual part, causes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 of itself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64032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b="1" u="sng" dirty="0">
                <a:solidFill>
                  <a:srgbClr val="FFFFCC"/>
                </a:solidFill>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548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B658D-C686-4A7D-BE53-DD513CC90D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7647" y="76200"/>
            <a:ext cx="9108705" cy="424731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28:18-20</a:t>
            </a:r>
          </a:p>
          <a:p>
            <a:pPr algn="just">
              <a:spcBef>
                <a:spcPts val="600"/>
              </a:spcBef>
              <a:spcAft>
                <a:spcPts val="6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came up and spoke to them, saying, ‘All authority has been given to Me in heaven and on earth.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and make disciples of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nations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baptizing them in the name of the Father and the Son and the Holy Spirit,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teaching them to observe all that I commanded you; and lo, I am with you always, even to the end of the age.’”</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405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5D10A-B944-44B1-B29B-CCD262A7282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656524" y="76200"/>
            <a:ext cx="7830952" cy="280076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16:15</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world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preach the gospel to all creation.”</a:t>
            </a:r>
          </a:p>
          <a:p>
            <a:pPr algn="just">
              <a:spcBef>
                <a:spcPts val="600"/>
              </a:spcBef>
              <a:spcAft>
                <a:spcPts val="600"/>
              </a:spcAft>
            </a:pP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514600"/>
            <a:ext cx="1903645" cy="2286000"/>
          </a:xfrm>
          <a:prstGeom prst="ellipse">
            <a:avLst/>
          </a:prstGeom>
          <a:ln>
            <a:noFill/>
          </a:ln>
          <a:effectLst>
            <a:softEdge rad="112500"/>
          </a:effectLst>
        </p:spPr>
      </p:pic>
    </p:spTree>
    <p:extLst>
      <p:ext uri="{BB962C8B-B14F-4D97-AF65-F5344CB8AC3E}">
        <p14:creationId xmlns:p14="http://schemas.microsoft.com/office/powerpoint/2010/main" val="3021386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5D10A-B944-44B1-B29B-CCD262A7282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228600" y="76200"/>
            <a:ext cx="8686800" cy="470898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24:46-48</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46</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He said to them, “Thus it is written, that the Christ would suffer and rise again from the dead the third day, </a:t>
            </a:r>
            <a:r>
              <a:rPr lang="en-US" sz="3400" baseline="30000" dirty="0">
                <a:effectLst>
                  <a:outerShdw blurRad="38100" dist="38100" dir="2700000" algn="tl">
                    <a:srgbClr val="000000">
                      <a:alpha val="43137"/>
                    </a:srgbClr>
                  </a:outerShdw>
                </a:effectLst>
                <a:latin typeface="Calibri" panose="020F0502020204030204" pitchFamily="34" charset="0"/>
              </a:rPr>
              <a:t>47</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that repentance for forgiveness of sins would be proclaimed in His name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to all the nations, beginning from Jerusalem</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48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You are witnesses of these things.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Bef>
                <a:spcPts val="600"/>
              </a:spcBef>
              <a:spcAft>
                <a:spcPts val="600"/>
              </a:spcAft>
            </a:pP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9441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3D5FC-F6EC-4710-8D71-D73703D8E96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7" y="76200"/>
            <a:ext cx="9108705"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will receive power when the Holy Spirit has come upon you; and you shall be My witnesses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both in Jerusalem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in all Judea and Samaria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to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remotest part of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3200400"/>
            <a:ext cx="1903645" cy="2286000"/>
          </a:xfrm>
          <a:prstGeom prst="ellipse">
            <a:avLst/>
          </a:prstGeom>
          <a:ln>
            <a:noFill/>
          </a:ln>
          <a:effectLst>
            <a:softEdge rad="112500"/>
          </a:effectLst>
        </p:spPr>
      </p:pic>
    </p:spTree>
    <p:extLst>
      <p:ext uri="{BB962C8B-B14F-4D97-AF65-F5344CB8AC3E}">
        <p14:creationId xmlns:p14="http://schemas.microsoft.com/office/powerpoint/2010/main" val="2610373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5D10A-B944-44B1-B29B-CCD262A7282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76200"/>
            <a:ext cx="9144000" cy="323165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20:21</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Jesus said to them again, “Peace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as the Father has sent Me, I also send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Bef>
                <a:spcPts val="600"/>
              </a:spcBef>
              <a:spcAft>
                <a:spcPts val="600"/>
              </a:spcAft>
            </a:pP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863BE24-94C9-4902-A2D6-B45EBCA9E6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4011" y="2209800"/>
            <a:ext cx="2755978" cy="2560320"/>
          </a:xfrm>
          <a:prstGeom prst="rect">
            <a:avLst/>
          </a:prstGeom>
        </p:spPr>
      </p:pic>
    </p:spTree>
    <p:extLst>
      <p:ext uri="{BB962C8B-B14F-4D97-AF65-F5344CB8AC3E}">
        <p14:creationId xmlns:p14="http://schemas.microsoft.com/office/powerpoint/2010/main" val="4199406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5D10A-B944-44B1-B29B-CCD262A7282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14300" y="76200"/>
            <a:ext cx="8915400" cy="323165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3:16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For God so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world</a:t>
            </a:r>
            <a:r>
              <a:rPr lang="en-US" sz="3600" dirty="0">
                <a:effectLst>
                  <a:outerShdw blurRad="38100" dist="38100" dir="2700000" algn="tl">
                    <a:srgbClr val="000000">
                      <a:alpha val="43137"/>
                    </a:srgbClr>
                  </a:outerShdw>
                </a:effectLst>
                <a:latin typeface="Calibri" panose="020F0502020204030204" pitchFamily="34" charset="0"/>
              </a:rPr>
              <a:t>, that He gave His only begotten Son, that whoever believes in Him shall not perish, but have eternal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Bef>
                <a:spcPts val="600"/>
              </a:spcBef>
              <a:spcAft>
                <a:spcPts val="600"/>
              </a:spcAft>
            </a:pP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791A207-00F0-42E8-9918-FBBB68982C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1140" y="2590800"/>
            <a:ext cx="3541720" cy="2194560"/>
          </a:xfrm>
          <a:prstGeom prst="rect">
            <a:avLst/>
          </a:prstGeom>
        </p:spPr>
      </p:pic>
    </p:spTree>
    <p:extLst>
      <p:ext uri="{BB962C8B-B14F-4D97-AF65-F5344CB8AC3E}">
        <p14:creationId xmlns:p14="http://schemas.microsoft.com/office/powerpoint/2010/main" val="253916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7823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518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876300" y="228600"/>
            <a:ext cx="7391400" cy="685800"/>
          </a:xfrm>
        </p:spPr>
        <p:txBody>
          <a:bodyPr/>
          <a:lstStyle/>
          <a:p>
            <a:pPr algn="ctr" eaLnBrk="1" hangingPunct="1"/>
            <a:r>
              <a:rPr lang="en-US" sz="3600" dirty="0">
                <a:effectLst>
                  <a:outerShdw blurRad="38100" dist="38100" dir="2700000" algn="tl">
                    <a:srgbClr val="000000">
                      <a:alpha val="43137"/>
                    </a:srgbClr>
                  </a:outerShdw>
                </a:effectLst>
              </a:rPr>
              <a:t>Emergent Church &amp; the Kingdom</a:t>
            </a:r>
          </a:p>
        </p:txBody>
      </p:sp>
      <p:sp>
        <p:nvSpPr>
          <p:cNvPr id="38915" name="Rectangle 3"/>
          <p:cNvSpPr>
            <a:spLocks noGrp="1" noChangeArrowheads="1"/>
          </p:cNvSpPr>
          <p:nvPr>
            <p:ph type="body" idx="4294967295"/>
          </p:nvPr>
        </p:nvSpPr>
        <p:spPr>
          <a:xfrm>
            <a:off x="228600" y="914400"/>
            <a:ext cx="8713788" cy="3886201"/>
          </a:xfrm>
        </p:spPr>
        <p:txBody>
          <a:bodyPr/>
          <a:lstStyle/>
          <a:p>
            <a:pPr marL="0" indent="0" algn="just" eaLnBrk="1" hangingPunct="1">
              <a:buNone/>
              <a:defRPr/>
            </a:pPr>
            <a:r>
              <a:rPr lang="en-US" dirty="0">
                <a:effectLst>
                  <a:outerShdw blurRad="38100" dist="38100" dir="2700000" algn="tl">
                    <a:srgbClr val="000000">
                      <a:alpha val="43137"/>
                    </a:srgbClr>
                  </a:outerShdw>
                </a:effectLst>
              </a:rPr>
              <a:t>“</a:t>
            </a:r>
            <a:r>
              <a:rPr lang="en-US" dirty="0"/>
              <a:t>The church has been preoccupied with the question, ‘What happens to your soul after you die?’ As if the reason for Jesus coming can be summed up in, ‘Jesus is trying to get more souls into heaven as opposed to hell, after they die.’ I just think a fair reading of the Gospels blows that out of the water.</a:t>
            </a:r>
            <a:r>
              <a:rPr lang="en-US" dirty="0">
                <a:effectLst>
                  <a:outerShdw blurRad="38100" dist="38100" dir="2700000" algn="tl">
                    <a:srgbClr val="000000">
                      <a:alpha val="43137"/>
                    </a:srgbClr>
                  </a:outerShdw>
                </a:effectLst>
              </a:rPr>
              <a:t> ”</a:t>
            </a:r>
          </a:p>
          <a:p>
            <a:pPr marL="0" indent="0" algn="just" eaLnBrk="1" hangingPunct="1">
              <a:buNone/>
              <a:defRPr/>
            </a:pPr>
            <a:endParaRPr lang="en-US" sz="2800" dirty="0"/>
          </a:p>
        </p:txBody>
      </p:sp>
      <p:sp>
        <p:nvSpPr>
          <p:cNvPr id="16388" name="Text Box 4"/>
          <p:cNvSpPr txBox="1">
            <a:spLocks noChangeArrowheads="1"/>
          </p:cNvSpPr>
          <p:nvPr/>
        </p:nvSpPr>
        <p:spPr bwMode="auto">
          <a:xfrm>
            <a:off x="1714500" y="6248400"/>
            <a:ext cx="6667500" cy="400110"/>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Brian McLaren; cited in Roger Oakland, </a:t>
            </a:r>
            <a:r>
              <a:rPr lang="en-US" sz="2000" i="1" dirty="0">
                <a:effectLst>
                  <a:outerShdw blurRad="38100" dist="38100" dir="2700000" algn="tl">
                    <a:srgbClr val="000000">
                      <a:alpha val="43137"/>
                    </a:srgbClr>
                  </a:outerShdw>
                </a:effectLst>
                <a:latin typeface="Calibri" panose="020F0502020204030204" pitchFamily="34" charset="0"/>
              </a:rPr>
              <a:t>Faith Undone</a:t>
            </a:r>
            <a:r>
              <a:rPr lang="en-US" sz="2000" dirty="0">
                <a:effectLst>
                  <a:outerShdw blurRad="38100" dist="38100" dir="2700000" algn="tl">
                    <a:srgbClr val="000000">
                      <a:alpha val="43137"/>
                    </a:srgbClr>
                  </a:outerShdw>
                </a:effectLst>
                <a:latin typeface="Calibri" panose="020F0502020204030204" pitchFamily="34" charset="0"/>
              </a:rPr>
              <a:t>, 203.</a:t>
            </a:r>
          </a:p>
        </p:txBody>
      </p:sp>
      <p:pic>
        <p:nvPicPr>
          <p:cNvPr id="16389"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480108" y="4632960"/>
            <a:ext cx="2183784" cy="1463040"/>
          </a:xfrm>
          <a:prstGeom prst="rect">
            <a:avLst/>
          </a:prstGeom>
          <a:noFill/>
          <a:ln w="9525">
            <a:noFill/>
            <a:miter lim="800000"/>
            <a:headEnd/>
            <a:tailEnd/>
          </a:ln>
        </p:spPr>
      </p:pic>
    </p:spTree>
    <p:extLst>
      <p:ext uri="{BB962C8B-B14F-4D97-AF65-F5344CB8AC3E}">
        <p14:creationId xmlns:p14="http://schemas.microsoft.com/office/powerpoint/2010/main" val="4086193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143000" y="209490"/>
            <a:ext cx="6858000" cy="685800"/>
          </a:xfrm>
        </p:spPr>
        <p:txBody>
          <a:bodyPr/>
          <a:lstStyle/>
          <a:p>
            <a:pPr algn="ctr" eaLnBrk="1" hangingPunct="1"/>
            <a:r>
              <a:rPr lang="en-US" sz="3600" dirty="0">
                <a:effectLst>
                  <a:outerShdw blurRad="38100" dist="38100" dir="2700000" algn="tl">
                    <a:srgbClr val="000000">
                      <a:alpha val="43137"/>
                    </a:srgbClr>
                  </a:outerShdw>
                </a:effectLst>
              </a:rPr>
              <a:t>Emergent Church &amp; the Kingdom</a:t>
            </a:r>
          </a:p>
        </p:txBody>
      </p:sp>
      <p:sp>
        <p:nvSpPr>
          <p:cNvPr id="38915" name="Rectangle 3"/>
          <p:cNvSpPr>
            <a:spLocks noGrp="1" noChangeArrowheads="1"/>
          </p:cNvSpPr>
          <p:nvPr>
            <p:ph type="body" idx="4294967295"/>
          </p:nvPr>
        </p:nvSpPr>
        <p:spPr>
          <a:xfrm>
            <a:off x="228600" y="895290"/>
            <a:ext cx="8713788" cy="3905311"/>
          </a:xfrm>
        </p:spPr>
        <p:txBody>
          <a:bodyPr/>
          <a:lstStyle/>
          <a:p>
            <a:pPr marL="0" indent="0" algn="just" eaLnBrk="1" hangingPunct="1">
              <a:buFont typeface="Wingdings" pitchFamily="2" charset="2"/>
              <a:buNone/>
              <a:defRPr/>
            </a:pPr>
            <a:r>
              <a:rPr lang="en-US" sz="3000" dirty="0">
                <a:effectLst>
                  <a:outerShdw blurRad="38100" dist="38100" dir="2700000" algn="tl">
                    <a:srgbClr val="000000">
                      <a:alpha val="43137"/>
                    </a:srgbClr>
                  </a:outerShdw>
                </a:effectLst>
              </a:rPr>
              <a:t>“He selected 12 and trained them in a new way of life. He sent them to teach everyone this new way of life...Even if only a few would practice this new way, many would benefit. Oppressed people would be free. Poor people would be liberated from poverty. Minorities would be treated with respect. Sinners would be loved, not resented.”</a:t>
            </a:r>
          </a:p>
        </p:txBody>
      </p:sp>
      <p:sp>
        <p:nvSpPr>
          <p:cNvPr id="16388" name="Text Box 4"/>
          <p:cNvSpPr txBox="1">
            <a:spLocks noChangeArrowheads="1"/>
          </p:cNvSpPr>
          <p:nvPr/>
        </p:nvSpPr>
        <p:spPr bwMode="auto">
          <a:xfrm>
            <a:off x="1714500" y="6248400"/>
            <a:ext cx="5715000" cy="400110"/>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Brian McLaren, </a:t>
            </a:r>
            <a:r>
              <a:rPr lang="en-US" sz="2000" i="1" dirty="0">
                <a:effectLst>
                  <a:outerShdw blurRad="38100" dist="38100" dir="2700000" algn="tl">
                    <a:srgbClr val="000000">
                      <a:alpha val="43137"/>
                    </a:srgbClr>
                  </a:outerShdw>
                </a:effectLst>
                <a:latin typeface="Calibri" panose="020F0502020204030204" pitchFamily="34" charset="0"/>
              </a:rPr>
              <a:t>A Generous Orthodoxy</a:t>
            </a:r>
            <a:r>
              <a:rPr lang="en-US" sz="2000" dirty="0">
                <a:effectLst>
                  <a:outerShdw blurRad="38100" dist="38100" dir="2700000" algn="tl">
                    <a:srgbClr val="000000">
                      <a:alpha val="43137"/>
                    </a:srgbClr>
                  </a:outerShdw>
                </a:effectLst>
                <a:latin typeface="Calibri" panose="020F0502020204030204" pitchFamily="34" charset="0"/>
              </a:rPr>
              <a:t>, 111.</a:t>
            </a:r>
          </a:p>
        </p:txBody>
      </p:sp>
      <p:pic>
        <p:nvPicPr>
          <p:cNvPr id="16389"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480108" y="4632960"/>
            <a:ext cx="2183784" cy="1463040"/>
          </a:xfrm>
          <a:prstGeom prst="rect">
            <a:avLst/>
          </a:prstGeom>
          <a:noFill/>
          <a:ln w="9525">
            <a:noFill/>
            <a:miter lim="800000"/>
            <a:headEnd/>
            <a:tailEnd/>
          </a:ln>
        </p:spPr>
      </p:pic>
    </p:spTree>
    <p:extLst>
      <p:ext uri="{BB962C8B-B14F-4D97-AF65-F5344CB8AC3E}">
        <p14:creationId xmlns:p14="http://schemas.microsoft.com/office/powerpoint/2010/main" val="863789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371600" y="216418"/>
            <a:ext cx="6400800" cy="685800"/>
          </a:xfrm>
        </p:spPr>
        <p:txBody>
          <a:bodyPr/>
          <a:lstStyle/>
          <a:p>
            <a:pPr algn="ctr" eaLnBrk="1" hangingPunct="1"/>
            <a:r>
              <a:rPr lang="en-US" sz="3600" dirty="0">
                <a:effectLst>
                  <a:outerShdw blurRad="38100" dist="38100" dir="2700000" algn="tl">
                    <a:srgbClr val="000000">
                      <a:alpha val="43137"/>
                    </a:srgbClr>
                  </a:outerShdw>
                </a:effectLst>
              </a:rPr>
              <a:t>Emergent Church &amp; the Kingdom</a:t>
            </a:r>
          </a:p>
        </p:txBody>
      </p:sp>
      <p:sp>
        <p:nvSpPr>
          <p:cNvPr id="38915" name="Rectangle 3"/>
          <p:cNvSpPr>
            <a:spLocks noGrp="1" noChangeArrowheads="1"/>
          </p:cNvSpPr>
          <p:nvPr>
            <p:ph type="body" idx="4294967295"/>
          </p:nvPr>
        </p:nvSpPr>
        <p:spPr>
          <a:xfrm>
            <a:off x="228600" y="914401"/>
            <a:ext cx="8713788" cy="3024188"/>
          </a:xfrm>
        </p:spPr>
        <p:txBody>
          <a:bodyPr/>
          <a:lstStyle/>
          <a:p>
            <a:pPr marL="0" indent="0" algn="just" eaLnBrk="1" hangingPunct="1">
              <a:buNone/>
              <a:defRPr/>
            </a:pPr>
            <a:r>
              <a:rPr lang="en-US" sz="3000" dirty="0">
                <a:effectLst>
                  <a:outerShdw blurRad="38100" dist="38100" dir="2700000" algn="tl">
                    <a:srgbClr val="000000">
                      <a:alpha val="43137"/>
                    </a:srgbClr>
                  </a:outerShdw>
                </a:effectLst>
              </a:rPr>
              <a:t>“Industrialists would realize that God cares for sparrows and wildflowers-so their industries should respect, not rape, the environment. The homeless would be invited in for a hot meal. </a:t>
            </a:r>
            <a:r>
              <a:rPr lang="en-US" sz="3000" b="1" i="1" u="sng" dirty="0">
                <a:solidFill>
                  <a:srgbClr val="FFFFCC"/>
                </a:solidFill>
                <a:effectLst>
                  <a:outerShdw blurRad="38100" dist="38100" dir="2700000" algn="tl">
                    <a:srgbClr val="000000">
                      <a:alpha val="43137"/>
                    </a:srgbClr>
                  </a:outerShdw>
                </a:effectLst>
              </a:rPr>
              <a:t>The kingdom of God would come</a:t>
            </a:r>
            <a:r>
              <a:rPr lang="en-US" sz="3000" b="1" i="1" dirty="0">
                <a:solidFill>
                  <a:srgbClr val="FFFFCC"/>
                </a:solidFill>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not everywhere at once, not suddenly, but gradually like a seed growing in a field, like yeast spreading in a lump of bread dough, like light spreading across the sky at dawn.”</a:t>
            </a:r>
          </a:p>
        </p:txBody>
      </p:sp>
      <p:sp>
        <p:nvSpPr>
          <p:cNvPr id="16388" name="Text Box 4"/>
          <p:cNvSpPr txBox="1">
            <a:spLocks noChangeArrowheads="1"/>
          </p:cNvSpPr>
          <p:nvPr/>
        </p:nvSpPr>
        <p:spPr bwMode="auto">
          <a:xfrm>
            <a:off x="1714500" y="6248400"/>
            <a:ext cx="5715000" cy="400110"/>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Brian McLaren, </a:t>
            </a:r>
            <a:r>
              <a:rPr lang="en-US" sz="2000" i="1" dirty="0">
                <a:effectLst>
                  <a:outerShdw blurRad="38100" dist="38100" dir="2700000" algn="tl">
                    <a:srgbClr val="000000">
                      <a:alpha val="43137"/>
                    </a:srgbClr>
                  </a:outerShdw>
                </a:effectLst>
                <a:latin typeface="Calibri" panose="020F0502020204030204" pitchFamily="34" charset="0"/>
              </a:rPr>
              <a:t>A Generous Orthodoxy</a:t>
            </a:r>
            <a:r>
              <a:rPr lang="en-US" sz="2000" dirty="0">
                <a:effectLst>
                  <a:outerShdw blurRad="38100" dist="38100" dir="2700000" algn="tl">
                    <a:srgbClr val="000000">
                      <a:alpha val="43137"/>
                    </a:srgbClr>
                  </a:outerShdw>
                </a:effectLst>
                <a:latin typeface="Calibri" panose="020F0502020204030204" pitchFamily="34" charset="0"/>
              </a:rPr>
              <a:t>, 111.</a:t>
            </a:r>
          </a:p>
        </p:txBody>
      </p:sp>
      <p:pic>
        <p:nvPicPr>
          <p:cNvPr id="7" name="Picture 2" descr="http://3.bp.blogspot.com/-QEkPt30fRNQ/US-EfJsZfRI/AAAAAAAASK4/JnP_SUUHRas/s1600/a.jpg">
            <a:extLst>
              <a:ext uri="{FF2B5EF4-FFF2-40B4-BE49-F238E27FC236}">
                <a16:creationId xmlns:a16="http://schemas.microsoft.com/office/drawing/2014/main" id="{12B28BC8-1B27-47D0-AFEE-B205C5F12014}"/>
              </a:ext>
            </a:extLst>
          </p:cNvPr>
          <p:cNvPicPr>
            <a:picLocks noChangeAspect="1" noChangeArrowheads="1"/>
          </p:cNvPicPr>
          <p:nvPr/>
        </p:nvPicPr>
        <p:blipFill>
          <a:blip r:embed="rId2" cstate="print"/>
          <a:srcRect/>
          <a:stretch>
            <a:fillRect/>
          </a:stretch>
        </p:blipFill>
        <p:spPr bwMode="auto">
          <a:xfrm>
            <a:off x="3480108" y="4632960"/>
            <a:ext cx="2183784" cy="1463040"/>
          </a:xfrm>
          <a:prstGeom prst="rect">
            <a:avLst/>
          </a:prstGeom>
          <a:noFill/>
          <a:ln w="9525">
            <a:noFill/>
            <a:miter lim="800000"/>
            <a:headEnd/>
            <a:tailEnd/>
          </a:ln>
        </p:spPr>
      </p:pic>
    </p:spTree>
    <p:extLst>
      <p:ext uri="{BB962C8B-B14F-4D97-AF65-F5344CB8AC3E}">
        <p14:creationId xmlns:p14="http://schemas.microsoft.com/office/powerpoint/2010/main" val="3352396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10000" y="1066800"/>
            <a:ext cx="5105400" cy="3276600"/>
          </a:xfrm>
        </p:spPr>
        <p:txBody>
          <a:bodyPr/>
          <a:lstStyle/>
          <a:p>
            <a:pPr marL="0" indent="0" algn="just" eaLnBrk="1" hangingPunct="1">
              <a:buFont typeface="Wingdings" panose="05000000000000000000" pitchFamily="2" charset="2"/>
              <a:buNone/>
              <a:defRPr/>
            </a:pPr>
            <a:r>
              <a:rPr lang="en-US" sz="2800" dirty="0">
                <a:effectLst>
                  <a:outerShdw blurRad="38100" dist="38100" dir="2700000" algn="tl">
                    <a:srgbClr val="000000">
                      <a:alpha val="43137"/>
                    </a:srgbClr>
                  </a:outerShdw>
                </a:effectLst>
                <a:latin typeface="Calibri" panose="020F0502020204030204" pitchFamily="34" charset="0"/>
              </a:rPr>
              <a:t>“I stand before you confidently right now and say to you that God is going to use you to change the world...I'm looking at a stadium full of people right now who are telling God they will do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rPr>
              <a:t>whatever it takes to establish God's Kingdom</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 "on earth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as it is in heaven." What will happen if the followers of Jesus say to Him, "We are yours?" What kind of spiritual awakening will occur?”</a:t>
            </a:r>
          </a:p>
        </p:txBody>
      </p:sp>
      <p:sp>
        <p:nvSpPr>
          <p:cNvPr id="80900" name="Text Box 4"/>
          <p:cNvSpPr txBox="1">
            <a:spLocks noChangeArrowheads="1"/>
          </p:cNvSpPr>
          <p:nvPr/>
        </p:nvSpPr>
        <p:spPr bwMode="auto">
          <a:xfrm>
            <a:off x="327025" y="4038600"/>
            <a:ext cx="31480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dirty="0">
                <a:effectLst>
                  <a:outerShdw blurRad="38100" dist="38100" dir="2700000" algn="tl">
                    <a:srgbClr val="000000">
                      <a:alpha val="43137"/>
                    </a:srgbClr>
                  </a:outerShdw>
                </a:effectLst>
                <a:latin typeface="Calibri" panose="020F0502020204030204" pitchFamily="34" charset="0"/>
              </a:rPr>
              <a:t>Rick Warren, cited in Oakland, </a:t>
            </a:r>
            <a:r>
              <a:rPr lang="en-US" altLang="en-US" i="1" dirty="0">
                <a:effectLst>
                  <a:outerShdw blurRad="38100" dist="38100" dir="2700000" algn="tl">
                    <a:srgbClr val="000000">
                      <a:alpha val="43137"/>
                    </a:srgbClr>
                  </a:outerShdw>
                </a:effectLst>
                <a:latin typeface="Calibri" panose="020F0502020204030204" pitchFamily="34" charset="0"/>
                <a:cs typeface="Arial" charset="0"/>
              </a:rPr>
              <a:t>Faith Undone, </a:t>
            </a:r>
            <a:r>
              <a:rPr lang="en-US" altLang="en-US" dirty="0">
                <a:effectLst>
                  <a:outerShdw blurRad="38100" dist="38100" dir="2700000" algn="tl">
                    <a:srgbClr val="000000">
                      <a:alpha val="43137"/>
                    </a:srgbClr>
                  </a:outerShdw>
                </a:effectLst>
                <a:latin typeface="Calibri" panose="020F0502020204030204" pitchFamily="34" charset="0"/>
              </a:rPr>
              <a:t>Kindle edition.</a:t>
            </a:r>
          </a:p>
        </p:txBody>
      </p:sp>
      <p:pic>
        <p:nvPicPr>
          <p:cNvPr id="2" name="Picture 1"/>
          <p:cNvPicPr>
            <a:picLocks noChangeAspect="1"/>
          </p:cNvPicPr>
          <p:nvPr/>
        </p:nvPicPr>
        <p:blipFill>
          <a:blip r:embed="rId2" cstate="print"/>
          <a:stretch>
            <a:fillRect/>
          </a:stretch>
        </p:blipFill>
        <p:spPr>
          <a:xfrm>
            <a:off x="152400" y="1273735"/>
            <a:ext cx="3497035"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p:cNvSpPr>
            <a:spLocks noGrp="1" noChangeArrowheads="1"/>
          </p:cNvSpPr>
          <p:nvPr>
            <p:ph type="title" idx="4294967295"/>
          </p:nvPr>
        </p:nvSpPr>
        <p:spPr>
          <a:xfrm>
            <a:off x="1524000" y="462361"/>
            <a:ext cx="6096000" cy="685800"/>
          </a:xfrm>
        </p:spPr>
        <p:txBody>
          <a:bodyPr/>
          <a:lstStyle/>
          <a:p>
            <a:pPr algn="ctr" eaLnBrk="1" hangingPunct="1"/>
            <a:r>
              <a:rPr lang="en-US" sz="3600" dirty="0">
                <a:effectLst>
                  <a:outerShdw blurRad="38100" dist="38100" dir="2700000" algn="tl">
                    <a:srgbClr val="000000">
                      <a:alpha val="43137"/>
                    </a:srgbClr>
                  </a:outerShdw>
                </a:effectLst>
              </a:rPr>
              <a:t>Church &amp; Kingdom Confusion</a:t>
            </a:r>
            <a:br>
              <a:rPr lang="en-US" sz="3600" dirty="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1408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76200" y="990600"/>
            <a:ext cx="8991600" cy="3657600"/>
          </a:xfrm>
        </p:spPr>
        <p:txBody>
          <a:bodyPr/>
          <a:lstStyle/>
          <a:p>
            <a:pPr marL="0" indent="0" algn="just">
              <a:buNone/>
              <a:defRPr/>
            </a:pPr>
            <a:r>
              <a:rPr lang="en-US" sz="2800" dirty="0">
                <a:effectLst>
                  <a:outerShdw blurRad="38100" dist="38100" dir="2700000" algn="tl">
                    <a:srgbClr val="000000">
                      <a:alpha val="43137"/>
                    </a:srgbClr>
                  </a:outerShdw>
                </a:effectLst>
              </a:rPr>
              <a:t>“If we are to be a part of this </a:t>
            </a:r>
            <a:r>
              <a:rPr lang="en-US" sz="2800" b="1" u="sng" dirty="0">
                <a:solidFill>
                  <a:srgbClr val="FFFFCC"/>
                </a:solidFill>
                <a:effectLst>
                  <a:outerShdw blurRad="38100" dist="38100" dir="2700000" algn="tl">
                    <a:srgbClr val="000000">
                      <a:alpha val="43137"/>
                    </a:srgbClr>
                  </a:outerShdw>
                </a:effectLst>
              </a:rPr>
              <a:t>coming kingdom</a:t>
            </a:r>
            <a:r>
              <a:rPr lang="en-US" sz="2800" dirty="0">
                <a:effectLst>
                  <a:outerShdw blurRad="38100" dist="38100" dir="2700000" algn="tl">
                    <a:srgbClr val="000000">
                      <a:alpha val="43137"/>
                    </a:srgbClr>
                  </a:outerShdw>
                </a:effectLst>
              </a:rPr>
              <a:t>, God expects our lives – our churches and faith communities too – to be characterized by these authentic signs of our own transformation: compassion, mercy, justice, and love – demonstrated </a:t>
            </a:r>
            <a:r>
              <a:rPr lang="en-US" sz="2800" i="1" dirty="0">
                <a:effectLst>
                  <a:outerShdw blurRad="38100" dist="38100" dir="2700000" algn="tl">
                    <a:srgbClr val="000000">
                      <a:alpha val="43137"/>
                    </a:srgbClr>
                  </a:outerShdw>
                </a:effectLst>
              </a:rPr>
              <a:t>tangibly</a:t>
            </a:r>
            <a:r>
              <a:rPr lang="en-US" sz="2800" dirty="0">
                <a:effectLst>
                  <a:outerShdw blurRad="38100" dist="38100" dir="2700000" algn="tl">
                    <a:srgbClr val="000000">
                      <a:alpha val="43137"/>
                    </a:srgbClr>
                  </a:outerShdw>
                </a:effectLst>
              </a:rPr>
              <a:t>. Only then will our light break forth like the dawn, our healing quickly appear, and our cries for help be answered with a divine </a:t>
            </a:r>
            <a:r>
              <a:rPr lang="en-US" sz="2800" i="1" dirty="0">
                <a:effectLst>
                  <a:outerShdw blurRad="38100" dist="38100" dir="2700000" algn="tl">
                    <a:srgbClr val="000000">
                      <a:alpha val="43137"/>
                    </a:srgbClr>
                  </a:outerShdw>
                </a:effectLst>
              </a:rPr>
              <a:t>Here am I.</a:t>
            </a:r>
            <a:r>
              <a:rPr lang="en-US" sz="2800" dirty="0">
                <a:effectLst>
                  <a:outerShdw blurRad="38100" dist="38100" dir="2700000" algn="tl">
                    <a:srgbClr val="000000">
                      <a:alpha val="43137"/>
                    </a:srgbClr>
                  </a:outerShdw>
                </a:effectLst>
              </a:rPr>
              <a:t>”</a:t>
            </a:r>
          </a:p>
        </p:txBody>
      </p:sp>
      <p:sp>
        <p:nvSpPr>
          <p:cNvPr id="21508" name="Text Box 4"/>
          <p:cNvSpPr txBox="1">
            <a:spLocks noChangeArrowheads="1"/>
          </p:cNvSpPr>
          <p:nvPr/>
        </p:nvSpPr>
        <p:spPr bwMode="auto">
          <a:xfrm>
            <a:off x="838200" y="6248400"/>
            <a:ext cx="7620000" cy="400110"/>
          </a:xfrm>
          <a:prstGeom prst="rect">
            <a:avLst/>
          </a:prstGeom>
          <a:noFill/>
          <a:ln w="9525">
            <a:noFill/>
            <a:miter lim="800000"/>
            <a:headEnd/>
            <a:tailEnd/>
          </a:ln>
        </p:spPr>
        <p:txBody>
          <a:bodyPr>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Stearns, </a:t>
            </a:r>
            <a:r>
              <a:rPr lang="en-US" sz="2000" i="1" dirty="0">
                <a:effectLst>
                  <a:outerShdw blurRad="38100" dist="38100" dir="2700000" algn="tl">
                    <a:srgbClr val="000000">
                      <a:alpha val="43137"/>
                    </a:srgbClr>
                  </a:outerShdw>
                </a:effectLst>
                <a:latin typeface="Calibri" panose="020F0502020204030204" pitchFamily="34" charset="0"/>
              </a:rPr>
              <a:t>Hole in the Gospel</a:t>
            </a:r>
            <a:r>
              <a:rPr lang="en-US" sz="2000" dirty="0">
                <a:effectLst>
                  <a:outerShdw blurRad="38100" dist="38100" dir="2700000" algn="tl">
                    <a:srgbClr val="000000">
                      <a:alpha val="43137"/>
                    </a:srgbClr>
                  </a:outerShdw>
                </a:effectLst>
                <a:latin typeface="Calibri" panose="020F0502020204030204" pitchFamily="34" charset="0"/>
              </a:rPr>
              <a:t>, 57.</a:t>
            </a:r>
          </a:p>
        </p:txBody>
      </p:sp>
      <p:sp>
        <p:nvSpPr>
          <p:cNvPr id="6" name="Rectangle 2"/>
          <p:cNvSpPr txBox="1">
            <a:spLocks noChangeArrowheads="1"/>
          </p:cNvSpPr>
          <p:nvPr/>
        </p:nvSpPr>
        <p:spPr bwMode="auto">
          <a:xfrm>
            <a:off x="1676400" y="228600"/>
            <a:ext cx="5791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Church &amp; Kingdom Confusion</a:t>
            </a:r>
          </a:p>
        </p:txBody>
      </p:sp>
      <p:pic>
        <p:nvPicPr>
          <p:cNvPr id="8"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1739460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76200" y="990600"/>
            <a:ext cx="8991600" cy="4114800"/>
          </a:xfrm>
        </p:spPr>
        <p:txBody>
          <a:bodyPr/>
          <a:lstStyle/>
          <a:p>
            <a:pPr marL="0" indent="0" algn="just">
              <a:buNone/>
              <a:defRPr/>
            </a:pPr>
            <a:r>
              <a:rPr lang="en-US" sz="2800" dirty="0">
                <a:effectLst>
                  <a:outerShdw blurRad="38100" dist="38100" dir="2700000" algn="tl">
                    <a:srgbClr val="000000">
                      <a:alpha val="43137"/>
                    </a:srgbClr>
                  </a:outerShdw>
                </a:effectLst>
              </a:rPr>
              <a:t>“The gospel that we have been given – the whole gospel – is God’s vision for a new way of living…</a:t>
            </a:r>
            <a:r>
              <a:rPr lang="en-US" sz="2800" b="1" u="sng" dirty="0">
                <a:solidFill>
                  <a:srgbClr val="FFFFCC"/>
                </a:solidFill>
                <a:effectLst>
                  <a:outerShdw blurRad="38100" dist="38100" dir="2700000" algn="tl">
                    <a:srgbClr val="000000">
                      <a:alpha val="43137"/>
                    </a:srgbClr>
                  </a:outerShdw>
                </a:effectLst>
              </a:rPr>
              <a:t>Christ’s vision was of a redeemed world order populated by redeemed people – </a:t>
            </a:r>
            <a:r>
              <a:rPr lang="en-US" sz="2800" b="1" i="1" u="sng" dirty="0">
                <a:solidFill>
                  <a:srgbClr val="FFFFCC"/>
                </a:solidFill>
                <a:effectLst>
                  <a:outerShdw blurRad="38100" dist="38100" dir="2700000" algn="tl">
                    <a:srgbClr val="000000">
                      <a:alpha val="43137"/>
                    </a:srgbClr>
                  </a:outerShdw>
                </a:effectLst>
              </a:rPr>
              <a:t>now</a:t>
            </a:r>
            <a:r>
              <a:rPr lang="en-US" sz="2800" i="1" dirty="0">
                <a:effectLst>
                  <a:outerShdw blurRad="38100" dist="38100" dir="2700000" algn="tl">
                    <a:srgbClr val="000000">
                      <a:alpha val="43137"/>
                    </a:srgbClr>
                  </a:outerShdw>
                </a:effectLst>
              </a:rPr>
              <a:t>. To accomplish this, we are to be salt and light </a:t>
            </a:r>
            <a:r>
              <a:rPr lang="en-US" sz="2800" dirty="0">
                <a:effectLst>
                  <a:outerShdw blurRad="38100" dist="38100" dir="2700000" algn="tl">
                    <a:srgbClr val="000000">
                      <a:alpha val="43137"/>
                    </a:srgbClr>
                  </a:outerShdw>
                </a:effectLst>
              </a:rPr>
              <a:t>in a dark and fallen world, the “yeast” that leavens the whole loaf of bread (the whole of society). </a:t>
            </a:r>
            <a:r>
              <a:rPr lang="en-US" sz="2800" i="1" dirty="0">
                <a:effectLst>
                  <a:outerShdw blurRad="38100" dist="38100" dir="2700000" algn="tl">
                    <a:srgbClr val="000000">
                      <a:alpha val="43137"/>
                    </a:srgbClr>
                  </a:outerShdw>
                </a:effectLst>
              </a:rPr>
              <a:t>We are the ones God has </a:t>
            </a:r>
            <a:r>
              <a:rPr lang="en-US" sz="2800" dirty="0">
                <a:effectLst>
                  <a:outerShdw blurRad="38100" dist="38100" dir="2700000" algn="tl">
                    <a:srgbClr val="000000">
                      <a:alpha val="43137"/>
                    </a:srgbClr>
                  </a:outerShdw>
                </a:effectLst>
              </a:rPr>
              <a:t>called to be His Church. It’s up to us. </a:t>
            </a:r>
            <a:r>
              <a:rPr lang="en-US" sz="2800" i="1" dirty="0">
                <a:effectLst>
                  <a:outerShdw blurRad="38100" dist="38100" dir="2700000" algn="tl">
                    <a:srgbClr val="000000">
                      <a:alpha val="43137"/>
                    </a:srgbClr>
                  </a:outerShdw>
                </a:effectLst>
              </a:rPr>
              <a:t>We are to be the </a:t>
            </a:r>
            <a:r>
              <a:rPr lang="en-US" sz="2800" dirty="0">
                <a:effectLst>
                  <a:outerShdw blurRad="38100" dist="38100" dir="2700000" algn="tl">
                    <a:srgbClr val="000000">
                      <a:alpha val="43137"/>
                    </a:srgbClr>
                  </a:outerShdw>
                </a:effectLst>
              </a:rPr>
              <a:t>change. But a changed world requires </a:t>
            </a:r>
            <a:r>
              <a:rPr lang="en-US" sz="2800" i="1" dirty="0">
                <a:effectLst>
                  <a:outerShdw blurRad="38100" dist="38100" dir="2700000" algn="tl">
                    <a:srgbClr val="000000">
                      <a:alpha val="43137"/>
                    </a:srgbClr>
                  </a:outerShdw>
                </a:effectLst>
              </a:rPr>
              <a:t>change agents, and </a:t>
            </a:r>
            <a:r>
              <a:rPr lang="en-US" sz="2800" dirty="0">
                <a:effectLst>
                  <a:outerShdw blurRad="38100" dist="38100" dir="2700000" algn="tl">
                    <a:srgbClr val="000000">
                      <a:alpha val="43137"/>
                    </a:srgbClr>
                  </a:outerShdw>
                </a:effectLst>
              </a:rPr>
              <a:t>change agents are people who have first been changed themselves.”</a:t>
            </a:r>
          </a:p>
        </p:txBody>
      </p:sp>
      <p:sp>
        <p:nvSpPr>
          <p:cNvPr id="22532" name="Text Box 4"/>
          <p:cNvSpPr txBox="1">
            <a:spLocks noChangeArrowheads="1"/>
          </p:cNvSpPr>
          <p:nvPr/>
        </p:nvSpPr>
        <p:spPr bwMode="auto">
          <a:xfrm>
            <a:off x="838200" y="6248400"/>
            <a:ext cx="7620000" cy="400110"/>
          </a:xfrm>
          <a:prstGeom prst="rect">
            <a:avLst/>
          </a:prstGeom>
          <a:noFill/>
          <a:ln w="9525">
            <a:noFill/>
            <a:miter lim="800000"/>
            <a:headEnd/>
            <a:tailEnd/>
          </a:ln>
        </p:spPr>
        <p:txBody>
          <a:bodyPr>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Stearns, </a:t>
            </a:r>
            <a:r>
              <a:rPr lang="en-US" sz="2000" i="1" dirty="0">
                <a:effectLst>
                  <a:outerShdw blurRad="38100" dist="38100" dir="2700000" algn="tl">
                    <a:srgbClr val="000000">
                      <a:alpha val="43137"/>
                    </a:srgbClr>
                  </a:outerShdw>
                </a:effectLst>
                <a:latin typeface="Calibri" panose="020F0502020204030204" pitchFamily="34" charset="0"/>
              </a:rPr>
              <a:t>Hole in the Gospel</a:t>
            </a:r>
            <a:r>
              <a:rPr lang="en-US" sz="2000" dirty="0">
                <a:effectLst>
                  <a:outerShdw blurRad="38100" dist="38100" dir="2700000" algn="tl">
                    <a:srgbClr val="000000">
                      <a:alpha val="43137"/>
                    </a:srgbClr>
                  </a:outerShdw>
                </a:effectLst>
                <a:latin typeface="Calibri" panose="020F0502020204030204" pitchFamily="34" charset="0"/>
              </a:rPr>
              <a:t>, 276, 243-44.</a:t>
            </a:r>
          </a:p>
        </p:txBody>
      </p:sp>
      <p:sp>
        <p:nvSpPr>
          <p:cNvPr id="7" name="Rectangle 2"/>
          <p:cNvSpPr txBox="1">
            <a:spLocks noChangeArrowheads="1"/>
          </p:cNvSpPr>
          <p:nvPr/>
        </p:nvSpPr>
        <p:spPr bwMode="auto">
          <a:xfrm>
            <a:off x="1600200" y="457200"/>
            <a:ext cx="60198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Church &amp; Kingdom Confusion</a:t>
            </a:r>
          </a:p>
          <a:p>
            <a:pPr algn="ctr" eaLnBrk="1" hangingPunct="1"/>
            <a:endParaRPr lang="en-US" sz="3600" kern="0" dirty="0">
              <a:effectLst>
                <a:outerShdw blurRad="38100" dist="38100" dir="2700000" algn="tl">
                  <a:srgbClr val="000000">
                    <a:alpha val="43137"/>
                  </a:srgbClr>
                </a:outerShdw>
              </a:effectLst>
            </a:endParaRPr>
          </a:p>
        </p:txBody>
      </p:sp>
      <p:pic>
        <p:nvPicPr>
          <p:cNvPr id="8"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548351" y="4876800"/>
            <a:ext cx="2047298" cy="1371600"/>
          </a:xfrm>
          <a:prstGeom prst="rect">
            <a:avLst/>
          </a:prstGeom>
          <a:noFill/>
          <a:ln w="9525">
            <a:noFill/>
            <a:miter lim="800000"/>
            <a:headEnd/>
            <a:tailEnd/>
          </a:ln>
        </p:spPr>
      </p:pic>
    </p:spTree>
    <p:extLst>
      <p:ext uri="{BB962C8B-B14F-4D97-AF65-F5344CB8AC3E}">
        <p14:creationId xmlns:p14="http://schemas.microsoft.com/office/powerpoint/2010/main" val="224027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52400" y="990600"/>
            <a:ext cx="8839200" cy="3657600"/>
          </a:xfrm>
        </p:spPr>
        <p:txBody>
          <a:bodyPr/>
          <a:lstStyle/>
          <a:p>
            <a:pPr marL="0" indent="0" algn="just">
              <a:buNone/>
              <a:defRPr/>
            </a:pPr>
            <a:r>
              <a:rPr lang="en-US" sz="2800" dirty="0">
                <a:effectLst>
                  <a:outerShdw blurRad="38100" dist="38100" dir="2700000" algn="tl">
                    <a:srgbClr val="000000">
                      <a:alpha val="43137"/>
                    </a:srgbClr>
                  </a:outerShdw>
                </a:effectLst>
              </a:rPr>
              <a:t>“</a:t>
            </a:r>
            <a:r>
              <a:rPr lang="en-US" dirty="0">
                <a:effectLst/>
              </a:rPr>
              <a:t>Unfortunately, present-day dispensationalists have written very little in proposing a theology of social ministry.” He continues, “if we as a community of Christ worked on creating our community as a model of social justice and peace, then we really would have some suggestions to make for social reform in our cities and nations.”</a:t>
            </a:r>
          </a:p>
        </p:txBody>
      </p:sp>
      <p:sp>
        <p:nvSpPr>
          <p:cNvPr id="21508" name="Text Box 4"/>
          <p:cNvSpPr txBox="1">
            <a:spLocks noChangeArrowheads="1"/>
          </p:cNvSpPr>
          <p:nvPr/>
        </p:nvSpPr>
        <p:spPr bwMode="auto">
          <a:xfrm>
            <a:off x="0" y="6059269"/>
            <a:ext cx="9150927" cy="646331"/>
          </a:xfrm>
          <a:prstGeom prst="rect">
            <a:avLst/>
          </a:prstGeom>
          <a:noFill/>
          <a:ln w="9525">
            <a:noFill/>
            <a:miter lim="800000"/>
            <a:headEnd/>
            <a:tailEnd/>
          </a:ln>
        </p:spPr>
        <p:txBody>
          <a:bodyPr wrap="square">
            <a:spAutoFit/>
          </a:bodyPr>
          <a:lstStyle/>
          <a:p>
            <a:pPr algn="just">
              <a:spcBef>
                <a:spcPct val="50000"/>
              </a:spcBef>
            </a:pPr>
            <a:r>
              <a:rPr lang="en-US" sz="1200" dirty="0">
                <a:latin typeface="Calibri" panose="020F0502020204030204" pitchFamily="34" charset="0"/>
                <a:cs typeface="Calibri" panose="020F0502020204030204" pitchFamily="34" charset="0"/>
              </a:rPr>
              <a:t>Craig </a:t>
            </a:r>
            <a:r>
              <a:rPr lang="en-US" sz="1200" dirty="0" err="1">
                <a:latin typeface="Calibri" panose="020F0502020204030204" pitchFamily="34" charset="0"/>
                <a:cs typeface="Calibri" panose="020F0502020204030204" pitchFamily="34" charset="0"/>
              </a:rPr>
              <a:t>Blaising</a:t>
            </a:r>
            <a:r>
              <a:rPr lang="en-US" sz="1200" dirty="0">
                <a:latin typeface="Calibri" panose="020F0502020204030204" pitchFamily="34" charset="0"/>
                <a:cs typeface="Calibri" panose="020F0502020204030204" pitchFamily="34" charset="0"/>
              </a:rPr>
              <a:t>, “Dispensationalism: The Search for Definition,” in </a:t>
            </a:r>
            <a:r>
              <a:rPr lang="en-US" sz="1200" i="1" dirty="0">
                <a:latin typeface="Calibri" panose="020F0502020204030204" pitchFamily="34" charset="0"/>
                <a:cs typeface="Calibri" panose="020F0502020204030204" pitchFamily="34" charset="0"/>
              </a:rPr>
              <a:t>Dispensationalism, Israel and the Church</a:t>
            </a:r>
            <a:r>
              <a:rPr lang="en-US" sz="1200" dirty="0">
                <a:latin typeface="Calibri" panose="020F0502020204030204" pitchFamily="34" charset="0"/>
                <a:cs typeface="Calibri" panose="020F0502020204030204" pitchFamily="34" charset="0"/>
              </a:rPr>
              <a:t>, ed. Craig </a:t>
            </a:r>
            <a:r>
              <a:rPr lang="en-US" sz="1200" dirty="0" err="1">
                <a:latin typeface="Calibri" panose="020F0502020204030204" pitchFamily="34" charset="0"/>
                <a:cs typeface="Calibri" panose="020F0502020204030204" pitchFamily="34" charset="0"/>
              </a:rPr>
              <a:t>Blaising</a:t>
            </a:r>
            <a:r>
              <a:rPr lang="en-US" sz="1200" dirty="0">
                <a:latin typeface="Calibri" panose="020F0502020204030204" pitchFamily="34" charset="0"/>
                <a:cs typeface="Calibri" panose="020F0502020204030204" pitchFamily="34" charset="0"/>
              </a:rPr>
              <a:t> and Darrell Bock (Grand Rapids: Zondervan, 1992), 14, n. 3; idem, “Theological and Ministerial Issues in Progressive Dispensationalism,” in </a:t>
            </a:r>
            <a:r>
              <a:rPr lang="en-US" sz="1200" i="1" dirty="0">
                <a:latin typeface="Calibri" panose="020F0502020204030204" pitchFamily="34" charset="0"/>
                <a:cs typeface="Calibri" panose="020F0502020204030204" pitchFamily="34" charset="0"/>
              </a:rPr>
              <a:t>Progressive Dispensationalism</a:t>
            </a:r>
            <a:r>
              <a:rPr lang="en-US" sz="1200" dirty="0">
                <a:latin typeface="Calibri" panose="020F0502020204030204" pitchFamily="34" charset="0"/>
                <a:cs typeface="Calibri" panose="020F0502020204030204" pitchFamily="34" charset="0"/>
              </a:rPr>
              <a:t>, ed. Darrell Bock and Craig </a:t>
            </a:r>
            <a:r>
              <a:rPr lang="en-US" sz="1200" dirty="0" err="1">
                <a:latin typeface="Calibri" panose="020F0502020204030204" pitchFamily="34" charset="0"/>
                <a:cs typeface="Calibri" panose="020F0502020204030204" pitchFamily="34" charset="0"/>
              </a:rPr>
              <a:t>Blaising</a:t>
            </a:r>
            <a:r>
              <a:rPr lang="en-US" sz="1200" dirty="0">
                <a:latin typeface="Calibri" panose="020F0502020204030204" pitchFamily="34" charset="0"/>
                <a:cs typeface="Calibri" panose="020F0502020204030204" pitchFamily="34" charset="0"/>
              </a:rPr>
              <a:t> (Wheaton, IL: Victor, 1993), 288–89.</a:t>
            </a:r>
          </a:p>
        </p:txBody>
      </p:sp>
      <p:sp>
        <p:nvSpPr>
          <p:cNvPr id="6" name="Rectangle 2"/>
          <p:cNvSpPr txBox="1">
            <a:spLocks noChangeArrowheads="1"/>
          </p:cNvSpPr>
          <p:nvPr/>
        </p:nvSpPr>
        <p:spPr bwMode="auto">
          <a:xfrm>
            <a:off x="1676400" y="228600"/>
            <a:ext cx="5791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Holistic Redemption? </a:t>
            </a:r>
          </a:p>
        </p:txBody>
      </p:sp>
      <p:pic>
        <p:nvPicPr>
          <p:cNvPr id="8"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548352" y="4468091"/>
            <a:ext cx="2047297" cy="1371600"/>
          </a:xfrm>
          <a:prstGeom prst="rect">
            <a:avLst/>
          </a:prstGeom>
          <a:noFill/>
          <a:ln w="9525">
            <a:noFill/>
            <a:miter lim="800000"/>
            <a:headEnd/>
            <a:tailEnd/>
          </a:ln>
        </p:spPr>
      </p:pic>
    </p:spTree>
    <p:extLst>
      <p:ext uri="{BB962C8B-B14F-4D97-AF65-F5344CB8AC3E}">
        <p14:creationId xmlns:p14="http://schemas.microsoft.com/office/powerpoint/2010/main" val="2017578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04800" y="990600"/>
            <a:ext cx="8534400" cy="2438400"/>
          </a:xfrm>
        </p:spPr>
        <p:txBody>
          <a:bodyPr/>
          <a:lstStyle/>
          <a:p>
            <a:pPr marL="0" indent="0" algn="just">
              <a:buNone/>
              <a:defRPr/>
            </a:pPr>
            <a:r>
              <a:rPr lang="en-US" dirty="0">
                <a:effectLst>
                  <a:outerShdw blurRad="38100" dist="38100" dir="2700000" algn="tl">
                    <a:srgbClr val="000000">
                      <a:alpha val="43137"/>
                    </a:srgbClr>
                  </a:outerShdw>
                </a:effectLst>
              </a:rPr>
              <a:t>“</a:t>
            </a:r>
            <a:r>
              <a:rPr lang="en-US" dirty="0">
                <a:effectLst/>
              </a:rPr>
              <a:t>Holistic redemption can easily lead to placing unbalanced, if not wrong, priorities on political action, social agendas, and improving the structures of society.”</a:t>
            </a:r>
            <a:endParaRPr lang="en-US" dirty="0">
              <a:effectLst>
                <a:outerShdw blurRad="38100" dist="38100" dir="2700000" algn="tl">
                  <a:srgbClr val="000000">
                    <a:alpha val="43137"/>
                  </a:srgbClr>
                </a:outerShdw>
              </a:effectLst>
            </a:endParaRPr>
          </a:p>
        </p:txBody>
      </p:sp>
      <p:sp>
        <p:nvSpPr>
          <p:cNvPr id="21508" name="Text Box 4"/>
          <p:cNvSpPr txBox="1">
            <a:spLocks noChangeArrowheads="1"/>
          </p:cNvSpPr>
          <p:nvPr/>
        </p:nvSpPr>
        <p:spPr bwMode="auto">
          <a:xfrm>
            <a:off x="762000" y="6248400"/>
            <a:ext cx="7620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cs typeface="Calibri" panose="020F0502020204030204" pitchFamily="34" charset="0"/>
              </a:rPr>
              <a:t>Charles C. Ryrie, </a:t>
            </a:r>
            <a:r>
              <a:rPr lang="en-US" sz="2000" i="1" dirty="0">
                <a:latin typeface="Calibri" panose="020F0502020204030204" pitchFamily="34" charset="0"/>
                <a:cs typeface="Calibri" panose="020F0502020204030204" pitchFamily="34" charset="0"/>
              </a:rPr>
              <a:t>Dispensationalism </a:t>
            </a:r>
            <a:r>
              <a:rPr lang="en-US" sz="2000" dirty="0">
                <a:latin typeface="Calibri" panose="020F0502020204030204" pitchFamily="34" charset="0"/>
                <a:cs typeface="Calibri" panose="020F0502020204030204" pitchFamily="34" charset="0"/>
              </a:rPr>
              <a:t>(Chicago: Moody, 1995), 176.</a:t>
            </a:r>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p:cNvSpPr txBox="1">
            <a:spLocks noChangeArrowheads="1"/>
          </p:cNvSpPr>
          <p:nvPr/>
        </p:nvSpPr>
        <p:spPr bwMode="auto">
          <a:xfrm>
            <a:off x="1676400" y="228600"/>
            <a:ext cx="5791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Holistic Redemption? </a:t>
            </a:r>
          </a:p>
        </p:txBody>
      </p:sp>
      <p:pic>
        <p:nvPicPr>
          <p:cNvPr id="7" name="Picture 2" descr="http://3.bp.blogspot.com/-QEkPt30fRNQ/US-EfJsZfRI/AAAAAAAASK4/JnP_SUUHRas/s1600/a.jpg">
            <a:extLst>
              <a:ext uri="{FF2B5EF4-FFF2-40B4-BE49-F238E27FC236}">
                <a16:creationId xmlns:a16="http://schemas.microsoft.com/office/drawing/2014/main" id="{BBE0739C-06A4-475F-98D2-971717AEBE70}"/>
              </a:ext>
            </a:extLst>
          </p:cNvPr>
          <p:cNvPicPr>
            <a:picLocks noChangeAspect="1" noChangeArrowheads="1"/>
          </p:cNvPicPr>
          <p:nvPr/>
        </p:nvPicPr>
        <p:blipFill>
          <a:blip r:embed="rId2" cstate="print"/>
          <a:srcRect/>
          <a:stretch>
            <a:fillRect/>
          </a:stretch>
        </p:blipFill>
        <p:spPr bwMode="auto">
          <a:xfrm>
            <a:off x="3548352" y="4468091"/>
            <a:ext cx="2047297" cy="1371600"/>
          </a:xfrm>
          <a:prstGeom prst="rect">
            <a:avLst/>
          </a:prstGeom>
          <a:noFill/>
          <a:ln w="9525">
            <a:noFill/>
            <a:miter lim="800000"/>
            <a:headEnd/>
            <a:tailEnd/>
          </a:ln>
        </p:spPr>
      </p:pic>
    </p:spTree>
    <p:extLst>
      <p:ext uri="{BB962C8B-B14F-4D97-AF65-F5344CB8AC3E}">
        <p14:creationId xmlns:p14="http://schemas.microsoft.com/office/powerpoint/2010/main" val="2857661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28600" y="1536442"/>
            <a:ext cx="6172200" cy="4247317"/>
          </a:xfrm>
          <a:prstGeom prst="rect">
            <a:avLst/>
          </a:prstGeom>
          <a:noFill/>
          <a:ln w="9525">
            <a:noFill/>
            <a:miter lim="800000"/>
            <a:headEnd/>
            <a:tailEnd/>
          </a:ln>
        </p:spPr>
        <p:txBody>
          <a:bodyPr>
            <a:spAutoFit/>
          </a:bodyPr>
          <a:lstStyle/>
          <a:p>
            <a:pPr algn="just"/>
            <a:r>
              <a:rPr lang="en-US" sz="3000" dirty="0">
                <a:latin typeface="Calibri" panose="020F0502020204030204" pitchFamily="34" charset="0"/>
              </a:rPr>
              <a:t>Bestselling author Hal Lindsey warned what could happen to the church in the last days if she began to see herself as the establisher of God's kingdom: “The last days of the church on the earth may be largely </a:t>
            </a:r>
            <a:r>
              <a:rPr lang="en-US" sz="3000" b="1" i="1" u="sng" dirty="0">
                <a:solidFill>
                  <a:srgbClr val="FFFFCC"/>
                </a:solidFill>
                <a:latin typeface="Calibri" panose="020F0502020204030204" pitchFamily="34" charset="0"/>
              </a:rPr>
              <a:t>wasted</a:t>
            </a:r>
            <a:r>
              <a:rPr lang="en-US" sz="3000" dirty="0">
                <a:latin typeface="Calibri" panose="020F0502020204030204" pitchFamily="34" charset="0"/>
              </a:rPr>
              <a:t> seeking to accomplish a task that only the LORD Himself can and will do directly.”</a:t>
            </a:r>
          </a:p>
        </p:txBody>
      </p:sp>
      <p:sp>
        <p:nvSpPr>
          <p:cNvPr id="29699" name="TextBox 4"/>
          <p:cNvSpPr txBox="1">
            <a:spLocks noChangeArrowheads="1"/>
          </p:cNvSpPr>
          <p:nvPr/>
        </p:nvSpPr>
        <p:spPr bwMode="auto">
          <a:xfrm>
            <a:off x="838200" y="152400"/>
            <a:ext cx="7391400" cy="954107"/>
          </a:xfrm>
          <a:prstGeom prst="rect">
            <a:avLst/>
          </a:prstGeom>
          <a:noFill/>
          <a:ln w="9525">
            <a:noFill/>
            <a:miter lim="800000"/>
            <a:headEnd/>
            <a:tailEnd/>
          </a:ln>
        </p:spPr>
        <p:txBody>
          <a:bodyPr>
            <a:spAutoFit/>
          </a:bodyPr>
          <a:lstStyle/>
          <a:p>
            <a:pPr algn="ctr"/>
            <a:r>
              <a:rPr lang="en-US" sz="3600" dirty="0">
                <a:solidFill>
                  <a:schemeClr val="tx2"/>
                </a:solidFill>
                <a:latin typeface="Calibri" panose="020F0502020204030204" pitchFamily="34" charset="0"/>
                <a:ea typeface="+mj-ea"/>
                <a:cs typeface="+mj-cs"/>
              </a:rPr>
              <a:t>Hal Lindsey</a:t>
            </a:r>
          </a:p>
          <a:p>
            <a:pPr algn="ctr"/>
            <a:r>
              <a:rPr lang="en-US" sz="2000" i="1" dirty="0">
                <a:latin typeface="Calibri" panose="020F0502020204030204" pitchFamily="34" charset="0"/>
              </a:rPr>
              <a:t>The Road to Holocaust</a:t>
            </a:r>
            <a:r>
              <a:rPr lang="en-US" sz="2000" dirty="0">
                <a:latin typeface="Calibri" panose="020F0502020204030204" pitchFamily="34" charset="0"/>
              </a:rPr>
              <a:t>,  269</a:t>
            </a:r>
          </a:p>
        </p:txBody>
      </p:sp>
      <p:pic>
        <p:nvPicPr>
          <p:cNvPr id="6" name="Picture 2"/>
          <p:cNvPicPr>
            <a:picLocks noChangeAspect="1" noChangeArrowheads="1"/>
          </p:cNvPicPr>
          <p:nvPr/>
        </p:nvPicPr>
        <p:blipFill>
          <a:blip r:embed="rId2" cstate="print"/>
          <a:srcRect/>
          <a:stretch>
            <a:fillRect/>
          </a:stretch>
        </p:blipFill>
        <p:spPr bwMode="auto">
          <a:xfrm>
            <a:off x="6509905" y="1752600"/>
            <a:ext cx="2419350" cy="309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331374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95401" y="106394"/>
            <a:ext cx="6553199" cy="103660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Lewis Sperry Chafer</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vol. 4,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Kregel Publications, 1993), 41.</a:t>
            </a:r>
          </a:p>
        </p:txBody>
      </p:sp>
      <p:sp>
        <p:nvSpPr>
          <p:cNvPr id="57347" name="Content Placeholder 2"/>
          <p:cNvSpPr>
            <a:spLocks noGrp="1"/>
          </p:cNvSpPr>
          <p:nvPr>
            <p:ph idx="1"/>
          </p:nvPr>
        </p:nvSpPr>
        <p:spPr>
          <a:xfrm>
            <a:off x="76200" y="1600200"/>
            <a:ext cx="8915400" cy="5151406"/>
          </a:xfrm>
        </p:spPr>
        <p:txBody>
          <a:bodyPr/>
          <a:lstStyle/>
          <a:p>
            <a:pPr marL="0" indent="0" algn="just" eaLnBrk="1" hangingPunct="1">
              <a:buNone/>
              <a:defRPr/>
            </a:pPr>
            <a:r>
              <a:rPr lang="en-US" dirty="0">
                <a:effectLst>
                  <a:outerShdw blurRad="38100" dist="38100" dir="2700000" algn="tl">
                    <a:srgbClr val="000000">
                      <a:alpha val="43137"/>
                    </a:srgbClr>
                  </a:outerShdw>
                </a:effectLst>
              </a:rPr>
              <a:t>“In fact, the new, hitherto unrevealed purpose of God in the out calling of a heavenly people from Jews and Gentiles is so divergent with respect to the divine purpose toward Israel, which purpose preceded it and will yet follow it, that the term </a:t>
            </a:r>
            <a:r>
              <a:rPr lang="en-US" i="1" dirty="0">
                <a:effectLst>
                  <a:outerShdw blurRad="38100" dist="38100" dir="2700000" algn="tl">
                    <a:srgbClr val="000000">
                      <a:alpha val="43137"/>
                    </a:srgbClr>
                  </a:outerShdw>
                </a:effectLst>
              </a:rPr>
              <a:t>parenthetical</a:t>
            </a:r>
            <a:r>
              <a:rPr lang="en-US" dirty="0">
                <a:effectLst>
                  <a:outerShdw blurRad="38100" dist="38100" dir="2700000" algn="tl">
                    <a:srgbClr val="000000">
                      <a:alpha val="43137"/>
                    </a:srgbClr>
                  </a:outerShdw>
                </a:effectLst>
              </a:rPr>
              <a:t>, commonly employed to describe the new age purpose, is inaccurate. A parenthetical portion sustains some direct and indirect relation to that which goes before or that which follows; but the present age-purpose is not thus related and…</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73124"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Tree>
    <p:extLst>
      <p:ext uri="{BB962C8B-B14F-4D97-AF65-F5344CB8AC3E}">
        <p14:creationId xmlns:p14="http://schemas.microsoft.com/office/powerpoint/2010/main" val="3565813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42901" y="163516"/>
            <a:ext cx="8458199"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15:14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“Simeon has related how God first concerned Himself about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taking from among the Gentiles a people for His name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7815EB3-2F28-43F5-8B54-1DA78A9B73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6343" y="2788920"/>
            <a:ext cx="2351314" cy="2011680"/>
          </a:xfrm>
          <a:prstGeom prst="rect">
            <a:avLst/>
          </a:prstGeom>
        </p:spPr>
      </p:pic>
    </p:spTree>
    <p:extLst>
      <p:ext uri="{BB962C8B-B14F-4D97-AF65-F5344CB8AC3E}">
        <p14:creationId xmlns:p14="http://schemas.microsoft.com/office/powerpoint/2010/main" val="2605974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95401" y="106394"/>
            <a:ext cx="6553199" cy="103660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Lewis Sperry Chafer</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vol. 4,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Kregel Publications, 1993), 41.</a:t>
            </a:r>
          </a:p>
        </p:txBody>
      </p:sp>
      <p:sp>
        <p:nvSpPr>
          <p:cNvPr id="57347" name="Content Placeholder 2"/>
          <p:cNvSpPr>
            <a:spLocks noGrp="1"/>
          </p:cNvSpPr>
          <p:nvPr>
            <p:ph idx="1"/>
          </p:nvPr>
        </p:nvSpPr>
        <p:spPr>
          <a:xfrm>
            <a:off x="0" y="1600200"/>
            <a:ext cx="9067800" cy="5151406"/>
          </a:xfrm>
        </p:spPr>
        <p:txBody>
          <a:bodyPr/>
          <a:lstStyle/>
          <a:p>
            <a:pPr marL="0" indent="0" algn="just" eaLnBrk="1" hangingPunct="1">
              <a:buNone/>
              <a:defRPr/>
            </a:pPr>
            <a:r>
              <a:rPr lang="en-US" dirty="0">
                <a:effectLst>
                  <a:outerShdw blurRad="38100" dist="38100" dir="2700000" algn="tl">
                    <a:srgbClr val="000000">
                      <a:alpha val="43137"/>
                    </a:srgbClr>
                  </a:outerShdw>
                </a:effectLst>
              </a:rPr>
              <a:t>…therefore is more properly termed an </a:t>
            </a:r>
            <a:r>
              <a:rPr lang="en-US" b="1" i="1" dirty="0">
                <a:solidFill>
                  <a:srgbClr val="FFFFCC"/>
                </a:solidFill>
                <a:effectLst>
                  <a:outerShdw blurRad="38100" dist="38100" dir="2700000" algn="tl">
                    <a:srgbClr val="000000">
                      <a:alpha val="43137"/>
                    </a:srgbClr>
                  </a:outerShdw>
                </a:effectLst>
              </a:rPr>
              <a:t>intercalation</a:t>
            </a:r>
            <a:r>
              <a:rPr lang="en-US" dirty="0">
                <a:effectLst>
                  <a:outerShdw blurRad="38100" dist="38100" dir="2700000" algn="tl">
                    <a:srgbClr val="000000">
                      <a:alpha val="43137"/>
                    </a:srgbClr>
                  </a:outerShdw>
                </a:effectLst>
              </a:rPr>
              <a:t>. The appropriateness of this word will be seen in the fact that, as an interpolation is formed by inserting a word or phrase into a context, so when intercalation is formed by introducing a day or a period of time into the calendar. The present age of the church is an intercalation into the revealed calendar or program of God as that program was foreseen by the prophets of old. Such, indeed, is the precise character of the present age.”</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73124"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Tree>
    <p:extLst>
      <p:ext uri="{BB962C8B-B14F-4D97-AF65-F5344CB8AC3E}">
        <p14:creationId xmlns:p14="http://schemas.microsoft.com/office/powerpoint/2010/main" val="229621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76200"/>
            <a:ext cx="91440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Reformed Theology’s Denial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of the Church as an Intercalation</a:t>
            </a:r>
          </a:p>
        </p:txBody>
      </p:sp>
      <p:sp>
        <p:nvSpPr>
          <p:cNvPr id="108547" name="Content Placeholder 2"/>
          <p:cNvSpPr>
            <a:spLocks noGrp="1"/>
          </p:cNvSpPr>
          <p:nvPr>
            <p:ph idx="1"/>
          </p:nvPr>
        </p:nvSpPr>
        <p:spPr>
          <a:xfrm>
            <a:off x="76200" y="1295400"/>
            <a:ext cx="8991600" cy="4267200"/>
          </a:xfrm>
        </p:spPr>
        <p:txBody>
          <a:bodyPr/>
          <a:lstStyle/>
          <a:p>
            <a:pPr marL="0" indent="0" algn="just">
              <a:buNone/>
            </a:pPr>
            <a:r>
              <a:rPr lang="en-US" sz="3000" dirty="0">
                <a:effectLst>
                  <a:outerShdw blurRad="38100" dist="38100" dir="2700000" algn="tl">
                    <a:srgbClr val="000000">
                      <a:alpha val="43137"/>
                    </a:srgbClr>
                  </a:outerShdw>
                </a:effectLst>
              </a:rPr>
              <a:t>“We’re not dispensationalists here....We believe that the church is essentially Israel. We believe that the answer to, ‘What about the Jews?’ is, ‘Here we are.’ </a:t>
            </a:r>
            <a:r>
              <a:rPr lang="en-US" sz="3000" b="1" u="sng" dirty="0">
                <a:solidFill>
                  <a:srgbClr val="FFFFCC"/>
                </a:solidFill>
                <a:effectLst>
                  <a:outerShdw blurRad="38100" dist="38100" dir="2700000" algn="tl">
                    <a:srgbClr val="000000">
                      <a:alpha val="43137"/>
                    </a:srgbClr>
                  </a:outerShdw>
                </a:effectLst>
              </a:rPr>
              <a:t>We deny that the church is God’s ‘plan B.’ We deny that we are living in God’s redemptive parenthesis</a:t>
            </a:r>
            <a:r>
              <a:rPr lang="en-US" sz="3000" dirty="0">
                <a:effectLst>
                  <a:outerShdw blurRad="38100" dist="38100" dir="2700000" algn="tl">
                    <a:srgbClr val="000000">
                      <a:alpha val="43137"/>
                    </a:srgbClr>
                  </a:outerShdw>
                </a:effectLst>
              </a:rPr>
              <a:t>. There, we are again one people. In His holy and heavenly temple there is neither Jew nor Greek, male nor female, pre-mil nor post-mil. There, we are all together, </a:t>
            </a:r>
            <a:r>
              <a:rPr lang="en-US" sz="3000" b="1" u="sng" dirty="0">
                <a:solidFill>
                  <a:srgbClr val="FFFFCC"/>
                </a:solidFill>
                <a:effectLst>
                  <a:outerShdw blurRad="38100" dist="38100" dir="2700000" algn="tl">
                    <a:srgbClr val="000000">
                      <a:alpha val="43137"/>
                    </a:srgbClr>
                  </a:outerShdw>
                </a:effectLst>
              </a:rPr>
              <a:t>the Israel of God</a:t>
            </a:r>
            <a:r>
              <a:rPr lang="en-US" sz="3000" dirty="0">
                <a:effectLst>
                  <a:outerShdw blurRad="38100" dist="38100" dir="2700000" algn="tl">
                    <a:srgbClr val="000000">
                      <a:alpha val="43137"/>
                    </a:srgbClr>
                  </a:outerShdw>
                </a:effectLst>
              </a:rPr>
              <a:t>, princes with God, and the </a:t>
            </a:r>
            <a:r>
              <a:rPr lang="en-US" sz="3000" i="1" dirty="0" err="1">
                <a:effectLst>
                  <a:outerShdw blurRad="38100" dist="38100" dir="2700000" algn="tl">
                    <a:srgbClr val="000000">
                      <a:alpha val="43137"/>
                    </a:srgbClr>
                  </a:outerShdw>
                </a:effectLst>
              </a:rPr>
              <a:t>ekklesia</a:t>
            </a:r>
            <a:r>
              <a:rPr lang="en-US" sz="3000" dirty="0">
                <a:effectLst>
                  <a:outerShdw blurRad="38100" dist="38100" dir="2700000" algn="tl">
                    <a:srgbClr val="000000">
                      <a:alpha val="43137"/>
                    </a:srgbClr>
                  </a:outerShdw>
                </a:effectLst>
              </a:rPr>
              <a:t>, the set apart ones.”</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0" y="6324600"/>
            <a:ext cx="9144000" cy="338554"/>
          </a:xfrm>
          <a:prstGeom prst="rect">
            <a:avLst/>
          </a:prstGeom>
          <a:noFill/>
          <a:ln w="9525">
            <a:noFill/>
            <a:miter lim="800000"/>
            <a:headEnd/>
            <a:tailEnd/>
          </a:ln>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Table Talk</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magazine, Spring of 1999, p. 2 (inside cover), by R. C. Sproul Jr., editor, emphasis is mine</a:t>
            </a:r>
          </a:p>
        </p:txBody>
      </p:sp>
    </p:spTree>
    <p:extLst>
      <p:ext uri="{BB962C8B-B14F-4D97-AF65-F5344CB8AC3E}">
        <p14:creationId xmlns:p14="http://schemas.microsoft.com/office/powerpoint/2010/main" val="163563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300"/>
              </a:spcAft>
              <a:buSzPct val="100000"/>
              <a:buFont typeface="+mj-lt"/>
              <a:buAutoNum type="arabicPeriod"/>
              <a:defRPr/>
            </a:pPr>
            <a:r>
              <a:rPr lang="en-US" sz="3000" dirty="0">
                <a:effectLst>
                  <a:outerShdw blurRad="38100" dist="38100" dir="2700000" algn="tl">
                    <a:srgbClr val="000000">
                      <a:alpha val="43137"/>
                    </a:srgbClr>
                  </a:outerShdw>
                </a:effectLst>
              </a:rPr>
              <a:t>Unconditional program for Israel</a:t>
            </a:r>
          </a:p>
          <a:p>
            <a:pPr marL="514350" indent="-514350" eaLnBrk="1" hangingPunct="1">
              <a:spcBef>
                <a:spcPts val="0"/>
              </a:spcBef>
              <a:spcAft>
                <a:spcPts val="300"/>
              </a:spcAft>
              <a:buSzPct val="100000"/>
              <a:buFont typeface="+mj-lt"/>
              <a:buAutoNum type="arabicPeriod"/>
              <a:defRPr/>
            </a:pPr>
            <a:r>
              <a:rPr lang="en-US" sz="3000" dirty="0">
                <a:effectLst>
                  <a:outerShdw blurRad="38100" dist="38100" dir="2700000" algn="tl">
                    <a:srgbClr val="000000">
                      <a:alpha val="43137"/>
                    </a:srgbClr>
                  </a:outerShdw>
                </a:effectLst>
              </a:rPr>
              <a:t>Unfulfilled program for Israel</a:t>
            </a:r>
          </a:p>
          <a:p>
            <a:pPr marL="514350" indent="-514350" eaLnBrk="1" hangingPunct="1">
              <a:spcBef>
                <a:spcPts val="0"/>
              </a:spcBef>
              <a:spcAft>
                <a:spcPts val="300"/>
              </a:spcAft>
              <a:buSzPct val="100000"/>
              <a:buFont typeface="+mj-lt"/>
              <a:buAutoNum type="arabicPeriod"/>
              <a:defRPr/>
            </a:pPr>
            <a:r>
              <a:rPr lang="en-US" sz="3000" dirty="0">
                <a:effectLst>
                  <a:outerShdw blurRad="38100" dist="38100" dir="2700000" algn="tl">
                    <a:srgbClr val="000000">
                      <a:alpha val="43137"/>
                    </a:srgbClr>
                  </a:outerShdw>
                </a:effectLst>
              </a:rPr>
              <a:t>Literal program for Israel</a:t>
            </a:r>
          </a:p>
          <a:p>
            <a:pPr marL="514350" indent="-514350" eaLnBrk="1" hangingPunct="1">
              <a:spcBef>
                <a:spcPts val="0"/>
              </a:spcBef>
              <a:spcAft>
                <a:spcPts val="300"/>
              </a:spcAft>
              <a:buSzPct val="100000"/>
              <a:buFont typeface="+mj-lt"/>
              <a:buAutoNum type="arabicPeriod"/>
              <a:defRPr/>
            </a:pPr>
            <a:r>
              <a:rPr lang="en-US" sz="3000" dirty="0">
                <a:effectLst>
                  <a:outerShdw blurRad="38100" dist="38100" dir="2700000" algn="tl">
                    <a:srgbClr val="000000">
                      <a:alpha val="43137"/>
                    </a:srgbClr>
                  </a:outerShdw>
                </a:effectLst>
              </a:rPr>
              <a:t>Truthful program for Israel</a:t>
            </a:r>
          </a:p>
          <a:p>
            <a:pPr marL="514350" indent="-514350" eaLnBrk="1" hangingPunct="1">
              <a:spcBef>
                <a:spcPts val="0"/>
              </a:spcBef>
              <a:spcAft>
                <a:spcPts val="300"/>
              </a:spcAft>
              <a:buSzPct val="100000"/>
              <a:buFont typeface="+mj-lt"/>
              <a:buAutoNum type="arabicPeriod"/>
              <a:defRPr/>
            </a:pPr>
            <a:r>
              <a:rPr lang="en-US" sz="3000" dirty="0">
                <a:effectLst>
                  <a:outerShdw blurRad="38100" dist="38100" dir="2700000" algn="tl">
                    <a:srgbClr val="000000">
                      <a:alpha val="43137"/>
                    </a:srgbClr>
                  </a:outerShdw>
                </a:effectLst>
              </a:rPr>
              <a:t>Future program for Israel</a:t>
            </a:r>
          </a:p>
          <a:p>
            <a:pPr marL="514350" indent="-514350" eaLnBrk="1" hangingPunct="1">
              <a:spcBef>
                <a:spcPts val="0"/>
              </a:spcBef>
              <a:spcAft>
                <a:spcPts val="300"/>
              </a:spcAft>
              <a:buSzPct val="100000"/>
              <a:buFont typeface="+mj-lt"/>
              <a:buAutoNum type="arabicPeriod"/>
              <a:defRPr/>
            </a:pPr>
            <a:r>
              <a:rPr lang="en-US" sz="3000" dirty="0">
                <a:effectLst>
                  <a:outerShdw blurRad="38100" dist="38100" dir="2700000" algn="tl">
                    <a:srgbClr val="000000">
                      <a:alpha val="43137"/>
                    </a:srgbClr>
                  </a:outerShdw>
                </a:effectLst>
              </a:rPr>
              <a:t>Three inadequate explanations</a:t>
            </a:r>
          </a:p>
          <a:p>
            <a:pPr marL="514350" indent="-514350" eaLnBrk="1" hangingPunct="1">
              <a:spcBef>
                <a:spcPts val="0"/>
              </a:spcBef>
              <a:spcAft>
                <a:spcPts val="300"/>
              </a:spcAft>
              <a:buSzPct val="100000"/>
              <a:buFont typeface="+mj-lt"/>
              <a:buAutoNum type="arabicPeriod"/>
              <a:defRPr/>
            </a:pPr>
            <a:r>
              <a:rPr lang="en-US" sz="3000" dirty="0">
                <a:effectLst>
                  <a:outerShdw blurRad="38100" dist="38100" dir="2700000" algn="tl">
                    <a:srgbClr val="000000">
                      <a:alpha val="43137"/>
                    </a:srgbClr>
                  </a:outerShdw>
                </a:effectLst>
              </a:rPr>
              <a:t>God is at work today</a:t>
            </a:r>
          </a:p>
          <a:p>
            <a:pPr marL="514350" indent="-514350" eaLnBrk="1" hangingPunct="1">
              <a:spcBef>
                <a:spcPts val="0"/>
              </a:spcBef>
              <a:spcAft>
                <a:spcPts val="300"/>
              </a:spcAft>
              <a:buSzPct val="100000"/>
              <a:buFont typeface="+mj-lt"/>
              <a:buAutoNum type="arabicPeriod"/>
              <a:defRPr/>
            </a:pPr>
            <a:r>
              <a:rPr lang="en-US" sz="3000" dirty="0">
                <a:effectLst>
                  <a:outerShdw blurRad="38100" dist="38100" dir="2700000" algn="tl">
                    <a:srgbClr val="000000">
                      <a:alpha val="43137"/>
                    </a:srgbClr>
                  </a:outerShdw>
                </a:effectLst>
              </a:rPr>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dirty="0">
                <a:effectLst>
                  <a:outerShdw blurRad="38100" dist="38100" dir="2700000" algn="tl">
                    <a:srgbClr val="000000">
                      <a:alpha val="43137"/>
                    </a:srgbClr>
                  </a:outerShdw>
                </a:effectLst>
              </a:rPr>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dirty="0">
                <a:effectLst>
                  <a:outerShdw blurRad="38100" dist="38100" dir="2700000" algn="tl">
                    <a:srgbClr val="000000">
                      <a:alpha val="43137"/>
                    </a:srgbClr>
                  </a:outerShdw>
                </a:effectLst>
              </a:rPr>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839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effectLst>
                  <a:outerShdw blurRad="38100" dist="38100" dir="2700000" algn="tl">
                    <a:srgbClr val="000000">
                      <a:alpha val="43137"/>
                    </a:srgbClr>
                  </a:outerShdw>
                </a:effectLst>
              </a:rPr>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Continuative </a:t>
            </a:r>
            <a:r>
              <a:rPr lang="el-GR" sz="2800" dirty="0">
                <a:effectLst>
                  <a:outerShdw blurRad="38100" dist="38100" dir="2700000" algn="tl">
                    <a:srgbClr val="000000">
                      <a:alpha val="43137"/>
                    </a:srgbClr>
                  </a:outerShdw>
                </a:effectLst>
              </a:rPr>
              <a:t>καί</a:t>
            </a:r>
            <a:r>
              <a:rPr lang="en-US" b="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is the most common in NT</a:t>
            </a:r>
          </a:p>
          <a:p>
            <a:pPr marL="514350" indent="-514350">
              <a:buSzPct val="100000"/>
              <a:buAutoNum type="arabicPeriod"/>
            </a:pPr>
            <a:r>
              <a:rPr lang="en-US" sz="2800" dirty="0">
                <a:effectLst>
                  <a:outerShdw blurRad="38100" dist="38100" dir="2700000" algn="tl">
                    <a:srgbClr val="000000">
                      <a:alpha val="43137"/>
                    </a:srgbClr>
                  </a:outerShdw>
                </a:effectLst>
              </a:rPr>
              <a:t>Appositional </a:t>
            </a:r>
            <a:r>
              <a:rPr lang="el-GR" sz="2800" dirty="0">
                <a:effectLst>
                  <a:outerShdw blurRad="38100" dist="38100" dir="2700000" algn="tl">
                    <a:srgbClr val="000000">
                      <a:alpha val="43137"/>
                    </a:srgbClr>
                  </a:outerShdw>
                </a:effectLst>
              </a:rPr>
              <a:t>καί </a:t>
            </a:r>
            <a:r>
              <a:rPr lang="en-US" sz="2800" dirty="0">
                <a:effectLst>
                  <a:outerShdw blurRad="38100" dist="38100" dir="2700000" algn="tl">
                    <a:srgbClr val="000000">
                      <a:alpha val="43137"/>
                    </a:srgbClr>
                  </a:outerShdw>
                </a:effectLst>
              </a:rPr>
              <a:t>is the rarest in the NT</a:t>
            </a:r>
          </a:p>
          <a:p>
            <a:pPr marL="514350" indent="-514350">
              <a:buSzPct val="100000"/>
              <a:buAutoNum type="arabicPeriod"/>
            </a:pPr>
            <a:r>
              <a:rPr lang="en-US" sz="2800" dirty="0">
                <a:effectLst>
                  <a:outerShdw blurRad="38100" dist="38100" dir="2700000" algn="tl">
                    <a:srgbClr val="000000">
                      <a:alpha val="43137"/>
                    </a:srgbClr>
                  </a:outerShdw>
                </a:effectLst>
              </a:rPr>
              <a:t>Point easier made by eliminating </a:t>
            </a:r>
            <a:r>
              <a:rPr lang="el-GR" sz="2800" dirty="0">
                <a:effectLst>
                  <a:outerShdw blurRad="38100" dist="38100" dir="2700000" algn="tl">
                    <a:srgbClr val="000000">
                      <a:alpha val="43137"/>
                    </a:srgbClr>
                  </a:outerShdw>
                </a:effectLst>
              </a:rPr>
              <a:t>καί</a:t>
            </a:r>
            <a:endParaRPr lang="en-US" sz="2800" dirty="0">
              <a:effectLst>
                <a:outerShdw blurRad="38100" dist="38100" dir="2700000" algn="tl">
                  <a:srgbClr val="000000">
                    <a:alpha val="43137"/>
                  </a:srgbClr>
                </a:outerShdw>
              </a:effectLst>
            </a:endParaRPr>
          </a:p>
          <a:p>
            <a:pPr marL="514350" indent="-514350">
              <a:buSzPct val="100000"/>
              <a:buAutoNum type="arabicPeriod"/>
            </a:pPr>
            <a:r>
              <a:rPr lang="en-US" sz="2800" dirty="0">
                <a:effectLst>
                  <a:outerShdw blurRad="38100" dist="38100" dir="2700000" algn="tl">
                    <a:srgbClr val="000000">
                      <a:alpha val="43137"/>
                    </a:srgbClr>
                  </a:outerShdw>
                </a:effectLst>
              </a:rPr>
              <a:t>“Israel” always = national, ethnic Israel</a:t>
            </a:r>
          </a:p>
          <a:p>
            <a:pPr marL="514350" indent="-514350">
              <a:buSzPct val="100000"/>
              <a:buAutoNum type="arabicPeriod"/>
            </a:pPr>
            <a:r>
              <a:rPr lang="en-US" sz="2800" dirty="0">
                <a:effectLst>
                  <a:outerShdw blurRad="38100" dist="38100" dir="2700000" algn="tl">
                    <a:srgbClr val="000000">
                      <a:alpha val="43137"/>
                    </a:srgbClr>
                  </a:outerShdw>
                </a:effectLst>
              </a:rPr>
              <a:t>Israel not equated with the church until A.D. 160</a:t>
            </a:r>
          </a:p>
          <a:p>
            <a:pPr marL="514350" indent="-514350">
              <a:buSzPct val="100000"/>
              <a:buAutoNum type="arabicPeriod"/>
            </a:pPr>
            <a:r>
              <a:rPr lang="en-US" sz="2800" dirty="0">
                <a:effectLst>
                  <a:outerShdw blurRad="38100" dist="38100" dir="2700000" algn="tl">
                    <a:srgbClr val="000000">
                      <a:alpha val="43137"/>
                    </a:srgbClr>
                  </a:outerShdw>
                </a:effectLst>
              </a:rPr>
              <a:t>Why introduce theological point in conclusion?</a:t>
            </a:r>
          </a:p>
          <a:p>
            <a:pPr marL="514350" indent="-514350">
              <a:buSzPct val="100000"/>
              <a:buAutoNum type="arabicPeriod"/>
            </a:pPr>
            <a:r>
              <a:rPr lang="en-US" sz="2800" dirty="0">
                <a:effectLst>
                  <a:outerShdw blurRad="38100" dist="38100" dir="2700000" algn="tl">
                    <a:srgbClr val="000000">
                      <a:alpha val="43137"/>
                    </a:srgbClr>
                  </a:outerShdw>
                </a:effectLst>
              </a:rPr>
              <a:t>Two-fold repetition of upon (</a:t>
            </a:r>
            <a:r>
              <a:rPr lang="el-GR" sz="2800" dirty="0">
                <a:effectLst>
                  <a:outerShdw blurRad="38100" dist="38100" dir="2700000" algn="tl">
                    <a:srgbClr val="000000">
                      <a:alpha val="43137"/>
                    </a:srgbClr>
                  </a:outerShdw>
                </a:effectLst>
              </a:rPr>
              <a:t>καί</a:t>
            </a:r>
            <a:r>
              <a:rPr lang="en-US" sz="2800" dirty="0">
                <a:effectLst>
                  <a:outerShdw blurRad="38100" dist="38100" dir="2700000" algn="tl">
                    <a:srgbClr val="000000">
                      <a:alpha val="43137"/>
                    </a:srgbClr>
                  </a:outerShdw>
                </a:effectLst>
              </a:rPr>
              <a:t> </a:t>
            </a:r>
            <a:r>
              <a:rPr lang="el-GR" sz="2800" dirty="0">
                <a:effectLst>
                  <a:outerShdw blurRad="38100" dist="38100" dir="2700000" algn="tl">
                    <a:srgbClr val="000000">
                      <a:alpha val="43137"/>
                    </a:srgbClr>
                  </a:outerShdw>
                </a:effectLst>
              </a:rPr>
              <a:t>ἐπὶ</a:t>
            </a:r>
            <a:r>
              <a:rPr lang="en-US" sz="2800" dirty="0">
                <a:effectLst>
                  <a:outerShdw blurRad="38100" dist="38100" dir="2700000" algn="tl">
                    <a:srgbClr val="000000">
                      <a:alpha val="43137"/>
                    </a:srgbClr>
                  </a:outerShdw>
                </a:effectLst>
              </a:rPr>
              <a:t>)?</a:t>
            </a:r>
          </a:p>
          <a:p>
            <a:pPr marL="514350" indent="-514350">
              <a:buSzPct val="100000"/>
              <a:buAutoNum type="arabicPeriod"/>
            </a:pPr>
            <a:r>
              <a:rPr lang="en-US" sz="2800" dirty="0">
                <a:effectLst>
                  <a:outerShdw blurRad="38100" dist="38100" dir="2700000" algn="tl">
                    <a:srgbClr val="000000">
                      <a:alpha val="43137"/>
                    </a:srgbClr>
                  </a:outerShdw>
                </a:effectLst>
              </a:rPr>
              <a:t>Paul designates two groups elsewhere (Gal. 6:15; 2:7-8)</a:t>
            </a:r>
          </a:p>
          <a:p>
            <a:pPr marL="514350" indent="-514350">
              <a:buSzPct val="100000"/>
              <a:buAutoNum type="arabicPeriod"/>
            </a:pPr>
            <a:r>
              <a:rPr lang="en-US" sz="2800" dirty="0">
                <a:effectLst>
                  <a:outerShdw blurRad="38100" dist="38100" dir="2700000" algn="tl">
                    <a:srgbClr val="000000">
                      <a:alpha val="43137"/>
                    </a:srgbClr>
                  </a:outerShdw>
                </a:effectLst>
              </a:rPr>
              <a:t>Paul singles out believing Jews elsewhere</a:t>
            </a:r>
          </a:p>
          <a:p>
            <a:pPr marL="514350" indent="-514350">
              <a:buSzPct val="100000"/>
              <a:buAutoNum type="arabicPeriod"/>
            </a:pPr>
            <a:r>
              <a:rPr lang="en-US" sz="2800" dirty="0">
                <a:effectLst>
                  <a:outerShdw blurRad="38100" dist="38100" dir="2700000" algn="tl">
                    <a:srgbClr val="000000">
                      <a:alpha val="43137"/>
                    </a:srgbClr>
                  </a:outerShdw>
                </a:effectLst>
              </a:rPr>
              <a:t>Paul is not anti-Semitic</a:t>
            </a: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spTree>
    <p:extLst>
      <p:ext uri="{BB962C8B-B14F-4D97-AF65-F5344CB8AC3E}">
        <p14:creationId xmlns:p14="http://schemas.microsoft.com/office/powerpoint/2010/main" val="99680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4783</TotalTime>
  <Words>2112</Words>
  <Application>Microsoft Office PowerPoint</Application>
  <PresentationFormat>On-screen Show (4:3)</PresentationFormat>
  <Paragraphs>208</Paragraphs>
  <Slides>42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Times New Roman</vt:lpstr>
      <vt:lpstr>Wingdings</vt:lpstr>
      <vt:lpstr>Azure</vt:lpstr>
      <vt:lpstr>PowerPoint Presentation</vt:lpstr>
      <vt:lpstr>Areas of Systematic Theology</vt:lpstr>
      <vt:lpstr>Ecclesiology Overview</vt:lpstr>
      <vt:lpstr>Lewis Sperry Chafer vol. 4, Systematic Theology (Grand Rapids, MI: Kregel Publications, 1993), 41.</vt:lpstr>
      <vt:lpstr>Lewis Sperry Chafer vol. 4, Systematic Theology (Grand Rapids, MI: Kregel Publications, 1993), 41.</vt:lpstr>
      <vt:lpstr>Reformed Theology’s Denial  of the Church as an Intercalation</vt:lpstr>
      <vt:lpstr>Intercalation</vt:lpstr>
      <vt:lpstr>10 Facts Favoring the Dispensational Interpretation of Galatians 6:16</vt:lpstr>
      <vt:lpstr>Ecclesiology Overview</vt:lpstr>
      <vt:lpstr>VII. Purposes of the Local Church</vt:lpstr>
      <vt:lpstr>VII. Purposes of the Local Church</vt:lpstr>
      <vt:lpstr>Dispensational Theology is a  System of Theology</vt:lpstr>
      <vt:lpstr>Dispensational Theology:  Doxological Purpose</vt:lpstr>
      <vt:lpstr>PowerPoint Presentation</vt:lpstr>
      <vt:lpstr>PowerPoint Presentation</vt:lpstr>
      <vt:lpstr>VII. Purposes of the Local Church</vt:lpstr>
      <vt:lpstr>PowerPoint Presentation</vt:lpstr>
      <vt:lpstr>PowerPoint Presentation</vt:lpstr>
      <vt:lpstr>PowerPoint Presentation</vt:lpstr>
      <vt:lpstr>PowerPoint Presentation</vt:lpstr>
      <vt:lpstr>PowerPoint Presentation</vt:lpstr>
      <vt:lpstr>PowerPoint Presentation</vt:lpstr>
      <vt:lpstr>VII. Purposes of the Local Church</vt:lpstr>
      <vt:lpstr>PowerPoint Presentation</vt:lpstr>
      <vt:lpstr>PowerPoint Presentation</vt:lpstr>
      <vt:lpstr>PowerPoint Presentation</vt:lpstr>
      <vt:lpstr>PowerPoint Presentation</vt:lpstr>
      <vt:lpstr>PowerPoint Presentation</vt:lpstr>
      <vt:lpstr>PowerPoint Presentation</vt:lpstr>
      <vt:lpstr>VII. Purposes of the Local Church</vt:lpstr>
      <vt:lpstr>Emergent Church &amp; the Kingdom</vt:lpstr>
      <vt:lpstr>Emergent Church &amp; the Kingdom</vt:lpstr>
      <vt:lpstr>Emergent Church &amp; the Kingdom</vt:lpstr>
      <vt:lpstr>Church &amp; Kingdom Confusion </vt:lpstr>
      <vt:lpstr>PowerPoint Presentation</vt:lpstr>
      <vt:lpstr>PowerPoint Presentation</vt:lpstr>
      <vt:lpstr>PowerPoint Presentation</vt:lpstr>
      <vt:lpstr>PowerPoint Presentation</vt:lpstr>
      <vt:lpstr>PowerPoint Presentation</vt:lpstr>
      <vt:lpstr>PowerPoint Presentation</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374</cp:revision>
  <cp:lastPrinted>2018-03-30T23:11:00Z</cp:lastPrinted>
  <dcterms:created xsi:type="dcterms:W3CDTF">2009-02-28T19:27:16Z</dcterms:created>
  <dcterms:modified xsi:type="dcterms:W3CDTF">2018-03-31T20:59:35Z</dcterms:modified>
</cp:coreProperties>
</file>