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notesSlides/notesSlide1.xml" ContentType="application/vnd.openxmlformats-officedocument.presentationml.notesSlide+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50"/>
  </p:notesMasterIdLst>
  <p:handoutMasterIdLst>
    <p:handoutMasterId r:id="rId51"/>
  </p:handoutMasterIdLst>
  <p:sldIdLst>
    <p:sldId id="2408" r:id="rId2"/>
    <p:sldId id="3553" r:id="rId3"/>
    <p:sldId id="3452" r:id="rId4"/>
    <p:sldId id="3480" r:id="rId5"/>
    <p:sldId id="3405" r:id="rId6"/>
    <p:sldId id="3682" r:id="rId7"/>
    <p:sldId id="3630" r:id="rId8"/>
    <p:sldId id="3792" r:id="rId9"/>
    <p:sldId id="3696" r:id="rId10"/>
    <p:sldId id="3828" r:id="rId11"/>
    <p:sldId id="3793" r:id="rId12"/>
    <p:sldId id="3829" r:id="rId13"/>
    <p:sldId id="3830" r:id="rId14"/>
    <p:sldId id="3831" r:id="rId15"/>
    <p:sldId id="3802" r:id="rId16"/>
    <p:sldId id="3835" r:id="rId17"/>
    <p:sldId id="3836" r:id="rId18"/>
    <p:sldId id="3819" r:id="rId19"/>
    <p:sldId id="3820" r:id="rId20"/>
    <p:sldId id="3851" r:id="rId21"/>
    <p:sldId id="3852" r:id="rId22"/>
    <p:sldId id="3816" r:id="rId23"/>
    <p:sldId id="3822" r:id="rId24"/>
    <p:sldId id="3821" r:id="rId25"/>
    <p:sldId id="3840" r:id="rId26"/>
    <p:sldId id="3841" r:id="rId27"/>
    <p:sldId id="3823" r:id="rId28"/>
    <p:sldId id="3824" r:id="rId29"/>
    <p:sldId id="3842" r:id="rId30"/>
    <p:sldId id="3815" r:id="rId31"/>
    <p:sldId id="3843" r:id="rId32"/>
    <p:sldId id="3846" r:id="rId33"/>
    <p:sldId id="3825" r:id="rId34"/>
    <p:sldId id="3844" r:id="rId35"/>
    <p:sldId id="3848" r:id="rId36"/>
    <p:sldId id="3849" r:id="rId37"/>
    <p:sldId id="3853" r:id="rId38"/>
    <p:sldId id="3847" r:id="rId39"/>
    <p:sldId id="3826" r:id="rId40"/>
    <p:sldId id="3845" r:id="rId41"/>
    <p:sldId id="3837" r:id="rId42"/>
    <p:sldId id="3838" r:id="rId43"/>
    <p:sldId id="3695" r:id="rId44"/>
    <p:sldId id="3839" r:id="rId45"/>
    <p:sldId id="3487" r:id="rId46"/>
    <p:sldId id="3697" r:id="rId47"/>
    <p:sldId id="3449" r:id="rId48"/>
    <p:sldId id="3488" r:id="rId49"/>
  </p:sldIdLst>
  <p:sldSz cx="9144000" cy="6858000" type="screen4x3"/>
  <p:notesSz cx="7010400" cy="92964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99FF66"/>
    <a:srgbClr val="0000CC"/>
    <a:srgbClr val="A50021"/>
    <a:srgbClr val="3333FF"/>
    <a:srgbClr val="FFFF99"/>
    <a:srgbClr val="006600"/>
    <a:srgbClr val="0000FF"/>
    <a:srgbClr val="3399FF"/>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21" autoAdjust="0"/>
    <p:restoredTop sz="91548" autoAdjust="0"/>
  </p:normalViewPr>
  <p:slideViewPr>
    <p:cSldViewPr>
      <p:cViewPr varScale="1">
        <p:scale>
          <a:sx n="102" d="100"/>
          <a:sy n="102" d="100"/>
        </p:scale>
        <p:origin x="1674"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3038475" cy="463550"/>
          </a:xfrm>
          <a:prstGeom prst="rect">
            <a:avLst/>
          </a:prstGeom>
          <a:noFill/>
          <a:ln w="9525">
            <a:noFill/>
            <a:miter lim="800000"/>
            <a:headEnd/>
            <a:tailEnd/>
          </a:ln>
        </p:spPr>
        <p:txBody>
          <a:bodyPr vert="horz" wrap="square" lIns="93876" tIns="46939" rIns="93876" bIns="46939" numCol="1" anchor="t" anchorCtr="0" compatLnSpc="1">
            <a:prstTxWarp prst="textNoShape">
              <a:avLst/>
            </a:prstTxWarp>
          </a:bodyPr>
          <a:lstStyle>
            <a:lvl1pPr defTabSz="887723" eaLnBrk="1" hangingPunct="1">
              <a:defRPr sz="1300" dirty="0">
                <a:latin typeface="Calibri" panose="020F0502020204030204" pitchFamily="34" charset="0"/>
                <a:cs typeface="Arial" charset="0"/>
              </a:defRPr>
            </a:lvl1pPr>
          </a:lstStyle>
          <a:p>
            <a:pPr>
              <a:defRPr/>
            </a:pPr>
            <a:r>
              <a:rPr lang="en-US"/>
              <a:t>Dr. Andy Woods</a:t>
            </a:r>
          </a:p>
        </p:txBody>
      </p:sp>
      <p:sp>
        <p:nvSpPr>
          <p:cNvPr id="36867" name="Rectangle 3"/>
          <p:cNvSpPr>
            <a:spLocks noGrp="1" noChangeArrowheads="1"/>
          </p:cNvSpPr>
          <p:nvPr>
            <p:ph type="dt" sz="quarter" idx="1"/>
          </p:nvPr>
        </p:nvSpPr>
        <p:spPr bwMode="auto">
          <a:xfrm>
            <a:off x="3971925" y="0"/>
            <a:ext cx="3038475" cy="463550"/>
          </a:xfrm>
          <a:prstGeom prst="rect">
            <a:avLst/>
          </a:prstGeom>
          <a:noFill/>
          <a:ln w="9525">
            <a:noFill/>
            <a:miter lim="800000"/>
            <a:headEnd/>
            <a:tailEnd/>
          </a:ln>
        </p:spPr>
        <p:txBody>
          <a:bodyPr vert="horz" wrap="square" lIns="93876" tIns="46939" rIns="93876" bIns="46939" numCol="1" anchor="t" anchorCtr="0" compatLnSpc="1">
            <a:prstTxWarp prst="textNoShape">
              <a:avLst/>
            </a:prstTxWarp>
          </a:bodyPr>
          <a:lstStyle>
            <a:lvl1pPr algn="r" defTabSz="887723" eaLnBrk="1" hangingPunct="1">
              <a:defRPr sz="1300" dirty="0">
                <a:latin typeface="Calibri" panose="020F0502020204030204" pitchFamily="34" charset="0"/>
                <a:cs typeface="Arial" charset="0"/>
              </a:defRPr>
            </a:lvl1pPr>
          </a:lstStyle>
          <a:p>
            <a:pPr>
              <a:defRPr/>
            </a:pPr>
            <a:r>
              <a:rPr lang="en-US"/>
              <a:t>9/11/2016</a:t>
            </a:r>
          </a:p>
        </p:txBody>
      </p:sp>
      <p:sp>
        <p:nvSpPr>
          <p:cNvPr id="36868" name="Rectangle 4"/>
          <p:cNvSpPr>
            <a:spLocks noGrp="1" noChangeArrowheads="1"/>
          </p:cNvSpPr>
          <p:nvPr>
            <p:ph type="ftr" sz="quarter" idx="2"/>
          </p:nvPr>
        </p:nvSpPr>
        <p:spPr bwMode="auto">
          <a:xfrm>
            <a:off x="0" y="8832850"/>
            <a:ext cx="3038475" cy="463550"/>
          </a:xfrm>
          <a:prstGeom prst="rect">
            <a:avLst/>
          </a:prstGeom>
          <a:noFill/>
          <a:ln w="9525">
            <a:noFill/>
            <a:miter lim="800000"/>
            <a:headEnd/>
            <a:tailEnd/>
          </a:ln>
        </p:spPr>
        <p:txBody>
          <a:bodyPr vert="horz" wrap="square" lIns="93876" tIns="46939" rIns="93876" bIns="46939" numCol="1" anchor="b" anchorCtr="0" compatLnSpc="1">
            <a:prstTxWarp prst="textNoShape">
              <a:avLst/>
            </a:prstTxWarp>
          </a:bodyPr>
          <a:lstStyle>
            <a:lvl1pPr defTabSz="887723" eaLnBrk="1" hangingPunct="1">
              <a:defRPr sz="1300" dirty="0">
                <a:latin typeface="Calibri" panose="020F0502020204030204" pitchFamily="34" charset="0"/>
                <a:cs typeface="Arial" charset="0"/>
              </a:defRPr>
            </a:lvl1pPr>
          </a:lstStyle>
          <a:p>
            <a:pPr>
              <a:defRPr/>
            </a:pPr>
            <a:r>
              <a:rPr lang="en-US"/>
              <a:t>Sugar Land Bible Church</a:t>
            </a:r>
          </a:p>
        </p:txBody>
      </p:sp>
      <p:sp>
        <p:nvSpPr>
          <p:cNvPr id="36869" name="Rectangle 5"/>
          <p:cNvSpPr>
            <a:spLocks noGrp="1" noChangeArrowheads="1"/>
          </p:cNvSpPr>
          <p:nvPr>
            <p:ph type="sldNum" sz="quarter" idx="3"/>
          </p:nvPr>
        </p:nvSpPr>
        <p:spPr bwMode="auto">
          <a:xfrm>
            <a:off x="3971925" y="8832850"/>
            <a:ext cx="3038475" cy="463550"/>
          </a:xfrm>
          <a:prstGeom prst="rect">
            <a:avLst/>
          </a:prstGeom>
          <a:noFill/>
          <a:ln w="9525">
            <a:noFill/>
            <a:miter lim="800000"/>
            <a:headEnd/>
            <a:tailEnd/>
          </a:ln>
        </p:spPr>
        <p:txBody>
          <a:bodyPr vert="horz" wrap="square" lIns="93876" tIns="46939" rIns="93876" bIns="46939" numCol="1" anchor="b" anchorCtr="0" compatLnSpc="1">
            <a:prstTxWarp prst="textNoShape">
              <a:avLst/>
            </a:prstTxWarp>
          </a:bodyPr>
          <a:lstStyle>
            <a:lvl1pPr algn="r" defTabSz="885981" eaLnBrk="1" hangingPunct="1">
              <a:defRPr sz="1300">
                <a:latin typeface="Calibri" panose="020F0502020204030204" pitchFamily="34" charset="0"/>
                <a:cs typeface="Arial" panose="020B0604020202020204" pitchFamily="34" charset="0"/>
              </a:defRPr>
            </a:lvl1pPr>
          </a:lstStyle>
          <a:p>
            <a:pPr>
              <a:defRPr/>
            </a:pPr>
            <a:fld id="{8B871098-312A-4203-BEAF-CC46D88734C2}"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hf/>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12-31T17:21:54.493"/>
    </inkml:context>
    <inkml:brush xml:id="br0">
      <inkml:brushProperty name="width" value="0.0265" units="cm"/>
      <inkml:brushProperty name="height" value="0.0265" units="cm"/>
    </inkml:brush>
  </inkml:definitions>
  <inkml:trace contextRef="#ctx0" brushRef="#br0">34282 6957 2816,'0'0'1056,"0"0"-576,-16 0-160,16 0 448,0 0-224,0 17-64,0-17-192,0 0-32,0 0-672,-16 0-256,16 0-1152,0 0-416</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1:30.089"/>
    </inkml:context>
    <inkml:brush xml:id="br0">
      <inkml:brushProperty name="width" value="0.05" units="cm"/>
      <inkml:brushProperty name="height" value="0.05" units="cm"/>
    </inkml:brush>
  </inkml:definitions>
  <inkml:trace contextRef="#ctx0" brushRef="#br0">17 17 3456,'-10'0'762,"6"0"-329,2 0-216,2 0-44,-1 0-48,1 0-48,0 0-49,0 0-104,0 0-47,0 0 76,0 0-13,0 0-48,0 0-120,1 0-48,1 0 35,2-1 14,-1 1-33,-2-1 211,-1 1-1,1 0 1,-1 0-1,0-1 1,1 1-1,-1 0 1,1-1 0,-1 1-1,0-1 1,1 1-1,-1 0 1,0-1-1,0 1 1,1-1-1,-1 1 1,0-1-1,0 1 1,0-1-1,1 1 1,-1-1-1,0 1 1,0-1-1,0 1 1,0-1-1,0 1 1,0-1-1,0 1 1,0-1 49,0-2-458,3 3 36,10 0-362</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1:30.263"/>
    </inkml:context>
    <inkml:brush xml:id="br0">
      <inkml:brushProperty name="width" value="0.05" units="cm"/>
      <inkml:brushProperty name="height" value="0.05" units="cm"/>
    </inkml:brush>
  </inkml:definitions>
  <inkml:trace contextRef="#ctx0" brushRef="#br0">0 1 3456,'0'0'817,"0"0"-354,0 0-234,0 0-64,0 0-81,0 0-98,0 0-75,0 0-59,1 0-90,1 0-194,18 0-1378,-12 0 1098,-6 0-323</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5:00.125"/>
    </inkml:context>
    <inkml:brush xml:id="br0">
      <inkml:brushProperty name="width" value="0.05" units="cm"/>
      <inkml:brushProperty name="height" value="0.05" units="cm"/>
    </inkml:brush>
  </inkml:definitions>
  <inkml:trace contextRef="#ctx0" brushRef="#br0">84 18 5376,'-7'0'745,"2"0"-148,-1 0-100,2-1-90,0 0-79,1 0-71,1-2-59,0 0-50,2-2-40,0 5-97,0 0-1,0 0 1,0 0 0,0-1-1,0 1 1,0 0 0,0 0-1,0 0 1,0 0 0,0 0-1,0 0 1,0 0 0,0 0-1,0 0 1,0-1 0,0 1-1,0 0 1,0 0 0,0 0-1,0 0 1,0 0 0,0 0-1,0 0 1,0 0 0,0 0-1,0 0 1,-1 0 0,1-1-1,0 1 1,0 0 0,0 0-1,0 0 1,0 0 0,0 0-1,0 0 1,0 0 0,0 0-1,0 0 1,0 0 0,0 0-1,-1 0 1,1 0 0,0 0-1,0 0 1,0 0 0,0 0-1,0 0 1,0 0 0,0 0-1,0 0 1,0 0 0,-1 0-1,1 0 1,0 0 0,0 0-1,0 0 1,0 0-11,-3 0 161,-9 0 316,9 0-357,-1 0-36,0 0-53,3 0-66,0 0-40,-1 0-15,2 0-55,-1 0-105,-1 0-7,-1 0 45,0 0-38,-2 0-333,2 0-86,3 0 285,0 0-46,0 0-361,0 0-540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12-17T01:16:29.654"/>
    </inkml:context>
    <inkml:brush xml:id="br0">
      <inkml:brushProperty name="width" value="0.025" units="cm"/>
      <inkml:brushProperty name="height" value="0.025" units="cm"/>
    </inkml:brush>
  </inkml:definitions>
  <inkml:trace contextRef="#ctx0" brushRef="#br0">31856 5825 6400,'0'0'2464,"-17"0"-1344,17 0-1088,0 0 512,0 0-352,0 0-32,0 0-864,0-16-416,0-1-1696,0 1-672</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12-17T01:16:29.654"/>
    </inkml:context>
    <inkml:brush xml:id="br0">
      <inkml:brushProperty name="width" value="0.025" units="cm"/>
      <inkml:brushProperty name="height" value="0.025" units="cm"/>
    </inkml:brush>
  </inkml:definitions>
  <inkml:trace contextRef="#ctx0" brushRef="#br0">31856 5825 6400,'0'0'2464,"-17"0"-1344,17 0-1088,0 0 512,0 0-352,0 0-32,0 0-864,0-16-416,0-1-1696,0 1-672</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12-17T01:16:29.654"/>
    </inkml:context>
    <inkml:brush xml:id="br0">
      <inkml:brushProperty name="width" value="0.025" units="cm"/>
      <inkml:brushProperty name="height" value="0.025" units="cm"/>
    </inkml:brush>
  </inkml:definitions>
  <inkml:trace contextRef="#ctx0" brushRef="#br0">31856 5825 6400,'0'0'2464,"-17"0"-1344,17 0-1088,0 0 512,0 0-352,0 0-32,0 0-864,0-16-416,0-1-1696,0 1-672</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12-31T17:21:54.753"/>
    </inkml:context>
    <inkml:brush xml:id="br0">
      <inkml:brushProperty name="width" value="0.025" units="cm"/>
      <inkml:brushProperty name="height" value="0.025" units="cm"/>
    </inkml:brush>
  </inkml:definitions>
  <inkml:trace contextRef="#ctx0" brushRef="#br0">32131 8947 9600,'-16'0'3584,"16"0"-1920,0 0-1952,0 0 640,0 0-384,0 0 0,0 16-384,-17-16-160,17 16-1664,0 1-768</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12-31T17:21:56.817"/>
    </inkml:context>
    <inkml:brush xml:id="br0">
      <inkml:brushProperty name="width" value="0.025" units="cm"/>
      <inkml:brushProperty name="height" value="0.025" units="cm"/>
    </inkml:brush>
  </inkml:definitions>
  <inkml:trace contextRef="#ctx0" brushRef="#br0">33457 7766 6272,'0'0'2368,"0"0"-1280,0 0-3040,17 0-352,-17 0 128,16 0 224</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12-17T01:16:29.654"/>
    </inkml:context>
    <inkml:brush xml:id="br0">
      <inkml:brushProperty name="width" value="0.025" units="cm"/>
      <inkml:brushProperty name="height" value="0.025" units="cm"/>
    </inkml:brush>
  </inkml:definitions>
  <inkml:trace contextRef="#ctx0" brushRef="#br0">31856 5825 6400,'0'0'2464,"-17"0"-1344,17 0-1088,0 0 512,0 0-352,0 0-32,0 0-864,0-16-416,0-1-1696,0 1-672</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12-17T01:16:29.654"/>
    </inkml:context>
    <inkml:brush xml:id="br0">
      <inkml:brushProperty name="width" value="0.025" units="cm"/>
      <inkml:brushProperty name="height" value="0.025" units="cm"/>
    </inkml:brush>
  </inkml:definitions>
  <inkml:trace contextRef="#ctx0" brushRef="#br0">31856 5825 6400,'0'0'2464,"-17"0"-1344,17 0-1088,0 0 512,0 0-352,0 0-32,0 0-864,0-16-416,0-1-1696,0 1-672</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12-17T01:16:29.654"/>
    </inkml:context>
    <inkml:brush xml:id="br0">
      <inkml:brushProperty name="width" value="0.025" units="cm"/>
      <inkml:brushProperty name="height" value="0.025" units="cm"/>
    </inkml:brush>
  </inkml:definitions>
  <inkml:trace contextRef="#ctx0" brushRef="#br0">31856 5825 6400,'0'0'2464,"-17"0"-1344,17 0-1088,0 0 512,0 0-352,0 0-32,0 0-864,0-16-416,0-1-1696,0 1-672</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12-17T01:16:29.654"/>
    </inkml:context>
    <inkml:brush xml:id="br0">
      <inkml:brushProperty name="width" value="0.025" units="cm"/>
      <inkml:brushProperty name="height" value="0.025" units="cm"/>
    </inkml:brush>
  </inkml:definitions>
  <inkml:trace contextRef="#ctx0" brushRef="#br0">31856 5825 6400,'0'0'2464,"-17"0"-1344,17 0-1088,0 0 512,0 0-352,0 0-32,0 0-864,0-16-416,0-1-1696,0 1-672</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12-17T01:16:29.654"/>
    </inkml:context>
    <inkml:brush xml:id="br0">
      <inkml:brushProperty name="width" value="0.025" units="cm"/>
      <inkml:brushProperty name="height" value="0.025" units="cm"/>
    </inkml:brush>
  </inkml:definitions>
  <inkml:trace contextRef="#ctx0" brushRef="#br0">31856 5825 6400,'0'0'2464,"-17"0"-1344,17 0-1088,0 0 512,0 0-352,0 0-32,0 0-864,0-16-416,0-1-1696,0 1-672</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12-17T01:16:29.654"/>
    </inkml:context>
    <inkml:brush xml:id="br0">
      <inkml:brushProperty name="width" value="0.025" units="cm"/>
      <inkml:brushProperty name="height" value="0.025" units="cm"/>
    </inkml:brush>
  </inkml:definitions>
  <inkml:trace contextRef="#ctx0" brushRef="#br0">31856 5825 6400,'0'0'2464,"-17"0"-1344,17 0-1088,0 0 512,0 0-352,0 0-32,0 0-864,0-16-416,0-1-1696,0 1-672</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3038475" cy="463550"/>
          </a:xfrm>
          <a:prstGeom prst="rect">
            <a:avLst/>
          </a:prstGeom>
          <a:noFill/>
          <a:ln w="9525">
            <a:noFill/>
            <a:miter lim="800000"/>
            <a:headEnd/>
            <a:tailEnd/>
          </a:ln>
        </p:spPr>
        <p:txBody>
          <a:bodyPr vert="horz" wrap="square" lIns="93876" tIns="46939" rIns="93876" bIns="46939" numCol="1" anchor="t" anchorCtr="0" compatLnSpc="1">
            <a:prstTxWarp prst="textNoShape">
              <a:avLst/>
            </a:prstTxWarp>
          </a:bodyPr>
          <a:lstStyle>
            <a:lvl1pPr defTabSz="887723" eaLnBrk="1" hangingPunct="1">
              <a:defRPr sz="1300" dirty="0">
                <a:latin typeface="Calibri" panose="020F0502020204030204" pitchFamily="34" charset="0"/>
                <a:cs typeface="Arial" charset="0"/>
              </a:defRPr>
            </a:lvl1pPr>
          </a:lstStyle>
          <a:p>
            <a:pPr>
              <a:defRPr/>
            </a:pPr>
            <a:r>
              <a:rPr lang="en-US"/>
              <a:t>Dr. Andy Woods</a:t>
            </a:r>
          </a:p>
        </p:txBody>
      </p:sp>
      <p:sp>
        <p:nvSpPr>
          <p:cNvPr id="3" name="Date Placeholder 2"/>
          <p:cNvSpPr>
            <a:spLocks noGrp="1"/>
          </p:cNvSpPr>
          <p:nvPr>
            <p:ph type="dt" idx="1"/>
          </p:nvPr>
        </p:nvSpPr>
        <p:spPr bwMode="auto">
          <a:xfrm>
            <a:off x="3970338" y="0"/>
            <a:ext cx="3038475" cy="463550"/>
          </a:xfrm>
          <a:prstGeom prst="rect">
            <a:avLst/>
          </a:prstGeom>
          <a:noFill/>
          <a:ln w="9525">
            <a:noFill/>
            <a:miter lim="800000"/>
            <a:headEnd/>
            <a:tailEnd/>
          </a:ln>
        </p:spPr>
        <p:txBody>
          <a:bodyPr vert="horz" wrap="square" lIns="93876" tIns="46939" rIns="93876" bIns="46939" numCol="1" anchor="t" anchorCtr="0" compatLnSpc="1">
            <a:prstTxWarp prst="textNoShape">
              <a:avLst/>
            </a:prstTxWarp>
          </a:bodyPr>
          <a:lstStyle>
            <a:lvl1pPr algn="r" defTabSz="887723" eaLnBrk="1" hangingPunct="1">
              <a:defRPr sz="1300" dirty="0">
                <a:latin typeface="Calibri" panose="020F0502020204030204" pitchFamily="34" charset="0"/>
                <a:cs typeface="Arial" charset="0"/>
              </a:defRPr>
            </a:lvl1pPr>
          </a:lstStyle>
          <a:p>
            <a:pPr>
              <a:defRPr/>
            </a:pPr>
            <a:r>
              <a:rPr lang="en-US"/>
              <a:t>9/11/2016</a:t>
            </a:r>
          </a:p>
        </p:txBody>
      </p:sp>
      <p:sp>
        <p:nvSpPr>
          <p:cNvPr id="4" name="Slide Image Placeholder 3"/>
          <p:cNvSpPr>
            <a:spLocks noGrp="1" noRot="1" noChangeAspect="1"/>
          </p:cNvSpPr>
          <p:nvPr>
            <p:ph type="sldImg" idx="2"/>
          </p:nvPr>
        </p:nvSpPr>
        <p:spPr>
          <a:xfrm>
            <a:off x="1181100" y="698500"/>
            <a:ext cx="4648200" cy="3486150"/>
          </a:xfrm>
          <a:prstGeom prst="rect">
            <a:avLst/>
          </a:prstGeom>
          <a:noFill/>
          <a:ln w="12700">
            <a:solidFill>
              <a:prstClr val="black"/>
            </a:solidFill>
          </a:ln>
        </p:spPr>
        <p:txBody>
          <a:bodyPr vert="horz" lIns="97391" tIns="48695" rIns="97391" bIns="48695" rtlCol="0" anchor="ctr"/>
          <a:lstStyle/>
          <a:p>
            <a:pPr lvl="0"/>
            <a:endParaRPr lang="en-US" noProof="0" dirty="0"/>
          </a:p>
        </p:txBody>
      </p:sp>
      <p:sp>
        <p:nvSpPr>
          <p:cNvPr id="5" name="Notes Placeholder 4"/>
          <p:cNvSpPr>
            <a:spLocks noGrp="1"/>
          </p:cNvSpPr>
          <p:nvPr>
            <p:ph type="body" sz="quarter" idx="3"/>
          </p:nvPr>
        </p:nvSpPr>
        <p:spPr bwMode="auto">
          <a:xfrm>
            <a:off x="701675" y="4416425"/>
            <a:ext cx="5607050" cy="4181475"/>
          </a:xfrm>
          <a:prstGeom prst="rect">
            <a:avLst/>
          </a:prstGeom>
          <a:noFill/>
          <a:ln w="9525">
            <a:noFill/>
            <a:miter lim="800000"/>
            <a:headEnd/>
            <a:tailEnd/>
          </a:ln>
        </p:spPr>
        <p:txBody>
          <a:bodyPr vert="horz" wrap="square" lIns="93876" tIns="46939" rIns="93876" bIns="4693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bwMode="auto">
          <a:xfrm>
            <a:off x="0" y="8831263"/>
            <a:ext cx="3038475" cy="463550"/>
          </a:xfrm>
          <a:prstGeom prst="rect">
            <a:avLst/>
          </a:prstGeom>
          <a:noFill/>
          <a:ln w="9525">
            <a:noFill/>
            <a:miter lim="800000"/>
            <a:headEnd/>
            <a:tailEnd/>
          </a:ln>
        </p:spPr>
        <p:txBody>
          <a:bodyPr vert="horz" wrap="square" lIns="93876" tIns="46939" rIns="93876" bIns="46939" numCol="1" anchor="b" anchorCtr="0" compatLnSpc="1">
            <a:prstTxWarp prst="textNoShape">
              <a:avLst/>
            </a:prstTxWarp>
          </a:bodyPr>
          <a:lstStyle>
            <a:lvl1pPr defTabSz="887723" eaLnBrk="1" hangingPunct="1">
              <a:defRPr sz="1300" dirty="0">
                <a:latin typeface="Calibri" panose="020F0502020204030204" pitchFamily="34" charset="0"/>
                <a:cs typeface="Arial" charset="0"/>
              </a:defRPr>
            </a:lvl1pPr>
          </a:lstStyle>
          <a:p>
            <a:pPr>
              <a:defRPr/>
            </a:pPr>
            <a:r>
              <a:rPr lang="en-US"/>
              <a:t>Sugar Land Bible Church</a:t>
            </a:r>
          </a:p>
        </p:txBody>
      </p:sp>
      <p:sp>
        <p:nvSpPr>
          <p:cNvPr id="7" name="Slide Number Placeholder 6"/>
          <p:cNvSpPr>
            <a:spLocks noGrp="1"/>
          </p:cNvSpPr>
          <p:nvPr>
            <p:ph type="sldNum" sz="quarter" idx="5"/>
          </p:nvPr>
        </p:nvSpPr>
        <p:spPr bwMode="auto">
          <a:xfrm>
            <a:off x="3970338" y="8831263"/>
            <a:ext cx="3038475" cy="463550"/>
          </a:xfrm>
          <a:prstGeom prst="rect">
            <a:avLst/>
          </a:prstGeom>
          <a:noFill/>
          <a:ln w="9525">
            <a:noFill/>
            <a:miter lim="800000"/>
            <a:headEnd/>
            <a:tailEnd/>
          </a:ln>
        </p:spPr>
        <p:txBody>
          <a:bodyPr vert="horz" wrap="square" lIns="93876" tIns="46939" rIns="93876" bIns="46939" numCol="1" anchor="b" anchorCtr="0" compatLnSpc="1">
            <a:prstTxWarp prst="textNoShape">
              <a:avLst/>
            </a:prstTxWarp>
          </a:bodyPr>
          <a:lstStyle>
            <a:lvl1pPr algn="r" defTabSz="885981" eaLnBrk="1" hangingPunct="1">
              <a:defRPr sz="1300" smtClean="0">
                <a:latin typeface="Calibri" panose="020F0502020204030204" pitchFamily="34" charset="0"/>
                <a:cs typeface="Arial" panose="020B0604020202020204" pitchFamily="34" charset="0"/>
              </a:defRPr>
            </a:lvl1pPr>
          </a:lstStyle>
          <a:p>
            <a:pPr>
              <a:defRPr/>
            </a:pPr>
            <a:fld id="{152DD1A1-F99A-4FB8-8776-D254C3D23044}"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Dr. Andy Woods</a:t>
            </a:r>
          </a:p>
        </p:txBody>
      </p:sp>
      <p:sp>
        <p:nvSpPr>
          <p:cNvPr id="5" name="Date Placeholder 4"/>
          <p:cNvSpPr>
            <a:spLocks noGrp="1"/>
          </p:cNvSpPr>
          <p:nvPr>
            <p:ph type="dt" idx="11"/>
          </p:nvPr>
        </p:nvSpPr>
        <p:spPr/>
        <p:txBody>
          <a:bodyPr/>
          <a:lstStyle/>
          <a:p>
            <a:pPr>
              <a:defRPr/>
            </a:pPr>
            <a:r>
              <a:rPr lang="en-US"/>
              <a:t>9/11/2016</a:t>
            </a:r>
          </a:p>
        </p:txBody>
      </p:sp>
      <p:sp>
        <p:nvSpPr>
          <p:cNvPr id="6" name="Footer Placeholder 5"/>
          <p:cNvSpPr>
            <a:spLocks noGrp="1"/>
          </p:cNvSpPr>
          <p:nvPr>
            <p:ph type="ftr" sz="quarter" idx="12"/>
          </p:nvPr>
        </p:nvSpPr>
        <p:spPr/>
        <p:txBody>
          <a:bodyPr/>
          <a:lstStyle/>
          <a:p>
            <a:pPr>
              <a:defRPr/>
            </a:pPr>
            <a:r>
              <a:rPr lang="en-US"/>
              <a:t>Sugar Land Bible Church</a:t>
            </a:r>
          </a:p>
        </p:txBody>
      </p:sp>
      <p:sp>
        <p:nvSpPr>
          <p:cNvPr id="7" name="Slide Number Placeholder 6"/>
          <p:cNvSpPr>
            <a:spLocks noGrp="1"/>
          </p:cNvSpPr>
          <p:nvPr>
            <p:ph type="sldNum" sz="quarter" idx="13"/>
          </p:nvPr>
        </p:nvSpPr>
        <p:spPr/>
        <p:txBody>
          <a:bodyPr/>
          <a:lstStyle/>
          <a:p>
            <a:pPr>
              <a:defRPr/>
            </a:pPr>
            <a:fld id="{152DD1A1-F99A-4FB8-8776-D254C3D23044}" type="slidenum">
              <a:rPr lang="en-US" altLang="en-US" smtClean="0"/>
              <a:pPr>
                <a:defRPr/>
              </a:pPr>
              <a:t>25</a:t>
            </a:fld>
            <a:endParaRPr lang="en-US" altLang="en-US" dirty="0"/>
          </a:p>
        </p:txBody>
      </p:sp>
    </p:spTree>
    <p:extLst>
      <p:ext uri="{BB962C8B-B14F-4D97-AF65-F5344CB8AC3E}">
        <p14:creationId xmlns:p14="http://schemas.microsoft.com/office/powerpoint/2010/main" val="36562981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ontent Placeholder 2"/>
          <p:cNvSpPr>
            <a:spLocks noGrp="1"/>
          </p:cNvSpPr>
          <p:nvPr>
            <p:ph idx="1"/>
          </p:nvPr>
        </p:nvSpPr>
        <p:spPr>
          <a:xfrm>
            <a:off x="1169988" y="1946275"/>
            <a:ext cx="7772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a:lvl1pPr>
          </a:lstStyle>
          <a:p>
            <a:pPr>
              <a:defRPr/>
            </a:pPr>
            <a:endParaRPr lang="en-US"/>
          </a:p>
        </p:txBody>
      </p:sp>
      <p:sp>
        <p:nvSpPr>
          <p:cNvPr id="5" name="Rectangle 36"/>
          <p:cNvSpPr>
            <a:spLocks noGrp="1" noChangeArrowheads="1"/>
          </p:cNvSpPr>
          <p:nvPr>
            <p:ph type="ftr" sz="quarter" idx="11"/>
          </p:nvPr>
        </p:nvSpPr>
        <p:spPr/>
        <p:txBody>
          <a:bodyPr/>
          <a:lstStyle>
            <a:lvl1pPr>
              <a:defRPr/>
            </a:lvl1pPr>
          </a:lstStyle>
          <a:p>
            <a:pPr>
              <a:defRPr/>
            </a:pPr>
            <a:endParaRPr lang="en-US"/>
          </a:p>
        </p:txBody>
      </p:sp>
      <p:sp>
        <p:nvSpPr>
          <p:cNvPr id="6" name="Rectangle 37"/>
          <p:cNvSpPr>
            <a:spLocks noGrp="1" noChangeArrowheads="1"/>
          </p:cNvSpPr>
          <p:nvPr>
            <p:ph type="sldNum" sz="quarter" idx="12"/>
          </p:nvPr>
        </p:nvSpPr>
        <p:spPr/>
        <p:txBody>
          <a:bodyPr/>
          <a:lstStyle>
            <a:lvl1pPr>
              <a:defRPr/>
            </a:lvl1pPr>
          </a:lstStyle>
          <a:p>
            <a:pPr>
              <a:defRPr/>
            </a:pPr>
            <a:fld id="{731E87DA-7BEB-48FB-8C3E-B7E5299F1469}" type="slidenum">
              <a:rPr lang="en-US" altLang="en-US"/>
              <a:pPr>
                <a:defRPr/>
              </a:pPr>
              <a:t>‹#›</a:t>
            </a:fld>
            <a:endParaRPr lang="en-US" alt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1169988" y="1946275"/>
            <a:ext cx="7772400" cy="4114800"/>
          </a:xfrm>
        </p:spPr>
        <p:txBody>
          <a:bodyPr/>
          <a:lstStyle/>
          <a:p>
            <a:pPr lvl="0"/>
            <a:endParaRPr lang="en-US" noProof="0"/>
          </a:p>
        </p:txBody>
      </p:sp>
      <p:sp>
        <p:nvSpPr>
          <p:cNvPr id="4" name="Date Placeholder 3"/>
          <p:cNvSpPr>
            <a:spLocks noGrp="1"/>
          </p:cNvSpPr>
          <p:nvPr>
            <p:ph type="dt" sz="half" idx="10"/>
          </p:nvPr>
        </p:nvSpPr>
        <p:spPr/>
        <p:txBody>
          <a:bodyPr/>
          <a:lstStyle>
            <a:lvl1pPr>
              <a:defRPr/>
            </a:lvl1pPr>
          </a:lstStyle>
          <a:p>
            <a:pPr>
              <a:defRPr/>
            </a:pPr>
            <a:fld id="{1095A85E-A017-48E2-8C36-B52A3589F659}" type="datetime1">
              <a:rPr lang="en-US"/>
              <a:pPr>
                <a:defRPr/>
              </a:pPr>
              <a:t>3/24/2018</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DANIEL</a:t>
            </a:r>
          </a:p>
        </p:txBody>
      </p:sp>
      <p:sp>
        <p:nvSpPr>
          <p:cNvPr id="6" name="Slide Number Placeholder 5"/>
          <p:cNvSpPr>
            <a:spLocks noGrp="1"/>
          </p:cNvSpPr>
          <p:nvPr>
            <p:ph type="sldNum" sz="quarter" idx="12"/>
          </p:nvPr>
        </p:nvSpPr>
        <p:spPr/>
        <p:txBody>
          <a:bodyPr/>
          <a:lstStyle>
            <a:lvl1pPr>
              <a:defRPr/>
            </a:lvl1pPr>
          </a:lstStyle>
          <a:p>
            <a:pPr>
              <a:defRPr/>
            </a:pPr>
            <a:fld id="{5621BA2D-BFD4-43E6-AE9D-591A4F31ADF2}" type="slidenum">
              <a:rPr lang="en-US" altLang="en-US"/>
              <a:pPr>
                <a:defRPr/>
              </a:pPr>
              <a:t>‹#›</a:t>
            </a:fld>
            <a:endParaRPr lang="en-US"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SmartArt Placeholder 2"/>
          <p:cNvSpPr>
            <a:spLocks noGrp="1"/>
          </p:cNvSpPr>
          <p:nvPr>
            <p:ph type="dgm" idx="1"/>
          </p:nvPr>
        </p:nvSpPr>
        <p:spPr>
          <a:xfrm>
            <a:off x="685800" y="1981200"/>
            <a:ext cx="7772400" cy="4114800"/>
          </a:xfrm>
        </p:spPr>
        <p:txBody>
          <a:bodyPr/>
          <a:lstStyle/>
          <a:p>
            <a:pPr lvl="0"/>
            <a:endParaRPr lang="en-US" noProof="0"/>
          </a:p>
        </p:txBody>
      </p:sp>
      <p:sp>
        <p:nvSpPr>
          <p:cNvPr id="4" name="Date Placeholder 3"/>
          <p:cNvSpPr>
            <a:spLocks noGrp="1"/>
          </p:cNvSpPr>
          <p:nvPr>
            <p:ph type="dt" sz="half" idx="10"/>
          </p:nvPr>
        </p:nvSpPr>
        <p:spPr>
          <a:xfrm>
            <a:off x="685800" y="6248400"/>
            <a:ext cx="1905000" cy="457200"/>
          </a:xfrm>
        </p:spPr>
        <p:txBody>
          <a:bodyPr/>
          <a:lstStyle>
            <a:lvl1pPr>
              <a:defRPr/>
            </a:lvl1pPr>
          </a:lstStyle>
          <a:p>
            <a:pPr>
              <a:defRPr/>
            </a:pPr>
            <a:fld id="{F8379056-4412-4B54-8DAE-48A6AAA4A3E7}" type="datetime1">
              <a:rPr lang="en-US" altLang="en-US"/>
              <a:pPr>
                <a:defRPr/>
              </a:pPr>
              <a:t>3/24/2018</a:t>
            </a:fld>
            <a:endParaRPr lang="en-US" altLang="en-US"/>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pPr>
              <a:defRPr/>
            </a:pPr>
            <a:r>
              <a:rPr lang="en-US" altLang="en-US"/>
              <a:t>DANIEL 6</a:t>
            </a:r>
          </a:p>
        </p:txBody>
      </p:sp>
      <p:sp>
        <p:nvSpPr>
          <p:cNvPr id="6" name="Slide Number Placeholder 5"/>
          <p:cNvSpPr>
            <a:spLocks noGrp="1"/>
          </p:cNvSpPr>
          <p:nvPr>
            <p:ph type="sldNum" sz="quarter" idx="12"/>
          </p:nvPr>
        </p:nvSpPr>
        <p:spPr>
          <a:xfrm>
            <a:off x="6553200" y="6248400"/>
            <a:ext cx="1905000" cy="457200"/>
          </a:xfrm>
        </p:spPr>
        <p:txBody>
          <a:bodyPr/>
          <a:lstStyle>
            <a:lvl1pPr>
              <a:defRPr/>
            </a:lvl1pPr>
          </a:lstStyle>
          <a:p>
            <a:pPr>
              <a:defRPr/>
            </a:pPr>
            <a:fld id="{CDB7918C-E374-44E3-A796-149597BCAFC2}" type="slidenum">
              <a:rPr lang="en-US" altLang="en-US"/>
              <a:pPr>
                <a:defRPr/>
              </a:pPr>
              <a:t>‹#›</a:t>
            </a:fld>
            <a:endParaRPr lang="en-US"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Online Image Placeholder 2"/>
          <p:cNvSpPr>
            <a:spLocks noGrp="1"/>
          </p:cNvSpPr>
          <p:nvPr>
            <p:ph type="clipArt" sz="half" idx="1"/>
          </p:nvPr>
        </p:nvSpPr>
        <p:spPr>
          <a:xfrm>
            <a:off x="685800" y="1981200"/>
            <a:ext cx="3810000" cy="4114800"/>
          </a:xfrm>
        </p:spPr>
        <p:txBody>
          <a:bodyPr/>
          <a:lstStyle/>
          <a:p>
            <a:pPr lvl="0"/>
            <a:endParaRPr lang="en-US" noProof="0"/>
          </a:p>
        </p:txBody>
      </p:sp>
      <p:sp>
        <p:nvSpPr>
          <p:cNvPr id="4" name="Text Placeholder 3"/>
          <p:cNvSpPr>
            <a:spLocks noGrp="1"/>
          </p:cNvSpPr>
          <p:nvPr>
            <p:ph type="body" sz="half" idx="2"/>
          </p:nvPr>
        </p:nvSpPr>
        <p:spPr>
          <a:xfrm>
            <a:off x="4648200" y="1981200"/>
            <a:ext cx="38100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85800" y="6248400"/>
            <a:ext cx="1905000" cy="457200"/>
          </a:xfrm>
        </p:spPr>
        <p:txBody>
          <a:bodyPr/>
          <a:lstStyle>
            <a:lvl1pPr>
              <a:defRPr/>
            </a:lvl1pPr>
          </a:lstStyle>
          <a:p>
            <a:pPr>
              <a:defRPr/>
            </a:pPr>
            <a:fld id="{AEA301B1-5D33-4A41-ADD3-F0B3ED5FF78D}" type="datetime1">
              <a:rPr lang="en-US" altLang="en-US"/>
              <a:pPr>
                <a:defRPr/>
              </a:pPr>
              <a:t>3/24/2018</a:t>
            </a:fld>
            <a:endParaRPr lang="en-US" alt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pPr>
              <a:defRPr/>
            </a:pPr>
            <a:r>
              <a:rPr lang="en-US" altLang="en-US"/>
              <a:t>DANIEL 6</a:t>
            </a:r>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pPr>
              <a:defRPr/>
            </a:pPr>
            <a:fld id="{DA786214-CBB7-4779-9A3A-A0DFE8D29B64}" type="slidenum">
              <a:rPr lang="en-US" altLang="en-US"/>
              <a:pPr>
                <a:defRPr/>
              </a:pPr>
              <a:t>‹#›</a:t>
            </a:fld>
            <a:endParaRPr lang="en-US"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2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B2CE9F-1BEF-420D-842A-24E6D73F3D10}"/>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5C9D091-CC80-4475-A7E4-1CA9879C5089}"/>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1128A61-F288-45D0-B674-2A5064D71F50}"/>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9FFA7175-4D70-4075-B6E8-C1483C10D882}"/>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758C5EF1-10FD-4A80-8AD5-F3D7BB6EFF5E}"/>
              </a:ext>
            </a:extLst>
          </p:cNvPr>
          <p:cNvSpPr>
            <a:spLocks noGrp="1"/>
          </p:cNvSpPr>
          <p:nvPr>
            <p:ph type="sldNum" sz="quarter" idx="12"/>
          </p:nvPr>
        </p:nvSpPr>
        <p:spPr/>
        <p:txBody>
          <a:bodyPr/>
          <a:lstStyle>
            <a:lvl1pPr>
              <a:defRPr/>
            </a:lvl1pPr>
          </a:lstStyle>
          <a:p>
            <a:fld id="{E06D07A1-B22B-4411-A8BF-F517BBE4C83E}" type="slidenum">
              <a:rPr lang="en-US" altLang="en-US"/>
              <a:pPr/>
              <a:t>‹#›</a:t>
            </a:fld>
            <a:endParaRPr lang="en-US" altLang="en-US"/>
          </a:p>
        </p:txBody>
      </p:sp>
    </p:spTree>
    <p:extLst>
      <p:ext uri="{BB962C8B-B14F-4D97-AF65-F5344CB8AC3E}">
        <p14:creationId xmlns:p14="http://schemas.microsoft.com/office/powerpoint/2010/main" val="9292195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Rectangle 35"/>
          <p:cNvSpPr>
            <a:spLocks noGrp="1" noChangeArrowheads="1"/>
          </p:cNvSpPr>
          <p:nvPr>
            <p:ph type="dt" sz="half" idx="10"/>
          </p:nvPr>
        </p:nvSpPr>
        <p:spPr/>
        <p:txBody>
          <a:bodyPr/>
          <a:lstStyle>
            <a:lvl1pPr>
              <a:defRPr/>
            </a:lvl1pPr>
          </a:lstStyle>
          <a:p>
            <a:pPr>
              <a:defRPr/>
            </a:pPr>
            <a:endParaRPr lang="en-US"/>
          </a:p>
        </p:txBody>
      </p:sp>
      <p:sp>
        <p:nvSpPr>
          <p:cNvPr id="3" name="Rectangle 36"/>
          <p:cNvSpPr>
            <a:spLocks noGrp="1" noChangeArrowheads="1"/>
          </p:cNvSpPr>
          <p:nvPr>
            <p:ph type="ftr" sz="quarter" idx="11"/>
          </p:nvPr>
        </p:nvSpPr>
        <p:spPr/>
        <p:txBody>
          <a:bodyPr/>
          <a:lstStyle>
            <a:lvl1pPr>
              <a:defRPr/>
            </a:lvl1pPr>
          </a:lstStyle>
          <a:p>
            <a:pPr>
              <a:defRPr/>
            </a:pPr>
            <a:endParaRPr lang="en-US"/>
          </a:p>
        </p:txBody>
      </p:sp>
      <p:sp>
        <p:nvSpPr>
          <p:cNvPr id="4" name="Rectangle 37"/>
          <p:cNvSpPr>
            <a:spLocks noGrp="1" noChangeArrowheads="1"/>
          </p:cNvSpPr>
          <p:nvPr>
            <p:ph type="sldNum" sz="quarter" idx="12"/>
          </p:nvPr>
        </p:nvSpPr>
        <p:spPr/>
        <p:txBody>
          <a:bodyPr/>
          <a:lstStyle>
            <a:lvl1pPr>
              <a:defRPr smtClean="0"/>
            </a:lvl1pPr>
          </a:lstStyle>
          <a:p>
            <a:pPr>
              <a:defRPr/>
            </a:pPr>
            <a:fld id="{A7638D0F-AF1C-4AFB-8987-872321CF80B4}" type="slidenum">
              <a:rPr lang="en-US" altLang="en-US"/>
              <a:pPr>
                <a:defRPr/>
              </a:pPr>
              <a:t>‹#›</a:t>
            </a:fld>
            <a:endParaRPr lang="en-US" altLang="en-US"/>
          </a:p>
        </p:txBody>
      </p:sp>
    </p:spTree>
    <p:extLst>
      <p:ext uri="{BB962C8B-B14F-4D97-AF65-F5344CB8AC3E}">
        <p14:creationId xmlns:p14="http://schemas.microsoft.com/office/powerpoint/2010/main" val="29861245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085850" cy="6854825"/>
            <a:chOff x="0" y="0"/>
            <a:chExt cx="684" cy="4318"/>
          </a:xfrm>
        </p:grpSpPr>
        <p:sp>
          <p:nvSpPr>
            <p:cNvPr id="14339"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n-US" dirty="0">
                <a:latin typeface="Calibri" panose="020F0502020204030204" pitchFamily="34" charset="0"/>
                <a:cs typeface="+mn-cs"/>
              </a:endParaRPr>
            </a:p>
          </p:txBody>
        </p:sp>
        <p:grpSp>
          <p:nvGrpSpPr>
            <p:cNvPr id="1033"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grpSp>
      </p:grpSp>
      <p:sp>
        <p:nvSpPr>
          <p:cNvPr id="1027" name="Rectangle 34"/>
          <p:cNvSpPr>
            <a:spLocks noGrp="1" noChangeArrowheads="1"/>
          </p:cNvSpPr>
          <p:nvPr>
            <p:ph type="title"/>
          </p:nvPr>
        </p:nvSpPr>
        <p:spPr bwMode="auto">
          <a:xfrm>
            <a:off x="1143000" y="609600"/>
            <a:ext cx="77724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altLang="en-US"/>
              <a:t>Click to edit Master title style</a:t>
            </a:r>
          </a:p>
        </p:txBody>
      </p:sp>
      <p:sp>
        <p:nvSpPr>
          <p:cNvPr id="14371" name="Rectangle 35"/>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dirty="0">
                <a:latin typeface="Calibri" panose="020F0502020204030204" pitchFamily="34" charset="0"/>
                <a:cs typeface="+mn-cs"/>
              </a:defRPr>
            </a:lvl1pPr>
          </a:lstStyle>
          <a:p>
            <a:pPr>
              <a:defRPr/>
            </a:pPr>
            <a:endParaRPr lang="en-US"/>
          </a:p>
        </p:txBody>
      </p:sp>
      <p:sp>
        <p:nvSpPr>
          <p:cNvPr id="14372" name="Rectangle 36"/>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dirty="0">
                <a:latin typeface="Calibri" panose="020F0502020204030204" pitchFamily="34" charset="0"/>
                <a:cs typeface="+mn-cs"/>
              </a:defRPr>
            </a:lvl1pPr>
          </a:lstStyle>
          <a:p>
            <a:pPr>
              <a:defRPr/>
            </a:pPr>
            <a:endParaRPr lang="en-US"/>
          </a:p>
        </p:txBody>
      </p:sp>
      <p:sp>
        <p:nvSpPr>
          <p:cNvPr id="14373" name="Rectangle 37"/>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eaLnBrk="1" hangingPunct="1">
              <a:defRPr sz="1400" smtClean="0">
                <a:latin typeface="Calibri" panose="020F0502020204030204" pitchFamily="34" charset="0"/>
                <a:cs typeface="Arial" panose="020B0604020202020204" pitchFamily="34" charset="0"/>
              </a:defRPr>
            </a:lvl1pPr>
          </a:lstStyle>
          <a:p>
            <a:pPr>
              <a:defRPr/>
            </a:pPr>
            <a:fld id="{5E8CD070-E302-4B34-BCB0-3C8C3E904965}" type="slidenum">
              <a:rPr lang="en-US" altLang="en-US"/>
              <a:pPr>
                <a:defRPr/>
              </a:pPr>
              <a:t>‹#›</a:t>
            </a:fld>
            <a:endParaRPr lang="en-US" altLang="en-US" dirty="0"/>
          </a:p>
        </p:txBody>
      </p:sp>
      <p:sp>
        <p:nvSpPr>
          <p:cNvPr id="14374" name="Rectangle 38"/>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7" r:id="rId12"/>
    <p:sldLayoutId id="2147483678" r:id="rId13"/>
    <p:sldLayoutId id="2147483680" r:id="rId14"/>
    <p:sldLayoutId id="2147483681" r:id="rId15"/>
  </p:sldLayoutIdLst>
  <p:transition/>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Calibri" pitchFamily="34" charset="0"/>
        </a:defRPr>
      </a:lvl2pPr>
      <a:lvl3pPr algn="l" rtl="0" eaLnBrk="0" fontAlgn="base" hangingPunct="0">
        <a:spcBef>
          <a:spcPct val="0"/>
        </a:spcBef>
        <a:spcAft>
          <a:spcPct val="0"/>
        </a:spcAft>
        <a:defRPr sz="4400">
          <a:solidFill>
            <a:schemeClr val="tx2"/>
          </a:solidFill>
          <a:latin typeface="Calibri" pitchFamily="34" charset="0"/>
        </a:defRPr>
      </a:lvl3pPr>
      <a:lvl4pPr algn="l" rtl="0" eaLnBrk="0" fontAlgn="base" hangingPunct="0">
        <a:spcBef>
          <a:spcPct val="0"/>
        </a:spcBef>
        <a:spcAft>
          <a:spcPct val="0"/>
        </a:spcAft>
        <a:defRPr sz="4400">
          <a:solidFill>
            <a:schemeClr val="tx2"/>
          </a:solidFill>
          <a:latin typeface="Calibri" pitchFamily="34" charset="0"/>
        </a:defRPr>
      </a:lvl4pPr>
      <a:lvl5pPr algn="l" rtl="0" eaLnBrk="0" fontAlgn="base" hangingPunct="0">
        <a:spcBef>
          <a:spcPct val="0"/>
        </a:spcBef>
        <a:spcAft>
          <a:spcPct val="0"/>
        </a:spcAft>
        <a:defRPr sz="4400">
          <a:solidFill>
            <a:schemeClr val="tx2"/>
          </a:solidFill>
          <a:latin typeface="Calibri" pitchFamily="34"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customXml" Target="../ink/ink1.xml"/><Relationship Id="rId7" Type="http://schemas.openxmlformats.org/officeDocument/2006/relationships/customXml" Target="../ink/ink3.xm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customXml" Target="../ink/ink2.xml"/><Relationship Id="rId4" Type="http://schemas.openxmlformats.org/officeDocument/2006/relationships/image" Target="../media/image20.png"/></Relationships>
</file>

<file path=ppt/slides/_rels/slide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customXml" Target="../ink/ink4.xml"/><Relationship Id="rId1" Type="http://schemas.openxmlformats.org/officeDocument/2006/relationships/slideLayout" Target="../slideLayouts/slideLayout10.xml"/><Relationship Id="rId5" Type="http://schemas.openxmlformats.org/officeDocument/2006/relationships/image" Target="../media/image17.jpeg"/><Relationship Id="rId4" Type="http://schemas.openxmlformats.org/officeDocument/2006/relationships/image" Target="../media/image120.png"/></Relationships>
</file>

<file path=ppt/slides/_rels/slide12.xml.rels><?xml version="1.0" encoding="UTF-8" standalone="yes"?>
<Relationships xmlns="http://schemas.openxmlformats.org/package/2006/relationships"><Relationship Id="rId2" Type="http://schemas.openxmlformats.org/officeDocument/2006/relationships/customXml" Target="../ink/ink5.xml"/><Relationship Id="rId1" Type="http://schemas.openxmlformats.org/officeDocument/2006/relationships/slideLayout" Target="../slideLayouts/slideLayout10.xml"/><Relationship Id="rId5" Type="http://schemas.openxmlformats.org/officeDocument/2006/relationships/image" Target="../media/image17.jpeg"/><Relationship Id="rId4" Type="http://schemas.openxmlformats.org/officeDocument/2006/relationships/image" Target="../media/image120.png"/></Relationships>
</file>

<file path=ppt/slides/_rels/slide13.xml.rels><?xml version="1.0" encoding="UTF-8" standalone="yes"?>
<Relationships xmlns="http://schemas.openxmlformats.org/package/2006/relationships"><Relationship Id="rId2" Type="http://schemas.openxmlformats.org/officeDocument/2006/relationships/customXml" Target="../ink/ink6.xml"/><Relationship Id="rId1" Type="http://schemas.openxmlformats.org/officeDocument/2006/relationships/slideLayout" Target="../slideLayouts/slideLayout10.xml"/><Relationship Id="rId5" Type="http://schemas.openxmlformats.org/officeDocument/2006/relationships/image" Target="../media/image17.jpeg"/><Relationship Id="rId4" Type="http://schemas.openxmlformats.org/officeDocument/2006/relationships/image" Target="../media/image120.png"/></Relationships>
</file>

<file path=ppt/slides/_rels/slide14.xml.rels><?xml version="1.0" encoding="UTF-8" standalone="yes"?>
<Relationships xmlns="http://schemas.openxmlformats.org/package/2006/relationships"><Relationship Id="rId2" Type="http://schemas.openxmlformats.org/officeDocument/2006/relationships/customXml" Target="../ink/ink7.xml"/><Relationship Id="rId1" Type="http://schemas.openxmlformats.org/officeDocument/2006/relationships/slideLayout" Target="../slideLayouts/slideLayout10.xml"/><Relationship Id="rId5" Type="http://schemas.openxmlformats.org/officeDocument/2006/relationships/image" Target="../media/image17.jpeg"/><Relationship Id="rId4" Type="http://schemas.openxmlformats.org/officeDocument/2006/relationships/image" Target="../media/image120.png"/></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customXml" Target="../ink/ink8.xml"/><Relationship Id="rId1" Type="http://schemas.openxmlformats.org/officeDocument/2006/relationships/slideLayout" Target="../slideLayouts/slideLayout10.xml"/><Relationship Id="rId5" Type="http://schemas.openxmlformats.org/officeDocument/2006/relationships/image" Target="../media/image17.jpeg"/><Relationship Id="rId4" Type="http://schemas.openxmlformats.org/officeDocument/2006/relationships/image" Target="../media/image120.png"/></Relationships>
</file>

<file path=ppt/slides/_rels/slide17.xml.rels><?xml version="1.0" encoding="UTF-8" standalone="yes"?>
<Relationships xmlns="http://schemas.openxmlformats.org/package/2006/relationships"><Relationship Id="rId2" Type="http://schemas.openxmlformats.org/officeDocument/2006/relationships/customXml" Target="../ink/ink9.xml"/><Relationship Id="rId1" Type="http://schemas.openxmlformats.org/officeDocument/2006/relationships/slideLayout" Target="../slideLayouts/slideLayout10.xml"/><Relationship Id="rId5" Type="http://schemas.openxmlformats.org/officeDocument/2006/relationships/image" Target="../media/image17.jpeg"/><Relationship Id="rId4" Type="http://schemas.openxmlformats.org/officeDocument/2006/relationships/image" Target="../media/image120.png"/></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8" Type="http://schemas.openxmlformats.org/officeDocument/2006/relationships/image" Target="../media/image230.png"/><Relationship Id="rId3" Type="http://schemas.openxmlformats.org/officeDocument/2006/relationships/customXml" Target="../ink/ink10.xml"/><Relationship Id="rId7" Type="http://schemas.openxmlformats.org/officeDocument/2006/relationships/customXml" Target="../ink/ink11.xml"/><Relationship Id="rId2" Type="http://schemas.openxmlformats.org/officeDocument/2006/relationships/notesSlide" Target="../notesSlides/notesSlide1.xml"/><Relationship Id="rId1" Type="http://schemas.openxmlformats.org/officeDocument/2006/relationships/slideLayout" Target="../slideLayouts/slideLayout10.xml"/><Relationship Id="rId6" Type="http://schemas.openxmlformats.org/officeDocument/2006/relationships/image" Target="../media/image220.png"/><Relationship Id="rId11" Type="http://schemas.openxmlformats.org/officeDocument/2006/relationships/image" Target="../media/image23.jpeg"/><Relationship Id="rId10" Type="http://schemas.openxmlformats.org/officeDocument/2006/relationships/image" Target="../media/image240.png"/><Relationship Id="rId9" Type="http://schemas.openxmlformats.org/officeDocument/2006/relationships/customXml" Target="../ink/ink12.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customXml" Target="../ink/ink13.xml"/><Relationship Id="rId1" Type="http://schemas.openxmlformats.org/officeDocument/2006/relationships/slideLayout" Target="../slideLayouts/slideLayout10.xml"/><Relationship Id="rId5" Type="http://schemas.openxmlformats.org/officeDocument/2006/relationships/image" Target="../media/image17.jpeg"/><Relationship Id="rId4" Type="http://schemas.openxmlformats.org/officeDocument/2006/relationships/image" Target="../media/image120.png"/></Relationships>
</file>

<file path=ppt/slides/_rels/slide42.xml.rels><?xml version="1.0" encoding="UTF-8" standalone="yes"?>
<Relationships xmlns="http://schemas.openxmlformats.org/package/2006/relationships"><Relationship Id="rId2" Type="http://schemas.openxmlformats.org/officeDocument/2006/relationships/customXml" Target="../ink/ink14.xml"/><Relationship Id="rId1" Type="http://schemas.openxmlformats.org/officeDocument/2006/relationships/slideLayout" Target="../slideLayouts/slideLayout10.xml"/><Relationship Id="rId5" Type="http://schemas.openxmlformats.org/officeDocument/2006/relationships/image" Target="../media/image17.jpeg"/><Relationship Id="rId4" Type="http://schemas.openxmlformats.org/officeDocument/2006/relationships/image" Target="../media/image120.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customXml" Target="../ink/ink15.xml"/><Relationship Id="rId1" Type="http://schemas.openxmlformats.org/officeDocument/2006/relationships/slideLayout" Target="../slideLayouts/slideLayout10.xml"/><Relationship Id="rId5" Type="http://schemas.openxmlformats.org/officeDocument/2006/relationships/image" Target="../media/image17.jpeg"/><Relationship Id="rId4" Type="http://schemas.openxmlformats.org/officeDocument/2006/relationships/image" Target="../media/image120.png"/></Relationships>
</file>

<file path=ppt/slides/_rels/slide4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Layout" Target="../slideLayouts/slideLayout15.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ctrTitle" sz="quarter" idx="4294967295"/>
          </p:nvPr>
        </p:nvSpPr>
        <p:spPr>
          <a:xfrm>
            <a:off x="304800" y="228600"/>
            <a:ext cx="8534400" cy="1143000"/>
          </a:xfrm>
        </p:spPr>
        <p:txBody>
          <a:bodyPr/>
          <a:lstStyle/>
          <a:p>
            <a:pPr algn="ctr" eaLnBrk="1" hangingPunct="1"/>
            <a:r>
              <a:rPr lang="en-US" altLang="en-US" dirty="0">
                <a:effectLst>
                  <a:outerShdw blurRad="38100" dist="38100" dir="2700000" algn="tl">
                    <a:srgbClr val="000000">
                      <a:alpha val="43137"/>
                    </a:srgbClr>
                  </a:outerShdw>
                </a:effectLst>
              </a:rPr>
              <a:t>THE BOOK OF DANIEL</a:t>
            </a:r>
          </a:p>
        </p:txBody>
      </p:sp>
      <p:sp>
        <p:nvSpPr>
          <p:cNvPr id="3075" name="Subtitle 2"/>
          <p:cNvSpPr>
            <a:spLocks noGrp="1"/>
          </p:cNvSpPr>
          <p:nvPr>
            <p:ph type="subTitle" sz="quarter" idx="4294967295"/>
          </p:nvPr>
        </p:nvSpPr>
        <p:spPr>
          <a:xfrm>
            <a:off x="3009900" y="5486400"/>
            <a:ext cx="3124200" cy="647700"/>
          </a:xfrm>
        </p:spPr>
        <p:txBody>
          <a:bodyPr/>
          <a:lstStyle/>
          <a:p>
            <a:pPr marL="0" indent="0" algn="ctr" eaLnBrk="1" hangingPunct="1">
              <a:buFont typeface="Wingdings" pitchFamily="2" charset="2"/>
              <a:buNone/>
              <a:defRPr/>
            </a:pPr>
            <a:r>
              <a:rPr lang="en-US" dirty="0">
                <a:effectLst>
                  <a:outerShdw blurRad="38100" dist="38100" dir="2700000" algn="tl">
                    <a:srgbClr val="000000">
                      <a:alpha val="43137"/>
                    </a:srgbClr>
                  </a:outerShdw>
                </a:effectLst>
                <a:cs typeface="Calibri" pitchFamily="34" charset="0"/>
              </a:rPr>
              <a:t>Dr. </a:t>
            </a:r>
            <a:r>
              <a:rPr lang="en-US">
                <a:effectLst>
                  <a:outerShdw blurRad="38100" dist="38100" dir="2700000" algn="tl">
                    <a:srgbClr val="000000">
                      <a:alpha val="43137"/>
                    </a:srgbClr>
                  </a:outerShdw>
                </a:effectLst>
                <a:cs typeface="Calibri" pitchFamily="34" charset="0"/>
              </a:rPr>
              <a:t>Andy </a:t>
            </a:r>
            <a:r>
              <a:rPr lang="en-US" dirty="0">
                <a:effectLst>
                  <a:outerShdw blurRad="38100" dist="38100" dir="2700000" algn="tl">
                    <a:srgbClr val="000000">
                      <a:alpha val="43137"/>
                    </a:srgbClr>
                  </a:outerShdw>
                </a:effectLst>
                <a:cs typeface="Calibri" pitchFamily="34" charset="0"/>
              </a:rPr>
              <a:t>Woods</a:t>
            </a:r>
          </a:p>
        </p:txBody>
      </p:sp>
      <p:pic>
        <p:nvPicPr>
          <p:cNvPr id="19459" name="Picture 2" descr="http://slbc.org/wp-content/uploads/2014/09/Book-of-Daniel-weppa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3888" y="1906588"/>
            <a:ext cx="7896225" cy="3200400"/>
          </a:xfrm>
          <a:prstGeom prst="rect">
            <a:avLst/>
          </a:prstGeom>
          <a:noFill/>
          <a:ln w="9525">
            <a:solidFill>
              <a:srgbClr val="FF0000"/>
            </a:solidFill>
            <a:miter lim="800000"/>
            <a:headEnd/>
            <a:tailEnd/>
          </a:ln>
        </p:spPr>
      </p:pic>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B5C5805D-0C19-4078-92C4-B42FEBD88BFC}"/>
                  </a:ext>
                </a:extLst>
              </p14:cNvPr>
              <p14:cNvContentPartPr/>
              <p14:nvPr/>
            </p14:nvContentPartPr>
            <p14:xfrm>
              <a:off x="10600031" y="2428625"/>
              <a:ext cx="11880" cy="5940"/>
            </p14:xfrm>
          </p:contentPart>
        </mc:Choice>
        <mc:Fallback xmlns="">
          <p:pic>
            <p:nvPicPr>
              <p:cNvPr id="2" name="Ink 1">
                <a:extLst>
                  <a:ext uri="{FF2B5EF4-FFF2-40B4-BE49-F238E27FC236}">
                    <a16:creationId xmlns:a16="http://schemas.microsoft.com/office/drawing/2014/main" id="{B5C5805D-0C19-4078-92C4-B42FEBD88BFC}"/>
                  </a:ext>
                </a:extLst>
              </p:cNvPr>
              <p:cNvPicPr/>
              <p:nvPr/>
            </p:nvPicPr>
            <p:blipFill>
              <a:blip r:embed="rId4"/>
              <a:stretch>
                <a:fillRect/>
              </a:stretch>
            </p:blipFill>
            <p:spPr>
              <a:xfrm>
                <a:off x="10595351" y="2424335"/>
                <a:ext cx="21240" cy="1419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Ink 2">
                <a:extLst>
                  <a:ext uri="{FF2B5EF4-FFF2-40B4-BE49-F238E27FC236}">
                    <a16:creationId xmlns:a16="http://schemas.microsoft.com/office/drawing/2014/main" id="{6494F5A9-D731-43D9-9E12-4F89C4FA2318}"/>
                  </a:ext>
                </a:extLst>
              </p14:cNvPr>
              <p14:cNvContentPartPr/>
              <p14:nvPr/>
            </p14:nvContentPartPr>
            <p14:xfrm>
              <a:off x="9825311" y="3145025"/>
              <a:ext cx="11880" cy="17640"/>
            </p14:xfrm>
          </p:contentPart>
        </mc:Choice>
        <mc:Fallback xmlns="">
          <p:pic>
            <p:nvPicPr>
              <p:cNvPr id="3" name="Ink 2">
                <a:extLst>
                  <a:ext uri="{FF2B5EF4-FFF2-40B4-BE49-F238E27FC236}">
                    <a16:creationId xmlns:a16="http://schemas.microsoft.com/office/drawing/2014/main" id="{6494F5A9-D731-43D9-9E12-4F89C4FA2318}"/>
                  </a:ext>
                </a:extLst>
              </p:cNvPr>
              <p:cNvPicPr/>
              <p:nvPr/>
            </p:nvPicPr>
            <p:blipFill>
              <a:blip r:embed="rId6"/>
              <a:stretch>
                <a:fillRect/>
              </a:stretch>
            </p:blipFill>
            <p:spPr>
              <a:xfrm>
                <a:off x="9820991" y="3140791"/>
                <a:ext cx="20520" cy="26107"/>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 name="Ink 3">
                <a:extLst>
                  <a:ext uri="{FF2B5EF4-FFF2-40B4-BE49-F238E27FC236}">
                    <a16:creationId xmlns:a16="http://schemas.microsoft.com/office/drawing/2014/main" id="{8E6F4257-4AC9-42E0-8863-3EC5101C59F3}"/>
                  </a:ext>
                </a:extLst>
              </p14:cNvPr>
              <p14:cNvContentPartPr/>
              <p14:nvPr/>
            </p14:nvContentPartPr>
            <p14:xfrm>
              <a:off x="10314551" y="2719865"/>
              <a:ext cx="11880" cy="180"/>
            </p14:xfrm>
          </p:contentPart>
        </mc:Choice>
        <mc:Fallback xmlns="">
          <p:pic>
            <p:nvPicPr>
              <p:cNvPr id="4" name="Ink 3">
                <a:extLst>
                  <a:ext uri="{FF2B5EF4-FFF2-40B4-BE49-F238E27FC236}">
                    <a16:creationId xmlns:a16="http://schemas.microsoft.com/office/drawing/2014/main" id="{8E6F4257-4AC9-42E0-8863-3EC5101C59F3}"/>
                  </a:ext>
                </a:extLst>
              </p:cNvPr>
              <p:cNvPicPr/>
              <p:nvPr/>
            </p:nvPicPr>
            <p:blipFill>
              <a:blip r:embed="rId8"/>
              <a:stretch>
                <a:fillRect/>
              </a:stretch>
            </p:blipFill>
            <p:spPr>
              <a:xfrm>
                <a:off x="10310231" y="2717705"/>
                <a:ext cx="20520" cy="4500"/>
              </a:xfrm>
              <a:prstGeom prst="rect">
                <a:avLst/>
              </a:prstGeom>
            </p:spPr>
          </p:pic>
        </mc:Fallback>
      </mc:AlternateContent>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type="body" idx="1"/>
          </p:nvPr>
        </p:nvSpPr>
        <p:spPr>
          <a:xfrm>
            <a:off x="236788" y="1576920"/>
            <a:ext cx="7274310" cy="4442880"/>
          </a:xfrm>
        </p:spPr>
        <p:txBody>
          <a:bodyPr/>
          <a:lstStyle/>
          <a:p>
            <a:pPr marL="457200" indent="-457200">
              <a:spcBef>
                <a:spcPct val="0"/>
              </a:spcBef>
              <a:spcAft>
                <a:spcPts val="600"/>
              </a:spcAft>
              <a:buSzPct val="100000"/>
              <a:buFont typeface="+mj-lt"/>
              <a:buAutoNum type="romanUcPeriod" startAt="2"/>
            </a:pPr>
            <a:r>
              <a:rPr lang="en-US" altLang="en-US" dirty="0">
                <a:effectLst>
                  <a:outerShdw blurRad="38100" dist="38100" dir="2700000" algn="tl">
                    <a:srgbClr val="000000">
                      <a:alpha val="43137"/>
                    </a:srgbClr>
                  </a:outerShdw>
                </a:effectLst>
              </a:rPr>
              <a:t>Duration of the End Times (5-13)</a:t>
            </a:r>
          </a:p>
          <a:p>
            <a:pPr marL="914400" lvl="1" indent="-457200">
              <a:spcBef>
                <a:spcPct val="0"/>
              </a:spcBef>
              <a:spcAft>
                <a:spcPts val="600"/>
              </a:spcAft>
              <a:buSzPct val="100000"/>
              <a:buAutoNum type="alphaUcPeriod"/>
            </a:pPr>
            <a:r>
              <a:rPr lang="en-US" altLang="en-US" dirty="0">
                <a:effectLst>
                  <a:outerShdw blurRad="38100" dist="38100" dir="2700000" algn="tl">
                    <a:srgbClr val="000000">
                      <a:alpha val="43137"/>
                    </a:srgbClr>
                  </a:outerShdw>
                </a:effectLst>
              </a:rPr>
              <a:t>Round 1 (5-7)</a:t>
            </a:r>
          </a:p>
          <a:p>
            <a:pPr marL="1314450" lvl="2" indent="-400050">
              <a:spcBef>
                <a:spcPct val="0"/>
              </a:spcBef>
              <a:spcAft>
                <a:spcPts val="600"/>
              </a:spcAft>
              <a:buSzPct val="100000"/>
              <a:buAutoNum type="arabicPeriod"/>
            </a:pPr>
            <a:r>
              <a:rPr lang="en-US" altLang="en-US" dirty="0">
                <a:effectLst>
                  <a:outerShdw blurRad="38100" dist="38100" dir="2700000" algn="tl">
                    <a:srgbClr val="000000">
                      <a:alpha val="43137"/>
                    </a:srgbClr>
                  </a:outerShdw>
                </a:effectLst>
              </a:rPr>
              <a:t>Question (5-6)</a:t>
            </a:r>
          </a:p>
          <a:p>
            <a:pPr marL="1314450" lvl="2" indent="-400050">
              <a:spcBef>
                <a:spcPct val="0"/>
              </a:spcBef>
              <a:spcAft>
                <a:spcPts val="600"/>
              </a:spcAft>
              <a:buSzPct val="100000"/>
              <a:buAutoNum type="arabicPeriod"/>
            </a:pPr>
            <a:r>
              <a:rPr lang="en-US" altLang="en-US" dirty="0">
                <a:effectLst>
                  <a:outerShdw blurRad="38100" dist="38100" dir="2700000" algn="tl">
                    <a:srgbClr val="000000">
                      <a:alpha val="43137"/>
                    </a:srgbClr>
                  </a:outerShdw>
                </a:effectLst>
              </a:rPr>
              <a:t>Answer (7)</a:t>
            </a:r>
          </a:p>
          <a:p>
            <a:pPr marL="914400" lvl="1" indent="-457200">
              <a:spcBef>
                <a:spcPct val="0"/>
              </a:spcBef>
              <a:spcAft>
                <a:spcPts val="600"/>
              </a:spcAft>
              <a:buSzPct val="100000"/>
              <a:buFont typeface="Wingdings" pitchFamily="2" charset="2"/>
              <a:buAutoNum type="alphaUcPeriod"/>
            </a:pPr>
            <a:r>
              <a:rPr lang="en-US" altLang="en-US" dirty="0">
                <a:effectLst>
                  <a:outerShdw blurRad="38100" dist="38100" dir="2700000" algn="tl">
                    <a:srgbClr val="000000">
                      <a:alpha val="43137"/>
                    </a:srgbClr>
                  </a:outerShdw>
                </a:effectLst>
              </a:rPr>
              <a:t>Round 2 (8-13)</a:t>
            </a:r>
          </a:p>
          <a:p>
            <a:pPr marL="1314450" lvl="2" indent="-400050">
              <a:spcBef>
                <a:spcPct val="0"/>
              </a:spcBef>
              <a:spcAft>
                <a:spcPts val="600"/>
              </a:spcAft>
              <a:buSzPct val="100000"/>
              <a:buAutoNum type="arabicPeriod"/>
            </a:pPr>
            <a:r>
              <a:rPr lang="en-US" altLang="en-US" dirty="0">
                <a:effectLst>
                  <a:outerShdw blurRad="38100" dist="38100" dir="2700000" algn="tl">
                    <a:srgbClr val="000000">
                      <a:alpha val="43137"/>
                    </a:srgbClr>
                  </a:outerShdw>
                </a:effectLst>
              </a:rPr>
              <a:t>Question (8)</a:t>
            </a:r>
          </a:p>
          <a:p>
            <a:pPr marL="1314450" lvl="2" indent="-400050">
              <a:spcBef>
                <a:spcPct val="0"/>
              </a:spcBef>
              <a:spcAft>
                <a:spcPts val="600"/>
              </a:spcAft>
              <a:buSzPct val="100000"/>
              <a:buAutoNum type="arabicPeriod"/>
            </a:pPr>
            <a:r>
              <a:rPr lang="en-US" altLang="en-US" dirty="0">
                <a:effectLst>
                  <a:outerShdw blurRad="38100" dist="38100" dir="2700000" algn="tl">
                    <a:srgbClr val="000000">
                      <a:alpha val="43137"/>
                    </a:srgbClr>
                  </a:outerShdw>
                </a:effectLst>
              </a:rPr>
              <a:t>Answer (9-13)</a:t>
            </a:r>
          </a:p>
        </p:txBody>
      </p:sp>
      <p:sp>
        <p:nvSpPr>
          <p:cNvPr id="8" name="Rectangle 2">
            <a:extLst>
              <a:ext uri="{FF2B5EF4-FFF2-40B4-BE49-F238E27FC236}">
                <a16:creationId xmlns:a16="http://schemas.microsoft.com/office/drawing/2014/main" id="{C1411A69-A961-444C-BD2B-1D36382A248F}"/>
              </a:ext>
            </a:extLst>
          </p:cNvPr>
          <p:cNvSpPr>
            <a:spLocks noGrp="1" noChangeArrowheads="1"/>
          </p:cNvSpPr>
          <p:nvPr>
            <p:ph type="title"/>
          </p:nvPr>
        </p:nvSpPr>
        <p:spPr>
          <a:xfrm>
            <a:off x="236788" y="240809"/>
            <a:ext cx="8763000" cy="1130791"/>
          </a:xfrm>
        </p:spPr>
        <p:txBody>
          <a:bodyPr/>
          <a:lstStyle/>
          <a:p>
            <a:pPr algn="ctr"/>
            <a:r>
              <a:rPr lang="en-US" altLang="en-US" sz="3600" dirty="0">
                <a:effectLst>
                  <a:outerShdw blurRad="38100" dist="38100" dir="2700000" algn="tl">
                    <a:srgbClr val="000000">
                      <a:alpha val="43137"/>
                    </a:srgbClr>
                  </a:outerShdw>
                </a:effectLst>
              </a:rPr>
              <a:t>The Tribulation &amp; Millennium </a:t>
            </a:r>
            <a:br>
              <a:rPr lang="en-US" altLang="en-US" sz="3600" dirty="0">
                <a:effectLst>
                  <a:outerShdw blurRad="38100" dist="38100" dir="2700000" algn="tl">
                    <a:srgbClr val="000000">
                      <a:alpha val="43137"/>
                    </a:srgbClr>
                  </a:outerShdw>
                </a:effectLst>
              </a:rPr>
            </a:br>
            <a:r>
              <a:rPr lang="en-US" altLang="en-US" sz="3200" dirty="0">
                <a:effectLst>
                  <a:outerShdw blurRad="38100" dist="38100" dir="2700000" algn="tl">
                    <a:srgbClr val="000000">
                      <a:alpha val="43137"/>
                    </a:srgbClr>
                  </a:outerShdw>
                </a:effectLst>
              </a:rPr>
              <a:t>Daniel 12:1-13</a:t>
            </a:r>
          </a:p>
        </p:txBody>
      </p:sp>
      <p:pic>
        <p:nvPicPr>
          <p:cNvPr id="9" name="Picture 2" descr="http://slbc.org/wp-content/uploads/2014/09/Book-of-Daniel-weppage.jpg">
            <a:extLst>
              <a:ext uri="{FF2B5EF4-FFF2-40B4-BE49-F238E27FC236}">
                <a16:creationId xmlns:a16="http://schemas.microsoft.com/office/drawing/2014/main" id="{1C05C63A-C9FC-49EC-A2A1-87EB8F1687CA}"/>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509672" y="2428332"/>
            <a:ext cx="3375584" cy="1305468"/>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948EAD53-04B6-4F3F-AAC3-23283C450110}"/>
              </a:ext>
            </a:extLst>
          </p:cNvPr>
          <p:cNvSpPr txBox="1"/>
          <p:nvPr/>
        </p:nvSpPr>
        <p:spPr>
          <a:xfrm>
            <a:off x="934845" y="6063361"/>
            <a:ext cx="7274310" cy="461665"/>
          </a:xfrm>
          <a:prstGeom prst="rect">
            <a:avLst/>
          </a:prstGeom>
          <a:noFill/>
        </p:spPr>
        <p:txBody>
          <a:bodyPr wrap="square" rtlCol="0">
            <a:spAutoFit/>
          </a:bodyPr>
          <a:lstStyle/>
          <a:p>
            <a:pPr algn="ctr"/>
            <a:r>
              <a:rPr lang="en-US" dirty="0">
                <a:latin typeface="Calibri" panose="020F0502020204030204" pitchFamily="34" charset="0"/>
                <a:cs typeface="Calibri" panose="020F0502020204030204" pitchFamily="34" charset="0"/>
              </a:rPr>
              <a:t>Harold Wilmington, </a:t>
            </a:r>
            <a:r>
              <a:rPr lang="en-US" i="1" dirty="0">
                <a:latin typeface="Calibri" panose="020F0502020204030204" pitchFamily="34" charset="0"/>
                <a:cs typeface="Calibri" panose="020F0502020204030204" pitchFamily="34" charset="0"/>
              </a:rPr>
              <a:t>The Outline Bible</a:t>
            </a:r>
            <a:r>
              <a:rPr lang="en-US" dirty="0">
                <a:latin typeface="Calibri" panose="020F0502020204030204" pitchFamily="34" charset="0"/>
                <a:cs typeface="Calibri" panose="020F0502020204030204" pitchFamily="34" charset="0"/>
              </a:rPr>
              <a:t>, pp. 418-19</a:t>
            </a:r>
          </a:p>
        </p:txBody>
      </p:sp>
    </p:spTree>
    <p:extLst>
      <p:ext uri="{BB962C8B-B14F-4D97-AF65-F5344CB8AC3E}">
        <p14:creationId xmlns:p14="http://schemas.microsoft.com/office/powerpoint/2010/main" val="1362099841"/>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a:xfrm>
            <a:off x="236788" y="240809"/>
            <a:ext cx="8763000" cy="1130791"/>
          </a:xfrm>
        </p:spPr>
        <p:txBody>
          <a:bodyPr/>
          <a:lstStyle/>
          <a:p>
            <a:pPr algn="ctr"/>
            <a:r>
              <a:rPr lang="en-US" altLang="en-US" sz="3600" dirty="0">
                <a:effectLst>
                  <a:outerShdw blurRad="38100" dist="38100" dir="2700000" algn="tl">
                    <a:srgbClr val="000000">
                      <a:alpha val="43137"/>
                    </a:srgbClr>
                  </a:outerShdw>
                </a:effectLst>
              </a:rPr>
              <a:t>I. Description of the End Times </a:t>
            </a:r>
            <a:br>
              <a:rPr lang="en-US" altLang="en-US" sz="3600" dirty="0">
                <a:effectLst>
                  <a:outerShdw blurRad="38100" dist="38100" dir="2700000" algn="tl">
                    <a:srgbClr val="000000">
                      <a:alpha val="43137"/>
                    </a:srgbClr>
                  </a:outerShdw>
                </a:effectLst>
              </a:rPr>
            </a:br>
            <a:r>
              <a:rPr lang="en-US" altLang="en-US" sz="3200" dirty="0">
                <a:effectLst>
                  <a:outerShdw blurRad="38100" dist="38100" dir="2700000" algn="tl">
                    <a:srgbClr val="000000">
                      <a:alpha val="43137"/>
                    </a:srgbClr>
                  </a:outerShdw>
                </a:effectLst>
              </a:rPr>
              <a:t>Daniel 12:1-4</a:t>
            </a:r>
            <a:endParaRPr lang="en-US" altLang="en-US" sz="3600" dirty="0">
              <a:effectLst>
                <a:outerShdw blurRad="38100" dist="38100" dir="2700000" algn="tl">
                  <a:srgbClr val="000000">
                    <a:alpha val="43137"/>
                  </a:srgbClr>
                </a:outerShdw>
              </a:effectLst>
            </a:endParaRPr>
          </a:p>
        </p:txBody>
      </p:sp>
      <p:sp>
        <p:nvSpPr>
          <p:cNvPr id="19459" name="Rectangle 3"/>
          <p:cNvSpPr>
            <a:spLocks noGrp="1" noChangeArrowheads="1"/>
          </p:cNvSpPr>
          <p:nvPr>
            <p:ph type="body" idx="1"/>
          </p:nvPr>
        </p:nvSpPr>
        <p:spPr>
          <a:xfrm>
            <a:off x="236788" y="1600200"/>
            <a:ext cx="7274310" cy="4003320"/>
          </a:xfrm>
        </p:spPr>
        <p:txBody>
          <a:bodyPr/>
          <a:lstStyle/>
          <a:p>
            <a:pPr marL="457200" indent="-457200">
              <a:spcBef>
                <a:spcPct val="0"/>
              </a:spcBef>
              <a:spcAft>
                <a:spcPts val="600"/>
              </a:spcAft>
              <a:buSzPct val="100000"/>
              <a:buFont typeface="+mj-lt"/>
              <a:buAutoNum type="alphaUcPeriod"/>
            </a:pPr>
            <a:r>
              <a:rPr lang="en-US" altLang="en-US" dirty="0">
                <a:effectLst>
                  <a:outerShdw blurRad="38100" dist="38100" dir="2700000" algn="tl">
                    <a:srgbClr val="000000">
                      <a:alpha val="43137"/>
                    </a:srgbClr>
                  </a:outerShdw>
                </a:effectLst>
              </a:rPr>
              <a:t>The Suffering (1)</a:t>
            </a:r>
          </a:p>
          <a:p>
            <a:pPr marL="914400" lvl="1" indent="-457200">
              <a:spcBef>
                <a:spcPct val="0"/>
              </a:spcBef>
              <a:spcAft>
                <a:spcPts val="600"/>
              </a:spcAft>
              <a:buSzPct val="100000"/>
              <a:buAutoNum type="arabicPeriod"/>
            </a:pPr>
            <a:r>
              <a:rPr lang="en-US" altLang="en-US" dirty="0">
                <a:effectLst>
                  <a:outerShdw blurRad="38100" dist="38100" dir="2700000" algn="tl">
                    <a:srgbClr val="000000">
                      <a:alpha val="43137"/>
                    </a:srgbClr>
                  </a:outerShdw>
                </a:effectLst>
              </a:rPr>
              <a:t>The Prince (1a)</a:t>
            </a:r>
          </a:p>
          <a:p>
            <a:pPr marL="914400" lvl="1" indent="-457200">
              <a:spcBef>
                <a:spcPct val="0"/>
              </a:spcBef>
              <a:spcAft>
                <a:spcPts val="600"/>
              </a:spcAft>
              <a:buSzPct val="100000"/>
              <a:buAutoNum type="arabicPeriod"/>
            </a:pPr>
            <a:r>
              <a:rPr lang="en-US" altLang="en-US" dirty="0">
                <a:effectLst>
                  <a:outerShdw blurRad="38100" dist="38100" dir="2700000" algn="tl">
                    <a:srgbClr val="000000">
                      <a:alpha val="43137"/>
                    </a:srgbClr>
                  </a:outerShdw>
                </a:effectLst>
              </a:rPr>
              <a:t>The Pain (1b)</a:t>
            </a:r>
          </a:p>
          <a:p>
            <a:pPr marL="914400" lvl="1" indent="-457200">
              <a:spcBef>
                <a:spcPct val="0"/>
              </a:spcBef>
              <a:spcAft>
                <a:spcPts val="600"/>
              </a:spcAft>
              <a:buSzPct val="100000"/>
              <a:buAutoNum type="arabicPeriod"/>
            </a:pPr>
            <a:r>
              <a:rPr lang="en-US" altLang="en-US" dirty="0">
                <a:effectLst>
                  <a:outerShdw blurRad="38100" dist="38100" dir="2700000" algn="tl">
                    <a:srgbClr val="000000">
                      <a:alpha val="43137"/>
                    </a:srgbClr>
                  </a:outerShdw>
                </a:effectLst>
              </a:rPr>
              <a:t>The Perseverance (1c)</a:t>
            </a:r>
          </a:p>
          <a:p>
            <a:pPr marL="457200" indent="-457200">
              <a:spcBef>
                <a:spcPct val="0"/>
              </a:spcBef>
              <a:spcAft>
                <a:spcPts val="600"/>
              </a:spcAft>
              <a:buSzPct val="100000"/>
              <a:buFont typeface="+mj-lt"/>
              <a:buAutoNum type="alphaUcPeriod"/>
            </a:pPr>
            <a:r>
              <a:rPr lang="en-US" altLang="en-US" dirty="0">
                <a:effectLst>
                  <a:outerShdw blurRad="38100" dist="38100" dir="2700000" algn="tl">
                    <a:srgbClr val="000000">
                      <a:alpha val="43137"/>
                    </a:srgbClr>
                  </a:outerShdw>
                </a:effectLst>
              </a:rPr>
              <a:t>The Separation (2)</a:t>
            </a:r>
          </a:p>
          <a:p>
            <a:pPr marL="457200" indent="-457200">
              <a:spcBef>
                <a:spcPct val="0"/>
              </a:spcBef>
              <a:spcAft>
                <a:spcPts val="600"/>
              </a:spcAft>
              <a:buSzPct val="100000"/>
              <a:buFont typeface="+mj-lt"/>
              <a:buAutoNum type="alphaUcPeriod"/>
            </a:pPr>
            <a:r>
              <a:rPr lang="en-US" altLang="en-US" dirty="0">
                <a:effectLst>
                  <a:outerShdw blurRad="38100" dist="38100" dir="2700000" algn="tl">
                    <a:srgbClr val="000000">
                      <a:alpha val="43137"/>
                    </a:srgbClr>
                  </a:outerShdw>
                </a:effectLst>
              </a:rPr>
              <a:t>The Shining (3)</a:t>
            </a:r>
          </a:p>
          <a:p>
            <a:pPr marL="457200" indent="-457200">
              <a:spcBef>
                <a:spcPct val="0"/>
              </a:spcBef>
              <a:spcAft>
                <a:spcPts val="600"/>
              </a:spcAft>
              <a:buSzPct val="100000"/>
              <a:buFont typeface="+mj-lt"/>
              <a:buAutoNum type="alphaUcPeriod"/>
            </a:pPr>
            <a:r>
              <a:rPr lang="en-US" altLang="en-US" dirty="0">
                <a:effectLst>
                  <a:outerShdw blurRad="38100" dist="38100" dir="2700000" algn="tl">
                    <a:srgbClr val="000000">
                      <a:alpha val="43137"/>
                    </a:srgbClr>
                  </a:outerShdw>
                </a:effectLst>
              </a:rPr>
              <a:t>The Sealing (4)</a:t>
            </a:r>
          </a:p>
          <a:p>
            <a:pPr marL="0" indent="0">
              <a:spcBef>
                <a:spcPct val="0"/>
              </a:spcBef>
              <a:spcAft>
                <a:spcPts val="0"/>
              </a:spcAft>
              <a:buSzPct val="100000"/>
              <a:buNone/>
            </a:pPr>
            <a:endParaRPr lang="en-US" altLang="en-US" sz="2800" dirty="0">
              <a:effectLst>
                <a:outerShdw blurRad="38100" dist="38100" dir="2700000" algn="tl">
                  <a:srgbClr val="000000">
                    <a:alpha val="43137"/>
                  </a:srgbClr>
                </a:outerShdw>
              </a:effectLst>
            </a:endParaRPr>
          </a:p>
        </p:txBody>
      </p:sp>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74D4023F-53B6-46B8-B956-86A2F5101186}"/>
                  </a:ext>
                </a:extLst>
              </p14:cNvPr>
              <p14:cNvContentPartPr/>
              <p14:nvPr/>
            </p14:nvContentPartPr>
            <p14:xfrm>
              <a:off x="9732071" y="2003465"/>
              <a:ext cx="5940" cy="17640"/>
            </p14:xfrm>
          </p:contentPart>
        </mc:Choice>
        <mc:Fallback xmlns="">
          <p:pic>
            <p:nvPicPr>
              <p:cNvPr id="2" name="Ink 1">
                <a:extLst>
                  <a:ext uri="{FF2B5EF4-FFF2-40B4-BE49-F238E27FC236}">
                    <a16:creationId xmlns:a16="http://schemas.microsoft.com/office/drawing/2014/main" id="{74D4023F-53B6-46B8-B956-86A2F5101186}"/>
                  </a:ext>
                </a:extLst>
              </p:cNvPr>
              <p:cNvPicPr/>
              <p:nvPr/>
            </p:nvPicPr>
            <p:blipFill>
              <a:blip r:embed="rId4"/>
              <a:stretch>
                <a:fillRect/>
              </a:stretch>
            </p:blipFill>
            <p:spPr>
              <a:xfrm>
                <a:off x="9728111" y="1999231"/>
                <a:ext cx="13860" cy="26107"/>
              </a:xfrm>
              <a:prstGeom prst="rect">
                <a:avLst/>
              </a:prstGeom>
            </p:spPr>
          </p:pic>
        </mc:Fallback>
      </mc:AlternateContent>
      <p:pic>
        <p:nvPicPr>
          <p:cNvPr id="7" name="Picture 2" descr="http://slbc.org/wp-content/uploads/2014/09/Book-of-Daniel-weppage.jpg">
            <a:extLst>
              <a:ext uri="{FF2B5EF4-FFF2-40B4-BE49-F238E27FC236}">
                <a16:creationId xmlns:a16="http://schemas.microsoft.com/office/drawing/2014/main" id="{4EE3EE47-9103-4414-B1E3-C46C086C8AC1}"/>
              </a:ext>
            </a:extLst>
          </p:cNvPr>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5509672" y="2428332"/>
            <a:ext cx="3375584" cy="130546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E4DCA2D4-9F1C-4542-8CD5-F21E6ED3D01D}"/>
              </a:ext>
            </a:extLst>
          </p:cNvPr>
          <p:cNvSpPr txBox="1"/>
          <p:nvPr/>
        </p:nvSpPr>
        <p:spPr>
          <a:xfrm>
            <a:off x="934845" y="6063361"/>
            <a:ext cx="7274310" cy="461665"/>
          </a:xfrm>
          <a:prstGeom prst="rect">
            <a:avLst/>
          </a:prstGeom>
          <a:noFill/>
        </p:spPr>
        <p:txBody>
          <a:bodyPr wrap="square" rtlCol="0">
            <a:spAutoFit/>
          </a:bodyPr>
          <a:lstStyle/>
          <a:p>
            <a:pPr algn="ctr"/>
            <a:r>
              <a:rPr lang="en-US" dirty="0">
                <a:latin typeface="Calibri" panose="020F0502020204030204" pitchFamily="34" charset="0"/>
                <a:cs typeface="Calibri" panose="020F0502020204030204" pitchFamily="34" charset="0"/>
              </a:rPr>
              <a:t>Harold Wilmington, </a:t>
            </a:r>
            <a:r>
              <a:rPr lang="en-US" i="1" dirty="0">
                <a:latin typeface="Calibri" panose="020F0502020204030204" pitchFamily="34" charset="0"/>
                <a:cs typeface="Calibri" panose="020F0502020204030204" pitchFamily="34" charset="0"/>
              </a:rPr>
              <a:t>The Outline Bible</a:t>
            </a:r>
            <a:r>
              <a:rPr lang="en-US" dirty="0">
                <a:latin typeface="Calibri" panose="020F0502020204030204" pitchFamily="34" charset="0"/>
                <a:cs typeface="Calibri" panose="020F0502020204030204" pitchFamily="34" charset="0"/>
              </a:rPr>
              <a:t>, pp. 418-19</a:t>
            </a:r>
          </a:p>
        </p:txBody>
      </p:sp>
    </p:spTree>
    <p:extLst>
      <p:ext uri="{BB962C8B-B14F-4D97-AF65-F5344CB8AC3E}">
        <p14:creationId xmlns:p14="http://schemas.microsoft.com/office/powerpoint/2010/main" val="225822949"/>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a:xfrm>
            <a:off x="236788" y="240809"/>
            <a:ext cx="8763000" cy="1130791"/>
          </a:xfrm>
        </p:spPr>
        <p:txBody>
          <a:bodyPr/>
          <a:lstStyle/>
          <a:p>
            <a:pPr algn="ctr"/>
            <a:r>
              <a:rPr lang="en-US" altLang="en-US" sz="3600" dirty="0">
                <a:effectLst>
                  <a:outerShdw blurRad="38100" dist="38100" dir="2700000" algn="tl">
                    <a:srgbClr val="000000">
                      <a:alpha val="43137"/>
                    </a:srgbClr>
                  </a:outerShdw>
                </a:effectLst>
              </a:rPr>
              <a:t>I. Description of the End Times </a:t>
            </a:r>
            <a:br>
              <a:rPr lang="en-US" altLang="en-US" sz="3600" dirty="0">
                <a:effectLst>
                  <a:outerShdw blurRad="38100" dist="38100" dir="2700000" algn="tl">
                    <a:srgbClr val="000000">
                      <a:alpha val="43137"/>
                    </a:srgbClr>
                  </a:outerShdw>
                </a:effectLst>
              </a:rPr>
            </a:br>
            <a:r>
              <a:rPr lang="en-US" altLang="en-US" sz="3200" dirty="0">
                <a:effectLst>
                  <a:outerShdw blurRad="38100" dist="38100" dir="2700000" algn="tl">
                    <a:srgbClr val="000000">
                      <a:alpha val="43137"/>
                    </a:srgbClr>
                  </a:outerShdw>
                </a:effectLst>
              </a:rPr>
              <a:t>Daniel 12:1-4</a:t>
            </a:r>
            <a:endParaRPr lang="en-US" altLang="en-US" sz="3600" dirty="0">
              <a:effectLst>
                <a:outerShdw blurRad="38100" dist="38100" dir="2700000" algn="tl">
                  <a:srgbClr val="000000">
                    <a:alpha val="43137"/>
                  </a:srgbClr>
                </a:outerShdw>
              </a:effectLst>
            </a:endParaRPr>
          </a:p>
        </p:txBody>
      </p:sp>
      <p:sp>
        <p:nvSpPr>
          <p:cNvPr id="19459" name="Rectangle 3"/>
          <p:cNvSpPr>
            <a:spLocks noGrp="1" noChangeArrowheads="1"/>
          </p:cNvSpPr>
          <p:nvPr>
            <p:ph type="body" idx="1"/>
          </p:nvPr>
        </p:nvSpPr>
        <p:spPr>
          <a:xfrm>
            <a:off x="236788" y="1600200"/>
            <a:ext cx="7274310" cy="4003320"/>
          </a:xfrm>
        </p:spPr>
        <p:txBody>
          <a:bodyPr/>
          <a:lstStyle/>
          <a:p>
            <a:pPr marL="457200" indent="-457200">
              <a:spcBef>
                <a:spcPct val="0"/>
              </a:spcBef>
              <a:spcAft>
                <a:spcPts val="600"/>
              </a:spcAft>
              <a:buSzPct val="100000"/>
              <a:buFont typeface="+mj-lt"/>
              <a:buAutoNum type="alphaUcPeriod"/>
            </a:pPr>
            <a:r>
              <a:rPr lang="en-US" altLang="en-US" b="1" u="sng" dirty="0">
                <a:solidFill>
                  <a:srgbClr val="FFFFCC"/>
                </a:solidFill>
                <a:effectLst>
                  <a:outerShdw blurRad="38100" dist="38100" dir="2700000" algn="tl">
                    <a:srgbClr val="000000">
                      <a:alpha val="43137"/>
                    </a:srgbClr>
                  </a:outerShdw>
                </a:effectLst>
              </a:rPr>
              <a:t>The Suffering (1)</a:t>
            </a:r>
          </a:p>
          <a:p>
            <a:pPr marL="914400" lvl="1" indent="-457200">
              <a:spcBef>
                <a:spcPct val="0"/>
              </a:spcBef>
              <a:spcAft>
                <a:spcPts val="600"/>
              </a:spcAft>
              <a:buSzPct val="100000"/>
              <a:buAutoNum type="arabicPeriod"/>
            </a:pPr>
            <a:r>
              <a:rPr lang="en-US" altLang="en-US" dirty="0">
                <a:effectLst>
                  <a:outerShdw blurRad="38100" dist="38100" dir="2700000" algn="tl">
                    <a:srgbClr val="000000">
                      <a:alpha val="43137"/>
                    </a:srgbClr>
                  </a:outerShdw>
                </a:effectLst>
              </a:rPr>
              <a:t>The Prince (1a)</a:t>
            </a:r>
          </a:p>
          <a:p>
            <a:pPr marL="914400" lvl="1" indent="-457200">
              <a:spcBef>
                <a:spcPct val="0"/>
              </a:spcBef>
              <a:spcAft>
                <a:spcPts val="600"/>
              </a:spcAft>
              <a:buSzPct val="100000"/>
              <a:buAutoNum type="arabicPeriod"/>
            </a:pPr>
            <a:r>
              <a:rPr lang="en-US" altLang="en-US" dirty="0">
                <a:effectLst>
                  <a:outerShdw blurRad="38100" dist="38100" dir="2700000" algn="tl">
                    <a:srgbClr val="000000">
                      <a:alpha val="43137"/>
                    </a:srgbClr>
                  </a:outerShdw>
                </a:effectLst>
              </a:rPr>
              <a:t>The Pain (1b)</a:t>
            </a:r>
          </a:p>
          <a:p>
            <a:pPr marL="914400" lvl="1" indent="-457200">
              <a:spcBef>
                <a:spcPct val="0"/>
              </a:spcBef>
              <a:spcAft>
                <a:spcPts val="600"/>
              </a:spcAft>
              <a:buSzPct val="100000"/>
              <a:buAutoNum type="arabicPeriod"/>
            </a:pPr>
            <a:r>
              <a:rPr lang="en-US" altLang="en-US" dirty="0">
                <a:effectLst>
                  <a:outerShdw blurRad="38100" dist="38100" dir="2700000" algn="tl">
                    <a:srgbClr val="000000">
                      <a:alpha val="43137"/>
                    </a:srgbClr>
                  </a:outerShdw>
                </a:effectLst>
              </a:rPr>
              <a:t>The Perseverance (1c)</a:t>
            </a:r>
          </a:p>
          <a:p>
            <a:pPr marL="457200" indent="-457200">
              <a:spcBef>
                <a:spcPct val="0"/>
              </a:spcBef>
              <a:spcAft>
                <a:spcPts val="600"/>
              </a:spcAft>
              <a:buSzPct val="100000"/>
              <a:buFont typeface="+mj-lt"/>
              <a:buAutoNum type="alphaUcPeriod"/>
            </a:pPr>
            <a:r>
              <a:rPr lang="en-US" altLang="en-US" dirty="0">
                <a:effectLst>
                  <a:outerShdw blurRad="38100" dist="38100" dir="2700000" algn="tl">
                    <a:srgbClr val="000000">
                      <a:alpha val="43137"/>
                    </a:srgbClr>
                  </a:outerShdw>
                </a:effectLst>
              </a:rPr>
              <a:t>The Separation (2)</a:t>
            </a:r>
          </a:p>
          <a:p>
            <a:pPr marL="457200" indent="-457200">
              <a:spcBef>
                <a:spcPct val="0"/>
              </a:spcBef>
              <a:spcAft>
                <a:spcPts val="600"/>
              </a:spcAft>
              <a:buSzPct val="100000"/>
              <a:buFont typeface="+mj-lt"/>
              <a:buAutoNum type="alphaUcPeriod"/>
            </a:pPr>
            <a:r>
              <a:rPr lang="en-US" altLang="en-US" dirty="0">
                <a:effectLst>
                  <a:outerShdw blurRad="38100" dist="38100" dir="2700000" algn="tl">
                    <a:srgbClr val="000000">
                      <a:alpha val="43137"/>
                    </a:srgbClr>
                  </a:outerShdw>
                </a:effectLst>
              </a:rPr>
              <a:t>The Shining (3)</a:t>
            </a:r>
          </a:p>
          <a:p>
            <a:pPr marL="457200" indent="-457200">
              <a:spcBef>
                <a:spcPct val="0"/>
              </a:spcBef>
              <a:spcAft>
                <a:spcPts val="600"/>
              </a:spcAft>
              <a:buSzPct val="100000"/>
              <a:buFont typeface="+mj-lt"/>
              <a:buAutoNum type="alphaUcPeriod"/>
            </a:pPr>
            <a:r>
              <a:rPr lang="en-US" altLang="en-US" dirty="0">
                <a:effectLst>
                  <a:outerShdw blurRad="38100" dist="38100" dir="2700000" algn="tl">
                    <a:srgbClr val="000000">
                      <a:alpha val="43137"/>
                    </a:srgbClr>
                  </a:outerShdw>
                </a:effectLst>
              </a:rPr>
              <a:t>The Sealing (4)</a:t>
            </a:r>
          </a:p>
          <a:p>
            <a:pPr marL="0" indent="0">
              <a:spcBef>
                <a:spcPct val="0"/>
              </a:spcBef>
              <a:spcAft>
                <a:spcPts val="0"/>
              </a:spcAft>
              <a:buSzPct val="100000"/>
              <a:buNone/>
            </a:pPr>
            <a:endParaRPr lang="en-US" altLang="en-US" sz="2800" dirty="0">
              <a:effectLst>
                <a:outerShdw blurRad="38100" dist="38100" dir="2700000" algn="tl">
                  <a:srgbClr val="000000">
                    <a:alpha val="43137"/>
                  </a:srgbClr>
                </a:outerShdw>
              </a:effectLst>
            </a:endParaRPr>
          </a:p>
        </p:txBody>
      </p:sp>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74D4023F-53B6-46B8-B956-86A2F5101186}"/>
                  </a:ext>
                </a:extLst>
              </p14:cNvPr>
              <p14:cNvContentPartPr/>
              <p14:nvPr/>
            </p14:nvContentPartPr>
            <p14:xfrm>
              <a:off x="9732071" y="2003465"/>
              <a:ext cx="5940" cy="17640"/>
            </p14:xfrm>
          </p:contentPart>
        </mc:Choice>
        <mc:Fallback xmlns="">
          <p:pic>
            <p:nvPicPr>
              <p:cNvPr id="2" name="Ink 1">
                <a:extLst>
                  <a:ext uri="{FF2B5EF4-FFF2-40B4-BE49-F238E27FC236}">
                    <a16:creationId xmlns:a16="http://schemas.microsoft.com/office/drawing/2014/main" id="{74D4023F-53B6-46B8-B956-86A2F5101186}"/>
                  </a:ext>
                </a:extLst>
              </p:cNvPr>
              <p:cNvPicPr/>
              <p:nvPr/>
            </p:nvPicPr>
            <p:blipFill>
              <a:blip r:embed="rId4"/>
              <a:stretch>
                <a:fillRect/>
              </a:stretch>
            </p:blipFill>
            <p:spPr>
              <a:xfrm>
                <a:off x="9728111" y="1999231"/>
                <a:ext cx="13860" cy="26107"/>
              </a:xfrm>
              <a:prstGeom prst="rect">
                <a:avLst/>
              </a:prstGeom>
            </p:spPr>
          </p:pic>
        </mc:Fallback>
      </mc:AlternateContent>
      <p:pic>
        <p:nvPicPr>
          <p:cNvPr id="7" name="Picture 2" descr="http://slbc.org/wp-content/uploads/2014/09/Book-of-Daniel-weppage.jpg">
            <a:extLst>
              <a:ext uri="{FF2B5EF4-FFF2-40B4-BE49-F238E27FC236}">
                <a16:creationId xmlns:a16="http://schemas.microsoft.com/office/drawing/2014/main" id="{4EE3EE47-9103-4414-B1E3-C46C086C8AC1}"/>
              </a:ext>
            </a:extLst>
          </p:cNvPr>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5509672" y="2428332"/>
            <a:ext cx="3375584" cy="130546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E4DCA2D4-9F1C-4542-8CD5-F21E6ED3D01D}"/>
              </a:ext>
            </a:extLst>
          </p:cNvPr>
          <p:cNvSpPr txBox="1"/>
          <p:nvPr/>
        </p:nvSpPr>
        <p:spPr>
          <a:xfrm>
            <a:off x="934845" y="6063361"/>
            <a:ext cx="7274310" cy="461665"/>
          </a:xfrm>
          <a:prstGeom prst="rect">
            <a:avLst/>
          </a:prstGeom>
          <a:noFill/>
        </p:spPr>
        <p:txBody>
          <a:bodyPr wrap="square" rtlCol="0">
            <a:spAutoFit/>
          </a:bodyPr>
          <a:lstStyle/>
          <a:p>
            <a:pPr algn="ctr"/>
            <a:r>
              <a:rPr lang="en-US" dirty="0">
                <a:latin typeface="Calibri" panose="020F0502020204030204" pitchFamily="34" charset="0"/>
                <a:cs typeface="Calibri" panose="020F0502020204030204" pitchFamily="34" charset="0"/>
              </a:rPr>
              <a:t>Harold Wilmington, </a:t>
            </a:r>
            <a:r>
              <a:rPr lang="en-US" i="1" dirty="0">
                <a:latin typeface="Calibri" panose="020F0502020204030204" pitchFamily="34" charset="0"/>
                <a:cs typeface="Calibri" panose="020F0502020204030204" pitchFamily="34" charset="0"/>
              </a:rPr>
              <a:t>The Outline Bible</a:t>
            </a:r>
            <a:r>
              <a:rPr lang="en-US" dirty="0">
                <a:latin typeface="Calibri" panose="020F0502020204030204" pitchFamily="34" charset="0"/>
                <a:cs typeface="Calibri" panose="020F0502020204030204" pitchFamily="34" charset="0"/>
              </a:rPr>
              <a:t>, pp. 418-19</a:t>
            </a:r>
          </a:p>
        </p:txBody>
      </p:sp>
    </p:spTree>
    <p:extLst>
      <p:ext uri="{BB962C8B-B14F-4D97-AF65-F5344CB8AC3E}">
        <p14:creationId xmlns:p14="http://schemas.microsoft.com/office/powerpoint/2010/main" val="1237578213"/>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a:xfrm>
            <a:off x="236788" y="240809"/>
            <a:ext cx="8763000" cy="1130791"/>
          </a:xfrm>
        </p:spPr>
        <p:txBody>
          <a:bodyPr/>
          <a:lstStyle/>
          <a:p>
            <a:pPr algn="ctr"/>
            <a:r>
              <a:rPr lang="en-US" altLang="en-US" sz="3600" dirty="0">
                <a:effectLst>
                  <a:outerShdw blurRad="38100" dist="38100" dir="2700000" algn="tl">
                    <a:srgbClr val="000000">
                      <a:alpha val="43137"/>
                    </a:srgbClr>
                  </a:outerShdw>
                </a:effectLst>
              </a:rPr>
              <a:t>I. Description of the End Times </a:t>
            </a:r>
            <a:br>
              <a:rPr lang="en-US" altLang="en-US" sz="3600" dirty="0">
                <a:effectLst>
                  <a:outerShdw blurRad="38100" dist="38100" dir="2700000" algn="tl">
                    <a:srgbClr val="000000">
                      <a:alpha val="43137"/>
                    </a:srgbClr>
                  </a:outerShdw>
                </a:effectLst>
              </a:rPr>
            </a:br>
            <a:r>
              <a:rPr lang="en-US" altLang="en-US" sz="3200" dirty="0">
                <a:effectLst>
                  <a:outerShdw blurRad="38100" dist="38100" dir="2700000" algn="tl">
                    <a:srgbClr val="000000">
                      <a:alpha val="43137"/>
                    </a:srgbClr>
                  </a:outerShdw>
                </a:effectLst>
              </a:rPr>
              <a:t>Daniel 12:1-4</a:t>
            </a:r>
            <a:endParaRPr lang="en-US" altLang="en-US" sz="3600" dirty="0">
              <a:effectLst>
                <a:outerShdw blurRad="38100" dist="38100" dir="2700000" algn="tl">
                  <a:srgbClr val="000000">
                    <a:alpha val="43137"/>
                  </a:srgbClr>
                </a:outerShdw>
              </a:effectLst>
            </a:endParaRPr>
          </a:p>
        </p:txBody>
      </p:sp>
      <p:sp>
        <p:nvSpPr>
          <p:cNvPr id="19459" name="Rectangle 3"/>
          <p:cNvSpPr>
            <a:spLocks noGrp="1" noChangeArrowheads="1"/>
          </p:cNvSpPr>
          <p:nvPr>
            <p:ph type="body" idx="1"/>
          </p:nvPr>
        </p:nvSpPr>
        <p:spPr>
          <a:xfrm>
            <a:off x="236788" y="1600200"/>
            <a:ext cx="7274310" cy="4003320"/>
          </a:xfrm>
        </p:spPr>
        <p:txBody>
          <a:bodyPr/>
          <a:lstStyle/>
          <a:p>
            <a:pPr marL="457200" indent="-457200">
              <a:spcBef>
                <a:spcPct val="0"/>
              </a:spcBef>
              <a:spcAft>
                <a:spcPts val="600"/>
              </a:spcAft>
              <a:buSzPct val="100000"/>
              <a:buFont typeface="+mj-lt"/>
              <a:buAutoNum type="alphaUcPeriod"/>
            </a:pPr>
            <a:r>
              <a:rPr lang="en-US" altLang="en-US" b="1" dirty="0">
                <a:solidFill>
                  <a:srgbClr val="FFFFCC"/>
                </a:solidFill>
                <a:effectLst>
                  <a:outerShdw blurRad="38100" dist="38100" dir="2700000" algn="tl">
                    <a:srgbClr val="000000">
                      <a:alpha val="43137"/>
                    </a:srgbClr>
                  </a:outerShdw>
                </a:effectLst>
              </a:rPr>
              <a:t>The Suffering (1)</a:t>
            </a:r>
          </a:p>
          <a:p>
            <a:pPr marL="914400" lvl="1" indent="-457200">
              <a:spcBef>
                <a:spcPct val="0"/>
              </a:spcBef>
              <a:spcAft>
                <a:spcPts val="600"/>
              </a:spcAft>
              <a:buSzPct val="100000"/>
              <a:buAutoNum type="arabicPeriod"/>
            </a:pPr>
            <a:r>
              <a:rPr lang="en-US" altLang="en-US" b="1" u="sng" dirty="0">
                <a:solidFill>
                  <a:srgbClr val="FFFFCC"/>
                </a:solidFill>
                <a:effectLst>
                  <a:outerShdw blurRad="38100" dist="38100" dir="2700000" algn="tl">
                    <a:srgbClr val="000000">
                      <a:alpha val="43137"/>
                    </a:srgbClr>
                  </a:outerShdw>
                </a:effectLst>
                <a:ea typeface="+mn-ea"/>
                <a:cs typeface="+mn-cs"/>
              </a:rPr>
              <a:t>The Prince (1a)</a:t>
            </a:r>
          </a:p>
          <a:p>
            <a:pPr marL="914400" lvl="1" indent="-457200">
              <a:spcBef>
                <a:spcPct val="0"/>
              </a:spcBef>
              <a:spcAft>
                <a:spcPts val="600"/>
              </a:spcAft>
              <a:buSzPct val="100000"/>
              <a:buAutoNum type="arabicPeriod"/>
            </a:pPr>
            <a:r>
              <a:rPr lang="en-US" altLang="en-US" dirty="0">
                <a:effectLst>
                  <a:outerShdw blurRad="38100" dist="38100" dir="2700000" algn="tl">
                    <a:srgbClr val="000000">
                      <a:alpha val="43137"/>
                    </a:srgbClr>
                  </a:outerShdw>
                </a:effectLst>
              </a:rPr>
              <a:t>The Pain (1b)</a:t>
            </a:r>
          </a:p>
          <a:p>
            <a:pPr marL="914400" lvl="1" indent="-457200">
              <a:spcBef>
                <a:spcPct val="0"/>
              </a:spcBef>
              <a:spcAft>
                <a:spcPts val="600"/>
              </a:spcAft>
              <a:buSzPct val="100000"/>
              <a:buAutoNum type="arabicPeriod"/>
            </a:pPr>
            <a:r>
              <a:rPr lang="en-US" altLang="en-US" dirty="0">
                <a:effectLst>
                  <a:outerShdw blurRad="38100" dist="38100" dir="2700000" algn="tl">
                    <a:srgbClr val="000000">
                      <a:alpha val="43137"/>
                    </a:srgbClr>
                  </a:outerShdw>
                </a:effectLst>
              </a:rPr>
              <a:t>The Perseverance (1c)</a:t>
            </a:r>
          </a:p>
          <a:p>
            <a:pPr marL="457200" indent="-457200">
              <a:spcBef>
                <a:spcPct val="0"/>
              </a:spcBef>
              <a:spcAft>
                <a:spcPts val="600"/>
              </a:spcAft>
              <a:buSzPct val="100000"/>
              <a:buFont typeface="+mj-lt"/>
              <a:buAutoNum type="alphaUcPeriod"/>
            </a:pPr>
            <a:r>
              <a:rPr lang="en-US" altLang="en-US" dirty="0">
                <a:effectLst>
                  <a:outerShdw blurRad="38100" dist="38100" dir="2700000" algn="tl">
                    <a:srgbClr val="000000">
                      <a:alpha val="43137"/>
                    </a:srgbClr>
                  </a:outerShdw>
                </a:effectLst>
              </a:rPr>
              <a:t>The Separation (2)</a:t>
            </a:r>
          </a:p>
          <a:p>
            <a:pPr marL="457200" indent="-457200">
              <a:spcBef>
                <a:spcPct val="0"/>
              </a:spcBef>
              <a:spcAft>
                <a:spcPts val="600"/>
              </a:spcAft>
              <a:buSzPct val="100000"/>
              <a:buFont typeface="+mj-lt"/>
              <a:buAutoNum type="alphaUcPeriod"/>
            </a:pPr>
            <a:r>
              <a:rPr lang="en-US" altLang="en-US" dirty="0">
                <a:effectLst>
                  <a:outerShdw blurRad="38100" dist="38100" dir="2700000" algn="tl">
                    <a:srgbClr val="000000">
                      <a:alpha val="43137"/>
                    </a:srgbClr>
                  </a:outerShdw>
                </a:effectLst>
              </a:rPr>
              <a:t>The Shining (3)</a:t>
            </a:r>
          </a:p>
          <a:p>
            <a:pPr marL="457200" indent="-457200">
              <a:spcBef>
                <a:spcPct val="0"/>
              </a:spcBef>
              <a:spcAft>
                <a:spcPts val="600"/>
              </a:spcAft>
              <a:buSzPct val="100000"/>
              <a:buFont typeface="+mj-lt"/>
              <a:buAutoNum type="alphaUcPeriod"/>
            </a:pPr>
            <a:r>
              <a:rPr lang="en-US" altLang="en-US" dirty="0">
                <a:effectLst>
                  <a:outerShdw blurRad="38100" dist="38100" dir="2700000" algn="tl">
                    <a:srgbClr val="000000">
                      <a:alpha val="43137"/>
                    </a:srgbClr>
                  </a:outerShdw>
                </a:effectLst>
              </a:rPr>
              <a:t>The Sealing (4)</a:t>
            </a:r>
          </a:p>
          <a:p>
            <a:pPr marL="0" indent="0">
              <a:spcBef>
                <a:spcPct val="0"/>
              </a:spcBef>
              <a:spcAft>
                <a:spcPts val="0"/>
              </a:spcAft>
              <a:buSzPct val="100000"/>
              <a:buNone/>
            </a:pPr>
            <a:endParaRPr lang="en-US" altLang="en-US" sz="2800" dirty="0">
              <a:effectLst>
                <a:outerShdw blurRad="38100" dist="38100" dir="2700000" algn="tl">
                  <a:srgbClr val="000000">
                    <a:alpha val="43137"/>
                  </a:srgbClr>
                </a:outerShdw>
              </a:effectLst>
            </a:endParaRPr>
          </a:p>
        </p:txBody>
      </p:sp>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74D4023F-53B6-46B8-B956-86A2F5101186}"/>
                  </a:ext>
                </a:extLst>
              </p14:cNvPr>
              <p14:cNvContentPartPr/>
              <p14:nvPr/>
            </p14:nvContentPartPr>
            <p14:xfrm>
              <a:off x="9732071" y="2003465"/>
              <a:ext cx="5940" cy="17640"/>
            </p14:xfrm>
          </p:contentPart>
        </mc:Choice>
        <mc:Fallback xmlns="">
          <p:pic>
            <p:nvPicPr>
              <p:cNvPr id="2" name="Ink 1">
                <a:extLst>
                  <a:ext uri="{FF2B5EF4-FFF2-40B4-BE49-F238E27FC236}">
                    <a16:creationId xmlns:a16="http://schemas.microsoft.com/office/drawing/2014/main" id="{74D4023F-53B6-46B8-B956-86A2F5101186}"/>
                  </a:ext>
                </a:extLst>
              </p:cNvPr>
              <p:cNvPicPr/>
              <p:nvPr/>
            </p:nvPicPr>
            <p:blipFill>
              <a:blip r:embed="rId4"/>
              <a:stretch>
                <a:fillRect/>
              </a:stretch>
            </p:blipFill>
            <p:spPr>
              <a:xfrm>
                <a:off x="9728111" y="1999231"/>
                <a:ext cx="13860" cy="26107"/>
              </a:xfrm>
              <a:prstGeom prst="rect">
                <a:avLst/>
              </a:prstGeom>
            </p:spPr>
          </p:pic>
        </mc:Fallback>
      </mc:AlternateContent>
      <p:pic>
        <p:nvPicPr>
          <p:cNvPr id="7" name="Picture 2" descr="http://slbc.org/wp-content/uploads/2014/09/Book-of-Daniel-weppage.jpg">
            <a:extLst>
              <a:ext uri="{FF2B5EF4-FFF2-40B4-BE49-F238E27FC236}">
                <a16:creationId xmlns:a16="http://schemas.microsoft.com/office/drawing/2014/main" id="{4EE3EE47-9103-4414-B1E3-C46C086C8AC1}"/>
              </a:ext>
            </a:extLst>
          </p:cNvPr>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5509672" y="2428332"/>
            <a:ext cx="3375584" cy="130546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E4DCA2D4-9F1C-4542-8CD5-F21E6ED3D01D}"/>
              </a:ext>
            </a:extLst>
          </p:cNvPr>
          <p:cNvSpPr txBox="1"/>
          <p:nvPr/>
        </p:nvSpPr>
        <p:spPr>
          <a:xfrm>
            <a:off x="934845" y="6063361"/>
            <a:ext cx="7274310" cy="461665"/>
          </a:xfrm>
          <a:prstGeom prst="rect">
            <a:avLst/>
          </a:prstGeom>
          <a:noFill/>
        </p:spPr>
        <p:txBody>
          <a:bodyPr wrap="square" rtlCol="0">
            <a:spAutoFit/>
          </a:bodyPr>
          <a:lstStyle/>
          <a:p>
            <a:pPr algn="ctr"/>
            <a:r>
              <a:rPr lang="en-US" dirty="0">
                <a:latin typeface="Calibri" panose="020F0502020204030204" pitchFamily="34" charset="0"/>
                <a:cs typeface="Calibri" panose="020F0502020204030204" pitchFamily="34" charset="0"/>
              </a:rPr>
              <a:t>Harold Wilmington, </a:t>
            </a:r>
            <a:r>
              <a:rPr lang="en-US" i="1" dirty="0">
                <a:latin typeface="Calibri" panose="020F0502020204030204" pitchFamily="34" charset="0"/>
                <a:cs typeface="Calibri" panose="020F0502020204030204" pitchFamily="34" charset="0"/>
              </a:rPr>
              <a:t>The Outline Bible</a:t>
            </a:r>
            <a:r>
              <a:rPr lang="en-US" dirty="0">
                <a:latin typeface="Calibri" panose="020F0502020204030204" pitchFamily="34" charset="0"/>
                <a:cs typeface="Calibri" panose="020F0502020204030204" pitchFamily="34" charset="0"/>
              </a:rPr>
              <a:t>, pp. 418-19</a:t>
            </a:r>
          </a:p>
        </p:txBody>
      </p:sp>
    </p:spTree>
    <p:extLst>
      <p:ext uri="{BB962C8B-B14F-4D97-AF65-F5344CB8AC3E}">
        <p14:creationId xmlns:p14="http://schemas.microsoft.com/office/powerpoint/2010/main" val="1988432186"/>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a:xfrm>
            <a:off x="236788" y="240809"/>
            <a:ext cx="8763000" cy="1130791"/>
          </a:xfrm>
        </p:spPr>
        <p:txBody>
          <a:bodyPr/>
          <a:lstStyle/>
          <a:p>
            <a:pPr algn="ctr"/>
            <a:r>
              <a:rPr lang="en-US" altLang="en-US" sz="3600" dirty="0">
                <a:effectLst>
                  <a:outerShdw blurRad="38100" dist="38100" dir="2700000" algn="tl">
                    <a:srgbClr val="000000">
                      <a:alpha val="43137"/>
                    </a:srgbClr>
                  </a:outerShdw>
                </a:effectLst>
              </a:rPr>
              <a:t>I. Description of the End Times </a:t>
            </a:r>
            <a:br>
              <a:rPr lang="en-US" altLang="en-US" sz="3600" dirty="0">
                <a:effectLst>
                  <a:outerShdw blurRad="38100" dist="38100" dir="2700000" algn="tl">
                    <a:srgbClr val="000000">
                      <a:alpha val="43137"/>
                    </a:srgbClr>
                  </a:outerShdw>
                </a:effectLst>
              </a:rPr>
            </a:br>
            <a:r>
              <a:rPr lang="en-US" altLang="en-US" sz="3200" dirty="0">
                <a:effectLst>
                  <a:outerShdw blurRad="38100" dist="38100" dir="2700000" algn="tl">
                    <a:srgbClr val="000000">
                      <a:alpha val="43137"/>
                    </a:srgbClr>
                  </a:outerShdw>
                </a:effectLst>
              </a:rPr>
              <a:t>Daniel 12:1-4</a:t>
            </a:r>
            <a:endParaRPr lang="en-US" altLang="en-US" sz="3600" dirty="0">
              <a:effectLst>
                <a:outerShdw blurRad="38100" dist="38100" dir="2700000" algn="tl">
                  <a:srgbClr val="000000">
                    <a:alpha val="43137"/>
                  </a:srgbClr>
                </a:outerShdw>
              </a:effectLst>
            </a:endParaRPr>
          </a:p>
        </p:txBody>
      </p:sp>
      <p:sp>
        <p:nvSpPr>
          <p:cNvPr id="19459" name="Rectangle 3"/>
          <p:cNvSpPr>
            <a:spLocks noGrp="1" noChangeArrowheads="1"/>
          </p:cNvSpPr>
          <p:nvPr>
            <p:ph type="body" idx="1"/>
          </p:nvPr>
        </p:nvSpPr>
        <p:spPr>
          <a:xfrm>
            <a:off x="236788" y="1600200"/>
            <a:ext cx="7274310" cy="4003320"/>
          </a:xfrm>
        </p:spPr>
        <p:txBody>
          <a:bodyPr/>
          <a:lstStyle/>
          <a:p>
            <a:pPr marL="457200" indent="-457200">
              <a:spcBef>
                <a:spcPct val="0"/>
              </a:spcBef>
              <a:spcAft>
                <a:spcPts val="600"/>
              </a:spcAft>
              <a:buSzPct val="100000"/>
              <a:buFont typeface="+mj-lt"/>
              <a:buAutoNum type="alphaUcPeriod"/>
            </a:pPr>
            <a:r>
              <a:rPr lang="en-US" altLang="en-US" b="1" dirty="0">
                <a:solidFill>
                  <a:srgbClr val="FFFFCC"/>
                </a:solidFill>
                <a:effectLst>
                  <a:outerShdw blurRad="38100" dist="38100" dir="2700000" algn="tl">
                    <a:srgbClr val="000000">
                      <a:alpha val="43137"/>
                    </a:srgbClr>
                  </a:outerShdw>
                </a:effectLst>
              </a:rPr>
              <a:t>The Suffering (1)</a:t>
            </a:r>
          </a:p>
          <a:p>
            <a:pPr marL="914400" lvl="1" indent="-457200">
              <a:spcBef>
                <a:spcPct val="0"/>
              </a:spcBef>
              <a:spcAft>
                <a:spcPts val="600"/>
              </a:spcAft>
              <a:buSzPct val="100000"/>
              <a:buAutoNum type="arabicPeriod"/>
            </a:pPr>
            <a:r>
              <a:rPr lang="en-US" altLang="en-US" dirty="0">
                <a:effectLst>
                  <a:outerShdw blurRad="38100" dist="38100" dir="2700000" algn="tl">
                    <a:srgbClr val="000000">
                      <a:alpha val="43137"/>
                    </a:srgbClr>
                  </a:outerShdw>
                </a:effectLst>
              </a:rPr>
              <a:t>The Prince (1a)</a:t>
            </a:r>
          </a:p>
          <a:p>
            <a:pPr marL="914400" lvl="1" indent="-457200">
              <a:spcBef>
                <a:spcPct val="0"/>
              </a:spcBef>
              <a:spcAft>
                <a:spcPts val="600"/>
              </a:spcAft>
              <a:buSzPct val="100000"/>
              <a:buAutoNum type="arabicPeriod"/>
            </a:pPr>
            <a:r>
              <a:rPr lang="en-US" altLang="en-US" b="1" u="sng" dirty="0">
                <a:solidFill>
                  <a:srgbClr val="FFFFCC"/>
                </a:solidFill>
                <a:effectLst>
                  <a:outerShdw blurRad="38100" dist="38100" dir="2700000" algn="tl">
                    <a:srgbClr val="000000">
                      <a:alpha val="43137"/>
                    </a:srgbClr>
                  </a:outerShdw>
                </a:effectLst>
                <a:ea typeface="+mn-ea"/>
                <a:cs typeface="+mn-cs"/>
              </a:rPr>
              <a:t>The Pain (1b)</a:t>
            </a:r>
          </a:p>
          <a:p>
            <a:pPr marL="914400" lvl="1" indent="-457200">
              <a:spcBef>
                <a:spcPct val="0"/>
              </a:spcBef>
              <a:spcAft>
                <a:spcPts val="600"/>
              </a:spcAft>
              <a:buSzPct val="100000"/>
              <a:buAutoNum type="arabicPeriod"/>
            </a:pPr>
            <a:r>
              <a:rPr lang="en-US" altLang="en-US" dirty="0">
                <a:effectLst>
                  <a:outerShdw blurRad="38100" dist="38100" dir="2700000" algn="tl">
                    <a:srgbClr val="000000">
                      <a:alpha val="43137"/>
                    </a:srgbClr>
                  </a:outerShdw>
                </a:effectLst>
              </a:rPr>
              <a:t>The Perseverance (1c)</a:t>
            </a:r>
          </a:p>
          <a:p>
            <a:pPr marL="457200" indent="-457200">
              <a:spcBef>
                <a:spcPct val="0"/>
              </a:spcBef>
              <a:spcAft>
                <a:spcPts val="600"/>
              </a:spcAft>
              <a:buSzPct val="100000"/>
              <a:buFont typeface="+mj-lt"/>
              <a:buAutoNum type="alphaUcPeriod"/>
            </a:pPr>
            <a:r>
              <a:rPr lang="en-US" altLang="en-US" dirty="0">
                <a:effectLst>
                  <a:outerShdw blurRad="38100" dist="38100" dir="2700000" algn="tl">
                    <a:srgbClr val="000000">
                      <a:alpha val="43137"/>
                    </a:srgbClr>
                  </a:outerShdw>
                </a:effectLst>
              </a:rPr>
              <a:t>The Separation (2)</a:t>
            </a:r>
          </a:p>
          <a:p>
            <a:pPr marL="457200" indent="-457200">
              <a:spcBef>
                <a:spcPct val="0"/>
              </a:spcBef>
              <a:spcAft>
                <a:spcPts val="600"/>
              </a:spcAft>
              <a:buSzPct val="100000"/>
              <a:buFont typeface="+mj-lt"/>
              <a:buAutoNum type="alphaUcPeriod"/>
            </a:pPr>
            <a:r>
              <a:rPr lang="en-US" altLang="en-US" dirty="0">
                <a:effectLst>
                  <a:outerShdw blurRad="38100" dist="38100" dir="2700000" algn="tl">
                    <a:srgbClr val="000000">
                      <a:alpha val="43137"/>
                    </a:srgbClr>
                  </a:outerShdw>
                </a:effectLst>
              </a:rPr>
              <a:t>The Shining (3)</a:t>
            </a:r>
          </a:p>
          <a:p>
            <a:pPr marL="457200" indent="-457200">
              <a:spcBef>
                <a:spcPct val="0"/>
              </a:spcBef>
              <a:spcAft>
                <a:spcPts val="600"/>
              </a:spcAft>
              <a:buSzPct val="100000"/>
              <a:buFont typeface="+mj-lt"/>
              <a:buAutoNum type="alphaUcPeriod"/>
            </a:pPr>
            <a:r>
              <a:rPr lang="en-US" altLang="en-US" dirty="0">
                <a:effectLst>
                  <a:outerShdw blurRad="38100" dist="38100" dir="2700000" algn="tl">
                    <a:srgbClr val="000000">
                      <a:alpha val="43137"/>
                    </a:srgbClr>
                  </a:outerShdw>
                </a:effectLst>
              </a:rPr>
              <a:t>The Sealing (4)</a:t>
            </a:r>
          </a:p>
          <a:p>
            <a:pPr marL="0" indent="0">
              <a:spcBef>
                <a:spcPct val="0"/>
              </a:spcBef>
              <a:spcAft>
                <a:spcPts val="0"/>
              </a:spcAft>
              <a:buSzPct val="100000"/>
              <a:buNone/>
            </a:pPr>
            <a:endParaRPr lang="en-US" altLang="en-US" sz="2800" dirty="0">
              <a:effectLst>
                <a:outerShdw blurRad="38100" dist="38100" dir="2700000" algn="tl">
                  <a:srgbClr val="000000">
                    <a:alpha val="43137"/>
                  </a:srgbClr>
                </a:outerShdw>
              </a:effectLst>
            </a:endParaRPr>
          </a:p>
        </p:txBody>
      </p:sp>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74D4023F-53B6-46B8-B956-86A2F5101186}"/>
                  </a:ext>
                </a:extLst>
              </p14:cNvPr>
              <p14:cNvContentPartPr/>
              <p14:nvPr/>
            </p14:nvContentPartPr>
            <p14:xfrm>
              <a:off x="9732071" y="2003465"/>
              <a:ext cx="5940" cy="17640"/>
            </p14:xfrm>
          </p:contentPart>
        </mc:Choice>
        <mc:Fallback xmlns="">
          <p:pic>
            <p:nvPicPr>
              <p:cNvPr id="2" name="Ink 1">
                <a:extLst>
                  <a:ext uri="{FF2B5EF4-FFF2-40B4-BE49-F238E27FC236}">
                    <a16:creationId xmlns:a16="http://schemas.microsoft.com/office/drawing/2014/main" id="{74D4023F-53B6-46B8-B956-86A2F5101186}"/>
                  </a:ext>
                </a:extLst>
              </p:cNvPr>
              <p:cNvPicPr/>
              <p:nvPr/>
            </p:nvPicPr>
            <p:blipFill>
              <a:blip r:embed="rId4"/>
              <a:stretch>
                <a:fillRect/>
              </a:stretch>
            </p:blipFill>
            <p:spPr>
              <a:xfrm>
                <a:off x="9728111" y="1999231"/>
                <a:ext cx="13860" cy="26107"/>
              </a:xfrm>
              <a:prstGeom prst="rect">
                <a:avLst/>
              </a:prstGeom>
            </p:spPr>
          </p:pic>
        </mc:Fallback>
      </mc:AlternateContent>
      <p:pic>
        <p:nvPicPr>
          <p:cNvPr id="7" name="Picture 2" descr="http://slbc.org/wp-content/uploads/2014/09/Book-of-Daniel-weppage.jpg">
            <a:extLst>
              <a:ext uri="{FF2B5EF4-FFF2-40B4-BE49-F238E27FC236}">
                <a16:creationId xmlns:a16="http://schemas.microsoft.com/office/drawing/2014/main" id="{4EE3EE47-9103-4414-B1E3-C46C086C8AC1}"/>
              </a:ext>
            </a:extLst>
          </p:cNvPr>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5509672" y="2428332"/>
            <a:ext cx="3375584" cy="130546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E4DCA2D4-9F1C-4542-8CD5-F21E6ED3D01D}"/>
              </a:ext>
            </a:extLst>
          </p:cNvPr>
          <p:cNvSpPr txBox="1"/>
          <p:nvPr/>
        </p:nvSpPr>
        <p:spPr>
          <a:xfrm>
            <a:off x="934845" y="6063361"/>
            <a:ext cx="7274310" cy="461665"/>
          </a:xfrm>
          <a:prstGeom prst="rect">
            <a:avLst/>
          </a:prstGeom>
          <a:noFill/>
        </p:spPr>
        <p:txBody>
          <a:bodyPr wrap="square" rtlCol="0">
            <a:spAutoFit/>
          </a:bodyPr>
          <a:lstStyle/>
          <a:p>
            <a:pPr algn="ctr"/>
            <a:r>
              <a:rPr lang="en-US" dirty="0">
                <a:latin typeface="Calibri" panose="020F0502020204030204" pitchFamily="34" charset="0"/>
                <a:cs typeface="Calibri" panose="020F0502020204030204" pitchFamily="34" charset="0"/>
              </a:rPr>
              <a:t>Harold Wilmington, </a:t>
            </a:r>
            <a:r>
              <a:rPr lang="en-US" i="1" dirty="0">
                <a:latin typeface="Calibri" panose="020F0502020204030204" pitchFamily="34" charset="0"/>
                <a:cs typeface="Calibri" panose="020F0502020204030204" pitchFamily="34" charset="0"/>
              </a:rPr>
              <a:t>The Outline Bible</a:t>
            </a:r>
            <a:r>
              <a:rPr lang="en-US" dirty="0">
                <a:latin typeface="Calibri" panose="020F0502020204030204" pitchFamily="34" charset="0"/>
                <a:cs typeface="Calibri" panose="020F0502020204030204" pitchFamily="34" charset="0"/>
              </a:rPr>
              <a:t>, pp. 418-19</a:t>
            </a:r>
          </a:p>
        </p:txBody>
      </p:sp>
    </p:spTree>
    <p:extLst>
      <p:ext uri="{BB962C8B-B14F-4D97-AF65-F5344CB8AC3E}">
        <p14:creationId xmlns:p14="http://schemas.microsoft.com/office/powerpoint/2010/main" val="1295865320"/>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81DCB00-EAFE-40A8-88DB-7EAAA0A273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5333" y="605190"/>
            <a:ext cx="8533333" cy="5647619"/>
          </a:xfrm>
          <a:prstGeom prst="rect">
            <a:avLst/>
          </a:prstGeom>
        </p:spPr>
      </p:pic>
    </p:spTree>
    <p:extLst>
      <p:ext uri="{BB962C8B-B14F-4D97-AF65-F5344CB8AC3E}">
        <p14:creationId xmlns:p14="http://schemas.microsoft.com/office/powerpoint/2010/main" val="544338183"/>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a:xfrm>
            <a:off x="236788" y="240809"/>
            <a:ext cx="8763000" cy="1130791"/>
          </a:xfrm>
        </p:spPr>
        <p:txBody>
          <a:bodyPr/>
          <a:lstStyle/>
          <a:p>
            <a:pPr algn="ctr"/>
            <a:r>
              <a:rPr lang="en-US" altLang="en-US" sz="3600" dirty="0">
                <a:effectLst>
                  <a:outerShdw blurRad="38100" dist="38100" dir="2700000" algn="tl">
                    <a:srgbClr val="000000">
                      <a:alpha val="43137"/>
                    </a:srgbClr>
                  </a:outerShdw>
                </a:effectLst>
              </a:rPr>
              <a:t>I. Description of the End Times </a:t>
            </a:r>
            <a:br>
              <a:rPr lang="en-US" altLang="en-US" sz="3600" dirty="0">
                <a:effectLst>
                  <a:outerShdw blurRad="38100" dist="38100" dir="2700000" algn="tl">
                    <a:srgbClr val="000000">
                      <a:alpha val="43137"/>
                    </a:srgbClr>
                  </a:outerShdw>
                </a:effectLst>
              </a:rPr>
            </a:br>
            <a:r>
              <a:rPr lang="en-US" altLang="en-US" sz="3200" dirty="0">
                <a:effectLst>
                  <a:outerShdw blurRad="38100" dist="38100" dir="2700000" algn="tl">
                    <a:srgbClr val="000000">
                      <a:alpha val="43137"/>
                    </a:srgbClr>
                  </a:outerShdw>
                </a:effectLst>
              </a:rPr>
              <a:t>Daniel 12:1-4</a:t>
            </a:r>
            <a:endParaRPr lang="en-US" altLang="en-US" sz="3600" dirty="0">
              <a:effectLst>
                <a:outerShdw blurRad="38100" dist="38100" dir="2700000" algn="tl">
                  <a:srgbClr val="000000">
                    <a:alpha val="43137"/>
                  </a:srgbClr>
                </a:outerShdw>
              </a:effectLst>
            </a:endParaRPr>
          </a:p>
        </p:txBody>
      </p:sp>
      <p:sp>
        <p:nvSpPr>
          <p:cNvPr id="19459" name="Rectangle 3"/>
          <p:cNvSpPr>
            <a:spLocks noGrp="1" noChangeArrowheads="1"/>
          </p:cNvSpPr>
          <p:nvPr>
            <p:ph type="body" idx="1"/>
          </p:nvPr>
        </p:nvSpPr>
        <p:spPr>
          <a:xfrm>
            <a:off x="236788" y="1600200"/>
            <a:ext cx="7274310" cy="4003320"/>
          </a:xfrm>
        </p:spPr>
        <p:txBody>
          <a:bodyPr/>
          <a:lstStyle/>
          <a:p>
            <a:pPr marL="457200" indent="-457200">
              <a:spcBef>
                <a:spcPct val="0"/>
              </a:spcBef>
              <a:spcAft>
                <a:spcPts val="600"/>
              </a:spcAft>
              <a:buSzPct val="100000"/>
              <a:buFont typeface="+mj-lt"/>
              <a:buAutoNum type="alphaUcPeriod"/>
            </a:pPr>
            <a:r>
              <a:rPr lang="en-US" altLang="en-US" b="1" dirty="0">
                <a:solidFill>
                  <a:srgbClr val="FFFFCC"/>
                </a:solidFill>
                <a:effectLst>
                  <a:outerShdw blurRad="38100" dist="38100" dir="2700000" algn="tl">
                    <a:srgbClr val="000000">
                      <a:alpha val="43137"/>
                    </a:srgbClr>
                  </a:outerShdw>
                </a:effectLst>
              </a:rPr>
              <a:t>The Suffering (1)</a:t>
            </a:r>
          </a:p>
          <a:p>
            <a:pPr marL="914400" lvl="1" indent="-457200">
              <a:spcBef>
                <a:spcPct val="0"/>
              </a:spcBef>
              <a:spcAft>
                <a:spcPts val="600"/>
              </a:spcAft>
              <a:buSzPct val="100000"/>
              <a:buAutoNum type="arabicPeriod"/>
            </a:pPr>
            <a:r>
              <a:rPr lang="en-US" altLang="en-US" dirty="0">
                <a:effectLst>
                  <a:outerShdw blurRad="38100" dist="38100" dir="2700000" algn="tl">
                    <a:srgbClr val="000000">
                      <a:alpha val="43137"/>
                    </a:srgbClr>
                  </a:outerShdw>
                </a:effectLst>
              </a:rPr>
              <a:t>The Prince (1a)</a:t>
            </a:r>
          </a:p>
          <a:p>
            <a:pPr marL="914400" lvl="1" indent="-457200">
              <a:spcBef>
                <a:spcPct val="0"/>
              </a:spcBef>
              <a:spcAft>
                <a:spcPts val="600"/>
              </a:spcAft>
              <a:buSzPct val="100000"/>
              <a:buAutoNum type="arabicPeriod"/>
            </a:pPr>
            <a:r>
              <a:rPr lang="en-US" altLang="en-US" dirty="0">
                <a:effectLst>
                  <a:outerShdw blurRad="38100" dist="38100" dir="2700000" algn="tl">
                    <a:srgbClr val="000000">
                      <a:alpha val="43137"/>
                    </a:srgbClr>
                  </a:outerShdw>
                </a:effectLst>
              </a:rPr>
              <a:t>The Pain (1b)</a:t>
            </a:r>
          </a:p>
          <a:p>
            <a:pPr marL="914400" lvl="1" indent="-457200">
              <a:spcBef>
                <a:spcPct val="0"/>
              </a:spcBef>
              <a:spcAft>
                <a:spcPts val="600"/>
              </a:spcAft>
              <a:buSzPct val="100000"/>
              <a:buAutoNum type="arabicPeriod"/>
            </a:pPr>
            <a:r>
              <a:rPr lang="en-US" altLang="en-US" b="1" u="sng" dirty="0">
                <a:solidFill>
                  <a:srgbClr val="FFFFCC"/>
                </a:solidFill>
                <a:effectLst>
                  <a:outerShdw blurRad="38100" dist="38100" dir="2700000" algn="tl">
                    <a:srgbClr val="000000">
                      <a:alpha val="43137"/>
                    </a:srgbClr>
                  </a:outerShdw>
                </a:effectLst>
                <a:ea typeface="+mn-ea"/>
                <a:cs typeface="+mn-cs"/>
              </a:rPr>
              <a:t>The Perseverance (1c)</a:t>
            </a:r>
          </a:p>
          <a:p>
            <a:pPr marL="457200" indent="-457200">
              <a:spcBef>
                <a:spcPct val="0"/>
              </a:spcBef>
              <a:spcAft>
                <a:spcPts val="600"/>
              </a:spcAft>
              <a:buSzPct val="100000"/>
              <a:buFont typeface="+mj-lt"/>
              <a:buAutoNum type="alphaUcPeriod"/>
            </a:pPr>
            <a:r>
              <a:rPr lang="en-US" altLang="en-US" dirty="0">
                <a:effectLst>
                  <a:outerShdw blurRad="38100" dist="38100" dir="2700000" algn="tl">
                    <a:srgbClr val="000000">
                      <a:alpha val="43137"/>
                    </a:srgbClr>
                  </a:outerShdw>
                </a:effectLst>
              </a:rPr>
              <a:t>The Separation (2)</a:t>
            </a:r>
          </a:p>
          <a:p>
            <a:pPr marL="457200" indent="-457200">
              <a:spcBef>
                <a:spcPct val="0"/>
              </a:spcBef>
              <a:spcAft>
                <a:spcPts val="600"/>
              </a:spcAft>
              <a:buSzPct val="100000"/>
              <a:buFont typeface="+mj-lt"/>
              <a:buAutoNum type="alphaUcPeriod"/>
            </a:pPr>
            <a:r>
              <a:rPr lang="en-US" altLang="en-US" dirty="0">
                <a:effectLst>
                  <a:outerShdw blurRad="38100" dist="38100" dir="2700000" algn="tl">
                    <a:srgbClr val="000000">
                      <a:alpha val="43137"/>
                    </a:srgbClr>
                  </a:outerShdw>
                </a:effectLst>
              </a:rPr>
              <a:t>The Shining (3)</a:t>
            </a:r>
          </a:p>
          <a:p>
            <a:pPr marL="457200" indent="-457200">
              <a:spcBef>
                <a:spcPct val="0"/>
              </a:spcBef>
              <a:spcAft>
                <a:spcPts val="600"/>
              </a:spcAft>
              <a:buSzPct val="100000"/>
              <a:buFont typeface="+mj-lt"/>
              <a:buAutoNum type="alphaUcPeriod"/>
            </a:pPr>
            <a:r>
              <a:rPr lang="en-US" altLang="en-US" dirty="0">
                <a:effectLst>
                  <a:outerShdw blurRad="38100" dist="38100" dir="2700000" algn="tl">
                    <a:srgbClr val="000000">
                      <a:alpha val="43137"/>
                    </a:srgbClr>
                  </a:outerShdw>
                </a:effectLst>
              </a:rPr>
              <a:t>The Sealing (4)</a:t>
            </a:r>
          </a:p>
          <a:p>
            <a:pPr marL="0" indent="0">
              <a:spcBef>
                <a:spcPct val="0"/>
              </a:spcBef>
              <a:spcAft>
                <a:spcPts val="0"/>
              </a:spcAft>
              <a:buSzPct val="100000"/>
              <a:buNone/>
            </a:pPr>
            <a:endParaRPr lang="en-US" altLang="en-US" sz="2800" dirty="0">
              <a:effectLst>
                <a:outerShdw blurRad="38100" dist="38100" dir="2700000" algn="tl">
                  <a:srgbClr val="000000">
                    <a:alpha val="43137"/>
                  </a:srgbClr>
                </a:outerShdw>
              </a:effectLst>
            </a:endParaRPr>
          </a:p>
        </p:txBody>
      </p:sp>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74D4023F-53B6-46B8-B956-86A2F5101186}"/>
                  </a:ext>
                </a:extLst>
              </p14:cNvPr>
              <p14:cNvContentPartPr/>
              <p14:nvPr/>
            </p14:nvContentPartPr>
            <p14:xfrm>
              <a:off x="9732071" y="2003465"/>
              <a:ext cx="5940" cy="17640"/>
            </p14:xfrm>
          </p:contentPart>
        </mc:Choice>
        <mc:Fallback xmlns="">
          <p:pic>
            <p:nvPicPr>
              <p:cNvPr id="2" name="Ink 1">
                <a:extLst>
                  <a:ext uri="{FF2B5EF4-FFF2-40B4-BE49-F238E27FC236}">
                    <a16:creationId xmlns:a16="http://schemas.microsoft.com/office/drawing/2014/main" id="{74D4023F-53B6-46B8-B956-86A2F5101186}"/>
                  </a:ext>
                </a:extLst>
              </p:cNvPr>
              <p:cNvPicPr/>
              <p:nvPr/>
            </p:nvPicPr>
            <p:blipFill>
              <a:blip r:embed="rId4"/>
              <a:stretch>
                <a:fillRect/>
              </a:stretch>
            </p:blipFill>
            <p:spPr>
              <a:xfrm>
                <a:off x="9728111" y="1999231"/>
                <a:ext cx="13860" cy="26107"/>
              </a:xfrm>
              <a:prstGeom prst="rect">
                <a:avLst/>
              </a:prstGeom>
            </p:spPr>
          </p:pic>
        </mc:Fallback>
      </mc:AlternateContent>
      <p:pic>
        <p:nvPicPr>
          <p:cNvPr id="7" name="Picture 2" descr="http://slbc.org/wp-content/uploads/2014/09/Book-of-Daniel-weppage.jpg">
            <a:extLst>
              <a:ext uri="{FF2B5EF4-FFF2-40B4-BE49-F238E27FC236}">
                <a16:creationId xmlns:a16="http://schemas.microsoft.com/office/drawing/2014/main" id="{4EE3EE47-9103-4414-B1E3-C46C086C8AC1}"/>
              </a:ext>
            </a:extLst>
          </p:cNvPr>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5509672" y="2428332"/>
            <a:ext cx="3375584" cy="130546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E4DCA2D4-9F1C-4542-8CD5-F21E6ED3D01D}"/>
              </a:ext>
            </a:extLst>
          </p:cNvPr>
          <p:cNvSpPr txBox="1"/>
          <p:nvPr/>
        </p:nvSpPr>
        <p:spPr>
          <a:xfrm>
            <a:off x="934845" y="6063361"/>
            <a:ext cx="7274310" cy="461665"/>
          </a:xfrm>
          <a:prstGeom prst="rect">
            <a:avLst/>
          </a:prstGeom>
          <a:noFill/>
        </p:spPr>
        <p:txBody>
          <a:bodyPr wrap="square" rtlCol="0">
            <a:spAutoFit/>
          </a:bodyPr>
          <a:lstStyle/>
          <a:p>
            <a:pPr algn="ctr"/>
            <a:r>
              <a:rPr lang="en-US" dirty="0">
                <a:latin typeface="Calibri" panose="020F0502020204030204" pitchFamily="34" charset="0"/>
                <a:cs typeface="Calibri" panose="020F0502020204030204" pitchFamily="34" charset="0"/>
              </a:rPr>
              <a:t>Harold Wilmington, </a:t>
            </a:r>
            <a:r>
              <a:rPr lang="en-US" i="1" dirty="0">
                <a:latin typeface="Calibri" panose="020F0502020204030204" pitchFamily="34" charset="0"/>
                <a:cs typeface="Calibri" panose="020F0502020204030204" pitchFamily="34" charset="0"/>
              </a:rPr>
              <a:t>The Outline Bible</a:t>
            </a:r>
            <a:r>
              <a:rPr lang="en-US" dirty="0">
                <a:latin typeface="Calibri" panose="020F0502020204030204" pitchFamily="34" charset="0"/>
                <a:cs typeface="Calibri" panose="020F0502020204030204" pitchFamily="34" charset="0"/>
              </a:rPr>
              <a:t>, pp. 418-19</a:t>
            </a:r>
          </a:p>
        </p:txBody>
      </p:sp>
    </p:spTree>
    <p:extLst>
      <p:ext uri="{BB962C8B-B14F-4D97-AF65-F5344CB8AC3E}">
        <p14:creationId xmlns:p14="http://schemas.microsoft.com/office/powerpoint/2010/main" val="3567812288"/>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a:xfrm>
            <a:off x="236788" y="240809"/>
            <a:ext cx="8763000" cy="1130791"/>
          </a:xfrm>
        </p:spPr>
        <p:txBody>
          <a:bodyPr/>
          <a:lstStyle/>
          <a:p>
            <a:pPr algn="ctr"/>
            <a:r>
              <a:rPr lang="en-US" altLang="en-US" sz="3600" dirty="0">
                <a:effectLst>
                  <a:outerShdw blurRad="38100" dist="38100" dir="2700000" algn="tl">
                    <a:srgbClr val="000000">
                      <a:alpha val="43137"/>
                    </a:srgbClr>
                  </a:outerShdw>
                </a:effectLst>
              </a:rPr>
              <a:t>I. Description of the End Times </a:t>
            </a:r>
            <a:br>
              <a:rPr lang="en-US" altLang="en-US" sz="3600" dirty="0">
                <a:effectLst>
                  <a:outerShdw blurRad="38100" dist="38100" dir="2700000" algn="tl">
                    <a:srgbClr val="000000">
                      <a:alpha val="43137"/>
                    </a:srgbClr>
                  </a:outerShdw>
                </a:effectLst>
              </a:rPr>
            </a:br>
            <a:r>
              <a:rPr lang="en-US" altLang="en-US" sz="3200" dirty="0">
                <a:effectLst>
                  <a:outerShdw blurRad="38100" dist="38100" dir="2700000" algn="tl">
                    <a:srgbClr val="000000">
                      <a:alpha val="43137"/>
                    </a:srgbClr>
                  </a:outerShdw>
                </a:effectLst>
              </a:rPr>
              <a:t>Daniel 12:1-4</a:t>
            </a:r>
            <a:endParaRPr lang="en-US" altLang="en-US" sz="3600" dirty="0">
              <a:effectLst>
                <a:outerShdw blurRad="38100" dist="38100" dir="2700000" algn="tl">
                  <a:srgbClr val="000000">
                    <a:alpha val="43137"/>
                  </a:srgbClr>
                </a:outerShdw>
              </a:effectLst>
            </a:endParaRPr>
          </a:p>
        </p:txBody>
      </p:sp>
      <p:sp>
        <p:nvSpPr>
          <p:cNvPr id="19459" name="Rectangle 3"/>
          <p:cNvSpPr>
            <a:spLocks noGrp="1" noChangeArrowheads="1"/>
          </p:cNvSpPr>
          <p:nvPr>
            <p:ph type="body" idx="1"/>
          </p:nvPr>
        </p:nvSpPr>
        <p:spPr>
          <a:xfrm>
            <a:off x="236788" y="1600200"/>
            <a:ext cx="7274310" cy="4003320"/>
          </a:xfrm>
        </p:spPr>
        <p:txBody>
          <a:bodyPr/>
          <a:lstStyle/>
          <a:p>
            <a:pPr marL="457200" indent="-457200">
              <a:spcBef>
                <a:spcPct val="0"/>
              </a:spcBef>
              <a:spcAft>
                <a:spcPts val="600"/>
              </a:spcAft>
              <a:buSzPct val="100000"/>
              <a:buFont typeface="+mj-lt"/>
              <a:buAutoNum type="alphaUcPeriod"/>
            </a:pPr>
            <a:r>
              <a:rPr lang="en-US" altLang="en-US" dirty="0">
                <a:effectLst>
                  <a:outerShdw blurRad="38100" dist="38100" dir="2700000" algn="tl">
                    <a:srgbClr val="000000">
                      <a:alpha val="43137"/>
                    </a:srgbClr>
                  </a:outerShdw>
                </a:effectLst>
              </a:rPr>
              <a:t>The Suffering (1)</a:t>
            </a:r>
          </a:p>
          <a:p>
            <a:pPr marL="914400" lvl="1" indent="-457200">
              <a:spcBef>
                <a:spcPct val="0"/>
              </a:spcBef>
              <a:spcAft>
                <a:spcPts val="600"/>
              </a:spcAft>
              <a:buSzPct val="100000"/>
              <a:buAutoNum type="arabicPeriod"/>
            </a:pPr>
            <a:r>
              <a:rPr lang="en-US" altLang="en-US" dirty="0">
                <a:effectLst>
                  <a:outerShdw blurRad="38100" dist="38100" dir="2700000" algn="tl">
                    <a:srgbClr val="000000">
                      <a:alpha val="43137"/>
                    </a:srgbClr>
                  </a:outerShdw>
                </a:effectLst>
              </a:rPr>
              <a:t>The Prince (1a)</a:t>
            </a:r>
          </a:p>
          <a:p>
            <a:pPr marL="914400" lvl="1" indent="-457200">
              <a:spcBef>
                <a:spcPct val="0"/>
              </a:spcBef>
              <a:spcAft>
                <a:spcPts val="600"/>
              </a:spcAft>
              <a:buSzPct val="100000"/>
              <a:buAutoNum type="arabicPeriod"/>
            </a:pPr>
            <a:r>
              <a:rPr lang="en-US" altLang="en-US" dirty="0">
                <a:effectLst>
                  <a:outerShdw blurRad="38100" dist="38100" dir="2700000" algn="tl">
                    <a:srgbClr val="000000">
                      <a:alpha val="43137"/>
                    </a:srgbClr>
                  </a:outerShdw>
                </a:effectLst>
              </a:rPr>
              <a:t>The Pain (1b)</a:t>
            </a:r>
          </a:p>
          <a:p>
            <a:pPr marL="914400" lvl="1" indent="-457200">
              <a:spcBef>
                <a:spcPct val="0"/>
              </a:spcBef>
              <a:spcAft>
                <a:spcPts val="600"/>
              </a:spcAft>
              <a:buSzPct val="100000"/>
              <a:buAutoNum type="arabicPeriod"/>
            </a:pPr>
            <a:r>
              <a:rPr lang="en-US" altLang="en-US" dirty="0">
                <a:effectLst>
                  <a:outerShdw blurRad="38100" dist="38100" dir="2700000" algn="tl">
                    <a:srgbClr val="000000">
                      <a:alpha val="43137"/>
                    </a:srgbClr>
                  </a:outerShdw>
                </a:effectLst>
                <a:ea typeface="+mn-ea"/>
                <a:cs typeface="+mn-cs"/>
              </a:rPr>
              <a:t>The Perseverance (1c)</a:t>
            </a:r>
          </a:p>
          <a:p>
            <a:pPr marL="457200" indent="-457200">
              <a:spcBef>
                <a:spcPct val="0"/>
              </a:spcBef>
              <a:spcAft>
                <a:spcPts val="600"/>
              </a:spcAft>
              <a:buSzPct val="100000"/>
              <a:buFont typeface="+mj-lt"/>
              <a:buAutoNum type="alphaUcPeriod"/>
            </a:pPr>
            <a:r>
              <a:rPr lang="en-US" altLang="en-US" b="1" u="sng" dirty="0">
                <a:solidFill>
                  <a:srgbClr val="FFFFCC"/>
                </a:solidFill>
                <a:effectLst>
                  <a:outerShdw blurRad="38100" dist="38100" dir="2700000" algn="tl">
                    <a:srgbClr val="000000">
                      <a:alpha val="43137"/>
                    </a:srgbClr>
                  </a:outerShdw>
                </a:effectLst>
              </a:rPr>
              <a:t>The Separation (2)</a:t>
            </a:r>
          </a:p>
          <a:p>
            <a:pPr marL="457200" indent="-457200">
              <a:spcBef>
                <a:spcPct val="0"/>
              </a:spcBef>
              <a:spcAft>
                <a:spcPts val="600"/>
              </a:spcAft>
              <a:buSzPct val="100000"/>
              <a:buFont typeface="+mj-lt"/>
              <a:buAutoNum type="alphaUcPeriod"/>
            </a:pPr>
            <a:r>
              <a:rPr lang="en-US" altLang="en-US" dirty="0">
                <a:effectLst>
                  <a:outerShdw blurRad="38100" dist="38100" dir="2700000" algn="tl">
                    <a:srgbClr val="000000">
                      <a:alpha val="43137"/>
                    </a:srgbClr>
                  </a:outerShdw>
                </a:effectLst>
              </a:rPr>
              <a:t>The Shining (3)</a:t>
            </a:r>
          </a:p>
          <a:p>
            <a:pPr marL="457200" indent="-457200">
              <a:spcBef>
                <a:spcPct val="0"/>
              </a:spcBef>
              <a:spcAft>
                <a:spcPts val="600"/>
              </a:spcAft>
              <a:buSzPct val="100000"/>
              <a:buFont typeface="+mj-lt"/>
              <a:buAutoNum type="alphaUcPeriod"/>
            </a:pPr>
            <a:r>
              <a:rPr lang="en-US" altLang="en-US" dirty="0">
                <a:effectLst>
                  <a:outerShdw blurRad="38100" dist="38100" dir="2700000" algn="tl">
                    <a:srgbClr val="000000">
                      <a:alpha val="43137"/>
                    </a:srgbClr>
                  </a:outerShdw>
                </a:effectLst>
              </a:rPr>
              <a:t>The Sealing (4)</a:t>
            </a:r>
          </a:p>
          <a:p>
            <a:pPr marL="0" indent="0">
              <a:spcBef>
                <a:spcPct val="0"/>
              </a:spcBef>
              <a:spcAft>
                <a:spcPts val="0"/>
              </a:spcAft>
              <a:buSzPct val="100000"/>
              <a:buNone/>
            </a:pPr>
            <a:endParaRPr lang="en-US" altLang="en-US" sz="2800" dirty="0">
              <a:effectLst>
                <a:outerShdw blurRad="38100" dist="38100" dir="2700000" algn="tl">
                  <a:srgbClr val="000000">
                    <a:alpha val="43137"/>
                  </a:srgbClr>
                </a:outerShdw>
              </a:effectLst>
            </a:endParaRPr>
          </a:p>
        </p:txBody>
      </p:sp>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74D4023F-53B6-46B8-B956-86A2F5101186}"/>
                  </a:ext>
                </a:extLst>
              </p14:cNvPr>
              <p14:cNvContentPartPr/>
              <p14:nvPr/>
            </p14:nvContentPartPr>
            <p14:xfrm>
              <a:off x="9732071" y="2003465"/>
              <a:ext cx="5940" cy="17640"/>
            </p14:xfrm>
          </p:contentPart>
        </mc:Choice>
        <mc:Fallback xmlns="">
          <p:pic>
            <p:nvPicPr>
              <p:cNvPr id="2" name="Ink 1">
                <a:extLst>
                  <a:ext uri="{FF2B5EF4-FFF2-40B4-BE49-F238E27FC236}">
                    <a16:creationId xmlns:a16="http://schemas.microsoft.com/office/drawing/2014/main" id="{74D4023F-53B6-46B8-B956-86A2F5101186}"/>
                  </a:ext>
                </a:extLst>
              </p:cNvPr>
              <p:cNvPicPr/>
              <p:nvPr/>
            </p:nvPicPr>
            <p:blipFill>
              <a:blip r:embed="rId4"/>
              <a:stretch>
                <a:fillRect/>
              </a:stretch>
            </p:blipFill>
            <p:spPr>
              <a:xfrm>
                <a:off x="9728111" y="1999231"/>
                <a:ext cx="13860" cy="26107"/>
              </a:xfrm>
              <a:prstGeom prst="rect">
                <a:avLst/>
              </a:prstGeom>
            </p:spPr>
          </p:pic>
        </mc:Fallback>
      </mc:AlternateContent>
      <p:pic>
        <p:nvPicPr>
          <p:cNvPr id="7" name="Picture 2" descr="http://slbc.org/wp-content/uploads/2014/09/Book-of-Daniel-weppage.jpg">
            <a:extLst>
              <a:ext uri="{FF2B5EF4-FFF2-40B4-BE49-F238E27FC236}">
                <a16:creationId xmlns:a16="http://schemas.microsoft.com/office/drawing/2014/main" id="{4EE3EE47-9103-4414-B1E3-C46C086C8AC1}"/>
              </a:ext>
            </a:extLst>
          </p:cNvPr>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5509672" y="2428332"/>
            <a:ext cx="3375584" cy="130546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E4DCA2D4-9F1C-4542-8CD5-F21E6ED3D01D}"/>
              </a:ext>
            </a:extLst>
          </p:cNvPr>
          <p:cNvSpPr txBox="1"/>
          <p:nvPr/>
        </p:nvSpPr>
        <p:spPr>
          <a:xfrm>
            <a:off x="934845" y="6063361"/>
            <a:ext cx="7274310" cy="461665"/>
          </a:xfrm>
          <a:prstGeom prst="rect">
            <a:avLst/>
          </a:prstGeom>
          <a:noFill/>
        </p:spPr>
        <p:txBody>
          <a:bodyPr wrap="square" rtlCol="0">
            <a:spAutoFit/>
          </a:bodyPr>
          <a:lstStyle/>
          <a:p>
            <a:pPr algn="ctr"/>
            <a:r>
              <a:rPr lang="en-US" dirty="0">
                <a:latin typeface="Calibri" panose="020F0502020204030204" pitchFamily="34" charset="0"/>
                <a:cs typeface="Calibri" panose="020F0502020204030204" pitchFamily="34" charset="0"/>
              </a:rPr>
              <a:t>Harold Wilmington, </a:t>
            </a:r>
            <a:r>
              <a:rPr lang="en-US" i="1" dirty="0">
                <a:latin typeface="Calibri" panose="020F0502020204030204" pitchFamily="34" charset="0"/>
                <a:cs typeface="Calibri" panose="020F0502020204030204" pitchFamily="34" charset="0"/>
              </a:rPr>
              <a:t>The Outline Bible</a:t>
            </a:r>
            <a:r>
              <a:rPr lang="en-US" dirty="0">
                <a:latin typeface="Calibri" panose="020F0502020204030204" pitchFamily="34" charset="0"/>
                <a:cs typeface="Calibri" panose="020F0502020204030204" pitchFamily="34" charset="0"/>
              </a:rPr>
              <a:t>, pp. 418-19</a:t>
            </a:r>
          </a:p>
        </p:txBody>
      </p:sp>
    </p:spTree>
    <p:extLst>
      <p:ext uri="{BB962C8B-B14F-4D97-AF65-F5344CB8AC3E}">
        <p14:creationId xmlns:p14="http://schemas.microsoft.com/office/powerpoint/2010/main" val="3039125113"/>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42BF29FF-1ED0-4EAD-BE07-2DE0BDBB4963}"/>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p:spPr>
      </p:pic>
      <p:sp>
        <p:nvSpPr>
          <p:cNvPr id="134147" name="Rectangle 1"/>
          <p:cNvSpPr>
            <a:spLocks noChangeArrowheads="1"/>
          </p:cNvSpPr>
          <p:nvPr/>
        </p:nvSpPr>
        <p:spPr bwMode="auto">
          <a:xfrm>
            <a:off x="47625" y="0"/>
            <a:ext cx="9020175" cy="4939814"/>
          </a:xfrm>
          <a:prstGeom prst="rect">
            <a:avLst/>
          </a:prstGeom>
          <a:noFill/>
          <a:ln w="28575">
            <a:noFill/>
            <a:miter lim="800000"/>
            <a:headEnd/>
            <a:tailEnd/>
          </a:ln>
        </p:spPr>
        <p:txBody>
          <a:bodyPr wrap="square">
            <a:spAutoFit/>
          </a:bodyPr>
          <a:lstStyle/>
          <a:p>
            <a:pPr algn="ctr" eaLnBrk="0" hangingPunct="0">
              <a:spcBef>
                <a:spcPts val="0"/>
              </a:spcBef>
              <a:spcAft>
                <a:spcPts val="1200"/>
              </a:spcAft>
              <a:buClr>
                <a:srgbClr val="00FFFF"/>
              </a:buClr>
              <a:buSzPct val="75000"/>
              <a:defRPr/>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20:4-6</a:t>
            </a:r>
          </a:p>
          <a:p>
            <a:pPr algn="just">
              <a:spcBef>
                <a:spcPts val="0"/>
              </a:spcBef>
              <a:spcAft>
                <a:spcPts val="0"/>
              </a:spcAft>
            </a:pP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4 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Then I saw thrones, and they sat on them, and judgment was given to them. And I </a:t>
            </a:r>
            <a:r>
              <a:rPr lang="en-US" sz="32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saw</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 souls of those who had been beheaded because of their testimony of Jesus and because of the word of God, and those who had not worshiped the beast or his image, and had not received the mark on their forehead and on their hand; and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they came to life [</a:t>
            </a:r>
            <a:r>
              <a:rPr lang="en-US" sz="32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zaō</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dirty="0">
                <a:effectLst>
                  <a:outerShdw blurRad="38100" dist="38100" dir="2700000" algn="tl">
                    <a:srgbClr val="000000">
                      <a:alpha val="43137"/>
                    </a:srgbClr>
                  </a:outerShdw>
                </a:effectLst>
                <a:latin typeface="Calibri" panose="020F0502020204030204" pitchFamily="34" charset="0"/>
              </a:rPr>
              <a:t>a</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nd reigned with Christ for a thousand years…. </a:t>
            </a:r>
            <a:endParaRPr lang="en-US" alt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18695090"/>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84F7D522-CBC7-41A6-B712-3E4204B59D1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p:spPr>
      </p:pic>
      <p:sp>
        <p:nvSpPr>
          <p:cNvPr id="134147" name="Rectangle 1"/>
          <p:cNvSpPr>
            <a:spLocks noChangeArrowheads="1"/>
          </p:cNvSpPr>
          <p:nvPr/>
        </p:nvSpPr>
        <p:spPr bwMode="auto">
          <a:xfrm>
            <a:off x="47625" y="0"/>
            <a:ext cx="9020175" cy="4231928"/>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20:4-6</a:t>
            </a:r>
          </a:p>
          <a:p>
            <a:pPr algn="just">
              <a:spcBef>
                <a:spcPts val="0"/>
              </a:spcBef>
              <a:spcAft>
                <a:spcPts val="0"/>
              </a:spcAft>
            </a:pP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5 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rest of the dead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did not come to life [</a:t>
            </a:r>
            <a:r>
              <a:rPr lang="en-US" sz="32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zaō</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until the thousand years were completed. This is the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first resurrection [</a:t>
            </a:r>
            <a:r>
              <a:rPr lang="en-US" sz="32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anastasis</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6 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Blessed and holy is the one who has a part in the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first resurrection [</a:t>
            </a:r>
            <a:r>
              <a:rPr lang="en-US" sz="32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anastasis</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over these the second death has no power, but they will be priests of God and of Christ and will reign with Him for a thousand years.”</a:t>
            </a:r>
            <a:endParaRPr lang="en-US" alt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32890332"/>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180AB1E2-2E7C-4CE4-8A1D-8E8D28A132FD}"/>
              </a:ext>
            </a:extLst>
          </p:cNvPr>
          <p:cNvSpPr>
            <a:spLocks noGrp="1" noChangeArrowheads="1"/>
          </p:cNvSpPr>
          <p:nvPr>
            <p:ph type="ctrTitle" idx="4294967295"/>
          </p:nvPr>
        </p:nvSpPr>
        <p:spPr>
          <a:xfrm>
            <a:off x="2834867" y="228600"/>
            <a:ext cx="3474267" cy="1143000"/>
          </a:xfrm>
        </p:spPr>
        <p:txBody>
          <a:bodyPr anchor="ctr"/>
          <a:lstStyle/>
          <a:p>
            <a:pPr lvl="0" algn="ctr">
              <a:spcBef>
                <a:spcPct val="20000"/>
              </a:spcBef>
              <a:buClr>
                <a:srgbClr val="00FFFF"/>
              </a:buClr>
              <a:buSzPct val="75000"/>
            </a:pPr>
            <a:r>
              <a:rPr lang="en-US" altLang="en-US" sz="4400" dirty="0">
                <a:effectLst>
                  <a:outerShdw blurRad="38100" dist="38100" dir="2700000" algn="tl">
                    <a:srgbClr val="000000">
                      <a:alpha val="43137"/>
                    </a:srgbClr>
                  </a:outerShdw>
                </a:effectLst>
              </a:rPr>
              <a:t>DANIEL 10-12</a:t>
            </a:r>
            <a:br>
              <a:rPr lang="en-US" altLang="en-US" sz="4400" dirty="0">
                <a:effectLst>
                  <a:outerShdw blurRad="38100" dist="38100" dir="2700000" algn="tl">
                    <a:srgbClr val="000000">
                      <a:alpha val="43137"/>
                    </a:srgbClr>
                  </a:outerShdw>
                </a:effectLst>
              </a:rPr>
            </a:br>
            <a:r>
              <a:rPr lang="en-US" altLang="en-US" sz="3200" dirty="0">
                <a:solidFill>
                  <a:srgbClr val="FFFFFF"/>
                </a:solidFill>
                <a:effectLst>
                  <a:outerShdw blurRad="38100" dist="38100" dir="2700000" algn="tl">
                    <a:srgbClr val="000000">
                      <a:alpha val="43137"/>
                    </a:srgbClr>
                  </a:outerShdw>
                </a:effectLst>
                <a:ea typeface="+mn-ea"/>
                <a:cs typeface="+mn-cs"/>
              </a:rPr>
              <a:t>THE FINAL VISION</a:t>
            </a:r>
            <a:endParaRPr lang="en-US" altLang="en-US" sz="4400" dirty="0">
              <a:effectLst>
                <a:outerShdw blurRad="38100" dist="38100" dir="2700000" algn="tl">
                  <a:srgbClr val="000000">
                    <a:alpha val="43137"/>
                  </a:srgbClr>
                </a:outerShdw>
              </a:effectLst>
            </a:endParaRPr>
          </a:p>
        </p:txBody>
      </p:sp>
      <p:pic>
        <p:nvPicPr>
          <p:cNvPr id="2052" name="Picture 4" descr="C:\My Documents\My Pictures\vision of ram &amp; goat">
            <a:extLst>
              <a:ext uri="{FF2B5EF4-FFF2-40B4-BE49-F238E27FC236}">
                <a16:creationId xmlns:a16="http://schemas.microsoft.com/office/drawing/2014/main" id="{BA5BF767-5932-422E-92BD-B5D28FCE4F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9703" y="1752600"/>
            <a:ext cx="6464595"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7318349"/>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ECE9AB7-1610-43CB-8664-7FF8CF10CF8F}"/>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54388" y="264902"/>
            <a:ext cx="8035224" cy="632819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7770790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6B164BD4-4BE6-4DEF-A5C5-5A2D03867229}"/>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p:spPr>
      </p:pic>
      <p:sp>
        <p:nvSpPr>
          <p:cNvPr id="38914" name="Rectangle 3"/>
          <p:cNvSpPr>
            <a:spLocks noChangeArrowheads="1"/>
          </p:cNvSpPr>
          <p:nvPr/>
        </p:nvSpPr>
        <p:spPr bwMode="auto">
          <a:xfrm>
            <a:off x="76200" y="76200"/>
            <a:ext cx="8991600" cy="4955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lnSpc>
                <a:spcPct val="90000"/>
              </a:lnSpc>
              <a:spcBef>
                <a:spcPct val="0"/>
              </a:spcBef>
              <a:spcAft>
                <a:spcPts val="6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Isaiah 9:6-7</a:t>
            </a:r>
          </a:p>
          <a:p>
            <a:pPr marL="0" marR="0" algn="just">
              <a:spcBef>
                <a:spcPts val="0"/>
              </a:spcBef>
              <a:spcAft>
                <a:spcPts val="1000"/>
              </a:spcAft>
            </a:pPr>
            <a:r>
              <a:rPr lang="en-US" sz="3000" baseline="30000" dirty="0">
                <a:solidFill>
                  <a:srgbClr val="FFFFCC"/>
                </a:solidFill>
                <a:effectLst>
                  <a:outerShdw blurRad="38100" dist="38100" dir="2700000" algn="tl">
                    <a:srgbClr val="000000">
                      <a:alpha val="43137"/>
                    </a:srgbClr>
                  </a:outerShdw>
                </a:effectLst>
                <a:latin typeface="Calibri" panose="020F0502020204030204" pitchFamily="34" charset="0"/>
              </a:rPr>
              <a:t>6</a:t>
            </a:r>
            <a:r>
              <a:rPr lang="en-US" sz="3000" baseline="30000" dirty="0">
                <a:effectLst>
                  <a:outerShdw blurRad="38100" dist="38100" dir="2700000" algn="tl">
                    <a:srgbClr val="000000">
                      <a:alpha val="43137"/>
                    </a:srgbClr>
                  </a:outerShdw>
                </a:effectLst>
                <a:latin typeface="Calibri" panose="020F0502020204030204" pitchFamily="34" charset="0"/>
              </a:rPr>
              <a:t> </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cs typeface="+mn-cs"/>
              </a:rPr>
              <a:t>For a child will be born to us, a son will be given to us</a:t>
            </a:r>
            <a:r>
              <a:rPr lang="en-US" sz="3000" dirty="0">
                <a:solidFill>
                  <a:srgbClr val="FFFFCC"/>
                </a:solidFill>
                <a:effectLst>
                  <a:outerShdw blurRad="38100" dist="38100" dir="2700000" algn="tl">
                    <a:srgbClr val="000000">
                      <a:alpha val="43137"/>
                    </a:srgbClr>
                  </a:outerShdw>
                </a:effectLst>
                <a:latin typeface="Calibri" panose="020F0502020204030204" pitchFamily="34" charset="0"/>
                <a:cs typeface="+mn-cs"/>
              </a:rPr>
              <a:t>; </a:t>
            </a:r>
            <a:r>
              <a:rPr lang="en-US" sz="3000" b="1" u="sng" dirty="0">
                <a:solidFill>
                  <a:srgbClr val="99FF66"/>
                </a:solidFill>
                <a:effectLst>
                  <a:outerShdw blurRad="38100" dist="38100" dir="2700000" algn="tl">
                    <a:srgbClr val="000000">
                      <a:alpha val="43137"/>
                    </a:srgbClr>
                  </a:outerShdw>
                </a:effectLst>
                <a:latin typeface="Calibri" panose="020F0502020204030204" pitchFamily="34" charset="0"/>
                <a:cs typeface="+mn-cs"/>
              </a:rPr>
              <a:t>And the government will rest on His shoulders</a:t>
            </a:r>
            <a:r>
              <a:rPr lang="en-US" sz="3000" dirty="0">
                <a:solidFill>
                  <a:srgbClr val="FFFFCC"/>
                </a:solidFill>
                <a:effectLst>
                  <a:outerShdw blurRad="38100" dist="38100" dir="2700000" algn="tl">
                    <a:srgbClr val="000000">
                      <a:alpha val="43137"/>
                    </a:srgbClr>
                  </a:outerShdw>
                </a:effectLst>
                <a:latin typeface="Calibri" panose="020F0502020204030204" pitchFamily="34" charset="0"/>
                <a:cs typeface="+mn-cs"/>
              </a:rPr>
              <a:t>; </a:t>
            </a:r>
            <a:r>
              <a:rPr lang="en-US" sz="3000" dirty="0">
                <a:effectLst>
                  <a:outerShdw blurRad="38100" dist="38100" dir="2700000" algn="tl">
                    <a:srgbClr val="000000">
                      <a:alpha val="43137"/>
                    </a:srgbClr>
                  </a:outerShdw>
                </a:effectLst>
                <a:latin typeface="Calibri" panose="020F0502020204030204" pitchFamily="34" charset="0"/>
                <a:cs typeface="+mn-cs"/>
              </a:rPr>
              <a:t>And His name will be called Wonderful Counselor, Mighty God, Eternal Father, Prince of Peace.</a:t>
            </a:r>
            <a:r>
              <a:rPr lang="en-US" sz="3000" baseline="30000" dirty="0">
                <a:effectLst>
                  <a:outerShdw blurRad="38100" dist="38100" dir="2700000" algn="tl">
                    <a:srgbClr val="000000">
                      <a:alpha val="43137"/>
                    </a:srgbClr>
                  </a:outerShdw>
                </a:effectLst>
                <a:latin typeface="Calibri" panose="020F0502020204030204" pitchFamily="34" charset="0"/>
              </a:rPr>
              <a:t>7</a:t>
            </a:r>
            <a:r>
              <a:rPr lang="en-US" sz="3000" dirty="0">
                <a:effectLst>
                  <a:outerShdw blurRad="38100" dist="38100" dir="2700000" algn="tl">
                    <a:srgbClr val="000000">
                      <a:alpha val="43137"/>
                    </a:srgbClr>
                  </a:outerShdw>
                </a:effectLst>
                <a:latin typeface="Calibri" panose="020F0502020204030204" pitchFamily="34" charset="0"/>
                <a:cs typeface="+mn-cs"/>
              </a:rPr>
              <a:t> </a:t>
            </a:r>
            <a:r>
              <a:rPr lang="en-US" sz="3000" b="1" u="sng" dirty="0">
                <a:solidFill>
                  <a:srgbClr val="99FF66"/>
                </a:solidFill>
                <a:effectLst>
                  <a:outerShdw blurRad="38100" dist="38100" dir="2700000" algn="tl">
                    <a:srgbClr val="000000">
                      <a:alpha val="43137"/>
                    </a:srgbClr>
                  </a:outerShdw>
                </a:effectLst>
                <a:latin typeface="Calibri" panose="020F0502020204030204" pitchFamily="34" charset="0"/>
                <a:cs typeface="+mn-cs"/>
              </a:rPr>
              <a:t>There will be no end to the increase of His government or of peace, On the throne of David and over his kingdom, To establish it and to uphold it with justice and righteousness From then on and forevermore</a:t>
            </a:r>
            <a:r>
              <a:rPr lang="en-US" sz="3000" dirty="0">
                <a:solidFill>
                  <a:srgbClr val="FFFFCC"/>
                </a:solidFill>
                <a:effectLst>
                  <a:outerShdw blurRad="38100" dist="38100" dir="2700000" algn="tl">
                    <a:srgbClr val="000000">
                      <a:alpha val="43137"/>
                    </a:srgbClr>
                  </a:outerShdw>
                </a:effectLst>
                <a:latin typeface="Calibri" panose="020F0502020204030204" pitchFamily="34" charset="0"/>
                <a:cs typeface="+mn-cs"/>
              </a:rPr>
              <a:t>. </a:t>
            </a:r>
            <a:r>
              <a:rPr lang="en-US" sz="3000" dirty="0">
                <a:effectLst>
                  <a:outerShdw blurRad="38100" dist="38100" dir="2700000" algn="tl">
                    <a:srgbClr val="000000">
                      <a:alpha val="43137"/>
                    </a:srgbClr>
                  </a:outerShdw>
                </a:effectLst>
                <a:latin typeface="Calibri" panose="020F0502020204030204" pitchFamily="34" charset="0"/>
                <a:cs typeface="+mn-cs"/>
              </a:rPr>
              <a:t>The zeal of the Lord of hosts will accomplish this.</a:t>
            </a:r>
          </a:p>
        </p:txBody>
      </p:sp>
    </p:spTree>
    <p:extLst>
      <p:ext uri="{BB962C8B-B14F-4D97-AF65-F5344CB8AC3E}">
        <p14:creationId xmlns:p14="http://schemas.microsoft.com/office/powerpoint/2010/main" val="4174937902"/>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3DB5AD-318D-4238-9958-5A1F60F129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457200" y="0"/>
            <a:ext cx="8229600" cy="307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Bef>
                <a:spcPct val="0"/>
              </a:spcBef>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Daniel 12:2</a:t>
            </a:r>
          </a:p>
          <a:p>
            <a:pPr algn="just">
              <a:spcAft>
                <a:spcPts val="12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“Many of those who sleep in the dust of the ground will awake, these to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everlasting (</a:t>
            </a:r>
            <a:r>
              <a:rPr lang="en-US" sz="36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olam</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life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but the others to disgrace </a:t>
            </a:r>
            <a:r>
              <a:rPr lang="en-US" sz="3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everlasting (</a:t>
            </a:r>
            <a:r>
              <a:rPr lang="en-US" sz="36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olam</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contempt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1107864096"/>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3DB5AD-318D-4238-9958-5A1F60F129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76200" y="0"/>
            <a:ext cx="8991600" cy="307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Bef>
                <a:spcPct val="0"/>
              </a:spcBef>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Psalm 90:2</a:t>
            </a:r>
          </a:p>
          <a:p>
            <a:pPr algn="just">
              <a:spcAft>
                <a:spcPts val="12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“Before the mountains were born Or You gave birth to the earth and the world, Even from everlasting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olam</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to everlasting</a:t>
            </a:r>
            <a:r>
              <a:rPr lang="en-US" sz="36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olam</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You are God.”</a:t>
            </a:r>
          </a:p>
        </p:txBody>
      </p:sp>
    </p:spTree>
    <p:extLst>
      <p:ext uri="{BB962C8B-B14F-4D97-AF65-F5344CB8AC3E}">
        <p14:creationId xmlns:p14="http://schemas.microsoft.com/office/powerpoint/2010/main" val="4071656965"/>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3DB5AD-318D-4238-9958-5A1F60F129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304800" y="0"/>
            <a:ext cx="8534400" cy="2523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Bef>
                <a:spcPct val="0"/>
              </a:spcBef>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Matthew 25:46</a:t>
            </a:r>
          </a:p>
          <a:p>
            <a:pPr algn="just">
              <a:spcAft>
                <a:spcPts val="12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“These will go away into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eternal (</a:t>
            </a:r>
            <a:r>
              <a:rPr lang="en-US" sz="36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aiōnios</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punishment (</a:t>
            </a:r>
            <a:r>
              <a:rPr lang="en-US" sz="36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kolasis</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but the righteous into eternal life.</a:t>
            </a:r>
          </a:p>
        </p:txBody>
      </p:sp>
    </p:spTree>
    <p:extLst>
      <p:ext uri="{BB962C8B-B14F-4D97-AF65-F5344CB8AC3E}">
        <p14:creationId xmlns:p14="http://schemas.microsoft.com/office/powerpoint/2010/main" val="51744782"/>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BB87461A-4A3D-4EB7-8ED7-D41890439C84}"/>
              </a:ext>
            </a:extLst>
          </p:cNvPr>
          <p:cNvSpPr>
            <a:spLocks noGrp="1" noChangeArrowheads="1"/>
          </p:cNvSpPr>
          <p:nvPr>
            <p:ph type="title"/>
          </p:nvPr>
        </p:nvSpPr>
        <p:spPr>
          <a:xfrm>
            <a:off x="611670" y="228600"/>
            <a:ext cx="7920661" cy="1371600"/>
          </a:xfrm>
        </p:spPr>
        <p:txBody>
          <a:bodyPr/>
          <a:lstStyle/>
          <a:p>
            <a:pPr algn="ctr">
              <a:spcAft>
                <a:spcPts val="600"/>
              </a:spcAft>
            </a:pPr>
            <a:r>
              <a:rPr lang="en-US" sz="3600" dirty="0"/>
              <a:t>Dr. Alan W. Gomes</a:t>
            </a:r>
            <a:br>
              <a:rPr lang="en-US" sz="2400" dirty="0"/>
            </a:br>
            <a:r>
              <a:rPr lang="en-US" sz="1800" dirty="0">
                <a:solidFill>
                  <a:schemeClr val="tx1"/>
                </a:solidFill>
              </a:rPr>
              <a:t>(Summer 1991). “Evangelicals and the Annihilation of Hell” (Part 2). </a:t>
            </a:r>
            <a:br>
              <a:rPr lang="en-US" sz="1800" dirty="0">
                <a:solidFill>
                  <a:schemeClr val="tx1"/>
                </a:solidFill>
              </a:rPr>
            </a:br>
            <a:r>
              <a:rPr lang="en-US" sz="1800" dirty="0">
                <a:solidFill>
                  <a:schemeClr val="tx1"/>
                </a:solidFill>
              </a:rPr>
              <a:t>In the Christian Research Journal. Page 11.</a:t>
            </a:r>
            <a:endParaRPr lang="en-US" altLang="en-US" sz="2400" dirty="0">
              <a:solidFill>
                <a:schemeClr val="tx1"/>
              </a:solidFill>
              <a:effectLst>
                <a:outerShdw blurRad="38100" dist="38100" dir="2700000" algn="tl">
                  <a:srgbClr val="000000">
                    <a:alpha val="43137"/>
                  </a:srgbClr>
                </a:outerShdw>
              </a:effectLst>
            </a:endParaRPr>
          </a:p>
        </p:txBody>
      </p:sp>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71143766-1925-4265-A7F8-E13E532AF080}"/>
                  </a:ext>
                </a:extLst>
              </p14:cNvPr>
              <p14:cNvContentPartPr/>
              <p14:nvPr/>
            </p14:nvContentPartPr>
            <p14:xfrm>
              <a:off x="4637659" y="5127760"/>
              <a:ext cx="12240" cy="6480"/>
            </p14:xfrm>
          </p:contentPart>
        </mc:Choice>
        <mc:Fallback xmlns="">
          <p:pic>
            <p:nvPicPr>
              <p:cNvPr id="5" name="Ink 4">
                <a:extLst>
                  <a:ext uri="{FF2B5EF4-FFF2-40B4-BE49-F238E27FC236}">
                    <a16:creationId xmlns:a16="http://schemas.microsoft.com/office/drawing/2014/main" id="{71143766-1925-4265-A7F8-E13E532AF080}"/>
                  </a:ext>
                </a:extLst>
              </p:cNvPr>
              <p:cNvPicPr/>
              <p:nvPr/>
            </p:nvPicPr>
            <p:blipFill>
              <a:blip r:embed="rId6"/>
              <a:stretch>
                <a:fillRect/>
              </a:stretch>
            </p:blipFill>
            <p:spPr>
              <a:xfrm>
                <a:off x="4628659" y="5118760"/>
                <a:ext cx="2988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7" name="Ink 6">
                <a:extLst>
                  <a:ext uri="{FF2B5EF4-FFF2-40B4-BE49-F238E27FC236}">
                    <a16:creationId xmlns:a16="http://schemas.microsoft.com/office/drawing/2014/main" id="{EE323F91-5EC0-4040-B6AC-7BBF1164F850}"/>
                  </a:ext>
                </a:extLst>
              </p14:cNvPr>
              <p14:cNvContentPartPr/>
              <p14:nvPr/>
            </p14:nvContentPartPr>
            <p14:xfrm>
              <a:off x="4697419" y="5163400"/>
              <a:ext cx="12240" cy="360"/>
            </p14:xfrm>
          </p:contentPart>
        </mc:Choice>
        <mc:Fallback xmlns="">
          <p:pic>
            <p:nvPicPr>
              <p:cNvPr id="7" name="Ink 6">
                <a:extLst>
                  <a:ext uri="{FF2B5EF4-FFF2-40B4-BE49-F238E27FC236}">
                    <a16:creationId xmlns:a16="http://schemas.microsoft.com/office/drawing/2014/main" id="{EE323F91-5EC0-4040-B6AC-7BBF1164F850}"/>
                  </a:ext>
                </a:extLst>
              </p:cNvPr>
              <p:cNvPicPr/>
              <p:nvPr/>
            </p:nvPicPr>
            <p:blipFill>
              <a:blip r:embed="rId8"/>
              <a:stretch>
                <a:fillRect/>
              </a:stretch>
            </p:blipFill>
            <p:spPr>
              <a:xfrm>
                <a:off x="4688419" y="5154760"/>
                <a:ext cx="2988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8" name="Ink 7">
                <a:extLst>
                  <a:ext uri="{FF2B5EF4-FFF2-40B4-BE49-F238E27FC236}">
                    <a16:creationId xmlns:a16="http://schemas.microsoft.com/office/drawing/2014/main" id="{E2F05218-E974-43F4-821D-F25AA8422178}"/>
                  </a:ext>
                </a:extLst>
              </p14:cNvPr>
              <p14:cNvContentPartPr/>
              <p14:nvPr/>
            </p14:nvContentPartPr>
            <p14:xfrm>
              <a:off x="9663619" y="4798720"/>
              <a:ext cx="30240" cy="6480"/>
            </p14:xfrm>
          </p:contentPart>
        </mc:Choice>
        <mc:Fallback xmlns="">
          <p:pic>
            <p:nvPicPr>
              <p:cNvPr id="8" name="Ink 7">
                <a:extLst>
                  <a:ext uri="{FF2B5EF4-FFF2-40B4-BE49-F238E27FC236}">
                    <a16:creationId xmlns:a16="http://schemas.microsoft.com/office/drawing/2014/main" id="{E2F05218-E974-43F4-821D-F25AA8422178}"/>
                  </a:ext>
                </a:extLst>
              </p:cNvPr>
              <p:cNvPicPr/>
              <p:nvPr/>
            </p:nvPicPr>
            <p:blipFill>
              <a:blip r:embed="rId10"/>
              <a:stretch>
                <a:fillRect/>
              </a:stretch>
            </p:blipFill>
            <p:spPr>
              <a:xfrm>
                <a:off x="9654979" y="4790080"/>
                <a:ext cx="47880" cy="24120"/>
              </a:xfrm>
              <a:prstGeom prst="rect">
                <a:avLst/>
              </a:prstGeom>
            </p:spPr>
          </p:pic>
        </mc:Fallback>
      </mc:AlternateContent>
      <p:sp>
        <p:nvSpPr>
          <p:cNvPr id="9" name="Rectangle 3">
            <a:extLst>
              <a:ext uri="{FF2B5EF4-FFF2-40B4-BE49-F238E27FC236}">
                <a16:creationId xmlns:a16="http://schemas.microsoft.com/office/drawing/2014/main" id="{2DAA03D9-B5D6-4D27-AA1D-09659CAB7020}"/>
              </a:ext>
            </a:extLst>
          </p:cNvPr>
          <p:cNvSpPr txBox="1">
            <a:spLocks noChangeArrowheads="1"/>
          </p:cNvSpPr>
          <p:nvPr/>
        </p:nvSpPr>
        <p:spPr bwMode="auto">
          <a:xfrm>
            <a:off x="119570" y="1600200"/>
            <a:ext cx="8904859" cy="4565520"/>
          </a:xfrm>
          <a:prstGeom prst="rect">
            <a:avLst/>
          </a:prstGeom>
          <a:noFill/>
          <a:ln w="9525">
            <a:noFill/>
            <a:miter lim="800000"/>
            <a:headEnd/>
            <a:tailEnd/>
          </a:ln>
          <a:effectLst/>
        </p:spPr>
        <p:txBody>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just">
              <a:buNone/>
            </a:pPr>
            <a:r>
              <a:rPr lang="en-US"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dirty="0">
                <a:effectLst/>
                <a:latin typeface="Calibri" panose="020F0502020204030204" pitchFamily="34" charset="0"/>
                <a:cs typeface="Calibri" panose="020F0502020204030204" pitchFamily="34" charset="0"/>
              </a:rPr>
              <a:t>A punishment [such as torment] that is not felt is not a punishment. It is an odd use of language to speak of an insensate state (i.e., unfeeling), an inanimate object receiving punishment. To say, ‘I punished my car for not starting by slowly plucking out it’s spark plug wires, one by one,’ would invoke laughter, not serious consideration</a:t>
            </a:r>
            <a:r>
              <a:rPr lang="en-US" dirty="0">
                <a:latin typeface="Calibri" panose="020F0502020204030204" pitchFamily="34" charset="0"/>
                <a:cs typeface="Calibri" panose="020F0502020204030204" pitchFamily="34" charset="0"/>
              </a:rPr>
              <a:t>.”</a:t>
            </a:r>
            <a:endParaRPr lang="en-US" sz="28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1026" name="Picture 2" descr="Medium 360416804 52476511 alancrop7878 200x200 compressed">
            <a:extLst>
              <a:ext uri="{FF2B5EF4-FFF2-40B4-BE49-F238E27FC236}">
                <a16:creationId xmlns:a16="http://schemas.microsoft.com/office/drawing/2014/main" id="{EA4B1E75-F665-458D-BCED-8C2BB0844A19}"/>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55712" y="123160"/>
            <a:ext cx="1097280" cy="1097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4422417"/>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3DB5AD-318D-4238-9958-5A1F60F129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304800" y="0"/>
            <a:ext cx="8534400" cy="2523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Bef>
                <a:spcPct val="0"/>
              </a:spcBef>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Matthew 25:46</a:t>
            </a:r>
          </a:p>
          <a:p>
            <a:pPr algn="just">
              <a:spcAft>
                <a:spcPts val="12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“These will go away into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eternal (</a:t>
            </a:r>
            <a:r>
              <a:rPr lang="en-US" sz="36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aiōnios</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punishment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but the righteous into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eternal (</a:t>
            </a:r>
            <a:r>
              <a:rPr lang="en-US" sz="36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aiōnios</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life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3724437320"/>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3DB5AD-318D-4238-9958-5A1F60F129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76200" y="0"/>
            <a:ext cx="8991600" cy="363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Bef>
                <a:spcPct val="0"/>
              </a:spcBef>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Romans 16:26</a:t>
            </a:r>
          </a:p>
          <a:p>
            <a:pPr algn="just">
              <a:spcAft>
                <a:spcPts val="1200"/>
              </a:spcAft>
            </a:pP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 now is manifested, and by the Scriptures of the prophets, according to the commandment of the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eternal (</a:t>
            </a:r>
            <a:r>
              <a:rPr lang="en-US" sz="36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aiōnios</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God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has been made known to all the nations, </a:t>
            </a:r>
            <a:r>
              <a:rPr lang="en-US" sz="3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leading</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to obedience of faith</a:t>
            </a:r>
          </a:p>
        </p:txBody>
      </p:sp>
    </p:spTree>
    <p:extLst>
      <p:ext uri="{BB962C8B-B14F-4D97-AF65-F5344CB8AC3E}">
        <p14:creationId xmlns:p14="http://schemas.microsoft.com/office/powerpoint/2010/main" val="2358834637"/>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3DB5AD-318D-4238-9958-5A1F60F129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76200" y="0"/>
            <a:ext cx="8991600" cy="363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Bef>
                <a:spcPct val="0"/>
              </a:spcBef>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14:11</a:t>
            </a:r>
          </a:p>
          <a:p>
            <a:pPr algn="just">
              <a:spcAft>
                <a:spcPts val="12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the smoke of their torment goes up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forever (</a:t>
            </a:r>
            <a:r>
              <a:rPr lang="en-US" sz="36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aiōn</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ever (</a:t>
            </a:r>
            <a:r>
              <a:rPr lang="en-US" sz="36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aiōn</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they have no rest day and night, those who worship the beast and his image, and whoever receives the mark of his name.”</a:t>
            </a:r>
          </a:p>
        </p:txBody>
      </p:sp>
    </p:spTree>
    <p:extLst>
      <p:ext uri="{BB962C8B-B14F-4D97-AF65-F5344CB8AC3E}">
        <p14:creationId xmlns:p14="http://schemas.microsoft.com/office/powerpoint/2010/main" val="542710043"/>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3DB5AD-318D-4238-9958-5A1F60F129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76200" y="0"/>
            <a:ext cx="8991600" cy="363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Bef>
                <a:spcPct val="0"/>
              </a:spcBef>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20:10</a:t>
            </a:r>
          </a:p>
          <a:p>
            <a:pPr algn="just">
              <a:spcAft>
                <a:spcPts val="12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the devil who deceived them was thrown into the lake of fire and brimstone, where the beast and the false prophet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are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also; and they will be tormented day and night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forever (</a:t>
            </a:r>
            <a:r>
              <a:rPr lang="en-US" sz="36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aiōn</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ever (</a:t>
            </a:r>
            <a:r>
              <a:rPr lang="en-US" sz="36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aiōn</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1169972083"/>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30" name="Group 306"/>
          <p:cNvGraphicFramePr>
            <a:graphicFrameLocks noGrp="1"/>
          </p:cNvGraphicFramePr>
          <p:nvPr>
            <p:ph type="tbl" idx="1"/>
            <p:extLst>
              <p:ext uri="{D42A27DB-BD31-4B8C-83A1-F6EECF244321}">
                <p14:modId xmlns:p14="http://schemas.microsoft.com/office/powerpoint/2010/main" val="2472485561"/>
              </p:ext>
            </p:extLst>
          </p:nvPr>
        </p:nvGraphicFramePr>
        <p:xfrm>
          <a:off x="76200" y="228602"/>
          <a:ext cx="8991600" cy="6400797"/>
        </p:xfrm>
        <a:graphic>
          <a:graphicData uri="http://schemas.openxmlformats.org/drawingml/2006/table">
            <a:tbl>
              <a:tblPr>
                <a:tableStyleId>{E8B1032C-EA38-4F05-BA0D-38AFFFC7BED3}</a:tableStyleId>
              </a:tblPr>
              <a:tblGrid>
                <a:gridCol w="2997200">
                  <a:extLst>
                    <a:ext uri="{9D8B030D-6E8A-4147-A177-3AD203B41FA5}">
                      <a16:colId xmlns:a16="http://schemas.microsoft.com/office/drawing/2014/main" val="20000"/>
                    </a:ext>
                  </a:extLst>
                </a:gridCol>
                <a:gridCol w="2997200">
                  <a:extLst>
                    <a:ext uri="{9D8B030D-6E8A-4147-A177-3AD203B41FA5}">
                      <a16:colId xmlns:a16="http://schemas.microsoft.com/office/drawing/2014/main" val="20002"/>
                    </a:ext>
                  </a:extLst>
                </a:gridCol>
                <a:gridCol w="2997200">
                  <a:extLst>
                    <a:ext uri="{9D8B030D-6E8A-4147-A177-3AD203B41FA5}">
                      <a16:colId xmlns:a16="http://schemas.microsoft.com/office/drawing/2014/main" val="20003"/>
                    </a:ext>
                  </a:extLst>
                </a:gridCol>
              </a:tblGrid>
              <a:tr h="1107834">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1" lang="en-US" altLang="en-US" sz="2400" b="1" u="none" kern="1200" dirty="0">
                          <a:solidFill>
                            <a:srgbClr val="A50021"/>
                          </a:solidFill>
                          <a:latin typeface="Calibri" panose="020F0502020204030204" pitchFamily="34" charset="0"/>
                          <a:ea typeface="+mn-ea"/>
                          <a:cs typeface="Calibri" panose="020F0502020204030204" pitchFamily="34" charset="0"/>
                        </a:rPr>
                        <a:t>CHAPTER AND VERSE IN DANIEL</a:t>
                      </a:r>
                    </a:p>
                  </a:txBody>
                  <a:tcP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1" lang="en-US" altLang="en-US" sz="2400" b="1" u="none" kern="1200" dirty="0">
                          <a:solidFill>
                            <a:srgbClr val="A50021"/>
                          </a:solidFill>
                          <a:latin typeface="Calibri" panose="020F0502020204030204" pitchFamily="34" charset="0"/>
                          <a:ea typeface="+mn-ea"/>
                          <a:cs typeface="Calibri" panose="020F0502020204030204" pitchFamily="34" charset="0"/>
                        </a:rPr>
                        <a:t>CHRONOLOGICAL DATE</a:t>
                      </a:r>
                    </a:p>
                  </a:txBody>
                  <a:tcP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1" lang="en-US" altLang="en-US" sz="2400" b="1" u="none" kern="1200" dirty="0">
                          <a:solidFill>
                            <a:srgbClr val="A50021"/>
                          </a:solidFill>
                          <a:latin typeface="Calibri" panose="020F0502020204030204" pitchFamily="34" charset="0"/>
                          <a:ea typeface="+mn-ea"/>
                          <a:cs typeface="Calibri" panose="020F0502020204030204" pitchFamily="34" charset="0"/>
                        </a:rPr>
                        <a:t>BIBLICAL DATE</a:t>
                      </a:r>
                    </a:p>
                  </a:txBody>
                  <a:tcPr horzOverflow="overflow">
                    <a:solidFill>
                      <a:schemeClr val="accent6">
                        <a:lumMod val="20000"/>
                        <a:lumOff val="80000"/>
                      </a:schemeClr>
                    </a:solidFill>
                  </a:tcPr>
                </a:tc>
                <a:extLst>
                  <a:ext uri="{0D108BD9-81ED-4DB2-BD59-A6C34878D82A}">
                    <a16:rowId xmlns:a16="http://schemas.microsoft.com/office/drawing/2014/main" val="10000"/>
                  </a:ext>
                </a:extLst>
              </a:tr>
              <a:tr h="615459">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1:1</a:t>
                      </a: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605</a:t>
                      </a: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3</a:t>
                      </a:r>
                      <a:r>
                        <a:rPr kumimoji="0" lang="en-US" altLang="en-US" sz="2400" b="1" i="0" u="none" strike="noStrike" kern="1200" cap="none" normalizeH="0" baseline="30000" dirty="0">
                          <a:ln>
                            <a:noFill/>
                          </a:ln>
                          <a:solidFill>
                            <a:schemeClr val="bg2"/>
                          </a:solidFill>
                          <a:effectLst/>
                          <a:latin typeface="Calibri" panose="020F0502020204030204" pitchFamily="34" charset="0"/>
                          <a:ea typeface="+mn-ea"/>
                          <a:cs typeface="Calibri" panose="020F0502020204030204" pitchFamily="34" charset="0"/>
                        </a:rPr>
                        <a:t>rd</a:t>
                      </a: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 year of </a:t>
                      </a:r>
                      <a:r>
                        <a:rPr kumimoji="0" lang="en-US" altLang="en-US" sz="2400" b="1" i="0" u="none" strike="noStrike" kern="1200" cap="none" normalizeH="0" baseline="0" dirty="0" err="1">
                          <a:ln>
                            <a:noFill/>
                          </a:ln>
                          <a:solidFill>
                            <a:schemeClr val="bg2"/>
                          </a:solidFill>
                          <a:effectLst/>
                          <a:latin typeface="Calibri" panose="020F0502020204030204" pitchFamily="34" charset="0"/>
                          <a:ea typeface="+mn-ea"/>
                          <a:cs typeface="Calibri" panose="020F0502020204030204" pitchFamily="34" charset="0"/>
                        </a:rPr>
                        <a:t>Jehoiakim</a:t>
                      </a:r>
                      <a:endPar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anchor="ctr" horzOverflow="overflow">
                    <a:solidFill>
                      <a:schemeClr val="accent6">
                        <a:lumMod val="20000"/>
                        <a:lumOff val="80000"/>
                      </a:schemeClr>
                    </a:solidFill>
                  </a:tcPr>
                </a:tc>
                <a:extLst>
                  <a:ext uri="{0D108BD9-81ED-4DB2-BD59-A6C34878D82A}">
                    <a16:rowId xmlns:a16="http://schemas.microsoft.com/office/drawing/2014/main" val="10001"/>
                  </a:ext>
                </a:extLst>
              </a:tr>
              <a:tr h="1107834">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cap="none" normalizeH="0" baseline="0" dirty="0">
                          <a:ln>
                            <a:noFill/>
                          </a:ln>
                          <a:solidFill>
                            <a:schemeClr val="bg2"/>
                          </a:solidFill>
                          <a:effectLst/>
                          <a:latin typeface="Calibri" panose="020F0502020204030204" pitchFamily="34" charset="0"/>
                          <a:cs typeface="Calibri" panose="020F0502020204030204" pitchFamily="34" charset="0"/>
                        </a:rPr>
                        <a:t>2:1</a:t>
                      </a: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cap="none" normalizeH="0" baseline="0" dirty="0">
                          <a:ln>
                            <a:noFill/>
                          </a:ln>
                          <a:solidFill>
                            <a:schemeClr val="bg2"/>
                          </a:solidFill>
                          <a:effectLst/>
                          <a:latin typeface="Calibri" panose="020F0502020204030204" pitchFamily="34" charset="0"/>
                          <a:cs typeface="Calibri" panose="020F0502020204030204" pitchFamily="34" charset="0"/>
                        </a:rPr>
                        <a:t>603</a:t>
                      </a: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2</a:t>
                      </a:r>
                      <a:r>
                        <a:rPr kumimoji="0" lang="en-US" altLang="en-US" sz="2400" b="1" i="0" u="none" strike="noStrike" kern="1200" cap="none" normalizeH="0" baseline="30000" dirty="0">
                          <a:ln>
                            <a:noFill/>
                          </a:ln>
                          <a:solidFill>
                            <a:schemeClr val="bg2"/>
                          </a:solidFill>
                          <a:effectLst/>
                          <a:latin typeface="Calibri" panose="020F0502020204030204" pitchFamily="34" charset="0"/>
                          <a:ea typeface="+mn-ea"/>
                          <a:cs typeface="Calibri" panose="020F0502020204030204" pitchFamily="34" charset="0"/>
                        </a:rPr>
                        <a:t>nd</a:t>
                      </a: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 year of Nebuchadnezzar</a:t>
                      </a:r>
                    </a:p>
                  </a:txBody>
                  <a:tcPr anchor="ctr" horzOverflow="overflow">
                    <a:solidFill>
                      <a:schemeClr val="accent6">
                        <a:lumMod val="20000"/>
                        <a:lumOff val="80000"/>
                      </a:schemeClr>
                    </a:solidFill>
                  </a:tcPr>
                </a:tc>
                <a:extLst>
                  <a:ext uri="{0D108BD9-81ED-4DB2-BD59-A6C34878D82A}">
                    <a16:rowId xmlns:a16="http://schemas.microsoft.com/office/drawing/2014/main" val="10002"/>
                  </a:ext>
                </a:extLst>
              </a:tr>
              <a:tr h="1107834">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cap="none" normalizeH="0" baseline="0" dirty="0">
                          <a:ln>
                            <a:noFill/>
                          </a:ln>
                          <a:solidFill>
                            <a:schemeClr val="bg2"/>
                          </a:solidFill>
                          <a:effectLst/>
                          <a:latin typeface="Calibri" panose="020F0502020204030204" pitchFamily="34" charset="0"/>
                          <a:cs typeface="Calibri" panose="020F0502020204030204" pitchFamily="34" charset="0"/>
                        </a:rPr>
                        <a:t>5</a:t>
                      </a: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Sat. night 10/12/539 (</a:t>
                      </a:r>
                      <a:r>
                        <a:rPr kumimoji="0" lang="en-US" altLang="en-US" sz="2400" b="1" i="0" u="none" strike="noStrike" kern="1200" cap="none" normalizeH="0" baseline="0" dirty="0" err="1">
                          <a:ln>
                            <a:noFill/>
                          </a:ln>
                          <a:solidFill>
                            <a:schemeClr val="bg2"/>
                          </a:solidFill>
                          <a:effectLst/>
                          <a:latin typeface="Calibri" panose="020F0502020204030204" pitchFamily="34" charset="0"/>
                          <a:ea typeface="+mn-ea"/>
                          <a:cs typeface="Calibri" panose="020F0502020204030204" pitchFamily="34" charset="0"/>
                        </a:rPr>
                        <a:t>Hoehner</a:t>
                      </a: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a:t>
                      </a: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anchor="ctr" horzOverflow="overflow">
                    <a:solidFill>
                      <a:schemeClr val="accent6">
                        <a:lumMod val="20000"/>
                        <a:lumOff val="80000"/>
                      </a:schemeClr>
                    </a:solidFill>
                  </a:tcPr>
                </a:tc>
                <a:extLst>
                  <a:ext uri="{0D108BD9-81ED-4DB2-BD59-A6C34878D82A}">
                    <a16:rowId xmlns:a16="http://schemas.microsoft.com/office/drawing/2014/main" val="10003"/>
                  </a:ext>
                </a:extLst>
              </a:tr>
              <a:tr h="615459">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cap="none" normalizeH="0" baseline="0" dirty="0">
                          <a:ln>
                            <a:noFill/>
                          </a:ln>
                          <a:solidFill>
                            <a:schemeClr val="bg2"/>
                          </a:solidFill>
                          <a:effectLst/>
                          <a:latin typeface="Calibri" panose="020F0502020204030204" pitchFamily="34" charset="0"/>
                          <a:cs typeface="Calibri" panose="020F0502020204030204" pitchFamily="34" charset="0"/>
                        </a:rPr>
                        <a:t>7:1</a:t>
                      </a: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553</a:t>
                      </a:r>
                      <a:endParaRPr kumimoji="0" 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1</a:t>
                      </a:r>
                      <a:r>
                        <a:rPr kumimoji="0" lang="en-US" altLang="en-US" sz="2400" b="1" i="0" u="none" strike="noStrike" kern="1200" cap="none" normalizeH="0" baseline="30000" dirty="0">
                          <a:ln>
                            <a:noFill/>
                          </a:ln>
                          <a:solidFill>
                            <a:schemeClr val="bg2"/>
                          </a:solidFill>
                          <a:effectLst/>
                          <a:latin typeface="Calibri" panose="020F0502020204030204" pitchFamily="34" charset="0"/>
                          <a:ea typeface="+mn-ea"/>
                          <a:cs typeface="Calibri" panose="020F0502020204030204" pitchFamily="34" charset="0"/>
                        </a:rPr>
                        <a:t>st</a:t>
                      </a: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 year of Belshazzar</a:t>
                      </a:r>
                    </a:p>
                  </a:txBody>
                  <a:tcPr anchor="ctr" horzOverflow="overflow">
                    <a:solidFill>
                      <a:schemeClr val="accent6">
                        <a:lumMod val="20000"/>
                        <a:lumOff val="80000"/>
                      </a:schemeClr>
                    </a:solidFill>
                  </a:tcPr>
                </a:tc>
                <a:extLst>
                  <a:ext uri="{0D108BD9-81ED-4DB2-BD59-A6C34878D82A}">
                    <a16:rowId xmlns:a16="http://schemas.microsoft.com/office/drawing/2014/main" val="10004"/>
                  </a:ext>
                </a:extLst>
              </a:tr>
              <a:tr h="615459">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cap="none" normalizeH="0" baseline="0" dirty="0">
                          <a:ln>
                            <a:noFill/>
                          </a:ln>
                          <a:solidFill>
                            <a:schemeClr val="bg2"/>
                          </a:solidFill>
                          <a:effectLst/>
                          <a:latin typeface="Calibri" panose="020F0502020204030204" pitchFamily="34" charset="0"/>
                          <a:cs typeface="Calibri" panose="020F0502020204030204" pitchFamily="34" charset="0"/>
                        </a:rPr>
                        <a:t>8:1</a:t>
                      </a: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551</a:t>
                      </a:r>
                      <a:endParaRPr kumimoji="0" 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3</a:t>
                      </a:r>
                      <a:r>
                        <a:rPr kumimoji="0" lang="en-US" altLang="en-US" sz="2400" b="1" i="0" u="none" strike="noStrike" kern="1200" cap="none" normalizeH="0" baseline="30000" dirty="0">
                          <a:ln>
                            <a:noFill/>
                          </a:ln>
                          <a:solidFill>
                            <a:schemeClr val="bg2"/>
                          </a:solidFill>
                          <a:effectLst/>
                          <a:latin typeface="Calibri" panose="020F0502020204030204" pitchFamily="34" charset="0"/>
                          <a:ea typeface="+mn-ea"/>
                          <a:cs typeface="Calibri" panose="020F0502020204030204" pitchFamily="34" charset="0"/>
                        </a:rPr>
                        <a:t>rd</a:t>
                      </a: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 year of Belshazzar</a:t>
                      </a:r>
                    </a:p>
                  </a:txBody>
                  <a:tcPr anchor="ctr" horzOverflow="overflow">
                    <a:solidFill>
                      <a:schemeClr val="accent6">
                        <a:lumMod val="20000"/>
                        <a:lumOff val="80000"/>
                      </a:schemeClr>
                    </a:solidFill>
                  </a:tcPr>
                </a:tc>
                <a:extLst>
                  <a:ext uri="{0D108BD9-81ED-4DB2-BD59-A6C34878D82A}">
                    <a16:rowId xmlns:a16="http://schemas.microsoft.com/office/drawing/2014/main" val="2984771630"/>
                  </a:ext>
                </a:extLst>
              </a:tr>
              <a:tr h="615459">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cap="none" normalizeH="0" baseline="0" dirty="0">
                          <a:ln>
                            <a:noFill/>
                          </a:ln>
                          <a:solidFill>
                            <a:schemeClr val="bg2"/>
                          </a:solidFill>
                          <a:effectLst/>
                          <a:latin typeface="Calibri" panose="020F0502020204030204" pitchFamily="34" charset="0"/>
                          <a:cs typeface="Calibri" panose="020F0502020204030204" pitchFamily="34" charset="0"/>
                        </a:rPr>
                        <a:t>9:1</a:t>
                      </a: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538</a:t>
                      </a:r>
                      <a:endParaRPr kumimoji="0" 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1</a:t>
                      </a:r>
                      <a:r>
                        <a:rPr kumimoji="0" lang="en-US" altLang="en-US" sz="2400" b="1" i="0" u="none" strike="noStrike" kern="1200" cap="none" normalizeH="0" baseline="30000" dirty="0">
                          <a:ln>
                            <a:noFill/>
                          </a:ln>
                          <a:solidFill>
                            <a:schemeClr val="bg2"/>
                          </a:solidFill>
                          <a:effectLst/>
                          <a:latin typeface="Calibri" panose="020F0502020204030204" pitchFamily="34" charset="0"/>
                          <a:ea typeface="+mn-ea"/>
                          <a:cs typeface="Calibri" panose="020F0502020204030204" pitchFamily="34" charset="0"/>
                        </a:rPr>
                        <a:t>st</a:t>
                      </a: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 year of Darius</a:t>
                      </a:r>
                    </a:p>
                  </a:txBody>
                  <a:tcPr anchor="ctr" horzOverflow="overflow">
                    <a:solidFill>
                      <a:schemeClr val="accent6">
                        <a:lumMod val="20000"/>
                        <a:lumOff val="80000"/>
                      </a:schemeClr>
                    </a:solidFill>
                  </a:tcPr>
                </a:tc>
                <a:extLst>
                  <a:ext uri="{0D108BD9-81ED-4DB2-BD59-A6C34878D82A}">
                    <a16:rowId xmlns:a16="http://schemas.microsoft.com/office/drawing/2014/main" val="3982839911"/>
                  </a:ext>
                </a:extLst>
              </a:tr>
              <a:tr h="615459">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sng" strike="noStrike" cap="none" normalizeH="0" baseline="0" dirty="0">
                          <a:ln>
                            <a:noFill/>
                          </a:ln>
                          <a:solidFill>
                            <a:schemeClr val="bg2"/>
                          </a:solidFill>
                          <a:effectLst/>
                          <a:latin typeface="Calibri" panose="020F0502020204030204" pitchFamily="34" charset="0"/>
                          <a:cs typeface="Calibri" panose="020F0502020204030204" pitchFamily="34" charset="0"/>
                        </a:rPr>
                        <a:t>10:1</a:t>
                      </a:r>
                    </a:p>
                  </a:txBody>
                  <a:tcPr anchor="ctr" horzOverflow="overflow">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altLang="en-US" sz="2400" b="1" i="0" u="sng"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536</a:t>
                      </a:r>
                      <a:endParaRPr kumimoji="0" lang="en-US" sz="2400" b="1" i="0" u="sng"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anchor="ctr" horzOverflow="overflow">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0" lang="en-US" altLang="en-US" sz="2400" b="1" i="0" u="sng"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3</a:t>
                      </a:r>
                      <a:r>
                        <a:rPr kumimoji="0" lang="en-US" altLang="en-US" sz="2400" b="1" i="0" u="sng" strike="noStrike" kern="1200" cap="none" normalizeH="0" baseline="30000" dirty="0">
                          <a:ln>
                            <a:noFill/>
                          </a:ln>
                          <a:solidFill>
                            <a:schemeClr val="bg2"/>
                          </a:solidFill>
                          <a:effectLst/>
                          <a:latin typeface="Calibri" panose="020F0502020204030204" pitchFamily="34" charset="0"/>
                          <a:ea typeface="+mn-ea"/>
                          <a:cs typeface="Calibri" panose="020F0502020204030204" pitchFamily="34" charset="0"/>
                        </a:rPr>
                        <a:t>rd</a:t>
                      </a:r>
                      <a:r>
                        <a:rPr kumimoji="0" lang="en-US" altLang="en-US" sz="2400" b="1" i="0" u="sng"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 year of Cyrus</a:t>
                      </a:r>
                    </a:p>
                  </a:txBody>
                  <a:tcPr anchor="ctr" horzOverflow="overflow">
                    <a:solidFill>
                      <a:srgbClr val="FFFFCC"/>
                    </a:solidFill>
                  </a:tcPr>
                </a:tc>
                <a:extLst>
                  <a:ext uri="{0D108BD9-81ED-4DB2-BD59-A6C34878D82A}">
                    <a16:rowId xmlns:a16="http://schemas.microsoft.com/office/drawing/2014/main" val="2812778387"/>
                  </a:ext>
                </a:extLst>
              </a:tr>
            </a:tbl>
          </a:graphicData>
        </a:graphic>
      </p:graphicFrame>
    </p:spTree>
    <p:extLst>
      <p:ext uri="{BB962C8B-B14F-4D97-AF65-F5344CB8AC3E}">
        <p14:creationId xmlns:p14="http://schemas.microsoft.com/office/powerpoint/2010/main" val="29321130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5"/>
          <p:cNvSpPr>
            <a:spLocks noGrp="1"/>
          </p:cNvSpPr>
          <p:nvPr>
            <p:ph type="title" idx="4294967295"/>
          </p:nvPr>
        </p:nvSpPr>
        <p:spPr>
          <a:xfrm>
            <a:off x="2190749" y="381000"/>
            <a:ext cx="4762500" cy="514350"/>
          </a:xfrm>
        </p:spPr>
        <p:txBody>
          <a:bodyPr/>
          <a:lstStyle/>
          <a:p>
            <a:pPr algn="ctr"/>
            <a:r>
              <a:rPr lang="en-US" dirty="0"/>
              <a:t>Dominoes in a Row</a:t>
            </a:r>
          </a:p>
        </p:txBody>
      </p:sp>
      <p:pic>
        <p:nvPicPr>
          <p:cNvPr id="37891" name="Picture 2" descr="http://i.ytimg.com/vi/IeWsxuDn7NE/hqdefault.jpg"/>
          <p:cNvPicPr>
            <a:picLocks noGrp="1" noChangeAspect="1" noChangeArrowheads="1"/>
          </p:cNvPicPr>
          <p:nvPr>
            <p:ph type="tbl" idx="4294967295"/>
          </p:nvPr>
        </p:nvPicPr>
        <p:blipFill rotWithShape="1">
          <a:blip r:embed="rId2" cstate="email">
            <a:extLst>
              <a:ext uri="{28A0092B-C50C-407E-A947-70E740481C1C}">
                <a14:useLocalDpi xmlns:a14="http://schemas.microsoft.com/office/drawing/2010/main" val="0"/>
              </a:ext>
            </a:extLst>
          </a:blip>
          <a:srcRect/>
          <a:stretch/>
        </p:blipFill>
        <p:spPr>
          <a:xfrm>
            <a:off x="431800" y="1371600"/>
            <a:ext cx="8382001" cy="4572000"/>
          </a:xfrm>
          <a:prstGeom prst="roundRect">
            <a:avLst/>
          </a:prstGeom>
        </p:spPr>
      </p:pic>
    </p:spTree>
    <p:extLst>
      <p:ext uri="{BB962C8B-B14F-4D97-AF65-F5344CB8AC3E}">
        <p14:creationId xmlns:p14="http://schemas.microsoft.com/office/powerpoint/2010/main" val="964388055"/>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3705050-E10A-4F40-90CC-053A3750868C}"/>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48206" y="524004"/>
            <a:ext cx="7047587" cy="5809992"/>
          </a:xfrm>
          <a:prstGeom prst="rect">
            <a:avLst/>
          </a:prstGeom>
        </p:spPr>
      </p:pic>
    </p:spTree>
    <p:extLst>
      <p:ext uri="{BB962C8B-B14F-4D97-AF65-F5344CB8AC3E}">
        <p14:creationId xmlns:p14="http://schemas.microsoft.com/office/powerpoint/2010/main" val="2656740605"/>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3DB5AD-318D-4238-9958-5A1F60F129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76200" y="0"/>
            <a:ext cx="8991600" cy="5293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Bef>
                <a:spcPct val="0"/>
              </a:spcBef>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1 Corinthians 15:20-23</a:t>
            </a:r>
          </a:p>
          <a:p>
            <a:pPr algn="just">
              <a:spcAft>
                <a:spcPts val="1200"/>
              </a:spcAft>
            </a:pPr>
            <a:r>
              <a:rPr lang="en-US" sz="35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20</a:t>
            </a:r>
            <a:r>
              <a:rPr lang="en-US" sz="35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 now Christ has been raised from the dead, the </a:t>
            </a:r>
            <a:r>
              <a:rPr lang="en-US" sz="35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first fruits</a:t>
            </a:r>
            <a:r>
              <a:rPr lang="en-US" sz="35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of those who are asleep.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21</a:t>
            </a:r>
            <a:r>
              <a:rPr lang="en-US" sz="35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since by a man came death, by a man also came the resurrection of the dead.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22</a:t>
            </a:r>
            <a:r>
              <a:rPr lang="en-US" sz="35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as in Adam all die, so also in Christ all will be made alive.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23</a:t>
            </a:r>
            <a:r>
              <a:rPr lang="en-US" sz="35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 each in his own order: Christ the </a:t>
            </a:r>
            <a:r>
              <a:rPr lang="en-US" sz="35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first fruits</a:t>
            </a:r>
            <a:r>
              <a:rPr lang="en-US" sz="35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after that those who are Christ’s at His coming.”</a:t>
            </a:r>
          </a:p>
        </p:txBody>
      </p:sp>
    </p:spTree>
    <p:extLst>
      <p:ext uri="{BB962C8B-B14F-4D97-AF65-F5344CB8AC3E}">
        <p14:creationId xmlns:p14="http://schemas.microsoft.com/office/powerpoint/2010/main" val="3957450789"/>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62AE92CD-D7C3-4811-B78A-FC7F1BC2723F}"/>
              </a:ext>
            </a:extLst>
          </p:cNvPr>
          <p:cNvSpPr>
            <a:spLocks noGrp="1" noChangeArrowheads="1"/>
          </p:cNvSpPr>
          <p:nvPr>
            <p:ph type="title" idx="4294967295"/>
          </p:nvPr>
        </p:nvSpPr>
        <p:spPr>
          <a:xfrm>
            <a:off x="685800" y="195020"/>
            <a:ext cx="7772400" cy="762000"/>
          </a:xfrm>
        </p:spPr>
        <p:txBody>
          <a:bodyPr/>
          <a:lstStyle/>
          <a:p>
            <a:pPr algn="ctr"/>
            <a:r>
              <a:rPr lang="en-US" altLang="en-US" sz="3400" dirty="0"/>
              <a:t>God’s Resurrection Program</a:t>
            </a:r>
          </a:p>
        </p:txBody>
      </p:sp>
      <p:pic>
        <p:nvPicPr>
          <p:cNvPr id="2" name="Picture 1">
            <a:extLst>
              <a:ext uri="{FF2B5EF4-FFF2-40B4-BE49-F238E27FC236}">
                <a16:creationId xmlns:a16="http://schemas.microsoft.com/office/drawing/2014/main" id="{EF876367-5F08-4823-BAFD-729EE69F89DB}"/>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28600" y="1371600"/>
            <a:ext cx="8686800" cy="4495800"/>
          </a:xfrm>
          <a:prstGeom prst="rect">
            <a:avLst/>
          </a:prstGeom>
          <a:solidFill>
            <a:schemeClr val="bg1">
              <a:lumMod val="50000"/>
            </a:schemeClr>
          </a:solidFill>
        </p:spPr>
      </p:pic>
    </p:spTree>
    <p:extLst>
      <p:ext uri="{BB962C8B-B14F-4D97-AF65-F5344CB8AC3E}">
        <p14:creationId xmlns:p14="http://schemas.microsoft.com/office/powerpoint/2010/main" val="3972080579"/>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30892" y="304800"/>
            <a:ext cx="8882217" cy="5120640"/>
          </a:xfrm>
          <a:prstGeom prst="rect">
            <a:avLst/>
          </a:prstGeom>
        </p:spPr>
      </p:pic>
    </p:spTree>
    <p:extLst>
      <p:ext uri="{BB962C8B-B14F-4D97-AF65-F5344CB8AC3E}">
        <p14:creationId xmlns:p14="http://schemas.microsoft.com/office/powerpoint/2010/main" val="2447816427"/>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42BF29FF-1ED0-4EAD-BE07-2DE0BDBB4963}"/>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p:spPr>
      </p:pic>
      <p:sp>
        <p:nvSpPr>
          <p:cNvPr id="134147" name="Rectangle 1"/>
          <p:cNvSpPr>
            <a:spLocks noChangeArrowheads="1"/>
          </p:cNvSpPr>
          <p:nvPr/>
        </p:nvSpPr>
        <p:spPr bwMode="auto">
          <a:xfrm>
            <a:off x="47625" y="0"/>
            <a:ext cx="9020175" cy="4939814"/>
          </a:xfrm>
          <a:prstGeom prst="rect">
            <a:avLst/>
          </a:prstGeom>
          <a:noFill/>
          <a:ln w="28575">
            <a:noFill/>
            <a:miter lim="800000"/>
            <a:headEnd/>
            <a:tailEnd/>
          </a:ln>
        </p:spPr>
        <p:txBody>
          <a:bodyPr wrap="square">
            <a:spAutoFit/>
          </a:bodyPr>
          <a:lstStyle/>
          <a:p>
            <a:pPr algn="ctr" eaLnBrk="0" hangingPunct="0">
              <a:spcBef>
                <a:spcPts val="0"/>
              </a:spcBef>
              <a:spcAft>
                <a:spcPts val="1200"/>
              </a:spcAft>
              <a:buClr>
                <a:srgbClr val="00FFFF"/>
              </a:buClr>
              <a:buSzPct val="75000"/>
              <a:defRPr/>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20:4-6</a:t>
            </a:r>
          </a:p>
          <a:p>
            <a:pPr algn="just">
              <a:spcBef>
                <a:spcPts val="0"/>
              </a:spcBef>
              <a:spcAft>
                <a:spcPts val="0"/>
              </a:spcAft>
            </a:pP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4 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Then I saw thrones, and they sat on them, and judgment was given to them. And I </a:t>
            </a:r>
            <a:r>
              <a:rPr lang="en-US" sz="32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saw</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 souls of those who had been beheaded because of their testimony of Jesus and because of the word of God, and those who had not worshiped the beast or his image, and had not received the mark on their forehead and on their hand; and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they came to life [</a:t>
            </a:r>
            <a:r>
              <a:rPr lang="en-US" sz="32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zaō</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dirty="0">
                <a:effectLst>
                  <a:outerShdw blurRad="38100" dist="38100" dir="2700000" algn="tl">
                    <a:srgbClr val="000000">
                      <a:alpha val="43137"/>
                    </a:srgbClr>
                  </a:outerShdw>
                </a:effectLst>
                <a:latin typeface="Calibri" panose="020F0502020204030204" pitchFamily="34" charset="0"/>
              </a:rPr>
              <a:t>a</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nd reigned with Christ for a thousand years…. </a:t>
            </a:r>
            <a:endParaRPr lang="en-US" alt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86045607"/>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84F7D522-CBC7-41A6-B712-3E4204B59D1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p:spPr>
      </p:pic>
      <p:sp>
        <p:nvSpPr>
          <p:cNvPr id="134147" name="Rectangle 1"/>
          <p:cNvSpPr>
            <a:spLocks noChangeArrowheads="1"/>
          </p:cNvSpPr>
          <p:nvPr/>
        </p:nvSpPr>
        <p:spPr bwMode="auto">
          <a:xfrm>
            <a:off x="47625" y="0"/>
            <a:ext cx="9020175" cy="4231928"/>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20:4-6</a:t>
            </a:r>
          </a:p>
          <a:p>
            <a:pPr algn="just">
              <a:spcBef>
                <a:spcPts val="0"/>
              </a:spcBef>
              <a:spcAft>
                <a:spcPts val="0"/>
              </a:spcAft>
            </a:pP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5 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rest of the dead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did not come to life [</a:t>
            </a:r>
            <a:r>
              <a:rPr lang="en-US" sz="32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zaō</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until the thousand years were completed. This is the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first resurrection [</a:t>
            </a:r>
            <a:r>
              <a:rPr lang="en-US" sz="32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anastasis</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6 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Blessed and holy is the one who has a part in the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first resurrection [</a:t>
            </a:r>
            <a:r>
              <a:rPr lang="en-US" sz="32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anastasis</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over these the second death has no power, but they will be priests of God and of Christ and will reign with Him for a thousand years.”</a:t>
            </a:r>
            <a:endParaRPr lang="en-US" alt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46451144"/>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30892" y="304800"/>
            <a:ext cx="8882217" cy="5120640"/>
          </a:xfrm>
          <a:prstGeom prst="rect">
            <a:avLst/>
          </a:prstGeom>
        </p:spPr>
      </p:pic>
    </p:spTree>
    <p:extLst>
      <p:ext uri="{BB962C8B-B14F-4D97-AF65-F5344CB8AC3E}">
        <p14:creationId xmlns:p14="http://schemas.microsoft.com/office/powerpoint/2010/main" val="1588826541"/>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3DB5AD-318D-4238-9958-5A1F60F129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76200" y="0"/>
            <a:ext cx="8991600" cy="5170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Bef>
                <a:spcPct val="0"/>
              </a:spcBef>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1 Corinthians 15:20-23</a:t>
            </a:r>
          </a:p>
          <a:p>
            <a:pPr algn="just">
              <a:spcAft>
                <a:spcPts val="1200"/>
              </a:spcAft>
            </a:pPr>
            <a:r>
              <a:rPr lang="en-US" sz="35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20</a:t>
            </a:r>
            <a:r>
              <a:rPr lang="en-US" sz="35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 now Christ has been raised from the dead, the first fruits of those who are asleep.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21</a:t>
            </a:r>
            <a:r>
              <a:rPr lang="en-US" sz="35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since by a man came death, by a man also came the resurrection of the dead.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22</a:t>
            </a:r>
            <a:r>
              <a:rPr lang="en-US" sz="35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as in Adam all die, so also in Christ all will be made alive.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23</a:t>
            </a:r>
            <a:r>
              <a:rPr lang="en-US" sz="35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 </a:t>
            </a:r>
            <a:r>
              <a:rPr lang="en-US" sz="35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each in his own order (</a:t>
            </a:r>
            <a:r>
              <a:rPr lang="en-US" sz="35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tagma</a:t>
            </a:r>
            <a:r>
              <a:rPr lang="en-US" sz="35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5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Christ the first fruits, after that those who are Christ’s at His coming.”</a:t>
            </a:r>
          </a:p>
        </p:txBody>
      </p:sp>
    </p:spTree>
    <p:extLst>
      <p:ext uri="{BB962C8B-B14F-4D97-AF65-F5344CB8AC3E}">
        <p14:creationId xmlns:p14="http://schemas.microsoft.com/office/powerpoint/2010/main" val="634987645"/>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a:xfrm>
            <a:off x="685800" y="228600"/>
            <a:ext cx="7772400" cy="762000"/>
          </a:xfrm>
        </p:spPr>
        <p:txBody>
          <a:bodyPr lIns="91440" tIns="45720" rIns="91440" bIns="45720"/>
          <a:lstStyle/>
          <a:p>
            <a:pPr algn="ctr" eaLnBrk="1" hangingPunct="1"/>
            <a:r>
              <a:rPr lang="en-US" sz="3600" dirty="0"/>
              <a:t>Order or Tagma (1 Cor. 15:23)</a:t>
            </a:r>
          </a:p>
        </p:txBody>
      </p:sp>
      <p:sp>
        <p:nvSpPr>
          <p:cNvPr id="11267" name="Rectangle 3"/>
          <p:cNvSpPr>
            <a:spLocks noGrp="1" noChangeArrowheads="1"/>
          </p:cNvSpPr>
          <p:nvPr>
            <p:ph type="body" idx="4294967295"/>
          </p:nvPr>
        </p:nvSpPr>
        <p:spPr>
          <a:xfrm>
            <a:off x="571500" y="1143000"/>
            <a:ext cx="8001001" cy="3276600"/>
          </a:xfrm>
        </p:spPr>
        <p:txBody>
          <a:bodyPr lIns="91440" tIns="45720" rIns="91440" bIns="45720"/>
          <a:lstStyle/>
          <a:p>
            <a:pPr marL="457200" indent="-457200" eaLnBrk="1" hangingPunct="1">
              <a:spcBef>
                <a:spcPts val="0"/>
              </a:spcBef>
              <a:spcAft>
                <a:spcPts val="2400"/>
              </a:spcAft>
              <a:tabLst>
                <a:tab pos="1717675" algn="l"/>
              </a:tabLst>
              <a:defRPr/>
            </a:pPr>
            <a:r>
              <a:rPr lang="en-US" b="1" u="sng" dirty="0">
                <a:solidFill>
                  <a:srgbClr val="FFFFCC"/>
                </a:solidFill>
              </a:rPr>
              <a:t>General</a:t>
            </a:r>
            <a:r>
              <a:rPr lang="en-US" dirty="0"/>
              <a:t> – Christ’s resurrection (1 Cor 15:23)</a:t>
            </a:r>
          </a:p>
          <a:p>
            <a:pPr marL="457200" indent="-457200" eaLnBrk="1" hangingPunct="1">
              <a:spcBef>
                <a:spcPts val="0"/>
              </a:spcBef>
              <a:spcAft>
                <a:spcPts val="2400"/>
              </a:spcAft>
              <a:tabLst>
                <a:tab pos="1717675" algn="l"/>
              </a:tabLst>
              <a:defRPr/>
            </a:pPr>
            <a:r>
              <a:rPr lang="en-US" b="1" u="sng" dirty="0">
                <a:solidFill>
                  <a:srgbClr val="FFFFCC"/>
                </a:solidFill>
              </a:rPr>
              <a:t>Officer</a:t>
            </a:r>
            <a:r>
              <a:rPr lang="en-US" dirty="0"/>
              <a:t> 	– Rapture (1 </a:t>
            </a:r>
            <a:r>
              <a:rPr lang="en-US" dirty="0" err="1"/>
              <a:t>Thess</a:t>
            </a:r>
            <a:r>
              <a:rPr lang="en-US" dirty="0"/>
              <a:t> 4:13-18)</a:t>
            </a:r>
          </a:p>
          <a:p>
            <a:pPr marL="457200" indent="-457200" eaLnBrk="1" hangingPunct="1">
              <a:spcBef>
                <a:spcPts val="0"/>
              </a:spcBef>
              <a:spcAft>
                <a:spcPts val="2400"/>
              </a:spcAft>
              <a:tabLst>
                <a:tab pos="1717675" algn="l"/>
              </a:tabLst>
              <a:defRPr/>
            </a:pPr>
            <a:r>
              <a:rPr lang="en-US" b="1" u="sng" dirty="0">
                <a:solidFill>
                  <a:srgbClr val="FFFFCC"/>
                </a:solidFill>
              </a:rPr>
              <a:t>Soldiers</a:t>
            </a:r>
            <a:r>
              <a:rPr lang="en-US" dirty="0"/>
              <a:t> – OT saints &amp; Tribulation martyrs (Rev 20:4)</a:t>
            </a:r>
          </a:p>
          <a:p>
            <a:pPr marL="457200" indent="-457200" eaLnBrk="1" hangingPunct="1">
              <a:spcBef>
                <a:spcPts val="0"/>
              </a:spcBef>
              <a:spcAft>
                <a:spcPts val="2400"/>
              </a:spcAft>
              <a:defRPr/>
            </a:pPr>
            <a:r>
              <a:rPr lang="en-US" b="1" u="sng" dirty="0">
                <a:solidFill>
                  <a:srgbClr val="FFFFCC"/>
                </a:solidFill>
              </a:rPr>
              <a:t>Captives</a:t>
            </a:r>
            <a:r>
              <a:rPr lang="en-US" u="sng" dirty="0">
                <a:solidFill>
                  <a:srgbClr val="FFFFCC"/>
                </a:solidFill>
              </a:rPr>
              <a:t> </a:t>
            </a:r>
            <a:r>
              <a:rPr lang="en-US" dirty="0"/>
              <a:t>– Unsaved of all ages (Rev 20:5)</a:t>
            </a:r>
          </a:p>
        </p:txBody>
      </p:sp>
      <p:pic>
        <p:nvPicPr>
          <p:cNvPr id="44036" name="Picture 4"/>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306225" y="4617720"/>
            <a:ext cx="2531551" cy="2011680"/>
          </a:xfrm>
          <a:prstGeom prst="rect">
            <a:avLst/>
          </a:prstGeom>
          <a:noFill/>
          <a:ln w="38100">
            <a:solidFill>
              <a:srgbClr val="FF0000"/>
            </a:solidFill>
            <a:miter lim="800000"/>
            <a:headEnd/>
            <a:tailEnd/>
          </a:ln>
        </p:spPr>
      </p:pic>
    </p:spTree>
    <p:extLst>
      <p:ext uri="{BB962C8B-B14F-4D97-AF65-F5344CB8AC3E}">
        <p14:creationId xmlns:p14="http://schemas.microsoft.com/office/powerpoint/2010/main" val="25762536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a:xfrm>
            <a:off x="2022475" y="228600"/>
            <a:ext cx="5099050" cy="685800"/>
          </a:xfrm>
        </p:spPr>
        <p:txBody>
          <a:bodyPr/>
          <a:lstStyle/>
          <a:p>
            <a:pPr algn="ctr"/>
            <a:r>
              <a:rPr lang="en-US" altLang="en-US" sz="3600" dirty="0">
                <a:effectLst>
                  <a:outerShdw blurRad="38100" dist="38100" dir="2700000" algn="tl">
                    <a:srgbClr val="000000">
                      <a:alpha val="43137"/>
                    </a:srgbClr>
                  </a:outerShdw>
                </a:effectLst>
              </a:rPr>
              <a:t>Chapter 10</a:t>
            </a:r>
            <a:r>
              <a:rPr lang="en-US" sz="3600" dirty="0">
                <a:effectLst>
                  <a:outerShdw blurRad="38100" dist="38100" dir="2700000" algn="tl">
                    <a:srgbClr val="000000">
                      <a:alpha val="43137"/>
                    </a:srgbClr>
                  </a:outerShdw>
                </a:effectLst>
              </a:rPr>
              <a:t>–12</a:t>
            </a:r>
            <a:r>
              <a:rPr lang="en-US" altLang="en-US" sz="3600" dirty="0">
                <a:effectLst>
                  <a:outerShdw blurRad="38100" dist="38100" dir="2700000" algn="tl">
                    <a:srgbClr val="000000">
                      <a:alpha val="43137"/>
                    </a:srgbClr>
                  </a:outerShdw>
                </a:effectLst>
              </a:rPr>
              <a:t> Outline</a:t>
            </a:r>
          </a:p>
        </p:txBody>
      </p:sp>
      <p:sp>
        <p:nvSpPr>
          <p:cNvPr id="19459" name="Rectangle 3"/>
          <p:cNvSpPr>
            <a:spLocks noGrp="1" noChangeArrowheads="1"/>
          </p:cNvSpPr>
          <p:nvPr>
            <p:ph type="body" idx="1"/>
          </p:nvPr>
        </p:nvSpPr>
        <p:spPr>
          <a:xfrm>
            <a:off x="190500" y="1143000"/>
            <a:ext cx="8877300" cy="3657600"/>
          </a:xfrm>
        </p:spPr>
        <p:txBody>
          <a:bodyPr/>
          <a:lstStyle/>
          <a:p>
            <a:pPr marL="574675" indent="-574675">
              <a:spcBef>
                <a:spcPct val="0"/>
              </a:spcBef>
              <a:spcAft>
                <a:spcPts val="3600"/>
              </a:spcAft>
              <a:buSzPct val="100000"/>
              <a:buFont typeface="Times New Roman" pitchFamily="18" charset="0"/>
              <a:buAutoNum type="romanUcPeriod"/>
            </a:pPr>
            <a:r>
              <a:rPr lang="en-US" altLang="en-US" sz="2800" dirty="0">
                <a:effectLst>
                  <a:outerShdw blurRad="38100" dist="38100" dir="2700000" algn="tl">
                    <a:srgbClr val="000000">
                      <a:alpha val="43137"/>
                    </a:srgbClr>
                  </a:outerShdw>
                </a:effectLst>
              </a:rPr>
              <a:t>The Setting (10:1-3)</a:t>
            </a:r>
          </a:p>
          <a:p>
            <a:pPr marL="574675" indent="-574675">
              <a:spcBef>
                <a:spcPct val="0"/>
              </a:spcBef>
              <a:spcAft>
                <a:spcPts val="3600"/>
              </a:spcAft>
              <a:buSzPct val="100000"/>
              <a:buFont typeface="Times New Roman" pitchFamily="18" charset="0"/>
              <a:buAutoNum type="romanUcPeriod"/>
            </a:pPr>
            <a:r>
              <a:rPr lang="en-US" altLang="en-US" sz="2800" dirty="0">
                <a:effectLst>
                  <a:outerShdw blurRad="38100" dist="38100" dir="2700000" algn="tl">
                    <a:srgbClr val="000000">
                      <a:alpha val="43137"/>
                    </a:srgbClr>
                  </a:outerShdw>
                </a:effectLst>
              </a:rPr>
              <a:t>Arrival of the Heavenly Messenger (10:4-9)</a:t>
            </a:r>
          </a:p>
          <a:p>
            <a:pPr marL="574675" indent="-574675">
              <a:spcBef>
                <a:spcPct val="0"/>
              </a:spcBef>
              <a:spcAft>
                <a:spcPts val="3600"/>
              </a:spcAft>
              <a:buSzPct val="100000"/>
              <a:buFont typeface="Times New Roman" pitchFamily="18" charset="0"/>
              <a:buAutoNum type="romanUcPeriod"/>
            </a:pPr>
            <a:r>
              <a:rPr lang="en-US" altLang="en-US" sz="2800" dirty="0">
                <a:effectLst>
                  <a:outerShdw blurRad="38100" dist="38100" dir="2700000" algn="tl">
                    <a:srgbClr val="000000">
                      <a:alpha val="43137"/>
                    </a:srgbClr>
                  </a:outerShdw>
                </a:effectLst>
              </a:rPr>
              <a:t>Explanation of the Heavenly Messenger (10:10</a:t>
            </a:r>
            <a:r>
              <a:rPr lang="en-US" sz="2800" dirty="0">
                <a:effectLst>
                  <a:outerShdw blurRad="38100" dist="38100" dir="2700000" algn="tl">
                    <a:srgbClr val="000000">
                      <a:alpha val="43137"/>
                    </a:srgbClr>
                  </a:outerShdw>
                </a:effectLst>
              </a:rPr>
              <a:t>–</a:t>
            </a:r>
            <a:r>
              <a:rPr lang="en-US" altLang="en-US" sz="2800" dirty="0">
                <a:effectLst>
                  <a:outerShdw blurRad="38100" dist="38100" dir="2700000" algn="tl">
                    <a:srgbClr val="000000">
                      <a:alpha val="43137"/>
                    </a:srgbClr>
                  </a:outerShdw>
                </a:effectLst>
              </a:rPr>
              <a:t>11:1)</a:t>
            </a:r>
          </a:p>
          <a:p>
            <a:pPr marL="574675" indent="-574675">
              <a:spcBef>
                <a:spcPct val="0"/>
              </a:spcBef>
              <a:spcAft>
                <a:spcPts val="3600"/>
              </a:spcAft>
              <a:buSzPct val="100000"/>
              <a:buFont typeface="Times New Roman" pitchFamily="18" charset="0"/>
              <a:buAutoNum type="romanUcPeriod"/>
            </a:pPr>
            <a:r>
              <a:rPr lang="en-US" altLang="en-US" sz="2800" b="1" u="sng" dirty="0">
                <a:solidFill>
                  <a:srgbClr val="FFFFCC"/>
                </a:solidFill>
                <a:effectLst>
                  <a:outerShdw blurRad="38100" dist="38100" dir="2700000" algn="tl">
                    <a:srgbClr val="000000">
                      <a:alpha val="43137"/>
                    </a:srgbClr>
                  </a:outerShdw>
                </a:effectLst>
              </a:rPr>
              <a:t>The Prophecy of the Heavenly Messenger (11:2</a:t>
            </a:r>
            <a:r>
              <a:rPr lang="en-US" sz="2800" b="1" u="sng" dirty="0">
                <a:solidFill>
                  <a:srgbClr val="FFFFCC"/>
                </a:solidFill>
                <a:effectLst>
                  <a:outerShdw blurRad="38100" dist="38100" dir="2700000" algn="tl">
                    <a:srgbClr val="000000">
                      <a:alpha val="43137"/>
                    </a:srgbClr>
                  </a:outerShdw>
                </a:effectLst>
              </a:rPr>
              <a:t>–</a:t>
            </a:r>
            <a:r>
              <a:rPr lang="en-US" altLang="en-US" sz="2800" b="1" u="sng" dirty="0">
                <a:solidFill>
                  <a:srgbClr val="FFFFCC"/>
                </a:solidFill>
                <a:effectLst>
                  <a:outerShdw blurRad="38100" dist="38100" dir="2700000" algn="tl">
                    <a:srgbClr val="000000">
                      <a:alpha val="43137"/>
                    </a:srgbClr>
                  </a:outerShdw>
                </a:effectLst>
              </a:rPr>
              <a:t>12:13)</a:t>
            </a:r>
          </a:p>
        </p:txBody>
      </p:sp>
      <p:pic>
        <p:nvPicPr>
          <p:cNvPr id="5" name="Picture 2" descr="http://slbc.org/wp-content/uploads/2014/09/Book-of-Daniel-weppage.jpg">
            <a:extLst>
              <a:ext uri="{FF2B5EF4-FFF2-40B4-BE49-F238E27FC236}">
                <a16:creationId xmlns:a16="http://schemas.microsoft.com/office/drawing/2014/main" id="{05D65879-D84C-4CA3-8649-42AF1F50BDD5}"/>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798709" y="5334000"/>
            <a:ext cx="3546582"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3768372"/>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30892" y="304800"/>
            <a:ext cx="8882217" cy="5120640"/>
          </a:xfrm>
          <a:prstGeom prst="rect">
            <a:avLst/>
          </a:prstGeom>
        </p:spPr>
      </p:pic>
    </p:spTree>
    <p:extLst>
      <p:ext uri="{BB962C8B-B14F-4D97-AF65-F5344CB8AC3E}">
        <p14:creationId xmlns:p14="http://schemas.microsoft.com/office/powerpoint/2010/main" val="2616236336"/>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a:xfrm>
            <a:off x="236788" y="240809"/>
            <a:ext cx="8763000" cy="1130791"/>
          </a:xfrm>
        </p:spPr>
        <p:txBody>
          <a:bodyPr/>
          <a:lstStyle/>
          <a:p>
            <a:pPr algn="ctr"/>
            <a:r>
              <a:rPr lang="en-US" altLang="en-US" sz="3600" dirty="0">
                <a:effectLst>
                  <a:outerShdw blurRad="38100" dist="38100" dir="2700000" algn="tl">
                    <a:srgbClr val="000000">
                      <a:alpha val="43137"/>
                    </a:srgbClr>
                  </a:outerShdw>
                </a:effectLst>
              </a:rPr>
              <a:t>I. Description of the End Times </a:t>
            </a:r>
            <a:br>
              <a:rPr lang="en-US" altLang="en-US" sz="3600" dirty="0">
                <a:effectLst>
                  <a:outerShdw blurRad="38100" dist="38100" dir="2700000" algn="tl">
                    <a:srgbClr val="000000">
                      <a:alpha val="43137"/>
                    </a:srgbClr>
                  </a:outerShdw>
                </a:effectLst>
              </a:rPr>
            </a:br>
            <a:r>
              <a:rPr lang="en-US" altLang="en-US" sz="3200" dirty="0">
                <a:effectLst>
                  <a:outerShdw blurRad="38100" dist="38100" dir="2700000" algn="tl">
                    <a:srgbClr val="000000">
                      <a:alpha val="43137"/>
                    </a:srgbClr>
                  </a:outerShdw>
                </a:effectLst>
              </a:rPr>
              <a:t>Daniel 12:1-4</a:t>
            </a:r>
            <a:endParaRPr lang="en-US" altLang="en-US" sz="3600" dirty="0">
              <a:effectLst>
                <a:outerShdw blurRad="38100" dist="38100" dir="2700000" algn="tl">
                  <a:srgbClr val="000000">
                    <a:alpha val="43137"/>
                  </a:srgbClr>
                </a:outerShdw>
              </a:effectLst>
            </a:endParaRPr>
          </a:p>
        </p:txBody>
      </p:sp>
      <p:sp>
        <p:nvSpPr>
          <p:cNvPr id="19459" name="Rectangle 3"/>
          <p:cNvSpPr>
            <a:spLocks noGrp="1" noChangeArrowheads="1"/>
          </p:cNvSpPr>
          <p:nvPr>
            <p:ph type="body" idx="1"/>
          </p:nvPr>
        </p:nvSpPr>
        <p:spPr>
          <a:xfrm>
            <a:off x="236788" y="1600200"/>
            <a:ext cx="7274310" cy="4003320"/>
          </a:xfrm>
        </p:spPr>
        <p:txBody>
          <a:bodyPr/>
          <a:lstStyle/>
          <a:p>
            <a:pPr marL="457200" indent="-457200">
              <a:spcBef>
                <a:spcPct val="0"/>
              </a:spcBef>
              <a:spcAft>
                <a:spcPts val="600"/>
              </a:spcAft>
              <a:buSzPct val="100000"/>
              <a:buFont typeface="+mj-lt"/>
              <a:buAutoNum type="alphaUcPeriod"/>
            </a:pPr>
            <a:r>
              <a:rPr lang="en-US" altLang="en-US" dirty="0">
                <a:effectLst>
                  <a:outerShdw blurRad="38100" dist="38100" dir="2700000" algn="tl">
                    <a:srgbClr val="000000">
                      <a:alpha val="43137"/>
                    </a:srgbClr>
                  </a:outerShdw>
                </a:effectLst>
              </a:rPr>
              <a:t>The Suffering (1)</a:t>
            </a:r>
          </a:p>
          <a:p>
            <a:pPr marL="914400" lvl="1" indent="-457200">
              <a:spcBef>
                <a:spcPct val="0"/>
              </a:spcBef>
              <a:spcAft>
                <a:spcPts val="600"/>
              </a:spcAft>
              <a:buSzPct val="100000"/>
              <a:buAutoNum type="arabicPeriod"/>
            </a:pPr>
            <a:r>
              <a:rPr lang="en-US" altLang="en-US" dirty="0">
                <a:effectLst>
                  <a:outerShdw blurRad="38100" dist="38100" dir="2700000" algn="tl">
                    <a:srgbClr val="000000">
                      <a:alpha val="43137"/>
                    </a:srgbClr>
                  </a:outerShdw>
                </a:effectLst>
              </a:rPr>
              <a:t>The Prince (1a)</a:t>
            </a:r>
          </a:p>
          <a:p>
            <a:pPr marL="914400" lvl="1" indent="-457200">
              <a:spcBef>
                <a:spcPct val="0"/>
              </a:spcBef>
              <a:spcAft>
                <a:spcPts val="600"/>
              </a:spcAft>
              <a:buSzPct val="100000"/>
              <a:buAutoNum type="arabicPeriod"/>
            </a:pPr>
            <a:r>
              <a:rPr lang="en-US" altLang="en-US" dirty="0">
                <a:effectLst>
                  <a:outerShdw blurRad="38100" dist="38100" dir="2700000" algn="tl">
                    <a:srgbClr val="000000">
                      <a:alpha val="43137"/>
                    </a:srgbClr>
                  </a:outerShdw>
                </a:effectLst>
              </a:rPr>
              <a:t>The Pain (1b)</a:t>
            </a:r>
          </a:p>
          <a:p>
            <a:pPr marL="914400" lvl="1" indent="-457200">
              <a:spcBef>
                <a:spcPct val="0"/>
              </a:spcBef>
              <a:spcAft>
                <a:spcPts val="600"/>
              </a:spcAft>
              <a:buSzPct val="100000"/>
              <a:buAutoNum type="arabicPeriod"/>
            </a:pPr>
            <a:r>
              <a:rPr lang="en-US" altLang="en-US" dirty="0">
                <a:effectLst>
                  <a:outerShdw blurRad="38100" dist="38100" dir="2700000" algn="tl">
                    <a:srgbClr val="000000">
                      <a:alpha val="43137"/>
                    </a:srgbClr>
                  </a:outerShdw>
                </a:effectLst>
                <a:ea typeface="+mn-ea"/>
                <a:cs typeface="+mn-cs"/>
              </a:rPr>
              <a:t>The Perseverance (1c)</a:t>
            </a:r>
          </a:p>
          <a:p>
            <a:pPr marL="457200" indent="-457200">
              <a:spcBef>
                <a:spcPct val="0"/>
              </a:spcBef>
              <a:spcAft>
                <a:spcPts val="600"/>
              </a:spcAft>
              <a:buSzPct val="100000"/>
              <a:buFont typeface="+mj-lt"/>
              <a:buAutoNum type="alphaUcPeriod"/>
            </a:pPr>
            <a:r>
              <a:rPr lang="en-US" altLang="en-US" dirty="0">
                <a:effectLst>
                  <a:outerShdw blurRad="38100" dist="38100" dir="2700000" algn="tl">
                    <a:srgbClr val="000000">
                      <a:alpha val="43137"/>
                    </a:srgbClr>
                  </a:outerShdw>
                </a:effectLst>
              </a:rPr>
              <a:t>The Separation (2)</a:t>
            </a:r>
          </a:p>
          <a:p>
            <a:pPr marL="457200" indent="-457200">
              <a:spcBef>
                <a:spcPct val="0"/>
              </a:spcBef>
              <a:spcAft>
                <a:spcPts val="600"/>
              </a:spcAft>
              <a:buSzPct val="100000"/>
              <a:buFont typeface="+mj-lt"/>
              <a:buAutoNum type="alphaUcPeriod"/>
            </a:pPr>
            <a:r>
              <a:rPr lang="en-US" altLang="en-US" b="1" u="sng" dirty="0">
                <a:solidFill>
                  <a:srgbClr val="FFFFCC"/>
                </a:solidFill>
                <a:effectLst>
                  <a:outerShdw blurRad="38100" dist="38100" dir="2700000" algn="tl">
                    <a:srgbClr val="000000">
                      <a:alpha val="43137"/>
                    </a:srgbClr>
                  </a:outerShdw>
                </a:effectLst>
              </a:rPr>
              <a:t>The Shining (3)</a:t>
            </a:r>
          </a:p>
          <a:p>
            <a:pPr marL="457200" indent="-457200">
              <a:spcBef>
                <a:spcPct val="0"/>
              </a:spcBef>
              <a:spcAft>
                <a:spcPts val="600"/>
              </a:spcAft>
              <a:buSzPct val="100000"/>
              <a:buFont typeface="+mj-lt"/>
              <a:buAutoNum type="alphaUcPeriod"/>
            </a:pPr>
            <a:r>
              <a:rPr lang="en-US" altLang="en-US" dirty="0">
                <a:effectLst>
                  <a:outerShdw blurRad="38100" dist="38100" dir="2700000" algn="tl">
                    <a:srgbClr val="000000">
                      <a:alpha val="43137"/>
                    </a:srgbClr>
                  </a:outerShdw>
                </a:effectLst>
              </a:rPr>
              <a:t>The Sealing (4)</a:t>
            </a:r>
          </a:p>
          <a:p>
            <a:pPr marL="0" indent="0">
              <a:spcBef>
                <a:spcPct val="0"/>
              </a:spcBef>
              <a:spcAft>
                <a:spcPts val="0"/>
              </a:spcAft>
              <a:buSzPct val="100000"/>
              <a:buNone/>
            </a:pPr>
            <a:endParaRPr lang="en-US" altLang="en-US" sz="2800" dirty="0">
              <a:effectLst>
                <a:outerShdw blurRad="38100" dist="38100" dir="2700000" algn="tl">
                  <a:srgbClr val="000000">
                    <a:alpha val="43137"/>
                  </a:srgbClr>
                </a:outerShdw>
              </a:effectLst>
            </a:endParaRPr>
          </a:p>
        </p:txBody>
      </p:sp>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74D4023F-53B6-46B8-B956-86A2F5101186}"/>
                  </a:ext>
                </a:extLst>
              </p14:cNvPr>
              <p14:cNvContentPartPr/>
              <p14:nvPr/>
            </p14:nvContentPartPr>
            <p14:xfrm>
              <a:off x="9732071" y="2003465"/>
              <a:ext cx="5940" cy="17640"/>
            </p14:xfrm>
          </p:contentPart>
        </mc:Choice>
        <mc:Fallback xmlns="">
          <p:pic>
            <p:nvPicPr>
              <p:cNvPr id="2" name="Ink 1">
                <a:extLst>
                  <a:ext uri="{FF2B5EF4-FFF2-40B4-BE49-F238E27FC236}">
                    <a16:creationId xmlns:a16="http://schemas.microsoft.com/office/drawing/2014/main" id="{74D4023F-53B6-46B8-B956-86A2F5101186}"/>
                  </a:ext>
                </a:extLst>
              </p:cNvPr>
              <p:cNvPicPr/>
              <p:nvPr/>
            </p:nvPicPr>
            <p:blipFill>
              <a:blip r:embed="rId4"/>
              <a:stretch>
                <a:fillRect/>
              </a:stretch>
            </p:blipFill>
            <p:spPr>
              <a:xfrm>
                <a:off x="9728111" y="1999231"/>
                <a:ext cx="13860" cy="26107"/>
              </a:xfrm>
              <a:prstGeom prst="rect">
                <a:avLst/>
              </a:prstGeom>
            </p:spPr>
          </p:pic>
        </mc:Fallback>
      </mc:AlternateContent>
      <p:pic>
        <p:nvPicPr>
          <p:cNvPr id="7" name="Picture 2" descr="http://slbc.org/wp-content/uploads/2014/09/Book-of-Daniel-weppage.jpg">
            <a:extLst>
              <a:ext uri="{FF2B5EF4-FFF2-40B4-BE49-F238E27FC236}">
                <a16:creationId xmlns:a16="http://schemas.microsoft.com/office/drawing/2014/main" id="{4EE3EE47-9103-4414-B1E3-C46C086C8AC1}"/>
              </a:ext>
            </a:extLst>
          </p:cNvPr>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5509672" y="2428332"/>
            <a:ext cx="3375584" cy="130546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E4DCA2D4-9F1C-4542-8CD5-F21E6ED3D01D}"/>
              </a:ext>
            </a:extLst>
          </p:cNvPr>
          <p:cNvSpPr txBox="1"/>
          <p:nvPr/>
        </p:nvSpPr>
        <p:spPr>
          <a:xfrm>
            <a:off x="934845" y="6063361"/>
            <a:ext cx="7274310" cy="461665"/>
          </a:xfrm>
          <a:prstGeom prst="rect">
            <a:avLst/>
          </a:prstGeom>
          <a:noFill/>
        </p:spPr>
        <p:txBody>
          <a:bodyPr wrap="square" rtlCol="0">
            <a:spAutoFit/>
          </a:bodyPr>
          <a:lstStyle/>
          <a:p>
            <a:pPr algn="ctr"/>
            <a:r>
              <a:rPr lang="en-US" dirty="0">
                <a:latin typeface="Calibri" panose="020F0502020204030204" pitchFamily="34" charset="0"/>
                <a:cs typeface="Calibri" panose="020F0502020204030204" pitchFamily="34" charset="0"/>
              </a:rPr>
              <a:t>Harold Wilmington, </a:t>
            </a:r>
            <a:r>
              <a:rPr lang="en-US" i="1" dirty="0">
                <a:latin typeface="Calibri" panose="020F0502020204030204" pitchFamily="34" charset="0"/>
                <a:cs typeface="Calibri" panose="020F0502020204030204" pitchFamily="34" charset="0"/>
              </a:rPr>
              <a:t>The Outline Bible</a:t>
            </a:r>
            <a:r>
              <a:rPr lang="en-US" dirty="0">
                <a:latin typeface="Calibri" panose="020F0502020204030204" pitchFamily="34" charset="0"/>
                <a:cs typeface="Calibri" panose="020F0502020204030204" pitchFamily="34" charset="0"/>
              </a:rPr>
              <a:t>, pp. 418-19</a:t>
            </a:r>
          </a:p>
        </p:txBody>
      </p:sp>
    </p:spTree>
    <p:extLst>
      <p:ext uri="{BB962C8B-B14F-4D97-AF65-F5344CB8AC3E}">
        <p14:creationId xmlns:p14="http://schemas.microsoft.com/office/powerpoint/2010/main" val="3626809454"/>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a:xfrm>
            <a:off x="236788" y="240809"/>
            <a:ext cx="8763000" cy="1130791"/>
          </a:xfrm>
        </p:spPr>
        <p:txBody>
          <a:bodyPr/>
          <a:lstStyle/>
          <a:p>
            <a:pPr algn="ctr"/>
            <a:r>
              <a:rPr lang="en-US" altLang="en-US" sz="3600" dirty="0">
                <a:effectLst>
                  <a:outerShdw blurRad="38100" dist="38100" dir="2700000" algn="tl">
                    <a:srgbClr val="000000">
                      <a:alpha val="43137"/>
                    </a:srgbClr>
                  </a:outerShdw>
                </a:effectLst>
              </a:rPr>
              <a:t>I. Description of the End Times </a:t>
            </a:r>
            <a:br>
              <a:rPr lang="en-US" altLang="en-US" sz="3600" dirty="0">
                <a:effectLst>
                  <a:outerShdw blurRad="38100" dist="38100" dir="2700000" algn="tl">
                    <a:srgbClr val="000000">
                      <a:alpha val="43137"/>
                    </a:srgbClr>
                  </a:outerShdw>
                </a:effectLst>
              </a:rPr>
            </a:br>
            <a:r>
              <a:rPr lang="en-US" altLang="en-US" sz="3200" dirty="0">
                <a:effectLst>
                  <a:outerShdw blurRad="38100" dist="38100" dir="2700000" algn="tl">
                    <a:srgbClr val="000000">
                      <a:alpha val="43137"/>
                    </a:srgbClr>
                  </a:outerShdw>
                </a:effectLst>
              </a:rPr>
              <a:t>Daniel 12:1-4</a:t>
            </a:r>
            <a:endParaRPr lang="en-US" altLang="en-US" sz="3600" dirty="0">
              <a:effectLst>
                <a:outerShdw blurRad="38100" dist="38100" dir="2700000" algn="tl">
                  <a:srgbClr val="000000">
                    <a:alpha val="43137"/>
                  </a:srgbClr>
                </a:outerShdw>
              </a:effectLst>
            </a:endParaRPr>
          </a:p>
        </p:txBody>
      </p:sp>
      <p:sp>
        <p:nvSpPr>
          <p:cNvPr id="19459" name="Rectangle 3"/>
          <p:cNvSpPr>
            <a:spLocks noGrp="1" noChangeArrowheads="1"/>
          </p:cNvSpPr>
          <p:nvPr>
            <p:ph type="body" idx="1"/>
          </p:nvPr>
        </p:nvSpPr>
        <p:spPr>
          <a:xfrm>
            <a:off x="236788" y="1600200"/>
            <a:ext cx="7274310" cy="4003320"/>
          </a:xfrm>
        </p:spPr>
        <p:txBody>
          <a:bodyPr/>
          <a:lstStyle/>
          <a:p>
            <a:pPr marL="457200" indent="-457200">
              <a:spcBef>
                <a:spcPct val="0"/>
              </a:spcBef>
              <a:spcAft>
                <a:spcPts val="600"/>
              </a:spcAft>
              <a:buSzPct val="100000"/>
              <a:buFont typeface="+mj-lt"/>
              <a:buAutoNum type="alphaUcPeriod"/>
            </a:pPr>
            <a:r>
              <a:rPr lang="en-US" altLang="en-US" dirty="0">
                <a:effectLst>
                  <a:outerShdw blurRad="38100" dist="38100" dir="2700000" algn="tl">
                    <a:srgbClr val="000000">
                      <a:alpha val="43137"/>
                    </a:srgbClr>
                  </a:outerShdw>
                </a:effectLst>
              </a:rPr>
              <a:t>The Suffering (1)</a:t>
            </a:r>
          </a:p>
          <a:p>
            <a:pPr marL="914400" lvl="1" indent="-457200">
              <a:spcBef>
                <a:spcPct val="0"/>
              </a:spcBef>
              <a:spcAft>
                <a:spcPts val="600"/>
              </a:spcAft>
              <a:buSzPct val="100000"/>
              <a:buAutoNum type="arabicPeriod"/>
            </a:pPr>
            <a:r>
              <a:rPr lang="en-US" altLang="en-US" dirty="0">
                <a:effectLst>
                  <a:outerShdw blurRad="38100" dist="38100" dir="2700000" algn="tl">
                    <a:srgbClr val="000000">
                      <a:alpha val="43137"/>
                    </a:srgbClr>
                  </a:outerShdw>
                </a:effectLst>
              </a:rPr>
              <a:t>The Prince (1a)</a:t>
            </a:r>
          </a:p>
          <a:p>
            <a:pPr marL="914400" lvl="1" indent="-457200">
              <a:spcBef>
                <a:spcPct val="0"/>
              </a:spcBef>
              <a:spcAft>
                <a:spcPts val="600"/>
              </a:spcAft>
              <a:buSzPct val="100000"/>
              <a:buAutoNum type="arabicPeriod"/>
            </a:pPr>
            <a:r>
              <a:rPr lang="en-US" altLang="en-US" dirty="0">
                <a:effectLst>
                  <a:outerShdw blurRad="38100" dist="38100" dir="2700000" algn="tl">
                    <a:srgbClr val="000000">
                      <a:alpha val="43137"/>
                    </a:srgbClr>
                  </a:outerShdw>
                </a:effectLst>
              </a:rPr>
              <a:t>The Pain (1b)</a:t>
            </a:r>
          </a:p>
          <a:p>
            <a:pPr marL="914400" lvl="1" indent="-457200">
              <a:spcBef>
                <a:spcPct val="0"/>
              </a:spcBef>
              <a:spcAft>
                <a:spcPts val="600"/>
              </a:spcAft>
              <a:buSzPct val="100000"/>
              <a:buAutoNum type="arabicPeriod"/>
            </a:pPr>
            <a:r>
              <a:rPr lang="en-US" altLang="en-US" dirty="0">
                <a:effectLst>
                  <a:outerShdw blurRad="38100" dist="38100" dir="2700000" algn="tl">
                    <a:srgbClr val="000000">
                      <a:alpha val="43137"/>
                    </a:srgbClr>
                  </a:outerShdw>
                </a:effectLst>
                <a:ea typeface="+mn-ea"/>
                <a:cs typeface="+mn-cs"/>
              </a:rPr>
              <a:t>The Perseverance (1c)</a:t>
            </a:r>
          </a:p>
          <a:p>
            <a:pPr marL="457200" indent="-457200">
              <a:spcBef>
                <a:spcPct val="0"/>
              </a:spcBef>
              <a:spcAft>
                <a:spcPts val="600"/>
              </a:spcAft>
              <a:buSzPct val="100000"/>
              <a:buFont typeface="+mj-lt"/>
              <a:buAutoNum type="alphaUcPeriod"/>
            </a:pPr>
            <a:r>
              <a:rPr lang="en-US" altLang="en-US" dirty="0">
                <a:effectLst>
                  <a:outerShdw blurRad="38100" dist="38100" dir="2700000" algn="tl">
                    <a:srgbClr val="000000">
                      <a:alpha val="43137"/>
                    </a:srgbClr>
                  </a:outerShdw>
                </a:effectLst>
              </a:rPr>
              <a:t>The Separation (2)</a:t>
            </a:r>
          </a:p>
          <a:p>
            <a:pPr marL="457200" indent="-457200">
              <a:spcBef>
                <a:spcPct val="0"/>
              </a:spcBef>
              <a:spcAft>
                <a:spcPts val="600"/>
              </a:spcAft>
              <a:buSzPct val="100000"/>
              <a:buFont typeface="+mj-lt"/>
              <a:buAutoNum type="alphaUcPeriod"/>
            </a:pPr>
            <a:r>
              <a:rPr lang="en-US" altLang="en-US" dirty="0">
                <a:effectLst>
                  <a:outerShdw blurRad="38100" dist="38100" dir="2700000" algn="tl">
                    <a:srgbClr val="000000">
                      <a:alpha val="43137"/>
                    </a:srgbClr>
                  </a:outerShdw>
                </a:effectLst>
              </a:rPr>
              <a:t>The Shining (3)</a:t>
            </a:r>
          </a:p>
          <a:p>
            <a:pPr marL="457200" indent="-457200">
              <a:spcBef>
                <a:spcPct val="0"/>
              </a:spcBef>
              <a:spcAft>
                <a:spcPts val="600"/>
              </a:spcAft>
              <a:buSzPct val="100000"/>
              <a:buFont typeface="+mj-lt"/>
              <a:buAutoNum type="alphaUcPeriod"/>
            </a:pPr>
            <a:r>
              <a:rPr lang="en-US" altLang="en-US" b="1" u="sng" dirty="0">
                <a:solidFill>
                  <a:srgbClr val="FFFFCC"/>
                </a:solidFill>
                <a:effectLst>
                  <a:outerShdw blurRad="38100" dist="38100" dir="2700000" algn="tl">
                    <a:srgbClr val="000000">
                      <a:alpha val="43137"/>
                    </a:srgbClr>
                  </a:outerShdw>
                </a:effectLst>
              </a:rPr>
              <a:t>The Sealing (4)</a:t>
            </a:r>
          </a:p>
          <a:p>
            <a:pPr marL="0" indent="0">
              <a:spcBef>
                <a:spcPct val="0"/>
              </a:spcBef>
              <a:spcAft>
                <a:spcPts val="0"/>
              </a:spcAft>
              <a:buSzPct val="100000"/>
              <a:buNone/>
            </a:pPr>
            <a:endParaRPr lang="en-US" altLang="en-US" sz="2800" dirty="0">
              <a:effectLst>
                <a:outerShdw blurRad="38100" dist="38100" dir="2700000" algn="tl">
                  <a:srgbClr val="000000">
                    <a:alpha val="43137"/>
                  </a:srgbClr>
                </a:outerShdw>
              </a:effectLst>
            </a:endParaRPr>
          </a:p>
        </p:txBody>
      </p:sp>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74D4023F-53B6-46B8-B956-86A2F5101186}"/>
                  </a:ext>
                </a:extLst>
              </p14:cNvPr>
              <p14:cNvContentPartPr/>
              <p14:nvPr/>
            </p14:nvContentPartPr>
            <p14:xfrm>
              <a:off x="9732071" y="2003465"/>
              <a:ext cx="5940" cy="17640"/>
            </p14:xfrm>
          </p:contentPart>
        </mc:Choice>
        <mc:Fallback xmlns="">
          <p:pic>
            <p:nvPicPr>
              <p:cNvPr id="2" name="Ink 1">
                <a:extLst>
                  <a:ext uri="{FF2B5EF4-FFF2-40B4-BE49-F238E27FC236}">
                    <a16:creationId xmlns:a16="http://schemas.microsoft.com/office/drawing/2014/main" id="{74D4023F-53B6-46B8-B956-86A2F5101186}"/>
                  </a:ext>
                </a:extLst>
              </p:cNvPr>
              <p:cNvPicPr/>
              <p:nvPr/>
            </p:nvPicPr>
            <p:blipFill>
              <a:blip r:embed="rId4"/>
              <a:stretch>
                <a:fillRect/>
              </a:stretch>
            </p:blipFill>
            <p:spPr>
              <a:xfrm>
                <a:off x="9728111" y="1999231"/>
                <a:ext cx="13860" cy="26107"/>
              </a:xfrm>
              <a:prstGeom prst="rect">
                <a:avLst/>
              </a:prstGeom>
            </p:spPr>
          </p:pic>
        </mc:Fallback>
      </mc:AlternateContent>
      <p:pic>
        <p:nvPicPr>
          <p:cNvPr id="7" name="Picture 2" descr="http://slbc.org/wp-content/uploads/2014/09/Book-of-Daniel-weppage.jpg">
            <a:extLst>
              <a:ext uri="{FF2B5EF4-FFF2-40B4-BE49-F238E27FC236}">
                <a16:creationId xmlns:a16="http://schemas.microsoft.com/office/drawing/2014/main" id="{4EE3EE47-9103-4414-B1E3-C46C086C8AC1}"/>
              </a:ext>
            </a:extLst>
          </p:cNvPr>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5509672" y="2428332"/>
            <a:ext cx="3375584" cy="130546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E4DCA2D4-9F1C-4542-8CD5-F21E6ED3D01D}"/>
              </a:ext>
            </a:extLst>
          </p:cNvPr>
          <p:cNvSpPr txBox="1"/>
          <p:nvPr/>
        </p:nvSpPr>
        <p:spPr>
          <a:xfrm>
            <a:off x="934845" y="6063361"/>
            <a:ext cx="7274310" cy="461665"/>
          </a:xfrm>
          <a:prstGeom prst="rect">
            <a:avLst/>
          </a:prstGeom>
          <a:noFill/>
        </p:spPr>
        <p:txBody>
          <a:bodyPr wrap="square" rtlCol="0">
            <a:spAutoFit/>
          </a:bodyPr>
          <a:lstStyle/>
          <a:p>
            <a:pPr algn="ctr"/>
            <a:r>
              <a:rPr lang="en-US" dirty="0">
                <a:latin typeface="Calibri" panose="020F0502020204030204" pitchFamily="34" charset="0"/>
                <a:cs typeface="Calibri" panose="020F0502020204030204" pitchFamily="34" charset="0"/>
              </a:rPr>
              <a:t>Harold Wilmington, </a:t>
            </a:r>
            <a:r>
              <a:rPr lang="en-US" i="1" dirty="0">
                <a:latin typeface="Calibri" panose="020F0502020204030204" pitchFamily="34" charset="0"/>
                <a:cs typeface="Calibri" panose="020F0502020204030204" pitchFamily="34" charset="0"/>
              </a:rPr>
              <a:t>The Outline Bible</a:t>
            </a:r>
            <a:r>
              <a:rPr lang="en-US" dirty="0">
                <a:latin typeface="Calibri" panose="020F0502020204030204" pitchFamily="34" charset="0"/>
                <a:cs typeface="Calibri" panose="020F0502020204030204" pitchFamily="34" charset="0"/>
              </a:rPr>
              <a:t>, pp. 418-19</a:t>
            </a:r>
          </a:p>
        </p:txBody>
      </p:sp>
    </p:spTree>
    <p:extLst>
      <p:ext uri="{BB962C8B-B14F-4D97-AF65-F5344CB8AC3E}">
        <p14:creationId xmlns:p14="http://schemas.microsoft.com/office/powerpoint/2010/main" val="1160996581"/>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itle 1"/>
          <p:cNvSpPr>
            <a:spLocks noGrp="1"/>
          </p:cNvSpPr>
          <p:nvPr>
            <p:ph type="title" idx="4294967295"/>
          </p:nvPr>
        </p:nvSpPr>
        <p:spPr>
          <a:xfrm>
            <a:off x="685800" y="2857500"/>
            <a:ext cx="7772400" cy="1143000"/>
          </a:xfrm>
        </p:spPr>
        <p:txBody>
          <a:bodyPr/>
          <a:lstStyle/>
          <a:p>
            <a:pPr algn="ctr"/>
            <a:r>
              <a:rPr lang="en-US" altLang="en-US" sz="6000" dirty="0">
                <a:effectLst>
                  <a:outerShdw blurRad="38100" dist="38100" dir="2700000" algn="tl">
                    <a:srgbClr val="000000">
                      <a:alpha val="43137"/>
                    </a:srgbClr>
                  </a:outerShdw>
                </a:effectLst>
              </a:rPr>
              <a:t>Conclusion</a:t>
            </a:r>
          </a:p>
        </p:txBody>
      </p:sp>
    </p:spTree>
    <p:extLst>
      <p:ext uri="{BB962C8B-B14F-4D97-AF65-F5344CB8AC3E}">
        <p14:creationId xmlns:p14="http://schemas.microsoft.com/office/powerpoint/2010/main" val="1194539027"/>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a:xfrm>
            <a:off x="236788" y="240809"/>
            <a:ext cx="8763000" cy="1130791"/>
          </a:xfrm>
        </p:spPr>
        <p:txBody>
          <a:bodyPr/>
          <a:lstStyle/>
          <a:p>
            <a:pPr algn="ctr"/>
            <a:r>
              <a:rPr lang="en-US" altLang="en-US" sz="3600" dirty="0">
                <a:effectLst>
                  <a:outerShdw blurRad="38100" dist="38100" dir="2700000" algn="tl">
                    <a:srgbClr val="000000">
                      <a:alpha val="43137"/>
                    </a:srgbClr>
                  </a:outerShdw>
                </a:effectLst>
              </a:rPr>
              <a:t>I. Description of the End Times </a:t>
            </a:r>
            <a:br>
              <a:rPr lang="en-US" altLang="en-US" sz="3600" dirty="0">
                <a:effectLst>
                  <a:outerShdw blurRad="38100" dist="38100" dir="2700000" algn="tl">
                    <a:srgbClr val="000000">
                      <a:alpha val="43137"/>
                    </a:srgbClr>
                  </a:outerShdw>
                </a:effectLst>
              </a:rPr>
            </a:br>
            <a:r>
              <a:rPr lang="en-US" altLang="en-US" sz="3200" dirty="0">
                <a:effectLst>
                  <a:outerShdw blurRad="38100" dist="38100" dir="2700000" algn="tl">
                    <a:srgbClr val="000000">
                      <a:alpha val="43137"/>
                    </a:srgbClr>
                  </a:outerShdw>
                </a:effectLst>
              </a:rPr>
              <a:t>Daniel 12:1-4</a:t>
            </a:r>
            <a:endParaRPr lang="en-US" altLang="en-US" sz="3600" dirty="0">
              <a:effectLst>
                <a:outerShdw blurRad="38100" dist="38100" dir="2700000" algn="tl">
                  <a:srgbClr val="000000">
                    <a:alpha val="43137"/>
                  </a:srgbClr>
                </a:outerShdw>
              </a:effectLst>
            </a:endParaRPr>
          </a:p>
        </p:txBody>
      </p:sp>
      <p:sp>
        <p:nvSpPr>
          <p:cNvPr id="19459" name="Rectangle 3"/>
          <p:cNvSpPr>
            <a:spLocks noGrp="1" noChangeArrowheads="1"/>
          </p:cNvSpPr>
          <p:nvPr>
            <p:ph type="body" idx="1"/>
          </p:nvPr>
        </p:nvSpPr>
        <p:spPr>
          <a:xfrm>
            <a:off x="236788" y="1600200"/>
            <a:ext cx="7274310" cy="4003320"/>
          </a:xfrm>
        </p:spPr>
        <p:txBody>
          <a:bodyPr/>
          <a:lstStyle/>
          <a:p>
            <a:pPr marL="457200" indent="-457200">
              <a:spcBef>
                <a:spcPct val="0"/>
              </a:spcBef>
              <a:spcAft>
                <a:spcPts val="600"/>
              </a:spcAft>
              <a:buSzPct val="100000"/>
              <a:buFont typeface="+mj-lt"/>
              <a:buAutoNum type="alphaUcPeriod"/>
            </a:pPr>
            <a:r>
              <a:rPr lang="en-US" altLang="en-US" dirty="0">
                <a:effectLst>
                  <a:outerShdw blurRad="38100" dist="38100" dir="2700000" algn="tl">
                    <a:srgbClr val="000000">
                      <a:alpha val="43137"/>
                    </a:srgbClr>
                  </a:outerShdw>
                </a:effectLst>
              </a:rPr>
              <a:t>The Suffering (1)</a:t>
            </a:r>
          </a:p>
          <a:p>
            <a:pPr marL="914400" lvl="1" indent="-457200">
              <a:spcBef>
                <a:spcPct val="0"/>
              </a:spcBef>
              <a:spcAft>
                <a:spcPts val="600"/>
              </a:spcAft>
              <a:buSzPct val="100000"/>
              <a:buAutoNum type="arabicPeriod"/>
            </a:pPr>
            <a:r>
              <a:rPr lang="en-US" altLang="en-US" dirty="0">
                <a:effectLst>
                  <a:outerShdw blurRad="38100" dist="38100" dir="2700000" algn="tl">
                    <a:srgbClr val="000000">
                      <a:alpha val="43137"/>
                    </a:srgbClr>
                  </a:outerShdw>
                </a:effectLst>
              </a:rPr>
              <a:t>The Prince (1a)</a:t>
            </a:r>
          </a:p>
          <a:p>
            <a:pPr marL="914400" lvl="1" indent="-457200">
              <a:spcBef>
                <a:spcPct val="0"/>
              </a:spcBef>
              <a:spcAft>
                <a:spcPts val="600"/>
              </a:spcAft>
              <a:buSzPct val="100000"/>
              <a:buAutoNum type="arabicPeriod"/>
            </a:pPr>
            <a:r>
              <a:rPr lang="en-US" altLang="en-US" dirty="0">
                <a:effectLst>
                  <a:outerShdw blurRad="38100" dist="38100" dir="2700000" algn="tl">
                    <a:srgbClr val="000000">
                      <a:alpha val="43137"/>
                    </a:srgbClr>
                  </a:outerShdw>
                </a:effectLst>
              </a:rPr>
              <a:t>The Pain (1b)</a:t>
            </a:r>
          </a:p>
          <a:p>
            <a:pPr marL="914400" lvl="1" indent="-457200">
              <a:spcBef>
                <a:spcPct val="0"/>
              </a:spcBef>
              <a:spcAft>
                <a:spcPts val="600"/>
              </a:spcAft>
              <a:buSzPct val="100000"/>
              <a:buAutoNum type="arabicPeriod"/>
            </a:pPr>
            <a:r>
              <a:rPr lang="en-US" altLang="en-US" dirty="0">
                <a:effectLst>
                  <a:outerShdw blurRad="38100" dist="38100" dir="2700000" algn="tl">
                    <a:srgbClr val="000000">
                      <a:alpha val="43137"/>
                    </a:srgbClr>
                  </a:outerShdw>
                </a:effectLst>
                <a:ea typeface="+mn-ea"/>
                <a:cs typeface="+mn-cs"/>
              </a:rPr>
              <a:t>The Perseverance (1c)</a:t>
            </a:r>
          </a:p>
          <a:p>
            <a:pPr marL="457200" indent="-457200">
              <a:spcBef>
                <a:spcPct val="0"/>
              </a:spcBef>
              <a:spcAft>
                <a:spcPts val="600"/>
              </a:spcAft>
              <a:buSzPct val="100000"/>
              <a:buFont typeface="+mj-lt"/>
              <a:buAutoNum type="alphaUcPeriod"/>
            </a:pPr>
            <a:r>
              <a:rPr lang="en-US" altLang="en-US" dirty="0">
                <a:effectLst>
                  <a:outerShdw blurRad="38100" dist="38100" dir="2700000" algn="tl">
                    <a:srgbClr val="000000">
                      <a:alpha val="43137"/>
                    </a:srgbClr>
                  </a:outerShdw>
                </a:effectLst>
              </a:rPr>
              <a:t>The Separation (2)</a:t>
            </a:r>
          </a:p>
          <a:p>
            <a:pPr marL="457200" indent="-457200">
              <a:spcBef>
                <a:spcPct val="0"/>
              </a:spcBef>
              <a:spcAft>
                <a:spcPts val="600"/>
              </a:spcAft>
              <a:buSzPct val="100000"/>
              <a:buFont typeface="+mj-lt"/>
              <a:buAutoNum type="alphaUcPeriod"/>
            </a:pPr>
            <a:r>
              <a:rPr lang="en-US" altLang="en-US" dirty="0">
                <a:effectLst>
                  <a:outerShdw blurRad="38100" dist="38100" dir="2700000" algn="tl">
                    <a:srgbClr val="000000">
                      <a:alpha val="43137"/>
                    </a:srgbClr>
                  </a:outerShdw>
                </a:effectLst>
              </a:rPr>
              <a:t>The Shining (3)</a:t>
            </a:r>
          </a:p>
          <a:p>
            <a:pPr marL="457200" indent="-457200">
              <a:spcBef>
                <a:spcPct val="0"/>
              </a:spcBef>
              <a:spcAft>
                <a:spcPts val="600"/>
              </a:spcAft>
              <a:buSzPct val="100000"/>
              <a:buFont typeface="+mj-lt"/>
              <a:buAutoNum type="alphaUcPeriod"/>
            </a:pPr>
            <a:r>
              <a:rPr lang="en-US" altLang="en-US" dirty="0">
                <a:effectLst>
                  <a:outerShdw blurRad="38100" dist="38100" dir="2700000" algn="tl">
                    <a:srgbClr val="000000">
                      <a:alpha val="43137"/>
                    </a:srgbClr>
                  </a:outerShdw>
                </a:effectLst>
              </a:rPr>
              <a:t>The Sealing (4)</a:t>
            </a:r>
          </a:p>
          <a:p>
            <a:pPr marL="0" indent="0">
              <a:spcBef>
                <a:spcPct val="0"/>
              </a:spcBef>
              <a:spcAft>
                <a:spcPts val="0"/>
              </a:spcAft>
              <a:buSzPct val="100000"/>
              <a:buNone/>
            </a:pPr>
            <a:endParaRPr lang="en-US" altLang="en-US" sz="2800" dirty="0">
              <a:effectLst>
                <a:outerShdw blurRad="38100" dist="38100" dir="2700000" algn="tl">
                  <a:srgbClr val="000000">
                    <a:alpha val="43137"/>
                  </a:srgbClr>
                </a:outerShdw>
              </a:effectLst>
            </a:endParaRPr>
          </a:p>
        </p:txBody>
      </p:sp>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74D4023F-53B6-46B8-B956-86A2F5101186}"/>
                  </a:ext>
                </a:extLst>
              </p14:cNvPr>
              <p14:cNvContentPartPr/>
              <p14:nvPr/>
            </p14:nvContentPartPr>
            <p14:xfrm>
              <a:off x="9732071" y="2003465"/>
              <a:ext cx="5940" cy="17640"/>
            </p14:xfrm>
          </p:contentPart>
        </mc:Choice>
        <mc:Fallback xmlns="">
          <p:pic>
            <p:nvPicPr>
              <p:cNvPr id="2" name="Ink 1">
                <a:extLst>
                  <a:ext uri="{FF2B5EF4-FFF2-40B4-BE49-F238E27FC236}">
                    <a16:creationId xmlns:a16="http://schemas.microsoft.com/office/drawing/2014/main" id="{74D4023F-53B6-46B8-B956-86A2F5101186}"/>
                  </a:ext>
                </a:extLst>
              </p:cNvPr>
              <p:cNvPicPr/>
              <p:nvPr/>
            </p:nvPicPr>
            <p:blipFill>
              <a:blip r:embed="rId4"/>
              <a:stretch>
                <a:fillRect/>
              </a:stretch>
            </p:blipFill>
            <p:spPr>
              <a:xfrm>
                <a:off x="9728111" y="1999231"/>
                <a:ext cx="13860" cy="26107"/>
              </a:xfrm>
              <a:prstGeom prst="rect">
                <a:avLst/>
              </a:prstGeom>
            </p:spPr>
          </p:pic>
        </mc:Fallback>
      </mc:AlternateContent>
      <p:pic>
        <p:nvPicPr>
          <p:cNvPr id="7" name="Picture 2" descr="http://slbc.org/wp-content/uploads/2014/09/Book-of-Daniel-weppage.jpg">
            <a:extLst>
              <a:ext uri="{FF2B5EF4-FFF2-40B4-BE49-F238E27FC236}">
                <a16:creationId xmlns:a16="http://schemas.microsoft.com/office/drawing/2014/main" id="{4EE3EE47-9103-4414-B1E3-C46C086C8AC1}"/>
              </a:ext>
            </a:extLst>
          </p:cNvPr>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5509672" y="2428332"/>
            <a:ext cx="3375584" cy="130546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E4DCA2D4-9F1C-4542-8CD5-F21E6ED3D01D}"/>
              </a:ext>
            </a:extLst>
          </p:cNvPr>
          <p:cNvSpPr txBox="1"/>
          <p:nvPr/>
        </p:nvSpPr>
        <p:spPr>
          <a:xfrm>
            <a:off x="934845" y="6063361"/>
            <a:ext cx="7274310" cy="461665"/>
          </a:xfrm>
          <a:prstGeom prst="rect">
            <a:avLst/>
          </a:prstGeom>
          <a:noFill/>
        </p:spPr>
        <p:txBody>
          <a:bodyPr wrap="square" rtlCol="0">
            <a:spAutoFit/>
          </a:bodyPr>
          <a:lstStyle/>
          <a:p>
            <a:pPr algn="ctr"/>
            <a:r>
              <a:rPr lang="en-US" dirty="0">
                <a:latin typeface="Calibri" panose="020F0502020204030204" pitchFamily="34" charset="0"/>
                <a:cs typeface="Calibri" panose="020F0502020204030204" pitchFamily="34" charset="0"/>
              </a:rPr>
              <a:t>Harold Wilmington, </a:t>
            </a:r>
            <a:r>
              <a:rPr lang="en-US" i="1" dirty="0">
                <a:latin typeface="Calibri" panose="020F0502020204030204" pitchFamily="34" charset="0"/>
                <a:cs typeface="Calibri" panose="020F0502020204030204" pitchFamily="34" charset="0"/>
              </a:rPr>
              <a:t>The Outline Bible</a:t>
            </a:r>
            <a:r>
              <a:rPr lang="en-US" dirty="0">
                <a:latin typeface="Calibri" panose="020F0502020204030204" pitchFamily="34" charset="0"/>
                <a:cs typeface="Calibri" panose="020F0502020204030204" pitchFamily="34" charset="0"/>
              </a:rPr>
              <a:t>, pp. 418-19</a:t>
            </a:r>
          </a:p>
        </p:txBody>
      </p:sp>
    </p:spTree>
    <p:extLst>
      <p:ext uri="{BB962C8B-B14F-4D97-AF65-F5344CB8AC3E}">
        <p14:creationId xmlns:p14="http://schemas.microsoft.com/office/powerpoint/2010/main" val="1984814315"/>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a:xfrm>
            <a:off x="2022475" y="228600"/>
            <a:ext cx="5099050" cy="685800"/>
          </a:xfrm>
        </p:spPr>
        <p:txBody>
          <a:bodyPr/>
          <a:lstStyle/>
          <a:p>
            <a:pPr algn="ctr"/>
            <a:r>
              <a:rPr lang="en-US" altLang="en-US" sz="3600" dirty="0">
                <a:effectLst>
                  <a:outerShdw blurRad="38100" dist="38100" dir="2700000" algn="tl">
                    <a:srgbClr val="000000">
                      <a:alpha val="43137"/>
                    </a:srgbClr>
                  </a:outerShdw>
                </a:effectLst>
              </a:rPr>
              <a:t>Chapter 10</a:t>
            </a:r>
            <a:r>
              <a:rPr lang="en-US" sz="3600" dirty="0">
                <a:effectLst>
                  <a:outerShdw blurRad="38100" dist="38100" dir="2700000" algn="tl">
                    <a:srgbClr val="000000">
                      <a:alpha val="43137"/>
                    </a:srgbClr>
                  </a:outerShdw>
                </a:effectLst>
              </a:rPr>
              <a:t>–12</a:t>
            </a:r>
            <a:r>
              <a:rPr lang="en-US" altLang="en-US" sz="3600" dirty="0">
                <a:effectLst>
                  <a:outerShdw blurRad="38100" dist="38100" dir="2700000" algn="tl">
                    <a:srgbClr val="000000">
                      <a:alpha val="43137"/>
                    </a:srgbClr>
                  </a:outerShdw>
                </a:effectLst>
              </a:rPr>
              <a:t> Outline</a:t>
            </a:r>
          </a:p>
        </p:txBody>
      </p:sp>
      <p:sp>
        <p:nvSpPr>
          <p:cNvPr id="19459" name="Rectangle 3"/>
          <p:cNvSpPr>
            <a:spLocks noGrp="1" noChangeArrowheads="1"/>
          </p:cNvSpPr>
          <p:nvPr>
            <p:ph type="body" idx="1"/>
          </p:nvPr>
        </p:nvSpPr>
        <p:spPr>
          <a:xfrm>
            <a:off x="628650" y="1143000"/>
            <a:ext cx="7886700" cy="3962400"/>
          </a:xfrm>
        </p:spPr>
        <p:txBody>
          <a:bodyPr/>
          <a:lstStyle/>
          <a:p>
            <a:pPr marL="574675" indent="-574675">
              <a:spcBef>
                <a:spcPct val="0"/>
              </a:spcBef>
              <a:spcAft>
                <a:spcPts val="2400"/>
              </a:spcAft>
              <a:buSzPct val="100000"/>
              <a:buFont typeface="Times New Roman" pitchFamily="18" charset="0"/>
              <a:buAutoNum type="romanUcPeriod"/>
            </a:pPr>
            <a:r>
              <a:rPr lang="en-US" altLang="en-US" dirty="0">
                <a:effectLst>
                  <a:outerShdw blurRad="38100" dist="38100" dir="2700000" algn="tl">
                    <a:srgbClr val="000000">
                      <a:alpha val="43137"/>
                    </a:srgbClr>
                  </a:outerShdw>
                </a:effectLst>
              </a:rPr>
              <a:t>The Setting (10:1-3)</a:t>
            </a:r>
          </a:p>
          <a:p>
            <a:pPr marL="574675" indent="-574675">
              <a:spcBef>
                <a:spcPct val="0"/>
              </a:spcBef>
              <a:spcAft>
                <a:spcPts val="2400"/>
              </a:spcAft>
              <a:buSzPct val="100000"/>
              <a:buFont typeface="Times New Roman" pitchFamily="18" charset="0"/>
              <a:buAutoNum type="romanUcPeriod"/>
            </a:pPr>
            <a:r>
              <a:rPr lang="en-US" altLang="en-US" dirty="0">
                <a:effectLst>
                  <a:outerShdw blurRad="38100" dist="38100" dir="2700000" algn="tl">
                    <a:srgbClr val="000000">
                      <a:alpha val="43137"/>
                    </a:srgbClr>
                  </a:outerShdw>
                </a:effectLst>
              </a:rPr>
              <a:t>Arrival of the Heavenly Messenger (10:4-9)</a:t>
            </a:r>
          </a:p>
          <a:p>
            <a:pPr marL="574675" indent="-574675">
              <a:spcBef>
                <a:spcPct val="0"/>
              </a:spcBef>
              <a:spcAft>
                <a:spcPts val="2400"/>
              </a:spcAft>
              <a:buSzPct val="100000"/>
              <a:buFont typeface="Times New Roman" pitchFamily="18" charset="0"/>
              <a:buAutoNum type="romanUcPeriod"/>
            </a:pPr>
            <a:r>
              <a:rPr lang="en-US" altLang="en-US" dirty="0">
                <a:effectLst>
                  <a:outerShdw blurRad="38100" dist="38100" dir="2700000" algn="tl">
                    <a:srgbClr val="000000">
                      <a:alpha val="43137"/>
                    </a:srgbClr>
                  </a:outerShdw>
                </a:effectLst>
              </a:rPr>
              <a:t>Explanation of the Heavenly Messenger (10:10</a:t>
            </a:r>
            <a:r>
              <a:rPr lang="en-US" dirty="0">
                <a:effectLst>
                  <a:outerShdw blurRad="38100" dist="38100" dir="2700000" algn="tl">
                    <a:srgbClr val="000000">
                      <a:alpha val="43137"/>
                    </a:srgbClr>
                  </a:outerShdw>
                </a:effectLst>
              </a:rPr>
              <a:t>–</a:t>
            </a:r>
            <a:r>
              <a:rPr lang="en-US" altLang="en-US" dirty="0">
                <a:effectLst>
                  <a:outerShdw blurRad="38100" dist="38100" dir="2700000" algn="tl">
                    <a:srgbClr val="000000">
                      <a:alpha val="43137"/>
                    </a:srgbClr>
                  </a:outerShdw>
                </a:effectLst>
              </a:rPr>
              <a:t>11:1)</a:t>
            </a:r>
          </a:p>
          <a:p>
            <a:pPr marL="574675" indent="-574675">
              <a:spcBef>
                <a:spcPct val="0"/>
              </a:spcBef>
              <a:spcAft>
                <a:spcPts val="2400"/>
              </a:spcAft>
              <a:buSzPct val="100000"/>
              <a:buFont typeface="Times New Roman" pitchFamily="18" charset="0"/>
              <a:buAutoNum type="romanUcPeriod"/>
            </a:pPr>
            <a:r>
              <a:rPr lang="en-US" altLang="en-US" dirty="0">
                <a:effectLst>
                  <a:outerShdw blurRad="38100" dist="38100" dir="2700000" algn="tl">
                    <a:srgbClr val="000000">
                      <a:alpha val="43137"/>
                    </a:srgbClr>
                  </a:outerShdw>
                </a:effectLst>
              </a:rPr>
              <a:t>The Prophecy of the Heavenly Messenger (11:2</a:t>
            </a:r>
            <a:r>
              <a:rPr lang="en-US" dirty="0">
                <a:effectLst>
                  <a:outerShdw blurRad="38100" dist="38100" dir="2700000" algn="tl">
                    <a:srgbClr val="000000">
                      <a:alpha val="43137"/>
                    </a:srgbClr>
                  </a:outerShdw>
                </a:effectLst>
              </a:rPr>
              <a:t>–</a:t>
            </a:r>
            <a:r>
              <a:rPr lang="en-US" altLang="en-US" dirty="0">
                <a:effectLst>
                  <a:outerShdw blurRad="38100" dist="38100" dir="2700000" algn="tl">
                    <a:srgbClr val="000000">
                      <a:alpha val="43137"/>
                    </a:srgbClr>
                  </a:outerShdw>
                </a:effectLst>
              </a:rPr>
              <a:t>12:13)</a:t>
            </a:r>
          </a:p>
        </p:txBody>
      </p:sp>
      <p:pic>
        <p:nvPicPr>
          <p:cNvPr id="5" name="Picture 2" descr="http://slbc.org/wp-content/uploads/2014/09/Book-of-Daniel-weppage.jpg">
            <a:extLst>
              <a:ext uri="{FF2B5EF4-FFF2-40B4-BE49-F238E27FC236}">
                <a16:creationId xmlns:a16="http://schemas.microsoft.com/office/drawing/2014/main" id="{05D65879-D84C-4CA3-8649-42AF1F50BDD5}"/>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798709" y="5334000"/>
            <a:ext cx="3546582"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3603628"/>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a:xfrm>
            <a:off x="304800" y="228600"/>
            <a:ext cx="8534400" cy="1295400"/>
          </a:xfrm>
        </p:spPr>
        <p:txBody>
          <a:bodyPr/>
          <a:lstStyle/>
          <a:p>
            <a:pPr algn="ctr"/>
            <a:r>
              <a:rPr lang="en-US" altLang="en-US" sz="3600" dirty="0">
                <a:effectLst>
                  <a:outerShdw blurRad="38100" dist="38100" dir="2700000" algn="tl">
                    <a:srgbClr val="000000">
                      <a:alpha val="43137"/>
                    </a:srgbClr>
                  </a:outerShdw>
                </a:effectLst>
              </a:rPr>
              <a:t>IV. The Prophecy of the Heavenly Messenger </a:t>
            </a:r>
            <a:r>
              <a:rPr lang="en-US" altLang="en-US" sz="3200" dirty="0">
                <a:effectLst>
                  <a:outerShdw blurRad="38100" dist="38100" dir="2700000" algn="tl">
                    <a:srgbClr val="000000">
                      <a:alpha val="43137"/>
                    </a:srgbClr>
                  </a:outerShdw>
                </a:effectLst>
              </a:rPr>
              <a:t>(11:2</a:t>
            </a:r>
            <a:r>
              <a:rPr lang="en-US" sz="3200" dirty="0">
                <a:effectLst>
                  <a:outerShdw blurRad="38100" dist="38100" dir="2700000" algn="tl">
                    <a:srgbClr val="000000">
                      <a:alpha val="43137"/>
                    </a:srgbClr>
                  </a:outerShdw>
                </a:effectLst>
              </a:rPr>
              <a:t>–12:13</a:t>
            </a:r>
            <a:r>
              <a:rPr lang="en-US" altLang="en-US" sz="3200" dirty="0">
                <a:effectLst>
                  <a:outerShdw blurRad="38100" dist="38100" dir="2700000" algn="tl">
                    <a:srgbClr val="000000">
                      <a:alpha val="43137"/>
                    </a:srgbClr>
                  </a:outerShdw>
                </a:effectLst>
              </a:rPr>
              <a:t>)</a:t>
            </a:r>
            <a:endParaRPr lang="en-US" altLang="en-US" sz="3600" dirty="0">
              <a:effectLst>
                <a:outerShdw blurRad="38100" dist="38100" dir="2700000" algn="tl">
                  <a:srgbClr val="000000">
                    <a:alpha val="43137"/>
                  </a:srgbClr>
                </a:outerShdw>
              </a:effectLst>
            </a:endParaRPr>
          </a:p>
        </p:txBody>
      </p:sp>
      <p:sp>
        <p:nvSpPr>
          <p:cNvPr id="19459" name="Rectangle 3"/>
          <p:cNvSpPr>
            <a:spLocks noGrp="1" noChangeArrowheads="1"/>
          </p:cNvSpPr>
          <p:nvPr>
            <p:ph type="body" idx="1"/>
          </p:nvPr>
        </p:nvSpPr>
        <p:spPr>
          <a:xfrm>
            <a:off x="1295400" y="1600200"/>
            <a:ext cx="6553200" cy="4724400"/>
          </a:xfrm>
        </p:spPr>
        <p:txBody>
          <a:bodyPr/>
          <a:lstStyle/>
          <a:p>
            <a:pPr marL="457200" indent="-457200">
              <a:spcBef>
                <a:spcPct val="0"/>
              </a:spcBef>
              <a:spcAft>
                <a:spcPts val="2400"/>
              </a:spcAft>
              <a:buSzPct val="100000"/>
              <a:buAutoNum type="alphaUcPeriod"/>
            </a:pPr>
            <a:r>
              <a:rPr lang="en-US" altLang="en-US" dirty="0">
                <a:effectLst>
                  <a:outerShdw blurRad="38100" dist="38100" dir="2700000" algn="tl">
                    <a:srgbClr val="000000">
                      <a:alpha val="43137"/>
                    </a:srgbClr>
                  </a:outerShdw>
                </a:effectLst>
              </a:rPr>
              <a:t>Persia (11:2)</a:t>
            </a:r>
          </a:p>
          <a:p>
            <a:pPr marL="457200" indent="-457200">
              <a:spcBef>
                <a:spcPct val="0"/>
              </a:spcBef>
              <a:spcAft>
                <a:spcPts val="2400"/>
              </a:spcAft>
              <a:buSzPct val="100000"/>
              <a:buAutoNum type="alphaUcPeriod"/>
            </a:pPr>
            <a:r>
              <a:rPr lang="en-US" altLang="en-US" dirty="0">
                <a:effectLst>
                  <a:outerShdw blurRad="38100" dist="38100" dir="2700000" algn="tl">
                    <a:srgbClr val="000000">
                      <a:alpha val="43137"/>
                    </a:srgbClr>
                  </a:outerShdw>
                </a:effectLst>
              </a:rPr>
              <a:t>Greece (</a:t>
            </a:r>
            <a:r>
              <a:rPr lang="en-US" dirty="0">
                <a:effectLst>
                  <a:outerShdw blurRad="38100" dist="38100" dir="2700000" algn="tl">
                    <a:srgbClr val="000000">
                      <a:alpha val="43137"/>
                    </a:srgbClr>
                  </a:outerShdw>
                </a:effectLst>
              </a:rPr>
              <a:t>11:3-4</a:t>
            </a:r>
            <a:r>
              <a:rPr lang="en-US" altLang="en-US" dirty="0">
                <a:effectLst>
                  <a:outerShdw blurRad="38100" dist="38100" dir="2700000" algn="tl">
                    <a:srgbClr val="000000">
                      <a:alpha val="43137"/>
                    </a:srgbClr>
                  </a:outerShdw>
                </a:effectLst>
              </a:rPr>
              <a:t>)</a:t>
            </a:r>
          </a:p>
          <a:p>
            <a:pPr marL="457200" indent="-457200">
              <a:spcBef>
                <a:spcPct val="0"/>
              </a:spcBef>
              <a:spcAft>
                <a:spcPts val="2400"/>
              </a:spcAft>
              <a:buSzPct val="100000"/>
              <a:buAutoNum type="alphaUcPeriod"/>
            </a:pPr>
            <a:r>
              <a:rPr lang="en-US" altLang="en-US" dirty="0">
                <a:effectLst>
                  <a:outerShdw blurRad="38100" dist="38100" dir="2700000" algn="tl">
                    <a:srgbClr val="000000">
                      <a:alpha val="43137"/>
                    </a:srgbClr>
                  </a:outerShdw>
                </a:effectLst>
              </a:rPr>
              <a:t>Ptolemies &amp; Seleucids (11:5-20)</a:t>
            </a:r>
          </a:p>
          <a:p>
            <a:pPr marL="457200" indent="-457200">
              <a:spcBef>
                <a:spcPct val="0"/>
              </a:spcBef>
              <a:spcAft>
                <a:spcPts val="2400"/>
              </a:spcAft>
              <a:buSzPct val="100000"/>
              <a:buAutoNum type="alphaUcPeriod"/>
            </a:pPr>
            <a:r>
              <a:rPr lang="en-US" altLang="en-US" dirty="0">
                <a:effectLst>
                  <a:outerShdw blurRad="38100" dist="38100" dir="2700000" algn="tl">
                    <a:srgbClr val="000000">
                      <a:alpha val="43137"/>
                    </a:srgbClr>
                  </a:outerShdw>
                </a:effectLst>
              </a:rPr>
              <a:t>Antiochus IV (11:21-35)</a:t>
            </a:r>
          </a:p>
          <a:p>
            <a:pPr marL="457200" indent="-457200">
              <a:spcBef>
                <a:spcPct val="0"/>
              </a:spcBef>
              <a:spcAft>
                <a:spcPts val="2400"/>
              </a:spcAft>
              <a:buSzPct val="100000"/>
              <a:buFont typeface="Wingdings" pitchFamily="2" charset="2"/>
              <a:buAutoNum type="alphaUcPeriod"/>
            </a:pPr>
            <a:r>
              <a:rPr lang="en-US" altLang="en-US" dirty="0">
                <a:effectLst>
                  <a:outerShdw blurRad="38100" dist="38100" dir="2700000" algn="tl">
                    <a:srgbClr val="000000">
                      <a:alpha val="43137"/>
                    </a:srgbClr>
                  </a:outerShdw>
                </a:effectLst>
              </a:rPr>
              <a:t>Antichrist (11:36-45)</a:t>
            </a:r>
          </a:p>
          <a:p>
            <a:pPr marL="457200" indent="-457200">
              <a:spcBef>
                <a:spcPct val="0"/>
              </a:spcBef>
              <a:spcAft>
                <a:spcPts val="2400"/>
              </a:spcAft>
              <a:buSzPct val="100000"/>
              <a:buAutoNum type="alphaUcPeriod"/>
            </a:pPr>
            <a:r>
              <a:rPr lang="en-US" altLang="en-US" dirty="0">
                <a:effectLst>
                  <a:outerShdw blurRad="38100" dist="38100" dir="2700000" algn="tl">
                    <a:srgbClr val="000000">
                      <a:alpha val="43137"/>
                    </a:srgbClr>
                  </a:outerShdw>
                </a:effectLst>
              </a:rPr>
              <a:t>Tribulation &amp; Millennium (12:1-13)</a:t>
            </a:r>
          </a:p>
        </p:txBody>
      </p:sp>
      <p:pic>
        <p:nvPicPr>
          <p:cNvPr id="35843" name="Picture 2" descr="http://slbc.org/wp-content/uploads/2014/09/Book-of-Daniel-weppage.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474885" y="1828800"/>
            <a:ext cx="2364315" cy="914400"/>
          </a:xfrm>
          <a:prstGeom prst="rect">
            <a:avLst/>
          </a:prstGeom>
          <a:noFill/>
          <a:ln w="9525">
            <a:noFill/>
            <a:miter lim="800000"/>
            <a:headEnd/>
            <a:tailEnd/>
          </a:ln>
        </p:spPr>
      </p:pic>
    </p:spTree>
    <p:extLst>
      <p:ext uri="{BB962C8B-B14F-4D97-AF65-F5344CB8AC3E}">
        <p14:creationId xmlns:p14="http://schemas.microsoft.com/office/powerpoint/2010/main" val="3110133420"/>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1524000" y="228600"/>
            <a:ext cx="6096000" cy="746185"/>
          </a:xfrm>
        </p:spPr>
        <p:txBody>
          <a:bodyPr/>
          <a:lstStyle/>
          <a:p>
            <a:pPr algn="ctr" eaLnBrk="1" hangingPunct="1"/>
            <a:r>
              <a:rPr lang="en-US" altLang="en-US" dirty="0">
                <a:effectLst>
                  <a:outerShdw blurRad="38100" dist="38100" dir="2700000" algn="tl">
                    <a:srgbClr val="000000">
                      <a:alpha val="43137"/>
                    </a:srgbClr>
                  </a:outerShdw>
                </a:effectLst>
              </a:rPr>
              <a:t>Purpose</a:t>
            </a:r>
          </a:p>
        </p:txBody>
      </p:sp>
      <p:sp>
        <p:nvSpPr>
          <p:cNvPr id="35843" name="Rectangle 3"/>
          <p:cNvSpPr>
            <a:spLocks noGrp="1" noChangeArrowheads="1"/>
          </p:cNvSpPr>
          <p:nvPr>
            <p:ph type="body" idx="1"/>
          </p:nvPr>
        </p:nvSpPr>
        <p:spPr>
          <a:xfrm>
            <a:off x="457200" y="1143000"/>
            <a:ext cx="8229600" cy="2514600"/>
          </a:xfrm>
        </p:spPr>
        <p:txBody>
          <a:bodyPr/>
          <a:lstStyle/>
          <a:p>
            <a:pPr marL="0" indent="0" algn="just" eaLnBrk="1" hangingPunct="1">
              <a:spcBef>
                <a:spcPts val="0"/>
              </a:spcBef>
              <a:spcAft>
                <a:spcPts val="2400"/>
              </a:spcAft>
              <a:buNone/>
              <a:defRPr/>
            </a:pPr>
            <a:r>
              <a:rPr lang="en-US" sz="3600" dirty="0">
                <a:effectLst>
                  <a:outerShdw blurRad="38100" dist="38100" dir="2700000" algn="tl">
                    <a:srgbClr val="000000">
                      <a:alpha val="43137"/>
                    </a:srgbClr>
                  </a:outerShdw>
                </a:effectLst>
              </a:rPr>
              <a:t>To encourage Judah by emphasizing  the sovereignty of God during the Babylonian captivity and to teach  Judah how to live while outside the land</a:t>
            </a:r>
          </a:p>
        </p:txBody>
      </p:sp>
      <p:pic>
        <p:nvPicPr>
          <p:cNvPr id="4" name="Picture 2" descr="http://slbc.org/wp-content/uploads/2014/09/Book-of-Daniel-weppage.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207612" y="4800600"/>
            <a:ext cx="4728776"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7368963"/>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00100" y="3429000"/>
            <a:ext cx="7543800" cy="1754326"/>
          </a:xfrm>
          <a:prstGeom prst="rect">
            <a:avLst/>
          </a:prstGeom>
        </p:spPr>
        <p:txBody>
          <a:bodyPr wrap="square">
            <a:spAutoFit/>
          </a:bodyPr>
          <a:lstStyle/>
          <a:p>
            <a:pPr algn="just">
              <a:defRPr/>
            </a:pPr>
            <a:r>
              <a:rPr lang="en-US" sz="2700" dirty="0">
                <a:effectLst>
                  <a:outerShdw blurRad="38100" dist="38100" dir="2700000" algn="tl">
                    <a:srgbClr val="000000">
                      <a:alpha val="43137"/>
                    </a:srgbClr>
                  </a:outerShdw>
                </a:effectLst>
                <a:latin typeface="Calibri" panose="020F0502020204030204" pitchFamily="34" charset="0"/>
              </a:rPr>
              <a:t>“The </a:t>
            </a:r>
            <a:r>
              <a:rPr lang="en-US" sz="2700" cap="small" dirty="0">
                <a:effectLst>
                  <a:outerShdw blurRad="38100" dist="38100" dir="2700000" algn="tl">
                    <a:srgbClr val="000000">
                      <a:alpha val="43137"/>
                    </a:srgbClr>
                  </a:outerShdw>
                </a:effectLst>
                <a:latin typeface="Calibri" panose="020F0502020204030204" pitchFamily="34" charset="0"/>
              </a:rPr>
              <a:t>Lord</a:t>
            </a:r>
            <a:r>
              <a:rPr lang="en-US" sz="2700" dirty="0">
                <a:effectLst>
                  <a:outerShdw blurRad="38100" dist="38100" dir="2700000" algn="tl">
                    <a:srgbClr val="000000">
                      <a:alpha val="43137"/>
                    </a:srgbClr>
                  </a:outerShdw>
                </a:effectLst>
                <a:latin typeface="Calibri" panose="020F0502020204030204" pitchFamily="34" charset="0"/>
              </a:rPr>
              <a:t> bless you and keep you; </a:t>
            </a:r>
            <a:r>
              <a:rPr lang="en-US" sz="2700" baseline="30000" dirty="0">
                <a:effectLst>
                  <a:outerShdw blurRad="38100" dist="38100" dir="2700000" algn="tl">
                    <a:srgbClr val="000000">
                      <a:alpha val="43137"/>
                    </a:srgbClr>
                  </a:outerShdw>
                </a:effectLst>
                <a:latin typeface="Calibri" panose="020F0502020204030204" pitchFamily="34" charset="0"/>
              </a:rPr>
              <a:t> </a:t>
            </a:r>
            <a:r>
              <a:rPr lang="en-US" sz="2700" dirty="0">
                <a:effectLst>
                  <a:outerShdw blurRad="38100" dist="38100" dir="2700000" algn="tl">
                    <a:srgbClr val="000000">
                      <a:alpha val="43137"/>
                    </a:srgbClr>
                  </a:outerShdw>
                </a:effectLst>
                <a:latin typeface="Calibri" panose="020F0502020204030204" pitchFamily="34" charset="0"/>
              </a:rPr>
              <a:t>the </a:t>
            </a:r>
            <a:r>
              <a:rPr lang="en-US" sz="2700" cap="small" dirty="0">
                <a:effectLst>
                  <a:outerShdw blurRad="38100" dist="38100" dir="2700000" algn="tl">
                    <a:srgbClr val="000000">
                      <a:alpha val="43137"/>
                    </a:srgbClr>
                  </a:outerShdw>
                </a:effectLst>
                <a:latin typeface="Calibri" panose="020F0502020204030204" pitchFamily="34" charset="0"/>
              </a:rPr>
              <a:t>Lord</a:t>
            </a:r>
            <a:r>
              <a:rPr lang="en-US" sz="2700" dirty="0">
                <a:effectLst>
                  <a:outerShdw blurRad="38100" dist="38100" dir="2700000" algn="tl">
                    <a:srgbClr val="000000">
                      <a:alpha val="43137"/>
                    </a:srgbClr>
                  </a:outerShdw>
                </a:effectLst>
                <a:latin typeface="Calibri" panose="020F0502020204030204" pitchFamily="34" charset="0"/>
              </a:rPr>
              <a:t> make his face shine on you and be gracious to you; </a:t>
            </a:r>
            <a:r>
              <a:rPr lang="en-US" sz="2700" baseline="30000" dirty="0">
                <a:effectLst>
                  <a:outerShdw blurRad="38100" dist="38100" dir="2700000" algn="tl">
                    <a:srgbClr val="000000">
                      <a:alpha val="43137"/>
                    </a:srgbClr>
                  </a:outerShdw>
                </a:effectLst>
                <a:latin typeface="Calibri" panose="020F0502020204030204" pitchFamily="34" charset="0"/>
              </a:rPr>
              <a:t> </a:t>
            </a:r>
            <a:r>
              <a:rPr lang="en-US" sz="2700" dirty="0">
                <a:effectLst>
                  <a:outerShdw blurRad="38100" dist="38100" dir="2700000" algn="tl">
                    <a:srgbClr val="000000">
                      <a:alpha val="43137"/>
                    </a:srgbClr>
                  </a:outerShdw>
                </a:effectLst>
                <a:latin typeface="Calibri" panose="020F0502020204030204" pitchFamily="34" charset="0"/>
              </a:rPr>
              <a:t>the </a:t>
            </a:r>
            <a:r>
              <a:rPr lang="en-US" sz="2700" cap="small" dirty="0">
                <a:effectLst>
                  <a:outerShdw blurRad="38100" dist="38100" dir="2700000" algn="tl">
                    <a:srgbClr val="000000">
                      <a:alpha val="43137"/>
                    </a:srgbClr>
                  </a:outerShdw>
                </a:effectLst>
                <a:latin typeface="Calibri" panose="020F0502020204030204" pitchFamily="34" charset="0"/>
              </a:rPr>
              <a:t>Lord</a:t>
            </a:r>
            <a:r>
              <a:rPr lang="en-US" sz="2700" dirty="0">
                <a:effectLst>
                  <a:outerShdw blurRad="38100" dist="38100" dir="2700000" algn="tl">
                    <a:srgbClr val="000000">
                      <a:alpha val="43137"/>
                    </a:srgbClr>
                  </a:outerShdw>
                </a:effectLst>
                <a:latin typeface="Calibri" panose="020F0502020204030204" pitchFamily="34" charset="0"/>
              </a:rPr>
              <a:t> turn his face toward you and give you peace.” (NIV)</a:t>
            </a:r>
          </a:p>
        </p:txBody>
      </p:sp>
      <p:pic>
        <p:nvPicPr>
          <p:cNvPr id="2" name="Picture 1">
            <a:extLst>
              <a:ext uri="{FF2B5EF4-FFF2-40B4-BE49-F238E27FC236}">
                <a16:creationId xmlns:a16="http://schemas.microsoft.com/office/drawing/2014/main" id="{3580A0FF-365B-4E3B-8121-89E750C5118E}"/>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624149" y="1085850"/>
            <a:ext cx="4124302" cy="2231330"/>
          </a:xfrm>
          <a:prstGeom prst="rect">
            <a:avLst/>
          </a:prstGeom>
        </p:spPr>
      </p:pic>
    </p:spTree>
    <p:extLst>
      <p:ext uri="{BB962C8B-B14F-4D97-AF65-F5344CB8AC3E}">
        <p14:creationId xmlns:p14="http://schemas.microsoft.com/office/powerpoint/2010/main" val="2329831085"/>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a:xfrm>
            <a:off x="304800" y="228600"/>
            <a:ext cx="8534400" cy="1066800"/>
          </a:xfrm>
        </p:spPr>
        <p:txBody>
          <a:bodyPr/>
          <a:lstStyle/>
          <a:p>
            <a:pPr algn="ctr"/>
            <a:r>
              <a:rPr lang="en-US" altLang="en-US" sz="3600" dirty="0">
                <a:effectLst>
                  <a:outerShdw blurRad="38100" dist="38100" dir="2700000" algn="tl">
                    <a:srgbClr val="000000">
                      <a:alpha val="43137"/>
                    </a:srgbClr>
                  </a:outerShdw>
                </a:effectLst>
              </a:rPr>
              <a:t>IV. The Prophecy of the Heavenly Messenger </a:t>
            </a:r>
            <a:r>
              <a:rPr lang="en-US" altLang="en-US" sz="3200" dirty="0">
                <a:effectLst>
                  <a:outerShdw blurRad="38100" dist="38100" dir="2700000" algn="tl">
                    <a:srgbClr val="000000">
                      <a:alpha val="43137"/>
                    </a:srgbClr>
                  </a:outerShdw>
                </a:effectLst>
              </a:rPr>
              <a:t>(11:2</a:t>
            </a:r>
            <a:r>
              <a:rPr lang="en-US" sz="3200" dirty="0">
                <a:effectLst>
                  <a:outerShdw blurRad="38100" dist="38100" dir="2700000" algn="tl">
                    <a:srgbClr val="000000">
                      <a:alpha val="43137"/>
                    </a:srgbClr>
                  </a:outerShdw>
                </a:effectLst>
              </a:rPr>
              <a:t>–12:13</a:t>
            </a:r>
            <a:r>
              <a:rPr lang="en-US" altLang="en-US" sz="3200" dirty="0">
                <a:effectLst>
                  <a:outerShdw blurRad="38100" dist="38100" dir="2700000" algn="tl">
                    <a:srgbClr val="000000">
                      <a:alpha val="43137"/>
                    </a:srgbClr>
                  </a:outerShdw>
                </a:effectLst>
              </a:rPr>
              <a:t>)</a:t>
            </a:r>
            <a:endParaRPr lang="en-US" altLang="en-US" sz="3600" dirty="0">
              <a:effectLst>
                <a:outerShdw blurRad="38100" dist="38100" dir="2700000" algn="tl">
                  <a:srgbClr val="000000">
                    <a:alpha val="43137"/>
                  </a:srgbClr>
                </a:outerShdw>
              </a:effectLst>
            </a:endParaRPr>
          </a:p>
        </p:txBody>
      </p:sp>
      <p:sp>
        <p:nvSpPr>
          <p:cNvPr id="19459" name="Rectangle 3"/>
          <p:cNvSpPr>
            <a:spLocks noGrp="1" noChangeArrowheads="1"/>
          </p:cNvSpPr>
          <p:nvPr>
            <p:ph type="body" idx="1"/>
          </p:nvPr>
        </p:nvSpPr>
        <p:spPr>
          <a:xfrm>
            <a:off x="1295400" y="1600200"/>
            <a:ext cx="6553200" cy="4724400"/>
          </a:xfrm>
        </p:spPr>
        <p:txBody>
          <a:bodyPr/>
          <a:lstStyle/>
          <a:p>
            <a:pPr marL="457200" indent="-457200">
              <a:spcBef>
                <a:spcPct val="0"/>
              </a:spcBef>
              <a:spcAft>
                <a:spcPts val="2400"/>
              </a:spcAft>
              <a:buSzPct val="100000"/>
              <a:buAutoNum type="alphaUcPeriod"/>
            </a:pPr>
            <a:r>
              <a:rPr lang="en-US" altLang="en-US" dirty="0">
                <a:effectLst>
                  <a:outerShdw blurRad="38100" dist="38100" dir="2700000" algn="tl">
                    <a:srgbClr val="000000">
                      <a:alpha val="43137"/>
                    </a:srgbClr>
                  </a:outerShdw>
                </a:effectLst>
              </a:rPr>
              <a:t>Persia (11:2)</a:t>
            </a:r>
          </a:p>
          <a:p>
            <a:pPr marL="457200" indent="-457200">
              <a:spcBef>
                <a:spcPct val="0"/>
              </a:spcBef>
              <a:spcAft>
                <a:spcPts val="2400"/>
              </a:spcAft>
              <a:buSzPct val="100000"/>
              <a:buAutoNum type="alphaUcPeriod"/>
            </a:pPr>
            <a:r>
              <a:rPr lang="en-US" altLang="en-US" dirty="0">
                <a:effectLst>
                  <a:outerShdw blurRad="38100" dist="38100" dir="2700000" algn="tl">
                    <a:srgbClr val="000000">
                      <a:alpha val="43137"/>
                    </a:srgbClr>
                  </a:outerShdw>
                </a:effectLst>
              </a:rPr>
              <a:t>Greece (</a:t>
            </a:r>
            <a:r>
              <a:rPr lang="en-US" dirty="0">
                <a:effectLst>
                  <a:outerShdw blurRad="38100" dist="38100" dir="2700000" algn="tl">
                    <a:srgbClr val="000000">
                      <a:alpha val="43137"/>
                    </a:srgbClr>
                  </a:outerShdw>
                </a:effectLst>
              </a:rPr>
              <a:t>11:3-4</a:t>
            </a:r>
            <a:r>
              <a:rPr lang="en-US" altLang="en-US" dirty="0">
                <a:effectLst>
                  <a:outerShdw blurRad="38100" dist="38100" dir="2700000" algn="tl">
                    <a:srgbClr val="000000">
                      <a:alpha val="43137"/>
                    </a:srgbClr>
                  </a:outerShdw>
                </a:effectLst>
              </a:rPr>
              <a:t>)</a:t>
            </a:r>
          </a:p>
          <a:p>
            <a:pPr marL="457200" indent="-457200">
              <a:spcBef>
                <a:spcPct val="0"/>
              </a:spcBef>
              <a:spcAft>
                <a:spcPts val="2400"/>
              </a:spcAft>
              <a:buSzPct val="100000"/>
              <a:buAutoNum type="alphaUcPeriod"/>
            </a:pPr>
            <a:r>
              <a:rPr lang="en-US" altLang="en-US" dirty="0">
                <a:effectLst>
                  <a:outerShdw blurRad="38100" dist="38100" dir="2700000" algn="tl">
                    <a:srgbClr val="000000">
                      <a:alpha val="43137"/>
                    </a:srgbClr>
                  </a:outerShdw>
                </a:effectLst>
              </a:rPr>
              <a:t>Ptolemies &amp; Seleucids (11:5-20)</a:t>
            </a:r>
          </a:p>
          <a:p>
            <a:pPr marL="457200" indent="-457200">
              <a:spcBef>
                <a:spcPct val="0"/>
              </a:spcBef>
              <a:spcAft>
                <a:spcPts val="2400"/>
              </a:spcAft>
              <a:buSzPct val="100000"/>
              <a:buAutoNum type="alphaUcPeriod"/>
            </a:pPr>
            <a:r>
              <a:rPr lang="en-US" altLang="en-US" dirty="0">
                <a:effectLst>
                  <a:outerShdw blurRad="38100" dist="38100" dir="2700000" algn="tl">
                    <a:srgbClr val="000000">
                      <a:alpha val="43137"/>
                    </a:srgbClr>
                  </a:outerShdw>
                </a:effectLst>
              </a:rPr>
              <a:t>Antiochus IV (11:21-35)</a:t>
            </a:r>
          </a:p>
          <a:p>
            <a:pPr marL="457200" indent="-457200">
              <a:spcBef>
                <a:spcPct val="0"/>
              </a:spcBef>
              <a:spcAft>
                <a:spcPts val="2400"/>
              </a:spcAft>
              <a:buSzPct val="100000"/>
              <a:buAutoNum type="alphaUcPeriod"/>
            </a:pPr>
            <a:r>
              <a:rPr lang="en-US" altLang="en-US" dirty="0">
                <a:effectLst>
                  <a:outerShdw blurRad="38100" dist="38100" dir="2700000" algn="tl">
                    <a:srgbClr val="000000">
                      <a:alpha val="43137"/>
                    </a:srgbClr>
                  </a:outerShdw>
                </a:effectLst>
              </a:rPr>
              <a:t>Antichrist (11:36-45)</a:t>
            </a:r>
          </a:p>
          <a:p>
            <a:pPr marL="457200" indent="-457200">
              <a:spcBef>
                <a:spcPct val="0"/>
              </a:spcBef>
              <a:spcAft>
                <a:spcPts val="2400"/>
              </a:spcAft>
              <a:buSzPct val="100000"/>
              <a:buAutoNum type="alphaUcPeriod"/>
            </a:pPr>
            <a:r>
              <a:rPr lang="en-US" altLang="en-US" dirty="0">
                <a:effectLst>
                  <a:outerShdw blurRad="38100" dist="38100" dir="2700000" algn="tl">
                    <a:srgbClr val="000000">
                      <a:alpha val="43137"/>
                    </a:srgbClr>
                  </a:outerShdw>
                </a:effectLst>
              </a:rPr>
              <a:t>Tribulation &amp; Millennium (12:1-13)</a:t>
            </a:r>
          </a:p>
        </p:txBody>
      </p:sp>
      <p:pic>
        <p:nvPicPr>
          <p:cNvPr id="35843" name="Picture 2" descr="http://slbc.org/wp-content/uploads/2014/09/Book-of-Daniel-weppage.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474885" y="1828800"/>
            <a:ext cx="2364315" cy="914400"/>
          </a:xfrm>
          <a:prstGeom prst="rect">
            <a:avLst/>
          </a:prstGeom>
          <a:noFill/>
          <a:ln w="9525">
            <a:noFill/>
            <a:miter lim="800000"/>
            <a:headEnd/>
            <a:tailEnd/>
          </a:ln>
        </p:spPr>
      </p:pic>
    </p:spTree>
    <p:extLst>
      <p:ext uri="{BB962C8B-B14F-4D97-AF65-F5344CB8AC3E}">
        <p14:creationId xmlns:p14="http://schemas.microsoft.com/office/powerpoint/2010/main" val="244267405"/>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026">
            <a:extLst>
              <a:ext uri="{FF2B5EF4-FFF2-40B4-BE49-F238E27FC236}">
                <a16:creationId xmlns:a16="http://schemas.microsoft.com/office/drawing/2014/main" id="{02C16A5B-A987-4886-BE18-6D5DD225E136}"/>
              </a:ext>
            </a:extLst>
          </p:cNvPr>
          <p:cNvGrpSpPr>
            <a:grpSpLocks/>
          </p:cNvGrpSpPr>
          <p:nvPr/>
        </p:nvGrpSpPr>
        <p:grpSpPr bwMode="auto">
          <a:xfrm>
            <a:off x="0" y="2641021"/>
            <a:ext cx="8534400" cy="4216979"/>
            <a:chOff x="0" y="1633"/>
            <a:chExt cx="6480" cy="3167"/>
          </a:xfrm>
        </p:grpSpPr>
        <p:pic>
          <p:nvPicPr>
            <p:cNvPr id="34832" name="Picture 1027">
              <a:extLst>
                <a:ext uri="{FF2B5EF4-FFF2-40B4-BE49-F238E27FC236}">
                  <a16:creationId xmlns:a16="http://schemas.microsoft.com/office/drawing/2014/main" id="{D8D8C40C-20E3-4023-8217-775D1FE0E605}"/>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2495"/>
              <a:ext cx="2761" cy="2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33" name="Picture 1028">
              <a:extLst>
                <a:ext uri="{FF2B5EF4-FFF2-40B4-BE49-F238E27FC236}">
                  <a16:creationId xmlns:a16="http://schemas.microsoft.com/office/drawing/2014/main" id="{83DEE018-EC83-4B73-BD9E-CC078469EB52}"/>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847" y="3743"/>
              <a:ext cx="2634" cy="1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34" name="Picture 1029">
              <a:extLst>
                <a:ext uri="{FF2B5EF4-FFF2-40B4-BE49-F238E27FC236}">
                  <a16:creationId xmlns:a16="http://schemas.microsoft.com/office/drawing/2014/main" id="{25485202-B419-407C-A8F8-4F63A7EC9B5D}"/>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flipH="1">
              <a:off x="2185" y="3599"/>
              <a:ext cx="1680" cy="1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35" name="Picture 1030">
              <a:extLst>
                <a:ext uri="{FF2B5EF4-FFF2-40B4-BE49-F238E27FC236}">
                  <a16:creationId xmlns:a16="http://schemas.microsoft.com/office/drawing/2014/main" id="{258D556B-7865-418C-8EC7-9F055135CFBB}"/>
                </a:ext>
              </a:extLst>
            </p:cNvPr>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1897" y="2041"/>
              <a:ext cx="2761" cy="2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36" name="Picture 1031">
              <a:extLst>
                <a:ext uri="{FF2B5EF4-FFF2-40B4-BE49-F238E27FC236}">
                  <a16:creationId xmlns:a16="http://schemas.microsoft.com/office/drawing/2014/main" id="{6D960BC8-4D51-42BE-8A97-23802171EE46}"/>
                </a:ext>
              </a:extLst>
            </p:cNvPr>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flipH="1">
              <a:off x="25" y="4031"/>
              <a:ext cx="1968" cy="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37" name="Picture 1032">
              <a:extLst>
                <a:ext uri="{FF2B5EF4-FFF2-40B4-BE49-F238E27FC236}">
                  <a16:creationId xmlns:a16="http://schemas.microsoft.com/office/drawing/2014/main" id="{EA291F78-595A-4B88-9E86-8E93AD63EFCD}"/>
                </a:ext>
              </a:extLst>
            </p:cNvPr>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rot="-6293176">
              <a:off x="25" y="3983"/>
              <a:ext cx="757" cy="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38" name="Picture 1033">
              <a:extLst>
                <a:ext uri="{FF2B5EF4-FFF2-40B4-BE49-F238E27FC236}">
                  <a16:creationId xmlns:a16="http://schemas.microsoft.com/office/drawing/2014/main" id="{9DD201E3-C54D-4BA6-8321-9A6DCC788A35}"/>
                </a:ext>
              </a:extLst>
            </p:cNvPr>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25" y="4223"/>
              <a:ext cx="672" cy="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39" name="Picture 1034">
              <a:extLst>
                <a:ext uri="{FF2B5EF4-FFF2-40B4-BE49-F238E27FC236}">
                  <a16:creationId xmlns:a16="http://schemas.microsoft.com/office/drawing/2014/main" id="{951AF605-7E78-4238-87E0-CDB9A510BB84}"/>
                </a:ext>
              </a:extLst>
            </p:cNvPr>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25" y="3935"/>
              <a:ext cx="672" cy="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40" name="Picture 1035">
              <a:extLst>
                <a:ext uri="{FF2B5EF4-FFF2-40B4-BE49-F238E27FC236}">
                  <a16:creationId xmlns:a16="http://schemas.microsoft.com/office/drawing/2014/main" id="{359B659D-4E9D-4CDF-B02E-A3C660B1E50F}"/>
                </a:ext>
              </a:extLst>
            </p:cNvPr>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flipH="1">
              <a:off x="3529" y="3695"/>
              <a:ext cx="1968" cy="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41" name="Picture 1036">
              <a:extLst>
                <a:ext uri="{FF2B5EF4-FFF2-40B4-BE49-F238E27FC236}">
                  <a16:creationId xmlns:a16="http://schemas.microsoft.com/office/drawing/2014/main" id="{518F39B8-61A6-4F35-8EB1-C5DE3FA2DC08}"/>
                </a:ext>
              </a:extLst>
            </p:cNvPr>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flipH="1">
              <a:off x="3817" y="3406"/>
              <a:ext cx="1968" cy="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42" name="Picture 1037">
              <a:extLst>
                <a:ext uri="{FF2B5EF4-FFF2-40B4-BE49-F238E27FC236}">
                  <a16:creationId xmlns:a16="http://schemas.microsoft.com/office/drawing/2014/main" id="{012BB207-E8CA-49C7-8EC4-C62D0A5B2315}"/>
                </a:ext>
              </a:extLst>
            </p:cNvPr>
            <p:cNvPicPr>
              <a:picLocks noChangeAspect="1" noChangeArrowheads="1"/>
            </p:cNvPicPr>
            <p:nvPr/>
          </p:nvPicPr>
          <p:blipFill>
            <a:blip r:embed="rId9" cstate="email">
              <a:extLst>
                <a:ext uri="{28A0092B-C50C-407E-A947-70E740481C1C}">
                  <a14:useLocalDpi xmlns:a14="http://schemas.microsoft.com/office/drawing/2010/main" val="0"/>
                </a:ext>
              </a:extLst>
            </a:blip>
            <a:srcRect/>
            <a:stretch>
              <a:fillRect/>
            </a:stretch>
          </p:blipFill>
          <p:spPr bwMode="auto">
            <a:xfrm flipH="1">
              <a:off x="5017" y="3935"/>
              <a:ext cx="768" cy="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43" name="Picture 1038">
              <a:extLst>
                <a:ext uri="{FF2B5EF4-FFF2-40B4-BE49-F238E27FC236}">
                  <a16:creationId xmlns:a16="http://schemas.microsoft.com/office/drawing/2014/main" id="{090E8288-0CE9-4724-A54C-CCBE392F057B}"/>
                </a:ext>
              </a:extLst>
            </p:cNvPr>
            <p:cNvPicPr>
              <a:picLocks noChangeAspect="1" noChangeArrowheads="1"/>
            </p:cNvPicPr>
            <p:nvPr/>
          </p:nvPicPr>
          <p:blipFill>
            <a:blip r:embed="rId10" cstate="email">
              <a:extLst>
                <a:ext uri="{28A0092B-C50C-407E-A947-70E740481C1C}">
                  <a14:useLocalDpi xmlns:a14="http://schemas.microsoft.com/office/drawing/2010/main" val="0"/>
                </a:ext>
              </a:extLst>
            </a:blip>
            <a:srcRect/>
            <a:stretch>
              <a:fillRect/>
            </a:stretch>
          </p:blipFill>
          <p:spPr bwMode="auto">
            <a:xfrm flipH="1">
              <a:off x="4176" y="1633"/>
              <a:ext cx="2304" cy="2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44" name="Picture 1039">
              <a:extLst>
                <a:ext uri="{FF2B5EF4-FFF2-40B4-BE49-F238E27FC236}">
                  <a16:creationId xmlns:a16="http://schemas.microsoft.com/office/drawing/2014/main" id="{078E96E0-B365-4C0B-83AB-629F1BDE671D}"/>
                </a:ext>
              </a:extLst>
            </p:cNvPr>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rot="995968" flipH="1">
              <a:off x="4080" y="2974"/>
              <a:ext cx="1968" cy="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45" name="Picture 1040">
              <a:extLst>
                <a:ext uri="{FF2B5EF4-FFF2-40B4-BE49-F238E27FC236}">
                  <a16:creationId xmlns:a16="http://schemas.microsoft.com/office/drawing/2014/main" id="{A21D9B0D-E625-4B31-AAFC-BE854A626612}"/>
                </a:ext>
              </a:extLst>
            </p:cNvPr>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rot="19086234" flipH="1">
              <a:off x="3312" y="2927"/>
              <a:ext cx="1968" cy="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78865" name="Picture 1041">
            <a:extLst>
              <a:ext uri="{FF2B5EF4-FFF2-40B4-BE49-F238E27FC236}">
                <a16:creationId xmlns:a16="http://schemas.microsoft.com/office/drawing/2014/main" id="{B8BFF3B2-1448-40E2-AD8E-9850B82D8FEC}"/>
              </a:ext>
            </a:extLst>
          </p:cNvPr>
          <p:cNvPicPr>
            <a:picLocks noChangeAspect="1" noChangeArrowheads="1"/>
          </p:cNvPicPr>
          <p:nvPr/>
        </p:nvPicPr>
        <p:blipFill>
          <a:blip r:embed="rId11" cstate="email">
            <a:extLst>
              <a:ext uri="{28A0092B-C50C-407E-A947-70E740481C1C}">
                <a14:useLocalDpi xmlns:a14="http://schemas.microsoft.com/office/drawing/2010/main" val="0"/>
              </a:ext>
            </a:extLst>
          </a:blip>
          <a:srcRect/>
          <a:stretch>
            <a:fillRect/>
          </a:stretch>
        </p:blipFill>
        <p:spPr bwMode="auto">
          <a:xfrm rot="2599715">
            <a:off x="1014597" y="3522603"/>
            <a:ext cx="611774" cy="85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1042">
            <a:extLst>
              <a:ext uri="{FF2B5EF4-FFF2-40B4-BE49-F238E27FC236}">
                <a16:creationId xmlns:a16="http://schemas.microsoft.com/office/drawing/2014/main" id="{CE455806-7CB3-42AB-886B-2135158078C9}"/>
              </a:ext>
            </a:extLst>
          </p:cNvPr>
          <p:cNvGrpSpPr>
            <a:grpSpLocks/>
          </p:cNvGrpSpPr>
          <p:nvPr/>
        </p:nvGrpSpPr>
        <p:grpSpPr bwMode="auto">
          <a:xfrm>
            <a:off x="73025" y="3582668"/>
            <a:ext cx="771525" cy="1204912"/>
            <a:chOff x="46" y="2411"/>
            <a:chExt cx="486" cy="759"/>
          </a:xfrm>
        </p:grpSpPr>
        <p:pic>
          <p:nvPicPr>
            <p:cNvPr id="34830" name="Picture 1043">
              <a:extLst>
                <a:ext uri="{FF2B5EF4-FFF2-40B4-BE49-F238E27FC236}">
                  <a16:creationId xmlns:a16="http://schemas.microsoft.com/office/drawing/2014/main" id="{AA5C41F2-13B3-40A0-A79C-202451FAFD9B}"/>
                </a:ext>
              </a:extLst>
            </p:cNvPr>
            <p:cNvPicPr>
              <a:picLocks noChangeAspect="1" noChangeArrowheads="1"/>
            </p:cNvPicPr>
            <p:nvPr/>
          </p:nvPicPr>
          <p:blipFill>
            <a:blip r:embed="rId12" cstate="email">
              <a:extLst>
                <a:ext uri="{28A0092B-C50C-407E-A947-70E740481C1C}">
                  <a14:useLocalDpi xmlns:a14="http://schemas.microsoft.com/office/drawing/2010/main" val="0"/>
                </a:ext>
              </a:extLst>
            </a:blip>
            <a:srcRect/>
            <a:stretch>
              <a:fillRect/>
            </a:stretch>
          </p:blipFill>
          <p:spPr bwMode="auto">
            <a:xfrm>
              <a:off x="46" y="2411"/>
              <a:ext cx="486" cy="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31" name="Text Box 1044">
              <a:extLst>
                <a:ext uri="{FF2B5EF4-FFF2-40B4-BE49-F238E27FC236}">
                  <a16:creationId xmlns:a16="http://schemas.microsoft.com/office/drawing/2014/main" id="{0AEF8726-D533-4C4E-BA1E-B26AE208275B}"/>
                </a:ext>
              </a:extLst>
            </p:cNvPr>
            <p:cNvSpPr txBox="1">
              <a:spLocks noChangeArrowheads="1"/>
            </p:cNvSpPr>
            <p:nvPr/>
          </p:nvSpPr>
          <p:spPr bwMode="auto">
            <a:xfrm>
              <a:off x="64" y="3034"/>
              <a:ext cx="301"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4400">
                  <a:solidFill>
                    <a:srgbClr val="00CC00"/>
                  </a:solidFill>
                  <a:latin typeface="Times New Roman" panose="02020603050405020304" pitchFamily="18" charset="0"/>
                </a:defRPr>
              </a:lvl1pPr>
              <a:lvl2pPr marL="742950" indent="-285750" eaLnBrk="0" hangingPunct="0">
                <a:defRPr sz="4400">
                  <a:solidFill>
                    <a:srgbClr val="00CC00"/>
                  </a:solidFill>
                  <a:latin typeface="Times New Roman" panose="02020603050405020304" pitchFamily="18" charset="0"/>
                </a:defRPr>
              </a:lvl2pPr>
              <a:lvl3pPr marL="1143000" indent="-228600" eaLnBrk="0" hangingPunct="0">
                <a:defRPr sz="4400">
                  <a:solidFill>
                    <a:srgbClr val="00CC00"/>
                  </a:solidFill>
                  <a:latin typeface="Times New Roman" panose="02020603050405020304" pitchFamily="18" charset="0"/>
                </a:defRPr>
              </a:lvl3pPr>
              <a:lvl4pPr marL="1600200" indent="-228600" eaLnBrk="0" hangingPunct="0">
                <a:defRPr sz="4400">
                  <a:solidFill>
                    <a:srgbClr val="00CC00"/>
                  </a:solidFill>
                  <a:latin typeface="Times New Roman" panose="02020603050405020304" pitchFamily="18" charset="0"/>
                </a:defRPr>
              </a:lvl4pPr>
              <a:lvl5pPr marL="2057400" indent="-228600" eaLnBrk="0" hangingPunct="0">
                <a:defRPr sz="4400">
                  <a:solidFill>
                    <a:srgbClr val="00CC00"/>
                  </a:solidFill>
                  <a:latin typeface="Times New Roman" panose="02020603050405020304" pitchFamily="18" charset="0"/>
                </a:defRPr>
              </a:lvl5pPr>
              <a:lvl6pPr marL="2514600" indent="-228600" eaLnBrk="0" fontAlgn="base" hangingPunct="0">
                <a:spcBef>
                  <a:spcPct val="0"/>
                </a:spcBef>
                <a:spcAft>
                  <a:spcPct val="0"/>
                </a:spcAft>
                <a:defRPr sz="4400">
                  <a:solidFill>
                    <a:srgbClr val="00CC00"/>
                  </a:solidFill>
                  <a:latin typeface="Times New Roman" panose="02020603050405020304" pitchFamily="18" charset="0"/>
                </a:defRPr>
              </a:lvl6pPr>
              <a:lvl7pPr marL="2971800" indent="-228600" eaLnBrk="0" fontAlgn="base" hangingPunct="0">
                <a:spcBef>
                  <a:spcPct val="0"/>
                </a:spcBef>
                <a:spcAft>
                  <a:spcPct val="0"/>
                </a:spcAft>
                <a:defRPr sz="4400">
                  <a:solidFill>
                    <a:srgbClr val="00CC00"/>
                  </a:solidFill>
                  <a:latin typeface="Times New Roman" panose="02020603050405020304" pitchFamily="18" charset="0"/>
                </a:defRPr>
              </a:lvl7pPr>
              <a:lvl8pPr marL="3429000" indent="-228600" eaLnBrk="0" fontAlgn="base" hangingPunct="0">
                <a:spcBef>
                  <a:spcPct val="0"/>
                </a:spcBef>
                <a:spcAft>
                  <a:spcPct val="0"/>
                </a:spcAft>
                <a:defRPr sz="4400">
                  <a:solidFill>
                    <a:srgbClr val="00CC00"/>
                  </a:solidFill>
                  <a:latin typeface="Times New Roman" panose="02020603050405020304" pitchFamily="18" charset="0"/>
                </a:defRPr>
              </a:lvl8pPr>
              <a:lvl9pPr marL="3886200" indent="-228600" eaLnBrk="0" fontAlgn="base" hangingPunct="0">
                <a:spcBef>
                  <a:spcPct val="0"/>
                </a:spcBef>
                <a:spcAft>
                  <a:spcPct val="0"/>
                </a:spcAft>
                <a:defRPr sz="4400">
                  <a:solidFill>
                    <a:srgbClr val="00CC00"/>
                  </a:solidFill>
                  <a:latin typeface="Times New Roman" panose="02020603050405020304" pitchFamily="18" charset="0"/>
                </a:defRPr>
              </a:lvl9pPr>
            </a:lstStyle>
            <a:p>
              <a:pPr eaLnBrk="1" hangingPunct="1">
                <a:spcBef>
                  <a:spcPct val="50000"/>
                </a:spcBef>
              </a:pPr>
              <a:r>
                <a:rPr lang="en-US" altLang="en-US" sz="1400" b="1">
                  <a:solidFill>
                    <a:srgbClr val="FFD52B"/>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Daniel</a:t>
              </a:r>
            </a:p>
          </p:txBody>
        </p:sp>
      </p:grpSp>
      <p:sp>
        <p:nvSpPr>
          <p:cNvPr id="78869" name="Text Box 1045">
            <a:extLst>
              <a:ext uri="{FF2B5EF4-FFF2-40B4-BE49-F238E27FC236}">
                <a16:creationId xmlns:a16="http://schemas.microsoft.com/office/drawing/2014/main" id="{F757F201-AD99-4EDF-8C38-B32025F16F48}"/>
              </a:ext>
            </a:extLst>
          </p:cNvPr>
          <p:cNvSpPr txBox="1">
            <a:spLocks noChangeArrowheads="1"/>
          </p:cNvSpPr>
          <p:nvPr/>
        </p:nvSpPr>
        <p:spPr bwMode="auto">
          <a:xfrm rot="-660000">
            <a:off x="1487870" y="3134844"/>
            <a:ext cx="1148584"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4400">
                <a:solidFill>
                  <a:srgbClr val="00CC00"/>
                </a:solidFill>
                <a:latin typeface="Times New Roman" panose="02020603050405020304" pitchFamily="18" charset="0"/>
              </a:defRPr>
            </a:lvl1pPr>
            <a:lvl2pPr marL="742950" indent="-285750" eaLnBrk="0" hangingPunct="0">
              <a:defRPr sz="4400">
                <a:solidFill>
                  <a:srgbClr val="00CC00"/>
                </a:solidFill>
                <a:latin typeface="Times New Roman" panose="02020603050405020304" pitchFamily="18" charset="0"/>
              </a:defRPr>
            </a:lvl2pPr>
            <a:lvl3pPr marL="1143000" indent="-228600" eaLnBrk="0" hangingPunct="0">
              <a:defRPr sz="4400">
                <a:solidFill>
                  <a:srgbClr val="00CC00"/>
                </a:solidFill>
                <a:latin typeface="Times New Roman" panose="02020603050405020304" pitchFamily="18" charset="0"/>
              </a:defRPr>
            </a:lvl3pPr>
            <a:lvl4pPr marL="1600200" indent="-228600" eaLnBrk="0" hangingPunct="0">
              <a:defRPr sz="4400">
                <a:solidFill>
                  <a:srgbClr val="00CC00"/>
                </a:solidFill>
                <a:latin typeface="Times New Roman" panose="02020603050405020304" pitchFamily="18" charset="0"/>
              </a:defRPr>
            </a:lvl4pPr>
            <a:lvl5pPr marL="2057400" indent="-228600" eaLnBrk="0" hangingPunct="0">
              <a:defRPr sz="4400">
                <a:solidFill>
                  <a:srgbClr val="00CC00"/>
                </a:solidFill>
                <a:latin typeface="Times New Roman" panose="02020603050405020304" pitchFamily="18" charset="0"/>
              </a:defRPr>
            </a:lvl5pPr>
            <a:lvl6pPr marL="2514600" indent="-228600" eaLnBrk="0" fontAlgn="base" hangingPunct="0">
              <a:spcBef>
                <a:spcPct val="0"/>
              </a:spcBef>
              <a:spcAft>
                <a:spcPct val="0"/>
              </a:spcAft>
              <a:defRPr sz="4400">
                <a:solidFill>
                  <a:srgbClr val="00CC00"/>
                </a:solidFill>
                <a:latin typeface="Times New Roman" panose="02020603050405020304" pitchFamily="18" charset="0"/>
              </a:defRPr>
            </a:lvl6pPr>
            <a:lvl7pPr marL="2971800" indent="-228600" eaLnBrk="0" fontAlgn="base" hangingPunct="0">
              <a:spcBef>
                <a:spcPct val="0"/>
              </a:spcBef>
              <a:spcAft>
                <a:spcPct val="0"/>
              </a:spcAft>
              <a:defRPr sz="4400">
                <a:solidFill>
                  <a:srgbClr val="00CC00"/>
                </a:solidFill>
                <a:latin typeface="Times New Roman" panose="02020603050405020304" pitchFamily="18" charset="0"/>
              </a:defRPr>
            </a:lvl7pPr>
            <a:lvl8pPr marL="3429000" indent="-228600" eaLnBrk="0" fontAlgn="base" hangingPunct="0">
              <a:spcBef>
                <a:spcPct val="0"/>
              </a:spcBef>
              <a:spcAft>
                <a:spcPct val="0"/>
              </a:spcAft>
              <a:defRPr sz="4400">
                <a:solidFill>
                  <a:srgbClr val="00CC00"/>
                </a:solidFill>
                <a:latin typeface="Times New Roman" panose="02020603050405020304" pitchFamily="18" charset="0"/>
              </a:defRPr>
            </a:lvl8pPr>
            <a:lvl9pPr marL="3886200" indent="-228600" eaLnBrk="0" fontAlgn="base" hangingPunct="0">
              <a:spcBef>
                <a:spcPct val="0"/>
              </a:spcBef>
              <a:spcAft>
                <a:spcPct val="0"/>
              </a:spcAft>
              <a:defRPr sz="4400">
                <a:solidFill>
                  <a:srgbClr val="00CC00"/>
                </a:solidFill>
                <a:latin typeface="Times New Roman" panose="02020603050405020304" pitchFamily="18" charset="0"/>
              </a:defRPr>
            </a:lvl9pPr>
          </a:lstStyle>
          <a:p>
            <a:pPr algn="ctr" eaLnBrk="1" hangingPunct="1">
              <a:lnSpc>
                <a:spcPct val="90000"/>
              </a:lnSpc>
            </a:pPr>
            <a:r>
              <a:rPr lang="en-US" altLang="en-US" sz="2000" b="1" dirty="0">
                <a:solidFill>
                  <a:srgbClr val="FFD52B"/>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Near</a:t>
            </a:r>
          </a:p>
          <a:p>
            <a:pPr algn="ctr" eaLnBrk="1" hangingPunct="1">
              <a:lnSpc>
                <a:spcPct val="90000"/>
              </a:lnSpc>
            </a:pPr>
            <a:r>
              <a:rPr lang="en-US" altLang="en-US" sz="2000" b="1" dirty="0">
                <a:solidFill>
                  <a:srgbClr val="FFD52B"/>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Fulfillment</a:t>
            </a:r>
          </a:p>
        </p:txBody>
      </p:sp>
      <p:sp>
        <p:nvSpPr>
          <p:cNvPr id="78870" name="Text Box 1046">
            <a:extLst>
              <a:ext uri="{FF2B5EF4-FFF2-40B4-BE49-F238E27FC236}">
                <a16:creationId xmlns:a16="http://schemas.microsoft.com/office/drawing/2014/main" id="{D08871CF-0EBA-4E54-9F42-A872454DF416}"/>
              </a:ext>
            </a:extLst>
          </p:cNvPr>
          <p:cNvSpPr txBox="1">
            <a:spLocks noChangeArrowheads="1"/>
          </p:cNvSpPr>
          <p:nvPr/>
        </p:nvSpPr>
        <p:spPr bwMode="auto">
          <a:xfrm rot="-676393">
            <a:off x="4004058" y="2680819"/>
            <a:ext cx="1148584"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4400">
                <a:solidFill>
                  <a:srgbClr val="00CC00"/>
                </a:solidFill>
                <a:latin typeface="Times New Roman" panose="02020603050405020304" pitchFamily="18" charset="0"/>
              </a:defRPr>
            </a:lvl1pPr>
            <a:lvl2pPr marL="742950" indent="-285750" eaLnBrk="0" hangingPunct="0">
              <a:defRPr sz="4400">
                <a:solidFill>
                  <a:srgbClr val="00CC00"/>
                </a:solidFill>
                <a:latin typeface="Times New Roman" panose="02020603050405020304" pitchFamily="18" charset="0"/>
              </a:defRPr>
            </a:lvl2pPr>
            <a:lvl3pPr marL="1143000" indent="-228600" eaLnBrk="0" hangingPunct="0">
              <a:defRPr sz="4400">
                <a:solidFill>
                  <a:srgbClr val="00CC00"/>
                </a:solidFill>
                <a:latin typeface="Times New Roman" panose="02020603050405020304" pitchFamily="18" charset="0"/>
              </a:defRPr>
            </a:lvl3pPr>
            <a:lvl4pPr marL="1600200" indent="-228600" eaLnBrk="0" hangingPunct="0">
              <a:defRPr sz="4400">
                <a:solidFill>
                  <a:srgbClr val="00CC00"/>
                </a:solidFill>
                <a:latin typeface="Times New Roman" panose="02020603050405020304" pitchFamily="18" charset="0"/>
              </a:defRPr>
            </a:lvl4pPr>
            <a:lvl5pPr marL="2057400" indent="-228600" eaLnBrk="0" hangingPunct="0">
              <a:defRPr sz="4400">
                <a:solidFill>
                  <a:srgbClr val="00CC00"/>
                </a:solidFill>
                <a:latin typeface="Times New Roman" panose="02020603050405020304" pitchFamily="18" charset="0"/>
              </a:defRPr>
            </a:lvl5pPr>
            <a:lvl6pPr marL="2514600" indent="-228600" eaLnBrk="0" fontAlgn="base" hangingPunct="0">
              <a:spcBef>
                <a:spcPct val="0"/>
              </a:spcBef>
              <a:spcAft>
                <a:spcPct val="0"/>
              </a:spcAft>
              <a:defRPr sz="4400">
                <a:solidFill>
                  <a:srgbClr val="00CC00"/>
                </a:solidFill>
                <a:latin typeface="Times New Roman" panose="02020603050405020304" pitchFamily="18" charset="0"/>
              </a:defRPr>
            </a:lvl6pPr>
            <a:lvl7pPr marL="2971800" indent="-228600" eaLnBrk="0" fontAlgn="base" hangingPunct="0">
              <a:spcBef>
                <a:spcPct val="0"/>
              </a:spcBef>
              <a:spcAft>
                <a:spcPct val="0"/>
              </a:spcAft>
              <a:defRPr sz="4400">
                <a:solidFill>
                  <a:srgbClr val="00CC00"/>
                </a:solidFill>
                <a:latin typeface="Times New Roman" panose="02020603050405020304" pitchFamily="18" charset="0"/>
              </a:defRPr>
            </a:lvl7pPr>
            <a:lvl8pPr marL="3429000" indent="-228600" eaLnBrk="0" fontAlgn="base" hangingPunct="0">
              <a:spcBef>
                <a:spcPct val="0"/>
              </a:spcBef>
              <a:spcAft>
                <a:spcPct val="0"/>
              </a:spcAft>
              <a:defRPr sz="4400">
                <a:solidFill>
                  <a:srgbClr val="00CC00"/>
                </a:solidFill>
                <a:latin typeface="Times New Roman" panose="02020603050405020304" pitchFamily="18" charset="0"/>
              </a:defRPr>
            </a:lvl8pPr>
            <a:lvl9pPr marL="3886200" indent="-228600" eaLnBrk="0" fontAlgn="base" hangingPunct="0">
              <a:spcBef>
                <a:spcPct val="0"/>
              </a:spcBef>
              <a:spcAft>
                <a:spcPct val="0"/>
              </a:spcAft>
              <a:defRPr sz="4400">
                <a:solidFill>
                  <a:srgbClr val="00CC00"/>
                </a:solidFill>
                <a:latin typeface="Times New Roman" panose="02020603050405020304" pitchFamily="18" charset="0"/>
              </a:defRPr>
            </a:lvl9pPr>
          </a:lstStyle>
          <a:p>
            <a:pPr algn="ctr" eaLnBrk="1" hangingPunct="1">
              <a:lnSpc>
                <a:spcPct val="90000"/>
              </a:lnSpc>
            </a:pPr>
            <a:r>
              <a:rPr lang="en-US" altLang="en-US" sz="2000" b="1">
                <a:solidFill>
                  <a:srgbClr val="FFD52B"/>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Far</a:t>
            </a:r>
          </a:p>
          <a:p>
            <a:pPr algn="ctr" eaLnBrk="1" hangingPunct="1">
              <a:lnSpc>
                <a:spcPct val="90000"/>
              </a:lnSpc>
            </a:pPr>
            <a:r>
              <a:rPr lang="en-US" altLang="en-US" sz="2000" b="1">
                <a:solidFill>
                  <a:srgbClr val="FFD52B"/>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Fulfillment</a:t>
            </a:r>
          </a:p>
        </p:txBody>
      </p:sp>
      <p:sp>
        <p:nvSpPr>
          <p:cNvPr id="78871" name="Line 1047">
            <a:extLst>
              <a:ext uri="{FF2B5EF4-FFF2-40B4-BE49-F238E27FC236}">
                <a16:creationId xmlns:a16="http://schemas.microsoft.com/office/drawing/2014/main" id="{FF80C476-0149-4856-A776-7FAD794F7980}"/>
              </a:ext>
            </a:extLst>
          </p:cNvPr>
          <p:cNvSpPr>
            <a:spLocks noChangeShapeType="1"/>
          </p:cNvSpPr>
          <p:nvPr/>
        </p:nvSpPr>
        <p:spPr bwMode="auto">
          <a:xfrm flipV="1">
            <a:off x="1828800" y="2582863"/>
            <a:ext cx="6275388" cy="1227137"/>
          </a:xfrm>
          <a:prstGeom prst="line">
            <a:avLst/>
          </a:prstGeom>
          <a:noFill/>
          <a:ln w="38100">
            <a:solidFill>
              <a:schemeClr val="tx1"/>
            </a:solidFill>
            <a:prstDash val="sysDot"/>
            <a:round/>
            <a:headEnd/>
            <a:tailEnd/>
          </a:ln>
          <a:extLst>
            <a:ext uri="{909E8E84-426E-40DD-AFC4-6F175D3DCCD1}">
              <a14:hiddenFill xmlns:a14="http://schemas.microsoft.com/office/drawing/2010/main">
                <a:noFill/>
              </a14:hiddenFill>
            </a:ext>
          </a:extLst>
        </p:spPr>
        <p:txBody>
          <a:bodyPr lIns="91436" tIns="45716" rIns="91436" bIns="45716"/>
          <a:lstStyle/>
          <a:p>
            <a:endPar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78872" name="Rectangle 1048">
            <a:extLst>
              <a:ext uri="{FF2B5EF4-FFF2-40B4-BE49-F238E27FC236}">
                <a16:creationId xmlns:a16="http://schemas.microsoft.com/office/drawing/2014/main" id="{F3BE947F-A21B-4051-A0D9-3E9A33DA1D65}"/>
              </a:ext>
            </a:extLst>
          </p:cNvPr>
          <p:cNvSpPr>
            <a:spLocks noChangeArrowheads="1"/>
          </p:cNvSpPr>
          <p:nvPr/>
        </p:nvSpPr>
        <p:spPr bwMode="auto">
          <a:xfrm>
            <a:off x="892401" y="1828800"/>
            <a:ext cx="2953887"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4400">
                <a:solidFill>
                  <a:srgbClr val="00CC00"/>
                </a:solidFill>
                <a:latin typeface="Times New Roman" panose="02020603050405020304" pitchFamily="18" charset="0"/>
              </a:defRPr>
            </a:lvl1pPr>
            <a:lvl2pPr marL="742950" indent="-285750" eaLnBrk="0" hangingPunct="0">
              <a:defRPr sz="4400">
                <a:solidFill>
                  <a:srgbClr val="00CC00"/>
                </a:solidFill>
                <a:latin typeface="Times New Roman" panose="02020603050405020304" pitchFamily="18" charset="0"/>
              </a:defRPr>
            </a:lvl2pPr>
            <a:lvl3pPr marL="1143000" indent="-228600" eaLnBrk="0" hangingPunct="0">
              <a:defRPr sz="4400">
                <a:solidFill>
                  <a:srgbClr val="00CC00"/>
                </a:solidFill>
                <a:latin typeface="Times New Roman" panose="02020603050405020304" pitchFamily="18" charset="0"/>
              </a:defRPr>
            </a:lvl3pPr>
            <a:lvl4pPr marL="1600200" indent="-228600" eaLnBrk="0" hangingPunct="0">
              <a:defRPr sz="4400">
                <a:solidFill>
                  <a:srgbClr val="00CC00"/>
                </a:solidFill>
                <a:latin typeface="Times New Roman" panose="02020603050405020304" pitchFamily="18" charset="0"/>
              </a:defRPr>
            </a:lvl4pPr>
            <a:lvl5pPr marL="2057400" indent="-228600" eaLnBrk="0" hangingPunct="0">
              <a:defRPr sz="4400">
                <a:solidFill>
                  <a:srgbClr val="00CC00"/>
                </a:solidFill>
                <a:latin typeface="Times New Roman" panose="02020603050405020304" pitchFamily="18" charset="0"/>
              </a:defRPr>
            </a:lvl5pPr>
            <a:lvl6pPr marL="2514600" indent="-228600" eaLnBrk="0" fontAlgn="base" hangingPunct="0">
              <a:spcBef>
                <a:spcPct val="0"/>
              </a:spcBef>
              <a:spcAft>
                <a:spcPct val="0"/>
              </a:spcAft>
              <a:defRPr sz="4400">
                <a:solidFill>
                  <a:srgbClr val="00CC00"/>
                </a:solidFill>
                <a:latin typeface="Times New Roman" panose="02020603050405020304" pitchFamily="18" charset="0"/>
              </a:defRPr>
            </a:lvl6pPr>
            <a:lvl7pPr marL="2971800" indent="-228600" eaLnBrk="0" fontAlgn="base" hangingPunct="0">
              <a:spcBef>
                <a:spcPct val="0"/>
              </a:spcBef>
              <a:spcAft>
                <a:spcPct val="0"/>
              </a:spcAft>
              <a:defRPr sz="4400">
                <a:solidFill>
                  <a:srgbClr val="00CC00"/>
                </a:solidFill>
                <a:latin typeface="Times New Roman" panose="02020603050405020304" pitchFamily="18" charset="0"/>
              </a:defRPr>
            </a:lvl7pPr>
            <a:lvl8pPr marL="3429000" indent="-228600" eaLnBrk="0" fontAlgn="base" hangingPunct="0">
              <a:spcBef>
                <a:spcPct val="0"/>
              </a:spcBef>
              <a:spcAft>
                <a:spcPct val="0"/>
              </a:spcAft>
              <a:defRPr sz="4400">
                <a:solidFill>
                  <a:srgbClr val="00CC00"/>
                </a:solidFill>
                <a:latin typeface="Times New Roman" panose="02020603050405020304" pitchFamily="18" charset="0"/>
              </a:defRPr>
            </a:lvl8pPr>
            <a:lvl9pPr marL="3886200" indent="-228600" eaLnBrk="0" fontAlgn="base" hangingPunct="0">
              <a:spcBef>
                <a:spcPct val="0"/>
              </a:spcBef>
              <a:spcAft>
                <a:spcPct val="0"/>
              </a:spcAft>
              <a:defRPr sz="4400">
                <a:solidFill>
                  <a:srgbClr val="00CC00"/>
                </a:solidFill>
                <a:latin typeface="Times New Roman" panose="02020603050405020304" pitchFamily="18" charset="0"/>
              </a:defRPr>
            </a:lvl9pPr>
          </a:lstStyle>
          <a:p>
            <a:pPr algn="ctr"/>
            <a:r>
              <a:rPr lang="en-US" altLang="en-US" b="1">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Antiochus IV</a:t>
            </a:r>
          </a:p>
        </p:txBody>
      </p:sp>
      <p:sp>
        <p:nvSpPr>
          <p:cNvPr id="78873" name="Rectangle 1049">
            <a:extLst>
              <a:ext uri="{FF2B5EF4-FFF2-40B4-BE49-F238E27FC236}">
                <a16:creationId xmlns:a16="http://schemas.microsoft.com/office/drawing/2014/main" id="{9DC623AC-3FB3-4B52-84E6-047E81D867A3}"/>
              </a:ext>
            </a:extLst>
          </p:cNvPr>
          <p:cNvSpPr>
            <a:spLocks noChangeArrowheads="1"/>
          </p:cNvSpPr>
          <p:nvPr/>
        </p:nvSpPr>
        <p:spPr bwMode="auto">
          <a:xfrm>
            <a:off x="6617060" y="1219200"/>
            <a:ext cx="2263055"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4400">
                <a:solidFill>
                  <a:srgbClr val="00CC00"/>
                </a:solidFill>
                <a:latin typeface="Times New Roman" panose="02020603050405020304" pitchFamily="18" charset="0"/>
              </a:defRPr>
            </a:lvl1pPr>
            <a:lvl2pPr marL="742950" indent="-285750" eaLnBrk="0" hangingPunct="0">
              <a:defRPr sz="4400">
                <a:solidFill>
                  <a:srgbClr val="00CC00"/>
                </a:solidFill>
                <a:latin typeface="Times New Roman" panose="02020603050405020304" pitchFamily="18" charset="0"/>
              </a:defRPr>
            </a:lvl2pPr>
            <a:lvl3pPr marL="1143000" indent="-228600" eaLnBrk="0" hangingPunct="0">
              <a:defRPr sz="4400">
                <a:solidFill>
                  <a:srgbClr val="00CC00"/>
                </a:solidFill>
                <a:latin typeface="Times New Roman" panose="02020603050405020304" pitchFamily="18" charset="0"/>
              </a:defRPr>
            </a:lvl3pPr>
            <a:lvl4pPr marL="1600200" indent="-228600" eaLnBrk="0" hangingPunct="0">
              <a:defRPr sz="4400">
                <a:solidFill>
                  <a:srgbClr val="00CC00"/>
                </a:solidFill>
                <a:latin typeface="Times New Roman" panose="02020603050405020304" pitchFamily="18" charset="0"/>
              </a:defRPr>
            </a:lvl4pPr>
            <a:lvl5pPr marL="2057400" indent="-228600" eaLnBrk="0" hangingPunct="0">
              <a:defRPr sz="4400">
                <a:solidFill>
                  <a:srgbClr val="00CC00"/>
                </a:solidFill>
                <a:latin typeface="Times New Roman" panose="02020603050405020304" pitchFamily="18" charset="0"/>
              </a:defRPr>
            </a:lvl5pPr>
            <a:lvl6pPr marL="2514600" indent="-228600" eaLnBrk="0" fontAlgn="base" hangingPunct="0">
              <a:spcBef>
                <a:spcPct val="0"/>
              </a:spcBef>
              <a:spcAft>
                <a:spcPct val="0"/>
              </a:spcAft>
              <a:defRPr sz="4400">
                <a:solidFill>
                  <a:srgbClr val="00CC00"/>
                </a:solidFill>
                <a:latin typeface="Times New Roman" panose="02020603050405020304" pitchFamily="18" charset="0"/>
              </a:defRPr>
            </a:lvl6pPr>
            <a:lvl7pPr marL="2971800" indent="-228600" eaLnBrk="0" fontAlgn="base" hangingPunct="0">
              <a:spcBef>
                <a:spcPct val="0"/>
              </a:spcBef>
              <a:spcAft>
                <a:spcPct val="0"/>
              </a:spcAft>
              <a:defRPr sz="4400">
                <a:solidFill>
                  <a:srgbClr val="00CC00"/>
                </a:solidFill>
                <a:latin typeface="Times New Roman" panose="02020603050405020304" pitchFamily="18" charset="0"/>
              </a:defRPr>
            </a:lvl7pPr>
            <a:lvl8pPr marL="3429000" indent="-228600" eaLnBrk="0" fontAlgn="base" hangingPunct="0">
              <a:spcBef>
                <a:spcPct val="0"/>
              </a:spcBef>
              <a:spcAft>
                <a:spcPct val="0"/>
              </a:spcAft>
              <a:defRPr sz="4400">
                <a:solidFill>
                  <a:srgbClr val="00CC00"/>
                </a:solidFill>
                <a:latin typeface="Times New Roman" panose="02020603050405020304" pitchFamily="18" charset="0"/>
              </a:defRPr>
            </a:lvl8pPr>
            <a:lvl9pPr marL="3886200" indent="-228600" eaLnBrk="0" fontAlgn="base" hangingPunct="0">
              <a:spcBef>
                <a:spcPct val="0"/>
              </a:spcBef>
              <a:spcAft>
                <a:spcPct val="0"/>
              </a:spcAft>
              <a:defRPr sz="4400">
                <a:solidFill>
                  <a:srgbClr val="00CC00"/>
                </a:solidFill>
                <a:latin typeface="Times New Roman" panose="02020603050405020304" pitchFamily="18" charset="0"/>
              </a:defRPr>
            </a:lvl9pPr>
          </a:lstStyle>
          <a:p>
            <a:pPr algn="ctr"/>
            <a:r>
              <a:rPr lang="en-US" altLang="en-US" b="1">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Antichrist</a:t>
            </a:r>
          </a:p>
        </p:txBody>
      </p:sp>
      <p:pic>
        <p:nvPicPr>
          <p:cNvPr id="78874" name="Picture 1050">
            <a:extLst>
              <a:ext uri="{FF2B5EF4-FFF2-40B4-BE49-F238E27FC236}">
                <a16:creationId xmlns:a16="http://schemas.microsoft.com/office/drawing/2014/main" id="{71FE9EE2-264D-45E5-B642-5C8F3F704F70}"/>
              </a:ext>
            </a:extLst>
          </p:cNvPr>
          <p:cNvPicPr>
            <a:picLocks noChangeAspect="1" noChangeArrowheads="1"/>
          </p:cNvPicPr>
          <p:nvPr/>
        </p:nvPicPr>
        <p:blipFill>
          <a:blip r:embed="rId13" cstate="email">
            <a:lum bright="30000" contrast="54000"/>
            <a:extLst>
              <a:ext uri="{28A0092B-C50C-407E-A947-70E740481C1C}">
                <a14:useLocalDpi xmlns:a14="http://schemas.microsoft.com/office/drawing/2010/main" val="0"/>
              </a:ext>
            </a:extLst>
          </a:blip>
          <a:srcRect/>
          <a:stretch>
            <a:fillRect/>
          </a:stretch>
        </p:blipFill>
        <p:spPr bwMode="auto">
          <a:xfrm>
            <a:off x="7467600" y="381000"/>
            <a:ext cx="1236663" cy="735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875" name="Rectangle 1051">
            <a:extLst>
              <a:ext uri="{FF2B5EF4-FFF2-40B4-BE49-F238E27FC236}">
                <a16:creationId xmlns:a16="http://schemas.microsoft.com/office/drawing/2014/main" id="{534E067C-CEF9-4765-A88C-CE0BDEE059E7}"/>
              </a:ext>
            </a:extLst>
          </p:cNvPr>
          <p:cNvSpPr>
            <a:spLocks noChangeArrowheads="1"/>
          </p:cNvSpPr>
          <p:nvPr/>
        </p:nvSpPr>
        <p:spPr bwMode="auto">
          <a:xfrm>
            <a:off x="1497701" y="2438400"/>
            <a:ext cx="182742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4400">
                <a:solidFill>
                  <a:srgbClr val="00CC00"/>
                </a:solidFill>
                <a:latin typeface="Times New Roman" panose="02020603050405020304" pitchFamily="18" charset="0"/>
              </a:defRPr>
            </a:lvl1pPr>
            <a:lvl2pPr marL="742950" indent="-285750" eaLnBrk="0" hangingPunct="0">
              <a:defRPr sz="4400">
                <a:solidFill>
                  <a:srgbClr val="00CC00"/>
                </a:solidFill>
                <a:latin typeface="Times New Roman" panose="02020603050405020304" pitchFamily="18" charset="0"/>
              </a:defRPr>
            </a:lvl2pPr>
            <a:lvl3pPr marL="1143000" indent="-228600" eaLnBrk="0" hangingPunct="0">
              <a:defRPr sz="4400">
                <a:solidFill>
                  <a:srgbClr val="00CC00"/>
                </a:solidFill>
                <a:latin typeface="Times New Roman" panose="02020603050405020304" pitchFamily="18" charset="0"/>
              </a:defRPr>
            </a:lvl3pPr>
            <a:lvl4pPr marL="1600200" indent="-228600" eaLnBrk="0" hangingPunct="0">
              <a:defRPr sz="4400">
                <a:solidFill>
                  <a:srgbClr val="00CC00"/>
                </a:solidFill>
                <a:latin typeface="Times New Roman" panose="02020603050405020304" pitchFamily="18" charset="0"/>
              </a:defRPr>
            </a:lvl4pPr>
            <a:lvl5pPr marL="2057400" indent="-228600" eaLnBrk="0" hangingPunct="0">
              <a:defRPr sz="4400">
                <a:solidFill>
                  <a:srgbClr val="00CC00"/>
                </a:solidFill>
                <a:latin typeface="Times New Roman" panose="02020603050405020304" pitchFamily="18" charset="0"/>
              </a:defRPr>
            </a:lvl5pPr>
            <a:lvl6pPr marL="2514600" indent="-228600" eaLnBrk="0" fontAlgn="base" hangingPunct="0">
              <a:spcBef>
                <a:spcPct val="0"/>
              </a:spcBef>
              <a:spcAft>
                <a:spcPct val="0"/>
              </a:spcAft>
              <a:defRPr sz="4400">
                <a:solidFill>
                  <a:srgbClr val="00CC00"/>
                </a:solidFill>
                <a:latin typeface="Times New Roman" panose="02020603050405020304" pitchFamily="18" charset="0"/>
              </a:defRPr>
            </a:lvl6pPr>
            <a:lvl7pPr marL="2971800" indent="-228600" eaLnBrk="0" fontAlgn="base" hangingPunct="0">
              <a:spcBef>
                <a:spcPct val="0"/>
              </a:spcBef>
              <a:spcAft>
                <a:spcPct val="0"/>
              </a:spcAft>
              <a:defRPr sz="4400">
                <a:solidFill>
                  <a:srgbClr val="00CC00"/>
                </a:solidFill>
                <a:latin typeface="Times New Roman" panose="02020603050405020304" pitchFamily="18" charset="0"/>
              </a:defRPr>
            </a:lvl7pPr>
            <a:lvl8pPr marL="3429000" indent="-228600" eaLnBrk="0" fontAlgn="base" hangingPunct="0">
              <a:spcBef>
                <a:spcPct val="0"/>
              </a:spcBef>
              <a:spcAft>
                <a:spcPct val="0"/>
              </a:spcAft>
              <a:defRPr sz="4400">
                <a:solidFill>
                  <a:srgbClr val="00CC00"/>
                </a:solidFill>
                <a:latin typeface="Times New Roman" panose="02020603050405020304" pitchFamily="18" charset="0"/>
              </a:defRPr>
            </a:lvl8pPr>
            <a:lvl9pPr marL="3886200" indent="-228600" eaLnBrk="0" fontAlgn="base" hangingPunct="0">
              <a:spcBef>
                <a:spcPct val="0"/>
              </a:spcBef>
              <a:spcAft>
                <a:spcPct val="0"/>
              </a:spcAft>
              <a:defRPr sz="4400">
                <a:solidFill>
                  <a:srgbClr val="00CC00"/>
                </a:solidFill>
                <a:latin typeface="Times New Roman" panose="02020603050405020304" pitchFamily="18" charset="0"/>
              </a:defRPr>
            </a:lvl9pPr>
          </a:lstStyle>
          <a:p>
            <a:pPr algn="ctr"/>
            <a:r>
              <a:rPr lang="en-US" altLang="en-US" sz="2000" b="1">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(Daniel 11:21-35)</a:t>
            </a:r>
            <a:endParaRPr lang="en-US" altLang="en-US" b="1">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78876" name="Rectangle 1052">
            <a:extLst>
              <a:ext uri="{FF2B5EF4-FFF2-40B4-BE49-F238E27FC236}">
                <a16:creationId xmlns:a16="http://schemas.microsoft.com/office/drawing/2014/main" id="{2248A31A-ACFE-4F17-8E48-A1A8F9C372AD}"/>
              </a:ext>
            </a:extLst>
          </p:cNvPr>
          <p:cNvSpPr>
            <a:spLocks noChangeArrowheads="1"/>
          </p:cNvSpPr>
          <p:nvPr/>
        </p:nvSpPr>
        <p:spPr bwMode="auto">
          <a:xfrm>
            <a:off x="6920601" y="1905000"/>
            <a:ext cx="182742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4400">
                <a:solidFill>
                  <a:srgbClr val="00CC00"/>
                </a:solidFill>
                <a:latin typeface="Times New Roman" panose="02020603050405020304" pitchFamily="18" charset="0"/>
              </a:defRPr>
            </a:lvl1pPr>
            <a:lvl2pPr marL="742950" indent="-285750" eaLnBrk="0" hangingPunct="0">
              <a:defRPr sz="4400">
                <a:solidFill>
                  <a:srgbClr val="00CC00"/>
                </a:solidFill>
                <a:latin typeface="Times New Roman" panose="02020603050405020304" pitchFamily="18" charset="0"/>
              </a:defRPr>
            </a:lvl2pPr>
            <a:lvl3pPr marL="1143000" indent="-228600" eaLnBrk="0" hangingPunct="0">
              <a:defRPr sz="4400">
                <a:solidFill>
                  <a:srgbClr val="00CC00"/>
                </a:solidFill>
                <a:latin typeface="Times New Roman" panose="02020603050405020304" pitchFamily="18" charset="0"/>
              </a:defRPr>
            </a:lvl3pPr>
            <a:lvl4pPr marL="1600200" indent="-228600" eaLnBrk="0" hangingPunct="0">
              <a:defRPr sz="4400">
                <a:solidFill>
                  <a:srgbClr val="00CC00"/>
                </a:solidFill>
                <a:latin typeface="Times New Roman" panose="02020603050405020304" pitchFamily="18" charset="0"/>
              </a:defRPr>
            </a:lvl4pPr>
            <a:lvl5pPr marL="2057400" indent="-228600" eaLnBrk="0" hangingPunct="0">
              <a:defRPr sz="4400">
                <a:solidFill>
                  <a:srgbClr val="00CC00"/>
                </a:solidFill>
                <a:latin typeface="Times New Roman" panose="02020603050405020304" pitchFamily="18" charset="0"/>
              </a:defRPr>
            </a:lvl5pPr>
            <a:lvl6pPr marL="2514600" indent="-228600" eaLnBrk="0" fontAlgn="base" hangingPunct="0">
              <a:spcBef>
                <a:spcPct val="0"/>
              </a:spcBef>
              <a:spcAft>
                <a:spcPct val="0"/>
              </a:spcAft>
              <a:defRPr sz="4400">
                <a:solidFill>
                  <a:srgbClr val="00CC00"/>
                </a:solidFill>
                <a:latin typeface="Times New Roman" panose="02020603050405020304" pitchFamily="18" charset="0"/>
              </a:defRPr>
            </a:lvl6pPr>
            <a:lvl7pPr marL="2971800" indent="-228600" eaLnBrk="0" fontAlgn="base" hangingPunct="0">
              <a:spcBef>
                <a:spcPct val="0"/>
              </a:spcBef>
              <a:spcAft>
                <a:spcPct val="0"/>
              </a:spcAft>
              <a:defRPr sz="4400">
                <a:solidFill>
                  <a:srgbClr val="00CC00"/>
                </a:solidFill>
                <a:latin typeface="Times New Roman" panose="02020603050405020304" pitchFamily="18" charset="0"/>
              </a:defRPr>
            </a:lvl7pPr>
            <a:lvl8pPr marL="3429000" indent="-228600" eaLnBrk="0" fontAlgn="base" hangingPunct="0">
              <a:spcBef>
                <a:spcPct val="0"/>
              </a:spcBef>
              <a:spcAft>
                <a:spcPct val="0"/>
              </a:spcAft>
              <a:defRPr sz="4400">
                <a:solidFill>
                  <a:srgbClr val="00CC00"/>
                </a:solidFill>
                <a:latin typeface="Times New Roman" panose="02020603050405020304" pitchFamily="18" charset="0"/>
              </a:defRPr>
            </a:lvl8pPr>
            <a:lvl9pPr marL="3886200" indent="-228600" eaLnBrk="0" fontAlgn="base" hangingPunct="0">
              <a:spcBef>
                <a:spcPct val="0"/>
              </a:spcBef>
              <a:spcAft>
                <a:spcPct val="0"/>
              </a:spcAft>
              <a:defRPr sz="4400">
                <a:solidFill>
                  <a:srgbClr val="00CC00"/>
                </a:solidFill>
                <a:latin typeface="Times New Roman" panose="02020603050405020304" pitchFamily="18" charset="0"/>
              </a:defRPr>
            </a:lvl9pPr>
          </a:lstStyle>
          <a:p>
            <a:pPr algn="ctr"/>
            <a:r>
              <a:rPr lang="en-US" altLang="en-US" sz="2000" b="1"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(Daniel 11:36-45)</a:t>
            </a:r>
            <a:endParaRPr lang="en-US" altLang="en-US" b="1"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34829" name="TextBox 35">
            <a:extLst>
              <a:ext uri="{FF2B5EF4-FFF2-40B4-BE49-F238E27FC236}">
                <a16:creationId xmlns:a16="http://schemas.microsoft.com/office/drawing/2014/main" id="{BFA9AF9F-1976-44C6-8C42-3D3DC5301ABA}"/>
              </a:ext>
            </a:extLst>
          </p:cNvPr>
          <p:cNvSpPr txBox="1">
            <a:spLocks noChangeArrowheads="1"/>
          </p:cNvSpPr>
          <p:nvPr/>
        </p:nvSpPr>
        <p:spPr bwMode="auto">
          <a:xfrm>
            <a:off x="838687" y="457200"/>
            <a:ext cx="4502763" cy="1200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6" tIns="45716" rIns="91436" bIns="45716">
            <a:spAutoFit/>
          </a:bodyPr>
          <a:lstStyle>
            <a:lvl1pPr eaLnBrk="0" hangingPunct="0">
              <a:defRPr sz="4400">
                <a:solidFill>
                  <a:srgbClr val="00CC00"/>
                </a:solidFill>
                <a:latin typeface="Times New Roman" panose="02020603050405020304" pitchFamily="18" charset="0"/>
              </a:defRPr>
            </a:lvl1pPr>
            <a:lvl2pPr marL="742950" indent="-285750" eaLnBrk="0" hangingPunct="0">
              <a:defRPr sz="4400">
                <a:solidFill>
                  <a:srgbClr val="00CC00"/>
                </a:solidFill>
                <a:latin typeface="Times New Roman" panose="02020603050405020304" pitchFamily="18" charset="0"/>
              </a:defRPr>
            </a:lvl2pPr>
            <a:lvl3pPr marL="1143000" indent="-228600" eaLnBrk="0" hangingPunct="0">
              <a:defRPr sz="4400">
                <a:solidFill>
                  <a:srgbClr val="00CC00"/>
                </a:solidFill>
                <a:latin typeface="Times New Roman" panose="02020603050405020304" pitchFamily="18" charset="0"/>
              </a:defRPr>
            </a:lvl3pPr>
            <a:lvl4pPr marL="1600200" indent="-228600" eaLnBrk="0" hangingPunct="0">
              <a:defRPr sz="4400">
                <a:solidFill>
                  <a:srgbClr val="00CC00"/>
                </a:solidFill>
                <a:latin typeface="Times New Roman" panose="02020603050405020304" pitchFamily="18" charset="0"/>
              </a:defRPr>
            </a:lvl4pPr>
            <a:lvl5pPr marL="2057400" indent="-228600" eaLnBrk="0" hangingPunct="0">
              <a:defRPr sz="4400">
                <a:solidFill>
                  <a:srgbClr val="00CC00"/>
                </a:solidFill>
                <a:latin typeface="Times New Roman" panose="02020603050405020304" pitchFamily="18" charset="0"/>
              </a:defRPr>
            </a:lvl5pPr>
            <a:lvl6pPr marL="2514600" indent="-228600" eaLnBrk="0" fontAlgn="base" hangingPunct="0">
              <a:spcBef>
                <a:spcPct val="0"/>
              </a:spcBef>
              <a:spcAft>
                <a:spcPct val="0"/>
              </a:spcAft>
              <a:defRPr sz="4400">
                <a:solidFill>
                  <a:srgbClr val="00CC00"/>
                </a:solidFill>
                <a:latin typeface="Times New Roman" panose="02020603050405020304" pitchFamily="18" charset="0"/>
              </a:defRPr>
            </a:lvl6pPr>
            <a:lvl7pPr marL="2971800" indent="-228600" eaLnBrk="0" fontAlgn="base" hangingPunct="0">
              <a:spcBef>
                <a:spcPct val="0"/>
              </a:spcBef>
              <a:spcAft>
                <a:spcPct val="0"/>
              </a:spcAft>
              <a:defRPr sz="4400">
                <a:solidFill>
                  <a:srgbClr val="00CC00"/>
                </a:solidFill>
                <a:latin typeface="Times New Roman" panose="02020603050405020304" pitchFamily="18" charset="0"/>
              </a:defRPr>
            </a:lvl7pPr>
            <a:lvl8pPr marL="3429000" indent="-228600" eaLnBrk="0" fontAlgn="base" hangingPunct="0">
              <a:spcBef>
                <a:spcPct val="0"/>
              </a:spcBef>
              <a:spcAft>
                <a:spcPct val="0"/>
              </a:spcAft>
              <a:defRPr sz="4400">
                <a:solidFill>
                  <a:srgbClr val="00CC00"/>
                </a:solidFill>
                <a:latin typeface="Times New Roman" panose="02020603050405020304" pitchFamily="18" charset="0"/>
              </a:defRPr>
            </a:lvl8pPr>
            <a:lvl9pPr marL="3886200" indent="-228600" eaLnBrk="0" fontAlgn="base" hangingPunct="0">
              <a:spcBef>
                <a:spcPct val="0"/>
              </a:spcBef>
              <a:spcAft>
                <a:spcPct val="0"/>
              </a:spcAft>
              <a:defRPr sz="4400">
                <a:solidFill>
                  <a:srgbClr val="00CC00"/>
                </a:solidFill>
                <a:latin typeface="Times New Roman" panose="02020603050405020304" pitchFamily="18" charset="0"/>
              </a:defRPr>
            </a:lvl9pPr>
          </a:lstStyle>
          <a:p>
            <a:pPr algn="ctr" eaLnBrk="1" hangingPunct="1"/>
            <a:r>
              <a:rPr lang="en-US" altLang="en-US" sz="3600" dirty="0">
                <a:solidFill>
                  <a:srgbClr val="FFD52B"/>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Understanding Daniel’s</a:t>
            </a:r>
          </a:p>
          <a:p>
            <a:pPr algn="ctr" eaLnBrk="1" hangingPunct="1"/>
            <a:r>
              <a:rPr lang="en-US" altLang="en-US" sz="3600" dirty="0">
                <a:solidFill>
                  <a:srgbClr val="FFD52B"/>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Prophetic Perspective</a:t>
            </a:r>
          </a:p>
        </p:txBody>
      </p:sp>
    </p:spTree>
    <p:extLst>
      <p:ext uri="{BB962C8B-B14F-4D97-AF65-F5344CB8AC3E}">
        <p14:creationId xmlns:p14="http://schemas.microsoft.com/office/powerpoint/2010/main" val="143467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a:xfrm>
            <a:off x="304800" y="228600"/>
            <a:ext cx="8534400" cy="1066800"/>
          </a:xfrm>
        </p:spPr>
        <p:txBody>
          <a:bodyPr/>
          <a:lstStyle/>
          <a:p>
            <a:pPr algn="ctr"/>
            <a:r>
              <a:rPr lang="en-US" altLang="en-US" sz="3600" dirty="0">
                <a:effectLst>
                  <a:outerShdw blurRad="38100" dist="38100" dir="2700000" algn="tl">
                    <a:srgbClr val="000000">
                      <a:alpha val="43137"/>
                    </a:srgbClr>
                  </a:outerShdw>
                </a:effectLst>
              </a:rPr>
              <a:t>IV. The Prophecy of the Heavenly Messenger </a:t>
            </a:r>
            <a:r>
              <a:rPr lang="en-US" altLang="en-US" sz="3200" dirty="0">
                <a:effectLst>
                  <a:outerShdw blurRad="38100" dist="38100" dir="2700000" algn="tl">
                    <a:srgbClr val="000000">
                      <a:alpha val="43137"/>
                    </a:srgbClr>
                  </a:outerShdw>
                </a:effectLst>
              </a:rPr>
              <a:t>(11:2</a:t>
            </a:r>
            <a:r>
              <a:rPr lang="en-US" sz="3200" dirty="0">
                <a:effectLst>
                  <a:outerShdw blurRad="38100" dist="38100" dir="2700000" algn="tl">
                    <a:srgbClr val="000000">
                      <a:alpha val="43137"/>
                    </a:srgbClr>
                  </a:outerShdw>
                </a:effectLst>
              </a:rPr>
              <a:t>–12:13</a:t>
            </a:r>
            <a:r>
              <a:rPr lang="en-US" altLang="en-US" sz="3200" dirty="0">
                <a:effectLst>
                  <a:outerShdw blurRad="38100" dist="38100" dir="2700000" algn="tl">
                    <a:srgbClr val="000000">
                      <a:alpha val="43137"/>
                    </a:srgbClr>
                  </a:outerShdw>
                </a:effectLst>
              </a:rPr>
              <a:t>)</a:t>
            </a:r>
            <a:endParaRPr lang="en-US" altLang="en-US" sz="3600" dirty="0">
              <a:effectLst>
                <a:outerShdw blurRad="38100" dist="38100" dir="2700000" algn="tl">
                  <a:srgbClr val="000000">
                    <a:alpha val="43137"/>
                  </a:srgbClr>
                </a:outerShdw>
              </a:effectLst>
            </a:endParaRPr>
          </a:p>
        </p:txBody>
      </p:sp>
      <p:sp>
        <p:nvSpPr>
          <p:cNvPr id="19459" name="Rectangle 3"/>
          <p:cNvSpPr>
            <a:spLocks noGrp="1" noChangeArrowheads="1"/>
          </p:cNvSpPr>
          <p:nvPr>
            <p:ph type="body" idx="1"/>
          </p:nvPr>
        </p:nvSpPr>
        <p:spPr>
          <a:xfrm>
            <a:off x="1295400" y="1600200"/>
            <a:ext cx="6553200" cy="4724400"/>
          </a:xfrm>
        </p:spPr>
        <p:txBody>
          <a:bodyPr/>
          <a:lstStyle/>
          <a:p>
            <a:pPr marL="457200" indent="-457200">
              <a:spcBef>
                <a:spcPct val="0"/>
              </a:spcBef>
              <a:spcAft>
                <a:spcPts val="2400"/>
              </a:spcAft>
              <a:buSzPct val="100000"/>
              <a:buAutoNum type="alphaUcPeriod"/>
            </a:pPr>
            <a:r>
              <a:rPr lang="en-US" altLang="en-US" dirty="0">
                <a:effectLst>
                  <a:outerShdw blurRad="38100" dist="38100" dir="2700000" algn="tl">
                    <a:srgbClr val="000000">
                      <a:alpha val="43137"/>
                    </a:srgbClr>
                  </a:outerShdw>
                </a:effectLst>
              </a:rPr>
              <a:t>Persia (11:2)</a:t>
            </a:r>
          </a:p>
          <a:p>
            <a:pPr marL="457200" indent="-457200">
              <a:spcBef>
                <a:spcPct val="0"/>
              </a:spcBef>
              <a:spcAft>
                <a:spcPts val="2400"/>
              </a:spcAft>
              <a:buSzPct val="100000"/>
              <a:buAutoNum type="alphaUcPeriod"/>
            </a:pPr>
            <a:r>
              <a:rPr lang="en-US" altLang="en-US" dirty="0">
                <a:effectLst>
                  <a:outerShdw blurRad="38100" dist="38100" dir="2700000" algn="tl">
                    <a:srgbClr val="000000">
                      <a:alpha val="43137"/>
                    </a:srgbClr>
                  </a:outerShdw>
                </a:effectLst>
              </a:rPr>
              <a:t>Greece (</a:t>
            </a:r>
            <a:r>
              <a:rPr lang="en-US" dirty="0">
                <a:effectLst>
                  <a:outerShdw blurRad="38100" dist="38100" dir="2700000" algn="tl">
                    <a:srgbClr val="000000">
                      <a:alpha val="43137"/>
                    </a:srgbClr>
                  </a:outerShdw>
                </a:effectLst>
              </a:rPr>
              <a:t>11:3-4</a:t>
            </a:r>
            <a:r>
              <a:rPr lang="en-US" altLang="en-US" dirty="0">
                <a:effectLst>
                  <a:outerShdw blurRad="38100" dist="38100" dir="2700000" algn="tl">
                    <a:srgbClr val="000000">
                      <a:alpha val="43137"/>
                    </a:srgbClr>
                  </a:outerShdw>
                </a:effectLst>
              </a:rPr>
              <a:t>)</a:t>
            </a:r>
          </a:p>
          <a:p>
            <a:pPr marL="457200" indent="-457200">
              <a:spcBef>
                <a:spcPct val="0"/>
              </a:spcBef>
              <a:spcAft>
                <a:spcPts val="2400"/>
              </a:spcAft>
              <a:buSzPct val="100000"/>
              <a:buAutoNum type="alphaUcPeriod"/>
            </a:pPr>
            <a:r>
              <a:rPr lang="en-US" altLang="en-US" dirty="0">
                <a:effectLst>
                  <a:outerShdw blurRad="38100" dist="38100" dir="2700000" algn="tl">
                    <a:srgbClr val="000000">
                      <a:alpha val="43137"/>
                    </a:srgbClr>
                  </a:outerShdw>
                </a:effectLst>
              </a:rPr>
              <a:t>Ptolemies &amp; Seleucids (11:5-20)</a:t>
            </a:r>
          </a:p>
          <a:p>
            <a:pPr marL="457200" indent="-457200">
              <a:spcBef>
                <a:spcPct val="0"/>
              </a:spcBef>
              <a:spcAft>
                <a:spcPts val="2400"/>
              </a:spcAft>
              <a:buSzPct val="100000"/>
              <a:buAutoNum type="alphaUcPeriod"/>
            </a:pPr>
            <a:r>
              <a:rPr lang="en-US" altLang="en-US" dirty="0">
                <a:effectLst>
                  <a:outerShdw blurRad="38100" dist="38100" dir="2700000" algn="tl">
                    <a:srgbClr val="000000">
                      <a:alpha val="43137"/>
                    </a:srgbClr>
                  </a:outerShdw>
                </a:effectLst>
              </a:rPr>
              <a:t>Antiochus IV (11:21-35)</a:t>
            </a:r>
          </a:p>
          <a:p>
            <a:pPr marL="457200" indent="-457200">
              <a:spcBef>
                <a:spcPct val="0"/>
              </a:spcBef>
              <a:spcAft>
                <a:spcPts val="2400"/>
              </a:spcAft>
              <a:buSzPct val="100000"/>
              <a:buFont typeface="Wingdings" pitchFamily="2" charset="2"/>
              <a:buAutoNum type="alphaUcPeriod"/>
            </a:pPr>
            <a:r>
              <a:rPr lang="en-US" altLang="en-US" b="1" u="sng" dirty="0">
                <a:solidFill>
                  <a:srgbClr val="FFFFCC"/>
                </a:solidFill>
                <a:effectLst>
                  <a:outerShdw blurRad="38100" dist="38100" dir="2700000" algn="tl">
                    <a:srgbClr val="000000">
                      <a:alpha val="43137"/>
                    </a:srgbClr>
                  </a:outerShdw>
                </a:effectLst>
              </a:rPr>
              <a:t>Antichrist (11:36-45)</a:t>
            </a:r>
          </a:p>
          <a:p>
            <a:pPr marL="457200" indent="-457200">
              <a:spcBef>
                <a:spcPct val="0"/>
              </a:spcBef>
              <a:spcAft>
                <a:spcPts val="2400"/>
              </a:spcAft>
              <a:buSzPct val="100000"/>
              <a:buAutoNum type="alphaUcPeriod"/>
            </a:pPr>
            <a:r>
              <a:rPr lang="en-US" altLang="en-US" dirty="0">
                <a:effectLst>
                  <a:outerShdw blurRad="38100" dist="38100" dir="2700000" algn="tl">
                    <a:srgbClr val="000000">
                      <a:alpha val="43137"/>
                    </a:srgbClr>
                  </a:outerShdw>
                </a:effectLst>
              </a:rPr>
              <a:t>Tribulation &amp; Millennium (12:1-13)</a:t>
            </a:r>
          </a:p>
        </p:txBody>
      </p:sp>
      <p:pic>
        <p:nvPicPr>
          <p:cNvPr id="35843" name="Picture 2" descr="http://slbc.org/wp-content/uploads/2014/09/Book-of-Daniel-weppage.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474885" y="1828800"/>
            <a:ext cx="2364315" cy="914400"/>
          </a:xfrm>
          <a:prstGeom prst="rect">
            <a:avLst/>
          </a:prstGeom>
          <a:noFill/>
          <a:ln w="9525">
            <a:noFill/>
            <a:miter lim="800000"/>
            <a:headEnd/>
            <a:tailEnd/>
          </a:ln>
        </p:spPr>
      </p:pic>
    </p:spTree>
    <p:extLst>
      <p:ext uri="{BB962C8B-B14F-4D97-AF65-F5344CB8AC3E}">
        <p14:creationId xmlns:p14="http://schemas.microsoft.com/office/powerpoint/2010/main" val="1313265806"/>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a:xfrm>
            <a:off x="304800" y="228600"/>
            <a:ext cx="8534400" cy="1066800"/>
          </a:xfrm>
        </p:spPr>
        <p:txBody>
          <a:bodyPr/>
          <a:lstStyle/>
          <a:p>
            <a:pPr algn="ctr"/>
            <a:r>
              <a:rPr lang="en-US" altLang="en-US" sz="3600" dirty="0">
                <a:effectLst>
                  <a:outerShdw blurRad="38100" dist="38100" dir="2700000" algn="tl">
                    <a:srgbClr val="000000">
                      <a:alpha val="43137"/>
                    </a:srgbClr>
                  </a:outerShdw>
                </a:effectLst>
              </a:rPr>
              <a:t>IV. The Prophecy of the Heavenly Messenger </a:t>
            </a:r>
            <a:r>
              <a:rPr lang="en-US" altLang="en-US" sz="3200" dirty="0">
                <a:effectLst>
                  <a:outerShdw blurRad="38100" dist="38100" dir="2700000" algn="tl">
                    <a:srgbClr val="000000">
                      <a:alpha val="43137"/>
                    </a:srgbClr>
                  </a:outerShdw>
                </a:effectLst>
              </a:rPr>
              <a:t>(11:2</a:t>
            </a:r>
            <a:r>
              <a:rPr lang="en-US" sz="3200" dirty="0">
                <a:effectLst>
                  <a:outerShdw blurRad="38100" dist="38100" dir="2700000" algn="tl">
                    <a:srgbClr val="000000">
                      <a:alpha val="43137"/>
                    </a:srgbClr>
                  </a:outerShdw>
                </a:effectLst>
              </a:rPr>
              <a:t>–12:13</a:t>
            </a:r>
            <a:r>
              <a:rPr lang="en-US" altLang="en-US" sz="3200" dirty="0">
                <a:effectLst>
                  <a:outerShdw blurRad="38100" dist="38100" dir="2700000" algn="tl">
                    <a:srgbClr val="000000">
                      <a:alpha val="43137"/>
                    </a:srgbClr>
                  </a:outerShdw>
                </a:effectLst>
              </a:rPr>
              <a:t>)</a:t>
            </a:r>
            <a:endParaRPr lang="en-US" altLang="en-US" sz="3600" dirty="0">
              <a:effectLst>
                <a:outerShdw blurRad="38100" dist="38100" dir="2700000" algn="tl">
                  <a:srgbClr val="000000">
                    <a:alpha val="43137"/>
                  </a:srgbClr>
                </a:outerShdw>
              </a:effectLst>
            </a:endParaRPr>
          </a:p>
        </p:txBody>
      </p:sp>
      <p:sp>
        <p:nvSpPr>
          <p:cNvPr id="19459" name="Rectangle 3"/>
          <p:cNvSpPr>
            <a:spLocks noGrp="1" noChangeArrowheads="1"/>
          </p:cNvSpPr>
          <p:nvPr>
            <p:ph type="body" idx="1"/>
          </p:nvPr>
        </p:nvSpPr>
        <p:spPr>
          <a:xfrm>
            <a:off x="1295400" y="1600200"/>
            <a:ext cx="6553200" cy="4724400"/>
          </a:xfrm>
        </p:spPr>
        <p:txBody>
          <a:bodyPr/>
          <a:lstStyle/>
          <a:p>
            <a:pPr marL="457200" indent="-457200">
              <a:spcBef>
                <a:spcPct val="0"/>
              </a:spcBef>
              <a:spcAft>
                <a:spcPts val="2400"/>
              </a:spcAft>
              <a:buSzPct val="100000"/>
              <a:buAutoNum type="alphaUcPeriod"/>
            </a:pPr>
            <a:r>
              <a:rPr lang="en-US" altLang="en-US" dirty="0">
                <a:effectLst>
                  <a:outerShdw blurRad="38100" dist="38100" dir="2700000" algn="tl">
                    <a:srgbClr val="000000">
                      <a:alpha val="43137"/>
                    </a:srgbClr>
                  </a:outerShdw>
                </a:effectLst>
              </a:rPr>
              <a:t>Persia (11:2)</a:t>
            </a:r>
          </a:p>
          <a:p>
            <a:pPr marL="457200" indent="-457200">
              <a:spcBef>
                <a:spcPct val="0"/>
              </a:spcBef>
              <a:spcAft>
                <a:spcPts val="2400"/>
              </a:spcAft>
              <a:buSzPct val="100000"/>
              <a:buAutoNum type="alphaUcPeriod"/>
            </a:pPr>
            <a:r>
              <a:rPr lang="en-US" altLang="en-US" dirty="0">
                <a:effectLst>
                  <a:outerShdw blurRad="38100" dist="38100" dir="2700000" algn="tl">
                    <a:srgbClr val="000000">
                      <a:alpha val="43137"/>
                    </a:srgbClr>
                  </a:outerShdw>
                </a:effectLst>
              </a:rPr>
              <a:t>Greece (</a:t>
            </a:r>
            <a:r>
              <a:rPr lang="en-US" dirty="0">
                <a:effectLst>
                  <a:outerShdw blurRad="38100" dist="38100" dir="2700000" algn="tl">
                    <a:srgbClr val="000000">
                      <a:alpha val="43137"/>
                    </a:srgbClr>
                  </a:outerShdw>
                </a:effectLst>
              </a:rPr>
              <a:t>11:3-4</a:t>
            </a:r>
            <a:r>
              <a:rPr lang="en-US" altLang="en-US" dirty="0">
                <a:effectLst>
                  <a:outerShdw blurRad="38100" dist="38100" dir="2700000" algn="tl">
                    <a:srgbClr val="000000">
                      <a:alpha val="43137"/>
                    </a:srgbClr>
                  </a:outerShdw>
                </a:effectLst>
              </a:rPr>
              <a:t>)</a:t>
            </a:r>
          </a:p>
          <a:p>
            <a:pPr marL="457200" indent="-457200">
              <a:spcBef>
                <a:spcPct val="0"/>
              </a:spcBef>
              <a:spcAft>
                <a:spcPts val="2400"/>
              </a:spcAft>
              <a:buSzPct val="100000"/>
              <a:buAutoNum type="alphaUcPeriod"/>
            </a:pPr>
            <a:r>
              <a:rPr lang="en-US" altLang="en-US" dirty="0">
                <a:effectLst>
                  <a:outerShdw blurRad="38100" dist="38100" dir="2700000" algn="tl">
                    <a:srgbClr val="000000">
                      <a:alpha val="43137"/>
                    </a:srgbClr>
                  </a:outerShdw>
                </a:effectLst>
              </a:rPr>
              <a:t>Ptolemies &amp; Seleucids (11:5-20)</a:t>
            </a:r>
          </a:p>
          <a:p>
            <a:pPr marL="457200" indent="-457200">
              <a:spcBef>
                <a:spcPct val="0"/>
              </a:spcBef>
              <a:spcAft>
                <a:spcPts val="2400"/>
              </a:spcAft>
              <a:buSzPct val="100000"/>
              <a:buAutoNum type="alphaUcPeriod"/>
            </a:pPr>
            <a:r>
              <a:rPr lang="en-US" altLang="en-US" dirty="0">
                <a:effectLst>
                  <a:outerShdw blurRad="38100" dist="38100" dir="2700000" algn="tl">
                    <a:srgbClr val="000000">
                      <a:alpha val="43137"/>
                    </a:srgbClr>
                  </a:outerShdw>
                </a:effectLst>
              </a:rPr>
              <a:t>Antiochus IV (11:21-35)</a:t>
            </a:r>
          </a:p>
          <a:p>
            <a:pPr marL="457200" indent="-457200">
              <a:spcBef>
                <a:spcPct val="0"/>
              </a:spcBef>
              <a:spcAft>
                <a:spcPts val="2400"/>
              </a:spcAft>
              <a:buSzPct val="100000"/>
              <a:buFont typeface="Wingdings" pitchFamily="2" charset="2"/>
              <a:buAutoNum type="alphaUcPeriod"/>
            </a:pPr>
            <a:r>
              <a:rPr lang="en-US" altLang="en-US" dirty="0">
                <a:effectLst>
                  <a:outerShdw blurRad="38100" dist="38100" dir="2700000" algn="tl">
                    <a:srgbClr val="000000">
                      <a:alpha val="43137"/>
                    </a:srgbClr>
                  </a:outerShdw>
                </a:effectLst>
              </a:rPr>
              <a:t>Antichrist (11:36-45)</a:t>
            </a:r>
          </a:p>
          <a:p>
            <a:pPr marL="457200" indent="-457200">
              <a:spcBef>
                <a:spcPct val="0"/>
              </a:spcBef>
              <a:spcAft>
                <a:spcPts val="2400"/>
              </a:spcAft>
              <a:buSzPct val="100000"/>
              <a:buFont typeface="Wingdings" pitchFamily="2" charset="2"/>
              <a:buAutoNum type="alphaUcPeriod"/>
            </a:pPr>
            <a:r>
              <a:rPr lang="en-US" altLang="en-US" b="1" u="sng" dirty="0">
                <a:solidFill>
                  <a:srgbClr val="FFFFCC"/>
                </a:solidFill>
                <a:effectLst>
                  <a:outerShdw blurRad="38100" dist="38100" dir="2700000" algn="tl">
                    <a:srgbClr val="000000">
                      <a:alpha val="43137"/>
                    </a:srgbClr>
                  </a:outerShdw>
                </a:effectLst>
              </a:rPr>
              <a:t>Tribulation &amp; Millennium (12:1-13)</a:t>
            </a:r>
          </a:p>
        </p:txBody>
      </p:sp>
      <p:pic>
        <p:nvPicPr>
          <p:cNvPr id="35843" name="Picture 2" descr="http://slbc.org/wp-content/uploads/2014/09/Book-of-Daniel-weppage.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474885" y="1828800"/>
            <a:ext cx="2364315" cy="914400"/>
          </a:xfrm>
          <a:prstGeom prst="rect">
            <a:avLst/>
          </a:prstGeom>
          <a:noFill/>
          <a:ln w="9525">
            <a:noFill/>
            <a:miter lim="800000"/>
            <a:headEnd/>
            <a:tailEnd/>
          </a:ln>
        </p:spPr>
      </p:pic>
    </p:spTree>
    <p:extLst>
      <p:ext uri="{BB962C8B-B14F-4D97-AF65-F5344CB8AC3E}">
        <p14:creationId xmlns:p14="http://schemas.microsoft.com/office/powerpoint/2010/main" val="1287222105"/>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a:xfrm>
            <a:off x="236788" y="240809"/>
            <a:ext cx="8763000" cy="1130791"/>
          </a:xfrm>
        </p:spPr>
        <p:txBody>
          <a:bodyPr/>
          <a:lstStyle/>
          <a:p>
            <a:pPr algn="ctr"/>
            <a:r>
              <a:rPr lang="en-US" altLang="en-US" sz="3600" dirty="0">
                <a:effectLst>
                  <a:outerShdw blurRad="38100" dist="38100" dir="2700000" algn="tl">
                    <a:srgbClr val="000000">
                      <a:alpha val="43137"/>
                    </a:srgbClr>
                  </a:outerShdw>
                </a:effectLst>
              </a:rPr>
              <a:t>The Tribulation &amp; Millennium </a:t>
            </a:r>
            <a:br>
              <a:rPr lang="en-US" altLang="en-US" sz="3200" dirty="0">
                <a:effectLst>
                  <a:outerShdw blurRad="38100" dist="38100" dir="2700000" algn="tl">
                    <a:srgbClr val="000000">
                      <a:alpha val="43137"/>
                    </a:srgbClr>
                  </a:outerShdw>
                </a:effectLst>
              </a:rPr>
            </a:br>
            <a:r>
              <a:rPr lang="en-US" altLang="en-US" sz="3200" dirty="0">
                <a:effectLst>
                  <a:outerShdw blurRad="38100" dist="38100" dir="2700000" algn="tl">
                    <a:srgbClr val="000000">
                      <a:alpha val="43137"/>
                    </a:srgbClr>
                  </a:outerShdw>
                </a:effectLst>
              </a:rPr>
              <a:t>Daniel 12:1-13</a:t>
            </a:r>
          </a:p>
        </p:txBody>
      </p:sp>
      <p:sp>
        <p:nvSpPr>
          <p:cNvPr id="19459" name="Rectangle 3"/>
          <p:cNvSpPr>
            <a:spLocks noGrp="1" noChangeArrowheads="1"/>
          </p:cNvSpPr>
          <p:nvPr>
            <p:ph type="body" idx="1"/>
          </p:nvPr>
        </p:nvSpPr>
        <p:spPr>
          <a:xfrm>
            <a:off x="236788" y="1600200"/>
            <a:ext cx="7274310" cy="5128680"/>
          </a:xfrm>
        </p:spPr>
        <p:txBody>
          <a:bodyPr/>
          <a:lstStyle/>
          <a:p>
            <a:pPr marL="457200" indent="-457200">
              <a:spcBef>
                <a:spcPct val="0"/>
              </a:spcBef>
              <a:spcAft>
                <a:spcPts val="600"/>
              </a:spcAft>
              <a:buSzPct val="100000"/>
              <a:buFont typeface="Times New Roman" pitchFamily="18" charset="0"/>
              <a:buAutoNum type="romanUcPeriod"/>
            </a:pPr>
            <a:r>
              <a:rPr lang="en-US" altLang="en-US" dirty="0">
                <a:effectLst>
                  <a:outerShdw blurRad="38100" dist="38100" dir="2700000" algn="tl">
                    <a:srgbClr val="000000">
                      <a:alpha val="43137"/>
                    </a:srgbClr>
                  </a:outerShdw>
                </a:effectLst>
              </a:rPr>
              <a:t>Description of the End Times (1-4)</a:t>
            </a:r>
          </a:p>
          <a:p>
            <a:pPr marL="914400" lvl="1" indent="-457200">
              <a:spcBef>
                <a:spcPct val="0"/>
              </a:spcBef>
              <a:spcAft>
                <a:spcPts val="600"/>
              </a:spcAft>
              <a:buSzPct val="100000"/>
              <a:buAutoNum type="alphaUcPeriod"/>
            </a:pPr>
            <a:r>
              <a:rPr lang="en-US" altLang="en-US" dirty="0">
                <a:effectLst>
                  <a:outerShdw blurRad="38100" dist="38100" dir="2700000" algn="tl">
                    <a:srgbClr val="000000">
                      <a:alpha val="43137"/>
                    </a:srgbClr>
                  </a:outerShdw>
                </a:effectLst>
              </a:rPr>
              <a:t>The Suffering (1)</a:t>
            </a:r>
          </a:p>
          <a:p>
            <a:pPr marL="914400" lvl="1" indent="-457200">
              <a:spcBef>
                <a:spcPct val="0"/>
              </a:spcBef>
              <a:spcAft>
                <a:spcPts val="600"/>
              </a:spcAft>
              <a:buSzPct val="100000"/>
              <a:buAutoNum type="alphaUcPeriod"/>
            </a:pPr>
            <a:r>
              <a:rPr lang="en-US" altLang="en-US" dirty="0">
                <a:effectLst>
                  <a:outerShdw blurRad="38100" dist="38100" dir="2700000" algn="tl">
                    <a:srgbClr val="000000">
                      <a:alpha val="43137"/>
                    </a:srgbClr>
                  </a:outerShdw>
                </a:effectLst>
              </a:rPr>
              <a:t>The Separation (2)</a:t>
            </a:r>
          </a:p>
          <a:p>
            <a:pPr marL="914400" lvl="1" indent="-457200">
              <a:spcBef>
                <a:spcPct val="0"/>
              </a:spcBef>
              <a:spcAft>
                <a:spcPts val="600"/>
              </a:spcAft>
              <a:buSzPct val="100000"/>
              <a:buAutoNum type="alphaUcPeriod"/>
            </a:pPr>
            <a:r>
              <a:rPr lang="en-US" altLang="en-US" dirty="0">
                <a:effectLst>
                  <a:outerShdw blurRad="38100" dist="38100" dir="2700000" algn="tl">
                    <a:srgbClr val="000000">
                      <a:alpha val="43137"/>
                    </a:srgbClr>
                  </a:outerShdw>
                </a:effectLst>
              </a:rPr>
              <a:t>The Shining (3)</a:t>
            </a:r>
          </a:p>
          <a:p>
            <a:pPr marL="914400" lvl="1" indent="-457200">
              <a:spcBef>
                <a:spcPct val="0"/>
              </a:spcBef>
              <a:spcAft>
                <a:spcPts val="600"/>
              </a:spcAft>
              <a:buSzPct val="100000"/>
              <a:buAutoNum type="alphaUcPeriod"/>
            </a:pPr>
            <a:r>
              <a:rPr lang="en-US" altLang="en-US" dirty="0">
                <a:effectLst>
                  <a:outerShdw blurRad="38100" dist="38100" dir="2700000" algn="tl">
                    <a:srgbClr val="000000">
                      <a:alpha val="43137"/>
                    </a:srgbClr>
                  </a:outerShdw>
                </a:effectLst>
              </a:rPr>
              <a:t>The Sealing (4)</a:t>
            </a:r>
          </a:p>
        </p:txBody>
      </p:sp>
      <p:pic>
        <p:nvPicPr>
          <p:cNvPr id="5" name="Picture 2" descr="http://slbc.org/wp-content/uploads/2014/09/Book-of-Daniel-weppage.jpg">
            <a:extLst>
              <a:ext uri="{FF2B5EF4-FFF2-40B4-BE49-F238E27FC236}">
                <a16:creationId xmlns:a16="http://schemas.microsoft.com/office/drawing/2014/main" id="{05D65879-D84C-4CA3-8649-42AF1F50BDD5}"/>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509672" y="2428332"/>
            <a:ext cx="3375584" cy="130546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A7BA1F86-3E75-4046-BE91-38EB75C9FEDA}"/>
              </a:ext>
            </a:extLst>
          </p:cNvPr>
          <p:cNvSpPr txBox="1"/>
          <p:nvPr/>
        </p:nvSpPr>
        <p:spPr>
          <a:xfrm>
            <a:off x="934845" y="6063361"/>
            <a:ext cx="7274310" cy="461665"/>
          </a:xfrm>
          <a:prstGeom prst="rect">
            <a:avLst/>
          </a:prstGeom>
          <a:noFill/>
        </p:spPr>
        <p:txBody>
          <a:bodyPr wrap="square" rtlCol="0">
            <a:spAutoFit/>
          </a:bodyPr>
          <a:lstStyle/>
          <a:p>
            <a:pPr algn="ctr"/>
            <a:r>
              <a:rPr lang="en-US" dirty="0">
                <a:latin typeface="Calibri" panose="020F0502020204030204" pitchFamily="34" charset="0"/>
                <a:cs typeface="Calibri" panose="020F0502020204030204" pitchFamily="34" charset="0"/>
              </a:rPr>
              <a:t>Harold Wilmington, </a:t>
            </a:r>
            <a:r>
              <a:rPr lang="en-US" i="1" dirty="0">
                <a:latin typeface="Calibri" panose="020F0502020204030204" pitchFamily="34" charset="0"/>
                <a:cs typeface="Calibri" panose="020F0502020204030204" pitchFamily="34" charset="0"/>
              </a:rPr>
              <a:t>The Outline Bible</a:t>
            </a:r>
            <a:r>
              <a:rPr lang="en-US" dirty="0">
                <a:latin typeface="Calibri" panose="020F0502020204030204" pitchFamily="34" charset="0"/>
                <a:cs typeface="Calibri" panose="020F0502020204030204" pitchFamily="34" charset="0"/>
              </a:rPr>
              <a:t>, pp. 418-19</a:t>
            </a:r>
          </a:p>
        </p:txBody>
      </p:sp>
    </p:spTree>
    <p:extLst>
      <p:ext uri="{BB962C8B-B14F-4D97-AF65-F5344CB8AC3E}">
        <p14:creationId xmlns:p14="http://schemas.microsoft.com/office/powerpoint/2010/main" val="2105856647"/>
      </p:ext>
    </p:extLst>
  </p:cSld>
  <p:clrMapOvr>
    <a:masterClrMapping/>
  </p:clrMapOvr>
  <p:transition/>
</p:sld>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20904</TotalTime>
  <Words>1308</Words>
  <Application>Microsoft Office PowerPoint</Application>
  <PresentationFormat>On-screen Show (4:3)</PresentationFormat>
  <Paragraphs>217</Paragraphs>
  <Slides>48</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48</vt:i4>
      </vt:variant>
    </vt:vector>
  </HeadingPairs>
  <TitlesOfParts>
    <vt:vector size="53" baseType="lpstr">
      <vt:lpstr>Arial</vt:lpstr>
      <vt:lpstr>Calibri</vt:lpstr>
      <vt:lpstr>Times New Roman</vt:lpstr>
      <vt:lpstr>Wingdings</vt:lpstr>
      <vt:lpstr>Azure</vt:lpstr>
      <vt:lpstr>THE BOOK OF DANIEL</vt:lpstr>
      <vt:lpstr>DANIEL 10-12 THE FINAL VISION</vt:lpstr>
      <vt:lpstr>PowerPoint Presentation</vt:lpstr>
      <vt:lpstr>Chapter 10–12 Outline</vt:lpstr>
      <vt:lpstr>IV. The Prophecy of the Heavenly Messenger (11:2–12:13)</vt:lpstr>
      <vt:lpstr>PowerPoint Presentation</vt:lpstr>
      <vt:lpstr>IV. The Prophecy of the Heavenly Messenger (11:2–12:13)</vt:lpstr>
      <vt:lpstr>IV. The Prophecy of the Heavenly Messenger (11:2–12:13)</vt:lpstr>
      <vt:lpstr>The Tribulation &amp; Millennium  Daniel 12:1-13</vt:lpstr>
      <vt:lpstr>The Tribulation &amp; Millennium  Daniel 12:1-13</vt:lpstr>
      <vt:lpstr>I. Description of the End Times  Daniel 12:1-4</vt:lpstr>
      <vt:lpstr>I. Description of the End Times  Daniel 12:1-4</vt:lpstr>
      <vt:lpstr>I. Description of the End Times  Daniel 12:1-4</vt:lpstr>
      <vt:lpstr>I. Description of the End Times  Daniel 12:1-4</vt:lpstr>
      <vt:lpstr>PowerPoint Presentation</vt:lpstr>
      <vt:lpstr>I. Description of the End Times  Daniel 12:1-4</vt:lpstr>
      <vt:lpstr>I. Description of the End Times  Daniel 12:1-4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Dr. Alan W. Gomes (Summer 1991). “Evangelicals and the Annihilation of Hell” (Part 2).  In the Christian Research Journal. Page 11.</vt:lpstr>
      <vt:lpstr>PowerPoint Presentation</vt:lpstr>
      <vt:lpstr>PowerPoint Presentation</vt:lpstr>
      <vt:lpstr>PowerPoint Presentation</vt:lpstr>
      <vt:lpstr>PowerPoint Presentation</vt:lpstr>
      <vt:lpstr>Dominoes in a Row</vt:lpstr>
      <vt:lpstr>PowerPoint Presentation</vt:lpstr>
      <vt:lpstr>PowerPoint Presentation</vt:lpstr>
      <vt:lpstr>God’s Resurrection Program</vt:lpstr>
      <vt:lpstr>PowerPoint Presentation</vt:lpstr>
      <vt:lpstr>PowerPoint Presentation</vt:lpstr>
      <vt:lpstr>PowerPoint Presentation</vt:lpstr>
      <vt:lpstr>PowerPoint Presentation</vt:lpstr>
      <vt:lpstr>PowerPoint Presentation</vt:lpstr>
      <vt:lpstr>Order or Tagma (1 Cor. 15:23)</vt:lpstr>
      <vt:lpstr>PowerPoint Presentation</vt:lpstr>
      <vt:lpstr>I. Description of the End Times  Daniel 12:1-4</vt:lpstr>
      <vt:lpstr>I. Description of the End Times  Daniel 12:1-4</vt:lpstr>
      <vt:lpstr>Conclusion</vt:lpstr>
      <vt:lpstr>I. Description of the End Times  Daniel 12:1-4</vt:lpstr>
      <vt:lpstr>Chapter 10–12 Outline</vt:lpstr>
      <vt:lpstr>IV. The Prophecy of the Heavenly Messenger (11:2–12:13)</vt:lpstr>
      <vt:lpstr>Purpose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Daniel</dc:title>
  <dc:subject>Daniel</dc:subject>
  <dc:creator>A. Woods</dc:creator>
  <dc:description>Modified by Jim McGowan</dc:description>
  <cp:lastModifiedBy>Jim McGowan</cp:lastModifiedBy>
  <cp:revision>1997</cp:revision>
  <cp:lastPrinted>2017-02-05T01:03:10Z</cp:lastPrinted>
  <dcterms:created xsi:type="dcterms:W3CDTF">2009-03-17T12:21:13Z</dcterms:created>
  <dcterms:modified xsi:type="dcterms:W3CDTF">2018-03-25T03:12:06Z</dcterms:modified>
</cp:coreProperties>
</file>