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0"/>
  </p:notesMasterIdLst>
  <p:handoutMasterIdLst>
    <p:handoutMasterId r:id="rId101"/>
  </p:handoutMasterIdLst>
  <p:sldIdLst>
    <p:sldId id="4144" r:id="rId2"/>
    <p:sldId id="4145" r:id="rId3"/>
    <p:sldId id="4146" r:id="rId4"/>
    <p:sldId id="4147" r:id="rId5"/>
    <p:sldId id="4148" r:id="rId6"/>
    <p:sldId id="4149" r:id="rId7"/>
    <p:sldId id="4150" r:id="rId8"/>
    <p:sldId id="4151" r:id="rId9"/>
    <p:sldId id="4152" r:id="rId10"/>
    <p:sldId id="4153" r:id="rId11"/>
    <p:sldId id="4154" r:id="rId12"/>
    <p:sldId id="4155" r:id="rId13"/>
    <p:sldId id="4191" r:id="rId14"/>
    <p:sldId id="4157" r:id="rId15"/>
    <p:sldId id="4161" r:id="rId16"/>
    <p:sldId id="4164" r:id="rId17"/>
    <p:sldId id="4165" r:id="rId18"/>
    <p:sldId id="4170" r:id="rId19"/>
    <p:sldId id="4171" r:id="rId20"/>
    <p:sldId id="4172" r:id="rId21"/>
    <p:sldId id="4173" r:id="rId22"/>
    <p:sldId id="4198" r:id="rId23"/>
    <p:sldId id="4175" r:id="rId24"/>
    <p:sldId id="4176" r:id="rId25"/>
    <p:sldId id="4177" r:id="rId26"/>
    <p:sldId id="4178" r:id="rId27"/>
    <p:sldId id="4179" r:id="rId28"/>
    <p:sldId id="4180" r:id="rId29"/>
    <p:sldId id="4181" r:id="rId30"/>
    <p:sldId id="4182" r:id="rId31"/>
    <p:sldId id="4183" r:id="rId32"/>
    <p:sldId id="4184" r:id="rId33"/>
    <p:sldId id="4185" r:id="rId34"/>
    <p:sldId id="4186" r:id="rId35"/>
    <p:sldId id="4187" r:id="rId36"/>
    <p:sldId id="4188" r:id="rId37"/>
    <p:sldId id="4189" r:id="rId38"/>
    <p:sldId id="4190" r:id="rId39"/>
    <p:sldId id="4114" r:id="rId40"/>
    <p:sldId id="4004" r:id="rId41"/>
    <p:sldId id="4008" r:id="rId42"/>
    <p:sldId id="4009" r:id="rId43"/>
    <p:sldId id="4115" r:id="rId44"/>
    <p:sldId id="4116" r:id="rId45"/>
    <p:sldId id="4012" r:id="rId46"/>
    <p:sldId id="4013" r:id="rId47"/>
    <p:sldId id="4014" r:id="rId48"/>
    <p:sldId id="4015" r:id="rId49"/>
    <p:sldId id="4016" r:id="rId50"/>
    <p:sldId id="4017" r:id="rId51"/>
    <p:sldId id="4018" r:id="rId52"/>
    <p:sldId id="4019" r:id="rId53"/>
    <p:sldId id="4093" r:id="rId54"/>
    <p:sldId id="4094" r:id="rId55"/>
    <p:sldId id="4095" r:id="rId56"/>
    <p:sldId id="4097" r:id="rId57"/>
    <p:sldId id="4096" r:id="rId58"/>
    <p:sldId id="4020" r:id="rId59"/>
    <p:sldId id="4117" r:id="rId60"/>
    <p:sldId id="4022" r:id="rId61"/>
    <p:sldId id="4023" r:id="rId62"/>
    <p:sldId id="4024" r:id="rId63"/>
    <p:sldId id="4025" r:id="rId64"/>
    <p:sldId id="4026" r:id="rId65"/>
    <p:sldId id="4028" r:id="rId66"/>
    <p:sldId id="4029" r:id="rId67"/>
    <p:sldId id="4030" r:id="rId68"/>
    <p:sldId id="4031" r:id="rId69"/>
    <p:sldId id="4032" r:id="rId70"/>
    <p:sldId id="4033" r:id="rId71"/>
    <p:sldId id="4098" r:id="rId72"/>
    <p:sldId id="4099" r:id="rId73"/>
    <p:sldId id="4118" r:id="rId74"/>
    <p:sldId id="4065" r:id="rId75"/>
    <p:sldId id="4070" r:id="rId76"/>
    <p:sldId id="4043" r:id="rId77"/>
    <p:sldId id="4119" r:id="rId78"/>
    <p:sldId id="4045" r:id="rId79"/>
    <p:sldId id="4140" r:id="rId80"/>
    <p:sldId id="4121" r:id="rId81"/>
    <p:sldId id="4048" r:id="rId82"/>
    <p:sldId id="4122" r:id="rId83"/>
    <p:sldId id="4050" r:id="rId84"/>
    <p:sldId id="4141" r:id="rId85"/>
    <p:sldId id="4051" r:id="rId86"/>
    <p:sldId id="4055" r:id="rId87"/>
    <p:sldId id="4123" r:id="rId88"/>
    <p:sldId id="4057" r:id="rId89"/>
    <p:sldId id="4058" r:id="rId90"/>
    <p:sldId id="4059" r:id="rId91"/>
    <p:sldId id="4124" r:id="rId92"/>
    <p:sldId id="4061" r:id="rId93"/>
    <p:sldId id="4125" r:id="rId94"/>
    <p:sldId id="4063" r:id="rId95"/>
    <p:sldId id="4126" r:id="rId96"/>
    <p:sldId id="4034" r:id="rId97"/>
    <p:sldId id="3815" r:id="rId98"/>
    <p:sldId id="3952" r:id="rId9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6353" autoAdjust="0"/>
  </p:normalViewPr>
  <p:slideViewPr>
    <p:cSldViewPr>
      <p:cViewPr varScale="1">
        <p:scale>
          <a:sx n="106" d="100"/>
          <a:sy n="106" d="100"/>
        </p:scale>
        <p:origin x="16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3/21/2018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3/21/2018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04163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423587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398021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4740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9936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207157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1086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54354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5777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7989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30</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9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3/21/2018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31</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370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795950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44426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6808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711252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995742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47</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277480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50</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1056732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51</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418085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Protestant Reformation</a:t>
            </a:r>
            <a:endParaRPr lang="en-US" dirty="0"/>
          </a:p>
        </p:txBody>
      </p:sp>
      <p:sp>
        <p:nvSpPr>
          <p:cNvPr id="5" name="Date Placeholder 4"/>
          <p:cNvSpPr>
            <a:spLocks noGrp="1"/>
          </p:cNvSpPr>
          <p:nvPr>
            <p:ph type="dt" idx="11"/>
          </p:nvPr>
        </p:nvSpPr>
        <p:spPr/>
        <p:txBody>
          <a:bodyPr/>
          <a:lstStyle/>
          <a:p>
            <a:pPr>
              <a:defRPr/>
            </a:pPr>
            <a:r>
              <a:rPr lang="en-US"/>
              <a:t>3/21/2018</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4BBA7F9-A4F9-41CD-9EEF-64BAB7350056}" type="slidenum">
              <a:rPr lang="en-US" altLang="en-US" smtClean="0"/>
              <a:pPr>
                <a:defRPr/>
              </a:pPr>
              <a:t>54</a:t>
            </a:fld>
            <a:endParaRPr lang="en-US" altLang="en-US" dirty="0"/>
          </a:p>
        </p:txBody>
      </p:sp>
    </p:spTree>
    <p:extLst>
      <p:ext uri="{BB962C8B-B14F-4D97-AF65-F5344CB8AC3E}">
        <p14:creationId xmlns:p14="http://schemas.microsoft.com/office/powerpoint/2010/main" val="31691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59</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1279430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61</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572400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62</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2095171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67</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2463177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70</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305532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71</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2215542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466054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34199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815342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FF562C9F-F73B-4FC0-9C68-CEA74A95F718}" type="slidenum">
              <a:rPr lang="en-US" altLang="en-US" sz="1200"/>
              <a:pPr/>
              <a:t>76</a:t>
            </a:fld>
            <a:endParaRPr lang="en-US" altLang="en-US" sz="12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God created us—he is creative! And he made us in his image, to be creative too! Once sin is limited, we will be free to turn to the problems of this world and use our creativity to solve them. </a:t>
            </a:r>
          </a:p>
          <a:p>
            <a:endParaRPr lang="en-US" altLang="en-US"/>
          </a:p>
          <a:p>
            <a:r>
              <a:rPr lang="en-US" altLang="en-US"/>
              <a:t>The Millennium is written about a lot in the OT. Consider these passages….</a:t>
            </a:r>
          </a:p>
          <a:p>
            <a:endParaRPr lang="en-US" altLang="en-US"/>
          </a:p>
        </p:txBody>
      </p:sp>
    </p:spTree>
    <p:extLst>
      <p:ext uri="{BB962C8B-B14F-4D97-AF65-F5344CB8AC3E}">
        <p14:creationId xmlns:p14="http://schemas.microsoft.com/office/powerpoint/2010/main" val="7276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086105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198594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122916F-3A0F-4508-A567-2ECC7EB815B0}" type="slidenum">
              <a:rPr lang="en-US" altLang="en-US" sz="1200"/>
              <a:pPr/>
              <a:t>78</a:t>
            </a:fld>
            <a:endParaRPr lang="en-US" altLang="en-US"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will be joy. </a:t>
            </a:r>
          </a:p>
          <a:p>
            <a:endParaRPr lang="en-US" altLang="en-US"/>
          </a:p>
          <a:p>
            <a:r>
              <a:rPr lang="en-US" altLang="en-US"/>
              <a:t>And one thing we will do is enjoy God. “The mere words, “enjoyment of God,” makes sense only to those who already enjoy God; the vast majority of us seem to enjoy the vast majority of things vastly more than we enjoy God. –Heaven…Kreeft, p. 52</a:t>
            </a:r>
          </a:p>
          <a:p>
            <a:r>
              <a:rPr lang="en-US" altLang="en-US"/>
              <a:t>We miss the fact that it is God who made all things for us to enjoy. </a:t>
            </a:r>
          </a:p>
          <a:p>
            <a:r>
              <a:rPr lang="en-US" altLang="en-US"/>
              <a:t> </a:t>
            </a:r>
          </a:p>
        </p:txBody>
      </p:sp>
    </p:spTree>
    <p:extLst>
      <p:ext uri="{BB962C8B-B14F-4D97-AF65-F5344CB8AC3E}">
        <p14:creationId xmlns:p14="http://schemas.microsoft.com/office/powerpoint/2010/main" val="2200794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216321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91955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8327C81A-09C3-4B5B-92A9-13FB14F0E537}" type="slidenum">
              <a:rPr lang="en-US" altLang="en-US" sz="1200"/>
              <a:pPr/>
              <a:t>81</a:t>
            </a:fld>
            <a:endParaRPr lang="en-US" altLang="en-US" sz="120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Imagine a time in your life with genuine peace. That’s one thing we will experience too. </a:t>
            </a:r>
          </a:p>
        </p:txBody>
      </p:sp>
    </p:spTree>
    <p:extLst>
      <p:ext uri="{BB962C8B-B14F-4D97-AF65-F5344CB8AC3E}">
        <p14:creationId xmlns:p14="http://schemas.microsoft.com/office/powerpoint/2010/main" val="333088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01495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9A2CDE7-BD39-4E02-A658-C29956074B56}" type="slidenum">
              <a:rPr lang="en-US" altLang="en-US" sz="1200"/>
              <a:pPr/>
              <a:t>83</a:t>
            </a:fld>
            <a:endParaRPr lang="en-US" altLang="en-US" sz="120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Will we know everything there? </a:t>
            </a:r>
          </a:p>
          <a:p>
            <a:r>
              <a:rPr lang="en-US" altLang="en-US"/>
              <a:t> </a:t>
            </a:r>
          </a:p>
          <a:p>
            <a:r>
              <a:rPr lang="en-US" altLang="en-US"/>
              <a:t>No. Only God knows all. We will grow in our understanding. We will learn of the grace of God—we are trophies of his grace. Perhaps we will share with one another and learn all about one another. Maybe we will scoot all over the universe learning about it, and about God’s great wisdom and power. </a:t>
            </a:r>
          </a:p>
          <a:p>
            <a:endParaRPr lang="en-US" altLang="en-US"/>
          </a:p>
        </p:txBody>
      </p:sp>
    </p:spTree>
    <p:extLst>
      <p:ext uri="{BB962C8B-B14F-4D97-AF65-F5344CB8AC3E}">
        <p14:creationId xmlns:p14="http://schemas.microsoft.com/office/powerpoint/2010/main" val="2736493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26919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337209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5FB6A5E8-8818-417E-BE4B-D062D4A40E70}" type="slidenum">
              <a:rPr lang="en-US" altLang="en-US" sz="1200"/>
              <a:pPr/>
              <a:t>86</a:t>
            </a:fld>
            <a:endParaRPr lang="en-US" altLang="en-US" sz="1200"/>
          </a:p>
        </p:txBody>
      </p:sp>
      <p:sp>
        <p:nvSpPr>
          <p:cNvPr id="222211" name="Rectangle 1026"/>
          <p:cNvSpPr>
            <a:spLocks noGrp="1" noRot="1" noChangeAspect="1" noChangeArrowheads="1" noTextEdit="1"/>
          </p:cNvSpPr>
          <p:nvPr>
            <p:ph type="sldImg"/>
          </p:nvPr>
        </p:nvSpPr>
        <p:spPr>
          <a:ln/>
        </p:spPr>
      </p:sp>
      <p:sp>
        <p:nvSpPr>
          <p:cNvPr id="222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Obviously we will worship. The music at rock concerts is powerful, though it is an acquired taste. Not all of you like it. And they have fog machines. Sometimes there are mirrored globes that make light seem to dance. The music in heaven will be dynamic, and finally everyone there will like the choice of songs! Fire and smoke are symbols of God, so we may see those. However God is present there. That will be the biggest charge. He will make the best shows on earth seem puny by comparison. </a:t>
            </a:r>
          </a:p>
          <a:p>
            <a:endParaRPr lang="en-US" altLang="en-US"/>
          </a:p>
        </p:txBody>
      </p:sp>
    </p:spTree>
    <p:extLst>
      <p:ext uri="{BB962C8B-B14F-4D97-AF65-F5344CB8AC3E}">
        <p14:creationId xmlns:p14="http://schemas.microsoft.com/office/powerpoint/2010/main" val="169086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3943640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083935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429F53F5-C744-4D25-9925-9A241F3683EA}" type="slidenum">
              <a:rPr lang="en-US" altLang="en-US" sz="1200"/>
              <a:pPr/>
              <a:t>88</a:t>
            </a:fld>
            <a:endParaRPr lang="en-US" altLang="en-US"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ancient philosopher Plato taught that thought is good, material is evil. Since bodies are material, they thought bodies were bad. They looked forward to release from evil bodies. The Bible paints a very different picture. God created material. After each creation, he said it was “good.” Likewise he created man and woman. He gave them bodies. Originally his creation was without sin. Bodies are not bad. In fact, God gives us a great deal of joy through them. I can eat a peach, smell a flower and hold my wife’s hand. We will have bodies in Heaven, but they will be resurrected. They will never get sick or die. Our heavenly bodies will be free of pain and most important, they will be like the body that Jesus has throughout eternity. </a:t>
            </a:r>
          </a:p>
          <a:p>
            <a:endParaRPr lang="en-US" altLang="en-US"/>
          </a:p>
        </p:txBody>
      </p:sp>
    </p:spTree>
    <p:extLst>
      <p:ext uri="{BB962C8B-B14F-4D97-AF65-F5344CB8AC3E}">
        <p14:creationId xmlns:p14="http://schemas.microsoft.com/office/powerpoint/2010/main" val="774631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Time permitting, close with tape of Joni Erikson Tada on heaven. </a:t>
            </a:r>
          </a:p>
          <a:p>
            <a:endParaRPr lang="en-US" altLang="en-US"/>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E0DE794A-3994-4FE7-A6F9-42C8EAE04BE5}" type="slidenum">
              <a:rPr lang="en-US" altLang="en-US" sz="1200"/>
              <a:pPr/>
              <a:t>90</a:t>
            </a:fld>
            <a:endParaRPr lang="en-US" altLang="en-US" sz="1200"/>
          </a:p>
        </p:txBody>
      </p:sp>
    </p:spTree>
    <p:extLst>
      <p:ext uri="{BB962C8B-B14F-4D97-AF65-F5344CB8AC3E}">
        <p14:creationId xmlns:p14="http://schemas.microsoft.com/office/powerpoint/2010/main" val="753621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91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643770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93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875629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5F2E734B-1460-4BA6-BC76-D68BD47DC79B}" type="slidenum">
              <a:rPr lang="en-US" altLang="en-US" sz="1200"/>
              <a:pPr/>
              <a:t>94</a:t>
            </a:fld>
            <a:endParaRPr lang="en-US" altLang="en-US" sz="120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Will there be time in heaven? </a:t>
            </a:r>
          </a:p>
          <a:p>
            <a:r>
              <a:rPr lang="en-US" altLang="en-US"/>
              <a:t> </a:t>
            </a:r>
          </a:p>
          <a:p>
            <a:r>
              <a:rPr lang="en-US" altLang="en-US"/>
              <a:t>Revelation talks about the leaves of trees bearing fruit each month. The breakdown into months reflects time. So I believe there will be time in heaven. </a:t>
            </a:r>
          </a:p>
          <a:p>
            <a:endParaRPr lang="en-US" altLang="en-US"/>
          </a:p>
        </p:txBody>
      </p:sp>
    </p:spTree>
    <p:extLst>
      <p:ext uri="{BB962C8B-B14F-4D97-AF65-F5344CB8AC3E}">
        <p14:creationId xmlns:p14="http://schemas.microsoft.com/office/powerpoint/2010/main" val="630673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8601897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31103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384385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322764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113131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3/21/2018</a:t>
            </a:r>
            <a:endParaRPr lang="en-US" dirty="0"/>
          </a:p>
        </p:txBody>
      </p:sp>
    </p:spTree>
    <p:extLst>
      <p:ext uri="{BB962C8B-B14F-4D97-AF65-F5344CB8AC3E}">
        <p14:creationId xmlns:p14="http://schemas.microsoft.com/office/powerpoint/2010/main" val="99864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31576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BA18A51E-C936-408A-B1BF-178819AE48E6}" type="slidenum">
              <a:rPr lang="en-US" altLang="en-US"/>
              <a:pPr/>
              <a:t>‹#›</a:t>
            </a:fld>
            <a:endParaRPr lang="en-US" altLang="en-US"/>
          </a:p>
        </p:txBody>
      </p:sp>
    </p:spTree>
    <p:extLst>
      <p:ext uri="{BB962C8B-B14F-4D97-AF65-F5344CB8AC3E}">
        <p14:creationId xmlns:p14="http://schemas.microsoft.com/office/powerpoint/2010/main" val="375110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fld id="{296C94A4-6D59-4C7B-AEDE-F31E2D46080E}" type="datetime1">
              <a:rPr lang="en-US"/>
              <a:pPr>
                <a:defRPr/>
              </a:pPr>
              <a:t>3/20/2018</a:t>
            </a:fld>
            <a:endParaRPr lang="en-US"/>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78426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7" r:id="rId13"/>
    <p:sldLayoutId id="2147492668" r:id="rId14"/>
    <p:sldLayoutId id="2147492669"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33.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2.png"/><Relationship Id="rId4" Type="http://schemas.openxmlformats.org/officeDocument/2006/relationships/oleObject" Target="../embeddings/oleObject2.bin"/></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0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
        <p:nvSpPr>
          <p:cNvPr id="7" name="Rectangle 2">
            <a:extLst>
              <a:ext uri="{FF2B5EF4-FFF2-40B4-BE49-F238E27FC236}">
                <a16:creationId xmlns:a16="http://schemas.microsoft.com/office/drawing/2014/main" id="{9DC6306F-E117-4686-8B0A-0EC475426CE9}"/>
              </a:ext>
            </a:extLst>
          </p:cNvPr>
          <p:cNvSpPr>
            <a:spLocks noGrp="1" noChangeArrowheads="1"/>
          </p:cNvSpPr>
          <p:nvPr>
            <p:ph type="title"/>
          </p:nvPr>
        </p:nvSpPr>
        <p:spPr>
          <a:xfrm>
            <a:off x="5334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27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apérchomai</a:t>
            </a:r>
            <a:r>
              <a:rPr lang="en-US" sz="3600" dirty="0">
                <a:effectLst>
                  <a:outerShdw blurRad="38100" dist="38100" dir="2700000" algn="tl">
                    <a:srgbClr val="000000">
                      <a:alpha val="43137"/>
                    </a:srgbClr>
                  </a:outerShdw>
                </a:effectLst>
              </a:rPr>
              <a:t> (Rev. 21:1, 4)</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Tree>
    <p:extLst>
      <p:ext uri="{BB962C8B-B14F-4D97-AF65-F5344CB8AC3E}">
        <p14:creationId xmlns:p14="http://schemas.microsoft.com/office/powerpoint/2010/main" val="173610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
        <p:nvSpPr>
          <p:cNvPr id="7" name="Rectangle 2">
            <a:extLst>
              <a:ext uri="{FF2B5EF4-FFF2-40B4-BE49-F238E27FC236}">
                <a16:creationId xmlns:a16="http://schemas.microsoft.com/office/drawing/2014/main" id="{B3F29E9F-52F4-461F-92D2-02AB79CB3DAF}"/>
              </a:ext>
            </a:extLst>
          </p:cNvPr>
          <p:cNvSpPr>
            <a:spLocks noGrp="1" noChangeArrowheads="1"/>
          </p:cNvSpPr>
          <p:nvPr>
            <p:ph type="title"/>
          </p:nvPr>
        </p:nvSpPr>
        <p:spPr>
          <a:xfrm>
            <a:off x="5334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568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EDC19B4-4886-469F-9AE8-532FC0A8B3A7}"/>
              </a:ext>
            </a:extLst>
          </p:cNvPr>
          <p:cNvGraphicFramePr>
            <a:graphicFrameLocks noGrp="1"/>
          </p:cNvGraphicFramePr>
          <p:nvPr>
            <p:extLst/>
          </p:nvPr>
        </p:nvGraphicFramePr>
        <p:xfrm>
          <a:off x="91440" y="152400"/>
          <a:ext cx="8961120" cy="6099396"/>
        </p:xfrm>
        <a:graphic>
          <a:graphicData uri="http://schemas.openxmlformats.org/drawingml/2006/table">
            <a:tbl>
              <a:tblPr firstRow="1" bandRow="1">
                <a:tableStyleId>{073A0DAA-6AF3-43AB-8588-CEC1D06C72B9}</a:tableStyleId>
              </a:tblPr>
              <a:tblGrid>
                <a:gridCol w="3383280">
                  <a:extLst>
                    <a:ext uri="{9D8B030D-6E8A-4147-A177-3AD203B41FA5}">
                      <a16:colId xmlns:a16="http://schemas.microsoft.com/office/drawing/2014/main" val="505734128"/>
                    </a:ext>
                  </a:extLst>
                </a:gridCol>
                <a:gridCol w="1097280">
                  <a:extLst>
                    <a:ext uri="{9D8B030D-6E8A-4147-A177-3AD203B41FA5}">
                      <a16:colId xmlns:a16="http://schemas.microsoft.com/office/drawing/2014/main" val="684735130"/>
                    </a:ext>
                  </a:extLst>
                </a:gridCol>
                <a:gridCol w="3383280">
                  <a:extLst>
                    <a:ext uri="{9D8B030D-6E8A-4147-A177-3AD203B41FA5}">
                      <a16:colId xmlns:a16="http://schemas.microsoft.com/office/drawing/2014/main" val="3895160047"/>
                    </a:ext>
                  </a:extLst>
                </a:gridCol>
                <a:gridCol w="1097280">
                  <a:extLst>
                    <a:ext uri="{9D8B030D-6E8A-4147-A177-3AD203B41FA5}">
                      <a16:colId xmlns:a16="http://schemas.microsoft.com/office/drawing/2014/main" val="3445073123"/>
                    </a:ext>
                  </a:extLst>
                </a:gridCol>
              </a:tblGrid>
              <a:tr h="742246">
                <a:tc gridSpan="4">
                  <a:txBody>
                    <a:bodyPr/>
                    <a:lstStyle/>
                    <a:p>
                      <a:pPr algn="ct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3. The Eternal State’s Literal Nature</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521349874"/>
                  </a:ext>
                </a:extLst>
              </a:tr>
              <a:tr h="742246">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a:tabLst/>
                        <a:defRPr/>
                      </a:pPr>
                      <a:r>
                        <a:rPr lang="en-US" sz="2400" b="1" kern="1200" dirty="0">
                          <a:solidFill>
                            <a:schemeClr val="dk1"/>
                          </a:solidFill>
                          <a:latin typeface="Calibri" panose="020F0502020204030204" pitchFamily="34" charset="0"/>
                          <a:ea typeface="+mn-ea"/>
                          <a:cs typeface="Calibri" panose="020F0502020204030204" pitchFamily="34" charset="0"/>
                        </a:rPr>
                        <a:t>“river”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(22:1)</a:t>
                      </a:r>
                    </a:p>
                  </a:txBody>
                  <a:tcPr anchor="ctr"/>
                </a:tc>
                <a:tc>
                  <a:txBody>
                    <a:bodyPr/>
                    <a:lstStyle/>
                    <a:p>
                      <a:pPr marL="457200" indent="-457200" algn="l" defTabSz="914400" rtl="0" eaLnBrk="1" latinLnBrk="0" hangingPunct="1">
                        <a:buClr>
                          <a:srgbClr val="0000FF"/>
                        </a:buClr>
                        <a:buFont typeface="+mj-lt"/>
                        <a:buAutoNum type="arabicPeriod" startAt="8"/>
                      </a:pPr>
                      <a:r>
                        <a:rPr lang="en-US" sz="2400" b="1" kern="1200" dirty="0">
                          <a:solidFill>
                            <a:schemeClr val="dk1"/>
                          </a:solidFill>
                          <a:latin typeface="Calibri" panose="020F0502020204030204" pitchFamily="34" charset="0"/>
                          <a:ea typeface="+mn-ea"/>
                          <a:cs typeface="Calibri" panose="020F0502020204030204" pitchFamily="34" charset="0"/>
                        </a:rPr>
                        <a:t>“seventy-two yards”</a:t>
                      </a:r>
                    </a:p>
                  </a:txBody>
                  <a:tcPr anchor="ctr"/>
                </a:tc>
                <a:tc>
                  <a:txBody>
                    <a:bodyPr/>
                    <a:lstStyle/>
                    <a:p>
                      <a:pPr algn="ctr"/>
                      <a:r>
                        <a:rPr lang="en-US" sz="2400" b="1" dirty="0">
                          <a:latin typeface="Calibri" panose="020F0502020204030204" pitchFamily="34" charset="0"/>
                          <a:cs typeface="Calibri" panose="020F0502020204030204" pitchFamily="34" charset="0"/>
                        </a:rPr>
                        <a:t>(21:17)</a:t>
                      </a:r>
                    </a:p>
                  </a:txBody>
                  <a:tcPr anchor="ctr"/>
                </a:tc>
                <a:extLst>
                  <a:ext uri="{0D108BD9-81ED-4DB2-BD59-A6C34878D82A}">
                    <a16:rowId xmlns:a16="http://schemas.microsoft.com/office/drawing/2014/main" val="2530470950"/>
                  </a:ext>
                </a:extLst>
              </a:tr>
              <a:tr h="742246">
                <a:tc>
                  <a:txBody>
                    <a:bodyPr/>
                    <a:lstStyle/>
                    <a:p>
                      <a:pPr marL="457200" indent="-457200">
                        <a:buClr>
                          <a:srgbClr val="0000FF"/>
                        </a:buClr>
                        <a:buFont typeface="+mj-lt"/>
                        <a:buAutoNum type="arabicPeriod" startAt="2"/>
                      </a:pPr>
                      <a:r>
                        <a:rPr lang="en-US" sz="2400" b="1" dirty="0">
                          <a:latin typeface="Calibri" panose="020F0502020204030204" pitchFamily="34" charset="0"/>
                          <a:cs typeface="Calibri" panose="020F0502020204030204" pitchFamily="34" charset="0"/>
                        </a:rPr>
                        <a:t>“city,” “Jerusalem”</a:t>
                      </a:r>
                    </a:p>
                  </a:txBody>
                  <a:tcPr anchor="ctr"/>
                </a:tc>
                <a:tc>
                  <a:txBody>
                    <a:bodyPr/>
                    <a:lstStyle/>
                    <a:p>
                      <a:pPr algn="ctr"/>
                      <a:r>
                        <a:rPr lang="en-US" sz="2400" b="1" dirty="0">
                          <a:latin typeface="Calibri" panose="020F0502020204030204" pitchFamily="34" charset="0"/>
                          <a:cs typeface="Calibri" panose="020F0502020204030204" pitchFamily="34" charset="0"/>
                        </a:rPr>
                        <a:t>(21:2)</a:t>
                      </a:r>
                    </a:p>
                  </a:txBody>
                  <a:tcPr anchor="ctr"/>
                </a:tc>
                <a:tc>
                  <a:txBody>
                    <a:bodyPr/>
                    <a:lstStyle/>
                    <a:p>
                      <a:pPr marL="457200" indent="-457200" algn="l" defTabSz="914400" rtl="0" eaLnBrk="1" latinLnBrk="0" hangingPunct="1">
                        <a:buClr>
                          <a:srgbClr val="0000FF"/>
                        </a:buClr>
                        <a:buFont typeface="+mj-lt"/>
                        <a:buAutoNum type="arabicPeriod" startAt="9"/>
                      </a:pPr>
                      <a:r>
                        <a:rPr lang="en-US" sz="2400" b="1" kern="1200" dirty="0">
                          <a:solidFill>
                            <a:schemeClr val="dk1"/>
                          </a:solidFill>
                          <a:latin typeface="Calibri" panose="020F0502020204030204" pitchFamily="34" charset="0"/>
                          <a:ea typeface="+mn-ea"/>
                          <a:cs typeface="Calibri" panose="020F0502020204030204" pitchFamily="34" charset="0"/>
                        </a:rPr>
                        <a:t>“gold,” “jasper,” “glass,” “wall”</a:t>
                      </a:r>
                    </a:p>
                  </a:txBody>
                  <a:tcPr anchor="ctr"/>
                </a:tc>
                <a:tc>
                  <a:txBody>
                    <a:bodyPr/>
                    <a:lstStyle/>
                    <a:p>
                      <a:pPr algn="ctr"/>
                      <a:r>
                        <a:rPr lang="en-US" sz="2400" b="1" dirty="0">
                          <a:latin typeface="Calibri" panose="020F0502020204030204" pitchFamily="34" charset="0"/>
                          <a:cs typeface="Calibri" panose="020F0502020204030204" pitchFamily="34" charset="0"/>
                        </a:rPr>
                        <a:t>(21:18)</a:t>
                      </a:r>
                    </a:p>
                  </a:txBody>
                  <a:tcPr anchor="ctr"/>
                </a:tc>
                <a:extLst>
                  <a:ext uri="{0D108BD9-81ED-4DB2-BD59-A6C34878D82A}">
                    <a16:rowId xmlns:a16="http://schemas.microsoft.com/office/drawing/2014/main" val="418572173"/>
                  </a:ext>
                </a:extLst>
              </a:tr>
              <a:tr h="742246">
                <a:tc>
                  <a:txBody>
                    <a:bodyPr/>
                    <a:lstStyle/>
                    <a:p>
                      <a:pPr marL="457200" indent="-457200" algn="l" defTabSz="914400" rtl="0" eaLnBrk="1" latinLnBrk="0" hangingPunct="1">
                        <a:buClr>
                          <a:srgbClr val="0000FF"/>
                        </a:buClr>
                        <a:buFont typeface="+mj-lt"/>
                        <a:buAutoNum type="arabicPeriod" startAt="3"/>
                      </a:pPr>
                      <a:r>
                        <a:rPr lang="en-US" sz="2400" b="1" kern="1200" dirty="0">
                          <a:solidFill>
                            <a:schemeClr val="dk1"/>
                          </a:solidFill>
                          <a:latin typeface="Calibri" panose="020F0502020204030204" pitchFamily="34" charset="0"/>
                          <a:ea typeface="+mn-ea"/>
                          <a:cs typeface="Calibri" panose="020F0502020204030204" pitchFamily="34" charset="0"/>
                        </a:rPr>
                        <a:t>“high”</a:t>
                      </a:r>
                    </a:p>
                  </a:txBody>
                  <a:tcPr anchor="ctr"/>
                </a:tc>
                <a:tc>
                  <a:txBody>
                    <a:bodyPr/>
                    <a:lstStyle/>
                    <a:p>
                      <a:pPr algn="ctr"/>
                      <a:r>
                        <a:rPr lang="en-US" sz="2400" b="1" dirty="0">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0"/>
                        <a:tabLst/>
                        <a:defRPr/>
                      </a:pPr>
                      <a:r>
                        <a:rPr lang="en-US" sz="2400" b="1" kern="1200" dirty="0">
                          <a:solidFill>
                            <a:schemeClr val="dk1"/>
                          </a:solidFill>
                          <a:latin typeface="Calibri" panose="020F0502020204030204" pitchFamily="34" charset="0"/>
                          <a:ea typeface="+mn-ea"/>
                          <a:cs typeface="Calibri" panose="020F0502020204030204" pitchFamily="34" charset="0"/>
                        </a:rPr>
                        <a:t>“pearls”</a:t>
                      </a:r>
                    </a:p>
                  </a:txBody>
                  <a:tcPr anchor="ctr"/>
                </a:tc>
                <a:tc>
                  <a:txBody>
                    <a:bodyPr/>
                    <a:lstStyle/>
                    <a:p>
                      <a:pPr algn="ctr"/>
                      <a:r>
                        <a:rPr lang="en-US" sz="2400" b="1" dirty="0">
                          <a:latin typeface="Calibri" panose="020F0502020204030204" pitchFamily="34" charset="0"/>
                          <a:cs typeface="Calibri" panose="020F0502020204030204" pitchFamily="34" charset="0"/>
                        </a:rPr>
                        <a:t>(21:21)</a:t>
                      </a:r>
                    </a:p>
                  </a:txBody>
                  <a:tcPr anchor="ctr"/>
                </a:tc>
                <a:extLst>
                  <a:ext uri="{0D108BD9-81ED-4DB2-BD59-A6C34878D82A}">
                    <a16:rowId xmlns:a16="http://schemas.microsoft.com/office/drawing/2014/main" val="2518479315"/>
                  </a:ext>
                </a:extLst>
              </a:tr>
              <a:tr h="742246">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4"/>
                        <a:tabLst/>
                        <a:defRPr/>
                      </a:pPr>
                      <a:r>
                        <a:rPr lang="en-US" sz="2400" b="1" kern="1200" dirty="0">
                          <a:solidFill>
                            <a:schemeClr val="dk1"/>
                          </a:solidFill>
                          <a:latin typeface="Calibri" panose="020F0502020204030204" pitchFamily="34" charset="0"/>
                          <a:ea typeface="+mn-ea"/>
                          <a:cs typeface="Calibri" panose="020F0502020204030204" pitchFamily="34" charset="0"/>
                        </a:rPr>
                        <a:t>“gates”</a:t>
                      </a:r>
                    </a:p>
                  </a:txBody>
                  <a:tcPr anchor="ctr"/>
                </a:tc>
                <a:tc>
                  <a:txBody>
                    <a:bodyPr/>
                    <a:lstStyle/>
                    <a:p>
                      <a:pPr algn="ctr"/>
                      <a:r>
                        <a:rPr lang="en-US" sz="2400" b="1" dirty="0">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1"/>
                        <a:tabLst/>
                        <a:defRPr/>
                      </a:pPr>
                      <a:r>
                        <a:rPr lang="en-US" sz="2400" b="1" kern="1200" dirty="0">
                          <a:solidFill>
                            <a:schemeClr val="dk1"/>
                          </a:solidFill>
                          <a:latin typeface="Calibri" panose="020F0502020204030204" pitchFamily="34" charset="0"/>
                          <a:ea typeface="+mn-ea"/>
                          <a:cs typeface="Calibri" panose="020F0502020204030204" pitchFamily="34" charset="0"/>
                        </a:rPr>
                        <a:t>“street”</a:t>
                      </a:r>
                    </a:p>
                  </a:txBody>
                  <a:tcPr anchor="ctr"/>
                </a:tc>
                <a:tc>
                  <a:txBody>
                    <a:bodyPr/>
                    <a:lstStyle/>
                    <a:p>
                      <a:pPr algn="ctr"/>
                      <a:r>
                        <a:rPr lang="en-US" sz="2400" b="1" dirty="0">
                          <a:latin typeface="Calibri" panose="020F0502020204030204" pitchFamily="34" charset="0"/>
                          <a:cs typeface="Calibri" panose="020F0502020204030204" pitchFamily="34" charset="0"/>
                        </a:rPr>
                        <a:t>(21:21)</a:t>
                      </a:r>
                    </a:p>
                  </a:txBody>
                  <a:tcPr anchor="ctr"/>
                </a:tc>
                <a:extLst>
                  <a:ext uri="{0D108BD9-81ED-4DB2-BD59-A6C34878D82A}">
                    <a16:rowId xmlns:a16="http://schemas.microsoft.com/office/drawing/2014/main" val="2147978858"/>
                  </a:ext>
                </a:extLst>
              </a:tr>
              <a:tr h="742246">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5"/>
                        <a:tabLst/>
                        <a:defRPr/>
                      </a:pPr>
                      <a:r>
                        <a:rPr lang="en-US" sz="2400" b="1" kern="1200" dirty="0">
                          <a:solidFill>
                            <a:schemeClr val="dk1"/>
                          </a:solidFill>
                          <a:latin typeface="Calibri" panose="020F0502020204030204" pitchFamily="34" charset="0"/>
                          <a:ea typeface="+mn-ea"/>
                          <a:cs typeface="Calibri" panose="020F0502020204030204" pitchFamily="34" charset="0"/>
                        </a:rPr>
                        <a:t>“tribes”</a:t>
                      </a:r>
                    </a:p>
                  </a:txBody>
                  <a:tcPr anchor="ctr"/>
                </a:tc>
                <a:tc>
                  <a:txBody>
                    <a:bodyPr/>
                    <a:lstStyle/>
                    <a:p>
                      <a:pPr algn="ctr"/>
                      <a:r>
                        <a:rPr lang="en-US" sz="2400" b="1" dirty="0">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2"/>
                        <a:tabLst/>
                        <a:defRPr/>
                      </a:pPr>
                      <a:r>
                        <a:rPr lang="en-US" sz="2400" b="1" kern="1200" dirty="0">
                          <a:solidFill>
                            <a:schemeClr val="dk1"/>
                          </a:solidFill>
                          <a:latin typeface="Calibri" panose="020F0502020204030204" pitchFamily="34" charset="0"/>
                          <a:ea typeface="+mn-ea"/>
                          <a:cs typeface="Calibri" panose="020F0502020204030204" pitchFamily="34" charset="0"/>
                        </a:rPr>
                        <a:t>“tree of life”</a:t>
                      </a:r>
                    </a:p>
                  </a:txBody>
                  <a:tcPr anchor="ctr"/>
                </a:tc>
                <a:tc>
                  <a:txBody>
                    <a:bodyPr/>
                    <a:lstStyle/>
                    <a:p>
                      <a:pPr algn="ctr"/>
                      <a:r>
                        <a:rPr lang="en-US" sz="2400" b="1" dirty="0">
                          <a:latin typeface="Calibri" panose="020F0502020204030204" pitchFamily="34" charset="0"/>
                          <a:cs typeface="Calibri" panose="020F0502020204030204" pitchFamily="34" charset="0"/>
                        </a:rPr>
                        <a:t>(22:2)</a:t>
                      </a:r>
                    </a:p>
                  </a:txBody>
                  <a:tcPr anchor="ctr"/>
                </a:tc>
                <a:extLst>
                  <a:ext uri="{0D108BD9-81ED-4DB2-BD59-A6C34878D82A}">
                    <a16:rowId xmlns:a16="http://schemas.microsoft.com/office/drawing/2014/main" val="2324918292"/>
                  </a:ext>
                </a:extLst>
              </a:tr>
              <a:tr h="742246">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6"/>
                        <a:tabLst/>
                        <a:defRPr/>
                      </a:pPr>
                      <a:r>
                        <a:rPr lang="en-US" sz="2400" b="1" kern="1200" dirty="0">
                          <a:solidFill>
                            <a:schemeClr val="dk1"/>
                          </a:solidFill>
                          <a:latin typeface="Calibri" panose="020F0502020204030204" pitchFamily="34" charset="0"/>
                          <a:ea typeface="+mn-ea"/>
                          <a:cs typeface="Calibri" panose="020F0502020204030204" pitchFamily="34" charset="0"/>
                        </a:rPr>
                        <a:t>“foundations,” “apostles”</a:t>
                      </a:r>
                    </a:p>
                  </a:txBody>
                  <a:tcPr anchor="ctr"/>
                </a:tc>
                <a:tc>
                  <a:txBody>
                    <a:bodyPr/>
                    <a:lstStyle/>
                    <a:p>
                      <a:pPr algn="ctr"/>
                      <a:r>
                        <a:rPr lang="en-US" sz="2400" b="1" dirty="0">
                          <a:latin typeface="Calibri" panose="020F0502020204030204" pitchFamily="34" charset="0"/>
                          <a:cs typeface="Calibri" panose="020F0502020204030204" pitchFamily="34" charset="0"/>
                        </a:rPr>
                        <a:t>(21:14)</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3"/>
                        <a:tabLst/>
                        <a:defRPr/>
                      </a:pPr>
                      <a:r>
                        <a:rPr lang="en-US" sz="2400" b="1" kern="1200" dirty="0">
                          <a:solidFill>
                            <a:schemeClr val="dk1"/>
                          </a:solidFill>
                          <a:latin typeface="Calibri" panose="020F0502020204030204" pitchFamily="34" charset="0"/>
                          <a:ea typeface="+mn-ea"/>
                          <a:cs typeface="Calibri" panose="020F0502020204030204" pitchFamily="34" charset="0"/>
                        </a:rPr>
                        <a:t>“fruit,” “month,” “nations,” “leaves”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(22:2)</a:t>
                      </a:r>
                    </a:p>
                  </a:txBody>
                  <a:tcPr anchor="ctr"/>
                </a:tc>
                <a:extLst>
                  <a:ext uri="{0D108BD9-81ED-4DB2-BD59-A6C34878D82A}">
                    <a16:rowId xmlns:a16="http://schemas.microsoft.com/office/drawing/2014/main" val="746867522"/>
                  </a:ext>
                </a:extLst>
              </a:tr>
              <a:tr h="742246">
                <a:tc>
                  <a:txBody>
                    <a:bodyPr/>
                    <a:lstStyle/>
                    <a:p>
                      <a:pPr marL="457200" indent="-457200" algn="l" defTabSz="914400" rtl="0" eaLnBrk="1" latinLnBrk="0" hangingPunct="1">
                        <a:buClr>
                          <a:srgbClr val="0000FF"/>
                        </a:buClr>
                        <a:buFont typeface="+mj-lt"/>
                        <a:buAutoNum type="arabicPeriod" startAt="7"/>
                      </a:pPr>
                      <a:r>
                        <a:rPr lang="en-US" sz="2400" b="1" kern="1200" dirty="0">
                          <a:solidFill>
                            <a:schemeClr val="dk1"/>
                          </a:solidFill>
                          <a:latin typeface="Calibri" panose="020F0502020204030204" pitchFamily="34" charset="0"/>
                          <a:ea typeface="+mn-ea"/>
                          <a:cs typeface="Calibri" panose="020F0502020204030204" pitchFamily="34" charset="0"/>
                        </a:rPr>
                        <a:t>“square,” “miles”</a:t>
                      </a:r>
                    </a:p>
                  </a:txBody>
                  <a:tcPr anchor="ctr"/>
                </a:tc>
                <a:tc>
                  <a:txBody>
                    <a:bodyPr/>
                    <a:lstStyle/>
                    <a:p>
                      <a:pPr algn="ctr"/>
                      <a:r>
                        <a:rPr lang="en-US" sz="2400" b="1" dirty="0">
                          <a:latin typeface="Calibri" panose="020F0502020204030204" pitchFamily="34" charset="0"/>
                          <a:cs typeface="Calibri" panose="020F0502020204030204" pitchFamily="34" charset="0"/>
                        </a:rPr>
                        <a:t>(21:16)</a:t>
                      </a:r>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31527514"/>
                  </a:ext>
                </a:extLst>
              </a:tr>
            </a:tbl>
          </a:graphicData>
        </a:graphic>
      </p:graphicFrame>
    </p:spTree>
    <p:extLst>
      <p:ext uri="{BB962C8B-B14F-4D97-AF65-F5344CB8AC3E}">
        <p14:creationId xmlns:p14="http://schemas.microsoft.com/office/powerpoint/2010/main" val="428304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
        <p:nvSpPr>
          <p:cNvPr id="7" name="Rectangle 2">
            <a:extLst>
              <a:ext uri="{FF2B5EF4-FFF2-40B4-BE49-F238E27FC236}">
                <a16:creationId xmlns:a16="http://schemas.microsoft.com/office/drawing/2014/main" id="{B3F29E9F-52F4-461F-92D2-02AB79CB3DAF}"/>
              </a:ext>
            </a:extLst>
          </p:cNvPr>
          <p:cNvSpPr>
            <a:spLocks noGrp="1" noChangeArrowheads="1"/>
          </p:cNvSpPr>
          <p:nvPr>
            <p:ph type="title"/>
          </p:nvPr>
        </p:nvSpPr>
        <p:spPr>
          <a:xfrm>
            <a:off x="5334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504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FCB4C3-C742-4DDE-B6CA-2F8718326F2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76200" y="0"/>
            <a:ext cx="89916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Samuel 7:16</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house and your kingdom shall endure before Me forever; your throne shall be established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C910FFD-9D97-4FF5-A54F-0D3A05AD9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0040" y="2590800"/>
            <a:ext cx="3423920" cy="2286000"/>
          </a:xfrm>
          <a:prstGeom prst="rect">
            <a:avLst/>
          </a:prstGeom>
        </p:spPr>
      </p:pic>
    </p:spTree>
    <p:extLst>
      <p:ext uri="{BB962C8B-B14F-4D97-AF65-F5344CB8AC3E}">
        <p14:creationId xmlns:p14="http://schemas.microsoft.com/office/powerpoint/2010/main" val="121586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48A3AF-124F-4747-B8C6-E074BF5A431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3:21</a:t>
            </a:r>
          </a:p>
          <a:p>
            <a:pPr algn="just"/>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grant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him to sit down with Me on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also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overcame and sat down with My Father on His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616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48A3AF-124F-4747-B8C6-E074BF5A431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22:3</a:t>
            </a:r>
          </a:p>
          <a:p>
            <a:pPr algn="just"/>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no longer be any curse;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in it, and His bond-servants will serve Him.”</a:t>
            </a:r>
          </a:p>
        </p:txBody>
      </p:sp>
    </p:spTree>
    <p:extLst>
      <p:ext uri="{BB962C8B-B14F-4D97-AF65-F5344CB8AC3E}">
        <p14:creationId xmlns:p14="http://schemas.microsoft.com/office/powerpoint/2010/main" val="287705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
        <p:nvSpPr>
          <p:cNvPr id="7" name="Rectangle 2">
            <a:extLst>
              <a:ext uri="{FF2B5EF4-FFF2-40B4-BE49-F238E27FC236}">
                <a16:creationId xmlns:a16="http://schemas.microsoft.com/office/drawing/2014/main" id="{B3F29E9F-52F4-461F-92D2-02AB79CB3DAF}"/>
              </a:ext>
            </a:extLst>
          </p:cNvPr>
          <p:cNvSpPr>
            <a:spLocks noGrp="1" noChangeArrowheads="1"/>
          </p:cNvSpPr>
          <p:nvPr>
            <p:ph type="title"/>
          </p:nvPr>
        </p:nvSpPr>
        <p:spPr>
          <a:xfrm>
            <a:off x="5334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800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86281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15</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9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225610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nvPr>
        </p:nvGraphicFramePr>
        <p:xfrm>
          <a:off x="152400" y="152400"/>
          <a:ext cx="8839200" cy="6553134"/>
        </p:xfrm>
        <a:graphic>
          <a:graphicData uri="http://schemas.openxmlformats.org/drawingml/2006/table">
            <a:tbl>
              <a:tblPr>
                <a:tableStyleId>{8A107856-5554-42FB-B03E-39F5DBC370BA}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alt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Rev.20</a:t>
                      </a:r>
                      <a:endParaRPr 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lang="en-US" alt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Rev.21-22</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Sin restrained</a:t>
                      </a:r>
                      <a:endParaRPr kumimoji="0" lang="en-US" sz="32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2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Destinies sealed</a:t>
                      </a:r>
                    </a:p>
                  </a:txBody>
                  <a:tcPr marT="45714" marB="45714"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54812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483949937"/>
              </p:ext>
            </p:extLst>
          </p:nvPr>
        </p:nvGraphicFramePr>
        <p:xfrm>
          <a:off x="152399" y="516496"/>
          <a:ext cx="8839202" cy="5825008"/>
        </p:xfrm>
        <a:graphic>
          <a:graphicData uri="http://schemas.openxmlformats.org/drawingml/2006/table">
            <a:tbl>
              <a:tblPr>
                <a:tableStyleId>{8A107856-5554-42FB-B03E-39F5DBC370BA}</a:tableStyleId>
              </a:tblPr>
              <a:tblGrid>
                <a:gridCol w="3886200">
                  <a:extLst>
                    <a:ext uri="{9D8B030D-6E8A-4147-A177-3AD203B41FA5}">
                      <a16:colId xmlns:a16="http://schemas.microsoft.com/office/drawing/2014/main" val="836798824"/>
                    </a:ext>
                  </a:extLst>
                </a:gridCol>
                <a:gridCol w="2476501">
                  <a:extLst>
                    <a:ext uri="{9D8B030D-6E8A-4147-A177-3AD203B41FA5}">
                      <a16:colId xmlns:a16="http://schemas.microsoft.com/office/drawing/2014/main" val="20000"/>
                    </a:ext>
                  </a:extLst>
                </a:gridCol>
                <a:gridCol w="24765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Ezek</a:t>
                      </a: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386848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B</a:t>
            </a:r>
            <a:r>
              <a:rPr lang="en-US" altLang="en-US" sz="4000" b="0" dirty="0">
                <a:solidFill>
                  <a:srgbClr val="00FFFF"/>
                </a:solidFill>
                <a:effectLst>
                  <a:outerShdw blurRad="38100" dist="38100" dir="2700000" algn="tl">
                    <a:srgbClr val="000000">
                      <a:alpha val="43137"/>
                    </a:srgbClr>
                  </a:outerShdw>
                </a:effectLst>
              </a:rPr>
              <a:t>. What Is Its Theological Significance?</a:t>
            </a:r>
          </a:p>
        </p:txBody>
      </p:sp>
      <p:sp>
        <p:nvSpPr>
          <p:cNvPr id="17411" name="Rectangle 7"/>
          <p:cNvSpPr>
            <a:spLocks noGrp="1" noChangeArrowheads="1"/>
          </p:cNvSpPr>
          <p:nvPr>
            <p:ph type="body" idx="1"/>
          </p:nvPr>
        </p:nvSpPr>
        <p:spPr>
          <a:xfrm>
            <a:off x="876300" y="1371600"/>
            <a:ext cx="7391400" cy="2514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A reminder that evil is finite</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Not a dispensation</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Greater than the millennial kingdom</a:t>
            </a:r>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7697"/>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B</a:t>
            </a:r>
            <a:r>
              <a:rPr lang="en-US" altLang="en-US" sz="4000" b="0" dirty="0">
                <a:solidFill>
                  <a:srgbClr val="00FFFF"/>
                </a:solidFill>
                <a:effectLst>
                  <a:outerShdw blurRad="38100" dist="38100" dir="2700000" algn="tl">
                    <a:srgbClr val="000000">
                      <a:alpha val="43137"/>
                    </a:srgbClr>
                  </a:outerShdw>
                </a:effectLst>
              </a:rPr>
              <a:t>. What Is Its Theological Significance?</a:t>
            </a:r>
          </a:p>
        </p:txBody>
      </p:sp>
      <p:sp>
        <p:nvSpPr>
          <p:cNvPr id="17411" name="Rectangle 7"/>
          <p:cNvSpPr>
            <a:spLocks noGrp="1" noChangeArrowheads="1"/>
          </p:cNvSpPr>
          <p:nvPr>
            <p:ph type="body" idx="1"/>
          </p:nvPr>
        </p:nvSpPr>
        <p:spPr>
          <a:xfrm>
            <a:off x="876300" y="1371600"/>
            <a:ext cx="7391400" cy="2514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 reminder that evil is finite</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Not a dispensation</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Greater than the millennial kingdom</a:t>
            </a:r>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224998"/>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B</a:t>
            </a:r>
            <a:r>
              <a:rPr lang="en-US" altLang="en-US" sz="4000" b="0" dirty="0">
                <a:solidFill>
                  <a:srgbClr val="00FFFF"/>
                </a:solidFill>
                <a:effectLst>
                  <a:outerShdw blurRad="38100" dist="38100" dir="2700000" algn="tl">
                    <a:srgbClr val="000000">
                      <a:alpha val="43137"/>
                    </a:srgbClr>
                  </a:outerShdw>
                </a:effectLst>
              </a:rPr>
              <a:t>. What Is Its Theological Significance?</a:t>
            </a:r>
          </a:p>
        </p:txBody>
      </p:sp>
      <p:sp>
        <p:nvSpPr>
          <p:cNvPr id="17411" name="Rectangle 7"/>
          <p:cNvSpPr>
            <a:spLocks noGrp="1" noChangeArrowheads="1"/>
          </p:cNvSpPr>
          <p:nvPr>
            <p:ph type="body" idx="1"/>
          </p:nvPr>
        </p:nvSpPr>
        <p:spPr>
          <a:xfrm>
            <a:off x="876300" y="1371600"/>
            <a:ext cx="7391400" cy="2514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A reminder that evil is finite</a:t>
            </a:r>
          </a:p>
          <a:p>
            <a:pPr marL="457200" indent="-457200" eaLnBrk="1" hangingPunct="1">
              <a:spcBef>
                <a:spcPts val="0"/>
              </a:spcBef>
              <a:spcAft>
                <a:spcPts val="2400"/>
              </a:spcAft>
              <a:buClr>
                <a:srgbClr val="FF66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Not a dispensation</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Greater than the millennial kingdom</a:t>
            </a:r>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689455"/>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71849327"/>
              </p:ext>
            </p:extLst>
          </p:nvPr>
        </p:nvGraphicFramePr>
        <p:xfrm>
          <a:off x="76200" y="76200"/>
          <a:ext cx="8991600" cy="6705598"/>
        </p:xfrm>
        <a:graphic>
          <a:graphicData uri="http://schemas.openxmlformats.org/drawingml/2006/table">
            <a:tbl>
              <a:tblPr firstRow="1" bandRow="1">
                <a:tableStyleId>{5C22544A-7EE6-4342-B048-85BDC9FD1C3A}</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rgbClr val="00FFFF"/>
                          </a:solidFill>
                          <a:latin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rPr>
                        <a:t>Eden (Genesis 1-2)</a:t>
                      </a:r>
                    </a:p>
                  </a:txBody>
                  <a:tcPr anchor="ctr">
                    <a:solidFill>
                      <a:schemeClr val="tx1">
                        <a:lumMod val="85000"/>
                      </a:schemeClr>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 State (Rev 21-22)</a:t>
                      </a:r>
                    </a:p>
                  </a:txBody>
                  <a:tcPr anchor="ctr">
                    <a:solidFill>
                      <a:schemeClr val="tx1">
                        <a:lumMod val="85000"/>
                      </a:schemeClr>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Division: light/darkness 1:4</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No night 21:25</a:t>
                      </a:r>
                    </a:p>
                  </a:txBody>
                  <a:tcPr anchor="ctr">
                    <a:solidFill>
                      <a:schemeClr val="tx1">
                        <a:lumMod val="85000"/>
                      </a:schemeClr>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Division: land/sea 1:10</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No sea 21:1</a:t>
                      </a:r>
                    </a:p>
                  </a:txBody>
                  <a:tcPr anchor="ctr">
                    <a:solidFill>
                      <a:schemeClr val="tx1">
                        <a:lumMod val="85000"/>
                      </a:schemeClr>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Sun &amp; moon 1:16</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No sun &amp; moon 21:23</a:t>
                      </a:r>
                    </a:p>
                  </a:txBody>
                  <a:tcPr anchor="ctr">
                    <a:solidFill>
                      <a:schemeClr val="tx1">
                        <a:lumMod val="85000"/>
                      </a:schemeClr>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Garden 2:8-9</a:t>
                      </a:r>
                    </a:p>
                  </a:txBody>
                  <a:tcPr anchor="ctr">
                    <a:solidFill>
                      <a:schemeClr val="tx1">
                        <a:lumMod val="8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City (21:2)</a:t>
                      </a:r>
                    </a:p>
                  </a:txBody>
                  <a:tcPr anchor="ctr">
                    <a:solidFill>
                      <a:schemeClr val="tx1">
                        <a:lumMod val="85000"/>
                      </a:schemeClr>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River flowing out of Eden 2:10</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River flowing from throne 22:1</a:t>
                      </a:r>
                    </a:p>
                  </a:txBody>
                  <a:tcPr anchor="ctr">
                    <a:solidFill>
                      <a:schemeClr val="tx1">
                        <a:lumMod val="85000"/>
                      </a:schemeClr>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Gold in the land 2:12</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Gold in the city 21:21</a:t>
                      </a:r>
                    </a:p>
                  </a:txBody>
                  <a:tcPr anchor="ctr">
                    <a:solidFill>
                      <a:schemeClr val="tx1">
                        <a:lumMod val="85000"/>
                      </a:schemeClr>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Tree of life in the middle of garden 2:9</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Tree of life throughout city 22:2</a:t>
                      </a:r>
                    </a:p>
                  </a:txBody>
                  <a:tcPr anchor="ctr">
                    <a:solidFill>
                      <a:schemeClr val="tx1">
                        <a:lumMod val="85000"/>
                      </a:schemeClr>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Bdellium and onyx stone 2:12</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All manner of stones 21:19</a:t>
                      </a:r>
                    </a:p>
                  </a:txBody>
                  <a:tcPr anchor="ctr">
                    <a:solidFill>
                      <a:schemeClr val="tx1">
                        <a:lumMod val="85000"/>
                      </a:schemeClr>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God walking in the garden 3:8</a:t>
                      </a:r>
                    </a:p>
                  </a:txBody>
                  <a:tcPr anchor="ctr">
                    <a:solidFill>
                      <a:schemeClr val="tx1">
                        <a:lumMod val="8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God dwelling with His people 21:3</a:t>
                      </a:r>
                    </a:p>
                  </a:txBody>
                  <a:tcPr anchor="ctr">
                    <a:solidFill>
                      <a:schemeClr val="tx1">
                        <a:lumMod val="85000"/>
                      </a:schemeClr>
                    </a:solidFill>
                  </a:tcPr>
                </a:tc>
                <a:extLst>
                  <a:ext uri="{0D108BD9-81ED-4DB2-BD59-A6C34878D82A}">
                    <a16:rowId xmlns:a16="http://schemas.microsoft.com/office/drawing/2014/main" val="1251010712"/>
                  </a:ext>
                </a:extLst>
              </a:tr>
              <a:tr h="313610">
                <a:tc gridSpan="2">
                  <a:txBody>
                    <a:bodyPr/>
                    <a:lstStyle/>
                    <a:p>
                      <a:pPr algn="ctr"/>
                      <a:r>
                        <a:rPr lang="en-US" sz="1200" dirty="0">
                          <a:solidFill>
                            <a:schemeClr val="bg2"/>
                          </a:solidFill>
                          <a:latin typeface="Calibri" panose="020F0502020204030204" pitchFamily="34" charset="0"/>
                        </a:rPr>
                        <a:t>Henry Morris, Genesis Record, p.33</a:t>
                      </a:r>
                    </a:p>
                  </a:txBody>
                  <a:tcPr anchor="ctr">
                    <a:solidFill>
                      <a:schemeClr val="tx1">
                        <a:lumMod val="85000"/>
                      </a:schemeClr>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8802312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B</a:t>
            </a:r>
            <a:r>
              <a:rPr lang="en-US" altLang="en-US" sz="4000" b="0" dirty="0">
                <a:solidFill>
                  <a:srgbClr val="00FFFF"/>
                </a:solidFill>
                <a:effectLst>
                  <a:outerShdw blurRad="38100" dist="38100" dir="2700000" algn="tl">
                    <a:srgbClr val="000000">
                      <a:alpha val="43137"/>
                    </a:srgbClr>
                  </a:outerShdw>
                </a:effectLst>
              </a:rPr>
              <a:t>. What Is Its Theological Significance?</a:t>
            </a:r>
          </a:p>
        </p:txBody>
      </p:sp>
      <p:sp>
        <p:nvSpPr>
          <p:cNvPr id="17411" name="Rectangle 7"/>
          <p:cNvSpPr>
            <a:spLocks noGrp="1" noChangeArrowheads="1"/>
          </p:cNvSpPr>
          <p:nvPr>
            <p:ph type="body" idx="1"/>
          </p:nvPr>
        </p:nvSpPr>
        <p:spPr>
          <a:xfrm>
            <a:off x="876300" y="1371600"/>
            <a:ext cx="7658100" cy="2514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A reminder that evil is finite</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Not a dispensation</a:t>
            </a:r>
          </a:p>
          <a:p>
            <a:pPr marL="457200" indent="-457200" eaLnBrk="1" hangingPunct="1">
              <a:spcBef>
                <a:spcPts val="0"/>
              </a:spcBef>
              <a:spcAft>
                <a:spcPts val="2400"/>
              </a:spcAft>
              <a:buClr>
                <a:srgbClr val="FF66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Greater than the millennial kingdom</a:t>
            </a:r>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95146"/>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22059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814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66700" y="228600"/>
            <a:ext cx="86106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152400" y="1143000"/>
            <a:ext cx="7315200" cy="5562600"/>
          </a:xfrm>
        </p:spPr>
        <p:txBody>
          <a:bodyPr/>
          <a:lstStyle/>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Established by God (Dan. 2:44)</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Eternal (Dan. 7:27)</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Christ’s direct rule (Zech. 9:9-10)</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Earthly (Zech. 14:9)</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Land promises realized (Gen. 15:18-21)</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Israel’s preeminence (Isa. 49:22-23)</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dirty="0">
                <a:effectLst>
                  <a:outerShdw blurRad="38100" dist="38100" dir="2700000" algn="tl">
                    <a:srgbClr val="000000">
                      <a:alpha val="43137"/>
                    </a:srgbClr>
                  </a:outerShdw>
                </a:effectLst>
              </a:rPr>
              <a:t>Millennial Temple (Ezek. 40‒46)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1371600"/>
            <a:ext cx="2025787" cy="2743200"/>
          </a:xfrm>
        </p:spPr>
      </p:pic>
    </p:spTree>
    <p:extLst>
      <p:ext uri="{BB962C8B-B14F-4D97-AF65-F5344CB8AC3E}">
        <p14:creationId xmlns:p14="http://schemas.microsoft.com/office/powerpoint/2010/main" val="1173318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66700" y="228600"/>
            <a:ext cx="86106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152400" y="1143000"/>
            <a:ext cx="7620000" cy="5029200"/>
          </a:xfrm>
        </p:spPr>
        <p:txBody>
          <a:bodyPr/>
          <a:lstStyle/>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Millennial David (Jer. 30:9)</a:t>
            </a:r>
          </a:p>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Righteousness (Isa. 9:6-7)</a:t>
            </a:r>
          </a:p>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Curse curtailed (Isa. 65:20, 22)</a:t>
            </a:r>
          </a:p>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Peace (Isa. 2:4)</a:t>
            </a:r>
          </a:p>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Prosperity (Amos 9:13-14; Isa 65:22)</a:t>
            </a:r>
          </a:p>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Topographical changes (Ezek. 47:1-12)</a:t>
            </a:r>
          </a:p>
          <a:p>
            <a:pPr marL="573088" indent="-573088" eaLnBrk="1" hangingPunct="1">
              <a:spcBef>
                <a:spcPts val="0"/>
              </a:spcBef>
              <a:spcAft>
                <a:spcPts val="2400"/>
              </a:spcAft>
              <a:buClr>
                <a:schemeClr val="tx2">
                  <a:lumMod val="90000"/>
                </a:schemeClr>
              </a:buClr>
              <a:buSzPct val="100000"/>
              <a:buFont typeface="+mj-lt"/>
              <a:buAutoNum type="arabicPeriod" startAt="8"/>
              <a:defRPr/>
            </a:pPr>
            <a:r>
              <a:rPr lang="en-US" dirty="0">
                <a:effectLst>
                  <a:outerShdw blurRad="38100" dist="38100" dir="2700000" algn="tl">
                    <a:srgbClr val="000000">
                      <a:alpha val="43137"/>
                    </a:srgbClr>
                  </a:outerShdw>
                </a:effectLst>
              </a:rPr>
              <a:t>Immediate answers to prayer (Isa. 65:24)</a:t>
            </a:r>
          </a:p>
        </p:txBody>
      </p:sp>
      <p:pic>
        <p:nvPicPr>
          <p:cNvPr id="7" name="Picture 4" descr="King_of_Kings[1]">
            <a:extLst>
              <a:ext uri="{FF2B5EF4-FFF2-40B4-BE49-F238E27FC236}">
                <a16:creationId xmlns:a16="http://schemas.microsoft.com/office/drawing/2014/main" id="{C28A9136-968E-488C-B3BD-906ACFDD98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371600"/>
            <a:ext cx="2025787" cy="2743200"/>
          </a:xfrm>
          <a:prstGeom prst="rect">
            <a:avLst/>
          </a:prstGeom>
          <a:noFill/>
          <a:ln w="9525">
            <a:noFill/>
            <a:miter lim="800000"/>
            <a:headEnd/>
            <a:tailEnd/>
          </a:ln>
          <a:effectLst/>
        </p:spPr>
      </p:pic>
    </p:spTree>
    <p:extLst>
      <p:ext uri="{BB962C8B-B14F-4D97-AF65-F5344CB8AC3E}">
        <p14:creationId xmlns:p14="http://schemas.microsoft.com/office/powerpoint/2010/main" val="212261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284854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371600" y="228600"/>
            <a:ext cx="6400800" cy="7620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Absent from the Eternal State</a:t>
            </a:r>
          </a:p>
        </p:txBody>
      </p:sp>
      <p:sp>
        <p:nvSpPr>
          <p:cNvPr id="76803" name="Rectangle 3"/>
          <p:cNvSpPr>
            <a:spLocks noGrp="1" noChangeArrowheads="1"/>
          </p:cNvSpPr>
          <p:nvPr>
            <p:ph type="body" idx="1"/>
          </p:nvPr>
        </p:nvSpPr>
        <p:spPr>
          <a:xfrm>
            <a:off x="685800" y="990600"/>
            <a:ext cx="6858000" cy="5638800"/>
          </a:xfrm>
        </p:spPr>
        <p:txBody>
          <a:bodyPr/>
          <a:lstStyle/>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Sun (Rev 22:5)</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Moon (Rev 21:23)</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temple (Rev. 21:22)</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1200"/>
              </a:spcAft>
              <a:buClr>
                <a:srgbClr val="66FFFF"/>
              </a:buClr>
              <a:buSzPct val="100000"/>
              <a:buFont typeface="+mj-lt"/>
              <a:buAutoNum type="arabicParenR"/>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6268452" y="3429000"/>
            <a:ext cx="2646948" cy="3200400"/>
          </a:xfrm>
          <a:prstGeom prst="rect">
            <a:avLst/>
          </a:prstGeom>
        </p:spPr>
      </p:pic>
    </p:spTree>
    <p:extLst>
      <p:ext uri="{BB962C8B-B14F-4D97-AF65-F5344CB8AC3E}">
        <p14:creationId xmlns:p14="http://schemas.microsoft.com/office/powerpoint/2010/main" val="354688947"/>
      </p:ext>
    </p:extLst>
  </p:cSld>
  <p:clrMapOvr>
    <a:masterClrMapping/>
  </p:clrMapOvr>
  <p:transition advTm="9168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10385"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Pre-</a:t>
            </a:r>
            <a:r>
              <a:rPr lang="en-US" dirty="0" err="1">
                <a:effectLst>
                  <a:outerShdw blurRad="38100" dist="38100" dir="2700000" algn="tl">
                    <a:srgbClr val="000000">
                      <a:alpha val="43137"/>
                    </a:srgbClr>
                  </a:outerShdw>
                </a:effectLst>
                <a:latin typeface="Calibri" panose="020F0502020204030204" pitchFamily="34" charset="0"/>
              </a:rPr>
              <a:t>diluvian</a:t>
            </a:r>
            <a:r>
              <a:rPr lang="en-US"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Beginning of millennium (Rev 20:2-3)</a:t>
            </a:r>
          </a:p>
          <a:p>
            <a:pPr marL="461963" indent="-461963" eaLnBrk="1" hangingPunct="1">
              <a:spcBef>
                <a:spcPts val="60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549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0"/>
            <a:ext cx="8991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1728315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0"/>
            <a:ext cx="8991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7633E-E57E-4EFB-8D85-E746F96BE1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21:8</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liars, their part will be in the lake that burns with fire and brimstone, which is the second death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D878B6-45E0-411D-B569-40A6B0B564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000" y="3124200"/>
            <a:ext cx="3228000" cy="1828800"/>
          </a:xfrm>
          <a:prstGeom prst="cloud">
            <a:avLst/>
          </a:prstGeom>
        </p:spPr>
      </p:pic>
    </p:spTree>
    <p:extLst>
      <p:ext uri="{BB962C8B-B14F-4D97-AF65-F5344CB8AC3E}">
        <p14:creationId xmlns:p14="http://schemas.microsoft.com/office/powerpoint/2010/main" val="3534693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72C99-D46D-44BE-BD01-75283A8D4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cowardly</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unbelieving</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abominable</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murderers</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immoral</a:t>
            </a:r>
            <a:r>
              <a:rPr lang="en-US" sz="3600" dirty="0">
                <a:effectLst>
                  <a:outerShdw blurRad="38100" dist="38100" dir="2700000" algn="tl">
                    <a:srgbClr val="000000">
                      <a:alpha val="43137"/>
                    </a:srgbClr>
                  </a:outerShdw>
                </a:effectLst>
                <a:latin typeface="Calibri" panose="020F0502020204030204" pitchFamily="34" charset="0"/>
              </a:rPr>
              <a:t> persons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sorcerers</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idolaters</a:t>
            </a:r>
            <a:r>
              <a:rPr lang="en-US" sz="3600" dirty="0">
                <a:effectLst>
                  <a:outerShdw blurRad="38100" dist="38100" dir="2700000" algn="tl">
                    <a:srgbClr val="000000">
                      <a:alpha val="43137"/>
                    </a:srgbClr>
                  </a:outerShdw>
                </a:effectLst>
                <a:latin typeface="Calibri" panose="020F0502020204030204" pitchFamily="34" charset="0"/>
              </a:rPr>
              <a:t> and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liars</a:t>
            </a:r>
            <a:r>
              <a:rPr lang="en-US" sz="3600" dirty="0">
                <a:effectLst>
                  <a:outerShdw blurRad="38100" dist="38100" dir="2700000" algn="tl">
                    <a:srgbClr val="000000">
                      <a:alpha val="43137"/>
                    </a:srgbClr>
                  </a:outerShdw>
                </a:effectLst>
                <a:latin typeface="Calibri" panose="020F0502020204030204" pitchFamily="34" charset="0"/>
              </a:rPr>
              <a:t>, their part </a:t>
            </a:r>
            <a:r>
              <a:rPr lang="en-US" sz="3600" i="1" dirty="0">
                <a:effectLst>
                  <a:outerShdw blurRad="38100" dist="38100" dir="2700000" algn="tl">
                    <a:srgbClr val="000000">
                      <a:alpha val="43137"/>
                    </a:srgbClr>
                  </a:outerShdw>
                </a:effectLst>
                <a:latin typeface="Calibri" panose="020F0502020204030204" pitchFamily="34" charset="0"/>
              </a:rPr>
              <a:t>will be</a:t>
            </a:r>
            <a:r>
              <a:rPr lang="en-US" sz="3600" dirty="0">
                <a:effectLst>
                  <a:outerShdw blurRad="38100" dist="38100" dir="2700000" algn="tl">
                    <a:srgbClr val="000000">
                      <a:alpha val="43137"/>
                    </a:srgbClr>
                  </a:outerShdw>
                </a:effectLst>
                <a:latin typeface="Calibri" panose="020F0502020204030204" pitchFamily="34" charset="0"/>
              </a:rPr>
              <a:t> in the lake that burns with fire and brimstone, which is the second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6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352880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685800" y="228600"/>
            <a:ext cx="7772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D</a:t>
            </a:r>
            <a:r>
              <a:rPr lang="en-US" altLang="en-US" sz="4000" b="0" dirty="0">
                <a:solidFill>
                  <a:srgbClr val="00FFFF"/>
                </a:solidFill>
                <a:effectLst>
                  <a:outerShdw blurRad="38100" dist="38100" dir="2700000" algn="tl">
                    <a:srgbClr val="000000">
                      <a:alpha val="43137"/>
                    </a:srgbClr>
                  </a:outerShdw>
                </a:effectLst>
              </a:rPr>
              <a:t>. What Will Be Present In It?</a:t>
            </a:r>
          </a:p>
        </p:txBody>
      </p:sp>
      <p:sp>
        <p:nvSpPr>
          <p:cNvPr id="17411" name="Rectangle 7"/>
          <p:cNvSpPr>
            <a:spLocks noGrp="1" noChangeArrowheads="1"/>
          </p:cNvSpPr>
          <p:nvPr>
            <p:ph type="body" idx="1"/>
          </p:nvPr>
        </p:nvSpPr>
        <p:spPr>
          <a:xfrm>
            <a:off x="304800" y="1143000"/>
            <a:ext cx="7010400" cy="4038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presence (Rev. 21:23)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glory (Rev. 21:23)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holiness (Rev. 21:27)</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people (Heb. 12:22-23)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city (Rev. 21:2)</a:t>
            </a:r>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608617"/>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685800" y="228600"/>
            <a:ext cx="7772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D</a:t>
            </a:r>
            <a:r>
              <a:rPr lang="en-US" altLang="en-US" sz="4000" b="0" dirty="0">
                <a:solidFill>
                  <a:srgbClr val="00FFFF"/>
                </a:solidFill>
                <a:effectLst>
                  <a:outerShdw blurRad="38100" dist="38100" dir="2700000" algn="tl">
                    <a:srgbClr val="000000">
                      <a:alpha val="43137"/>
                    </a:srgbClr>
                  </a:outerShdw>
                </a:effectLst>
              </a:rPr>
              <a:t>. What Will Be Present In It?</a:t>
            </a:r>
          </a:p>
        </p:txBody>
      </p:sp>
      <p:sp>
        <p:nvSpPr>
          <p:cNvPr id="17411" name="Rectangle 7"/>
          <p:cNvSpPr>
            <a:spLocks noGrp="1" noChangeArrowheads="1"/>
          </p:cNvSpPr>
          <p:nvPr>
            <p:ph type="body" idx="1"/>
          </p:nvPr>
        </p:nvSpPr>
        <p:spPr>
          <a:xfrm>
            <a:off x="304800" y="1143000"/>
            <a:ext cx="7010400" cy="4038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presence (Rev. 21:23)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glory (Rev. 21:23)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holiness (Rev. 21:27)</a:t>
            </a:r>
          </a:p>
          <a:p>
            <a:pPr marL="457200" indent="-457200" eaLnBrk="1" hangingPunct="1">
              <a:spcBef>
                <a:spcPts val="0"/>
              </a:spcBef>
              <a:spcAft>
                <a:spcPts val="2400"/>
              </a:spcAft>
              <a:buClr>
                <a:srgbClr val="FF66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God’s people (Heb. 12:22-23)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city (Rev. 21:2)</a:t>
            </a:r>
            <a:endParaRPr lang="en-US" altLang="en-US" sz="3200" dirty="0"/>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378768"/>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919E1E-DEA7-40CC-B489-9C102FF7E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12:22-23</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22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you have come to Mount Zion and to the city of the living God, the heavenly Jerusalem, and to myriads of angels, </a:t>
            </a:r>
            <a:r>
              <a:rPr lang="en-US" sz="3600" baseline="30000" dirty="0">
                <a:effectLst>
                  <a:outerShdw blurRad="38100" dist="38100" dir="2700000" algn="tl">
                    <a:srgbClr val="000000">
                      <a:alpha val="43137"/>
                    </a:srgbClr>
                  </a:outerShdw>
                </a:effectLst>
                <a:latin typeface="Calibri" panose="020F0502020204030204" pitchFamily="34" charset="0"/>
              </a:rPr>
              <a:t>23 </a:t>
            </a:r>
            <a:r>
              <a:rPr lang="en-US" sz="3600" dirty="0">
                <a:effectLst>
                  <a:outerShdw blurRad="38100" dist="38100" dir="2700000" algn="tl">
                    <a:srgbClr val="000000">
                      <a:alpha val="43137"/>
                    </a:srgbClr>
                  </a:outerShdw>
                </a:effectLst>
                <a:latin typeface="Calibri" panose="020F0502020204030204" pitchFamily="34" charset="0"/>
              </a:rPr>
              <a:t>to the general assembly and church of the firstborn who are enrolled in heaven, and to God, the Judge of all, and to the spirits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righteous made perfect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190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919E1E-DEA7-40CC-B489-9C102FF7E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12:22-23</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22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you have come to Mount Zion and to the city of the living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God</a:t>
            </a:r>
            <a:r>
              <a:rPr lang="en-US" sz="3600" dirty="0">
                <a:effectLst>
                  <a:outerShdw blurRad="38100" dist="38100" dir="2700000" algn="tl">
                    <a:srgbClr val="000000">
                      <a:alpha val="43137"/>
                    </a:srgbClr>
                  </a:outerShdw>
                </a:effectLst>
                <a:latin typeface="Calibri" panose="020F0502020204030204" pitchFamily="34" charset="0"/>
              </a:rPr>
              <a:t>, the heavenly Jerusalem, and to myriads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23 </a:t>
            </a:r>
            <a:r>
              <a:rPr lang="en-US" sz="3600" dirty="0">
                <a:effectLst>
                  <a:outerShdw blurRad="38100" dist="38100" dir="2700000" algn="tl">
                    <a:srgbClr val="000000">
                      <a:alpha val="43137"/>
                    </a:srgbClr>
                  </a:outerShdw>
                </a:effectLst>
                <a:latin typeface="Calibri" panose="020F0502020204030204" pitchFamily="34" charset="0"/>
              </a:rPr>
              <a:t>to the general assembly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church</a:t>
            </a:r>
            <a:r>
              <a:rPr lang="en-US" sz="3600" dirty="0">
                <a:effectLst>
                  <a:outerShdw blurRad="38100" dist="38100" dir="2700000" algn="tl">
                    <a:srgbClr val="000000">
                      <a:alpha val="43137"/>
                    </a:srgbClr>
                  </a:outerShdw>
                </a:effectLst>
                <a:latin typeface="Calibri" panose="020F0502020204030204" pitchFamily="34" charset="0"/>
              </a:rPr>
              <a:t> of the firstborn who are enrolled in heaven, and to God, the Judge of all, and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spirits of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the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righteous made perfect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9346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685800" y="228600"/>
            <a:ext cx="7772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D</a:t>
            </a:r>
            <a:r>
              <a:rPr lang="en-US" altLang="en-US" sz="4000" b="0" dirty="0">
                <a:solidFill>
                  <a:srgbClr val="00FFFF"/>
                </a:solidFill>
                <a:effectLst>
                  <a:outerShdw blurRad="38100" dist="38100" dir="2700000" algn="tl">
                    <a:srgbClr val="000000">
                      <a:alpha val="43137"/>
                    </a:srgbClr>
                  </a:outerShdw>
                </a:effectLst>
              </a:rPr>
              <a:t>. What Will Be Present In It?</a:t>
            </a:r>
          </a:p>
        </p:txBody>
      </p:sp>
      <p:sp>
        <p:nvSpPr>
          <p:cNvPr id="17411" name="Rectangle 7"/>
          <p:cNvSpPr>
            <a:spLocks noGrp="1" noChangeArrowheads="1"/>
          </p:cNvSpPr>
          <p:nvPr>
            <p:ph type="body" idx="1"/>
          </p:nvPr>
        </p:nvSpPr>
        <p:spPr>
          <a:xfrm>
            <a:off x="304800" y="1143000"/>
            <a:ext cx="7010400" cy="4038600"/>
          </a:xfrm>
        </p:spPr>
        <p:txBody>
          <a:bodyPr/>
          <a:lstStyle/>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presence (Rev. 21:23)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glory (Rev. 21:23)</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holiness (Rev. 21:27)</a:t>
            </a:r>
          </a:p>
          <a:p>
            <a:pPr marL="457200" indent="-457200" eaLnBrk="1" hangingPunct="1">
              <a:spcBef>
                <a:spcPts val="0"/>
              </a:spcBef>
              <a:spcAft>
                <a:spcPts val="2400"/>
              </a:spcAft>
              <a:buClr>
                <a:srgbClr val="FF66FF"/>
              </a:buClr>
              <a:buSzPct val="100000"/>
              <a:buFont typeface="+mj-lt"/>
              <a:buAutoNum type="arabicPeriod"/>
            </a:pPr>
            <a:r>
              <a:rPr lang="en-US" altLang="en-US" sz="3600" dirty="0">
                <a:effectLst>
                  <a:outerShdw blurRad="38100" dist="38100" dir="2700000" algn="tl">
                    <a:srgbClr val="000000">
                      <a:alpha val="43137"/>
                    </a:srgbClr>
                  </a:outerShdw>
                </a:effectLst>
              </a:rPr>
              <a:t>God’s people (Heb. 12:22-23)</a:t>
            </a:r>
          </a:p>
          <a:p>
            <a:pPr marL="457200" indent="-457200" eaLnBrk="1" hangingPunct="1">
              <a:spcBef>
                <a:spcPts val="0"/>
              </a:spcBef>
              <a:spcAft>
                <a:spcPts val="2400"/>
              </a:spcAft>
              <a:buClr>
                <a:srgbClr val="FF66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God’s city (Rev. 21:2)</a:t>
            </a:r>
          </a:p>
        </p:txBody>
      </p:sp>
      <p:pic>
        <p:nvPicPr>
          <p:cNvPr id="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521342"/>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029200"/>
          </a:xfrm>
        </p:spPr>
        <p:txBody>
          <a:bodyPr/>
          <a:lstStyle/>
          <a:p>
            <a:pPr marL="579438" indent="-57943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existence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name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dimensions (Rev. 21:16)</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wall (Rev 21:12, 16-17)</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gates (Rev 21:12)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foundation stones (Rev. 21:14)</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1349895816"/>
      </p:ext>
    </p:extLst>
  </p:cSld>
  <p:clrMapOvr>
    <a:masterClrMapping/>
  </p:clrMapOvr>
  <p:transition advTm="9168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029200"/>
          </a:xfrm>
        </p:spPr>
        <p:txBody>
          <a:bodyPr/>
          <a:lstStyle/>
          <a:p>
            <a:pPr marL="579438" indent="-579438" eaLnBrk="1" hangingPunct="1">
              <a:spcBef>
                <a:spcPts val="0"/>
              </a:spcBef>
              <a:spcAft>
                <a:spcPts val="2400"/>
              </a:spcAft>
              <a:buClr>
                <a:schemeClr val="tx2">
                  <a:lumMod val="90000"/>
                </a:schemeClr>
              </a:buClr>
              <a:buSzPct val="100000"/>
              <a:buFont typeface="+mj-lt"/>
              <a:buAutoNum type="alphaLcParenR"/>
              <a:defRPr/>
            </a:pPr>
            <a:r>
              <a:rPr lang="en-US" sz="3600" b="1" u="sng" dirty="0">
                <a:solidFill>
                  <a:srgbClr val="FFFFCC"/>
                </a:solidFill>
              </a:rPr>
              <a:t>Its existence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name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dimensions (Rev. 21:16)</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wall (Rev 21:12, 16-17)</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gates (Rev 21:12)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foundation stones (Rev. 21:14)</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1632182603"/>
      </p:ext>
    </p:extLst>
  </p:cSld>
  <p:clrMapOvr>
    <a:masterClrMapping/>
  </p:clrMapOvr>
  <p:transition advTm="9168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dirty="0">
                <a:solidFill>
                  <a:srgbClr val="00FFFF"/>
                </a:solidFill>
                <a:effectLst>
                  <a:outerShdw blurRad="38100" dist="38100" dir="2700000" algn="tl">
                    <a:srgbClr val="000000">
                      <a:alpha val="43137"/>
                    </a:srgbClr>
                  </a:outerShdw>
                </a:effectLst>
              </a:rPr>
              <a:t>5. </a:t>
            </a:r>
            <a:r>
              <a:rPr lang="en-US" altLang="en-US" sz="4000" b="0" dirty="0">
                <a:solidFill>
                  <a:srgbClr val="00FFFF"/>
                </a:solidFill>
                <a:effectLst>
                  <a:outerShdw blurRad="38100" dist="38100" dir="2700000" algn="tl">
                    <a:srgbClr val="000000">
                      <a:alpha val="43137"/>
                    </a:srgbClr>
                  </a:outerShdw>
                </a:effectLst>
              </a:rPr>
              <a:t>God’s City</a:t>
            </a:r>
          </a:p>
        </p:txBody>
      </p:sp>
      <p:sp>
        <p:nvSpPr>
          <p:cNvPr id="76803" name="Rectangle 3"/>
          <p:cNvSpPr>
            <a:spLocks noGrp="1" noChangeArrowheads="1"/>
          </p:cNvSpPr>
          <p:nvPr>
            <p:ph type="body" idx="1"/>
          </p:nvPr>
        </p:nvSpPr>
        <p:spPr>
          <a:xfrm>
            <a:off x="304800" y="1143000"/>
            <a:ext cx="7848600" cy="5029200"/>
          </a:xfrm>
        </p:spPr>
        <p:txBody>
          <a:bodyPr/>
          <a:lstStyle/>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existence (Rev 21:2)</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b="1" u="sng" dirty="0">
                <a:solidFill>
                  <a:srgbClr val="FFFFCC"/>
                </a:solidFill>
              </a:rPr>
              <a:t>Its name (Rev 21:2)</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dimensions (Rev. 21:16)</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wall (Rev 21:12, 16-17)</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gates (Rev 21:12)</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foundation stones (Rev. 21:14)</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113942608"/>
      </p:ext>
    </p:extLst>
  </p:cSld>
  <p:clrMapOvr>
    <a:masterClrMapping/>
  </p:clrMapOvr>
  <p:transition advTm="9168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029200"/>
          </a:xfrm>
        </p:spPr>
        <p:txBody>
          <a:bodyPr/>
          <a:lstStyle/>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existence (Rev 21:2)</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name (Rev 21:2)</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b="1" u="sng" dirty="0">
                <a:solidFill>
                  <a:srgbClr val="FFFFCC"/>
                </a:solidFill>
              </a:rPr>
              <a:t>Its dimensions (Rev. 21:16)</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wall (Rev 21:12, 16-17)</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gates (Rev 21:12)</a:t>
            </a:r>
          </a:p>
          <a:p>
            <a:pPr marL="573088" indent="-573088" eaLnBrk="1" hangingPunct="1">
              <a:spcBef>
                <a:spcPts val="0"/>
              </a:spcBef>
              <a:spcAft>
                <a:spcPts val="2400"/>
              </a:spcAft>
              <a:buClr>
                <a:schemeClr val="tx2">
                  <a:lumMod val="90000"/>
                </a:schemeClr>
              </a:buClr>
              <a:buSzPct val="100000"/>
              <a:buFont typeface="+mj-lt"/>
              <a:buAutoNum type="arabicPeriod"/>
              <a:defRPr/>
            </a:pPr>
            <a:r>
              <a:rPr lang="en-US" sz="3600" dirty="0">
                <a:effectLst>
                  <a:outerShdw blurRad="38100" dist="38100" dir="2700000" algn="tl">
                    <a:srgbClr val="000000">
                      <a:alpha val="43137"/>
                    </a:srgbClr>
                  </a:outerShdw>
                </a:effectLst>
              </a:rPr>
              <a:t>Its foundation stones (Rev. 21:14)</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2999044664"/>
      </p:ext>
    </p:extLst>
  </p:cSld>
  <p:clrMapOvr>
    <a:masterClrMapping/>
  </p:clrMapOvr>
  <p:transition advTm="9168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lang="en-US" sz="28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6822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70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3140"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839200" cy="4724400"/>
          </a:xfrm>
        </p:spPr>
        <p:txBody>
          <a:bodyPr/>
          <a:lstStyle/>
          <a:p>
            <a:pPr marL="342900" lvl="2" indent="-342900" algn="just" eaLnBrk="1" hangingPunct="1">
              <a:spcBef>
                <a:spcPts val="0"/>
              </a:spcBef>
              <a:spcAft>
                <a:spcPts val="1200"/>
              </a:spcAft>
              <a:buClr>
                <a:srgbClr val="92D050"/>
              </a:buClr>
            </a:pPr>
            <a:r>
              <a:rPr lang="en-US" sz="3000" b="1" u="sng" dirty="0" err="1">
                <a:solidFill>
                  <a:srgbClr val="FFFFCC"/>
                </a:solidFill>
                <a:effectLst>
                  <a:outerShdw blurRad="38100" dist="38100" dir="2700000" algn="tl">
                    <a:srgbClr val="000000">
                      <a:alpha val="43137"/>
                    </a:srgbClr>
                  </a:outerShdw>
                </a:effectLst>
                <a:ea typeface="+mn-ea"/>
                <a:cs typeface="+mn-cs"/>
              </a:rPr>
              <a:t>Swete</a:t>
            </a:r>
            <a:r>
              <a:rPr lang="en-US" sz="3000" dirty="0">
                <a:effectLst>
                  <a:outerShdw blurRad="38100" dist="38100" dir="2700000" algn="tl">
                    <a:srgbClr val="000000">
                      <a:alpha val="43137"/>
                    </a:srgbClr>
                  </a:outerShdw>
                </a:effectLst>
                <a:ea typeface="+mn-ea"/>
                <a:cs typeface="+mn-cs"/>
              </a:rPr>
              <a:t>: “Such dimensions defy imagination and are permissible only in the language of symbolism.”</a:t>
            </a:r>
          </a:p>
          <a:p>
            <a:pPr marL="342900" lvl="2" indent="-342900" algn="just" eaLnBrk="1" hangingPunct="1">
              <a:spcBef>
                <a:spcPts val="0"/>
              </a:spcBef>
              <a:spcAft>
                <a:spcPts val="1200"/>
              </a:spcAft>
              <a:buClr>
                <a:srgbClr val="92D050"/>
              </a:buClr>
            </a:pPr>
            <a:r>
              <a:rPr lang="en-US" sz="3000" b="1" u="sng" dirty="0">
                <a:solidFill>
                  <a:srgbClr val="FFFFCC"/>
                </a:solidFill>
                <a:effectLst>
                  <a:outerShdw blurRad="38100" dist="38100" dir="2700000" algn="tl">
                    <a:srgbClr val="000000">
                      <a:alpha val="43137"/>
                    </a:srgbClr>
                  </a:outerShdw>
                </a:effectLst>
                <a:ea typeface="+mn-ea"/>
                <a:cs typeface="+mn-cs"/>
              </a:rPr>
              <a:t>Barnes</a:t>
            </a:r>
            <a:r>
              <a:rPr lang="en-US" sz="3000" dirty="0">
                <a:effectLst>
                  <a:outerShdw blurRad="38100" dist="38100" dir="2700000" algn="tl">
                    <a:srgbClr val="000000">
                      <a:alpha val="43137"/>
                    </a:srgbClr>
                  </a:outerShdw>
                </a:effectLst>
                <a:ea typeface="+mn-ea"/>
                <a:cs typeface="+mn-cs"/>
              </a:rPr>
              <a:t>: “Of course, this must preclude all idea of there being such a city literally in Palestine…this cannot be understood literally; and </a:t>
            </a:r>
            <a:r>
              <a:rPr lang="en-US" sz="3000" b="1" dirty="0">
                <a:solidFill>
                  <a:srgbClr val="FFFFCC"/>
                </a:solidFill>
                <a:effectLst>
                  <a:outerShdw blurRad="38100" dist="38100" dir="2700000" algn="tl">
                    <a:srgbClr val="000000">
                      <a:alpha val="43137"/>
                    </a:srgbClr>
                  </a:outerShdw>
                </a:effectLst>
                <a:ea typeface="+mn-ea"/>
                <a:cs typeface="+mn-cs"/>
              </a:rPr>
              <a:t>the very idea of a literal fulfillment of this shows the absurdity of that method of interpretation…this cannot be taken literally</a:t>
            </a:r>
            <a:r>
              <a:rPr lang="en-US" sz="3000" dirty="0">
                <a:effectLst>
                  <a:outerShdw blurRad="38100" dist="38100" dir="2700000" algn="tl">
                    <a:srgbClr val="000000">
                      <a:alpha val="43137"/>
                    </a:srgbClr>
                  </a:outerShdw>
                </a:effectLst>
                <a:ea typeface="+mn-ea"/>
                <a:cs typeface="+mn-cs"/>
              </a:rPr>
              <a:t>; and an attempt to explain all of this literally would show that that method of interpreting the Apocalypse is impracticable.” </a:t>
            </a:r>
          </a:p>
        </p:txBody>
      </p:sp>
      <p:sp>
        <p:nvSpPr>
          <p:cNvPr id="3" name="TextBox 2">
            <a:extLst>
              <a:ext uri="{FF2B5EF4-FFF2-40B4-BE49-F238E27FC236}">
                <a16:creationId xmlns:a16="http://schemas.microsoft.com/office/drawing/2014/main" id="{01099A56-850E-48B2-BE99-39B6DB6A0D30}"/>
              </a:ext>
            </a:extLst>
          </p:cNvPr>
          <p:cNvSpPr txBox="1"/>
          <p:nvPr/>
        </p:nvSpPr>
        <p:spPr>
          <a:xfrm>
            <a:off x="2266950" y="228600"/>
            <a:ext cx="4610100" cy="1200329"/>
          </a:xfrm>
          <a:prstGeom prst="rect">
            <a:avLst/>
          </a:prstGeom>
          <a:noFill/>
        </p:spPr>
        <p:txBody>
          <a:bodyPr wrap="square" rtlCol="0">
            <a:spAutoFit/>
          </a:bodyPr>
          <a:lstStyle/>
          <a:p>
            <a:pPr algn="ctr">
              <a:spcAft>
                <a:spcPts val="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Paul Lee Tan</a:t>
            </a:r>
          </a:p>
          <a:p>
            <a:pPr algn="ctr">
              <a:spcAft>
                <a:spcPts val="0"/>
              </a:spcAft>
            </a:pPr>
            <a:r>
              <a:rPr lang="en-US" sz="2000" dirty="0">
                <a:effectLst>
                  <a:outerShdw blurRad="38100" dist="38100" dir="2700000" algn="tl">
                    <a:srgbClr val="000000">
                      <a:alpha val="43137"/>
                    </a:srgbClr>
                  </a:outerShdw>
                </a:effectLst>
                <a:latin typeface="Calibri" panose="020F0502020204030204" pitchFamily="34" charset="0"/>
              </a:rPr>
              <a:t>Cited in, </a:t>
            </a:r>
            <a:r>
              <a:rPr lang="en-US" sz="2000" i="1" dirty="0">
                <a:effectLst>
                  <a:outerShdw blurRad="38100" dist="38100" dir="2700000" algn="tl">
                    <a:srgbClr val="000000">
                      <a:alpha val="43137"/>
                    </a:srgbClr>
                  </a:outerShdw>
                </a:effectLst>
                <a:latin typeface="Calibri" panose="020F0502020204030204" pitchFamily="34" charset="0"/>
              </a:rPr>
              <a:t>The Interpretation of Prophecy</a:t>
            </a:r>
            <a:r>
              <a:rPr lang="en-US" sz="2000" dirty="0">
                <a:effectLst>
                  <a:outerShdw blurRad="38100" dist="38100" dir="2700000" algn="tl">
                    <a:srgbClr val="000000">
                      <a:alpha val="43137"/>
                    </a:srgbClr>
                  </a:outerShdw>
                </a:effectLst>
                <a:latin typeface="Calibri" panose="020F0502020204030204" pitchFamily="34" charset="0"/>
              </a:rPr>
              <a:t> (Winona Lake, IN: BMH, 1974), 285-86.</a:t>
            </a:r>
          </a:p>
        </p:txBody>
      </p:sp>
    </p:spTree>
    <p:extLst>
      <p:ext uri="{BB962C8B-B14F-4D97-AF65-F5344CB8AC3E}">
        <p14:creationId xmlns:p14="http://schemas.microsoft.com/office/powerpoint/2010/main" val="224263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839200" cy="3314700"/>
          </a:xfrm>
        </p:spPr>
        <p:txBody>
          <a:bodyPr/>
          <a:lstStyle/>
          <a:p>
            <a:pPr marL="342900" lvl="2" indent="-342900" algn="just" eaLnBrk="1" hangingPunct="1">
              <a:spcBef>
                <a:spcPts val="0"/>
              </a:spcBef>
              <a:spcAft>
                <a:spcPts val="1200"/>
              </a:spcAft>
              <a:buClr>
                <a:srgbClr val="92D050"/>
              </a:buClr>
              <a:buFont typeface="+mj-lt"/>
              <a:buAutoNum type="arabicPeriod" startAt="3"/>
            </a:pPr>
            <a:r>
              <a:rPr lang="en-US" sz="3000" b="1" u="sng" dirty="0">
                <a:solidFill>
                  <a:srgbClr val="FFFFCC"/>
                </a:solidFill>
                <a:effectLst>
                  <a:outerShdw blurRad="38100" dist="38100" dir="2700000" algn="tl">
                    <a:srgbClr val="000000">
                      <a:alpha val="43137"/>
                    </a:srgbClr>
                  </a:outerShdw>
                </a:effectLst>
                <a:ea typeface="+mn-ea"/>
                <a:cs typeface="+mn-cs"/>
              </a:rPr>
              <a:t>Grant</a:t>
            </a:r>
            <a:r>
              <a:rPr lang="en-US" sz="3000" dirty="0">
                <a:effectLst>
                  <a:outerShdw blurRad="38100" dist="38100" dir="2700000" algn="tl">
                    <a:srgbClr val="000000">
                      <a:alpha val="43137"/>
                    </a:srgbClr>
                  </a:outerShdw>
                </a:effectLst>
                <a:ea typeface="+mn-ea"/>
                <a:cs typeface="+mn-cs"/>
              </a:rPr>
              <a:t>: “no clearer proof…that all is figurative. Such a height is simply out of harmony with the constitution of our world.”</a:t>
            </a:r>
          </a:p>
          <a:p>
            <a:pPr marL="342900" lvl="2" indent="-342900" algn="just" eaLnBrk="1" hangingPunct="1">
              <a:spcBef>
                <a:spcPts val="0"/>
              </a:spcBef>
              <a:spcAft>
                <a:spcPts val="1200"/>
              </a:spcAft>
              <a:buClr>
                <a:srgbClr val="92D050"/>
              </a:buClr>
              <a:buAutoNum type="arabicPeriod" startAt="3"/>
            </a:pPr>
            <a:r>
              <a:rPr lang="en-US" sz="3000" b="1" u="sng" dirty="0" err="1">
                <a:solidFill>
                  <a:srgbClr val="FFFFCC"/>
                </a:solidFill>
                <a:effectLst>
                  <a:outerShdw blurRad="38100" dist="38100" dir="2700000" algn="tl">
                    <a:srgbClr val="000000">
                      <a:alpha val="43137"/>
                    </a:srgbClr>
                  </a:outerShdw>
                </a:effectLst>
                <a:ea typeface="+mn-ea"/>
                <a:cs typeface="+mn-cs"/>
              </a:rPr>
              <a:t>Boettner</a:t>
            </a:r>
            <a:r>
              <a:rPr lang="en-US" sz="3000" dirty="0">
                <a:effectLst>
                  <a:outerShdw blurRad="38100" dist="38100" dir="2700000" algn="tl">
                    <a:srgbClr val="000000">
                      <a:alpha val="43137"/>
                    </a:srgbClr>
                  </a:outerShdw>
                </a:effectLst>
                <a:ea typeface="+mn-ea"/>
                <a:cs typeface="+mn-cs"/>
              </a:rPr>
              <a:t>: “Neither the shape nor the dimensions of the city can be taken with mathematical exactness, as if it were a gigantic apartment house.”</a:t>
            </a:r>
          </a:p>
        </p:txBody>
      </p:sp>
      <p:sp>
        <p:nvSpPr>
          <p:cNvPr id="5" name="TextBox 4">
            <a:extLst>
              <a:ext uri="{FF2B5EF4-FFF2-40B4-BE49-F238E27FC236}">
                <a16:creationId xmlns:a16="http://schemas.microsoft.com/office/drawing/2014/main" id="{EB188909-4E3F-4E85-AAD8-C7AEDF14DA1D}"/>
              </a:ext>
            </a:extLst>
          </p:cNvPr>
          <p:cNvSpPr txBox="1"/>
          <p:nvPr/>
        </p:nvSpPr>
        <p:spPr>
          <a:xfrm>
            <a:off x="2419350" y="228600"/>
            <a:ext cx="4305300" cy="1200329"/>
          </a:xfrm>
          <a:prstGeom prst="rect">
            <a:avLst/>
          </a:prstGeom>
          <a:noFill/>
        </p:spPr>
        <p:txBody>
          <a:bodyPr wrap="square" rtlCol="0">
            <a:spAutoFit/>
          </a:bodyPr>
          <a:lstStyle/>
          <a:p>
            <a:pPr algn="ctr">
              <a:spcAft>
                <a:spcPts val="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Paul Lee Tan</a:t>
            </a:r>
          </a:p>
          <a:p>
            <a:pPr algn="ctr">
              <a:spcAft>
                <a:spcPts val="0"/>
              </a:spcAft>
            </a:pPr>
            <a:r>
              <a:rPr lang="en-US" sz="2000" dirty="0">
                <a:effectLst>
                  <a:outerShdw blurRad="38100" dist="38100" dir="2700000" algn="tl">
                    <a:srgbClr val="000000">
                      <a:alpha val="43137"/>
                    </a:srgbClr>
                  </a:outerShdw>
                </a:effectLst>
                <a:latin typeface="Calibri" panose="020F0502020204030204" pitchFamily="34" charset="0"/>
              </a:rPr>
              <a:t>Cited in, </a:t>
            </a:r>
            <a:r>
              <a:rPr lang="en-US" sz="2000" i="1" dirty="0">
                <a:effectLst>
                  <a:outerShdw blurRad="38100" dist="38100" dir="2700000" algn="tl">
                    <a:srgbClr val="000000">
                      <a:alpha val="43137"/>
                    </a:srgbClr>
                  </a:outerShdw>
                </a:effectLst>
                <a:latin typeface="Calibri" panose="020F0502020204030204" pitchFamily="34" charset="0"/>
              </a:rPr>
              <a:t>The Interpretation of Prophecy</a:t>
            </a:r>
            <a:r>
              <a:rPr lang="en-US" sz="2000" dirty="0">
                <a:effectLst>
                  <a:outerShdw blurRad="38100" dist="38100" dir="2700000" algn="tl">
                    <a:srgbClr val="000000">
                      <a:alpha val="43137"/>
                    </a:srgbClr>
                  </a:outerShdw>
                </a:effectLst>
                <a:latin typeface="Calibri" panose="020F0502020204030204" pitchFamily="34" charset="0"/>
              </a:rPr>
              <a:t> (Winona Lake, IN: BMH, 1974), 285-86.</a:t>
            </a:r>
          </a:p>
        </p:txBody>
      </p:sp>
    </p:spTree>
    <p:extLst>
      <p:ext uri="{BB962C8B-B14F-4D97-AF65-F5344CB8AC3E}">
        <p14:creationId xmlns:p14="http://schemas.microsoft.com/office/powerpoint/2010/main" val="2742245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idx="4294967295"/>
          </p:nvPr>
        </p:nvSpPr>
        <p:spPr>
          <a:xfrm>
            <a:off x="76200" y="1600200"/>
            <a:ext cx="8991600" cy="45720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“When the </a:t>
            </a:r>
            <a:r>
              <a:rPr lang="en-US" altLang="en-US" sz="3200" b="1" u="sng" dirty="0">
                <a:solidFill>
                  <a:srgbClr val="FFFFCC"/>
                </a:solidFill>
                <a:effectLst>
                  <a:outerShdw blurRad="38100" dist="38100" dir="2700000" algn="tl">
                    <a:srgbClr val="000000">
                      <a:alpha val="43137"/>
                    </a:srgbClr>
                  </a:outerShdw>
                </a:effectLst>
                <a:ea typeface="+mn-ea"/>
                <a:cs typeface="+mn-cs"/>
              </a:rPr>
              <a:t>plain sense</a:t>
            </a:r>
            <a:r>
              <a:rPr lang="en-US" altLang="en-US" sz="3200" dirty="0">
                <a:solidFill>
                  <a:srgbClr val="FFFFCC"/>
                </a:solidFill>
                <a:effectLst>
                  <a:outerShdw blurRad="38100" dist="38100" dir="2700000" algn="tl">
                    <a:srgbClr val="000000">
                      <a:alpha val="43137"/>
                    </a:srgbClr>
                  </a:outerShdw>
                </a:effectLst>
                <a:ea typeface="+mn-ea"/>
                <a:cs typeface="+mn-cs"/>
              </a:rPr>
              <a:t> </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of Scripture makes common sense, seek no other sense; therefore, take every word at its primary, </a:t>
            </a:r>
            <a:r>
              <a:rPr lang="en-US" altLang="en-US" sz="3200" b="1" u="sng" dirty="0">
                <a:solidFill>
                  <a:srgbClr val="FFFFCC"/>
                </a:solidFill>
                <a:effectLst>
                  <a:outerShdw blurRad="38100" dist="38100" dir="2700000" algn="tl">
                    <a:srgbClr val="000000">
                      <a:alpha val="43137"/>
                    </a:srgbClr>
                  </a:outerShdw>
                </a:effectLst>
                <a:ea typeface="+mn-ea"/>
                <a:cs typeface="+mn-cs"/>
              </a:rPr>
              <a:t>ordinary, usual, literal</a:t>
            </a:r>
            <a:r>
              <a:rPr lang="en-US" altLang="en-US" sz="3200" b="1" dirty="0">
                <a:solidFill>
                  <a:srgbClr val="FFFFCC"/>
                </a:solidFill>
                <a:effectLst>
                  <a:outerShdw blurRad="38100" dist="38100" dir="2700000" algn="tl">
                    <a:srgbClr val="000000">
                      <a:alpha val="43137"/>
                    </a:srgbClr>
                  </a:outerShdw>
                </a:effectLst>
                <a:ea typeface="+mn-ea"/>
                <a:cs typeface="+mn-cs"/>
              </a:rPr>
              <a:t> </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meaning unless the facts of the immediate context, studied in light of related passages and axiomatic and fundamental truths, indicate clearly otherwise.”</a:t>
            </a:r>
          </a:p>
        </p:txBody>
      </p:sp>
      <p:sp>
        <p:nvSpPr>
          <p:cNvPr id="8195" name="Rectangle 3"/>
          <p:cNvSpPr>
            <a:spLocks noGrp="1" noChangeArrowheads="1"/>
          </p:cNvSpPr>
          <p:nvPr>
            <p:ph type="subTitle" sz="quarter" idx="4294967295"/>
          </p:nvPr>
        </p:nvSpPr>
        <p:spPr>
          <a:xfrm>
            <a:off x="1771650" y="214312"/>
            <a:ext cx="5600700" cy="1233488"/>
          </a:xfrm>
        </p:spPr>
        <p:txBody>
          <a:bodyPr/>
          <a:lstStyle/>
          <a:p>
            <a:pPr marL="0" indent="0" algn="ctr" eaLnBrk="1" hangingPunct="1">
              <a:buNone/>
              <a:defRPr/>
            </a:pPr>
            <a:r>
              <a:rPr lang="en-US" sz="3200" kern="1200" dirty="0">
                <a:solidFill>
                  <a:srgbClr val="00FFFF"/>
                </a:solidFill>
                <a:effectLst>
                  <a:outerShdw blurRad="38100" dist="38100" dir="2700000" algn="tl">
                    <a:srgbClr val="000000">
                      <a:alpha val="43137"/>
                    </a:srgbClr>
                  </a:outerShdw>
                </a:effectLst>
              </a:rPr>
              <a:t>David L. Cooper</a:t>
            </a:r>
          </a:p>
          <a:p>
            <a:pPr marL="0" indent="0" algn="ctr" eaLnBrk="1" hangingPunct="1">
              <a:buNone/>
              <a:defRPr/>
            </a:pPr>
            <a:r>
              <a:rPr lang="en-US" sz="1800" i="1" dirty="0">
                <a:effectLst>
                  <a:outerShdw blurRad="38100" dist="38100" dir="2700000" algn="tl">
                    <a:srgbClr val="000000">
                      <a:alpha val="43137"/>
                    </a:srgbClr>
                  </a:outerShdw>
                </a:effectLst>
                <a:cs typeface="Calibri" panose="020F0502020204030204" pitchFamily="34" charset="0"/>
              </a:rPr>
              <a:t>The World’s Greatest Library Graphically Illustrated</a:t>
            </a:r>
            <a:r>
              <a:rPr lang="en-US" sz="1800" dirty="0">
                <a:effectLst>
                  <a:outerShdw blurRad="38100" dist="38100" dir="2700000" algn="tl">
                    <a:srgbClr val="000000">
                      <a:alpha val="43137"/>
                    </a:srgbClr>
                  </a:outerShdw>
                </a:effectLst>
                <a:cs typeface="Calibri" panose="020F0502020204030204" pitchFamily="34" charset="0"/>
              </a:rPr>
              <a:t> (Los Angeles: Biblical Research Society, 1970), 11.</a:t>
            </a:r>
            <a:endParaRPr lang="en-US" sz="2000" dirty="0">
              <a:effectLst>
                <a:outerShdw blurRad="38100" dist="38100" dir="2700000" algn="tl">
                  <a:srgbClr val="000000">
                    <a:alpha val="43137"/>
                  </a:srgbClr>
                </a:outerShdw>
              </a:effectLst>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82194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8273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471" y="909610"/>
            <a:ext cx="6351059" cy="5038781"/>
          </a:xfrm>
          <a:prstGeom prst="rect">
            <a:avLst/>
          </a:prstGeom>
        </p:spPr>
      </p:pic>
    </p:spTree>
    <p:extLst>
      <p:ext uri="{BB962C8B-B14F-4D97-AF65-F5344CB8AC3E}">
        <p14:creationId xmlns:p14="http://schemas.microsoft.com/office/powerpoint/2010/main" val="2219766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420938"/>
            <a:ext cx="8686800" cy="2016125"/>
          </a:xfrm>
        </p:spPr>
        <p:txBody>
          <a:bodyPr anchor="ctr"/>
          <a:lstStyle/>
          <a:p>
            <a:pPr marL="0" indent="0" algn="ctr">
              <a:buFont typeface="Wingdings" panose="05000000000000000000" pitchFamily="2" charset="2"/>
              <a:buNone/>
              <a:defRPr/>
            </a:pPr>
            <a:r>
              <a:rPr lang="en-US" sz="5400" dirty="0">
                <a:solidFill>
                  <a:srgbClr val="66FFFF"/>
                </a:solidFill>
              </a:rPr>
              <a:t>“He (or she) who spiritualizes tells spiritual lies.”</a:t>
            </a:r>
          </a:p>
        </p:txBody>
      </p:sp>
    </p:spTree>
    <p:extLst>
      <p:ext uri="{BB962C8B-B14F-4D97-AF65-F5344CB8AC3E}">
        <p14:creationId xmlns:p14="http://schemas.microsoft.com/office/powerpoint/2010/main" val="4077630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029200"/>
          </a:xfrm>
        </p:spPr>
        <p:txBody>
          <a:bodyPr/>
          <a:lstStyle/>
          <a:p>
            <a:pPr marL="517525" indent="-517525"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existence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name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dimensions (Rev. 21:16)</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b="1" u="sng" dirty="0">
                <a:solidFill>
                  <a:srgbClr val="FFFFCC"/>
                </a:solidFill>
              </a:rPr>
              <a:t>Its wall (Rev 21:12, 16-17)</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gates (Rev 21:12)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foundation stones (Rev. 21:14)</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191739061"/>
      </p:ext>
    </p:extLst>
  </p:cSld>
  <p:clrMapOvr>
    <a:masterClrMapping/>
  </p:clrMapOvr>
  <p:transition advTm="9168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24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029200"/>
          </a:xfrm>
        </p:spPr>
        <p:txBody>
          <a:bodyPr/>
          <a:lstStyle/>
          <a:p>
            <a:pPr marL="579438" indent="-57943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existence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name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dimensions (Rev. 21:16)</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wall (Rev 21:12, 16-17)</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b="1" u="sng" dirty="0">
                <a:solidFill>
                  <a:srgbClr val="FFFFCC"/>
                </a:solidFill>
              </a:rPr>
              <a:t>Its gates (Rev 21:12)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foundation stones (Rev. 21:14)</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3155508"/>
      </p:ext>
    </p:extLst>
  </p:cSld>
  <p:clrMapOvr>
    <a:masterClrMapping/>
  </p:clrMapOvr>
  <p:transition advTm="9168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68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34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09900" y="228600"/>
            <a:ext cx="31242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029200"/>
          </a:xfrm>
        </p:spPr>
        <p:txBody>
          <a:bodyPr/>
          <a:lstStyle/>
          <a:p>
            <a:pPr marL="579438" indent="-57943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existence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name (Rev 21:2)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dimensions (Rev. 21:16)</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wall (Rev 21:12, 16-17)</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dirty="0">
                <a:effectLst>
                  <a:outerShdw blurRad="38100" dist="38100" dir="2700000" algn="tl">
                    <a:srgbClr val="000000">
                      <a:alpha val="43137"/>
                    </a:srgbClr>
                  </a:outerShdw>
                </a:effectLst>
              </a:rPr>
              <a:t>Its gates (Rev 21:12)</a:t>
            </a:r>
          </a:p>
          <a:p>
            <a:pPr marL="573088" indent="-573088" eaLnBrk="1" hangingPunct="1">
              <a:spcBef>
                <a:spcPts val="0"/>
              </a:spcBef>
              <a:spcAft>
                <a:spcPts val="2400"/>
              </a:spcAft>
              <a:buClr>
                <a:schemeClr val="tx2">
                  <a:lumMod val="90000"/>
                </a:schemeClr>
              </a:buClr>
              <a:buSzPct val="100000"/>
              <a:buFont typeface="+mj-lt"/>
              <a:buAutoNum type="alphaLcParenR"/>
              <a:defRPr/>
            </a:pPr>
            <a:r>
              <a:rPr lang="en-US" sz="3600" b="1" u="sng" dirty="0">
                <a:solidFill>
                  <a:srgbClr val="FFFFCC"/>
                </a:solidFill>
              </a:rPr>
              <a:t>Its foundation stones (Rev. 21:14)</a:t>
            </a:r>
          </a:p>
        </p:txBody>
      </p:sp>
      <p:pic>
        <p:nvPicPr>
          <p:cNvPr id="2" name="Picture 1"/>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253207936"/>
      </p:ext>
    </p:extLst>
  </p:cSld>
  <p:clrMapOvr>
    <a:masterClrMapping/>
  </p:clrMapOvr>
  <p:transition advTm="9168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6E9F62-90FB-4E42-8C27-1B52334FAA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286000" y="2590800"/>
            <a:ext cx="4572000" cy="2286000"/>
          </a:xfrm>
          <a:prstGeom prst="rect">
            <a:avLst/>
          </a:prstGeom>
        </p:spPr>
      </p:pic>
    </p:spTree>
    <p:extLst>
      <p:ext uri="{BB962C8B-B14F-4D97-AF65-F5344CB8AC3E}">
        <p14:creationId xmlns:p14="http://schemas.microsoft.com/office/powerpoint/2010/main" val="1856341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486400"/>
          </a:xfrm>
        </p:spPr>
        <p:txBody>
          <a:bodyPr/>
          <a:lstStyle/>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influence </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character (Rev. 21:2)</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glory (Rev. 21:11)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colors (Rev 21:18-21)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street (Rev 21:21)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water of life (Rev. 22:1)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tree of life (Rev. 22:2)</a:t>
            </a:r>
          </a:p>
        </p:txBody>
      </p:sp>
      <p:pic>
        <p:nvPicPr>
          <p:cNvPr id="5" name="Picture 4"/>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2903591753"/>
      </p:ext>
    </p:extLst>
  </p:cSld>
  <p:clrMapOvr>
    <a:masterClrMapping/>
  </p:clrMapOvr>
  <p:transition advTm="9168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486400"/>
          </a:xfrm>
        </p:spPr>
        <p:txBody>
          <a:bodyPr/>
          <a:lstStyle/>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influence </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character (Rev. 21:2)</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glory (Rev. 21:11)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b="1" u="sng" dirty="0">
                <a:solidFill>
                  <a:srgbClr val="FFFFCC"/>
                </a:solidFill>
              </a:rPr>
              <a:t>Its colors (Rev 21:18-21)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street (Rev 21:21)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water of life (Rev. 22:1)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tree of life (Rev. 22:2)</a:t>
            </a:r>
          </a:p>
        </p:txBody>
      </p:sp>
      <p:pic>
        <p:nvPicPr>
          <p:cNvPr id="5" name="Picture 4"/>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2843440375"/>
      </p:ext>
    </p:extLst>
  </p:cSld>
  <p:clrMapOvr>
    <a:masterClrMapping/>
  </p:clrMapOvr>
  <p:transition advTm="9168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56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65" y="264902"/>
            <a:ext cx="8833870"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40174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spcBef>
                <a:spcPts val="0"/>
              </a:spcBef>
              <a:spcAft>
                <a:spcPts val="2400"/>
              </a:spcAft>
              <a:buClr>
                <a:srgbClr val="FF66FF"/>
              </a:buClr>
            </a:pPr>
            <a:r>
              <a:rPr lang="en-US" altLang="en-US" sz="4000" b="0" dirty="0">
                <a:solidFill>
                  <a:srgbClr val="00FFFF"/>
                </a:solidFill>
                <a:effectLst>
                  <a:outerShdw blurRad="38100" dist="38100" dir="2700000" algn="tl">
                    <a:srgbClr val="000000">
                      <a:alpha val="43137"/>
                    </a:srgbClr>
                  </a:outerShdw>
                </a:effectLst>
              </a:rPr>
              <a:t>5. God’s City</a:t>
            </a:r>
          </a:p>
        </p:txBody>
      </p:sp>
      <p:sp>
        <p:nvSpPr>
          <p:cNvPr id="76803" name="Rectangle 3"/>
          <p:cNvSpPr>
            <a:spLocks noGrp="1" noChangeArrowheads="1"/>
          </p:cNvSpPr>
          <p:nvPr>
            <p:ph type="body" idx="1"/>
          </p:nvPr>
        </p:nvSpPr>
        <p:spPr>
          <a:xfrm>
            <a:off x="304800" y="1143000"/>
            <a:ext cx="7848600" cy="5486400"/>
          </a:xfrm>
        </p:spPr>
        <p:txBody>
          <a:bodyPr/>
          <a:lstStyle/>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influence </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character (Rev. 21:2)</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glory (Rev. 21:11)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colors (Rev 21:18-21)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b="1" u="sng" dirty="0">
                <a:solidFill>
                  <a:srgbClr val="FFFFCC"/>
                </a:solidFill>
                <a:effectLst>
                  <a:outerShdw blurRad="38100" dist="38100" dir="2700000" algn="tl">
                    <a:srgbClr val="000000">
                      <a:alpha val="43137"/>
                    </a:srgbClr>
                  </a:outerShdw>
                </a:effectLst>
              </a:rPr>
              <a:t>Its street (Rev 21:21)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water of life (Rev. 22:1)</a:t>
            </a:r>
          </a:p>
          <a:p>
            <a:pPr marL="571500" indent="-571500" eaLnBrk="1" hangingPunct="1">
              <a:spcBef>
                <a:spcPts val="0"/>
              </a:spcBef>
              <a:spcAft>
                <a:spcPts val="1800"/>
              </a:spcAft>
              <a:buClr>
                <a:schemeClr val="tx2">
                  <a:lumMod val="90000"/>
                </a:schemeClr>
              </a:buClr>
              <a:buSzPct val="100000"/>
              <a:buFont typeface="+mj-lt"/>
              <a:buAutoNum type="alphaLcParenR" startAt="7"/>
              <a:defRPr/>
            </a:pPr>
            <a:r>
              <a:rPr lang="en-US" sz="3600" dirty="0">
                <a:effectLst>
                  <a:outerShdw blurRad="38100" dist="38100" dir="2700000" algn="tl">
                    <a:srgbClr val="000000">
                      <a:alpha val="43137"/>
                    </a:srgbClr>
                  </a:outerShdw>
                </a:effectLst>
              </a:rPr>
              <a:t>Its tree of life (Rev. 22:2)</a:t>
            </a:r>
          </a:p>
        </p:txBody>
      </p:sp>
      <p:pic>
        <p:nvPicPr>
          <p:cNvPr id="5" name="Picture 4"/>
          <p:cNvPicPr>
            <a:picLocks noChangeAspect="1"/>
          </p:cNvPicPr>
          <p:nvPr/>
        </p:nvPicPr>
        <p:blipFill>
          <a:blip r:embed="rId2"/>
          <a:stretch>
            <a:fillRect/>
          </a:stretch>
        </p:blipFill>
        <p:spPr>
          <a:xfrm>
            <a:off x="6705600" y="1752600"/>
            <a:ext cx="2268812" cy="2743200"/>
          </a:xfrm>
          <a:prstGeom prst="rect">
            <a:avLst/>
          </a:prstGeom>
        </p:spPr>
      </p:pic>
    </p:spTree>
    <p:extLst>
      <p:ext uri="{BB962C8B-B14F-4D97-AF65-F5344CB8AC3E}">
        <p14:creationId xmlns:p14="http://schemas.microsoft.com/office/powerpoint/2010/main" val="1845641526"/>
      </p:ext>
    </p:extLst>
  </p:cSld>
  <p:clrMapOvr>
    <a:masterClrMapping/>
  </p:clrMapOvr>
  <p:transition advTm="9168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1768103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56449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99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Perhaps the absence of oysters large enough to produce such pearls and the absence of sufficient gold to pave such a city (viewed literally 1380 miles squared and high) is viewed as sufficient reason not to take these images as fully literal!…the preceding discussion serves to warn against a ‘hyper-literal’ approach to apocalyptic imagery…</a:t>
            </a:r>
            <a:r>
              <a:rPr lang="en-US" altLang="en-US" sz="3000" i="1"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415772"/>
          </a:xfrm>
          <a:prstGeom prst="rect">
            <a:avLst/>
          </a:prstGeom>
          <a:noFill/>
        </p:spPr>
        <p:txBody>
          <a:bodyPr wrap="square" rtlCol="0">
            <a:spAutoFit/>
          </a:bodyPr>
          <a:lstStyle/>
          <a:p>
            <a:pPr marL="0" indent="0" algn="ctr">
              <a:buFontTx/>
              <a:buNone/>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277</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20484668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1579497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8915400" cy="5029200"/>
          </a:xfrm>
        </p:spPr>
        <p:txBody>
          <a:bodyPr/>
          <a:lstStyle/>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Fellowship (Rev. 21:3)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Service (Rev. 22:3)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Fulfillment (Rev. 22:17)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Satisfaction (Rev. 7:16-17)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Rest (Rev. 14:13)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Knowledge (1 Cor. 13:12)</a:t>
            </a:r>
            <a:endParaRPr lang="en-US" altLang="en-US" sz="3200" dirty="0"/>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171093"/>
      </p:ext>
    </p:extLst>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8915400" cy="5029200"/>
          </a:xfrm>
        </p:spPr>
        <p:txBody>
          <a:bodyPr/>
          <a:lstStyle/>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Fellowship (Rev. 21:3)</a:t>
            </a:r>
          </a:p>
          <a:p>
            <a:pPr marL="457200" indent="-457200" eaLnBrk="1" hangingPunct="1">
              <a:spcBef>
                <a:spcPts val="0"/>
              </a:spcBef>
              <a:spcAft>
                <a:spcPts val="2400"/>
              </a:spcAft>
              <a:buClr>
                <a:srgbClr val="FF66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Service (Rev. 22:3)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Fulfillment (Rev. 22:17)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Satisfaction (Rev. 7:16-17)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Rest (Rev. 14:13)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Knowledge (1 Cor. 13:12)</a:t>
            </a:r>
            <a:endParaRPr lang="en-US" altLang="en-US" sz="3200" dirty="0"/>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914471"/>
      </p:ext>
    </p:extLst>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6"/>
          <p:cNvSpPr>
            <a:spLocks noGrp="1" noChangeArrowheads="1"/>
          </p:cNvSpPr>
          <p:nvPr>
            <p:ph type="title"/>
          </p:nvPr>
        </p:nvSpPr>
        <p:spPr>
          <a:xfrm>
            <a:off x="152400" y="3012281"/>
            <a:ext cx="4191000" cy="1143000"/>
          </a:xfrm>
        </p:spPr>
        <p:txBody>
          <a:bodyPr/>
          <a:lstStyle/>
          <a:p>
            <a:r>
              <a:rPr lang="en-US" altLang="en-US" sz="8000" b="0" dirty="0">
                <a:solidFill>
                  <a:srgbClr val="00FFFF"/>
                </a:solidFill>
                <a:effectLst>
                  <a:outerShdw blurRad="38100" dist="38100" dir="2700000" algn="tl">
                    <a:srgbClr val="000000">
                      <a:alpha val="43137"/>
                    </a:srgbClr>
                  </a:outerShdw>
                </a:effectLst>
              </a:rPr>
              <a:t>Creativity</a:t>
            </a:r>
          </a:p>
        </p:txBody>
      </p:sp>
      <p:pic>
        <p:nvPicPr>
          <p:cNvPr id="2" name="Picture 1"/>
          <p:cNvPicPr>
            <a:picLocks noChangeAspect="1"/>
          </p:cNvPicPr>
          <p:nvPr/>
        </p:nvPicPr>
        <p:blipFill>
          <a:blip r:embed="rId3"/>
          <a:stretch>
            <a:fillRect/>
          </a:stretch>
        </p:blipFill>
        <p:spPr>
          <a:xfrm>
            <a:off x="3886199" y="91440"/>
            <a:ext cx="5120536" cy="6675120"/>
          </a:xfrm>
          <a:prstGeom prst="rect">
            <a:avLst/>
          </a:prstGeom>
        </p:spPr>
      </p:pic>
    </p:spTree>
    <p:extLst>
      <p:ext uri="{BB962C8B-B14F-4D97-AF65-F5344CB8AC3E}">
        <p14:creationId xmlns:p14="http://schemas.microsoft.com/office/powerpoint/2010/main" val="2182712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8915400" cy="5029200"/>
          </a:xfrm>
        </p:spPr>
        <p:txBody>
          <a:bodyPr/>
          <a:lstStyle/>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Fellowship (Rev. 21:3)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Service (Rev. 22:3)</a:t>
            </a:r>
          </a:p>
          <a:p>
            <a:pPr marL="457200" indent="-457200" eaLnBrk="1" hangingPunct="1">
              <a:spcBef>
                <a:spcPts val="0"/>
              </a:spcBef>
              <a:spcAft>
                <a:spcPts val="2400"/>
              </a:spcAft>
              <a:buClr>
                <a:srgbClr val="FF66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Fulfillment (Rev. 22:17)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Satisfaction (Rev. 7:16-17)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Rest (Rev. 14:13)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Knowledge (1 Cor. 13:12)</a:t>
            </a:r>
            <a:endParaRPr lang="en-US" altLang="en-US" sz="3200" dirty="0"/>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76371"/>
      </p:ext>
    </p:extLst>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050"/>
          <p:cNvSpPr>
            <a:spLocks noGrp="1" noChangeArrowheads="1"/>
          </p:cNvSpPr>
          <p:nvPr>
            <p:ph type="title"/>
          </p:nvPr>
        </p:nvSpPr>
        <p:spPr>
          <a:xfrm>
            <a:off x="457200" y="2857499"/>
            <a:ext cx="1676400" cy="1143000"/>
          </a:xfrm>
        </p:spPr>
        <p:txBody>
          <a:bodyPr/>
          <a:lstStyle/>
          <a:p>
            <a:r>
              <a:rPr lang="en-US" altLang="en-US" sz="8000" b="0" dirty="0">
                <a:solidFill>
                  <a:srgbClr val="00FFFF"/>
                </a:solidFill>
                <a:effectLst>
                  <a:outerShdw blurRad="38100" dist="38100" dir="2700000" algn="tl">
                    <a:srgbClr val="000000">
                      <a:alpha val="43137"/>
                    </a:srgbClr>
                  </a:outerShdw>
                </a:effectLst>
              </a:rPr>
              <a:t>Joy</a:t>
            </a:r>
          </a:p>
        </p:txBody>
      </p:sp>
      <p:pic>
        <p:nvPicPr>
          <p:cNvPr id="3" name="Picture 2"/>
          <p:cNvPicPr>
            <a:picLocks noChangeAspect="1"/>
          </p:cNvPicPr>
          <p:nvPr/>
        </p:nvPicPr>
        <p:blipFill>
          <a:blip r:embed="rId3"/>
          <a:stretch>
            <a:fillRect/>
          </a:stretch>
        </p:blipFill>
        <p:spPr>
          <a:xfrm>
            <a:off x="2209800" y="1004887"/>
            <a:ext cx="6667500" cy="4848225"/>
          </a:xfrm>
          <a:prstGeom prst="rect">
            <a:avLst/>
          </a:prstGeom>
        </p:spPr>
      </p:pic>
    </p:spTree>
    <p:extLst>
      <p:ext uri="{BB962C8B-B14F-4D97-AF65-F5344CB8AC3E}">
        <p14:creationId xmlns:p14="http://schemas.microsoft.com/office/powerpoint/2010/main" val="58012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8915400" cy="5029200"/>
          </a:xfrm>
        </p:spPr>
        <p:txBody>
          <a:bodyPr/>
          <a:lstStyle/>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Fellowship (Rev. 21:3)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Service (Rev. 22:3)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Fulfillment (Rev. 22:17)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Satisfaction (Rev. 7:16-17)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Rest (Rev. 14:13)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Knowledge (1 Cor. 13:12)</a:t>
            </a:r>
            <a:endParaRPr lang="en-US" altLang="en-US" sz="3200" dirty="0"/>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161909"/>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500" b="1" u="sng" dirty="0">
                <a:solidFill>
                  <a:srgbClr val="FFFFCC"/>
                </a:solidFill>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
        <p:nvSpPr>
          <p:cNvPr id="7" name="Rectangle 2">
            <a:extLst>
              <a:ext uri="{FF2B5EF4-FFF2-40B4-BE49-F238E27FC236}">
                <a16:creationId xmlns:a16="http://schemas.microsoft.com/office/drawing/2014/main" id="{5C01D590-DC58-4A65-809F-B49BC78D86FB}"/>
              </a:ext>
            </a:extLst>
          </p:cNvPr>
          <p:cNvSpPr>
            <a:spLocks noGrp="1" noChangeArrowheads="1"/>
          </p:cNvSpPr>
          <p:nvPr>
            <p:ph type="title"/>
          </p:nvPr>
        </p:nvSpPr>
        <p:spPr>
          <a:xfrm>
            <a:off x="5334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Rev. 21-22</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82812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8915400" cy="5029200"/>
          </a:xfrm>
        </p:spPr>
        <p:txBody>
          <a:bodyPr/>
          <a:lstStyle/>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Fellowship (Rev. 21:3)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Service (Rev. 22:3)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Fulfillment (Rev. 22:17)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Satisfaction (Rev. 7:16-17)</a:t>
            </a:r>
          </a:p>
          <a:p>
            <a:pPr marL="457200" indent="-457200" eaLnBrk="1" hangingPunct="1">
              <a:spcBef>
                <a:spcPts val="0"/>
              </a:spcBef>
              <a:spcAft>
                <a:spcPts val="2400"/>
              </a:spcAft>
              <a:buClr>
                <a:srgbClr val="FF66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Rest (Rev. 14:13)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Knowledge (1 Cor. 13:12)</a:t>
            </a:r>
            <a:endParaRPr lang="en-US" altLang="en-US" sz="3200" dirty="0"/>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899754"/>
      </p:ext>
    </p:extLst>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074"/>
          <p:cNvSpPr>
            <a:spLocks noGrp="1" noChangeArrowheads="1"/>
          </p:cNvSpPr>
          <p:nvPr>
            <p:ph type="title"/>
          </p:nvPr>
        </p:nvSpPr>
        <p:spPr>
          <a:xfrm>
            <a:off x="457200" y="2857500"/>
            <a:ext cx="3881437" cy="1143000"/>
          </a:xfrm>
        </p:spPr>
        <p:txBody>
          <a:bodyPr/>
          <a:lstStyle/>
          <a:p>
            <a:r>
              <a:rPr lang="en-US" altLang="en-US" sz="8000" b="0" dirty="0">
                <a:solidFill>
                  <a:srgbClr val="00FFFF"/>
                </a:solidFill>
                <a:effectLst>
                  <a:outerShdw blurRad="38100" dist="38100" dir="2700000" algn="tl">
                    <a:srgbClr val="000000">
                      <a:alpha val="43137"/>
                    </a:srgbClr>
                  </a:outerShdw>
                </a:effectLst>
              </a:rPr>
              <a:t>Peaceful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228600"/>
            <a:ext cx="4283113" cy="6400800"/>
          </a:xfrm>
          <a:prstGeom prst="rect">
            <a:avLst/>
          </a:prstGeom>
        </p:spPr>
      </p:pic>
    </p:spTree>
    <p:extLst>
      <p:ext uri="{BB962C8B-B14F-4D97-AF65-F5344CB8AC3E}">
        <p14:creationId xmlns:p14="http://schemas.microsoft.com/office/powerpoint/2010/main" val="1155974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685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8915400" cy="5029200"/>
          </a:xfrm>
        </p:spPr>
        <p:txBody>
          <a:bodyPr/>
          <a:lstStyle/>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Fellowship (Rev. 21:3)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Service (Rev. 22:3)</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Fulfillment (Rev. 22:17)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Satisfaction (Rev. 7:16-17)</a:t>
            </a:r>
          </a:p>
          <a:p>
            <a:pPr marL="457200" indent="-457200" eaLnBrk="1" hangingPunct="1">
              <a:spcBef>
                <a:spcPts val="0"/>
              </a:spcBef>
              <a:spcAft>
                <a:spcPts val="2400"/>
              </a:spcAft>
              <a:buClr>
                <a:srgbClr val="FF66FF"/>
              </a:buClr>
              <a:buSzPct val="100000"/>
              <a:buFont typeface="+mj-lt"/>
              <a:buAutoNum type="arabicParenR"/>
            </a:pPr>
            <a:r>
              <a:rPr lang="en-US" altLang="en-US" sz="3600" dirty="0">
                <a:effectLst>
                  <a:outerShdw blurRad="38100" dist="38100" dir="2700000" algn="tl">
                    <a:srgbClr val="000000">
                      <a:alpha val="43137"/>
                    </a:srgbClr>
                  </a:outerShdw>
                </a:effectLst>
              </a:rPr>
              <a:t>Rest (Rev. 14:13)</a:t>
            </a:r>
          </a:p>
          <a:p>
            <a:pPr marL="457200" indent="-457200" eaLnBrk="1" hangingPunct="1">
              <a:spcBef>
                <a:spcPts val="0"/>
              </a:spcBef>
              <a:spcAft>
                <a:spcPts val="2400"/>
              </a:spcAft>
              <a:buClr>
                <a:srgbClr val="FF66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Knowledge (1 Cor. 13:12)</a:t>
            </a:r>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430561"/>
      </p:ext>
    </p:extLst>
  </p:cSld>
  <p:clrMapOvr>
    <a:masterClrMapping/>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819400" y="228600"/>
            <a:ext cx="3429000" cy="1143000"/>
          </a:xfrm>
        </p:spPr>
        <p:txBody>
          <a:bodyPr/>
          <a:lstStyle/>
          <a:p>
            <a:r>
              <a:rPr lang="en-US" altLang="en-US" sz="8000" b="0" dirty="0">
                <a:solidFill>
                  <a:srgbClr val="00FFFF"/>
                </a:solidFill>
                <a:effectLst>
                  <a:outerShdw blurRad="38100" dist="38100" dir="2700000" algn="tl">
                    <a:srgbClr val="000000">
                      <a:alpha val="43137"/>
                    </a:srgbClr>
                  </a:outerShdw>
                </a:effectLst>
              </a:rPr>
              <a:t>Heaven</a:t>
            </a:r>
          </a:p>
        </p:txBody>
      </p:sp>
      <p:sp>
        <p:nvSpPr>
          <p:cNvPr id="113667" name="Rectangle 3"/>
          <p:cNvSpPr>
            <a:spLocks noGrp="1" noChangeArrowheads="1"/>
          </p:cNvSpPr>
          <p:nvPr>
            <p:ph type="body" idx="1"/>
          </p:nvPr>
        </p:nvSpPr>
        <p:spPr>
          <a:xfrm>
            <a:off x="495300" y="1447800"/>
            <a:ext cx="8153400" cy="762000"/>
          </a:xfrm>
        </p:spPr>
        <p:txBody>
          <a:bodyPr/>
          <a:lstStyle/>
          <a:p>
            <a:pPr algn="ctr">
              <a:buFontTx/>
              <a:buNone/>
            </a:pPr>
            <a:r>
              <a:rPr lang="en-US" altLang="en-US" sz="4000" dirty="0">
                <a:solidFill>
                  <a:srgbClr val="00FFFF"/>
                </a:solidFill>
                <a:effectLst>
                  <a:outerShdw blurRad="38100" dist="38100" dir="2700000" algn="tl">
                    <a:srgbClr val="000000">
                      <a:alpha val="43137"/>
                    </a:srgbClr>
                  </a:outerShdw>
                </a:effectLst>
                <a:ea typeface="+mj-ea"/>
                <a:cs typeface="+mj-cs"/>
              </a:rPr>
              <a:t>Q: Will we know everything there? </a:t>
            </a:r>
            <a:endParaRPr lang="en-US" altLang="en-US" sz="2400" dirty="0"/>
          </a:p>
          <a:p>
            <a:endParaRPr lang="en-US" altLang="en-US" sz="2400" dirty="0"/>
          </a:p>
          <a:p>
            <a:pPr>
              <a:buFontTx/>
              <a:buNone/>
            </a:pPr>
            <a:endParaRPr lang="en-US" altLang="en-US" sz="2400" dirty="0"/>
          </a:p>
          <a:p>
            <a:pPr>
              <a:buFontTx/>
              <a:buNone/>
            </a:pPr>
            <a:endParaRPr lang="en-US" altLang="en-US" sz="2400" dirty="0"/>
          </a:p>
          <a:p>
            <a:pPr>
              <a:buFontTx/>
              <a:buNone/>
            </a:pPr>
            <a:endParaRPr lang="en-US" altLang="en-US" sz="2400" dirty="0"/>
          </a:p>
          <a:p>
            <a:pPr>
              <a:buFontTx/>
              <a:buNone/>
            </a:pPr>
            <a:endParaRPr lang="en-US" altLang="en-US" sz="2400" dirty="0"/>
          </a:p>
        </p:txBody>
      </p:sp>
      <p:sp>
        <p:nvSpPr>
          <p:cNvPr id="113668" name="WordArt 4"/>
          <p:cNvSpPr>
            <a:spLocks noChangeArrowheads="1" noChangeShapeType="1" noTextEdit="1"/>
          </p:cNvSpPr>
          <p:nvPr/>
        </p:nvSpPr>
        <p:spPr bwMode="auto">
          <a:xfrm>
            <a:off x="749300" y="4230688"/>
            <a:ext cx="2243138" cy="1989137"/>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E=MC</a:t>
            </a:r>
          </a:p>
        </p:txBody>
      </p:sp>
      <p:sp>
        <p:nvSpPr>
          <p:cNvPr id="113669" name="WordArt 7"/>
          <p:cNvSpPr>
            <a:spLocks noChangeArrowheads="1" noChangeShapeType="1" noTextEdit="1"/>
          </p:cNvSpPr>
          <p:nvPr/>
        </p:nvSpPr>
        <p:spPr bwMode="auto">
          <a:xfrm>
            <a:off x="3116263" y="3689350"/>
            <a:ext cx="393700" cy="895350"/>
          </a:xfrm>
          <a:prstGeom prst="rect">
            <a:avLst/>
          </a:prstGeom>
        </p:spPr>
        <p:txBody>
          <a:bodyPr wrap="none" fromWordArt="1">
            <a:prstTxWarp prst="textSlantUp">
              <a:avLst>
                <a:gd name="adj" fmla="val 879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2</a:t>
            </a:r>
          </a:p>
        </p:txBody>
      </p:sp>
      <p:pic>
        <p:nvPicPr>
          <p:cNvPr id="92166" name="Picture 6" descr="C:\My Documents\D.Min\Ind. Study-Prophecy\Prophecy Visuals\6 Millenium\Einstein cartoon.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7475" y="3027363"/>
            <a:ext cx="4240213" cy="3227387"/>
          </a:xfrm>
          <a:prstGeom prst="rect">
            <a:avLst/>
          </a:prstGeom>
          <a:solidFill>
            <a:schemeClr val="tx1"/>
          </a:solidFill>
          <a:ln w="9525">
            <a:solidFill>
              <a:srgbClr val="C0C0C0"/>
            </a:solidFill>
            <a:miter lim="800000"/>
            <a:headEnd/>
            <a:tailEnd/>
          </a:ln>
          <a:effectLst>
            <a:outerShdw dist="107763" dir="2700000" algn="ctr" rotWithShape="0">
              <a:schemeClr val="bg2"/>
            </a:outerShdw>
          </a:effectLst>
        </p:spPr>
      </p:pic>
    </p:spTree>
    <p:extLst>
      <p:ext uri="{BB962C8B-B14F-4D97-AF65-F5344CB8AC3E}">
        <p14:creationId xmlns:p14="http://schemas.microsoft.com/office/powerpoint/2010/main" val="18187720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7620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7620000" cy="4191000"/>
          </a:xfrm>
        </p:spPr>
        <p:txBody>
          <a:bodyPr/>
          <a:lstStyle/>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Ruling and reigning (Rev. 22:5)</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Worship (Rev. 7:11-12)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In a glorified body (1 Cor. 15:42-44)</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No consequences of sin (Rev. 22:2)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Eternal (Rev. 22:2, 5)</a:t>
            </a:r>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21579"/>
      </p:ext>
    </p:extLst>
  </p:cSld>
  <p:clrMapOvr>
    <a:masterClrMapping/>
  </p:clrMapOvr>
  <p:transition>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7620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7620000" cy="4191000"/>
          </a:xfrm>
        </p:spPr>
        <p:txBody>
          <a:bodyPr/>
          <a:lstStyle/>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Ruling and reigning (Rev. 22:5)</a:t>
            </a:r>
          </a:p>
          <a:p>
            <a:pPr marL="742950" indent="-742950" eaLnBrk="1" hangingPunct="1">
              <a:spcBef>
                <a:spcPts val="0"/>
              </a:spcBef>
              <a:spcAft>
                <a:spcPts val="2400"/>
              </a:spcAft>
              <a:buClr>
                <a:srgbClr val="FF66FF"/>
              </a:buClr>
              <a:buSzPct val="100000"/>
              <a:buFont typeface="+mj-lt"/>
              <a:buAutoNum type="arabicParenR" startAt="7"/>
            </a:pPr>
            <a:r>
              <a:rPr lang="en-US" altLang="en-US" sz="3600" b="1" u="sng" dirty="0">
                <a:solidFill>
                  <a:srgbClr val="FFFFCC"/>
                </a:solidFill>
                <a:effectLst>
                  <a:outerShdw blurRad="38100" dist="38100" dir="2700000" algn="tl">
                    <a:srgbClr val="000000">
                      <a:alpha val="43137"/>
                    </a:srgbClr>
                  </a:outerShdw>
                </a:effectLst>
              </a:rPr>
              <a:t>Worship (Rev. 7:11-12)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In a glorified body (1 Cor. 15:42-44)</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No consequences of sin (Rev. 22:2)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Eternal (Rev. 22:2, 5)</a:t>
            </a:r>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301206"/>
      </p:ext>
    </p:extLst>
  </p:cSld>
  <p:clrMapOvr>
    <a:masterClrMapping/>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705100" y="228600"/>
            <a:ext cx="3733800" cy="1143000"/>
          </a:xfrm>
        </p:spPr>
        <p:txBody>
          <a:bodyPr/>
          <a:lstStyle/>
          <a:p>
            <a:r>
              <a:rPr lang="en-US" altLang="en-US" sz="8000" b="0" dirty="0">
                <a:solidFill>
                  <a:srgbClr val="00FFFF"/>
                </a:solidFill>
                <a:effectLst>
                  <a:outerShdw blurRad="38100" dist="38100" dir="2700000" algn="tl">
                    <a:srgbClr val="000000">
                      <a:alpha val="43137"/>
                    </a:srgbClr>
                  </a:outerShdw>
                </a:effectLst>
              </a:rPr>
              <a:t>Worship</a:t>
            </a:r>
          </a:p>
        </p:txBody>
      </p:sp>
      <p:graphicFrame>
        <p:nvGraphicFramePr>
          <p:cNvPr id="38914" name="Object 3"/>
          <p:cNvGraphicFramePr>
            <a:graphicFrameLocks noChangeAspect="1"/>
          </p:cNvGraphicFramePr>
          <p:nvPr>
            <p:extLst/>
          </p:nvPr>
        </p:nvGraphicFramePr>
        <p:xfrm>
          <a:off x="5410200" y="1934723"/>
          <a:ext cx="2757487" cy="4200525"/>
        </p:xfrm>
        <a:graphic>
          <a:graphicData uri="http://schemas.openxmlformats.org/presentationml/2006/ole">
            <mc:AlternateContent xmlns:mc="http://schemas.openxmlformats.org/markup-compatibility/2006">
              <mc:Choice xmlns:v="urn:schemas-microsoft-com:vml" Requires="v">
                <p:oleObj spid="_x0000_s5250" name="Clip" r:id="rId4" imgW="3753374" imgH="5714286" progId="MS_ClipArt_Gallery.5">
                  <p:embed/>
                </p:oleObj>
              </mc:Choice>
              <mc:Fallback>
                <p:oleObj name="Clip" r:id="rId4" imgW="3753374" imgH="5714286" progId="MS_ClipArt_Gallery.5">
                  <p:embed/>
                  <p:pic>
                    <p:nvPicPr>
                      <p:cNvPr id="389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934723"/>
                        <a:ext cx="2757487" cy="420052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5" name="Object 5"/>
          <p:cNvGraphicFramePr>
            <a:graphicFrameLocks noChangeAspect="1"/>
          </p:cNvGraphicFramePr>
          <p:nvPr/>
        </p:nvGraphicFramePr>
        <p:xfrm>
          <a:off x="1054100" y="1906588"/>
          <a:ext cx="2792413" cy="4200525"/>
        </p:xfrm>
        <a:graphic>
          <a:graphicData uri="http://schemas.openxmlformats.org/presentationml/2006/ole">
            <mc:AlternateContent xmlns:mc="http://schemas.openxmlformats.org/markup-compatibility/2006">
              <mc:Choice xmlns:v="urn:schemas-microsoft-com:vml" Requires="v">
                <p:oleObj spid="_x0000_s5251" name="Clip" r:id="rId6" imgW="3801006" imgH="5714286" progId="MS_ClipArt_Gallery.5">
                  <p:embed/>
                </p:oleObj>
              </mc:Choice>
              <mc:Fallback>
                <p:oleObj name="Clip" r:id="rId6" imgW="3801006" imgH="5714286" progId="MS_ClipArt_Gallery.5">
                  <p:embed/>
                  <p:pic>
                    <p:nvPicPr>
                      <p:cNvPr id="3891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 y="1906588"/>
                        <a:ext cx="2792413" cy="420052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6759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7620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7924800" cy="4191000"/>
          </a:xfrm>
        </p:spPr>
        <p:txBody>
          <a:bodyPr/>
          <a:lstStyle/>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Ruling and reigning (Rev. 22:5)</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Worship (Rev. 7:11-12)</a:t>
            </a:r>
          </a:p>
          <a:p>
            <a:pPr marL="742950" indent="-742950" eaLnBrk="1" hangingPunct="1">
              <a:spcBef>
                <a:spcPts val="0"/>
              </a:spcBef>
              <a:spcAft>
                <a:spcPts val="2400"/>
              </a:spcAft>
              <a:buClr>
                <a:srgbClr val="FF66FF"/>
              </a:buClr>
              <a:buSzPct val="100000"/>
              <a:buFont typeface="+mj-lt"/>
              <a:buAutoNum type="arabicParenR" startAt="7"/>
            </a:pPr>
            <a:r>
              <a:rPr lang="en-US" altLang="en-US" sz="3600" b="1" u="sng" dirty="0">
                <a:solidFill>
                  <a:srgbClr val="FFFFCC"/>
                </a:solidFill>
                <a:effectLst>
                  <a:outerShdw blurRad="38100" dist="38100" dir="2700000" algn="tl">
                    <a:srgbClr val="000000">
                      <a:alpha val="43137"/>
                    </a:srgbClr>
                  </a:outerShdw>
                </a:effectLst>
              </a:rPr>
              <a:t>In a glorified body (1 Cor. 15:42-44)</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No consequences of sin (Rev. 22:2)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Eternal (Rev. 22:2, 5)</a:t>
            </a:r>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754754"/>
      </p:ext>
    </p:extLst>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895600" y="224550"/>
            <a:ext cx="3352800" cy="1143000"/>
          </a:xfrm>
        </p:spPr>
        <p:txBody>
          <a:bodyPr/>
          <a:lstStyle/>
          <a:p>
            <a:r>
              <a:rPr lang="en-US" altLang="en-US" sz="8000" b="0" dirty="0">
                <a:solidFill>
                  <a:srgbClr val="00FFFF"/>
                </a:solidFill>
                <a:effectLst>
                  <a:outerShdw blurRad="38100" dist="38100" dir="2700000" algn="tl">
                    <a:srgbClr val="000000">
                      <a:alpha val="43137"/>
                    </a:srgbClr>
                  </a:outerShdw>
                </a:effectLst>
              </a:rPr>
              <a:t>Heaven</a:t>
            </a:r>
          </a:p>
        </p:txBody>
      </p:sp>
      <p:sp>
        <p:nvSpPr>
          <p:cNvPr id="114691" name="Rectangle 3"/>
          <p:cNvSpPr>
            <a:spLocks noGrp="1" noChangeArrowheads="1"/>
          </p:cNvSpPr>
          <p:nvPr>
            <p:ph type="body" idx="1"/>
          </p:nvPr>
        </p:nvSpPr>
        <p:spPr>
          <a:xfrm>
            <a:off x="495299" y="1403415"/>
            <a:ext cx="8153400" cy="957263"/>
          </a:xfrm>
        </p:spPr>
        <p:txBody>
          <a:bodyPr anchor="ctr"/>
          <a:lstStyle/>
          <a:p>
            <a:pPr algn="ctr">
              <a:buFontTx/>
              <a:buNone/>
            </a:pPr>
            <a:r>
              <a:rPr lang="en-US" altLang="en-US" sz="4400" dirty="0">
                <a:solidFill>
                  <a:srgbClr val="66FFFF"/>
                </a:solidFill>
                <a:effectLst>
                  <a:outerShdw blurRad="38100" dist="38100" dir="2700000" algn="tl">
                    <a:srgbClr val="000000">
                      <a:alpha val="43137"/>
                    </a:srgbClr>
                  </a:outerShdw>
                </a:effectLst>
              </a:rPr>
              <a:t>Q: Will we have bodies in Heaven?</a:t>
            </a:r>
            <a:endParaRPr lang="en-US" altLang="en-US" sz="2400" dirty="0">
              <a:solidFill>
                <a:srgbClr val="66FFFF"/>
              </a:solidFill>
              <a:effectLst>
                <a:outerShdw blurRad="38100" dist="38100" dir="2700000" algn="tl">
                  <a:srgbClr val="000000">
                    <a:alpha val="43137"/>
                  </a:srgbClr>
                </a:outerShdw>
              </a:effectLst>
            </a:endParaRPr>
          </a:p>
        </p:txBody>
      </p:sp>
      <p:grpSp>
        <p:nvGrpSpPr>
          <p:cNvPr id="114692" name="Group 10"/>
          <p:cNvGrpSpPr>
            <a:grpSpLocks/>
          </p:cNvGrpSpPr>
          <p:nvPr/>
        </p:nvGrpSpPr>
        <p:grpSpPr bwMode="auto">
          <a:xfrm>
            <a:off x="401638" y="2209800"/>
            <a:ext cx="2989263" cy="4451352"/>
            <a:chOff x="561" y="2084"/>
            <a:chExt cx="1883" cy="1958"/>
          </a:xfrm>
        </p:grpSpPr>
        <p:sp>
          <p:nvSpPr>
            <p:cNvPr id="114697" name="Freeform 9"/>
            <p:cNvSpPr>
              <a:spLocks/>
            </p:cNvSpPr>
            <p:nvPr/>
          </p:nvSpPr>
          <p:spPr bwMode="auto">
            <a:xfrm>
              <a:off x="1251" y="2392"/>
              <a:ext cx="565" cy="480"/>
            </a:xfrm>
            <a:custGeom>
              <a:avLst/>
              <a:gdLst>
                <a:gd name="T0" fmla="*/ 249 w 565"/>
                <a:gd name="T1" fmla="*/ 0 h 480"/>
                <a:gd name="T2" fmla="*/ 223 w 565"/>
                <a:gd name="T3" fmla="*/ 17 h 480"/>
                <a:gd name="T4" fmla="*/ 197 w 565"/>
                <a:gd name="T5" fmla="*/ 25 h 480"/>
                <a:gd name="T6" fmla="*/ 180 w 565"/>
                <a:gd name="T7" fmla="*/ 77 h 480"/>
                <a:gd name="T8" fmla="*/ 129 w 565"/>
                <a:gd name="T9" fmla="*/ 205 h 480"/>
                <a:gd name="T10" fmla="*/ 112 w 565"/>
                <a:gd name="T11" fmla="*/ 223 h 480"/>
                <a:gd name="T12" fmla="*/ 86 w 565"/>
                <a:gd name="T13" fmla="*/ 240 h 480"/>
                <a:gd name="T14" fmla="*/ 43 w 565"/>
                <a:gd name="T15" fmla="*/ 274 h 480"/>
                <a:gd name="T16" fmla="*/ 0 w 565"/>
                <a:gd name="T17" fmla="*/ 368 h 480"/>
                <a:gd name="T18" fmla="*/ 9 w 565"/>
                <a:gd name="T19" fmla="*/ 411 h 480"/>
                <a:gd name="T20" fmla="*/ 137 w 565"/>
                <a:gd name="T21" fmla="*/ 480 h 480"/>
                <a:gd name="T22" fmla="*/ 532 w 565"/>
                <a:gd name="T23" fmla="*/ 454 h 480"/>
                <a:gd name="T24" fmla="*/ 540 w 565"/>
                <a:gd name="T25" fmla="*/ 428 h 480"/>
                <a:gd name="T26" fmla="*/ 480 w 565"/>
                <a:gd name="T27" fmla="*/ 188 h 480"/>
                <a:gd name="T28" fmla="*/ 420 w 565"/>
                <a:gd name="T29" fmla="*/ 171 h 480"/>
                <a:gd name="T30" fmla="*/ 377 w 565"/>
                <a:gd name="T31" fmla="*/ 25 h 480"/>
                <a:gd name="T32" fmla="*/ 352 w 565"/>
                <a:gd name="T33" fmla="*/ 17 h 480"/>
                <a:gd name="T34" fmla="*/ 249 w 565"/>
                <a:gd name="T35" fmla="*/ 0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5"/>
                <a:gd name="T55" fmla="*/ 0 h 480"/>
                <a:gd name="T56" fmla="*/ 565 w 565"/>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5" h="480">
                  <a:moveTo>
                    <a:pt x="249" y="0"/>
                  </a:moveTo>
                  <a:cubicBezTo>
                    <a:pt x="240" y="6"/>
                    <a:pt x="232" y="13"/>
                    <a:pt x="223" y="17"/>
                  </a:cubicBezTo>
                  <a:cubicBezTo>
                    <a:pt x="215" y="21"/>
                    <a:pt x="203" y="19"/>
                    <a:pt x="197" y="25"/>
                  </a:cubicBezTo>
                  <a:cubicBezTo>
                    <a:pt x="184" y="38"/>
                    <a:pt x="186" y="60"/>
                    <a:pt x="180" y="77"/>
                  </a:cubicBezTo>
                  <a:cubicBezTo>
                    <a:pt x="201" y="135"/>
                    <a:pt x="188" y="187"/>
                    <a:pt x="129" y="205"/>
                  </a:cubicBezTo>
                  <a:cubicBezTo>
                    <a:pt x="123" y="211"/>
                    <a:pt x="118" y="218"/>
                    <a:pt x="112" y="223"/>
                  </a:cubicBezTo>
                  <a:cubicBezTo>
                    <a:pt x="104" y="230"/>
                    <a:pt x="93" y="233"/>
                    <a:pt x="86" y="240"/>
                  </a:cubicBezTo>
                  <a:cubicBezTo>
                    <a:pt x="46" y="279"/>
                    <a:pt x="94" y="256"/>
                    <a:pt x="43" y="274"/>
                  </a:cubicBezTo>
                  <a:cubicBezTo>
                    <a:pt x="16" y="309"/>
                    <a:pt x="11" y="327"/>
                    <a:pt x="0" y="368"/>
                  </a:cubicBezTo>
                  <a:cubicBezTo>
                    <a:pt x="3" y="382"/>
                    <a:pt x="2" y="398"/>
                    <a:pt x="9" y="411"/>
                  </a:cubicBezTo>
                  <a:cubicBezTo>
                    <a:pt x="27" y="447"/>
                    <a:pt x="103" y="466"/>
                    <a:pt x="137" y="480"/>
                  </a:cubicBezTo>
                  <a:cubicBezTo>
                    <a:pt x="300" y="474"/>
                    <a:pt x="385" y="465"/>
                    <a:pt x="532" y="454"/>
                  </a:cubicBezTo>
                  <a:cubicBezTo>
                    <a:pt x="535" y="445"/>
                    <a:pt x="540" y="437"/>
                    <a:pt x="540" y="428"/>
                  </a:cubicBezTo>
                  <a:cubicBezTo>
                    <a:pt x="540" y="370"/>
                    <a:pt x="565" y="223"/>
                    <a:pt x="480" y="188"/>
                  </a:cubicBezTo>
                  <a:cubicBezTo>
                    <a:pt x="461" y="180"/>
                    <a:pt x="440" y="178"/>
                    <a:pt x="420" y="171"/>
                  </a:cubicBezTo>
                  <a:cubicBezTo>
                    <a:pt x="412" y="144"/>
                    <a:pt x="393" y="41"/>
                    <a:pt x="377" y="25"/>
                  </a:cubicBezTo>
                  <a:cubicBezTo>
                    <a:pt x="371" y="19"/>
                    <a:pt x="361" y="19"/>
                    <a:pt x="352" y="17"/>
                  </a:cubicBezTo>
                  <a:cubicBezTo>
                    <a:pt x="318" y="10"/>
                    <a:pt x="283" y="6"/>
                    <a:pt x="249" y="0"/>
                  </a:cubicBezTo>
                  <a:close/>
                </a:path>
              </a:pathLst>
            </a:custGeom>
            <a:solidFill>
              <a:schemeClr val="tx1"/>
            </a:solidFill>
            <a:ln w="9525">
              <a:solidFill>
                <a:schemeClr val="tx1"/>
              </a:solidFill>
              <a:round/>
              <a:headEnd/>
              <a:tailEnd/>
            </a:ln>
          </p:spPr>
          <p:txBody>
            <a:bodyPr wrap="none" anchor="ctr"/>
            <a:lstStyle/>
            <a:p>
              <a:endParaRPr lang="en-US" dirty="0">
                <a:latin typeface="Calibri" panose="020F0502020204030204" pitchFamily="34" charset="0"/>
              </a:endParaRPr>
            </a:p>
          </p:txBody>
        </p:sp>
        <p:pic>
          <p:nvPicPr>
            <p:cNvPr id="114698" name="Picture 8" descr="C:\My Documents\D.Min\Ind. Study-Prophecy\Prophecy Visuals\6 Millenium\Superman cartoon.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1" y="2084"/>
              <a:ext cx="1883"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93" name="Group 13"/>
          <p:cNvGrpSpPr>
            <a:grpSpLocks/>
          </p:cNvGrpSpPr>
          <p:nvPr/>
        </p:nvGrpSpPr>
        <p:grpSpPr bwMode="auto">
          <a:xfrm>
            <a:off x="5643563" y="3589338"/>
            <a:ext cx="2713037" cy="2997200"/>
            <a:chOff x="1010" y="94"/>
            <a:chExt cx="3740" cy="4132"/>
          </a:xfrm>
        </p:grpSpPr>
        <p:sp>
          <p:nvSpPr>
            <p:cNvPr id="114695" name="Freeform 12"/>
            <p:cNvSpPr>
              <a:spLocks/>
            </p:cNvSpPr>
            <p:nvPr/>
          </p:nvSpPr>
          <p:spPr bwMode="auto">
            <a:xfrm>
              <a:off x="1080" y="137"/>
              <a:ext cx="3625" cy="4038"/>
            </a:xfrm>
            <a:custGeom>
              <a:avLst/>
              <a:gdLst>
                <a:gd name="T0" fmla="*/ 1105 w 3625"/>
                <a:gd name="T1" fmla="*/ 2057 h 4038"/>
                <a:gd name="T2" fmla="*/ 1105 w 3625"/>
                <a:gd name="T3" fmla="*/ 2469 h 4038"/>
                <a:gd name="T4" fmla="*/ 1294 w 3625"/>
                <a:gd name="T5" fmla="*/ 2872 h 4038"/>
                <a:gd name="T6" fmla="*/ 1534 w 3625"/>
                <a:gd name="T7" fmla="*/ 3155 h 4038"/>
                <a:gd name="T8" fmla="*/ 1877 w 3625"/>
                <a:gd name="T9" fmla="*/ 3472 h 4038"/>
                <a:gd name="T10" fmla="*/ 2348 w 3625"/>
                <a:gd name="T11" fmla="*/ 3472 h 4038"/>
                <a:gd name="T12" fmla="*/ 2545 w 3625"/>
                <a:gd name="T13" fmla="*/ 3712 h 4038"/>
                <a:gd name="T14" fmla="*/ 2811 w 3625"/>
                <a:gd name="T15" fmla="*/ 3815 h 4038"/>
                <a:gd name="T16" fmla="*/ 3128 w 3625"/>
                <a:gd name="T17" fmla="*/ 3832 h 4038"/>
                <a:gd name="T18" fmla="*/ 3342 w 3625"/>
                <a:gd name="T19" fmla="*/ 4003 h 4038"/>
                <a:gd name="T20" fmla="*/ 3514 w 3625"/>
                <a:gd name="T21" fmla="*/ 3918 h 4038"/>
                <a:gd name="T22" fmla="*/ 3531 w 3625"/>
                <a:gd name="T23" fmla="*/ 3540 h 4038"/>
                <a:gd name="T24" fmla="*/ 3625 w 3625"/>
                <a:gd name="T25" fmla="*/ 3300 h 4038"/>
                <a:gd name="T26" fmla="*/ 3411 w 3625"/>
                <a:gd name="T27" fmla="*/ 3035 h 4038"/>
                <a:gd name="T28" fmla="*/ 3479 w 3625"/>
                <a:gd name="T29" fmla="*/ 2769 h 4038"/>
                <a:gd name="T30" fmla="*/ 3214 w 3625"/>
                <a:gd name="T31" fmla="*/ 2443 h 4038"/>
                <a:gd name="T32" fmla="*/ 2957 w 3625"/>
                <a:gd name="T33" fmla="*/ 2212 h 4038"/>
                <a:gd name="T34" fmla="*/ 2768 w 3625"/>
                <a:gd name="T35" fmla="*/ 1740 h 4038"/>
                <a:gd name="T36" fmla="*/ 3051 w 3625"/>
                <a:gd name="T37" fmla="*/ 1809 h 4038"/>
                <a:gd name="T38" fmla="*/ 3257 w 3625"/>
                <a:gd name="T39" fmla="*/ 1852 h 4038"/>
                <a:gd name="T40" fmla="*/ 3385 w 3625"/>
                <a:gd name="T41" fmla="*/ 1843 h 4038"/>
                <a:gd name="T42" fmla="*/ 3557 w 3625"/>
                <a:gd name="T43" fmla="*/ 1689 h 4038"/>
                <a:gd name="T44" fmla="*/ 3428 w 3625"/>
                <a:gd name="T45" fmla="*/ 1500 h 4038"/>
                <a:gd name="T46" fmla="*/ 2871 w 3625"/>
                <a:gd name="T47" fmla="*/ 1226 h 4038"/>
                <a:gd name="T48" fmla="*/ 2477 w 3625"/>
                <a:gd name="T49" fmla="*/ 935 h 4038"/>
                <a:gd name="T50" fmla="*/ 2314 w 3625"/>
                <a:gd name="T51" fmla="*/ 446 h 4038"/>
                <a:gd name="T52" fmla="*/ 2177 w 3625"/>
                <a:gd name="T53" fmla="*/ 172 h 4038"/>
                <a:gd name="T54" fmla="*/ 1885 w 3625"/>
                <a:gd name="T55" fmla="*/ 17 h 4038"/>
                <a:gd name="T56" fmla="*/ 1534 w 3625"/>
                <a:gd name="T57" fmla="*/ 43 h 4038"/>
                <a:gd name="T58" fmla="*/ 1303 w 3625"/>
                <a:gd name="T59" fmla="*/ 232 h 4038"/>
                <a:gd name="T60" fmla="*/ 1165 w 3625"/>
                <a:gd name="T61" fmla="*/ 583 h 4038"/>
                <a:gd name="T62" fmla="*/ 968 w 3625"/>
                <a:gd name="T63" fmla="*/ 789 h 4038"/>
                <a:gd name="T64" fmla="*/ 643 w 3625"/>
                <a:gd name="T65" fmla="*/ 755 h 4038"/>
                <a:gd name="T66" fmla="*/ 377 w 3625"/>
                <a:gd name="T67" fmla="*/ 583 h 4038"/>
                <a:gd name="T68" fmla="*/ 180 w 3625"/>
                <a:gd name="T69" fmla="*/ 506 h 4038"/>
                <a:gd name="T70" fmla="*/ 111 w 3625"/>
                <a:gd name="T71" fmla="*/ 609 h 4038"/>
                <a:gd name="T72" fmla="*/ 26 w 3625"/>
                <a:gd name="T73" fmla="*/ 703 h 4038"/>
                <a:gd name="T74" fmla="*/ 51 w 3625"/>
                <a:gd name="T75" fmla="*/ 952 h 4038"/>
                <a:gd name="T76" fmla="*/ 900 w 3625"/>
                <a:gd name="T77" fmla="*/ 1397 h 4038"/>
                <a:gd name="T78" fmla="*/ 1123 w 3625"/>
                <a:gd name="T79" fmla="*/ 1937 h 40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25"/>
                <a:gd name="T121" fmla="*/ 0 h 4038"/>
                <a:gd name="T122" fmla="*/ 3625 w 3625"/>
                <a:gd name="T123" fmla="*/ 4038 h 40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25" h="4038">
                  <a:moveTo>
                    <a:pt x="1105" y="1835"/>
                  </a:moveTo>
                  <a:lnTo>
                    <a:pt x="1105" y="2057"/>
                  </a:lnTo>
                  <a:lnTo>
                    <a:pt x="1131" y="2220"/>
                  </a:lnTo>
                  <a:lnTo>
                    <a:pt x="1105" y="2469"/>
                  </a:lnTo>
                  <a:lnTo>
                    <a:pt x="1165" y="2675"/>
                  </a:lnTo>
                  <a:lnTo>
                    <a:pt x="1294" y="2872"/>
                  </a:lnTo>
                  <a:lnTo>
                    <a:pt x="1474" y="3009"/>
                  </a:lnTo>
                  <a:lnTo>
                    <a:pt x="1534" y="3155"/>
                  </a:lnTo>
                  <a:lnTo>
                    <a:pt x="1688" y="3360"/>
                  </a:lnTo>
                  <a:lnTo>
                    <a:pt x="1877" y="3472"/>
                  </a:lnTo>
                  <a:lnTo>
                    <a:pt x="2237" y="3455"/>
                  </a:lnTo>
                  <a:lnTo>
                    <a:pt x="2348" y="3472"/>
                  </a:lnTo>
                  <a:lnTo>
                    <a:pt x="2468" y="3566"/>
                  </a:lnTo>
                  <a:lnTo>
                    <a:pt x="2545" y="3712"/>
                  </a:lnTo>
                  <a:lnTo>
                    <a:pt x="2691" y="3798"/>
                  </a:lnTo>
                  <a:lnTo>
                    <a:pt x="2811" y="3815"/>
                  </a:lnTo>
                  <a:lnTo>
                    <a:pt x="3034" y="3798"/>
                  </a:lnTo>
                  <a:lnTo>
                    <a:pt x="3128" y="3832"/>
                  </a:lnTo>
                  <a:lnTo>
                    <a:pt x="3257" y="3935"/>
                  </a:lnTo>
                  <a:lnTo>
                    <a:pt x="3342" y="4003"/>
                  </a:lnTo>
                  <a:lnTo>
                    <a:pt x="3419" y="4038"/>
                  </a:lnTo>
                  <a:lnTo>
                    <a:pt x="3514" y="3918"/>
                  </a:lnTo>
                  <a:lnTo>
                    <a:pt x="3565" y="3746"/>
                  </a:lnTo>
                  <a:lnTo>
                    <a:pt x="3531" y="3540"/>
                  </a:lnTo>
                  <a:lnTo>
                    <a:pt x="3617" y="3360"/>
                  </a:lnTo>
                  <a:lnTo>
                    <a:pt x="3625" y="3300"/>
                  </a:lnTo>
                  <a:lnTo>
                    <a:pt x="3402" y="3120"/>
                  </a:lnTo>
                  <a:lnTo>
                    <a:pt x="3411" y="3035"/>
                  </a:lnTo>
                  <a:lnTo>
                    <a:pt x="3488" y="2855"/>
                  </a:lnTo>
                  <a:lnTo>
                    <a:pt x="3479" y="2769"/>
                  </a:lnTo>
                  <a:lnTo>
                    <a:pt x="3368" y="2598"/>
                  </a:lnTo>
                  <a:lnTo>
                    <a:pt x="3214" y="2443"/>
                  </a:lnTo>
                  <a:lnTo>
                    <a:pt x="3068" y="2297"/>
                  </a:lnTo>
                  <a:lnTo>
                    <a:pt x="2957" y="2212"/>
                  </a:lnTo>
                  <a:lnTo>
                    <a:pt x="2708" y="1860"/>
                  </a:lnTo>
                  <a:lnTo>
                    <a:pt x="2768" y="1740"/>
                  </a:lnTo>
                  <a:lnTo>
                    <a:pt x="2965" y="1740"/>
                  </a:lnTo>
                  <a:lnTo>
                    <a:pt x="3051" y="1809"/>
                  </a:lnTo>
                  <a:lnTo>
                    <a:pt x="3179" y="1895"/>
                  </a:lnTo>
                  <a:lnTo>
                    <a:pt x="3257" y="1852"/>
                  </a:lnTo>
                  <a:lnTo>
                    <a:pt x="3291" y="1809"/>
                  </a:lnTo>
                  <a:lnTo>
                    <a:pt x="3385" y="1843"/>
                  </a:lnTo>
                  <a:lnTo>
                    <a:pt x="3471" y="1792"/>
                  </a:lnTo>
                  <a:lnTo>
                    <a:pt x="3557" y="1689"/>
                  </a:lnTo>
                  <a:lnTo>
                    <a:pt x="3591" y="1612"/>
                  </a:lnTo>
                  <a:lnTo>
                    <a:pt x="3428" y="1500"/>
                  </a:lnTo>
                  <a:lnTo>
                    <a:pt x="3077" y="1380"/>
                  </a:lnTo>
                  <a:lnTo>
                    <a:pt x="2871" y="1226"/>
                  </a:lnTo>
                  <a:lnTo>
                    <a:pt x="2657" y="1106"/>
                  </a:lnTo>
                  <a:lnTo>
                    <a:pt x="2477" y="935"/>
                  </a:lnTo>
                  <a:lnTo>
                    <a:pt x="2382" y="669"/>
                  </a:lnTo>
                  <a:lnTo>
                    <a:pt x="2314" y="446"/>
                  </a:lnTo>
                  <a:lnTo>
                    <a:pt x="2262" y="309"/>
                  </a:lnTo>
                  <a:lnTo>
                    <a:pt x="2177" y="172"/>
                  </a:lnTo>
                  <a:lnTo>
                    <a:pt x="2022" y="52"/>
                  </a:lnTo>
                  <a:lnTo>
                    <a:pt x="1885" y="17"/>
                  </a:lnTo>
                  <a:lnTo>
                    <a:pt x="1765" y="0"/>
                  </a:lnTo>
                  <a:lnTo>
                    <a:pt x="1534" y="43"/>
                  </a:lnTo>
                  <a:lnTo>
                    <a:pt x="1363" y="163"/>
                  </a:lnTo>
                  <a:lnTo>
                    <a:pt x="1303" y="232"/>
                  </a:lnTo>
                  <a:lnTo>
                    <a:pt x="1234" y="403"/>
                  </a:lnTo>
                  <a:lnTo>
                    <a:pt x="1165" y="583"/>
                  </a:lnTo>
                  <a:lnTo>
                    <a:pt x="1097" y="703"/>
                  </a:lnTo>
                  <a:lnTo>
                    <a:pt x="968" y="789"/>
                  </a:lnTo>
                  <a:lnTo>
                    <a:pt x="771" y="806"/>
                  </a:lnTo>
                  <a:lnTo>
                    <a:pt x="643" y="755"/>
                  </a:lnTo>
                  <a:lnTo>
                    <a:pt x="454" y="660"/>
                  </a:lnTo>
                  <a:lnTo>
                    <a:pt x="377" y="583"/>
                  </a:lnTo>
                  <a:lnTo>
                    <a:pt x="240" y="480"/>
                  </a:lnTo>
                  <a:lnTo>
                    <a:pt x="180" y="506"/>
                  </a:lnTo>
                  <a:lnTo>
                    <a:pt x="197" y="617"/>
                  </a:lnTo>
                  <a:lnTo>
                    <a:pt x="111" y="609"/>
                  </a:lnTo>
                  <a:lnTo>
                    <a:pt x="0" y="583"/>
                  </a:lnTo>
                  <a:lnTo>
                    <a:pt x="26" y="703"/>
                  </a:lnTo>
                  <a:lnTo>
                    <a:pt x="17" y="823"/>
                  </a:lnTo>
                  <a:lnTo>
                    <a:pt x="51" y="952"/>
                  </a:lnTo>
                  <a:lnTo>
                    <a:pt x="523" y="1200"/>
                  </a:lnTo>
                  <a:lnTo>
                    <a:pt x="900" y="1397"/>
                  </a:lnTo>
                  <a:lnTo>
                    <a:pt x="1088" y="1629"/>
                  </a:lnTo>
                  <a:lnTo>
                    <a:pt x="1123" y="1937"/>
                  </a:lnTo>
                </a:path>
              </a:pathLst>
            </a:custGeom>
            <a:solidFill>
              <a:schemeClr val="tx1"/>
            </a:solidFill>
            <a:ln w="9525">
              <a:solidFill>
                <a:schemeClr val="tx1"/>
              </a:solidFill>
              <a:round/>
              <a:headEnd/>
              <a:tailEnd/>
            </a:ln>
          </p:spPr>
          <p:txBody>
            <a:bodyPr wrap="none" anchor="ctr"/>
            <a:lstStyle/>
            <a:p>
              <a:endParaRPr lang="en-US" dirty="0">
                <a:latin typeface="Calibri" panose="020F0502020204030204" pitchFamily="34" charset="0"/>
              </a:endParaRPr>
            </a:p>
          </p:txBody>
        </p:sp>
        <p:pic>
          <p:nvPicPr>
            <p:cNvPr id="114696" name="Picture 11" descr="C:\My Documents\D.Min\Ind. Study-Prophecy\Prophecy Visuals\6 Millenium\Little Ghost.tif"/>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0" y="94"/>
              <a:ext cx="3740" cy="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694" name="WordArt 14"/>
          <p:cNvSpPr>
            <a:spLocks noChangeArrowheads="1" noChangeShapeType="1" noTextEdit="1"/>
          </p:cNvSpPr>
          <p:nvPr/>
        </p:nvSpPr>
        <p:spPr bwMode="auto">
          <a:xfrm>
            <a:off x="3889821" y="4612756"/>
            <a:ext cx="1364357" cy="944562"/>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chemeClr val="hlink"/>
                    </a:gs>
                    <a:gs pos="100000">
                      <a:srgbClr val="FFFFFF"/>
                    </a:gs>
                  </a:gsLst>
                  <a:lin ang="0" scaled="1"/>
                </a:gradFill>
                <a:latin typeface="Arial Black" panose="020B0A04020102020204" pitchFamily="34" charset="0"/>
              </a:rPr>
              <a:t>or</a:t>
            </a:r>
          </a:p>
        </p:txBody>
      </p:sp>
    </p:spTree>
    <p:extLst>
      <p:ext uri="{BB962C8B-B14F-4D97-AF65-F5344CB8AC3E}">
        <p14:creationId xmlns:p14="http://schemas.microsoft.com/office/powerpoint/2010/main" val="3033150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1391301803"/>
              </p:ext>
            </p:extLst>
          </p:nvPr>
        </p:nvGraphicFramePr>
        <p:xfrm>
          <a:off x="152400" y="1014331"/>
          <a:ext cx="8839200" cy="4951258"/>
        </p:xfrm>
        <a:graphic>
          <a:graphicData uri="http://schemas.openxmlformats.org/drawingml/2006/table">
            <a:tbl>
              <a:tblPr>
                <a:tableStyleId>{8A107856-5554-42FB-B03E-39F5DBC370BA}</a:tableStyleId>
              </a:tblPr>
              <a:tblGrid>
                <a:gridCol w="41910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728126">
                <a:tc gridSpan="2">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sz="4000" dirty="0">
                          <a:solidFill>
                            <a:srgbClr val="66FFFF"/>
                          </a:solidFill>
                          <a:effectLst>
                            <a:outerShdw blurRad="38100" dist="38100" dir="2700000" algn="tl">
                              <a:srgbClr val="000000">
                                <a:alpha val="43137"/>
                              </a:srgbClr>
                            </a:outerShdw>
                          </a:effectLst>
                          <a:latin typeface="Calibri" panose="020F0502020204030204" pitchFamily="34" charset="0"/>
                          <a:ea typeface="+mn-ea"/>
                          <a:cs typeface="+mn-cs"/>
                        </a:rPr>
                        <a:t>Differences Between the Earthly and Heavenly Bodies (15:42-44)</a:t>
                      </a:r>
                    </a:p>
                  </a:txBody>
                  <a:tcPr marT="45714" marB="45714" anchor="ctr" horzOverflow="overflow">
                    <a:solidFill>
                      <a:schemeClr val="bg2">
                        <a:lumMod val="95000"/>
                        <a:lumOff val="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endParaRPr lang="en-US" altLang="en-US" sz="3600" b="1" dirty="0">
                        <a:solidFill>
                          <a:schemeClr val="bg1"/>
                        </a:solidFill>
                        <a:effectLst/>
                        <a:latin typeface="Calibri" panose="020F0502020204030204" pitchFamily="34" charset="0"/>
                        <a:cs typeface="Calibri" panose="020F0502020204030204" pitchFamily="34" charset="0"/>
                      </a:endParaRPr>
                    </a:p>
                  </a:txBody>
                  <a:tcPr marT="45714" marB="45714" anchor="ct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Earthly Body</a:t>
                      </a:r>
                    </a:p>
                  </a:txBody>
                  <a:tcPr marT="45714" marB="45714" anchor="ctr" horzOverflow="overflow">
                    <a:solidFill>
                      <a:schemeClr val="tx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Heavenly Body</a:t>
                      </a:r>
                    </a:p>
                  </a:txBody>
                  <a:tcPr marT="45714" marB="45714" anchor="ctr" horzOverflow="overflow">
                    <a:solidFill>
                      <a:srgbClr val="FFFFCC"/>
                    </a:solidFill>
                  </a:tcPr>
                </a:tc>
                <a:extLst>
                  <a:ext uri="{0D108BD9-81ED-4DB2-BD59-A6C34878D82A}">
                    <a16:rowId xmlns:a16="http://schemas.microsoft.com/office/drawing/2014/main" val="10000"/>
                  </a:ext>
                </a:extLst>
              </a:tr>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Weak</a:t>
                      </a:r>
                    </a:p>
                  </a:txBody>
                  <a:tcPr marT="45714" marB="45714" anchor="ctr" horzOverflow="overflow">
                    <a:solidFill>
                      <a:schemeClr val="tx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Powerful</a:t>
                      </a:r>
                    </a:p>
                  </a:txBody>
                  <a:tcPr marT="45714" marB="45714" anchor="ctr" horzOverflow="overflow">
                    <a:solidFill>
                      <a:srgbClr val="FFFFCC"/>
                    </a:solidFill>
                  </a:tcPr>
                </a:tc>
                <a:extLst>
                  <a:ext uri="{0D108BD9-81ED-4DB2-BD59-A6C34878D82A}">
                    <a16:rowId xmlns:a16="http://schemas.microsoft.com/office/drawing/2014/main" val="10001"/>
                  </a:ext>
                </a:extLst>
              </a:tr>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Perishable</a:t>
                      </a:r>
                    </a:p>
                  </a:txBody>
                  <a:tcPr marT="45714" marB="45714" anchor="ctr" horzOverflow="overflow">
                    <a:solidFill>
                      <a:schemeClr val="tx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Imperishable</a:t>
                      </a:r>
                    </a:p>
                  </a:txBody>
                  <a:tcPr marT="45714" marB="45714" anchor="ctr" horzOverflow="overflow">
                    <a:solidFill>
                      <a:srgbClr val="FFFFCC"/>
                    </a:solidFill>
                  </a:tcPr>
                </a:tc>
                <a:extLst>
                  <a:ext uri="{0D108BD9-81ED-4DB2-BD59-A6C34878D82A}">
                    <a16:rowId xmlns:a16="http://schemas.microsoft.com/office/drawing/2014/main" val="10002"/>
                  </a:ext>
                </a:extLst>
              </a:tr>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Lowly</a:t>
                      </a:r>
                    </a:p>
                  </a:txBody>
                  <a:tcPr marT="45714" marB="45714" anchor="ctr" horzOverflow="overflow">
                    <a:solidFill>
                      <a:schemeClr val="tx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Glorious</a:t>
                      </a:r>
                    </a:p>
                  </a:txBody>
                  <a:tcPr marT="45714" marB="45714" anchor="ctr" horzOverflow="overflow">
                    <a:solidFill>
                      <a:srgbClr val="FFFFCC"/>
                    </a:solidFill>
                  </a:tcPr>
                </a:tc>
                <a:extLst>
                  <a:ext uri="{0D108BD9-81ED-4DB2-BD59-A6C34878D82A}">
                    <a16:rowId xmlns:a16="http://schemas.microsoft.com/office/drawing/2014/main" val="10003"/>
                  </a:ext>
                </a:extLst>
              </a:tr>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Natural</a:t>
                      </a:r>
                      <a:endParaRPr kumimoji="0" lang="en-US" sz="3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4" marB="45714" anchor="ctr" horzOverflow="overflow">
                    <a:solidFill>
                      <a:schemeClr val="tx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Spiritual</a:t>
                      </a:r>
                    </a:p>
                  </a:txBody>
                  <a:tcPr marT="45714" marB="45714" anchor="ctr" horzOverflow="overflow">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48836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74" y="112488"/>
            <a:ext cx="8340051" cy="6633023"/>
          </a:xfrm>
          <a:prstGeom prst="rect">
            <a:avLst/>
          </a:prstGeom>
        </p:spPr>
      </p:pic>
    </p:spTree>
    <p:extLst>
      <p:ext uri="{BB962C8B-B14F-4D97-AF65-F5344CB8AC3E}">
        <p14:creationId xmlns:p14="http://schemas.microsoft.com/office/powerpoint/2010/main" val="14620884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thegospelcoalition.org/blogs/justintaylor/files/2011/08/joni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52400"/>
            <a:ext cx="4835525" cy="63795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9347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7620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7924800" cy="4191000"/>
          </a:xfrm>
        </p:spPr>
        <p:txBody>
          <a:bodyPr/>
          <a:lstStyle/>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Ruling and reigning (Rev. 22:5)</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Worship (Rev. 7:11-12)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In a glorified body (1 Cor. 15:42-44)</a:t>
            </a:r>
          </a:p>
          <a:p>
            <a:pPr marL="742950" indent="-742950" eaLnBrk="1" hangingPunct="1">
              <a:spcBef>
                <a:spcPts val="0"/>
              </a:spcBef>
              <a:spcAft>
                <a:spcPts val="2400"/>
              </a:spcAft>
              <a:buClr>
                <a:srgbClr val="FF66FF"/>
              </a:buClr>
              <a:buSzPct val="100000"/>
              <a:buFont typeface="+mj-lt"/>
              <a:buAutoNum type="arabicParenR" startAt="7"/>
            </a:pPr>
            <a:r>
              <a:rPr lang="en-US" altLang="en-US" sz="3600" b="1" u="sng" dirty="0">
                <a:solidFill>
                  <a:srgbClr val="FFFFCC"/>
                </a:solidFill>
                <a:effectLst>
                  <a:outerShdw blurRad="38100" dist="38100" dir="2700000" algn="tl">
                    <a:srgbClr val="000000">
                      <a:alpha val="43137"/>
                    </a:srgbClr>
                  </a:outerShdw>
                </a:effectLst>
              </a:rPr>
              <a:t>No consequences of sin (Rev. 22:2)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Eternal (Rev. 22:2, 5)</a:t>
            </a:r>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89128"/>
      </p:ext>
    </p:extLst>
  </p:cSld>
  <p:clrMapOvr>
    <a:masterClrMapping/>
  </p:clrMapOvr>
  <p:transition>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3228566"/>
              </p:ext>
            </p:extLst>
          </p:nvPr>
        </p:nvGraphicFramePr>
        <p:xfrm>
          <a:off x="190501" y="338899"/>
          <a:ext cx="8762999" cy="4385501"/>
        </p:xfrm>
        <a:graphic>
          <a:graphicData uri="http://schemas.openxmlformats.org/drawingml/2006/table">
            <a:tbl>
              <a:tblPr firstRow="1" bandRow="1">
                <a:tableStyleId>{AF606853-7671-496A-8E4F-DF71F8EC918B}</a:tableStyleId>
              </a:tblPr>
              <a:tblGrid>
                <a:gridCol w="2552699">
                  <a:extLst>
                    <a:ext uri="{9D8B030D-6E8A-4147-A177-3AD203B41FA5}">
                      <a16:colId xmlns:a16="http://schemas.microsoft.com/office/drawing/2014/main" val="733742151"/>
                    </a:ext>
                  </a:extLst>
                </a:gridCol>
                <a:gridCol w="6210300">
                  <a:extLst>
                    <a:ext uri="{9D8B030D-6E8A-4147-A177-3AD203B41FA5}">
                      <a16:colId xmlns:a16="http://schemas.microsoft.com/office/drawing/2014/main" val="2115334254"/>
                    </a:ext>
                  </a:extLst>
                </a:gridCol>
              </a:tblGrid>
              <a:tr h="9057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Doctrine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294261873"/>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Babel</a:t>
                      </a:r>
                      <a:endParaRPr kumimoji="0" lang="en-US" sz="34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Deut. 32:8; Acts 17:26</a:t>
                      </a:r>
                      <a:endParaRPr kumimoji="0" lang="en-US" sz="34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562185"/>
                  </a:ext>
                </a:extLst>
              </a:tr>
              <a:tr h="1668398">
                <a:tc>
                  <a:txBody>
                    <a:bodyPr/>
                    <a:lstStyle/>
                    <a:p>
                      <a:r>
                        <a:rPr kumimoji="0" lang="en-US" sz="3400"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Millennium</a:t>
                      </a:r>
                      <a:endParaRPr lang="en-US" sz="3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2:4; 66:18; Zech. 14:16-18 Rev.12:5; 20:3 </a:t>
                      </a:r>
                      <a:endParaRPr kumimoji="0" lang="en-US" sz="34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State</a:t>
                      </a:r>
                      <a:endParaRPr kumimoji="0" lang="en-US" sz="34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21:24, 26</a:t>
                      </a:r>
                      <a:endParaRPr kumimoji="0" lang="en-US" sz="34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1493452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95300" y="228600"/>
            <a:ext cx="8153400" cy="7620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rPr>
              <a:t>E. </a:t>
            </a:r>
            <a:r>
              <a:rPr lang="en-US" altLang="en-US" sz="4000" b="0" dirty="0">
                <a:solidFill>
                  <a:srgbClr val="00FFFF"/>
                </a:solidFill>
                <a:effectLst>
                  <a:outerShdw blurRad="38100" dist="38100" dir="2700000" algn="tl">
                    <a:srgbClr val="000000">
                      <a:alpha val="43137"/>
                    </a:srgbClr>
                  </a:outerShdw>
                </a:effectLst>
              </a:rPr>
              <a:t>What Will Life Be Like In It?</a:t>
            </a:r>
          </a:p>
        </p:txBody>
      </p:sp>
      <p:sp>
        <p:nvSpPr>
          <p:cNvPr id="17411" name="Rectangle 7"/>
          <p:cNvSpPr>
            <a:spLocks noGrp="1" noChangeArrowheads="1"/>
          </p:cNvSpPr>
          <p:nvPr>
            <p:ph type="body" idx="1"/>
          </p:nvPr>
        </p:nvSpPr>
        <p:spPr>
          <a:xfrm>
            <a:off x="304800" y="1143000"/>
            <a:ext cx="7924800" cy="4191000"/>
          </a:xfrm>
        </p:spPr>
        <p:txBody>
          <a:bodyPr/>
          <a:lstStyle/>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Ruling and reigning (Rev. 22:5)</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Worship (Rev. 7:11-12)</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In a glorified body (1 Cor. 15:42-44)</a:t>
            </a:r>
          </a:p>
          <a:p>
            <a:pPr marL="742950" indent="-742950" eaLnBrk="1" hangingPunct="1">
              <a:spcBef>
                <a:spcPts val="0"/>
              </a:spcBef>
              <a:spcAft>
                <a:spcPts val="2400"/>
              </a:spcAft>
              <a:buClr>
                <a:srgbClr val="FF66FF"/>
              </a:buClr>
              <a:buSzPct val="100000"/>
              <a:buFont typeface="+mj-lt"/>
              <a:buAutoNum type="arabicParenR" startAt="7"/>
            </a:pPr>
            <a:r>
              <a:rPr lang="en-US" altLang="en-US" sz="3600" dirty="0">
                <a:effectLst>
                  <a:outerShdw blurRad="38100" dist="38100" dir="2700000" algn="tl">
                    <a:srgbClr val="000000">
                      <a:alpha val="43137"/>
                    </a:srgbClr>
                  </a:outerShdw>
                </a:effectLst>
              </a:rPr>
              <a:t>No consequences of sin (Rev. 22:2)</a:t>
            </a:r>
          </a:p>
          <a:p>
            <a:pPr marL="742950" indent="-742950" eaLnBrk="1" hangingPunct="1">
              <a:spcBef>
                <a:spcPts val="0"/>
              </a:spcBef>
              <a:spcAft>
                <a:spcPts val="2400"/>
              </a:spcAft>
              <a:buClr>
                <a:srgbClr val="FF66FF"/>
              </a:buClr>
              <a:buSzPct val="100000"/>
              <a:buFont typeface="+mj-lt"/>
              <a:buAutoNum type="arabicParenR" startAt="7"/>
            </a:pPr>
            <a:r>
              <a:rPr lang="en-US" altLang="en-US" sz="3600" b="1" u="sng" dirty="0">
                <a:solidFill>
                  <a:srgbClr val="FFFFCC"/>
                </a:solidFill>
                <a:effectLst>
                  <a:outerShdw blurRad="38100" dist="38100" dir="2700000" algn="tl">
                    <a:srgbClr val="000000">
                      <a:alpha val="43137"/>
                    </a:srgbClr>
                  </a:outerShdw>
                </a:effectLst>
              </a:rPr>
              <a:t>Eternal (Rev. 22:2, 5)</a:t>
            </a:r>
          </a:p>
        </p:txBody>
      </p:sp>
      <p:pic>
        <p:nvPicPr>
          <p:cNvPr id="5"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5800" y="4267200"/>
            <a:ext cx="3149600"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892105"/>
      </p:ext>
    </p:extLst>
  </p:cSld>
  <p:clrMapOvr>
    <a:masterClrMapping/>
  </p:clrMapOvr>
  <p:transition>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819400" y="228600"/>
            <a:ext cx="3505200" cy="1143000"/>
          </a:xfrm>
        </p:spPr>
        <p:txBody>
          <a:bodyPr/>
          <a:lstStyle/>
          <a:p>
            <a:r>
              <a:rPr lang="en-US" altLang="en-US" sz="8000" b="0" dirty="0">
                <a:solidFill>
                  <a:srgbClr val="00FFFF"/>
                </a:solidFill>
                <a:effectLst>
                  <a:outerShdw blurRad="38100" dist="38100" dir="2700000" algn="tl">
                    <a:srgbClr val="000000">
                      <a:alpha val="43137"/>
                    </a:srgbClr>
                  </a:outerShdw>
                </a:effectLst>
              </a:rPr>
              <a:t>Heaven</a:t>
            </a:r>
          </a:p>
        </p:txBody>
      </p:sp>
      <p:sp>
        <p:nvSpPr>
          <p:cNvPr id="44036" name="Rectangle 3"/>
          <p:cNvSpPr>
            <a:spLocks noGrp="1" noChangeArrowheads="1"/>
          </p:cNvSpPr>
          <p:nvPr>
            <p:ph type="body" idx="1"/>
          </p:nvPr>
        </p:nvSpPr>
        <p:spPr>
          <a:xfrm>
            <a:off x="609599" y="1295400"/>
            <a:ext cx="7924801" cy="1066800"/>
          </a:xfrm>
        </p:spPr>
        <p:txBody>
          <a:bodyPr anchor="ctr"/>
          <a:lstStyle/>
          <a:p>
            <a:pPr>
              <a:buFontTx/>
              <a:buNone/>
            </a:pPr>
            <a:endParaRPr lang="en-US" altLang="en-US" sz="2200" dirty="0"/>
          </a:p>
          <a:p>
            <a:pPr>
              <a:buFontTx/>
              <a:buNone/>
            </a:pPr>
            <a:r>
              <a:rPr lang="en-US" altLang="en-US" sz="4400" dirty="0">
                <a:solidFill>
                  <a:srgbClr val="66FFFF"/>
                </a:solidFill>
                <a:effectLst>
                  <a:outerShdw blurRad="38100" dist="38100" dir="2700000" algn="tl">
                    <a:srgbClr val="000000">
                      <a:alpha val="43137"/>
                    </a:srgbClr>
                  </a:outerShdw>
                </a:effectLst>
              </a:rPr>
              <a:t>Q: Will there be time in Heaven?</a:t>
            </a:r>
            <a:endParaRPr lang="en-US" altLang="en-US" sz="2400" dirty="0">
              <a:solidFill>
                <a:srgbClr val="66FFFF"/>
              </a:solidFill>
              <a:effectLst>
                <a:outerShdw blurRad="38100" dist="38100" dir="2700000" algn="tl">
                  <a:srgbClr val="000000">
                    <a:alpha val="43137"/>
                  </a:srgbClr>
                </a:outerShdw>
              </a:effectLst>
            </a:endParaRPr>
          </a:p>
          <a:p>
            <a:pPr>
              <a:buFontTx/>
              <a:buNone/>
            </a:pPr>
            <a:endParaRPr lang="en-US" altLang="en-US" sz="2400" dirty="0"/>
          </a:p>
        </p:txBody>
      </p:sp>
      <p:pic>
        <p:nvPicPr>
          <p:cNvPr id="2" name="Picture 1"/>
          <p:cNvPicPr>
            <a:picLocks noChangeAspect="1"/>
          </p:cNvPicPr>
          <p:nvPr/>
        </p:nvPicPr>
        <p:blipFill>
          <a:blip r:embed="rId3"/>
          <a:stretch>
            <a:fillRect/>
          </a:stretch>
        </p:blipFill>
        <p:spPr>
          <a:xfrm>
            <a:off x="2669062" y="2209800"/>
            <a:ext cx="3805875" cy="4343267"/>
          </a:xfrm>
          <a:prstGeom prst="rect">
            <a:avLst/>
          </a:prstGeom>
        </p:spPr>
      </p:pic>
    </p:spTree>
    <p:extLst>
      <p:ext uri="{BB962C8B-B14F-4D97-AF65-F5344CB8AC3E}">
        <p14:creationId xmlns:p14="http://schemas.microsoft.com/office/powerpoint/2010/main" val="38407410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5. Eternal State’s Description</a:t>
            </a:r>
          </a:p>
        </p:txBody>
      </p:sp>
      <p:sp>
        <p:nvSpPr>
          <p:cNvPr id="16387" name="Rectangle 3"/>
          <p:cNvSpPr>
            <a:spLocks noGrp="1" noChangeArrowheads="1"/>
          </p:cNvSpPr>
          <p:nvPr>
            <p:ph type="body" sz="half" idx="2"/>
          </p:nvPr>
        </p:nvSpPr>
        <p:spPr>
          <a:xfrm>
            <a:off x="266700" y="1143000"/>
            <a:ext cx="8610600" cy="5181600"/>
          </a:xfrm>
        </p:spPr>
        <p:txBody>
          <a:bodyPr/>
          <a:lstStyle/>
          <a:p>
            <a:pPr marL="457200" indent="-45720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Different than the Millennial Kingdom</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Significance of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absent from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Things present in the Eternal State</a:t>
            </a:r>
          </a:p>
          <a:p>
            <a:pPr marL="463550" indent="-463550"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rPr>
              <a:t>Life in the Eternal State</a:t>
            </a:r>
          </a:p>
          <a:p>
            <a:pPr marL="463550" indent="-463550"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Admission into the Eternal State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027596" y="297180"/>
            <a:ext cx="849704" cy="1150620"/>
          </a:xfrm>
        </p:spPr>
      </p:pic>
    </p:spTree>
    <p:extLst>
      <p:ext uri="{BB962C8B-B14F-4D97-AF65-F5344CB8AC3E}">
        <p14:creationId xmlns:p14="http://schemas.microsoft.com/office/powerpoint/2010/main" val="5095307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93" y="30185"/>
            <a:ext cx="9108213" cy="6797629"/>
          </a:xfrm>
          <a:prstGeom prst="rect">
            <a:avLst/>
          </a:prstGeom>
        </p:spPr>
      </p:pic>
      <p:sp>
        <p:nvSpPr>
          <p:cNvPr id="134147" name="Rectangle 1"/>
          <p:cNvSpPr>
            <a:spLocks noChangeArrowheads="1"/>
          </p:cNvSpPr>
          <p:nvPr/>
        </p:nvSpPr>
        <p:spPr bwMode="auto">
          <a:xfrm>
            <a:off x="223654" y="76200"/>
            <a:ext cx="8586952" cy="36933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Philippians 3:9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may be found in Him, not having a righteousness of my own derived from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Law, but that which is through faith in Christ, the righteousness which </a:t>
            </a:r>
            <a:r>
              <a:rPr lang="en-US" sz="3600" i="1" dirty="0">
                <a:effectLst>
                  <a:outerShdw blurRad="38100" dist="38100" dir="2700000" algn="tl">
                    <a:srgbClr val="000000">
                      <a:alpha val="43137"/>
                    </a:srgbClr>
                  </a:outerShdw>
                </a:effectLst>
                <a:latin typeface="Calibri" panose="020F0502020204030204" pitchFamily="34" charset="0"/>
              </a:rPr>
              <a:t>comes</a:t>
            </a:r>
            <a:r>
              <a:rPr lang="en-US" sz="3600" dirty="0">
                <a:effectLst>
                  <a:outerShdw blurRad="38100" dist="38100" dir="2700000" algn="tl">
                    <a:srgbClr val="000000">
                      <a:alpha val="43137"/>
                    </a:srgbClr>
                  </a:outerShdw>
                </a:effectLst>
                <a:latin typeface="Calibri" panose="020F0502020204030204" pitchFamily="34" charset="0"/>
              </a:rPr>
              <a:t> from God on the basis of faith.”</a:t>
            </a:r>
          </a:p>
        </p:txBody>
      </p:sp>
    </p:spTree>
    <p:extLst>
      <p:ext uri="{BB962C8B-B14F-4D97-AF65-F5344CB8AC3E}">
        <p14:creationId xmlns:p14="http://schemas.microsoft.com/office/powerpoint/2010/main" val="9520637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113481059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18996</TotalTime>
  <Words>4272</Words>
  <Application>Microsoft Office PowerPoint</Application>
  <PresentationFormat>On-screen Show (4:3)</PresentationFormat>
  <Paragraphs>649</Paragraphs>
  <Slides>98</Slides>
  <Notes>57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7" baseType="lpstr">
      <vt:lpstr>Arial</vt:lpstr>
      <vt:lpstr>Arial Black</vt:lpstr>
      <vt:lpstr>Calibri</vt:lpstr>
      <vt:lpstr>Impact</vt:lpstr>
      <vt:lpstr>Lucida Blackletter</vt:lpstr>
      <vt:lpstr>Times New Roman</vt:lpstr>
      <vt:lpstr>Wingdings</vt:lpstr>
      <vt:lpstr>Azure</vt:lpstr>
      <vt:lpstr>Clip</vt:lpstr>
      <vt:lpstr>PowerPoint Presentation</vt:lpstr>
      <vt:lpstr>The Coming Kingdom Chapter 15</vt:lpstr>
      <vt:lpstr>Kingdom Study Outline</vt:lpstr>
      <vt:lpstr>1. Kingdom Throughout the Bible</vt:lpstr>
      <vt:lpstr>1. Kingdom Throughout the Bible</vt:lpstr>
      <vt:lpstr>PowerPoint Presentation</vt:lpstr>
      <vt:lpstr>The Eternal State Rev. 21-22</vt:lpstr>
      <vt:lpstr>The Eternal State Rev. 21-22</vt:lpstr>
      <vt:lpstr>PowerPoint Presentation</vt:lpstr>
      <vt:lpstr>The Eternal State Rev. 21-22</vt:lpstr>
      <vt:lpstr>2. New Creation &amp; Not Renovation</vt:lpstr>
      <vt:lpstr>The Eternal State Rev. 21-22</vt:lpstr>
      <vt:lpstr>PowerPoint Presentation</vt:lpstr>
      <vt:lpstr>The Eternal State Rev. 21-22</vt:lpstr>
      <vt:lpstr>PowerPoint Presentation</vt:lpstr>
      <vt:lpstr>PowerPoint Presentation</vt:lpstr>
      <vt:lpstr>PowerPoint Presentation</vt:lpstr>
      <vt:lpstr>The Eternal State Rev. 21-22</vt:lpstr>
      <vt:lpstr>5. Eternal State’s Description</vt:lpstr>
      <vt:lpstr>5. Eternal State’s Description</vt:lpstr>
      <vt:lpstr>PowerPoint Presentation</vt:lpstr>
      <vt:lpstr>PowerPoint Presentation</vt:lpstr>
      <vt:lpstr>5. Eternal State’s Description</vt:lpstr>
      <vt:lpstr>B. What Is Its Theological Significance?</vt:lpstr>
      <vt:lpstr>B. What Is Its Theological Significance?</vt:lpstr>
      <vt:lpstr>B. What Is Its Theological Significance?</vt:lpstr>
      <vt:lpstr>PowerPoint Presentation</vt:lpstr>
      <vt:lpstr>B. What Is Its Theological Significance?</vt:lpstr>
      <vt:lpstr>PowerPoint Presentation</vt:lpstr>
      <vt:lpstr>OT PROPHETS DESCRIBE THE KINGDOM</vt:lpstr>
      <vt:lpstr>OT PROPHETS DESCRIBE THE KINGDOM</vt:lpstr>
      <vt:lpstr>5. Eternal State’s Description</vt:lpstr>
      <vt:lpstr>Absent from the Eternal State</vt:lpstr>
      <vt:lpstr>Satan’s Progressive Defeat</vt:lpstr>
      <vt:lpstr>PowerPoint Presentation</vt:lpstr>
      <vt:lpstr>PowerPoint Presentation</vt:lpstr>
      <vt:lpstr>PowerPoint Presentation</vt:lpstr>
      <vt:lpstr>PowerPoint Presentation</vt:lpstr>
      <vt:lpstr>5. Eternal State’s Description</vt:lpstr>
      <vt:lpstr>D. What Will Be Present In It?</vt:lpstr>
      <vt:lpstr>D. What Will Be Present In It?</vt:lpstr>
      <vt:lpstr>PowerPoint Presentation</vt:lpstr>
      <vt:lpstr>PowerPoint Presentation</vt:lpstr>
      <vt:lpstr>D. What Will Be Present In It?</vt:lpstr>
      <vt:lpstr>5. God’s City</vt:lpstr>
      <vt:lpstr>5. God’s City</vt:lpstr>
      <vt:lpstr>Jerusalem Descending</vt:lpstr>
      <vt:lpstr>5. God’s City</vt:lpstr>
      <vt:lpstr>5. God’s City</vt:lpstr>
      <vt:lpstr>PowerPoint Presentation</vt:lpstr>
      <vt:lpstr>PowerPoint Presentation</vt:lpstr>
      <vt:lpstr>PowerPoint Presentation</vt:lpstr>
      <vt:lpstr>PowerPoint Presentation</vt:lpstr>
      <vt:lpstr>PowerPoint Presentation</vt:lpstr>
      <vt:lpstr>“When the plain sense of Scripture makes common sense, seek no other sense; therefore, take every word at its primary, ordinary, usual, literal meaning unless the facts of the immediate context, studied in light of related passages and axiomatic and fundamental truths, indicate clearly otherwise.”</vt:lpstr>
      <vt:lpstr>PowerPoint Presentation</vt:lpstr>
      <vt:lpstr>PowerPoint Presentation</vt:lpstr>
      <vt:lpstr>5. God’s City</vt:lpstr>
      <vt:lpstr>PowerPoint Presentation</vt:lpstr>
      <vt:lpstr>5. God’s City</vt:lpstr>
      <vt:lpstr>PowerPoint Presentation</vt:lpstr>
      <vt:lpstr>PowerPoint Presentation</vt:lpstr>
      <vt:lpstr>5. God’s City</vt:lpstr>
      <vt:lpstr>PowerPoint Presentation</vt:lpstr>
      <vt:lpstr>5. God’s City</vt:lpstr>
      <vt:lpstr>5. God’s City</vt:lpstr>
      <vt:lpstr>PowerPoint Presentation</vt:lpstr>
      <vt:lpstr>PowerPoint Presentation</vt:lpstr>
      <vt:lpstr>5. God’s City</vt:lpstr>
      <vt:lpstr>PowerPoint Presentation</vt:lpstr>
      <vt:lpstr>PowerPoint Presentation</vt:lpstr>
      <vt:lpstr>PowerPoint Presentation</vt:lpstr>
      <vt:lpstr>5. Eternal State’s Description</vt:lpstr>
      <vt:lpstr>E. What Will Life Be Like In It?</vt:lpstr>
      <vt:lpstr>E. What Will Life Be Like In It?</vt:lpstr>
      <vt:lpstr>Creativity</vt:lpstr>
      <vt:lpstr>E. What Will Life Be Like In It?</vt:lpstr>
      <vt:lpstr>Joy</vt:lpstr>
      <vt:lpstr>E. What Will Life Be Like In It?</vt:lpstr>
      <vt:lpstr>E. What Will Life Be Like In It?</vt:lpstr>
      <vt:lpstr>Peaceful</vt:lpstr>
      <vt:lpstr>E. What Will Life Be Like In It?</vt:lpstr>
      <vt:lpstr>Heaven</vt:lpstr>
      <vt:lpstr>E. What Will Life Be Like In It?</vt:lpstr>
      <vt:lpstr>E. What Will Life Be Like In It?</vt:lpstr>
      <vt:lpstr>Worship</vt:lpstr>
      <vt:lpstr>E. What Will Life Be Like In It?</vt:lpstr>
      <vt:lpstr>Heaven</vt:lpstr>
      <vt:lpstr>PowerPoint Presentation</vt:lpstr>
      <vt:lpstr>PowerPoint Presentation</vt:lpstr>
      <vt:lpstr>E. What Will Life Be Like In It?</vt:lpstr>
      <vt:lpstr>PowerPoint Presentation</vt:lpstr>
      <vt:lpstr>E. What Will Life Be Like In It?</vt:lpstr>
      <vt:lpstr>Heaven</vt:lpstr>
      <vt:lpstr>5. Eternal State’s Description</vt:lpstr>
      <vt:lpstr>PowerPoint Presentation</vt:lpstr>
      <vt:lpstr>Conclusion</vt:lpstr>
      <vt:lpstr>The Eternal 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2140</cp:revision>
  <cp:lastPrinted>2018-03-20T18:34:49Z</cp:lastPrinted>
  <dcterms:created xsi:type="dcterms:W3CDTF">2009-03-17T12:21:13Z</dcterms:created>
  <dcterms:modified xsi:type="dcterms:W3CDTF">2018-03-20T18:35:13Z</dcterms:modified>
</cp:coreProperties>
</file>