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5"/>
  </p:notesMasterIdLst>
  <p:handoutMasterIdLst>
    <p:handoutMasterId r:id="rId46"/>
  </p:handoutMasterIdLst>
  <p:sldIdLst>
    <p:sldId id="2408" r:id="rId2"/>
    <p:sldId id="3553" r:id="rId3"/>
    <p:sldId id="3452" r:id="rId4"/>
    <p:sldId id="3480" r:id="rId5"/>
    <p:sldId id="3405" r:id="rId6"/>
    <p:sldId id="3682" r:id="rId7"/>
    <p:sldId id="3630" r:id="rId8"/>
    <p:sldId id="3792" r:id="rId9"/>
    <p:sldId id="3696" r:id="rId10"/>
    <p:sldId id="3793" r:id="rId11"/>
    <p:sldId id="3794" r:id="rId12"/>
    <p:sldId id="3798" r:id="rId13"/>
    <p:sldId id="3799" r:id="rId14"/>
    <p:sldId id="3803" r:id="rId15"/>
    <p:sldId id="3802" r:id="rId16"/>
    <p:sldId id="3804" r:id="rId17"/>
    <p:sldId id="3812" r:id="rId18"/>
    <p:sldId id="3805" r:id="rId19"/>
    <p:sldId id="3806" r:id="rId20"/>
    <p:sldId id="3807" r:id="rId21"/>
    <p:sldId id="3813" r:id="rId22"/>
    <p:sldId id="3814" r:id="rId23"/>
    <p:sldId id="3800" r:id="rId24"/>
    <p:sldId id="3827" r:id="rId25"/>
    <p:sldId id="3795" r:id="rId26"/>
    <p:sldId id="3819" r:id="rId27"/>
    <p:sldId id="3820" r:id="rId28"/>
    <p:sldId id="3816" r:id="rId29"/>
    <p:sldId id="3822" r:id="rId30"/>
    <p:sldId id="3821" r:id="rId31"/>
    <p:sldId id="3823" r:id="rId32"/>
    <p:sldId id="3824" r:id="rId33"/>
    <p:sldId id="3815" r:id="rId34"/>
    <p:sldId id="3825" r:id="rId35"/>
    <p:sldId id="3826" r:id="rId36"/>
    <p:sldId id="3796" r:id="rId37"/>
    <p:sldId id="3797" r:id="rId38"/>
    <p:sldId id="3695" r:id="rId39"/>
    <p:sldId id="3801" r:id="rId40"/>
    <p:sldId id="3487" r:id="rId41"/>
    <p:sldId id="3697" r:id="rId42"/>
    <p:sldId id="3449" r:id="rId43"/>
    <p:sldId id="3488" r:id="rId4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FF66"/>
    <a:srgbClr val="0000CC"/>
    <a:srgbClr val="A50021"/>
    <a:srgbClr val="3333FF"/>
    <a:srgbClr val="FFFF99"/>
    <a:srgbClr val="006600"/>
    <a:srgbClr val="0000FF"/>
    <a:srgbClr val="33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91548" autoAdjust="0"/>
  </p:normalViewPr>
  <p:slideViewPr>
    <p:cSldViewPr>
      <p:cViewPr varScale="1">
        <p:scale>
          <a:sx n="62" d="100"/>
          <a:sy n="62" d="100"/>
        </p:scale>
        <p:origin x="162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a:latin typeface="Calibri" panose="020F0502020204030204" pitchFamily="34" charset="0"/>
                <a:cs typeface="Arial" panose="020B0604020202020204" pitchFamily="34" charset="0"/>
              </a:defRPr>
            </a:lvl1pPr>
          </a:lstStyle>
          <a:p>
            <a:pPr>
              <a:defRPr/>
            </a:pPr>
            <a:fld id="{8B871098-312A-4203-BEAF-CC46D88734C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493"/>
    </inkml:context>
    <inkml:brush xml:id="br0">
      <inkml:brushProperty name="width" value="0.0265" units="cm"/>
      <inkml:brushProperty name="height" value="0.0265" units="cm"/>
    </inkml:brush>
  </inkml:definitions>
  <inkml:trace contextRef="#ctx0" brushRef="#br0">34282 6957 2816,'0'0'1056,"0"0"-576,-16 0-160,16 0 448,0 0-224,0 17-64,0-17-192,0 0-32,0 0-672,-16 0-256,16 0-1152,0 0-416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753"/>
    </inkml:context>
    <inkml:brush xml:id="br0">
      <inkml:brushProperty name="width" value="0.025" units="cm"/>
      <inkml:brushProperty name="height" value="0.025" units="cm"/>
    </inkml:brush>
  </inkml:definitions>
  <inkml:trace contextRef="#ctx0" brushRef="#br0">32131 8947 9600,'-16'0'3584,"16"0"-1920,0 0-1952,0 0 640,0 0-384,0 0 0,0 16-384,-17-16-160,17 16-1664,0 1-768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6.817"/>
    </inkml:context>
    <inkml:brush xml:id="br0">
      <inkml:brushProperty name="width" value="0.025" units="cm"/>
      <inkml:brushProperty name="height" value="0.025" units="cm"/>
    </inkml:brush>
  </inkml:definitions>
  <inkml:trace contextRef="#ctx0" brushRef="#br0">33457 7766 6272,'0'0'2368,"0"0"-1280,0 0-3040,17 0-352,-17 0 128,16 0 224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cs typeface="Arial" panose="020B0604020202020204" pitchFamily="34" charset="0"/>
              </a:defRPr>
            </a:lvl1pPr>
          </a:lstStyle>
          <a:p>
            <a:pPr>
              <a:defRPr/>
            </a:pPr>
            <a:fld id="{152DD1A1-F99A-4FB8-8776-D254C3D2304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731E87DA-7BEB-48FB-8C3E-B7E5299F1469}"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3/17/2018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F8379056-4412-4B54-8DAE-48A6AAA4A3E7}" type="datetime1">
              <a:rPr lang="en-US" altLang="en-US"/>
              <a:pPr>
                <a:defRPr/>
              </a:pPr>
              <a:t>3/17/2018</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CDB7918C-E374-44E3-A796-149597BCAFC2}"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AEA301B1-5D33-4A41-ADD3-F0B3ED5FF78D}" type="datetime1">
              <a:rPr lang="en-US" altLang="en-US"/>
              <a:pPr>
                <a:defRPr/>
              </a:pPr>
              <a:t>3/17/2018</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DA786214-CBB7-4779-9A3A-A0DFE8D29B64}"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CE9F-1BEF-420D-842A-24E6D73F3D1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C9D091-CC80-4475-A7E4-1CA9879C508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128A61-F288-45D0-B674-2A5064D71F5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FFA7175-4D70-4075-B6E8-C1483C10D88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8C5EF1-10FD-4A80-8AD5-F3D7BB6EFF5E}"/>
              </a:ext>
            </a:extLst>
          </p:cNvPr>
          <p:cNvSpPr>
            <a:spLocks noGrp="1"/>
          </p:cNvSpPr>
          <p:nvPr>
            <p:ph type="sldNum" sz="quarter" idx="12"/>
          </p:nvPr>
        </p:nvSpPr>
        <p:spPr/>
        <p:txBody>
          <a:bodyPr/>
          <a:lstStyle>
            <a:lvl1pPr>
              <a:defRPr/>
            </a:lvl1pPr>
          </a:lstStyle>
          <a:p>
            <a:fld id="{E06D07A1-B22B-4411-A8BF-F517BBE4C83E}" type="slidenum">
              <a:rPr lang="en-US" altLang="en-US"/>
              <a:pPr/>
              <a:t>‹#›</a:t>
            </a:fld>
            <a:endParaRPr lang="en-US" altLang="en-US"/>
          </a:p>
        </p:txBody>
      </p:sp>
    </p:spTree>
    <p:extLst>
      <p:ext uri="{BB962C8B-B14F-4D97-AF65-F5344CB8AC3E}">
        <p14:creationId xmlns:p14="http://schemas.microsoft.com/office/powerpoint/2010/main" val="929219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a:p>
        </p:txBody>
      </p:sp>
    </p:spTree>
    <p:extLst>
      <p:ext uri="{BB962C8B-B14F-4D97-AF65-F5344CB8AC3E}">
        <p14:creationId xmlns:p14="http://schemas.microsoft.com/office/powerpoint/2010/main" val="298612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Arial" panose="020B0604020202020204" pitchFamily="34" charset="0"/>
              </a:defRPr>
            </a:lvl1pPr>
          </a:lstStyle>
          <a:p>
            <a:pPr>
              <a:defRPr/>
            </a:pPr>
            <a:fld id="{5E8CD070-E302-4B34-BCB0-3C8C3E904965}"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78" r:id="rId13"/>
    <p:sldLayoutId id="2147483680" r:id="rId14"/>
    <p:sldLayoutId id="2147483681"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7.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1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7.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12.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7.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13.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7.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7.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7.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17.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37.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17.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17.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7.jpeg"/><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effectLst>
                  <a:outerShdw blurRad="38100" dist="38100" dir="2700000" algn="tl">
                    <a:srgbClr val="000000">
                      <a:alpha val="43137"/>
                    </a:srgbClr>
                  </a:outerShdw>
                </a:effectLst>
              </a:rPr>
              <a:t>THE BOOK OF 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Font typeface="Wingdings" pitchFamily="2" charset="2"/>
              <a:buNone/>
              <a:defRPr/>
            </a:pPr>
            <a:r>
              <a:rPr lang="en-US" dirty="0">
                <a:effectLst>
                  <a:outerShdw blurRad="38100" dist="38100" dir="2700000" algn="tl">
                    <a:srgbClr val="000000">
                      <a:alpha val="43137"/>
                    </a:srgbClr>
                  </a:outerShdw>
                </a:effectLst>
                <a:cs typeface="Calibri" pitchFamily="34" charset="0"/>
              </a:rPr>
              <a:t>Dr. </a:t>
            </a:r>
            <a:r>
              <a:rPr lang="en-US">
                <a:effectLst>
                  <a:outerShdw blurRad="38100" dist="38100" dir="2700000" algn="tl">
                    <a:srgbClr val="000000">
                      <a:alpha val="43137"/>
                    </a:srgbClr>
                  </a:outerShdw>
                </a:effectLst>
                <a:cs typeface="Calibri" pitchFamily="34" charset="0"/>
              </a:rPr>
              <a:t>Andy </a:t>
            </a:r>
            <a:r>
              <a:rPr lang="en-US" dirty="0">
                <a:effectLst>
                  <a:outerShdw blurRad="38100" dist="38100" dir="2700000" algn="tl">
                    <a:srgbClr val="000000">
                      <a:alpha val="43137"/>
                    </a:srgbClr>
                  </a:outerShdw>
                </a:effectLst>
                <a:cs typeface="Calibri" pitchFamily="34" charset="0"/>
              </a:rPr>
              <a:t>Woods</a:t>
            </a:r>
          </a:p>
        </p:txBody>
      </p:sp>
      <p:pic>
        <p:nvPicPr>
          <p:cNvPr id="1945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1906588"/>
            <a:ext cx="7896225" cy="3200400"/>
          </a:xfrm>
          <a:prstGeom prst="rect">
            <a:avLst/>
          </a:prstGeom>
          <a:noFill/>
          <a:ln w="9525">
            <a:solidFill>
              <a:srgbClr val="FF0000"/>
            </a:solidFill>
            <a:miter lim="800000"/>
            <a:headEnd/>
            <a:tailEnd/>
          </a:ln>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5C5805D-0C19-4078-92C4-B42FEBD88BFC}"/>
                  </a:ext>
                </a:extLst>
              </p14:cNvPr>
              <p14:cNvContentPartPr/>
              <p14:nvPr/>
            </p14:nvContentPartPr>
            <p14:xfrm>
              <a:off x="10600031" y="2428625"/>
              <a:ext cx="11880" cy="5940"/>
            </p14:xfrm>
          </p:contentPart>
        </mc:Choice>
        <mc:Fallback xmlns="">
          <p:pic>
            <p:nvPicPr>
              <p:cNvPr id="2" name="Ink 1">
                <a:extLst>
                  <a:ext uri="{FF2B5EF4-FFF2-40B4-BE49-F238E27FC236}">
                    <a16:creationId xmlns:a16="http://schemas.microsoft.com/office/drawing/2014/main" id="{B5C5805D-0C19-4078-92C4-B42FEBD88BFC}"/>
                  </a:ext>
                </a:extLst>
              </p:cNvPr>
              <p:cNvPicPr/>
              <p:nvPr/>
            </p:nvPicPr>
            <p:blipFill>
              <a:blip r:embed="rId4"/>
              <a:stretch>
                <a:fillRect/>
              </a:stretch>
            </p:blipFill>
            <p:spPr>
              <a:xfrm>
                <a:off x="10595351" y="2424335"/>
                <a:ext cx="21240" cy="141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6494F5A9-D731-43D9-9E12-4F89C4FA2318}"/>
                  </a:ext>
                </a:extLst>
              </p14:cNvPr>
              <p14:cNvContentPartPr/>
              <p14:nvPr/>
            </p14:nvContentPartPr>
            <p14:xfrm>
              <a:off x="9825311" y="3145025"/>
              <a:ext cx="11880" cy="17640"/>
            </p14:xfrm>
          </p:contentPart>
        </mc:Choice>
        <mc:Fallback xmlns="">
          <p:pic>
            <p:nvPicPr>
              <p:cNvPr id="3" name="Ink 2">
                <a:extLst>
                  <a:ext uri="{FF2B5EF4-FFF2-40B4-BE49-F238E27FC236}">
                    <a16:creationId xmlns:a16="http://schemas.microsoft.com/office/drawing/2014/main" id="{6494F5A9-D731-43D9-9E12-4F89C4FA2318}"/>
                  </a:ext>
                </a:extLst>
              </p:cNvPr>
              <p:cNvPicPr/>
              <p:nvPr/>
            </p:nvPicPr>
            <p:blipFill>
              <a:blip r:embed="rId6"/>
              <a:stretch>
                <a:fillRect/>
              </a:stretch>
            </p:blipFill>
            <p:spPr>
              <a:xfrm>
                <a:off x="9820991" y="3140791"/>
                <a:ext cx="20520" cy="2610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E6F4257-4AC9-42E0-8863-3EC5101C59F3}"/>
                  </a:ext>
                </a:extLst>
              </p14:cNvPr>
              <p14:cNvContentPartPr/>
              <p14:nvPr/>
            </p14:nvContentPartPr>
            <p14:xfrm>
              <a:off x="10314551" y="2719865"/>
              <a:ext cx="11880" cy="180"/>
            </p14:xfrm>
          </p:contentPart>
        </mc:Choice>
        <mc:Fallback xmlns="">
          <p:pic>
            <p:nvPicPr>
              <p:cNvPr id="4" name="Ink 3">
                <a:extLst>
                  <a:ext uri="{FF2B5EF4-FFF2-40B4-BE49-F238E27FC236}">
                    <a16:creationId xmlns:a16="http://schemas.microsoft.com/office/drawing/2014/main" id="{8E6F4257-4AC9-42E0-8863-3EC5101C59F3}"/>
                  </a:ext>
                </a:extLst>
              </p:cNvPr>
              <p:cNvPicPr/>
              <p:nvPr/>
            </p:nvPicPr>
            <p:blipFill>
              <a:blip r:embed="rId8"/>
              <a:stretch>
                <a:fillRect/>
              </a:stretch>
            </p:blipFill>
            <p:spPr>
              <a:xfrm>
                <a:off x="10310231" y="2717705"/>
                <a:ext cx="20520" cy="450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3875"/>
            <a:ext cx="8763000" cy="1130791"/>
          </a:xfrm>
        </p:spPr>
        <p:txBody>
          <a:bodyPr/>
          <a:lstStyle/>
          <a:p>
            <a:pPr algn="ctr"/>
            <a:r>
              <a:rPr lang="en-US" altLang="en-US" sz="3600" dirty="0">
                <a:effectLst>
                  <a:outerShdw blurRad="38100" dist="38100" dir="2700000" algn="tl">
                    <a:srgbClr val="000000">
                      <a:alpha val="43137"/>
                    </a:srgbClr>
                  </a:outerShdw>
                </a:effectLst>
              </a:rPr>
              <a:t>I. Duration of the End Times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12:1-4</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36788" y="1175732"/>
            <a:ext cx="7274310" cy="3353009"/>
          </a:xfrm>
        </p:spPr>
        <p:txBody>
          <a:bodyPr/>
          <a:lstStyle/>
          <a:p>
            <a:pPr marL="573088" indent="-573088">
              <a:spcBef>
                <a:spcPct val="0"/>
              </a:spcBef>
              <a:spcAft>
                <a:spcPts val="0"/>
              </a:spcAft>
              <a:buSzPct val="100000"/>
              <a:buFont typeface="+mj-lt"/>
              <a:buAutoNum type="alphaUcPeriod"/>
            </a:pPr>
            <a:r>
              <a:rPr lang="en-US" altLang="en-US" sz="4000" dirty="0">
                <a:effectLst>
                  <a:outerShdw blurRad="38100" dist="38100" dir="2700000" algn="tl">
                    <a:srgbClr val="000000">
                      <a:alpha val="43137"/>
                    </a:srgbClr>
                  </a:outerShdw>
                </a:effectLst>
              </a:rPr>
              <a:t>The Suffering (1)</a:t>
            </a:r>
          </a:p>
          <a:p>
            <a:pPr marL="1143000" lvl="1" indent="-742950">
              <a:spcBef>
                <a:spcPct val="0"/>
              </a:spcBef>
              <a:spcAft>
                <a:spcPts val="0"/>
              </a:spcAft>
              <a:buSzPct val="100000"/>
              <a:buAutoNum type="arabicPeriod"/>
            </a:pPr>
            <a:r>
              <a:rPr lang="en-US" altLang="en-US" sz="4000" dirty="0">
                <a:effectLst>
                  <a:outerShdw blurRad="38100" dist="38100" dir="2700000" algn="tl">
                    <a:srgbClr val="000000">
                      <a:alpha val="43137"/>
                    </a:srgbClr>
                  </a:outerShdw>
                </a:effectLst>
              </a:rPr>
              <a:t>The Prince (1a)</a:t>
            </a:r>
          </a:p>
          <a:p>
            <a:pPr marL="1143000" lvl="1" indent="-742950">
              <a:spcBef>
                <a:spcPct val="0"/>
              </a:spcBef>
              <a:spcAft>
                <a:spcPts val="0"/>
              </a:spcAft>
              <a:buSzPct val="100000"/>
              <a:buAutoNum type="arabicPeriod"/>
            </a:pPr>
            <a:r>
              <a:rPr lang="en-US" altLang="en-US" sz="4000" dirty="0">
                <a:effectLst>
                  <a:outerShdw blurRad="38100" dist="38100" dir="2700000" algn="tl">
                    <a:srgbClr val="000000">
                      <a:alpha val="43137"/>
                    </a:srgbClr>
                  </a:outerShdw>
                </a:effectLst>
              </a:rPr>
              <a:t>The Pain (1b)</a:t>
            </a:r>
          </a:p>
          <a:p>
            <a:pPr marL="1143000" lvl="1" indent="-742950">
              <a:spcBef>
                <a:spcPct val="0"/>
              </a:spcBef>
              <a:spcAft>
                <a:spcPts val="0"/>
              </a:spcAft>
              <a:buSzPct val="100000"/>
              <a:buAutoNum type="arabicPeriod"/>
            </a:pPr>
            <a:r>
              <a:rPr lang="en-US" altLang="en-US" sz="4000" dirty="0">
                <a:effectLst>
                  <a:outerShdw blurRad="38100" dist="38100" dir="2700000" algn="tl">
                    <a:srgbClr val="000000">
                      <a:alpha val="43137"/>
                    </a:srgbClr>
                  </a:outerShdw>
                </a:effectLst>
              </a:rPr>
              <a:t>The Perseverance (1c)</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Separation (2)</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Shining (3)</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Sealing (4)</a:t>
            </a:r>
          </a:p>
          <a:p>
            <a:pPr marL="0" indent="0">
              <a:spcBef>
                <a:spcPct val="0"/>
              </a:spcBef>
              <a:spcAft>
                <a:spcPts val="0"/>
              </a:spcAft>
              <a:buSzPct val="100000"/>
              <a:buNone/>
            </a:pPr>
            <a:endParaRPr lang="en-US" altLang="en-US" sz="2800" dirty="0">
              <a:effectLst>
                <a:outerShdw blurRad="38100" dist="38100" dir="2700000" algn="tl">
                  <a:srgbClr val="000000">
                    <a:alpha val="43137"/>
                  </a:srgbClr>
                </a:outerShdw>
              </a:effectLst>
            </a:endParaRP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34211" y="1368371"/>
            <a:ext cx="3375584" cy="13054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
        <p:nvSpPr>
          <p:cNvPr id="3" name="TextBox 2">
            <a:extLst>
              <a:ext uri="{FF2B5EF4-FFF2-40B4-BE49-F238E27FC236}">
                <a16:creationId xmlns:a16="http://schemas.microsoft.com/office/drawing/2014/main" id="{34D6C7E3-07E0-4466-A24E-910DB7BD96D9}"/>
              </a:ext>
            </a:extLst>
          </p:cNvPr>
          <p:cNvSpPr txBox="1"/>
          <p:nvPr/>
        </p:nvSpPr>
        <p:spPr>
          <a:xfrm>
            <a:off x="1347275" y="6063361"/>
            <a:ext cx="7274310" cy="461665"/>
          </a:xfrm>
          <a:prstGeom prst="rect">
            <a:avLst/>
          </a:prstGeom>
          <a:noFill/>
        </p:spPr>
        <p:txBody>
          <a:bodyPr wrap="square" rtlCol="0">
            <a:spAutoFit/>
          </a:bodyPr>
          <a:lstStyle/>
          <a:p>
            <a:r>
              <a:rPr lang="en-US" dirty="0"/>
              <a:t>Harold Wilmington, </a:t>
            </a:r>
            <a:r>
              <a:rPr lang="en-US" i="1" dirty="0"/>
              <a:t>The Outline Bible</a:t>
            </a:r>
            <a:r>
              <a:rPr lang="en-US" dirty="0"/>
              <a:t>, pp. 418-19</a:t>
            </a:r>
          </a:p>
        </p:txBody>
      </p:sp>
    </p:spTree>
    <p:extLst>
      <p:ext uri="{BB962C8B-B14F-4D97-AF65-F5344CB8AC3E}">
        <p14:creationId xmlns:p14="http://schemas.microsoft.com/office/powerpoint/2010/main" val="2258229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3875"/>
            <a:ext cx="8763000" cy="1130791"/>
          </a:xfrm>
        </p:spPr>
        <p:txBody>
          <a:bodyPr/>
          <a:lstStyle/>
          <a:p>
            <a:pPr algn="ctr"/>
            <a:r>
              <a:rPr lang="en-US" altLang="en-US" sz="3600" dirty="0">
                <a:effectLst>
                  <a:outerShdw blurRad="38100" dist="38100" dir="2700000" algn="tl">
                    <a:srgbClr val="000000">
                      <a:alpha val="43137"/>
                    </a:srgbClr>
                  </a:outerShdw>
                </a:effectLst>
              </a:rPr>
              <a:t>I. Duration of the End Times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12:1-4</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36788" y="1175732"/>
            <a:ext cx="7274310" cy="3353009"/>
          </a:xfrm>
        </p:spPr>
        <p:txBody>
          <a:bodyPr/>
          <a:lstStyle/>
          <a:p>
            <a:pPr marL="573088" indent="-573088">
              <a:spcBef>
                <a:spcPct val="0"/>
              </a:spcBef>
              <a:spcAft>
                <a:spcPts val="0"/>
              </a:spcAft>
              <a:buSzPct val="100000"/>
              <a:buFont typeface="+mj-lt"/>
              <a:buAutoNum type="alphaUcPeriod"/>
            </a:pPr>
            <a:r>
              <a:rPr lang="en-US" altLang="en-US" sz="4000" b="1" u="sng" dirty="0">
                <a:solidFill>
                  <a:srgbClr val="FFFFCC"/>
                </a:solidFill>
                <a:effectLst>
                  <a:outerShdw blurRad="38100" dist="38100" dir="2700000" algn="tl">
                    <a:srgbClr val="000000">
                      <a:alpha val="43137"/>
                    </a:srgbClr>
                  </a:outerShdw>
                </a:effectLst>
              </a:rPr>
              <a:t>The Suffering (1)</a:t>
            </a:r>
          </a:p>
          <a:p>
            <a:pPr marL="1143000" lvl="1" indent="-742950">
              <a:spcBef>
                <a:spcPct val="0"/>
              </a:spcBef>
              <a:spcAft>
                <a:spcPts val="0"/>
              </a:spcAft>
              <a:buSzPct val="100000"/>
              <a:buAutoNum type="arabicPeriod"/>
            </a:pPr>
            <a:r>
              <a:rPr lang="en-US" altLang="en-US" sz="4000" dirty="0">
                <a:effectLst>
                  <a:outerShdw blurRad="38100" dist="38100" dir="2700000" algn="tl">
                    <a:srgbClr val="000000">
                      <a:alpha val="43137"/>
                    </a:srgbClr>
                  </a:outerShdw>
                </a:effectLst>
              </a:rPr>
              <a:t>The Prince (1a)</a:t>
            </a:r>
          </a:p>
          <a:p>
            <a:pPr marL="1143000" lvl="1" indent="-742950">
              <a:spcBef>
                <a:spcPct val="0"/>
              </a:spcBef>
              <a:spcAft>
                <a:spcPts val="0"/>
              </a:spcAft>
              <a:buSzPct val="100000"/>
              <a:buAutoNum type="arabicPeriod"/>
            </a:pPr>
            <a:r>
              <a:rPr lang="en-US" altLang="en-US" sz="4000" dirty="0">
                <a:effectLst>
                  <a:outerShdw blurRad="38100" dist="38100" dir="2700000" algn="tl">
                    <a:srgbClr val="000000">
                      <a:alpha val="43137"/>
                    </a:srgbClr>
                  </a:outerShdw>
                </a:effectLst>
              </a:rPr>
              <a:t>The Pain (1b)</a:t>
            </a:r>
          </a:p>
          <a:p>
            <a:pPr marL="1143000" lvl="1" indent="-742950">
              <a:spcBef>
                <a:spcPct val="0"/>
              </a:spcBef>
              <a:spcAft>
                <a:spcPts val="0"/>
              </a:spcAft>
              <a:buSzPct val="100000"/>
              <a:buAutoNum type="arabicPeriod"/>
            </a:pPr>
            <a:r>
              <a:rPr lang="en-US" altLang="en-US" sz="4000" dirty="0">
                <a:effectLst>
                  <a:outerShdw blurRad="38100" dist="38100" dir="2700000" algn="tl">
                    <a:srgbClr val="000000">
                      <a:alpha val="43137"/>
                    </a:srgbClr>
                  </a:outerShdw>
                </a:effectLst>
              </a:rPr>
              <a:t>The Perseverance (1c)</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Separation (2)</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Shining (3)</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Sealing (4)</a:t>
            </a:r>
          </a:p>
          <a:p>
            <a:pPr marL="0" indent="0">
              <a:spcBef>
                <a:spcPct val="0"/>
              </a:spcBef>
              <a:spcAft>
                <a:spcPts val="0"/>
              </a:spcAft>
              <a:buSzPct val="100000"/>
              <a:buNone/>
            </a:pPr>
            <a:endParaRPr lang="en-US" altLang="en-US" sz="2800" dirty="0">
              <a:effectLst>
                <a:outerShdw blurRad="38100" dist="38100" dir="2700000" algn="tl">
                  <a:srgbClr val="000000">
                    <a:alpha val="43137"/>
                  </a:srgbClr>
                </a:outerShdw>
              </a:effectLst>
            </a:endParaRP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34211" y="1368371"/>
            <a:ext cx="3375584" cy="13054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
        <p:nvSpPr>
          <p:cNvPr id="3" name="TextBox 2">
            <a:extLst>
              <a:ext uri="{FF2B5EF4-FFF2-40B4-BE49-F238E27FC236}">
                <a16:creationId xmlns:a16="http://schemas.microsoft.com/office/drawing/2014/main" id="{34D6C7E3-07E0-4466-A24E-910DB7BD96D9}"/>
              </a:ext>
            </a:extLst>
          </p:cNvPr>
          <p:cNvSpPr txBox="1"/>
          <p:nvPr/>
        </p:nvSpPr>
        <p:spPr>
          <a:xfrm>
            <a:off x="1347275" y="6063361"/>
            <a:ext cx="7274310" cy="461665"/>
          </a:xfrm>
          <a:prstGeom prst="rect">
            <a:avLst/>
          </a:prstGeom>
          <a:noFill/>
        </p:spPr>
        <p:txBody>
          <a:bodyPr wrap="square" rtlCol="0">
            <a:spAutoFit/>
          </a:bodyPr>
          <a:lstStyle/>
          <a:p>
            <a:r>
              <a:rPr lang="en-US" dirty="0"/>
              <a:t>Harold Wilmington, </a:t>
            </a:r>
            <a:r>
              <a:rPr lang="en-US" i="1" dirty="0"/>
              <a:t>The Outline Bible</a:t>
            </a:r>
            <a:r>
              <a:rPr lang="en-US" dirty="0"/>
              <a:t>, pp. 418-19</a:t>
            </a:r>
          </a:p>
        </p:txBody>
      </p:sp>
    </p:spTree>
    <p:extLst>
      <p:ext uri="{BB962C8B-B14F-4D97-AF65-F5344CB8AC3E}">
        <p14:creationId xmlns:p14="http://schemas.microsoft.com/office/powerpoint/2010/main" val="143132208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3875"/>
            <a:ext cx="8763000" cy="1130791"/>
          </a:xfrm>
        </p:spPr>
        <p:txBody>
          <a:bodyPr/>
          <a:lstStyle/>
          <a:p>
            <a:pPr algn="ctr"/>
            <a:r>
              <a:rPr lang="en-US" altLang="en-US" sz="3600" dirty="0">
                <a:effectLst>
                  <a:outerShdw blurRad="38100" dist="38100" dir="2700000" algn="tl">
                    <a:srgbClr val="000000">
                      <a:alpha val="43137"/>
                    </a:srgbClr>
                  </a:outerShdw>
                </a:effectLst>
              </a:rPr>
              <a:t>I. Duration of the End Times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12:1-4</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36788" y="1175732"/>
            <a:ext cx="7274310" cy="3353009"/>
          </a:xfrm>
        </p:spPr>
        <p:txBody>
          <a:bodyPr/>
          <a:lstStyle/>
          <a:p>
            <a:pPr marL="573088" indent="-573088">
              <a:spcBef>
                <a:spcPct val="0"/>
              </a:spcBef>
              <a:spcAft>
                <a:spcPts val="0"/>
              </a:spcAft>
              <a:buSzPct val="100000"/>
              <a:buFont typeface="+mj-lt"/>
              <a:buAutoNum type="alphaUcPeriod"/>
            </a:pPr>
            <a:r>
              <a:rPr lang="en-US" altLang="en-US" sz="4000" b="1" dirty="0">
                <a:solidFill>
                  <a:srgbClr val="FFFFCC"/>
                </a:solidFill>
                <a:effectLst>
                  <a:outerShdw blurRad="38100" dist="38100" dir="2700000" algn="tl">
                    <a:srgbClr val="000000">
                      <a:alpha val="43137"/>
                    </a:srgbClr>
                  </a:outerShdw>
                </a:effectLst>
              </a:rPr>
              <a:t>The Suffering (1)</a:t>
            </a:r>
          </a:p>
          <a:p>
            <a:pPr marL="1143000" lvl="1" indent="-742950">
              <a:spcBef>
                <a:spcPct val="0"/>
              </a:spcBef>
              <a:spcAft>
                <a:spcPts val="0"/>
              </a:spcAft>
              <a:buSzPct val="100000"/>
              <a:buAutoNum type="arabicPeriod"/>
            </a:pPr>
            <a:r>
              <a:rPr lang="en-US" altLang="en-US" sz="4000" b="1" u="sng" dirty="0">
                <a:solidFill>
                  <a:srgbClr val="FFFFCC"/>
                </a:solidFill>
                <a:effectLst>
                  <a:outerShdw blurRad="38100" dist="38100" dir="2700000" algn="tl">
                    <a:srgbClr val="000000">
                      <a:alpha val="43137"/>
                    </a:srgbClr>
                  </a:outerShdw>
                </a:effectLst>
              </a:rPr>
              <a:t>The Prince (1a)</a:t>
            </a:r>
          </a:p>
          <a:p>
            <a:pPr marL="1143000" lvl="1" indent="-742950">
              <a:spcBef>
                <a:spcPct val="0"/>
              </a:spcBef>
              <a:spcAft>
                <a:spcPts val="0"/>
              </a:spcAft>
              <a:buSzPct val="100000"/>
              <a:buAutoNum type="arabicPeriod"/>
            </a:pPr>
            <a:r>
              <a:rPr lang="en-US" altLang="en-US" sz="4000" dirty="0">
                <a:effectLst>
                  <a:outerShdw blurRad="38100" dist="38100" dir="2700000" algn="tl">
                    <a:srgbClr val="000000">
                      <a:alpha val="43137"/>
                    </a:srgbClr>
                  </a:outerShdw>
                </a:effectLst>
              </a:rPr>
              <a:t>The Pain (1b)</a:t>
            </a:r>
          </a:p>
          <a:p>
            <a:pPr marL="1143000" lvl="1" indent="-742950">
              <a:spcBef>
                <a:spcPct val="0"/>
              </a:spcBef>
              <a:spcAft>
                <a:spcPts val="0"/>
              </a:spcAft>
              <a:buSzPct val="100000"/>
              <a:buAutoNum type="arabicPeriod"/>
            </a:pPr>
            <a:r>
              <a:rPr lang="en-US" altLang="en-US" sz="4000" dirty="0">
                <a:effectLst>
                  <a:outerShdw blurRad="38100" dist="38100" dir="2700000" algn="tl">
                    <a:srgbClr val="000000">
                      <a:alpha val="43137"/>
                    </a:srgbClr>
                  </a:outerShdw>
                </a:effectLst>
              </a:rPr>
              <a:t>The Perseverance (1c)</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Separation (2)</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Shining (3)</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Sealing (4)</a:t>
            </a:r>
          </a:p>
          <a:p>
            <a:pPr marL="0" indent="0">
              <a:spcBef>
                <a:spcPct val="0"/>
              </a:spcBef>
              <a:spcAft>
                <a:spcPts val="0"/>
              </a:spcAft>
              <a:buSzPct val="100000"/>
              <a:buNone/>
            </a:pPr>
            <a:endParaRPr lang="en-US" altLang="en-US" sz="2800" dirty="0">
              <a:effectLst>
                <a:outerShdw blurRad="38100" dist="38100" dir="2700000" algn="tl">
                  <a:srgbClr val="000000">
                    <a:alpha val="43137"/>
                  </a:srgbClr>
                </a:outerShdw>
              </a:effectLst>
            </a:endParaRP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34211" y="1368371"/>
            <a:ext cx="3375584" cy="13054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
        <p:nvSpPr>
          <p:cNvPr id="3" name="TextBox 2">
            <a:extLst>
              <a:ext uri="{FF2B5EF4-FFF2-40B4-BE49-F238E27FC236}">
                <a16:creationId xmlns:a16="http://schemas.microsoft.com/office/drawing/2014/main" id="{34D6C7E3-07E0-4466-A24E-910DB7BD96D9}"/>
              </a:ext>
            </a:extLst>
          </p:cNvPr>
          <p:cNvSpPr txBox="1"/>
          <p:nvPr/>
        </p:nvSpPr>
        <p:spPr>
          <a:xfrm>
            <a:off x="1347275" y="6063361"/>
            <a:ext cx="7274310" cy="461665"/>
          </a:xfrm>
          <a:prstGeom prst="rect">
            <a:avLst/>
          </a:prstGeom>
          <a:noFill/>
        </p:spPr>
        <p:txBody>
          <a:bodyPr wrap="square" rtlCol="0">
            <a:spAutoFit/>
          </a:bodyPr>
          <a:lstStyle/>
          <a:p>
            <a:r>
              <a:rPr lang="en-US" dirty="0"/>
              <a:t>Harold Wilmington, </a:t>
            </a:r>
            <a:r>
              <a:rPr lang="en-US" i="1" dirty="0"/>
              <a:t>The Outline Bible</a:t>
            </a:r>
            <a:r>
              <a:rPr lang="en-US" dirty="0"/>
              <a:t>, pp. 418-19</a:t>
            </a:r>
          </a:p>
        </p:txBody>
      </p:sp>
    </p:spTree>
    <p:extLst>
      <p:ext uri="{BB962C8B-B14F-4D97-AF65-F5344CB8AC3E}">
        <p14:creationId xmlns:p14="http://schemas.microsoft.com/office/powerpoint/2010/main" val="40131323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3875"/>
            <a:ext cx="8763000" cy="1130791"/>
          </a:xfrm>
        </p:spPr>
        <p:txBody>
          <a:bodyPr/>
          <a:lstStyle/>
          <a:p>
            <a:pPr algn="ctr"/>
            <a:r>
              <a:rPr lang="en-US" altLang="en-US" sz="3600" dirty="0">
                <a:effectLst>
                  <a:outerShdw blurRad="38100" dist="38100" dir="2700000" algn="tl">
                    <a:srgbClr val="000000">
                      <a:alpha val="43137"/>
                    </a:srgbClr>
                  </a:outerShdw>
                </a:effectLst>
              </a:rPr>
              <a:t>I. Duration of the End Times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12:1-4</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36788" y="1175732"/>
            <a:ext cx="7274310" cy="3353009"/>
          </a:xfrm>
        </p:spPr>
        <p:txBody>
          <a:bodyPr/>
          <a:lstStyle/>
          <a:p>
            <a:pPr marL="573088" indent="-573088">
              <a:spcBef>
                <a:spcPct val="0"/>
              </a:spcBef>
              <a:spcAft>
                <a:spcPts val="0"/>
              </a:spcAft>
              <a:buSzPct val="100000"/>
              <a:buFont typeface="+mj-lt"/>
              <a:buAutoNum type="alphaUcPeriod"/>
            </a:pPr>
            <a:r>
              <a:rPr lang="en-US" altLang="en-US" sz="4000" b="1" dirty="0">
                <a:solidFill>
                  <a:srgbClr val="FFFFCC"/>
                </a:solidFill>
                <a:effectLst>
                  <a:outerShdw blurRad="38100" dist="38100" dir="2700000" algn="tl">
                    <a:srgbClr val="000000">
                      <a:alpha val="43137"/>
                    </a:srgbClr>
                  </a:outerShdw>
                </a:effectLst>
              </a:rPr>
              <a:t>The Suffering (1)</a:t>
            </a:r>
          </a:p>
          <a:p>
            <a:pPr marL="1143000" lvl="1" indent="-742950">
              <a:spcBef>
                <a:spcPct val="0"/>
              </a:spcBef>
              <a:spcAft>
                <a:spcPts val="0"/>
              </a:spcAft>
              <a:buSzPct val="100000"/>
              <a:buFont typeface="Wingdings" pitchFamily="2" charset="2"/>
              <a:buAutoNum type="arabicPeriod"/>
            </a:pPr>
            <a:r>
              <a:rPr lang="en-US" altLang="en-US" sz="4000" dirty="0">
                <a:effectLst>
                  <a:outerShdw blurRad="38100" dist="38100" dir="2700000" algn="tl">
                    <a:srgbClr val="000000">
                      <a:alpha val="43137"/>
                    </a:srgbClr>
                  </a:outerShdw>
                </a:effectLst>
              </a:rPr>
              <a:t>The Prince (1a)</a:t>
            </a:r>
          </a:p>
          <a:p>
            <a:pPr marL="1143000" lvl="1" indent="-742950">
              <a:spcBef>
                <a:spcPct val="0"/>
              </a:spcBef>
              <a:spcAft>
                <a:spcPts val="0"/>
              </a:spcAft>
              <a:buSzPct val="100000"/>
              <a:buFont typeface="Wingdings" pitchFamily="2" charset="2"/>
              <a:buAutoNum type="arabicPeriod"/>
            </a:pPr>
            <a:r>
              <a:rPr lang="en-US" altLang="en-US" sz="4000" b="1" u="sng" dirty="0">
                <a:solidFill>
                  <a:srgbClr val="FFFFCC"/>
                </a:solidFill>
                <a:effectLst>
                  <a:outerShdw blurRad="38100" dist="38100" dir="2700000" algn="tl">
                    <a:srgbClr val="000000">
                      <a:alpha val="43137"/>
                    </a:srgbClr>
                  </a:outerShdw>
                </a:effectLst>
              </a:rPr>
              <a:t>The Pain (1b)</a:t>
            </a:r>
          </a:p>
          <a:p>
            <a:pPr marL="1143000" lvl="1" indent="-742950">
              <a:spcBef>
                <a:spcPct val="0"/>
              </a:spcBef>
              <a:spcAft>
                <a:spcPts val="0"/>
              </a:spcAft>
              <a:buSzPct val="100000"/>
              <a:buAutoNum type="arabicPeriod"/>
            </a:pPr>
            <a:r>
              <a:rPr lang="en-US" altLang="en-US" sz="4000" dirty="0">
                <a:effectLst>
                  <a:outerShdw blurRad="38100" dist="38100" dir="2700000" algn="tl">
                    <a:srgbClr val="000000">
                      <a:alpha val="43137"/>
                    </a:srgbClr>
                  </a:outerShdw>
                </a:effectLst>
              </a:rPr>
              <a:t>The Perseverance (1c)</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Separation (2)</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Shining (3)</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Sealing (4)</a:t>
            </a:r>
          </a:p>
          <a:p>
            <a:pPr marL="0" indent="0">
              <a:spcBef>
                <a:spcPct val="0"/>
              </a:spcBef>
              <a:spcAft>
                <a:spcPts val="0"/>
              </a:spcAft>
              <a:buSzPct val="100000"/>
              <a:buNone/>
            </a:pPr>
            <a:endParaRPr lang="en-US" altLang="en-US" sz="2800" dirty="0">
              <a:effectLst>
                <a:outerShdw blurRad="38100" dist="38100" dir="2700000" algn="tl">
                  <a:srgbClr val="000000">
                    <a:alpha val="43137"/>
                  </a:srgbClr>
                </a:outerShdw>
              </a:effectLst>
            </a:endParaRP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34211" y="1368371"/>
            <a:ext cx="3375584" cy="13054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
        <p:nvSpPr>
          <p:cNvPr id="3" name="TextBox 2">
            <a:extLst>
              <a:ext uri="{FF2B5EF4-FFF2-40B4-BE49-F238E27FC236}">
                <a16:creationId xmlns:a16="http://schemas.microsoft.com/office/drawing/2014/main" id="{34D6C7E3-07E0-4466-A24E-910DB7BD96D9}"/>
              </a:ext>
            </a:extLst>
          </p:cNvPr>
          <p:cNvSpPr txBox="1"/>
          <p:nvPr/>
        </p:nvSpPr>
        <p:spPr>
          <a:xfrm>
            <a:off x="1347275" y="6063361"/>
            <a:ext cx="7274310" cy="461665"/>
          </a:xfrm>
          <a:prstGeom prst="rect">
            <a:avLst/>
          </a:prstGeom>
          <a:noFill/>
        </p:spPr>
        <p:txBody>
          <a:bodyPr wrap="square" rtlCol="0">
            <a:spAutoFit/>
          </a:bodyPr>
          <a:lstStyle/>
          <a:p>
            <a:r>
              <a:rPr lang="en-US" dirty="0"/>
              <a:t>Harold Wilmington, </a:t>
            </a:r>
            <a:r>
              <a:rPr lang="en-US" i="1" dirty="0"/>
              <a:t>The Outline Bible</a:t>
            </a:r>
            <a:r>
              <a:rPr lang="en-US" dirty="0"/>
              <a:t>, pp. 418-19</a:t>
            </a:r>
          </a:p>
        </p:txBody>
      </p:sp>
    </p:spTree>
    <p:extLst>
      <p:ext uri="{BB962C8B-B14F-4D97-AF65-F5344CB8AC3E}">
        <p14:creationId xmlns:p14="http://schemas.microsoft.com/office/powerpoint/2010/main" val="20072851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4300" y="228600"/>
            <a:ext cx="8915400" cy="5715000"/>
          </a:xfrm>
          <a:prstGeom prst="rect">
            <a:avLst/>
          </a:prstGeom>
        </p:spPr>
      </p:pic>
    </p:spTree>
    <p:extLst>
      <p:ext uri="{BB962C8B-B14F-4D97-AF65-F5344CB8AC3E}">
        <p14:creationId xmlns:p14="http://schemas.microsoft.com/office/powerpoint/2010/main" val="1056046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54433818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3C1754D-5ED3-4825-82E3-15D21021A62C}"/>
              </a:ext>
            </a:extLst>
          </p:cNvPr>
          <p:cNvSpPr>
            <a:spLocks noGrp="1" noChangeArrowheads="1"/>
          </p:cNvSpPr>
          <p:nvPr>
            <p:ph type="title"/>
          </p:nvPr>
        </p:nvSpPr>
        <p:spPr/>
        <p:txBody>
          <a:bodyPr/>
          <a:lstStyle/>
          <a:p>
            <a:pPr algn="ctr"/>
            <a:r>
              <a:rPr lang="en-US" altLang="en-US"/>
              <a:t>Methods of Interpretation</a:t>
            </a:r>
          </a:p>
        </p:txBody>
      </p:sp>
      <p:sp>
        <p:nvSpPr>
          <p:cNvPr id="22531" name="Rectangle 3">
            <a:extLst>
              <a:ext uri="{FF2B5EF4-FFF2-40B4-BE49-F238E27FC236}">
                <a16:creationId xmlns:a16="http://schemas.microsoft.com/office/drawing/2014/main" id="{5DDD3D26-669F-4819-8F6E-A17D01646A31}"/>
              </a:ext>
            </a:extLst>
          </p:cNvPr>
          <p:cNvSpPr>
            <a:spLocks noGrp="1" noChangeArrowheads="1"/>
          </p:cNvSpPr>
          <p:nvPr>
            <p:ph type="body" idx="1"/>
          </p:nvPr>
        </p:nvSpPr>
        <p:spPr/>
        <p:txBody>
          <a:bodyPr/>
          <a:lstStyle/>
          <a:p>
            <a:pPr marL="0" indent="0">
              <a:buNone/>
              <a:defRPr/>
            </a:pPr>
            <a:endParaRPr lang="en-US" dirty="0"/>
          </a:p>
          <a:p>
            <a:pPr>
              <a:defRPr/>
            </a:pPr>
            <a:r>
              <a:rPr lang="en-US" sz="4000" dirty="0"/>
              <a:t>Preterism</a:t>
            </a:r>
          </a:p>
          <a:p>
            <a:pPr>
              <a:defRPr/>
            </a:pPr>
            <a:r>
              <a:rPr lang="en-US" sz="4000" dirty="0"/>
              <a:t>Historicism</a:t>
            </a:r>
          </a:p>
          <a:p>
            <a:pPr>
              <a:defRPr/>
            </a:pPr>
            <a:r>
              <a:rPr lang="en-US" sz="4000" dirty="0"/>
              <a:t>Idealism</a:t>
            </a:r>
          </a:p>
          <a:p>
            <a:pPr>
              <a:defRPr/>
            </a:pPr>
            <a:r>
              <a:rPr lang="en-US" sz="4000" dirty="0"/>
              <a:t>Futurism</a:t>
            </a:r>
          </a:p>
        </p:txBody>
      </p:sp>
      <p:pic>
        <p:nvPicPr>
          <p:cNvPr id="2" name="Picture 1">
            <a:extLst>
              <a:ext uri="{FF2B5EF4-FFF2-40B4-BE49-F238E27FC236}">
                <a16:creationId xmlns:a16="http://schemas.microsoft.com/office/drawing/2014/main" id="{295A1A56-35D9-4DE3-A3E8-564820CF39F3}"/>
              </a:ext>
            </a:extLst>
          </p:cNvPr>
          <p:cNvPicPr>
            <a:picLocks noChangeAspect="1"/>
          </p:cNvPicPr>
          <p:nvPr/>
        </p:nvPicPr>
        <p:blipFill>
          <a:blip r:embed="rId2"/>
          <a:stretch>
            <a:fillRect/>
          </a:stretch>
        </p:blipFill>
        <p:spPr>
          <a:xfrm>
            <a:off x="6004571" y="2133600"/>
            <a:ext cx="2851150" cy="4114800"/>
          </a:xfrm>
          <a:prstGeom prst="rect">
            <a:avLst/>
          </a:prstGeom>
        </p:spPr>
      </p:pic>
    </p:spTree>
    <p:extLst>
      <p:ext uri="{BB962C8B-B14F-4D97-AF65-F5344CB8AC3E}">
        <p14:creationId xmlns:p14="http://schemas.microsoft.com/office/powerpoint/2010/main" val="131741439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3C1754D-5ED3-4825-82E3-15D21021A62C}"/>
              </a:ext>
            </a:extLst>
          </p:cNvPr>
          <p:cNvSpPr>
            <a:spLocks noGrp="1" noChangeArrowheads="1"/>
          </p:cNvSpPr>
          <p:nvPr>
            <p:ph type="title"/>
          </p:nvPr>
        </p:nvSpPr>
        <p:spPr/>
        <p:txBody>
          <a:bodyPr/>
          <a:lstStyle/>
          <a:p>
            <a:pPr algn="ctr"/>
            <a:r>
              <a:rPr lang="en-US" altLang="en-US"/>
              <a:t>Methods of Interpretation</a:t>
            </a:r>
          </a:p>
        </p:txBody>
      </p:sp>
      <p:sp>
        <p:nvSpPr>
          <p:cNvPr id="22531" name="Rectangle 3">
            <a:extLst>
              <a:ext uri="{FF2B5EF4-FFF2-40B4-BE49-F238E27FC236}">
                <a16:creationId xmlns:a16="http://schemas.microsoft.com/office/drawing/2014/main" id="{5DDD3D26-669F-4819-8F6E-A17D01646A31}"/>
              </a:ext>
            </a:extLst>
          </p:cNvPr>
          <p:cNvSpPr>
            <a:spLocks noGrp="1" noChangeArrowheads="1"/>
          </p:cNvSpPr>
          <p:nvPr>
            <p:ph type="body" idx="1"/>
          </p:nvPr>
        </p:nvSpPr>
        <p:spPr/>
        <p:txBody>
          <a:bodyPr/>
          <a:lstStyle/>
          <a:p>
            <a:pPr marL="0" indent="0">
              <a:buNone/>
              <a:defRPr/>
            </a:pPr>
            <a:endParaRPr lang="en-US" dirty="0"/>
          </a:p>
          <a:p>
            <a:pPr>
              <a:defRPr/>
            </a:pPr>
            <a:r>
              <a:rPr lang="en-US" sz="4000" b="1" u="sng" dirty="0">
                <a:solidFill>
                  <a:srgbClr val="FFFFCC"/>
                </a:solidFill>
              </a:rPr>
              <a:t>Preterism</a:t>
            </a:r>
          </a:p>
          <a:p>
            <a:pPr>
              <a:defRPr/>
            </a:pPr>
            <a:r>
              <a:rPr lang="en-US" sz="4000" dirty="0"/>
              <a:t>Historicism</a:t>
            </a:r>
          </a:p>
          <a:p>
            <a:pPr>
              <a:defRPr/>
            </a:pPr>
            <a:r>
              <a:rPr lang="en-US" sz="4000" dirty="0"/>
              <a:t>Idealism</a:t>
            </a:r>
          </a:p>
          <a:p>
            <a:pPr>
              <a:defRPr/>
            </a:pPr>
            <a:r>
              <a:rPr lang="en-US" sz="4000" dirty="0"/>
              <a:t>Futurism</a:t>
            </a:r>
          </a:p>
        </p:txBody>
      </p:sp>
      <p:pic>
        <p:nvPicPr>
          <p:cNvPr id="2" name="Picture 1">
            <a:extLst>
              <a:ext uri="{FF2B5EF4-FFF2-40B4-BE49-F238E27FC236}">
                <a16:creationId xmlns:a16="http://schemas.microsoft.com/office/drawing/2014/main" id="{295A1A56-35D9-4DE3-A3E8-564820CF39F3}"/>
              </a:ext>
            </a:extLst>
          </p:cNvPr>
          <p:cNvPicPr>
            <a:picLocks noChangeAspect="1"/>
          </p:cNvPicPr>
          <p:nvPr/>
        </p:nvPicPr>
        <p:blipFill>
          <a:blip r:embed="rId2"/>
          <a:stretch>
            <a:fillRect/>
          </a:stretch>
        </p:blipFill>
        <p:spPr>
          <a:xfrm>
            <a:off x="6004571" y="2133600"/>
            <a:ext cx="2851150" cy="4114800"/>
          </a:xfrm>
          <a:prstGeom prst="rect">
            <a:avLst/>
          </a:prstGeom>
        </p:spPr>
      </p:pic>
    </p:spTree>
    <p:extLst>
      <p:ext uri="{BB962C8B-B14F-4D97-AF65-F5344CB8AC3E}">
        <p14:creationId xmlns:p14="http://schemas.microsoft.com/office/powerpoint/2010/main" val="10077237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609600"/>
          </a:xfrm>
        </p:spPr>
        <p:txBody>
          <a:bodyPr/>
          <a:lstStyle/>
          <a:p>
            <a:pPr algn="ctr">
              <a:defRPr/>
            </a:pPr>
            <a:r>
              <a:rPr lang="en-US" sz="4000" b="0" dirty="0">
                <a:solidFill>
                  <a:srgbClr val="00FFFF"/>
                </a:solidFill>
                <a:effectLst>
                  <a:outerShdw blurRad="38100" dist="38100" dir="2700000" algn="tl">
                    <a:srgbClr val="000000">
                      <a:alpha val="43137"/>
                    </a:srgbClr>
                  </a:outerShdw>
                </a:effectLst>
              </a:rPr>
              <a:t>Preterism Advocates</a:t>
            </a:r>
          </a:p>
        </p:txBody>
      </p:sp>
      <p:sp>
        <p:nvSpPr>
          <p:cNvPr id="3" name="Content Placeholder 2"/>
          <p:cNvSpPr>
            <a:spLocks noGrp="1"/>
          </p:cNvSpPr>
          <p:nvPr>
            <p:ph idx="1"/>
          </p:nvPr>
        </p:nvSpPr>
        <p:spPr>
          <a:xfrm>
            <a:off x="457200" y="1143000"/>
            <a:ext cx="5486400" cy="5334000"/>
          </a:xfrm>
        </p:spPr>
        <p:txBody>
          <a:bodyPr/>
          <a:lstStyle/>
          <a:p>
            <a:pPr marL="0" indent="0">
              <a:spcBef>
                <a:spcPts val="0"/>
              </a:spcBef>
              <a:spcAft>
                <a:spcPts val="1200"/>
              </a:spcAft>
              <a:buNone/>
              <a:defRPr/>
            </a:pPr>
            <a:r>
              <a:rPr lang="en-US" sz="3200" dirty="0">
                <a:effectLst>
                  <a:outerShdw blurRad="38100" dist="38100" dir="2700000" algn="tl">
                    <a:srgbClr val="000000">
                      <a:alpha val="43137"/>
                    </a:srgbClr>
                  </a:outerShdw>
                </a:effectLst>
              </a:rPr>
              <a:t>Recent Preterist Commentators</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R.C. Sproul</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N.T. Wright</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Scott Hahn</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J. Massyngbaerde Ford</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David Chilton</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Hank Hanegraaff</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Kenneth Gentry</a:t>
            </a:r>
          </a:p>
        </p:txBody>
      </p:sp>
      <p:pic>
        <p:nvPicPr>
          <p:cNvPr id="2048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1752600"/>
            <a:ext cx="551793" cy="640080"/>
          </a:xfrm>
          <a:prstGeom prst="rect">
            <a:avLst/>
          </a:prstGeom>
          <a:noFill/>
          <a:ln w="9525">
            <a:noFill/>
            <a:miter lim="800000"/>
            <a:headEnd/>
            <a:tailEnd/>
          </a:ln>
        </p:spPr>
      </p:pic>
      <p:pic>
        <p:nvPicPr>
          <p:cNvPr id="4" name="Picture 3"/>
          <p:cNvPicPr>
            <a:picLocks noChangeAspect="1"/>
          </p:cNvPicPr>
          <p:nvPr/>
        </p:nvPicPr>
        <p:blipFill>
          <a:blip r:embed="rId3"/>
          <a:stretch>
            <a:fillRect/>
          </a:stretch>
        </p:blipFill>
        <p:spPr>
          <a:xfrm>
            <a:off x="4057576" y="2392680"/>
            <a:ext cx="551793" cy="640080"/>
          </a:xfrm>
          <a:prstGeom prst="rect">
            <a:avLst/>
          </a:prstGeom>
        </p:spPr>
      </p:pic>
      <p:pic>
        <p:nvPicPr>
          <p:cNvPr id="5" name="Picture 4"/>
          <p:cNvPicPr>
            <a:picLocks noChangeAspect="1"/>
          </p:cNvPicPr>
          <p:nvPr/>
        </p:nvPicPr>
        <p:blipFill>
          <a:blip r:embed="rId4"/>
          <a:stretch>
            <a:fillRect/>
          </a:stretch>
        </p:blipFill>
        <p:spPr>
          <a:xfrm>
            <a:off x="4876800" y="3032760"/>
            <a:ext cx="542322" cy="640080"/>
          </a:xfrm>
          <a:prstGeom prst="rect">
            <a:avLst/>
          </a:prstGeom>
        </p:spPr>
      </p:pic>
      <p:pic>
        <p:nvPicPr>
          <p:cNvPr id="6" name="Picture 5"/>
          <p:cNvPicPr>
            <a:picLocks noChangeAspect="1"/>
          </p:cNvPicPr>
          <p:nvPr/>
        </p:nvPicPr>
        <p:blipFill>
          <a:blip r:embed="rId5"/>
          <a:stretch>
            <a:fillRect/>
          </a:stretch>
        </p:blipFill>
        <p:spPr>
          <a:xfrm>
            <a:off x="5663517" y="3673552"/>
            <a:ext cx="542322" cy="640080"/>
          </a:xfrm>
          <a:prstGeom prst="rect">
            <a:avLst/>
          </a:prstGeom>
        </p:spPr>
      </p:pic>
      <p:pic>
        <p:nvPicPr>
          <p:cNvPr id="7" name="Picture 6"/>
          <p:cNvPicPr>
            <a:picLocks noChangeAspect="1"/>
          </p:cNvPicPr>
          <p:nvPr/>
        </p:nvPicPr>
        <p:blipFill>
          <a:blip r:embed="rId6"/>
          <a:stretch>
            <a:fillRect/>
          </a:stretch>
        </p:blipFill>
        <p:spPr>
          <a:xfrm>
            <a:off x="6353879" y="4313632"/>
            <a:ext cx="542322" cy="640080"/>
          </a:xfrm>
          <a:prstGeom prst="rect">
            <a:avLst/>
          </a:prstGeom>
        </p:spPr>
      </p:pic>
      <p:pic>
        <p:nvPicPr>
          <p:cNvPr id="8" name="Picture 7"/>
          <p:cNvPicPr>
            <a:picLocks noChangeAspect="1"/>
          </p:cNvPicPr>
          <p:nvPr/>
        </p:nvPicPr>
        <p:blipFill>
          <a:blip r:embed="rId7"/>
          <a:stretch>
            <a:fillRect/>
          </a:stretch>
        </p:blipFill>
        <p:spPr>
          <a:xfrm>
            <a:off x="7044241" y="4953712"/>
            <a:ext cx="528685" cy="640080"/>
          </a:xfrm>
          <a:prstGeom prst="rect">
            <a:avLst/>
          </a:prstGeom>
        </p:spPr>
      </p:pic>
      <p:pic>
        <p:nvPicPr>
          <p:cNvPr id="9" name="Picture 8"/>
          <p:cNvPicPr>
            <a:picLocks noChangeAspect="1"/>
          </p:cNvPicPr>
          <p:nvPr/>
        </p:nvPicPr>
        <p:blipFill>
          <a:blip r:embed="rId8"/>
          <a:stretch>
            <a:fillRect/>
          </a:stretch>
        </p:blipFill>
        <p:spPr>
          <a:xfrm>
            <a:off x="7754437" y="5593792"/>
            <a:ext cx="566443" cy="640080"/>
          </a:xfrm>
          <a:prstGeom prst="rect">
            <a:avLst/>
          </a:prstGeom>
        </p:spPr>
      </p:pic>
    </p:spTree>
    <p:extLst>
      <p:ext uri="{BB962C8B-B14F-4D97-AF65-F5344CB8AC3E}">
        <p14:creationId xmlns:p14="http://schemas.microsoft.com/office/powerpoint/2010/main" val="317833420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1700" y="1601212"/>
            <a:ext cx="6743700" cy="3046988"/>
          </a:xfrm>
          <a:prstGeom prst="rect">
            <a:avLst/>
          </a:prstGeom>
        </p:spPr>
        <p:txBody>
          <a:bodyPr wrap="square">
            <a:spAutoFit/>
          </a:bodyPr>
          <a:lstStyle/>
          <a:p>
            <a:pPr marL="0" indent="0" algn="just" eaLnBrk="1" hangingPunct="1">
              <a:buFontTx/>
              <a:buNone/>
            </a:pPr>
            <a:r>
              <a:rPr lang="en-US" altLang="en-US" sz="3200" dirty="0">
                <a:latin typeface="Calibri" panose="020F0502020204030204" pitchFamily="34" charset="0"/>
                <a:cs typeface="Calibri" panose="020F0502020204030204" pitchFamily="34" charset="0"/>
              </a:rPr>
              <a:t>“…the preterist view does understand Revelation’s prophecies as strongly reflecting actual historical events in John’s near future, though they are set in apocalyptic drama and clothed in poetic hyperbole.”</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752600"/>
            <a:ext cx="1828800" cy="2757710"/>
          </a:xfrm>
          <a:prstGeom prst="rect">
            <a:avLst/>
          </a:prstGeom>
        </p:spPr>
      </p:pic>
      <p:sp>
        <p:nvSpPr>
          <p:cNvPr id="6" name="Rectangle 3"/>
          <p:cNvSpPr txBox="1">
            <a:spLocks noChangeArrowheads="1"/>
          </p:cNvSpPr>
          <p:nvPr/>
        </p:nvSpPr>
        <p:spPr bwMode="auto">
          <a:xfrm>
            <a:off x="2171700" y="228600"/>
            <a:ext cx="48006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FontTx/>
              <a:buNone/>
            </a:pPr>
            <a:r>
              <a:rPr lang="en-US"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mj-ea"/>
                <a:cs typeface="+mj-cs"/>
              </a:rPr>
              <a:t>Kenneth Gentry</a:t>
            </a:r>
          </a:p>
          <a:p>
            <a:pPr marL="0" indent="0" algn="ctr" eaLnBrk="1" hangingPunct="1">
              <a:buFontTx/>
              <a:buNone/>
            </a:pPr>
            <a:r>
              <a:rPr lang="en-US" altLang="en-US" sz="1800" i="1" kern="0" dirty="0"/>
              <a:t>Four Views of Revelation, </a:t>
            </a:r>
            <a:r>
              <a:rPr lang="en-US" altLang="en-US" sz="1800" kern="0" dirty="0"/>
              <a:t>p. 38.</a:t>
            </a:r>
          </a:p>
        </p:txBody>
      </p:sp>
    </p:spTree>
    <p:extLst>
      <p:ext uri="{BB962C8B-B14F-4D97-AF65-F5344CB8AC3E}">
        <p14:creationId xmlns:p14="http://schemas.microsoft.com/office/powerpoint/2010/main" val="42730581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80AB1E2-2E7C-4CE4-8A1D-8E8D28A132FD}"/>
              </a:ext>
            </a:extLst>
          </p:cNvPr>
          <p:cNvSpPr>
            <a:spLocks noGrp="1" noChangeArrowheads="1"/>
          </p:cNvSpPr>
          <p:nvPr>
            <p:ph type="ctrTitle" idx="4294967295"/>
          </p:nvPr>
        </p:nvSpPr>
        <p:spPr>
          <a:xfrm>
            <a:off x="2834867" y="228600"/>
            <a:ext cx="3474267" cy="1143000"/>
          </a:xfrm>
        </p:spPr>
        <p:txBody>
          <a:bodyPr anchor="ctr"/>
          <a:lstStyle/>
          <a:p>
            <a:pPr lvl="0" algn="ctr">
              <a:spcBef>
                <a:spcPct val="20000"/>
              </a:spcBef>
              <a:buClr>
                <a:srgbClr val="00FFFF"/>
              </a:buClr>
              <a:buSzPct val="75000"/>
            </a:pPr>
            <a:r>
              <a:rPr lang="en-US" altLang="en-US" sz="4400" dirty="0">
                <a:effectLst>
                  <a:outerShdw blurRad="38100" dist="38100" dir="2700000" algn="tl">
                    <a:srgbClr val="000000">
                      <a:alpha val="43137"/>
                    </a:srgbClr>
                  </a:outerShdw>
                </a:effectLst>
              </a:rPr>
              <a:t>DANIEL 10-12</a:t>
            </a:r>
            <a:br>
              <a:rPr lang="en-US" altLang="en-US" sz="4400" dirty="0">
                <a:effectLst>
                  <a:outerShdw blurRad="38100" dist="38100" dir="2700000" algn="tl">
                    <a:srgbClr val="000000">
                      <a:alpha val="43137"/>
                    </a:srgbClr>
                  </a:outerShdw>
                </a:effectLst>
              </a:rPr>
            </a:br>
            <a:r>
              <a:rPr lang="en-US" altLang="en-US" sz="3200" dirty="0">
                <a:solidFill>
                  <a:srgbClr val="FFFFFF"/>
                </a:solidFill>
                <a:effectLst>
                  <a:outerShdw blurRad="38100" dist="38100" dir="2700000" algn="tl">
                    <a:srgbClr val="000000">
                      <a:alpha val="43137"/>
                    </a:srgbClr>
                  </a:outerShdw>
                </a:effectLst>
                <a:ea typeface="+mn-ea"/>
                <a:cs typeface="+mn-cs"/>
              </a:rPr>
              <a:t>THE FINAL VISION</a:t>
            </a:r>
            <a:endParaRPr lang="en-US" altLang="en-US" sz="4400" dirty="0">
              <a:effectLst>
                <a:outerShdw blurRad="38100" dist="38100" dir="2700000" algn="tl">
                  <a:srgbClr val="000000">
                    <a:alpha val="43137"/>
                  </a:srgbClr>
                </a:outerShdw>
              </a:effectLst>
            </a:endParaRPr>
          </a:p>
        </p:txBody>
      </p:sp>
      <p:pic>
        <p:nvPicPr>
          <p:cNvPr id="2052" name="Picture 4" descr="C:\My Documents\My Pictures\vision of ram &amp; goat">
            <a:extLst>
              <a:ext uri="{FF2B5EF4-FFF2-40B4-BE49-F238E27FC236}">
                <a16:creationId xmlns:a16="http://schemas.microsoft.com/office/drawing/2014/main" id="{BA5BF767-5932-422E-92BD-B5D28FCE4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703" y="1752600"/>
            <a:ext cx="646459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1834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828800" y="228600"/>
            <a:ext cx="5867400" cy="1066800"/>
          </a:xfrm>
        </p:spPr>
        <p:txBody>
          <a:bodyPr anchor="t"/>
          <a:lstStyle/>
          <a:p>
            <a:pPr marL="0" indent="0" algn="ctr" eaLnBrk="1" hangingPunct="1">
              <a:buFontTx/>
              <a:buNone/>
            </a:pPr>
            <a:r>
              <a:rPr lang="en-US" sz="36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mj-ea"/>
                <a:cs typeface="+mj-cs"/>
              </a:rPr>
              <a:t>R. C. Sproul</a:t>
            </a:r>
          </a:p>
          <a:p>
            <a:pPr marL="0" indent="0" algn="ctr" eaLnBrk="1" hangingPunct="1">
              <a:buFontTx/>
              <a:buNone/>
            </a:pPr>
            <a:r>
              <a:rPr lang="en-US" sz="1800" i="1" dirty="0"/>
              <a:t>The Last Days According to Jesus, 45. </a:t>
            </a:r>
            <a:endParaRPr lang="en-US" altLang="en-US" sz="1800" i="1" dirty="0"/>
          </a:p>
        </p:txBody>
      </p:sp>
      <p:sp>
        <p:nvSpPr>
          <p:cNvPr id="4" name="Rectangle 3"/>
          <p:cNvSpPr/>
          <p:nvPr/>
        </p:nvSpPr>
        <p:spPr>
          <a:xfrm>
            <a:off x="2514600" y="1601212"/>
            <a:ext cx="6477000" cy="3046988"/>
          </a:xfrm>
          <a:prstGeom prst="rect">
            <a:avLst/>
          </a:prstGeom>
        </p:spPr>
        <p:txBody>
          <a:bodyPr wrap="square">
            <a:spAutoFit/>
          </a:bodyPr>
          <a:lstStyle/>
          <a:p>
            <a:pPr marL="0" indent="0" algn="just" eaLnBrk="1" hangingPunct="1">
              <a:buFontTx/>
              <a:buNone/>
            </a:pPr>
            <a:r>
              <a:rPr lang="en-US" sz="3200" dirty="0">
                <a:latin typeface="Calibri" panose="020F0502020204030204" pitchFamily="34" charset="0"/>
                <a:cs typeface="Calibri" panose="020F0502020204030204" pitchFamily="34" charset="0"/>
              </a:rPr>
              <a:t>“Russell and Calvin agree that the language employed in biblical prophecy is not always cold and logical as is common in the western world, but adopts a kind of fervor common to the East.”</a:t>
            </a:r>
            <a:endParaRPr lang="en-US" altLang="en-US" sz="32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1752600"/>
            <a:ext cx="2028539" cy="3126336"/>
          </a:xfrm>
          <a:prstGeom prst="rect">
            <a:avLst/>
          </a:prstGeom>
        </p:spPr>
      </p:pic>
    </p:spTree>
    <p:extLst>
      <p:ext uri="{BB962C8B-B14F-4D97-AF65-F5344CB8AC3E}">
        <p14:creationId xmlns:p14="http://schemas.microsoft.com/office/powerpoint/2010/main" val="7314876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3C1754D-5ED3-4825-82E3-15D21021A62C}"/>
              </a:ext>
            </a:extLst>
          </p:cNvPr>
          <p:cNvSpPr>
            <a:spLocks noGrp="1" noChangeArrowheads="1"/>
          </p:cNvSpPr>
          <p:nvPr>
            <p:ph type="title"/>
          </p:nvPr>
        </p:nvSpPr>
        <p:spPr/>
        <p:txBody>
          <a:bodyPr/>
          <a:lstStyle/>
          <a:p>
            <a:pPr algn="ctr"/>
            <a:r>
              <a:rPr lang="en-US" altLang="en-US"/>
              <a:t>Methods of Interpretation</a:t>
            </a:r>
          </a:p>
        </p:txBody>
      </p:sp>
      <p:sp>
        <p:nvSpPr>
          <p:cNvPr id="22531" name="Rectangle 3">
            <a:extLst>
              <a:ext uri="{FF2B5EF4-FFF2-40B4-BE49-F238E27FC236}">
                <a16:creationId xmlns:a16="http://schemas.microsoft.com/office/drawing/2014/main" id="{5DDD3D26-669F-4819-8F6E-A17D01646A31}"/>
              </a:ext>
            </a:extLst>
          </p:cNvPr>
          <p:cNvSpPr>
            <a:spLocks noGrp="1" noChangeArrowheads="1"/>
          </p:cNvSpPr>
          <p:nvPr>
            <p:ph type="body" idx="1"/>
          </p:nvPr>
        </p:nvSpPr>
        <p:spPr/>
        <p:txBody>
          <a:bodyPr/>
          <a:lstStyle/>
          <a:p>
            <a:pPr marL="0" indent="0">
              <a:buNone/>
              <a:defRPr/>
            </a:pPr>
            <a:endParaRPr lang="en-US" dirty="0"/>
          </a:p>
          <a:p>
            <a:pPr>
              <a:defRPr/>
            </a:pPr>
            <a:r>
              <a:rPr lang="en-US" sz="4000" dirty="0"/>
              <a:t>Preterism</a:t>
            </a:r>
          </a:p>
          <a:p>
            <a:pPr>
              <a:defRPr/>
            </a:pPr>
            <a:r>
              <a:rPr lang="en-US" sz="4000" dirty="0"/>
              <a:t>Historicism</a:t>
            </a:r>
          </a:p>
          <a:p>
            <a:pPr>
              <a:defRPr/>
            </a:pPr>
            <a:r>
              <a:rPr lang="en-US" sz="4000" dirty="0"/>
              <a:t>Idealism</a:t>
            </a:r>
          </a:p>
          <a:p>
            <a:pPr>
              <a:defRPr/>
            </a:pPr>
            <a:r>
              <a:rPr lang="en-US" sz="4000" dirty="0"/>
              <a:t>Futurism</a:t>
            </a:r>
          </a:p>
        </p:txBody>
      </p:sp>
      <p:pic>
        <p:nvPicPr>
          <p:cNvPr id="2" name="Picture 1">
            <a:extLst>
              <a:ext uri="{FF2B5EF4-FFF2-40B4-BE49-F238E27FC236}">
                <a16:creationId xmlns:a16="http://schemas.microsoft.com/office/drawing/2014/main" id="{295A1A56-35D9-4DE3-A3E8-564820CF39F3}"/>
              </a:ext>
            </a:extLst>
          </p:cNvPr>
          <p:cNvPicPr>
            <a:picLocks noChangeAspect="1"/>
          </p:cNvPicPr>
          <p:nvPr/>
        </p:nvPicPr>
        <p:blipFill>
          <a:blip r:embed="rId2"/>
          <a:stretch>
            <a:fillRect/>
          </a:stretch>
        </p:blipFill>
        <p:spPr>
          <a:xfrm>
            <a:off x="6004571" y="2133600"/>
            <a:ext cx="2851150" cy="4114800"/>
          </a:xfrm>
          <a:prstGeom prst="rect">
            <a:avLst/>
          </a:prstGeom>
        </p:spPr>
      </p:pic>
    </p:spTree>
    <p:extLst>
      <p:ext uri="{BB962C8B-B14F-4D97-AF65-F5344CB8AC3E}">
        <p14:creationId xmlns:p14="http://schemas.microsoft.com/office/powerpoint/2010/main" val="259746039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3C1754D-5ED3-4825-82E3-15D21021A62C}"/>
              </a:ext>
            </a:extLst>
          </p:cNvPr>
          <p:cNvSpPr>
            <a:spLocks noGrp="1" noChangeArrowheads="1"/>
          </p:cNvSpPr>
          <p:nvPr>
            <p:ph type="title"/>
          </p:nvPr>
        </p:nvSpPr>
        <p:spPr/>
        <p:txBody>
          <a:bodyPr/>
          <a:lstStyle/>
          <a:p>
            <a:pPr algn="ctr"/>
            <a:r>
              <a:rPr lang="en-US" altLang="en-US"/>
              <a:t>Methods of Interpretation</a:t>
            </a:r>
          </a:p>
        </p:txBody>
      </p:sp>
      <p:sp>
        <p:nvSpPr>
          <p:cNvPr id="22531" name="Rectangle 3">
            <a:extLst>
              <a:ext uri="{FF2B5EF4-FFF2-40B4-BE49-F238E27FC236}">
                <a16:creationId xmlns:a16="http://schemas.microsoft.com/office/drawing/2014/main" id="{5DDD3D26-669F-4819-8F6E-A17D01646A31}"/>
              </a:ext>
            </a:extLst>
          </p:cNvPr>
          <p:cNvSpPr>
            <a:spLocks noGrp="1" noChangeArrowheads="1"/>
          </p:cNvSpPr>
          <p:nvPr>
            <p:ph type="body" idx="1"/>
          </p:nvPr>
        </p:nvSpPr>
        <p:spPr/>
        <p:txBody>
          <a:bodyPr/>
          <a:lstStyle/>
          <a:p>
            <a:pPr marL="0" indent="0">
              <a:buNone/>
              <a:defRPr/>
            </a:pPr>
            <a:endParaRPr lang="en-US" dirty="0"/>
          </a:p>
          <a:p>
            <a:pPr>
              <a:defRPr/>
            </a:pPr>
            <a:r>
              <a:rPr lang="en-US" sz="4000" dirty="0"/>
              <a:t>Preterism</a:t>
            </a:r>
          </a:p>
          <a:p>
            <a:pPr>
              <a:defRPr/>
            </a:pPr>
            <a:r>
              <a:rPr lang="en-US" sz="4000" dirty="0"/>
              <a:t>Historicism</a:t>
            </a:r>
          </a:p>
          <a:p>
            <a:pPr>
              <a:defRPr/>
            </a:pPr>
            <a:r>
              <a:rPr lang="en-US" sz="4000" dirty="0"/>
              <a:t>Idealism</a:t>
            </a:r>
          </a:p>
          <a:p>
            <a:pPr>
              <a:defRPr/>
            </a:pPr>
            <a:r>
              <a:rPr lang="en-US" sz="4000" b="1" u="sng" dirty="0">
                <a:solidFill>
                  <a:srgbClr val="FFFFCC"/>
                </a:solidFill>
              </a:rPr>
              <a:t>Futurism</a:t>
            </a:r>
          </a:p>
        </p:txBody>
      </p:sp>
      <p:pic>
        <p:nvPicPr>
          <p:cNvPr id="2" name="Picture 1">
            <a:extLst>
              <a:ext uri="{FF2B5EF4-FFF2-40B4-BE49-F238E27FC236}">
                <a16:creationId xmlns:a16="http://schemas.microsoft.com/office/drawing/2014/main" id="{295A1A56-35D9-4DE3-A3E8-564820CF39F3}"/>
              </a:ext>
            </a:extLst>
          </p:cNvPr>
          <p:cNvPicPr>
            <a:picLocks noChangeAspect="1"/>
          </p:cNvPicPr>
          <p:nvPr/>
        </p:nvPicPr>
        <p:blipFill>
          <a:blip r:embed="rId2"/>
          <a:stretch>
            <a:fillRect/>
          </a:stretch>
        </p:blipFill>
        <p:spPr>
          <a:xfrm>
            <a:off x="6004571" y="2133600"/>
            <a:ext cx="2851150" cy="4114800"/>
          </a:xfrm>
          <a:prstGeom prst="rect">
            <a:avLst/>
          </a:prstGeom>
        </p:spPr>
      </p:pic>
    </p:spTree>
    <p:extLst>
      <p:ext uri="{BB962C8B-B14F-4D97-AF65-F5344CB8AC3E}">
        <p14:creationId xmlns:p14="http://schemas.microsoft.com/office/powerpoint/2010/main" val="144012851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3875"/>
            <a:ext cx="8763000" cy="1130791"/>
          </a:xfrm>
        </p:spPr>
        <p:txBody>
          <a:bodyPr/>
          <a:lstStyle/>
          <a:p>
            <a:pPr algn="ctr"/>
            <a:r>
              <a:rPr lang="en-US" altLang="en-US" sz="3600" dirty="0">
                <a:effectLst>
                  <a:outerShdw blurRad="38100" dist="38100" dir="2700000" algn="tl">
                    <a:srgbClr val="000000">
                      <a:alpha val="43137"/>
                    </a:srgbClr>
                  </a:outerShdw>
                </a:effectLst>
              </a:rPr>
              <a:t>I. Duration of the End Times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12:1-4</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36788" y="1175732"/>
            <a:ext cx="7274310" cy="3353009"/>
          </a:xfrm>
        </p:spPr>
        <p:txBody>
          <a:bodyPr/>
          <a:lstStyle/>
          <a:p>
            <a:pPr marL="573088" indent="-573088">
              <a:spcBef>
                <a:spcPct val="0"/>
              </a:spcBef>
              <a:spcAft>
                <a:spcPts val="0"/>
              </a:spcAft>
              <a:buSzPct val="100000"/>
              <a:buFont typeface="+mj-lt"/>
              <a:buAutoNum type="alphaUcPeriod"/>
            </a:pPr>
            <a:r>
              <a:rPr lang="en-US" altLang="en-US" sz="4000" b="1" dirty="0">
                <a:solidFill>
                  <a:srgbClr val="FFFFCC"/>
                </a:solidFill>
                <a:effectLst>
                  <a:outerShdw blurRad="38100" dist="38100" dir="2700000" algn="tl">
                    <a:srgbClr val="000000">
                      <a:alpha val="43137"/>
                    </a:srgbClr>
                  </a:outerShdw>
                </a:effectLst>
              </a:rPr>
              <a:t>The Suffering (1)</a:t>
            </a:r>
          </a:p>
          <a:p>
            <a:pPr marL="1143000" lvl="1" indent="-742950">
              <a:spcBef>
                <a:spcPct val="0"/>
              </a:spcBef>
              <a:spcAft>
                <a:spcPts val="0"/>
              </a:spcAft>
              <a:buSzPct val="100000"/>
              <a:buFont typeface="Wingdings" pitchFamily="2" charset="2"/>
              <a:buAutoNum type="arabicPeriod"/>
            </a:pPr>
            <a:r>
              <a:rPr lang="en-US" altLang="en-US" sz="4000" dirty="0">
                <a:effectLst>
                  <a:outerShdw blurRad="38100" dist="38100" dir="2700000" algn="tl">
                    <a:srgbClr val="000000">
                      <a:alpha val="43137"/>
                    </a:srgbClr>
                  </a:outerShdw>
                </a:effectLst>
              </a:rPr>
              <a:t>The Prince (1a)</a:t>
            </a:r>
          </a:p>
          <a:p>
            <a:pPr marL="1143000" lvl="1" indent="-742950">
              <a:spcBef>
                <a:spcPct val="0"/>
              </a:spcBef>
              <a:spcAft>
                <a:spcPts val="0"/>
              </a:spcAft>
              <a:buSzPct val="100000"/>
              <a:buAutoNum type="arabicPeriod"/>
            </a:pPr>
            <a:r>
              <a:rPr lang="en-US" altLang="en-US" sz="4000" dirty="0">
                <a:effectLst>
                  <a:outerShdw blurRad="38100" dist="38100" dir="2700000" algn="tl">
                    <a:srgbClr val="000000">
                      <a:alpha val="43137"/>
                    </a:srgbClr>
                  </a:outerShdw>
                </a:effectLst>
              </a:rPr>
              <a:t>The Pain (1b)</a:t>
            </a:r>
          </a:p>
          <a:p>
            <a:pPr marL="1143000" lvl="1" indent="-742950">
              <a:spcBef>
                <a:spcPct val="0"/>
              </a:spcBef>
              <a:spcAft>
                <a:spcPts val="0"/>
              </a:spcAft>
              <a:buSzPct val="100000"/>
              <a:buFont typeface="Wingdings" pitchFamily="2" charset="2"/>
              <a:buAutoNum type="arabicPeriod"/>
            </a:pPr>
            <a:r>
              <a:rPr lang="en-US" altLang="en-US" sz="4000" b="1" u="sng" dirty="0">
                <a:solidFill>
                  <a:srgbClr val="FFFFCC"/>
                </a:solidFill>
                <a:effectLst>
                  <a:outerShdw blurRad="38100" dist="38100" dir="2700000" algn="tl">
                    <a:srgbClr val="000000">
                      <a:alpha val="43137"/>
                    </a:srgbClr>
                  </a:outerShdw>
                </a:effectLst>
              </a:rPr>
              <a:t>The Perseverance (1c)</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Separation (2)</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Shining (3)</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Sealing (4)</a:t>
            </a:r>
          </a:p>
          <a:p>
            <a:pPr marL="0" indent="0">
              <a:spcBef>
                <a:spcPct val="0"/>
              </a:spcBef>
              <a:spcAft>
                <a:spcPts val="0"/>
              </a:spcAft>
              <a:buSzPct val="100000"/>
              <a:buNone/>
            </a:pPr>
            <a:endParaRPr lang="en-US" altLang="en-US" sz="2800" dirty="0">
              <a:effectLst>
                <a:outerShdw blurRad="38100" dist="38100" dir="2700000" algn="tl">
                  <a:srgbClr val="000000">
                    <a:alpha val="43137"/>
                  </a:srgbClr>
                </a:outerShdw>
              </a:effectLst>
            </a:endParaRP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34211" y="1368371"/>
            <a:ext cx="3375584" cy="13054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
        <p:nvSpPr>
          <p:cNvPr id="3" name="TextBox 2">
            <a:extLst>
              <a:ext uri="{FF2B5EF4-FFF2-40B4-BE49-F238E27FC236}">
                <a16:creationId xmlns:a16="http://schemas.microsoft.com/office/drawing/2014/main" id="{34D6C7E3-07E0-4466-A24E-910DB7BD96D9}"/>
              </a:ext>
            </a:extLst>
          </p:cNvPr>
          <p:cNvSpPr txBox="1"/>
          <p:nvPr/>
        </p:nvSpPr>
        <p:spPr>
          <a:xfrm>
            <a:off x="1347275" y="6063361"/>
            <a:ext cx="7274310" cy="461665"/>
          </a:xfrm>
          <a:prstGeom prst="rect">
            <a:avLst/>
          </a:prstGeom>
          <a:noFill/>
        </p:spPr>
        <p:txBody>
          <a:bodyPr wrap="square" rtlCol="0">
            <a:spAutoFit/>
          </a:bodyPr>
          <a:lstStyle/>
          <a:p>
            <a:r>
              <a:rPr lang="en-US" dirty="0"/>
              <a:t>Harold Willmington, </a:t>
            </a:r>
            <a:r>
              <a:rPr lang="en-US" i="1" dirty="0"/>
              <a:t>The Outline Bible</a:t>
            </a:r>
            <a:r>
              <a:rPr lang="en-US" dirty="0"/>
              <a:t>, pp. 418-19</a:t>
            </a:r>
          </a:p>
        </p:txBody>
      </p:sp>
    </p:spTree>
    <p:extLst>
      <p:ext uri="{BB962C8B-B14F-4D97-AF65-F5344CB8AC3E}">
        <p14:creationId xmlns:p14="http://schemas.microsoft.com/office/powerpoint/2010/main" val="310671016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7C23AE0-B868-42BC-982F-EB775206724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76200" y="76200"/>
            <a:ext cx="8991600" cy="509883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Zechariah 13:8-9</a:t>
            </a:r>
          </a:p>
          <a:p>
            <a:pPr marL="0" marR="0" algn="just">
              <a:spcBef>
                <a:spcPts val="0"/>
              </a:spcBef>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rPr>
              <a:t>“It will come about in all the land,” Declares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That two parts in it will be cut off and perish; But the third will be left in it</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“And I will bring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third part</a:t>
            </a:r>
            <a:r>
              <a:rPr lang="en-US" sz="3400" dirty="0">
                <a:effectLst>
                  <a:outerShdw blurRad="38100" dist="38100" dir="2700000" algn="tl">
                    <a:srgbClr val="000000">
                      <a:alpha val="43137"/>
                    </a:srgbClr>
                  </a:outerShdw>
                </a:effectLst>
                <a:latin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3875"/>
            <a:ext cx="8763000" cy="1130791"/>
          </a:xfrm>
        </p:spPr>
        <p:txBody>
          <a:bodyPr/>
          <a:lstStyle/>
          <a:p>
            <a:pPr algn="ctr"/>
            <a:r>
              <a:rPr lang="en-US" altLang="en-US" sz="3600" dirty="0">
                <a:effectLst>
                  <a:outerShdw blurRad="38100" dist="38100" dir="2700000" algn="tl">
                    <a:srgbClr val="000000">
                      <a:alpha val="43137"/>
                    </a:srgbClr>
                  </a:outerShdw>
                </a:effectLst>
              </a:rPr>
              <a:t>I. Duration of the End Times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12:1-4</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36788" y="1175732"/>
            <a:ext cx="7274310" cy="3353009"/>
          </a:xfrm>
        </p:spPr>
        <p:txBody>
          <a:bodyPr/>
          <a:lstStyle/>
          <a:p>
            <a:pPr marL="573088" indent="-573088">
              <a:spcBef>
                <a:spcPct val="0"/>
              </a:spcBef>
              <a:spcAft>
                <a:spcPts val="0"/>
              </a:spcAft>
              <a:buSzPct val="100000"/>
              <a:buFont typeface="+mj-lt"/>
              <a:buAutoNum type="alphaUcPeriod"/>
            </a:pPr>
            <a:r>
              <a:rPr lang="en-US" altLang="en-US" sz="4000" dirty="0">
                <a:effectLst>
                  <a:outerShdw blurRad="38100" dist="38100" dir="2700000" algn="tl">
                    <a:srgbClr val="000000">
                      <a:alpha val="43137"/>
                    </a:srgbClr>
                  </a:outerShdw>
                </a:effectLst>
              </a:rPr>
              <a:t>The Suffering (1)</a:t>
            </a:r>
          </a:p>
          <a:p>
            <a:pPr marL="1143000" lvl="1" indent="-742950">
              <a:spcBef>
                <a:spcPct val="0"/>
              </a:spcBef>
              <a:spcAft>
                <a:spcPts val="0"/>
              </a:spcAft>
              <a:buSzPct val="100000"/>
              <a:buAutoNum type="arabicPeriod"/>
            </a:pPr>
            <a:r>
              <a:rPr lang="en-US" altLang="en-US" sz="4000" dirty="0">
                <a:effectLst>
                  <a:outerShdw blurRad="38100" dist="38100" dir="2700000" algn="tl">
                    <a:srgbClr val="000000">
                      <a:alpha val="43137"/>
                    </a:srgbClr>
                  </a:outerShdw>
                </a:effectLst>
              </a:rPr>
              <a:t>The Prince (1a)</a:t>
            </a:r>
          </a:p>
          <a:p>
            <a:pPr marL="1143000" lvl="1" indent="-742950">
              <a:spcBef>
                <a:spcPct val="0"/>
              </a:spcBef>
              <a:spcAft>
                <a:spcPts val="0"/>
              </a:spcAft>
              <a:buSzPct val="100000"/>
              <a:buAutoNum type="arabicPeriod"/>
            </a:pPr>
            <a:r>
              <a:rPr lang="en-US" altLang="en-US" sz="4000" dirty="0">
                <a:effectLst>
                  <a:outerShdw blurRad="38100" dist="38100" dir="2700000" algn="tl">
                    <a:srgbClr val="000000">
                      <a:alpha val="43137"/>
                    </a:srgbClr>
                  </a:outerShdw>
                </a:effectLst>
              </a:rPr>
              <a:t>The Pain (1b)</a:t>
            </a:r>
          </a:p>
          <a:p>
            <a:pPr marL="1143000" lvl="1" indent="-742950">
              <a:spcBef>
                <a:spcPct val="0"/>
              </a:spcBef>
              <a:spcAft>
                <a:spcPts val="0"/>
              </a:spcAft>
              <a:buSzPct val="100000"/>
              <a:buAutoNum type="arabicPeriod"/>
            </a:pPr>
            <a:r>
              <a:rPr lang="en-US" altLang="en-US" sz="4000" dirty="0">
                <a:effectLst>
                  <a:outerShdw blurRad="38100" dist="38100" dir="2700000" algn="tl">
                    <a:srgbClr val="000000">
                      <a:alpha val="43137"/>
                    </a:srgbClr>
                  </a:outerShdw>
                </a:effectLst>
              </a:rPr>
              <a:t>The Perseverance (1b)</a:t>
            </a:r>
          </a:p>
          <a:p>
            <a:pPr marL="573088" indent="-573088">
              <a:spcBef>
                <a:spcPct val="0"/>
              </a:spcBef>
              <a:spcAft>
                <a:spcPts val="0"/>
              </a:spcAft>
              <a:buSzPct val="100000"/>
              <a:buFont typeface="+mj-lt"/>
              <a:buAutoNum type="alphaUcPeriod"/>
            </a:pPr>
            <a:r>
              <a:rPr lang="en-US" altLang="en-US" sz="4000" b="1" u="sng" dirty="0">
                <a:solidFill>
                  <a:srgbClr val="FFFFCC"/>
                </a:solidFill>
                <a:effectLst>
                  <a:outerShdw blurRad="38100" dist="38100" dir="2700000" algn="tl">
                    <a:srgbClr val="000000">
                      <a:alpha val="43137"/>
                    </a:srgbClr>
                  </a:outerShdw>
                </a:effectLst>
              </a:rPr>
              <a:t>The Separation (2)</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Shining (3)</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Sealing (4)</a:t>
            </a:r>
          </a:p>
          <a:p>
            <a:pPr marL="0" indent="0">
              <a:spcBef>
                <a:spcPct val="0"/>
              </a:spcBef>
              <a:spcAft>
                <a:spcPts val="0"/>
              </a:spcAft>
              <a:buSzPct val="100000"/>
              <a:buNone/>
            </a:pPr>
            <a:endParaRPr lang="en-US" altLang="en-US" sz="2800" dirty="0">
              <a:effectLst>
                <a:outerShdw blurRad="38100" dist="38100" dir="2700000" algn="tl">
                  <a:srgbClr val="000000">
                    <a:alpha val="43137"/>
                  </a:srgbClr>
                </a:outerShdw>
              </a:effectLst>
            </a:endParaRP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34211" y="1368371"/>
            <a:ext cx="3375584" cy="13054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
        <p:nvSpPr>
          <p:cNvPr id="3" name="TextBox 2">
            <a:extLst>
              <a:ext uri="{FF2B5EF4-FFF2-40B4-BE49-F238E27FC236}">
                <a16:creationId xmlns:a16="http://schemas.microsoft.com/office/drawing/2014/main" id="{34D6C7E3-07E0-4466-A24E-910DB7BD96D9}"/>
              </a:ext>
            </a:extLst>
          </p:cNvPr>
          <p:cNvSpPr txBox="1"/>
          <p:nvPr/>
        </p:nvSpPr>
        <p:spPr>
          <a:xfrm>
            <a:off x="1347275" y="6063361"/>
            <a:ext cx="7274310" cy="461665"/>
          </a:xfrm>
          <a:prstGeom prst="rect">
            <a:avLst/>
          </a:prstGeom>
          <a:noFill/>
        </p:spPr>
        <p:txBody>
          <a:bodyPr wrap="square" rtlCol="0">
            <a:spAutoFit/>
          </a:bodyPr>
          <a:lstStyle/>
          <a:p>
            <a:r>
              <a:rPr lang="en-US" dirty="0"/>
              <a:t>Harold Wilmington, </a:t>
            </a:r>
            <a:r>
              <a:rPr lang="en-US" i="1" dirty="0"/>
              <a:t>The Outline Bible</a:t>
            </a:r>
            <a:r>
              <a:rPr lang="en-US" dirty="0"/>
              <a:t>, pp. 418-19</a:t>
            </a:r>
          </a:p>
        </p:txBody>
      </p:sp>
    </p:spTree>
    <p:extLst>
      <p:ext uri="{BB962C8B-B14F-4D97-AF65-F5344CB8AC3E}">
        <p14:creationId xmlns:p14="http://schemas.microsoft.com/office/powerpoint/2010/main" val="21586273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2BF29FF-1ED0-4EAD-BE07-2DE0BDBB4963}"/>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47625" y="0"/>
            <a:ext cx="9020175" cy="4939814"/>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20:4-6</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thrones, and they sat on them, and judgment was given to them. And I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saw</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souls of those who had been beheaded because of their testimony of Jesus and because of the word of God, and those who had not worshiped the beast or his image, and had not received the mark on their forehead and on their hand;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came to life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nd reigned with Christ for a thousand years…. </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869509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4F7D522-CBC7-41A6-B712-3E4204B59D18}"/>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47625" y="0"/>
            <a:ext cx="9020175"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20:4-6</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rest of the dead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did not come to life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 the thousand years were completed. This is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resurrection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anastasis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not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palingenesia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and holy is the one who has a part in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resurrection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anastasis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not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palingenesia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over these the second death has no power, but they will be priests of God and of Christ and will reign with Him for a thousand years.”</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289033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12:2</a:t>
            </a:r>
          </a:p>
          <a:p>
            <a:pPr algn="just">
              <a:spcAft>
                <a:spcPts val="1200"/>
              </a:spcAft>
            </a:pPr>
            <a:r>
              <a:rPr lang="en-US" sz="4400" dirty="0"/>
              <a:t>“Many of those who sleep in the dust of the ground will awake, these to </a:t>
            </a:r>
            <a:r>
              <a:rPr lang="en-US" sz="4400" b="1" u="sng" dirty="0">
                <a:solidFill>
                  <a:srgbClr val="FFFFCC"/>
                </a:solidFill>
              </a:rPr>
              <a:t>everlasting (</a:t>
            </a:r>
            <a:r>
              <a:rPr lang="en-US" sz="4400" b="1" u="sng" dirty="0" err="1">
                <a:solidFill>
                  <a:srgbClr val="FFFFCC"/>
                </a:solidFill>
              </a:rPr>
              <a:t>olam</a:t>
            </a:r>
            <a:r>
              <a:rPr lang="en-US" sz="4400" b="1" u="sng" dirty="0">
                <a:solidFill>
                  <a:srgbClr val="FFFFCC"/>
                </a:solidFill>
              </a:rPr>
              <a:t>) life</a:t>
            </a:r>
            <a:r>
              <a:rPr lang="en-US" sz="4400" dirty="0"/>
              <a:t>, but the others to disgrace </a:t>
            </a:r>
            <a:r>
              <a:rPr lang="en-US" sz="4400" i="1" dirty="0"/>
              <a:t>and</a:t>
            </a:r>
            <a:r>
              <a:rPr lang="en-US" sz="4400" dirty="0"/>
              <a:t> </a:t>
            </a:r>
            <a:r>
              <a:rPr lang="en-US" sz="4400" b="1" u="sng" dirty="0">
                <a:solidFill>
                  <a:srgbClr val="FFFFCC"/>
                </a:solidFill>
              </a:rPr>
              <a:t>everlasting (</a:t>
            </a:r>
            <a:r>
              <a:rPr lang="en-US" sz="4400" b="1" u="sng" dirty="0" err="1">
                <a:solidFill>
                  <a:srgbClr val="FFFFCC"/>
                </a:solidFill>
              </a:rPr>
              <a:t>olam</a:t>
            </a:r>
            <a:r>
              <a:rPr lang="en-US" sz="4400" b="1" u="sng" dirty="0">
                <a:solidFill>
                  <a:srgbClr val="FFFFCC"/>
                </a:solidFill>
              </a:rPr>
              <a:t>) contempt</a:t>
            </a:r>
            <a:r>
              <a:rPr lang="en-US" sz="4400" dirty="0"/>
              <a:t>.”</a:t>
            </a:r>
            <a:endPar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786409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90:2</a:t>
            </a:r>
          </a:p>
          <a:p>
            <a:pPr algn="just">
              <a:spcAft>
                <a:spcPts val="1200"/>
              </a:spcAft>
            </a:pPr>
            <a:r>
              <a:rPr lang="en-US" sz="4400" dirty="0"/>
              <a:t>“Before the mountains were born Or You gave birth to the earth and the world, Even from everlasting </a:t>
            </a:r>
            <a:r>
              <a:rPr lang="en-US" sz="4400" b="1" u="sng" dirty="0">
                <a:solidFill>
                  <a:srgbClr val="FFFFCC"/>
                </a:solidFill>
              </a:rPr>
              <a:t>(</a:t>
            </a:r>
            <a:r>
              <a:rPr lang="en-US" sz="4400" b="1" i="1" u="sng" dirty="0" err="1">
                <a:solidFill>
                  <a:srgbClr val="FFFFCC"/>
                </a:solidFill>
              </a:rPr>
              <a:t>olam</a:t>
            </a:r>
            <a:r>
              <a:rPr lang="en-US" sz="4400" b="1" u="sng" dirty="0">
                <a:solidFill>
                  <a:srgbClr val="FFFFCC"/>
                </a:solidFill>
              </a:rPr>
              <a:t>) </a:t>
            </a:r>
            <a:r>
              <a:rPr lang="en-US" sz="4400" dirty="0"/>
              <a:t>to everlasting</a:t>
            </a:r>
            <a:r>
              <a:rPr lang="en-US" sz="4400" b="1" dirty="0">
                <a:solidFill>
                  <a:srgbClr val="FFFFCC"/>
                </a:solidFill>
              </a:rPr>
              <a:t> </a:t>
            </a:r>
            <a:r>
              <a:rPr lang="en-US" sz="4400" b="1" u="sng" dirty="0">
                <a:solidFill>
                  <a:srgbClr val="FFFFCC"/>
                </a:solidFill>
              </a:rPr>
              <a:t>(</a:t>
            </a:r>
            <a:r>
              <a:rPr lang="en-US" sz="4400" b="1" i="1" u="sng" dirty="0" err="1">
                <a:solidFill>
                  <a:srgbClr val="FFFFCC"/>
                </a:solidFill>
              </a:rPr>
              <a:t>olam</a:t>
            </a:r>
            <a:r>
              <a:rPr lang="en-US" sz="4400" b="1" u="sng" dirty="0">
                <a:solidFill>
                  <a:srgbClr val="FFFFCC"/>
                </a:solidFill>
              </a:rPr>
              <a:t>)</a:t>
            </a:r>
            <a:r>
              <a:rPr lang="en-US" sz="4400" dirty="0"/>
              <a:t>, You are God.”</a:t>
            </a:r>
            <a:endPar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16569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2472485561"/>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CHAPTER AND VERSE IN DANIEL</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CHRONOLOGICAL DATE</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BIBLICAL DATE</a:t>
                      </a:r>
                    </a:p>
                  </a:txBody>
                  <a:tcPr horzOverflow="overflow">
                    <a:solidFill>
                      <a:schemeClr val="accent6">
                        <a:lumMod val="20000"/>
                        <a:lumOff val="80000"/>
                      </a:schemeClr>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sng"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rgbClr val="FFFFCC"/>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2932113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25:46</a:t>
            </a:r>
          </a:p>
          <a:p>
            <a:pPr algn="just">
              <a:spcAft>
                <a:spcPts val="1200"/>
              </a:spcAft>
            </a:pPr>
            <a:r>
              <a:rPr lang="en-US" sz="4400" baseline="30000" dirty="0"/>
              <a:t>“T</a:t>
            </a:r>
            <a:r>
              <a:rPr lang="en-US" sz="4400" dirty="0"/>
              <a:t>hese will go away into </a:t>
            </a:r>
            <a:r>
              <a:rPr lang="en-US" sz="4400" b="1" u="sng" dirty="0">
                <a:solidFill>
                  <a:srgbClr val="FFFFCC"/>
                </a:solidFill>
              </a:rPr>
              <a:t>eternal (</a:t>
            </a:r>
            <a:r>
              <a:rPr lang="en-US" sz="4400" b="1" i="1" u="sng" dirty="0">
                <a:solidFill>
                  <a:srgbClr val="FFFFCC"/>
                </a:solidFill>
              </a:rPr>
              <a:t>aiōnios</a:t>
            </a:r>
            <a:r>
              <a:rPr lang="en-US" sz="4400" b="1" u="sng" dirty="0">
                <a:solidFill>
                  <a:srgbClr val="FFFFCC"/>
                </a:solidFill>
              </a:rPr>
              <a:t>) punishment</a:t>
            </a:r>
            <a:r>
              <a:rPr lang="en-US" sz="4400" dirty="0"/>
              <a:t>, but the righteous into </a:t>
            </a:r>
            <a:r>
              <a:rPr lang="en-US" sz="4400" b="1" u="sng" dirty="0">
                <a:solidFill>
                  <a:srgbClr val="FFFFCC"/>
                </a:solidFill>
              </a:rPr>
              <a:t>eternal (</a:t>
            </a:r>
            <a:r>
              <a:rPr lang="en-US" sz="4400" b="1" i="1" u="sng" dirty="0">
                <a:solidFill>
                  <a:srgbClr val="FFFFCC"/>
                </a:solidFill>
              </a:rPr>
              <a:t>aiōnios</a:t>
            </a:r>
            <a:r>
              <a:rPr lang="en-US" sz="4400" b="1" u="sng" dirty="0">
                <a:solidFill>
                  <a:srgbClr val="FFFFCC"/>
                </a:solidFill>
              </a:rPr>
              <a:t>) life</a:t>
            </a:r>
            <a:r>
              <a:rPr lang="en-US" sz="4400" dirty="0"/>
              <a:t>.</a:t>
            </a:r>
            <a:endPar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74478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16:26</a:t>
            </a:r>
          </a:p>
          <a:p>
            <a:pPr algn="just">
              <a:spcAft>
                <a:spcPts val="1200"/>
              </a:spcAft>
            </a:pPr>
            <a:r>
              <a:rPr lang="en-US" sz="4400" baseline="30000" dirty="0"/>
              <a:t>“</a:t>
            </a:r>
            <a:r>
              <a:rPr lang="en-US" sz="4400" dirty="0"/>
              <a:t>but now is manifested, and by the Scriptures of the prophets, according to the commandment of the </a:t>
            </a:r>
            <a:r>
              <a:rPr lang="en-US" sz="4400" b="1" u="sng" dirty="0">
                <a:solidFill>
                  <a:srgbClr val="FFFFCC"/>
                </a:solidFill>
              </a:rPr>
              <a:t>eternal (</a:t>
            </a:r>
            <a:r>
              <a:rPr lang="en-US" sz="4400" b="1" i="1" u="sng" dirty="0">
                <a:solidFill>
                  <a:srgbClr val="FFFFCC"/>
                </a:solidFill>
              </a:rPr>
              <a:t>aiōnios</a:t>
            </a:r>
            <a:r>
              <a:rPr lang="en-US" sz="4400" b="1" u="sng" dirty="0">
                <a:solidFill>
                  <a:srgbClr val="FFFFCC"/>
                </a:solidFill>
              </a:rPr>
              <a:t>) God</a:t>
            </a:r>
            <a:r>
              <a:rPr lang="en-US" sz="4400" dirty="0"/>
              <a:t>, has been made known to all the nations, </a:t>
            </a:r>
            <a:r>
              <a:rPr lang="en-US" sz="4400" i="1" dirty="0"/>
              <a:t>leading</a:t>
            </a:r>
            <a:r>
              <a:rPr lang="en-US" sz="4400" dirty="0"/>
              <a:t> to obedience of faith</a:t>
            </a:r>
            <a:endPar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883463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14:11</a:t>
            </a:r>
          </a:p>
          <a:p>
            <a:pPr algn="just">
              <a:spcAft>
                <a:spcPts val="1200"/>
              </a:spcAft>
            </a:pPr>
            <a:r>
              <a:rPr lang="en-US" sz="4400" dirty="0"/>
              <a:t>“And the smoke of their torment goes up </a:t>
            </a:r>
            <a:r>
              <a:rPr lang="en-US" sz="4400" b="1" u="sng" dirty="0">
                <a:solidFill>
                  <a:srgbClr val="FFFFCC"/>
                </a:solidFill>
              </a:rPr>
              <a:t>forever (</a:t>
            </a:r>
            <a:r>
              <a:rPr lang="en-US" sz="4400" b="1" i="1" u="sng" dirty="0" err="1">
                <a:solidFill>
                  <a:srgbClr val="FFFFCC"/>
                </a:solidFill>
              </a:rPr>
              <a:t>aiōn</a:t>
            </a:r>
            <a:r>
              <a:rPr lang="en-US" sz="4400" b="1" u="sng" dirty="0">
                <a:solidFill>
                  <a:srgbClr val="FFFFCC"/>
                </a:solidFill>
              </a:rPr>
              <a:t>)</a:t>
            </a:r>
            <a:r>
              <a:rPr lang="en-US" sz="4400" dirty="0"/>
              <a:t> and </a:t>
            </a:r>
            <a:r>
              <a:rPr lang="en-US" sz="4400" b="1" u="sng" dirty="0">
                <a:solidFill>
                  <a:srgbClr val="FFFFCC"/>
                </a:solidFill>
              </a:rPr>
              <a:t>ever (</a:t>
            </a:r>
            <a:r>
              <a:rPr lang="en-US" sz="4400" b="1" i="1" u="sng" dirty="0" err="1">
                <a:solidFill>
                  <a:srgbClr val="FFFFCC"/>
                </a:solidFill>
              </a:rPr>
              <a:t>aiōn</a:t>
            </a:r>
            <a:r>
              <a:rPr lang="en-US" sz="4400" b="1" u="sng" dirty="0">
                <a:solidFill>
                  <a:srgbClr val="FFFFCC"/>
                </a:solidFill>
              </a:rPr>
              <a:t>)</a:t>
            </a:r>
            <a:r>
              <a:rPr lang="en-US" sz="4400" dirty="0"/>
              <a:t>; they have no rest day and night, those who worship the beast and his image, and whoever receives the mark of his name.”</a:t>
            </a:r>
            <a:endPar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271004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p:cNvSpPr>
            <a:spLocks noGrp="1"/>
          </p:cNvSpPr>
          <p:nvPr>
            <p:ph type="title" idx="4294967295"/>
          </p:nvPr>
        </p:nvSpPr>
        <p:spPr>
          <a:xfrm>
            <a:off x="2190749" y="381000"/>
            <a:ext cx="4762500" cy="514350"/>
          </a:xfrm>
        </p:spPr>
        <p:txBody>
          <a:bodyPr/>
          <a:lstStyle/>
          <a:p>
            <a:pPr algn="ctr"/>
            <a:r>
              <a:rPr lang="en-US" dirty="0"/>
              <a:t>Dominoes in a Row</a:t>
            </a:r>
          </a:p>
        </p:txBody>
      </p:sp>
      <p:pic>
        <p:nvPicPr>
          <p:cNvPr id="37891" name="Picture 2" descr="http://i.ytimg.com/vi/IeWsxuDn7NE/hqdefault.jpg"/>
          <p:cNvPicPr>
            <a:picLocks noGrp="1" noChangeAspect="1" noChangeArrowheads="1"/>
          </p:cNvPicPr>
          <p:nvPr>
            <p:ph type="tbl" idx="4294967295"/>
          </p:nvPr>
        </p:nvPicPr>
        <p:blipFill rotWithShape="1">
          <a:blip r:embed="rId2" cstate="email">
            <a:extLst>
              <a:ext uri="{28A0092B-C50C-407E-A947-70E740481C1C}">
                <a14:useLocalDpi xmlns:a14="http://schemas.microsoft.com/office/drawing/2010/main"/>
              </a:ext>
            </a:extLst>
          </a:blip>
          <a:srcRect/>
          <a:stretch/>
        </p:blipFill>
        <p:spPr>
          <a:xfrm>
            <a:off x="431800" y="1371600"/>
            <a:ext cx="8382001" cy="4572000"/>
          </a:xfrm>
          <a:prstGeom prst="roundRect">
            <a:avLst/>
          </a:prstGeom>
        </p:spPr>
      </p:pic>
    </p:spTree>
    <p:extLst>
      <p:ext uri="{BB962C8B-B14F-4D97-AF65-F5344CB8AC3E}">
        <p14:creationId xmlns:p14="http://schemas.microsoft.com/office/powerpoint/2010/main" val="96438805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2AE92CD-D7C3-4811-B78A-FC7F1BC2723F}"/>
              </a:ext>
            </a:extLst>
          </p:cNvPr>
          <p:cNvSpPr>
            <a:spLocks noGrp="1" noChangeArrowheads="1"/>
          </p:cNvSpPr>
          <p:nvPr>
            <p:ph type="title" idx="4294967295"/>
          </p:nvPr>
        </p:nvSpPr>
        <p:spPr>
          <a:xfrm>
            <a:off x="1167539" y="195020"/>
            <a:ext cx="7772400" cy="762000"/>
          </a:xfrm>
        </p:spPr>
        <p:txBody>
          <a:bodyPr/>
          <a:lstStyle/>
          <a:p>
            <a:pPr algn="ctr"/>
            <a:r>
              <a:rPr lang="en-US" altLang="en-US" sz="3400" dirty="0"/>
              <a:t>God’s Resurrection Program</a:t>
            </a:r>
          </a:p>
        </p:txBody>
      </p:sp>
      <p:pic>
        <p:nvPicPr>
          <p:cNvPr id="2" name="Picture 1">
            <a:extLst>
              <a:ext uri="{FF2B5EF4-FFF2-40B4-BE49-F238E27FC236}">
                <a16:creationId xmlns:a16="http://schemas.microsoft.com/office/drawing/2014/main" id="{EF876367-5F08-4823-BAFD-729EE69F89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371600"/>
            <a:ext cx="8686800" cy="4495800"/>
          </a:xfrm>
          <a:prstGeom prst="rect">
            <a:avLst/>
          </a:prstGeom>
          <a:solidFill>
            <a:schemeClr val="bg1">
              <a:lumMod val="50000"/>
            </a:schemeClr>
          </a:solidFill>
        </p:spPr>
      </p:pic>
    </p:spTree>
    <p:extLst>
      <p:ext uri="{BB962C8B-B14F-4D97-AF65-F5344CB8AC3E}">
        <p14:creationId xmlns:p14="http://schemas.microsoft.com/office/powerpoint/2010/main" val="397208057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85800" y="228600"/>
            <a:ext cx="7772400" cy="762000"/>
          </a:xfrm>
        </p:spPr>
        <p:txBody>
          <a:bodyPr lIns="91440" tIns="45720" rIns="91440" bIns="45720"/>
          <a:lstStyle/>
          <a:p>
            <a:pPr algn="ctr" eaLnBrk="1" hangingPunct="1"/>
            <a:r>
              <a:rPr lang="en-US" dirty="0"/>
              <a:t>Order or Tagma (1 Cor. 15:23)</a:t>
            </a:r>
          </a:p>
        </p:txBody>
      </p:sp>
      <p:sp>
        <p:nvSpPr>
          <p:cNvPr id="11267" name="Rectangle 3"/>
          <p:cNvSpPr>
            <a:spLocks noGrp="1" noChangeArrowheads="1"/>
          </p:cNvSpPr>
          <p:nvPr>
            <p:ph type="body" idx="4294967295"/>
          </p:nvPr>
        </p:nvSpPr>
        <p:spPr>
          <a:xfrm>
            <a:off x="419100" y="1143000"/>
            <a:ext cx="8420100" cy="3276600"/>
          </a:xfrm>
        </p:spPr>
        <p:txBody>
          <a:bodyPr lIns="91440" tIns="45720" rIns="91440" bIns="45720"/>
          <a:lstStyle/>
          <a:p>
            <a:pPr marL="461963" indent="-461963" eaLnBrk="1" hangingPunct="1">
              <a:spcBef>
                <a:spcPts val="0"/>
              </a:spcBef>
              <a:spcAft>
                <a:spcPts val="2400"/>
              </a:spcAft>
              <a:tabLst>
                <a:tab pos="1717675" algn="l"/>
              </a:tabLst>
              <a:defRPr/>
            </a:pPr>
            <a:r>
              <a:rPr lang="en-US" sz="2800" u="sng" dirty="0">
                <a:solidFill>
                  <a:srgbClr val="FFFFCC"/>
                </a:solidFill>
              </a:rPr>
              <a:t>General</a:t>
            </a:r>
            <a:r>
              <a:rPr lang="en-US" sz="2800" dirty="0"/>
              <a:t> 	– Christ’s resurrection (1 </a:t>
            </a:r>
            <a:r>
              <a:rPr lang="en-US" sz="2800" dirty="0" err="1"/>
              <a:t>Cor</a:t>
            </a:r>
            <a:r>
              <a:rPr lang="en-US" sz="2800" dirty="0"/>
              <a:t> 15:23)</a:t>
            </a:r>
          </a:p>
          <a:p>
            <a:pPr marL="461963" indent="-461963" eaLnBrk="1" hangingPunct="1">
              <a:spcBef>
                <a:spcPts val="0"/>
              </a:spcBef>
              <a:spcAft>
                <a:spcPts val="2400"/>
              </a:spcAft>
              <a:tabLst>
                <a:tab pos="1717675" algn="l"/>
              </a:tabLst>
              <a:defRPr/>
            </a:pPr>
            <a:r>
              <a:rPr lang="en-US" sz="2800" u="sng" dirty="0">
                <a:solidFill>
                  <a:srgbClr val="FFFFCC"/>
                </a:solidFill>
              </a:rPr>
              <a:t>Officer</a:t>
            </a:r>
            <a:r>
              <a:rPr lang="en-US" sz="2800" dirty="0"/>
              <a:t> 	– Rapture (1 </a:t>
            </a:r>
            <a:r>
              <a:rPr lang="en-US" sz="2800" dirty="0" err="1"/>
              <a:t>Thess</a:t>
            </a:r>
            <a:r>
              <a:rPr lang="en-US" sz="2800" dirty="0"/>
              <a:t> 4:13-18)</a:t>
            </a:r>
          </a:p>
          <a:p>
            <a:pPr marL="461963" indent="-461963" eaLnBrk="1" hangingPunct="1">
              <a:spcBef>
                <a:spcPts val="0"/>
              </a:spcBef>
              <a:spcAft>
                <a:spcPts val="2400"/>
              </a:spcAft>
              <a:tabLst>
                <a:tab pos="1717675" algn="l"/>
              </a:tabLst>
              <a:defRPr/>
            </a:pPr>
            <a:r>
              <a:rPr lang="en-US" sz="2800" u="sng" dirty="0">
                <a:solidFill>
                  <a:srgbClr val="FFFFCC"/>
                </a:solidFill>
              </a:rPr>
              <a:t>Soldiers</a:t>
            </a:r>
            <a:r>
              <a:rPr lang="en-US" sz="2800" dirty="0"/>
              <a:t> 	– OT saints &amp; Tribulation martyrs (Rev 20:4)</a:t>
            </a:r>
          </a:p>
          <a:p>
            <a:pPr marL="461963" indent="-461963" eaLnBrk="1" hangingPunct="1">
              <a:spcBef>
                <a:spcPts val="0"/>
              </a:spcBef>
              <a:spcAft>
                <a:spcPts val="2400"/>
              </a:spcAft>
              <a:defRPr/>
            </a:pPr>
            <a:r>
              <a:rPr lang="en-US" sz="2800" u="sng" dirty="0">
                <a:solidFill>
                  <a:srgbClr val="FFFFCC"/>
                </a:solidFill>
              </a:rPr>
              <a:t>Captives</a:t>
            </a:r>
            <a:r>
              <a:rPr lang="en-US" sz="2800" dirty="0">
                <a:solidFill>
                  <a:srgbClr val="FFFFCC"/>
                </a:solidFill>
              </a:rPr>
              <a:t>	</a:t>
            </a:r>
            <a:r>
              <a:rPr lang="en-US" sz="2800" dirty="0"/>
              <a:t>– Unsaved of all ages (Rev 20:5)</a:t>
            </a:r>
          </a:p>
        </p:txBody>
      </p:sp>
      <p:pic>
        <p:nvPicPr>
          <p:cNvPr id="4403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1800" y="4086225"/>
            <a:ext cx="3200400" cy="2543175"/>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2576253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3875"/>
            <a:ext cx="8763000" cy="1130791"/>
          </a:xfrm>
        </p:spPr>
        <p:txBody>
          <a:bodyPr/>
          <a:lstStyle/>
          <a:p>
            <a:pPr algn="ctr"/>
            <a:r>
              <a:rPr lang="en-US" altLang="en-US" sz="3600" dirty="0">
                <a:effectLst>
                  <a:outerShdw blurRad="38100" dist="38100" dir="2700000" algn="tl">
                    <a:srgbClr val="000000">
                      <a:alpha val="43137"/>
                    </a:srgbClr>
                  </a:outerShdw>
                </a:effectLst>
              </a:rPr>
              <a:t>I. Duration of the End Times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12:1-4</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36788" y="1175732"/>
            <a:ext cx="7274310" cy="3353009"/>
          </a:xfrm>
        </p:spPr>
        <p:txBody>
          <a:bodyPr/>
          <a:lstStyle/>
          <a:p>
            <a:pPr marL="573088" indent="-573088">
              <a:spcBef>
                <a:spcPct val="0"/>
              </a:spcBef>
              <a:spcAft>
                <a:spcPts val="0"/>
              </a:spcAft>
              <a:buSzPct val="100000"/>
              <a:buFont typeface="+mj-lt"/>
              <a:buAutoNum type="alphaUcPeriod"/>
            </a:pPr>
            <a:r>
              <a:rPr lang="en-US" altLang="en-US" sz="4000" dirty="0">
                <a:effectLst>
                  <a:outerShdw blurRad="38100" dist="38100" dir="2700000" algn="tl">
                    <a:srgbClr val="000000">
                      <a:alpha val="43137"/>
                    </a:srgbClr>
                  </a:outerShdw>
                </a:effectLst>
              </a:rPr>
              <a:t>The Suffering (1)</a:t>
            </a:r>
          </a:p>
          <a:p>
            <a:pPr marL="1143000" lvl="1" indent="-742950">
              <a:spcBef>
                <a:spcPct val="0"/>
              </a:spcBef>
              <a:spcAft>
                <a:spcPts val="0"/>
              </a:spcAft>
              <a:buSzPct val="100000"/>
              <a:buAutoNum type="arabicPeriod"/>
            </a:pPr>
            <a:r>
              <a:rPr lang="en-US" altLang="en-US" sz="4000" dirty="0">
                <a:effectLst>
                  <a:outerShdw blurRad="38100" dist="38100" dir="2700000" algn="tl">
                    <a:srgbClr val="000000">
                      <a:alpha val="43137"/>
                    </a:srgbClr>
                  </a:outerShdw>
                </a:effectLst>
              </a:rPr>
              <a:t>The Prince (1a)</a:t>
            </a:r>
          </a:p>
          <a:p>
            <a:pPr marL="1143000" lvl="1" indent="-742950">
              <a:spcBef>
                <a:spcPct val="0"/>
              </a:spcBef>
              <a:spcAft>
                <a:spcPts val="0"/>
              </a:spcAft>
              <a:buSzPct val="100000"/>
              <a:buAutoNum type="arabicPeriod"/>
            </a:pPr>
            <a:r>
              <a:rPr lang="en-US" altLang="en-US" sz="4000" dirty="0">
                <a:effectLst>
                  <a:outerShdw blurRad="38100" dist="38100" dir="2700000" algn="tl">
                    <a:srgbClr val="000000">
                      <a:alpha val="43137"/>
                    </a:srgbClr>
                  </a:outerShdw>
                </a:effectLst>
              </a:rPr>
              <a:t>The Pain (1b)</a:t>
            </a:r>
          </a:p>
          <a:p>
            <a:pPr marL="1143000" lvl="1" indent="-742950">
              <a:spcBef>
                <a:spcPct val="0"/>
              </a:spcBef>
              <a:spcAft>
                <a:spcPts val="0"/>
              </a:spcAft>
              <a:buSzPct val="100000"/>
              <a:buAutoNum type="arabicPeriod"/>
            </a:pPr>
            <a:r>
              <a:rPr lang="en-US" altLang="en-US" sz="4000" dirty="0">
                <a:effectLst>
                  <a:outerShdw blurRad="38100" dist="38100" dir="2700000" algn="tl">
                    <a:srgbClr val="000000">
                      <a:alpha val="43137"/>
                    </a:srgbClr>
                  </a:outerShdw>
                </a:effectLst>
              </a:rPr>
              <a:t>The Perseverance (1c)</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Separation (2)</a:t>
            </a:r>
          </a:p>
          <a:p>
            <a:pPr marL="573088" indent="-573088">
              <a:spcBef>
                <a:spcPct val="0"/>
              </a:spcBef>
              <a:spcAft>
                <a:spcPts val="0"/>
              </a:spcAft>
              <a:buSzPct val="100000"/>
              <a:buFont typeface="+mj-lt"/>
              <a:buAutoNum type="alphaUcPeriod"/>
            </a:pPr>
            <a:r>
              <a:rPr lang="en-US" altLang="en-US" sz="4000" b="1" u="sng" dirty="0">
                <a:solidFill>
                  <a:srgbClr val="FFFFCC"/>
                </a:solidFill>
                <a:effectLst>
                  <a:outerShdw blurRad="38100" dist="38100" dir="2700000" algn="tl">
                    <a:srgbClr val="000000">
                      <a:alpha val="43137"/>
                    </a:srgbClr>
                  </a:outerShdw>
                </a:effectLst>
              </a:rPr>
              <a:t>The Shining (3)</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Sealing (4)</a:t>
            </a:r>
          </a:p>
          <a:p>
            <a:pPr marL="0" indent="0">
              <a:spcBef>
                <a:spcPct val="0"/>
              </a:spcBef>
              <a:spcAft>
                <a:spcPts val="0"/>
              </a:spcAft>
              <a:buSzPct val="100000"/>
              <a:buNone/>
            </a:pPr>
            <a:endParaRPr lang="en-US" altLang="en-US" sz="2800" dirty="0">
              <a:effectLst>
                <a:outerShdw blurRad="38100" dist="38100" dir="2700000" algn="tl">
                  <a:srgbClr val="000000">
                    <a:alpha val="43137"/>
                  </a:srgbClr>
                </a:outerShdw>
              </a:effectLst>
            </a:endParaRP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34211" y="1368371"/>
            <a:ext cx="3375584" cy="13054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
        <p:nvSpPr>
          <p:cNvPr id="3" name="TextBox 2">
            <a:extLst>
              <a:ext uri="{FF2B5EF4-FFF2-40B4-BE49-F238E27FC236}">
                <a16:creationId xmlns:a16="http://schemas.microsoft.com/office/drawing/2014/main" id="{34D6C7E3-07E0-4466-A24E-910DB7BD96D9}"/>
              </a:ext>
            </a:extLst>
          </p:cNvPr>
          <p:cNvSpPr txBox="1"/>
          <p:nvPr/>
        </p:nvSpPr>
        <p:spPr>
          <a:xfrm>
            <a:off x="1347275" y="6063361"/>
            <a:ext cx="7274310" cy="461665"/>
          </a:xfrm>
          <a:prstGeom prst="rect">
            <a:avLst/>
          </a:prstGeom>
          <a:noFill/>
        </p:spPr>
        <p:txBody>
          <a:bodyPr wrap="square" rtlCol="0">
            <a:spAutoFit/>
          </a:bodyPr>
          <a:lstStyle/>
          <a:p>
            <a:r>
              <a:rPr lang="en-US" dirty="0"/>
              <a:t>Harold Wilmington, </a:t>
            </a:r>
            <a:r>
              <a:rPr lang="en-US" i="1" dirty="0"/>
              <a:t>The Outline Bible</a:t>
            </a:r>
            <a:r>
              <a:rPr lang="en-US" dirty="0"/>
              <a:t>, pp. 418-19</a:t>
            </a:r>
          </a:p>
        </p:txBody>
      </p:sp>
    </p:spTree>
    <p:extLst>
      <p:ext uri="{BB962C8B-B14F-4D97-AF65-F5344CB8AC3E}">
        <p14:creationId xmlns:p14="http://schemas.microsoft.com/office/powerpoint/2010/main" val="372613028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3875"/>
            <a:ext cx="8763000" cy="1130791"/>
          </a:xfrm>
        </p:spPr>
        <p:txBody>
          <a:bodyPr/>
          <a:lstStyle/>
          <a:p>
            <a:pPr algn="ctr"/>
            <a:r>
              <a:rPr lang="en-US" altLang="en-US" sz="3600" dirty="0">
                <a:effectLst>
                  <a:outerShdw blurRad="38100" dist="38100" dir="2700000" algn="tl">
                    <a:srgbClr val="000000">
                      <a:alpha val="43137"/>
                    </a:srgbClr>
                  </a:outerShdw>
                </a:effectLst>
              </a:rPr>
              <a:t>I. Duration of the End Times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12:1-4</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36788" y="1175732"/>
            <a:ext cx="7274310" cy="3353009"/>
          </a:xfrm>
        </p:spPr>
        <p:txBody>
          <a:bodyPr/>
          <a:lstStyle/>
          <a:p>
            <a:pPr marL="573088" indent="-573088">
              <a:spcBef>
                <a:spcPct val="0"/>
              </a:spcBef>
              <a:spcAft>
                <a:spcPts val="0"/>
              </a:spcAft>
              <a:buSzPct val="100000"/>
              <a:buFont typeface="+mj-lt"/>
              <a:buAutoNum type="alphaUcPeriod"/>
            </a:pPr>
            <a:r>
              <a:rPr lang="en-US" altLang="en-US" sz="4000" dirty="0">
                <a:effectLst>
                  <a:outerShdw blurRad="38100" dist="38100" dir="2700000" algn="tl">
                    <a:srgbClr val="000000">
                      <a:alpha val="43137"/>
                    </a:srgbClr>
                  </a:outerShdw>
                </a:effectLst>
              </a:rPr>
              <a:t>The Suffering (1)</a:t>
            </a:r>
          </a:p>
          <a:p>
            <a:pPr marL="1143000" lvl="1" indent="-742950">
              <a:spcBef>
                <a:spcPct val="0"/>
              </a:spcBef>
              <a:spcAft>
                <a:spcPts val="0"/>
              </a:spcAft>
              <a:buSzPct val="100000"/>
              <a:buAutoNum type="arabicPeriod"/>
            </a:pPr>
            <a:r>
              <a:rPr lang="en-US" altLang="en-US" sz="4000" dirty="0">
                <a:effectLst>
                  <a:outerShdw blurRad="38100" dist="38100" dir="2700000" algn="tl">
                    <a:srgbClr val="000000">
                      <a:alpha val="43137"/>
                    </a:srgbClr>
                  </a:outerShdw>
                </a:effectLst>
              </a:rPr>
              <a:t>The Prince (1a)</a:t>
            </a:r>
          </a:p>
          <a:p>
            <a:pPr marL="1143000" lvl="1" indent="-742950">
              <a:spcBef>
                <a:spcPct val="0"/>
              </a:spcBef>
              <a:spcAft>
                <a:spcPts val="0"/>
              </a:spcAft>
              <a:buSzPct val="100000"/>
              <a:buAutoNum type="arabicPeriod"/>
            </a:pPr>
            <a:r>
              <a:rPr lang="en-US" altLang="en-US" sz="4000" dirty="0">
                <a:effectLst>
                  <a:outerShdw blurRad="38100" dist="38100" dir="2700000" algn="tl">
                    <a:srgbClr val="000000">
                      <a:alpha val="43137"/>
                    </a:srgbClr>
                  </a:outerShdw>
                </a:effectLst>
              </a:rPr>
              <a:t>The Pain (1b)</a:t>
            </a:r>
          </a:p>
          <a:p>
            <a:pPr marL="1143000" lvl="1" indent="-742950">
              <a:spcBef>
                <a:spcPct val="0"/>
              </a:spcBef>
              <a:spcAft>
                <a:spcPts val="0"/>
              </a:spcAft>
              <a:buSzPct val="100000"/>
              <a:buAutoNum type="arabicPeriod"/>
            </a:pPr>
            <a:r>
              <a:rPr lang="en-US" altLang="en-US" sz="4000" dirty="0">
                <a:effectLst>
                  <a:outerShdw blurRad="38100" dist="38100" dir="2700000" algn="tl">
                    <a:srgbClr val="000000">
                      <a:alpha val="43137"/>
                    </a:srgbClr>
                  </a:outerShdw>
                </a:effectLst>
              </a:rPr>
              <a:t>The Perseverance (1c)</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Separation (2)</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Shining (3)</a:t>
            </a:r>
          </a:p>
          <a:p>
            <a:pPr marL="573088" indent="-573088">
              <a:spcBef>
                <a:spcPct val="0"/>
              </a:spcBef>
              <a:spcAft>
                <a:spcPts val="0"/>
              </a:spcAft>
              <a:buSzPct val="100000"/>
              <a:buFont typeface="+mj-lt"/>
              <a:buAutoNum type="alphaUcPeriod"/>
            </a:pPr>
            <a:r>
              <a:rPr lang="en-US" altLang="en-US" sz="4000" b="1" u="sng" dirty="0">
                <a:solidFill>
                  <a:srgbClr val="FFFFCC"/>
                </a:solidFill>
                <a:effectLst>
                  <a:outerShdw blurRad="38100" dist="38100" dir="2700000" algn="tl">
                    <a:srgbClr val="000000">
                      <a:alpha val="43137"/>
                    </a:srgbClr>
                  </a:outerShdw>
                </a:effectLst>
              </a:rPr>
              <a:t>The Sealing (4)</a:t>
            </a:r>
          </a:p>
          <a:p>
            <a:pPr marL="0" indent="0">
              <a:spcBef>
                <a:spcPct val="0"/>
              </a:spcBef>
              <a:spcAft>
                <a:spcPts val="0"/>
              </a:spcAft>
              <a:buSzPct val="100000"/>
              <a:buNone/>
            </a:pPr>
            <a:endParaRPr lang="en-US" altLang="en-US" sz="2800" dirty="0">
              <a:effectLst>
                <a:outerShdw blurRad="38100" dist="38100" dir="2700000" algn="tl">
                  <a:srgbClr val="000000">
                    <a:alpha val="43137"/>
                  </a:srgbClr>
                </a:outerShdw>
              </a:effectLst>
            </a:endParaRP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34211" y="1368371"/>
            <a:ext cx="3375584" cy="13054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
        <p:nvSpPr>
          <p:cNvPr id="3" name="TextBox 2">
            <a:extLst>
              <a:ext uri="{FF2B5EF4-FFF2-40B4-BE49-F238E27FC236}">
                <a16:creationId xmlns:a16="http://schemas.microsoft.com/office/drawing/2014/main" id="{34D6C7E3-07E0-4466-A24E-910DB7BD96D9}"/>
              </a:ext>
            </a:extLst>
          </p:cNvPr>
          <p:cNvSpPr txBox="1"/>
          <p:nvPr/>
        </p:nvSpPr>
        <p:spPr>
          <a:xfrm>
            <a:off x="1347275" y="6063361"/>
            <a:ext cx="7274310" cy="461665"/>
          </a:xfrm>
          <a:prstGeom prst="rect">
            <a:avLst/>
          </a:prstGeom>
          <a:noFill/>
        </p:spPr>
        <p:txBody>
          <a:bodyPr wrap="square" rtlCol="0">
            <a:spAutoFit/>
          </a:bodyPr>
          <a:lstStyle/>
          <a:p>
            <a:r>
              <a:rPr lang="en-US" dirty="0"/>
              <a:t>Harold Wilmington, </a:t>
            </a:r>
            <a:r>
              <a:rPr lang="en-US" i="1" dirty="0"/>
              <a:t>The Outline Bible</a:t>
            </a:r>
            <a:r>
              <a:rPr lang="en-US" dirty="0"/>
              <a:t>, pp. 418-19</a:t>
            </a:r>
          </a:p>
        </p:txBody>
      </p:sp>
    </p:spTree>
    <p:extLst>
      <p:ext uri="{BB962C8B-B14F-4D97-AF65-F5344CB8AC3E}">
        <p14:creationId xmlns:p14="http://schemas.microsoft.com/office/powerpoint/2010/main" val="138016364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19453902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3875"/>
            <a:ext cx="8763000" cy="1130791"/>
          </a:xfrm>
        </p:spPr>
        <p:txBody>
          <a:bodyPr/>
          <a:lstStyle/>
          <a:p>
            <a:pPr algn="ctr"/>
            <a:r>
              <a:rPr lang="en-US" altLang="en-US" sz="3600" dirty="0">
                <a:effectLst>
                  <a:outerShdw blurRad="38100" dist="38100" dir="2700000" algn="tl">
                    <a:srgbClr val="000000">
                      <a:alpha val="43137"/>
                    </a:srgbClr>
                  </a:outerShdw>
                </a:effectLst>
              </a:rPr>
              <a:t>I. Duration of the End Times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12:1-4</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36788" y="1175732"/>
            <a:ext cx="7274310" cy="3353009"/>
          </a:xfrm>
        </p:spPr>
        <p:txBody>
          <a:bodyPr/>
          <a:lstStyle/>
          <a:p>
            <a:pPr marL="573088" indent="-573088">
              <a:spcBef>
                <a:spcPct val="0"/>
              </a:spcBef>
              <a:spcAft>
                <a:spcPts val="0"/>
              </a:spcAft>
              <a:buSzPct val="100000"/>
              <a:buFont typeface="+mj-lt"/>
              <a:buAutoNum type="alphaUcPeriod"/>
            </a:pPr>
            <a:r>
              <a:rPr lang="en-US" altLang="en-US" sz="4000" dirty="0">
                <a:effectLst>
                  <a:outerShdw blurRad="38100" dist="38100" dir="2700000" algn="tl">
                    <a:srgbClr val="000000">
                      <a:alpha val="43137"/>
                    </a:srgbClr>
                  </a:outerShdw>
                </a:effectLst>
              </a:rPr>
              <a:t>The Suffering (1)</a:t>
            </a:r>
          </a:p>
          <a:p>
            <a:pPr marL="1143000" lvl="1" indent="-742950">
              <a:spcBef>
                <a:spcPct val="0"/>
              </a:spcBef>
              <a:spcAft>
                <a:spcPts val="0"/>
              </a:spcAft>
              <a:buSzPct val="100000"/>
              <a:buAutoNum type="arabicPeriod"/>
            </a:pPr>
            <a:r>
              <a:rPr lang="en-US" altLang="en-US" sz="4000" dirty="0">
                <a:effectLst>
                  <a:outerShdw blurRad="38100" dist="38100" dir="2700000" algn="tl">
                    <a:srgbClr val="000000">
                      <a:alpha val="43137"/>
                    </a:srgbClr>
                  </a:outerShdw>
                </a:effectLst>
              </a:rPr>
              <a:t>The Prince (1a)</a:t>
            </a:r>
          </a:p>
          <a:p>
            <a:pPr marL="1143000" lvl="1" indent="-742950">
              <a:spcBef>
                <a:spcPct val="0"/>
              </a:spcBef>
              <a:spcAft>
                <a:spcPts val="0"/>
              </a:spcAft>
              <a:buSzPct val="100000"/>
              <a:buAutoNum type="arabicPeriod"/>
            </a:pPr>
            <a:r>
              <a:rPr lang="en-US" altLang="en-US" sz="4000" dirty="0">
                <a:effectLst>
                  <a:outerShdw blurRad="38100" dist="38100" dir="2700000" algn="tl">
                    <a:srgbClr val="000000">
                      <a:alpha val="43137"/>
                    </a:srgbClr>
                  </a:outerShdw>
                </a:effectLst>
              </a:rPr>
              <a:t>The Pain (1b)</a:t>
            </a:r>
          </a:p>
          <a:p>
            <a:pPr marL="1143000" lvl="1" indent="-742950">
              <a:spcBef>
                <a:spcPct val="0"/>
              </a:spcBef>
              <a:spcAft>
                <a:spcPts val="0"/>
              </a:spcAft>
              <a:buSzPct val="100000"/>
              <a:buAutoNum type="arabicPeriod"/>
            </a:pPr>
            <a:r>
              <a:rPr lang="en-US" altLang="en-US" sz="4000" dirty="0">
                <a:effectLst>
                  <a:outerShdw blurRad="38100" dist="38100" dir="2700000" algn="tl">
                    <a:srgbClr val="000000">
                      <a:alpha val="43137"/>
                    </a:srgbClr>
                  </a:outerShdw>
                </a:effectLst>
              </a:rPr>
              <a:t>The Perseverance (1c)</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Separation (2)</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Shining (3)</a:t>
            </a:r>
          </a:p>
          <a:p>
            <a:pPr marL="573088" indent="-573088">
              <a:spcBef>
                <a:spcPct val="0"/>
              </a:spcBef>
              <a:spcAft>
                <a:spcPts val="0"/>
              </a:spcAft>
              <a:buSzPct val="100000"/>
              <a:buFont typeface="Times New Roman" pitchFamily="18" charset="0"/>
              <a:buAutoNum type="alphaUcPeriod"/>
            </a:pPr>
            <a:r>
              <a:rPr lang="en-US" altLang="en-US" sz="4000" dirty="0">
                <a:effectLst>
                  <a:outerShdw blurRad="38100" dist="38100" dir="2700000" algn="tl">
                    <a:srgbClr val="000000">
                      <a:alpha val="43137"/>
                    </a:srgbClr>
                  </a:outerShdw>
                </a:effectLst>
              </a:rPr>
              <a:t>The Sealing (4)</a:t>
            </a:r>
          </a:p>
          <a:p>
            <a:pPr marL="0" indent="0">
              <a:spcBef>
                <a:spcPct val="0"/>
              </a:spcBef>
              <a:spcAft>
                <a:spcPts val="0"/>
              </a:spcAft>
              <a:buSzPct val="100000"/>
              <a:buNone/>
            </a:pPr>
            <a:endParaRPr lang="en-US" altLang="en-US" sz="2800" dirty="0">
              <a:effectLst>
                <a:outerShdw blurRad="38100" dist="38100" dir="2700000" algn="tl">
                  <a:srgbClr val="000000">
                    <a:alpha val="43137"/>
                  </a:srgbClr>
                </a:outerShdw>
              </a:effectLst>
            </a:endParaRP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34211" y="1368371"/>
            <a:ext cx="3375584" cy="13054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
        <p:nvSpPr>
          <p:cNvPr id="3" name="TextBox 2">
            <a:extLst>
              <a:ext uri="{FF2B5EF4-FFF2-40B4-BE49-F238E27FC236}">
                <a16:creationId xmlns:a16="http://schemas.microsoft.com/office/drawing/2014/main" id="{34D6C7E3-07E0-4466-A24E-910DB7BD96D9}"/>
              </a:ext>
            </a:extLst>
          </p:cNvPr>
          <p:cNvSpPr txBox="1"/>
          <p:nvPr/>
        </p:nvSpPr>
        <p:spPr>
          <a:xfrm>
            <a:off x="1347275" y="6063361"/>
            <a:ext cx="7274310" cy="461665"/>
          </a:xfrm>
          <a:prstGeom prst="rect">
            <a:avLst/>
          </a:prstGeom>
          <a:noFill/>
        </p:spPr>
        <p:txBody>
          <a:bodyPr wrap="square" rtlCol="0">
            <a:spAutoFit/>
          </a:bodyPr>
          <a:lstStyle/>
          <a:p>
            <a:r>
              <a:rPr lang="en-US" dirty="0"/>
              <a:t>Harold Wilmington, </a:t>
            </a:r>
            <a:r>
              <a:rPr lang="en-US" i="1" dirty="0"/>
              <a:t>The Outline Bible</a:t>
            </a:r>
            <a:r>
              <a:rPr lang="en-US" dirty="0"/>
              <a:t>, pp. 418-19</a:t>
            </a:r>
          </a:p>
        </p:txBody>
      </p:sp>
    </p:spTree>
    <p:extLst>
      <p:ext uri="{BB962C8B-B14F-4D97-AF65-F5344CB8AC3E}">
        <p14:creationId xmlns:p14="http://schemas.microsoft.com/office/powerpoint/2010/main" val="31732908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8773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effectLst>
                  <a:outerShdw blurRad="38100" dist="38100" dir="2700000" algn="tl">
                    <a:srgbClr val="000000">
                      <a:alpha val="43137"/>
                    </a:srgbClr>
                  </a:outerShdw>
                </a:effectLst>
              </a:rPr>
              <a:t>The Prophecy of the Heavenly Messenger (11:2</a:t>
            </a:r>
            <a:r>
              <a:rPr lang="en-US" sz="2800" b="1" u="sng" dirty="0">
                <a:solidFill>
                  <a:srgbClr val="FFFFCC"/>
                </a:solidFill>
                <a:effectLst>
                  <a:outerShdw blurRad="38100" dist="38100" dir="2700000" algn="tl">
                    <a:srgbClr val="000000">
                      <a:alpha val="43137"/>
                    </a:srgbClr>
                  </a:outerShdw>
                </a:effectLst>
              </a:rPr>
              <a:t>–</a:t>
            </a:r>
            <a:r>
              <a:rPr lang="en-US" altLang="en-US" sz="2800" b="1" u="sng" dirty="0">
                <a:solidFill>
                  <a:srgbClr val="FFFFCC"/>
                </a:solidFill>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76837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8773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Prophecy of the Heavenly Messenger (11:2</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60362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311013342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228600"/>
            <a:ext cx="6096000" cy="746185"/>
          </a:xfrm>
        </p:spPr>
        <p:txBody>
          <a:bodyPr/>
          <a:lstStyle/>
          <a:p>
            <a:pPr algn="ctr" eaLnBrk="1" hangingPunct="1"/>
            <a:r>
              <a:rPr lang="en-US" altLang="en-US" dirty="0">
                <a:effectLst>
                  <a:outerShdw blurRad="38100" dist="38100" dir="2700000" algn="tl">
                    <a:srgbClr val="000000">
                      <a:alpha val="43137"/>
                    </a:srgbClr>
                  </a:outerShdw>
                </a:effectLst>
              </a:rPr>
              <a:t>Purpose</a:t>
            </a:r>
          </a:p>
        </p:txBody>
      </p:sp>
      <p:sp>
        <p:nvSpPr>
          <p:cNvPr id="35843" name="Rectangle 3"/>
          <p:cNvSpPr>
            <a:spLocks noGrp="1" noChangeArrowheads="1"/>
          </p:cNvSpPr>
          <p:nvPr>
            <p:ph type="body" idx="1"/>
          </p:nvPr>
        </p:nvSpPr>
        <p:spPr>
          <a:xfrm>
            <a:off x="457200" y="1143000"/>
            <a:ext cx="8229600" cy="2514600"/>
          </a:xfrm>
        </p:spPr>
        <p:txBody>
          <a:bodyPr/>
          <a:lstStyle/>
          <a:p>
            <a:pPr marL="0" indent="0" algn="just" eaLnBrk="1" hangingPunct="1">
              <a:spcBef>
                <a:spcPts val="0"/>
              </a:spcBef>
              <a:spcAft>
                <a:spcPts val="2400"/>
              </a:spcAft>
              <a:buNone/>
              <a:defRPr/>
            </a:pPr>
            <a:r>
              <a:rPr lang="en-US" sz="3600" dirty="0">
                <a:effectLst>
                  <a:outerShdw blurRad="38100" dist="38100" dir="2700000" algn="tl">
                    <a:srgbClr val="000000">
                      <a:alpha val="43137"/>
                    </a:srgbClr>
                  </a:outerShdw>
                </a:effectLst>
              </a:rPr>
              <a:t>To encourage Judah by emphasizing  the sovereignty of God during the Babylonian captivity and to teach  Judah how to live while outside the land</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07612" y="4800600"/>
            <a:ext cx="472877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36896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1754326"/>
          </a:xfrm>
          <a:prstGeom prst="rect">
            <a:avLst/>
          </a:prstGeom>
        </p:spPr>
        <p:txBody>
          <a:bodyPr wrap="square">
            <a:spAutoFit/>
          </a:bodyPr>
          <a:lstStyle/>
          <a:p>
            <a:pPr algn="just">
              <a:defRPr/>
            </a:pP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bless you and keep you; </a:t>
            </a: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make his face shine on you and be gracious to you; </a:t>
            </a: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24149" y="1085850"/>
            <a:ext cx="4124302" cy="223133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24426740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a:extLst>
              <a:ext uri="{FF2B5EF4-FFF2-40B4-BE49-F238E27FC236}">
                <a16:creationId xmlns:a16="http://schemas.microsoft.com/office/drawing/2014/main" id="{02C16A5B-A987-4886-BE18-6D5DD225E136}"/>
              </a:ext>
            </a:extLst>
          </p:cNvPr>
          <p:cNvGrpSpPr>
            <a:grpSpLocks/>
          </p:cNvGrpSpPr>
          <p:nvPr/>
        </p:nvGrpSpPr>
        <p:grpSpPr bwMode="auto">
          <a:xfrm>
            <a:off x="0" y="2641021"/>
            <a:ext cx="8534400" cy="4216979"/>
            <a:chOff x="0" y="1633"/>
            <a:chExt cx="6480" cy="3167"/>
          </a:xfrm>
        </p:grpSpPr>
        <p:pic>
          <p:nvPicPr>
            <p:cNvPr id="34832" name="Picture 1027">
              <a:extLst>
                <a:ext uri="{FF2B5EF4-FFF2-40B4-BE49-F238E27FC236}">
                  <a16:creationId xmlns:a16="http://schemas.microsoft.com/office/drawing/2014/main" id="{D8D8C40C-20E3-4023-8217-775D1FE0E60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495"/>
              <a:ext cx="2761" cy="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1028">
              <a:extLst>
                <a:ext uri="{FF2B5EF4-FFF2-40B4-BE49-F238E27FC236}">
                  <a16:creationId xmlns:a16="http://schemas.microsoft.com/office/drawing/2014/main" id="{83DEE018-EC83-4B73-BD9E-CC078469EB5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7" y="3743"/>
              <a:ext cx="2634"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1029">
              <a:extLst>
                <a:ext uri="{FF2B5EF4-FFF2-40B4-BE49-F238E27FC236}">
                  <a16:creationId xmlns:a16="http://schemas.microsoft.com/office/drawing/2014/main" id="{25485202-B419-407C-A8F8-4F63A7EC9B5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2185" y="3599"/>
              <a:ext cx="1680"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1030">
              <a:extLst>
                <a:ext uri="{FF2B5EF4-FFF2-40B4-BE49-F238E27FC236}">
                  <a16:creationId xmlns:a16="http://schemas.microsoft.com/office/drawing/2014/main" id="{258D556B-7865-418C-8EC7-9F055135CFBB}"/>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897" y="2041"/>
              <a:ext cx="2761" cy="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1031">
              <a:extLst>
                <a:ext uri="{FF2B5EF4-FFF2-40B4-BE49-F238E27FC236}">
                  <a16:creationId xmlns:a16="http://schemas.microsoft.com/office/drawing/2014/main" id="{6D960BC8-4D51-42BE-8A97-23802171EE46}"/>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25" y="4031"/>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1032">
              <a:extLst>
                <a:ext uri="{FF2B5EF4-FFF2-40B4-BE49-F238E27FC236}">
                  <a16:creationId xmlns:a16="http://schemas.microsoft.com/office/drawing/2014/main" id="{EA291F78-595A-4B88-9E86-8E93AD63EFCD}"/>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6293176">
              <a:off x="25" y="3983"/>
              <a:ext cx="757"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1033">
              <a:extLst>
                <a:ext uri="{FF2B5EF4-FFF2-40B4-BE49-F238E27FC236}">
                  <a16:creationId xmlns:a16="http://schemas.microsoft.com/office/drawing/2014/main" id="{9DD201E3-C54D-4BA6-8321-9A6DCC788A35}"/>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5" y="4223"/>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1034">
              <a:extLst>
                <a:ext uri="{FF2B5EF4-FFF2-40B4-BE49-F238E27FC236}">
                  <a16:creationId xmlns:a16="http://schemas.microsoft.com/office/drawing/2014/main" id="{951AF605-7E78-4238-87E0-CDB9A510BB84}"/>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5" y="3935"/>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0" name="Picture 1035">
              <a:extLst>
                <a:ext uri="{FF2B5EF4-FFF2-40B4-BE49-F238E27FC236}">
                  <a16:creationId xmlns:a16="http://schemas.microsoft.com/office/drawing/2014/main" id="{359B659D-4E9D-4CDF-B02E-A3C660B1E50F}"/>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3529" y="3695"/>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Picture 1036">
              <a:extLst>
                <a:ext uri="{FF2B5EF4-FFF2-40B4-BE49-F238E27FC236}">
                  <a16:creationId xmlns:a16="http://schemas.microsoft.com/office/drawing/2014/main" id="{518F39B8-61A6-4F35-8EB1-C5DE3FA2DC08}"/>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3817" y="3406"/>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2" name="Picture 1037">
              <a:extLst>
                <a:ext uri="{FF2B5EF4-FFF2-40B4-BE49-F238E27FC236}">
                  <a16:creationId xmlns:a16="http://schemas.microsoft.com/office/drawing/2014/main" id="{012BB207-E8CA-49C7-8EC4-C62D0A5B2315}"/>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flipH="1">
              <a:off x="5017" y="3935"/>
              <a:ext cx="768"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3" name="Picture 1038">
              <a:extLst>
                <a:ext uri="{FF2B5EF4-FFF2-40B4-BE49-F238E27FC236}">
                  <a16:creationId xmlns:a16="http://schemas.microsoft.com/office/drawing/2014/main" id="{090E8288-0CE9-4724-A54C-CCBE392F057B}"/>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flipH="1">
              <a:off x="4176" y="1633"/>
              <a:ext cx="2304" cy="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4" name="Picture 1039">
              <a:extLst>
                <a:ext uri="{FF2B5EF4-FFF2-40B4-BE49-F238E27FC236}">
                  <a16:creationId xmlns:a16="http://schemas.microsoft.com/office/drawing/2014/main" id="{078E96E0-B365-4C0B-83AB-629F1BDE671D}"/>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995968" flipH="1">
              <a:off x="4080" y="2974"/>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5" name="Picture 1040">
              <a:extLst>
                <a:ext uri="{FF2B5EF4-FFF2-40B4-BE49-F238E27FC236}">
                  <a16:creationId xmlns:a16="http://schemas.microsoft.com/office/drawing/2014/main" id="{A21D9B0D-E625-4B31-AAFC-BE854A626612}"/>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19086234" flipH="1">
              <a:off x="3312" y="2927"/>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8865" name="Picture 1041">
            <a:extLst>
              <a:ext uri="{FF2B5EF4-FFF2-40B4-BE49-F238E27FC236}">
                <a16:creationId xmlns:a16="http://schemas.microsoft.com/office/drawing/2014/main" id="{B8BFF3B2-1448-40E2-AD8E-9850B82D8FEC}"/>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rot="2599715">
            <a:off x="1014597" y="3522603"/>
            <a:ext cx="611774" cy="85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042">
            <a:extLst>
              <a:ext uri="{FF2B5EF4-FFF2-40B4-BE49-F238E27FC236}">
                <a16:creationId xmlns:a16="http://schemas.microsoft.com/office/drawing/2014/main" id="{CE455806-7CB3-42AB-886B-2135158078C9}"/>
              </a:ext>
            </a:extLst>
          </p:cNvPr>
          <p:cNvGrpSpPr>
            <a:grpSpLocks/>
          </p:cNvGrpSpPr>
          <p:nvPr/>
        </p:nvGrpSpPr>
        <p:grpSpPr bwMode="auto">
          <a:xfrm>
            <a:off x="73025" y="3582668"/>
            <a:ext cx="771525" cy="1204912"/>
            <a:chOff x="46" y="2411"/>
            <a:chExt cx="486" cy="759"/>
          </a:xfrm>
        </p:grpSpPr>
        <p:pic>
          <p:nvPicPr>
            <p:cNvPr id="34830" name="Picture 1043">
              <a:extLst>
                <a:ext uri="{FF2B5EF4-FFF2-40B4-BE49-F238E27FC236}">
                  <a16:creationId xmlns:a16="http://schemas.microsoft.com/office/drawing/2014/main" id="{AA5C41F2-13B3-40A0-A79C-202451FAFD9B}"/>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6" y="2411"/>
              <a:ext cx="486"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Text Box 1044">
              <a:extLst>
                <a:ext uri="{FF2B5EF4-FFF2-40B4-BE49-F238E27FC236}">
                  <a16:creationId xmlns:a16="http://schemas.microsoft.com/office/drawing/2014/main" id="{0AEF8726-D533-4C4E-BA1E-B26AE208275B}"/>
                </a:ext>
              </a:extLst>
            </p:cNvPr>
            <p:cNvSpPr txBox="1">
              <a:spLocks noChangeArrowheads="1"/>
            </p:cNvSpPr>
            <p:nvPr/>
          </p:nvSpPr>
          <p:spPr bwMode="auto">
            <a:xfrm>
              <a:off x="64" y="3034"/>
              <a:ext cx="3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14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a:t>
              </a:r>
            </a:p>
          </p:txBody>
        </p:sp>
      </p:grpSp>
      <p:sp>
        <p:nvSpPr>
          <p:cNvPr id="78869" name="Text Box 1045">
            <a:extLst>
              <a:ext uri="{FF2B5EF4-FFF2-40B4-BE49-F238E27FC236}">
                <a16:creationId xmlns:a16="http://schemas.microsoft.com/office/drawing/2014/main" id="{F757F201-AD99-4EDF-8C38-B32025F16F48}"/>
              </a:ext>
            </a:extLst>
          </p:cNvPr>
          <p:cNvSpPr txBox="1">
            <a:spLocks noChangeArrowheads="1"/>
          </p:cNvSpPr>
          <p:nvPr/>
        </p:nvSpPr>
        <p:spPr bwMode="auto">
          <a:xfrm rot="-660000">
            <a:off x="1487870" y="3134844"/>
            <a:ext cx="11485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lnSpc>
                <a:spcPct val="90000"/>
              </a:lnSpc>
            </a:pPr>
            <a:r>
              <a:rPr lang="en-US" altLang="en-US" sz="2000" b="1"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Near</a:t>
            </a:r>
          </a:p>
          <a:p>
            <a:pPr algn="ctr" eaLnBrk="1" hangingPunct="1">
              <a:lnSpc>
                <a:spcPct val="90000"/>
              </a:lnSpc>
            </a:pPr>
            <a:r>
              <a:rPr lang="en-US" altLang="en-US" sz="2000" b="1"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Fulfillment</a:t>
            </a:r>
          </a:p>
        </p:txBody>
      </p:sp>
      <p:sp>
        <p:nvSpPr>
          <p:cNvPr id="78870" name="Text Box 1046">
            <a:extLst>
              <a:ext uri="{FF2B5EF4-FFF2-40B4-BE49-F238E27FC236}">
                <a16:creationId xmlns:a16="http://schemas.microsoft.com/office/drawing/2014/main" id="{D08871CF-0EBA-4E54-9F42-A872454DF416}"/>
              </a:ext>
            </a:extLst>
          </p:cNvPr>
          <p:cNvSpPr txBox="1">
            <a:spLocks noChangeArrowheads="1"/>
          </p:cNvSpPr>
          <p:nvPr/>
        </p:nvSpPr>
        <p:spPr bwMode="auto">
          <a:xfrm rot="-676393">
            <a:off x="4004058" y="2680819"/>
            <a:ext cx="11485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lnSpc>
                <a:spcPct val="90000"/>
              </a:lnSpc>
            </a:pPr>
            <a:r>
              <a:rPr lang="en-US" altLang="en-US" sz="20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Far</a:t>
            </a:r>
          </a:p>
          <a:p>
            <a:pPr algn="ctr" eaLnBrk="1" hangingPunct="1">
              <a:lnSpc>
                <a:spcPct val="90000"/>
              </a:lnSpc>
            </a:pPr>
            <a:r>
              <a:rPr lang="en-US" altLang="en-US" sz="20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Fulfillment</a:t>
            </a:r>
          </a:p>
        </p:txBody>
      </p:sp>
      <p:sp>
        <p:nvSpPr>
          <p:cNvPr id="78871" name="Line 1047">
            <a:extLst>
              <a:ext uri="{FF2B5EF4-FFF2-40B4-BE49-F238E27FC236}">
                <a16:creationId xmlns:a16="http://schemas.microsoft.com/office/drawing/2014/main" id="{FF80C476-0149-4856-A776-7FAD794F7980}"/>
              </a:ext>
            </a:extLst>
          </p:cNvPr>
          <p:cNvSpPr>
            <a:spLocks noChangeShapeType="1"/>
          </p:cNvSpPr>
          <p:nvPr/>
        </p:nvSpPr>
        <p:spPr bwMode="auto">
          <a:xfrm flipV="1">
            <a:off x="1828800" y="2582863"/>
            <a:ext cx="6275388" cy="1227137"/>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lIns="91436" tIns="45716" rIns="91436" bIns="45716"/>
          <a:lstStyle/>
          <a:p>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8872" name="Rectangle 1048">
            <a:extLst>
              <a:ext uri="{FF2B5EF4-FFF2-40B4-BE49-F238E27FC236}">
                <a16:creationId xmlns:a16="http://schemas.microsoft.com/office/drawing/2014/main" id="{F3BE947F-A21B-4051-A0D9-3E9A33DA1D65}"/>
              </a:ext>
            </a:extLst>
          </p:cNvPr>
          <p:cNvSpPr>
            <a:spLocks noChangeArrowheads="1"/>
          </p:cNvSpPr>
          <p:nvPr/>
        </p:nvSpPr>
        <p:spPr bwMode="auto">
          <a:xfrm>
            <a:off x="892401" y="1828800"/>
            <a:ext cx="295388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b="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Antiochus IV</a:t>
            </a:r>
          </a:p>
        </p:txBody>
      </p:sp>
      <p:sp>
        <p:nvSpPr>
          <p:cNvPr id="78873" name="Rectangle 1049">
            <a:extLst>
              <a:ext uri="{FF2B5EF4-FFF2-40B4-BE49-F238E27FC236}">
                <a16:creationId xmlns:a16="http://schemas.microsoft.com/office/drawing/2014/main" id="{9DC623AC-3FB3-4B52-84E6-047E81D867A3}"/>
              </a:ext>
            </a:extLst>
          </p:cNvPr>
          <p:cNvSpPr>
            <a:spLocks noChangeArrowheads="1"/>
          </p:cNvSpPr>
          <p:nvPr/>
        </p:nvSpPr>
        <p:spPr bwMode="auto">
          <a:xfrm>
            <a:off x="6617060" y="1219200"/>
            <a:ext cx="226305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b="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a:t>
            </a:r>
          </a:p>
        </p:txBody>
      </p:sp>
      <p:pic>
        <p:nvPicPr>
          <p:cNvPr id="78874" name="Picture 1050">
            <a:extLst>
              <a:ext uri="{FF2B5EF4-FFF2-40B4-BE49-F238E27FC236}">
                <a16:creationId xmlns:a16="http://schemas.microsoft.com/office/drawing/2014/main" id="{71FE9EE2-264D-45E5-B642-5C8F3F704F70}"/>
              </a:ext>
            </a:extLst>
          </p:cNvPr>
          <p:cNvPicPr>
            <a:picLocks noChangeAspect="1" noChangeArrowheads="1"/>
          </p:cNvPicPr>
          <p:nvPr/>
        </p:nvPicPr>
        <p:blipFill>
          <a:blip r:embed="rId13" cstate="email">
            <a:lum bright="30000" contrast="54000"/>
            <a:extLst>
              <a:ext uri="{28A0092B-C50C-407E-A947-70E740481C1C}">
                <a14:useLocalDpi xmlns:a14="http://schemas.microsoft.com/office/drawing/2010/main" val="0"/>
              </a:ext>
            </a:extLst>
          </a:blip>
          <a:srcRect/>
          <a:stretch>
            <a:fillRect/>
          </a:stretch>
        </p:blipFill>
        <p:spPr bwMode="auto">
          <a:xfrm>
            <a:off x="7467600" y="381000"/>
            <a:ext cx="12366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5" name="Rectangle 1051">
            <a:extLst>
              <a:ext uri="{FF2B5EF4-FFF2-40B4-BE49-F238E27FC236}">
                <a16:creationId xmlns:a16="http://schemas.microsoft.com/office/drawing/2014/main" id="{534E067C-CEF9-4765-A88C-CE0BDEE059E7}"/>
              </a:ext>
            </a:extLst>
          </p:cNvPr>
          <p:cNvSpPr>
            <a:spLocks noChangeArrowheads="1"/>
          </p:cNvSpPr>
          <p:nvPr/>
        </p:nvSpPr>
        <p:spPr bwMode="auto">
          <a:xfrm>
            <a:off x="1497701" y="2438400"/>
            <a:ext cx="1827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sz="2000"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11:21-35)</a:t>
            </a:r>
            <a:endParaRPr lang="en-US" altLang="en-US"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8876" name="Rectangle 1052">
            <a:extLst>
              <a:ext uri="{FF2B5EF4-FFF2-40B4-BE49-F238E27FC236}">
                <a16:creationId xmlns:a16="http://schemas.microsoft.com/office/drawing/2014/main" id="{2248A31A-ACFE-4F17-8E48-A1A8F9C372AD}"/>
              </a:ext>
            </a:extLst>
          </p:cNvPr>
          <p:cNvSpPr>
            <a:spLocks noChangeArrowheads="1"/>
          </p:cNvSpPr>
          <p:nvPr/>
        </p:nvSpPr>
        <p:spPr bwMode="auto">
          <a:xfrm>
            <a:off x="6920601" y="1905000"/>
            <a:ext cx="1827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sz="20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11:36-45)</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4829" name="TextBox 35">
            <a:extLst>
              <a:ext uri="{FF2B5EF4-FFF2-40B4-BE49-F238E27FC236}">
                <a16:creationId xmlns:a16="http://schemas.microsoft.com/office/drawing/2014/main" id="{BFA9AF9F-1976-44C6-8C42-3D3DC5301ABA}"/>
              </a:ext>
            </a:extLst>
          </p:cNvPr>
          <p:cNvSpPr txBox="1">
            <a:spLocks noChangeArrowheads="1"/>
          </p:cNvSpPr>
          <p:nvPr/>
        </p:nvSpPr>
        <p:spPr bwMode="auto">
          <a:xfrm>
            <a:off x="838687" y="457200"/>
            <a:ext cx="4502763"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r>
              <a:rPr lang="en-US" altLang="en-US" sz="3600"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Understanding Daniel’s</a:t>
            </a:r>
          </a:p>
          <a:p>
            <a:pPr algn="ctr" eaLnBrk="1" hangingPunct="1"/>
            <a:r>
              <a:rPr lang="en-US" altLang="en-US" sz="3600"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Prophetic Perspective</a:t>
            </a:r>
          </a:p>
        </p:txBody>
      </p:sp>
    </p:spTree>
    <p:extLst>
      <p:ext uri="{BB962C8B-B14F-4D97-AF65-F5344CB8AC3E}">
        <p14:creationId xmlns:p14="http://schemas.microsoft.com/office/powerpoint/2010/main" val="14346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131326580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12872221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3875"/>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36788" y="1175732"/>
            <a:ext cx="7274310" cy="3353009"/>
          </a:xfrm>
        </p:spPr>
        <p:txBody>
          <a:bodyPr/>
          <a:lstStyle/>
          <a:p>
            <a:pPr marL="573088" indent="-573088">
              <a:spcBef>
                <a:spcPct val="0"/>
              </a:spcBef>
              <a:spcAft>
                <a:spcPts val="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Description of the End Times (1-4)</a:t>
            </a:r>
          </a:p>
          <a:p>
            <a:pPr marL="914400" lvl="1" indent="-514350">
              <a:spcBef>
                <a:spcPct val="0"/>
              </a:spcBef>
              <a:spcAft>
                <a:spcPts val="0"/>
              </a:spcAft>
              <a:buSzPct val="100000"/>
              <a:buAutoNum type="alphaUcPeriod"/>
            </a:pPr>
            <a:r>
              <a:rPr lang="en-US" altLang="en-US" sz="2800" dirty="0">
                <a:effectLst>
                  <a:outerShdw blurRad="38100" dist="38100" dir="2700000" algn="tl">
                    <a:srgbClr val="000000">
                      <a:alpha val="43137"/>
                    </a:srgbClr>
                  </a:outerShdw>
                </a:effectLst>
              </a:rPr>
              <a:t>The Suffering (1)</a:t>
            </a:r>
          </a:p>
          <a:p>
            <a:pPr marL="914400" lvl="1" indent="-514350">
              <a:spcBef>
                <a:spcPct val="0"/>
              </a:spcBef>
              <a:spcAft>
                <a:spcPts val="0"/>
              </a:spcAft>
              <a:buSzPct val="100000"/>
              <a:buAutoNum type="alphaUcPeriod"/>
            </a:pPr>
            <a:r>
              <a:rPr lang="en-US" altLang="en-US" sz="2800" dirty="0">
                <a:effectLst>
                  <a:outerShdw blurRad="38100" dist="38100" dir="2700000" algn="tl">
                    <a:srgbClr val="000000">
                      <a:alpha val="43137"/>
                    </a:srgbClr>
                  </a:outerShdw>
                </a:effectLst>
              </a:rPr>
              <a:t>The Separation (2)</a:t>
            </a:r>
          </a:p>
          <a:p>
            <a:pPr marL="914400" lvl="1" indent="-514350">
              <a:spcBef>
                <a:spcPct val="0"/>
              </a:spcBef>
              <a:spcAft>
                <a:spcPts val="0"/>
              </a:spcAft>
              <a:buSzPct val="100000"/>
              <a:buAutoNum type="alphaUcPeriod"/>
            </a:pPr>
            <a:r>
              <a:rPr lang="en-US" altLang="en-US" sz="2800" dirty="0">
                <a:effectLst>
                  <a:outerShdw blurRad="38100" dist="38100" dir="2700000" algn="tl">
                    <a:srgbClr val="000000">
                      <a:alpha val="43137"/>
                    </a:srgbClr>
                  </a:outerShdw>
                </a:effectLst>
              </a:rPr>
              <a:t>The Shining (3)</a:t>
            </a:r>
          </a:p>
          <a:p>
            <a:pPr marL="914400" lvl="1" indent="-514350">
              <a:spcBef>
                <a:spcPct val="0"/>
              </a:spcBef>
              <a:spcAft>
                <a:spcPts val="0"/>
              </a:spcAft>
              <a:buSzPct val="100000"/>
              <a:buAutoNum type="alphaUcPeriod"/>
            </a:pPr>
            <a:r>
              <a:rPr lang="en-US" altLang="en-US" sz="2800" dirty="0">
                <a:effectLst>
                  <a:outerShdw blurRad="38100" dist="38100" dir="2700000" algn="tl">
                    <a:srgbClr val="000000">
                      <a:alpha val="43137"/>
                    </a:srgbClr>
                  </a:outerShdw>
                </a:effectLst>
              </a:rPr>
              <a:t>The Sealing (4)</a:t>
            </a:r>
          </a:p>
          <a:p>
            <a:pPr marL="573088" indent="-573088">
              <a:spcBef>
                <a:spcPct val="0"/>
              </a:spcBef>
              <a:spcAft>
                <a:spcPts val="0"/>
              </a:spcAft>
              <a:buSzPct val="100000"/>
              <a:buFont typeface="Times New Roman" pitchFamily="18" charset="0"/>
              <a:buAutoNum type="romanUcPeriod"/>
            </a:pPr>
            <a:endParaRPr lang="en-US" altLang="en-US" sz="2800" dirty="0">
              <a:effectLst>
                <a:outerShdw blurRad="38100" dist="38100" dir="2700000" algn="tl">
                  <a:srgbClr val="000000">
                    <a:alpha val="43137"/>
                  </a:srgbClr>
                </a:outerShdw>
              </a:effectLst>
            </a:endParaRPr>
          </a:p>
          <a:p>
            <a:pPr marL="573088" indent="-573088">
              <a:spcBef>
                <a:spcPct val="0"/>
              </a:spcBef>
              <a:spcAft>
                <a:spcPts val="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Duration of the End Times (5-13)</a:t>
            </a:r>
          </a:p>
          <a:p>
            <a:pPr marL="914400" lvl="1" indent="-514350">
              <a:spcBef>
                <a:spcPct val="0"/>
              </a:spcBef>
              <a:spcAft>
                <a:spcPts val="0"/>
              </a:spcAft>
              <a:buSzPct val="100000"/>
              <a:buAutoNum type="alphaUcPeriod"/>
            </a:pPr>
            <a:r>
              <a:rPr lang="en-US" altLang="en-US" sz="2800" dirty="0">
                <a:effectLst>
                  <a:outerShdw blurRad="38100" dist="38100" dir="2700000" algn="tl">
                    <a:srgbClr val="000000">
                      <a:alpha val="43137"/>
                    </a:srgbClr>
                  </a:outerShdw>
                </a:effectLst>
              </a:rPr>
              <a:t>Round 1 (5-7)</a:t>
            </a:r>
          </a:p>
          <a:p>
            <a:pPr marL="1314450" lvl="2" indent="-514350">
              <a:spcBef>
                <a:spcPct val="0"/>
              </a:spcBef>
              <a:spcAft>
                <a:spcPts val="0"/>
              </a:spcAft>
              <a:buSzPct val="100000"/>
              <a:buAutoNum type="arabicPeriod"/>
            </a:pPr>
            <a:r>
              <a:rPr lang="en-US" altLang="en-US" sz="2800" dirty="0">
                <a:effectLst>
                  <a:outerShdw blurRad="38100" dist="38100" dir="2700000" algn="tl">
                    <a:srgbClr val="000000">
                      <a:alpha val="43137"/>
                    </a:srgbClr>
                  </a:outerShdw>
                </a:effectLst>
              </a:rPr>
              <a:t>Question (5-6)</a:t>
            </a:r>
          </a:p>
          <a:p>
            <a:pPr marL="1314450" lvl="2" indent="-514350">
              <a:spcBef>
                <a:spcPct val="0"/>
              </a:spcBef>
              <a:spcAft>
                <a:spcPts val="0"/>
              </a:spcAft>
              <a:buSzPct val="100000"/>
              <a:buAutoNum type="arabicPeriod"/>
            </a:pPr>
            <a:r>
              <a:rPr lang="en-US" altLang="en-US" sz="2800" dirty="0">
                <a:effectLst>
                  <a:outerShdw blurRad="38100" dist="38100" dir="2700000" algn="tl">
                    <a:srgbClr val="000000">
                      <a:alpha val="43137"/>
                    </a:srgbClr>
                  </a:outerShdw>
                </a:effectLst>
              </a:rPr>
              <a:t>Answer (7)</a:t>
            </a:r>
          </a:p>
          <a:p>
            <a:pPr marL="914400" lvl="1" indent="-514350">
              <a:spcBef>
                <a:spcPct val="0"/>
              </a:spcBef>
              <a:spcAft>
                <a:spcPts val="0"/>
              </a:spcAft>
              <a:buSzPct val="100000"/>
              <a:buAutoNum type="alphaUcPeriod"/>
            </a:pPr>
            <a:r>
              <a:rPr lang="en-US" altLang="en-US" sz="2800" dirty="0">
                <a:effectLst>
                  <a:outerShdw blurRad="38100" dist="38100" dir="2700000" algn="tl">
                    <a:srgbClr val="000000">
                      <a:alpha val="43137"/>
                    </a:srgbClr>
                  </a:outerShdw>
                </a:effectLst>
              </a:rPr>
              <a:t>Round 2 (8-13)</a:t>
            </a:r>
          </a:p>
          <a:p>
            <a:pPr marL="1314450" lvl="2" indent="-514350">
              <a:spcBef>
                <a:spcPct val="0"/>
              </a:spcBef>
              <a:spcAft>
                <a:spcPts val="0"/>
              </a:spcAft>
              <a:buSzPct val="100000"/>
              <a:buAutoNum type="arabicPeriod"/>
            </a:pPr>
            <a:r>
              <a:rPr lang="en-US" altLang="en-US" sz="2800" dirty="0">
                <a:effectLst>
                  <a:outerShdw blurRad="38100" dist="38100" dir="2700000" algn="tl">
                    <a:srgbClr val="000000">
                      <a:alpha val="43137"/>
                    </a:srgbClr>
                  </a:outerShdw>
                </a:effectLst>
              </a:rPr>
              <a:t>Question (8)</a:t>
            </a:r>
          </a:p>
          <a:p>
            <a:pPr marL="1314450" lvl="2" indent="-514350">
              <a:spcBef>
                <a:spcPct val="0"/>
              </a:spcBef>
              <a:spcAft>
                <a:spcPts val="0"/>
              </a:spcAft>
              <a:buSzPct val="100000"/>
              <a:buAutoNum type="arabicPeriod"/>
            </a:pPr>
            <a:r>
              <a:rPr lang="en-US" altLang="en-US" sz="2800" dirty="0">
                <a:effectLst>
                  <a:outerShdw blurRad="38100" dist="38100" dir="2700000" algn="tl">
                    <a:srgbClr val="000000">
                      <a:alpha val="43137"/>
                    </a:srgbClr>
                  </a:outerShdw>
                </a:effectLst>
              </a:rPr>
              <a:t>Answer (9-13)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09672" y="2064728"/>
            <a:ext cx="3375584" cy="13054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pic>
        <p:nvPicPr>
          <p:cNvPr id="3" name="Picture 2">
            <a:extLst>
              <a:ext uri="{FF2B5EF4-FFF2-40B4-BE49-F238E27FC236}">
                <a16:creationId xmlns:a16="http://schemas.microsoft.com/office/drawing/2014/main" id="{FDAD830E-E74A-49BE-9DF6-C5D2449F7DAF}"/>
              </a:ext>
            </a:extLst>
          </p:cNvPr>
          <p:cNvPicPr>
            <a:picLocks noChangeAspect="1"/>
          </p:cNvPicPr>
          <p:nvPr/>
        </p:nvPicPr>
        <p:blipFill>
          <a:blip r:embed="rId5"/>
          <a:stretch>
            <a:fillRect/>
          </a:stretch>
        </p:blipFill>
        <p:spPr>
          <a:xfrm>
            <a:off x="5473509" y="5029939"/>
            <a:ext cx="3377477" cy="1304657"/>
          </a:xfrm>
          <a:prstGeom prst="rect">
            <a:avLst/>
          </a:prstGeom>
        </p:spPr>
      </p:pic>
    </p:spTree>
    <p:extLst>
      <p:ext uri="{BB962C8B-B14F-4D97-AF65-F5344CB8AC3E}">
        <p14:creationId xmlns:p14="http://schemas.microsoft.com/office/powerpoint/2010/main" val="2105856647"/>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20762</TotalTime>
  <Words>1337</Words>
  <Application>Microsoft Office PowerPoint</Application>
  <PresentationFormat>On-screen Show (4:3)</PresentationFormat>
  <Paragraphs>236</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Times New Roman</vt:lpstr>
      <vt:lpstr>Wingdings</vt:lpstr>
      <vt:lpstr>Azure</vt:lpstr>
      <vt:lpstr>THE BOOK OF DANIEL</vt:lpstr>
      <vt:lpstr>DANIEL 10-12 THE FINAL VISION</vt:lpstr>
      <vt:lpstr>PowerPoint Presentation</vt:lpstr>
      <vt:lpstr>Chapter 10–12 Outline</vt:lpstr>
      <vt:lpstr>IV. The Prophecy of the Heavenly Messenger (11:2–12:13)</vt:lpstr>
      <vt:lpstr>PowerPoint Presentation</vt:lpstr>
      <vt:lpstr>IV. The Prophecy of the Heavenly Messenger (11:2–12:13)</vt:lpstr>
      <vt:lpstr>IV. The Prophecy of the Heavenly Messenger (11:2–12:13)</vt:lpstr>
      <vt:lpstr>The Tribulation &amp; Millennium  Daniel 12:1-13</vt:lpstr>
      <vt:lpstr>I. Duration of the End Times  Daniel 12:1-4</vt:lpstr>
      <vt:lpstr>I. Duration of the End Times  Daniel 12:1-4</vt:lpstr>
      <vt:lpstr>I. Duration of the End Times  Daniel 12:1-4</vt:lpstr>
      <vt:lpstr>I. Duration of the End Times  Daniel 12:1-4</vt:lpstr>
      <vt:lpstr>PowerPoint Presentation</vt:lpstr>
      <vt:lpstr>PowerPoint Presentation</vt:lpstr>
      <vt:lpstr>Methods of Interpretation</vt:lpstr>
      <vt:lpstr>Methods of Interpretation</vt:lpstr>
      <vt:lpstr>Preterism Advocates</vt:lpstr>
      <vt:lpstr>PowerPoint Presentation</vt:lpstr>
      <vt:lpstr>PowerPoint Presentation</vt:lpstr>
      <vt:lpstr>Methods of Interpretation</vt:lpstr>
      <vt:lpstr>Methods of Interpretation</vt:lpstr>
      <vt:lpstr>I. Duration of the End Times  Daniel 12:1-4</vt:lpstr>
      <vt:lpstr>PowerPoint Presentation</vt:lpstr>
      <vt:lpstr>I. Duration of the End Times  Daniel 12:1-4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Dominoes in a Row</vt:lpstr>
      <vt:lpstr>God’s Resurrection Program</vt:lpstr>
      <vt:lpstr>Order or Tagma (1 Cor. 15:23)</vt:lpstr>
      <vt:lpstr>I. Duration of the End Times  Daniel 12:1-4</vt:lpstr>
      <vt:lpstr>I. Duration of the End Times  Daniel 12:1-4</vt:lpstr>
      <vt:lpstr>Conclusion</vt:lpstr>
      <vt:lpstr>I. Duration of the End Times  Daniel 12:1-4</vt:lpstr>
      <vt:lpstr>Chapter 10–12 Outline</vt:lpstr>
      <vt:lpstr>IV. The Prophecy of the Heavenly Messenger (11:2–12:13)</vt:lpstr>
      <vt:lpstr>Purpose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Andy Woods</cp:lastModifiedBy>
  <cp:revision>1977</cp:revision>
  <cp:lastPrinted>2017-02-05T01:03:10Z</cp:lastPrinted>
  <dcterms:created xsi:type="dcterms:W3CDTF">2009-03-17T12:21:13Z</dcterms:created>
  <dcterms:modified xsi:type="dcterms:W3CDTF">2018-03-17T16:10:11Z</dcterms:modified>
</cp:coreProperties>
</file>