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56" r:id="rId2"/>
    <p:sldId id="372" r:id="rId3"/>
    <p:sldId id="840" r:id="rId4"/>
    <p:sldId id="836" r:id="rId5"/>
    <p:sldId id="985" r:id="rId6"/>
    <p:sldId id="980" r:id="rId7"/>
    <p:sldId id="981" r:id="rId8"/>
    <p:sldId id="982" r:id="rId9"/>
    <p:sldId id="983" r:id="rId10"/>
    <p:sldId id="984" r:id="rId11"/>
    <p:sldId id="987" r:id="rId12"/>
    <p:sldId id="986" r:id="rId13"/>
    <p:sldId id="912" r:id="rId14"/>
    <p:sldId id="921" r:id="rId15"/>
    <p:sldId id="894" r:id="rId16"/>
    <p:sldId id="896" r:id="rId17"/>
    <p:sldId id="895" r:id="rId18"/>
    <p:sldId id="913" r:id="rId19"/>
    <p:sldId id="901" r:id="rId20"/>
    <p:sldId id="900" r:id="rId21"/>
    <p:sldId id="924" r:id="rId22"/>
    <p:sldId id="925" r:id="rId23"/>
    <p:sldId id="926" r:id="rId24"/>
    <p:sldId id="979" r:id="rId25"/>
    <p:sldId id="927" r:id="rId26"/>
    <p:sldId id="928" r:id="rId27"/>
    <p:sldId id="930" r:id="rId28"/>
    <p:sldId id="931" r:id="rId29"/>
    <p:sldId id="932" r:id="rId30"/>
    <p:sldId id="933" r:id="rId31"/>
    <p:sldId id="934" r:id="rId32"/>
    <p:sldId id="935" r:id="rId33"/>
    <p:sldId id="936" r:id="rId34"/>
    <p:sldId id="937" r:id="rId35"/>
    <p:sldId id="938" r:id="rId36"/>
    <p:sldId id="939" r:id="rId37"/>
    <p:sldId id="940" r:id="rId38"/>
    <p:sldId id="941" r:id="rId39"/>
    <p:sldId id="942" r:id="rId40"/>
    <p:sldId id="943" r:id="rId41"/>
    <p:sldId id="944" r:id="rId42"/>
    <p:sldId id="945" r:id="rId43"/>
    <p:sldId id="946" r:id="rId44"/>
    <p:sldId id="947" r:id="rId45"/>
    <p:sldId id="948" r:id="rId46"/>
    <p:sldId id="949" r:id="rId47"/>
    <p:sldId id="950" r:id="rId48"/>
    <p:sldId id="951" r:id="rId49"/>
    <p:sldId id="952" r:id="rId50"/>
    <p:sldId id="953" r:id="rId51"/>
    <p:sldId id="954" r:id="rId52"/>
    <p:sldId id="955" r:id="rId53"/>
    <p:sldId id="956" r:id="rId54"/>
    <p:sldId id="957" r:id="rId55"/>
    <p:sldId id="958" r:id="rId56"/>
    <p:sldId id="959" r:id="rId57"/>
    <p:sldId id="960" r:id="rId58"/>
    <p:sldId id="961" r:id="rId59"/>
    <p:sldId id="962" r:id="rId60"/>
    <p:sldId id="963" r:id="rId61"/>
    <p:sldId id="964" r:id="rId62"/>
    <p:sldId id="965" r:id="rId63"/>
    <p:sldId id="966" r:id="rId64"/>
    <p:sldId id="967" r:id="rId65"/>
    <p:sldId id="968" r:id="rId66"/>
    <p:sldId id="969" r:id="rId67"/>
    <p:sldId id="970" r:id="rId68"/>
    <p:sldId id="971" r:id="rId69"/>
    <p:sldId id="972" r:id="rId70"/>
    <p:sldId id="973" r:id="rId71"/>
    <p:sldId id="974" r:id="rId72"/>
    <p:sldId id="975" r:id="rId73"/>
    <p:sldId id="856" r:id="rId74"/>
    <p:sldId id="977" r:id="rId75"/>
    <p:sldId id="978"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94824" autoAdjust="0"/>
  </p:normalViewPr>
  <p:slideViewPr>
    <p:cSldViewPr>
      <p:cViewPr varScale="1">
        <p:scale>
          <a:sx n="64" d="100"/>
          <a:sy n="64" d="100"/>
        </p:scale>
        <p:origin x="15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02/25/2018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57:19.709"/>
    </inkml:context>
    <inkml:brush xml:id="br0">
      <inkml:brushProperty name="width" value="0.025" units="cm"/>
      <inkml:brushProperty name="height" value="0.025" units="cm"/>
    </inkml:brush>
  </inkml:definitions>
  <inkml:trace contextRef="#ctx0" brushRef="#br0">33415 6343 7936,'0'-32'2976,"0"32"-1600,31 0-2176,-31 0 288,0 0-800,0 0-192,0 0-1120,0 0-480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1T01:50:54.236"/>
    </inkml:context>
    <inkml:brush xml:id="br0">
      <inkml:brushProperty name="width" value="0.025" units="cm"/>
      <inkml:brushProperty name="height" value="0.025" units="cm"/>
    </inkml:brush>
  </inkml:definitions>
  <inkml:trace contextRef="#ctx0" brushRef="#br0">33927 1004 8704,'-33'-33'3328,"33"33"-1792,0 0-1728,0 0 544,0 0-992,0 0-384,0 0-2560,0 0-1120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30:06.599"/>
    </inkml:context>
    <inkml:brush xml:id="br0">
      <inkml:brushProperty name="width" value="0.025" units="cm"/>
      <inkml:brushProperty name="height" value="0.025" units="cm"/>
    </inkml:brush>
  </inkml:definitions>
  <inkml:trace contextRef="#ctx0" brushRef="#br0">9181 6093 2816,'0'0'1120,"0"0"-576,17 17-224,-17-17 448,0 0-64,0 0-32,16-17 64,-16 17 64,0 0-128,0-17-96,17 17-320,-17-16-96,0 16 32,16 0-160,-16 0-32,0-17 192,0 17 192,0 0 0,0 0 96,17 0-64,-17 0 64,17 0-128,-17 0 32,16 0-160,-16-17-64,17 17 64,0 0 64,-1 0 0,-16-16 0,17 16-160,-1 0-96,1 0 0,0 0 32,-1 0-32,1 0 64,-17 0-128,16 0-64,1 0 128,0 0 32,-1 0 64,1 0 64,-1 0 32,1 0 32,-17 0-128,17 16-32,-17-16-32,16 0 31,1 0-63,-1 0-32,-16 17 32,34-17-32,-34 0 0,16 17 0,1-17 64,0 0-96,-1 0-64,1 16 65,-17-16-1,16 0 32,1 0 0,-17 0 63,17 0-31,-1 0-32,-16 0 32,17 0 32,-17 0-32,16 0-32,1 0 32,-17 0 32,0 0 32,17 0 96,-17 0-96,16 0-64,-16 0 64,17 0 0,-17 0-128,0 0 32,16 0 0,-16 0 64,0 0-96,0 0 0,17 0 32,-17 0 0,0 0 0,17 0 64,-17-16-32,0 16-32,0 0 32,16 0-32,-16 0-96,17 0 64,-17 0-32,16 0 0,-16-17 64,17 17 64,-17 0-32,17-17 64,-1 17-64,-16 0-32,17 0-64,0 0-32,-17-16 128,16 16 32,1 0 0,-17 0-64,16 0-64,-16 0 32,17 0 32,-17 0 64,17-17-32,-1 17-32,-16 0 32,0 0-32,0 0-96,17 0 64,-17 0 96,0 0 32,16 0-32,-16 0-64,0-17 32,0 17 32,0 0-96,0 0 0,0 0 32,0 0 64,0 0-544,0 17-192,0-17-2719,-16 17-2465,-1-17 1696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02/25/2018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7273340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middletownbiblechurch.org/reformed/sprouljr.htm" TargetMode="Externa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customXml" Target="../ink/ink8.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90.png"/><Relationship Id="rId4" Type="http://schemas.openxmlformats.org/officeDocument/2006/relationships/customXml" Target="../ink/ink11.xml"/></Relationships>
</file>

<file path=ppt/slides/_rels/slide6.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3.xml"/><Relationship Id="rId4" Type="http://schemas.openxmlformats.org/officeDocument/2006/relationships/image" Target="../media/image100.png"/></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6.xml"/><Relationship Id="rId4" Type="http://schemas.openxmlformats.org/officeDocument/2006/relationships/image" Target="../media/image100.png"/></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16</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333500" y="304800"/>
            <a:ext cx="6477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6002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a:t>
            </a:r>
            <a:r>
              <a:rPr lang="en-US" sz="3000" dirty="0">
                <a:effectLst/>
              </a:rPr>
              <a:t> </a:t>
            </a:r>
            <a:r>
              <a:rPr lang="en-US" sz="3000" b="1" u="sng" dirty="0">
                <a:solidFill>
                  <a:srgbClr val="FFFFCC"/>
                </a:solidFill>
                <a:effectLst/>
              </a:rPr>
              <a:t>We deny that we are living in God’s redemptive parenthesis</a:t>
            </a:r>
            <a:r>
              <a:rPr lang="en-US" sz="3000" dirty="0">
                <a:effectLst/>
              </a:rPr>
              <a:t>. There, we are again one people. In His holy and heavenly temple there is neither Jew nor Greek, male nor female, pre-mil nor post-mil. There, we are all together, the Israel of God,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173407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9175EB-E6F8-47F6-95FA-C064CC1D9AC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3:11 </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[the Church] was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accordance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purpose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He carried out in Christ Jesus our Lord.”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5FBB20E-D1F8-4697-916F-DF0501D9B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446" y="2743200"/>
            <a:ext cx="4025109" cy="2103120"/>
          </a:xfrm>
          <a:prstGeom prst="roundRect">
            <a:avLst/>
          </a:prstGeom>
        </p:spPr>
      </p:pic>
    </p:spTree>
    <p:extLst>
      <p:ext uri="{BB962C8B-B14F-4D97-AF65-F5344CB8AC3E}">
        <p14:creationId xmlns:p14="http://schemas.microsoft.com/office/powerpoint/2010/main" val="38800862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15240" y="990600"/>
            <a:ext cx="911352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1358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336B9E0-19A6-4FAB-8843-82764028A1B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6:1-3</a:t>
            </a:r>
          </a:p>
          <a:p>
            <a:pPr algn="just">
              <a:spcBef>
                <a:spcPts val="0"/>
              </a:spcBef>
              <a:spcAft>
                <a:spcPts val="1200"/>
              </a:spcAft>
            </a:pPr>
            <a:r>
              <a:rPr lang="en-US" alt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any one of you, when he has a case against his neighbor, dare to go to law before the unrighteous and not before the saints?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do you not know that the saints will judge the world? If the world is judged by you, are you not competent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constitute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smallest law courts?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know that we will judge angels?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much more matters of this life?”</a:t>
            </a:r>
          </a:p>
        </p:txBody>
      </p:sp>
    </p:spTree>
    <p:extLst>
      <p:ext uri="{BB962C8B-B14F-4D97-AF65-F5344CB8AC3E}">
        <p14:creationId xmlns:p14="http://schemas.microsoft.com/office/powerpoint/2010/main" val="41704861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C31480B-9EBE-4054-BC64-02BD34FEC8F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2:11-13</a:t>
            </a:r>
          </a:p>
          <a:p>
            <a:pPr algn="just">
              <a:spcBef>
                <a:spcPts val="0"/>
              </a:spcBef>
              <a:spcAft>
                <a:spcPts val="12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 trustworthy statement: For if we died with Him, we will also live with Him;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endure,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also reign with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we deny Him, He also will deny us;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are faithless, He remains faithful, for He cannot deny Himself.”</a:t>
            </a:r>
          </a:p>
        </p:txBody>
      </p:sp>
    </p:spTree>
    <p:extLst>
      <p:ext uri="{BB962C8B-B14F-4D97-AF65-F5344CB8AC3E}">
        <p14:creationId xmlns:p14="http://schemas.microsoft.com/office/powerpoint/2010/main" val="22241368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7673BF-4AD1-4C7E-B28F-CA3F44DC06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spcBef>
                <a:spcPts val="600"/>
              </a:spcBef>
              <a:spcAft>
                <a:spcPts val="600"/>
              </a:spcAft>
            </a:pPr>
            <a:r>
              <a:rPr lang="en-US" altLang="en-US" sz="38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kingdom and priests to our God; and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upon the earth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group of people standing in a room&#10;&#10;Description generated with high confidence">
            <a:extLst>
              <a:ext uri="{FF2B5EF4-FFF2-40B4-BE49-F238E27FC236}">
                <a16:creationId xmlns:a16="http://schemas.microsoft.com/office/drawing/2014/main" id="{19127D94-EC02-4731-9635-B872123A9E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3655" y="2971800"/>
            <a:ext cx="4256690" cy="1828800"/>
          </a:xfrm>
          <a:prstGeom prst="rect">
            <a:avLst/>
          </a:prstGeom>
        </p:spPr>
      </p:pic>
    </p:spTree>
    <p:extLst>
      <p:ext uri="{BB962C8B-B14F-4D97-AF65-F5344CB8AC3E}">
        <p14:creationId xmlns:p14="http://schemas.microsoft.com/office/powerpoint/2010/main" val="18588494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1352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009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 We deny that we are living in God’s redemptive parenthesis</a:t>
            </a:r>
            <a:r>
              <a:rPr lang="en-US" sz="3000" dirty="0">
                <a:effectLst/>
              </a:rPr>
              <a:t>. There, we are again one people. In His holy and heavenly temple there is neither Jew nor Greek, male nor female, pre-mil nor post-mil. There, we are all together, </a:t>
            </a:r>
            <a:r>
              <a:rPr lang="en-US" sz="3000" b="1" u="sng" dirty="0">
                <a:solidFill>
                  <a:srgbClr val="FFFFCC"/>
                </a:solidFill>
                <a:effectLst/>
              </a:rPr>
              <a:t>the Israel of God</a:t>
            </a:r>
            <a:r>
              <a:rPr lang="en-US" sz="3000" dirty="0">
                <a:effectLst/>
              </a:rPr>
              <a:t>,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9551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228600"/>
            <a:ext cx="8001000" cy="1066800"/>
          </a:xfrm>
        </p:spPr>
        <p:txBody>
          <a:bodyPr/>
          <a:lstStyle/>
          <a:p>
            <a:pPr algn="ctr">
              <a:spcBef>
                <a:spcPts val="0"/>
              </a:spcBef>
            </a:pPr>
            <a:r>
              <a:rPr lang="en-US" sz="3200" dirty="0">
                <a:effectLst>
                  <a:outerShdw blurRad="38100" dist="38100" dir="2700000" algn="tl">
                    <a:srgbClr val="000000">
                      <a:alpha val="43137"/>
                    </a:srgbClr>
                  </a:outerShdw>
                </a:effectLst>
              </a:rPr>
              <a:t>Arnold G. Fruchtenbaum</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George Zeller, “Is R. C. Sproul Jr. Really A Jew?,” online: </a:t>
            </a:r>
            <a:r>
              <a:rPr lang="en-US" sz="1600" dirty="0">
                <a:solidFill>
                  <a:schemeClr val="tx1"/>
                </a:solidFill>
                <a:effectLst>
                  <a:outerShdw blurRad="38100" dist="38100" dir="2700000" algn="tl">
                    <a:srgbClr val="000000">
                      <a:alpha val="43137"/>
                    </a:srgbClr>
                  </a:outerShdw>
                </a:effectLst>
                <a:hlinkClick r:id="rId2" tooltip="http://www.middletownbiblechurch.org/reformed/sprouljr.htm&#10;CTRL + Click to follow link"/>
              </a:rPr>
              <a:t>http://www.middletownbiblechurch.org/reformed/sprouljr.htm</a:t>
            </a:r>
            <a:r>
              <a:rPr lang="en-US" sz="1600" dirty="0">
                <a:solidFill>
                  <a:schemeClr val="tx1"/>
                </a:solidFill>
                <a:effectLst>
                  <a:outerShdw blurRad="38100" dist="38100" dir="2700000" algn="tl">
                    <a:srgbClr val="000000">
                      <a:alpha val="43137"/>
                    </a:srgbClr>
                  </a:outerShdw>
                </a:effectLst>
              </a:rPr>
              <a:t>, accessed 17 February 2018.</a:t>
            </a:r>
          </a:p>
        </p:txBody>
      </p:sp>
      <p:sp>
        <p:nvSpPr>
          <p:cNvPr id="16387" name="Rectangle 3"/>
          <p:cNvSpPr>
            <a:spLocks noGrp="1" noChangeArrowheads="1"/>
          </p:cNvSpPr>
          <p:nvPr>
            <p:ph type="body" idx="1"/>
          </p:nvPr>
        </p:nvSpPr>
        <p:spPr>
          <a:xfrm>
            <a:off x="38100" y="1447800"/>
            <a:ext cx="9067800" cy="5334000"/>
          </a:xfrm>
        </p:spPr>
        <p:txBody>
          <a:bodyPr/>
          <a:lstStyle/>
          <a:p>
            <a:pPr marL="0" indent="0" algn="just">
              <a:buFontTx/>
              <a:buNone/>
              <a:defRPr/>
            </a:pPr>
            <a:r>
              <a:rPr lang="en-US" sz="2800" dirty="0">
                <a:effectLst>
                  <a:outerShdw blurRad="38100" dist="38100" dir="2700000" algn="tl">
                    <a:srgbClr val="000000">
                      <a:alpha val="43137"/>
                    </a:srgbClr>
                  </a:outerShdw>
                </a:effectLst>
              </a:rPr>
              <a:t>“</a:t>
            </a:r>
            <a:r>
              <a:rPr lang="en-US" sz="2800" dirty="0">
                <a:effectLst/>
              </a:rPr>
              <a:t>We believe that the answer to, ‘What about the Jews?’ is, ‘Here we are.’ I shared this comment with a friend of mine who is a converted Jew. He was born in Russia after his parents were released from a Communist prison. With the help of the Israeli underground, his family escaped from behind the Iron Curtain. He received Orthodox Jewish training while living in Germany from 1947 to 1951 and then his family immigrated to New York. He is a dedicated servant of Christ and a respected author. When told about Sproul Jr.’s comment ‘Here we are. [We are the Jews]’ he commented, ‘</a:t>
            </a:r>
            <a:r>
              <a:rPr lang="en-US" sz="2800" b="1" u="sng" dirty="0">
                <a:solidFill>
                  <a:srgbClr val="FFFFCC"/>
                </a:solidFill>
                <a:effectLst/>
              </a:rPr>
              <a:t>It’s a good thing he was not declaring this on the streets of Berlin, Germany around 1941!</a:t>
            </a:r>
            <a:r>
              <a:rPr lang="en-US" sz="2800" dirty="0">
                <a:effectLst/>
              </a:rPr>
              <a:t>’” </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868" y="76200"/>
            <a:ext cx="684945" cy="91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4A6007E-0946-43A2-AA55-6CEE1C33B370}"/>
                  </a:ext>
                </a:extLst>
              </p14:cNvPr>
              <p14:cNvContentPartPr/>
              <p14:nvPr/>
            </p14:nvContentPartPr>
            <p14:xfrm>
              <a:off x="10326266" y="250369"/>
              <a:ext cx="5940" cy="5940"/>
            </p14:xfrm>
          </p:contentPart>
        </mc:Choice>
        <mc:Fallback xmlns="">
          <p:pic>
            <p:nvPicPr>
              <p:cNvPr id="2" name="Ink 1">
                <a:extLst>
                  <a:ext uri="{FF2B5EF4-FFF2-40B4-BE49-F238E27FC236}">
                    <a16:creationId xmlns:a16="http://schemas.microsoft.com/office/drawing/2014/main" id="{74A6007E-0946-43A2-AA55-6CEE1C33B370}"/>
                  </a:ext>
                </a:extLst>
              </p:cNvPr>
              <p:cNvPicPr/>
              <p:nvPr/>
            </p:nvPicPr>
            <p:blipFill>
              <a:blip r:embed="rId5"/>
              <a:stretch>
                <a:fillRect/>
              </a:stretch>
            </p:blipFill>
            <p:spPr>
              <a:xfrm>
                <a:off x="10324106" y="248209"/>
                <a:ext cx="10260" cy="10260"/>
              </a:xfrm>
              <a:prstGeom prst="rect">
                <a:avLst/>
              </a:prstGeom>
            </p:spPr>
          </p:pic>
        </mc:Fallback>
      </mc:AlternateContent>
    </p:spTree>
    <p:extLst>
      <p:ext uri="{BB962C8B-B14F-4D97-AF65-F5344CB8AC3E}">
        <p14:creationId xmlns:p14="http://schemas.microsoft.com/office/powerpoint/2010/main" val="203118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Y01462_">
            <a:extLst>
              <a:ext uri="{FF2B5EF4-FFF2-40B4-BE49-F238E27FC236}">
                <a16:creationId xmlns:a16="http://schemas.microsoft.com/office/drawing/2014/main" id="{60319BB0-920E-44A5-9C9B-0EF2B9DDCB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2362199"/>
            <a:ext cx="3352800" cy="371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6875202D-88D8-4B5D-AF43-AC9B8FF6688C}"/>
              </a:ext>
            </a:extLst>
          </p:cNvPr>
          <p:cNvSpPr>
            <a:spLocks noGrp="1" noChangeArrowheads="1"/>
          </p:cNvSpPr>
          <p:nvPr>
            <p:ph type="ctrTitle" idx="4294967295"/>
          </p:nvPr>
        </p:nvSpPr>
        <p:spPr>
          <a:xfrm>
            <a:off x="685800" y="304800"/>
            <a:ext cx="7772400" cy="1524000"/>
          </a:xfrm>
        </p:spPr>
        <p:txBody>
          <a:bodyPr/>
          <a:lstStyle/>
          <a:p>
            <a:pPr marL="0" indent="0" algn="ctr" eaLnBrk="1" hangingPunct="1">
              <a:buFontTx/>
              <a:buNone/>
              <a:defRPr/>
            </a:pPr>
            <a:r>
              <a:rPr lang="en-US" dirty="0"/>
              <a:t>IS THE CHURCH, ISRAEL?</a:t>
            </a:r>
            <a:br>
              <a:rPr lang="en-US" dirty="0"/>
            </a:br>
            <a:r>
              <a:rPr lang="en-US" sz="3600" dirty="0"/>
              <a:t> Galatians 6:16</a:t>
            </a:r>
            <a:endParaRPr lang="en-US" dirty="0"/>
          </a:p>
        </p:txBody>
      </p:sp>
      <p:pic>
        <p:nvPicPr>
          <p:cNvPr id="3077" name="Picture 5" descr="BD06455_">
            <a:extLst>
              <a:ext uri="{FF2B5EF4-FFF2-40B4-BE49-F238E27FC236}">
                <a16:creationId xmlns:a16="http://schemas.microsoft.com/office/drawing/2014/main" id="{D4F30A86-E745-4300-A839-7E8A392B81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491581"/>
            <a:ext cx="3286517" cy="32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870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275EF0-B970-4AE4-9E37-C36C45D25566}"/>
              </a:ext>
            </a:extLst>
          </p:cNvPr>
          <p:cNvSpPr>
            <a:spLocks noGrp="1" noChangeArrowheads="1"/>
          </p:cNvSpPr>
          <p:nvPr>
            <p:ph type="title"/>
          </p:nvPr>
        </p:nvSpPr>
        <p:spPr>
          <a:xfrm>
            <a:off x="304800" y="228600"/>
            <a:ext cx="8610600" cy="685800"/>
          </a:xfrm>
        </p:spPr>
        <p:txBody>
          <a:bodyPr/>
          <a:lstStyle/>
          <a:p>
            <a:pPr algn="ctr" eaLnBrk="1" hangingPunct="1">
              <a:defRPr/>
            </a:pPr>
            <a:r>
              <a:rPr lang="en-US" sz="3600" dirty="0"/>
              <a:t>INTRODUCTION</a:t>
            </a:r>
          </a:p>
        </p:txBody>
      </p:sp>
      <p:sp>
        <p:nvSpPr>
          <p:cNvPr id="41987" name="Rectangle 3">
            <a:extLst>
              <a:ext uri="{FF2B5EF4-FFF2-40B4-BE49-F238E27FC236}">
                <a16:creationId xmlns:a16="http://schemas.microsoft.com/office/drawing/2014/main" id="{DCDDC34A-531A-4216-A11B-ACEEA1EDA579}"/>
              </a:ext>
            </a:extLst>
          </p:cNvPr>
          <p:cNvSpPr>
            <a:spLocks noGrp="1" noChangeArrowheads="1"/>
          </p:cNvSpPr>
          <p:nvPr>
            <p:ph type="body" idx="1"/>
          </p:nvPr>
        </p:nvSpPr>
        <p:spPr>
          <a:xfrm>
            <a:off x="304800" y="1143000"/>
            <a:ext cx="8637588" cy="5257800"/>
          </a:xfrm>
        </p:spPr>
        <p:txBody>
          <a:bodyPr/>
          <a:lstStyle/>
          <a:p>
            <a:pPr marL="461963" indent="-461963" eaLnBrk="1" hangingPunct="1">
              <a:spcBef>
                <a:spcPts val="0"/>
              </a:spcBef>
              <a:spcAft>
                <a:spcPts val="2400"/>
              </a:spcAft>
              <a:buSzPct val="100000"/>
              <a:buFont typeface="+mj-lt"/>
              <a:buAutoNum type="alphaUcPeriod"/>
              <a:defRPr/>
            </a:pPr>
            <a:r>
              <a:rPr lang="en-US" kern="1200" dirty="0">
                <a:cs typeface="Calibri" panose="020F0502020204030204" pitchFamily="34" charset="0"/>
              </a:rPr>
              <a:t>Covenant Theology vs. Dispensational Theology</a:t>
            </a:r>
          </a:p>
          <a:p>
            <a:pPr marL="461963" indent="-461963" eaLnBrk="1" hangingPunct="1">
              <a:spcBef>
                <a:spcPts val="0"/>
              </a:spcBef>
              <a:spcAft>
                <a:spcPts val="2400"/>
              </a:spcAft>
              <a:buSzPct val="100000"/>
              <a:buFont typeface="+mj-lt"/>
              <a:buAutoNum type="alphaUcPeriod"/>
              <a:defRPr/>
            </a:pPr>
            <a:r>
              <a:rPr lang="en-US" dirty="0">
                <a:cs typeface="Calibri" panose="020F0502020204030204" pitchFamily="34" charset="0"/>
              </a:rPr>
              <a:t>One group or two? Galatians 6:16 </a:t>
            </a:r>
          </a:p>
          <a:p>
            <a:pPr marL="914400" lvl="1" indent="-457200" algn="just" eaLnBrk="1" hangingPunct="1">
              <a:spcBef>
                <a:spcPts val="0"/>
              </a:spcBef>
              <a:spcAft>
                <a:spcPts val="2400"/>
              </a:spcAft>
              <a:buSzPct val="100000"/>
              <a:buFont typeface="Arial" panose="020B0604020202020204" pitchFamily="34" charset="0"/>
              <a:buChar char="•"/>
              <a:defRPr/>
            </a:pPr>
            <a:r>
              <a:rPr lang="en-US" dirty="0">
                <a:cs typeface="Calibri" panose="020F0502020204030204" pitchFamily="34" charset="0"/>
              </a:rPr>
              <a:t>NIV: “peace and mercy to all who follow this rule, </a:t>
            </a:r>
            <a:r>
              <a:rPr lang="en-US" b="1" i="1" u="sng" dirty="0">
                <a:solidFill>
                  <a:srgbClr val="FFFFCC"/>
                </a:solidFill>
                <a:cs typeface="Calibri" panose="020F0502020204030204" pitchFamily="34" charset="0"/>
              </a:rPr>
              <a:t>even</a:t>
            </a:r>
            <a:r>
              <a:rPr lang="en-US" dirty="0">
                <a:cs typeface="Calibri" panose="020F0502020204030204" pitchFamily="34" charset="0"/>
              </a:rPr>
              <a:t> to the Israel of God.”</a:t>
            </a:r>
          </a:p>
        </p:txBody>
      </p:sp>
    </p:spTree>
    <p:extLst>
      <p:ext uri="{BB962C8B-B14F-4D97-AF65-F5344CB8AC3E}">
        <p14:creationId xmlns:p14="http://schemas.microsoft.com/office/powerpoint/2010/main" val="359476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 = Israel</a:t>
            </a:r>
          </a:p>
        </p:txBody>
      </p:sp>
    </p:spTree>
    <p:extLst>
      <p:ext uri="{BB962C8B-B14F-4D97-AF65-F5344CB8AC3E}">
        <p14:creationId xmlns:p14="http://schemas.microsoft.com/office/powerpoint/2010/main" val="42580804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278606" y="1905000"/>
            <a:ext cx="8586788" cy="4343400"/>
          </a:xfrm>
        </p:spPr>
        <p:txBody>
          <a:bodyPr anchor="t"/>
          <a:lstStyle/>
          <a:p>
            <a:pPr algn="just" eaLnBrk="1" hangingPunct="1">
              <a:buFontTx/>
              <a:buNone/>
              <a:defRPr/>
            </a:pPr>
            <a:r>
              <a:rPr lang="en-US" sz="3000" dirty="0">
                <a:solidFill>
                  <a:schemeClr val="tx1"/>
                </a:solidFill>
              </a:rPr>
              <a:t>“The story of the </a:t>
            </a:r>
            <a:r>
              <a:rPr lang="en-US" sz="3000" b="1" u="sng" dirty="0">
                <a:solidFill>
                  <a:srgbClr val="FFFFCC"/>
                </a:solidFill>
              </a:rPr>
              <a:t>church begins with Israel</a:t>
            </a:r>
            <a:r>
              <a:rPr lang="en-US" sz="3000" dirty="0">
                <a:solidFill>
                  <a:schemeClr val="tx1"/>
                </a:solidFill>
              </a:rPr>
              <a:t>, the Old Testament people of God…The identity of the church is necessary for the mission of the church. Only as a holy nation, called out of the darkness into the light of God‘s presence, can the church discharge it’s mission…Peter affirms that </a:t>
            </a:r>
            <a:r>
              <a:rPr lang="en-US" sz="3000" b="1" u="sng" dirty="0">
                <a:solidFill>
                  <a:srgbClr val="FFFFCC"/>
                </a:solidFill>
              </a:rPr>
              <a:t>the church’s right to the titles of Israel</a:t>
            </a:r>
            <a:r>
              <a:rPr lang="en-US" sz="3000" dirty="0">
                <a:solidFill>
                  <a:schemeClr val="tx1"/>
                </a:solidFill>
              </a:rPr>
              <a:t>, then describes the church’s witness of praise (1st Peter 2:9–10)...This understanding of </a:t>
            </a:r>
            <a:r>
              <a:rPr lang="en-US" sz="3000" b="1" u="sng" dirty="0">
                <a:solidFill>
                  <a:srgbClr val="FFFFCC"/>
                </a:solidFill>
              </a:rPr>
              <a:t>the church as the new and true Israel</a:t>
            </a:r>
            <a:r>
              <a:rPr lang="en-US" sz="3000" dirty="0">
                <a:solidFill>
                  <a:schemeClr val="tx1"/>
                </a:solidFill>
              </a:rPr>
              <a:t> of Christ must inspire our mission in the contemporary world.”</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524000" y="304800"/>
            <a:ext cx="7010400" cy="1219200"/>
          </a:xfrm>
        </p:spPr>
        <p:txBody>
          <a:bodyPr/>
          <a:lstStyle/>
          <a:p>
            <a:pPr marL="0" indent="0" algn="ctr" eaLnBrk="1" hangingPunct="1">
              <a:lnSpc>
                <a:spcPct val="90000"/>
              </a:lnSpc>
              <a:buFont typeface="Wingdings" panose="05000000000000000000" pitchFamily="2" charset="2"/>
              <a:buNone/>
              <a:defRPr/>
            </a:pPr>
            <a:r>
              <a:rPr lang="en-US" dirty="0">
                <a:solidFill>
                  <a:schemeClr val="tx2"/>
                </a:solidFill>
              </a:rPr>
              <a:t>Edmund P. Clowney</a:t>
            </a:r>
          </a:p>
          <a:p>
            <a:pPr marL="0" indent="0" algn="ctr" eaLnBrk="1" hangingPunct="1">
              <a:lnSpc>
                <a:spcPct val="90000"/>
              </a:lnSpc>
              <a:buNone/>
              <a:defRPr/>
            </a:pPr>
            <a:r>
              <a:rPr lang="en-US" sz="2000" dirty="0"/>
              <a:t>Edmund P. Clowney, </a:t>
            </a:r>
            <a:r>
              <a:rPr lang="en-US" sz="2000" i="1" dirty="0"/>
              <a:t>The Church</a:t>
            </a:r>
            <a:r>
              <a:rPr lang="en-US" sz="2000" dirty="0"/>
              <a:t>, ed. Gerald Bray, Contours of Christian Theology (Downers Grove, ILL: InterVarsity Press, 1995), 28, 162-63.</a:t>
            </a:r>
          </a:p>
          <a:p>
            <a:pPr marL="0" indent="0" algn="ctr" eaLnBrk="1" hangingPunct="1">
              <a:lnSpc>
                <a:spcPct val="90000"/>
              </a:lnSpc>
              <a:buFont typeface="Wingdings" panose="05000000000000000000" pitchFamily="2" charset="2"/>
              <a:buNone/>
              <a:defRPr/>
            </a:pPr>
            <a:endParaRPr lang="en-US" sz="2000" dirty="0"/>
          </a:p>
        </p:txBody>
      </p:sp>
      <p:pic>
        <p:nvPicPr>
          <p:cNvPr id="5" name="Picture 4">
            <a:extLst>
              <a:ext uri="{FF2B5EF4-FFF2-40B4-BE49-F238E27FC236}">
                <a16:creationId xmlns:a16="http://schemas.microsoft.com/office/drawing/2014/main" id="{3C91A025-EA15-45D3-9DA9-12128A6DFF5E}"/>
              </a:ext>
            </a:extLst>
          </p:cNvPr>
          <p:cNvPicPr>
            <a:picLocks noChangeAspect="1"/>
          </p:cNvPicPr>
          <p:nvPr/>
        </p:nvPicPr>
        <p:blipFill>
          <a:blip r:embed="rId2"/>
          <a:stretch>
            <a:fillRect/>
          </a:stretch>
        </p:blipFill>
        <p:spPr>
          <a:xfrm>
            <a:off x="309086" y="158575"/>
            <a:ext cx="990600" cy="1511650"/>
          </a:xfrm>
          <a:prstGeom prst="rect">
            <a:avLst/>
          </a:prstGeom>
        </p:spPr>
      </p:pic>
    </p:spTree>
    <p:extLst>
      <p:ext uri="{BB962C8B-B14F-4D97-AF65-F5344CB8AC3E}">
        <p14:creationId xmlns:p14="http://schemas.microsoft.com/office/powerpoint/2010/main" val="3502808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278606" y="1676400"/>
            <a:ext cx="8586788" cy="4343400"/>
          </a:xfrm>
        </p:spPr>
        <p:txBody>
          <a:bodyPr anchor="t"/>
          <a:lstStyle/>
          <a:p>
            <a:pPr algn="just" eaLnBrk="1" hangingPunct="1">
              <a:buFontTx/>
              <a:buNone/>
              <a:defRPr/>
            </a:pPr>
            <a:r>
              <a:rPr lang="en-US" sz="3200" dirty="0">
                <a:solidFill>
                  <a:schemeClr val="tx1"/>
                </a:solidFill>
              </a:rPr>
              <a:t>“That is, we believe in the unfolding plan of God in history, the Christian Church is the very fruition of the redemptive purpose of God.  As such, the multi-racial, international Church of Jesus Christ supersedes racial, national Israel as the focus of the kingdom of God.  </a:t>
            </a:r>
            <a:r>
              <a:rPr lang="en-US" sz="3200" b="1" dirty="0">
                <a:solidFill>
                  <a:srgbClr val="FFFFCC"/>
                </a:solidFill>
              </a:rPr>
              <a:t>Indeed, we believe that the church becomes ‘</a:t>
            </a:r>
            <a:r>
              <a:rPr lang="en-US" sz="3200" b="1" i="1" dirty="0">
                <a:solidFill>
                  <a:srgbClr val="FFFFCC"/>
                </a:solidFill>
              </a:rPr>
              <a:t>the Israel of God</a:t>
            </a:r>
            <a:r>
              <a:rPr lang="en-US" sz="3200" b="1" dirty="0">
                <a:solidFill>
                  <a:srgbClr val="FFFFCC"/>
                </a:solidFill>
              </a:rPr>
              <a:t>’ (Gal. 6:16)</a:t>
            </a:r>
            <a:r>
              <a:rPr lang="en-US" sz="3200" dirty="0">
                <a:solidFill>
                  <a:schemeClr val="tx1"/>
                </a:solidFill>
              </a:rPr>
              <a:t>…”</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524000" y="304800"/>
            <a:ext cx="7010400" cy="1219200"/>
          </a:xfrm>
        </p:spPr>
        <p:txBody>
          <a:bodyPr/>
          <a:lstStyle/>
          <a:p>
            <a:pPr marL="0" indent="0" algn="ctr" eaLnBrk="1" hangingPunct="1">
              <a:lnSpc>
                <a:spcPct val="90000"/>
              </a:lnSpc>
              <a:buFont typeface="Wingdings" panose="05000000000000000000" pitchFamily="2" charset="2"/>
              <a:buNone/>
              <a:defRPr/>
            </a:pPr>
            <a:r>
              <a:rPr lang="en-US" dirty="0">
                <a:solidFill>
                  <a:schemeClr val="tx2"/>
                </a:solidFill>
              </a:rPr>
              <a:t>Kenneth L. Gentry Jr.</a:t>
            </a:r>
          </a:p>
          <a:p>
            <a:pPr marL="0" indent="0" algn="ctr" eaLnBrk="1" hangingPunct="1">
              <a:lnSpc>
                <a:spcPct val="90000"/>
              </a:lnSpc>
              <a:buFont typeface="Wingdings" panose="05000000000000000000" pitchFamily="2" charset="2"/>
              <a:buNone/>
              <a:defRPr/>
            </a:pPr>
            <a:r>
              <a:rPr lang="en-US" sz="2000" i="1" dirty="0"/>
              <a:t>“The Iceman Cometh!  Mormonism </a:t>
            </a:r>
            <a:r>
              <a:rPr lang="en-US" sz="2000" i="1" dirty="0" err="1"/>
              <a:t>Reigneth</a:t>
            </a:r>
            <a:r>
              <a:rPr lang="en-US" sz="2000" i="1" dirty="0"/>
              <a:t>!,”</a:t>
            </a:r>
            <a:r>
              <a:rPr lang="en-US" sz="2000" dirty="0"/>
              <a:t> </a:t>
            </a:r>
            <a:r>
              <a:rPr lang="en-US" sz="2000" u="sng" dirty="0"/>
              <a:t>Dispensationalism in Transition</a:t>
            </a:r>
            <a:r>
              <a:rPr lang="en-US" sz="2000" dirty="0"/>
              <a:t>, Vol 6, No.1; Jan. 1993 p. 1. Italics mine</a:t>
            </a:r>
          </a:p>
        </p:txBody>
      </p:sp>
      <p:pic>
        <p:nvPicPr>
          <p:cNvPr id="2" name="Picture 1">
            <a:extLst>
              <a:ext uri="{FF2B5EF4-FFF2-40B4-BE49-F238E27FC236}">
                <a16:creationId xmlns:a16="http://schemas.microsoft.com/office/drawing/2014/main" id="{FEAECE1F-39DD-4863-9A3F-3742F959D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88" y="121920"/>
            <a:ext cx="937260" cy="914400"/>
          </a:xfrm>
          <a:prstGeom prst="rect">
            <a:avLst/>
          </a:prstGeom>
        </p:spPr>
      </p:pic>
    </p:spTree>
    <p:extLst>
      <p:ext uri="{BB962C8B-B14F-4D97-AF65-F5344CB8AC3E}">
        <p14:creationId xmlns:p14="http://schemas.microsoft.com/office/powerpoint/2010/main" val="180956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5ACD26-490C-4A18-B1EE-3996817EFFC3}"/>
              </a:ext>
            </a:extLst>
          </p:cNvPr>
          <p:cNvSpPr>
            <a:spLocks noGrp="1" noChangeArrowheads="1"/>
          </p:cNvSpPr>
          <p:nvPr>
            <p:ph type="title"/>
          </p:nvPr>
        </p:nvSpPr>
        <p:spPr>
          <a:xfrm>
            <a:off x="885825" y="228600"/>
            <a:ext cx="7372350" cy="1295400"/>
          </a:xfrm>
        </p:spPr>
        <p:txBody>
          <a:bodyPr/>
          <a:lstStyle/>
          <a:p>
            <a:pPr marL="0" indent="0" algn="ctr" eaLnBrk="1" hangingPunct="1">
              <a:buFontTx/>
              <a:buNone/>
              <a:defRPr/>
            </a:pPr>
            <a:r>
              <a:rPr lang="en-US" sz="3200" dirty="0">
                <a:effectLst>
                  <a:outerShdw blurRad="38100" dist="38100" dir="2700000" algn="tl">
                    <a:srgbClr val="000000"/>
                  </a:outerShdw>
                </a:effectLst>
                <a:ea typeface="+mn-ea"/>
                <a:cs typeface="+mn-cs"/>
              </a:rPr>
              <a:t>Hans K. </a:t>
            </a:r>
            <a:r>
              <a:rPr lang="en-US" sz="3200" dirty="0" err="1">
                <a:effectLst>
                  <a:outerShdw blurRad="38100" dist="38100" dir="2700000" algn="tl">
                    <a:srgbClr val="000000"/>
                  </a:outerShdw>
                </a:effectLst>
                <a:ea typeface="+mn-ea"/>
                <a:cs typeface="+mn-cs"/>
              </a:rPr>
              <a:t>LaRondelle</a:t>
            </a:r>
            <a:br>
              <a:rPr lang="en-US" sz="2000" dirty="0"/>
            </a:br>
            <a:r>
              <a:rPr lang="en-US" sz="1800" dirty="0"/>
              <a:t> </a:t>
            </a:r>
            <a:r>
              <a:rPr lang="en-US" sz="1800" dirty="0">
                <a:solidFill>
                  <a:schemeClr val="tx1"/>
                </a:solidFill>
              </a:rPr>
              <a:t>The Israel of God in Prophecy: Principles of Prophetic Interpretation (Berrien Springs, Mich.: Andrews University U., 1983), pp. 110-11. Italics mine</a:t>
            </a:r>
            <a:endParaRPr lang="en-US" sz="2000" dirty="0">
              <a:solidFill>
                <a:schemeClr val="tx1"/>
              </a:solidFill>
            </a:endParaRPr>
          </a:p>
        </p:txBody>
      </p:sp>
      <p:sp>
        <p:nvSpPr>
          <p:cNvPr id="48131" name="Rectangle 3">
            <a:extLst>
              <a:ext uri="{FF2B5EF4-FFF2-40B4-BE49-F238E27FC236}">
                <a16:creationId xmlns:a16="http://schemas.microsoft.com/office/drawing/2014/main" id="{B65F445E-52F1-452A-80CF-B4A09BE9DBAD}"/>
              </a:ext>
            </a:extLst>
          </p:cNvPr>
          <p:cNvSpPr>
            <a:spLocks noGrp="1" noChangeArrowheads="1"/>
          </p:cNvSpPr>
          <p:nvPr>
            <p:ph type="body" idx="1"/>
          </p:nvPr>
        </p:nvSpPr>
        <p:spPr>
          <a:xfrm>
            <a:off x="114300" y="1600200"/>
            <a:ext cx="8915400" cy="3352800"/>
          </a:xfrm>
        </p:spPr>
        <p:txBody>
          <a:bodyPr/>
          <a:lstStyle/>
          <a:p>
            <a:pPr marL="0" indent="0" algn="just" eaLnBrk="1" hangingPunct="1">
              <a:lnSpc>
                <a:spcPct val="90000"/>
              </a:lnSpc>
              <a:buFont typeface="Wingdings" panose="05000000000000000000" pitchFamily="2" charset="2"/>
              <a:buNone/>
              <a:defRPr/>
            </a:pPr>
            <a:r>
              <a:rPr lang="en-US" sz="3600" dirty="0"/>
              <a:t>“Paul’s benediction in Galatians 6:16 becomes, then, the </a:t>
            </a:r>
            <a:r>
              <a:rPr lang="en-US" sz="3600" b="1" i="1" dirty="0">
                <a:solidFill>
                  <a:srgbClr val="FFFFCC"/>
                </a:solidFill>
              </a:rPr>
              <a:t>chief witness</a:t>
            </a:r>
            <a:r>
              <a:rPr lang="en-US" sz="3600" dirty="0">
                <a:solidFill>
                  <a:srgbClr val="FFFFCC"/>
                </a:solidFill>
              </a:rPr>
              <a:t> </a:t>
            </a:r>
            <a:r>
              <a:rPr lang="en-US" sz="3600" dirty="0"/>
              <a:t>in the New Testament declaring that the universal church is the Israel of God, the seed of Abraham, the heir to Israel’s covenant promise (c.f. Gal. 3:29; 6:16).”</a:t>
            </a:r>
          </a:p>
        </p:txBody>
      </p:sp>
      <p:pic>
        <p:nvPicPr>
          <p:cNvPr id="2" name="Picture 1">
            <a:extLst>
              <a:ext uri="{FF2B5EF4-FFF2-40B4-BE49-F238E27FC236}">
                <a16:creationId xmlns:a16="http://schemas.microsoft.com/office/drawing/2014/main" id="{48A4F1B2-662D-442F-B7B0-DB0585B77A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1" y="133350"/>
            <a:ext cx="738835" cy="914400"/>
          </a:xfrm>
          <a:prstGeom prst="rect">
            <a:avLst/>
          </a:prstGeom>
        </p:spPr>
      </p:pic>
    </p:spTree>
    <p:extLst>
      <p:ext uri="{BB962C8B-B14F-4D97-AF65-F5344CB8AC3E}">
        <p14:creationId xmlns:p14="http://schemas.microsoft.com/office/powerpoint/2010/main" val="254809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275EF0-B970-4AE4-9E37-C36C45D25566}"/>
              </a:ext>
            </a:extLst>
          </p:cNvPr>
          <p:cNvSpPr>
            <a:spLocks noGrp="1" noChangeArrowheads="1"/>
          </p:cNvSpPr>
          <p:nvPr>
            <p:ph type="title"/>
          </p:nvPr>
        </p:nvSpPr>
        <p:spPr>
          <a:xfrm>
            <a:off x="304800" y="228600"/>
            <a:ext cx="8610600" cy="685800"/>
          </a:xfrm>
        </p:spPr>
        <p:txBody>
          <a:bodyPr/>
          <a:lstStyle/>
          <a:p>
            <a:pPr algn="ctr" eaLnBrk="1" hangingPunct="1">
              <a:defRPr/>
            </a:pPr>
            <a:r>
              <a:rPr lang="en-US" sz="3600" dirty="0"/>
              <a:t>INTRODUCTION</a:t>
            </a:r>
          </a:p>
        </p:txBody>
      </p:sp>
      <p:sp>
        <p:nvSpPr>
          <p:cNvPr id="41987" name="Rectangle 3">
            <a:extLst>
              <a:ext uri="{FF2B5EF4-FFF2-40B4-BE49-F238E27FC236}">
                <a16:creationId xmlns:a16="http://schemas.microsoft.com/office/drawing/2014/main" id="{DCDDC34A-531A-4216-A11B-ACEEA1EDA579}"/>
              </a:ext>
            </a:extLst>
          </p:cNvPr>
          <p:cNvSpPr>
            <a:spLocks noGrp="1" noChangeArrowheads="1"/>
          </p:cNvSpPr>
          <p:nvPr>
            <p:ph type="body" idx="1"/>
          </p:nvPr>
        </p:nvSpPr>
        <p:spPr>
          <a:xfrm>
            <a:off x="304800" y="1143000"/>
            <a:ext cx="8637588" cy="5257800"/>
          </a:xfrm>
        </p:spPr>
        <p:txBody>
          <a:bodyPr/>
          <a:lstStyle/>
          <a:p>
            <a:pPr marL="461963" indent="-461963" eaLnBrk="1" hangingPunct="1">
              <a:spcBef>
                <a:spcPts val="0"/>
              </a:spcBef>
              <a:spcAft>
                <a:spcPts val="2400"/>
              </a:spcAft>
              <a:buSzPct val="100000"/>
              <a:buFont typeface="+mj-lt"/>
              <a:buAutoNum type="alphaUcPeriod"/>
              <a:defRPr/>
            </a:pPr>
            <a:r>
              <a:rPr lang="en-US" kern="1200" dirty="0">
                <a:cs typeface="Calibri" panose="020F0502020204030204" pitchFamily="34" charset="0"/>
              </a:rPr>
              <a:t>Covenant Theology vs. Dispensational Theology</a:t>
            </a:r>
          </a:p>
          <a:p>
            <a:pPr marL="461963" indent="-461963" eaLnBrk="1" hangingPunct="1">
              <a:spcBef>
                <a:spcPts val="0"/>
              </a:spcBef>
              <a:spcAft>
                <a:spcPts val="2400"/>
              </a:spcAft>
              <a:buSzPct val="100000"/>
              <a:buFont typeface="+mj-lt"/>
              <a:buAutoNum type="alphaUcPeriod"/>
              <a:defRPr/>
            </a:pPr>
            <a:r>
              <a:rPr lang="en-US" dirty="0">
                <a:cs typeface="Calibri" panose="020F0502020204030204" pitchFamily="34" charset="0"/>
              </a:rPr>
              <a:t>One group or two?</a:t>
            </a:r>
          </a:p>
          <a:p>
            <a:pPr marL="914400" lvl="1" indent="-457200" algn="just" eaLnBrk="1" hangingPunct="1">
              <a:spcBef>
                <a:spcPts val="0"/>
              </a:spcBef>
              <a:spcAft>
                <a:spcPts val="2400"/>
              </a:spcAft>
              <a:buSzPct val="100000"/>
              <a:buFont typeface="Arial" panose="020B0604020202020204" pitchFamily="34" charset="0"/>
              <a:buChar char="•"/>
              <a:defRPr/>
            </a:pPr>
            <a:r>
              <a:rPr lang="en-US" dirty="0">
                <a:cs typeface="Calibri" panose="020F0502020204030204" pitchFamily="34" charset="0"/>
              </a:rPr>
              <a:t>NIV: “peace and mercy to all who follow this rule, </a:t>
            </a:r>
            <a:r>
              <a:rPr lang="en-US" b="1" i="1" u="sng" dirty="0">
                <a:solidFill>
                  <a:srgbClr val="FFFFCC"/>
                </a:solidFill>
                <a:cs typeface="Calibri" panose="020F0502020204030204" pitchFamily="34" charset="0"/>
              </a:rPr>
              <a:t>even</a:t>
            </a:r>
            <a:r>
              <a:rPr lang="en-US" dirty="0">
                <a:cs typeface="Calibri" panose="020F0502020204030204" pitchFamily="34" charset="0"/>
              </a:rPr>
              <a:t> to the Israel of God.”</a:t>
            </a:r>
          </a:p>
          <a:p>
            <a:pPr marL="914400" lvl="1" indent="-457200" algn="just" eaLnBrk="1" hangingPunct="1">
              <a:spcBef>
                <a:spcPts val="0"/>
              </a:spcBef>
              <a:spcAft>
                <a:spcPts val="2400"/>
              </a:spcAft>
              <a:buSzPct val="100000"/>
              <a:buFont typeface="Arial" panose="020B0604020202020204" pitchFamily="34" charset="0"/>
              <a:buChar char="•"/>
              <a:defRPr/>
            </a:pPr>
            <a:r>
              <a:rPr lang="en-US" kern="1200" dirty="0">
                <a:cs typeface="Calibri" panose="020F0502020204030204" pitchFamily="34" charset="0"/>
              </a:rPr>
              <a:t>NASB: “And to those who will walk by this rule, peace and mercy be upon them, </a:t>
            </a:r>
            <a:r>
              <a:rPr lang="en-US" b="1" i="1" u="sng" dirty="0">
                <a:solidFill>
                  <a:srgbClr val="FFFFCC"/>
                </a:solidFill>
                <a:cs typeface="Calibri" panose="020F0502020204030204" pitchFamily="34" charset="0"/>
              </a:rPr>
              <a:t>and</a:t>
            </a:r>
            <a:r>
              <a:rPr lang="en-US" kern="1200" dirty="0">
                <a:cs typeface="Calibri" panose="020F0502020204030204" pitchFamily="34" charset="0"/>
              </a:rPr>
              <a:t> upon the Israel of God.”</a:t>
            </a:r>
            <a:endParaRPr lang="en-US" sz="2400" dirty="0">
              <a:solidFill>
                <a:schemeClr val="tx2"/>
              </a:solidFill>
            </a:endParaRPr>
          </a:p>
        </p:txBody>
      </p:sp>
    </p:spTree>
    <p:extLst>
      <p:ext uri="{BB962C8B-B14F-4D97-AF65-F5344CB8AC3E}">
        <p14:creationId xmlns:p14="http://schemas.microsoft.com/office/powerpoint/2010/main" val="44934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31459726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C3B89099-D878-440A-96C3-830C80F484DC}"/>
              </a:ext>
            </a:extLst>
          </p:cNvPr>
          <p:cNvGraphicFramePr>
            <a:graphicFrameLocks noGrp="1"/>
          </p:cNvGraphicFramePr>
          <p:nvPr>
            <p:ph type="tbl" idx="1"/>
            <p:extLst>
              <p:ext uri="{D42A27DB-BD31-4B8C-83A1-F6EECF244321}">
                <p14:modId xmlns:p14="http://schemas.microsoft.com/office/powerpoint/2010/main" val="3187395391"/>
              </p:ext>
            </p:extLst>
          </p:nvPr>
        </p:nvGraphicFramePr>
        <p:xfrm>
          <a:off x="152400" y="304800"/>
          <a:ext cx="8839200" cy="6248401"/>
        </p:xfrm>
        <a:graphic>
          <a:graphicData uri="http://schemas.openxmlformats.org/drawingml/2006/table">
            <a:tbl>
              <a:tblPr firstRow="1" bandRow="1">
                <a:tableStyleId>{073A0DAA-6AF3-43AB-8588-CEC1D06C72B9}</a:tableStyleId>
              </a:tblPr>
              <a:tblGrid>
                <a:gridCol w="2946400">
                  <a:extLst>
                    <a:ext uri="{9D8B030D-6E8A-4147-A177-3AD203B41FA5}">
                      <a16:colId xmlns:a16="http://schemas.microsoft.com/office/drawing/2014/main" val="1765403527"/>
                    </a:ext>
                  </a:extLst>
                </a:gridCol>
                <a:gridCol w="2946400">
                  <a:extLst>
                    <a:ext uri="{9D8B030D-6E8A-4147-A177-3AD203B41FA5}">
                      <a16:colId xmlns:a16="http://schemas.microsoft.com/office/drawing/2014/main" val="3490738748"/>
                    </a:ext>
                  </a:extLst>
                </a:gridCol>
                <a:gridCol w="2946400">
                  <a:extLst>
                    <a:ext uri="{9D8B030D-6E8A-4147-A177-3AD203B41FA5}">
                      <a16:colId xmlns:a16="http://schemas.microsoft.com/office/drawing/2014/main" val="2435885925"/>
                    </a:ext>
                  </a:extLst>
                </a:gridCol>
              </a:tblGrid>
              <a:tr h="733053">
                <a:tc gridSpan="3">
                  <a:txBody>
                    <a:bodyPr/>
                    <a:lstStyle/>
                    <a:p>
                      <a:pPr algn="ctr"/>
                      <a:r>
                        <a:rPr lang="en-US" sz="3600" dirty="0">
                          <a:solidFill>
                            <a:schemeClr val="tx2"/>
                          </a:solidFill>
                          <a:latin typeface="Calibri" panose="020F0502020204030204" pitchFamily="34" charset="0"/>
                          <a:ea typeface="+mj-ea"/>
                          <a:cs typeface="+mj-cs"/>
                        </a:rPr>
                        <a:t>The Galatians </a:t>
                      </a:r>
                      <a:r>
                        <a:rPr lang="en-US" sz="3600" b="1" kern="1200" dirty="0">
                          <a:solidFill>
                            <a:schemeClr val="tx2"/>
                          </a:solidFill>
                          <a:latin typeface="Calibri" panose="020F0502020204030204" pitchFamily="34" charset="0"/>
                          <a:ea typeface="+mj-ea"/>
                          <a:cs typeface="+mj-cs"/>
                        </a:rPr>
                        <a:t>6:16 ‘</a:t>
                      </a:r>
                      <a:r>
                        <a:rPr lang="el-GR" sz="3600" b="1" kern="1200" dirty="0">
                          <a:solidFill>
                            <a:schemeClr val="tx2"/>
                          </a:solidFill>
                          <a:latin typeface="Calibri" panose="020F0502020204030204" pitchFamily="34" charset="0"/>
                          <a:ea typeface="+mj-ea"/>
                          <a:cs typeface="+mj-cs"/>
                        </a:rPr>
                        <a:t>καί</a:t>
                      </a:r>
                      <a:r>
                        <a:rPr lang="en-US" sz="3600" b="1" kern="1200" dirty="0">
                          <a:solidFill>
                            <a:schemeClr val="tx2"/>
                          </a:solidFill>
                          <a:latin typeface="Calibri" panose="020F0502020204030204" pitchFamily="34" charset="0"/>
                          <a:ea typeface="+mj-ea"/>
                          <a:cs typeface="+mj-cs"/>
                        </a:rPr>
                        <a:t>’ Controversy</a:t>
                      </a:r>
                    </a:p>
                  </a:txBody>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1025950240"/>
                  </a:ext>
                </a:extLst>
              </a:tr>
              <a:tr h="593423">
                <a:tc>
                  <a:txBody>
                    <a:bodyPr/>
                    <a:lstStyle/>
                    <a:p>
                      <a:r>
                        <a:rPr lang="en-US" sz="2800" dirty="0">
                          <a:latin typeface="Calibri" panose="020F0502020204030204" pitchFamily="34" charset="0"/>
                          <a:cs typeface="Calibri" panose="020F0502020204030204" pitchFamily="34" charset="0"/>
                        </a:rPr>
                        <a:t>Translation of kai</a:t>
                      </a:r>
                      <a:endParaRPr lang="en-US" sz="2800" i="1" dirty="0">
                        <a:latin typeface="Calibri" panose="020F0502020204030204" pitchFamily="34" charset="0"/>
                        <a:cs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cs typeface="Calibri" panose="020F0502020204030204" pitchFamily="34" charset="0"/>
                        </a:rPr>
                        <a:t>“even”</a:t>
                      </a:r>
                    </a:p>
                  </a:txBody>
                  <a:tcPr/>
                </a:tc>
                <a:tc>
                  <a:txBody>
                    <a:bodyPr/>
                    <a:lstStyle/>
                    <a:p>
                      <a:r>
                        <a:rPr lang="en-US" sz="2800" b="1" dirty="0">
                          <a:solidFill>
                            <a:srgbClr val="0000FF"/>
                          </a:solidFill>
                          <a:latin typeface="Calibri" panose="020F0502020204030204" pitchFamily="34" charset="0"/>
                          <a:cs typeface="Calibri" panose="020F0502020204030204" pitchFamily="34" charset="0"/>
                        </a:rPr>
                        <a:t>“and”</a:t>
                      </a:r>
                    </a:p>
                  </a:txBody>
                  <a:tcPr/>
                </a:tc>
                <a:extLst>
                  <a:ext uri="{0D108BD9-81ED-4DB2-BD59-A6C34878D82A}">
                    <a16:rowId xmlns:a16="http://schemas.microsoft.com/office/drawing/2014/main" val="969964522"/>
                  </a:ext>
                </a:extLst>
              </a:tr>
              <a:tr h="593423">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Use of </a:t>
                      </a:r>
                      <a:r>
                        <a:rPr lang="el-GR" sz="2800" u="none" kern="1200" dirty="0">
                          <a:solidFill>
                            <a:schemeClr val="dk1"/>
                          </a:solidFill>
                          <a:latin typeface="Calibri" panose="020F0502020204030204" pitchFamily="34" charset="0"/>
                          <a:ea typeface="+mn-ea"/>
                          <a:cs typeface="Calibri" panose="020F0502020204030204" pitchFamily="34" charset="0"/>
                        </a:rPr>
                        <a:t>καί</a:t>
                      </a:r>
                      <a:endParaRPr lang="en-US" sz="2800" u="none"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appositional</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continuative</a:t>
                      </a:r>
                    </a:p>
                  </a:txBody>
                  <a:tcPr/>
                </a:tc>
                <a:extLst>
                  <a:ext uri="{0D108BD9-81ED-4DB2-BD59-A6C34878D82A}">
                    <a16:rowId xmlns:a16="http://schemas.microsoft.com/office/drawing/2014/main" val="4049015391"/>
                  </a:ext>
                </a:extLst>
              </a:tr>
              <a:tr h="593423">
                <a:tc>
                  <a:txBody>
                    <a:bodyPr/>
                    <a:lstStyle/>
                    <a:p>
                      <a:r>
                        <a:rPr lang="en-US" sz="2800" dirty="0">
                          <a:latin typeface="Calibri" panose="020F0502020204030204" pitchFamily="34" charset="0"/>
                          <a:cs typeface="Calibri" panose="020F0502020204030204" pitchFamily="34" charset="0"/>
                        </a:rPr>
                        <a:t>Bible version</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NIV</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NASB</a:t>
                      </a:r>
                    </a:p>
                  </a:txBody>
                  <a:tcPr/>
                </a:tc>
                <a:extLst>
                  <a:ext uri="{0D108BD9-81ED-4DB2-BD59-A6C34878D82A}">
                    <a16:rowId xmlns:a16="http://schemas.microsoft.com/office/drawing/2014/main" val="2830625949"/>
                  </a:ext>
                </a:extLst>
              </a:tr>
              <a:tr h="1082126">
                <a:tc>
                  <a:txBody>
                    <a:bodyPr/>
                    <a:lstStyle/>
                    <a:p>
                      <a:r>
                        <a:rPr lang="en-US" sz="2800" dirty="0">
                          <a:latin typeface="Calibri" panose="020F0502020204030204" pitchFamily="34" charset="0"/>
                          <a:cs typeface="Calibri" panose="020F0502020204030204" pitchFamily="34" charset="0"/>
                        </a:rPr>
                        <a:t>“Israel of God”</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Church</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Hebrew-Christians within the Church</a:t>
                      </a:r>
                    </a:p>
                  </a:txBody>
                  <a:tcPr/>
                </a:tc>
                <a:extLst>
                  <a:ext uri="{0D108BD9-81ED-4DB2-BD59-A6C34878D82A}">
                    <a16:rowId xmlns:a16="http://schemas.microsoft.com/office/drawing/2014/main" val="3511889087"/>
                  </a:ext>
                </a:extLst>
              </a:tr>
              <a:tr h="1570827">
                <a:tc>
                  <a:txBody>
                    <a:bodyPr/>
                    <a:lstStyle/>
                    <a:p>
                      <a:r>
                        <a:rPr lang="en-US" sz="2800" dirty="0">
                          <a:latin typeface="Calibri" panose="020F0502020204030204" pitchFamily="34" charset="0"/>
                          <a:cs typeface="Calibri" panose="020F0502020204030204" pitchFamily="34" charset="0"/>
                        </a:rPr>
                        <a:t>Israel and Church</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Equated</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“Israel of God” is a subset within the church</a:t>
                      </a:r>
                    </a:p>
                  </a:txBody>
                  <a:tcPr/>
                </a:tc>
                <a:extLst>
                  <a:ext uri="{0D108BD9-81ED-4DB2-BD59-A6C34878D82A}">
                    <a16:rowId xmlns:a16="http://schemas.microsoft.com/office/drawing/2014/main" val="2498239078"/>
                  </a:ext>
                </a:extLst>
              </a:tr>
              <a:tr h="1082126">
                <a:tc>
                  <a:txBody>
                    <a:bodyPr/>
                    <a:lstStyle/>
                    <a:p>
                      <a:r>
                        <a:rPr lang="en-US" sz="2800" dirty="0">
                          <a:latin typeface="Calibri" panose="020F0502020204030204" pitchFamily="34" charset="0"/>
                          <a:cs typeface="Calibri" panose="020F0502020204030204" pitchFamily="34" charset="0"/>
                        </a:rPr>
                        <a:t>Theology</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Replacement Theology</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Dispensational Theology</a:t>
                      </a:r>
                    </a:p>
                  </a:txBody>
                  <a:tcPr/>
                </a:tc>
                <a:extLst>
                  <a:ext uri="{0D108BD9-81ED-4DB2-BD59-A6C34878D82A}">
                    <a16:rowId xmlns:a16="http://schemas.microsoft.com/office/drawing/2014/main" val="159532047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B3998CA-D4F2-42EF-9706-7ADEF1197588}"/>
                  </a:ext>
                </a:extLst>
              </p14:cNvPr>
              <p14:cNvContentPartPr/>
              <p14:nvPr/>
            </p14:nvContentPartPr>
            <p14:xfrm>
              <a:off x="1261027" y="1900348"/>
              <a:ext cx="376740" cy="48060"/>
            </p14:xfrm>
          </p:contentPart>
        </mc:Choice>
        <mc:Fallback xmlns="">
          <p:pic>
            <p:nvPicPr>
              <p:cNvPr id="2" name="Ink 1">
                <a:extLst>
                  <a:ext uri="{FF2B5EF4-FFF2-40B4-BE49-F238E27FC236}">
                    <a16:creationId xmlns:a16="http://schemas.microsoft.com/office/drawing/2014/main" id="{1B3998CA-D4F2-42EF-9706-7ADEF1197588}"/>
                  </a:ext>
                </a:extLst>
              </p:cNvPr>
              <p:cNvPicPr/>
              <p:nvPr/>
            </p:nvPicPr>
            <p:blipFill>
              <a:blip r:embed="rId3"/>
              <a:stretch>
                <a:fillRect/>
              </a:stretch>
            </p:blipFill>
            <p:spPr>
              <a:xfrm>
                <a:off x="1256709" y="1896044"/>
                <a:ext cx="385376" cy="56668"/>
              </a:xfrm>
              <a:prstGeom prst="rect">
                <a:avLst/>
              </a:prstGeom>
            </p:spPr>
          </p:pic>
        </mc:Fallback>
      </mc:AlternateContent>
    </p:spTree>
    <p:extLst>
      <p:ext uri="{BB962C8B-B14F-4D97-AF65-F5344CB8AC3E}">
        <p14:creationId xmlns:p14="http://schemas.microsoft.com/office/powerpoint/2010/main" val="93519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82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b="1" dirty="0"/>
              <a:t> </a:t>
            </a:r>
            <a:r>
              <a:rPr lang="en-US" sz="2800" dirty="0"/>
              <a:t>is the most common in NT</a:t>
            </a:r>
          </a:p>
          <a:p>
            <a:pPr marL="514350" indent="-514350">
              <a:buSzPct val="100000"/>
              <a:buAutoNum type="arabicPeriod"/>
            </a:pPr>
            <a:r>
              <a:rPr lang="en-US" sz="2800" dirty="0"/>
              <a:t>Appositional </a:t>
            </a:r>
            <a:r>
              <a:rPr lang="el-GR" sz="2800" dirty="0"/>
              <a:t>καί </a:t>
            </a:r>
            <a:r>
              <a:rPr lang="en-US" sz="2800" dirty="0"/>
              <a:t>is the rarest in the NT</a:t>
            </a:r>
          </a:p>
          <a:p>
            <a:pPr marL="514350" indent="-514350">
              <a:buSzPct val="100000"/>
              <a:buAutoNum type="arabicPeriod"/>
            </a:pPr>
            <a:r>
              <a:rPr lang="en-US" sz="2800" dirty="0"/>
              <a:t>Point easier made by eliminating </a:t>
            </a:r>
            <a:r>
              <a:rPr lang="el-GR" sz="2800" dirty="0"/>
              <a:t>καί</a:t>
            </a:r>
            <a:endParaRPr lang="en-US" sz="2800" dirty="0"/>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spTree>
    <p:extLst>
      <p:ext uri="{BB962C8B-B14F-4D97-AF65-F5344CB8AC3E}">
        <p14:creationId xmlns:p14="http://schemas.microsoft.com/office/powerpoint/2010/main" val="2041034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b="1" u="sng" dirty="0">
                <a:solidFill>
                  <a:srgbClr val="FFFFCC"/>
                </a:solidFill>
              </a:rPr>
              <a:t>Continuative </a:t>
            </a:r>
            <a:r>
              <a:rPr lang="el-GR" sz="2800" b="1" u="sng" dirty="0">
                <a:solidFill>
                  <a:srgbClr val="FFFFCC"/>
                </a:solidFill>
              </a:rPr>
              <a:t>καί</a:t>
            </a:r>
            <a:r>
              <a:rPr lang="en-US" sz="2800" b="1" u="sng" dirty="0">
                <a:solidFill>
                  <a:srgbClr val="FFFFCC"/>
                </a:solidFill>
              </a:rPr>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15635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b="1" u="sng" dirty="0">
                <a:solidFill>
                  <a:srgbClr val="FFFFCC"/>
                </a:solidFill>
              </a:rPr>
              <a:t>Appositional </a:t>
            </a:r>
            <a:r>
              <a:rPr lang="el-GR" sz="2800" b="1" u="sng" dirty="0">
                <a:solidFill>
                  <a:srgbClr val="FFFFCC"/>
                </a:solidFill>
              </a:rPr>
              <a:t>καί</a:t>
            </a:r>
            <a:r>
              <a:rPr lang="en-US" sz="2800" b="1" u="sng" dirty="0">
                <a:solidFill>
                  <a:srgbClr val="FFFFCC"/>
                </a:solidFill>
              </a:rPr>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10996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981075" y="228600"/>
            <a:ext cx="7181850" cy="1524000"/>
          </a:xfrm>
        </p:spPr>
        <p:txBody>
          <a:bodyPr anchor="t"/>
          <a:lstStyle/>
          <a:p>
            <a:pPr marL="0" indent="0" algn="ctr" eaLnBrk="1" hangingPunct="1">
              <a:spcAft>
                <a:spcPts val="2400"/>
              </a:spcAft>
              <a:buFontTx/>
              <a:buNone/>
              <a:defRPr/>
            </a:pPr>
            <a:r>
              <a:rPr lang="en-US" sz="3200" dirty="0">
                <a:effectLst>
                  <a:outerShdw blurRad="38100" dist="38100" dir="2700000" algn="tl">
                    <a:srgbClr val="000000"/>
                  </a:outerShdw>
                </a:effectLst>
                <a:ea typeface="+mn-ea"/>
                <a:cs typeface="+mn-cs"/>
              </a:rPr>
              <a:t>S. Lewis Johnson</a:t>
            </a:r>
            <a:br>
              <a:rPr lang="en-US" sz="3200" dirty="0"/>
            </a:br>
            <a:r>
              <a:rPr lang="en-US" sz="1800" dirty="0">
                <a:solidFill>
                  <a:schemeClr val="tx1"/>
                </a:solidFill>
              </a:rPr>
              <a:t>“Paul and the 'Israel of God': An Exegetical and Eschatological Case-Study,” in </a:t>
            </a:r>
            <a:r>
              <a:rPr lang="en-US" sz="1800" i="1" dirty="0">
                <a:solidFill>
                  <a:schemeClr val="tx1"/>
                </a:solidFill>
              </a:rPr>
              <a:t>Essays in Honor of J. Dwight Pentecost</a:t>
            </a:r>
            <a:r>
              <a:rPr lang="en-US" sz="1800" dirty="0">
                <a:solidFill>
                  <a:schemeClr val="tx1"/>
                </a:solidFill>
              </a:rPr>
              <a:t>, ed. Stanley D. Toussaint and Charles H. Dyer (Chicago: Moody, 1986), 187.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381000" y="1828800"/>
            <a:ext cx="8305800" cy="4267200"/>
          </a:xfrm>
        </p:spPr>
        <p:txBody>
          <a:bodyPr/>
          <a:lstStyle/>
          <a:p>
            <a:pPr marL="0" indent="0" algn="just" eaLnBrk="1" hangingPunct="1">
              <a:spcBef>
                <a:spcPts val="0"/>
              </a:spcBef>
              <a:buFont typeface="Wingdings" panose="05000000000000000000" pitchFamily="2" charset="2"/>
              <a:buNone/>
              <a:defRPr/>
            </a:pPr>
            <a:r>
              <a:rPr lang="en-US" sz="3600" dirty="0"/>
              <a:t>“It is necessary to begin this part of the discussion with a basic but often neglected hermeneutical principle. It is this: in the absence of compelling exegetical and theological considerations, we should avoid the rare grammatical usages when the common ones make good sense.”</a:t>
            </a:r>
          </a:p>
        </p:txBody>
      </p:sp>
      <p:pic>
        <p:nvPicPr>
          <p:cNvPr id="2" name="Picture 1">
            <a:extLst>
              <a:ext uri="{FF2B5EF4-FFF2-40B4-BE49-F238E27FC236}">
                <a16:creationId xmlns:a16="http://schemas.microsoft.com/office/drawing/2014/main" id="{2D385950-508B-4DBC-A484-05FAAEE04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1" y="121920"/>
            <a:ext cx="835850" cy="914400"/>
          </a:xfrm>
          <a:prstGeom prst="rect">
            <a:avLst/>
          </a:prstGeom>
        </p:spPr>
      </p:pic>
    </p:spTree>
    <p:extLst>
      <p:ext uri="{BB962C8B-B14F-4D97-AF65-F5344CB8AC3E}">
        <p14:creationId xmlns:p14="http://schemas.microsoft.com/office/powerpoint/2010/main" val="85103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C5A605ED-6934-4885-BE50-03C215E039F4}"/>
              </a:ext>
            </a:extLst>
          </p:cNvPr>
          <p:cNvSpPr>
            <a:spLocks noGrp="1" noChangeArrowheads="1"/>
          </p:cNvSpPr>
          <p:nvPr>
            <p:ph type="body" idx="1"/>
          </p:nvPr>
        </p:nvSpPr>
        <p:spPr>
          <a:xfrm>
            <a:off x="405606" y="1828800"/>
            <a:ext cx="8332788" cy="3775075"/>
          </a:xfrm>
        </p:spPr>
        <p:txBody>
          <a:bodyPr/>
          <a:lstStyle/>
          <a:p>
            <a:pPr marL="0" indent="0" algn="just" eaLnBrk="1" hangingPunct="1">
              <a:spcBef>
                <a:spcPts val="0"/>
              </a:spcBef>
              <a:buNone/>
              <a:defRPr/>
            </a:pPr>
            <a:r>
              <a:rPr lang="en-US" sz="3600" dirty="0"/>
              <a:t>“An extremely rare use has been made to replace the common usage, even in spite of the fact that the common and frequent usage makes perfectly good sense in Galatians 6:16.”</a:t>
            </a:r>
          </a:p>
        </p:txBody>
      </p:sp>
      <p:sp>
        <p:nvSpPr>
          <p:cNvPr id="4" name="Rectangle 2">
            <a:extLst>
              <a:ext uri="{FF2B5EF4-FFF2-40B4-BE49-F238E27FC236}">
                <a16:creationId xmlns:a16="http://schemas.microsoft.com/office/drawing/2014/main" id="{C05103F7-D356-453D-86DE-9EF82C0ADF38}"/>
              </a:ext>
            </a:extLst>
          </p:cNvPr>
          <p:cNvSpPr txBox="1">
            <a:spLocks noChangeArrowheads="1"/>
          </p:cNvSpPr>
          <p:nvPr/>
        </p:nvSpPr>
        <p:spPr bwMode="auto">
          <a:xfrm>
            <a:off x="981075" y="228600"/>
            <a:ext cx="7181850" cy="152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2400"/>
              </a:spcAft>
              <a:defRPr/>
            </a:pPr>
            <a:r>
              <a:rPr lang="en-US" sz="3200" kern="0">
                <a:effectLst>
                  <a:outerShdw blurRad="38100" dist="38100" dir="2700000" algn="tl">
                    <a:srgbClr val="000000"/>
                  </a:outerShdw>
                </a:effectLst>
                <a:ea typeface="+mn-ea"/>
                <a:cs typeface="+mn-cs"/>
              </a:rPr>
              <a:t>S. Lewis Johnson</a:t>
            </a:r>
            <a:br>
              <a:rPr lang="en-US" sz="3200" kern="0"/>
            </a:br>
            <a:r>
              <a:rPr lang="en-US" sz="1800" kern="0">
                <a:solidFill>
                  <a:schemeClr val="tx1"/>
                </a:solidFill>
              </a:rPr>
              <a:t>“Paul and the 'Israel of God': An Exegetical and Eschatological Case-Study,” in </a:t>
            </a:r>
            <a:r>
              <a:rPr lang="en-US" sz="1800" i="1" kern="0">
                <a:solidFill>
                  <a:schemeClr val="tx1"/>
                </a:solidFill>
              </a:rPr>
              <a:t>Essays in Honor of J. Dwight Pentecost</a:t>
            </a:r>
            <a:r>
              <a:rPr lang="en-US" sz="1800" kern="0">
                <a:solidFill>
                  <a:schemeClr val="tx1"/>
                </a:solidFill>
              </a:rPr>
              <a:t>, ed. Stanley D. Toussaint and Charles H. Dyer (Chicago: Moody, 1986), 187. </a:t>
            </a:r>
            <a:endParaRPr lang="en-US" sz="1800" kern="0" dirty="0">
              <a:solidFill>
                <a:schemeClr val="tx1"/>
              </a:solidFill>
            </a:endParaRPr>
          </a:p>
        </p:txBody>
      </p:sp>
      <p:pic>
        <p:nvPicPr>
          <p:cNvPr id="5" name="Picture 4">
            <a:extLst>
              <a:ext uri="{FF2B5EF4-FFF2-40B4-BE49-F238E27FC236}">
                <a16:creationId xmlns:a16="http://schemas.microsoft.com/office/drawing/2014/main" id="{4E03A9C9-65E9-4984-9BBB-189503FEC2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1" y="121920"/>
            <a:ext cx="835850" cy="914400"/>
          </a:xfrm>
          <a:prstGeom prst="rect">
            <a:avLst/>
          </a:prstGeom>
        </p:spPr>
      </p:pic>
    </p:spTree>
    <p:extLst>
      <p:ext uri="{BB962C8B-B14F-4D97-AF65-F5344CB8AC3E}">
        <p14:creationId xmlns:p14="http://schemas.microsoft.com/office/powerpoint/2010/main" val="1346356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b="1" u="sng" dirty="0">
                <a:solidFill>
                  <a:srgbClr val="FFFFCC"/>
                </a:solidFill>
              </a:rPr>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855234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(NIV)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to all who follow this rule, </a:t>
            </a:r>
            <a:r>
              <a:rPr lang="en-US" sz="4000" b="1" i="1" u="sng" dirty="0">
                <a:solidFill>
                  <a:srgbClr val="FFFFCC"/>
                </a:solidFill>
                <a:latin typeface="Calibri" panose="020F0502020204030204" pitchFamily="34" charset="0"/>
                <a:cs typeface="Calibri" panose="020F0502020204030204" pitchFamily="34" charset="0"/>
              </a:rPr>
              <a:t>even</a:t>
            </a:r>
            <a:r>
              <a:rPr lang="en-US" sz="4000" dirty="0">
                <a:latin typeface="Calibri" panose="020F0502020204030204" pitchFamily="34" charset="0"/>
                <a:cs typeface="Calibri" panose="020F0502020204030204" pitchFamily="34" charset="0"/>
              </a:rPr>
              <a:t> to the Israel of God.”</a:t>
            </a:r>
          </a:p>
        </p:txBody>
      </p:sp>
      <p:pic>
        <p:nvPicPr>
          <p:cNvPr id="4" name="Picture 3">
            <a:extLst>
              <a:ext uri="{FF2B5EF4-FFF2-40B4-BE49-F238E27FC236}">
                <a16:creationId xmlns:a16="http://schemas.microsoft.com/office/drawing/2014/main" id="{BA59DA03-A125-42EC-9109-718F10A87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4025819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them, </a:t>
            </a:r>
            <a:r>
              <a:rPr lang="en-US" sz="4000" b="1" i="1" u="sng" dirty="0">
                <a:solidFill>
                  <a:srgbClr val="FFFFCC"/>
                </a:solidFill>
                <a:latin typeface="Calibri" panose="020F0502020204030204" pitchFamily="34" charset="0"/>
                <a:cs typeface="Calibri" panose="020F0502020204030204" pitchFamily="34" charset="0"/>
              </a:rPr>
              <a:t>and</a:t>
            </a:r>
            <a:r>
              <a:rPr lang="en-US" sz="4000" dirty="0">
                <a:latin typeface="Calibri" panose="020F0502020204030204" pitchFamily="34" charset="0"/>
                <a:cs typeface="Calibri" panose="020F0502020204030204" pitchFamily="34" charset="0"/>
              </a:rPr>
              <a:t> upon the Israel of God.”</a:t>
            </a:r>
          </a:p>
        </p:txBody>
      </p:sp>
      <p:pic>
        <p:nvPicPr>
          <p:cNvPr id="4" name="Picture 3">
            <a:extLst>
              <a:ext uri="{FF2B5EF4-FFF2-40B4-BE49-F238E27FC236}">
                <a16:creationId xmlns:a16="http://schemas.microsoft.com/office/drawing/2014/main" id="{587B4FA4-945C-451D-995E-B358310C9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132450889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a:t>
            </a:r>
          </a:p>
          <a:p>
            <a:pPr marL="0" indent="0" algn="just" eaLnBrk="1" hangingPunct="1">
              <a:buFont typeface="Wingdings" panose="05000000000000000000" pitchFamily="2" charset="2"/>
              <a:buNone/>
              <a:defRPr/>
            </a:pPr>
            <a:r>
              <a:rPr lang="en-US" sz="4000" dirty="0">
                <a:latin typeface="Calibri" panose="020F0502020204030204" pitchFamily="34" charset="0"/>
                <a:cs typeface="Calibri" panose="020F0502020204030204" pitchFamily="34" charset="0"/>
              </a:rPr>
              <a:t>“And as many as shall walk by this rule, peace be upon them and mercy, upon the Israel of God.”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3906372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313932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marL="0" indent="0" algn="just" eaLnBrk="1" hangingPunct="1">
              <a:buFont typeface="Wingdings" panose="05000000000000000000" pitchFamily="2" charset="2"/>
              <a:buNone/>
              <a:defRPr/>
            </a:pPr>
            <a:r>
              <a:rPr lang="en-US" sz="3600" dirty="0">
                <a:latin typeface="Calibri" panose="020F0502020204030204" pitchFamily="34" charset="0"/>
                <a:cs typeface="Calibri" panose="020F0502020204030204" pitchFamily="34" charset="0"/>
              </a:rPr>
              <a:t>“But He answered and said, “It is written, ‘</a:t>
            </a:r>
            <a:r>
              <a:rPr lang="en-US" sz="3600" cap="small" dirty="0">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latin typeface="Calibri" panose="020F0502020204030204" pitchFamily="34" charset="0"/>
                <a:cs typeface="Calibri" panose="020F0502020204030204" pitchFamily="34" charset="0"/>
              </a:rPr>
              <a:t>every word</a:t>
            </a:r>
            <a:r>
              <a:rPr lang="en-US" sz="3600" cap="small" dirty="0">
                <a:latin typeface="Calibri" panose="020F0502020204030204" pitchFamily="34" charset="0"/>
                <a:cs typeface="Calibri" panose="020F0502020204030204" pitchFamily="34" charset="0"/>
              </a:rPr>
              <a:t> that proceeds out of the mouth of God</a:t>
            </a:r>
            <a:r>
              <a:rPr lang="en-US" sz="36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839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marL="0" indent="0" algn="just" eaLnBrk="1" hangingPunct="1">
              <a:buFont typeface="Wingdings" panose="05000000000000000000" pitchFamily="2" charset="2"/>
              <a:buNone/>
              <a:defRPr/>
            </a:pPr>
            <a:r>
              <a:rPr lang="en-US" sz="4000" dirty="0">
                <a:latin typeface="Calibri" panose="020F0502020204030204" pitchFamily="34" charset="0"/>
                <a:cs typeface="Calibri" panose="020F0502020204030204" pitchFamily="34" charset="0"/>
              </a:rPr>
              <a:t>“For truly I say to you, until heaven and earth pass away, not </a:t>
            </a:r>
            <a:r>
              <a:rPr lang="en-US" sz="4000" b="1" i="1" u="sng" dirty="0">
                <a:solidFill>
                  <a:srgbClr val="FFFFCC"/>
                </a:solidFill>
                <a:latin typeface="Calibri" panose="020F0502020204030204" pitchFamily="34" charset="0"/>
                <a:cs typeface="Calibri" panose="020F0502020204030204" pitchFamily="34" charset="0"/>
              </a:rPr>
              <a:t>the smallest letter or stroke</a:t>
            </a:r>
            <a:r>
              <a:rPr lang="en-US" sz="4000" dirty="0">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b="1" dirty="0">
                <a:solidFill>
                  <a:srgbClr val="FFFFCC"/>
                </a:solidFill>
              </a:rPr>
              <a:t>“</a:t>
            </a:r>
            <a:r>
              <a:rPr lang="en-US" sz="2800" b="1" u="sng" dirty="0">
                <a:solidFill>
                  <a:srgbClr val="FFFFCC"/>
                </a:solidFill>
              </a:rPr>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428588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7084-68E7-4DA1-8562-C9E7D6588428}"/>
              </a:ext>
            </a:extLst>
          </p:cNvPr>
          <p:cNvSpPr>
            <a:spLocks noGrp="1"/>
          </p:cNvSpPr>
          <p:nvPr>
            <p:ph type="title"/>
          </p:nvPr>
        </p:nvSpPr>
        <p:spPr>
          <a:xfrm>
            <a:off x="685800" y="228600"/>
            <a:ext cx="7772400" cy="762000"/>
          </a:xfrm>
        </p:spPr>
        <p:txBody>
          <a:bodyPr/>
          <a:lstStyle/>
          <a:p>
            <a:pPr algn="ctr"/>
            <a:r>
              <a:rPr lang="en-US" dirty="0"/>
              <a:t>Israel Means Israel</a:t>
            </a:r>
          </a:p>
        </p:txBody>
      </p:sp>
      <p:sp>
        <p:nvSpPr>
          <p:cNvPr id="3" name="Content Placeholder 2">
            <a:extLst>
              <a:ext uri="{FF2B5EF4-FFF2-40B4-BE49-F238E27FC236}">
                <a16:creationId xmlns:a16="http://schemas.microsoft.com/office/drawing/2014/main" id="{1F6BC41D-9623-433C-920D-E8417A67BF2F}"/>
              </a:ext>
            </a:extLst>
          </p:cNvPr>
          <p:cNvSpPr>
            <a:spLocks noGrp="1"/>
          </p:cNvSpPr>
          <p:nvPr>
            <p:ph idx="1"/>
          </p:nvPr>
        </p:nvSpPr>
        <p:spPr>
          <a:xfrm>
            <a:off x="152400" y="1143000"/>
            <a:ext cx="8789988" cy="3505359"/>
          </a:xfrm>
        </p:spPr>
        <p:txBody>
          <a:bodyPr/>
          <a:lstStyle/>
          <a:p>
            <a:pPr>
              <a:spcBef>
                <a:spcPts val="0"/>
              </a:spcBef>
              <a:spcAft>
                <a:spcPts val="2400"/>
              </a:spcAft>
            </a:pPr>
            <a:r>
              <a:rPr lang="en-US" dirty="0"/>
              <a:t>15x elsewhere in Paul’s writings</a:t>
            </a:r>
          </a:p>
          <a:p>
            <a:pPr>
              <a:spcBef>
                <a:spcPts val="0"/>
              </a:spcBef>
              <a:spcAft>
                <a:spcPts val="2400"/>
              </a:spcAft>
            </a:pPr>
            <a:r>
              <a:rPr lang="en-US" dirty="0"/>
              <a:t>72x elsewhere in the New Testament</a:t>
            </a:r>
          </a:p>
          <a:p>
            <a:pPr>
              <a:spcBef>
                <a:spcPts val="0"/>
              </a:spcBef>
              <a:spcAft>
                <a:spcPts val="2400"/>
              </a:spcAft>
            </a:pPr>
            <a:r>
              <a:rPr lang="en-US" dirty="0"/>
              <a:t>1800x in the Old Testament</a:t>
            </a:r>
          </a:p>
          <a:p>
            <a:pPr>
              <a:spcBef>
                <a:spcPts val="0"/>
              </a:spcBef>
              <a:spcAft>
                <a:spcPts val="2400"/>
              </a:spcAft>
            </a:pPr>
            <a:r>
              <a:rPr lang="en-US" dirty="0"/>
              <a:t>“Israel” or “Israelite” used 2500x in the OT</a:t>
            </a:r>
          </a:p>
        </p:txBody>
      </p:sp>
      <p:pic>
        <p:nvPicPr>
          <p:cNvPr id="4" name="Picture 3">
            <a:extLst>
              <a:ext uri="{FF2B5EF4-FFF2-40B4-BE49-F238E27FC236}">
                <a16:creationId xmlns:a16="http://schemas.microsoft.com/office/drawing/2014/main" id="{ACCD3D8A-D065-4AF6-99A8-39FAF7A1B3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1" y="4724400"/>
            <a:ext cx="1828959" cy="1828959"/>
          </a:xfrm>
          <a:prstGeom prst="rect">
            <a:avLst/>
          </a:prstGeom>
        </p:spPr>
      </p:pic>
    </p:spTree>
    <p:extLst>
      <p:ext uri="{BB962C8B-B14F-4D97-AF65-F5344CB8AC3E}">
        <p14:creationId xmlns:p14="http://schemas.microsoft.com/office/powerpoint/2010/main" val="2810540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b="1" u="sng" dirty="0">
                <a:solidFill>
                  <a:srgbClr val="FFFFCC"/>
                </a:solidFill>
              </a:rPr>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165914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9F59509-9E63-4897-B27F-0D21A1985DC1}"/>
              </a:ext>
            </a:extLst>
          </p:cNvPr>
          <p:cNvSpPr>
            <a:spLocks noGrp="1" noChangeArrowheads="1"/>
          </p:cNvSpPr>
          <p:nvPr>
            <p:ph type="title"/>
          </p:nvPr>
        </p:nvSpPr>
        <p:spPr>
          <a:xfrm>
            <a:off x="964648" y="228600"/>
            <a:ext cx="7772400" cy="1524000"/>
          </a:xfrm>
        </p:spPr>
        <p:txBody>
          <a:bodyPr anchor="t"/>
          <a:lstStyle/>
          <a:p>
            <a:pPr marL="0" indent="0" algn="ctr" eaLnBrk="1" hangingPunct="1">
              <a:spcAft>
                <a:spcPts val="1200"/>
              </a:spcAft>
              <a:buFontTx/>
              <a:buNone/>
              <a:defRPr/>
            </a:pPr>
            <a:r>
              <a:rPr lang="en-US" sz="3600" dirty="0"/>
              <a:t>Justin Martyr</a:t>
            </a:r>
            <a:br>
              <a:rPr lang="en-US" sz="2400" dirty="0"/>
            </a:br>
            <a:r>
              <a:rPr lang="en-US" sz="2400" dirty="0">
                <a:solidFill>
                  <a:schemeClr val="tx1"/>
                </a:solidFill>
              </a:rPr>
              <a:t>“Dialogue with Trypho” 123, 135</a:t>
            </a:r>
          </a:p>
        </p:txBody>
      </p:sp>
      <p:sp>
        <p:nvSpPr>
          <p:cNvPr id="51203" name="Rectangle 3">
            <a:extLst>
              <a:ext uri="{FF2B5EF4-FFF2-40B4-BE49-F238E27FC236}">
                <a16:creationId xmlns:a16="http://schemas.microsoft.com/office/drawing/2014/main" id="{50C4CAD9-5616-4026-9871-30F23C0B58DC}"/>
              </a:ext>
            </a:extLst>
          </p:cNvPr>
          <p:cNvSpPr>
            <a:spLocks noGrp="1" noChangeArrowheads="1"/>
          </p:cNvSpPr>
          <p:nvPr>
            <p:ph type="body" idx="1"/>
          </p:nvPr>
        </p:nvSpPr>
        <p:spPr>
          <a:xfrm>
            <a:off x="194734" y="1524000"/>
            <a:ext cx="8686800" cy="4114800"/>
          </a:xfrm>
        </p:spPr>
        <p:txBody>
          <a:bodyPr/>
          <a:lstStyle/>
          <a:p>
            <a:pPr marL="0" indent="0" algn="just" eaLnBrk="1" hangingPunct="1">
              <a:buNone/>
              <a:defRPr/>
            </a:pPr>
            <a:r>
              <a:rPr lang="en-US" dirty="0"/>
              <a:t>“</a:t>
            </a:r>
            <a:r>
              <a:rPr lang="en-US" dirty="0">
                <a:effectLst/>
              </a:rPr>
              <a:t>As therefore from the one man Jacob, who was surnamed Israel, all your nation has been called Jacob and Israel; so we from Christ, who begat us unto God, (like Jacob, and Israel, and Judah, and Joseph, and David,) are called and are the true sons of God, and keep the commandments of Christ"… "As, therefore, Christ is the Israel and the Jacob, even so we, who have been quarried out from the bowels of Christ, are the true </a:t>
            </a:r>
            <a:r>
              <a:rPr lang="en-US" dirty="0" err="1">
                <a:effectLst/>
              </a:rPr>
              <a:t>Israelitic</a:t>
            </a:r>
            <a:r>
              <a:rPr lang="en-US" dirty="0">
                <a:effectLst/>
              </a:rPr>
              <a:t> race.”</a:t>
            </a:r>
          </a:p>
        </p:txBody>
      </p:sp>
      <p:pic>
        <p:nvPicPr>
          <p:cNvPr id="5" name="Picture 4">
            <a:extLst>
              <a:ext uri="{FF2B5EF4-FFF2-40B4-BE49-F238E27FC236}">
                <a16:creationId xmlns:a16="http://schemas.microsoft.com/office/drawing/2014/main" id="{F173E54B-71FA-4FAE-AED5-5EEEFEB94C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667" y="197443"/>
            <a:ext cx="1962150" cy="1098804"/>
          </a:xfrm>
          <a:prstGeom prst="rect">
            <a:avLst/>
          </a:prstGeom>
        </p:spPr>
      </p:pic>
    </p:spTree>
    <p:extLst>
      <p:ext uri="{BB962C8B-B14F-4D97-AF65-F5344CB8AC3E}">
        <p14:creationId xmlns:p14="http://schemas.microsoft.com/office/powerpoint/2010/main" val="2808434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774031" y="228600"/>
            <a:ext cx="5595938" cy="8382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76250" y="1143000"/>
            <a:ext cx="8191500" cy="51054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3716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645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774031" y="228600"/>
            <a:ext cx="5595938" cy="8382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76250" y="1143000"/>
            <a:ext cx="8191500" cy="51054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3716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031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b="1" u="sng" dirty="0">
                <a:solidFill>
                  <a:srgbClr val="FFFFCC"/>
                </a:solidFill>
              </a:rPr>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006609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E3304C0-BCE4-47FC-B414-A0B3F628B398}"/>
              </a:ext>
            </a:extLst>
          </p:cNvPr>
          <p:cNvSpPr>
            <a:spLocks noGrp="1" noChangeArrowheads="1"/>
          </p:cNvSpPr>
          <p:nvPr>
            <p:ph type="title" idx="4294967295"/>
          </p:nvPr>
        </p:nvSpPr>
        <p:spPr>
          <a:xfrm>
            <a:off x="342900" y="228600"/>
            <a:ext cx="8458200" cy="838200"/>
          </a:xfrm>
        </p:spPr>
        <p:txBody>
          <a:bodyPr/>
          <a:lstStyle/>
          <a:p>
            <a:pPr algn="ctr"/>
            <a:r>
              <a:rPr lang="en-US" altLang="en-US" sz="4000" dirty="0"/>
              <a:t>What is Inside? Galatians Structure</a:t>
            </a:r>
          </a:p>
        </p:txBody>
      </p:sp>
      <p:sp>
        <p:nvSpPr>
          <p:cNvPr id="21507" name="Rectangle 3">
            <a:extLst>
              <a:ext uri="{FF2B5EF4-FFF2-40B4-BE49-F238E27FC236}">
                <a16:creationId xmlns:a16="http://schemas.microsoft.com/office/drawing/2014/main" id="{026D7105-8257-4A94-9D0A-D584A0FD9272}"/>
              </a:ext>
            </a:extLst>
          </p:cNvPr>
          <p:cNvSpPr>
            <a:spLocks noGrp="1" noChangeArrowheads="1"/>
          </p:cNvSpPr>
          <p:nvPr>
            <p:ph type="body" idx="4294967295"/>
          </p:nvPr>
        </p:nvSpPr>
        <p:spPr>
          <a:xfrm>
            <a:off x="737394" y="1600199"/>
            <a:ext cx="7669212" cy="3124201"/>
          </a:xfrm>
        </p:spPr>
        <p:txBody>
          <a:bodyPr/>
          <a:lstStyle/>
          <a:p>
            <a:pPr marL="461963" indent="-461963">
              <a:spcBef>
                <a:spcPts val="0"/>
              </a:spcBef>
              <a:spcAft>
                <a:spcPts val="3600"/>
              </a:spcAft>
              <a:defRPr/>
            </a:pPr>
            <a:r>
              <a:rPr lang="en-US" sz="3600" dirty="0"/>
              <a:t>Chaps. 1</a:t>
            </a:r>
            <a:r>
              <a:rPr lang="en-US" sz="3600" dirty="0">
                <a:cs typeface="Times New Roman" charset="0"/>
              </a:rPr>
              <a:t>–2: Autobiographical section</a:t>
            </a:r>
          </a:p>
          <a:p>
            <a:pPr marL="461963" indent="-461963">
              <a:spcBef>
                <a:spcPts val="0"/>
              </a:spcBef>
              <a:spcAft>
                <a:spcPts val="3600"/>
              </a:spcAft>
              <a:defRPr/>
            </a:pPr>
            <a:r>
              <a:rPr lang="en-US" sz="3600" dirty="0"/>
              <a:t>Chaps. </a:t>
            </a:r>
            <a:r>
              <a:rPr lang="en-US" sz="3600" dirty="0">
                <a:cs typeface="Times New Roman" charset="0"/>
              </a:rPr>
              <a:t>3–4: Doctrinal section</a:t>
            </a:r>
          </a:p>
          <a:p>
            <a:pPr marL="461963" indent="-461963">
              <a:spcBef>
                <a:spcPts val="0"/>
              </a:spcBef>
              <a:spcAft>
                <a:spcPts val="3600"/>
              </a:spcAft>
              <a:defRPr/>
            </a:pPr>
            <a:r>
              <a:rPr lang="en-US" sz="3600" dirty="0"/>
              <a:t>Chaps. </a:t>
            </a:r>
            <a:r>
              <a:rPr lang="en-US" sz="3600" dirty="0">
                <a:cs typeface="Times New Roman" charset="0"/>
              </a:rPr>
              <a:t>5–6: Practical section</a:t>
            </a:r>
          </a:p>
        </p:txBody>
      </p:sp>
      <p:pic>
        <p:nvPicPr>
          <p:cNvPr id="4" name="Picture 4">
            <a:extLst>
              <a:ext uri="{FF2B5EF4-FFF2-40B4-BE49-F238E27FC236}">
                <a16:creationId xmlns:a16="http://schemas.microsoft.com/office/drawing/2014/main" id="{4D47E014-2D7B-43E8-A65D-559406227DA8}"/>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3435" y="3451860"/>
            <a:ext cx="2428165" cy="3253740"/>
          </a:xfrm>
          <a:prstGeom prst="ellipse">
            <a:avLst/>
          </a:prstGeom>
          <a:ln>
            <a:noFill/>
          </a:ln>
          <a:effectLst>
            <a:softEdge rad="112500"/>
          </a:effectLst>
        </p:spPr>
      </p:pic>
    </p:spTree>
    <p:extLst>
      <p:ext uri="{BB962C8B-B14F-4D97-AF65-F5344CB8AC3E}">
        <p14:creationId xmlns:p14="http://schemas.microsoft.com/office/powerpoint/2010/main" val="266095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CE5CA-D7C5-45A7-8A43-3F604CB5B1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567" y="1143000"/>
            <a:ext cx="8152866" cy="4572000"/>
          </a:xfrm>
          <a:prstGeom prst="rect">
            <a:avLst/>
          </a:prstGeom>
        </p:spPr>
      </p:pic>
    </p:spTree>
    <p:extLst>
      <p:ext uri="{BB962C8B-B14F-4D97-AF65-F5344CB8AC3E}">
        <p14:creationId xmlns:p14="http://schemas.microsoft.com/office/powerpoint/2010/main" val="208978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2800" b="1" u="sng" dirty="0">
                <a:solidFill>
                  <a:srgbClr val="FFFFCC"/>
                </a:solidFill>
              </a:rPr>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5121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3FA94E-B0FB-439E-AD89-B12349D9A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1143000"/>
            <a:ext cx="8636000" cy="4572000"/>
          </a:xfrm>
          <a:prstGeom prst="rect">
            <a:avLst/>
          </a:prstGeom>
        </p:spPr>
      </p:pic>
    </p:spTree>
    <p:extLst>
      <p:ext uri="{BB962C8B-B14F-4D97-AF65-F5344CB8AC3E}">
        <p14:creationId xmlns:p14="http://schemas.microsoft.com/office/powerpoint/2010/main" val="75908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02754-83C1-4AC1-B765-064CCD49C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26" y="1280160"/>
            <a:ext cx="8888949" cy="4297680"/>
          </a:xfrm>
          <a:prstGeom prst="rect">
            <a:avLst/>
          </a:prstGeom>
        </p:spPr>
      </p:pic>
    </p:spTree>
    <p:extLst>
      <p:ext uri="{BB962C8B-B14F-4D97-AF65-F5344CB8AC3E}">
        <p14:creationId xmlns:p14="http://schemas.microsoft.com/office/powerpoint/2010/main" val="2987970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b="1" u="sng" dirty="0">
                <a:solidFill>
                  <a:srgbClr val="FFFFCC"/>
                </a:solidFill>
              </a:rPr>
              <a:t>Two-fold repetition of upon (</a:t>
            </a:r>
            <a:r>
              <a:rPr lang="el-GR" sz="2800" b="1" u="sng" dirty="0">
                <a:solidFill>
                  <a:srgbClr val="FFFFCC"/>
                </a:solidFill>
              </a:rPr>
              <a:t>καί</a:t>
            </a:r>
            <a:r>
              <a:rPr lang="en-US" sz="2800" b="1" u="sng" dirty="0">
                <a:solidFill>
                  <a:srgbClr val="FFFFCC"/>
                </a:solidFill>
              </a:rPr>
              <a:t> </a:t>
            </a:r>
            <a:r>
              <a:rPr lang="el-GR" sz="2800" b="1" u="sng" dirty="0">
                <a:solidFill>
                  <a:srgbClr val="FFFFCC"/>
                </a:solidFill>
              </a:rPr>
              <a:t>ἐπὶ</a:t>
            </a:r>
            <a:r>
              <a:rPr lang="en-US" sz="2800" b="1" u="sng" dirty="0">
                <a:solidFill>
                  <a:srgbClr val="FFFFCC"/>
                </a:solidFill>
              </a:rPr>
              <a:t>)</a:t>
            </a:r>
            <a:r>
              <a:rPr lang="en-US" sz="2800" b="1" dirty="0">
                <a:solidFill>
                  <a:srgbClr val="FFFFCC"/>
                </a:solidFill>
              </a:rPr>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206503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a:t>
            </a:r>
            <a:r>
              <a:rPr lang="en-US" sz="4000" b="1" i="1" u="sng" dirty="0">
                <a:solidFill>
                  <a:srgbClr val="FFFFCC"/>
                </a:solidFill>
                <a:latin typeface="Calibri" panose="020F0502020204030204" pitchFamily="34" charset="0"/>
                <a:cs typeface="Calibri" panose="020F0502020204030204" pitchFamily="34" charset="0"/>
              </a:rPr>
              <a:t>upon</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(epi) </a:t>
            </a:r>
            <a:r>
              <a:rPr lang="en-US" sz="4000" dirty="0">
                <a:latin typeface="Calibri" panose="020F0502020204030204" pitchFamily="34" charset="0"/>
                <a:cs typeface="Calibri" panose="020F0502020204030204" pitchFamily="34" charset="0"/>
              </a:rPr>
              <a:t>them, </a:t>
            </a:r>
            <a:r>
              <a:rPr lang="en-US" sz="4000" dirty="0">
                <a:latin typeface="Calibri" panose="020F0502020204030204" pitchFamily="34" charset="0"/>
              </a:rPr>
              <a:t>and</a:t>
            </a:r>
            <a:r>
              <a:rPr lang="en-US" sz="4000" dirty="0">
                <a:latin typeface="Calibri" panose="020F0502020204030204" pitchFamily="34" charset="0"/>
                <a:cs typeface="Calibri" panose="020F0502020204030204" pitchFamily="34" charset="0"/>
              </a:rPr>
              <a:t> </a:t>
            </a:r>
            <a:r>
              <a:rPr lang="en-US" sz="4000" b="1" i="1" u="sng" dirty="0">
                <a:solidFill>
                  <a:srgbClr val="FFFFCC"/>
                </a:solidFill>
                <a:latin typeface="Calibri" panose="020F0502020204030204" pitchFamily="34" charset="0"/>
              </a:rPr>
              <a:t>upon</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(epi) </a:t>
            </a:r>
            <a:r>
              <a:rPr lang="en-US" sz="4000" dirty="0">
                <a:latin typeface="Calibri" panose="020F0502020204030204" pitchFamily="34" charset="0"/>
                <a:cs typeface="Calibri" panose="020F0502020204030204" pitchFamily="34" charset="0"/>
              </a:rPr>
              <a:t>the Israel of God.”</a:t>
            </a:r>
          </a:p>
        </p:txBody>
      </p:sp>
      <p:pic>
        <p:nvPicPr>
          <p:cNvPr id="4" name="Picture 3">
            <a:extLst>
              <a:ext uri="{FF2B5EF4-FFF2-40B4-BE49-F238E27FC236}">
                <a16:creationId xmlns:a16="http://schemas.microsoft.com/office/drawing/2014/main" id="{80FEECD0-EE10-4B8F-A1E9-7A069AA292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121651902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b="1" u="sng" dirty="0">
                <a:solidFill>
                  <a:srgbClr val="FFFFCC"/>
                </a:solidFill>
              </a:rPr>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892177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37424" y="76200"/>
            <a:ext cx="8669152" cy="21544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6:15 </a:t>
            </a:r>
          </a:p>
          <a:p>
            <a:pPr marL="0" indent="0" algn="just" eaLnBrk="1" hangingPunct="1">
              <a:buNone/>
              <a:defRPr/>
            </a:pPr>
            <a:r>
              <a:rPr lang="en-US" sz="4000" dirty="0">
                <a:latin typeface="Calibri" panose="020F0502020204030204" pitchFamily="34" charset="0"/>
                <a:cs typeface="Calibri" panose="020F0502020204030204" pitchFamily="34" charset="0"/>
              </a:rPr>
              <a:t>“For neither is </a:t>
            </a:r>
            <a:r>
              <a:rPr lang="en-US" sz="4000" b="1" i="1" u="sng" dirty="0">
                <a:solidFill>
                  <a:srgbClr val="FFFFCC"/>
                </a:solidFill>
                <a:latin typeface="Calibri" panose="020F0502020204030204" pitchFamily="34" charset="0"/>
                <a:cs typeface="Calibri" panose="020F0502020204030204" pitchFamily="34" charset="0"/>
              </a:rPr>
              <a:t>circumcision</a:t>
            </a:r>
            <a:r>
              <a:rPr lang="en-US" sz="4000" dirty="0">
                <a:latin typeface="Calibri" panose="020F0502020204030204" pitchFamily="34" charset="0"/>
                <a:cs typeface="Calibri" panose="020F0502020204030204" pitchFamily="34" charset="0"/>
              </a:rPr>
              <a:t> anything, nor </a:t>
            </a:r>
            <a:r>
              <a:rPr lang="en-US" sz="4000" b="1" i="1" u="sng" dirty="0">
                <a:solidFill>
                  <a:srgbClr val="FFFFCC"/>
                </a:solidFill>
                <a:latin typeface="Calibri" panose="020F0502020204030204" pitchFamily="34" charset="0"/>
                <a:cs typeface="Calibri" panose="020F0502020204030204" pitchFamily="34" charset="0"/>
              </a:rPr>
              <a:t>uncircumcision</a:t>
            </a:r>
            <a:r>
              <a:rPr lang="en-US" sz="4000" dirty="0">
                <a:latin typeface="Calibri" panose="020F0502020204030204" pitchFamily="34" charset="0"/>
                <a:cs typeface="Calibri" panose="020F0502020204030204" pitchFamily="34" charset="0"/>
              </a:rPr>
              <a:t>, but a new creation.”</a:t>
            </a:r>
          </a:p>
        </p:txBody>
      </p:sp>
      <p:pic>
        <p:nvPicPr>
          <p:cNvPr id="2" name="Picture 1">
            <a:extLst>
              <a:ext uri="{FF2B5EF4-FFF2-40B4-BE49-F238E27FC236}">
                <a16:creationId xmlns:a16="http://schemas.microsoft.com/office/drawing/2014/main" id="{377338D1-9DC9-4DF0-8670-59501D2E1803}"/>
              </a:ext>
            </a:extLst>
          </p:cNvPr>
          <p:cNvPicPr>
            <a:picLocks noChangeAspect="1"/>
          </p:cNvPicPr>
          <p:nvPr/>
        </p:nvPicPr>
        <p:blipFill>
          <a:blip r:embed="rId3"/>
          <a:stretch>
            <a:fillRect/>
          </a:stretch>
        </p:blipFill>
        <p:spPr>
          <a:xfrm>
            <a:off x="3143428" y="2962505"/>
            <a:ext cx="2857143" cy="1838095"/>
          </a:xfrm>
          <a:prstGeom prst="rect">
            <a:avLst/>
          </a:prstGeom>
        </p:spPr>
      </p:pic>
    </p:spTree>
    <p:extLst>
      <p:ext uri="{BB962C8B-B14F-4D97-AF65-F5344CB8AC3E}">
        <p14:creationId xmlns:p14="http://schemas.microsoft.com/office/powerpoint/2010/main" val="301402321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 y="76200"/>
            <a:ext cx="85344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2:7-8</a:t>
            </a:r>
          </a:p>
          <a:p>
            <a:pPr marL="0" marR="0" algn="just">
              <a:spcBef>
                <a:spcPts val="0"/>
              </a:spcBef>
              <a:spcAft>
                <a:spcPts val="1000"/>
              </a:spcAft>
            </a:pPr>
            <a:r>
              <a:rPr lang="en-US" sz="3800" baseline="30000" dirty="0">
                <a:latin typeface="Calibri" panose="020F0502020204030204" pitchFamily="34" charset="0"/>
              </a:rPr>
              <a:t>7</a:t>
            </a:r>
            <a:r>
              <a:rPr lang="en-US" sz="3800" dirty="0">
                <a:latin typeface="Calibri" panose="020F0502020204030204" pitchFamily="34" charset="0"/>
              </a:rPr>
              <a:t> But on the contrary, seeing that I had been entrusted with the gospel to the </a:t>
            </a:r>
            <a:r>
              <a:rPr lang="en-US" sz="3800" b="1" i="1" u="sng" dirty="0">
                <a:solidFill>
                  <a:srgbClr val="FFFFCC"/>
                </a:solidFill>
                <a:latin typeface="Calibri" panose="020F0502020204030204" pitchFamily="34" charset="0"/>
              </a:rPr>
              <a:t>uncircumcised</a:t>
            </a:r>
            <a:r>
              <a:rPr lang="en-US" sz="3800" dirty="0">
                <a:latin typeface="Calibri" panose="020F0502020204030204" pitchFamily="34" charset="0"/>
              </a:rPr>
              <a:t>, just as Peter </a:t>
            </a:r>
            <a:r>
              <a:rPr lang="en-US" sz="3800" i="1" dirty="0">
                <a:latin typeface="Calibri" panose="020F0502020204030204" pitchFamily="34" charset="0"/>
              </a:rPr>
              <a:t>had been</a:t>
            </a:r>
            <a:r>
              <a:rPr lang="en-US" sz="3800" dirty="0">
                <a:latin typeface="Calibri" panose="020F0502020204030204" pitchFamily="34" charset="0"/>
              </a:rPr>
              <a:t> to the </a:t>
            </a:r>
            <a:r>
              <a:rPr lang="en-US" sz="3800" b="1" i="1" u="sng" dirty="0">
                <a:solidFill>
                  <a:srgbClr val="FFFFCC"/>
                </a:solidFill>
                <a:latin typeface="Calibri" panose="020F0502020204030204" pitchFamily="34" charset="0"/>
              </a:rPr>
              <a:t>circumcised</a:t>
            </a:r>
            <a:r>
              <a:rPr lang="en-US" sz="3800" dirty="0">
                <a:latin typeface="Calibri" panose="020F0502020204030204" pitchFamily="34" charset="0"/>
              </a:rPr>
              <a:t> </a:t>
            </a:r>
            <a:r>
              <a:rPr lang="en-US" sz="3800" baseline="30000" dirty="0">
                <a:latin typeface="Calibri" panose="020F0502020204030204" pitchFamily="34" charset="0"/>
              </a:rPr>
              <a:t>8</a:t>
            </a:r>
            <a:r>
              <a:rPr lang="en-US" sz="3800" dirty="0">
                <a:latin typeface="Calibri" panose="020F0502020204030204" pitchFamily="34" charset="0"/>
              </a:rPr>
              <a:t> (for He who effectually worked for Peter in </a:t>
            </a:r>
            <a:r>
              <a:rPr lang="en-US" sz="3800" i="1" dirty="0">
                <a:latin typeface="Calibri" panose="020F0502020204030204" pitchFamily="34" charset="0"/>
              </a:rPr>
              <a:t>his</a:t>
            </a:r>
            <a:r>
              <a:rPr lang="en-US" sz="3800" dirty="0">
                <a:latin typeface="Calibri" panose="020F0502020204030204" pitchFamily="34" charset="0"/>
              </a:rPr>
              <a:t> apostleship to the circumcised effectually worked for me also to the Gentiles)… </a:t>
            </a:r>
            <a:endParaRPr lang="en-US" sz="3800" dirty="0">
              <a:effectLst/>
              <a:latin typeface="Calibri" panose="020F0502020204030204" pitchFamily="34" charset="0"/>
            </a:endParaRPr>
          </a:p>
        </p:txBody>
      </p:sp>
    </p:spTree>
    <p:extLst>
      <p:ext uri="{BB962C8B-B14F-4D97-AF65-F5344CB8AC3E}">
        <p14:creationId xmlns:p14="http://schemas.microsoft.com/office/powerpoint/2010/main" val="132460747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a:t>
            </a:r>
            <a:r>
              <a:rPr lang="en-US" sz="4000" b="1" i="1" u="sng" dirty="0">
                <a:solidFill>
                  <a:srgbClr val="FFFFCC"/>
                </a:solidFill>
                <a:latin typeface="Calibri" panose="020F0502020204030204" pitchFamily="34" charset="0"/>
              </a:rPr>
              <a:t>them</a:t>
            </a:r>
            <a:r>
              <a:rPr lang="en-US" sz="4000" dirty="0">
                <a:latin typeface="Calibri" panose="020F0502020204030204" pitchFamily="34" charset="0"/>
                <a:cs typeface="Calibri" panose="020F0502020204030204" pitchFamily="34" charset="0"/>
              </a:rPr>
              <a:t>, and</a:t>
            </a:r>
            <a:r>
              <a:rPr lang="en-US" sz="4000" i="1"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upon the </a:t>
            </a:r>
            <a:r>
              <a:rPr lang="en-US" sz="4000" b="1" i="1" u="sng" dirty="0">
                <a:solidFill>
                  <a:srgbClr val="FFFFCC"/>
                </a:solidFill>
                <a:latin typeface="Calibri" panose="020F0502020204030204" pitchFamily="34" charset="0"/>
              </a:rPr>
              <a:t>Israel of God</a:t>
            </a:r>
            <a:r>
              <a:rPr lang="en-US" sz="40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0FA07B72-A6A7-4517-8766-E4B28A8C9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8709568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b="1" u="sng" dirty="0">
                <a:solidFill>
                  <a:srgbClr val="FFFFCC"/>
                </a:solidFill>
              </a:rPr>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961039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them, and upon the </a:t>
            </a:r>
            <a:r>
              <a:rPr lang="en-US" sz="4000" b="1" i="1" u="sng" dirty="0">
                <a:solidFill>
                  <a:srgbClr val="FFFFCC"/>
                </a:solidFill>
                <a:latin typeface="Calibri" panose="020F0502020204030204" pitchFamily="34" charset="0"/>
              </a:rPr>
              <a:t>Israel of God</a:t>
            </a:r>
            <a:r>
              <a:rPr lang="en-US" sz="40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276019E-1837-42EC-9815-D3F4A483F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CF68107-DCD5-4A5A-9F6F-54A3E10EBDD7}"/>
                  </a:ext>
                </a:extLst>
              </p14:cNvPr>
              <p14:cNvContentPartPr/>
              <p14:nvPr/>
            </p14:nvContentPartPr>
            <p14:xfrm>
              <a:off x="10313830" y="2192267"/>
              <a:ext cx="5940" cy="5940"/>
            </p14:xfrm>
          </p:contentPart>
        </mc:Choice>
        <mc:Fallback xmlns="">
          <p:pic>
            <p:nvPicPr>
              <p:cNvPr id="2" name="Ink 1">
                <a:extLst>
                  <a:ext uri="{FF2B5EF4-FFF2-40B4-BE49-F238E27FC236}">
                    <a16:creationId xmlns:a16="http://schemas.microsoft.com/office/drawing/2014/main" id="{0CF68107-DCD5-4A5A-9F6F-54A3E10EBDD7}"/>
                  </a:ext>
                </a:extLst>
              </p:cNvPr>
              <p:cNvPicPr/>
              <p:nvPr/>
            </p:nvPicPr>
            <p:blipFill>
              <a:blip r:embed="rId5"/>
              <a:stretch>
                <a:fillRect/>
              </a:stretch>
            </p:blipFill>
            <p:spPr>
              <a:xfrm>
                <a:off x="10311670" y="2190107"/>
                <a:ext cx="10260" cy="10260"/>
              </a:xfrm>
              <a:prstGeom prst="rect">
                <a:avLst/>
              </a:prstGeom>
            </p:spPr>
          </p:pic>
        </mc:Fallback>
      </mc:AlternateContent>
    </p:spTree>
    <p:extLst>
      <p:ext uri="{BB962C8B-B14F-4D97-AF65-F5344CB8AC3E}">
        <p14:creationId xmlns:p14="http://schemas.microsoft.com/office/powerpoint/2010/main" val="39616480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5151406"/>
          </a:xfrm>
        </p:spPr>
        <p:txBody>
          <a:bodyPr/>
          <a:lstStyle/>
          <a:p>
            <a:pPr marL="0" indent="0" algn="just" eaLnBrk="1" hangingPunct="1">
              <a:buNone/>
              <a:defRPr/>
            </a:pPr>
            <a:r>
              <a:rPr lang="en-US" dirty="0">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i="1" dirty="0">
                <a:effectLst/>
              </a:rPr>
              <a:t>parenthetical</a:t>
            </a:r>
            <a:r>
              <a:rPr lang="en-US" dirty="0">
                <a:effectLst/>
              </a:rPr>
              <a:t>, commonly employed to describe the new age purpose, is inaccurate. </a:t>
            </a:r>
            <a:r>
              <a:rPr lang="en-US" dirty="0"/>
              <a:t>A parenthetical portion sustains some direct and indirect relation to that which goes before or that which follows; but the present age-purpose is not thus related and…</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545650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2473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14528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15400" cy="258532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4F111B1-CC00-4EB0-B428-CB6C47E8C3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5" y="2514600"/>
            <a:ext cx="2724791" cy="2743200"/>
          </a:xfrm>
          <a:prstGeom prst="rect">
            <a:avLst/>
          </a:prstGeom>
        </p:spPr>
      </p:pic>
    </p:spTree>
    <p:extLst>
      <p:ext uri="{BB962C8B-B14F-4D97-AF65-F5344CB8AC3E}">
        <p14:creationId xmlns:p14="http://schemas.microsoft.com/office/powerpoint/2010/main" val="324516455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b="1" u="sng" dirty="0">
                <a:solidFill>
                  <a:srgbClr val="FFFFCC"/>
                </a:solidFill>
              </a:rPr>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583370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A5131-21EF-4109-A9BE-EE65F312CA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5426"/>
            <a:ext cx="9083827" cy="6767147"/>
          </a:xfrm>
          <a:prstGeom prst="rect">
            <a:avLst/>
          </a:prstGeom>
        </p:spPr>
      </p:pic>
      <p:sp>
        <p:nvSpPr>
          <p:cNvPr id="9" name="Rectangle 1">
            <a:extLst>
              <a:ext uri="{FF2B5EF4-FFF2-40B4-BE49-F238E27FC236}">
                <a16:creationId xmlns:a16="http://schemas.microsoft.com/office/drawing/2014/main" id="{03F60600-8A33-4207-9C04-12C4D17CC7E4}"/>
              </a:ext>
            </a:extLst>
          </p:cNvPr>
          <p:cNvSpPr>
            <a:spLocks noChangeArrowheads="1"/>
          </p:cNvSpPr>
          <p:nvPr/>
        </p:nvSpPr>
        <p:spPr bwMode="auto">
          <a:xfrm>
            <a:off x="30086" y="76200"/>
            <a:ext cx="8961513" cy="3754874"/>
          </a:xfrm>
          <a:prstGeom prst="rect">
            <a:avLst/>
          </a:prstGeom>
          <a:noFill/>
          <a:ln w="28575">
            <a:noFill/>
            <a:miter lim="800000"/>
            <a:headEnd/>
            <a:tailEnd/>
          </a:ln>
        </p:spPr>
        <p:txBody>
          <a:bodyPr wrap="square">
            <a:spAutoFit/>
          </a:bodyPr>
          <a:lstStyle/>
          <a:p>
            <a:pPr marL="0" marR="0" algn="ctr">
              <a:spcBef>
                <a:spcPts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1:8–9</a:t>
            </a:r>
          </a:p>
          <a:p>
            <a:pPr marL="0" marR="0" algn="just">
              <a:spcBef>
                <a:spcPts val="0"/>
              </a:spcBef>
              <a:spcAft>
                <a:spcPts val="1000"/>
              </a:spcAft>
            </a:pPr>
            <a:r>
              <a:rPr lang="en-US" sz="3200" baseline="30000" dirty="0">
                <a:latin typeface="Calibri" panose="020F0502020204030204" pitchFamily="34" charset="0"/>
              </a:rPr>
              <a:t>8</a:t>
            </a:r>
            <a:r>
              <a:rPr lang="en-US" sz="3200" dirty="0">
                <a:latin typeface="Calibri" panose="020F0502020204030204" pitchFamily="34" charset="0"/>
              </a:rPr>
              <a:t> But even if we, or an angel from heaven, should preach to you a gospel contrary to what we have preached to you, he is to be </a:t>
            </a:r>
            <a:r>
              <a:rPr lang="en-US" sz="3200" b="1" i="1" u="sng" dirty="0">
                <a:solidFill>
                  <a:srgbClr val="FFFFCC"/>
                </a:solidFill>
                <a:latin typeface="Calibri" panose="020F0502020204030204" pitchFamily="34" charset="0"/>
              </a:rPr>
              <a:t>accursed</a:t>
            </a:r>
            <a:r>
              <a:rPr lang="en-US" sz="3200" dirty="0">
                <a:latin typeface="Calibri" panose="020F0502020204030204" pitchFamily="34" charset="0"/>
              </a:rPr>
              <a:t>! </a:t>
            </a:r>
            <a:r>
              <a:rPr lang="en-US" sz="3200" baseline="30000" dirty="0">
                <a:latin typeface="Calibri" panose="020F0502020204030204" pitchFamily="34" charset="0"/>
              </a:rPr>
              <a:t>9</a:t>
            </a:r>
            <a:r>
              <a:rPr lang="en-US" sz="3200" dirty="0">
                <a:latin typeface="Calibri" panose="020F0502020204030204" pitchFamily="34" charset="0"/>
              </a:rPr>
              <a:t> As we have said before, so I say again now, if any man is preaching to you a gospel contrary to what you received, he is to be </a:t>
            </a:r>
            <a:r>
              <a:rPr lang="en-US" sz="3200" b="1" i="1" u="sng" dirty="0">
                <a:solidFill>
                  <a:srgbClr val="FFFFCC"/>
                </a:solidFill>
                <a:latin typeface="Calibri" panose="020F0502020204030204" pitchFamily="34" charset="0"/>
              </a:rPr>
              <a:t>accursed</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1026" name="Picture 2" descr="C:\Users\jamcg\AppData\Local\Temp\SNAGHTML55daaff.PNG">
            <a:extLst>
              <a:ext uri="{FF2B5EF4-FFF2-40B4-BE49-F238E27FC236}">
                <a16:creationId xmlns:a16="http://schemas.microsoft.com/office/drawing/2014/main" id="{5148580A-A01F-46FD-A853-E940AA7198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8826" y="3733800"/>
            <a:ext cx="248634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8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64A7B9C-BFC6-43B2-A9B2-5214D8D08D36}"/>
              </a:ext>
            </a:extLst>
          </p:cNvPr>
          <p:cNvSpPr>
            <a:spLocks noGrp="1" noChangeArrowheads="1"/>
          </p:cNvSpPr>
          <p:nvPr>
            <p:ph type="ctrTitle" idx="4294967295"/>
          </p:nvPr>
        </p:nvSpPr>
        <p:spPr>
          <a:xfrm>
            <a:off x="3124200" y="1371600"/>
            <a:ext cx="5867400" cy="4572000"/>
          </a:xfrm>
        </p:spPr>
        <p:txBody>
          <a:bodyPr anchor="t"/>
          <a:lstStyle/>
          <a:p>
            <a:pPr marL="0" indent="0" algn="just" eaLnBrk="1" hangingPunct="1">
              <a:buFontTx/>
              <a:buNone/>
            </a:pPr>
            <a:r>
              <a:rPr lang="en-US" altLang="en-US" sz="3600" dirty="0">
                <a:solidFill>
                  <a:schemeClr val="tx1"/>
                </a:solidFill>
                <a:cs typeface="Calibri" panose="020F0502020204030204" pitchFamily="34" charset="0"/>
              </a:rPr>
              <a:t>“In view of the apostle's previous strong anti-</a:t>
            </a:r>
            <a:r>
              <a:rPr lang="en-US" altLang="en-US" sz="3600" dirty="0" err="1">
                <a:solidFill>
                  <a:schemeClr val="tx1"/>
                </a:solidFill>
                <a:cs typeface="Calibri" panose="020F0502020204030204" pitchFamily="34" charset="0"/>
              </a:rPr>
              <a:t>Judaistic</a:t>
            </a:r>
            <a:r>
              <a:rPr lang="en-US" altLang="en-US" sz="3600" dirty="0">
                <a:solidFill>
                  <a:schemeClr val="tx1"/>
                </a:solidFill>
                <a:cs typeface="Calibri" panose="020F0502020204030204" pitchFamily="34" charset="0"/>
              </a:rPr>
              <a:t> expressions, he feels impelled by the insertion of ‘</a:t>
            </a:r>
            <a:r>
              <a:rPr lang="en-US" altLang="en-US" sz="3600" b="1" i="1" u="sng" dirty="0">
                <a:solidFill>
                  <a:srgbClr val="FFFFCC"/>
                </a:solidFill>
                <a:cs typeface="Calibri" panose="020F0502020204030204" pitchFamily="34" charset="0"/>
              </a:rPr>
              <a:t>and</a:t>
            </a:r>
            <a:r>
              <a:rPr lang="en-US" altLang="en-US" sz="3600" dirty="0">
                <a:solidFill>
                  <a:schemeClr val="tx1"/>
                </a:solidFill>
                <a:cs typeface="Calibri" panose="020F0502020204030204" pitchFamily="34" charset="0"/>
              </a:rPr>
              <a:t>’, to emphasize this expression of his true attitude towards his people” (emphasis mine).</a:t>
            </a:r>
          </a:p>
        </p:txBody>
      </p:sp>
      <p:sp>
        <p:nvSpPr>
          <p:cNvPr id="47108" name="Rectangle 4">
            <a:extLst>
              <a:ext uri="{FF2B5EF4-FFF2-40B4-BE49-F238E27FC236}">
                <a16:creationId xmlns:a16="http://schemas.microsoft.com/office/drawing/2014/main" id="{7801B158-2274-412A-802F-D07EA6B1FCDC}"/>
              </a:ext>
            </a:extLst>
          </p:cNvPr>
          <p:cNvSpPr>
            <a:spLocks noChangeArrowheads="1"/>
          </p:cNvSpPr>
          <p:nvPr/>
        </p:nvSpPr>
        <p:spPr bwMode="auto">
          <a:xfrm>
            <a:off x="2395538" y="228600"/>
            <a:ext cx="4352925" cy="954107"/>
          </a:xfrm>
          <a:prstGeom prst="rect">
            <a:avLst/>
          </a:prstGeom>
          <a:noFill/>
          <a:ln w="9525">
            <a:noFill/>
            <a:miter lim="800000"/>
            <a:headEnd/>
            <a:tailEnd/>
          </a:ln>
          <a:effectLst/>
        </p:spPr>
        <p:txBody>
          <a:bodyPr>
            <a:spAutoFit/>
          </a:bodyPr>
          <a:lstStyle/>
          <a:p>
            <a:pPr algn="ctr">
              <a:defRPr/>
            </a:pPr>
            <a:r>
              <a:rPr lang="en-US" sz="3600" dirty="0">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rPr>
              <a:t>Burton</a:t>
            </a:r>
          </a:p>
          <a:p>
            <a:pPr algn="ctr">
              <a:defRPr/>
            </a:pPr>
            <a:r>
              <a:rPr lang="en-US" sz="2000" u="sng" dirty="0">
                <a:effectLst>
                  <a:outerShdw blurRad="38100" dist="38100" dir="2700000" algn="tl">
                    <a:srgbClr val="000000"/>
                  </a:outerShdw>
                </a:effectLst>
                <a:latin typeface="Calibri" panose="020F0502020204030204" pitchFamily="34" charset="0"/>
                <a:cs typeface="Calibri" panose="020F0502020204030204" pitchFamily="34" charset="0"/>
              </a:rPr>
              <a:t>Galatians</a:t>
            </a:r>
            <a:r>
              <a:rPr lang="en-US" sz="2000" dirty="0">
                <a:effectLst>
                  <a:outerShdw blurRad="38100" dist="38100" dir="2700000" algn="tl">
                    <a:srgbClr val="000000"/>
                  </a:outerShdw>
                </a:effectLst>
                <a:latin typeface="Calibri" panose="020F0502020204030204" pitchFamily="34" charset="0"/>
                <a:cs typeface="Calibri" panose="020F0502020204030204" pitchFamily="34" charset="0"/>
              </a:rPr>
              <a:t>, p.358</a:t>
            </a:r>
          </a:p>
        </p:txBody>
      </p:sp>
      <p:pic>
        <p:nvPicPr>
          <p:cNvPr id="2" name="Picture 1">
            <a:extLst>
              <a:ext uri="{FF2B5EF4-FFF2-40B4-BE49-F238E27FC236}">
                <a16:creationId xmlns:a16="http://schemas.microsoft.com/office/drawing/2014/main" id="{E9502677-9494-4C59-BE66-B4BB6A20F3AE}"/>
              </a:ext>
            </a:extLst>
          </p:cNvPr>
          <p:cNvPicPr>
            <a:picLocks noChangeAspect="1"/>
          </p:cNvPicPr>
          <p:nvPr/>
        </p:nvPicPr>
        <p:blipFill>
          <a:blip r:embed="rId2"/>
          <a:stretch>
            <a:fillRect/>
          </a:stretch>
        </p:blipFill>
        <p:spPr>
          <a:xfrm>
            <a:off x="228600" y="1524000"/>
            <a:ext cx="2743200" cy="4204440"/>
          </a:xfrm>
          <a:prstGeom prst="rect">
            <a:avLst/>
          </a:prstGeom>
        </p:spPr>
      </p:pic>
    </p:spTree>
    <p:extLst>
      <p:ext uri="{BB962C8B-B14F-4D97-AF65-F5344CB8AC3E}">
        <p14:creationId xmlns:p14="http://schemas.microsoft.com/office/powerpoint/2010/main" val="26150282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333231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661059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9F59509-9E63-4897-B27F-0D21A1985DC1}"/>
              </a:ext>
            </a:extLst>
          </p:cNvPr>
          <p:cNvSpPr>
            <a:spLocks noGrp="1" noChangeArrowheads="1"/>
          </p:cNvSpPr>
          <p:nvPr>
            <p:ph type="title"/>
          </p:nvPr>
        </p:nvSpPr>
        <p:spPr>
          <a:xfrm>
            <a:off x="964648" y="228600"/>
            <a:ext cx="7772400" cy="1524000"/>
          </a:xfrm>
        </p:spPr>
        <p:txBody>
          <a:bodyPr anchor="t"/>
          <a:lstStyle/>
          <a:p>
            <a:pPr marL="0" indent="0" algn="ctr" eaLnBrk="1" hangingPunct="1">
              <a:spcAft>
                <a:spcPts val="1200"/>
              </a:spcAft>
              <a:buFontTx/>
              <a:buNone/>
              <a:defRPr/>
            </a:pPr>
            <a:r>
              <a:rPr lang="en-US" sz="3600" dirty="0"/>
              <a:t>D.W.B Robinson</a:t>
            </a:r>
            <a:br>
              <a:rPr lang="en-US" sz="2400" dirty="0"/>
            </a:br>
            <a:r>
              <a:rPr lang="en-US" sz="2400" dirty="0">
                <a:solidFill>
                  <a:schemeClr val="tx1"/>
                </a:solidFill>
              </a:rPr>
              <a:t>“The Distinction Between Jewish and Gentile Believers in Galatians,” Australian Biblical Review 13 (1965): 29-48</a:t>
            </a:r>
          </a:p>
        </p:txBody>
      </p:sp>
      <p:sp>
        <p:nvSpPr>
          <p:cNvPr id="51203" name="Rectangle 3">
            <a:extLst>
              <a:ext uri="{FF2B5EF4-FFF2-40B4-BE49-F238E27FC236}">
                <a16:creationId xmlns:a16="http://schemas.microsoft.com/office/drawing/2014/main" id="{50C4CAD9-5616-4026-9871-30F23C0B58DC}"/>
              </a:ext>
            </a:extLst>
          </p:cNvPr>
          <p:cNvSpPr>
            <a:spLocks noGrp="1" noChangeArrowheads="1"/>
          </p:cNvSpPr>
          <p:nvPr>
            <p:ph type="body" idx="1"/>
          </p:nvPr>
        </p:nvSpPr>
        <p:spPr>
          <a:xfrm>
            <a:off x="228600" y="2057400"/>
            <a:ext cx="8686800" cy="4114800"/>
          </a:xfrm>
        </p:spPr>
        <p:txBody>
          <a:bodyPr/>
          <a:lstStyle/>
          <a:p>
            <a:pPr marL="0" indent="0" algn="just" eaLnBrk="1" hangingPunct="1">
              <a:buFont typeface="Wingdings" panose="05000000000000000000" pitchFamily="2" charset="2"/>
              <a:buNone/>
              <a:defRPr/>
            </a:pPr>
            <a:r>
              <a:rPr lang="en-US" dirty="0"/>
              <a:t>“</a:t>
            </a:r>
            <a:r>
              <a:rPr lang="en-US" sz="3600" dirty="0"/>
              <a:t>The glib citing of Gal. vi: 16 to support the view that ‘the church is the new Israel’ should be vigorously challenged. There is weighty support for a limited interpretation.”</a:t>
            </a:r>
          </a:p>
        </p:txBody>
      </p:sp>
      <p:pic>
        <p:nvPicPr>
          <p:cNvPr id="2" name="Picture 1">
            <a:extLst>
              <a:ext uri="{FF2B5EF4-FFF2-40B4-BE49-F238E27FC236}">
                <a16:creationId xmlns:a16="http://schemas.microsoft.com/office/drawing/2014/main" id="{B2DE6299-03C6-4AD9-9563-3C42C236B7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63" y="114300"/>
            <a:ext cx="869986" cy="1097280"/>
          </a:xfrm>
          <a:prstGeom prst="rect">
            <a:avLst/>
          </a:prstGeom>
        </p:spPr>
      </p:pic>
      <p:pic>
        <p:nvPicPr>
          <p:cNvPr id="3" name="Picture 2">
            <a:extLst>
              <a:ext uri="{FF2B5EF4-FFF2-40B4-BE49-F238E27FC236}">
                <a16:creationId xmlns:a16="http://schemas.microsoft.com/office/drawing/2014/main" id="{03223C38-C7D2-4245-9AD7-C166C030C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5562" y="4648200"/>
            <a:ext cx="3052877" cy="1828800"/>
          </a:xfrm>
          <a:prstGeom prst="rect">
            <a:avLst/>
          </a:prstGeom>
        </p:spPr>
      </p:pic>
    </p:spTree>
    <p:extLst>
      <p:ext uri="{BB962C8B-B14F-4D97-AF65-F5344CB8AC3E}">
        <p14:creationId xmlns:p14="http://schemas.microsoft.com/office/powerpoint/2010/main" val="3374166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 = Israel</a:t>
            </a:r>
          </a:p>
        </p:txBody>
      </p:sp>
    </p:spTree>
    <p:extLst>
      <p:ext uri="{BB962C8B-B14F-4D97-AF65-F5344CB8AC3E}">
        <p14:creationId xmlns:p14="http://schemas.microsoft.com/office/powerpoint/2010/main" val="423248782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25356451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0" y="1600200"/>
            <a:ext cx="9067800" cy="5151406"/>
          </a:xfrm>
        </p:spPr>
        <p:txBody>
          <a:bodyPr/>
          <a:lstStyle/>
          <a:p>
            <a:pPr marL="0" indent="0" algn="just" eaLnBrk="1" hangingPunct="1">
              <a:buNone/>
              <a:defRPr/>
            </a:pPr>
            <a:r>
              <a:rPr lang="en-US" dirty="0">
                <a:effectLst/>
              </a:rPr>
              <a:t>…</a:t>
            </a:r>
            <a:r>
              <a:rPr lang="en-US" dirty="0"/>
              <a:t>therefore is more properly termed an </a:t>
            </a:r>
            <a:r>
              <a:rPr lang="en-US" b="1" i="1" dirty="0">
                <a:solidFill>
                  <a:srgbClr val="FFFFCC"/>
                </a:solidFill>
              </a:rPr>
              <a:t>intercalation</a:t>
            </a:r>
            <a:r>
              <a:rPr lang="en-US" dirty="0">
                <a:effectLst/>
              </a:rPr>
              <a:t>. The appropriateness of this word will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r>
              <a:rPr lang="en-US" dirty="0"/>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171002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CBCC1-3D19-46BF-BBB1-82C5FBCE3E58}"/>
              </a:ext>
            </a:extLst>
          </p:cNvPr>
          <p:cNvPicPr>
            <a:picLocks noChangeAspect="1"/>
          </p:cNvPicPr>
          <p:nvPr/>
        </p:nvPicPr>
        <p:blipFill>
          <a:blip r:embed="rId2"/>
          <a:stretch>
            <a:fillRect/>
          </a:stretch>
        </p:blipFill>
        <p:spPr>
          <a:xfrm>
            <a:off x="1136143" y="1371600"/>
            <a:ext cx="6871715" cy="4114800"/>
          </a:xfrm>
          <a:prstGeom prst="rect">
            <a:avLst/>
          </a:prstGeom>
        </p:spPr>
      </p:pic>
    </p:spTree>
    <p:extLst>
      <p:ext uri="{BB962C8B-B14F-4D97-AF65-F5344CB8AC3E}">
        <p14:creationId xmlns:p14="http://schemas.microsoft.com/office/powerpoint/2010/main" val="13984204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FCDB8-2051-444F-A0D4-0A448810064E}"/>
              </a:ext>
            </a:extLst>
          </p:cNvPr>
          <p:cNvSpPr>
            <a:spLocks noGrp="1" noChangeArrowheads="1"/>
          </p:cNvSpPr>
          <p:nvPr>
            <p:ph type="title" idx="4294967295"/>
          </p:nvPr>
        </p:nvSpPr>
        <p:spPr>
          <a:xfrm>
            <a:off x="838200" y="228600"/>
            <a:ext cx="7772400" cy="762000"/>
          </a:xfrm>
        </p:spPr>
        <p:txBody>
          <a:bodyPr anchor="t"/>
          <a:lstStyle/>
          <a:p>
            <a:pPr algn="ctr" eaLnBrk="1" hangingPunct="1">
              <a:defRPr/>
            </a:pPr>
            <a:r>
              <a:rPr lang="en-US" dirty="0"/>
              <a:t>Conclusion</a:t>
            </a:r>
          </a:p>
        </p:txBody>
      </p:sp>
      <p:sp>
        <p:nvSpPr>
          <p:cNvPr id="45067" name="Rectangle 11">
            <a:extLst>
              <a:ext uri="{FF2B5EF4-FFF2-40B4-BE49-F238E27FC236}">
                <a16:creationId xmlns:a16="http://schemas.microsoft.com/office/drawing/2014/main" id="{775D6FA8-F0CB-43E8-A77B-5C113B5039BB}"/>
              </a:ext>
            </a:extLst>
          </p:cNvPr>
          <p:cNvSpPr>
            <a:spLocks noGrp="1" noChangeArrowheads="1"/>
          </p:cNvSpPr>
          <p:nvPr>
            <p:ph type="body" sz="half" idx="4294967295"/>
          </p:nvPr>
        </p:nvSpPr>
        <p:spPr>
          <a:xfrm>
            <a:off x="2015067" y="1143000"/>
            <a:ext cx="5113867" cy="5486399"/>
          </a:xfrm>
        </p:spPr>
        <p:txBody>
          <a:bodyPr/>
          <a:lstStyle/>
          <a:p>
            <a:pPr marL="461963" indent="-461963" eaLnBrk="1" hangingPunct="1">
              <a:spcBef>
                <a:spcPts val="0"/>
              </a:spcBef>
              <a:spcAft>
                <a:spcPts val="1200"/>
              </a:spcAft>
              <a:buClr>
                <a:srgbClr val="00FFFF"/>
              </a:buClr>
              <a:buSzPct val="100000"/>
              <a:buFont typeface="+mj-lt"/>
              <a:buAutoNum type="alphaUcPeriod"/>
              <a:defRPr/>
            </a:pPr>
            <a:r>
              <a:rPr lang="en-US" dirty="0">
                <a:solidFill>
                  <a:srgbClr val="FFFFFF"/>
                </a:solidFill>
              </a:rPr>
              <a:t>Who’s Who? </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Chrysostom</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Calvin</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Lightfoot</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Stott</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Guthrie</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Luther</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Lenski</a:t>
            </a:r>
          </a:p>
          <a:p>
            <a:pPr marL="914400" lvl="1" indent="-457200" eaLnBrk="1" hangingPunct="1">
              <a:spcBef>
                <a:spcPts val="0"/>
              </a:spcBef>
              <a:spcAft>
                <a:spcPts val="1200"/>
              </a:spcAft>
              <a:buClr>
                <a:srgbClr val="CC99FF"/>
              </a:buClr>
              <a:buSzPct val="100000"/>
              <a:buFontTx/>
              <a:buChar char="•"/>
              <a:defRPr/>
            </a:pPr>
            <a:r>
              <a:rPr lang="en-US" dirty="0" err="1">
                <a:solidFill>
                  <a:srgbClr val="FFFFFF"/>
                </a:solidFill>
                <a:ea typeface="+mn-ea"/>
                <a:cs typeface="+mn-cs"/>
              </a:rPr>
              <a:t>Hendricksen</a:t>
            </a:r>
            <a:endParaRPr lang="en-US" dirty="0">
              <a:solidFill>
                <a:srgbClr val="FFFFFF"/>
              </a:solidFill>
              <a:ea typeface="+mn-ea"/>
              <a:cs typeface="+mn-cs"/>
            </a:endParaRPr>
          </a:p>
          <a:p>
            <a:pPr marL="461963" indent="-461963" eaLnBrk="1" hangingPunct="1">
              <a:spcBef>
                <a:spcPts val="0"/>
              </a:spcBef>
              <a:spcAft>
                <a:spcPts val="1200"/>
              </a:spcAft>
              <a:buClr>
                <a:srgbClr val="00FFFF"/>
              </a:buClr>
              <a:buSzPct val="100000"/>
              <a:buFont typeface="+mj-lt"/>
              <a:buAutoNum type="alphaUcPeriod"/>
              <a:defRPr/>
            </a:pPr>
            <a:r>
              <a:rPr lang="en-US" dirty="0">
                <a:solidFill>
                  <a:srgbClr val="FFFFFF"/>
                </a:solidFill>
              </a:rPr>
              <a:t>Amillennial exegetical bias</a:t>
            </a:r>
          </a:p>
        </p:txBody>
      </p:sp>
    </p:spTree>
    <p:extLst>
      <p:ext uri="{BB962C8B-B14F-4D97-AF65-F5344CB8AC3E}">
        <p14:creationId xmlns:p14="http://schemas.microsoft.com/office/powerpoint/2010/main" val="134320421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C84C06E-EE68-424A-B12F-7CA0C587199B}"/>
              </a:ext>
            </a:extLst>
          </p:cNvPr>
          <p:cNvSpPr>
            <a:spLocks noGrp="1" noChangeArrowheads="1"/>
          </p:cNvSpPr>
          <p:nvPr>
            <p:ph type="title"/>
          </p:nvPr>
        </p:nvSpPr>
        <p:spPr>
          <a:xfrm>
            <a:off x="571500" y="228600"/>
            <a:ext cx="8001000" cy="990600"/>
          </a:xfrm>
        </p:spPr>
        <p:txBody>
          <a:bodyPr anchor="t"/>
          <a:lstStyle/>
          <a:p>
            <a:pPr algn="ctr" eaLnBrk="1" hangingPunct="1">
              <a:buFontTx/>
              <a:buNone/>
              <a:defRPr/>
            </a:pPr>
            <a:r>
              <a:rPr lang="en-US" sz="3600" dirty="0"/>
              <a:t>C.E.B. </a:t>
            </a:r>
            <a:r>
              <a:rPr lang="en-US" sz="3600" dirty="0" err="1"/>
              <a:t>Cranfield</a:t>
            </a:r>
            <a:br>
              <a:rPr lang="en-US" sz="2400" dirty="0"/>
            </a:br>
            <a:r>
              <a:rPr lang="en-US" sz="2000" i="1" dirty="0">
                <a:solidFill>
                  <a:schemeClr val="tx1"/>
                </a:solidFill>
              </a:rPr>
              <a:t>A Critical and Exegetical Commentary on the Epistle to the Romans p.448</a:t>
            </a:r>
          </a:p>
        </p:txBody>
      </p:sp>
      <p:sp>
        <p:nvSpPr>
          <p:cNvPr id="46083" name="Rectangle 3">
            <a:extLst>
              <a:ext uri="{FF2B5EF4-FFF2-40B4-BE49-F238E27FC236}">
                <a16:creationId xmlns:a16="http://schemas.microsoft.com/office/drawing/2014/main" id="{C572D4B5-9DCA-48C8-92DE-348F3F2F5A22}"/>
              </a:ext>
            </a:extLst>
          </p:cNvPr>
          <p:cNvSpPr>
            <a:spLocks noGrp="1" noChangeArrowheads="1"/>
          </p:cNvSpPr>
          <p:nvPr>
            <p:ph type="body" idx="1"/>
          </p:nvPr>
        </p:nvSpPr>
        <p:spPr>
          <a:xfrm>
            <a:off x="2209801" y="1295400"/>
            <a:ext cx="6858000" cy="4495800"/>
          </a:xfrm>
        </p:spPr>
        <p:txBody>
          <a:bodyPr/>
          <a:lstStyle/>
          <a:p>
            <a:pPr marL="0" indent="0" algn="just" eaLnBrk="1" hangingPunct="1">
              <a:buFont typeface="Wingdings" panose="05000000000000000000" pitchFamily="2" charset="2"/>
              <a:buNone/>
              <a:defRPr/>
            </a:pPr>
            <a:r>
              <a:rPr lang="en-US" sz="2800" i="1" dirty="0"/>
              <a:t>“These 3 chapters (Rom 9-11) emphatically forbid us to speak of the church as having once and for all taken the place of the Jewish people…</a:t>
            </a:r>
            <a:r>
              <a:rPr lang="en-US" sz="2800" b="1" i="1" dirty="0">
                <a:solidFill>
                  <a:srgbClr val="FFFFCC"/>
                </a:solidFill>
              </a:rPr>
              <a:t>But the </a:t>
            </a:r>
            <a:r>
              <a:rPr lang="en-US" sz="2800" b="1" i="1" u="sng" dirty="0">
                <a:solidFill>
                  <a:srgbClr val="FFFFCC"/>
                </a:solidFill>
              </a:rPr>
              <a:t>assumption</a:t>
            </a:r>
            <a:r>
              <a:rPr lang="en-US" sz="2800" b="1" i="1" dirty="0">
                <a:solidFill>
                  <a:srgbClr val="FFFFCC"/>
                </a:solidFill>
              </a:rPr>
              <a:t> that the church has simply replaced Israel as the people of God is extremely common</a:t>
            </a:r>
            <a:r>
              <a:rPr lang="en-US" sz="2800" i="1" dirty="0"/>
              <a:t>…And I confess with shame to having also myself used in print on more than one occasion this language of the replacement of Israel by the Church.”</a:t>
            </a:r>
          </a:p>
        </p:txBody>
      </p:sp>
      <p:pic>
        <p:nvPicPr>
          <p:cNvPr id="2" name="Picture 1">
            <a:extLst>
              <a:ext uri="{FF2B5EF4-FFF2-40B4-BE49-F238E27FC236}">
                <a16:creationId xmlns:a16="http://schemas.microsoft.com/office/drawing/2014/main" id="{6BC3BBC3-3FF1-4389-A80B-E330945066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4" y="1400175"/>
            <a:ext cx="2005586" cy="3200400"/>
          </a:xfrm>
          <a:prstGeom prst="rect">
            <a:avLst/>
          </a:prstGeom>
        </p:spPr>
      </p:pic>
    </p:spTree>
    <p:extLst>
      <p:ext uri="{BB962C8B-B14F-4D97-AF65-F5344CB8AC3E}">
        <p14:creationId xmlns:p14="http://schemas.microsoft.com/office/powerpoint/2010/main" val="41616836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1352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1643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4383</TotalTime>
  <Words>3658</Words>
  <Application>Microsoft Office PowerPoint</Application>
  <PresentationFormat>On-screen Show (4:3)</PresentationFormat>
  <Paragraphs>457</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Times New Roman</vt:lpstr>
      <vt:lpstr>Wingdings</vt:lpstr>
      <vt:lpstr>Azure</vt:lpstr>
      <vt:lpstr>PowerPoint Presentation</vt:lpstr>
      <vt:lpstr>Areas of Systematic Theology</vt:lpstr>
      <vt:lpstr>Ecclesiology Overview</vt:lpstr>
      <vt:lpstr>Intercalation</vt:lpstr>
      <vt:lpstr>Intercalation</vt:lpstr>
      <vt:lpstr>Lewis Sperry Chafer vol. 4, Systematic Theology (Grand Rapids, MI: Kregel Publications, 1993), 41.</vt:lpstr>
      <vt:lpstr>Lewis Sperry Chafer vol. 4, Systematic Theology (Grand Rapids, MI: Kregel Publications, 1993), 41.</vt:lpstr>
      <vt:lpstr>PowerPoint Presentation</vt:lpstr>
      <vt:lpstr>PowerPoint Presentation</vt:lpstr>
      <vt:lpstr>PowerPoint Presentation</vt:lpstr>
      <vt:lpstr>Reformed Theology’s Denial  of the Church as an Intercalation</vt:lpstr>
      <vt:lpstr>PowerPoint Presentation</vt:lpstr>
      <vt:lpstr>Intercalation</vt:lpstr>
      <vt:lpstr>PowerPoint Presentation</vt:lpstr>
      <vt:lpstr>PowerPoint Presentation</vt:lpstr>
      <vt:lpstr>PowerPoint Presentation</vt:lpstr>
      <vt:lpstr>PowerPoint Presentation</vt:lpstr>
      <vt:lpstr>Intercalation</vt:lpstr>
      <vt:lpstr>Reformed Theology’s Denial  of the Church as an Intercalation</vt:lpstr>
      <vt:lpstr>Arnold G. Fruchtenbaum George Zeller, “Is R. C. Sproul Jr. Really A Jew?,” online: http://www.middletownbiblechurch.org/reformed/sprouljr.htm, accessed 17 February 2018.</vt:lpstr>
      <vt:lpstr>IS THE CHURCH, ISRAEL?  Galatians 6:16</vt:lpstr>
      <vt:lpstr>INTRODUCTION</vt:lpstr>
      <vt:lpstr>PowerPoint Presentation</vt:lpstr>
      <vt:lpstr>“The story of the church begins with Israel, the Old Testament people of God…The identity of the church is necessary for the mission of the church. Only as a holy nation, called out of the darkness into the light of God‘s presence, can the church discharge it’s mission…Peter affirms that the church’s right to the titles of Israel, then describes the church’s witness of praise (1st Peter 2:9–10)...This understanding of the church as the new and true Israel of Christ must inspire our mission in the contemporary world.”</vt:lpstr>
      <vt:lpstr>“That is, we believe in the unfolding plan of God in history, the Christian Church is the very fruition of the redemptive purpose of God.  As such, the multi-racial, international Church of Jesus Christ supersedes racial, national Israel as the focus of the kingdom of God.  Indeed, we believe that the church becomes ‘the Israel of God’ (Gal. 6:16)…”</vt:lpstr>
      <vt:lpstr>Hans K. LaRondelle  The Israel of God in Prophecy: Principles of Prophetic Interpretation (Berrien Springs, Mich.: Andrews University U., 1983), pp. 110-11. Italics mine</vt:lpstr>
      <vt:lpstr>INTRODUCTION</vt:lpstr>
      <vt:lpstr>PowerPoint Presentation</vt:lpstr>
      <vt:lpstr>PowerPoint Presentation</vt:lpstr>
      <vt:lpstr>10 Facts Favoring the Dispensational Interpretation of Galatians 6:16</vt:lpstr>
      <vt:lpstr>10 Facts Favoring the Dispensational Interpretation of Galatians 6:16</vt:lpstr>
      <vt:lpstr>10 Facts Favoring the Dispensational Interpretation of Galatians 6:16</vt:lpstr>
      <vt:lpstr>S. Lewis Johnson “Paul and the 'Israel of God': An Exegetical and Eschatological Case-Study,” in Essays in Honor of J. Dwight Pentecost, ed. Stanley D. Toussaint and Charles H. Dyer (Chicago: Moody, 1986), 187. </vt:lpstr>
      <vt:lpstr>PowerPoint Presentation</vt:lpstr>
      <vt:lpstr>10 Facts Favoring the Dispensational Interpretation of Galatians 6:16</vt:lpstr>
      <vt:lpstr>PowerPoint Presentation</vt:lpstr>
      <vt:lpstr>PowerPoint Presentation</vt:lpstr>
      <vt:lpstr>PowerPoint Presentation</vt:lpstr>
      <vt:lpstr>PowerPoint Presentation</vt:lpstr>
      <vt:lpstr>PowerPoint Presentation</vt:lpstr>
      <vt:lpstr>10 Facts Favoring the Dispensational Interpretation of Galatians 6:16</vt:lpstr>
      <vt:lpstr>Israel Means Israel</vt:lpstr>
      <vt:lpstr>10 Facts Favoring the Dispensational Interpretation of Galatians 6:16</vt:lpstr>
      <vt:lpstr>Justin Martyr “Dialogue with Trypho” 123, 135</vt:lpstr>
      <vt:lpstr>Order of Paul’s Letters</vt:lpstr>
      <vt:lpstr>Order of Paul’s Letters</vt:lpstr>
      <vt:lpstr>10 Facts Favoring the Dispensational Interpretation of Galatians 6:16</vt:lpstr>
      <vt:lpstr>What is Inside? Galatians Structure</vt:lpstr>
      <vt:lpstr>PowerPoint Presentation</vt:lpstr>
      <vt:lpstr>PowerPoint Presentation</vt:lpstr>
      <vt:lpstr>PowerPoint Presentation</vt:lpstr>
      <vt:lpstr>10 Facts Favoring the Dispensational Interpretation of Galatians 6:16</vt:lpstr>
      <vt:lpstr>PowerPoint Presentation</vt:lpstr>
      <vt:lpstr>10 Facts Favoring the Dispensational Interpretation of Galatians 6:16</vt:lpstr>
      <vt:lpstr>PowerPoint Presentation</vt:lpstr>
      <vt:lpstr>PowerPoint Presentation</vt:lpstr>
      <vt:lpstr>PowerPoint Presentation</vt:lpstr>
      <vt:lpstr>10 Facts Favoring the Dispensational Interpretation of Galatians 6:16</vt:lpstr>
      <vt:lpstr>PowerPoint Presentation</vt:lpstr>
      <vt:lpstr>PowerPoint Presentation</vt:lpstr>
      <vt:lpstr>PowerPoint Presentation</vt:lpstr>
      <vt:lpstr>10 Facts Favoring the Dispensational Interpretation of Galatians 6:16</vt:lpstr>
      <vt:lpstr>PowerPoint Presentation</vt:lpstr>
      <vt:lpstr>“In view of the apostle's previous strong anti-Judaistic expressions, he feels impelled by the insertion of ‘and’, to emphasize this expression of his true attitude towards his people” (emphasis mine).</vt:lpstr>
      <vt:lpstr>Conclusion</vt:lpstr>
      <vt:lpstr>10 Facts Favoring the Dispensational Interpretation of Galatians 6:16</vt:lpstr>
      <vt:lpstr>D.W.B Robinson “The Distinction Between Jewish and Gentile Believers in Galatians,” Australian Biblical Review 13 (1965): 29-48</vt:lpstr>
      <vt:lpstr>PowerPoint Presentation</vt:lpstr>
      <vt:lpstr>PowerPoint Presentation</vt:lpstr>
      <vt:lpstr>PowerPoint Presentation</vt:lpstr>
      <vt:lpstr>Conclusion</vt:lpstr>
      <vt:lpstr>C.E.B. Cranfield A Critical and Exegetical Commentary on the Epistle to the Romans p.448</vt:lpstr>
      <vt:lpstr>Conclusion</vt:lpstr>
      <vt:lpstr>Intercalation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317</cp:revision>
  <cp:lastPrinted>2018-02-23T16:09:58Z</cp:lastPrinted>
  <dcterms:created xsi:type="dcterms:W3CDTF">2009-02-28T19:27:16Z</dcterms:created>
  <dcterms:modified xsi:type="dcterms:W3CDTF">2018-03-17T16:49:25Z</dcterms:modified>
</cp:coreProperties>
</file>