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notesSlides/notesSlide11.xml" ContentType="application/vnd.openxmlformats-officedocument.presentationml.notesSlide+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5"/>
  </p:notesMasterIdLst>
  <p:handoutMasterIdLst>
    <p:handoutMasterId r:id="rId36"/>
  </p:handoutMasterIdLst>
  <p:sldIdLst>
    <p:sldId id="2781" r:id="rId2"/>
    <p:sldId id="2303" r:id="rId3"/>
    <p:sldId id="2305" r:id="rId4"/>
    <p:sldId id="2875" r:id="rId5"/>
    <p:sldId id="3661" r:id="rId6"/>
    <p:sldId id="3971" r:id="rId7"/>
    <p:sldId id="4130" r:id="rId8"/>
    <p:sldId id="4131" r:id="rId9"/>
    <p:sldId id="3943" r:id="rId10"/>
    <p:sldId id="4132" r:id="rId11"/>
    <p:sldId id="3957" r:id="rId12"/>
    <p:sldId id="4135" r:id="rId13"/>
    <p:sldId id="3972" r:id="rId14"/>
    <p:sldId id="4136" r:id="rId15"/>
    <p:sldId id="4142" r:id="rId16"/>
    <p:sldId id="4147" r:id="rId17"/>
    <p:sldId id="4086" r:id="rId18"/>
    <p:sldId id="4084" r:id="rId19"/>
    <p:sldId id="4085" r:id="rId20"/>
    <p:sldId id="4090" r:id="rId21"/>
    <p:sldId id="4139" r:id="rId22"/>
    <p:sldId id="4138" r:id="rId23"/>
    <p:sldId id="3975" r:id="rId24"/>
    <p:sldId id="3976" r:id="rId25"/>
    <p:sldId id="3977" r:id="rId26"/>
    <p:sldId id="3978" r:id="rId27"/>
    <p:sldId id="4137" r:id="rId28"/>
    <p:sldId id="3979" r:id="rId29"/>
    <p:sldId id="4106" r:id="rId30"/>
    <p:sldId id="3985" r:id="rId31"/>
    <p:sldId id="3986" r:id="rId32"/>
    <p:sldId id="4145" r:id="rId33"/>
    <p:sldId id="4146" r:id="rId34"/>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66"/>
    <a:srgbClr val="0000FF"/>
    <a:srgbClr val="A50021"/>
    <a:srgbClr val="990099"/>
    <a:srgbClr val="006600"/>
    <a:srgbClr val="FF9900"/>
    <a:srgbClr val="00CC00"/>
    <a:srgbClr val="A6A6A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31" autoAdjust="0"/>
    <p:restoredTop sz="96353" autoAdjust="0"/>
  </p:normalViewPr>
  <p:slideViewPr>
    <p:cSldViewPr>
      <p:cViewPr>
        <p:scale>
          <a:sx n="100" d="100"/>
          <a:sy n="100" d="100"/>
        </p:scale>
        <p:origin x="180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3" y="0"/>
            <a:ext cx="3170764" cy="478748"/>
          </a:xfrm>
          <a:prstGeom prst="rect">
            <a:avLst/>
          </a:prstGeom>
          <a:noFill/>
          <a:ln w="9525">
            <a:noFill/>
            <a:miter lim="800000"/>
            <a:headEnd/>
            <a:tailEnd/>
          </a:ln>
        </p:spPr>
        <p:txBody>
          <a:bodyPr vert="horz" wrap="square" lIns="97364" tIns="48683" rIns="97364" bIns="48683" numCol="1" anchor="t" anchorCtr="0" compatLnSpc="1">
            <a:prstTxWarp prst="textNoShape">
              <a:avLst/>
            </a:prstTxWarp>
          </a:bodyPr>
          <a:lstStyle>
            <a:lvl1pPr defTabSz="920700">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Dr. Andy Woods - The Coming Kingdom</a:t>
            </a:r>
          </a:p>
        </p:txBody>
      </p:sp>
      <p:sp>
        <p:nvSpPr>
          <p:cNvPr id="36867" name="Rectangle 3"/>
          <p:cNvSpPr>
            <a:spLocks noGrp="1" noChangeArrowheads="1"/>
          </p:cNvSpPr>
          <p:nvPr>
            <p:ph type="dt" sz="quarter" idx="1"/>
          </p:nvPr>
        </p:nvSpPr>
        <p:spPr bwMode="auto">
          <a:xfrm>
            <a:off x="4144437" y="0"/>
            <a:ext cx="3170764" cy="478748"/>
          </a:xfrm>
          <a:prstGeom prst="rect">
            <a:avLst/>
          </a:prstGeom>
          <a:noFill/>
          <a:ln w="9525">
            <a:noFill/>
            <a:miter lim="800000"/>
            <a:headEnd/>
            <a:tailEnd/>
          </a:ln>
        </p:spPr>
        <p:txBody>
          <a:bodyPr vert="horz" wrap="square" lIns="97364" tIns="48683" rIns="97364" bIns="48683" numCol="1" anchor="t" anchorCtr="0" compatLnSpc="1">
            <a:prstTxWarp prst="textNoShape">
              <a:avLst/>
            </a:prstTxWarp>
          </a:bodyPr>
          <a:lstStyle>
            <a:lvl1pPr algn="r" defTabSz="920700">
              <a:defRPr sz="1300">
                <a:latin typeface="Times New Roman" pitchFamily="18" charset="0"/>
                <a:cs typeface="Arial" charset="0"/>
              </a:defRPr>
            </a:lvl1pPr>
          </a:lstStyle>
          <a:p>
            <a:pPr>
              <a:defRPr/>
            </a:pPr>
            <a:r>
              <a:rPr lang="en-US">
                <a:latin typeface="Calibri" panose="020F0502020204030204" pitchFamily="34" charset="0"/>
                <a:cs typeface="Calibri" panose="020F0502020204030204" pitchFamily="34" charset="0"/>
              </a:rPr>
              <a:t>3/7/2018</a:t>
            </a:r>
            <a:endParaRPr lang="en-US" dirty="0">
              <a:latin typeface="Calibri" panose="020F0502020204030204" pitchFamily="34" charset="0"/>
              <a:cs typeface="Calibri" panose="020F0502020204030204" pitchFamily="34" charset="0"/>
            </a:endParaRPr>
          </a:p>
        </p:txBody>
      </p:sp>
      <p:sp>
        <p:nvSpPr>
          <p:cNvPr id="36868" name="Rectangle 4"/>
          <p:cNvSpPr>
            <a:spLocks noGrp="1" noChangeArrowheads="1"/>
          </p:cNvSpPr>
          <p:nvPr>
            <p:ph type="ftr" sz="quarter" idx="2"/>
          </p:nvPr>
        </p:nvSpPr>
        <p:spPr bwMode="auto">
          <a:xfrm>
            <a:off x="3" y="9122452"/>
            <a:ext cx="3170764" cy="478748"/>
          </a:xfrm>
          <a:prstGeom prst="rect">
            <a:avLst/>
          </a:prstGeom>
          <a:noFill/>
          <a:ln w="9525">
            <a:noFill/>
            <a:miter lim="800000"/>
            <a:headEnd/>
            <a:tailEnd/>
          </a:ln>
        </p:spPr>
        <p:txBody>
          <a:bodyPr vert="horz" wrap="square" lIns="97364" tIns="48683" rIns="97364" bIns="48683" numCol="1" anchor="b" anchorCtr="0" compatLnSpc="1">
            <a:prstTxWarp prst="textNoShape">
              <a:avLst/>
            </a:prstTxWarp>
          </a:bodyPr>
          <a:lstStyle>
            <a:lvl1pPr defTabSz="920700">
              <a:defRPr sz="1300">
                <a:latin typeface="Times New Roman" pitchFamily="18" charset="0"/>
                <a:cs typeface="Arial" charset="0"/>
              </a:defRPr>
            </a:lvl1pPr>
          </a:lstStyle>
          <a:p>
            <a:pPr>
              <a:defRPr/>
            </a:pPr>
            <a:r>
              <a:rPr lang="en-US" dirty="0">
                <a:latin typeface="Calibri" panose="020F0502020204030204" pitchFamily="34" charset="0"/>
                <a:cs typeface="Calibri" panose="020F0502020204030204" pitchFamily="34" charset="0"/>
              </a:rPr>
              <a:t>Sugar Land </a:t>
            </a:r>
            <a:r>
              <a:rPr lang="en-US" dirty="0" err="1">
                <a:latin typeface="Calibri" panose="020F0502020204030204" pitchFamily="34" charset="0"/>
                <a:cs typeface="Calibri" panose="020F0502020204030204" pitchFamily="34" charset="0"/>
              </a:rPr>
              <a:t>BIble</a:t>
            </a:r>
            <a:r>
              <a:rPr lang="en-US" dirty="0">
                <a:latin typeface="Calibri" panose="020F0502020204030204" pitchFamily="34" charset="0"/>
                <a:cs typeface="Calibri" panose="020F0502020204030204" pitchFamily="34" charset="0"/>
              </a:rPr>
              <a:t> Church</a:t>
            </a:r>
          </a:p>
        </p:txBody>
      </p:sp>
      <p:sp>
        <p:nvSpPr>
          <p:cNvPr id="36869" name="Rectangle 5"/>
          <p:cNvSpPr>
            <a:spLocks noGrp="1" noChangeArrowheads="1"/>
          </p:cNvSpPr>
          <p:nvPr>
            <p:ph type="sldNum" sz="quarter" idx="3"/>
          </p:nvPr>
        </p:nvSpPr>
        <p:spPr bwMode="auto">
          <a:xfrm>
            <a:off x="4144437" y="9122452"/>
            <a:ext cx="3170764" cy="478748"/>
          </a:xfrm>
          <a:prstGeom prst="rect">
            <a:avLst/>
          </a:prstGeom>
          <a:noFill/>
          <a:ln w="9525">
            <a:noFill/>
            <a:miter lim="800000"/>
            <a:headEnd/>
            <a:tailEnd/>
          </a:ln>
        </p:spPr>
        <p:txBody>
          <a:bodyPr vert="horz" wrap="square" lIns="97364" tIns="48683" rIns="97364" bIns="48683" numCol="1" anchor="b" anchorCtr="0" compatLnSpc="1">
            <a:prstTxWarp prst="textNoShape">
              <a:avLst/>
            </a:prstTxWarp>
          </a:bodyPr>
          <a:lstStyle>
            <a:lvl1pPr algn="r" defTabSz="920700">
              <a:defRPr sz="1300">
                <a:latin typeface="Times New Roman" pitchFamily="18" charset="0"/>
                <a:cs typeface="Arial" charset="0"/>
              </a:defRPr>
            </a:lvl1pPr>
          </a:lstStyle>
          <a:p>
            <a:pPr>
              <a:defRPr/>
            </a:pPr>
            <a:fld id="{17409DFC-8574-46F2-8150-19402387B16D}" type="slidenum">
              <a:rPr lang="en-US">
                <a:latin typeface="Calibri" panose="020F0502020204030204" pitchFamily="34" charset="0"/>
                <a:cs typeface="Calibri" panose="020F0502020204030204" pitchFamily="34" charset="0"/>
              </a:rPr>
              <a:pPr>
                <a:defRPr/>
              </a:pPr>
              <a:t>‹#›</a:t>
            </a:fld>
            <a:endParaRPr lang="en-US" dirty="0">
              <a:latin typeface="Calibri" panose="020F0502020204030204" pitchFamily="34" charset="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6.834"/>
    </inkml:context>
    <inkml:brush xml:id="br0">
      <inkml:brushProperty name="width" value="0.0265" units="cm"/>
      <inkml:brushProperty name="height" value="0.0265" units="cm"/>
    </inkml:brush>
  </inkml:definitions>
  <inkml:trace contextRef="#ctx0" brushRef="#br0">18293 11582 11840,'0'19'-128,"0"-19"-256,0 19-960,0-19-384,19 19-1024</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6.834"/>
    </inkml:context>
    <inkml:brush xml:id="br0">
      <inkml:brushProperty name="width" value="0.0265" units="cm"/>
      <inkml:brushProperty name="height" value="0.0265" units="cm"/>
    </inkml:brush>
  </inkml:definitions>
  <inkml:trace contextRef="#ctx0" brushRef="#br0">18293 11582 11840,'0'19'-128,"0"-19"-256,0 19-960,0-19-384,19 19-1024</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508"/>
    </inkml:context>
    <inkml:brush xml:id="br0">
      <inkml:brushProperty name="width" value="0.025" units="cm"/>
      <inkml:brushProperty name="height" value="0.025" units="cm"/>
    </inkml:brush>
  </inkml:definitions>
  <inkml:trace contextRef="#ctx0" brushRef="#br0">18919 11715 7808,'-57'-19'2880,"57"19"-1536,0 0-1632,0 0 448,0 0-1504,0 0-544,0 0-1024,0 19-352</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646"/>
    </inkml:context>
    <inkml:brush xml:id="br0">
      <inkml:brushProperty name="width" value="0.025" units="cm"/>
      <inkml:brushProperty name="height" value="0.025" units="cm"/>
    </inkml:brush>
  </inkml:definitions>
  <inkml:trace contextRef="#ctx0" brushRef="#br0">18919 11734 2304,'-38'0'960,"76"0"-512,-76 0-1504,38 0-320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6.834"/>
    </inkml:context>
    <inkml:brush xml:id="br0">
      <inkml:brushProperty name="width" value="0.0265" units="cm"/>
      <inkml:brushProperty name="height" value="0.0265" units="cm"/>
    </inkml:brush>
  </inkml:definitions>
  <inkml:trace contextRef="#ctx0" brushRef="#br0">18293 11582 11840,'0'19'-128,"0"-19"-256,0 19-960,0-19-384,19 19-1024</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508"/>
    </inkml:context>
    <inkml:brush xml:id="br0">
      <inkml:brushProperty name="width" value="0.025" units="cm"/>
      <inkml:brushProperty name="height" value="0.025" units="cm"/>
    </inkml:brush>
  </inkml:definitions>
  <inkml:trace contextRef="#ctx0" brushRef="#br0">18919 11715 7808,'-57'-19'2880,"57"19"-1536,0 0-1632,0 0 448,0 0-1504,0 0-544,0 0-1024,0 19-352</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646"/>
    </inkml:context>
    <inkml:brush xml:id="br0">
      <inkml:brushProperty name="width" value="0.025" units="cm"/>
      <inkml:brushProperty name="height" value="0.025" units="cm"/>
    </inkml:brush>
  </inkml:definitions>
  <inkml:trace contextRef="#ctx0" brushRef="#br0">18919 11734 2304,'-38'0'960,"76"0"-512,-76 0-1504,38 0-320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6.834"/>
    </inkml:context>
    <inkml:brush xml:id="br0">
      <inkml:brushProperty name="width" value="0.0265" units="cm"/>
      <inkml:brushProperty name="height" value="0.0265" units="cm"/>
    </inkml:brush>
  </inkml:definitions>
  <inkml:trace contextRef="#ctx0" brushRef="#br0">18293 11582 11840,'0'19'-128,"0"-19"-256,0 19-960,0-19-384,19 19-1024</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508"/>
    </inkml:context>
    <inkml:brush xml:id="br0">
      <inkml:brushProperty name="width" value="0.025" units="cm"/>
      <inkml:brushProperty name="height" value="0.025" units="cm"/>
    </inkml:brush>
  </inkml:definitions>
  <inkml:trace contextRef="#ctx0" brushRef="#br0">18919 11715 7808,'-57'-19'2880,"57"19"-1536,0 0-1632,0 0 448,0 0-1504,0 0-544,0 0-1024,0 19-352</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646"/>
    </inkml:context>
    <inkml:brush xml:id="br0">
      <inkml:brushProperty name="width" value="0.025" units="cm"/>
      <inkml:brushProperty name="height" value="0.025" units="cm"/>
    </inkml:brush>
  </inkml:definitions>
  <inkml:trace contextRef="#ctx0" brushRef="#br0">18919 11734 2304,'-38'0'960,"76"0"-512,-76 0-1504,38 0-320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508"/>
    </inkml:context>
    <inkml:brush xml:id="br0">
      <inkml:brushProperty name="width" value="0.025" units="cm"/>
      <inkml:brushProperty name="height" value="0.025" units="cm"/>
    </inkml:brush>
  </inkml:definitions>
  <inkml:trace contextRef="#ctx0" brushRef="#br0">18919 11715 7808,'-57'-19'2880,"57"19"-1536,0 0-1632,0 0 448,0 0-1504,0 0-544,0 0-1024,0 19-352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646"/>
    </inkml:context>
    <inkml:brush xml:id="br0">
      <inkml:brushProperty name="width" value="0.025" units="cm"/>
      <inkml:brushProperty name="height" value="0.025" units="cm"/>
    </inkml:brush>
  </inkml:definitions>
  <inkml:trace contextRef="#ctx0" brushRef="#br0">18919 11734 2304,'-38'0'960,"76"0"-512,-76 0-1504,38 0-320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6.834"/>
    </inkml:context>
    <inkml:brush xml:id="br0">
      <inkml:brushProperty name="width" value="0.0265" units="cm"/>
      <inkml:brushProperty name="height" value="0.0265" units="cm"/>
    </inkml:brush>
  </inkml:definitions>
  <inkml:trace contextRef="#ctx0" brushRef="#br0">18293 11582 11840,'0'19'-128,"0"-19"-256,0 19-960,0-19-384,19 19-1024</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508"/>
    </inkml:context>
    <inkml:brush xml:id="br0">
      <inkml:brushProperty name="width" value="0.025" units="cm"/>
      <inkml:brushProperty name="height" value="0.025" units="cm"/>
    </inkml:brush>
  </inkml:definitions>
  <inkml:trace contextRef="#ctx0" brushRef="#br0">18919 11715 7808,'-57'-19'2880,"57"19"-1536,0 0-1632,0 0 448,0 0-1504,0 0-544,0 0-1024,0 19-352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646"/>
    </inkml:context>
    <inkml:brush xml:id="br0">
      <inkml:brushProperty name="width" value="0.025" units="cm"/>
      <inkml:brushProperty name="height" value="0.025" units="cm"/>
    </inkml:brush>
  </inkml:definitions>
  <inkml:trace contextRef="#ctx0" brushRef="#br0">18919 11734 2304,'-38'0'960,"76"0"-512,-76 0-1504,38 0-320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6.834"/>
    </inkml:context>
    <inkml:brush xml:id="br0">
      <inkml:brushProperty name="width" value="0.0265" units="cm"/>
      <inkml:brushProperty name="height" value="0.0265" units="cm"/>
    </inkml:brush>
  </inkml:definitions>
  <inkml:trace contextRef="#ctx0" brushRef="#br0">18293 11582 11840,'0'19'-128,"0"-19"-256,0 19-960,0-19-384,19 19-1024</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508"/>
    </inkml:context>
    <inkml:brush xml:id="br0">
      <inkml:brushProperty name="width" value="0.025" units="cm"/>
      <inkml:brushProperty name="height" value="0.025" units="cm"/>
    </inkml:brush>
  </inkml:definitions>
  <inkml:trace contextRef="#ctx0" brushRef="#br0">18919 11715 7808,'-57'-19'2880,"57"19"-1536,0 0-1632,0 0 448,0 0-1504,0 0-544,0 0-1024,0 19-352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17-04-20T00:47:37.646"/>
    </inkml:context>
    <inkml:brush xml:id="br0">
      <inkml:brushProperty name="width" value="0.025" units="cm"/>
      <inkml:brushProperty name="height" value="0.025" units="cm"/>
    </inkml:brush>
  </inkml:definitions>
  <inkml:trace contextRef="#ctx0" brushRef="#br0">18919 11734 2304,'-38'0'960,"76"0"-512,-76 0-1504,38 0-320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0"/>
            <a:ext cx="3170764" cy="478748"/>
          </a:xfrm>
          <a:prstGeom prst="rect">
            <a:avLst/>
          </a:prstGeom>
          <a:noFill/>
          <a:ln w="9525">
            <a:noFill/>
            <a:miter lim="800000"/>
            <a:headEnd/>
            <a:tailEnd/>
          </a:ln>
        </p:spPr>
        <p:txBody>
          <a:bodyPr vert="horz" wrap="square" lIns="97364" tIns="48683" rIns="97364" bIns="48683" numCol="1" anchor="t" anchorCtr="0" compatLnSpc="1">
            <a:prstTxWarp prst="textNoShape">
              <a:avLst/>
            </a:prstTxWarp>
          </a:bodyPr>
          <a:lstStyle>
            <a:lvl1pPr defTabSz="920700">
              <a:defRPr sz="1300">
                <a:latin typeface="Calibri" panose="020F0502020204030204" pitchFamily="34" charset="0"/>
                <a:cs typeface="Calibri" panose="020F0502020204030204" pitchFamily="34" charset="0"/>
              </a:defRPr>
            </a:lvl1pPr>
          </a:lstStyle>
          <a:p>
            <a:pPr>
              <a:defRPr/>
            </a:pPr>
            <a:r>
              <a:rPr lang="en-US" dirty="0"/>
              <a:t>Dr. Andy Woods - The Coming Kingdom</a:t>
            </a:r>
          </a:p>
        </p:txBody>
      </p:sp>
      <p:sp>
        <p:nvSpPr>
          <p:cNvPr id="3" name="Date Placeholder 2"/>
          <p:cNvSpPr>
            <a:spLocks noGrp="1"/>
          </p:cNvSpPr>
          <p:nvPr>
            <p:ph type="dt" idx="1"/>
          </p:nvPr>
        </p:nvSpPr>
        <p:spPr bwMode="auto">
          <a:xfrm>
            <a:off x="4142751" y="0"/>
            <a:ext cx="3170763" cy="478748"/>
          </a:xfrm>
          <a:prstGeom prst="rect">
            <a:avLst/>
          </a:prstGeom>
          <a:noFill/>
          <a:ln w="9525">
            <a:noFill/>
            <a:miter lim="800000"/>
            <a:headEnd/>
            <a:tailEnd/>
          </a:ln>
        </p:spPr>
        <p:txBody>
          <a:bodyPr vert="horz" wrap="square" lIns="97364" tIns="48683" rIns="97364" bIns="48683" numCol="1" anchor="t" anchorCtr="0" compatLnSpc="1">
            <a:prstTxWarp prst="textNoShape">
              <a:avLst/>
            </a:prstTxWarp>
          </a:bodyPr>
          <a:lstStyle>
            <a:lvl1pPr algn="r" defTabSz="920700">
              <a:defRPr sz="1300">
                <a:latin typeface="Calibri" panose="020F0502020204030204" pitchFamily="34" charset="0"/>
                <a:cs typeface="Calibri" panose="020F0502020204030204" pitchFamily="34" charset="0"/>
              </a:defRPr>
            </a:lvl1pPr>
          </a:lstStyle>
          <a:p>
            <a:pPr>
              <a:defRPr/>
            </a:pPr>
            <a:r>
              <a:rPr lang="en-US"/>
              <a:t>3/7/2018</a:t>
            </a:r>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101009" tIns="50504" rIns="101009" bIns="50504" rtlCol="0" anchor="ctr"/>
          <a:lstStyle/>
          <a:p>
            <a:pPr lvl="0"/>
            <a:endParaRPr lang="en-US" noProof="0" dirty="0"/>
          </a:p>
        </p:txBody>
      </p:sp>
      <p:sp>
        <p:nvSpPr>
          <p:cNvPr id="5" name="Notes Placeholder 4"/>
          <p:cNvSpPr>
            <a:spLocks noGrp="1"/>
          </p:cNvSpPr>
          <p:nvPr>
            <p:ph type="body" sz="quarter" idx="3"/>
          </p:nvPr>
        </p:nvSpPr>
        <p:spPr bwMode="auto">
          <a:xfrm>
            <a:off x="732366" y="4561228"/>
            <a:ext cx="5850473" cy="4318573"/>
          </a:xfrm>
          <a:prstGeom prst="rect">
            <a:avLst/>
          </a:prstGeom>
          <a:noFill/>
          <a:ln w="9525">
            <a:noFill/>
            <a:miter lim="800000"/>
            <a:headEnd/>
            <a:tailEnd/>
          </a:ln>
        </p:spPr>
        <p:txBody>
          <a:bodyPr vert="horz" wrap="square" lIns="97364" tIns="48683" rIns="97364" bIns="486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3" y="9120813"/>
            <a:ext cx="3170764" cy="478748"/>
          </a:xfrm>
          <a:prstGeom prst="rect">
            <a:avLst/>
          </a:prstGeom>
          <a:noFill/>
          <a:ln w="9525">
            <a:noFill/>
            <a:miter lim="800000"/>
            <a:headEnd/>
            <a:tailEnd/>
          </a:ln>
        </p:spPr>
        <p:txBody>
          <a:bodyPr vert="horz" wrap="square" lIns="97364" tIns="48683" rIns="97364" bIns="48683" numCol="1" anchor="b" anchorCtr="0" compatLnSpc="1">
            <a:prstTxWarp prst="textNoShape">
              <a:avLst/>
            </a:prstTxWarp>
          </a:bodyPr>
          <a:lstStyle>
            <a:lvl1pPr defTabSz="920700">
              <a:defRPr sz="1300">
                <a:latin typeface="Calibri" panose="020F0502020204030204" pitchFamily="34" charset="0"/>
                <a:cs typeface="Arial" charset="0"/>
              </a:defRPr>
            </a:lvl1p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
        <p:nvSpPr>
          <p:cNvPr id="7" name="Slide Number Placeholder 6"/>
          <p:cNvSpPr>
            <a:spLocks noGrp="1"/>
          </p:cNvSpPr>
          <p:nvPr>
            <p:ph type="sldNum" sz="quarter" idx="5"/>
          </p:nvPr>
        </p:nvSpPr>
        <p:spPr bwMode="auto">
          <a:xfrm>
            <a:off x="4142751" y="9120813"/>
            <a:ext cx="3170763" cy="478748"/>
          </a:xfrm>
          <a:prstGeom prst="rect">
            <a:avLst/>
          </a:prstGeom>
          <a:noFill/>
          <a:ln w="9525">
            <a:noFill/>
            <a:miter lim="800000"/>
            <a:headEnd/>
            <a:tailEnd/>
          </a:ln>
        </p:spPr>
        <p:txBody>
          <a:bodyPr vert="horz" wrap="square" lIns="97364" tIns="48683" rIns="97364" bIns="48683" numCol="1" anchor="b" anchorCtr="0" compatLnSpc="1">
            <a:prstTxWarp prst="textNoShape">
              <a:avLst/>
            </a:prstTxWarp>
          </a:bodyPr>
          <a:lstStyle>
            <a:lvl1pPr algn="r" defTabSz="920700">
              <a:defRPr sz="1300">
                <a:latin typeface="Calibri" panose="020F0502020204030204" pitchFamily="34" charset="0"/>
                <a:cs typeface="Calibri" panose="020F0502020204030204" pitchFamily="34" charset="0"/>
              </a:defRPr>
            </a:lvl1pPr>
          </a:lstStyle>
          <a:p>
            <a:pPr>
              <a:defRPr/>
            </a:pPr>
            <a:fld id="{B1F4E4D5-D111-482F-97CA-316C84D86ECF}" type="slidenum">
              <a:rPr lang="en-US" smtClean="0"/>
              <a:pPr>
                <a:defRPr/>
              </a:pPr>
              <a:t>‹#›</a:t>
            </a:fld>
            <a:endParaRPr 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8917">
              <a:defRPr>
                <a:solidFill>
                  <a:schemeClr val="tx1"/>
                </a:solidFill>
                <a:latin typeface="Arial" panose="020B0604020202020204" pitchFamily="34" charset="0"/>
                <a:cs typeface="Arial" panose="020B0604020202020204" pitchFamily="34" charset="0"/>
              </a:defRPr>
            </a:lvl1pPr>
            <a:lvl2pPr marL="776602" indent="-298693" defTabSz="1008917">
              <a:defRPr>
                <a:solidFill>
                  <a:schemeClr val="tx1"/>
                </a:solidFill>
                <a:latin typeface="Arial" panose="020B0604020202020204" pitchFamily="34" charset="0"/>
                <a:cs typeface="Arial" panose="020B0604020202020204" pitchFamily="34" charset="0"/>
              </a:defRPr>
            </a:lvl2pPr>
            <a:lvl3pPr marL="1194770" indent="-238953" defTabSz="1008917">
              <a:defRPr>
                <a:solidFill>
                  <a:schemeClr val="tx1"/>
                </a:solidFill>
                <a:latin typeface="Arial" panose="020B0604020202020204" pitchFamily="34" charset="0"/>
                <a:cs typeface="Arial" panose="020B0604020202020204" pitchFamily="34" charset="0"/>
              </a:defRPr>
            </a:lvl3pPr>
            <a:lvl4pPr marL="1672678" indent="-238953" defTabSz="1008917">
              <a:defRPr>
                <a:solidFill>
                  <a:schemeClr val="tx1"/>
                </a:solidFill>
                <a:latin typeface="Arial" panose="020B0604020202020204" pitchFamily="34" charset="0"/>
                <a:cs typeface="Arial" panose="020B0604020202020204" pitchFamily="34" charset="0"/>
              </a:defRPr>
            </a:lvl4pPr>
            <a:lvl5pPr marL="2150586" indent="-238953" defTabSz="1008917">
              <a:defRPr>
                <a:solidFill>
                  <a:schemeClr val="tx1"/>
                </a:solidFill>
                <a:latin typeface="Arial" panose="020B0604020202020204" pitchFamily="34" charset="0"/>
                <a:cs typeface="Arial" panose="020B0604020202020204" pitchFamily="34" charset="0"/>
              </a:defRPr>
            </a:lvl5pPr>
            <a:lvl6pPr marL="2628494" indent="-238953" defTabSz="10089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06403" indent="-238953" defTabSz="10089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84310" indent="-238953" defTabSz="10089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62220" indent="-238953" defTabSz="1008917"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2000">
                <a:latin typeface="Calibri" panose="020F0502020204030204" pitchFamily="34" charset="0"/>
                <a:cs typeface="Calibri" panose="020F0502020204030204" pitchFamily="34" charset="0"/>
              </a:rPr>
              <a:pPr/>
              <a:t>2</a:t>
            </a:fld>
            <a:endParaRPr lang="en-US" altLang="en-US" sz="20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1010307">
              <a:defRPr/>
            </a:pPr>
            <a:r>
              <a:rPr lang="en-US" sz="2000" kern="0" dirty="0">
                <a:solidFill>
                  <a:sysClr val="windowText" lastClr="000000"/>
                </a:solidFill>
                <a:cs typeface="Calibri" panose="020F0502020204030204" pitchFamily="34" charset="0"/>
              </a:rPr>
              <a:t>Sugar Land </a:t>
            </a:r>
            <a:r>
              <a:rPr lang="en-US" sz="2000" kern="0" dirty="0" err="1">
                <a:solidFill>
                  <a:sysClr val="windowText" lastClr="000000"/>
                </a:solidFill>
                <a:cs typeface="Calibri" panose="020F0502020204030204" pitchFamily="34" charset="0"/>
              </a:rPr>
              <a:t>BIble</a:t>
            </a:r>
            <a:r>
              <a:rPr lang="en-US" sz="2000" kern="0" dirty="0">
                <a:solidFill>
                  <a:sysClr val="windowText" lastClr="000000"/>
                </a:solidFill>
                <a:cs typeface="Calibri" panose="020F0502020204030204" pitchFamily="34" charset="0"/>
              </a:rPr>
              <a:t> Church</a:t>
            </a:r>
          </a:p>
        </p:txBody>
      </p:sp>
      <p:sp>
        <p:nvSpPr>
          <p:cNvPr id="3" name="Header Placeholder 2"/>
          <p:cNvSpPr>
            <a:spLocks noGrp="1"/>
          </p:cNvSpPr>
          <p:nvPr>
            <p:ph type="hdr" sz="quarter"/>
          </p:nvPr>
        </p:nvSpPr>
        <p:spPr/>
        <p:txBody>
          <a:bodyPr/>
          <a:lstStyle/>
          <a:p>
            <a:pPr defTabSz="1010307">
              <a:defRPr/>
            </a:pPr>
            <a:r>
              <a:rPr lang="en-US" sz="2000" kern="0" dirty="0">
                <a:solidFill>
                  <a:sysClr val="windowText" lastClr="000000"/>
                </a:solidFill>
              </a:rPr>
              <a:t>Dr. Andy Woods - The Coming Kingdom</a:t>
            </a:r>
          </a:p>
        </p:txBody>
      </p:sp>
      <p:sp>
        <p:nvSpPr>
          <p:cNvPr id="4" name="Date Placeholder 3"/>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34166382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14</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941122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19</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28136618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1474184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28</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41757159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29</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34787933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33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1014973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919309"/>
            <a:fld id="{0413A5C8-111D-4E5C-BB4C-D0F238F39719}" type="slidenum">
              <a:rPr lang="en-US" smtClean="0"/>
              <a:pPr defTabSz="919309"/>
              <a:t>4</a:t>
            </a:fld>
            <a:endParaRPr lang="en-US" dirty="0"/>
          </a:p>
        </p:txBody>
      </p:sp>
      <p:sp>
        <p:nvSpPr>
          <p:cNvPr id="5" name="Header Placeholder 4"/>
          <p:cNvSpPr>
            <a:spLocks noGrp="1"/>
          </p:cNvSpPr>
          <p:nvPr>
            <p:ph type="hdr" sz="quarter" idx="10"/>
          </p:nvPr>
        </p:nvSpPr>
        <p:spPr/>
        <p:txBody>
          <a:bodyPr/>
          <a:lstStyle/>
          <a:p>
            <a:pPr>
              <a:defRPr/>
            </a:pPr>
            <a:r>
              <a:rPr lang="en-US" dirty="0"/>
              <a:t>Dr. Andy Woods - The Coming Kingdom</a:t>
            </a:r>
          </a:p>
        </p:txBody>
      </p:sp>
      <p:sp>
        <p:nvSpPr>
          <p:cNvPr id="2" name="Date Placeholder 1"/>
          <p:cNvSpPr>
            <a:spLocks noGrp="1"/>
          </p:cNvSpPr>
          <p:nvPr>
            <p:ph type="dt" idx="11"/>
          </p:nvPr>
        </p:nvSpPr>
        <p:spPr/>
        <p:txBody>
          <a:bodyPr/>
          <a:lstStyle/>
          <a:p>
            <a:pPr>
              <a:defRPr/>
            </a:pPr>
            <a:r>
              <a:rPr lang="en-US"/>
              <a:t>3/7/2018</a:t>
            </a:r>
            <a:endParaRPr lang="en-US" dirty="0"/>
          </a:p>
        </p:txBody>
      </p:sp>
      <p:sp>
        <p:nvSpPr>
          <p:cNvPr id="3" name="Footer Placeholder 2"/>
          <p:cNvSpPr>
            <a:spLocks noGrp="1"/>
          </p:cNvSpPr>
          <p:nvPr>
            <p:ph type="ftr" sz="quarter" idx="12"/>
          </p:nvPr>
        </p:nvSpPr>
        <p:spPr/>
        <p:txBody>
          <a:bodyPr/>
          <a:lstStyle/>
          <a:p>
            <a:pPr>
              <a:defRPr/>
            </a:pPr>
            <a:r>
              <a:rPr lang="en-US" dirty="0">
                <a:cs typeface="Calibri" panose="020F0502020204030204" pitchFamily="34" charset="0"/>
              </a:rPr>
              <a:t>Sugar Land </a:t>
            </a:r>
            <a:r>
              <a:rPr lang="en-US" dirty="0" err="1">
                <a:cs typeface="Calibri" panose="020F0502020204030204" pitchFamily="34" charset="0"/>
              </a:rPr>
              <a:t>BIble</a:t>
            </a:r>
            <a:r>
              <a:rPr lang="en-US" dirty="0">
                <a:cs typeface="Calibri" panose="020F0502020204030204" pitchFamily="34" charset="0"/>
              </a:rPr>
              <a:t> Church</a:t>
            </a:r>
          </a:p>
        </p:txBody>
      </p:sp>
    </p:spTree>
    <p:extLst>
      <p:ext uri="{BB962C8B-B14F-4D97-AF65-F5344CB8AC3E}">
        <p14:creationId xmlns:p14="http://schemas.microsoft.com/office/powerpoint/2010/main" val="384011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a:noFill/>
          <a:ln/>
        </p:spPr>
        <p:txBody>
          <a:bodyPr/>
          <a:lstStyle/>
          <a:p>
            <a:endParaRPr lang="en-US" dirty="0">
              <a:latin typeface="Calibri" panose="020F0502020204030204" pitchFamily="34" charset="0"/>
            </a:endParaRPr>
          </a:p>
        </p:txBody>
      </p:sp>
      <p:sp>
        <p:nvSpPr>
          <p:cNvPr id="93188" name="Slide Number Placeholder 3"/>
          <p:cNvSpPr>
            <a:spLocks noGrp="1"/>
          </p:cNvSpPr>
          <p:nvPr>
            <p:ph type="sldNum" sz="quarter" idx="5"/>
          </p:nvPr>
        </p:nvSpPr>
        <p:spPr>
          <a:noFill/>
        </p:spPr>
        <p:txBody>
          <a:bodyPr/>
          <a:lstStyle/>
          <a:p>
            <a:pPr defTabSz="879346"/>
            <a:fld id="{0413A5C8-111D-4E5C-BB4C-D0F238F39719}" type="slidenum">
              <a:rPr lang="en-US" smtClean="0"/>
              <a:pPr defTabSz="879346"/>
              <a:t>5</a:t>
            </a:fld>
            <a:endParaRPr lang="en-US"/>
          </a:p>
        </p:txBody>
      </p:sp>
      <p:sp>
        <p:nvSpPr>
          <p:cNvPr id="5" name="Header Placeholder 4"/>
          <p:cNvSpPr>
            <a:spLocks noGrp="1"/>
          </p:cNvSpPr>
          <p:nvPr>
            <p:ph type="hdr" sz="quarter" idx="10"/>
          </p:nvPr>
        </p:nvSpPr>
        <p:spPr/>
        <p:txBody>
          <a:bodyPr/>
          <a:lstStyle/>
          <a:p>
            <a:pPr>
              <a:defRPr/>
            </a:pPr>
            <a:r>
              <a:rPr lang="en-US"/>
              <a:t>Israel and Kingdom of God</a:t>
            </a:r>
            <a:endParaRPr lang="en-US" dirty="0"/>
          </a:p>
        </p:txBody>
      </p:sp>
    </p:spTree>
    <p:extLst>
      <p:ext uri="{BB962C8B-B14F-4D97-AF65-F5344CB8AC3E}">
        <p14:creationId xmlns:p14="http://schemas.microsoft.com/office/powerpoint/2010/main" val="3383181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7</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1908844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8</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3690800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10</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14314752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11</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4159722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12</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4091991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Calibri" panose="020F0502020204030204" pitchFamily="34" charset="0"/>
            </a:endParaRPr>
          </a:p>
        </p:txBody>
      </p:sp>
      <p:sp>
        <p:nvSpPr>
          <p:cNvPr id="1382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146" eaLnBrk="0" hangingPunct="0">
              <a:defRPr sz="2500">
                <a:solidFill>
                  <a:schemeClr val="tx1"/>
                </a:solidFill>
                <a:latin typeface="Times New Roman" panose="02020603050405020304" pitchFamily="18" charset="0"/>
                <a:cs typeface="Arial" panose="020B0604020202020204" pitchFamily="34" charset="0"/>
              </a:defRPr>
            </a:lvl1pPr>
            <a:lvl2pPr marL="770549" indent="-296365" defTabSz="912146" eaLnBrk="0" hangingPunct="0">
              <a:defRPr sz="2500">
                <a:solidFill>
                  <a:schemeClr val="tx1"/>
                </a:solidFill>
                <a:latin typeface="Times New Roman" panose="02020603050405020304" pitchFamily="18" charset="0"/>
                <a:cs typeface="Arial" panose="020B0604020202020204" pitchFamily="34" charset="0"/>
              </a:defRPr>
            </a:lvl2pPr>
            <a:lvl3pPr marL="1185461" indent="-237093" defTabSz="912146" eaLnBrk="0" hangingPunct="0">
              <a:defRPr sz="2500">
                <a:solidFill>
                  <a:schemeClr val="tx1"/>
                </a:solidFill>
                <a:latin typeface="Times New Roman" panose="02020603050405020304" pitchFamily="18" charset="0"/>
                <a:cs typeface="Arial" panose="020B0604020202020204" pitchFamily="34" charset="0"/>
              </a:defRPr>
            </a:lvl3pPr>
            <a:lvl4pPr marL="1659644" indent="-237093" defTabSz="912146" eaLnBrk="0" hangingPunct="0">
              <a:defRPr sz="2500">
                <a:solidFill>
                  <a:schemeClr val="tx1"/>
                </a:solidFill>
                <a:latin typeface="Times New Roman" panose="02020603050405020304" pitchFamily="18" charset="0"/>
                <a:cs typeface="Arial" panose="020B0604020202020204" pitchFamily="34" charset="0"/>
              </a:defRPr>
            </a:lvl4pPr>
            <a:lvl5pPr marL="2133829" indent="-237093" defTabSz="912146" eaLnBrk="0" hangingPunct="0">
              <a:defRPr sz="2500">
                <a:solidFill>
                  <a:schemeClr val="tx1"/>
                </a:solidFill>
                <a:latin typeface="Times New Roman" panose="02020603050405020304" pitchFamily="18" charset="0"/>
                <a:cs typeface="Arial" panose="020B0604020202020204" pitchFamily="34" charset="0"/>
              </a:defRPr>
            </a:lvl5pPr>
            <a:lvl6pPr marL="2608013"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6pPr>
            <a:lvl7pPr marL="3082196"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7pPr>
            <a:lvl8pPr marL="3556381"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8pPr>
            <a:lvl9pPr marL="4030564" indent="-237093" defTabSz="912146" eaLnBrk="0" fontAlgn="base" hangingPunct="0">
              <a:spcBef>
                <a:spcPct val="0"/>
              </a:spcBef>
              <a:spcAft>
                <a:spcPct val="0"/>
              </a:spcAft>
              <a:defRPr sz="2500">
                <a:solidFill>
                  <a:schemeClr val="tx1"/>
                </a:solidFill>
                <a:latin typeface="Times New Roman" panose="02020603050405020304" pitchFamily="18" charset="0"/>
                <a:cs typeface="Arial" panose="020B0604020202020204" pitchFamily="34" charset="0"/>
              </a:defRPr>
            </a:lvl9pPr>
          </a:lstStyle>
          <a:p>
            <a:pPr eaLnBrk="1" hangingPunct="1"/>
            <a:fld id="{59C21613-B277-418A-868C-8142072CA599}" type="slidenum">
              <a:rPr lang="en-US" altLang="en-US" sz="1300">
                <a:latin typeface="Calibri" panose="020F0502020204030204" pitchFamily="34" charset="0"/>
                <a:cs typeface="Calibri" panose="020F0502020204030204" pitchFamily="34" charset="0"/>
              </a:rPr>
              <a:pPr eaLnBrk="1" hangingPunct="1"/>
              <a:t>13</a:t>
            </a:fld>
            <a:endParaRPr lang="en-US" altLang="en-US" sz="1300" dirty="0">
              <a:latin typeface="Calibri" panose="020F0502020204030204" pitchFamily="34" charset="0"/>
              <a:cs typeface="Calibri" panose="020F0502020204030204" pitchFamily="34" charset="0"/>
            </a:endParaRPr>
          </a:p>
        </p:txBody>
      </p:sp>
      <p:sp>
        <p:nvSpPr>
          <p:cNvPr id="2" name="Date Placeholder 1"/>
          <p:cNvSpPr>
            <a:spLocks noGrp="1"/>
          </p:cNvSpPr>
          <p:nvPr>
            <p:ph type="dt" idx="10"/>
          </p:nvPr>
        </p:nvSpPr>
        <p:spPr/>
        <p:txBody>
          <a:bodyPr/>
          <a:lstStyle/>
          <a:p>
            <a:pPr>
              <a:defRPr/>
            </a:pPr>
            <a:r>
              <a:rPr lang="en-US"/>
              <a:t>3/7/2018</a:t>
            </a:r>
            <a:endParaRPr lang="en-US" dirty="0"/>
          </a:p>
        </p:txBody>
      </p:sp>
    </p:spTree>
    <p:extLst>
      <p:ext uri="{BB962C8B-B14F-4D97-AF65-F5344CB8AC3E}">
        <p14:creationId xmlns:p14="http://schemas.microsoft.com/office/powerpoint/2010/main" val="2153490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6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ontent Placeholder 2"/>
          <p:cNvSpPr>
            <a:spLocks noGrp="1"/>
          </p:cNvSpPr>
          <p:nvPr>
            <p:ph idx="1"/>
          </p:nvPr>
        </p:nvSpPr>
        <p:spPr>
          <a:xfrm>
            <a:off x="1169988" y="1946275"/>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33519BC1-B281-4A15-B06D-83A57A1F2AE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1169988" y="1946275"/>
            <a:ext cx="3810000" cy="4114800"/>
          </a:xfrm>
        </p:spPr>
        <p:txBody>
          <a:bodyPr/>
          <a:lstStyle/>
          <a:p>
            <a:pPr lvl="0"/>
            <a:endParaRPr lang="en-US" noProof="0"/>
          </a:p>
        </p:txBody>
      </p:sp>
      <p:sp>
        <p:nvSpPr>
          <p:cNvPr id="4" name="Text Placeholder 3"/>
          <p:cNvSpPr>
            <a:spLocks noGrp="1"/>
          </p:cNvSpPr>
          <p:nvPr>
            <p:ph type="body" sz="half" idx="2"/>
          </p:nvPr>
        </p:nvSpPr>
        <p:spPr>
          <a:xfrm>
            <a:off x="5132388" y="1946275"/>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5"/>
          <p:cNvSpPr>
            <a:spLocks noGrp="1" noChangeArrowheads="1"/>
          </p:cNvSpPr>
          <p:nvPr>
            <p:ph type="dt" sz="half" idx="10"/>
          </p:nvPr>
        </p:nvSpPr>
        <p:spPr/>
        <p:txBody>
          <a:bodyPr/>
          <a:lstStyle>
            <a:lvl1pPr>
              <a:defRPr/>
            </a:lvl1pPr>
          </a:lstStyle>
          <a:p>
            <a:pPr>
              <a:defRPr/>
            </a:pPr>
            <a:endParaRPr lang="en-US"/>
          </a:p>
        </p:txBody>
      </p:sp>
      <p:sp>
        <p:nvSpPr>
          <p:cNvPr id="6" name="Rectangle 36"/>
          <p:cNvSpPr>
            <a:spLocks noGrp="1" noChangeArrowheads="1"/>
          </p:cNvSpPr>
          <p:nvPr>
            <p:ph type="ftr" sz="quarter" idx="11"/>
          </p:nvPr>
        </p:nvSpPr>
        <p:spPr/>
        <p:txBody>
          <a:bodyPr/>
          <a:lstStyle>
            <a:lvl1pPr>
              <a:defRPr/>
            </a:lvl1pPr>
          </a:lstStyle>
          <a:p>
            <a:pPr>
              <a:defRPr/>
            </a:pPr>
            <a:endParaRPr lang="en-US"/>
          </a:p>
        </p:txBody>
      </p:sp>
      <p:sp>
        <p:nvSpPr>
          <p:cNvPr id="7" name="Rectangle 37"/>
          <p:cNvSpPr>
            <a:spLocks noGrp="1" noChangeArrowheads="1"/>
          </p:cNvSpPr>
          <p:nvPr>
            <p:ph type="sldNum" sz="quarter" idx="12"/>
          </p:nvPr>
        </p:nvSpPr>
        <p:spPr/>
        <p:txBody>
          <a:bodyPr/>
          <a:lstStyle>
            <a:lvl1pPr>
              <a:defRPr/>
            </a:lvl1pPr>
          </a:lstStyle>
          <a:p>
            <a:fld id="{D36E8520-37C3-473E-85E6-D362048BCA9A}" type="slidenum">
              <a:rPr lang="en-US" altLang="en-US"/>
              <a:pPr/>
              <a:t>‹#›</a:t>
            </a:fld>
            <a:endParaRPr lang="en-US" altLang="en-US"/>
          </a:p>
        </p:txBody>
      </p:sp>
    </p:spTree>
    <p:extLst>
      <p:ext uri="{BB962C8B-B14F-4D97-AF65-F5344CB8AC3E}">
        <p14:creationId xmlns:p14="http://schemas.microsoft.com/office/powerpoint/2010/main" val="2396015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2"/>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971FCA6-7645-460B-AB48-CA8D34B804C4}"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9248235"/>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p:txBody>
          <a:bodyPr/>
          <a:lstStyle>
            <a:lvl1pPr>
              <a:defRPr/>
            </a:lvl1pPr>
          </a:lstStyle>
          <a:p>
            <a:pPr>
              <a:defRPr/>
            </a:pPr>
            <a:endParaRPr lang="en-US"/>
          </a:p>
        </p:txBody>
      </p:sp>
      <p:sp>
        <p:nvSpPr>
          <p:cNvPr id="3" name="Rectangle 37"/>
          <p:cNvSpPr>
            <a:spLocks noGrp="1" noChangeArrowheads="1"/>
          </p:cNvSpPr>
          <p:nvPr>
            <p:ph type="ftr" sz="quarter" idx="11"/>
          </p:nvPr>
        </p:nvSpPr>
        <p:spPr/>
        <p:txBody>
          <a:bodyPr/>
          <a:lstStyle>
            <a:lvl1pPr>
              <a:defRPr/>
            </a:lvl1pPr>
          </a:lstStyle>
          <a:p>
            <a:pPr>
              <a:defRPr/>
            </a:pPr>
            <a:endParaRPr lang="en-US"/>
          </a:p>
        </p:txBody>
      </p:sp>
      <p:sp>
        <p:nvSpPr>
          <p:cNvPr id="4" name="Rectangle 38"/>
          <p:cNvSpPr>
            <a:spLocks noGrp="1" noChangeArrowheads="1"/>
          </p:cNvSpPr>
          <p:nvPr>
            <p:ph type="sldNum" sz="quarter" idx="12"/>
          </p:nvPr>
        </p:nvSpPr>
        <p:spPr/>
        <p:txBody>
          <a:bodyPr/>
          <a:lstStyle>
            <a:lvl1pPr>
              <a:defRPr/>
            </a:lvl1pPr>
          </a:lstStyle>
          <a:p>
            <a:pPr>
              <a:defRPr/>
            </a:pPr>
            <a:fld id="{E88018D1-EB7A-42CC-8926-8191D263DE2B}" type="slidenum">
              <a:rPr lang="en-US"/>
              <a:pPr>
                <a:defRPr/>
              </a:pPr>
              <a:t>‹#›</a:t>
            </a:fld>
            <a:endParaRPr lang="en-US"/>
          </a:p>
        </p:txBody>
      </p:sp>
    </p:spTree>
    <p:extLst>
      <p:ext uri="{BB962C8B-B14F-4D97-AF65-F5344CB8AC3E}">
        <p14:creationId xmlns:p14="http://schemas.microsoft.com/office/powerpoint/2010/main" val="33157606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43000" y="1981200"/>
            <a:ext cx="7772400" cy="4114800"/>
          </a:xfrm>
        </p:spPr>
        <p:txBody>
          <a:bodyPr/>
          <a:lstStyle/>
          <a:p>
            <a:pPr lvl="0"/>
            <a:endParaRPr lang="en-US" noProof="0"/>
          </a:p>
        </p:txBody>
      </p:sp>
      <p:sp>
        <p:nvSpPr>
          <p:cNvPr id="4" name="Rectangle 36"/>
          <p:cNvSpPr>
            <a:spLocks noGrp="1" noChangeArrowheads="1"/>
          </p:cNvSpPr>
          <p:nvPr>
            <p:ph type="dt" sz="half" idx="10"/>
          </p:nvPr>
        </p:nvSpPr>
        <p:spPr/>
        <p:txBody>
          <a:bodyPr/>
          <a:lstStyle>
            <a:lvl1pPr>
              <a:defRPr/>
            </a:lvl1pPr>
          </a:lstStyle>
          <a:p>
            <a:pPr>
              <a:defRPr/>
            </a:pPr>
            <a:endParaRPr lang="en-US"/>
          </a:p>
        </p:txBody>
      </p:sp>
      <p:sp>
        <p:nvSpPr>
          <p:cNvPr id="5" name="Rectangle 37"/>
          <p:cNvSpPr>
            <a:spLocks noGrp="1" noChangeArrowheads="1"/>
          </p:cNvSpPr>
          <p:nvPr>
            <p:ph type="ftr" sz="quarter" idx="11"/>
          </p:nvPr>
        </p:nvSpPr>
        <p:spPr/>
        <p:txBody>
          <a:bodyPr/>
          <a:lstStyle>
            <a:lvl1pPr>
              <a:defRPr/>
            </a:lvl1pPr>
          </a:lstStyle>
          <a:p>
            <a:pPr>
              <a:defRPr/>
            </a:pPr>
            <a:endParaRPr lang="en-US"/>
          </a:p>
        </p:txBody>
      </p:sp>
      <p:sp>
        <p:nvSpPr>
          <p:cNvPr id="6" name="Rectangle 38"/>
          <p:cNvSpPr>
            <a:spLocks noGrp="1" noChangeArrowheads="1"/>
          </p:cNvSpPr>
          <p:nvPr>
            <p:ph type="sldNum" sz="quarter" idx="12"/>
          </p:nvPr>
        </p:nvSpPr>
        <p:spPr/>
        <p:txBody>
          <a:bodyPr/>
          <a:lstStyle>
            <a:lvl1pPr>
              <a:defRPr/>
            </a:lvl1pPr>
          </a:lstStyle>
          <a:p>
            <a:fld id="{BA18A51E-C936-408A-B1BF-178819AE48E6}" type="slidenum">
              <a:rPr lang="en-US" altLang="en-US"/>
              <a:pPr/>
              <a:t>‹#›</a:t>
            </a:fld>
            <a:endParaRPr lang="en-US" altLang="en-US"/>
          </a:p>
        </p:txBody>
      </p:sp>
    </p:spTree>
    <p:extLst>
      <p:ext uri="{BB962C8B-B14F-4D97-AF65-F5344CB8AC3E}">
        <p14:creationId xmlns:p14="http://schemas.microsoft.com/office/powerpoint/2010/main" val="3751100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8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0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9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5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3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w="9525">
            <a:noFill/>
            <a:miter lim="800000"/>
            <a:headEnd/>
            <a:tailEnd/>
          </a:ln>
        </p:spPr>
        <p:txBody>
          <a:bodyPr lIns="92075" tIns="46038" rIns="92075" bIns="46038" anchor="ctr"/>
          <a:lstStyle/>
          <a:p>
            <a:pPr eaLnBrk="0" hangingPunct="0">
              <a:defRPr/>
            </a:pPr>
            <a:endParaRPr 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w="9525">
            <a:noFill/>
            <a:miter lim="800000"/>
            <a:headEnd/>
            <a:tailEnd/>
          </a:ln>
        </p:spPr>
        <p:txBody>
          <a:bodyPr/>
          <a:lstStyle/>
          <a:p>
            <a:pPr marL="342900" indent="-342900" eaLnBrk="0" hangingPunct="0">
              <a:spcBef>
                <a:spcPct val="20000"/>
              </a:spcBef>
              <a:buClr>
                <a:schemeClr val="tx2"/>
              </a:buClr>
              <a:buSzPct val="75000"/>
              <a:buFont typeface="Wingdings" pitchFamily="2" charset="2"/>
              <a:buChar char="n"/>
              <a:defRPr/>
            </a:pPr>
            <a:endParaRPr lang="en-US" sz="3200" dirty="0">
              <a:latin typeface="Calibri" panose="020F0502020204030204" pitchFamily="34" charset="0"/>
              <a:cs typeface="Calibri" panose="020F050202020403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085850" cy="6854825"/>
            <a:chOff x="0" y="0"/>
            <a:chExt cx="684" cy="4318"/>
          </a:xfrm>
        </p:grpSpPr>
        <p:sp>
          <p:nvSpPr>
            <p:cNvPr id="14339"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dirty="0">
                <a:latin typeface="Calibri" panose="020F0502020204030204" pitchFamily="34" charset="0"/>
                <a:cs typeface="Calibri" panose="020F0502020204030204" pitchFamily="34" charset="0"/>
              </a:endParaRPr>
            </a:p>
          </p:txBody>
        </p:sp>
        <p:grpSp>
          <p:nvGrpSpPr>
            <p:cNvPr id="3081" name="Group 4"/>
            <p:cNvGrpSpPr>
              <a:grpSpLocks/>
            </p:cNvGrpSpPr>
            <p:nvPr/>
          </p:nvGrpSpPr>
          <p:grpSpPr bwMode="auto">
            <a:xfrm>
              <a:off x="48" y="102"/>
              <a:ext cx="96" cy="4128"/>
              <a:chOff x="48" y="102"/>
              <a:chExt cx="96" cy="4128"/>
            </a:xfrm>
          </p:grpSpPr>
          <p:sp>
            <p:nvSpPr>
              <p:cNvPr id="1034" name="Rectangle 5"/>
              <p:cNvSpPr>
                <a:spLocks noChangeArrowheads="1"/>
              </p:cNvSpPr>
              <p:nvPr/>
            </p:nvSpPr>
            <p:spPr bwMode="auto">
              <a:xfrm>
                <a:off x="48" y="110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5" name="Rectangle 6"/>
              <p:cNvSpPr>
                <a:spLocks noChangeArrowheads="1"/>
              </p:cNvSpPr>
              <p:nvPr/>
            </p:nvSpPr>
            <p:spPr bwMode="auto">
              <a:xfrm>
                <a:off x="48" y="125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6" name="Rectangle 7"/>
              <p:cNvSpPr>
                <a:spLocks noChangeArrowheads="1"/>
              </p:cNvSpPr>
              <p:nvPr/>
            </p:nvSpPr>
            <p:spPr bwMode="auto">
              <a:xfrm>
                <a:off x="48" y="139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7" name="Rectangle 8"/>
              <p:cNvSpPr>
                <a:spLocks noChangeArrowheads="1"/>
              </p:cNvSpPr>
              <p:nvPr/>
            </p:nvSpPr>
            <p:spPr bwMode="auto">
              <a:xfrm>
                <a:off x="48" y="1538"/>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8" name="Rectangle 9"/>
              <p:cNvSpPr>
                <a:spLocks noChangeArrowheads="1"/>
              </p:cNvSpPr>
              <p:nvPr/>
            </p:nvSpPr>
            <p:spPr bwMode="auto">
              <a:xfrm>
                <a:off x="48" y="1683"/>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39" name="Rectangle 10"/>
              <p:cNvSpPr>
                <a:spLocks noChangeArrowheads="1"/>
              </p:cNvSpPr>
              <p:nvPr/>
            </p:nvSpPr>
            <p:spPr bwMode="auto">
              <a:xfrm>
                <a:off x="48" y="182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0" name="Rectangle 11"/>
              <p:cNvSpPr>
                <a:spLocks noChangeArrowheads="1"/>
              </p:cNvSpPr>
              <p:nvPr/>
            </p:nvSpPr>
            <p:spPr bwMode="auto">
              <a:xfrm>
                <a:off x="48" y="197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1" name="Rectangle 12"/>
              <p:cNvSpPr>
                <a:spLocks noChangeArrowheads="1"/>
              </p:cNvSpPr>
              <p:nvPr/>
            </p:nvSpPr>
            <p:spPr bwMode="auto">
              <a:xfrm>
                <a:off x="48" y="2115"/>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2" name="Rectangle 13"/>
              <p:cNvSpPr>
                <a:spLocks noChangeArrowheads="1"/>
              </p:cNvSpPr>
              <p:nvPr/>
            </p:nvSpPr>
            <p:spPr bwMode="auto">
              <a:xfrm>
                <a:off x="48" y="225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3" name="Rectangle 14"/>
              <p:cNvSpPr>
                <a:spLocks noChangeArrowheads="1"/>
              </p:cNvSpPr>
              <p:nvPr/>
            </p:nvSpPr>
            <p:spPr bwMode="auto">
              <a:xfrm>
                <a:off x="48" y="240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4" name="Rectangle 15"/>
              <p:cNvSpPr>
                <a:spLocks noChangeArrowheads="1"/>
              </p:cNvSpPr>
              <p:nvPr/>
            </p:nvSpPr>
            <p:spPr bwMode="auto">
              <a:xfrm>
                <a:off x="48" y="254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5" name="Rectangle 16"/>
              <p:cNvSpPr>
                <a:spLocks noChangeArrowheads="1"/>
              </p:cNvSpPr>
              <p:nvPr/>
            </p:nvSpPr>
            <p:spPr bwMode="auto">
              <a:xfrm>
                <a:off x="48" y="269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6" name="Rectangle 17"/>
              <p:cNvSpPr>
                <a:spLocks noChangeArrowheads="1"/>
              </p:cNvSpPr>
              <p:nvPr/>
            </p:nvSpPr>
            <p:spPr bwMode="auto">
              <a:xfrm>
                <a:off x="48" y="2836"/>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7" name="Rectangle 18"/>
              <p:cNvSpPr>
                <a:spLocks noChangeArrowheads="1"/>
              </p:cNvSpPr>
              <p:nvPr/>
            </p:nvSpPr>
            <p:spPr bwMode="auto">
              <a:xfrm>
                <a:off x="48" y="298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8" name="Rectangle 19"/>
              <p:cNvSpPr>
                <a:spLocks noChangeArrowheads="1"/>
              </p:cNvSpPr>
              <p:nvPr/>
            </p:nvSpPr>
            <p:spPr bwMode="auto">
              <a:xfrm>
                <a:off x="48" y="3124"/>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49" name="Rectangle 20"/>
              <p:cNvSpPr>
                <a:spLocks noChangeArrowheads="1"/>
              </p:cNvSpPr>
              <p:nvPr/>
            </p:nvSpPr>
            <p:spPr bwMode="auto">
              <a:xfrm>
                <a:off x="48" y="3269"/>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0" name="Rectangle 21"/>
              <p:cNvSpPr>
                <a:spLocks noChangeArrowheads="1"/>
              </p:cNvSpPr>
              <p:nvPr/>
            </p:nvSpPr>
            <p:spPr bwMode="auto">
              <a:xfrm>
                <a:off x="48" y="3412"/>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1" name="Rectangle 22"/>
              <p:cNvSpPr>
                <a:spLocks noChangeArrowheads="1"/>
              </p:cNvSpPr>
              <p:nvPr/>
            </p:nvSpPr>
            <p:spPr bwMode="auto">
              <a:xfrm>
                <a:off x="48" y="3557"/>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2" name="Rectangle 23"/>
              <p:cNvSpPr>
                <a:spLocks noChangeArrowheads="1"/>
              </p:cNvSpPr>
              <p:nvPr/>
            </p:nvSpPr>
            <p:spPr bwMode="auto">
              <a:xfrm>
                <a:off x="48" y="3702"/>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3" name="Rectangle 24"/>
              <p:cNvSpPr>
                <a:spLocks noChangeArrowheads="1"/>
              </p:cNvSpPr>
              <p:nvPr/>
            </p:nvSpPr>
            <p:spPr bwMode="auto">
              <a:xfrm>
                <a:off x="48" y="3845"/>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4" name="Rectangle 25"/>
              <p:cNvSpPr>
                <a:spLocks noChangeArrowheads="1"/>
              </p:cNvSpPr>
              <p:nvPr/>
            </p:nvSpPr>
            <p:spPr bwMode="auto">
              <a:xfrm>
                <a:off x="48" y="3990"/>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5" name="Rectangle 26"/>
              <p:cNvSpPr>
                <a:spLocks noChangeArrowheads="1"/>
              </p:cNvSpPr>
              <p:nvPr/>
            </p:nvSpPr>
            <p:spPr bwMode="auto">
              <a:xfrm>
                <a:off x="48" y="413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6" name="Rectangle 27"/>
              <p:cNvSpPr>
                <a:spLocks noChangeArrowheads="1"/>
              </p:cNvSpPr>
              <p:nvPr/>
            </p:nvSpPr>
            <p:spPr bwMode="auto">
              <a:xfrm>
                <a:off x="48" y="102"/>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7" name="Rectangle 28"/>
              <p:cNvSpPr>
                <a:spLocks noChangeArrowheads="1"/>
              </p:cNvSpPr>
              <p:nvPr/>
            </p:nvSpPr>
            <p:spPr bwMode="auto">
              <a:xfrm>
                <a:off x="48" y="246"/>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8" name="Rectangle 29"/>
              <p:cNvSpPr>
                <a:spLocks noChangeArrowheads="1"/>
              </p:cNvSpPr>
              <p:nvPr/>
            </p:nvSpPr>
            <p:spPr bwMode="auto">
              <a:xfrm>
                <a:off x="48" y="391"/>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59" name="Rectangle 30"/>
              <p:cNvSpPr>
                <a:spLocks noChangeArrowheads="1"/>
              </p:cNvSpPr>
              <p:nvPr/>
            </p:nvSpPr>
            <p:spPr bwMode="auto">
              <a:xfrm>
                <a:off x="48" y="535"/>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0" name="Rectangle 31"/>
              <p:cNvSpPr>
                <a:spLocks noChangeArrowheads="1"/>
              </p:cNvSpPr>
              <p:nvPr/>
            </p:nvSpPr>
            <p:spPr bwMode="auto">
              <a:xfrm>
                <a:off x="48" y="679"/>
                <a:ext cx="96" cy="96"/>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1" name="Rectangle 32"/>
              <p:cNvSpPr>
                <a:spLocks noChangeArrowheads="1"/>
              </p:cNvSpPr>
              <p:nvPr/>
            </p:nvSpPr>
            <p:spPr bwMode="auto">
              <a:xfrm>
                <a:off x="48" y="823"/>
                <a:ext cx="96" cy="97"/>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sp>
            <p:nvSpPr>
              <p:cNvPr id="1062" name="Rectangle 33"/>
              <p:cNvSpPr>
                <a:spLocks noChangeArrowheads="1"/>
              </p:cNvSpPr>
              <p:nvPr/>
            </p:nvSpPr>
            <p:spPr bwMode="auto">
              <a:xfrm>
                <a:off x="48" y="968"/>
                <a:ext cx="96" cy="95"/>
              </a:xfrm>
              <a:prstGeom prst="rect">
                <a:avLst/>
              </a:prstGeom>
              <a:solidFill>
                <a:schemeClr val="bg1">
                  <a:alpha val="50195"/>
                </a:schemeClr>
              </a:solidFill>
              <a:ln w="9525">
                <a:noFill/>
                <a:miter lim="800000"/>
                <a:headEnd/>
                <a:tailEnd/>
              </a:ln>
            </p:spPr>
            <p:txBody>
              <a:bodyPr wrap="none" anchor="ctr"/>
              <a:lstStyle/>
              <a:p>
                <a:pPr>
                  <a:defRPr/>
                </a:pPr>
                <a:endParaRPr lang="en-US" dirty="0">
                  <a:latin typeface="Calibri" panose="020F0502020204030204" pitchFamily="34" charset="0"/>
                  <a:cs typeface="Calibri" panose="020F0502020204030204" pitchFamily="34" charset="0"/>
                </a:endParaRPr>
              </a:p>
            </p:txBody>
          </p:sp>
        </p:grpSp>
      </p:grpSp>
      <p:sp>
        <p:nvSpPr>
          <p:cNvPr id="3075"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4371"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Calibri" panose="020F0502020204030204" pitchFamily="34" charset="0"/>
                <a:cs typeface="+mn-cs"/>
              </a:defRPr>
            </a:lvl1pPr>
          </a:lstStyle>
          <a:p>
            <a:pPr>
              <a:defRPr/>
            </a:pPr>
            <a:endParaRPr lang="en-US" dirty="0"/>
          </a:p>
        </p:txBody>
      </p:sp>
      <p:sp>
        <p:nvSpPr>
          <p:cNvPr id="14372"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Calibri" panose="020F0502020204030204" pitchFamily="34" charset="0"/>
                <a:cs typeface="+mn-cs"/>
              </a:defRPr>
            </a:lvl1pPr>
          </a:lstStyle>
          <a:p>
            <a:pPr>
              <a:defRPr/>
            </a:pPr>
            <a:endParaRPr lang="en-US" dirty="0"/>
          </a:p>
        </p:txBody>
      </p:sp>
      <p:sp>
        <p:nvSpPr>
          <p:cNvPr id="14373"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Calibri" panose="020F0502020204030204" pitchFamily="34" charset="0"/>
                <a:cs typeface="+mn-cs"/>
              </a:defRPr>
            </a:lvl1pPr>
          </a:lstStyle>
          <a:p>
            <a:pPr>
              <a:defRPr/>
            </a:pPr>
            <a:fld id="{29C1E47E-A244-4BEC-A489-9879E1058E1B}" type="slidenum">
              <a:rPr lang="en-US" smtClean="0"/>
              <a:pPr>
                <a:defRPr/>
              </a:pPr>
              <a:t>‹#›</a:t>
            </a:fld>
            <a:endParaRPr lang="en-US" dirty="0"/>
          </a:p>
        </p:txBody>
      </p:sp>
      <p:sp>
        <p:nvSpPr>
          <p:cNvPr id="14374"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92635" r:id="rId1"/>
    <p:sldLayoutId id="2147492636" r:id="rId2"/>
    <p:sldLayoutId id="2147492637" r:id="rId3"/>
    <p:sldLayoutId id="2147492638" r:id="rId4"/>
    <p:sldLayoutId id="2147492639" r:id="rId5"/>
    <p:sldLayoutId id="2147492640" r:id="rId6"/>
    <p:sldLayoutId id="2147492641" r:id="rId7"/>
    <p:sldLayoutId id="2147492642" r:id="rId8"/>
    <p:sldLayoutId id="2147492643" r:id="rId9"/>
    <p:sldLayoutId id="2147492644" r:id="rId10"/>
    <p:sldLayoutId id="2147492652" r:id="rId11"/>
    <p:sldLayoutId id="2147492661" r:id="rId12"/>
    <p:sldLayoutId id="2147492667" r:id="rId13"/>
    <p:sldLayoutId id="2147492668" r:id="rId14"/>
  </p:sldLayoutIdLst>
  <p:txStyles>
    <p:titleStyle>
      <a:lvl1pPr algn="l" rtl="0" eaLnBrk="0" fontAlgn="base" hangingPunct="0">
        <a:spcBef>
          <a:spcPct val="0"/>
        </a:spcBef>
        <a:spcAft>
          <a:spcPct val="0"/>
        </a:spcAft>
        <a:defRPr sz="440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Calibri" panose="020F0502020204030204" pitchFamily="34" charset="0"/>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Calibri" panose="020F0502020204030204" pitchFamily="34" charset="0"/>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Calibri" panose="020F0502020204030204" pitchFamily="34" charset="0"/>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Calibri" panose="020F0502020204030204" pitchFamily="34" charset="0"/>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8" Type="http://schemas.openxmlformats.org/officeDocument/2006/relationships/image" Target="../media/image121.png"/><Relationship Id="rId3" Type="http://schemas.openxmlformats.org/officeDocument/2006/relationships/customXml" Target="../ink/ink1.xml"/><Relationship Id="rId7" Type="http://schemas.openxmlformats.org/officeDocument/2006/relationships/customXml" Target="../ink/ink3.xml"/><Relationship Id="rId2" Type="http://schemas.openxmlformats.org/officeDocument/2006/relationships/image" Target="../media/image8.jpeg"/><Relationship Id="rId1" Type="http://schemas.openxmlformats.org/officeDocument/2006/relationships/slideLayout" Target="../slideLayouts/slideLayout10.xml"/><Relationship Id="rId6" Type="http://schemas.openxmlformats.org/officeDocument/2006/relationships/image" Target="../media/image111.png"/><Relationship Id="rId5" Type="http://schemas.openxmlformats.org/officeDocument/2006/relationships/customXml" Target="../ink/ink2.xml"/><Relationship Id="rId4" Type="http://schemas.openxmlformats.org/officeDocument/2006/relationships/image" Target="../media/image100.png"/></Relationships>
</file>

<file path=ppt/slides/_rels/slide16.xml.rels><?xml version="1.0" encoding="UTF-8" standalone="yes"?>
<Relationships xmlns="http://schemas.openxmlformats.org/package/2006/relationships"><Relationship Id="rId8" Type="http://schemas.openxmlformats.org/officeDocument/2006/relationships/image" Target="../media/image121.png"/><Relationship Id="rId3" Type="http://schemas.openxmlformats.org/officeDocument/2006/relationships/customXml" Target="../ink/ink4.xml"/><Relationship Id="rId7" Type="http://schemas.openxmlformats.org/officeDocument/2006/relationships/customXml" Target="../ink/ink6.xml"/><Relationship Id="rId2" Type="http://schemas.openxmlformats.org/officeDocument/2006/relationships/image" Target="../media/image8.jpeg"/><Relationship Id="rId1" Type="http://schemas.openxmlformats.org/officeDocument/2006/relationships/slideLayout" Target="../slideLayouts/slideLayout10.xml"/><Relationship Id="rId6" Type="http://schemas.openxmlformats.org/officeDocument/2006/relationships/image" Target="../media/image111.png"/><Relationship Id="rId5" Type="http://schemas.openxmlformats.org/officeDocument/2006/relationships/customXml" Target="../ink/ink5.xml"/><Relationship Id="rId4" Type="http://schemas.openxmlformats.org/officeDocument/2006/relationships/image" Target="../media/image100.png"/></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customXml" Target="../ink/ink7.xml"/><Relationship Id="rId7" Type="http://schemas.openxmlformats.org/officeDocument/2006/relationships/customXml" Target="../ink/ink9.xml"/><Relationship Id="rId2" Type="http://schemas.openxmlformats.org/officeDocument/2006/relationships/image" Target="../media/image8.jpeg"/><Relationship Id="rId1" Type="http://schemas.openxmlformats.org/officeDocument/2006/relationships/slideLayout" Target="../slideLayouts/slideLayout10.xml"/><Relationship Id="rId6" Type="http://schemas.openxmlformats.org/officeDocument/2006/relationships/image" Target="../media/image13.emf"/><Relationship Id="rId5" Type="http://schemas.openxmlformats.org/officeDocument/2006/relationships/customXml" Target="../ink/ink8.xml"/><Relationship Id="rId4" Type="http://schemas.openxmlformats.org/officeDocument/2006/relationships/image" Target="../media/image12.emf"/></Relationships>
</file>

<file path=ppt/slides/_rels/slide24.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2.emf"/><Relationship Id="rId7" Type="http://schemas.openxmlformats.org/officeDocument/2006/relationships/image" Target="../media/image14.emf"/><Relationship Id="rId2" Type="http://schemas.openxmlformats.org/officeDocument/2006/relationships/customXml" Target="../ink/ink10.xml"/><Relationship Id="rId1" Type="http://schemas.openxmlformats.org/officeDocument/2006/relationships/slideLayout" Target="../slideLayouts/slideLayout10.xml"/><Relationship Id="rId6" Type="http://schemas.openxmlformats.org/officeDocument/2006/relationships/customXml" Target="../ink/ink12.xml"/><Relationship Id="rId5" Type="http://schemas.openxmlformats.org/officeDocument/2006/relationships/image" Target="../media/image13.emf"/><Relationship Id="rId4" Type="http://schemas.openxmlformats.org/officeDocument/2006/relationships/customXml" Target="../ink/ink11.xml"/></Relationships>
</file>

<file path=ppt/slides/_rels/slide2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2.emf"/><Relationship Id="rId7" Type="http://schemas.openxmlformats.org/officeDocument/2006/relationships/image" Target="../media/image14.emf"/><Relationship Id="rId2" Type="http://schemas.openxmlformats.org/officeDocument/2006/relationships/customXml" Target="../ink/ink13.xml"/><Relationship Id="rId1" Type="http://schemas.openxmlformats.org/officeDocument/2006/relationships/slideLayout" Target="../slideLayouts/slideLayout10.xml"/><Relationship Id="rId6" Type="http://schemas.openxmlformats.org/officeDocument/2006/relationships/customXml" Target="../ink/ink15.xml"/><Relationship Id="rId5" Type="http://schemas.openxmlformats.org/officeDocument/2006/relationships/image" Target="../media/image13.emf"/><Relationship Id="rId4" Type="http://schemas.openxmlformats.org/officeDocument/2006/relationships/customXml" Target="../ink/ink14.xml"/></Relationships>
</file>

<file path=ppt/slides/_rels/slide2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12.emf"/><Relationship Id="rId7" Type="http://schemas.openxmlformats.org/officeDocument/2006/relationships/image" Target="../media/image14.emf"/><Relationship Id="rId2" Type="http://schemas.openxmlformats.org/officeDocument/2006/relationships/customXml" Target="../ink/ink16.xml"/><Relationship Id="rId1" Type="http://schemas.openxmlformats.org/officeDocument/2006/relationships/slideLayout" Target="../slideLayouts/slideLayout10.xml"/><Relationship Id="rId6" Type="http://schemas.openxmlformats.org/officeDocument/2006/relationships/customXml" Target="../ink/ink18.xml"/><Relationship Id="rId5" Type="http://schemas.openxmlformats.org/officeDocument/2006/relationships/image" Target="../media/image13.emf"/><Relationship Id="rId4" Type="http://schemas.openxmlformats.org/officeDocument/2006/relationships/customXml" Target="../ink/ink17.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s://images-na.ssl-images-amazon.com/images/I/51ICPeSz%2BKL._SX331_BO1,204,203,200_.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376488" y="152400"/>
            <a:ext cx="4391025" cy="65799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795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
        <p:nvSpPr>
          <p:cNvPr id="7" name="Rectangle 2">
            <a:extLst>
              <a:ext uri="{FF2B5EF4-FFF2-40B4-BE49-F238E27FC236}">
                <a16:creationId xmlns:a16="http://schemas.microsoft.com/office/drawing/2014/main" id="{9DC6306F-E117-4686-8B0A-0EC475426CE9}"/>
              </a:ext>
            </a:extLst>
          </p:cNvPr>
          <p:cNvSpPr>
            <a:spLocks noGrp="1" noChangeArrowheads="1"/>
          </p:cNvSpPr>
          <p:nvPr>
            <p:ph type="title"/>
          </p:nvPr>
        </p:nvSpPr>
        <p:spPr>
          <a:xfrm>
            <a:off x="533400" y="228600"/>
            <a:ext cx="7924800" cy="1149312"/>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br>
              <a:rPr lang="en-US" altLang="en-US" sz="4000" dirty="0">
                <a:effectLst>
                  <a:outerShdw blurRad="38100" dist="38100" dir="2700000" algn="tl">
                    <a:srgbClr val="000000">
                      <a:alpha val="43137"/>
                    </a:srgbClr>
                  </a:outerShdw>
                </a:effectLst>
              </a:rPr>
            </a:br>
            <a:r>
              <a:rPr lang="en-US" altLang="en-US" sz="3200" dirty="0">
                <a:effectLst>
                  <a:outerShdw blurRad="38100" dist="38100" dir="2700000" algn="tl">
                    <a:srgbClr val="000000">
                      <a:alpha val="43137"/>
                    </a:srgbClr>
                  </a:outerShdw>
                </a:effectLst>
              </a:rPr>
              <a:t>Rev. 21-22</a:t>
            </a:r>
            <a:endParaRPr lang="en-US" alt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048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0" y="228600"/>
            <a:ext cx="7924800" cy="838200"/>
          </a:xfrm>
        </p:spPr>
        <p:txBody>
          <a:bodyPr/>
          <a:lstStyle/>
          <a:p>
            <a:pPr algn="ctr" eaLnBrk="1" hangingPunct="1"/>
            <a:r>
              <a:rPr lang="en-US" altLang="en-US" sz="4000" dirty="0">
                <a:effectLst>
                  <a:outerShdw blurRad="38100" dist="38100" dir="2700000" algn="tl">
                    <a:srgbClr val="000000">
                      <a:alpha val="43137"/>
                    </a:srgbClr>
                  </a:outerShdw>
                </a:effectLst>
              </a:rPr>
              <a:t>2. </a:t>
            </a:r>
            <a:r>
              <a:rPr lang="en-US" sz="4000" dirty="0">
                <a:effectLst>
                  <a:outerShdw blurRad="38100" dist="38100" dir="2700000" algn="tl">
                    <a:srgbClr val="000000">
                      <a:alpha val="43137"/>
                    </a:srgbClr>
                  </a:outerShdw>
                </a:effectLst>
              </a:rPr>
              <a:t>New Creation &amp; Not Renovation</a:t>
            </a:r>
            <a:endParaRPr lang="en-US" altLang="en-US" sz="4000" dirty="0">
              <a:effectLst>
                <a:outerShdw blurRad="38100" dist="38100" dir="2700000" algn="tl">
                  <a:srgbClr val="000000">
                    <a:alpha val="43137"/>
                  </a:srgbClr>
                </a:outerShdw>
              </a:effectLst>
            </a:endParaRPr>
          </a:p>
        </p:txBody>
      </p:sp>
      <p:sp>
        <p:nvSpPr>
          <p:cNvPr id="16387" name="Rectangle 3"/>
          <p:cNvSpPr>
            <a:spLocks noGrp="1" noChangeArrowheads="1"/>
          </p:cNvSpPr>
          <p:nvPr>
            <p:ph type="body" sz="half" idx="2"/>
          </p:nvPr>
        </p:nvSpPr>
        <p:spPr>
          <a:xfrm>
            <a:off x="381000" y="1600200"/>
            <a:ext cx="8610600" cy="3962400"/>
          </a:xfrm>
        </p:spPr>
        <p:txBody>
          <a:bodyPr/>
          <a:lstStyle/>
          <a:p>
            <a:pPr marL="457200" indent="-457200" eaLnBrk="1" hangingPunct="1">
              <a:spcBef>
                <a:spcPts val="0"/>
              </a:spcBef>
              <a:spcAft>
                <a:spcPts val="3600"/>
              </a:spcAft>
              <a:buSzPct val="100000"/>
              <a:buFont typeface="+mj-lt"/>
              <a:buAutoNum type="alphaUcPeriod"/>
              <a:defRPr/>
            </a:pPr>
            <a:r>
              <a:rPr lang="en-US" sz="3600" dirty="0">
                <a:effectLst>
                  <a:outerShdw blurRad="38100" dist="38100" dir="2700000" algn="tl">
                    <a:srgbClr val="000000">
                      <a:alpha val="43137"/>
                    </a:srgbClr>
                  </a:outerShdw>
                </a:effectLst>
              </a:rPr>
              <a:t>Sin’s contamination of the present world</a:t>
            </a:r>
          </a:p>
          <a:p>
            <a:pPr marL="463550" indent="-463550" eaLnBrk="1" hangingPunct="1">
              <a:spcBef>
                <a:spcPts val="0"/>
              </a:spcBef>
              <a:spcAft>
                <a:spcPts val="3600"/>
              </a:spcAft>
              <a:buSzPct val="100000"/>
              <a:buFont typeface="+mj-lt"/>
              <a:buAutoNum type="alphaUcPeriod"/>
              <a:defRPr/>
            </a:pPr>
            <a:r>
              <a:rPr lang="en-US" sz="3600" dirty="0">
                <a:effectLst>
                  <a:outerShdw blurRad="38100" dist="38100" dir="2700000" algn="tl">
                    <a:srgbClr val="000000">
                      <a:alpha val="43137"/>
                    </a:srgbClr>
                  </a:outerShdw>
                </a:effectLst>
              </a:rPr>
              <a:t>Peter’s description (2 Peter 3:7, 10-11, 13)</a:t>
            </a:r>
          </a:p>
          <a:p>
            <a:pPr marL="463550" indent="-463550" eaLnBrk="1" hangingPunct="1">
              <a:spcBef>
                <a:spcPts val="0"/>
              </a:spcBef>
              <a:spcAft>
                <a:spcPts val="3600"/>
              </a:spcAft>
              <a:buSzPct val="100000"/>
              <a:buFont typeface="+mj-lt"/>
              <a:buAutoNum type="alphaUcPeriod"/>
              <a:defRPr/>
            </a:pPr>
            <a:r>
              <a:rPr lang="en-US" sz="3600" dirty="0">
                <a:effectLst>
                  <a:outerShdw blurRad="38100" dist="38100" dir="2700000" algn="tl">
                    <a:srgbClr val="000000">
                      <a:alpha val="43137"/>
                    </a:srgbClr>
                  </a:outerShdw>
                </a:effectLst>
              </a:rPr>
              <a:t>Topographical changes</a:t>
            </a:r>
          </a:p>
          <a:p>
            <a:pPr marL="463550" indent="-463550" eaLnBrk="1" hangingPunct="1">
              <a:spcBef>
                <a:spcPts val="0"/>
              </a:spcBef>
              <a:spcAft>
                <a:spcPts val="3600"/>
              </a:spcAft>
              <a:buSzPct val="100000"/>
              <a:buFont typeface="+mj-lt"/>
              <a:buAutoNum type="alphaUcPeriod"/>
              <a:defRPr/>
            </a:pPr>
            <a:r>
              <a:rPr lang="en-US" sz="3600" i="1" dirty="0" err="1">
                <a:effectLst>
                  <a:outerShdw blurRad="38100" dist="38100" dir="2700000" algn="tl">
                    <a:srgbClr val="000000">
                      <a:alpha val="43137"/>
                    </a:srgbClr>
                  </a:outerShdw>
                </a:effectLst>
              </a:rPr>
              <a:t>apérchomai</a:t>
            </a:r>
            <a:r>
              <a:rPr lang="en-US" sz="3600" dirty="0">
                <a:effectLst>
                  <a:outerShdw blurRad="38100" dist="38100" dir="2700000" algn="tl">
                    <a:srgbClr val="000000">
                      <a:alpha val="43137"/>
                    </a:srgbClr>
                  </a:outerShdw>
                </a:effectLst>
              </a:rPr>
              <a:t> (Rev. 21:1, 4)</a:t>
            </a:r>
          </a:p>
          <a:p>
            <a:pPr marL="463550" indent="-463550" eaLnBrk="1" hangingPunct="1">
              <a:spcBef>
                <a:spcPts val="0"/>
              </a:spcBef>
              <a:spcAft>
                <a:spcPts val="3600"/>
              </a:spcAft>
              <a:buSzPct val="100000"/>
              <a:buFont typeface="+mj-lt"/>
              <a:buAutoNum type="alphaUcPeriod"/>
              <a:defRPr/>
            </a:pPr>
            <a:r>
              <a:rPr lang="en-US" sz="3600" dirty="0">
                <a:effectLst>
                  <a:outerShdw blurRad="38100" dist="38100" dir="2700000" algn="tl">
                    <a:srgbClr val="000000">
                      <a:alpha val="43137"/>
                    </a:srgbClr>
                  </a:outerShdw>
                </a:effectLst>
              </a:rPr>
              <a:t>Analogy with the flood?</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6477000" y="3337560"/>
            <a:ext cx="2286000" cy="3095568"/>
          </a:xfrm>
        </p:spPr>
      </p:pic>
    </p:spTree>
    <p:extLst>
      <p:ext uri="{BB962C8B-B14F-4D97-AF65-F5344CB8AC3E}">
        <p14:creationId xmlns:p14="http://schemas.microsoft.com/office/powerpoint/2010/main" val="1563291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
        <p:nvSpPr>
          <p:cNvPr id="7" name="Rectangle 2">
            <a:extLst>
              <a:ext uri="{FF2B5EF4-FFF2-40B4-BE49-F238E27FC236}">
                <a16:creationId xmlns:a16="http://schemas.microsoft.com/office/drawing/2014/main" id="{B3F29E9F-52F4-461F-92D2-02AB79CB3DAF}"/>
              </a:ext>
            </a:extLst>
          </p:cNvPr>
          <p:cNvSpPr>
            <a:spLocks noGrp="1" noChangeArrowheads="1"/>
          </p:cNvSpPr>
          <p:nvPr>
            <p:ph type="title"/>
          </p:nvPr>
        </p:nvSpPr>
        <p:spPr>
          <a:xfrm>
            <a:off x="533400" y="228600"/>
            <a:ext cx="7924800" cy="1149312"/>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br>
              <a:rPr lang="en-US" altLang="en-US" sz="4000" dirty="0">
                <a:effectLst>
                  <a:outerShdw blurRad="38100" dist="38100" dir="2700000" algn="tl">
                    <a:srgbClr val="000000">
                      <a:alpha val="43137"/>
                    </a:srgbClr>
                  </a:outerShdw>
                </a:effectLst>
              </a:rPr>
            </a:br>
            <a:r>
              <a:rPr lang="en-US" altLang="en-US" sz="3200" dirty="0">
                <a:effectLst>
                  <a:outerShdw blurRad="38100" dist="38100" dir="2700000" algn="tl">
                    <a:srgbClr val="000000">
                      <a:alpha val="43137"/>
                    </a:srgbClr>
                  </a:outerShdw>
                </a:effectLst>
              </a:rPr>
              <a:t>Rev. 21-22</a:t>
            </a:r>
            <a:endParaRPr lang="en-US" alt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3713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5EDC19B4-4886-469F-9AE8-532FC0A8B3A7}"/>
              </a:ext>
            </a:extLst>
          </p:cNvPr>
          <p:cNvGraphicFramePr>
            <a:graphicFrameLocks noGrp="1"/>
          </p:cNvGraphicFramePr>
          <p:nvPr>
            <p:extLst>
              <p:ext uri="{D42A27DB-BD31-4B8C-83A1-F6EECF244321}">
                <p14:modId xmlns:p14="http://schemas.microsoft.com/office/powerpoint/2010/main" val="2921651827"/>
              </p:ext>
            </p:extLst>
          </p:nvPr>
        </p:nvGraphicFramePr>
        <p:xfrm>
          <a:off x="91440" y="152400"/>
          <a:ext cx="8961120" cy="6099396"/>
        </p:xfrm>
        <a:graphic>
          <a:graphicData uri="http://schemas.openxmlformats.org/drawingml/2006/table">
            <a:tbl>
              <a:tblPr firstRow="1" bandRow="1">
                <a:tableStyleId>{073A0DAA-6AF3-43AB-8588-CEC1D06C72B9}</a:tableStyleId>
              </a:tblPr>
              <a:tblGrid>
                <a:gridCol w="3383280">
                  <a:extLst>
                    <a:ext uri="{9D8B030D-6E8A-4147-A177-3AD203B41FA5}">
                      <a16:colId xmlns:a16="http://schemas.microsoft.com/office/drawing/2014/main" val="505734128"/>
                    </a:ext>
                  </a:extLst>
                </a:gridCol>
                <a:gridCol w="1097280">
                  <a:extLst>
                    <a:ext uri="{9D8B030D-6E8A-4147-A177-3AD203B41FA5}">
                      <a16:colId xmlns:a16="http://schemas.microsoft.com/office/drawing/2014/main" val="684735130"/>
                    </a:ext>
                  </a:extLst>
                </a:gridCol>
                <a:gridCol w="3383280">
                  <a:extLst>
                    <a:ext uri="{9D8B030D-6E8A-4147-A177-3AD203B41FA5}">
                      <a16:colId xmlns:a16="http://schemas.microsoft.com/office/drawing/2014/main" val="3895160047"/>
                    </a:ext>
                  </a:extLst>
                </a:gridCol>
                <a:gridCol w="1097280">
                  <a:extLst>
                    <a:ext uri="{9D8B030D-6E8A-4147-A177-3AD203B41FA5}">
                      <a16:colId xmlns:a16="http://schemas.microsoft.com/office/drawing/2014/main" val="3445073123"/>
                    </a:ext>
                  </a:extLst>
                </a:gridCol>
              </a:tblGrid>
              <a:tr h="742246">
                <a:tc gridSpan="4">
                  <a:txBody>
                    <a:bodyPr/>
                    <a:lstStyle/>
                    <a:p>
                      <a:pPr algn="ctr"/>
                      <a:r>
                        <a:rPr lang="en-US" altLang="en-US" sz="3600" b="0" kern="1200" noProof="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3. The Eternal State’s Literal Nature</a:t>
                      </a:r>
                      <a:endParaRPr lang="en-US" sz="3600" b="0" kern="1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endParaRPr>
                    </a:p>
                  </a:txBody>
                  <a:tcPr anchor="ctr"/>
                </a:tc>
                <a:tc hMerge="1">
                  <a:txBody>
                    <a:bodyPr/>
                    <a:lstStyle/>
                    <a:p>
                      <a:endParaRPr lang="en-US"/>
                    </a:p>
                  </a:txBody>
                  <a:tcPr/>
                </a:tc>
                <a:tc hMerge="1">
                  <a:txBody>
                    <a:bodyPr/>
                    <a:lstStyle/>
                    <a:p>
                      <a:endParaRPr lang="en-US" dirty="0"/>
                    </a:p>
                  </a:txBody>
                  <a:tcPr/>
                </a:tc>
                <a:tc hMerge="1">
                  <a:txBody>
                    <a:bodyPr/>
                    <a:lstStyle/>
                    <a:p>
                      <a:pPr algn="ctr"/>
                      <a:endParaRPr lang="en-US" dirty="0"/>
                    </a:p>
                  </a:txBody>
                  <a:tcPr/>
                </a:tc>
                <a:extLst>
                  <a:ext uri="{0D108BD9-81ED-4DB2-BD59-A6C34878D82A}">
                    <a16:rowId xmlns:a16="http://schemas.microsoft.com/office/drawing/2014/main" val="521349874"/>
                  </a:ext>
                </a:extLst>
              </a:tr>
              <a:tr h="742246">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a:tabLst/>
                        <a:defRPr/>
                      </a:pPr>
                      <a:r>
                        <a:rPr lang="en-US" sz="2400" b="1" kern="1200" dirty="0">
                          <a:solidFill>
                            <a:schemeClr val="dk1"/>
                          </a:solidFill>
                          <a:latin typeface="Calibri" panose="020F0502020204030204" pitchFamily="34" charset="0"/>
                          <a:ea typeface="+mn-ea"/>
                          <a:cs typeface="Calibri" panose="020F0502020204030204" pitchFamily="34" charset="0"/>
                        </a:rPr>
                        <a:t>“river”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Calibri" panose="020F0502020204030204" pitchFamily="34" charset="0"/>
                          <a:cs typeface="Calibri" panose="020F0502020204030204" pitchFamily="34" charset="0"/>
                        </a:rPr>
                        <a:t>(22:1)</a:t>
                      </a:r>
                    </a:p>
                  </a:txBody>
                  <a:tcPr anchor="ctr"/>
                </a:tc>
                <a:tc>
                  <a:txBody>
                    <a:bodyPr/>
                    <a:lstStyle/>
                    <a:p>
                      <a:pPr marL="457200" indent="-457200" algn="l" defTabSz="914400" rtl="0" eaLnBrk="1" latinLnBrk="0" hangingPunct="1">
                        <a:buClr>
                          <a:srgbClr val="0000FF"/>
                        </a:buClr>
                        <a:buFont typeface="+mj-lt"/>
                        <a:buAutoNum type="arabicPeriod" startAt="8"/>
                      </a:pPr>
                      <a:r>
                        <a:rPr lang="en-US" sz="2400" b="1" kern="1200" dirty="0">
                          <a:solidFill>
                            <a:schemeClr val="dk1"/>
                          </a:solidFill>
                          <a:latin typeface="Calibri" panose="020F0502020204030204" pitchFamily="34" charset="0"/>
                          <a:ea typeface="+mn-ea"/>
                          <a:cs typeface="Calibri" panose="020F0502020204030204" pitchFamily="34" charset="0"/>
                        </a:rPr>
                        <a:t>“seventy-two yards”</a:t>
                      </a:r>
                    </a:p>
                  </a:txBody>
                  <a:tcPr anchor="ctr"/>
                </a:tc>
                <a:tc>
                  <a:txBody>
                    <a:bodyPr/>
                    <a:lstStyle/>
                    <a:p>
                      <a:pPr algn="ctr"/>
                      <a:r>
                        <a:rPr lang="en-US" sz="2400" b="1" dirty="0">
                          <a:latin typeface="Calibri" panose="020F0502020204030204" pitchFamily="34" charset="0"/>
                          <a:cs typeface="Calibri" panose="020F0502020204030204" pitchFamily="34" charset="0"/>
                        </a:rPr>
                        <a:t>(21:17)</a:t>
                      </a:r>
                    </a:p>
                  </a:txBody>
                  <a:tcPr anchor="ctr"/>
                </a:tc>
                <a:extLst>
                  <a:ext uri="{0D108BD9-81ED-4DB2-BD59-A6C34878D82A}">
                    <a16:rowId xmlns:a16="http://schemas.microsoft.com/office/drawing/2014/main" val="2530470950"/>
                  </a:ext>
                </a:extLst>
              </a:tr>
              <a:tr h="742246">
                <a:tc>
                  <a:txBody>
                    <a:bodyPr/>
                    <a:lstStyle/>
                    <a:p>
                      <a:pPr marL="457200" indent="-457200">
                        <a:buClr>
                          <a:srgbClr val="0000FF"/>
                        </a:buClr>
                        <a:buFont typeface="+mj-lt"/>
                        <a:buAutoNum type="arabicPeriod" startAt="2"/>
                      </a:pPr>
                      <a:r>
                        <a:rPr lang="en-US" sz="2400" b="1" dirty="0">
                          <a:latin typeface="Calibri" panose="020F0502020204030204" pitchFamily="34" charset="0"/>
                          <a:cs typeface="Calibri" panose="020F0502020204030204" pitchFamily="34" charset="0"/>
                        </a:rPr>
                        <a:t>“city,” “Jerusalem”</a:t>
                      </a:r>
                    </a:p>
                  </a:txBody>
                  <a:tcPr anchor="ctr"/>
                </a:tc>
                <a:tc>
                  <a:txBody>
                    <a:bodyPr/>
                    <a:lstStyle/>
                    <a:p>
                      <a:pPr algn="ctr"/>
                      <a:r>
                        <a:rPr lang="en-US" sz="2400" b="1" dirty="0">
                          <a:latin typeface="Calibri" panose="020F0502020204030204" pitchFamily="34" charset="0"/>
                          <a:cs typeface="Calibri" panose="020F0502020204030204" pitchFamily="34" charset="0"/>
                        </a:rPr>
                        <a:t>(21:2)</a:t>
                      </a:r>
                    </a:p>
                  </a:txBody>
                  <a:tcPr anchor="ctr"/>
                </a:tc>
                <a:tc>
                  <a:txBody>
                    <a:bodyPr/>
                    <a:lstStyle/>
                    <a:p>
                      <a:pPr marL="457200" indent="-457200" algn="l" defTabSz="914400" rtl="0" eaLnBrk="1" latinLnBrk="0" hangingPunct="1">
                        <a:buClr>
                          <a:srgbClr val="0000FF"/>
                        </a:buClr>
                        <a:buFont typeface="+mj-lt"/>
                        <a:buAutoNum type="arabicPeriod" startAt="9"/>
                      </a:pPr>
                      <a:r>
                        <a:rPr lang="en-US" sz="2400" b="1" kern="1200" dirty="0">
                          <a:solidFill>
                            <a:schemeClr val="dk1"/>
                          </a:solidFill>
                          <a:latin typeface="Calibri" panose="020F0502020204030204" pitchFamily="34" charset="0"/>
                          <a:ea typeface="+mn-ea"/>
                          <a:cs typeface="Calibri" panose="020F0502020204030204" pitchFamily="34" charset="0"/>
                        </a:rPr>
                        <a:t>“gold,” “jasper,” “glass,” “wall”</a:t>
                      </a:r>
                    </a:p>
                  </a:txBody>
                  <a:tcPr anchor="ctr"/>
                </a:tc>
                <a:tc>
                  <a:txBody>
                    <a:bodyPr/>
                    <a:lstStyle/>
                    <a:p>
                      <a:pPr algn="ctr"/>
                      <a:r>
                        <a:rPr lang="en-US" sz="2400" b="1" dirty="0">
                          <a:latin typeface="Calibri" panose="020F0502020204030204" pitchFamily="34" charset="0"/>
                          <a:cs typeface="Calibri" panose="020F0502020204030204" pitchFamily="34" charset="0"/>
                        </a:rPr>
                        <a:t>(21:18)</a:t>
                      </a:r>
                    </a:p>
                  </a:txBody>
                  <a:tcPr anchor="ctr"/>
                </a:tc>
                <a:extLst>
                  <a:ext uri="{0D108BD9-81ED-4DB2-BD59-A6C34878D82A}">
                    <a16:rowId xmlns:a16="http://schemas.microsoft.com/office/drawing/2014/main" val="418572173"/>
                  </a:ext>
                </a:extLst>
              </a:tr>
              <a:tr h="742246">
                <a:tc>
                  <a:txBody>
                    <a:bodyPr/>
                    <a:lstStyle/>
                    <a:p>
                      <a:pPr marL="457200" indent="-457200" algn="l" defTabSz="914400" rtl="0" eaLnBrk="1" latinLnBrk="0" hangingPunct="1">
                        <a:buClr>
                          <a:srgbClr val="0000FF"/>
                        </a:buClr>
                        <a:buFont typeface="+mj-lt"/>
                        <a:buAutoNum type="arabicPeriod" startAt="3"/>
                      </a:pPr>
                      <a:r>
                        <a:rPr lang="en-US" sz="2400" b="1" kern="1200" dirty="0">
                          <a:solidFill>
                            <a:schemeClr val="dk1"/>
                          </a:solidFill>
                          <a:latin typeface="Calibri" panose="020F0502020204030204" pitchFamily="34" charset="0"/>
                          <a:ea typeface="+mn-ea"/>
                          <a:cs typeface="Calibri" panose="020F0502020204030204" pitchFamily="34" charset="0"/>
                        </a:rPr>
                        <a:t>“high”</a:t>
                      </a:r>
                    </a:p>
                  </a:txBody>
                  <a:tcPr anchor="ctr"/>
                </a:tc>
                <a:tc>
                  <a:txBody>
                    <a:bodyPr/>
                    <a:lstStyle/>
                    <a:p>
                      <a:pPr algn="ctr"/>
                      <a:r>
                        <a:rPr lang="en-US" sz="2400" b="1" dirty="0">
                          <a:latin typeface="Calibri" panose="020F0502020204030204" pitchFamily="34" charset="0"/>
                          <a:cs typeface="Calibri" panose="020F0502020204030204" pitchFamily="34" charset="0"/>
                        </a:rPr>
                        <a:t>(21:12)</a:t>
                      </a:r>
                    </a:p>
                  </a:txBody>
                  <a:tcPr anchor="ctr"/>
                </a:tc>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10"/>
                        <a:tabLst/>
                        <a:defRPr/>
                      </a:pPr>
                      <a:r>
                        <a:rPr lang="en-US" sz="2400" b="1" kern="1200" dirty="0">
                          <a:solidFill>
                            <a:schemeClr val="dk1"/>
                          </a:solidFill>
                          <a:latin typeface="Calibri" panose="020F0502020204030204" pitchFamily="34" charset="0"/>
                          <a:ea typeface="+mn-ea"/>
                          <a:cs typeface="Calibri" panose="020F0502020204030204" pitchFamily="34" charset="0"/>
                        </a:rPr>
                        <a:t>“pearls”</a:t>
                      </a:r>
                    </a:p>
                  </a:txBody>
                  <a:tcPr anchor="ctr"/>
                </a:tc>
                <a:tc>
                  <a:txBody>
                    <a:bodyPr/>
                    <a:lstStyle/>
                    <a:p>
                      <a:pPr algn="ctr"/>
                      <a:r>
                        <a:rPr lang="en-US" sz="2400" b="1" dirty="0">
                          <a:latin typeface="Calibri" panose="020F0502020204030204" pitchFamily="34" charset="0"/>
                          <a:cs typeface="Calibri" panose="020F0502020204030204" pitchFamily="34" charset="0"/>
                        </a:rPr>
                        <a:t>(21:21)</a:t>
                      </a:r>
                    </a:p>
                  </a:txBody>
                  <a:tcPr anchor="ctr"/>
                </a:tc>
                <a:extLst>
                  <a:ext uri="{0D108BD9-81ED-4DB2-BD59-A6C34878D82A}">
                    <a16:rowId xmlns:a16="http://schemas.microsoft.com/office/drawing/2014/main" val="2518479315"/>
                  </a:ext>
                </a:extLst>
              </a:tr>
              <a:tr h="742246">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4"/>
                        <a:tabLst/>
                        <a:defRPr/>
                      </a:pPr>
                      <a:r>
                        <a:rPr lang="en-US" sz="2400" b="1" kern="1200" dirty="0">
                          <a:solidFill>
                            <a:schemeClr val="dk1"/>
                          </a:solidFill>
                          <a:latin typeface="Calibri" panose="020F0502020204030204" pitchFamily="34" charset="0"/>
                          <a:ea typeface="+mn-ea"/>
                          <a:cs typeface="Calibri" panose="020F0502020204030204" pitchFamily="34" charset="0"/>
                        </a:rPr>
                        <a:t>“gates”</a:t>
                      </a:r>
                    </a:p>
                  </a:txBody>
                  <a:tcPr anchor="ctr"/>
                </a:tc>
                <a:tc>
                  <a:txBody>
                    <a:bodyPr/>
                    <a:lstStyle/>
                    <a:p>
                      <a:pPr algn="ctr"/>
                      <a:r>
                        <a:rPr lang="en-US" sz="2400" b="1" dirty="0">
                          <a:latin typeface="Calibri" panose="020F0502020204030204" pitchFamily="34" charset="0"/>
                          <a:cs typeface="Calibri" panose="020F0502020204030204" pitchFamily="34" charset="0"/>
                        </a:rPr>
                        <a:t>(21:12)</a:t>
                      </a:r>
                    </a:p>
                  </a:txBody>
                  <a:tcPr anchor="ctr"/>
                </a:tc>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11"/>
                        <a:tabLst/>
                        <a:defRPr/>
                      </a:pPr>
                      <a:r>
                        <a:rPr lang="en-US" sz="2400" b="1" kern="1200" dirty="0">
                          <a:solidFill>
                            <a:schemeClr val="dk1"/>
                          </a:solidFill>
                          <a:latin typeface="Calibri" panose="020F0502020204030204" pitchFamily="34" charset="0"/>
                          <a:ea typeface="+mn-ea"/>
                          <a:cs typeface="Calibri" panose="020F0502020204030204" pitchFamily="34" charset="0"/>
                        </a:rPr>
                        <a:t>“street”</a:t>
                      </a:r>
                    </a:p>
                  </a:txBody>
                  <a:tcPr anchor="ctr"/>
                </a:tc>
                <a:tc>
                  <a:txBody>
                    <a:bodyPr/>
                    <a:lstStyle/>
                    <a:p>
                      <a:pPr algn="ctr"/>
                      <a:r>
                        <a:rPr lang="en-US" sz="2400" b="1" dirty="0">
                          <a:latin typeface="Calibri" panose="020F0502020204030204" pitchFamily="34" charset="0"/>
                          <a:cs typeface="Calibri" panose="020F0502020204030204" pitchFamily="34" charset="0"/>
                        </a:rPr>
                        <a:t>(21:21)</a:t>
                      </a:r>
                    </a:p>
                  </a:txBody>
                  <a:tcPr anchor="ctr"/>
                </a:tc>
                <a:extLst>
                  <a:ext uri="{0D108BD9-81ED-4DB2-BD59-A6C34878D82A}">
                    <a16:rowId xmlns:a16="http://schemas.microsoft.com/office/drawing/2014/main" val="2147978858"/>
                  </a:ext>
                </a:extLst>
              </a:tr>
              <a:tr h="742246">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5"/>
                        <a:tabLst/>
                        <a:defRPr/>
                      </a:pPr>
                      <a:r>
                        <a:rPr lang="en-US" sz="2400" b="1" kern="1200" dirty="0">
                          <a:solidFill>
                            <a:schemeClr val="dk1"/>
                          </a:solidFill>
                          <a:latin typeface="Calibri" panose="020F0502020204030204" pitchFamily="34" charset="0"/>
                          <a:ea typeface="+mn-ea"/>
                          <a:cs typeface="Calibri" panose="020F0502020204030204" pitchFamily="34" charset="0"/>
                        </a:rPr>
                        <a:t>“tribes”</a:t>
                      </a:r>
                    </a:p>
                  </a:txBody>
                  <a:tcPr anchor="ctr"/>
                </a:tc>
                <a:tc>
                  <a:txBody>
                    <a:bodyPr/>
                    <a:lstStyle/>
                    <a:p>
                      <a:pPr algn="ctr"/>
                      <a:r>
                        <a:rPr lang="en-US" sz="2400" b="1" dirty="0">
                          <a:latin typeface="Calibri" panose="020F0502020204030204" pitchFamily="34" charset="0"/>
                          <a:cs typeface="Calibri" panose="020F0502020204030204" pitchFamily="34" charset="0"/>
                        </a:rPr>
                        <a:t>(21:12)</a:t>
                      </a:r>
                    </a:p>
                  </a:txBody>
                  <a:tcPr anchor="ctr"/>
                </a:tc>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12"/>
                        <a:tabLst/>
                        <a:defRPr/>
                      </a:pPr>
                      <a:r>
                        <a:rPr lang="en-US" sz="2400" b="1" kern="1200" dirty="0">
                          <a:solidFill>
                            <a:schemeClr val="dk1"/>
                          </a:solidFill>
                          <a:latin typeface="Calibri" panose="020F0502020204030204" pitchFamily="34" charset="0"/>
                          <a:ea typeface="+mn-ea"/>
                          <a:cs typeface="Calibri" panose="020F0502020204030204" pitchFamily="34" charset="0"/>
                        </a:rPr>
                        <a:t>“tree of life”</a:t>
                      </a:r>
                    </a:p>
                  </a:txBody>
                  <a:tcPr anchor="ctr"/>
                </a:tc>
                <a:tc>
                  <a:txBody>
                    <a:bodyPr/>
                    <a:lstStyle/>
                    <a:p>
                      <a:pPr algn="ctr"/>
                      <a:r>
                        <a:rPr lang="en-US" sz="2400" b="1" dirty="0">
                          <a:latin typeface="Calibri" panose="020F0502020204030204" pitchFamily="34" charset="0"/>
                          <a:cs typeface="Calibri" panose="020F0502020204030204" pitchFamily="34" charset="0"/>
                        </a:rPr>
                        <a:t>(22:2)</a:t>
                      </a:r>
                    </a:p>
                  </a:txBody>
                  <a:tcPr anchor="ctr"/>
                </a:tc>
                <a:extLst>
                  <a:ext uri="{0D108BD9-81ED-4DB2-BD59-A6C34878D82A}">
                    <a16:rowId xmlns:a16="http://schemas.microsoft.com/office/drawing/2014/main" val="2324918292"/>
                  </a:ext>
                </a:extLst>
              </a:tr>
              <a:tr h="742246">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6"/>
                        <a:tabLst/>
                        <a:defRPr/>
                      </a:pPr>
                      <a:r>
                        <a:rPr lang="en-US" sz="2400" b="1" kern="1200" dirty="0">
                          <a:solidFill>
                            <a:schemeClr val="dk1"/>
                          </a:solidFill>
                          <a:latin typeface="Calibri" panose="020F0502020204030204" pitchFamily="34" charset="0"/>
                          <a:ea typeface="+mn-ea"/>
                          <a:cs typeface="Calibri" panose="020F0502020204030204" pitchFamily="34" charset="0"/>
                        </a:rPr>
                        <a:t>“foundations,” “apostles”</a:t>
                      </a:r>
                    </a:p>
                  </a:txBody>
                  <a:tcPr anchor="ctr"/>
                </a:tc>
                <a:tc>
                  <a:txBody>
                    <a:bodyPr/>
                    <a:lstStyle/>
                    <a:p>
                      <a:pPr algn="ctr"/>
                      <a:r>
                        <a:rPr lang="en-US" sz="2400" b="1" dirty="0">
                          <a:latin typeface="Calibri" panose="020F0502020204030204" pitchFamily="34" charset="0"/>
                          <a:cs typeface="Calibri" panose="020F0502020204030204" pitchFamily="34" charset="0"/>
                        </a:rPr>
                        <a:t>(21:14)</a:t>
                      </a:r>
                    </a:p>
                  </a:txBody>
                  <a:tcPr anchor="ctr"/>
                </a:tc>
                <a:tc>
                  <a:txBody>
                    <a:bodyPr/>
                    <a:lstStyle/>
                    <a:p>
                      <a:pPr marL="457200" marR="0" lvl="0" indent="-457200" algn="l" defTabSz="914400" rtl="0" eaLnBrk="1" fontAlgn="auto" latinLnBrk="0" hangingPunct="1">
                        <a:lnSpc>
                          <a:spcPct val="100000"/>
                        </a:lnSpc>
                        <a:spcBef>
                          <a:spcPts val="0"/>
                        </a:spcBef>
                        <a:spcAft>
                          <a:spcPts val="0"/>
                        </a:spcAft>
                        <a:buClr>
                          <a:srgbClr val="0000FF"/>
                        </a:buClr>
                        <a:buSzTx/>
                        <a:buFont typeface="+mj-lt"/>
                        <a:buAutoNum type="arabicPeriod" startAt="13"/>
                        <a:tabLst/>
                        <a:defRPr/>
                      </a:pPr>
                      <a:r>
                        <a:rPr lang="en-US" sz="2400" b="1" kern="1200" dirty="0">
                          <a:solidFill>
                            <a:schemeClr val="dk1"/>
                          </a:solidFill>
                          <a:latin typeface="Calibri" panose="020F0502020204030204" pitchFamily="34" charset="0"/>
                          <a:ea typeface="+mn-ea"/>
                          <a:cs typeface="Calibri" panose="020F0502020204030204" pitchFamily="34" charset="0"/>
                        </a:rPr>
                        <a:t>“fruit,” “month,” “nations,” “leaves”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Calibri" panose="020F0502020204030204" pitchFamily="34" charset="0"/>
                          <a:cs typeface="Calibri" panose="020F0502020204030204" pitchFamily="34" charset="0"/>
                        </a:rPr>
                        <a:t>(22:2)</a:t>
                      </a:r>
                    </a:p>
                  </a:txBody>
                  <a:tcPr anchor="ctr"/>
                </a:tc>
                <a:extLst>
                  <a:ext uri="{0D108BD9-81ED-4DB2-BD59-A6C34878D82A}">
                    <a16:rowId xmlns:a16="http://schemas.microsoft.com/office/drawing/2014/main" val="746867522"/>
                  </a:ext>
                </a:extLst>
              </a:tr>
              <a:tr h="742246">
                <a:tc>
                  <a:txBody>
                    <a:bodyPr/>
                    <a:lstStyle/>
                    <a:p>
                      <a:pPr marL="457200" indent="-457200" algn="l" defTabSz="914400" rtl="0" eaLnBrk="1" latinLnBrk="0" hangingPunct="1">
                        <a:buClr>
                          <a:srgbClr val="0000FF"/>
                        </a:buClr>
                        <a:buFont typeface="+mj-lt"/>
                        <a:buAutoNum type="arabicPeriod" startAt="7"/>
                      </a:pPr>
                      <a:r>
                        <a:rPr lang="en-US" sz="2400" b="1" kern="1200" dirty="0">
                          <a:solidFill>
                            <a:schemeClr val="dk1"/>
                          </a:solidFill>
                          <a:latin typeface="Calibri" panose="020F0502020204030204" pitchFamily="34" charset="0"/>
                          <a:ea typeface="+mn-ea"/>
                          <a:cs typeface="Calibri" panose="020F0502020204030204" pitchFamily="34" charset="0"/>
                        </a:rPr>
                        <a:t>“square,” “miles”</a:t>
                      </a:r>
                    </a:p>
                  </a:txBody>
                  <a:tcPr anchor="ctr"/>
                </a:tc>
                <a:tc>
                  <a:txBody>
                    <a:bodyPr/>
                    <a:lstStyle/>
                    <a:p>
                      <a:pPr algn="ctr"/>
                      <a:r>
                        <a:rPr lang="en-US" sz="2400" b="1" dirty="0">
                          <a:latin typeface="Calibri" panose="020F0502020204030204" pitchFamily="34" charset="0"/>
                          <a:cs typeface="Calibri" panose="020F0502020204030204" pitchFamily="34" charset="0"/>
                        </a:rPr>
                        <a:t>(21:16)</a:t>
                      </a:r>
                    </a:p>
                  </a:txBody>
                  <a:tcPr anchor="ctr"/>
                </a:tc>
                <a:tc>
                  <a:txBody>
                    <a:bodyPr/>
                    <a:lstStyle/>
                    <a:p>
                      <a:endParaRPr lang="en-US" dirty="0"/>
                    </a:p>
                  </a:txBody>
                  <a:tcPr anchor="ctr"/>
                </a:tc>
                <a:tc>
                  <a:txBody>
                    <a:bodyPr/>
                    <a:lstStyle/>
                    <a:p>
                      <a:endParaRPr lang="en-US" dirty="0"/>
                    </a:p>
                  </a:txBody>
                  <a:tcPr anchor="ctr"/>
                </a:tc>
                <a:extLst>
                  <a:ext uri="{0D108BD9-81ED-4DB2-BD59-A6C34878D82A}">
                    <a16:rowId xmlns:a16="http://schemas.microsoft.com/office/drawing/2014/main" val="1031527514"/>
                  </a:ext>
                </a:extLst>
              </a:tr>
            </a:tbl>
          </a:graphicData>
        </a:graphic>
      </p:graphicFrame>
    </p:spTree>
    <p:extLst>
      <p:ext uri="{BB962C8B-B14F-4D97-AF65-F5344CB8AC3E}">
        <p14:creationId xmlns:p14="http://schemas.microsoft.com/office/powerpoint/2010/main" val="4283042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
        <p:nvSpPr>
          <p:cNvPr id="7" name="Rectangle 2">
            <a:extLst>
              <a:ext uri="{FF2B5EF4-FFF2-40B4-BE49-F238E27FC236}">
                <a16:creationId xmlns:a16="http://schemas.microsoft.com/office/drawing/2014/main" id="{B3F29E9F-52F4-461F-92D2-02AB79CB3DAF}"/>
              </a:ext>
            </a:extLst>
          </p:cNvPr>
          <p:cNvSpPr>
            <a:spLocks noGrp="1" noChangeArrowheads="1"/>
          </p:cNvSpPr>
          <p:nvPr>
            <p:ph type="title"/>
          </p:nvPr>
        </p:nvSpPr>
        <p:spPr>
          <a:xfrm>
            <a:off x="533400" y="228600"/>
            <a:ext cx="7924800" cy="1149312"/>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br>
              <a:rPr lang="en-US" altLang="en-US" sz="4000" dirty="0">
                <a:effectLst>
                  <a:outerShdw blurRad="38100" dist="38100" dir="2700000" algn="tl">
                    <a:srgbClr val="000000">
                      <a:alpha val="43137"/>
                    </a:srgbClr>
                  </a:outerShdw>
                </a:effectLst>
              </a:rPr>
            </a:br>
            <a:r>
              <a:rPr lang="en-US" altLang="en-US" sz="3200" dirty="0">
                <a:effectLst>
                  <a:outerShdw blurRad="38100" dist="38100" dir="2700000" algn="tl">
                    <a:srgbClr val="000000">
                      <a:alpha val="43137"/>
                    </a:srgbClr>
                  </a:outerShdw>
                </a:effectLst>
              </a:rPr>
              <a:t>Rev. 21-22</a:t>
            </a:r>
            <a:endParaRPr lang="en-US" alt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81209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295401" y="106394"/>
            <a:ext cx="6781799" cy="1036606"/>
          </a:xfrm>
        </p:spPr>
        <p:txBody>
          <a:bodyPr/>
          <a:lstStyle/>
          <a:p>
            <a:pPr algn="ctr" eaLnBrk="1" hangingPunct="1">
              <a:defRPr/>
            </a:pPr>
            <a:r>
              <a:rPr lang="en-US" altLang="en-US" sz="3200" dirty="0">
                <a:solidFill>
                  <a:srgbClr val="00FFFF"/>
                </a:solidFill>
                <a:effectLst>
                  <a:outerShdw blurRad="38100" dist="38100" dir="2700000" algn="tl">
                    <a:srgbClr val="000000">
                      <a:alpha val="43137"/>
                    </a:srgbClr>
                  </a:outerShdw>
                </a:effectLst>
              </a:rPr>
              <a:t>Lewis Sperry Chafer</a:t>
            </a:r>
            <a:br>
              <a:rPr lang="en-US" altLang="en-US" sz="1600" dirty="0">
                <a:solidFill>
                  <a:schemeClr val="tx1"/>
                </a:solidFill>
                <a:effectLst>
                  <a:outerShdw blurRad="38100" dist="38100" dir="2700000" algn="tl">
                    <a:srgbClr val="000000">
                      <a:alpha val="43137"/>
                    </a:srgbClr>
                  </a:outerShdw>
                </a:effectLst>
              </a:rPr>
            </a:br>
            <a:r>
              <a:rPr lang="en-US" altLang="en-US" sz="1600" dirty="0">
                <a:solidFill>
                  <a:schemeClr val="tx1"/>
                </a:solidFill>
                <a:effectLst>
                  <a:outerShdw blurRad="38100" dist="38100" dir="2700000" algn="tl">
                    <a:srgbClr val="000000">
                      <a:alpha val="43137"/>
                    </a:srgbClr>
                  </a:outerShdw>
                </a:effectLst>
              </a:rPr>
              <a:t>vol. 5, </a:t>
            </a:r>
            <a:r>
              <a:rPr lang="en-US" altLang="en-US" sz="1600" i="1" dirty="0">
                <a:solidFill>
                  <a:schemeClr val="tx1"/>
                </a:solidFill>
                <a:effectLst>
                  <a:outerShdw blurRad="38100" dist="38100" dir="2700000" algn="tl">
                    <a:srgbClr val="000000">
                      <a:alpha val="43137"/>
                    </a:srgbClr>
                  </a:outerShdw>
                </a:effectLst>
              </a:rPr>
              <a:t>Systematic Theology</a:t>
            </a:r>
            <a:r>
              <a:rPr lang="en-US" altLang="en-US" sz="1600" dirty="0">
                <a:solidFill>
                  <a:schemeClr val="tx1"/>
                </a:solidFill>
                <a:effectLst>
                  <a:outerShdw blurRad="38100" dist="38100" dir="2700000" algn="tl">
                    <a:srgbClr val="000000">
                      <a:alpha val="43137"/>
                    </a:srgbClr>
                  </a:outerShdw>
                </a:effectLst>
              </a:rPr>
              <a:t> (Grand Rapids, MI: Kregel Publications, 1993), 359.</a:t>
            </a:r>
          </a:p>
        </p:txBody>
      </p:sp>
      <p:sp>
        <p:nvSpPr>
          <p:cNvPr id="57347" name="Content Placeholder 2"/>
          <p:cNvSpPr>
            <a:spLocks noGrp="1"/>
          </p:cNvSpPr>
          <p:nvPr>
            <p:ph idx="1"/>
          </p:nvPr>
        </p:nvSpPr>
        <p:spPr>
          <a:xfrm>
            <a:off x="666750" y="1143000"/>
            <a:ext cx="7810500" cy="5532406"/>
          </a:xfrm>
        </p:spPr>
        <p:txBody>
          <a:bodyPr/>
          <a:lstStyle/>
          <a:p>
            <a:pPr marL="514350" indent="-514350" algn="just" eaLnBrk="1" hangingPunct="1">
              <a:spcBef>
                <a:spcPts val="0"/>
              </a:spcBef>
              <a:spcAft>
                <a:spcPts val="600"/>
              </a:spcAft>
              <a:buSzPct val="100000"/>
              <a:buFont typeface="+mj-lt"/>
              <a:buAutoNum type="arabicPeriod"/>
              <a:defRPr/>
            </a:pPr>
            <a:r>
              <a:rPr lang="en-US" sz="3000" dirty="0"/>
              <a:t>The release of Satan from the abyss, </a:t>
            </a:r>
          </a:p>
          <a:p>
            <a:pPr marL="514350" indent="-514350" algn="just" eaLnBrk="1" hangingPunct="1">
              <a:spcBef>
                <a:spcPts val="0"/>
              </a:spcBef>
              <a:spcAft>
                <a:spcPts val="600"/>
              </a:spcAft>
              <a:buSzPct val="100000"/>
              <a:buFont typeface="+mj-lt"/>
              <a:buAutoNum type="arabicPeriod"/>
              <a:defRPr/>
            </a:pPr>
            <a:r>
              <a:rPr lang="en-US" sz="3000" dirty="0"/>
              <a:t>The revolt on earth with judgments upon Satan and his armies, </a:t>
            </a:r>
          </a:p>
          <a:p>
            <a:pPr marL="514350" indent="-514350" algn="just" eaLnBrk="1" hangingPunct="1">
              <a:spcBef>
                <a:spcPts val="0"/>
              </a:spcBef>
              <a:spcAft>
                <a:spcPts val="600"/>
              </a:spcAft>
              <a:buSzPct val="100000"/>
              <a:buFont typeface="+mj-lt"/>
              <a:buAutoNum type="arabicPeriod"/>
              <a:defRPr/>
            </a:pPr>
            <a:r>
              <a:rPr lang="en-US" sz="3000" dirty="0"/>
              <a:t>The passing of the old heaven and old earth, </a:t>
            </a:r>
          </a:p>
          <a:p>
            <a:pPr marL="514350" indent="-514350" algn="just" eaLnBrk="1" hangingPunct="1">
              <a:spcBef>
                <a:spcPts val="0"/>
              </a:spcBef>
              <a:spcAft>
                <a:spcPts val="600"/>
              </a:spcAft>
              <a:buSzPct val="100000"/>
              <a:buFont typeface="+mj-lt"/>
              <a:buAutoNum type="arabicPeriod"/>
              <a:defRPr/>
            </a:pPr>
            <a:r>
              <a:rPr lang="en-US" sz="3000" dirty="0"/>
              <a:t>The Great White Throne judgment, </a:t>
            </a:r>
          </a:p>
          <a:p>
            <a:pPr marL="514350" indent="-514350" algn="just" eaLnBrk="1" hangingPunct="1">
              <a:spcBef>
                <a:spcPts val="0"/>
              </a:spcBef>
              <a:spcAft>
                <a:spcPts val="600"/>
              </a:spcAft>
              <a:buSzPct val="100000"/>
              <a:buFont typeface="+mj-lt"/>
              <a:buAutoNum type="arabicPeriod"/>
              <a:defRPr/>
            </a:pPr>
            <a:r>
              <a:rPr lang="en-US" sz="3000" dirty="0"/>
              <a:t>Creation of a New Heaven and New Earth, </a:t>
            </a:r>
          </a:p>
          <a:p>
            <a:pPr marL="514350" indent="-514350" algn="just" eaLnBrk="1" hangingPunct="1">
              <a:spcBef>
                <a:spcPts val="0"/>
              </a:spcBef>
              <a:spcAft>
                <a:spcPts val="600"/>
              </a:spcAft>
              <a:buSzPct val="100000"/>
              <a:buFont typeface="+mj-lt"/>
              <a:buAutoNum type="arabicPeriod"/>
              <a:defRPr/>
            </a:pPr>
            <a:r>
              <a:rPr lang="en-US" sz="3000" dirty="0"/>
              <a:t>The descent of the Bridal City from God out of heaven, and </a:t>
            </a:r>
          </a:p>
          <a:p>
            <a:pPr marL="514350" indent="-514350" algn="just" eaLnBrk="1" hangingPunct="1">
              <a:spcBef>
                <a:spcPts val="0"/>
              </a:spcBef>
              <a:spcAft>
                <a:spcPts val="600"/>
              </a:spcAft>
              <a:buSzPct val="100000"/>
              <a:buFont typeface="+mj-lt"/>
              <a:buAutoNum type="arabicPeriod"/>
              <a:defRPr/>
            </a:pPr>
            <a:r>
              <a:rPr lang="en-US" sz="3000" dirty="0"/>
              <a:t>The surrender of the mediatorial aspect of Christ's reign and adjustment to the Eternal State immediately following</a:t>
            </a:r>
            <a:r>
              <a:rPr lang="en-US" sz="3000" i="1" dirty="0"/>
              <a:t>.</a:t>
            </a:r>
            <a:endParaRPr lang="en-US" sz="3000" dirty="0">
              <a:effectLst/>
            </a:endParaRPr>
          </a:p>
        </p:txBody>
      </p:sp>
      <p:pic>
        <p:nvPicPr>
          <p:cNvPr id="4" name="Picture 2" descr="http://t1.gstatic.com/images?q=tbn:ANd9GcQxv3vyi4YqgamHAJTIgWkNJkLqWWIuAG2pkecTpX67vjz6XE96Kw"/>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2" y="76200"/>
            <a:ext cx="778499" cy="1097280"/>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3575609" y="3821322"/>
              <a:ext cx="6840" cy="20520"/>
            </p14:xfrm>
          </p:contentPart>
        </mc:Choice>
        <mc:Fallback xmlns="">
          <p:pic>
            <p:nvPicPr>
              <p:cNvPr id="9" name="Ink 8"/>
              <p:cNvPicPr/>
              <p:nvPr/>
            </p:nvPicPr>
            <p:blipFill>
              <a:blip r:embed="rId4"/>
              <a:stretch>
                <a:fillRect/>
              </a:stretch>
            </p:blipFill>
            <p:spPr>
              <a:xfrm>
                <a:off x="3571163" y="3816723"/>
                <a:ext cx="15732" cy="2971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p14:cNvContentPartPr/>
              <p14:nvPr/>
            </p14:nvContentPartPr>
            <p14:xfrm>
              <a:off x="3780449" y="3862362"/>
              <a:ext cx="20880" cy="7200"/>
            </p14:xfrm>
          </p:contentPart>
        </mc:Choice>
        <mc:Fallback xmlns="">
          <p:pic>
            <p:nvPicPr>
              <p:cNvPr id="10" name="Ink 9"/>
              <p:cNvPicPr/>
              <p:nvPr/>
            </p:nvPicPr>
            <p:blipFill>
              <a:blip r:embed="rId6"/>
              <a:stretch>
                <a:fillRect/>
              </a:stretch>
            </p:blipFill>
            <p:spPr>
              <a:xfrm>
                <a:off x="3776129" y="3858042"/>
                <a:ext cx="295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p14:cNvContentPartPr/>
              <p14:nvPr/>
            </p14:nvContentPartPr>
            <p14:xfrm>
              <a:off x="3787289" y="3876042"/>
              <a:ext cx="14040" cy="360"/>
            </p14:xfrm>
          </p:contentPart>
        </mc:Choice>
        <mc:Fallback xmlns="">
          <p:pic>
            <p:nvPicPr>
              <p:cNvPr id="11" name="Ink 10"/>
              <p:cNvPicPr/>
              <p:nvPr/>
            </p:nvPicPr>
            <p:blipFill>
              <a:blip r:embed="rId8"/>
              <a:stretch>
                <a:fillRect/>
              </a:stretch>
            </p:blipFill>
            <p:spPr>
              <a:xfrm>
                <a:off x="3782969" y="3871722"/>
                <a:ext cx="22680" cy="9000"/>
              </a:xfrm>
              <a:prstGeom prst="rect">
                <a:avLst/>
              </a:prstGeom>
            </p:spPr>
          </p:pic>
        </mc:Fallback>
      </mc:AlternateContent>
    </p:spTree>
    <p:extLst>
      <p:ext uri="{BB962C8B-B14F-4D97-AF65-F5344CB8AC3E}">
        <p14:creationId xmlns:p14="http://schemas.microsoft.com/office/powerpoint/2010/main" val="1545650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295401" y="106394"/>
            <a:ext cx="6781799" cy="1036606"/>
          </a:xfrm>
        </p:spPr>
        <p:txBody>
          <a:bodyPr/>
          <a:lstStyle/>
          <a:p>
            <a:pPr algn="ctr" eaLnBrk="1" hangingPunct="1">
              <a:defRPr/>
            </a:pPr>
            <a:r>
              <a:rPr lang="en-US" altLang="en-US" sz="3200" dirty="0">
                <a:solidFill>
                  <a:srgbClr val="00FFFF"/>
                </a:solidFill>
                <a:effectLst>
                  <a:outerShdw blurRad="38100" dist="38100" dir="2700000" algn="tl">
                    <a:srgbClr val="000000">
                      <a:alpha val="43137"/>
                    </a:srgbClr>
                  </a:outerShdw>
                </a:effectLst>
              </a:rPr>
              <a:t>Lewis Sperry Chafer</a:t>
            </a:r>
            <a:br>
              <a:rPr lang="en-US" altLang="en-US" sz="1600" dirty="0">
                <a:solidFill>
                  <a:schemeClr val="tx1"/>
                </a:solidFill>
                <a:effectLst>
                  <a:outerShdw blurRad="38100" dist="38100" dir="2700000" algn="tl">
                    <a:srgbClr val="000000">
                      <a:alpha val="43137"/>
                    </a:srgbClr>
                  </a:outerShdw>
                </a:effectLst>
              </a:rPr>
            </a:br>
            <a:r>
              <a:rPr lang="en-US" altLang="en-US" sz="1600" dirty="0">
                <a:solidFill>
                  <a:schemeClr val="tx1"/>
                </a:solidFill>
                <a:effectLst>
                  <a:outerShdw blurRad="38100" dist="38100" dir="2700000" algn="tl">
                    <a:srgbClr val="000000">
                      <a:alpha val="43137"/>
                    </a:srgbClr>
                  </a:outerShdw>
                </a:effectLst>
              </a:rPr>
              <a:t>vol. 5, </a:t>
            </a:r>
            <a:r>
              <a:rPr lang="en-US" altLang="en-US" sz="1600" i="1" dirty="0">
                <a:solidFill>
                  <a:schemeClr val="tx1"/>
                </a:solidFill>
                <a:effectLst>
                  <a:outerShdw blurRad="38100" dist="38100" dir="2700000" algn="tl">
                    <a:srgbClr val="000000">
                      <a:alpha val="43137"/>
                    </a:srgbClr>
                  </a:outerShdw>
                </a:effectLst>
              </a:rPr>
              <a:t>Systematic Theology</a:t>
            </a:r>
            <a:r>
              <a:rPr lang="en-US" altLang="en-US" sz="1600" dirty="0">
                <a:solidFill>
                  <a:schemeClr val="tx1"/>
                </a:solidFill>
                <a:effectLst>
                  <a:outerShdw blurRad="38100" dist="38100" dir="2700000" algn="tl">
                    <a:srgbClr val="000000">
                      <a:alpha val="43137"/>
                    </a:srgbClr>
                  </a:outerShdw>
                </a:effectLst>
              </a:rPr>
              <a:t> (Grand Rapids, MI: Kregel Publications, 1993), 359.</a:t>
            </a:r>
          </a:p>
        </p:txBody>
      </p:sp>
      <p:sp>
        <p:nvSpPr>
          <p:cNvPr id="57347" name="Content Placeholder 2"/>
          <p:cNvSpPr>
            <a:spLocks noGrp="1"/>
          </p:cNvSpPr>
          <p:nvPr>
            <p:ph idx="1"/>
          </p:nvPr>
        </p:nvSpPr>
        <p:spPr>
          <a:xfrm>
            <a:off x="666750" y="1143000"/>
            <a:ext cx="7810500" cy="5532406"/>
          </a:xfrm>
        </p:spPr>
        <p:txBody>
          <a:bodyPr/>
          <a:lstStyle/>
          <a:p>
            <a:pPr marL="514350" indent="-514350" algn="just" eaLnBrk="1" hangingPunct="1">
              <a:spcBef>
                <a:spcPts val="0"/>
              </a:spcBef>
              <a:spcAft>
                <a:spcPts val="600"/>
              </a:spcAft>
              <a:buSzPct val="100000"/>
              <a:buFont typeface="+mj-lt"/>
              <a:buAutoNum type="arabicPeriod"/>
              <a:defRPr/>
            </a:pPr>
            <a:r>
              <a:rPr lang="en-US" sz="3000" dirty="0"/>
              <a:t>The release of Satan from the abyss, </a:t>
            </a:r>
          </a:p>
          <a:p>
            <a:pPr marL="514350" indent="-514350" algn="just" eaLnBrk="1" hangingPunct="1">
              <a:spcBef>
                <a:spcPts val="0"/>
              </a:spcBef>
              <a:spcAft>
                <a:spcPts val="600"/>
              </a:spcAft>
              <a:buSzPct val="100000"/>
              <a:buFont typeface="+mj-lt"/>
              <a:buAutoNum type="arabicPeriod"/>
              <a:defRPr/>
            </a:pPr>
            <a:r>
              <a:rPr lang="en-US" sz="3000" dirty="0"/>
              <a:t>The revolt on earth with judgments upon Satan and his armies, </a:t>
            </a:r>
          </a:p>
          <a:p>
            <a:pPr marL="514350" indent="-514350" algn="just" eaLnBrk="1" hangingPunct="1">
              <a:spcBef>
                <a:spcPts val="0"/>
              </a:spcBef>
              <a:spcAft>
                <a:spcPts val="600"/>
              </a:spcAft>
              <a:buSzPct val="100000"/>
              <a:buFont typeface="+mj-lt"/>
              <a:buAutoNum type="arabicPeriod"/>
              <a:defRPr/>
            </a:pPr>
            <a:r>
              <a:rPr lang="en-US" sz="3000" dirty="0"/>
              <a:t>The passing of the old heaven and old earth, </a:t>
            </a:r>
          </a:p>
          <a:p>
            <a:pPr marL="514350" indent="-514350" algn="just" eaLnBrk="1" hangingPunct="1">
              <a:spcBef>
                <a:spcPts val="0"/>
              </a:spcBef>
              <a:spcAft>
                <a:spcPts val="600"/>
              </a:spcAft>
              <a:buSzPct val="100000"/>
              <a:buFont typeface="+mj-lt"/>
              <a:buAutoNum type="arabicPeriod"/>
              <a:defRPr/>
            </a:pPr>
            <a:r>
              <a:rPr lang="en-US" sz="3000" dirty="0"/>
              <a:t>The Great White Throne judgment, </a:t>
            </a:r>
          </a:p>
          <a:p>
            <a:pPr marL="514350" indent="-514350" algn="just" eaLnBrk="1" hangingPunct="1">
              <a:spcBef>
                <a:spcPts val="0"/>
              </a:spcBef>
              <a:spcAft>
                <a:spcPts val="600"/>
              </a:spcAft>
              <a:buSzPct val="100000"/>
              <a:buFont typeface="+mj-lt"/>
              <a:buAutoNum type="arabicPeriod"/>
              <a:defRPr/>
            </a:pPr>
            <a:r>
              <a:rPr lang="en-US" sz="3000" dirty="0"/>
              <a:t>Creation of a New Heaven and New Earth, </a:t>
            </a:r>
          </a:p>
          <a:p>
            <a:pPr marL="514350" indent="-514350" algn="just" eaLnBrk="1" hangingPunct="1">
              <a:spcBef>
                <a:spcPts val="0"/>
              </a:spcBef>
              <a:spcAft>
                <a:spcPts val="600"/>
              </a:spcAft>
              <a:buSzPct val="100000"/>
              <a:buFont typeface="+mj-lt"/>
              <a:buAutoNum type="arabicPeriod"/>
              <a:defRPr/>
            </a:pPr>
            <a:r>
              <a:rPr lang="en-US" sz="3000" dirty="0"/>
              <a:t>The descent of the Bridal City from God out of heaven, and </a:t>
            </a:r>
          </a:p>
          <a:p>
            <a:pPr marL="514350" indent="-514350" algn="just" eaLnBrk="1" hangingPunct="1">
              <a:spcBef>
                <a:spcPts val="0"/>
              </a:spcBef>
              <a:spcAft>
                <a:spcPts val="600"/>
              </a:spcAft>
              <a:buSzPct val="100000"/>
              <a:buFont typeface="+mj-lt"/>
              <a:buAutoNum type="arabicPeriod"/>
              <a:defRPr/>
            </a:pPr>
            <a:r>
              <a:rPr lang="en-US" sz="3000" b="1" u="sng" dirty="0">
                <a:solidFill>
                  <a:srgbClr val="FFFFCC"/>
                </a:solidFill>
              </a:rPr>
              <a:t>The surrender of the mediatorial aspect of Christ's reign and adjustment to the Eternal State immediately following</a:t>
            </a:r>
            <a:r>
              <a:rPr lang="en-US" sz="3000" i="1" dirty="0"/>
              <a:t>.</a:t>
            </a:r>
            <a:endParaRPr lang="en-US" sz="3000" dirty="0">
              <a:effectLst/>
            </a:endParaRPr>
          </a:p>
        </p:txBody>
      </p:sp>
      <p:pic>
        <p:nvPicPr>
          <p:cNvPr id="4" name="Picture 2" descr="http://t1.gstatic.com/images?q=tbn:ANd9GcQxv3vyi4YqgamHAJTIgWkNJkLqWWIuAG2pkecTpX67vjz6XE96Kw"/>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2" y="76200"/>
            <a:ext cx="778499" cy="1097280"/>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3575609" y="3821322"/>
              <a:ext cx="6840" cy="20520"/>
            </p14:xfrm>
          </p:contentPart>
        </mc:Choice>
        <mc:Fallback xmlns="">
          <p:pic>
            <p:nvPicPr>
              <p:cNvPr id="9" name="Ink 8"/>
              <p:cNvPicPr/>
              <p:nvPr/>
            </p:nvPicPr>
            <p:blipFill>
              <a:blip r:embed="rId4"/>
              <a:stretch>
                <a:fillRect/>
              </a:stretch>
            </p:blipFill>
            <p:spPr>
              <a:xfrm>
                <a:off x="3571163" y="3816723"/>
                <a:ext cx="15732" cy="2971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p14:cNvContentPartPr/>
              <p14:nvPr/>
            </p14:nvContentPartPr>
            <p14:xfrm>
              <a:off x="3780449" y="3862362"/>
              <a:ext cx="20880" cy="7200"/>
            </p14:xfrm>
          </p:contentPart>
        </mc:Choice>
        <mc:Fallback xmlns="">
          <p:pic>
            <p:nvPicPr>
              <p:cNvPr id="10" name="Ink 9"/>
              <p:cNvPicPr/>
              <p:nvPr/>
            </p:nvPicPr>
            <p:blipFill>
              <a:blip r:embed="rId6"/>
              <a:stretch>
                <a:fillRect/>
              </a:stretch>
            </p:blipFill>
            <p:spPr>
              <a:xfrm>
                <a:off x="3776129" y="3858042"/>
                <a:ext cx="295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p14:cNvContentPartPr/>
              <p14:nvPr/>
            </p14:nvContentPartPr>
            <p14:xfrm>
              <a:off x="3787289" y="3876042"/>
              <a:ext cx="14040" cy="360"/>
            </p14:xfrm>
          </p:contentPart>
        </mc:Choice>
        <mc:Fallback xmlns="">
          <p:pic>
            <p:nvPicPr>
              <p:cNvPr id="11" name="Ink 10"/>
              <p:cNvPicPr/>
              <p:nvPr/>
            </p:nvPicPr>
            <p:blipFill>
              <a:blip r:embed="rId8"/>
              <a:stretch>
                <a:fillRect/>
              </a:stretch>
            </p:blipFill>
            <p:spPr>
              <a:xfrm>
                <a:off x="3782969" y="3871722"/>
                <a:ext cx="22680" cy="9000"/>
              </a:xfrm>
              <a:prstGeom prst="rect">
                <a:avLst/>
              </a:prstGeom>
            </p:spPr>
          </p:pic>
        </mc:Fallback>
      </mc:AlternateContent>
    </p:spTree>
    <p:extLst>
      <p:ext uri="{BB962C8B-B14F-4D97-AF65-F5344CB8AC3E}">
        <p14:creationId xmlns:p14="http://schemas.microsoft.com/office/powerpoint/2010/main" val="677269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14167" y="167357"/>
            <a:ext cx="8315665" cy="6523285"/>
          </a:xfrm>
          <a:prstGeom prst="rect">
            <a:avLst/>
          </a:prstGeom>
        </p:spPr>
      </p:pic>
    </p:spTree>
    <p:extLst>
      <p:ext uri="{BB962C8B-B14F-4D97-AF65-F5344CB8AC3E}">
        <p14:creationId xmlns:p14="http://schemas.microsoft.com/office/powerpoint/2010/main" val="845216383"/>
      </p:ext>
    </p:extLst>
  </p:cSld>
  <p:clrMapOvr>
    <a:masterClrMapping/>
  </p:clrMapOvr>
  <mc:AlternateContent xmlns:mc="http://schemas.openxmlformats.org/markup-compatibility/2006" xmlns:p14="http://schemas.microsoft.com/office/powerpoint/2010/main">
    <mc:Choice Requires="p14">
      <p:transition p14:dur="0" advTm="11450"/>
    </mc:Choice>
    <mc:Fallback xmlns="">
      <p:transition advTm="1145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0FCB4C3-C742-4DDE-B6CA-2F8718326F21}"/>
              </a:ext>
            </a:extLst>
          </p:cNvPr>
          <p:cNvPicPr>
            <a:picLocks noChangeAspect="1"/>
          </p:cNvPicPr>
          <p:nvPr/>
        </p:nvPicPr>
        <p:blipFill>
          <a:blip r:embed="rId2" cstate="print"/>
          <a:srcRect/>
          <a:stretch>
            <a:fillRect/>
          </a:stretch>
        </p:blipFill>
        <p:spPr bwMode="auto">
          <a:xfrm>
            <a:off x="0" y="0"/>
            <a:ext cx="9144000" cy="6858000"/>
          </a:xfrm>
          <a:prstGeom prst="rect">
            <a:avLst/>
          </a:prstGeom>
        </p:spPr>
      </p:pic>
      <p:sp>
        <p:nvSpPr>
          <p:cNvPr id="134147" name="Rectangle 1">
            <a:extLst>
              <a:ext uri="{FF2B5EF4-FFF2-40B4-BE49-F238E27FC236}">
                <a16:creationId xmlns:a16="http://schemas.microsoft.com/office/drawing/2014/main" id="{4B16F356-FC16-4B20-A141-F050897C59F4}"/>
              </a:ext>
            </a:extLst>
          </p:cNvPr>
          <p:cNvSpPr>
            <a:spLocks noChangeArrowheads="1"/>
          </p:cNvSpPr>
          <p:nvPr/>
        </p:nvSpPr>
        <p:spPr bwMode="auto">
          <a:xfrm>
            <a:off x="76200" y="0"/>
            <a:ext cx="8991600" cy="2523768"/>
          </a:xfrm>
          <a:prstGeom prst="rect">
            <a:avLst/>
          </a:prstGeom>
          <a:noFill/>
          <a:ln w="28575">
            <a:noFill/>
            <a:miter lim="800000"/>
            <a:headEnd/>
            <a:tailEnd/>
          </a:ln>
        </p:spPr>
        <p:txBody>
          <a:bodyPr wrap="square">
            <a:spAutoFit/>
          </a:bodyPr>
          <a:lstStyle/>
          <a:p>
            <a:pPr algn="ctr">
              <a:spcAft>
                <a:spcPts val="1200"/>
              </a:spcAft>
              <a:defRPr/>
            </a:pPr>
            <a:r>
              <a:rPr lang="en-US" sz="40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2 Samuel 7:16</a:t>
            </a:r>
          </a:p>
          <a:p>
            <a:pPr algn="just">
              <a:defRPr/>
            </a:pP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Your house and your kingdom shall endure before Me forever; your throne shall be established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forever</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pic>
        <p:nvPicPr>
          <p:cNvPr id="2" name="Picture 1">
            <a:extLst>
              <a:ext uri="{FF2B5EF4-FFF2-40B4-BE49-F238E27FC236}">
                <a16:creationId xmlns:a16="http://schemas.microsoft.com/office/drawing/2014/main" id="{8C910FFD-9D97-4FF5-A54F-0D3A05AD90F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0040" y="2590800"/>
            <a:ext cx="3423920" cy="2286000"/>
          </a:xfrm>
          <a:prstGeom prst="rect">
            <a:avLst/>
          </a:prstGeom>
        </p:spPr>
      </p:pic>
    </p:spTree>
    <p:extLst>
      <p:ext uri="{BB962C8B-B14F-4D97-AF65-F5344CB8AC3E}">
        <p14:creationId xmlns:p14="http://schemas.microsoft.com/office/powerpoint/2010/main" val="2310154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0" y="228600"/>
            <a:ext cx="7924800" cy="838200"/>
          </a:xfrm>
        </p:spPr>
        <p:txBody>
          <a:bodyPr/>
          <a:lstStyle/>
          <a:p>
            <a:pPr algn="ctr" eaLnBrk="1" hangingPunct="1"/>
            <a:r>
              <a:rPr lang="en-US" altLang="en-US" sz="4000" dirty="0">
                <a:effectLst>
                  <a:outerShdw blurRad="38100" dist="38100" dir="2700000" algn="tl">
                    <a:srgbClr val="000000">
                      <a:alpha val="43137"/>
                    </a:srgbClr>
                  </a:outerShdw>
                </a:effectLst>
              </a:rPr>
              <a:t>4. David’s Eternal Throne</a:t>
            </a:r>
          </a:p>
        </p:txBody>
      </p:sp>
      <p:sp>
        <p:nvSpPr>
          <p:cNvPr id="16387" name="Rectangle 3"/>
          <p:cNvSpPr>
            <a:spLocks noGrp="1" noChangeArrowheads="1"/>
          </p:cNvSpPr>
          <p:nvPr>
            <p:ph type="body" sz="half" idx="2"/>
          </p:nvPr>
        </p:nvSpPr>
        <p:spPr>
          <a:xfrm>
            <a:off x="1162050" y="1143000"/>
            <a:ext cx="6819900" cy="5486400"/>
          </a:xfrm>
        </p:spPr>
        <p:txBody>
          <a:bodyPr/>
          <a:lstStyle/>
          <a:p>
            <a:pPr marL="461963" indent="-461963" eaLnBrk="1" hangingPunct="1">
              <a:spcBef>
                <a:spcPts val="0"/>
              </a:spcBef>
              <a:spcAft>
                <a:spcPts val="1200"/>
              </a:spcAft>
              <a:defRPr/>
            </a:pPr>
            <a:r>
              <a:rPr lang="en-US" dirty="0">
                <a:effectLst/>
              </a:rPr>
              <a:t>Psalms 89:3–4, 34–37; 45:6; 72:5, 17 </a:t>
            </a:r>
          </a:p>
          <a:p>
            <a:pPr marL="461963" indent="-461963" eaLnBrk="1" hangingPunct="1">
              <a:spcBef>
                <a:spcPts val="0"/>
              </a:spcBef>
              <a:spcAft>
                <a:spcPts val="1200"/>
              </a:spcAft>
              <a:defRPr/>
            </a:pPr>
            <a:r>
              <a:rPr lang="en-US" dirty="0">
                <a:effectLst/>
              </a:rPr>
              <a:t>Isaiah 9:6–7 </a:t>
            </a:r>
          </a:p>
          <a:p>
            <a:pPr marL="461963" indent="-461963" eaLnBrk="1" hangingPunct="1">
              <a:spcBef>
                <a:spcPts val="0"/>
              </a:spcBef>
              <a:spcAft>
                <a:spcPts val="1200"/>
              </a:spcAft>
              <a:defRPr/>
            </a:pPr>
            <a:r>
              <a:rPr lang="en-US" dirty="0">
                <a:effectLst/>
              </a:rPr>
              <a:t>Jeremiah 33:14–17, 20–21</a:t>
            </a:r>
          </a:p>
          <a:p>
            <a:pPr marL="461963" indent="-461963" eaLnBrk="1" hangingPunct="1">
              <a:spcBef>
                <a:spcPts val="0"/>
              </a:spcBef>
              <a:spcAft>
                <a:spcPts val="1200"/>
              </a:spcAft>
              <a:defRPr/>
            </a:pPr>
            <a:r>
              <a:rPr lang="en-US" dirty="0">
                <a:effectLst/>
              </a:rPr>
              <a:t>Ezekiel 37:24–28</a:t>
            </a:r>
          </a:p>
          <a:p>
            <a:pPr marL="461963" indent="-461963" eaLnBrk="1" hangingPunct="1">
              <a:spcBef>
                <a:spcPts val="0"/>
              </a:spcBef>
              <a:spcAft>
                <a:spcPts val="1200"/>
              </a:spcAft>
              <a:defRPr/>
            </a:pPr>
            <a:r>
              <a:rPr lang="en-US" dirty="0">
                <a:effectLst/>
              </a:rPr>
              <a:t>Daniel 2:44; 7:13–14 </a:t>
            </a:r>
          </a:p>
          <a:p>
            <a:pPr marL="461963" indent="-461963" eaLnBrk="1" hangingPunct="1">
              <a:spcBef>
                <a:spcPts val="0"/>
              </a:spcBef>
              <a:spcAft>
                <a:spcPts val="1200"/>
              </a:spcAft>
              <a:defRPr/>
            </a:pPr>
            <a:r>
              <a:rPr lang="en-US" dirty="0">
                <a:effectLst/>
              </a:rPr>
              <a:t>Luke 1:30–33</a:t>
            </a:r>
          </a:p>
          <a:p>
            <a:pPr marL="461963" indent="-461963" eaLnBrk="1" hangingPunct="1">
              <a:spcBef>
                <a:spcPts val="0"/>
              </a:spcBef>
              <a:spcAft>
                <a:spcPts val="1200"/>
              </a:spcAft>
              <a:defRPr/>
            </a:pPr>
            <a:r>
              <a:rPr lang="en-US" dirty="0">
                <a:effectLst/>
              </a:rPr>
              <a:t>1 Timothy 1:17; </a:t>
            </a:r>
          </a:p>
          <a:p>
            <a:pPr marL="461963" indent="-461963" eaLnBrk="1" hangingPunct="1">
              <a:spcBef>
                <a:spcPts val="0"/>
              </a:spcBef>
              <a:spcAft>
                <a:spcPts val="1200"/>
              </a:spcAft>
              <a:defRPr/>
            </a:pPr>
            <a:r>
              <a:rPr lang="en-US" dirty="0">
                <a:effectLst/>
              </a:rPr>
              <a:t>Revelation 11:15</a:t>
            </a:r>
            <a:endParaRPr lang="en-US" sz="3600" dirty="0">
              <a:effectLst/>
            </a:endParaRP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033274" y="4080734"/>
            <a:ext cx="1882126" cy="2548666"/>
          </a:xfrm>
        </p:spPr>
      </p:pic>
    </p:spTree>
    <p:extLst>
      <p:ext uri="{BB962C8B-B14F-4D97-AF65-F5344CB8AC3E}">
        <p14:creationId xmlns:p14="http://schemas.microsoft.com/office/powerpoint/2010/main" val="672618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p:cNvSpPr>
            <a:spLocks noGrp="1"/>
          </p:cNvSpPr>
          <p:nvPr>
            <p:ph type="ctrTitle" idx="4294967295"/>
          </p:nvPr>
        </p:nvSpPr>
        <p:spPr>
          <a:xfrm>
            <a:off x="1562100" y="594359"/>
            <a:ext cx="6019800" cy="1371600"/>
          </a:xfrm>
        </p:spPr>
        <p:txBody>
          <a:bodyPr/>
          <a:lstStyle/>
          <a:p>
            <a:pPr algn="ctr" eaLnBrk="1" hangingPunct="1">
              <a:defRPr/>
            </a:pPr>
            <a:r>
              <a:rPr lang="en-US" altLang="en-US" dirty="0">
                <a:solidFill>
                  <a:srgbClr val="00FFFF"/>
                </a:solidFill>
                <a:effectLst>
                  <a:outerShdw blurRad="38100" dist="38100" dir="2700000" algn="tl">
                    <a:srgbClr val="000000">
                      <a:alpha val="43137"/>
                    </a:srgbClr>
                  </a:outerShdw>
                </a:effectLst>
                <a:cs typeface="Calibri" panose="020F0502020204030204" pitchFamily="34" charset="0"/>
              </a:rPr>
              <a:t>The Coming Kingdom</a:t>
            </a:r>
            <a:br>
              <a:rPr lang="en-US" altLang="en-US" b="1" dirty="0">
                <a:solidFill>
                  <a:srgbClr val="00FFFF"/>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en-US" altLang="en-US" sz="2800" dirty="0">
                <a:solidFill>
                  <a:srgbClr val="00FFFF"/>
                </a:solidFill>
                <a:effectLst>
                  <a:outerShdw blurRad="38100" dist="38100" dir="2700000" algn="tl">
                    <a:srgbClr val="000000">
                      <a:alpha val="43137"/>
                    </a:srgbClr>
                  </a:outerShdw>
                </a:effectLst>
                <a:cs typeface="Calibri" panose="020F0502020204030204" pitchFamily="34" charset="0"/>
              </a:rPr>
              <a:t>Chapter 15</a:t>
            </a:r>
            <a:endParaRPr lang="en-US" altLang="en-US" dirty="0">
              <a:solidFill>
                <a:srgbClr val="00FFFF"/>
              </a:solidFill>
              <a:effectLst>
                <a:outerShdw blurRad="38100" dist="38100" dir="2700000" algn="tl">
                  <a:srgbClr val="000000">
                    <a:alpha val="43137"/>
                  </a:srgbClr>
                </a:outerShdw>
              </a:effectLst>
              <a:cs typeface="Calibri" panose="020F0502020204030204" pitchFamily="34" charset="0"/>
            </a:endParaRPr>
          </a:p>
        </p:txBody>
      </p:sp>
      <p:sp>
        <p:nvSpPr>
          <p:cNvPr id="6147" name="Subtitle 2"/>
          <p:cNvSpPr>
            <a:spLocks noGrp="1"/>
          </p:cNvSpPr>
          <p:nvPr>
            <p:ph type="subTitle" idx="4294967295"/>
          </p:nvPr>
        </p:nvSpPr>
        <p:spPr>
          <a:xfrm>
            <a:off x="990600" y="4572001"/>
            <a:ext cx="7467600" cy="1752600"/>
          </a:xfrm>
        </p:spPr>
        <p:txBody>
          <a:bodyPr/>
          <a:lstStyle/>
          <a:p>
            <a:pPr marL="0" indent="0" algn="ctr" eaLnBrk="1" hangingPunct="1">
              <a:buNone/>
            </a:pPr>
            <a:r>
              <a:rPr lang="en-US" altLang="en-US"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Dr. Andy Woods</a:t>
            </a:r>
          </a:p>
          <a:p>
            <a:pPr eaLnBrk="1" hangingPunct="1"/>
            <a:endParaRPr lang="en-US" altLang="en-US"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0" indent="0" algn="ctr" eaLnBrk="1" hangingPunct="1">
              <a:buNone/>
            </a:pPr>
            <a:r>
              <a:rPr lang="en-US" altLang="en-US"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Senior Pastor – Sugar Land Bible Church</a:t>
            </a:r>
          </a:p>
          <a:p>
            <a:pPr marL="0" indent="0" algn="ctr" eaLnBrk="1" hangingPunct="1">
              <a:buNone/>
            </a:pPr>
            <a:r>
              <a:rPr lang="en-US" altLang="en-US" sz="2000" dirty="0">
                <a:effectLst>
                  <a:outerShdw blurRad="38100" dist="38100" dir="2700000" algn="tl">
                    <a:srgbClr val="000000">
                      <a:alpha val="43137"/>
                    </a:srgbClr>
                  </a:outerShdw>
                </a:effectLst>
                <a:cs typeface="Calibri" panose="020F0502020204030204" pitchFamily="34" charset="0"/>
              </a:rPr>
              <a:t>President</a:t>
            </a:r>
            <a:r>
              <a:rPr lang="en-US" altLang="en-US"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 Chafer Theological Seminary</a:t>
            </a:r>
            <a:r>
              <a:rPr lang="en-US" altLang="en-US" sz="2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881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048A3AF-124F-4747-B8C6-E074BF5A4311}"/>
              </a:ext>
            </a:extLst>
          </p:cNvPr>
          <p:cNvPicPr>
            <a:picLocks noChangeAspect="1"/>
          </p:cNvPicPr>
          <p:nvPr/>
        </p:nvPicPr>
        <p:blipFill>
          <a:blip r:embed="rId2" cstate="print"/>
          <a:srcRect/>
          <a:stretch>
            <a:fillRect/>
          </a:stretch>
        </p:blipFill>
        <p:spPr bwMode="auto">
          <a:xfrm>
            <a:off x="0" y="0"/>
            <a:ext cx="9144000" cy="6858000"/>
          </a:xfrm>
          <a:prstGeom prst="rect">
            <a:avLst/>
          </a:prstGeom>
        </p:spPr>
      </p:pic>
      <p:sp>
        <p:nvSpPr>
          <p:cNvPr id="134147" name="Rectangle 1"/>
          <p:cNvSpPr>
            <a:spLocks noChangeArrowheads="1"/>
          </p:cNvSpPr>
          <p:nvPr/>
        </p:nvSpPr>
        <p:spPr bwMode="auto">
          <a:xfrm>
            <a:off x="76200" y="0"/>
            <a:ext cx="8991600" cy="4001095"/>
          </a:xfrm>
          <a:prstGeom prst="rect">
            <a:avLst/>
          </a:prstGeom>
          <a:noFill/>
          <a:ln w="28575">
            <a:noFill/>
            <a:miter lim="800000"/>
            <a:headEnd/>
            <a:tailEnd/>
          </a:ln>
        </p:spPr>
        <p:txBody>
          <a:bodyPr wrap="square">
            <a:spAutoFit/>
          </a:bodyPr>
          <a:lstStyle/>
          <a:p>
            <a:pPr algn="ctr">
              <a:spcBef>
                <a:spcPts val="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11:15</a:t>
            </a:r>
          </a:p>
          <a:p>
            <a:pPr algn="just"/>
            <a:r>
              <a:rPr lang="en-US" altLang="en-US" sz="38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Then the seventh angel sounded; and there were loud voices in heaven, saying, </a:t>
            </a:r>
            <a:r>
              <a:rPr lang="en-US" sz="4000" dirty="0">
                <a:effectLst>
                  <a:outerShdw blurRad="38100" dist="38100" dir="2700000" algn="tl">
                    <a:srgbClr val="000000">
                      <a:alpha val="43137"/>
                    </a:srgbClr>
                  </a:outerShdw>
                </a:effectLst>
                <a:latin typeface="Calibri" panose="020F0502020204030204" pitchFamily="34" charset="0"/>
              </a:rPr>
              <a:t>‘The kingdom of the world has become the kingdom of our Lord and of His Christ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and </a:t>
            </a:r>
            <a:r>
              <a:rPr lang="en-US" sz="3800" b="1" u="sng" dirty="0">
                <a:solidFill>
                  <a:srgbClr val="FFFFCC"/>
                </a:solidFill>
                <a:effectLst>
                  <a:outerShdw blurRad="38100" dist="38100" dir="2700000" algn="tl">
                    <a:srgbClr val="000000">
                      <a:alpha val="43137"/>
                    </a:srgbClr>
                  </a:outerShdw>
                </a:effectLst>
                <a:latin typeface="Calibri" panose="020F0502020204030204" pitchFamily="34" charset="0"/>
              </a:rPr>
              <a:t>He will reign forever and ever</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8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345245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048A3AF-124F-4747-B8C6-E074BF5A4311}"/>
              </a:ext>
            </a:extLst>
          </p:cNvPr>
          <p:cNvPicPr>
            <a:picLocks noChangeAspect="1"/>
          </p:cNvPicPr>
          <p:nvPr/>
        </p:nvPicPr>
        <p:blipFill>
          <a:blip r:embed="rId2" cstate="print"/>
          <a:srcRect/>
          <a:stretch>
            <a:fillRect/>
          </a:stretch>
        </p:blipFill>
        <p:spPr bwMode="auto">
          <a:xfrm>
            <a:off x="0" y="0"/>
            <a:ext cx="9144000" cy="6858000"/>
          </a:xfrm>
          <a:prstGeom prst="rect">
            <a:avLst/>
          </a:prstGeom>
        </p:spPr>
      </p:pic>
      <p:sp>
        <p:nvSpPr>
          <p:cNvPr id="134147" name="Rectangle 1"/>
          <p:cNvSpPr>
            <a:spLocks noChangeArrowheads="1"/>
          </p:cNvSpPr>
          <p:nvPr/>
        </p:nvSpPr>
        <p:spPr bwMode="auto">
          <a:xfrm>
            <a:off x="76200" y="0"/>
            <a:ext cx="8991600" cy="3385542"/>
          </a:xfrm>
          <a:prstGeom prst="rect">
            <a:avLst/>
          </a:prstGeom>
          <a:noFill/>
          <a:ln w="28575">
            <a:noFill/>
            <a:miter lim="800000"/>
            <a:headEnd/>
            <a:tailEnd/>
          </a:ln>
        </p:spPr>
        <p:txBody>
          <a:bodyPr wrap="square">
            <a:spAutoFit/>
          </a:bodyPr>
          <a:lstStyle/>
          <a:p>
            <a:pPr algn="ctr">
              <a:spcBef>
                <a:spcPts val="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3:21</a:t>
            </a:r>
          </a:p>
          <a:p>
            <a:pPr algn="just"/>
            <a:r>
              <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He who overcomes,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will grant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him to sit down with Me on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My throne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as I also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overcame and sat down with My Father on His throne</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135244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048A3AF-124F-4747-B8C6-E074BF5A4311}"/>
              </a:ext>
            </a:extLst>
          </p:cNvPr>
          <p:cNvPicPr>
            <a:picLocks noChangeAspect="1"/>
          </p:cNvPicPr>
          <p:nvPr/>
        </p:nvPicPr>
        <p:blipFill>
          <a:blip r:embed="rId2" cstate="print"/>
          <a:srcRect/>
          <a:stretch>
            <a:fillRect/>
          </a:stretch>
        </p:blipFill>
        <p:spPr bwMode="auto">
          <a:xfrm>
            <a:off x="0" y="0"/>
            <a:ext cx="9144000" cy="6858000"/>
          </a:xfrm>
          <a:prstGeom prst="rect">
            <a:avLst/>
          </a:prstGeom>
        </p:spPr>
      </p:pic>
      <p:sp>
        <p:nvSpPr>
          <p:cNvPr id="134147" name="Rectangle 1"/>
          <p:cNvSpPr>
            <a:spLocks noChangeArrowheads="1"/>
          </p:cNvSpPr>
          <p:nvPr/>
        </p:nvSpPr>
        <p:spPr bwMode="auto">
          <a:xfrm>
            <a:off x="76200" y="0"/>
            <a:ext cx="8991600" cy="3385542"/>
          </a:xfrm>
          <a:prstGeom prst="rect">
            <a:avLst/>
          </a:prstGeom>
          <a:noFill/>
          <a:ln w="28575">
            <a:noFill/>
            <a:miter lim="800000"/>
            <a:headEnd/>
            <a:tailEnd/>
          </a:ln>
        </p:spPr>
        <p:txBody>
          <a:bodyPr wrap="square">
            <a:spAutoFit/>
          </a:bodyPr>
          <a:lstStyle/>
          <a:p>
            <a:pPr algn="ctr">
              <a:spcBef>
                <a:spcPts val="0"/>
              </a:spcBef>
              <a:spcAft>
                <a:spcPts val="1200"/>
              </a:spcAft>
            </a:pPr>
            <a:r>
              <a:rPr lang="en-US" altLang="en-US" sz="4400" dirty="0">
                <a:solidFill>
                  <a:srgbClr val="00FFFF"/>
                </a:solidFill>
                <a:effectLst>
                  <a:outerShdw blurRad="38100" dist="38100" dir="2700000" algn="tl">
                    <a:srgbClr val="000000">
                      <a:alpha val="43137"/>
                    </a:srgbClr>
                  </a:outerShdw>
                </a:effectLst>
                <a:latin typeface="Calibri" panose="020F0502020204030204" pitchFamily="34" charset="0"/>
                <a:ea typeface="+mj-ea"/>
                <a:cs typeface="Calibri" panose="020F0502020204030204" pitchFamily="34" charset="0"/>
              </a:rPr>
              <a:t>Revelation 22:3</a:t>
            </a:r>
          </a:p>
          <a:p>
            <a:pPr algn="just"/>
            <a:r>
              <a:rPr lang="en-US" altLang="en-US" sz="4000" kern="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There will no longer be any curse; and </a:t>
            </a:r>
            <a:r>
              <a:rPr lang="en-US" sz="4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throne of God and of the Lamb</a:t>
            </a:r>
            <a:r>
              <a:rPr lang="en-US" sz="4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will be in it, and His bond-servants will serve Him.”</a:t>
            </a:r>
          </a:p>
        </p:txBody>
      </p:sp>
    </p:spTree>
    <p:extLst>
      <p:ext uri="{BB962C8B-B14F-4D97-AF65-F5344CB8AC3E}">
        <p14:creationId xmlns:p14="http://schemas.microsoft.com/office/powerpoint/2010/main" val="2540074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457450" y="228600"/>
            <a:ext cx="4229100" cy="1036606"/>
          </a:xfrm>
        </p:spPr>
        <p:txBody>
          <a:bodyPr/>
          <a:lstStyle/>
          <a:p>
            <a:pPr algn="ctr" eaLnBrk="1" hangingPunct="1">
              <a:defRPr/>
            </a:pPr>
            <a:r>
              <a:rPr lang="en-US" altLang="en-US" sz="3200" dirty="0">
                <a:solidFill>
                  <a:srgbClr val="00FFFF"/>
                </a:solidFill>
                <a:effectLst>
                  <a:outerShdw blurRad="38100" dist="38100" dir="2700000" algn="tl">
                    <a:srgbClr val="000000">
                      <a:alpha val="43137"/>
                    </a:srgbClr>
                  </a:outerShdw>
                </a:effectLst>
              </a:rPr>
              <a:t>Lewis Sperry Chafer</a:t>
            </a:r>
            <a:br>
              <a:rPr lang="en-US" altLang="en-US" sz="1600" dirty="0">
                <a:solidFill>
                  <a:schemeClr val="tx1"/>
                </a:solidFill>
                <a:effectLst>
                  <a:outerShdw blurRad="38100" dist="38100" dir="2700000" algn="tl">
                    <a:srgbClr val="000000">
                      <a:alpha val="43137"/>
                    </a:srgbClr>
                  </a:outerShdw>
                </a:effectLst>
              </a:rPr>
            </a:br>
            <a:r>
              <a:rPr lang="en-US" altLang="en-US" sz="1600" dirty="0">
                <a:solidFill>
                  <a:schemeClr val="tx1"/>
                </a:solidFill>
                <a:effectLst>
                  <a:outerShdw blurRad="38100" dist="38100" dir="2700000" algn="tl">
                    <a:srgbClr val="000000">
                      <a:alpha val="43137"/>
                    </a:srgbClr>
                  </a:outerShdw>
                </a:effectLst>
              </a:rPr>
              <a:t>vol. 5, </a:t>
            </a:r>
            <a:r>
              <a:rPr lang="en-US" altLang="en-US" sz="1600" i="1" dirty="0">
                <a:solidFill>
                  <a:schemeClr val="tx1"/>
                </a:solidFill>
                <a:effectLst>
                  <a:outerShdw blurRad="38100" dist="38100" dir="2700000" algn="tl">
                    <a:srgbClr val="000000">
                      <a:alpha val="43137"/>
                    </a:srgbClr>
                  </a:outerShdw>
                </a:effectLst>
              </a:rPr>
              <a:t>Systematic Theology</a:t>
            </a:r>
            <a:r>
              <a:rPr lang="en-US" altLang="en-US" sz="1600" dirty="0">
                <a:solidFill>
                  <a:schemeClr val="tx1"/>
                </a:solidFill>
                <a:effectLst>
                  <a:outerShdw blurRad="38100" dist="38100" dir="2700000" algn="tl">
                    <a:srgbClr val="000000">
                      <a:alpha val="43137"/>
                    </a:srgbClr>
                  </a:outerShdw>
                </a:effectLst>
              </a:rPr>
              <a:t> (Grand Rapids, MI: Kregel Publications, 1993), 360, 373-74.</a:t>
            </a:r>
          </a:p>
        </p:txBody>
      </p:sp>
      <p:sp>
        <p:nvSpPr>
          <p:cNvPr id="57347" name="Content Placeholder 2"/>
          <p:cNvSpPr>
            <a:spLocks noGrp="1"/>
          </p:cNvSpPr>
          <p:nvPr>
            <p:ph idx="1"/>
          </p:nvPr>
        </p:nvSpPr>
        <p:spPr>
          <a:xfrm>
            <a:off x="76200" y="1600200"/>
            <a:ext cx="8915400" cy="4343400"/>
          </a:xfrm>
        </p:spPr>
        <p:txBody>
          <a:bodyPr/>
          <a:lstStyle/>
          <a:p>
            <a:pPr marL="0" indent="0" algn="just" eaLnBrk="1" hangingPunct="1">
              <a:buFont typeface="Arial" panose="020B0604020202020204" pitchFamily="34" charset="0"/>
              <a:buNone/>
              <a:defRPr/>
            </a:pPr>
            <a:r>
              <a:rPr lang="en-US" sz="3000" dirty="0">
                <a:effectLst>
                  <a:outerShdw blurRad="38100" dist="38100" dir="2700000" algn="tl">
                    <a:srgbClr val="000000">
                      <a:alpha val="43137"/>
                    </a:srgbClr>
                  </a:outerShdw>
                </a:effectLst>
              </a:rPr>
              <a:t>“The delivery to God of a now unmarred kingdom does not imply the release of authority on the part of the Son....</a:t>
            </a:r>
            <a:r>
              <a:rPr lang="en-US" sz="3000" b="1" u="sng" dirty="0">
                <a:solidFill>
                  <a:srgbClr val="FFFFCC"/>
                </a:solidFill>
                <a:effectLst>
                  <a:outerShdw blurRad="38100" dist="38100" dir="2700000" algn="tl">
                    <a:srgbClr val="000000">
                      <a:alpha val="43137"/>
                    </a:srgbClr>
                  </a:outerShdw>
                </a:effectLst>
              </a:rPr>
              <a:t>The distinction to be noted lies between the presentation to the Father of a restored authority and the supposed abrogation of a throne on the part of the Son. The latter is neither required in the text nor even intimated</a:t>
            </a:r>
            <a:r>
              <a:rPr lang="en-US" sz="3000" dirty="0">
                <a:effectLst>
                  <a:outerShdw blurRad="38100" dist="38100" dir="2700000" algn="tl">
                    <a:srgbClr val="000000">
                      <a:alpha val="43137"/>
                    </a:srgbClr>
                  </a:outerShdw>
                </a:effectLst>
              </a:rPr>
              <a:t>. The picture presented in Revelation 22:3 is of the New Jerusalem in the eternal state, and it is declared that ‘the throne of God and of the Lamb shall be in it.’”</a:t>
            </a:r>
          </a:p>
        </p:txBody>
      </p:sp>
      <p:pic>
        <p:nvPicPr>
          <p:cNvPr id="4" name="Picture 2" descr="http://t1.gstatic.com/images?q=tbn:ANd9GcQxv3vyi4YqgamHAJTIgWkNJkLqWWIuAG2pkecTpX67vjz6XE96Kw"/>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6200" y="76200"/>
            <a:ext cx="973124" cy="1371600"/>
          </a:xfrm>
          <a:prstGeom prst="rect">
            <a:avLst/>
          </a:prstGeom>
          <a:solidFill>
            <a:srgbClr val="FFFFFF">
              <a:shade val="85000"/>
            </a:srgbClr>
          </a:solidFill>
          <a:ln w="28575"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mc:AlternateContent xmlns:mc="http://schemas.openxmlformats.org/markup-compatibility/2006" xmlns:p14="http://schemas.microsoft.com/office/powerpoint/2010/main">
        <mc:Choice Requires="p14">
          <p:contentPart p14:bwMode="auto" r:id="rId3">
            <p14:nvContentPartPr>
              <p14:cNvPr id="9" name="Ink 8"/>
              <p14:cNvContentPartPr/>
              <p14:nvPr/>
            </p14:nvContentPartPr>
            <p14:xfrm>
              <a:off x="3575609" y="3821322"/>
              <a:ext cx="6840" cy="20520"/>
            </p14:xfrm>
          </p:contentPart>
        </mc:Choice>
        <mc:Fallback xmlns="">
          <p:pic>
            <p:nvPicPr>
              <p:cNvPr id="9" name="Ink 8"/>
              <p:cNvPicPr/>
              <p:nvPr/>
            </p:nvPicPr>
            <p:blipFill>
              <a:blip r:embed="rId4"/>
              <a:stretch>
                <a:fillRect/>
              </a:stretch>
            </p:blipFill>
            <p:spPr>
              <a:xfrm>
                <a:off x="3571163" y="3816723"/>
                <a:ext cx="15732" cy="29719"/>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p14:cNvContentPartPr/>
              <p14:nvPr/>
            </p14:nvContentPartPr>
            <p14:xfrm>
              <a:off x="3780449" y="3862362"/>
              <a:ext cx="20880" cy="7200"/>
            </p14:xfrm>
          </p:contentPart>
        </mc:Choice>
        <mc:Fallback xmlns="">
          <p:pic>
            <p:nvPicPr>
              <p:cNvPr id="10" name="Ink 9"/>
              <p:cNvPicPr/>
              <p:nvPr/>
            </p:nvPicPr>
            <p:blipFill>
              <a:blip r:embed="rId6"/>
              <a:stretch>
                <a:fillRect/>
              </a:stretch>
            </p:blipFill>
            <p:spPr>
              <a:xfrm>
                <a:off x="3776129" y="3858042"/>
                <a:ext cx="295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1" name="Ink 10"/>
              <p14:cNvContentPartPr/>
              <p14:nvPr/>
            </p14:nvContentPartPr>
            <p14:xfrm>
              <a:off x="3787289" y="3876042"/>
              <a:ext cx="14040" cy="360"/>
            </p14:xfrm>
          </p:contentPart>
        </mc:Choice>
        <mc:Fallback xmlns="">
          <p:pic>
            <p:nvPicPr>
              <p:cNvPr id="11" name="Ink 10"/>
              <p:cNvPicPr/>
              <p:nvPr/>
            </p:nvPicPr>
            <p:blipFill>
              <a:blip r:embed="rId8"/>
              <a:stretch>
                <a:fillRect/>
              </a:stretch>
            </p:blipFill>
            <p:spPr>
              <a:xfrm>
                <a:off x="3782969" y="3871722"/>
                <a:ext cx="22680" cy="9000"/>
              </a:xfrm>
              <a:prstGeom prst="rect">
                <a:avLst/>
              </a:prstGeom>
            </p:spPr>
          </p:pic>
        </mc:Fallback>
      </mc:AlternateContent>
    </p:spTree>
    <p:extLst>
      <p:ext uri="{BB962C8B-B14F-4D97-AF65-F5344CB8AC3E}">
        <p14:creationId xmlns:p14="http://schemas.microsoft.com/office/powerpoint/2010/main" val="3845144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876301" y="228314"/>
            <a:ext cx="7391399" cy="1143286"/>
          </a:xfrm>
        </p:spPr>
        <p:txBody>
          <a:bodyPr/>
          <a:lstStyle/>
          <a:p>
            <a:pPr algn="ctr" eaLnBrk="1" hangingPunct="1">
              <a:defRPr/>
            </a:pPr>
            <a:r>
              <a:rPr lang="en-US" altLang="en-US" sz="3200" dirty="0">
                <a:solidFill>
                  <a:srgbClr val="00FFFF"/>
                </a:solidFill>
                <a:effectLst>
                  <a:outerShdw blurRad="38100" dist="38100" dir="2700000" algn="tl">
                    <a:srgbClr val="000000">
                      <a:alpha val="43137"/>
                    </a:srgbClr>
                  </a:outerShdw>
                </a:effectLst>
              </a:rPr>
              <a:t>Alva J. McClain</a:t>
            </a:r>
            <a:br>
              <a:rPr lang="en-US" altLang="en-US" sz="1600" dirty="0">
                <a:solidFill>
                  <a:schemeClr val="tx1"/>
                </a:solidFill>
                <a:effectLst>
                  <a:outerShdw blurRad="38100" dist="38100" dir="2700000" algn="tl">
                    <a:srgbClr val="000000">
                      <a:alpha val="43137"/>
                    </a:srgbClr>
                  </a:outerShdw>
                </a:effectLst>
              </a:rPr>
            </a:br>
            <a:r>
              <a:rPr lang="en-US" sz="1600" dirty="0">
                <a:solidFill>
                  <a:schemeClr val="tx1"/>
                </a:solidFill>
                <a:effectLst>
                  <a:outerShdw blurRad="38100" dist="38100" dir="2700000" algn="tl">
                    <a:srgbClr val="000000">
                      <a:alpha val="43137"/>
                    </a:srgbClr>
                  </a:outerShdw>
                </a:effectLst>
              </a:rPr>
              <a:t>Alva J. McClain, </a:t>
            </a:r>
            <a:r>
              <a:rPr lang="en-US" sz="1600" i="1" dirty="0">
                <a:solidFill>
                  <a:schemeClr val="tx1"/>
                </a:solidFill>
                <a:effectLst>
                  <a:outerShdw blurRad="38100" dist="38100" dir="2700000" algn="tl">
                    <a:srgbClr val="000000">
                      <a:alpha val="43137"/>
                    </a:srgbClr>
                  </a:outerShdw>
                </a:effectLst>
              </a:rPr>
              <a:t>The Greatness of the Kingdom: An Inductive Study of the Kingdom of God as Set Forth in the Scriptures</a:t>
            </a:r>
            <a:r>
              <a:rPr lang="en-US" sz="1600" dirty="0">
                <a:solidFill>
                  <a:schemeClr val="tx1"/>
                </a:solidFill>
                <a:effectLst>
                  <a:outerShdw blurRad="38100" dist="38100" dir="2700000" algn="tl">
                    <a:srgbClr val="000000">
                      <a:alpha val="43137"/>
                    </a:srgbClr>
                  </a:outerShdw>
                </a:effectLst>
              </a:rPr>
              <a:t> (Grand Rapids: Zondervan, 1959), 513.</a:t>
            </a:r>
            <a:endParaRPr lang="en-US" altLang="en-US" sz="1600" dirty="0">
              <a:solidFill>
                <a:schemeClr val="tx1"/>
              </a:solidFill>
              <a:effectLst>
                <a:outerShdw blurRad="38100" dist="38100" dir="2700000" algn="tl">
                  <a:srgbClr val="000000">
                    <a:alpha val="43137"/>
                  </a:srgbClr>
                </a:outerShdw>
              </a:effectLst>
            </a:endParaRPr>
          </a:p>
        </p:txBody>
      </p:sp>
      <p:sp>
        <p:nvSpPr>
          <p:cNvPr id="57347" name="Content Placeholder 2"/>
          <p:cNvSpPr>
            <a:spLocks noGrp="1"/>
          </p:cNvSpPr>
          <p:nvPr>
            <p:ph idx="1"/>
          </p:nvPr>
        </p:nvSpPr>
        <p:spPr>
          <a:xfrm>
            <a:off x="114300" y="1524000"/>
            <a:ext cx="8915400" cy="5181600"/>
          </a:xfrm>
        </p:spPr>
        <p:txBody>
          <a:bodyPr/>
          <a:lstStyle/>
          <a:p>
            <a:pPr marL="0" indent="0" algn="just" eaLnBrk="1" hangingPunct="1">
              <a:buFont typeface="Arial" panose="020B0604020202020204" pitchFamily="34" charset="0"/>
              <a:buNone/>
              <a:defRPr/>
            </a:pPr>
            <a:r>
              <a:rPr lang="en-US" sz="3100" dirty="0">
                <a:effectLst>
                  <a:outerShdw blurRad="38100" dist="38100" dir="2700000" algn="tl">
                    <a:srgbClr val="000000">
                      <a:alpha val="43137"/>
                    </a:srgbClr>
                  </a:outerShdw>
                </a:effectLst>
              </a:rPr>
              <a:t>“As we passed from chapter 20 into chapter 21 of the Apocalypse, therefore, we stand at the junction point between two worlds and between two kingdoms. It is the end of the “first” or “natural” order of things, and the beginning of the final order of things. </a:t>
            </a:r>
            <a:r>
              <a:rPr lang="en-US" sz="3100" b="1" u="sng" dirty="0">
                <a:solidFill>
                  <a:srgbClr val="FFFFCC"/>
                </a:solidFill>
                <a:effectLst>
                  <a:outerShdw blurRad="38100" dist="38100" dir="2700000" algn="tl">
                    <a:srgbClr val="000000">
                      <a:alpha val="43137"/>
                    </a:srgbClr>
                  </a:outerShdw>
                </a:effectLst>
              </a:rPr>
              <a:t>Here also the mediatorial kingdom of our Lord ends, not by abolition, but by its mergence into the Universal Kingdom of God</a:t>
            </a:r>
            <a:r>
              <a:rPr lang="en-US" sz="3100" dirty="0">
                <a:effectLst>
                  <a:outerShdw blurRad="38100" dist="38100" dir="2700000" algn="tl">
                    <a:srgbClr val="000000">
                      <a:alpha val="43137"/>
                    </a:srgbClr>
                  </a:outerShdw>
                </a:effectLst>
              </a:rPr>
              <a:t>. Thus, it is perpetuated forever, no longer as a separate entity, but in indissoluble union with the original Kingdom of God from which it sprang.”</a:t>
            </a:r>
          </a:p>
        </p:txBody>
      </p:sp>
      <mc:AlternateContent xmlns:mc="http://schemas.openxmlformats.org/markup-compatibility/2006" xmlns:p14="http://schemas.microsoft.com/office/powerpoint/2010/main">
        <mc:Choice Requires="p14">
          <p:contentPart p14:bwMode="auto" r:id="rId2">
            <p14:nvContentPartPr>
              <p14:cNvPr id="9" name="Ink 8"/>
              <p14:cNvContentPartPr/>
              <p14:nvPr/>
            </p14:nvContentPartPr>
            <p14:xfrm>
              <a:off x="3575609" y="3821322"/>
              <a:ext cx="6840" cy="20520"/>
            </p14:xfrm>
          </p:contentPart>
        </mc:Choice>
        <mc:Fallback xmlns="">
          <p:pic>
            <p:nvPicPr>
              <p:cNvPr id="9" name="Ink 8"/>
              <p:cNvPicPr/>
              <p:nvPr/>
            </p:nvPicPr>
            <p:blipFill>
              <a:blip r:embed="rId3"/>
              <a:stretch>
                <a:fillRect/>
              </a:stretch>
            </p:blipFill>
            <p:spPr>
              <a:xfrm>
                <a:off x="3571163" y="3816723"/>
                <a:ext cx="15732" cy="297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p14:cNvContentPartPr/>
              <p14:nvPr/>
            </p14:nvContentPartPr>
            <p14:xfrm>
              <a:off x="3780449" y="3862362"/>
              <a:ext cx="20880" cy="7200"/>
            </p14:xfrm>
          </p:contentPart>
        </mc:Choice>
        <mc:Fallback xmlns="">
          <p:pic>
            <p:nvPicPr>
              <p:cNvPr id="10" name="Ink 9"/>
              <p:cNvPicPr/>
              <p:nvPr/>
            </p:nvPicPr>
            <p:blipFill>
              <a:blip r:embed="rId5"/>
              <a:stretch>
                <a:fillRect/>
              </a:stretch>
            </p:blipFill>
            <p:spPr>
              <a:xfrm>
                <a:off x="3776129" y="3858042"/>
                <a:ext cx="295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p14:cNvContentPartPr/>
              <p14:nvPr/>
            </p14:nvContentPartPr>
            <p14:xfrm>
              <a:off x="3787289" y="3876042"/>
              <a:ext cx="14040" cy="360"/>
            </p14:xfrm>
          </p:contentPart>
        </mc:Choice>
        <mc:Fallback xmlns="">
          <p:pic>
            <p:nvPicPr>
              <p:cNvPr id="11" name="Ink 10"/>
              <p:cNvPicPr/>
              <p:nvPr/>
            </p:nvPicPr>
            <p:blipFill>
              <a:blip r:embed="rId7"/>
              <a:stretch>
                <a:fillRect/>
              </a:stretch>
            </p:blipFill>
            <p:spPr>
              <a:xfrm>
                <a:off x="3782969" y="3871722"/>
                <a:ext cx="22680" cy="9000"/>
              </a:xfrm>
              <a:prstGeom prst="rect">
                <a:avLst/>
              </a:prstGeom>
            </p:spPr>
          </p:pic>
        </mc:Fallback>
      </mc:AlternateContent>
      <p:pic>
        <p:nvPicPr>
          <p:cNvPr id="3" name="Picture 2">
            <a:extLst>
              <a:ext uri="{FF2B5EF4-FFF2-40B4-BE49-F238E27FC236}">
                <a16:creationId xmlns:a16="http://schemas.microsoft.com/office/drawing/2014/main" id="{D1102AC0-17E4-43BE-9109-86520EE0E25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28600" y="136874"/>
            <a:ext cx="741871" cy="1112806"/>
          </a:xfrm>
          <a:prstGeom prst="rect">
            <a:avLst/>
          </a:prstGeom>
        </p:spPr>
      </p:pic>
    </p:spTree>
    <p:extLst>
      <p:ext uri="{BB962C8B-B14F-4D97-AF65-F5344CB8AC3E}">
        <p14:creationId xmlns:p14="http://schemas.microsoft.com/office/powerpoint/2010/main" val="1112897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876301" y="228314"/>
            <a:ext cx="7391399" cy="1143286"/>
          </a:xfrm>
        </p:spPr>
        <p:txBody>
          <a:bodyPr/>
          <a:lstStyle/>
          <a:p>
            <a:pPr algn="ctr" eaLnBrk="1" hangingPunct="1">
              <a:defRPr/>
            </a:pPr>
            <a:r>
              <a:rPr lang="en-US" altLang="en-US" sz="3200" dirty="0">
                <a:solidFill>
                  <a:srgbClr val="00FFFF"/>
                </a:solidFill>
                <a:effectLst>
                  <a:outerShdw blurRad="38100" dist="38100" dir="2700000" algn="tl">
                    <a:srgbClr val="000000">
                      <a:alpha val="43137"/>
                    </a:srgbClr>
                  </a:outerShdw>
                </a:effectLst>
              </a:rPr>
              <a:t>Alva J. McClain</a:t>
            </a:r>
            <a:br>
              <a:rPr lang="en-US" altLang="en-US" sz="1600" dirty="0">
                <a:solidFill>
                  <a:schemeClr val="tx1"/>
                </a:solidFill>
                <a:effectLst>
                  <a:outerShdw blurRad="38100" dist="38100" dir="2700000" algn="tl">
                    <a:srgbClr val="000000">
                      <a:alpha val="43137"/>
                    </a:srgbClr>
                  </a:outerShdw>
                </a:effectLst>
              </a:rPr>
            </a:br>
            <a:r>
              <a:rPr lang="en-US" sz="1600" dirty="0">
                <a:solidFill>
                  <a:schemeClr val="tx1"/>
                </a:solidFill>
                <a:effectLst>
                  <a:outerShdw blurRad="38100" dist="38100" dir="2700000" algn="tl">
                    <a:srgbClr val="000000">
                      <a:alpha val="43137"/>
                    </a:srgbClr>
                  </a:outerShdw>
                </a:effectLst>
              </a:rPr>
              <a:t>Alva J. McClain, </a:t>
            </a:r>
            <a:r>
              <a:rPr lang="en-US" sz="1600" i="1" dirty="0">
                <a:solidFill>
                  <a:schemeClr val="tx1"/>
                </a:solidFill>
                <a:effectLst>
                  <a:outerShdw blurRad="38100" dist="38100" dir="2700000" algn="tl">
                    <a:srgbClr val="000000">
                      <a:alpha val="43137"/>
                    </a:srgbClr>
                  </a:outerShdw>
                </a:effectLst>
              </a:rPr>
              <a:t>The Greatness of the Kingdom: An Inductive Study of the Kingdom of God as Set Forth in the Scriptures</a:t>
            </a:r>
            <a:r>
              <a:rPr lang="en-US" sz="1600" dirty="0">
                <a:solidFill>
                  <a:schemeClr val="tx1"/>
                </a:solidFill>
                <a:effectLst>
                  <a:outerShdw blurRad="38100" dist="38100" dir="2700000" algn="tl">
                    <a:srgbClr val="000000">
                      <a:alpha val="43137"/>
                    </a:srgbClr>
                  </a:outerShdw>
                </a:effectLst>
              </a:rPr>
              <a:t> (Grand Rapids: Zondervan, 1959), 513.</a:t>
            </a:r>
            <a:endParaRPr lang="en-US" altLang="en-US" sz="1600" dirty="0">
              <a:solidFill>
                <a:schemeClr val="tx1"/>
              </a:solidFill>
              <a:effectLst>
                <a:outerShdw blurRad="38100" dist="38100" dir="2700000" algn="tl">
                  <a:srgbClr val="000000">
                    <a:alpha val="43137"/>
                  </a:srgbClr>
                </a:outerShdw>
              </a:effectLst>
            </a:endParaRPr>
          </a:p>
        </p:txBody>
      </p:sp>
      <p:sp>
        <p:nvSpPr>
          <p:cNvPr id="57347" name="Content Placeholder 2"/>
          <p:cNvSpPr>
            <a:spLocks noGrp="1"/>
          </p:cNvSpPr>
          <p:nvPr>
            <p:ph idx="1"/>
          </p:nvPr>
        </p:nvSpPr>
        <p:spPr>
          <a:xfrm>
            <a:off x="76200" y="1524000"/>
            <a:ext cx="8915400" cy="4343400"/>
          </a:xfrm>
        </p:spPr>
        <p:txBody>
          <a:bodyPr/>
          <a:lstStyle/>
          <a:p>
            <a:pPr marL="0" indent="0" algn="just" eaLnBrk="1" hangingPunct="1">
              <a:buFont typeface="Arial" panose="020B0604020202020204" pitchFamily="34" charset="0"/>
              <a:buNone/>
              <a:defRPr/>
            </a:pPr>
            <a:r>
              <a:rPr lang="en-US" sz="2500" dirty="0">
                <a:effectLst>
                  <a:outerShdw blurRad="38100" dist="38100" dir="2700000" algn="tl">
                    <a:srgbClr val="000000">
                      <a:alpha val="43137"/>
                    </a:srgbClr>
                  </a:outerShdw>
                </a:effectLst>
              </a:rPr>
              <a:t>“What will happen is succinctly described in St. Paul’s classic passage on the subject: ‘Then cometh the end, when he shall have delivered up the kingdom to God, even the Father; when he shall have put down all rule and all authority and power. . . . And when all things shall be subdued unto him, then shall the Son also himself be subject unto him that put all things under him, that God may be all in all’ (1 Cor. 15:24, 28). </a:t>
            </a:r>
            <a:r>
              <a:rPr lang="en-US" sz="2500" b="1" u="sng" dirty="0">
                <a:solidFill>
                  <a:srgbClr val="FFFFCC"/>
                </a:solidFill>
                <a:effectLst>
                  <a:outerShdw blurRad="38100" dist="38100" dir="2700000" algn="tl">
                    <a:srgbClr val="000000">
                      <a:alpha val="43137"/>
                    </a:srgbClr>
                  </a:outerShdw>
                </a:effectLst>
              </a:rPr>
              <a:t>This does not mean the end of our Lord’s regal activity, but rather that from here onward in the unity of the Godhead He reigns with the Father as eternal Son</a:t>
            </a:r>
            <a:r>
              <a:rPr lang="en-US" sz="2500" dirty="0">
                <a:effectLst>
                  <a:outerShdw blurRad="38100" dist="38100" dir="2700000" algn="tl">
                    <a:srgbClr val="000000">
                      <a:alpha val="43137"/>
                    </a:srgbClr>
                  </a:outerShdw>
                </a:effectLst>
              </a:rPr>
              <a:t>. There are no longer two thrones, one His Messianic Throne and the other the Father’s Throne, as our Lord indicated in Revelation 3:21. In the final Kingdom there is but one throne, and it is ‘the throne of God and of the Lamb’” (22:3).”</a:t>
            </a:r>
          </a:p>
        </p:txBody>
      </p:sp>
      <mc:AlternateContent xmlns:mc="http://schemas.openxmlformats.org/markup-compatibility/2006" xmlns:p14="http://schemas.microsoft.com/office/powerpoint/2010/main">
        <mc:Choice Requires="p14">
          <p:contentPart p14:bwMode="auto" r:id="rId2">
            <p14:nvContentPartPr>
              <p14:cNvPr id="9" name="Ink 8"/>
              <p14:cNvContentPartPr/>
              <p14:nvPr/>
            </p14:nvContentPartPr>
            <p14:xfrm>
              <a:off x="3575609" y="3821322"/>
              <a:ext cx="6840" cy="20520"/>
            </p14:xfrm>
          </p:contentPart>
        </mc:Choice>
        <mc:Fallback xmlns="">
          <p:pic>
            <p:nvPicPr>
              <p:cNvPr id="9" name="Ink 8"/>
              <p:cNvPicPr/>
              <p:nvPr/>
            </p:nvPicPr>
            <p:blipFill>
              <a:blip r:embed="rId3"/>
              <a:stretch>
                <a:fillRect/>
              </a:stretch>
            </p:blipFill>
            <p:spPr>
              <a:xfrm>
                <a:off x="3571163" y="3816723"/>
                <a:ext cx="15732" cy="297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p14:cNvContentPartPr/>
              <p14:nvPr/>
            </p14:nvContentPartPr>
            <p14:xfrm>
              <a:off x="3780449" y="3862362"/>
              <a:ext cx="20880" cy="7200"/>
            </p14:xfrm>
          </p:contentPart>
        </mc:Choice>
        <mc:Fallback xmlns="">
          <p:pic>
            <p:nvPicPr>
              <p:cNvPr id="10" name="Ink 9"/>
              <p:cNvPicPr/>
              <p:nvPr/>
            </p:nvPicPr>
            <p:blipFill>
              <a:blip r:embed="rId5"/>
              <a:stretch>
                <a:fillRect/>
              </a:stretch>
            </p:blipFill>
            <p:spPr>
              <a:xfrm>
                <a:off x="3776129" y="3858042"/>
                <a:ext cx="295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p14:cNvContentPartPr/>
              <p14:nvPr/>
            </p14:nvContentPartPr>
            <p14:xfrm>
              <a:off x="3787289" y="3876042"/>
              <a:ext cx="14040" cy="360"/>
            </p14:xfrm>
          </p:contentPart>
        </mc:Choice>
        <mc:Fallback xmlns="">
          <p:pic>
            <p:nvPicPr>
              <p:cNvPr id="11" name="Ink 10"/>
              <p:cNvPicPr/>
              <p:nvPr/>
            </p:nvPicPr>
            <p:blipFill>
              <a:blip r:embed="rId7"/>
              <a:stretch>
                <a:fillRect/>
              </a:stretch>
            </p:blipFill>
            <p:spPr>
              <a:xfrm>
                <a:off x="3782969" y="3871722"/>
                <a:ext cx="22680" cy="9000"/>
              </a:xfrm>
              <a:prstGeom prst="rect">
                <a:avLst/>
              </a:prstGeom>
            </p:spPr>
          </p:pic>
        </mc:Fallback>
      </mc:AlternateContent>
      <p:pic>
        <p:nvPicPr>
          <p:cNvPr id="8" name="Picture 7">
            <a:extLst>
              <a:ext uri="{FF2B5EF4-FFF2-40B4-BE49-F238E27FC236}">
                <a16:creationId xmlns:a16="http://schemas.microsoft.com/office/drawing/2014/main" id="{3B58B209-F8B0-4C9C-A858-534E5FC67E8E}"/>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228600" y="136874"/>
            <a:ext cx="741871" cy="1112806"/>
          </a:xfrm>
          <a:prstGeom prst="rect">
            <a:avLst/>
          </a:prstGeom>
        </p:spPr>
      </p:pic>
    </p:spTree>
    <p:extLst>
      <p:ext uri="{BB962C8B-B14F-4D97-AF65-F5344CB8AC3E}">
        <p14:creationId xmlns:p14="http://schemas.microsoft.com/office/powerpoint/2010/main" val="2057941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1428750" y="228314"/>
            <a:ext cx="6286500" cy="1143286"/>
          </a:xfrm>
        </p:spPr>
        <p:txBody>
          <a:bodyPr/>
          <a:lstStyle/>
          <a:p>
            <a:pPr algn="ctr" eaLnBrk="1" hangingPunct="1">
              <a:defRPr/>
            </a:pPr>
            <a:r>
              <a:rPr lang="en-US" altLang="en-US" sz="3200" dirty="0">
                <a:solidFill>
                  <a:srgbClr val="00FFFF"/>
                </a:solidFill>
                <a:effectLst>
                  <a:outerShdw blurRad="38100" dist="38100" dir="2700000" algn="tl">
                    <a:srgbClr val="000000">
                      <a:alpha val="43137"/>
                    </a:srgbClr>
                  </a:outerShdw>
                </a:effectLst>
              </a:rPr>
              <a:t>Michael J. Vlach</a:t>
            </a:r>
            <a:br>
              <a:rPr lang="en-US" altLang="en-US" sz="1600" dirty="0">
                <a:solidFill>
                  <a:schemeClr val="tx1"/>
                </a:solidFill>
                <a:effectLst>
                  <a:outerShdw blurRad="38100" dist="38100" dir="2700000" algn="tl">
                    <a:srgbClr val="000000">
                      <a:alpha val="43137"/>
                    </a:srgbClr>
                  </a:outerShdw>
                </a:effectLst>
              </a:rPr>
            </a:br>
            <a:r>
              <a:rPr lang="en-US" sz="1600" dirty="0">
                <a:solidFill>
                  <a:schemeClr val="tx1"/>
                </a:solidFill>
                <a:effectLst>
                  <a:outerShdw blurRad="38100" dist="38100" dir="2700000" algn="tl">
                    <a:srgbClr val="000000">
                      <a:alpha val="43137"/>
                    </a:srgbClr>
                  </a:outerShdw>
                </a:effectLst>
              </a:rPr>
              <a:t>Michael J. Vlach, </a:t>
            </a:r>
            <a:r>
              <a:rPr lang="en-US" sz="1600" i="1" dirty="0">
                <a:solidFill>
                  <a:schemeClr val="tx1"/>
                </a:solidFill>
                <a:effectLst>
                  <a:outerShdw blurRad="38100" dist="38100" dir="2700000" algn="tl">
                    <a:srgbClr val="000000">
                      <a:alpha val="43137"/>
                    </a:srgbClr>
                  </a:outerShdw>
                </a:effectLst>
              </a:rPr>
              <a:t>Premillennialism: Why There Must Be a Future Earthly Kingdom of Jesus</a:t>
            </a:r>
            <a:r>
              <a:rPr lang="en-US" sz="1600" dirty="0">
                <a:solidFill>
                  <a:schemeClr val="tx1"/>
                </a:solidFill>
                <a:effectLst>
                  <a:outerShdw blurRad="38100" dist="38100" dir="2700000" algn="tl">
                    <a:srgbClr val="000000">
                      <a:alpha val="43137"/>
                    </a:srgbClr>
                  </a:outerShdw>
                </a:effectLst>
              </a:rPr>
              <a:t> (Los Angeles, CA: Theological Studies, 2015), 101–2.</a:t>
            </a:r>
            <a:endParaRPr lang="en-US" altLang="en-US" sz="1600" dirty="0">
              <a:solidFill>
                <a:schemeClr val="tx1"/>
              </a:solidFill>
              <a:effectLst>
                <a:outerShdw blurRad="38100" dist="38100" dir="2700000" algn="tl">
                  <a:srgbClr val="000000">
                    <a:alpha val="43137"/>
                  </a:srgbClr>
                </a:outerShdw>
              </a:effectLst>
            </a:endParaRPr>
          </a:p>
        </p:txBody>
      </p:sp>
      <p:sp>
        <p:nvSpPr>
          <p:cNvPr id="57347" name="Content Placeholder 2"/>
          <p:cNvSpPr>
            <a:spLocks noGrp="1"/>
          </p:cNvSpPr>
          <p:nvPr>
            <p:ph idx="1"/>
          </p:nvPr>
        </p:nvSpPr>
        <p:spPr>
          <a:xfrm>
            <a:off x="76200" y="1524000"/>
            <a:ext cx="8915400" cy="4343400"/>
          </a:xfrm>
        </p:spPr>
        <p:txBody>
          <a:bodyPr/>
          <a:lstStyle/>
          <a:p>
            <a:pPr marL="0" indent="0" algn="just" eaLnBrk="1" hangingPunct="1">
              <a:buFont typeface="Arial" panose="020B0604020202020204" pitchFamily="34" charset="0"/>
              <a:buNone/>
              <a:defRPr/>
            </a:pPr>
            <a:r>
              <a:rPr lang="en-US" sz="2600" dirty="0">
                <a:effectLst>
                  <a:outerShdw blurRad="38100" dist="38100" dir="2700000" algn="tl">
                    <a:srgbClr val="000000">
                      <a:alpha val="43137"/>
                    </a:srgbClr>
                  </a:outerShdw>
                </a:effectLst>
              </a:rPr>
              <a:t>“The Father commissions Jesus to conquer and restore this fallen world on His behalf, and when Jesus accomplishes this task He then will subject Himself to the Father. Jesus’ mission is accomplished and the Father is pleased with His reign. Every square inch of this universe has been restored. At this point the reign of Jesus is followed by the universal reign of God the Father. </a:t>
            </a:r>
            <a:r>
              <a:rPr lang="en-US" sz="2600" b="1" u="sng" dirty="0">
                <a:solidFill>
                  <a:srgbClr val="FFFFCC"/>
                </a:solidFill>
                <a:effectLst>
                  <a:outerShdw blurRad="38100" dist="38100" dir="2700000" algn="tl">
                    <a:srgbClr val="000000">
                      <a:alpha val="43137"/>
                    </a:srgbClr>
                  </a:outerShdw>
                </a:effectLst>
              </a:rPr>
              <a:t>This does not mean that Jesus ceases to reign. Revelation 11:15 says Jesus ‘will reign forever and ever.’…Messiah’s kingdom is then blended into the Father’s universal kingdom</a:t>
            </a:r>
            <a:r>
              <a:rPr lang="en-US" sz="2600" dirty="0">
                <a:effectLst>
                  <a:outerShdw blurRad="38100" dist="38100" dir="2700000" algn="tl">
                    <a:srgbClr val="000000">
                      <a:alpha val="43137"/>
                    </a:srgbClr>
                  </a:outerShdw>
                </a:effectLst>
              </a:rPr>
              <a:t>. Jesus’ prayer, ‘Thy kingdom come, Thy will be done on earth as it is in heaven’ (Matt. 6:10) is fully accomplished. Jesus’ kingdom does not end like earthly kingdoms do by defeat, but by fulfillment.”</a:t>
            </a:r>
          </a:p>
        </p:txBody>
      </p:sp>
      <mc:AlternateContent xmlns:mc="http://schemas.openxmlformats.org/markup-compatibility/2006" xmlns:p14="http://schemas.microsoft.com/office/powerpoint/2010/main">
        <mc:Choice Requires="p14">
          <p:contentPart p14:bwMode="auto" r:id="rId2">
            <p14:nvContentPartPr>
              <p14:cNvPr id="9" name="Ink 8"/>
              <p14:cNvContentPartPr/>
              <p14:nvPr/>
            </p14:nvContentPartPr>
            <p14:xfrm>
              <a:off x="3575609" y="3821322"/>
              <a:ext cx="6840" cy="20520"/>
            </p14:xfrm>
          </p:contentPart>
        </mc:Choice>
        <mc:Fallback xmlns="">
          <p:pic>
            <p:nvPicPr>
              <p:cNvPr id="9" name="Ink 8"/>
              <p:cNvPicPr/>
              <p:nvPr/>
            </p:nvPicPr>
            <p:blipFill>
              <a:blip r:embed="rId3"/>
              <a:stretch>
                <a:fillRect/>
              </a:stretch>
            </p:blipFill>
            <p:spPr>
              <a:xfrm>
                <a:off x="3571163" y="3816723"/>
                <a:ext cx="15732" cy="29719"/>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10" name="Ink 9"/>
              <p14:cNvContentPartPr/>
              <p14:nvPr/>
            </p14:nvContentPartPr>
            <p14:xfrm>
              <a:off x="3780449" y="3862362"/>
              <a:ext cx="20880" cy="7200"/>
            </p14:xfrm>
          </p:contentPart>
        </mc:Choice>
        <mc:Fallback xmlns="">
          <p:pic>
            <p:nvPicPr>
              <p:cNvPr id="10" name="Ink 9"/>
              <p:cNvPicPr/>
              <p:nvPr/>
            </p:nvPicPr>
            <p:blipFill>
              <a:blip r:embed="rId5"/>
              <a:stretch>
                <a:fillRect/>
              </a:stretch>
            </p:blipFill>
            <p:spPr>
              <a:xfrm>
                <a:off x="3776129" y="3858042"/>
                <a:ext cx="29520" cy="15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Ink 10"/>
              <p14:cNvContentPartPr/>
              <p14:nvPr/>
            </p14:nvContentPartPr>
            <p14:xfrm>
              <a:off x="3787289" y="3876042"/>
              <a:ext cx="14040" cy="360"/>
            </p14:xfrm>
          </p:contentPart>
        </mc:Choice>
        <mc:Fallback xmlns="">
          <p:pic>
            <p:nvPicPr>
              <p:cNvPr id="11" name="Ink 10"/>
              <p:cNvPicPr/>
              <p:nvPr/>
            </p:nvPicPr>
            <p:blipFill>
              <a:blip r:embed="rId7"/>
              <a:stretch>
                <a:fillRect/>
              </a:stretch>
            </p:blipFill>
            <p:spPr>
              <a:xfrm>
                <a:off x="3782969" y="3871722"/>
                <a:ext cx="22680" cy="9000"/>
              </a:xfrm>
              <a:prstGeom prst="rect">
                <a:avLst/>
              </a:prstGeom>
            </p:spPr>
          </p:pic>
        </mc:Fallback>
      </mc:AlternateContent>
      <p:pic>
        <p:nvPicPr>
          <p:cNvPr id="4" name="Picture 3">
            <a:extLst>
              <a:ext uri="{FF2B5EF4-FFF2-40B4-BE49-F238E27FC236}">
                <a16:creationId xmlns:a16="http://schemas.microsoft.com/office/drawing/2014/main" id="{91B9B464-A0D6-4DA8-AC73-EBF31D35E0E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52400" y="152400"/>
            <a:ext cx="888274" cy="1097280"/>
          </a:xfrm>
          <a:prstGeom prst="rect">
            <a:avLst/>
          </a:prstGeom>
        </p:spPr>
      </p:pic>
    </p:spTree>
    <p:extLst>
      <p:ext uri="{BB962C8B-B14F-4D97-AF65-F5344CB8AC3E}">
        <p14:creationId xmlns:p14="http://schemas.microsoft.com/office/powerpoint/2010/main" val="1548971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b="1" u="sng" dirty="0">
                <a:solidFill>
                  <a:srgbClr val="FFFFCC"/>
                </a:solidFill>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
        <p:nvSpPr>
          <p:cNvPr id="7" name="Rectangle 2">
            <a:extLst>
              <a:ext uri="{FF2B5EF4-FFF2-40B4-BE49-F238E27FC236}">
                <a16:creationId xmlns:a16="http://schemas.microsoft.com/office/drawing/2014/main" id="{B3F29E9F-52F4-461F-92D2-02AB79CB3DAF}"/>
              </a:ext>
            </a:extLst>
          </p:cNvPr>
          <p:cNvSpPr>
            <a:spLocks noGrp="1" noChangeArrowheads="1"/>
          </p:cNvSpPr>
          <p:nvPr>
            <p:ph type="title"/>
          </p:nvPr>
        </p:nvSpPr>
        <p:spPr>
          <a:xfrm>
            <a:off x="533400" y="228600"/>
            <a:ext cx="7924800" cy="1149312"/>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br>
              <a:rPr lang="en-US" altLang="en-US" sz="4000" dirty="0">
                <a:effectLst>
                  <a:outerShdw blurRad="38100" dist="38100" dir="2700000" algn="tl">
                    <a:srgbClr val="000000">
                      <a:alpha val="43137"/>
                    </a:srgbClr>
                  </a:outerShdw>
                </a:effectLst>
              </a:rPr>
            </a:br>
            <a:r>
              <a:rPr lang="en-US" altLang="en-US" sz="3200" dirty="0">
                <a:effectLst>
                  <a:outerShdw blurRad="38100" dist="38100" dir="2700000" algn="tl">
                    <a:srgbClr val="000000">
                      <a:alpha val="43137"/>
                    </a:srgbClr>
                  </a:outerShdw>
                </a:effectLst>
              </a:rPr>
              <a:t>Rev. 21-22</a:t>
            </a:r>
            <a:endParaRPr lang="en-US" alt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8854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0" y="228600"/>
            <a:ext cx="7924800" cy="838200"/>
          </a:xfrm>
        </p:spPr>
        <p:txBody>
          <a:bodyPr/>
          <a:lstStyle/>
          <a:p>
            <a:pPr algn="ctr" eaLnBrk="1" hangingPunct="1"/>
            <a:r>
              <a:rPr lang="en-US" altLang="en-US" sz="4000" dirty="0">
                <a:effectLst>
                  <a:outerShdw blurRad="38100" dist="38100" dir="2700000" algn="tl">
                    <a:srgbClr val="000000">
                      <a:alpha val="43137"/>
                    </a:srgbClr>
                  </a:outerShdw>
                </a:effectLst>
              </a:rPr>
              <a:t>5. Eternal State’s Description</a:t>
            </a:r>
          </a:p>
        </p:txBody>
      </p:sp>
      <p:sp>
        <p:nvSpPr>
          <p:cNvPr id="16387" name="Rectangle 3"/>
          <p:cNvSpPr>
            <a:spLocks noGrp="1" noChangeArrowheads="1"/>
          </p:cNvSpPr>
          <p:nvPr>
            <p:ph type="body" sz="half" idx="2"/>
          </p:nvPr>
        </p:nvSpPr>
        <p:spPr>
          <a:xfrm>
            <a:off x="266700" y="1143000"/>
            <a:ext cx="8610600" cy="5181600"/>
          </a:xfrm>
        </p:spPr>
        <p:txBody>
          <a:bodyPr/>
          <a:lstStyle/>
          <a:p>
            <a:pPr marL="457200" indent="-45720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Different than the Millennial Kingdom</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Significance of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Things absent from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Things present in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Life in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Admission into the Eternal State</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8027596" y="297180"/>
            <a:ext cx="849704" cy="1150620"/>
          </a:xfrm>
        </p:spPr>
      </p:pic>
    </p:spTree>
    <p:extLst>
      <p:ext uri="{BB962C8B-B14F-4D97-AF65-F5344CB8AC3E}">
        <p14:creationId xmlns:p14="http://schemas.microsoft.com/office/powerpoint/2010/main" val="29126418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609600" y="228600"/>
            <a:ext cx="7924800" cy="838200"/>
          </a:xfrm>
        </p:spPr>
        <p:txBody>
          <a:bodyPr/>
          <a:lstStyle/>
          <a:p>
            <a:pPr algn="ctr" eaLnBrk="1" hangingPunct="1"/>
            <a:r>
              <a:rPr lang="en-US" altLang="en-US" sz="4000" dirty="0">
                <a:effectLst>
                  <a:outerShdw blurRad="38100" dist="38100" dir="2700000" algn="tl">
                    <a:srgbClr val="000000">
                      <a:alpha val="43137"/>
                    </a:srgbClr>
                  </a:outerShdw>
                </a:effectLst>
              </a:rPr>
              <a:t>5. Eternal State’s Description</a:t>
            </a:r>
          </a:p>
        </p:txBody>
      </p:sp>
      <p:sp>
        <p:nvSpPr>
          <p:cNvPr id="16387" name="Rectangle 3"/>
          <p:cNvSpPr>
            <a:spLocks noGrp="1" noChangeArrowheads="1"/>
          </p:cNvSpPr>
          <p:nvPr>
            <p:ph type="body" sz="half" idx="2"/>
          </p:nvPr>
        </p:nvSpPr>
        <p:spPr>
          <a:xfrm>
            <a:off x="266700" y="1143000"/>
            <a:ext cx="8610600" cy="5181600"/>
          </a:xfrm>
        </p:spPr>
        <p:txBody>
          <a:bodyPr/>
          <a:lstStyle/>
          <a:p>
            <a:pPr marL="457200" indent="-457200" eaLnBrk="1" hangingPunct="1">
              <a:spcBef>
                <a:spcPts val="0"/>
              </a:spcBef>
              <a:spcAft>
                <a:spcPts val="2400"/>
              </a:spcAft>
              <a:buSzPct val="100000"/>
              <a:buFont typeface="+mj-lt"/>
              <a:buAutoNum type="alphaUcPeriod"/>
              <a:defRPr/>
            </a:pPr>
            <a:r>
              <a:rPr lang="en-US" sz="3600" b="1" u="sng" dirty="0">
                <a:solidFill>
                  <a:srgbClr val="FFFFCC"/>
                </a:solidFill>
                <a:effectLst>
                  <a:outerShdw blurRad="38100" dist="38100" dir="2700000" algn="tl">
                    <a:srgbClr val="000000">
                      <a:alpha val="43137"/>
                    </a:srgbClr>
                  </a:outerShdw>
                </a:effectLst>
              </a:rPr>
              <a:t>Different than the Millennial Kingdom</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Significance of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Things absent from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Things present in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Life in the Eternal State</a:t>
            </a:r>
          </a:p>
          <a:p>
            <a:pPr marL="463550" indent="-463550" eaLnBrk="1" hangingPunct="1">
              <a:spcBef>
                <a:spcPts val="0"/>
              </a:spcBef>
              <a:spcAft>
                <a:spcPts val="2400"/>
              </a:spcAft>
              <a:buSzPct val="100000"/>
              <a:buFont typeface="+mj-lt"/>
              <a:buAutoNum type="alphaUcPeriod"/>
              <a:defRPr/>
            </a:pPr>
            <a:r>
              <a:rPr lang="en-US" sz="3600" dirty="0">
                <a:effectLst>
                  <a:outerShdw blurRad="38100" dist="38100" dir="2700000" algn="tl">
                    <a:srgbClr val="000000">
                      <a:alpha val="43137"/>
                    </a:srgbClr>
                  </a:outerShdw>
                </a:effectLst>
              </a:rPr>
              <a:t>Admission into the Eternal State</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8027596" y="297180"/>
            <a:ext cx="849704" cy="1150620"/>
          </a:xfrm>
        </p:spPr>
      </p:pic>
    </p:spTree>
    <p:extLst>
      <p:ext uri="{BB962C8B-B14F-4D97-AF65-F5344CB8AC3E}">
        <p14:creationId xmlns:p14="http://schemas.microsoft.com/office/powerpoint/2010/main" val="2843240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28600"/>
            <a:ext cx="4495800" cy="1143000"/>
          </a:xfrm>
        </p:spPr>
        <p:txBody>
          <a:bodyPr/>
          <a:lstStyle/>
          <a:p>
            <a:pPr>
              <a:defRPr/>
            </a:pPr>
            <a:r>
              <a:rPr lang="en-US" sz="3600" dirty="0">
                <a:solidFill>
                  <a:srgbClr val="00FFFF"/>
                </a:solidFill>
                <a:effectLst>
                  <a:outerShdw blurRad="38100" dist="38100" dir="2700000" algn="tl">
                    <a:srgbClr val="000000">
                      <a:alpha val="43137"/>
                    </a:srgbClr>
                  </a:outerShdw>
                </a:effectLst>
              </a:rPr>
              <a:t>Kingdom Study Outline</a:t>
            </a:r>
          </a:p>
        </p:txBody>
      </p:sp>
      <p:sp>
        <p:nvSpPr>
          <p:cNvPr id="12291" name="Content Placeholder 2"/>
          <p:cNvSpPr>
            <a:spLocks noGrp="1"/>
          </p:cNvSpPr>
          <p:nvPr>
            <p:ph idx="1"/>
          </p:nvPr>
        </p:nvSpPr>
        <p:spPr>
          <a:xfrm>
            <a:off x="2395558" y="1600200"/>
            <a:ext cx="6672241" cy="4648200"/>
          </a:xfrm>
        </p:spPr>
        <p:txBody>
          <a:bodyPr/>
          <a:lstStyle/>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b="1" u="sng" dirty="0">
                <a:solidFill>
                  <a:srgbClr val="FFFFCC"/>
                </a:solidFill>
                <a:effectLst>
                  <a:outerShdw blurRad="38100" dist="38100" dir="2700000" algn="tl">
                    <a:srgbClr val="000000">
                      <a:alpha val="43137"/>
                    </a:srgbClr>
                  </a:outerShdw>
                </a:effectLst>
              </a:rPr>
              <a:t>What does the Bible Say About the Kingdom?</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effectLst>
                  <a:outerShdw blurRad="38100" dist="38100" dir="2700000" algn="tl">
                    <a:srgbClr val="000000">
                      <a:alpha val="43137"/>
                    </a:srgbClr>
                  </a:outerShdw>
                </a:effectLst>
              </a:rPr>
              <a:t>The Main Problem with Kingdom Now NT interpretations</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effectLst>
                  <a:outerShdw blurRad="38100" dist="38100" dir="2700000" algn="tl">
                    <a:srgbClr val="000000">
                      <a:alpha val="43137"/>
                    </a:srgbClr>
                  </a:outerShdw>
                </a:effectLst>
              </a:rPr>
              <a:t>Why do some believe that we are in the kingdom now?</a:t>
            </a:r>
          </a:p>
          <a:p>
            <a:pPr marL="457200" indent="-457200">
              <a:spcBef>
                <a:spcPct val="0"/>
              </a:spcBef>
              <a:spcAft>
                <a:spcPts val="2400"/>
              </a:spcAft>
              <a:buClr>
                <a:srgbClr val="66FFFF"/>
              </a:buClr>
              <a:buSzPct val="100000"/>
              <a:buFont typeface="Calibri" panose="020F0502020204030204" pitchFamily="34" charset="0"/>
              <a:buAutoNum type="arabicPeriod"/>
            </a:pPr>
            <a:r>
              <a:rPr lang="en-US" altLang="en-US" dirty="0">
                <a:effectLst>
                  <a:outerShdw blurRad="38100" dist="38100" dir="2700000" algn="tl">
                    <a:srgbClr val="000000">
                      <a:alpha val="43137"/>
                    </a:srgbClr>
                  </a:outerShdw>
                </a:effectLst>
              </a:rPr>
              <a:t>Why does it matter?</a:t>
            </a:r>
          </a:p>
        </p:txBody>
      </p:sp>
      <p:pic>
        <p:nvPicPr>
          <p:cNvPr id="6" name="Picture 2" descr="http://3.bp.blogspot.com/-QEkPt30fRNQ/US-EfJsZfRI/AAAAAAAASK4/JnP_SUUHRas/s1600/a.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86600" y="5257800"/>
            <a:ext cx="1822451" cy="1220964"/>
          </a:xfrm>
          <a:prstGeom prst="rect">
            <a:avLst/>
          </a:prstGeom>
          <a:noFill/>
          <a:ln w="9525">
            <a:noFill/>
            <a:miter lim="800000"/>
            <a:headEnd/>
            <a:tailEnd/>
          </a:ln>
        </p:spPr>
      </p:pic>
      <p:pic>
        <p:nvPicPr>
          <p:cNvPr id="7" name="Picture 4" descr="C:\Documents and Settings\Owner\Application Data\Microsoft\Media Catalog\Downloaded Clips\cl0\SY01462_.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2400" y="1608034"/>
            <a:ext cx="2090759" cy="2148435"/>
          </a:xfrm>
          <a:prstGeom prst="rect">
            <a:avLst/>
          </a:prstGeom>
          <a:noFill/>
          <a:ln w="9525">
            <a:noFill/>
            <a:miter lim="800000"/>
            <a:headEnd/>
            <a:tailEnd/>
          </a:ln>
        </p:spPr>
      </p:pic>
    </p:spTree>
    <p:extLst>
      <p:ext uri="{BB962C8B-B14F-4D97-AF65-F5344CB8AC3E}">
        <p14:creationId xmlns:p14="http://schemas.microsoft.com/office/powerpoint/2010/main" val="1759709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 name="Group 102"/>
          <p:cNvGraphicFramePr>
            <a:graphicFrameLocks noGrp="1"/>
          </p:cNvGraphicFramePr>
          <p:nvPr>
            <p:ph type="tbl" idx="1"/>
            <p:extLst>
              <p:ext uri="{D42A27DB-BD31-4B8C-83A1-F6EECF244321}">
                <p14:modId xmlns:p14="http://schemas.microsoft.com/office/powerpoint/2010/main" val="1838699728"/>
              </p:ext>
            </p:extLst>
          </p:nvPr>
        </p:nvGraphicFramePr>
        <p:xfrm>
          <a:off x="152400" y="213372"/>
          <a:ext cx="8839200" cy="6187428"/>
        </p:xfrm>
        <a:graphic>
          <a:graphicData uri="http://schemas.openxmlformats.org/drawingml/2006/table">
            <a:tbl>
              <a:tblPr>
                <a:tableStyleId>{8A107856-5554-42FB-B03E-39F5DBC370BA}</a:tableStyleId>
              </a:tblPr>
              <a:tblGrid>
                <a:gridCol w="51054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728126">
                <a:tc>
                  <a:txBody>
                    <a:bodyPr/>
                    <a:lstStyle/>
                    <a:p>
                      <a:pPr marL="0" marR="0" lvl="0" indent="0" algn="ctr" defTabSz="914400" rtl="0" eaLnBrk="0" fontAlgn="base" latinLnBrk="0" hangingPunct="0">
                        <a:lnSpc>
                          <a:spcPct val="100000"/>
                        </a:lnSpc>
                        <a:spcBef>
                          <a:spcPts val="0"/>
                        </a:spcBef>
                        <a:spcAft>
                          <a:spcPct val="0"/>
                        </a:spcAft>
                        <a:buClr>
                          <a:schemeClr val="tx1"/>
                        </a:buClr>
                        <a:buSzTx/>
                        <a:buFontTx/>
                        <a:buNone/>
                        <a:tabLst/>
                      </a:pPr>
                      <a:r>
                        <a:rPr lang="en-US" altLang="en-US" sz="3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Millennium </a:t>
                      </a:r>
                    </a:p>
                    <a:p>
                      <a:pPr marL="0" marR="0" lvl="0" indent="0" algn="ctr" defTabSz="914400" rtl="0" eaLnBrk="0" fontAlgn="base" latinLnBrk="0" hangingPunct="0">
                        <a:lnSpc>
                          <a:spcPct val="100000"/>
                        </a:lnSpc>
                        <a:spcBef>
                          <a:spcPts val="0"/>
                        </a:spcBef>
                        <a:spcAft>
                          <a:spcPct val="0"/>
                        </a:spcAft>
                        <a:buClr>
                          <a:schemeClr val="tx1"/>
                        </a:buClr>
                        <a:buSzTx/>
                        <a:buFontTx/>
                        <a:buNone/>
                        <a:tabLst/>
                      </a:pPr>
                      <a:r>
                        <a:rPr lang="en-US" altLang="en-US" sz="3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Rev.20</a:t>
                      </a:r>
                      <a:endParaRPr lang="en-US" sz="3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endParaRPr>
                    </a:p>
                  </a:txBody>
                  <a:tcPr marT="45714" marB="45714" anchor="ctr" horzOverflow="overflow">
                    <a:solidFill>
                      <a:schemeClr val="bg2">
                        <a:lumMod val="95000"/>
                        <a:lumOff val="5000"/>
                      </a:schemeClr>
                    </a:solidFill>
                  </a:tcPr>
                </a:tc>
                <a:tc>
                  <a:txBody>
                    <a:bodyPr/>
                    <a:lstStyle/>
                    <a:p>
                      <a:pPr marL="0" marR="0" lvl="0" indent="0" algn="ctr" defTabSz="914400" rtl="0" eaLnBrk="0" fontAlgn="base" latinLnBrk="0" hangingPunct="0">
                        <a:lnSpc>
                          <a:spcPct val="100000"/>
                        </a:lnSpc>
                        <a:spcBef>
                          <a:spcPts val="0"/>
                        </a:spcBef>
                        <a:spcAft>
                          <a:spcPct val="0"/>
                        </a:spcAft>
                        <a:buClr>
                          <a:schemeClr val="tx1"/>
                        </a:buClr>
                        <a:buSzTx/>
                        <a:buFontTx/>
                        <a:buNone/>
                        <a:tabLst/>
                        <a:defRPr/>
                      </a:pPr>
                      <a:r>
                        <a:rPr lang="en-US" altLang="en-US" sz="3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Eternal State </a:t>
                      </a:r>
                    </a:p>
                    <a:p>
                      <a:pPr marL="0" marR="0" lvl="0" indent="0" algn="ctr" defTabSz="914400" rtl="0" eaLnBrk="0" fontAlgn="base" latinLnBrk="0" hangingPunct="0">
                        <a:lnSpc>
                          <a:spcPct val="100000"/>
                        </a:lnSpc>
                        <a:spcBef>
                          <a:spcPts val="0"/>
                        </a:spcBef>
                        <a:spcAft>
                          <a:spcPct val="0"/>
                        </a:spcAft>
                        <a:buClr>
                          <a:schemeClr val="tx1"/>
                        </a:buClr>
                        <a:buSzTx/>
                        <a:buFontTx/>
                        <a:buNone/>
                        <a:tabLst/>
                        <a:defRPr/>
                      </a:pPr>
                      <a:r>
                        <a:rPr lang="en-US" altLang="en-US" sz="3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Rev.21-22</a:t>
                      </a:r>
                    </a:p>
                  </a:txBody>
                  <a:tcPr marT="45714" marB="45714" anchor="ctr" horzOverflow="overflow">
                    <a:solidFill>
                      <a:schemeClr val="bg2">
                        <a:lumMod val="95000"/>
                        <a:lumOff val="5000"/>
                      </a:schemeClr>
                    </a:solidFill>
                  </a:tcPr>
                </a:tc>
                <a:extLst>
                  <a:ext uri="{0D108BD9-81ED-4DB2-BD59-A6C34878D82A}">
                    <a16:rowId xmlns:a16="http://schemas.microsoft.com/office/drawing/2014/main" val="1524377864"/>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cap="none" normalizeH="0" baseline="0" dirty="0">
                          <a:ln>
                            <a:noFill/>
                          </a:ln>
                          <a:effectLst/>
                          <a:latin typeface="Calibri" panose="020F0502020204030204" pitchFamily="34" charset="0"/>
                          <a:cs typeface="Calibri" panose="020F0502020204030204" pitchFamily="34" charset="0"/>
                        </a:rPr>
                        <a:t>Sin restrained</a:t>
                      </a:r>
                      <a:endParaRPr kumimoji="0" lang="en-US" sz="3000" b="1" i="0" u="none" strike="noStrike" cap="none" normalizeH="0" baseline="0" dirty="0">
                        <a:ln>
                          <a:noFill/>
                        </a:ln>
                        <a:solidFill>
                          <a:schemeClr val="tx2">
                            <a:lumMod val="75000"/>
                          </a:schemeClr>
                        </a:solidFill>
                        <a:effectLst/>
                        <a:latin typeface="Calibri" panose="020F0502020204030204" pitchFamily="34" charset="0"/>
                        <a:cs typeface="Calibri" panose="020F0502020204030204" pitchFamily="34" charset="0"/>
                      </a:endParaRP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cap="none" normalizeH="0" baseline="0" dirty="0">
                          <a:ln>
                            <a:noFill/>
                          </a:ln>
                          <a:solidFill>
                            <a:srgbClr val="0000CC"/>
                          </a:solidFill>
                          <a:effectLst/>
                          <a:latin typeface="Calibri" panose="020F0502020204030204" pitchFamily="34" charset="0"/>
                          <a:cs typeface="Calibri" panose="020F0502020204030204" pitchFamily="34" charset="0"/>
                        </a:rPr>
                        <a:t>Sin removed</a:t>
                      </a:r>
                      <a:endParaRPr kumimoji="0" lang="en-US" sz="3000" b="1" i="0" u="none" strike="noStrike" cap="none" normalizeH="0" baseline="0" dirty="0">
                        <a:ln>
                          <a:noFill/>
                        </a:ln>
                        <a:solidFill>
                          <a:srgbClr val="0000CC"/>
                        </a:solidFill>
                        <a:effectLst/>
                        <a:latin typeface="Calibri" panose="020F0502020204030204" pitchFamily="34" charset="0"/>
                        <a:cs typeface="Calibri" panose="020F0502020204030204" pitchFamily="34" charset="0"/>
                      </a:endParaRPr>
                    </a:p>
                  </a:txBody>
                  <a:tcPr marT="45714" marB="45714" anchor="ctr" horzOverflow="overflow"/>
                </a:tc>
                <a:extLst>
                  <a:ext uri="{0D108BD9-81ED-4DB2-BD59-A6C34878D82A}">
                    <a16:rowId xmlns:a16="http://schemas.microsoft.com/office/drawing/2014/main" val="10000"/>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Curse restrained</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Curse removed</a:t>
                      </a:r>
                    </a:p>
                  </a:txBody>
                  <a:tcPr marT="45714" marB="45714" anchor="ctr" horzOverflow="overflow"/>
                </a:tc>
                <a:extLst>
                  <a:ext uri="{0D108BD9-81ED-4DB2-BD59-A6C34878D82A}">
                    <a16:rowId xmlns:a16="http://schemas.microsoft.com/office/drawing/2014/main" val="10001"/>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Death</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No death</a:t>
                      </a:r>
                    </a:p>
                  </a:txBody>
                  <a:tcPr marT="45714" marB="45714" anchor="ctr" horzOverflow="overflow"/>
                </a:tc>
                <a:extLst>
                  <a:ext uri="{0D108BD9-81ED-4DB2-BD59-A6C34878D82A}">
                    <a16:rowId xmlns:a16="http://schemas.microsoft.com/office/drawing/2014/main" val="10002"/>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Mortals / resurrected</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Resurrected only</a:t>
                      </a:r>
                    </a:p>
                  </a:txBody>
                  <a:tcPr marT="45714" marB="45714" anchor="ctr" horzOverflow="overflow"/>
                </a:tc>
                <a:extLst>
                  <a:ext uri="{0D108BD9-81ED-4DB2-BD59-A6C34878D82A}">
                    <a16:rowId xmlns:a16="http://schemas.microsoft.com/office/drawing/2014/main" val="10003"/>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Mortals Destinies undecided</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All Destinies sealed</a:t>
                      </a:r>
                    </a:p>
                  </a:txBody>
                  <a:tcPr marT="45714" marB="45714" anchor="ctr" horzOverflow="overflow"/>
                </a:tc>
                <a:extLst>
                  <a:ext uri="{0D108BD9-81ED-4DB2-BD59-A6C34878D82A}">
                    <a16:rowId xmlns:a16="http://schemas.microsoft.com/office/drawing/2014/main" val="10004"/>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Renovation</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Recreation</a:t>
                      </a:r>
                    </a:p>
                  </a:txBody>
                  <a:tcPr marT="45714" marB="45714" anchor="ctr" horzOverflow="overflow"/>
                </a:tc>
                <a:extLst>
                  <a:ext uri="{0D108BD9-81ED-4DB2-BD59-A6C34878D82A}">
                    <a16:rowId xmlns:a16="http://schemas.microsoft.com/office/drawing/2014/main" val="10005"/>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Temporary</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Eternal</a:t>
                      </a:r>
                    </a:p>
                  </a:txBody>
                  <a:tcPr marT="45714" marB="45714" anchor="ctr" horzOverflow="overflow"/>
                </a:tc>
                <a:extLst>
                  <a:ext uri="{0D108BD9-81ED-4DB2-BD59-A6C34878D82A}">
                    <a16:rowId xmlns:a16="http://schemas.microsoft.com/office/drawing/2014/main" val="10006"/>
                  </a:ext>
                </a:extLst>
              </a:tr>
              <a:tr h="640080">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Transitional </a:t>
                      </a:r>
                    </a:p>
                  </a:txBody>
                  <a:tcPr marT="45714" marB="45714" anchor="ctr" horzOverflow="overflow"/>
                </a:tc>
                <a:tc>
                  <a:txBody>
                    <a:bodyPr/>
                    <a:lstStyle/>
                    <a:p>
                      <a:pPr marL="230188" marR="0" lvl="0" indent="0" algn="l" defTabSz="914400" rtl="0" eaLnBrk="0" fontAlgn="base" latinLnBrk="0" hangingPunct="0">
                        <a:lnSpc>
                          <a:spcPct val="100000"/>
                        </a:lnSpc>
                        <a:spcBef>
                          <a:spcPct val="20000"/>
                        </a:spcBef>
                        <a:spcAft>
                          <a:spcPct val="0"/>
                        </a:spcAft>
                        <a:buClr>
                          <a:schemeClr val="tx1"/>
                        </a:buClr>
                        <a:buSzTx/>
                        <a:buFontTx/>
                        <a:buNone/>
                        <a:tabLst/>
                      </a:pPr>
                      <a:r>
                        <a:rPr kumimoji="0" lang="en-US" sz="30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Non-transitional</a:t>
                      </a:r>
                    </a:p>
                  </a:txBody>
                  <a:tcPr marT="45714" marB="45714" anchor="ctr" horzOverflow="overflow"/>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12700840"/>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 name="Group 102"/>
          <p:cNvGraphicFramePr>
            <a:graphicFrameLocks noGrp="1"/>
          </p:cNvGraphicFramePr>
          <p:nvPr>
            <p:ph type="tbl" idx="1"/>
            <p:extLst>
              <p:ext uri="{D42A27DB-BD31-4B8C-83A1-F6EECF244321}">
                <p14:modId xmlns:p14="http://schemas.microsoft.com/office/powerpoint/2010/main" val="3168125553"/>
              </p:ext>
            </p:extLst>
          </p:nvPr>
        </p:nvGraphicFramePr>
        <p:xfrm>
          <a:off x="152399" y="516496"/>
          <a:ext cx="8839202" cy="5825008"/>
        </p:xfrm>
        <a:graphic>
          <a:graphicData uri="http://schemas.openxmlformats.org/drawingml/2006/table">
            <a:tbl>
              <a:tblPr>
                <a:tableStyleId>{8A107856-5554-42FB-B03E-39F5DBC370BA}</a:tableStyleId>
              </a:tblPr>
              <a:tblGrid>
                <a:gridCol w="3886200">
                  <a:extLst>
                    <a:ext uri="{9D8B030D-6E8A-4147-A177-3AD203B41FA5}">
                      <a16:colId xmlns:a16="http://schemas.microsoft.com/office/drawing/2014/main" val="836798824"/>
                    </a:ext>
                  </a:extLst>
                </a:gridCol>
                <a:gridCol w="2476501">
                  <a:extLst>
                    <a:ext uri="{9D8B030D-6E8A-4147-A177-3AD203B41FA5}">
                      <a16:colId xmlns:a16="http://schemas.microsoft.com/office/drawing/2014/main" val="20000"/>
                    </a:ext>
                  </a:extLst>
                </a:gridCol>
                <a:gridCol w="2476501">
                  <a:extLst>
                    <a:ext uri="{9D8B030D-6E8A-4147-A177-3AD203B41FA5}">
                      <a16:colId xmlns:a16="http://schemas.microsoft.com/office/drawing/2014/main" val="20001"/>
                    </a:ext>
                  </a:extLst>
                </a:gridCol>
              </a:tblGrid>
              <a:tr h="728126">
                <a:tc gridSpan="3">
                  <a:txBody>
                    <a:bodyPr/>
                    <a:lstStyle/>
                    <a:p>
                      <a:pPr marL="0" marR="0" lvl="0" indent="0" algn="ctr" defTabSz="914400" rtl="0" eaLnBrk="0" fontAlgn="base" latinLnBrk="0" hangingPunct="0">
                        <a:lnSpc>
                          <a:spcPct val="100000"/>
                        </a:lnSpc>
                        <a:spcBef>
                          <a:spcPct val="20000"/>
                        </a:spcBef>
                        <a:spcAft>
                          <a:spcPct val="0"/>
                        </a:spcAft>
                        <a:buClr>
                          <a:schemeClr val="tx1"/>
                        </a:buClr>
                        <a:buSzTx/>
                        <a:buFontTx/>
                        <a:buNone/>
                        <a:tabLst/>
                      </a:pPr>
                      <a:r>
                        <a:rPr lang="en-US" sz="3600" kern="1200" dirty="0">
                          <a:solidFill>
                            <a:schemeClr val="tx2"/>
                          </a:solidFill>
                          <a:effectLst>
                            <a:outerShdw blurRad="38100" dist="38100" dir="2700000" algn="tl">
                              <a:srgbClr val="000000">
                                <a:alpha val="43137"/>
                              </a:srgbClr>
                            </a:outerShdw>
                          </a:effectLst>
                          <a:latin typeface="Calibri" panose="020F0502020204030204" pitchFamily="34" charset="0"/>
                          <a:ea typeface="+mj-ea"/>
                          <a:cs typeface="+mj-cs"/>
                        </a:rPr>
                        <a:t>Millennium and Eternal State</a:t>
                      </a:r>
                    </a:p>
                  </a:txBody>
                  <a:tcPr marT="45714" marB="45714" anchor="ctr" horzOverflow="overflow">
                    <a:solidFill>
                      <a:schemeClr val="bg2">
                        <a:lumMod val="95000"/>
                        <a:lumOff val="5000"/>
                      </a:schemeClr>
                    </a:solidFill>
                  </a:tcPr>
                </a:tc>
                <a:tc hMerge="1">
                  <a:txBody>
                    <a:bodyPr/>
                    <a:lstStyle/>
                    <a:p>
                      <a:endParaRPr lang="en-US" dirty="0"/>
                    </a:p>
                  </a:txBody>
                  <a:tcPr horzOverflow="overflow">
                    <a:solidFill>
                      <a:srgbClr val="66FFFF"/>
                    </a:solidFill>
                  </a:tcPr>
                </a:tc>
                <a:tc hMerge="1">
                  <a:txBody>
                    <a:bodyPr/>
                    <a:lstStyle/>
                    <a:p>
                      <a:endParaRPr lang="en-US" dirty="0"/>
                    </a:p>
                  </a:txBody>
                  <a:tcPr horzOverflow="overflow">
                    <a:solidFill>
                      <a:srgbClr val="66FFFF"/>
                    </a:solidFill>
                  </a:tcPr>
                </a:tc>
                <a:extLst>
                  <a:ext uri="{0D108BD9-81ED-4DB2-BD59-A6C34878D82A}">
                    <a16:rowId xmlns:a16="http://schemas.microsoft.com/office/drawing/2014/main" val="1524377864"/>
                  </a:ext>
                </a:extLst>
              </a:tr>
              <a:tr h="728126">
                <a:tc>
                  <a:txBody>
                    <a:bodyPr/>
                    <a:lstStyle/>
                    <a:p>
                      <a:pPr marL="0" marR="0" lvl="0" indent="0" algn="l" defTabSz="914400" rtl="0" eaLnBrk="0" fontAlgn="base" latinLnBrk="0" hangingPunct="0">
                        <a:lnSpc>
                          <a:spcPct val="100000"/>
                        </a:lnSpc>
                        <a:spcBef>
                          <a:spcPct val="20000"/>
                        </a:spcBef>
                        <a:spcAft>
                          <a:spcPct val="0"/>
                        </a:spcAft>
                        <a:buClr>
                          <a:schemeClr val="tx2"/>
                        </a:buClr>
                        <a:buSzTx/>
                        <a:buFontTx/>
                        <a:buNone/>
                        <a:tabLst/>
                      </a:pPr>
                      <a:endParaRPr kumimoji="0" lang="en-US" sz="3200"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Rev 20:1-10</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Rev 21–22</a:t>
                      </a:r>
                    </a:p>
                  </a:txBody>
                  <a:tcPr anchor="ctr" horzOverflow="overflow"/>
                </a:tc>
                <a:extLst>
                  <a:ext uri="{0D108BD9-81ED-4DB2-BD59-A6C34878D82A}">
                    <a16:rowId xmlns:a16="http://schemas.microsoft.com/office/drawing/2014/main" val="1045901084"/>
                  </a:ext>
                </a:extLst>
              </a:tr>
              <a:tr h="728126">
                <a:tc>
                  <a:txBody>
                    <a:bodyPr/>
                    <a:lstStyle/>
                    <a:p>
                      <a:pPr marL="230188"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Time</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20:4</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22:5</a:t>
                      </a:r>
                    </a:p>
                  </a:txBody>
                  <a:tcPr anchor="ctr" horzOverflow="overflow"/>
                </a:tc>
                <a:extLst>
                  <a:ext uri="{0D108BD9-81ED-4DB2-BD59-A6C34878D82A}">
                    <a16:rowId xmlns:a16="http://schemas.microsoft.com/office/drawing/2014/main" val="10000"/>
                  </a:ext>
                </a:extLst>
              </a:tr>
              <a:tr h="728126">
                <a:tc>
                  <a:txBody>
                    <a:bodyPr/>
                    <a:lstStyle/>
                    <a:p>
                      <a:pPr marL="230188"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Luminaries</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Isa 30:26</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21:23; 22:5</a:t>
                      </a:r>
                    </a:p>
                  </a:txBody>
                  <a:tcPr anchor="ctr" horzOverflow="overflow"/>
                </a:tc>
                <a:extLst>
                  <a:ext uri="{0D108BD9-81ED-4DB2-BD59-A6C34878D82A}">
                    <a16:rowId xmlns:a16="http://schemas.microsoft.com/office/drawing/2014/main" val="10001"/>
                  </a:ext>
                </a:extLst>
              </a:tr>
              <a:tr h="728126">
                <a:tc>
                  <a:txBody>
                    <a:bodyPr/>
                    <a:lstStyle/>
                    <a:p>
                      <a:pPr marL="230188"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Temple</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err="1">
                          <a:ln>
                            <a:noFill/>
                          </a:ln>
                          <a:solidFill>
                            <a:schemeClr val="dk1"/>
                          </a:solidFill>
                          <a:effectLst/>
                          <a:latin typeface="Calibri" panose="020F0502020204030204" pitchFamily="34" charset="0"/>
                          <a:ea typeface="+mn-ea"/>
                          <a:cs typeface="Calibri" panose="020F0502020204030204" pitchFamily="34" charset="0"/>
                        </a:rPr>
                        <a:t>Ezek</a:t>
                      </a: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 40–48</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21:22</a:t>
                      </a:r>
                    </a:p>
                  </a:txBody>
                  <a:tcPr anchor="ctr" horzOverflow="overflow"/>
                </a:tc>
                <a:extLst>
                  <a:ext uri="{0D108BD9-81ED-4DB2-BD59-A6C34878D82A}">
                    <a16:rowId xmlns:a16="http://schemas.microsoft.com/office/drawing/2014/main" val="10002"/>
                  </a:ext>
                </a:extLst>
              </a:tr>
              <a:tr h="728126">
                <a:tc>
                  <a:txBody>
                    <a:bodyPr/>
                    <a:lstStyle/>
                    <a:p>
                      <a:pPr marL="230188"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Death</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Isa 65:20</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21:4</a:t>
                      </a:r>
                    </a:p>
                  </a:txBody>
                  <a:tcPr anchor="ctr" horzOverflow="overflow"/>
                </a:tc>
                <a:extLst>
                  <a:ext uri="{0D108BD9-81ED-4DB2-BD59-A6C34878D82A}">
                    <a16:rowId xmlns:a16="http://schemas.microsoft.com/office/drawing/2014/main" val="10003"/>
                  </a:ext>
                </a:extLst>
              </a:tr>
              <a:tr h="728126">
                <a:tc>
                  <a:txBody>
                    <a:bodyPr/>
                    <a:lstStyle/>
                    <a:p>
                      <a:pPr marL="230188"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Satanic activity</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20:7</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20:10</a:t>
                      </a:r>
                    </a:p>
                  </a:txBody>
                  <a:tcPr anchor="ctr" horzOverflow="overflow"/>
                </a:tc>
                <a:extLst>
                  <a:ext uri="{0D108BD9-81ED-4DB2-BD59-A6C34878D82A}">
                    <a16:rowId xmlns:a16="http://schemas.microsoft.com/office/drawing/2014/main" val="10004"/>
                  </a:ext>
                </a:extLst>
              </a:tr>
              <a:tr h="728126">
                <a:tc>
                  <a:txBody>
                    <a:bodyPr/>
                    <a:lstStyle/>
                    <a:p>
                      <a:pPr marL="230188" marR="0" lvl="0" indent="0" algn="l"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Rebellion</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chemeClr val="dk1"/>
                          </a:solidFill>
                          <a:effectLst/>
                          <a:latin typeface="Calibri" panose="020F0502020204030204" pitchFamily="34" charset="0"/>
                          <a:ea typeface="+mn-ea"/>
                          <a:cs typeface="Calibri" panose="020F0502020204030204" pitchFamily="34" charset="0"/>
                        </a:rPr>
                        <a:t>20:8-9</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Tx/>
                        <a:buFontTx/>
                        <a:buNone/>
                        <a:tabLst/>
                      </a:pPr>
                      <a:r>
                        <a:rPr kumimoji="0" lang="en-US" sz="3200" b="1" u="none" strike="noStrike" kern="1200" cap="none" normalizeH="0" baseline="0" dirty="0">
                          <a:ln>
                            <a:noFill/>
                          </a:ln>
                          <a:solidFill>
                            <a:srgbClr val="0000CC"/>
                          </a:solidFill>
                          <a:effectLst/>
                          <a:latin typeface="Calibri" panose="020F0502020204030204" pitchFamily="34" charset="0"/>
                          <a:ea typeface="+mn-ea"/>
                          <a:cs typeface="Calibri" panose="020F0502020204030204" pitchFamily="34" charset="0"/>
                        </a:rPr>
                        <a:t>21:27</a:t>
                      </a:r>
                    </a:p>
                  </a:txBody>
                  <a:tcPr anchor="ctr" horzOverflow="overflow"/>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88572668"/>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a:xfrm>
            <a:off x="685800" y="2857500"/>
            <a:ext cx="7772400" cy="1143000"/>
          </a:xfrm>
        </p:spPr>
        <p:txBody>
          <a:bodyPr/>
          <a:lstStyle/>
          <a:p>
            <a:pPr algn="ctr"/>
            <a:r>
              <a:rPr lang="en-US" altLang="en-US" sz="6000">
                <a:latin typeface="Calibri" panose="020F0502020204030204" pitchFamily="34" charset="0"/>
              </a:rPr>
              <a:t>Conclusion</a:t>
            </a:r>
          </a:p>
        </p:txBody>
      </p:sp>
    </p:spTree>
    <p:extLst>
      <p:ext uri="{BB962C8B-B14F-4D97-AF65-F5344CB8AC3E}">
        <p14:creationId xmlns:p14="http://schemas.microsoft.com/office/powerpoint/2010/main" val="1412637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838200"/>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p>
        </p:txBody>
      </p:sp>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Tree>
    <p:extLst>
      <p:ext uri="{BB962C8B-B14F-4D97-AF65-F5344CB8AC3E}">
        <p14:creationId xmlns:p14="http://schemas.microsoft.com/office/powerpoint/2010/main" val="146968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effectLst>
                  <a:outerShdw blurRad="38100" dist="38100" dir="2700000" algn="tl">
                    <a:srgbClr val="000000">
                      <a:alpha val="43137"/>
                    </a:srgbClr>
                  </a:outerShdw>
                </a:effectLst>
              </a:rPr>
              <a:t>1. Kingdom Throughout the Bible</a:t>
            </a:r>
          </a:p>
        </p:txBody>
      </p:sp>
      <p:pic>
        <p:nvPicPr>
          <p:cNvPr id="23559" name="Picture 4" descr="C:\Documents and Settings\Owner\Application Data\Microsoft\Media Catalog\Downloaded Clips\cl0\SY01462_.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33800" y="5028159"/>
            <a:ext cx="1706563" cy="1753641"/>
          </a:xfrm>
          <a:prstGeom prst="rect">
            <a:avLst/>
          </a:prstGeom>
          <a:noFill/>
          <a:ln w="9525">
            <a:noFill/>
            <a:miter lim="800000"/>
            <a:headEnd/>
            <a:tailEnd/>
          </a:ln>
        </p:spPr>
      </p:pic>
      <p:graphicFrame>
        <p:nvGraphicFramePr>
          <p:cNvPr id="4" name="Table 3"/>
          <p:cNvGraphicFramePr>
            <a:graphicFrameLocks noGrp="1"/>
          </p:cNvGraphicFramePr>
          <p:nvPr>
            <p:extLst>
              <p:ext uri="{D42A27DB-BD31-4B8C-83A1-F6EECF244321}">
                <p14:modId xmlns:p14="http://schemas.microsoft.com/office/powerpoint/2010/main" val="2586777865"/>
              </p:ext>
            </p:extLst>
          </p:nvPr>
        </p:nvGraphicFramePr>
        <p:xfrm>
          <a:off x="237886" y="1144368"/>
          <a:ext cx="8668228" cy="3870960"/>
        </p:xfrm>
        <a:graphic>
          <a:graphicData uri="http://schemas.openxmlformats.org/drawingml/2006/table">
            <a:tbl>
              <a:tblPr firstRow="1" bandRow="1">
                <a:tableStyleId>{5940675A-B579-460E-94D1-54222C63F5DA}</a:tableStyleId>
              </a:tblPr>
              <a:tblGrid>
                <a:gridCol w="3947140">
                  <a:extLst>
                    <a:ext uri="{9D8B030D-6E8A-4147-A177-3AD203B41FA5}">
                      <a16:colId xmlns:a16="http://schemas.microsoft.com/office/drawing/2014/main" val="4287931007"/>
                    </a:ext>
                  </a:extLst>
                </a:gridCol>
                <a:gridCol w="4721088">
                  <a:extLst>
                    <a:ext uri="{9D8B030D-6E8A-4147-A177-3AD203B41FA5}">
                      <a16:colId xmlns:a16="http://schemas.microsoft.com/office/drawing/2014/main" val="4222968114"/>
                    </a:ext>
                  </a:extLst>
                </a:gridCol>
              </a:tblGrid>
              <a:tr h="3870960">
                <a:tc>
                  <a:txBody>
                    <a:bodyPr/>
                    <a:lstStyle/>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Eden</a:t>
                      </a:r>
                    </a:p>
                    <a:p>
                      <a:pPr marL="457200" indent="-457200" algn="l" defTabSz="914400" rtl="0" eaLnBrk="0" fontAlgn="base" latinLnBrk="0" hangingPunct="0">
                        <a:spcBef>
                          <a:spcPct val="0"/>
                        </a:spcBef>
                        <a:spcAft>
                          <a:spcPts val="2400"/>
                        </a:spcAft>
                        <a:buClr>
                          <a:srgbClr val="66FFFF"/>
                        </a:buClr>
                        <a:buSzPct val="100000"/>
                        <a:buFont typeface="Calibri" panose="020F0502020204030204" pitchFamily="34" charset="0"/>
                        <a:buAutoNum type="arabicPeriod"/>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Abrahamic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Mosaic Covenant</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Divided Kingdom</a:t>
                      </a:r>
                    </a:p>
                    <a:p>
                      <a:pPr marL="457200" indent="-457200" algn="l" rtl="0" eaLnBrk="0" fontAlgn="base" hangingPunct="0">
                        <a:spcBef>
                          <a:spcPct val="0"/>
                        </a:spcBef>
                        <a:spcAft>
                          <a:spcPts val="2400"/>
                        </a:spcAft>
                        <a:buClr>
                          <a:srgbClr val="66FFFF"/>
                        </a:buClr>
                        <a:buSzPct val="100000"/>
                        <a:buFont typeface="Calibri" panose="020F0502020204030204" pitchFamily="34" charset="0"/>
                        <a:buAutoNum type="arabicPeriod"/>
                        <a:defRPr/>
                      </a:pPr>
                      <a:r>
                        <a:rPr lang="en-US" sz="2800" dirty="0">
                          <a:solidFill>
                            <a:schemeClr val="tx1"/>
                          </a:solidFill>
                          <a:effectLst>
                            <a:outerShdw blurRad="38100" dist="38100" dir="2700000" algn="tl">
                              <a:srgbClr val="000000"/>
                            </a:outerShdw>
                          </a:effectLst>
                          <a:latin typeface="Calibri" panose="020F0502020204030204" pitchFamily="34" charset="0"/>
                          <a:ea typeface="+mn-ea"/>
                          <a:cs typeface="+mn-cs"/>
                        </a:rPr>
                        <a:t>Times of the Gentiles</a:t>
                      </a:r>
                    </a:p>
                  </a:txBody>
                  <a:tcPr/>
                </a:tc>
                <a:tc>
                  <a:txBody>
                    <a:bodyPr/>
                    <a:lstStyle/>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Old Testament Prophets</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Post exile</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Offer of the King / Kingdom</a:t>
                      </a:r>
                    </a:p>
                    <a:p>
                      <a:pPr marL="514350" indent="-514350" algn="l" defTabSz="914400" rtl="0" eaLnBrk="0" fontAlgn="base" latinLnBrk="0" hangingPunct="0">
                        <a:spcBef>
                          <a:spcPct val="0"/>
                        </a:spcBef>
                        <a:spcAft>
                          <a:spcPts val="2400"/>
                        </a:spcAft>
                        <a:buClr>
                          <a:srgbClr val="66FFFF"/>
                        </a:buClr>
                        <a:buSzPct val="100000"/>
                        <a:buFont typeface="+mj-lt"/>
                        <a:buAutoNum type="arabicPeriod" startAt="6"/>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Rejection of the Offer</a:t>
                      </a:r>
                    </a:p>
                    <a:p>
                      <a:pPr marL="514350" marR="0" lvl="0" indent="-514350" algn="l" defTabSz="914400" rtl="0" eaLnBrk="0" fontAlgn="base" latinLnBrk="0" hangingPunct="0">
                        <a:lnSpc>
                          <a:spcPct val="100000"/>
                        </a:lnSpc>
                        <a:spcBef>
                          <a:spcPct val="0"/>
                        </a:spcBef>
                        <a:spcAft>
                          <a:spcPts val="2400"/>
                        </a:spcAft>
                        <a:buClr>
                          <a:srgbClr val="66FFFF"/>
                        </a:buClr>
                        <a:buSzPct val="100000"/>
                        <a:buFont typeface="+mj-lt"/>
                        <a:buAutoNum type="arabicPeriod" startAt="6"/>
                        <a:tabLst/>
                        <a:defRPr/>
                      </a:pPr>
                      <a:r>
                        <a:rPr lang="en-US" sz="2800" kern="1200" dirty="0">
                          <a:solidFill>
                            <a:schemeClr val="tx1"/>
                          </a:solidFill>
                          <a:effectLst>
                            <a:outerShdw blurRad="38100" dist="38100" dir="2700000" algn="tl">
                              <a:srgbClr val="000000"/>
                            </a:outerShdw>
                          </a:effectLst>
                          <a:latin typeface="Calibri" panose="020F0502020204030204" pitchFamily="34" charset="0"/>
                          <a:ea typeface="+mn-ea"/>
                          <a:cs typeface="+mn-cs"/>
                        </a:rPr>
                        <a:t>Interim Age</a:t>
                      </a:r>
                    </a:p>
                  </a:txBody>
                  <a:tcPr/>
                </a:tc>
                <a:extLst>
                  <a:ext uri="{0D108BD9-81ED-4DB2-BD59-A6C34878D82A}">
                    <a16:rowId xmlns:a16="http://schemas.microsoft.com/office/drawing/2014/main" val="4214517209"/>
                  </a:ext>
                </a:extLst>
              </a:tr>
            </a:tbl>
          </a:graphicData>
        </a:graphic>
      </p:graphicFrame>
    </p:spTree>
    <p:extLst>
      <p:ext uri="{BB962C8B-B14F-4D97-AF65-F5344CB8AC3E}">
        <p14:creationId xmlns:p14="http://schemas.microsoft.com/office/powerpoint/2010/main" val="398226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38628" y="45701"/>
            <a:ext cx="8534400" cy="838200"/>
          </a:xfrm>
        </p:spPr>
        <p:txBody>
          <a:bodyPr/>
          <a:lstStyle/>
          <a:p>
            <a:pPr algn="ctr" eaLnBrk="1" hangingPunct="1"/>
            <a:r>
              <a:rPr lang="en-US" sz="3600" dirty="0"/>
              <a:t>1. Kingdom Throughout the Bible</a:t>
            </a:r>
          </a:p>
        </p:txBody>
      </p:sp>
      <p:graphicFrame>
        <p:nvGraphicFramePr>
          <p:cNvPr id="4" name="Table 3"/>
          <p:cNvGraphicFramePr>
            <a:graphicFrameLocks noGrp="1"/>
          </p:cNvGraphicFramePr>
          <p:nvPr>
            <p:extLst>
              <p:ext uri="{D42A27DB-BD31-4B8C-83A1-F6EECF244321}">
                <p14:modId xmlns:p14="http://schemas.microsoft.com/office/powerpoint/2010/main" val="2911021734"/>
              </p:ext>
            </p:extLst>
          </p:nvPr>
        </p:nvGraphicFramePr>
        <p:xfrm>
          <a:off x="304800" y="1144368"/>
          <a:ext cx="8534400" cy="3566160"/>
        </p:xfrm>
        <a:graphic>
          <a:graphicData uri="http://schemas.openxmlformats.org/drawingml/2006/table">
            <a:tbl>
              <a:tblPr firstRow="1" bandRow="1">
                <a:tableStyleId>{5940675A-B579-460E-94D1-54222C63F5DA}</a:tableStyleId>
              </a:tblPr>
              <a:tblGrid>
                <a:gridCol w="4191000">
                  <a:extLst>
                    <a:ext uri="{9D8B030D-6E8A-4147-A177-3AD203B41FA5}">
                      <a16:colId xmlns:a16="http://schemas.microsoft.com/office/drawing/2014/main" val="4287931007"/>
                    </a:ext>
                  </a:extLst>
                </a:gridCol>
                <a:gridCol w="4343400">
                  <a:extLst>
                    <a:ext uri="{9D8B030D-6E8A-4147-A177-3AD203B41FA5}">
                      <a16:colId xmlns:a16="http://schemas.microsoft.com/office/drawing/2014/main" val="4222968114"/>
                    </a:ext>
                  </a:extLst>
                </a:gridCol>
              </a:tblGrid>
              <a:tr h="3566160">
                <a:tc>
                  <a:txBody>
                    <a:bodyPr/>
                    <a:lstStyle/>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Kingdom Mysteries</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Church</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Israel’s Discipline &amp; Restoration</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1"/>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Re-offer of the King/Kingdom</a:t>
                      </a:r>
                    </a:p>
                  </a:txBody>
                  <a:tcPr/>
                </a:tc>
                <a:tc>
                  <a:txBody>
                    <a:bodyPr/>
                    <a:lstStyle/>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Transfer of Kingdom Authority</a:t>
                      </a:r>
                    </a:p>
                    <a:p>
                      <a:pPr marL="693738" marR="0" lvl="0" indent="-693738" algn="l" defTabSz="914400" rtl="0" eaLnBrk="0" fontAlgn="base" latinLnBrk="0" hangingPunct="0">
                        <a:lnSpc>
                          <a:spcPct val="100000"/>
                        </a:lnSpc>
                        <a:spcBef>
                          <a:spcPct val="0"/>
                        </a:spcBef>
                        <a:spcAft>
                          <a:spcPts val="2400"/>
                        </a:spcAft>
                        <a:buClr>
                          <a:srgbClr val="66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Kingdom Establishment</a:t>
                      </a:r>
                    </a:p>
                    <a:p>
                      <a:pPr marL="693738" marR="0" lvl="0" indent="-693738" algn="l" defTabSz="914400" rtl="0" eaLnBrk="0" fontAlgn="base" latinLnBrk="0" hangingPunct="0">
                        <a:lnSpc>
                          <a:spcPct val="100000"/>
                        </a:lnSpc>
                        <a:spcBef>
                          <a:spcPct val="0"/>
                        </a:spcBef>
                        <a:spcAft>
                          <a:spcPts val="2400"/>
                        </a:spcAft>
                        <a:buClr>
                          <a:srgbClr val="66FFFF"/>
                        </a:buClr>
                        <a:buSzPct val="100000"/>
                        <a:buFont typeface="+mj-lt"/>
                        <a:buAutoNum type="arabicPeriod" startAt="15"/>
                        <a:tabLst/>
                        <a:defRPr/>
                      </a:pPr>
                      <a:r>
                        <a:rPr lang="en-US" sz="2800" b="1" u="sng" kern="1200" noProof="0" dirty="0">
                          <a:solidFill>
                            <a:srgbClr val="FFFFCC"/>
                          </a:solidFill>
                          <a:effectLst>
                            <a:outerShdw blurRad="38100" dist="38100" dir="2700000" algn="tl">
                              <a:srgbClr val="000000"/>
                            </a:outerShdw>
                          </a:effectLst>
                          <a:latin typeface="Calibri" panose="020F0502020204030204" pitchFamily="34" charset="0"/>
                          <a:ea typeface="+mn-ea"/>
                          <a:cs typeface="+mn-cs"/>
                        </a:rPr>
                        <a:t>Eternal State</a:t>
                      </a:r>
                    </a:p>
                    <a:p>
                      <a:pPr marL="742950" marR="0" lvl="0" indent="-742950" algn="l" defTabSz="914400" rtl="0" eaLnBrk="1" fontAlgn="base" latinLnBrk="0" hangingPunct="1">
                        <a:lnSpc>
                          <a:spcPct val="100000"/>
                        </a:lnSpc>
                        <a:spcBef>
                          <a:spcPts val="0"/>
                        </a:spcBef>
                        <a:spcAft>
                          <a:spcPts val="2400"/>
                        </a:spcAft>
                        <a:buClr>
                          <a:srgbClr val="00FFFF"/>
                        </a:buClr>
                        <a:buSzPct val="100000"/>
                        <a:buFont typeface="+mj-lt"/>
                        <a:buAutoNum type="arabicPeriod" startAt="15"/>
                        <a:tabLst/>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alibri" panose="020F0502020204030204" pitchFamily="34" charset="0"/>
                          <a:ea typeface="+mn-ea"/>
                          <a:cs typeface="+mn-cs"/>
                        </a:rPr>
                        <a:t>Testimony of Early Church History</a:t>
                      </a:r>
                      <a:endParaRPr lang="en-US" sz="2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14517209"/>
                  </a:ext>
                </a:extLst>
              </a:tr>
            </a:tbl>
          </a:graphicData>
        </a:graphic>
      </p:graphicFrame>
      <p:pic>
        <p:nvPicPr>
          <p:cNvPr id="6" name="Picture 4" descr="C:\Documents and Settings\Owner\Application Data\Microsoft\Media Catalog\Downloaded Clips\cl0\SY01462_.wmf"/>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33800" y="5028159"/>
            <a:ext cx="1706563" cy="1753641"/>
          </a:xfrm>
          <a:prstGeom prst="rect">
            <a:avLst/>
          </a:prstGeom>
          <a:noFill/>
          <a:ln w="9525">
            <a:noFill/>
            <a:miter lim="800000"/>
            <a:headEnd/>
            <a:tailEnd/>
          </a:ln>
        </p:spPr>
      </p:pic>
    </p:spTree>
    <p:extLst>
      <p:ext uri="{BB962C8B-B14F-4D97-AF65-F5344CB8AC3E}">
        <p14:creationId xmlns:p14="http://schemas.microsoft.com/office/powerpoint/2010/main" val="2453281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892" y="304800"/>
            <a:ext cx="8882217" cy="5120640"/>
          </a:xfrm>
          <a:prstGeom prst="rect">
            <a:avLst/>
          </a:prstGeom>
        </p:spPr>
      </p:pic>
    </p:spTree>
    <p:extLst>
      <p:ext uri="{BB962C8B-B14F-4D97-AF65-F5344CB8AC3E}">
        <p14:creationId xmlns:p14="http://schemas.microsoft.com/office/powerpoint/2010/main" val="3777438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33400" y="228600"/>
            <a:ext cx="7924800" cy="1149312"/>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br>
              <a:rPr lang="en-US" altLang="en-US" sz="4000" dirty="0">
                <a:effectLst>
                  <a:outerShdw blurRad="38100" dist="38100" dir="2700000" algn="tl">
                    <a:srgbClr val="000000">
                      <a:alpha val="43137"/>
                    </a:srgbClr>
                  </a:outerShdw>
                </a:effectLst>
              </a:rPr>
            </a:br>
            <a:r>
              <a:rPr lang="en-US" altLang="en-US" sz="3200" dirty="0">
                <a:effectLst>
                  <a:outerShdw blurRad="38100" dist="38100" dir="2700000" algn="tl">
                    <a:srgbClr val="000000">
                      <a:alpha val="43137"/>
                    </a:srgbClr>
                  </a:outerShdw>
                </a:effectLst>
              </a:rPr>
              <a:t>Rev. 21-22</a:t>
            </a:r>
            <a:endParaRPr lang="en-US" altLang="en-US" sz="4000" dirty="0">
              <a:effectLst>
                <a:outerShdw blurRad="38100" dist="38100" dir="2700000" algn="tl">
                  <a:srgbClr val="000000">
                    <a:alpha val="43137"/>
                  </a:srgbClr>
                </a:outerShdw>
              </a:effectLst>
            </a:endParaRPr>
          </a:p>
        </p:txBody>
      </p:sp>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Tree>
    <p:extLst>
      <p:ext uri="{BB962C8B-B14F-4D97-AF65-F5344CB8AC3E}">
        <p14:creationId xmlns:p14="http://schemas.microsoft.com/office/powerpoint/2010/main" val="473690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sz="half" idx="2"/>
          </p:nvPr>
        </p:nvSpPr>
        <p:spPr>
          <a:xfrm>
            <a:off x="381000" y="1600200"/>
            <a:ext cx="8610600" cy="3962400"/>
          </a:xfrm>
        </p:spPr>
        <p:txBody>
          <a:bodyPr/>
          <a:lstStyle/>
          <a:p>
            <a:pPr marL="463550" indent="-463550" eaLnBrk="1" hangingPunct="1">
              <a:spcBef>
                <a:spcPts val="0"/>
              </a:spcBef>
              <a:spcAft>
                <a:spcPts val="3600"/>
              </a:spcAft>
              <a:buSzPct val="100000"/>
              <a:buFont typeface="+mj-lt"/>
              <a:buAutoNum type="arabicPeriod"/>
              <a:defRPr/>
            </a:pPr>
            <a:r>
              <a:rPr lang="en-US" sz="3500" b="1" u="sng" dirty="0">
                <a:solidFill>
                  <a:srgbClr val="FFFFCC"/>
                </a:solidFill>
                <a:effectLst>
                  <a:outerShdw blurRad="38100" dist="38100" dir="2700000" algn="tl">
                    <a:srgbClr val="000000">
                      <a:alpha val="43137"/>
                    </a:srgbClr>
                  </a:outerShdw>
                </a:effectLst>
              </a:rPr>
              <a:t>After Theocratic Administrator Restoration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New Creation &amp; Not Renovation</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Literal Nature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Continuation of the Davidic Throne</a:t>
            </a:r>
          </a:p>
          <a:p>
            <a:pPr marL="463550" indent="-463550" eaLnBrk="1" hangingPunct="1">
              <a:spcBef>
                <a:spcPts val="0"/>
              </a:spcBef>
              <a:spcAft>
                <a:spcPts val="3600"/>
              </a:spcAft>
              <a:buSzPct val="100000"/>
              <a:buFont typeface="+mj-lt"/>
              <a:buAutoNum type="arabicPeriod"/>
              <a:defRPr/>
            </a:pPr>
            <a:r>
              <a:rPr lang="en-US" sz="3600" dirty="0">
                <a:effectLst>
                  <a:outerShdw blurRad="38100" dist="38100" dir="2700000" algn="tl">
                    <a:srgbClr val="000000">
                      <a:alpha val="43137"/>
                    </a:srgbClr>
                  </a:outerShdw>
                </a:effectLst>
              </a:rPr>
              <a:t>Eternal State’s Description</a:t>
            </a:r>
          </a:p>
        </p:txBody>
      </p:sp>
      <p:pic>
        <p:nvPicPr>
          <p:cNvPr id="84996" name="Picture 4" descr="King_of_Kings[1]"/>
          <p:cNvPicPr>
            <a:picLocks noGrp="1" noChangeAspect="1" noChangeArrowheads="1"/>
          </p:cNvPicPr>
          <p:nvPr>
            <p:ph type="clipArt" sz="half" idx="1"/>
          </p:nvPr>
        </p:nvPicPr>
        <p:blipFill>
          <a:blip r:embed="rId3" cstate="email">
            <a:extLst>
              <a:ext uri="{28A0092B-C50C-407E-A947-70E740481C1C}">
                <a14:useLocalDpi xmlns:a14="http://schemas.microsoft.com/office/drawing/2010/main"/>
              </a:ext>
            </a:extLst>
          </a:blip>
          <a:srcRect/>
          <a:stretch>
            <a:fillRect/>
          </a:stretch>
        </p:blipFill>
        <p:spPr>
          <a:xfrm>
            <a:off x="7239000" y="2438400"/>
            <a:ext cx="1524000" cy="2063712"/>
          </a:xfrm>
        </p:spPr>
      </p:pic>
      <p:sp>
        <p:nvSpPr>
          <p:cNvPr id="7" name="Rectangle 2">
            <a:extLst>
              <a:ext uri="{FF2B5EF4-FFF2-40B4-BE49-F238E27FC236}">
                <a16:creationId xmlns:a16="http://schemas.microsoft.com/office/drawing/2014/main" id="{5C01D590-DC58-4A65-809F-B49BC78D86FB}"/>
              </a:ext>
            </a:extLst>
          </p:cNvPr>
          <p:cNvSpPr>
            <a:spLocks noGrp="1" noChangeArrowheads="1"/>
          </p:cNvSpPr>
          <p:nvPr>
            <p:ph type="title"/>
          </p:nvPr>
        </p:nvSpPr>
        <p:spPr>
          <a:xfrm>
            <a:off x="533400" y="228600"/>
            <a:ext cx="7924800" cy="1149312"/>
          </a:xfrm>
        </p:spPr>
        <p:txBody>
          <a:bodyPr/>
          <a:lstStyle/>
          <a:p>
            <a:pPr algn="ctr" eaLnBrk="1" hangingPunct="1"/>
            <a:r>
              <a:rPr lang="en-US" altLang="en-US" sz="4000" dirty="0">
                <a:effectLst>
                  <a:outerShdw blurRad="38100" dist="38100" dir="2700000" algn="tl">
                    <a:srgbClr val="000000">
                      <a:alpha val="43137"/>
                    </a:srgbClr>
                  </a:outerShdw>
                </a:effectLst>
              </a:rPr>
              <a:t>The Eternal State</a:t>
            </a:r>
            <a:br>
              <a:rPr lang="en-US" altLang="en-US" sz="4000" dirty="0">
                <a:effectLst>
                  <a:outerShdw blurRad="38100" dist="38100" dir="2700000" algn="tl">
                    <a:srgbClr val="000000">
                      <a:alpha val="43137"/>
                    </a:srgbClr>
                  </a:outerShdw>
                </a:effectLst>
              </a:rPr>
            </a:br>
            <a:r>
              <a:rPr lang="en-US" altLang="en-US" sz="3200" dirty="0">
                <a:effectLst>
                  <a:outerShdw blurRad="38100" dist="38100" dir="2700000" algn="tl">
                    <a:srgbClr val="000000">
                      <a:alpha val="43137"/>
                    </a:srgbClr>
                  </a:outerShdw>
                </a:effectLst>
              </a:rPr>
              <a:t>Rev. 21-22</a:t>
            </a:r>
            <a:endParaRPr lang="en-US" altLang="en-US"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8843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1974" y="112488"/>
            <a:ext cx="8340051" cy="6633023"/>
          </a:xfrm>
          <a:prstGeom prst="rect">
            <a:avLst/>
          </a:prstGeom>
        </p:spPr>
      </p:pic>
    </p:spTree>
    <p:extLst>
      <p:ext uri="{BB962C8B-B14F-4D97-AF65-F5344CB8AC3E}">
        <p14:creationId xmlns:p14="http://schemas.microsoft.com/office/powerpoint/2010/main" val="3299575259"/>
      </p:ext>
    </p:extLst>
  </p:cSld>
  <p:clrMapOvr>
    <a:masterClrMapping/>
  </p:clrMapOvr>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Designs\Azure.pot</Template>
  <TotalTime>19015</TotalTime>
  <Words>1534</Words>
  <Application>Microsoft Office PowerPoint</Application>
  <PresentationFormat>On-screen Show (4:3)</PresentationFormat>
  <Paragraphs>236</Paragraphs>
  <Slides>33</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Times New Roman</vt:lpstr>
      <vt:lpstr>Wingdings</vt:lpstr>
      <vt:lpstr>Azure</vt:lpstr>
      <vt:lpstr>PowerPoint Presentation</vt:lpstr>
      <vt:lpstr>The Coming Kingdom Chapter 15</vt:lpstr>
      <vt:lpstr>Kingdom Study Outline</vt:lpstr>
      <vt:lpstr>1. Kingdom Throughout the Bible</vt:lpstr>
      <vt:lpstr>1. Kingdom Throughout the Bible</vt:lpstr>
      <vt:lpstr>PowerPoint Presentation</vt:lpstr>
      <vt:lpstr>The Eternal State Rev. 21-22</vt:lpstr>
      <vt:lpstr>The Eternal State Rev. 21-22</vt:lpstr>
      <vt:lpstr>PowerPoint Presentation</vt:lpstr>
      <vt:lpstr>The Eternal State Rev. 21-22</vt:lpstr>
      <vt:lpstr>2. New Creation &amp; Not Renovation</vt:lpstr>
      <vt:lpstr>The Eternal State Rev. 21-22</vt:lpstr>
      <vt:lpstr>PowerPoint Presentation</vt:lpstr>
      <vt:lpstr>The Eternal State Rev. 21-22</vt:lpstr>
      <vt:lpstr>Lewis Sperry Chafer vol. 5, Systematic Theology (Grand Rapids, MI: Kregel Publications, 1993), 359.</vt:lpstr>
      <vt:lpstr>Lewis Sperry Chafer vol. 5, Systematic Theology (Grand Rapids, MI: Kregel Publications, 1993), 359.</vt:lpstr>
      <vt:lpstr>PowerPoint Presentation</vt:lpstr>
      <vt:lpstr>PowerPoint Presentation</vt:lpstr>
      <vt:lpstr>4. David’s Eternal Throne</vt:lpstr>
      <vt:lpstr>PowerPoint Presentation</vt:lpstr>
      <vt:lpstr>PowerPoint Presentation</vt:lpstr>
      <vt:lpstr>PowerPoint Presentation</vt:lpstr>
      <vt:lpstr>Lewis Sperry Chafer vol. 5, Systematic Theology (Grand Rapids, MI: Kregel Publications, 1993), 360, 373-74.</vt:lpstr>
      <vt:lpstr>Alva J. McClain Alva J. McClain, The Greatness of the Kingdom: An Inductive Study of the Kingdom of God as Set Forth in the Scriptures (Grand Rapids: Zondervan, 1959), 513.</vt:lpstr>
      <vt:lpstr>Alva J. McClain Alva J. McClain, The Greatness of the Kingdom: An Inductive Study of the Kingdom of God as Set Forth in the Scriptures (Grand Rapids: Zondervan, 1959), 513.</vt:lpstr>
      <vt:lpstr>Michael J. Vlach Michael J. Vlach, Premillennialism: Why There Must Be a Future Earthly Kingdom of Jesus (Los Angeles, CA: Theological Studies, 2015), 101–2.</vt:lpstr>
      <vt:lpstr>The Eternal State Rev. 21-22</vt:lpstr>
      <vt:lpstr>5. Eternal State’s Description</vt:lpstr>
      <vt:lpstr>5. Eternal State’s Description</vt:lpstr>
      <vt:lpstr>PowerPoint Presentation</vt:lpstr>
      <vt:lpstr>PowerPoint Presentation</vt:lpstr>
      <vt:lpstr>Conclusion</vt:lpstr>
      <vt:lpstr>The Eternal State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SLBC_010 Kingdom_March 08 2017</dc:title>
  <dc:subject>Kingdom Series</dc:subject>
  <dc:creator>A. Woods</dc:creator>
  <dc:description>Modified by Jim McGowan</dc:description>
  <cp:lastModifiedBy>Jim McGowan</cp:lastModifiedBy>
  <cp:revision>2146</cp:revision>
  <cp:lastPrinted>2018-02-13T19:22:49Z</cp:lastPrinted>
  <dcterms:created xsi:type="dcterms:W3CDTF">2009-03-17T12:21:13Z</dcterms:created>
  <dcterms:modified xsi:type="dcterms:W3CDTF">2018-03-08T13:44:23Z</dcterms:modified>
</cp:coreProperties>
</file>