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3" r:id="rId1"/>
  </p:sldMasterIdLst>
  <p:notesMasterIdLst>
    <p:notesMasterId r:id="rId36"/>
  </p:notesMasterIdLst>
  <p:handoutMasterIdLst>
    <p:handoutMasterId r:id="rId37"/>
  </p:handoutMasterIdLst>
  <p:sldIdLst>
    <p:sldId id="409" r:id="rId2"/>
    <p:sldId id="432" r:id="rId3"/>
    <p:sldId id="441" r:id="rId4"/>
    <p:sldId id="405" r:id="rId5"/>
    <p:sldId id="438" r:id="rId6"/>
    <p:sldId id="440" r:id="rId7"/>
    <p:sldId id="439" r:id="rId8"/>
    <p:sldId id="434" r:id="rId9"/>
    <p:sldId id="443" r:id="rId10"/>
    <p:sldId id="402" r:id="rId11"/>
    <p:sldId id="401" r:id="rId12"/>
    <p:sldId id="398" r:id="rId13"/>
    <p:sldId id="408" r:id="rId14"/>
    <p:sldId id="444" r:id="rId15"/>
    <p:sldId id="394" r:id="rId16"/>
    <p:sldId id="416" r:id="rId17"/>
    <p:sldId id="417" r:id="rId18"/>
    <p:sldId id="445" r:id="rId19"/>
    <p:sldId id="433" r:id="rId20"/>
    <p:sldId id="450" r:id="rId21"/>
    <p:sldId id="418" r:id="rId22"/>
    <p:sldId id="446" r:id="rId23"/>
    <p:sldId id="437" r:id="rId24"/>
    <p:sldId id="451" r:id="rId25"/>
    <p:sldId id="421" r:id="rId26"/>
    <p:sldId id="422" r:id="rId27"/>
    <p:sldId id="423" r:id="rId28"/>
    <p:sldId id="424" r:id="rId29"/>
    <p:sldId id="447" r:id="rId30"/>
    <p:sldId id="426" r:id="rId31"/>
    <p:sldId id="427" r:id="rId32"/>
    <p:sldId id="428" r:id="rId33"/>
    <p:sldId id="429" r:id="rId34"/>
    <p:sldId id="449" r:id="rId3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2B7D8"/>
    <a:srgbClr val="95E24F"/>
    <a:srgbClr val="296F83"/>
    <a:srgbClr val="F1D705"/>
    <a:srgbClr val="C8B205"/>
    <a:srgbClr val="E5CB08"/>
    <a:srgbClr val="FADF18"/>
    <a:srgbClr val="FFD411"/>
    <a:srgbClr val="FFF0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autoAdjust="0"/>
    <p:restoredTop sz="96353" autoAdjust="0"/>
  </p:normalViewPr>
  <p:slideViewPr>
    <p:cSldViewPr snapToGrid="0" snapToObjects="1">
      <p:cViewPr varScale="1">
        <p:scale>
          <a:sx n="110" d="100"/>
          <a:sy n="110" d="100"/>
        </p:scale>
        <p:origin x="1566" y="108"/>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notesViewPr>
    <p:cSldViewPr snapToGrid="0" snapToObjects="1">
      <p:cViewPr varScale="1">
        <p:scale>
          <a:sx n="67" d="100"/>
          <a:sy n="67" d="100"/>
        </p:scale>
        <p:origin x="-2968"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AF68AB-CB17-48E5-8596-3D011E7DD92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Alex Garcia - God's Design for Pleasure</a:t>
            </a:r>
          </a:p>
        </p:txBody>
      </p:sp>
      <p:sp>
        <p:nvSpPr>
          <p:cNvPr id="3" name="Date Placeholder 2">
            <a:extLst>
              <a:ext uri="{FF2B5EF4-FFF2-40B4-BE49-F238E27FC236}">
                <a16:creationId xmlns:a16="http://schemas.microsoft.com/office/drawing/2014/main" id="{11B9951F-8E8C-4065-931D-C3BD06B088B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03/04/2018</a:t>
            </a:r>
          </a:p>
        </p:txBody>
      </p:sp>
      <p:sp>
        <p:nvSpPr>
          <p:cNvPr id="4" name="Footer Placeholder 3">
            <a:extLst>
              <a:ext uri="{FF2B5EF4-FFF2-40B4-BE49-F238E27FC236}">
                <a16:creationId xmlns:a16="http://schemas.microsoft.com/office/drawing/2014/main" id="{242E9034-0A86-466A-9541-F56F10BBBBB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Sugar Land Bible Church</a:t>
            </a:r>
          </a:p>
        </p:txBody>
      </p:sp>
      <p:sp>
        <p:nvSpPr>
          <p:cNvPr id="5" name="Slide Number Placeholder 4">
            <a:extLst>
              <a:ext uri="{FF2B5EF4-FFF2-40B4-BE49-F238E27FC236}">
                <a16:creationId xmlns:a16="http://schemas.microsoft.com/office/drawing/2014/main" id="{89C487FA-BC24-4112-8C2F-80F9DF59D63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2072554-737E-423C-87A6-A2B382292DEF}" type="slidenum">
              <a:rPr lang="en-US" smtClean="0"/>
              <a:t>‹#›</a:t>
            </a:fld>
            <a:endParaRPr lang="en-US"/>
          </a:p>
        </p:txBody>
      </p:sp>
    </p:spTree>
    <p:extLst>
      <p:ext uri="{BB962C8B-B14F-4D97-AF65-F5344CB8AC3E}">
        <p14:creationId xmlns:p14="http://schemas.microsoft.com/office/powerpoint/2010/main" val="24715249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Alex Garcia - God's Design for Pleasure</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03/04/2018</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Sugar Land Bible Church</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F72BD60-DECC-BF4D-8CCF-133AC414370C}" type="slidenum">
              <a:rPr lang="en-US" smtClean="0"/>
              <a:t>‹#›</a:t>
            </a:fld>
            <a:endParaRPr lang="en-US"/>
          </a:p>
        </p:txBody>
      </p:sp>
    </p:spTree>
    <p:extLst>
      <p:ext uri="{BB962C8B-B14F-4D97-AF65-F5344CB8AC3E}">
        <p14:creationId xmlns:p14="http://schemas.microsoft.com/office/powerpoint/2010/main" val="324934278"/>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BF43F5-2A89-144D-A665-E581B43AC6E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2370-9FA5-144E-9D80-0809FD596C27}" type="slidenum">
              <a:rPr lang="en-US" smtClean="0"/>
              <a:t>‹#›</a:t>
            </a:fld>
            <a:endParaRPr lang="en-US"/>
          </a:p>
        </p:txBody>
      </p:sp>
    </p:spTree>
    <p:extLst>
      <p:ext uri="{BB962C8B-B14F-4D97-AF65-F5344CB8AC3E}">
        <p14:creationId xmlns:p14="http://schemas.microsoft.com/office/powerpoint/2010/main" val="425291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168906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26118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902242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7522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F43F5-2A89-144D-A665-E581B43AC6E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06870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F43F5-2A89-144D-A665-E581B43AC6E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123371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BF43F5-2A89-144D-A665-E581B43AC6E1}"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48621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F43F5-2A89-144D-A665-E581B43AC6E1}"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65966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43F5-2A89-144D-A665-E581B43AC6E1}"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74722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306626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96545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F43F5-2A89-144D-A665-E581B43AC6E1}" type="datetimeFigureOut">
              <a:rPr lang="en-US" smtClean="0"/>
              <a:t>3/2/2018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FFE51-FDF7-0D4B-B804-F980C74C6DC8}" type="slidenum">
              <a:rPr lang="en-US" smtClean="0"/>
              <a:t>‹#›</a:t>
            </a:fld>
            <a:endParaRPr lang="en-US"/>
          </a:p>
        </p:txBody>
      </p:sp>
    </p:spTree>
    <p:extLst>
      <p:ext uri="{BB962C8B-B14F-4D97-AF65-F5344CB8AC3E}">
        <p14:creationId xmlns:p14="http://schemas.microsoft.com/office/powerpoint/2010/main" val="3221230231"/>
      </p:ext>
    </p:extLst>
  </p:cSld>
  <p:clrMap bg1="dk1" tx1="lt1" bg2="dk2" tx2="lt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731" y="1451513"/>
            <a:ext cx="8928538" cy="3930111"/>
          </a:xfrm>
        </p:spPr>
        <p:txBody>
          <a:bodyPr>
            <a:noAutofit/>
          </a:bodyPr>
          <a:lstStyle/>
          <a:p>
            <a:pPr marL="0" lvl="0" indent="0" algn="ctr">
              <a:spcBef>
                <a:spcPts val="0"/>
              </a:spcBef>
              <a:buNone/>
            </a:pPr>
            <a:r>
              <a:rPr lang="en-US" sz="4800" dirty="0">
                <a:effectLst>
                  <a:outerShdw blurRad="38100" dist="38100" dir="2700000" algn="tl">
                    <a:srgbClr val="000000">
                      <a:alpha val="43137"/>
                    </a:srgbClr>
                  </a:outerShdw>
                </a:effectLst>
              </a:rPr>
              <a:t>GOD’S DESIGN FOR PLEASURE</a:t>
            </a:r>
            <a:endParaRPr lang="en-US" sz="4500" dirty="0">
              <a:effectLst>
                <a:outerShdw blurRad="38100" dist="38100" dir="2700000" algn="tl">
                  <a:srgbClr val="000000">
                    <a:alpha val="43137"/>
                  </a:srgbClr>
                </a:outerShdw>
              </a:effectLst>
              <a:latin typeface="Avenir Book"/>
              <a:cs typeface="Avenir Book"/>
            </a:endParaRPr>
          </a:p>
          <a:p>
            <a:pPr marL="0" lvl="0" indent="0" algn="ctr">
              <a:spcBef>
                <a:spcPts val="0"/>
              </a:spcBef>
              <a:buNone/>
            </a:pPr>
            <a:endParaRPr lang="en-US" sz="4000" dirty="0">
              <a:effectLst>
                <a:outerShdw blurRad="38100" dist="38100" dir="2700000" algn="tl">
                  <a:srgbClr val="000000">
                    <a:alpha val="43137"/>
                  </a:srgbClr>
                </a:outerShdw>
              </a:effectLst>
              <a:latin typeface="Avenir Book"/>
              <a:cs typeface="Avenir Book"/>
            </a:endParaRPr>
          </a:p>
          <a:p>
            <a:pPr marL="0" lvl="0" indent="0" algn="ctr">
              <a:spcBef>
                <a:spcPts val="0"/>
              </a:spcBef>
              <a:buNone/>
            </a:pPr>
            <a:endParaRPr lang="en-US" sz="3600" dirty="0">
              <a:effectLst>
                <a:outerShdw blurRad="38100" dist="38100" dir="2700000" algn="tl">
                  <a:srgbClr val="000000">
                    <a:alpha val="43137"/>
                  </a:srgbClr>
                </a:outerShdw>
              </a:effectLst>
              <a:latin typeface="Avenir Book"/>
              <a:cs typeface="Avenir Book"/>
            </a:endParaRPr>
          </a:p>
          <a:p>
            <a:pPr marL="0" lvl="0" indent="0" algn="ctr">
              <a:spcBef>
                <a:spcPts val="0"/>
              </a:spcBef>
              <a:buNone/>
            </a:pPr>
            <a:endParaRPr lang="en-US" sz="3600" dirty="0">
              <a:effectLst>
                <a:outerShdw blurRad="38100" dist="38100" dir="2700000" algn="tl">
                  <a:srgbClr val="000000">
                    <a:alpha val="43137"/>
                  </a:srgbClr>
                </a:outerShdw>
              </a:effectLst>
              <a:latin typeface="Avenir Book"/>
              <a:cs typeface="Avenir Book"/>
            </a:endParaRPr>
          </a:p>
          <a:p>
            <a:pPr marL="0" lvl="0" indent="0" algn="ctr">
              <a:spcBef>
                <a:spcPts val="0"/>
              </a:spcBef>
              <a:buNone/>
            </a:pPr>
            <a:r>
              <a:rPr lang="en-US" sz="3600" dirty="0">
                <a:effectLst>
                  <a:outerShdw blurRad="38100" dist="38100" dir="2700000" algn="tl">
                    <a:srgbClr val="000000">
                      <a:alpha val="43137"/>
                    </a:srgbClr>
                  </a:outerShdw>
                </a:effectLst>
                <a:latin typeface="Avenir Book"/>
                <a:cs typeface="Avenir Book"/>
              </a:rPr>
              <a:t>March 4, 2018</a:t>
            </a:r>
          </a:p>
          <a:p>
            <a:pPr marL="0" lvl="0" indent="0" algn="ctr">
              <a:spcBef>
                <a:spcPts val="0"/>
              </a:spcBef>
              <a:buNone/>
            </a:pPr>
            <a:r>
              <a:rPr lang="en-US" sz="3600" dirty="0">
                <a:effectLst>
                  <a:outerShdw blurRad="38100" dist="38100" dir="2700000" algn="tl">
                    <a:srgbClr val="000000">
                      <a:alpha val="43137"/>
                    </a:srgbClr>
                  </a:outerShdw>
                </a:effectLst>
                <a:latin typeface="Avenir Book"/>
                <a:cs typeface="Avenir Book"/>
              </a:rPr>
              <a:t>Alex Garcia</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676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8BDED-8720-4651-A454-903F5733E8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119524" y="19638"/>
            <a:ext cx="8904953" cy="2769989"/>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2:1</a:t>
            </a:r>
          </a:p>
          <a:p>
            <a:pPr algn="just">
              <a:spcAft>
                <a:spcPts val="1000"/>
              </a:spcAft>
            </a:pPr>
            <a:r>
              <a:rPr lang="en-US" sz="4000" dirty="0">
                <a:effectLst>
                  <a:outerShdw blurRad="38100" dist="38100" dir="2700000" algn="tl">
                    <a:srgbClr val="000000">
                      <a:alpha val="43137"/>
                    </a:srgbClr>
                  </a:outerShdw>
                </a:effectLst>
              </a:rPr>
              <a:t>“I said to myself, ‘Come now, I will test you with pleasure. So enjoy yourself.’ And behold, it too was futility.”</a:t>
            </a:r>
          </a:p>
        </p:txBody>
      </p:sp>
    </p:spTree>
    <p:extLst>
      <p:ext uri="{BB962C8B-B14F-4D97-AF65-F5344CB8AC3E}">
        <p14:creationId xmlns:p14="http://schemas.microsoft.com/office/powerpoint/2010/main" val="17305364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793D7-36EA-46CF-A452-C342F72A49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2154436"/>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2:2</a:t>
            </a:r>
          </a:p>
          <a:p>
            <a:r>
              <a:rPr lang="en-US" sz="4000" dirty="0">
                <a:effectLst>
                  <a:outerShdw blurRad="38100" dist="38100" dir="2700000" algn="tl">
                    <a:srgbClr val="000000">
                      <a:alpha val="43137"/>
                    </a:srgbClr>
                  </a:outerShdw>
                </a:effectLst>
              </a:rPr>
              <a:t>“I said of laughter, ‘It is madness,’ and of pleasure, ‘What does it accomplish?’”</a:t>
            </a:r>
          </a:p>
        </p:txBody>
      </p:sp>
    </p:spTree>
    <p:extLst>
      <p:ext uri="{BB962C8B-B14F-4D97-AF65-F5344CB8AC3E}">
        <p14:creationId xmlns:p14="http://schemas.microsoft.com/office/powerpoint/2010/main" val="21137723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55693-7EE1-4E85-A660-5833466E72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681084" y="19638"/>
            <a:ext cx="7657582" cy="2154436"/>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Psalm  16:11</a:t>
            </a:r>
          </a:p>
          <a:p>
            <a:pPr algn="just">
              <a:spcAft>
                <a:spcPts val="1000"/>
              </a:spcAft>
            </a:pPr>
            <a:r>
              <a:rPr lang="en-US" sz="4000" dirty="0">
                <a:effectLst>
                  <a:outerShdw blurRad="38100" dist="38100" dir="2700000" algn="tl">
                    <a:srgbClr val="000000">
                      <a:alpha val="43137"/>
                    </a:srgbClr>
                  </a:outerShdw>
                </a:effectLst>
              </a:rPr>
              <a:t>“In Your right hand, there are pleasures forever.” </a:t>
            </a:r>
          </a:p>
        </p:txBody>
      </p:sp>
    </p:spTree>
    <p:extLst>
      <p:ext uri="{BB962C8B-B14F-4D97-AF65-F5344CB8AC3E}">
        <p14:creationId xmlns:p14="http://schemas.microsoft.com/office/powerpoint/2010/main" val="34580483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27E81-D081-4582-A829-3221BB686B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45349" y="10211"/>
            <a:ext cx="9053303" cy="2769989"/>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2:15</a:t>
            </a:r>
          </a:p>
          <a:p>
            <a:pPr algn="just">
              <a:spcAft>
                <a:spcPts val="1000"/>
              </a:spcAft>
            </a:pPr>
            <a:r>
              <a:rPr lang="en-US" sz="4000" dirty="0">
                <a:effectLst>
                  <a:outerShdw blurRad="38100" dist="38100" dir="2700000" algn="tl">
                    <a:srgbClr val="000000">
                      <a:alpha val="43137"/>
                    </a:srgbClr>
                  </a:outerShdw>
                </a:effectLst>
              </a:rPr>
              <a:t>“Then the LORD God took the man and put him into the garden of Eden to </a:t>
            </a:r>
            <a:r>
              <a:rPr lang="en-US" sz="4000" b="1" u="sng" dirty="0">
                <a:solidFill>
                  <a:srgbClr val="FFFFCC"/>
                </a:solidFill>
                <a:effectLst>
                  <a:outerShdw blurRad="38100" dist="38100" dir="2700000" algn="tl">
                    <a:srgbClr val="000000">
                      <a:alpha val="43137"/>
                    </a:srgbClr>
                  </a:outerShdw>
                </a:effectLst>
              </a:rPr>
              <a:t>cultivate it and keep it</a:t>
            </a:r>
            <a:r>
              <a:rPr lang="en-US" sz="4000" dirty="0">
                <a:effectLst>
                  <a:outerShdw blurRad="38100" dist="38100" dir="2700000" algn="tl">
                    <a:srgbClr val="000000">
                      <a:alpha val="43137"/>
                    </a:srgbClr>
                  </a:outerShdw>
                </a:effectLst>
              </a:rPr>
              <a:t>.”</a:t>
            </a:r>
            <a:endParaRPr lang="en-US" sz="4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491DFBA1-5423-477F-816E-6364AAE31A13}"/>
              </a:ext>
            </a:extLst>
          </p:cNvPr>
          <p:cNvPicPr>
            <a:picLocks noChangeAspect="1"/>
          </p:cNvPicPr>
          <p:nvPr/>
        </p:nvPicPr>
        <p:blipFill>
          <a:blip r:embed="rId3"/>
          <a:stretch>
            <a:fillRect/>
          </a:stretch>
        </p:blipFill>
        <p:spPr>
          <a:xfrm>
            <a:off x="2667000" y="2738438"/>
            <a:ext cx="3810000" cy="2143125"/>
          </a:xfrm>
          <a:prstGeom prst="rect">
            <a:avLst/>
          </a:prstGeom>
        </p:spPr>
      </p:pic>
    </p:spTree>
    <p:extLst>
      <p:ext uri="{BB962C8B-B14F-4D97-AF65-F5344CB8AC3E}">
        <p14:creationId xmlns:p14="http://schemas.microsoft.com/office/powerpoint/2010/main" val="11113536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CC"/>
                </a:solidFill>
                <a:effectLst>
                  <a:outerShdw blurRad="38100" dist="38100" dir="2700000" algn="tl">
                    <a:srgbClr val="000000">
                      <a:alpha val="43137"/>
                    </a:srgbClr>
                  </a:outerShdw>
                </a:effectLst>
              </a:rPr>
              <a:t>Thomas Constable</a:t>
            </a:r>
          </a:p>
        </p:txBody>
      </p:sp>
      <p:sp>
        <p:nvSpPr>
          <p:cNvPr id="3" name="Content Placeholder 2"/>
          <p:cNvSpPr>
            <a:spLocks noGrp="1"/>
          </p:cNvSpPr>
          <p:nvPr>
            <p:ph idx="1"/>
          </p:nvPr>
        </p:nvSpPr>
        <p:spPr>
          <a:xfrm>
            <a:off x="220891" y="1600200"/>
            <a:ext cx="8706819" cy="4525963"/>
          </a:xfrm>
        </p:spPr>
        <p:txBody>
          <a:bodyPr>
            <a:normAutofit/>
          </a:bodyPr>
          <a:lstStyle/>
          <a:p>
            <a:pPr marL="0" indent="0" algn="just">
              <a:buNone/>
            </a:pPr>
            <a:r>
              <a:rPr lang="en-US" sz="3400" dirty="0">
                <a:effectLst>
                  <a:outerShdw blurRad="38100" dist="38100" dir="2700000" algn="tl">
                    <a:srgbClr val="000000">
                      <a:alpha val="43137"/>
                    </a:srgbClr>
                  </a:outerShdw>
                </a:effectLst>
              </a:rPr>
              <a:t>“Pleasure produces no lasting accomplishment... That is, while it has some temporary, immediate value (e.g., relieving grief or boredom), it does not produce anything permanently or ultimately worthwhile.”</a:t>
            </a:r>
          </a:p>
        </p:txBody>
      </p:sp>
      <p:pic>
        <p:nvPicPr>
          <p:cNvPr id="4" name="Picture 3">
            <a:extLst>
              <a:ext uri="{FF2B5EF4-FFF2-40B4-BE49-F238E27FC236}">
                <a16:creationId xmlns:a16="http://schemas.microsoft.com/office/drawing/2014/main" id="{8CA0AD33-3559-421C-829D-A65FB5B215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25" y="85725"/>
            <a:ext cx="793161" cy="1097280"/>
          </a:xfrm>
          <a:prstGeom prst="rect">
            <a:avLst/>
          </a:prstGeom>
        </p:spPr>
      </p:pic>
    </p:spTree>
    <p:extLst>
      <p:ext uri="{BB962C8B-B14F-4D97-AF65-F5344CB8AC3E}">
        <p14:creationId xmlns:p14="http://schemas.microsoft.com/office/powerpoint/2010/main" val="295731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116786" y="19638"/>
            <a:ext cx="8910428" cy="4616648"/>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2:3</a:t>
            </a:r>
          </a:p>
          <a:p>
            <a:pPr algn="just"/>
            <a:r>
              <a:rPr lang="en-US" sz="4000" dirty="0">
                <a:effectLst>
                  <a:outerShdw blurRad="38100" dist="38100" dir="2700000" algn="tl">
                    <a:srgbClr val="000000">
                      <a:alpha val="43137"/>
                    </a:srgbClr>
                  </a:outerShdw>
                </a:effectLst>
              </a:rPr>
              <a:t>“I explored with my mind how to stimulate my body with wine while my mind was guiding me wisely, and how to take hold of folly, until I could see what good there is for the sons of men to do under heaven the few years of their lives.”</a:t>
            </a:r>
          </a:p>
        </p:txBody>
      </p:sp>
    </p:spTree>
    <p:extLst>
      <p:ext uri="{BB962C8B-B14F-4D97-AF65-F5344CB8AC3E}">
        <p14:creationId xmlns:p14="http://schemas.microsoft.com/office/powerpoint/2010/main" val="7088754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5232202"/>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2:4-6</a:t>
            </a:r>
          </a:p>
          <a:p>
            <a:pPr algn="just">
              <a:spcAft>
                <a:spcPts val="1000"/>
              </a:spcAft>
            </a:pPr>
            <a:r>
              <a:rPr lang="en-US" sz="4000" dirty="0">
                <a:effectLst>
                  <a:outerShdw blurRad="38100" dist="38100" dir="2700000" algn="tl">
                    <a:srgbClr val="000000">
                      <a:alpha val="43137"/>
                    </a:srgbClr>
                  </a:outerShdw>
                </a:effectLst>
              </a:rPr>
              <a:t>“</a:t>
            </a:r>
            <a:r>
              <a:rPr lang="en-US" sz="4000" baseline="30000" dirty="0">
                <a:effectLst>
                  <a:outerShdw blurRad="38100" dist="38100" dir="2700000" algn="tl">
                    <a:srgbClr val="000000">
                      <a:alpha val="43137"/>
                    </a:srgbClr>
                  </a:outerShdw>
                </a:effectLst>
              </a:rPr>
              <a:t>4 </a:t>
            </a:r>
            <a:r>
              <a:rPr lang="en-US" sz="4000" dirty="0">
                <a:effectLst>
                  <a:outerShdw blurRad="38100" dist="38100" dir="2700000" algn="tl">
                    <a:srgbClr val="000000">
                      <a:alpha val="43137"/>
                    </a:srgbClr>
                  </a:outerShdw>
                </a:effectLst>
              </a:rPr>
              <a:t>I enlarged my works: I built houses for myself, I planted vineyards for myself; </a:t>
            </a:r>
            <a:r>
              <a:rPr lang="en-US" sz="4000" baseline="30000" dirty="0">
                <a:effectLst>
                  <a:outerShdw blurRad="38100" dist="38100" dir="2700000" algn="tl">
                    <a:srgbClr val="000000">
                      <a:alpha val="43137"/>
                    </a:srgbClr>
                  </a:outerShdw>
                </a:effectLst>
              </a:rPr>
              <a:t>5</a:t>
            </a:r>
            <a:r>
              <a:rPr lang="en-US" sz="4000" dirty="0">
                <a:effectLst>
                  <a:outerShdw blurRad="38100" dist="38100" dir="2700000" algn="tl">
                    <a:srgbClr val="000000">
                      <a:alpha val="43137"/>
                    </a:srgbClr>
                  </a:outerShdw>
                </a:effectLst>
              </a:rPr>
              <a:t> I made gardens and parks for myself and I planted in them all kinds of fruit trees; </a:t>
            </a:r>
            <a:r>
              <a:rPr lang="en-US" sz="4000" baseline="30000" dirty="0">
                <a:effectLst>
                  <a:outerShdw blurRad="38100" dist="38100" dir="2700000" algn="tl">
                    <a:srgbClr val="000000">
                      <a:alpha val="43137"/>
                    </a:srgbClr>
                  </a:outerShdw>
                </a:effectLst>
              </a:rPr>
              <a:t>6</a:t>
            </a:r>
            <a:r>
              <a:rPr lang="en-US" sz="4000" dirty="0">
                <a:effectLst>
                  <a:outerShdw blurRad="38100" dist="38100" dir="2700000" algn="tl">
                    <a:srgbClr val="000000">
                      <a:alpha val="43137"/>
                    </a:srgbClr>
                  </a:outerShdw>
                </a:effectLst>
              </a:rPr>
              <a:t> I made ponds of water for myself from which to irrigate a forest of growing trees.”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472321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4801314"/>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1 John 2:15-17</a:t>
            </a:r>
          </a:p>
          <a:p>
            <a:pPr algn="just">
              <a:spcAft>
                <a:spcPts val="1000"/>
              </a:spcAft>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15 </a:t>
            </a:r>
            <a:r>
              <a:rPr lang="en-US" sz="3600" dirty="0">
                <a:effectLst>
                  <a:outerShdw blurRad="38100" dist="38100" dir="2700000" algn="tl">
                    <a:srgbClr val="000000">
                      <a:alpha val="43137"/>
                    </a:srgbClr>
                  </a:outerShdw>
                </a:effectLst>
              </a:rPr>
              <a:t>Do not love the world nor the things in the world. If anyone loves the world, the love of the Father is not in him. </a:t>
            </a:r>
            <a:r>
              <a:rPr lang="en-US" sz="3600" baseline="30000" dirty="0">
                <a:effectLst>
                  <a:outerShdw blurRad="38100" dist="38100" dir="2700000" algn="tl">
                    <a:srgbClr val="000000">
                      <a:alpha val="43137"/>
                    </a:srgbClr>
                  </a:outerShdw>
                </a:effectLst>
              </a:rPr>
              <a:t>16 </a:t>
            </a:r>
            <a:r>
              <a:rPr lang="en-US" sz="3600" dirty="0">
                <a:effectLst>
                  <a:outerShdw blurRad="38100" dist="38100" dir="2700000" algn="tl">
                    <a:srgbClr val="000000">
                      <a:alpha val="43137"/>
                    </a:srgbClr>
                  </a:outerShdw>
                </a:effectLst>
              </a:rPr>
              <a:t>For all that is in the world, </a:t>
            </a:r>
            <a:r>
              <a:rPr lang="en-US" sz="3600" b="1" u="sng" dirty="0">
                <a:solidFill>
                  <a:srgbClr val="FFFFCC"/>
                </a:solidFill>
                <a:effectLst>
                  <a:outerShdw blurRad="38100" dist="38100" dir="2700000" algn="tl">
                    <a:srgbClr val="000000">
                      <a:alpha val="43137"/>
                    </a:srgbClr>
                  </a:outerShdw>
                </a:effectLst>
              </a:rPr>
              <a:t>the lust of the flesh and the lust of the eyes</a:t>
            </a:r>
            <a:r>
              <a:rPr lang="en-US" sz="3600" dirty="0">
                <a:effectLst>
                  <a:outerShdw blurRad="38100" dist="38100" dir="2700000" algn="tl">
                    <a:srgbClr val="000000">
                      <a:alpha val="43137"/>
                    </a:srgbClr>
                  </a:outerShdw>
                </a:effectLst>
              </a:rPr>
              <a:t> and the boastful pride of life, is not from the Father, but is from the world. </a:t>
            </a:r>
            <a:r>
              <a:rPr lang="en-US" sz="3600" baseline="30000" dirty="0">
                <a:effectLst>
                  <a:outerShdw blurRad="38100" dist="38100" dir="2700000" algn="tl">
                    <a:srgbClr val="000000">
                      <a:alpha val="43137"/>
                    </a:srgbClr>
                  </a:outerShdw>
                </a:effectLst>
              </a:rPr>
              <a:t>17 </a:t>
            </a:r>
            <a:r>
              <a:rPr lang="en-US" sz="3600" dirty="0">
                <a:effectLst>
                  <a:outerShdw blurRad="38100" dist="38100" dir="2700000" algn="tl">
                    <a:srgbClr val="000000">
                      <a:alpha val="43137"/>
                    </a:srgbClr>
                  </a:outerShdw>
                </a:effectLst>
              </a:rPr>
              <a:t>The world is passing away, and also its lusts . . ..” </a:t>
            </a:r>
            <a:endParaRPr 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472321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5232202"/>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2:4-6</a:t>
            </a:r>
          </a:p>
          <a:p>
            <a:pPr algn="just">
              <a:spcAft>
                <a:spcPts val="1000"/>
              </a:spcAft>
            </a:pPr>
            <a:r>
              <a:rPr lang="en-US" sz="4000" dirty="0">
                <a:effectLst>
                  <a:outerShdw blurRad="38100" dist="38100" dir="2700000" algn="tl">
                    <a:srgbClr val="000000">
                      <a:alpha val="43137"/>
                    </a:srgbClr>
                  </a:outerShdw>
                </a:effectLst>
              </a:rPr>
              <a:t>“</a:t>
            </a:r>
            <a:r>
              <a:rPr lang="en-US" sz="4000" baseline="30000" dirty="0">
                <a:effectLst>
                  <a:outerShdw blurRad="38100" dist="38100" dir="2700000" algn="tl">
                    <a:srgbClr val="000000">
                      <a:alpha val="43137"/>
                    </a:srgbClr>
                  </a:outerShdw>
                </a:effectLst>
              </a:rPr>
              <a:t>4 </a:t>
            </a:r>
            <a:r>
              <a:rPr lang="en-US" sz="4000" dirty="0">
                <a:effectLst>
                  <a:outerShdw blurRad="38100" dist="38100" dir="2700000" algn="tl">
                    <a:srgbClr val="000000">
                      <a:alpha val="43137"/>
                    </a:srgbClr>
                  </a:outerShdw>
                </a:effectLst>
              </a:rPr>
              <a:t>I enlarged my works: I built houses </a:t>
            </a:r>
            <a:r>
              <a:rPr lang="en-US" sz="4000" b="1" u="sng" dirty="0">
                <a:solidFill>
                  <a:srgbClr val="FFFFCC"/>
                </a:solidFill>
                <a:effectLst>
                  <a:outerShdw blurRad="38100" dist="38100" dir="2700000" algn="tl">
                    <a:srgbClr val="000000">
                      <a:alpha val="43137"/>
                    </a:srgbClr>
                  </a:outerShdw>
                </a:effectLst>
              </a:rPr>
              <a:t>for myself</a:t>
            </a:r>
            <a:r>
              <a:rPr lang="en-US" sz="4000" dirty="0">
                <a:effectLst>
                  <a:outerShdw blurRad="38100" dist="38100" dir="2700000" algn="tl">
                    <a:srgbClr val="000000">
                      <a:alpha val="43137"/>
                    </a:srgbClr>
                  </a:outerShdw>
                </a:effectLst>
              </a:rPr>
              <a:t>, I planted vineyards </a:t>
            </a:r>
            <a:r>
              <a:rPr lang="en-US" sz="4000" b="1" u="sng" dirty="0">
                <a:solidFill>
                  <a:srgbClr val="FFFFCC"/>
                </a:solidFill>
                <a:effectLst>
                  <a:outerShdw blurRad="38100" dist="38100" dir="2700000" algn="tl">
                    <a:srgbClr val="000000">
                      <a:alpha val="43137"/>
                    </a:srgbClr>
                  </a:outerShdw>
                </a:effectLst>
              </a:rPr>
              <a:t>for myself</a:t>
            </a:r>
            <a:r>
              <a:rPr lang="en-US" sz="4000" dirty="0">
                <a:effectLst>
                  <a:outerShdw blurRad="38100" dist="38100" dir="2700000" algn="tl">
                    <a:srgbClr val="000000">
                      <a:alpha val="43137"/>
                    </a:srgbClr>
                  </a:outerShdw>
                </a:effectLst>
              </a:rPr>
              <a:t>; </a:t>
            </a:r>
            <a:r>
              <a:rPr lang="en-US" sz="4000" baseline="30000" dirty="0">
                <a:effectLst>
                  <a:outerShdw blurRad="38100" dist="38100" dir="2700000" algn="tl">
                    <a:srgbClr val="000000">
                      <a:alpha val="43137"/>
                    </a:srgbClr>
                  </a:outerShdw>
                </a:effectLst>
              </a:rPr>
              <a:t>5</a:t>
            </a:r>
            <a:r>
              <a:rPr lang="en-US" sz="4000" dirty="0">
                <a:effectLst>
                  <a:outerShdw blurRad="38100" dist="38100" dir="2700000" algn="tl">
                    <a:srgbClr val="000000">
                      <a:alpha val="43137"/>
                    </a:srgbClr>
                  </a:outerShdw>
                </a:effectLst>
              </a:rPr>
              <a:t> I made gardens and parks </a:t>
            </a:r>
            <a:r>
              <a:rPr lang="en-US" sz="4000" b="1" u="sng" dirty="0">
                <a:solidFill>
                  <a:srgbClr val="FFFFCC"/>
                </a:solidFill>
                <a:effectLst>
                  <a:outerShdw blurRad="38100" dist="38100" dir="2700000" algn="tl">
                    <a:srgbClr val="000000">
                      <a:alpha val="43137"/>
                    </a:srgbClr>
                  </a:outerShdw>
                </a:effectLst>
              </a:rPr>
              <a:t>for myself</a:t>
            </a:r>
            <a:r>
              <a:rPr lang="en-US" sz="4000" dirty="0">
                <a:effectLst>
                  <a:outerShdw blurRad="38100" dist="38100" dir="2700000" algn="tl">
                    <a:srgbClr val="000000">
                      <a:alpha val="43137"/>
                    </a:srgbClr>
                  </a:outerShdw>
                </a:effectLst>
              </a:rPr>
              <a:t> and I planted in them all kinds of fruit trees; </a:t>
            </a:r>
            <a:r>
              <a:rPr lang="en-US" sz="4000" baseline="30000" dirty="0">
                <a:effectLst>
                  <a:outerShdw blurRad="38100" dist="38100" dir="2700000" algn="tl">
                    <a:srgbClr val="000000">
                      <a:alpha val="43137"/>
                    </a:srgbClr>
                  </a:outerShdw>
                </a:effectLst>
              </a:rPr>
              <a:t>6</a:t>
            </a:r>
            <a:r>
              <a:rPr lang="en-US" sz="4000" dirty="0">
                <a:effectLst>
                  <a:outerShdw blurRad="38100" dist="38100" dir="2700000" algn="tl">
                    <a:srgbClr val="000000">
                      <a:alpha val="43137"/>
                    </a:srgbClr>
                  </a:outerShdw>
                </a:effectLst>
              </a:rPr>
              <a:t> I made ponds of water </a:t>
            </a:r>
            <a:r>
              <a:rPr lang="en-US" sz="4000" b="1" u="sng" dirty="0">
                <a:solidFill>
                  <a:srgbClr val="FFFFCC"/>
                </a:solidFill>
                <a:effectLst>
                  <a:outerShdw blurRad="38100" dist="38100" dir="2700000" algn="tl">
                    <a:srgbClr val="000000">
                      <a:alpha val="43137"/>
                    </a:srgbClr>
                  </a:outerShdw>
                </a:effectLst>
              </a:rPr>
              <a:t>for myself</a:t>
            </a:r>
            <a:r>
              <a:rPr lang="en-US" sz="4000" dirty="0">
                <a:effectLst>
                  <a:outerShdw blurRad="38100" dist="38100" dir="2700000" algn="tl">
                    <a:srgbClr val="000000">
                      <a:alpha val="43137"/>
                    </a:srgbClr>
                  </a:outerShdw>
                </a:effectLst>
              </a:rPr>
              <a:t> from which to irrigate a forest of growing trees.”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327454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5" y="274638"/>
            <a:ext cx="8625850" cy="1143000"/>
          </a:xfrm>
        </p:spPr>
        <p:txBody>
          <a:bodyPr>
            <a:normAutofit/>
          </a:bodyPr>
          <a:lstStyle/>
          <a:p>
            <a:pPr algn="l"/>
            <a:r>
              <a:rPr lang="en-US" sz="4000" dirty="0">
                <a:solidFill>
                  <a:srgbClr val="FFFFCC"/>
                </a:solidFill>
                <a:effectLst>
                  <a:outerShdw blurRad="38100" dist="38100" dir="2700000" algn="tl">
                    <a:srgbClr val="000000">
                      <a:alpha val="43137"/>
                    </a:srgbClr>
                  </a:outerShdw>
                </a:effectLst>
              </a:rPr>
              <a:t>John Rockefeller</a:t>
            </a:r>
            <a:endParaRPr lang="en-US" sz="4000" dirty="0">
              <a:effectLst>
                <a:outerShdw blurRad="38100" dist="38100" dir="2700000" algn="tl">
                  <a:srgbClr val="000000">
                    <a:alpha val="43137"/>
                  </a:srgbClr>
                </a:outerShdw>
              </a:effectLst>
            </a:endParaRPr>
          </a:p>
        </p:txBody>
      </p:sp>
      <p:pic>
        <p:nvPicPr>
          <p:cNvPr id="7" name="Content Placeholder 6" descr="John_Rockefeller.jpg"/>
          <p:cNvPicPr>
            <a:picLocks noGrp="1" noChangeAspect="1"/>
          </p:cNvPicPr>
          <p:nvPr>
            <p:ph idx="1"/>
          </p:nvPr>
        </p:nvPicPr>
        <p:blipFill>
          <a:blip r:embed="rId2" cstate="email">
            <a:extLst>
              <a:ext uri="{28A0092B-C50C-407E-A947-70E740481C1C}">
                <a14:useLocalDpi xmlns:a14="http://schemas.microsoft.com/office/drawing/2010/main"/>
              </a:ext>
            </a:extLst>
          </a:blip>
          <a:srcRect l="-16074" r="-16074"/>
          <a:stretch>
            <a:fillRect/>
          </a:stretch>
        </p:blipFill>
        <p:spPr/>
      </p:pic>
    </p:spTree>
    <p:extLst>
      <p:ext uri="{BB962C8B-B14F-4D97-AF65-F5344CB8AC3E}">
        <p14:creationId xmlns:p14="http://schemas.microsoft.com/office/powerpoint/2010/main" val="167225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King Solomon </a:t>
            </a:r>
          </a:p>
        </p:txBody>
      </p:sp>
      <p:pic>
        <p:nvPicPr>
          <p:cNvPr id="4" name="Picture 3"/>
          <p:cNvPicPr>
            <a:picLocks noChangeAspect="1"/>
          </p:cNvPicPr>
          <p:nvPr/>
        </p:nvPicPr>
        <p:blipFill>
          <a:blip r:embed="rId2"/>
          <a:stretch>
            <a:fillRect/>
          </a:stretch>
        </p:blipFill>
        <p:spPr>
          <a:xfrm>
            <a:off x="1651000" y="1275443"/>
            <a:ext cx="5842000" cy="5105400"/>
          </a:xfrm>
          <a:prstGeom prst="rect">
            <a:avLst/>
          </a:prstGeom>
        </p:spPr>
      </p:pic>
    </p:spTree>
    <p:extLst>
      <p:ext uri="{BB962C8B-B14F-4D97-AF65-F5344CB8AC3E}">
        <p14:creationId xmlns:p14="http://schemas.microsoft.com/office/powerpoint/2010/main" val="97607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5" y="274638"/>
            <a:ext cx="8625850" cy="1143000"/>
          </a:xfrm>
        </p:spPr>
        <p:txBody>
          <a:bodyPr>
            <a:normAutofit fontScale="90000"/>
          </a:bodyPr>
          <a:lstStyle/>
          <a:p>
            <a:pPr algn="l"/>
            <a:r>
              <a:rPr lang="en-US" dirty="0">
                <a:solidFill>
                  <a:srgbClr val="FFFFCC"/>
                </a:solidFill>
                <a:effectLst>
                  <a:outerShdw blurRad="38100" dist="38100" dir="2700000" algn="tl">
                    <a:srgbClr val="000000">
                      <a:alpha val="43137"/>
                    </a:srgbClr>
                  </a:outerShdw>
                </a:effectLst>
              </a:rPr>
              <a:t>John Rockefeller:</a:t>
            </a:r>
            <a:r>
              <a:rPr lang="en-US" dirty="0">
                <a:effectLst>
                  <a:outerShdw blurRad="38100" dist="38100" dir="2700000" algn="tl">
                    <a:srgbClr val="000000">
                      <a:alpha val="43137"/>
                    </a:srgbClr>
                  </a:outerShdw>
                </a:effectLst>
              </a:rPr>
              <a:t> </a:t>
            </a:r>
            <a:r>
              <a:rPr lang="en-US" sz="4200" dirty="0">
                <a:effectLst>
                  <a:outerShdw blurRad="38100" dist="38100" dir="2700000" algn="tl">
                    <a:srgbClr val="000000">
                      <a:alpha val="43137"/>
                    </a:srgbClr>
                  </a:outerShdw>
                </a:effectLst>
              </a:rPr>
              <a:t>“Just a little bit more”</a:t>
            </a:r>
          </a:p>
        </p:txBody>
      </p:sp>
      <p:pic>
        <p:nvPicPr>
          <p:cNvPr id="7" name="Content Placeholder 6" descr="John_Rockefeller.jpg"/>
          <p:cNvPicPr>
            <a:picLocks noGrp="1" noChangeAspect="1"/>
          </p:cNvPicPr>
          <p:nvPr>
            <p:ph idx="1"/>
          </p:nvPr>
        </p:nvPicPr>
        <p:blipFill>
          <a:blip r:embed="rId2" cstate="email">
            <a:extLst>
              <a:ext uri="{28A0092B-C50C-407E-A947-70E740481C1C}">
                <a14:useLocalDpi xmlns:a14="http://schemas.microsoft.com/office/drawing/2010/main"/>
              </a:ext>
            </a:extLst>
          </a:blip>
          <a:srcRect l="-16074" r="-16074"/>
          <a:stretch>
            <a:fillRect/>
          </a:stretch>
        </p:blipFill>
        <p:spPr/>
      </p:pic>
    </p:spTree>
    <p:extLst>
      <p:ext uri="{BB962C8B-B14F-4D97-AF65-F5344CB8AC3E}">
        <p14:creationId xmlns:p14="http://schemas.microsoft.com/office/powerpoint/2010/main" val="81535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2769989"/>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Proverbs 25:16</a:t>
            </a:r>
          </a:p>
          <a:p>
            <a:pPr algn="just">
              <a:spcAft>
                <a:spcPts val="1000"/>
              </a:spcAft>
            </a:pPr>
            <a:r>
              <a:rPr lang="en-US" sz="4000" dirty="0">
                <a:effectLst>
                  <a:outerShdw blurRad="38100" dist="38100" dir="2700000" algn="tl">
                    <a:srgbClr val="000000">
                      <a:alpha val="43137"/>
                    </a:srgbClr>
                  </a:outerShdw>
                </a:effectLst>
              </a:rPr>
              <a:t>“Have you found honey? Eat only what you need, that you not have it in excess and vomit it.” </a:t>
            </a:r>
            <a:endParaRPr lang="en-US" sz="4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9CD211C-53B4-44F0-ABD4-60EA6DC29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9920" y="2672715"/>
            <a:ext cx="2804160" cy="2103120"/>
          </a:xfrm>
          <a:prstGeom prst="rect">
            <a:avLst/>
          </a:prstGeom>
        </p:spPr>
      </p:pic>
    </p:spTree>
    <p:extLst>
      <p:ext uri="{BB962C8B-B14F-4D97-AF65-F5344CB8AC3E}">
        <p14:creationId xmlns:p14="http://schemas.microsoft.com/office/powerpoint/2010/main" val="4472321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CC"/>
                </a:solidFill>
                <a:effectLst>
                  <a:outerShdw blurRad="38100" dist="38100" dir="2700000" algn="tl">
                    <a:srgbClr val="000000">
                      <a:alpha val="43137"/>
                    </a:srgbClr>
                  </a:outerShdw>
                </a:effectLst>
              </a:rPr>
              <a:t>Derek </a:t>
            </a:r>
            <a:r>
              <a:rPr lang="en-US" sz="4800" dirty="0" err="1">
                <a:solidFill>
                  <a:srgbClr val="FFFFCC"/>
                </a:solidFill>
                <a:effectLst>
                  <a:outerShdw blurRad="38100" dist="38100" dir="2700000" algn="tl">
                    <a:srgbClr val="000000">
                      <a:alpha val="43137"/>
                    </a:srgbClr>
                  </a:outerShdw>
                </a:effectLst>
              </a:rPr>
              <a:t>Kidner</a:t>
            </a:r>
            <a:endParaRPr lang="en-US" sz="4800" dirty="0">
              <a:solidFill>
                <a:srgbClr val="FFFF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8820" y="1552284"/>
            <a:ext cx="7643464" cy="4525963"/>
          </a:xfrm>
        </p:spPr>
        <p:txBody>
          <a:bodyPr>
            <a:normAutofit/>
          </a:bodyPr>
          <a:lstStyle/>
          <a:p>
            <a:pPr marL="0" indent="0" algn="just">
              <a:buNone/>
            </a:pPr>
            <a:r>
              <a:rPr lang="en-US" sz="4100" dirty="0">
                <a:effectLst>
                  <a:outerShdw blurRad="38100" dist="38100" dir="2700000" algn="tl">
                    <a:srgbClr val="000000">
                      <a:alpha val="43137"/>
                    </a:srgbClr>
                  </a:outerShdw>
                </a:effectLst>
              </a:rPr>
              <a:t>“Since Eden, man has wanted the last ounce out of life, as though beyond God's 'enough' lay ecstasy, not nausea.”</a:t>
            </a:r>
          </a:p>
          <a:p>
            <a:endParaRPr lang="en-US" sz="40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7E2C449D-F711-45CF-9814-AAE97A1FAB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 y="85725"/>
            <a:ext cx="783771" cy="1097280"/>
          </a:xfrm>
          <a:prstGeom prst="rect">
            <a:avLst/>
          </a:prstGeom>
        </p:spPr>
      </p:pic>
    </p:spTree>
    <p:extLst>
      <p:ext uri="{BB962C8B-B14F-4D97-AF65-F5344CB8AC3E}">
        <p14:creationId xmlns:p14="http://schemas.microsoft.com/office/powerpoint/2010/main" val="369676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55" y="274638"/>
            <a:ext cx="8480139" cy="1143000"/>
          </a:xfrm>
        </p:spPr>
        <p:txBody>
          <a:bodyPr>
            <a:noAutofit/>
          </a:bodyPr>
          <a:lstStyle/>
          <a:p>
            <a:pPr algn="l"/>
            <a:r>
              <a:rPr lang="en-US" sz="4000" dirty="0">
                <a:solidFill>
                  <a:srgbClr val="FFFFCC"/>
                </a:solidFill>
                <a:effectLst>
                  <a:outerShdw blurRad="38100" dist="38100" dir="2700000" algn="tl">
                    <a:srgbClr val="000000">
                      <a:alpha val="43137"/>
                    </a:srgbClr>
                  </a:outerShdw>
                </a:effectLst>
              </a:rPr>
              <a:t>Oscar Wilde</a:t>
            </a:r>
            <a:br>
              <a:rPr lang="en-US" sz="4000" dirty="0">
                <a:solidFill>
                  <a:srgbClr val="FFFFCC"/>
                </a:solidFill>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pic>
        <p:nvPicPr>
          <p:cNvPr id="10" name="Content Placeholder 9" descr="oscar_wilde_1854-1900_1889_may_23-_picture_by_w-_and_d-_downey.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22431" y="1777009"/>
            <a:ext cx="7699138" cy="4572000"/>
          </a:xfrm>
        </p:spPr>
      </p:pic>
    </p:spTree>
    <p:extLst>
      <p:ext uri="{BB962C8B-B14F-4D97-AF65-F5344CB8AC3E}">
        <p14:creationId xmlns:p14="http://schemas.microsoft.com/office/powerpoint/2010/main" val="25124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55" y="274638"/>
            <a:ext cx="8480139" cy="1143000"/>
          </a:xfrm>
        </p:spPr>
        <p:txBody>
          <a:bodyPr>
            <a:normAutofit fontScale="90000"/>
          </a:bodyPr>
          <a:lstStyle/>
          <a:p>
            <a:pPr algn="l"/>
            <a:r>
              <a:rPr lang="en-US" dirty="0">
                <a:solidFill>
                  <a:srgbClr val="FFFFCC"/>
                </a:solidFill>
                <a:effectLst>
                  <a:outerShdw blurRad="38100" dist="38100" dir="2700000" algn="tl">
                    <a:srgbClr val="000000">
                      <a:alpha val="43137"/>
                    </a:srgbClr>
                  </a:outerShdw>
                </a:effectLst>
              </a:rPr>
              <a:t>Oscar Wilde: </a:t>
            </a:r>
            <a:r>
              <a:rPr lang="en-US" sz="4200" dirty="0">
                <a:effectLst>
                  <a:outerShdw blurRad="38100" dist="38100" dir="2700000" algn="tl">
                    <a:srgbClr val="000000">
                      <a:alpha val="43137"/>
                    </a:srgbClr>
                  </a:outerShdw>
                </a:effectLst>
              </a:rPr>
              <a:t>“Moderation is a fatal thing.  Nothing succeeds like excess!” </a:t>
            </a:r>
          </a:p>
        </p:txBody>
      </p:sp>
      <p:pic>
        <p:nvPicPr>
          <p:cNvPr id="10" name="Content Placeholder 9" descr="oscar_wilde_1854-1900_1889_may_23-_picture_by_w-_and_d-_downey.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22431" y="1777009"/>
            <a:ext cx="7699138" cy="4572000"/>
          </a:xfrm>
        </p:spPr>
      </p:pic>
    </p:spTree>
    <p:extLst>
      <p:ext uri="{BB962C8B-B14F-4D97-AF65-F5344CB8AC3E}">
        <p14:creationId xmlns:p14="http://schemas.microsoft.com/office/powerpoint/2010/main" val="385778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4616648"/>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9:26-27</a:t>
            </a:r>
          </a:p>
          <a:p>
            <a:pPr algn="just">
              <a:spcAft>
                <a:spcPts val="1000"/>
              </a:spcAft>
            </a:pPr>
            <a:r>
              <a:rPr lang="en-US" sz="4000" dirty="0">
                <a:effectLst>
                  <a:outerShdw blurRad="38100" dist="38100" dir="2700000" algn="tl">
                    <a:srgbClr val="000000">
                      <a:alpha val="43137"/>
                    </a:srgbClr>
                  </a:outerShdw>
                </a:effectLst>
              </a:rPr>
              <a:t>“ </a:t>
            </a:r>
            <a:r>
              <a:rPr lang="en-US" sz="4000" baseline="30000" dirty="0">
                <a:effectLst>
                  <a:outerShdw blurRad="38100" dist="38100" dir="2700000" algn="tl">
                    <a:srgbClr val="000000">
                      <a:alpha val="43137"/>
                    </a:srgbClr>
                  </a:outerShdw>
                </a:effectLst>
              </a:rPr>
              <a:t>26 </a:t>
            </a:r>
            <a:r>
              <a:rPr lang="en-US" sz="4000" dirty="0">
                <a:effectLst>
                  <a:outerShdw blurRad="38100" dist="38100" dir="2700000" algn="tl">
                    <a:srgbClr val="000000">
                      <a:alpha val="43137"/>
                    </a:srgbClr>
                  </a:outerShdw>
                </a:effectLst>
              </a:rPr>
              <a:t>Therefore I run in such a way, as not without aim; I box in such a way, as not beating the air; </a:t>
            </a:r>
            <a:r>
              <a:rPr lang="en-US" sz="4000" baseline="30000" dirty="0">
                <a:effectLst>
                  <a:outerShdw blurRad="38100" dist="38100" dir="2700000" algn="tl">
                    <a:srgbClr val="000000">
                      <a:alpha val="43137"/>
                    </a:srgbClr>
                  </a:outerShdw>
                </a:effectLst>
              </a:rPr>
              <a:t>27 </a:t>
            </a:r>
            <a:r>
              <a:rPr lang="en-US" sz="4000" dirty="0">
                <a:effectLst>
                  <a:outerShdw blurRad="38100" dist="38100" dir="2700000" algn="tl">
                    <a:srgbClr val="000000">
                      <a:alpha val="43137"/>
                    </a:srgbClr>
                  </a:outerShdw>
                </a:effectLst>
              </a:rPr>
              <a:t>but I </a:t>
            </a:r>
            <a:r>
              <a:rPr lang="en-US" sz="4000" b="1" u="sng" dirty="0">
                <a:solidFill>
                  <a:srgbClr val="FFFFCC"/>
                </a:solidFill>
                <a:effectLst>
                  <a:outerShdw blurRad="38100" dist="38100" dir="2700000" algn="tl">
                    <a:srgbClr val="000000">
                      <a:alpha val="43137"/>
                    </a:srgbClr>
                  </a:outerShdw>
                </a:effectLst>
              </a:rPr>
              <a:t>discipline my body</a:t>
            </a:r>
            <a:r>
              <a:rPr lang="en-US" sz="4000" dirty="0">
                <a:effectLst>
                  <a:outerShdw blurRad="38100" dist="38100" dir="2700000" algn="tl">
                    <a:srgbClr val="000000">
                      <a:alpha val="43137"/>
                    </a:srgbClr>
                  </a:outerShdw>
                </a:effectLst>
              </a:rPr>
              <a:t> and make it my slave, so that, after I have preached to others, I myself will not be disqualified.”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634978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4616648"/>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2:7-8</a:t>
            </a:r>
          </a:p>
          <a:p>
            <a:pPr algn="just"/>
            <a:r>
              <a:rPr lang="en-US" sz="4000" dirty="0">
                <a:effectLst>
                  <a:outerShdw blurRad="38100" dist="38100" dir="2700000" algn="tl">
                    <a:srgbClr val="000000">
                      <a:alpha val="43137"/>
                    </a:srgbClr>
                  </a:outerShdw>
                </a:effectLst>
              </a:rPr>
              <a:t>“</a:t>
            </a:r>
            <a:r>
              <a:rPr lang="en-US" sz="4000" baseline="30000" dirty="0">
                <a:effectLst>
                  <a:outerShdw blurRad="38100" dist="38100" dir="2700000" algn="tl">
                    <a:srgbClr val="000000">
                      <a:alpha val="43137"/>
                    </a:srgbClr>
                  </a:outerShdw>
                </a:effectLst>
              </a:rPr>
              <a:t>7</a:t>
            </a:r>
            <a:r>
              <a:rPr lang="en-US" sz="4000" dirty="0">
                <a:effectLst>
                  <a:outerShdw blurRad="38100" dist="38100" dir="2700000" algn="tl">
                    <a:srgbClr val="000000">
                      <a:alpha val="43137"/>
                    </a:srgbClr>
                  </a:outerShdw>
                </a:effectLst>
              </a:rPr>
              <a:t> I bought male and female slaves and I had homeborn slaves. Also I possessed flocks and herds larger than all who preceded me in Jerusalem. </a:t>
            </a:r>
            <a:r>
              <a:rPr lang="en-US" sz="4000" baseline="30000" dirty="0">
                <a:effectLst>
                  <a:outerShdw blurRad="38100" dist="38100" dir="2700000" algn="tl">
                    <a:srgbClr val="000000">
                      <a:alpha val="43137"/>
                    </a:srgbClr>
                  </a:outerShdw>
                </a:effectLst>
              </a:rPr>
              <a:t> 8 </a:t>
            </a:r>
            <a:r>
              <a:rPr lang="en-US" sz="4000" dirty="0">
                <a:effectLst>
                  <a:outerShdw blurRad="38100" dist="38100" dir="2700000" algn="tl">
                    <a:srgbClr val="000000">
                      <a:alpha val="43137"/>
                    </a:srgbClr>
                  </a:outerShdw>
                </a:effectLst>
              </a:rPr>
              <a:t>Also, I collected for myself silver and gold and the treasure of kings and provinces. . .” </a:t>
            </a:r>
          </a:p>
        </p:txBody>
      </p:sp>
    </p:spTree>
    <p:extLst>
      <p:ext uri="{BB962C8B-B14F-4D97-AF65-F5344CB8AC3E}">
        <p14:creationId xmlns:p14="http://schemas.microsoft.com/office/powerpoint/2010/main" val="21634978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2769989"/>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2:8</a:t>
            </a:r>
          </a:p>
          <a:p>
            <a:pPr algn="just">
              <a:spcAft>
                <a:spcPts val="1000"/>
              </a:spcAft>
            </a:pPr>
            <a:r>
              <a:rPr lang="en-US" sz="4000" dirty="0">
                <a:effectLst>
                  <a:outerShdw blurRad="38100" dist="38100" dir="2700000" algn="tl">
                    <a:srgbClr val="000000">
                      <a:alpha val="43137"/>
                    </a:srgbClr>
                  </a:outerShdw>
                </a:effectLst>
              </a:rPr>
              <a:t>“... I provided for myself male and female singers and the pleasures of men—many concubines.”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634978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147266" y="19638"/>
            <a:ext cx="8849468" cy="2769989"/>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2:9</a:t>
            </a:r>
          </a:p>
          <a:p>
            <a:pPr algn="just"/>
            <a:r>
              <a:rPr lang="en-US" sz="4000" dirty="0">
                <a:effectLst>
                  <a:outerShdw blurRad="38100" dist="38100" dir="2700000" algn="tl">
                    <a:srgbClr val="000000">
                      <a:alpha val="43137"/>
                    </a:srgbClr>
                  </a:outerShdw>
                </a:effectLst>
              </a:rPr>
              <a:t>“Then I became great and increased more than all who preceded me in Jerusalem. My wisdom also stood by me.”</a:t>
            </a:r>
          </a:p>
        </p:txBody>
      </p:sp>
    </p:spTree>
    <p:extLst>
      <p:ext uri="{BB962C8B-B14F-4D97-AF65-F5344CB8AC3E}">
        <p14:creationId xmlns:p14="http://schemas.microsoft.com/office/powerpoint/2010/main" val="21634978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3431"/>
          </a:xfrm>
          <a:prstGeom prst="rect">
            <a:avLst/>
          </a:prstGeom>
        </p:spPr>
      </p:pic>
      <p:sp>
        <p:nvSpPr>
          <p:cNvPr id="134147" name="Rectangle 1"/>
          <p:cNvSpPr>
            <a:spLocks noChangeArrowheads="1"/>
          </p:cNvSpPr>
          <p:nvPr/>
        </p:nvSpPr>
        <p:spPr bwMode="auto">
          <a:xfrm>
            <a:off x="233572" y="19638"/>
            <a:ext cx="8671381" cy="4001095"/>
          </a:xfrm>
          <a:prstGeom prst="rect">
            <a:avLst/>
          </a:prstGeom>
          <a:noFill/>
          <a:ln w="28575">
            <a:noFill/>
            <a:miter lim="800000"/>
            <a:headEnd/>
            <a:tailEnd/>
          </a:ln>
        </p:spPr>
        <p:txBody>
          <a:bodyPr wrap="square">
            <a:spAutoFit/>
          </a:bodyPr>
          <a:lstStyle/>
          <a:p>
            <a:pPr algn="ctr">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2:10</a:t>
            </a:r>
          </a:p>
          <a:p>
            <a:pPr algn="just">
              <a:spcAft>
                <a:spcPts val="1200"/>
              </a:spcAft>
            </a:pPr>
            <a:r>
              <a:rPr lang="en-US" sz="4000" dirty="0">
                <a:effectLst>
                  <a:outerShdw blurRad="38100" dist="38100" dir="2700000" algn="tl">
                    <a:srgbClr val="000000">
                      <a:alpha val="43137"/>
                    </a:srgbClr>
                  </a:outerShdw>
                </a:effectLst>
              </a:rPr>
              <a:t>“All that my eyes desired I did not refuse them. I did not withhold my heart from any pleasure, for my heart was pleased because of all my labor and this was my reward for all my labor.”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314439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3133" y="1109742"/>
            <a:ext cx="8957734" cy="5515733"/>
          </a:xfrm>
        </p:spPr>
        <p:txBody>
          <a:bodyPr>
            <a:noAutofit/>
          </a:bodyPr>
          <a:lstStyle/>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Pleasure created by God.</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Created for temporary enjoyment only.</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God’s creation distorted into many lusts, including pleasure-lust.</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Hard-wired to worship God, not pleasure.</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Life of pleasure-lust is wasted, painful life.  </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Self-restraint and thankfulness toward God help us avoid making pleasure our god.</a:t>
            </a:r>
            <a:endParaRPr lang="en-US" dirty="0">
              <a:effectLst>
                <a:outerShdw blurRad="38100" dist="38100" dir="2700000" algn="tl">
                  <a:srgbClr val="000000">
                    <a:alpha val="43137"/>
                  </a:srgbClr>
                </a:outerShdw>
              </a:effectLst>
            </a:endParaRPr>
          </a:p>
        </p:txBody>
      </p:sp>
      <p:sp>
        <p:nvSpPr>
          <p:cNvPr id="8" name="TextBox 7"/>
          <p:cNvSpPr txBox="1"/>
          <p:nvPr/>
        </p:nvSpPr>
        <p:spPr>
          <a:xfrm>
            <a:off x="0" y="232525"/>
            <a:ext cx="9144000" cy="646331"/>
          </a:xfrm>
          <a:prstGeom prst="rect">
            <a:avLst/>
          </a:prstGeom>
          <a:noFill/>
          <a:ln w="38100" cmpd="dbl">
            <a:noFill/>
          </a:ln>
        </p:spPr>
        <p:txBody>
          <a:bodyPr wrap="square" rtlCol="0">
            <a:spAutoFit/>
          </a:bodyPr>
          <a:lstStyle/>
          <a:p>
            <a:pPr algn="ctr"/>
            <a:r>
              <a:rPr lang="en-US" sz="3600" b="1" dirty="0">
                <a:solidFill>
                  <a:srgbClr val="FFFFCC"/>
                </a:solidFill>
                <a:effectLst>
                  <a:outerShdw blurRad="38100" dist="38100" dir="2700000" algn="tl">
                    <a:srgbClr val="000000">
                      <a:alpha val="43137"/>
                    </a:srgbClr>
                  </a:outerShdw>
                </a:effectLst>
                <a:latin typeface="Avenir Book"/>
                <a:cs typeface="Avenir Book"/>
              </a:rPr>
              <a:t>GOD’S DESIGN FOR PLEASURE</a:t>
            </a:r>
          </a:p>
        </p:txBody>
      </p:sp>
    </p:spTree>
    <p:extLst>
      <p:ext uri="{BB962C8B-B14F-4D97-AF65-F5344CB8AC3E}">
        <p14:creationId xmlns:p14="http://schemas.microsoft.com/office/powerpoint/2010/main" val="3392201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4078039"/>
          </a:xfrm>
          <a:prstGeom prst="rect">
            <a:avLst/>
          </a:prstGeom>
          <a:noFill/>
          <a:ln w="28575">
            <a:noFill/>
            <a:miter lim="800000"/>
            <a:headEnd/>
            <a:tailEnd/>
          </a:ln>
        </p:spPr>
        <p:txBody>
          <a:bodyPr wrap="square">
            <a:spAutoFit/>
          </a:bodyPr>
          <a:lstStyle/>
          <a:p>
            <a:pPr algn="ctr">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2:11</a:t>
            </a:r>
          </a:p>
          <a:p>
            <a:pPr algn="just">
              <a:spcAft>
                <a:spcPts val="1200"/>
              </a:spcAft>
            </a:pPr>
            <a:r>
              <a:rPr lang="en-US" sz="4000" dirty="0">
                <a:effectLst>
                  <a:outerShdw blurRad="38100" dist="38100" dir="2700000" algn="tl">
                    <a:srgbClr val="000000">
                      <a:alpha val="43137"/>
                    </a:srgbClr>
                  </a:outerShdw>
                </a:effectLst>
              </a:rPr>
              <a:t>“Thus I considered all my activities which my hands had done and the labor which I had exerted, and behold all was vanity and striving after wind and there was no profit under the sun.” </a:t>
            </a:r>
          </a:p>
        </p:txBody>
      </p:sp>
    </p:spTree>
    <p:extLst>
      <p:ext uri="{BB962C8B-B14F-4D97-AF65-F5344CB8AC3E}">
        <p14:creationId xmlns:p14="http://schemas.microsoft.com/office/powerpoint/2010/main" val="21634978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4667945"/>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2:24-25</a:t>
            </a:r>
          </a:p>
          <a:p>
            <a:pPr algn="just">
              <a:spcAft>
                <a:spcPts val="1000"/>
              </a:spcAft>
            </a:pPr>
            <a:r>
              <a:rPr lang="en-US" sz="4000" dirty="0">
                <a:effectLst>
                  <a:outerShdw blurRad="38100" dist="38100" dir="2700000" algn="tl">
                    <a:srgbClr val="000000">
                      <a:alpha val="43137"/>
                    </a:srgbClr>
                  </a:outerShdw>
                </a:effectLst>
              </a:rPr>
              <a:t>“</a:t>
            </a:r>
            <a:r>
              <a:rPr lang="en-US" sz="4000" baseline="30000" dirty="0">
                <a:effectLst>
                  <a:outerShdw blurRad="38100" dist="38100" dir="2700000" algn="tl">
                    <a:srgbClr val="000000">
                      <a:alpha val="43137"/>
                    </a:srgbClr>
                  </a:outerShdw>
                </a:effectLst>
              </a:rPr>
              <a:t>24 </a:t>
            </a:r>
            <a:r>
              <a:rPr lang="en-US" sz="4000" dirty="0">
                <a:effectLst>
                  <a:outerShdw blurRad="38100" dist="38100" dir="2700000" algn="tl">
                    <a:srgbClr val="000000">
                      <a:alpha val="43137"/>
                    </a:srgbClr>
                  </a:outerShdw>
                </a:effectLst>
              </a:rPr>
              <a:t>There is nothing better for a man than to eat and drink and tell himself that his labor is good. This also I have seen that it is from the hand of God. </a:t>
            </a:r>
            <a:r>
              <a:rPr lang="en-US" sz="4000" baseline="30000" dirty="0">
                <a:effectLst>
                  <a:outerShdw blurRad="38100" dist="38100" dir="2700000" algn="tl">
                    <a:srgbClr val="000000">
                      <a:alpha val="43137"/>
                    </a:srgbClr>
                  </a:outerShdw>
                </a:effectLst>
              </a:rPr>
              <a:t>25 </a:t>
            </a:r>
            <a:r>
              <a:rPr lang="en-US" sz="4000" dirty="0">
                <a:effectLst>
                  <a:outerShdw blurRad="38100" dist="38100" dir="2700000" algn="tl">
                    <a:srgbClr val="000000">
                      <a:alpha val="43137"/>
                    </a:srgbClr>
                  </a:outerShdw>
                </a:effectLst>
              </a:rPr>
              <a:t>For who can eat and who can have enjoyment without Him? ”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634978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52252" y="19638"/>
            <a:ext cx="9039497" cy="4616648"/>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2:26</a:t>
            </a:r>
          </a:p>
          <a:p>
            <a:pPr algn="just">
              <a:spcAft>
                <a:spcPts val="1000"/>
              </a:spcAft>
            </a:pPr>
            <a:r>
              <a:rPr lang="en-US" sz="4000" dirty="0">
                <a:effectLst>
                  <a:outerShdw blurRad="38100" dist="38100" dir="2700000" algn="tl">
                    <a:srgbClr val="000000">
                      <a:alpha val="43137"/>
                    </a:srgbClr>
                  </a:outerShdw>
                </a:effectLst>
              </a:rPr>
              <a:t>“For to a person who is good in His sight He has given wisdom and knowledge and joy, while to the sinner He has given the task of gathering and collecting so that he may give to one who is good in God’s sight. This too is vanity and striving after wind.”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634978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F50D-02E7-42CF-84F6-97FD381C6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19638"/>
            <a:ext cx="8671381" cy="4616648"/>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12:13-14</a:t>
            </a:r>
          </a:p>
          <a:p>
            <a:pPr algn="just">
              <a:spcAft>
                <a:spcPts val="1000"/>
              </a:spcAft>
            </a:pPr>
            <a:r>
              <a:rPr lang="en-US" sz="4000" dirty="0">
                <a:effectLst>
                  <a:outerShdw blurRad="38100" dist="38100" dir="2700000" algn="tl">
                    <a:srgbClr val="000000">
                      <a:alpha val="43137"/>
                    </a:srgbClr>
                  </a:outerShdw>
                </a:effectLst>
              </a:rPr>
              <a:t>“</a:t>
            </a:r>
            <a:r>
              <a:rPr lang="en-US" sz="4000" baseline="30000" dirty="0">
                <a:effectLst>
                  <a:outerShdw blurRad="38100" dist="38100" dir="2700000" algn="tl">
                    <a:srgbClr val="000000">
                      <a:alpha val="43137"/>
                    </a:srgbClr>
                  </a:outerShdw>
                </a:effectLst>
              </a:rPr>
              <a:t>13</a:t>
            </a:r>
            <a:r>
              <a:rPr lang="en-US" sz="4000" dirty="0">
                <a:effectLst>
                  <a:outerShdw blurRad="38100" dist="38100" dir="2700000" algn="tl">
                    <a:srgbClr val="000000">
                      <a:alpha val="43137"/>
                    </a:srgbClr>
                  </a:outerShdw>
                </a:effectLst>
              </a:rPr>
              <a:t> The conclusion, when all has been heard, is: fear God and keep His commandments, because this applies to every person. </a:t>
            </a:r>
            <a:r>
              <a:rPr lang="en-US" sz="4000" baseline="30000" dirty="0">
                <a:effectLst>
                  <a:outerShdw blurRad="38100" dist="38100" dir="2700000" algn="tl">
                    <a:srgbClr val="000000">
                      <a:alpha val="43137"/>
                    </a:srgbClr>
                  </a:outerShdw>
                </a:effectLst>
              </a:rPr>
              <a:t>14</a:t>
            </a:r>
            <a:r>
              <a:rPr lang="en-US" sz="4000" dirty="0">
                <a:effectLst>
                  <a:outerShdw blurRad="38100" dist="38100" dir="2700000" algn="tl">
                    <a:srgbClr val="000000">
                      <a:alpha val="43137"/>
                    </a:srgbClr>
                  </a:outerShdw>
                </a:effectLst>
              </a:rPr>
              <a:t> For God will bring every act to judgment, everything which is hidden, whether it is good or evil.” </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634978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3133" y="1109742"/>
            <a:ext cx="8957734" cy="5515733"/>
          </a:xfrm>
        </p:spPr>
        <p:txBody>
          <a:bodyPr>
            <a:noAutofit/>
          </a:bodyPr>
          <a:lstStyle/>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Pleasure created by God.</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Created for temporary enjoyment only.</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God’s creation distorted into many lusts, including pleasure-lust.</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Hard-wired to worship God, not pleasure.</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Life of pleasure-lust is wasted, painful life.  </a:t>
            </a:r>
          </a:p>
          <a:p>
            <a:pPr marL="514350" indent="-514350" algn="just">
              <a:spcBef>
                <a:spcPts val="1296"/>
              </a:spcBef>
              <a:buFont typeface="+mj-lt"/>
              <a:buAutoNum type="arabicPeriod"/>
            </a:pPr>
            <a:r>
              <a:rPr lang="en-US" dirty="0">
                <a:effectLst>
                  <a:outerShdw blurRad="38100" dist="38100" dir="2700000" algn="tl">
                    <a:srgbClr val="000000">
                      <a:alpha val="43137"/>
                    </a:srgbClr>
                  </a:outerShdw>
                </a:effectLst>
                <a:latin typeface="Avenir Book"/>
                <a:cs typeface="Avenir Book"/>
              </a:rPr>
              <a:t>Self-restraint and thankfulness toward God help us avoid making pleasure our god.</a:t>
            </a:r>
            <a:endParaRPr lang="en-US" dirty="0">
              <a:effectLst>
                <a:outerShdw blurRad="38100" dist="38100" dir="2700000" algn="tl">
                  <a:srgbClr val="000000">
                    <a:alpha val="43137"/>
                  </a:srgbClr>
                </a:outerShdw>
              </a:effectLst>
            </a:endParaRPr>
          </a:p>
        </p:txBody>
      </p:sp>
      <p:sp>
        <p:nvSpPr>
          <p:cNvPr id="8" name="TextBox 7"/>
          <p:cNvSpPr txBox="1"/>
          <p:nvPr/>
        </p:nvSpPr>
        <p:spPr>
          <a:xfrm>
            <a:off x="0" y="232525"/>
            <a:ext cx="9144000" cy="646331"/>
          </a:xfrm>
          <a:prstGeom prst="rect">
            <a:avLst/>
          </a:prstGeom>
          <a:noFill/>
          <a:ln w="38100" cmpd="dbl">
            <a:noFill/>
          </a:ln>
        </p:spPr>
        <p:txBody>
          <a:bodyPr wrap="square" rtlCol="0">
            <a:spAutoFit/>
          </a:bodyPr>
          <a:lstStyle/>
          <a:p>
            <a:pPr algn="ctr"/>
            <a:r>
              <a:rPr lang="en-US" sz="3600" b="1" dirty="0">
                <a:solidFill>
                  <a:srgbClr val="FFFFCC"/>
                </a:solidFill>
                <a:effectLst>
                  <a:outerShdw blurRad="38100" dist="38100" dir="2700000" algn="tl">
                    <a:srgbClr val="000000">
                      <a:alpha val="43137"/>
                    </a:srgbClr>
                  </a:outerShdw>
                </a:effectLst>
                <a:latin typeface="Avenir Book"/>
                <a:cs typeface="Avenir Book"/>
              </a:rPr>
              <a:t>GOD’S DESIGN FOR PLEASURE</a:t>
            </a:r>
          </a:p>
        </p:txBody>
      </p:sp>
      <p:sp>
        <p:nvSpPr>
          <p:cNvPr id="10" name="TextBox 9"/>
          <p:cNvSpPr txBox="1"/>
          <p:nvPr/>
        </p:nvSpPr>
        <p:spPr>
          <a:xfrm>
            <a:off x="215462" y="3649817"/>
            <a:ext cx="7784397" cy="661720"/>
          </a:xfrm>
          <a:prstGeom prst="rect">
            <a:avLst/>
          </a:prstGeom>
          <a:noFill/>
        </p:spPr>
        <p:txBody>
          <a:bodyPr wrap="square" rtlCol="0">
            <a:spAutoFit/>
          </a:bodyPr>
          <a:lstStyle/>
          <a:p>
            <a:endParaRPr lang="en-US" sz="37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16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3E017-5521-475E-86B1-BFEAE57288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2284"/>
            <a:ext cx="8671381" cy="4878259"/>
          </a:xfrm>
          <a:prstGeom prst="rect">
            <a:avLst/>
          </a:prstGeom>
          <a:noFill/>
          <a:ln w="28575">
            <a:noFill/>
            <a:miter lim="800000"/>
            <a:headEnd/>
            <a:tailEnd/>
          </a:ln>
        </p:spPr>
        <p:txBody>
          <a:bodyPr wrap="square">
            <a:spAutoFit/>
          </a:bodyPr>
          <a:lstStyle/>
          <a:p>
            <a:pPr algn="ctr">
              <a:spcBef>
                <a:spcPts val="60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Kings 10</a:t>
            </a:r>
          </a:p>
          <a:p>
            <a:pPr algn="just">
              <a:spcAft>
                <a:spcPts val="1000"/>
              </a:spcAft>
            </a:pPr>
            <a:r>
              <a:rPr lang="en-US" sz="2900" dirty="0">
                <a:effectLst>
                  <a:outerShdw blurRad="38100" dist="38100" dir="2700000" algn="tl">
                    <a:srgbClr val="000000">
                      <a:alpha val="43137"/>
                    </a:srgbClr>
                  </a:outerShdw>
                </a:effectLst>
              </a:rPr>
              <a:t>“</a:t>
            </a:r>
            <a:r>
              <a:rPr lang="en-US" sz="2900" baseline="30000" dirty="0">
                <a:effectLst>
                  <a:outerShdw blurRad="38100" dist="38100" dir="2700000" algn="tl">
                    <a:srgbClr val="000000">
                      <a:alpha val="43137"/>
                    </a:srgbClr>
                  </a:outerShdw>
                </a:effectLst>
              </a:rPr>
              <a:t>14 </a:t>
            </a:r>
            <a:r>
              <a:rPr lang="en-US" sz="2900" dirty="0">
                <a:effectLst>
                  <a:outerShdw blurRad="38100" dist="38100" dir="2700000" algn="tl">
                    <a:srgbClr val="000000">
                      <a:alpha val="43137"/>
                    </a:srgbClr>
                  </a:outerShdw>
                </a:effectLst>
              </a:rPr>
              <a:t>Now the weight of gold which came in to Solomon in one year was 666 talents of </a:t>
            </a:r>
            <a:r>
              <a:rPr lang="en-US" sz="2900" b="1" u="sng" dirty="0">
                <a:solidFill>
                  <a:srgbClr val="FFFFCC"/>
                </a:solidFill>
                <a:effectLst>
                  <a:outerShdw blurRad="38100" dist="38100" dir="2700000" algn="tl">
                    <a:srgbClr val="000000">
                      <a:alpha val="43137"/>
                    </a:srgbClr>
                  </a:outerShdw>
                </a:effectLst>
              </a:rPr>
              <a:t>gold</a:t>
            </a:r>
            <a:r>
              <a:rPr lang="en-US" sz="2900" dirty="0">
                <a:effectLst>
                  <a:outerShdw blurRad="38100" dist="38100" dir="2700000" algn="tl">
                    <a:srgbClr val="000000">
                      <a:alpha val="43137"/>
                    </a:srgbClr>
                  </a:outerShdw>
                </a:effectLst>
              </a:rPr>
              <a:t>, </a:t>
            </a:r>
            <a:r>
              <a:rPr lang="en-US" sz="2900" baseline="30000" dirty="0">
                <a:effectLst>
                  <a:outerShdw blurRad="38100" dist="38100" dir="2700000" algn="tl">
                    <a:srgbClr val="000000">
                      <a:alpha val="43137"/>
                    </a:srgbClr>
                  </a:outerShdw>
                </a:effectLst>
              </a:rPr>
              <a:t>15 </a:t>
            </a:r>
            <a:r>
              <a:rPr lang="en-US" sz="2900" dirty="0">
                <a:effectLst>
                  <a:outerShdw blurRad="38100" dist="38100" dir="2700000" algn="tl">
                    <a:srgbClr val="000000">
                      <a:alpha val="43137"/>
                    </a:srgbClr>
                  </a:outerShdw>
                </a:effectLst>
              </a:rPr>
              <a:t>besides that from the traders and the wares of the merchants and all the kings of the Arabs and the governors of the country. . .</a:t>
            </a:r>
            <a:r>
              <a:rPr lang="en-US" sz="2900" baseline="30000" dirty="0">
                <a:effectLst>
                  <a:outerShdw blurRad="38100" dist="38100" dir="2700000" algn="tl">
                    <a:srgbClr val="000000">
                      <a:alpha val="43137"/>
                    </a:srgbClr>
                  </a:outerShdw>
                </a:effectLst>
              </a:rPr>
              <a:t>21</a:t>
            </a:r>
            <a:r>
              <a:rPr lang="en-US" sz="2900" dirty="0">
                <a:effectLst>
                  <a:outerShdw blurRad="38100" dist="38100" dir="2700000" algn="tl">
                    <a:srgbClr val="000000">
                      <a:alpha val="43137"/>
                    </a:srgbClr>
                  </a:outerShdw>
                </a:effectLst>
              </a:rPr>
              <a:t>All King Solomon’s drinking vessels </a:t>
            </a:r>
            <a:r>
              <a:rPr lang="en-US" sz="2900" i="1" dirty="0">
                <a:effectLst>
                  <a:outerShdw blurRad="38100" dist="38100" dir="2700000" algn="tl">
                    <a:srgbClr val="000000">
                      <a:alpha val="43137"/>
                    </a:srgbClr>
                  </a:outerShdw>
                </a:effectLst>
              </a:rPr>
              <a:t>were</a:t>
            </a:r>
            <a:r>
              <a:rPr lang="en-US" sz="2900" dirty="0">
                <a:effectLst>
                  <a:outerShdw blurRad="38100" dist="38100" dir="2700000" algn="tl">
                    <a:srgbClr val="000000">
                      <a:alpha val="43137"/>
                    </a:srgbClr>
                  </a:outerShdw>
                </a:effectLst>
              </a:rPr>
              <a:t> of </a:t>
            </a:r>
            <a:r>
              <a:rPr lang="en-US" sz="2900" b="1" u="sng" dirty="0">
                <a:solidFill>
                  <a:srgbClr val="FFFFCC"/>
                </a:solidFill>
                <a:effectLst>
                  <a:outerShdw blurRad="38100" dist="38100" dir="2700000" algn="tl">
                    <a:srgbClr val="000000">
                      <a:alpha val="43137"/>
                    </a:srgbClr>
                  </a:outerShdw>
                </a:effectLst>
              </a:rPr>
              <a:t>gold</a:t>
            </a:r>
            <a:r>
              <a:rPr lang="en-US" sz="2900" dirty="0">
                <a:effectLst>
                  <a:outerShdw blurRad="38100" dist="38100" dir="2700000" algn="tl">
                    <a:srgbClr val="000000">
                      <a:alpha val="43137"/>
                    </a:srgbClr>
                  </a:outerShdw>
                </a:effectLst>
              </a:rPr>
              <a:t>, and all the vessels of the house of the forest of Lebanon </a:t>
            </a:r>
            <a:r>
              <a:rPr lang="en-US" sz="2900" i="1" dirty="0">
                <a:effectLst>
                  <a:outerShdw blurRad="38100" dist="38100" dir="2700000" algn="tl">
                    <a:srgbClr val="000000">
                      <a:alpha val="43137"/>
                    </a:srgbClr>
                  </a:outerShdw>
                </a:effectLst>
              </a:rPr>
              <a:t>were</a:t>
            </a:r>
            <a:r>
              <a:rPr lang="en-US" sz="2900" dirty="0">
                <a:effectLst>
                  <a:outerShdw blurRad="38100" dist="38100" dir="2700000" algn="tl">
                    <a:srgbClr val="000000">
                      <a:alpha val="43137"/>
                    </a:srgbClr>
                  </a:outerShdw>
                </a:effectLst>
              </a:rPr>
              <a:t> of </a:t>
            </a:r>
            <a:r>
              <a:rPr lang="en-US" sz="2900" b="1" u="sng" dirty="0">
                <a:solidFill>
                  <a:srgbClr val="FFFFCC"/>
                </a:solidFill>
                <a:effectLst>
                  <a:outerShdw blurRad="38100" dist="38100" dir="2700000" algn="tl">
                    <a:srgbClr val="000000">
                      <a:alpha val="43137"/>
                    </a:srgbClr>
                  </a:outerShdw>
                </a:effectLst>
              </a:rPr>
              <a:t>pure gold</a:t>
            </a:r>
            <a:r>
              <a:rPr lang="en-US" sz="2900" dirty="0">
                <a:effectLst>
                  <a:outerShdw blurRad="38100" dist="38100" dir="2700000" algn="tl">
                    <a:srgbClr val="000000">
                      <a:alpha val="43137"/>
                    </a:srgbClr>
                  </a:outerShdw>
                </a:effectLst>
              </a:rPr>
              <a:t>. None was of silver; it was </a:t>
            </a:r>
            <a:r>
              <a:rPr lang="en-US" sz="2900" b="1" u="sng" dirty="0">
                <a:solidFill>
                  <a:srgbClr val="FFFFCC"/>
                </a:solidFill>
                <a:effectLst>
                  <a:outerShdw blurRad="38100" dist="38100" dir="2700000" algn="tl">
                    <a:srgbClr val="000000">
                      <a:alpha val="43137"/>
                    </a:srgbClr>
                  </a:outerShdw>
                </a:effectLst>
              </a:rPr>
              <a:t>not considered valuable</a:t>
            </a:r>
            <a:r>
              <a:rPr lang="en-US" sz="2900" dirty="0">
                <a:effectLst>
                  <a:outerShdw blurRad="38100" dist="38100" dir="2700000" algn="tl">
                    <a:srgbClr val="000000">
                      <a:alpha val="43137"/>
                    </a:srgbClr>
                  </a:outerShdw>
                </a:effectLst>
              </a:rPr>
              <a:t> in the days of Solomon. . . . </a:t>
            </a:r>
            <a:r>
              <a:rPr lang="en-US" sz="2900" baseline="30000" dirty="0">
                <a:effectLst>
                  <a:outerShdw blurRad="38100" dist="38100" dir="2700000" algn="tl">
                    <a:srgbClr val="000000">
                      <a:alpha val="43137"/>
                    </a:srgbClr>
                  </a:outerShdw>
                </a:effectLst>
              </a:rPr>
              <a:t>27 </a:t>
            </a:r>
            <a:r>
              <a:rPr lang="en-US" sz="2900" dirty="0">
                <a:effectLst>
                  <a:outerShdw blurRad="38100" dist="38100" dir="2700000" algn="tl">
                    <a:srgbClr val="000000">
                      <a:alpha val="43137"/>
                    </a:srgbClr>
                  </a:outerShdw>
                </a:effectLst>
              </a:rPr>
              <a:t>The king made silver </a:t>
            </a:r>
            <a:r>
              <a:rPr lang="en-US" sz="2900" i="1" dirty="0">
                <a:effectLst>
                  <a:outerShdw blurRad="38100" dist="38100" dir="2700000" algn="tl">
                    <a:srgbClr val="000000">
                      <a:alpha val="43137"/>
                    </a:srgbClr>
                  </a:outerShdw>
                </a:effectLst>
              </a:rPr>
              <a:t>as common</a:t>
            </a:r>
            <a:r>
              <a:rPr lang="en-US" sz="2900" dirty="0">
                <a:effectLst>
                  <a:outerShdw blurRad="38100" dist="38100" dir="2700000" algn="tl">
                    <a:srgbClr val="000000">
                      <a:alpha val="43137"/>
                    </a:srgbClr>
                  </a:outerShdw>
                </a:effectLst>
              </a:rPr>
              <a:t> as stones in Jerusalem . . .”</a:t>
            </a:r>
            <a:endParaRPr lang="en-US" sz="29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264920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effectLst>
                  <a:outerShdw blurRad="38100" dist="38100" dir="2700000" algn="tl">
                    <a:srgbClr val="000000">
                      <a:alpha val="43137"/>
                    </a:srgbClr>
                  </a:outerShdw>
                </a:effectLst>
              </a:rPr>
              <a:t>Hevel</a:t>
            </a:r>
            <a:r>
              <a:rPr lang="he-IL" sz="4800"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 </a:t>
            </a:r>
            <a:r>
              <a:rPr lang="he-IL" sz="4800" dirty="0">
                <a:effectLst>
                  <a:outerShdw blurRad="38100" dist="38100" dir="2700000" algn="tl">
                    <a:srgbClr val="000000">
                      <a:alpha val="43137"/>
                    </a:srgbClr>
                  </a:outerShdw>
                </a:effectLst>
              </a:rPr>
              <a:t>(הבל)</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a:effectLst>
                  <a:outerShdw blurRad="38100" dist="38100" dir="2700000" algn="tl">
                    <a:srgbClr val="000000">
                      <a:alpha val="43137"/>
                    </a:srgbClr>
                  </a:outerShdw>
                </a:effectLst>
              </a:rPr>
              <a:t> breath, vapor</a:t>
            </a:r>
          </a:p>
        </p:txBody>
      </p:sp>
    </p:spTree>
    <p:extLst>
      <p:ext uri="{BB962C8B-B14F-4D97-AF65-F5344CB8AC3E}">
        <p14:creationId xmlns:p14="http://schemas.microsoft.com/office/powerpoint/2010/main" val="108063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effectLst>
                  <a:outerShdw blurRad="38100" dist="38100" dir="2700000" algn="tl">
                    <a:srgbClr val="000000">
                      <a:alpha val="43137"/>
                    </a:srgbClr>
                  </a:outerShdw>
                </a:effectLst>
              </a:rPr>
              <a:t>Hevel</a:t>
            </a:r>
            <a:r>
              <a:rPr lang="he-IL" sz="4800"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 </a:t>
            </a:r>
            <a:r>
              <a:rPr lang="he-IL" sz="4800" dirty="0">
                <a:effectLst>
                  <a:outerShdw blurRad="38100" dist="38100" dir="2700000" algn="tl">
                    <a:srgbClr val="000000">
                      <a:alpha val="43137"/>
                    </a:srgbClr>
                  </a:outerShdw>
                </a:effectLst>
              </a:rPr>
              <a:t>(הבל)</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a:effectLst>
                  <a:outerShdw blurRad="38100" dist="38100" dir="2700000" algn="tl">
                    <a:srgbClr val="000000">
                      <a:alpha val="43137"/>
                    </a:srgbClr>
                  </a:outerShdw>
                </a:effectLst>
              </a:rPr>
              <a:t> breath, vapor</a:t>
            </a:r>
          </a:p>
          <a:p>
            <a:r>
              <a:rPr lang="en-US" sz="4000" dirty="0">
                <a:effectLst>
                  <a:outerShdw blurRad="38100" dist="38100" dir="2700000" algn="tl">
                    <a:srgbClr val="000000">
                      <a:alpha val="43137"/>
                    </a:srgbClr>
                  </a:outerShdw>
                </a:effectLst>
              </a:rPr>
              <a:t> idol</a:t>
            </a:r>
          </a:p>
        </p:txBody>
      </p:sp>
    </p:spTree>
    <p:extLst>
      <p:ext uri="{BB962C8B-B14F-4D97-AF65-F5344CB8AC3E}">
        <p14:creationId xmlns:p14="http://schemas.microsoft.com/office/powerpoint/2010/main" val="357010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effectLst>
                  <a:outerShdw blurRad="38100" dist="38100" dir="2700000" algn="tl">
                    <a:srgbClr val="000000">
                      <a:alpha val="43137"/>
                    </a:srgbClr>
                  </a:outerShdw>
                </a:effectLst>
              </a:rPr>
              <a:t>Hevel</a:t>
            </a:r>
            <a:r>
              <a:rPr lang="he-IL" sz="4800"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 </a:t>
            </a:r>
            <a:r>
              <a:rPr lang="he-IL" sz="4800" dirty="0">
                <a:effectLst>
                  <a:outerShdw blurRad="38100" dist="38100" dir="2700000" algn="tl">
                    <a:srgbClr val="000000">
                      <a:alpha val="43137"/>
                    </a:srgbClr>
                  </a:outerShdw>
                </a:effectLst>
              </a:rPr>
              <a:t>(הבל)</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a:effectLst>
                  <a:outerShdw blurRad="38100" dist="38100" dir="2700000" algn="tl">
                    <a:srgbClr val="000000">
                      <a:alpha val="43137"/>
                    </a:srgbClr>
                  </a:outerShdw>
                </a:effectLst>
              </a:rPr>
              <a:t> breath, vapor</a:t>
            </a:r>
          </a:p>
          <a:p>
            <a:r>
              <a:rPr lang="en-US" sz="4000" dirty="0">
                <a:effectLst>
                  <a:outerShdw blurRad="38100" dist="38100" dir="2700000" algn="tl">
                    <a:srgbClr val="000000">
                      <a:alpha val="43137"/>
                    </a:srgbClr>
                  </a:outerShdw>
                </a:effectLst>
              </a:rPr>
              <a:t> idol</a:t>
            </a:r>
          </a:p>
          <a:p>
            <a:r>
              <a:rPr lang="en-US" sz="4000" dirty="0">
                <a:effectLst>
                  <a:outerShdw blurRad="38100" dist="38100" dir="2700000" algn="tl">
                    <a:srgbClr val="000000">
                      <a:alpha val="43137"/>
                    </a:srgbClr>
                  </a:outerShdw>
                </a:effectLst>
              </a:rPr>
              <a:t> </a:t>
            </a:r>
            <a:r>
              <a:rPr lang="en-US" sz="4000" b="1" dirty="0">
                <a:solidFill>
                  <a:srgbClr val="FFFFCC"/>
                </a:solidFill>
                <a:effectLst>
                  <a:outerShdw blurRad="38100" dist="38100" dir="2700000" algn="tl">
                    <a:srgbClr val="000000">
                      <a:alpha val="43137"/>
                    </a:srgbClr>
                  </a:outerShdw>
                </a:effectLst>
              </a:rPr>
              <a:t>vanity, emptiness</a:t>
            </a:r>
          </a:p>
        </p:txBody>
      </p:sp>
    </p:spTree>
    <p:extLst>
      <p:ext uri="{BB962C8B-B14F-4D97-AF65-F5344CB8AC3E}">
        <p14:creationId xmlns:p14="http://schemas.microsoft.com/office/powerpoint/2010/main" val="298816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6F2E9-2E63-4621-ADA7-1BD40FA743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233572" y="7443"/>
            <a:ext cx="8671381" cy="2154436"/>
          </a:xfrm>
          <a:prstGeom prst="rect">
            <a:avLst/>
          </a:prstGeom>
          <a:noFill/>
          <a:ln w="28575">
            <a:noFill/>
            <a:miter lim="800000"/>
            <a:headEnd/>
            <a:tailEnd/>
          </a:ln>
        </p:spPr>
        <p:txBody>
          <a:bodyPr wrap="square">
            <a:spAutoFit/>
          </a:bodyPr>
          <a:lstStyle/>
          <a:p>
            <a:pPr algn="ctr">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1:2</a:t>
            </a:r>
          </a:p>
          <a:p>
            <a:pPr algn="just">
              <a:spcAft>
                <a:spcPts val="1000"/>
              </a:spcAft>
            </a:pPr>
            <a:r>
              <a:rPr lang="en-US" sz="4000" dirty="0">
                <a:effectLst>
                  <a:outerShdw blurRad="38100" dist="38100" dir="2700000" algn="tl">
                    <a:srgbClr val="000000">
                      <a:alpha val="43137"/>
                    </a:srgbClr>
                  </a:outerShdw>
                </a:effectLst>
              </a:rPr>
              <a:t>“’Vanity of vanities,’ says the Preacher, ’Vanity of vanities! All is vanity.’” </a:t>
            </a:r>
          </a:p>
        </p:txBody>
      </p:sp>
      <p:pic>
        <p:nvPicPr>
          <p:cNvPr id="2" name="Picture 1">
            <a:extLst>
              <a:ext uri="{FF2B5EF4-FFF2-40B4-BE49-F238E27FC236}">
                <a16:creationId xmlns:a16="http://schemas.microsoft.com/office/drawing/2014/main" id="{8CFA32D9-AD20-42A9-81A9-5C87F12CE3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2859" y="2286000"/>
            <a:ext cx="3738283" cy="2286000"/>
          </a:xfrm>
          <a:prstGeom prst="rect">
            <a:avLst/>
          </a:prstGeom>
        </p:spPr>
      </p:pic>
    </p:spTree>
    <p:extLst>
      <p:ext uri="{BB962C8B-B14F-4D97-AF65-F5344CB8AC3E}">
        <p14:creationId xmlns:p14="http://schemas.microsoft.com/office/powerpoint/2010/main" val="3884707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6F2E9-2E63-4621-ADA7-1BD40FA743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4"/>
            <a:ext cx="9144000" cy="6853431"/>
          </a:xfrm>
          <a:prstGeom prst="rect">
            <a:avLst/>
          </a:prstGeom>
        </p:spPr>
      </p:pic>
      <p:sp>
        <p:nvSpPr>
          <p:cNvPr id="134147" name="Rectangle 1"/>
          <p:cNvSpPr>
            <a:spLocks noChangeArrowheads="1"/>
          </p:cNvSpPr>
          <p:nvPr/>
        </p:nvSpPr>
        <p:spPr bwMode="auto">
          <a:xfrm>
            <a:off x="116786" y="-1266"/>
            <a:ext cx="8910428" cy="4431983"/>
          </a:xfrm>
          <a:prstGeom prst="rect">
            <a:avLst/>
          </a:prstGeom>
          <a:noFill/>
          <a:ln w="28575">
            <a:noFill/>
            <a:miter lim="800000"/>
            <a:headEnd/>
            <a:tailEnd/>
          </a:ln>
        </p:spPr>
        <p:txBody>
          <a:bodyPr wrap="square">
            <a:spAutoFit/>
          </a:bodyPr>
          <a:lstStyle/>
          <a:p>
            <a:pPr algn="ctr">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Ecclesiastes 1:2; 12:8</a:t>
            </a:r>
          </a:p>
          <a:p>
            <a:pPr algn="just">
              <a:spcAft>
                <a:spcPts val="1200"/>
              </a:spcAft>
            </a:pPr>
            <a:r>
              <a:rPr lang="en-US" sz="4400" baseline="30000" dirty="0">
                <a:solidFill>
                  <a:srgbClr val="00FFFF"/>
                </a:solidFill>
                <a:effectLst>
                  <a:outerShdw blurRad="38100" dist="38100" dir="2700000" algn="tl">
                    <a:srgbClr val="000000">
                      <a:alpha val="43137"/>
                    </a:srgbClr>
                  </a:outerShdw>
                </a:effectLst>
                <a:latin typeface="Calibri" panose="020F0502020204030204" pitchFamily="34" charset="0"/>
              </a:rPr>
              <a:t>1:2</a:t>
            </a:r>
            <a:r>
              <a:rPr lang="en-US" sz="44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4000" dirty="0">
                <a:effectLst>
                  <a:outerShdw blurRad="38100" dist="38100" dir="2700000" algn="tl">
                    <a:srgbClr val="000000">
                      <a:alpha val="43137"/>
                    </a:srgbClr>
                  </a:outerShdw>
                </a:effectLst>
              </a:rPr>
              <a:t>“’Vanity of vanities,’ says the Preacher, ’Vanity of vanities! All is vanity.’”</a:t>
            </a:r>
          </a:p>
          <a:p>
            <a:pPr algn="just">
              <a:spcAft>
                <a:spcPts val="1200"/>
              </a:spcAft>
            </a:pPr>
            <a:r>
              <a:rPr lang="en-US" sz="4000" dirty="0">
                <a:effectLst>
                  <a:outerShdw blurRad="38100" dist="38100" dir="2700000" algn="tl">
                    <a:srgbClr val="000000">
                      <a:alpha val="43137"/>
                    </a:srgbClr>
                  </a:outerShdw>
                </a:effectLst>
              </a:rPr>
              <a:t> </a:t>
            </a:r>
          </a:p>
          <a:p>
            <a:pPr algn="just">
              <a:spcAft>
                <a:spcPts val="1200"/>
              </a:spcAft>
            </a:pPr>
            <a:r>
              <a:rPr lang="en-US" altLang="en-US" sz="4400" baseline="30000" dirty="0">
                <a:solidFill>
                  <a:srgbClr val="00FFFF"/>
                </a:solidFill>
                <a:effectLst>
                  <a:outerShdw blurRad="38100" dist="38100" dir="2700000" algn="tl">
                    <a:srgbClr val="000000">
                      <a:alpha val="43137"/>
                    </a:srgbClr>
                  </a:outerShdw>
                </a:effectLst>
                <a:latin typeface="Calibri" panose="020F0502020204030204" pitchFamily="34" charset="0"/>
              </a:rPr>
              <a:t>12:8</a:t>
            </a: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4000" dirty="0">
                <a:effectLst>
                  <a:outerShdw blurRad="38100" dist="38100" dir="2700000" algn="tl">
                    <a:srgbClr val="000000">
                      <a:alpha val="43137"/>
                    </a:srgbClr>
                  </a:outerShdw>
                </a:effectLst>
              </a:rPr>
              <a:t>“’Vanity of vanities,’ says the Preacher, ‘all is vanity!’</a:t>
            </a:r>
            <a:endParaRPr 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33779788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6116</TotalTime>
  <Words>1195</Words>
  <Application>Microsoft Office PowerPoint</Application>
  <PresentationFormat>On-screen Show (4:3)</PresentationFormat>
  <Paragraphs>82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Avenir Book</vt:lpstr>
      <vt:lpstr>Calibri</vt:lpstr>
      <vt:lpstr>Times New Roman</vt:lpstr>
      <vt:lpstr>Wingdings</vt:lpstr>
      <vt:lpstr>Office Theme</vt:lpstr>
      <vt:lpstr>PowerPoint Presentation</vt:lpstr>
      <vt:lpstr>King Solomon </vt:lpstr>
      <vt:lpstr>PowerPoint Presentation</vt:lpstr>
      <vt:lpstr>PowerPoint Presentation</vt:lpstr>
      <vt:lpstr>Hevel  (הבל)</vt:lpstr>
      <vt:lpstr>Hevel  (הבל)</vt:lpstr>
      <vt:lpstr>Hevel  (הבל)</vt:lpstr>
      <vt:lpstr>PowerPoint Presentation</vt:lpstr>
      <vt:lpstr>PowerPoint Presentation</vt:lpstr>
      <vt:lpstr>PowerPoint Presentation</vt:lpstr>
      <vt:lpstr>PowerPoint Presentation</vt:lpstr>
      <vt:lpstr>PowerPoint Presentation</vt:lpstr>
      <vt:lpstr>PowerPoint Presentation</vt:lpstr>
      <vt:lpstr>Thomas Constable</vt:lpstr>
      <vt:lpstr>PowerPoint Presentation</vt:lpstr>
      <vt:lpstr>PowerPoint Presentation</vt:lpstr>
      <vt:lpstr>PowerPoint Presentation</vt:lpstr>
      <vt:lpstr>PowerPoint Presentation</vt:lpstr>
      <vt:lpstr>John Rockefeller</vt:lpstr>
      <vt:lpstr>John Rockefeller: “Just a little bit more”</vt:lpstr>
      <vt:lpstr>PowerPoint Presentation</vt:lpstr>
      <vt:lpstr>Derek Kidner</vt:lpstr>
      <vt:lpstr>Oscar Wilde </vt:lpstr>
      <vt:lpstr>Oscar Wilde: “Moderation is a fatal thing.  Nothing succeeds like excess!”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6</dc:title>
  <dc:creator>Alex Garcia</dc:creator>
  <cp:lastModifiedBy>Jim McGowan</cp:lastModifiedBy>
  <cp:revision>199</cp:revision>
  <cp:lastPrinted>2018-02-28T19:15:28Z</cp:lastPrinted>
  <dcterms:created xsi:type="dcterms:W3CDTF">2017-09-05T17:55:46Z</dcterms:created>
  <dcterms:modified xsi:type="dcterms:W3CDTF">2018-03-02T16:03:32Z</dcterms:modified>
</cp:coreProperties>
</file>