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5"/>
  </p:notesMasterIdLst>
  <p:handoutMasterIdLst>
    <p:handoutMasterId r:id="rId66"/>
  </p:handoutMasterIdLst>
  <p:sldIdLst>
    <p:sldId id="2781" r:id="rId2"/>
    <p:sldId id="2303" r:id="rId3"/>
    <p:sldId id="2305" r:id="rId4"/>
    <p:sldId id="2875" r:id="rId5"/>
    <p:sldId id="3661" r:id="rId6"/>
    <p:sldId id="3617" r:id="rId7"/>
    <p:sldId id="3704" r:id="rId8"/>
    <p:sldId id="3713" r:id="rId9"/>
    <p:sldId id="3709" r:id="rId10"/>
    <p:sldId id="3717" r:id="rId11"/>
    <p:sldId id="3705" r:id="rId12"/>
    <p:sldId id="3738" r:id="rId13"/>
    <p:sldId id="3739" r:id="rId14"/>
    <p:sldId id="3706" r:id="rId15"/>
    <p:sldId id="3820" r:id="rId16"/>
    <p:sldId id="3776" r:id="rId17"/>
    <p:sldId id="3924" r:id="rId18"/>
    <p:sldId id="3775" r:id="rId19"/>
    <p:sldId id="3765" r:id="rId20"/>
    <p:sldId id="3923" r:id="rId21"/>
    <p:sldId id="3772" r:id="rId22"/>
    <p:sldId id="3771" r:id="rId23"/>
    <p:sldId id="3767" r:id="rId24"/>
    <p:sldId id="3768" r:id="rId25"/>
    <p:sldId id="3766" r:id="rId26"/>
    <p:sldId id="3789" r:id="rId27"/>
    <p:sldId id="3788" r:id="rId28"/>
    <p:sldId id="3790" r:id="rId29"/>
    <p:sldId id="3791" r:id="rId30"/>
    <p:sldId id="3792" r:id="rId31"/>
    <p:sldId id="3778" r:id="rId32"/>
    <p:sldId id="3779" r:id="rId33"/>
    <p:sldId id="3780" r:id="rId34"/>
    <p:sldId id="3781" r:id="rId35"/>
    <p:sldId id="3782" r:id="rId36"/>
    <p:sldId id="3783" r:id="rId37"/>
    <p:sldId id="3784" r:id="rId38"/>
    <p:sldId id="3899" r:id="rId39"/>
    <p:sldId id="3900" r:id="rId40"/>
    <p:sldId id="3901" r:id="rId41"/>
    <p:sldId id="3902" r:id="rId42"/>
    <p:sldId id="3903" r:id="rId43"/>
    <p:sldId id="3904" r:id="rId44"/>
    <p:sldId id="3905" r:id="rId45"/>
    <p:sldId id="3906" r:id="rId46"/>
    <p:sldId id="3907" r:id="rId47"/>
    <p:sldId id="3908" r:id="rId48"/>
    <p:sldId id="3909" r:id="rId49"/>
    <p:sldId id="3910" r:id="rId50"/>
    <p:sldId id="3911" r:id="rId51"/>
    <p:sldId id="3912" r:id="rId52"/>
    <p:sldId id="3913" r:id="rId53"/>
    <p:sldId id="3914" r:id="rId54"/>
    <p:sldId id="3915" r:id="rId55"/>
    <p:sldId id="3916" r:id="rId56"/>
    <p:sldId id="3917" r:id="rId57"/>
    <p:sldId id="3918" r:id="rId58"/>
    <p:sldId id="3919" r:id="rId59"/>
    <p:sldId id="3920" r:id="rId60"/>
    <p:sldId id="3921" r:id="rId61"/>
    <p:sldId id="3922" r:id="rId62"/>
    <p:sldId id="3815" r:id="rId63"/>
    <p:sldId id="3830" r:id="rId6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A50021"/>
    <a:srgbClr val="990099"/>
    <a:srgbClr val="006600"/>
    <a:srgbClr val="FF9900"/>
    <a:srgbClr val="00CC00"/>
    <a:srgbClr val="A6A6A6"/>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1" autoAdjust="0"/>
    <p:restoredTop sz="96353" autoAdjust="0"/>
  </p:normalViewPr>
  <p:slideViewPr>
    <p:cSldViewPr>
      <p:cViewPr>
        <p:scale>
          <a:sx n="100" d="100"/>
          <a:sy n="100" d="100"/>
        </p:scale>
        <p:origin x="180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038649" cy="463550"/>
          </a:xfrm>
          <a:prstGeom prst="rect">
            <a:avLst/>
          </a:prstGeom>
          <a:noFill/>
          <a:ln w="9525">
            <a:noFill/>
            <a:miter lim="800000"/>
            <a:headEnd/>
            <a:tailEnd/>
          </a:ln>
        </p:spPr>
        <p:txBody>
          <a:bodyPr vert="horz" wrap="square" lIns="93863" tIns="46932" rIns="93863" bIns="46932" numCol="1" anchor="t" anchorCtr="0" compatLnSpc="1">
            <a:prstTxWarp prst="textNoShape">
              <a:avLst/>
            </a:prstTxWarp>
          </a:bodyPr>
          <a:lstStyle>
            <a:lvl1pPr defTabSz="887593">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3971752" y="0"/>
            <a:ext cx="3038649" cy="463550"/>
          </a:xfrm>
          <a:prstGeom prst="rect">
            <a:avLst/>
          </a:prstGeom>
          <a:noFill/>
          <a:ln w="9525">
            <a:noFill/>
            <a:miter lim="800000"/>
            <a:headEnd/>
            <a:tailEnd/>
          </a:ln>
        </p:spPr>
        <p:txBody>
          <a:bodyPr vert="horz" wrap="square" lIns="93863" tIns="46932" rIns="93863" bIns="46932" numCol="1" anchor="t" anchorCtr="0" compatLnSpc="1">
            <a:prstTxWarp prst="textNoShape">
              <a:avLst/>
            </a:prstTxWarp>
          </a:bodyPr>
          <a:lstStyle>
            <a:lvl1pPr algn="r" defTabSz="887593">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02/07/2018</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2" y="8832850"/>
            <a:ext cx="3038649" cy="463550"/>
          </a:xfrm>
          <a:prstGeom prst="rect">
            <a:avLst/>
          </a:prstGeom>
          <a:noFill/>
          <a:ln w="9525">
            <a:noFill/>
            <a:miter lim="800000"/>
            <a:headEnd/>
            <a:tailEnd/>
          </a:ln>
        </p:spPr>
        <p:txBody>
          <a:bodyPr vert="horz" wrap="square" lIns="93863" tIns="46932" rIns="93863" bIns="46932" numCol="1" anchor="b" anchorCtr="0" compatLnSpc="1">
            <a:prstTxWarp prst="textNoShape">
              <a:avLst/>
            </a:prstTxWarp>
          </a:bodyPr>
          <a:lstStyle>
            <a:lvl1pPr defTabSz="887593">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3971752" y="8832850"/>
            <a:ext cx="3038649" cy="463550"/>
          </a:xfrm>
          <a:prstGeom prst="rect">
            <a:avLst/>
          </a:prstGeom>
          <a:noFill/>
          <a:ln w="9525">
            <a:noFill/>
            <a:miter lim="800000"/>
            <a:headEnd/>
            <a:tailEnd/>
          </a:ln>
        </p:spPr>
        <p:txBody>
          <a:bodyPr vert="horz" wrap="square" lIns="93863" tIns="46932" rIns="93863" bIns="46932" numCol="1" anchor="b" anchorCtr="0" compatLnSpc="1">
            <a:prstTxWarp prst="textNoShape">
              <a:avLst/>
            </a:prstTxWarp>
          </a:bodyPr>
          <a:lstStyle>
            <a:lvl1pPr algn="r" defTabSz="887593">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038649" cy="463550"/>
          </a:xfrm>
          <a:prstGeom prst="rect">
            <a:avLst/>
          </a:prstGeom>
          <a:noFill/>
          <a:ln w="9525">
            <a:noFill/>
            <a:miter lim="800000"/>
            <a:headEnd/>
            <a:tailEnd/>
          </a:ln>
        </p:spPr>
        <p:txBody>
          <a:bodyPr vert="horz" wrap="square" lIns="93863" tIns="46932" rIns="93863" bIns="46932" numCol="1" anchor="t" anchorCtr="0" compatLnSpc="1">
            <a:prstTxWarp prst="textNoShape">
              <a:avLst/>
            </a:prstTxWarp>
          </a:bodyPr>
          <a:lstStyle>
            <a:lvl1pPr defTabSz="887593">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3970136" y="0"/>
            <a:ext cx="3038648" cy="463550"/>
          </a:xfrm>
          <a:prstGeom prst="rect">
            <a:avLst/>
          </a:prstGeom>
          <a:noFill/>
          <a:ln w="9525">
            <a:noFill/>
            <a:miter lim="800000"/>
            <a:headEnd/>
            <a:tailEnd/>
          </a:ln>
        </p:spPr>
        <p:txBody>
          <a:bodyPr vert="horz" wrap="square" lIns="93863" tIns="46932" rIns="93863" bIns="46932" numCol="1" anchor="t" anchorCtr="0" compatLnSpc="1">
            <a:prstTxWarp prst="textNoShape">
              <a:avLst/>
            </a:prstTxWarp>
          </a:bodyPr>
          <a:lstStyle>
            <a:lvl1pPr algn="r" defTabSz="887593">
              <a:defRPr sz="1300">
                <a:latin typeface="Calibri" panose="020F0502020204030204" pitchFamily="34" charset="0"/>
                <a:cs typeface="Calibri" panose="020F0502020204030204" pitchFamily="34" charset="0"/>
              </a:defRPr>
            </a:lvl1pPr>
          </a:lstStyle>
          <a:p>
            <a:pPr>
              <a:defRPr/>
            </a:pPr>
            <a:r>
              <a:rPr lang="en-US"/>
              <a:t>02/07/2018</a:t>
            </a:r>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77" tIns="48688" rIns="97377" bIns="48688" rtlCol="0" anchor="ctr"/>
          <a:lstStyle/>
          <a:p>
            <a:pPr lvl="0"/>
            <a:endParaRPr lang="en-US" noProof="0" dirty="0"/>
          </a:p>
        </p:txBody>
      </p:sp>
      <p:sp>
        <p:nvSpPr>
          <p:cNvPr id="5" name="Notes Placeholder 4"/>
          <p:cNvSpPr>
            <a:spLocks noGrp="1"/>
          </p:cNvSpPr>
          <p:nvPr>
            <p:ph type="body" sz="quarter" idx="3"/>
          </p:nvPr>
        </p:nvSpPr>
        <p:spPr bwMode="auto">
          <a:xfrm>
            <a:off x="701850" y="4416427"/>
            <a:ext cx="5606703" cy="4181475"/>
          </a:xfrm>
          <a:prstGeom prst="rect">
            <a:avLst/>
          </a:prstGeom>
          <a:noFill/>
          <a:ln w="9525">
            <a:noFill/>
            <a:miter lim="800000"/>
            <a:headEnd/>
            <a:tailEnd/>
          </a:ln>
        </p:spPr>
        <p:txBody>
          <a:bodyPr vert="horz" wrap="square" lIns="93863" tIns="46932" rIns="93863" bIns="469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8831263"/>
            <a:ext cx="3038649" cy="463550"/>
          </a:xfrm>
          <a:prstGeom prst="rect">
            <a:avLst/>
          </a:prstGeom>
          <a:noFill/>
          <a:ln w="9525">
            <a:noFill/>
            <a:miter lim="800000"/>
            <a:headEnd/>
            <a:tailEnd/>
          </a:ln>
        </p:spPr>
        <p:txBody>
          <a:bodyPr vert="horz" wrap="square" lIns="93863" tIns="46932" rIns="93863" bIns="46932" numCol="1" anchor="b" anchorCtr="0" compatLnSpc="1">
            <a:prstTxWarp prst="textNoShape">
              <a:avLst/>
            </a:prstTxWarp>
          </a:bodyPr>
          <a:lstStyle>
            <a:lvl1pPr defTabSz="887593">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3970136" y="8831263"/>
            <a:ext cx="3038648" cy="463550"/>
          </a:xfrm>
          <a:prstGeom prst="rect">
            <a:avLst/>
          </a:prstGeom>
          <a:noFill/>
          <a:ln w="9525">
            <a:noFill/>
            <a:miter lim="800000"/>
            <a:headEnd/>
            <a:tailEnd/>
          </a:ln>
        </p:spPr>
        <p:txBody>
          <a:bodyPr vert="horz" wrap="square" lIns="93863" tIns="46932" rIns="93863" bIns="46932" numCol="1" anchor="b" anchorCtr="0" compatLnSpc="1">
            <a:prstTxWarp prst="textNoShape">
              <a:avLst/>
            </a:prstTxWarp>
          </a:bodyPr>
          <a:lstStyle>
            <a:lvl1pPr algn="r" defTabSz="887593">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2638">
              <a:defRPr>
                <a:solidFill>
                  <a:schemeClr val="tx1"/>
                </a:solidFill>
                <a:latin typeface="Arial" panose="020B0604020202020204" pitchFamily="34" charset="0"/>
                <a:cs typeface="Arial" panose="020B0604020202020204" pitchFamily="34" charset="0"/>
              </a:defRPr>
            </a:lvl1pPr>
            <a:lvl2pPr marL="748676" indent="-287952" defTabSz="972638">
              <a:defRPr>
                <a:solidFill>
                  <a:schemeClr val="tx1"/>
                </a:solidFill>
                <a:latin typeface="Arial" panose="020B0604020202020204" pitchFamily="34" charset="0"/>
                <a:cs typeface="Arial" panose="020B0604020202020204" pitchFamily="34" charset="0"/>
              </a:defRPr>
            </a:lvl2pPr>
            <a:lvl3pPr marL="1151808" indent="-230361" defTabSz="972638">
              <a:defRPr>
                <a:solidFill>
                  <a:schemeClr val="tx1"/>
                </a:solidFill>
                <a:latin typeface="Arial" panose="020B0604020202020204" pitchFamily="34" charset="0"/>
                <a:cs typeface="Arial" panose="020B0604020202020204" pitchFamily="34" charset="0"/>
              </a:defRPr>
            </a:lvl3pPr>
            <a:lvl4pPr marL="1612531" indent="-230361" defTabSz="972638">
              <a:defRPr>
                <a:solidFill>
                  <a:schemeClr val="tx1"/>
                </a:solidFill>
                <a:latin typeface="Arial" panose="020B0604020202020204" pitchFamily="34" charset="0"/>
                <a:cs typeface="Arial" panose="020B0604020202020204" pitchFamily="34" charset="0"/>
              </a:defRPr>
            </a:lvl4pPr>
            <a:lvl5pPr marL="2073254" indent="-230361" defTabSz="972638">
              <a:defRPr>
                <a:solidFill>
                  <a:schemeClr val="tx1"/>
                </a:solidFill>
                <a:latin typeface="Arial" panose="020B0604020202020204" pitchFamily="34" charset="0"/>
                <a:cs typeface="Arial" panose="020B0604020202020204" pitchFamily="34" charset="0"/>
              </a:defRPr>
            </a:lvl5pPr>
            <a:lvl6pPr marL="2533977" indent="-230361" defTabSz="972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4701" indent="-230361" defTabSz="972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5423" indent="-230361" defTabSz="972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6148" indent="-230361" defTabSz="972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1900">
                <a:latin typeface="Calibri" panose="020F0502020204030204" pitchFamily="34" charset="0"/>
                <a:cs typeface="Calibri" panose="020F0502020204030204" pitchFamily="34" charset="0"/>
              </a:rPr>
              <a:pPr/>
              <a:t>2</a:t>
            </a:fld>
            <a:endParaRPr lang="en-US" altLang="en-US" sz="19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973978">
              <a:defRPr/>
            </a:pPr>
            <a:r>
              <a:rPr lang="en-US" sz="1900" kern="0" dirty="0">
                <a:solidFill>
                  <a:sysClr val="windowText" lastClr="000000"/>
                </a:solidFill>
                <a:cs typeface="Calibri" panose="020F0502020204030204" pitchFamily="34" charset="0"/>
              </a:rPr>
              <a:t>Sugar Land </a:t>
            </a:r>
            <a:r>
              <a:rPr lang="en-US" sz="1900" kern="0" dirty="0" err="1">
                <a:solidFill>
                  <a:sysClr val="windowText" lastClr="000000"/>
                </a:solidFill>
                <a:cs typeface="Calibri" panose="020F0502020204030204" pitchFamily="34" charset="0"/>
              </a:rPr>
              <a:t>BIble</a:t>
            </a:r>
            <a:r>
              <a:rPr lang="en-US" sz="19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973978">
              <a:defRPr/>
            </a:pPr>
            <a:r>
              <a:rPr lang="en-US" sz="19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02/07/2018</a:t>
            </a:r>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346" eaLnBrk="0" hangingPunct="0">
              <a:defRPr sz="2400">
                <a:solidFill>
                  <a:schemeClr val="tx1"/>
                </a:solidFill>
                <a:latin typeface="Times New Roman" panose="02020603050405020304" pitchFamily="18" charset="0"/>
                <a:cs typeface="Arial" panose="020B0604020202020204" pitchFamily="34" charset="0"/>
              </a:defRPr>
            </a:lvl1pPr>
            <a:lvl2pPr marL="742841" indent="-285708" defTabSz="879346" eaLnBrk="0" hangingPunct="0">
              <a:defRPr sz="2400">
                <a:solidFill>
                  <a:schemeClr val="tx1"/>
                </a:solidFill>
                <a:latin typeface="Times New Roman" panose="02020603050405020304" pitchFamily="18" charset="0"/>
                <a:cs typeface="Arial" panose="020B0604020202020204" pitchFamily="34" charset="0"/>
              </a:defRPr>
            </a:lvl2pPr>
            <a:lvl3pPr marL="1142833" indent="-228567" defTabSz="879346" eaLnBrk="0" hangingPunct="0">
              <a:defRPr sz="2400">
                <a:solidFill>
                  <a:schemeClr val="tx1"/>
                </a:solidFill>
                <a:latin typeface="Times New Roman" panose="02020603050405020304" pitchFamily="18" charset="0"/>
                <a:cs typeface="Arial" panose="020B0604020202020204" pitchFamily="34" charset="0"/>
              </a:defRPr>
            </a:lvl3pPr>
            <a:lvl4pPr marL="1599965" indent="-228567" defTabSz="879346" eaLnBrk="0" hangingPunct="0">
              <a:defRPr sz="2400">
                <a:solidFill>
                  <a:schemeClr val="tx1"/>
                </a:solidFill>
                <a:latin typeface="Times New Roman" panose="02020603050405020304" pitchFamily="18" charset="0"/>
                <a:cs typeface="Arial" panose="020B0604020202020204" pitchFamily="34" charset="0"/>
              </a:defRPr>
            </a:lvl4pPr>
            <a:lvl5pPr marL="2057099" indent="-228567" defTabSz="879346" eaLnBrk="0" hangingPunct="0">
              <a:defRPr sz="2400">
                <a:solidFill>
                  <a:schemeClr val="tx1"/>
                </a:solidFill>
                <a:latin typeface="Times New Roman" panose="02020603050405020304" pitchFamily="18" charset="0"/>
                <a:cs typeface="Arial" panose="020B0604020202020204" pitchFamily="34" charset="0"/>
              </a:defRPr>
            </a:lvl5pPr>
            <a:lvl6pPr marL="2514232"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364"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8498"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5630"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02/07/2018</a:t>
            </a:r>
            <a:endParaRPr lang="en-US" dirty="0"/>
          </a:p>
        </p:txBody>
      </p:sp>
    </p:spTree>
    <p:extLst>
      <p:ext uri="{BB962C8B-B14F-4D97-AF65-F5344CB8AC3E}">
        <p14:creationId xmlns:p14="http://schemas.microsoft.com/office/powerpoint/2010/main" val="717833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7726">
              <a:defRPr sz="2300">
                <a:solidFill>
                  <a:schemeClr val="tx1"/>
                </a:solidFill>
                <a:latin typeface="Times New Roman" panose="02020603050405020304" pitchFamily="18" charset="0"/>
                <a:cs typeface="Arial" panose="020B0604020202020204" pitchFamily="34" charset="0"/>
              </a:defRPr>
            </a:lvl1pPr>
            <a:lvl2pPr marL="716130" indent="-275434" defTabSz="847726">
              <a:defRPr sz="2300">
                <a:solidFill>
                  <a:schemeClr val="tx1"/>
                </a:solidFill>
                <a:latin typeface="Times New Roman" panose="02020603050405020304" pitchFamily="18" charset="0"/>
                <a:cs typeface="Arial" panose="020B0604020202020204" pitchFamily="34" charset="0"/>
              </a:defRPr>
            </a:lvl2pPr>
            <a:lvl3pPr marL="1101738" indent="-220348" defTabSz="847726">
              <a:defRPr sz="2300">
                <a:solidFill>
                  <a:schemeClr val="tx1"/>
                </a:solidFill>
                <a:latin typeface="Times New Roman" panose="02020603050405020304" pitchFamily="18" charset="0"/>
                <a:cs typeface="Arial" panose="020B0604020202020204" pitchFamily="34" charset="0"/>
              </a:defRPr>
            </a:lvl3pPr>
            <a:lvl4pPr marL="1542433" indent="-220348" defTabSz="847726">
              <a:defRPr sz="2300">
                <a:solidFill>
                  <a:schemeClr val="tx1"/>
                </a:solidFill>
                <a:latin typeface="Times New Roman" panose="02020603050405020304" pitchFamily="18" charset="0"/>
                <a:cs typeface="Arial" panose="020B0604020202020204" pitchFamily="34" charset="0"/>
              </a:defRPr>
            </a:lvl4pPr>
            <a:lvl5pPr marL="1983128" indent="-220348" defTabSz="847726">
              <a:defRPr sz="2300">
                <a:solidFill>
                  <a:schemeClr val="tx1"/>
                </a:solidFill>
                <a:latin typeface="Times New Roman" panose="02020603050405020304" pitchFamily="18" charset="0"/>
                <a:cs typeface="Arial" panose="020B0604020202020204" pitchFamily="34" charset="0"/>
              </a:defRPr>
            </a:lvl5pPr>
            <a:lvl6pPr marL="2423823" indent="-220348" defTabSz="847726" eaLnBrk="0" fontAlgn="base" hangingPunct="0">
              <a:spcBef>
                <a:spcPct val="0"/>
              </a:spcBef>
              <a:spcAft>
                <a:spcPct val="0"/>
              </a:spcAft>
              <a:defRPr sz="2300">
                <a:solidFill>
                  <a:schemeClr val="tx1"/>
                </a:solidFill>
                <a:latin typeface="Times New Roman" panose="02020603050405020304" pitchFamily="18" charset="0"/>
                <a:cs typeface="Arial" panose="020B0604020202020204" pitchFamily="34" charset="0"/>
              </a:defRPr>
            </a:lvl6pPr>
            <a:lvl7pPr marL="2864518" indent="-220348" defTabSz="847726" eaLnBrk="0" fontAlgn="base" hangingPunct="0">
              <a:spcBef>
                <a:spcPct val="0"/>
              </a:spcBef>
              <a:spcAft>
                <a:spcPct val="0"/>
              </a:spcAft>
              <a:defRPr sz="2300">
                <a:solidFill>
                  <a:schemeClr val="tx1"/>
                </a:solidFill>
                <a:latin typeface="Times New Roman" panose="02020603050405020304" pitchFamily="18" charset="0"/>
                <a:cs typeface="Arial" panose="020B0604020202020204" pitchFamily="34" charset="0"/>
              </a:defRPr>
            </a:lvl7pPr>
            <a:lvl8pPr marL="3305213" indent="-220348" defTabSz="847726" eaLnBrk="0" fontAlgn="base" hangingPunct="0">
              <a:spcBef>
                <a:spcPct val="0"/>
              </a:spcBef>
              <a:spcAft>
                <a:spcPct val="0"/>
              </a:spcAft>
              <a:defRPr sz="2300">
                <a:solidFill>
                  <a:schemeClr val="tx1"/>
                </a:solidFill>
                <a:latin typeface="Times New Roman" panose="02020603050405020304" pitchFamily="18" charset="0"/>
                <a:cs typeface="Arial" panose="020B0604020202020204" pitchFamily="34" charset="0"/>
              </a:defRPr>
            </a:lvl8pPr>
            <a:lvl9pPr marL="3745908" indent="-220348" defTabSz="847726" eaLnBrk="0" fontAlgn="base" hangingPunct="0">
              <a:spcBef>
                <a:spcPct val="0"/>
              </a:spcBef>
              <a:spcAft>
                <a:spcPct val="0"/>
              </a:spcAft>
              <a:defRPr sz="2300">
                <a:solidFill>
                  <a:schemeClr val="tx1"/>
                </a:solidFill>
                <a:latin typeface="Times New Roman" panose="02020603050405020304" pitchFamily="18" charset="0"/>
                <a:cs typeface="Arial" panose="020B0604020202020204" pitchFamily="34" charset="0"/>
              </a:defRPr>
            </a:lvl9pPr>
          </a:lstStyle>
          <a:p>
            <a:fld id="{16F9BB40-D064-4930-A89D-4F99ECB1BA9D}" type="slidenum">
              <a:rPr lang="en-US" altLang="en-US" sz="1300">
                <a:latin typeface="Calibri" panose="020F0502020204030204" pitchFamily="34" charset="0"/>
                <a:cs typeface="Calibri" panose="020F0502020204030204" pitchFamily="34" charset="0"/>
              </a:rPr>
              <a:pPr/>
              <a:t>55</a:t>
            </a:fld>
            <a:endParaRPr lang="en-US" altLang="en-US" sz="1300" dirty="0">
              <a:latin typeface="Calibri" panose="020F0502020204030204" pitchFamily="34" charset="0"/>
              <a:cs typeface="Calibri" panose="020F0502020204030204" pitchFamily="34"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2391792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7726">
              <a:defRPr sz="2300">
                <a:solidFill>
                  <a:schemeClr val="tx1"/>
                </a:solidFill>
                <a:latin typeface="Times New Roman" panose="02020603050405020304" pitchFamily="18" charset="0"/>
                <a:cs typeface="Arial" panose="020B0604020202020204" pitchFamily="34" charset="0"/>
              </a:defRPr>
            </a:lvl1pPr>
            <a:lvl2pPr marL="716130" indent="-275434" defTabSz="847726">
              <a:defRPr sz="2300">
                <a:solidFill>
                  <a:schemeClr val="tx1"/>
                </a:solidFill>
                <a:latin typeface="Times New Roman" panose="02020603050405020304" pitchFamily="18" charset="0"/>
                <a:cs typeface="Arial" panose="020B0604020202020204" pitchFamily="34" charset="0"/>
              </a:defRPr>
            </a:lvl2pPr>
            <a:lvl3pPr marL="1101738" indent="-220348" defTabSz="847726">
              <a:defRPr sz="2300">
                <a:solidFill>
                  <a:schemeClr val="tx1"/>
                </a:solidFill>
                <a:latin typeface="Times New Roman" panose="02020603050405020304" pitchFamily="18" charset="0"/>
                <a:cs typeface="Arial" panose="020B0604020202020204" pitchFamily="34" charset="0"/>
              </a:defRPr>
            </a:lvl3pPr>
            <a:lvl4pPr marL="1542433" indent="-220348" defTabSz="847726">
              <a:defRPr sz="2300">
                <a:solidFill>
                  <a:schemeClr val="tx1"/>
                </a:solidFill>
                <a:latin typeface="Times New Roman" panose="02020603050405020304" pitchFamily="18" charset="0"/>
                <a:cs typeface="Arial" panose="020B0604020202020204" pitchFamily="34" charset="0"/>
              </a:defRPr>
            </a:lvl4pPr>
            <a:lvl5pPr marL="1983128" indent="-220348" defTabSz="847726">
              <a:defRPr sz="2300">
                <a:solidFill>
                  <a:schemeClr val="tx1"/>
                </a:solidFill>
                <a:latin typeface="Times New Roman" panose="02020603050405020304" pitchFamily="18" charset="0"/>
                <a:cs typeface="Arial" panose="020B0604020202020204" pitchFamily="34" charset="0"/>
              </a:defRPr>
            </a:lvl5pPr>
            <a:lvl6pPr marL="2423823" indent="-220348" defTabSz="847726" eaLnBrk="0" fontAlgn="base" hangingPunct="0">
              <a:spcBef>
                <a:spcPct val="0"/>
              </a:spcBef>
              <a:spcAft>
                <a:spcPct val="0"/>
              </a:spcAft>
              <a:defRPr sz="2300">
                <a:solidFill>
                  <a:schemeClr val="tx1"/>
                </a:solidFill>
                <a:latin typeface="Times New Roman" panose="02020603050405020304" pitchFamily="18" charset="0"/>
                <a:cs typeface="Arial" panose="020B0604020202020204" pitchFamily="34" charset="0"/>
              </a:defRPr>
            </a:lvl6pPr>
            <a:lvl7pPr marL="2864518" indent="-220348" defTabSz="847726" eaLnBrk="0" fontAlgn="base" hangingPunct="0">
              <a:spcBef>
                <a:spcPct val="0"/>
              </a:spcBef>
              <a:spcAft>
                <a:spcPct val="0"/>
              </a:spcAft>
              <a:defRPr sz="2300">
                <a:solidFill>
                  <a:schemeClr val="tx1"/>
                </a:solidFill>
                <a:latin typeface="Times New Roman" panose="02020603050405020304" pitchFamily="18" charset="0"/>
                <a:cs typeface="Arial" panose="020B0604020202020204" pitchFamily="34" charset="0"/>
              </a:defRPr>
            </a:lvl7pPr>
            <a:lvl8pPr marL="3305213" indent="-220348" defTabSz="847726" eaLnBrk="0" fontAlgn="base" hangingPunct="0">
              <a:spcBef>
                <a:spcPct val="0"/>
              </a:spcBef>
              <a:spcAft>
                <a:spcPct val="0"/>
              </a:spcAft>
              <a:defRPr sz="2300">
                <a:solidFill>
                  <a:schemeClr val="tx1"/>
                </a:solidFill>
                <a:latin typeface="Times New Roman" panose="02020603050405020304" pitchFamily="18" charset="0"/>
                <a:cs typeface="Arial" panose="020B0604020202020204" pitchFamily="34" charset="0"/>
              </a:defRPr>
            </a:lvl8pPr>
            <a:lvl9pPr marL="3745908" indent="-220348" defTabSz="847726" eaLnBrk="0" fontAlgn="base" hangingPunct="0">
              <a:spcBef>
                <a:spcPct val="0"/>
              </a:spcBef>
              <a:spcAft>
                <a:spcPct val="0"/>
              </a:spcAft>
              <a:defRPr sz="2300">
                <a:solidFill>
                  <a:schemeClr val="tx1"/>
                </a:solidFill>
                <a:latin typeface="Times New Roman" panose="02020603050405020304" pitchFamily="18" charset="0"/>
                <a:cs typeface="Arial" panose="020B0604020202020204" pitchFamily="34" charset="0"/>
              </a:defRPr>
            </a:lvl9pPr>
          </a:lstStyle>
          <a:p>
            <a:fld id="{BA629790-2FA4-418E-9303-12D16B80909F}" type="slidenum">
              <a:rPr lang="en-US" altLang="en-US" sz="1300">
                <a:latin typeface="Calibri" panose="020F0502020204030204" pitchFamily="34" charset="0"/>
                <a:cs typeface="Calibri" panose="020F0502020204030204" pitchFamily="34" charset="0"/>
              </a:rPr>
              <a:pPr/>
              <a:t>56</a:t>
            </a:fld>
            <a:endParaRPr lang="en-US" altLang="en-US" sz="1300" dirty="0">
              <a:latin typeface="Calibri" panose="020F0502020204030204" pitchFamily="34" charset="0"/>
              <a:cs typeface="Calibri" panose="020F0502020204030204"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4108347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346" eaLnBrk="0" hangingPunct="0">
              <a:defRPr sz="2400">
                <a:solidFill>
                  <a:schemeClr val="tx1"/>
                </a:solidFill>
                <a:latin typeface="Times New Roman" panose="02020603050405020304" pitchFamily="18" charset="0"/>
                <a:cs typeface="Arial" panose="020B0604020202020204" pitchFamily="34" charset="0"/>
              </a:defRPr>
            </a:lvl1pPr>
            <a:lvl2pPr marL="742841" indent="-285708" defTabSz="879346" eaLnBrk="0" hangingPunct="0">
              <a:defRPr sz="2400">
                <a:solidFill>
                  <a:schemeClr val="tx1"/>
                </a:solidFill>
                <a:latin typeface="Times New Roman" panose="02020603050405020304" pitchFamily="18" charset="0"/>
                <a:cs typeface="Arial" panose="020B0604020202020204" pitchFamily="34" charset="0"/>
              </a:defRPr>
            </a:lvl2pPr>
            <a:lvl3pPr marL="1142833" indent="-228567" defTabSz="879346" eaLnBrk="0" hangingPunct="0">
              <a:defRPr sz="2400">
                <a:solidFill>
                  <a:schemeClr val="tx1"/>
                </a:solidFill>
                <a:latin typeface="Times New Roman" panose="02020603050405020304" pitchFamily="18" charset="0"/>
                <a:cs typeface="Arial" panose="020B0604020202020204" pitchFamily="34" charset="0"/>
              </a:defRPr>
            </a:lvl3pPr>
            <a:lvl4pPr marL="1599965" indent="-228567" defTabSz="879346" eaLnBrk="0" hangingPunct="0">
              <a:defRPr sz="2400">
                <a:solidFill>
                  <a:schemeClr val="tx1"/>
                </a:solidFill>
                <a:latin typeface="Times New Roman" panose="02020603050405020304" pitchFamily="18" charset="0"/>
                <a:cs typeface="Arial" panose="020B0604020202020204" pitchFamily="34" charset="0"/>
              </a:defRPr>
            </a:lvl4pPr>
            <a:lvl5pPr marL="2057099" indent="-228567" defTabSz="879346" eaLnBrk="0" hangingPunct="0">
              <a:defRPr sz="2400">
                <a:solidFill>
                  <a:schemeClr val="tx1"/>
                </a:solidFill>
                <a:latin typeface="Times New Roman" panose="02020603050405020304" pitchFamily="18" charset="0"/>
                <a:cs typeface="Arial" panose="020B0604020202020204" pitchFamily="34" charset="0"/>
              </a:defRPr>
            </a:lvl5pPr>
            <a:lvl6pPr marL="2514232"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364"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8498"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5630"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63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02/07/2018</a:t>
            </a:r>
            <a:endParaRPr lang="en-US" dirty="0"/>
          </a:p>
        </p:txBody>
      </p:sp>
    </p:spTree>
    <p:extLst>
      <p:ext uri="{BB962C8B-B14F-4D97-AF65-F5344CB8AC3E}">
        <p14:creationId xmlns:p14="http://schemas.microsoft.com/office/powerpoint/2010/main" val="273916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86252"/>
            <a:fld id="{0413A5C8-111D-4E5C-BB4C-D0F238F39719}" type="slidenum">
              <a:rPr lang="en-US" smtClean="0"/>
              <a:pPr defTabSz="886252"/>
              <a:t>4</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02/07/2018</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84011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47726"/>
            <a:fld id="{0413A5C8-111D-4E5C-BB4C-D0F238F39719}" type="slidenum">
              <a:rPr lang="en-US" smtClean="0"/>
              <a:pPr defTabSz="847726"/>
              <a:t>5</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338318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346" eaLnBrk="0" hangingPunct="0">
              <a:defRPr sz="2400">
                <a:solidFill>
                  <a:schemeClr val="tx1"/>
                </a:solidFill>
                <a:latin typeface="Times New Roman" panose="02020603050405020304" pitchFamily="18" charset="0"/>
                <a:cs typeface="Arial" panose="020B0604020202020204" pitchFamily="34" charset="0"/>
              </a:defRPr>
            </a:lvl1pPr>
            <a:lvl2pPr marL="742841" indent="-285708" defTabSz="879346" eaLnBrk="0" hangingPunct="0">
              <a:defRPr sz="2400">
                <a:solidFill>
                  <a:schemeClr val="tx1"/>
                </a:solidFill>
                <a:latin typeface="Times New Roman" panose="02020603050405020304" pitchFamily="18" charset="0"/>
                <a:cs typeface="Arial" panose="020B0604020202020204" pitchFamily="34" charset="0"/>
              </a:defRPr>
            </a:lvl2pPr>
            <a:lvl3pPr marL="1142833" indent="-228567" defTabSz="879346" eaLnBrk="0" hangingPunct="0">
              <a:defRPr sz="2400">
                <a:solidFill>
                  <a:schemeClr val="tx1"/>
                </a:solidFill>
                <a:latin typeface="Times New Roman" panose="02020603050405020304" pitchFamily="18" charset="0"/>
                <a:cs typeface="Arial" panose="020B0604020202020204" pitchFamily="34" charset="0"/>
              </a:defRPr>
            </a:lvl3pPr>
            <a:lvl4pPr marL="1599965" indent="-228567" defTabSz="879346" eaLnBrk="0" hangingPunct="0">
              <a:defRPr sz="2400">
                <a:solidFill>
                  <a:schemeClr val="tx1"/>
                </a:solidFill>
                <a:latin typeface="Times New Roman" panose="02020603050405020304" pitchFamily="18" charset="0"/>
                <a:cs typeface="Arial" panose="020B0604020202020204" pitchFamily="34" charset="0"/>
              </a:defRPr>
            </a:lvl4pPr>
            <a:lvl5pPr marL="2057099" indent="-228567" defTabSz="879346" eaLnBrk="0" hangingPunct="0">
              <a:defRPr sz="2400">
                <a:solidFill>
                  <a:schemeClr val="tx1"/>
                </a:solidFill>
                <a:latin typeface="Times New Roman" panose="02020603050405020304" pitchFamily="18" charset="0"/>
                <a:cs typeface="Arial" panose="020B0604020202020204" pitchFamily="34" charset="0"/>
              </a:defRPr>
            </a:lvl5pPr>
            <a:lvl6pPr marL="2514232"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364"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8498"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5630"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02/07/2018</a:t>
            </a:r>
            <a:endParaRPr lang="en-US" dirty="0"/>
          </a:p>
        </p:txBody>
      </p:sp>
    </p:spTree>
    <p:extLst>
      <p:ext uri="{BB962C8B-B14F-4D97-AF65-F5344CB8AC3E}">
        <p14:creationId xmlns:p14="http://schemas.microsoft.com/office/powerpoint/2010/main" val="166942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346" eaLnBrk="0" hangingPunct="0">
              <a:defRPr sz="2400">
                <a:solidFill>
                  <a:schemeClr val="tx1"/>
                </a:solidFill>
                <a:latin typeface="Times New Roman" panose="02020603050405020304" pitchFamily="18" charset="0"/>
                <a:cs typeface="Arial" panose="020B0604020202020204" pitchFamily="34" charset="0"/>
              </a:defRPr>
            </a:lvl1pPr>
            <a:lvl2pPr marL="742841" indent="-285708" defTabSz="879346" eaLnBrk="0" hangingPunct="0">
              <a:defRPr sz="2400">
                <a:solidFill>
                  <a:schemeClr val="tx1"/>
                </a:solidFill>
                <a:latin typeface="Times New Roman" panose="02020603050405020304" pitchFamily="18" charset="0"/>
                <a:cs typeface="Arial" panose="020B0604020202020204" pitchFamily="34" charset="0"/>
              </a:defRPr>
            </a:lvl2pPr>
            <a:lvl3pPr marL="1142833" indent="-228567" defTabSz="879346" eaLnBrk="0" hangingPunct="0">
              <a:defRPr sz="2400">
                <a:solidFill>
                  <a:schemeClr val="tx1"/>
                </a:solidFill>
                <a:latin typeface="Times New Roman" panose="02020603050405020304" pitchFamily="18" charset="0"/>
                <a:cs typeface="Arial" panose="020B0604020202020204" pitchFamily="34" charset="0"/>
              </a:defRPr>
            </a:lvl3pPr>
            <a:lvl4pPr marL="1599965" indent="-228567" defTabSz="879346" eaLnBrk="0" hangingPunct="0">
              <a:defRPr sz="2400">
                <a:solidFill>
                  <a:schemeClr val="tx1"/>
                </a:solidFill>
                <a:latin typeface="Times New Roman" panose="02020603050405020304" pitchFamily="18" charset="0"/>
                <a:cs typeface="Arial" panose="020B0604020202020204" pitchFamily="34" charset="0"/>
              </a:defRPr>
            </a:lvl4pPr>
            <a:lvl5pPr marL="2057099" indent="-228567" defTabSz="879346" eaLnBrk="0" hangingPunct="0">
              <a:defRPr sz="2400">
                <a:solidFill>
                  <a:schemeClr val="tx1"/>
                </a:solidFill>
                <a:latin typeface="Times New Roman" panose="02020603050405020304" pitchFamily="18" charset="0"/>
                <a:cs typeface="Arial" panose="020B0604020202020204" pitchFamily="34" charset="0"/>
              </a:defRPr>
            </a:lvl5pPr>
            <a:lvl6pPr marL="2514232"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364"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8498"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5630"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02/07/2018</a:t>
            </a:r>
            <a:endParaRPr lang="en-US" dirty="0"/>
          </a:p>
        </p:txBody>
      </p:sp>
    </p:spTree>
    <p:extLst>
      <p:ext uri="{BB962C8B-B14F-4D97-AF65-F5344CB8AC3E}">
        <p14:creationId xmlns:p14="http://schemas.microsoft.com/office/powerpoint/2010/main" val="3848367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346" eaLnBrk="0" hangingPunct="0">
              <a:defRPr sz="2400">
                <a:solidFill>
                  <a:schemeClr val="tx1"/>
                </a:solidFill>
                <a:latin typeface="Times New Roman" panose="02020603050405020304" pitchFamily="18" charset="0"/>
                <a:cs typeface="Arial" panose="020B0604020202020204" pitchFamily="34" charset="0"/>
              </a:defRPr>
            </a:lvl1pPr>
            <a:lvl2pPr marL="742841" indent="-285708" defTabSz="879346" eaLnBrk="0" hangingPunct="0">
              <a:defRPr sz="2400">
                <a:solidFill>
                  <a:schemeClr val="tx1"/>
                </a:solidFill>
                <a:latin typeface="Times New Roman" panose="02020603050405020304" pitchFamily="18" charset="0"/>
                <a:cs typeface="Arial" panose="020B0604020202020204" pitchFamily="34" charset="0"/>
              </a:defRPr>
            </a:lvl2pPr>
            <a:lvl3pPr marL="1142833" indent="-228567" defTabSz="879346" eaLnBrk="0" hangingPunct="0">
              <a:defRPr sz="2400">
                <a:solidFill>
                  <a:schemeClr val="tx1"/>
                </a:solidFill>
                <a:latin typeface="Times New Roman" panose="02020603050405020304" pitchFamily="18" charset="0"/>
                <a:cs typeface="Arial" panose="020B0604020202020204" pitchFamily="34" charset="0"/>
              </a:defRPr>
            </a:lvl3pPr>
            <a:lvl4pPr marL="1599965" indent="-228567" defTabSz="879346" eaLnBrk="0" hangingPunct="0">
              <a:defRPr sz="2400">
                <a:solidFill>
                  <a:schemeClr val="tx1"/>
                </a:solidFill>
                <a:latin typeface="Times New Roman" panose="02020603050405020304" pitchFamily="18" charset="0"/>
                <a:cs typeface="Arial" panose="020B0604020202020204" pitchFamily="34" charset="0"/>
              </a:defRPr>
            </a:lvl4pPr>
            <a:lvl5pPr marL="2057099" indent="-228567" defTabSz="879346" eaLnBrk="0" hangingPunct="0">
              <a:defRPr sz="2400">
                <a:solidFill>
                  <a:schemeClr val="tx1"/>
                </a:solidFill>
                <a:latin typeface="Times New Roman" panose="02020603050405020304" pitchFamily="18" charset="0"/>
                <a:cs typeface="Arial" panose="020B0604020202020204" pitchFamily="34" charset="0"/>
              </a:defRPr>
            </a:lvl5pPr>
            <a:lvl6pPr marL="2514232"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364"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8498"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5630"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02/07/2018</a:t>
            </a:r>
            <a:endParaRPr lang="en-US" dirty="0"/>
          </a:p>
        </p:txBody>
      </p:sp>
    </p:spTree>
    <p:extLst>
      <p:ext uri="{BB962C8B-B14F-4D97-AF65-F5344CB8AC3E}">
        <p14:creationId xmlns:p14="http://schemas.microsoft.com/office/powerpoint/2010/main" val="2119305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346" eaLnBrk="0" hangingPunct="0">
              <a:defRPr sz="2400">
                <a:solidFill>
                  <a:schemeClr val="tx1"/>
                </a:solidFill>
                <a:latin typeface="Times New Roman" panose="02020603050405020304" pitchFamily="18" charset="0"/>
                <a:cs typeface="Arial" panose="020B0604020202020204" pitchFamily="34" charset="0"/>
              </a:defRPr>
            </a:lvl1pPr>
            <a:lvl2pPr marL="742841" indent="-285708" defTabSz="879346" eaLnBrk="0" hangingPunct="0">
              <a:defRPr sz="2400">
                <a:solidFill>
                  <a:schemeClr val="tx1"/>
                </a:solidFill>
                <a:latin typeface="Times New Roman" panose="02020603050405020304" pitchFamily="18" charset="0"/>
                <a:cs typeface="Arial" panose="020B0604020202020204" pitchFamily="34" charset="0"/>
              </a:defRPr>
            </a:lvl2pPr>
            <a:lvl3pPr marL="1142833" indent="-228567" defTabSz="879346" eaLnBrk="0" hangingPunct="0">
              <a:defRPr sz="2400">
                <a:solidFill>
                  <a:schemeClr val="tx1"/>
                </a:solidFill>
                <a:latin typeface="Times New Roman" panose="02020603050405020304" pitchFamily="18" charset="0"/>
                <a:cs typeface="Arial" panose="020B0604020202020204" pitchFamily="34" charset="0"/>
              </a:defRPr>
            </a:lvl3pPr>
            <a:lvl4pPr marL="1599965" indent="-228567" defTabSz="879346" eaLnBrk="0" hangingPunct="0">
              <a:defRPr sz="2400">
                <a:solidFill>
                  <a:schemeClr val="tx1"/>
                </a:solidFill>
                <a:latin typeface="Times New Roman" panose="02020603050405020304" pitchFamily="18" charset="0"/>
                <a:cs typeface="Arial" panose="020B0604020202020204" pitchFamily="34" charset="0"/>
              </a:defRPr>
            </a:lvl4pPr>
            <a:lvl5pPr marL="2057099" indent="-228567" defTabSz="879346" eaLnBrk="0" hangingPunct="0">
              <a:defRPr sz="2400">
                <a:solidFill>
                  <a:schemeClr val="tx1"/>
                </a:solidFill>
                <a:latin typeface="Times New Roman" panose="02020603050405020304" pitchFamily="18" charset="0"/>
                <a:cs typeface="Arial" panose="020B0604020202020204" pitchFamily="34" charset="0"/>
              </a:defRPr>
            </a:lvl5pPr>
            <a:lvl6pPr marL="2514232"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364"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8498"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5630" indent="-228567" defTabSz="879346"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02/07/2018</a:t>
            </a:r>
            <a:endParaRPr lang="en-US" dirty="0"/>
          </a:p>
        </p:txBody>
      </p:sp>
    </p:spTree>
    <p:extLst>
      <p:ext uri="{BB962C8B-B14F-4D97-AF65-F5344CB8AC3E}">
        <p14:creationId xmlns:p14="http://schemas.microsoft.com/office/powerpoint/2010/main" val="1050523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841" indent="-285708" eaLnBrk="0" hangingPunct="0">
              <a:defRPr sz="2400">
                <a:solidFill>
                  <a:schemeClr val="tx1"/>
                </a:solidFill>
                <a:latin typeface="Times New Roman" panose="02020603050405020304" pitchFamily="18" charset="0"/>
                <a:cs typeface="Arial" panose="020B0604020202020204" pitchFamily="34" charset="0"/>
              </a:defRPr>
            </a:lvl2pPr>
            <a:lvl3pPr marL="1142833" indent="-228567" eaLnBrk="0" hangingPunct="0">
              <a:defRPr sz="2400">
                <a:solidFill>
                  <a:schemeClr val="tx1"/>
                </a:solidFill>
                <a:latin typeface="Times New Roman" panose="02020603050405020304" pitchFamily="18" charset="0"/>
                <a:cs typeface="Arial" panose="020B0604020202020204" pitchFamily="34" charset="0"/>
              </a:defRPr>
            </a:lvl3pPr>
            <a:lvl4pPr marL="1599965" indent="-228567" eaLnBrk="0" hangingPunct="0">
              <a:defRPr sz="2400">
                <a:solidFill>
                  <a:schemeClr val="tx1"/>
                </a:solidFill>
                <a:latin typeface="Times New Roman" panose="02020603050405020304" pitchFamily="18" charset="0"/>
                <a:cs typeface="Arial" panose="020B0604020202020204" pitchFamily="34" charset="0"/>
              </a:defRPr>
            </a:lvl4pPr>
            <a:lvl5pPr marL="2057099" indent="-228567" eaLnBrk="0" hangingPunct="0">
              <a:defRPr sz="2400">
                <a:solidFill>
                  <a:schemeClr val="tx1"/>
                </a:solidFill>
                <a:latin typeface="Times New Roman" panose="02020603050405020304" pitchFamily="18" charset="0"/>
                <a:cs typeface="Arial" panose="020B0604020202020204" pitchFamily="34" charset="0"/>
              </a:defRPr>
            </a:lvl5pPr>
            <a:lvl6pPr marL="2514232" indent="-228567"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364" indent="-228567"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8498" indent="-228567"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5630" indent="-228567"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ED06AF7-6C61-4A3C-9E0E-AB4913005A11}" type="slidenum">
              <a:rPr lang="en-US" altLang="en-US" sz="1200"/>
              <a:pPr/>
              <a:t>24</a:t>
            </a:fld>
            <a:endParaRPr lang="en-US" altLang="en-US" sz="1200"/>
          </a:p>
        </p:txBody>
      </p:sp>
    </p:spTree>
    <p:extLst>
      <p:ext uri="{BB962C8B-B14F-4D97-AF65-F5344CB8AC3E}">
        <p14:creationId xmlns:p14="http://schemas.microsoft.com/office/powerpoint/2010/main" val="3735885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140292" name="Slide Number Placeholder 3"/>
          <p:cNvSpPr>
            <a:spLocks noGrp="1"/>
          </p:cNvSpPr>
          <p:nvPr>
            <p:ph type="sldNum" sz="quarter" idx="5"/>
          </p:nvPr>
        </p:nvSpPr>
        <p:spPr>
          <a:noFill/>
        </p:spPr>
        <p:txBody>
          <a:bodyPr/>
          <a:lstStyle/>
          <a:p>
            <a:pPr defTabSz="847726"/>
            <a:fld id="{47EBC9F9-D13D-4C93-81F7-CE8C3B78C66F}" type="slidenum">
              <a:rPr lang="en-US" smtClean="0"/>
              <a:pPr defTabSz="847726"/>
              <a:t>25</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1420178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8DB10-4DD8-4FC6-A20A-D7C63BB53110}"/>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B9148D9B-B058-46B7-945B-F538A5F01DE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C9B5F6B7-9110-4A01-87C3-D20794E89946}"/>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D9CFD355-790D-478A-9373-FD9D0D67000C}"/>
                  </a:ext>
                </a:extLst>
              </p:cNvPr>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8" name="Rectangle 6">
                <a:extLst>
                  <a:ext uri="{FF2B5EF4-FFF2-40B4-BE49-F238E27FC236}">
                    <a16:creationId xmlns:a16="http://schemas.microsoft.com/office/drawing/2014/main" id="{78ADF880-4ACE-4432-A81F-E48F64B1ED74}"/>
                  </a:ext>
                </a:extLst>
              </p:cNvPr>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9" name="Rectangle 7">
                <a:extLst>
                  <a:ext uri="{FF2B5EF4-FFF2-40B4-BE49-F238E27FC236}">
                    <a16:creationId xmlns:a16="http://schemas.microsoft.com/office/drawing/2014/main" id="{E9D34633-DD26-4058-99A4-227CF6FADBE3}"/>
                  </a:ext>
                </a:extLst>
              </p:cNvPr>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0" name="Rectangle 8">
                <a:extLst>
                  <a:ext uri="{FF2B5EF4-FFF2-40B4-BE49-F238E27FC236}">
                    <a16:creationId xmlns:a16="http://schemas.microsoft.com/office/drawing/2014/main" id="{F0172256-C4ED-4D9E-BFE6-C18420252174}"/>
                  </a:ext>
                </a:extLst>
              </p:cNvPr>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1" name="Rectangle 9">
                <a:extLst>
                  <a:ext uri="{FF2B5EF4-FFF2-40B4-BE49-F238E27FC236}">
                    <a16:creationId xmlns:a16="http://schemas.microsoft.com/office/drawing/2014/main" id="{5474330A-0FAF-41F8-9203-F9AF7AF217CF}"/>
                  </a:ext>
                </a:extLst>
              </p:cNvPr>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2" name="Rectangle 10">
                <a:extLst>
                  <a:ext uri="{FF2B5EF4-FFF2-40B4-BE49-F238E27FC236}">
                    <a16:creationId xmlns:a16="http://schemas.microsoft.com/office/drawing/2014/main" id="{9E25577B-F363-4532-A6D3-AA8F8DB34CBF}"/>
                  </a:ext>
                </a:extLst>
              </p:cNvPr>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3" name="Rectangle 11">
                <a:extLst>
                  <a:ext uri="{FF2B5EF4-FFF2-40B4-BE49-F238E27FC236}">
                    <a16:creationId xmlns:a16="http://schemas.microsoft.com/office/drawing/2014/main" id="{A98CF924-40DD-47D0-8166-3D10F396B9D1}"/>
                  </a:ext>
                </a:extLst>
              </p:cNvPr>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4" name="Rectangle 12">
                <a:extLst>
                  <a:ext uri="{FF2B5EF4-FFF2-40B4-BE49-F238E27FC236}">
                    <a16:creationId xmlns:a16="http://schemas.microsoft.com/office/drawing/2014/main" id="{F0DF55DC-6DA7-49C3-BF3A-A7E06545B60D}"/>
                  </a:ext>
                </a:extLst>
              </p:cNvPr>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5" name="Rectangle 13">
                <a:extLst>
                  <a:ext uri="{FF2B5EF4-FFF2-40B4-BE49-F238E27FC236}">
                    <a16:creationId xmlns:a16="http://schemas.microsoft.com/office/drawing/2014/main" id="{1831067D-23EA-4EB8-B33D-47E53DBAE7E9}"/>
                  </a:ext>
                </a:extLst>
              </p:cNvPr>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6" name="Rectangle 14">
                <a:extLst>
                  <a:ext uri="{FF2B5EF4-FFF2-40B4-BE49-F238E27FC236}">
                    <a16:creationId xmlns:a16="http://schemas.microsoft.com/office/drawing/2014/main" id="{15F73C6D-F92B-4D7E-98AC-5E9CC98D5770}"/>
                  </a:ext>
                </a:extLst>
              </p:cNvPr>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7" name="Rectangle 15">
                <a:extLst>
                  <a:ext uri="{FF2B5EF4-FFF2-40B4-BE49-F238E27FC236}">
                    <a16:creationId xmlns:a16="http://schemas.microsoft.com/office/drawing/2014/main" id="{20667019-7C39-4E9D-83AD-D457FC3D98B8}"/>
                  </a:ext>
                </a:extLst>
              </p:cNvPr>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8" name="Rectangle 16">
                <a:extLst>
                  <a:ext uri="{FF2B5EF4-FFF2-40B4-BE49-F238E27FC236}">
                    <a16:creationId xmlns:a16="http://schemas.microsoft.com/office/drawing/2014/main" id="{71D1F287-CAF9-4F8A-8971-59B040BCB5DC}"/>
                  </a:ext>
                </a:extLst>
              </p:cNvPr>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9" name="Rectangle 17">
                <a:extLst>
                  <a:ext uri="{FF2B5EF4-FFF2-40B4-BE49-F238E27FC236}">
                    <a16:creationId xmlns:a16="http://schemas.microsoft.com/office/drawing/2014/main" id="{8B8D73E2-1966-4D4B-A72E-0AD659783A78}"/>
                  </a:ext>
                </a:extLst>
              </p:cNvPr>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0" name="Rectangle 18">
                <a:extLst>
                  <a:ext uri="{FF2B5EF4-FFF2-40B4-BE49-F238E27FC236}">
                    <a16:creationId xmlns:a16="http://schemas.microsoft.com/office/drawing/2014/main" id="{7FE62A48-39EA-415C-9E47-C534815FE62F}"/>
                  </a:ext>
                </a:extLst>
              </p:cNvPr>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1" name="Rectangle 19">
                <a:extLst>
                  <a:ext uri="{FF2B5EF4-FFF2-40B4-BE49-F238E27FC236}">
                    <a16:creationId xmlns:a16="http://schemas.microsoft.com/office/drawing/2014/main" id="{228949E5-F63E-47D6-BD03-F6D4F0B8EDF9}"/>
                  </a:ext>
                </a:extLst>
              </p:cNvPr>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2" name="Rectangle 20">
                <a:extLst>
                  <a:ext uri="{FF2B5EF4-FFF2-40B4-BE49-F238E27FC236}">
                    <a16:creationId xmlns:a16="http://schemas.microsoft.com/office/drawing/2014/main" id="{C7DFB4A6-E6A6-41F7-9178-C96BDE9129A3}"/>
                  </a:ext>
                </a:extLst>
              </p:cNvPr>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3" name="Rectangle 21">
                <a:extLst>
                  <a:ext uri="{FF2B5EF4-FFF2-40B4-BE49-F238E27FC236}">
                    <a16:creationId xmlns:a16="http://schemas.microsoft.com/office/drawing/2014/main" id="{B3278C12-7CFA-4060-8350-29BFD39ADEAF}"/>
                  </a:ext>
                </a:extLst>
              </p:cNvPr>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4" name="Rectangle 22">
                <a:extLst>
                  <a:ext uri="{FF2B5EF4-FFF2-40B4-BE49-F238E27FC236}">
                    <a16:creationId xmlns:a16="http://schemas.microsoft.com/office/drawing/2014/main" id="{D7857F09-EBD8-45B8-B514-48C4FFC37657}"/>
                  </a:ext>
                </a:extLst>
              </p:cNvPr>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5" name="Rectangle 23">
                <a:extLst>
                  <a:ext uri="{FF2B5EF4-FFF2-40B4-BE49-F238E27FC236}">
                    <a16:creationId xmlns:a16="http://schemas.microsoft.com/office/drawing/2014/main" id="{B4C5CE0A-FE40-4D63-8019-44B6F57954A6}"/>
                  </a:ext>
                </a:extLst>
              </p:cNvPr>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6" name="Rectangle 24">
                <a:extLst>
                  <a:ext uri="{FF2B5EF4-FFF2-40B4-BE49-F238E27FC236}">
                    <a16:creationId xmlns:a16="http://schemas.microsoft.com/office/drawing/2014/main" id="{1A64ADEE-91EA-4B5C-908D-AA39508C43A3}"/>
                  </a:ext>
                </a:extLst>
              </p:cNvPr>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7" name="Rectangle 25">
                <a:extLst>
                  <a:ext uri="{FF2B5EF4-FFF2-40B4-BE49-F238E27FC236}">
                    <a16:creationId xmlns:a16="http://schemas.microsoft.com/office/drawing/2014/main" id="{C1BA3FF3-D65B-49BA-84A1-609A4FA5FFDF}"/>
                  </a:ext>
                </a:extLst>
              </p:cNvPr>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8" name="Rectangle 26">
                <a:extLst>
                  <a:ext uri="{FF2B5EF4-FFF2-40B4-BE49-F238E27FC236}">
                    <a16:creationId xmlns:a16="http://schemas.microsoft.com/office/drawing/2014/main" id="{9D9D75A5-BB07-44DD-86E6-1AB4530C7B30}"/>
                  </a:ext>
                </a:extLst>
              </p:cNvPr>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9" name="Rectangle 27">
                <a:extLst>
                  <a:ext uri="{FF2B5EF4-FFF2-40B4-BE49-F238E27FC236}">
                    <a16:creationId xmlns:a16="http://schemas.microsoft.com/office/drawing/2014/main" id="{6B7C592D-C97F-4A41-A9D0-0E6D395B3937}"/>
                  </a:ext>
                </a:extLst>
              </p:cNvPr>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30" name="Rectangle 28">
                <a:extLst>
                  <a:ext uri="{FF2B5EF4-FFF2-40B4-BE49-F238E27FC236}">
                    <a16:creationId xmlns:a16="http://schemas.microsoft.com/office/drawing/2014/main" id="{9B24E741-C603-4035-AC41-2C99CE834859}"/>
                  </a:ext>
                </a:extLst>
              </p:cNvPr>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31" name="Rectangle 29">
                <a:extLst>
                  <a:ext uri="{FF2B5EF4-FFF2-40B4-BE49-F238E27FC236}">
                    <a16:creationId xmlns:a16="http://schemas.microsoft.com/office/drawing/2014/main" id="{10F8FDDD-095C-4E67-8047-EDFFC6655502}"/>
                  </a:ext>
                </a:extLst>
              </p:cNvPr>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32" name="Rectangle 30">
                <a:extLst>
                  <a:ext uri="{FF2B5EF4-FFF2-40B4-BE49-F238E27FC236}">
                    <a16:creationId xmlns:a16="http://schemas.microsoft.com/office/drawing/2014/main" id="{34F5E1C5-0A3A-48E3-936C-1D7DA6EDF1A7}"/>
                  </a:ext>
                </a:extLst>
              </p:cNvPr>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33" name="Rectangle 31">
                <a:extLst>
                  <a:ext uri="{FF2B5EF4-FFF2-40B4-BE49-F238E27FC236}">
                    <a16:creationId xmlns:a16="http://schemas.microsoft.com/office/drawing/2014/main" id="{731EAEE6-29F6-4DDC-B7B2-E77D160BB07A}"/>
                  </a:ext>
                </a:extLst>
              </p:cNvPr>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34" name="Rectangle 32">
                <a:extLst>
                  <a:ext uri="{FF2B5EF4-FFF2-40B4-BE49-F238E27FC236}">
                    <a16:creationId xmlns:a16="http://schemas.microsoft.com/office/drawing/2014/main" id="{8CBA982E-228F-4B9D-8050-E1E5B3F7009E}"/>
                  </a:ext>
                </a:extLst>
              </p:cNvPr>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35" name="Rectangle 33">
                <a:extLst>
                  <a:ext uri="{FF2B5EF4-FFF2-40B4-BE49-F238E27FC236}">
                    <a16:creationId xmlns:a16="http://schemas.microsoft.com/office/drawing/2014/main" id="{8338F31D-7771-4646-ABD4-16CA473F36CF}"/>
                  </a:ext>
                </a:extLst>
              </p:cNvPr>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grpSp>
      </p:grpSp>
      <p:sp>
        <p:nvSpPr>
          <p:cNvPr id="413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413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B4132F01-5554-48EB-883F-1DC307C6D3DA}"/>
              </a:ext>
            </a:extLst>
          </p:cNvPr>
          <p:cNvSpPr>
            <a:spLocks noGrp="1" noChangeArrowheads="1"/>
          </p:cNvSpPr>
          <p:nvPr>
            <p:ph type="dt" sz="quarter" idx="10"/>
          </p:nvPr>
        </p:nvSpPr>
        <p:spPr/>
        <p:txBody>
          <a:bodyPr/>
          <a:lstStyle>
            <a:lvl1pPr>
              <a:defRPr smtClean="0">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B09A268A-40ED-4444-ABAE-CB6AFCF4A7E2}"/>
              </a:ext>
            </a:extLst>
          </p:cNvPr>
          <p:cNvSpPr>
            <a:spLocks noGrp="1" noChangeArrowheads="1"/>
          </p:cNvSpPr>
          <p:nvPr>
            <p:ph type="ftr" sz="quarter" idx="11"/>
          </p:nvPr>
        </p:nvSpPr>
        <p:spPr/>
        <p:txBody>
          <a:bodyPr/>
          <a:lstStyle>
            <a:lvl1pPr>
              <a:defRPr smtClean="0">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C0CDF3ED-459F-4AD8-9BE1-3334C0E8E956}"/>
              </a:ext>
            </a:extLst>
          </p:cNvPr>
          <p:cNvSpPr>
            <a:spLocks noGrp="1" noChangeArrowheads="1"/>
          </p:cNvSpPr>
          <p:nvPr>
            <p:ph type="sldNum" sz="quarter" idx="12"/>
          </p:nvPr>
        </p:nvSpPr>
        <p:spPr/>
        <p:txBody>
          <a:bodyPr/>
          <a:lstStyle>
            <a:lvl1pPr>
              <a:defRPr>
                <a:solidFill>
                  <a:srgbClr val="FFFFFF"/>
                </a:solidFill>
              </a:defRPr>
            </a:lvl1pPr>
          </a:lstStyle>
          <a:p>
            <a:fld id="{9E8CC47D-91AD-4AEA-ACE6-ADAD4DF7B684}" type="slidenum">
              <a:rPr lang="en-US" altLang="en-US"/>
              <a:pPr/>
              <a:t>‹#›</a:t>
            </a:fld>
            <a:endParaRPr lang="en-US" altLang="en-US"/>
          </a:p>
        </p:txBody>
      </p:sp>
    </p:spTree>
    <p:extLst>
      <p:ext uri="{BB962C8B-B14F-4D97-AF65-F5344CB8AC3E}">
        <p14:creationId xmlns:p14="http://schemas.microsoft.com/office/powerpoint/2010/main" val="2172079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0D30B759-3A14-49B6-BB9B-CC8128ABE2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97F9229E-591E-4281-ADCC-AF4F886C16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6DF54BDD-A815-4975-9FD6-A64C0164CEA4}"/>
              </a:ext>
            </a:extLst>
          </p:cNvPr>
          <p:cNvSpPr>
            <a:spLocks noGrp="1" noChangeArrowheads="1"/>
          </p:cNvSpPr>
          <p:nvPr>
            <p:ph type="sldNum" sz="quarter" idx="12"/>
          </p:nvPr>
        </p:nvSpPr>
        <p:spPr>
          <a:ln/>
        </p:spPr>
        <p:txBody>
          <a:bodyPr/>
          <a:lstStyle>
            <a:lvl1pPr>
              <a:defRPr/>
            </a:lvl1pPr>
          </a:lstStyle>
          <a:p>
            <a:fld id="{087953F9-02E8-4E42-940F-58151E841A8E}" type="slidenum">
              <a:rPr lang="en-US" altLang="en-US"/>
              <a:pPr/>
              <a:t>‹#›</a:t>
            </a:fld>
            <a:endParaRPr lang="en-US" altLang="en-US"/>
          </a:p>
        </p:txBody>
      </p:sp>
    </p:spTree>
    <p:extLst>
      <p:ext uri="{BB962C8B-B14F-4D97-AF65-F5344CB8AC3E}">
        <p14:creationId xmlns:p14="http://schemas.microsoft.com/office/powerpoint/2010/main" val="3038123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3315760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dt" sz="half" idx="10"/>
          </p:nvPr>
        </p:nvSpPr>
        <p:spPr/>
        <p:txBody>
          <a:bodyPr/>
          <a:lstStyle>
            <a:lvl1pPr>
              <a:defRPr/>
            </a:lvl1pPr>
          </a:lstStyle>
          <a:p>
            <a:pPr>
              <a:defRPr/>
            </a:pPr>
            <a:endParaRPr lang="en-US"/>
          </a:p>
        </p:txBody>
      </p:sp>
      <p:sp>
        <p:nvSpPr>
          <p:cNvPr id="4" name="Rectangle 37"/>
          <p:cNvSpPr>
            <a:spLocks noGrp="1" noChangeArrowheads="1"/>
          </p:cNvSpPr>
          <p:nvPr>
            <p:ph type="ftr" sz="quarter" idx="11"/>
          </p:nvPr>
        </p:nvSpPr>
        <p:spPr/>
        <p:txBody>
          <a:bodyPr/>
          <a:lstStyle>
            <a:lvl1pPr>
              <a:defRPr/>
            </a:lvl1pPr>
          </a:lstStyle>
          <a:p>
            <a:pPr>
              <a:defRPr/>
            </a:pPr>
            <a:endParaRPr lang="en-US"/>
          </a:p>
        </p:txBody>
      </p:sp>
      <p:sp>
        <p:nvSpPr>
          <p:cNvPr id="5" name="Rectangle 38"/>
          <p:cNvSpPr>
            <a:spLocks noGrp="1" noChangeArrowheads="1"/>
          </p:cNvSpPr>
          <p:nvPr>
            <p:ph type="sldNum" sz="quarter" idx="12"/>
          </p:nvPr>
        </p:nvSpPr>
        <p:spPr/>
        <p:txBody>
          <a:bodyPr/>
          <a:lstStyle>
            <a:lvl1pPr>
              <a:defRPr/>
            </a:lvl1pPr>
          </a:lstStyle>
          <a:p>
            <a:pPr>
              <a:defRPr/>
            </a:pPr>
            <a:fld id="{92C91063-0A8B-496C-999C-539FB0DFAA77}" type="slidenum">
              <a:rPr lang="en-US"/>
              <a:pPr>
                <a:defRPr/>
              </a:pPr>
              <a:t>‹#›</a:t>
            </a:fld>
            <a:endParaRPr lang="en-US"/>
          </a:p>
        </p:txBody>
      </p:sp>
    </p:spTree>
    <p:extLst>
      <p:ext uri="{BB962C8B-B14F-4D97-AF65-F5344CB8AC3E}">
        <p14:creationId xmlns:p14="http://schemas.microsoft.com/office/powerpoint/2010/main" val="312704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DE8C3E27-2F10-4FFC-8C08-797155F5782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6560E4B-FFAD-4486-8D91-8C854DDD27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B6DC11-F729-4F2E-971D-54578A339D80}"/>
              </a:ext>
            </a:extLst>
          </p:cNvPr>
          <p:cNvSpPr>
            <a:spLocks noGrp="1"/>
          </p:cNvSpPr>
          <p:nvPr>
            <p:ph type="sldNum" sz="quarter" idx="12"/>
          </p:nvPr>
        </p:nvSpPr>
        <p:spPr/>
        <p:txBody>
          <a:bodyPr/>
          <a:lstStyle>
            <a:lvl1pPr>
              <a:defRPr/>
            </a:lvl1pPr>
          </a:lstStyle>
          <a:p>
            <a:fld id="{E4ACEEC6-EC06-405B-8ADA-68F1060728B0}" type="slidenum">
              <a:rPr lang="en-US" altLang="en-US"/>
              <a:pPr/>
              <a:t>‹#›</a:t>
            </a:fld>
            <a:endParaRPr lang="en-US" altLang="en-US"/>
          </a:p>
        </p:txBody>
      </p:sp>
    </p:spTree>
    <p:extLst>
      <p:ext uri="{BB962C8B-B14F-4D97-AF65-F5344CB8AC3E}">
        <p14:creationId xmlns:p14="http://schemas.microsoft.com/office/powerpoint/2010/main" val="923870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B483973-DD75-4A32-B455-BFD82030814F}" type="slidenum">
              <a:rPr lang="en-US"/>
              <a:pPr>
                <a:defRPr/>
              </a:pPr>
              <a:t>‹#›</a:t>
            </a:fld>
            <a:endParaRPr lang="en-US"/>
          </a:p>
        </p:txBody>
      </p:sp>
    </p:spTree>
    <p:extLst>
      <p:ext uri="{BB962C8B-B14F-4D97-AF65-F5344CB8AC3E}">
        <p14:creationId xmlns:p14="http://schemas.microsoft.com/office/powerpoint/2010/main" val="3118781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4" r:id="rId13"/>
    <p:sldLayoutId id="2147492665" r:id="rId14"/>
    <p:sldLayoutId id="2147492667" r:id="rId15"/>
    <p:sldLayoutId id="2147492668" r:id="rId16"/>
    <p:sldLayoutId id="2147492669" r:id="rId17"/>
    <p:sldLayoutId id="2147492670" r:id="rId18"/>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1.jpeg"/></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E81A169-94F1-4F0A-9BC4-B23D5BBE41BE}"/>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81000" y="0"/>
            <a:ext cx="8305800" cy="342900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24:14</a:t>
            </a:r>
          </a:p>
          <a:p>
            <a:pPr algn="just">
              <a:spcBef>
                <a:spcPts val="600"/>
              </a:spcBef>
              <a:spcAft>
                <a:spcPts val="600"/>
              </a:spcAft>
            </a:pPr>
            <a:r>
              <a:rPr lang="en-US" altLang="en-US" sz="3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a:t>
            </a:r>
            <a:r>
              <a:rPr lang="en-US" sz="3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gospel of the kingdom</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be preached in the whole world as a testimony to all the nations, and then the end will come.</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63298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Coming of the Kingdom</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Re-offer of the kingdom</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Transfer of earthly authority</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Establishment of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Duration of the kingdom</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934200" y="1066800"/>
            <a:ext cx="1828800" cy="2476454"/>
          </a:xfrm>
        </p:spPr>
      </p:pic>
    </p:spTree>
    <p:extLst>
      <p:ext uri="{BB962C8B-B14F-4D97-AF65-F5344CB8AC3E}">
        <p14:creationId xmlns:p14="http://schemas.microsoft.com/office/powerpoint/2010/main" val="1031831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048A3AF-124F-4747-B8C6-E074BF5A4311}"/>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76200" y="0"/>
            <a:ext cx="8991600" cy="400109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forever and ever.’</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45245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228600"/>
            <a:ext cx="8882217" cy="5120640"/>
          </a:xfrm>
          <a:prstGeom prst="rect">
            <a:avLst/>
          </a:prstGeom>
        </p:spPr>
      </p:pic>
    </p:spTree>
    <p:extLst>
      <p:ext uri="{BB962C8B-B14F-4D97-AF65-F5344CB8AC3E}">
        <p14:creationId xmlns:p14="http://schemas.microsoft.com/office/powerpoint/2010/main" val="2842636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Coming of the Kingdom</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Re-offer of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Transfer of earthly authority</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Establishment of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Duration of the kingdom</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934200" y="1066800"/>
            <a:ext cx="1828800" cy="2476454"/>
          </a:xfrm>
        </p:spPr>
      </p:pic>
    </p:spTree>
    <p:extLst>
      <p:ext uri="{BB962C8B-B14F-4D97-AF65-F5344CB8AC3E}">
        <p14:creationId xmlns:p14="http://schemas.microsoft.com/office/powerpoint/2010/main" val="1163972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938B1B7-0E2E-4251-8277-207E92ED4CE7}"/>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4B16F356-FC16-4B20-A141-F050897C59F4}"/>
              </a:ext>
            </a:extLst>
          </p:cNvPr>
          <p:cNvSpPr>
            <a:spLocks noChangeArrowheads="1"/>
          </p:cNvSpPr>
          <p:nvPr/>
        </p:nvSpPr>
        <p:spPr bwMode="auto">
          <a:xfrm>
            <a:off x="76200" y="0"/>
            <a:ext cx="8991600" cy="4785926"/>
          </a:xfrm>
          <a:prstGeom prst="rect">
            <a:avLst/>
          </a:prstGeom>
          <a:noFill/>
          <a:ln w="28575">
            <a:noFill/>
            <a:miter lim="800000"/>
            <a:headEnd/>
            <a:tailEnd/>
          </a:ln>
        </p:spPr>
        <p:txBody>
          <a:bodyPr wrap="square">
            <a:spAutoFit/>
          </a:bodyPr>
          <a:lstStyle/>
          <a:p>
            <a:pPr algn="ctr">
              <a:spcAft>
                <a:spcPts val="1200"/>
              </a:spcAft>
              <a:defRPr/>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1:26-28</a:t>
            </a:r>
            <a:endPar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rPr>
              <a:t>26 </a:t>
            </a:r>
            <a:r>
              <a:rPr lang="en-US" sz="3200" dirty="0">
                <a:effectLst>
                  <a:outerShdw blurRad="38100" dist="38100" dir="2700000" algn="tl">
                    <a:srgbClr val="000000">
                      <a:alpha val="43137"/>
                    </a:srgbClr>
                  </a:outerShdw>
                </a:effectLst>
                <a:latin typeface="Calibri" panose="020F0502020204030204" pitchFamily="34" charset="0"/>
              </a:rPr>
              <a:t>Then God said, “Let Us make man in Our image, according to Our likeness; and let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them rule over the fish of the sea and over the birds of the sky and over the cattle and over all the earth, and over every creeping thing that creeps on the earth</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27 </a:t>
            </a:r>
            <a:r>
              <a:rPr lang="en-US" sz="3200" dirty="0">
                <a:effectLst>
                  <a:outerShdw blurRad="38100" dist="38100" dir="2700000" algn="tl">
                    <a:srgbClr val="000000">
                      <a:alpha val="43137"/>
                    </a:srgbClr>
                  </a:outerShdw>
                </a:effectLst>
                <a:latin typeface="Calibri" panose="020F0502020204030204" pitchFamily="34" charset="0"/>
              </a:rPr>
              <a:t>God created man in His own image, in the image of God He created him; male and female He created them. </a:t>
            </a:r>
            <a:r>
              <a:rPr lang="en-US" sz="3200" baseline="30000" dirty="0">
                <a:effectLst>
                  <a:outerShdw blurRad="38100" dist="38100" dir="2700000" algn="tl">
                    <a:srgbClr val="000000">
                      <a:alpha val="43137"/>
                    </a:srgbClr>
                  </a:outerShdw>
                </a:effectLst>
                <a:latin typeface="Calibri" panose="020F0502020204030204" pitchFamily="34" charset="0"/>
              </a:rPr>
              <a:t>28 </a:t>
            </a:r>
            <a:r>
              <a:rPr lang="en-US" sz="3200" dirty="0">
                <a:effectLst>
                  <a:outerShdw blurRad="38100" dist="38100" dir="2700000" algn="tl">
                    <a:srgbClr val="000000">
                      <a:alpha val="43137"/>
                    </a:srgbClr>
                  </a:outerShdw>
                </a:effectLst>
                <a:latin typeface="Calibri" panose="020F0502020204030204" pitchFamily="34" charset="0"/>
              </a:rPr>
              <a:t>God blessed them; and God said to them, …</a:t>
            </a:r>
          </a:p>
        </p:txBody>
      </p:sp>
    </p:spTree>
    <p:extLst>
      <p:ext uri="{BB962C8B-B14F-4D97-AF65-F5344CB8AC3E}">
        <p14:creationId xmlns:p14="http://schemas.microsoft.com/office/powerpoint/2010/main" val="2643413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0FCB4C3-C742-4DDE-B6CA-2F8718326F21}"/>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4B16F356-FC16-4B20-A141-F050897C59F4}"/>
              </a:ext>
            </a:extLst>
          </p:cNvPr>
          <p:cNvSpPr>
            <a:spLocks noChangeArrowheads="1"/>
          </p:cNvSpPr>
          <p:nvPr/>
        </p:nvSpPr>
        <p:spPr bwMode="auto">
          <a:xfrm>
            <a:off x="76200" y="0"/>
            <a:ext cx="8991600" cy="2831544"/>
          </a:xfrm>
          <a:prstGeom prst="rect">
            <a:avLst/>
          </a:prstGeom>
          <a:noFill/>
          <a:ln w="28575">
            <a:noFill/>
            <a:miter lim="800000"/>
            <a:headEnd/>
            <a:tailEnd/>
          </a:ln>
        </p:spPr>
        <p:txBody>
          <a:bodyPr wrap="square">
            <a:spAutoFit/>
          </a:bodyPr>
          <a:lstStyle/>
          <a:p>
            <a:pPr algn="ctr">
              <a:spcAft>
                <a:spcPts val="1200"/>
              </a:spcAft>
              <a:defRPr/>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1:26-28</a:t>
            </a:r>
          </a:p>
          <a:p>
            <a:pPr algn="just">
              <a:defRPr/>
            </a:pPr>
            <a:r>
              <a:rPr lang="en-US" sz="3200" dirty="0">
                <a:effectLst>
                  <a:outerShdw blurRad="38100" dist="38100" dir="2700000" algn="tl">
                    <a:srgbClr val="000000">
                      <a:alpha val="43137"/>
                    </a:srgbClr>
                  </a:outerShdw>
                </a:effectLst>
                <a:latin typeface="Calibri" panose="020F0502020204030204" pitchFamily="34" charset="0"/>
              </a:rPr>
              <a:t>…“Be fruitful and multiply, and fill the earth,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subdue it; and rule over the fish of the sea and over the birds of the sky and over every living thing that moves on the earth</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4104444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974" y="112488"/>
            <a:ext cx="8340051" cy="6633023"/>
          </a:xfrm>
          <a:prstGeom prst="rect">
            <a:avLst/>
          </a:prstGeom>
        </p:spPr>
      </p:pic>
    </p:spTree>
    <p:extLst>
      <p:ext uri="{BB962C8B-B14F-4D97-AF65-F5344CB8AC3E}">
        <p14:creationId xmlns:p14="http://schemas.microsoft.com/office/powerpoint/2010/main" val="765688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3124200" y="228600"/>
            <a:ext cx="2895600" cy="1066800"/>
          </a:xfrm>
        </p:spPr>
        <p:txBody>
          <a:bodyPr/>
          <a:lstStyle/>
          <a:p>
            <a:pPr algn="ct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Charles Ryrie</a:t>
            </a:r>
            <a:br>
              <a:rPr lang="en-US" altLang="en-US" sz="2000" dirty="0">
                <a:solidFill>
                  <a:schemeClr val="tx1"/>
                </a:solidFill>
                <a:effectLst>
                  <a:outerShdw blurRad="38100" dist="38100" dir="2700000" algn="tl">
                    <a:srgbClr val="000000">
                      <a:alpha val="43137"/>
                    </a:srgbClr>
                  </a:outerShdw>
                </a:effectLst>
                <a:latin typeface="Calibri" panose="020F0502020204030204" pitchFamily="34" charset="0"/>
              </a:rPr>
            </a:br>
            <a:r>
              <a:rPr lang="en-US" altLang="en-US" sz="2000" i="1" dirty="0">
                <a:solidFill>
                  <a:schemeClr val="tx1"/>
                </a:solidFill>
                <a:effectLst>
                  <a:outerShdw blurRad="38100" dist="38100" dir="2700000" algn="tl">
                    <a:srgbClr val="000000">
                      <a:alpha val="43137"/>
                    </a:srgbClr>
                  </a:outerShdw>
                </a:effectLst>
                <a:latin typeface="Calibri" panose="020F0502020204030204" pitchFamily="34" charset="0"/>
              </a:rPr>
              <a:t>Basic Theology, </a:t>
            </a:r>
            <a:r>
              <a:rPr lang="en-US" altLang="en-US" sz="2000" dirty="0">
                <a:solidFill>
                  <a:schemeClr val="tx1"/>
                </a:solidFill>
                <a:effectLst>
                  <a:outerShdw blurRad="38100" dist="38100" dir="2700000" algn="tl">
                    <a:srgbClr val="000000">
                      <a:alpha val="43137"/>
                    </a:srgbClr>
                  </a:outerShdw>
                </a:effectLst>
                <a:latin typeface="Calibri" panose="020F0502020204030204" pitchFamily="34" charset="0"/>
              </a:rPr>
              <a:t>Page 511</a:t>
            </a:r>
          </a:p>
        </p:txBody>
      </p:sp>
      <p:pic>
        <p:nvPicPr>
          <p:cNvPr id="32771" name="Picture 4">
            <a:extLst>
              <a:ext uri="{FF2B5EF4-FFF2-40B4-BE49-F238E27FC236}">
                <a16:creationId xmlns:a16="http://schemas.microsoft.com/office/drawing/2014/main" id="{3375EC81-464F-45AE-94F4-9D03B8914BE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76200"/>
            <a:ext cx="113376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38100" y="1600200"/>
            <a:ext cx="9067800" cy="45720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FontTx/>
              <a:buNone/>
              <a:defRPr/>
            </a:pPr>
            <a:r>
              <a:rPr lang="en-US" sz="3000" kern="0" dirty="0">
                <a:effectLst>
                  <a:outerShdw blurRad="38100" dist="38100" dir="2700000" algn="tl">
                    <a:srgbClr val="000000">
                      <a:alpha val="43137"/>
                    </a:srgbClr>
                  </a:outerShdw>
                </a:effectLst>
                <a:latin typeface="Calibri" panose="020F0502020204030204" pitchFamily="34" charset="0"/>
              </a:rPr>
              <a:t>“Why is an earthly kingdom necessary? Did He not receive His inheritance when He was raised and exalted in heaven? </a:t>
            </a:r>
            <a:r>
              <a:rPr lang="en-US" sz="3000" b="1" u="sng" kern="0" dirty="0">
                <a:solidFill>
                  <a:srgbClr val="FFFFCC"/>
                </a:solidFill>
                <a:effectLst>
                  <a:outerShdw blurRad="38100" dist="38100" dir="2700000" algn="tl">
                    <a:srgbClr val="000000">
                      <a:alpha val="43137"/>
                    </a:srgbClr>
                  </a:outerShdw>
                </a:effectLst>
                <a:latin typeface="Calibri" panose="020F0502020204030204" pitchFamily="34" charset="0"/>
              </a:rPr>
              <a:t>Is not His present rule His inheritance? Why does there need to be an earthly kingdom? Because He must be triumphant in the same arena where He was seemingly defeated.  His rejection by the rulers of this world was on this earth (1Cor. 2:8). His exaltation must also be on this earth</a:t>
            </a:r>
            <a:r>
              <a:rPr lang="en-US" sz="3000" b="1" kern="0"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000" kern="0" dirty="0">
                <a:effectLst>
                  <a:outerShdw blurRad="38100" dist="38100" dir="2700000" algn="tl">
                    <a:srgbClr val="000000">
                      <a:alpha val="43137"/>
                    </a:srgbClr>
                  </a:outerShdw>
                </a:effectLst>
                <a:latin typeface="Calibri" panose="020F0502020204030204" pitchFamily="34" charset="0"/>
              </a:rPr>
              <a:t> And so it shall be when He comes again to rule this world in righteousness. He has waited long for His inheritance; soon He shall receive it.”</a:t>
            </a:r>
          </a:p>
        </p:txBody>
      </p:sp>
    </p:spTree>
    <p:extLst>
      <p:ext uri="{BB962C8B-B14F-4D97-AF65-F5344CB8AC3E}">
        <p14:creationId xmlns:p14="http://schemas.microsoft.com/office/powerpoint/2010/main" val="3349630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845216383"/>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13</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Chafer Theological Seminary</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78FDD1E5-972F-4856-916A-E1A549915C86}"/>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5" name="Subtitle 3"/>
          <p:cNvSpPr txBox="1">
            <a:spLocks/>
          </p:cNvSpPr>
          <p:nvPr/>
        </p:nvSpPr>
        <p:spPr bwMode="auto">
          <a:xfrm>
            <a:off x="76200" y="0"/>
            <a:ext cx="89916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None/>
              <a:defRPr/>
            </a:pPr>
            <a:r>
              <a:rPr lang="en-US" sz="4000" kern="0" dirty="0">
                <a:solidFill>
                  <a:srgbClr val="00FFFF"/>
                </a:solidFill>
                <a:effectLst>
                  <a:outerShdw blurRad="38100" dist="38100" dir="2700000" algn="tl">
                    <a:srgbClr val="000000">
                      <a:alpha val="43137"/>
                    </a:srgbClr>
                  </a:outerShdw>
                </a:effectLst>
                <a:ea typeface="+mj-ea"/>
                <a:cs typeface="+mj-cs"/>
              </a:rPr>
              <a:t>Matthew 25:31</a:t>
            </a:r>
          </a:p>
          <a:p>
            <a:pPr marL="0" indent="0" algn="just">
              <a:spcBef>
                <a:spcPts val="0"/>
              </a:spcBef>
              <a:buNone/>
            </a:pPr>
            <a:r>
              <a:rPr lang="en-US" sz="3000" kern="0" dirty="0">
                <a:effectLst>
                  <a:outerShdw blurRad="38100" dist="38100" dir="2700000" algn="tl">
                    <a:srgbClr val="000000">
                      <a:alpha val="43137"/>
                    </a:srgbClr>
                  </a:outerShdw>
                </a:effectLst>
              </a:rPr>
              <a:t>“</a:t>
            </a:r>
            <a:r>
              <a:rPr lang="en-US" sz="3000" baseline="30000" dirty="0"/>
              <a:t>31 </a:t>
            </a:r>
            <a:r>
              <a:rPr lang="en-US" sz="3000" dirty="0"/>
              <a:t>But when the Son of Man comes in His glory, and all the angels with Him, then </a:t>
            </a:r>
            <a:r>
              <a:rPr lang="en-US" sz="3000" b="1" u="sng" dirty="0">
                <a:solidFill>
                  <a:srgbClr val="FFFFCC"/>
                </a:solidFill>
              </a:rPr>
              <a:t>He will sit on His glorious throne</a:t>
            </a:r>
            <a:r>
              <a:rPr lang="en-US" sz="3000" dirty="0"/>
              <a:t>. </a:t>
            </a:r>
            <a:r>
              <a:rPr lang="en-US" sz="3000" baseline="30000" dirty="0"/>
              <a:t>32 </a:t>
            </a:r>
            <a:r>
              <a:rPr lang="en-US" sz="3000" dirty="0"/>
              <a:t>All the nations will be gathered before Him; and He will separate them from one another, as the shepherd separates the sheep from the goats; </a:t>
            </a:r>
            <a:r>
              <a:rPr lang="en-US" sz="3000" baseline="30000" dirty="0"/>
              <a:t>33 </a:t>
            </a:r>
            <a:r>
              <a:rPr lang="en-US" sz="3000" dirty="0"/>
              <a:t>and He will put the sheep on His right, and the goats on the left. </a:t>
            </a:r>
            <a:r>
              <a:rPr lang="en-US" sz="3000" baseline="30000" dirty="0"/>
              <a:t>34 </a:t>
            </a:r>
            <a:r>
              <a:rPr lang="en-US" sz="3000" dirty="0"/>
              <a:t>Then the King will say to those on His right, ‘Come, you who are blessed of My Father, inherit </a:t>
            </a:r>
            <a:r>
              <a:rPr lang="en-US" sz="3000" b="1" u="sng" dirty="0">
                <a:solidFill>
                  <a:srgbClr val="FFFFCC"/>
                </a:solidFill>
              </a:rPr>
              <a:t>the kingdom</a:t>
            </a:r>
            <a:r>
              <a:rPr lang="en-US" sz="3000" dirty="0"/>
              <a:t> prepared for you from the foundation of the world.’”</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477000" y="5257800"/>
            <a:ext cx="2047875" cy="1371600"/>
          </a:xfrm>
          <a:prstGeom prst="rect">
            <a:avLst/>
          </a:prstGeom>
          <a:noFill/>
          <a:ln w="9525">
            <a:noFill/>
            <a:miter lim="800000"/>
            <a:headEnd/>
            <a:tailEnd/>
          </a:ln>
        </p:spPr>
      </p:pic>
    </p:spTree>
    <p:extLst>
      <p:ext uri="{BB962C8B-B14F-4D97-AF65-F5344CB8AC3E}">
        <p14:creationId xmlns:p14="http://schemas.microsoft.com/office/powerpoint/2010/main" val="856451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03C8C0B6-9619-4705-BA16-6C16C98CA3BF}"/>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5" name="Subtitle 3"/>
          <p:cNvSpPr txBox="1">
            <a:spLocks/>
          </p:cNvSpPr>
          <p:nvPr/>
        </p:nvSpPr>
        <p:spPr bwMode="auto">
          <a:xfrm>
            <a:off x="228600" y="0"/>
            <a:ext cx="8686800" cy="3962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None/>
              <a:defRPr/>
            </a:pPr>
            <a:r>
              <a:rPr lang="en-US" sz="4000" kern="0" dirty="0">
                <a:solidFill>
                  <a:srgbClr val="00FFFF"/>
                </a:solidFill>
                <a:effectLst>
                  <a:outerShdw blurRad="38100" dist="38100" dir="2700000" algn="tl">
                    <a:srgbClr val="000000">
                      <a:alpha val="43137"/>
                    </a:srgbClr>
                  </a:outerShdw>
                </a:effectLst>
                <a:ea typeface="+mj-ea"/>
                <a:cs typeface="+mj-cs"/>
              </a:rPr>
              <a:t>Exodus 19:5-6</a:t>
            </a:r>
          </a:p>
          <a:p>
            <a:pPr marL="0" indent="0" algn="just">
              <a:spcBef>
                <a:spcPts val="0"/>
              </a:spcBef>
              <a:spcAft>
                <a:spcPts val="0"/>
              </a:spcAft>
              <a:buNone/>
              <a:defRPr/>
            </a:pPr>
            <a:r>
              <a:rPr lang="en-US" kern="0" dirty="0">
                <a:effectLst>
                  <a:outerShdw blurRad="38100" dist="38100" dir="2700000" algn="tl">
                    <a:srgbClr val="000000">
                      <a:alpha val="43137"/>
                    </a:srgbClr>
                  </a:outerShdw>
                </a:effectLst>
              </a:rPr>
              <a:t>“Now then, </a:t>
            </a:r>
            <a:r>
              <a:rPr lang="en-US" b="1" u="sng" dirty="0">
                <a:solidFill>
                  <a:srgbClr val="FFFFCC"/>
                </a:solidFill>
                <a:effectLst>
                  <a:outerShdw blurRad="38100" dist="38100" dir="2700000" algn="tl">
                    <a:srgbClr val="000000">
                      <a:alpha val="43137"/>
                    </a:srgbClr>
                  </a:outerShdw>
                </a:effectLst>
              </a:rPr>
              <a:t>if</a:t>
            </a:r>
            <a:r>
              <a:rPr lang="en-US" kern="0" dirty="0">
                <a:effectLst>
                  <a:outerShdw blurRad="38100" dist="38100" dir="2700000" algn="tl">
                    <a:srgbClr val="000000">
                      <a:alpha val="43137"/>
                    </a:srgbClr>
                  </a:outerShdw>
                </a:effectLst>
              </a:rPr>
              <a:t> you will indeed obey My voice and keep My covenant, </a:t>
            </a:r>
            <a:r>
              <a:rPr lang="en-US" b="1" u="sng" dirty="0">
                <a:solidFill>
                  <a:srgbClr val="FFFFCC"/>
                </a:solidFill>
                <a:effectLst>
                  <a:outerShdw blurRad="38100" dist="38100" dir="2700000" algn="tl">
                    <a:srgbClr val="000000">
                      <a:alpha val="43137"/>
                    </a:srgbClr>
                  </a:outerShdw>
                </a:effectLst>
              </a:rPr>
              <a:t>then</a:t>
            </a:r>
            <a:r>
              <a:rPr lang="en-US" kern="0" dirty="0">
                <a:effectLst>
                  <a:outerShdw blurRad="38100" dist="38100" dir="2700000" algn="tl">
                    <a:srgbClr val="000000">
                      <a:alpha val="43137"/>
                    </a:srgbClr>
                  </a:outerShdw>
                </a:effectLst>
              </a:rPr>
              <a:t> you shall be My own possession among all the peoples, for all the earth is Mine; and you shall be to Me a </a:t>
            </a:r>
            <a:r>
              <a:rPr lang="en-US" b="1" u="sng" dirty="0">
                <a:solidFill>
                  <a:srgbClr val="FFFFCC"/>
                </a:solidFill>
                <a:effectLst>
                  <a:outerShdw blurRad="38100" dist="38100" dir="2700000" algn="tl">
                    <a:srgbClr val="000000">
                      <a:alpha val="43137"/>
                    </a:srgbClr>
                  </a:outerShdw>
                </a:effectLst>
              </a:rPr>
              <a:t>kingdom</a:t>
            </a:r>
            <a:r>
              <a:rPr lang="en-US" kern="0" dirty="0">
                <a:effectLst>
                  <a:outerShdw blurRad="38100" dist="38100" dir="2700000" algn="tl">
                    <a:srgbClr val="000000">
                      <a:alpha val="43137"/>
                    </a:srgbClr>
                  </a:outerShdw>
                </a:effectLst>
              </a:rPr>
              <a:t> of priests and a holy nation.’ These are the words that you shall speak to the sons of Israel.”</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733800"/>
            <a:ext cx="2047875" cy="1371600"/>
          </a:xfrm>
          <a:prstGeom prst="rect">
            <a:avLst/>
          </a:prstGeom>
          <a:noFill/>
          <a:ln w="9525">
            <a:noFill/>
            <a:miter lim="800000"/>
            <a:headEnd/>
            <a:tailEnd/>
          </a:ln>
        </p:spPr>
      </p:pic>
    </p:spTree>
    <p:extLst>
      <p:ext uri="{BB962C8B-B14F-4D97-AF65-F5344CB8AC3E}">
        <p14:creationId xmlns:p14="http://schemas.microsoft.com/office/powerpoint/2010/main" val="2686123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877640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FAB26254-1D18-4F1B-A2EB-488CA1BB35D6}"/>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5" name="Subtitle 3"/>
          <p:cNvSpPr txBox="1">
            <a:spLocks/>
          </p:cNvSpPr>
          <p:nvPr/>
        </p:nvSpPr>
        <p:spPr bwMode="auto">
          <a:xfrm>
            <a:off x="139824" y="0"/>
            <a:ext cx="8864352"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spcBef>
                <a:spcPts val="0"/>
              </a:spcBef>
              <a:spcAft>
                <a:spcPts val="1200"/>
              </a:spcAft>
              <a:buNone/>
              <a:defRPr/>
            </a:pPr>
            <a:r>
              <a:rPr lang="en-US" sz="4000" kern="0" dirty="0">
                <a:solidFill>
                  <a:srgbClr val="00FFFF"/>
                </a:solidFill>
                <a:effectLst>
                  <a:outerShdw blurRad="38100" dist="38100" dir="2700000" algn="tl">
                    <a:srgbClr val="000000">
                      <a:alpha val="43137"/>
                    </a:srgbClr>
                  </a:outerShdw>
                </a:effectLst>
                <a:ea typeface="+mj-ea"/>
                <a:cs typeface="+mj-cs"/>
              </a:rPr>
              <a:t>2 Peter 1:19</a:t>
            </a:r>
          </a:p>
          <a:p>
            <a:pPr marL="0" lvl="0" indent="0" algn="just">
              <a:spcBef>
                <a:spcPts val="0"/>
              </a:spcBef>
              <a:buClr>
                <a:srgbClr val="00FFFF"/>
              </a:buClr>
              <a:buNone/>
              <a:defRPr/>
            </a:pPr>
            <a:r>
              <a:rPr lang="en-US" sz="3600" kern="0" dirty="0">
                <a:solidFill>
                  <a:srgbClr val="FFFFFF"/>
                </a:solidFill>
                <a:effectLst>
                  <a:outerShdw blurRad="38100" dist="38100" dir="2700000" algn="tl">
                    <a:srgbClr val="000000">
                      <a:alpha val="43137"/>
                    </a:srgbClr>
                  </a:outerShdw>
                </a:effectLst>
              </a:rPr>
              <a:t>“</a:t>
            </a:r>
            <a:r>
              <a:rPr lang="en-US" sz="3600" i="1" dirty="0">
                <a:effectLst>
                  <a:outerShdw blurRad="38100" dist="38100" dir="2700000" algn="tl">
                    <a:srgbClr val="000000">
                      <a:alpha val="43137"/>
                    </a:srgbClr>
                  </a:outerShdw>
                </a:effectLst>
              </a:rPr>
              <a:t>So</a:t>
            </a:r>
            <a:r>
              <a:rPr lang="en-US" sz="3600" dirty="0">
                <a:effectLst>
                  <a:outerShdw blurRad="38100" dist="38100" dir="2700000" algn="tl">
                    <a:srgbClr val="000000">
                      <a:alpha val="43137"/>
                    </a:srgbClr>
                  </a:outerShdw>
                </a:effectLst>
              </a:rPr>
              <a:t> we have the </a:t>
            </a:r>
            <a:r>
              <a:rPr lang="en-US" sz="3600" b="1" u="sng" dirty="0">
                <a:solidFill>
                  <a:srgbClr val="FFFFCC"/>
                </a:solidFill>
                <a:effectLst>
                  <a:outerShdw blurRad="38100" dist="38100" dir="2700000" algn="tl">
                    <a:srgbClr val="000000">
                      <a:alpha val="43137"/>
                    </a:srgbClr>
                  </a:outerShdw>
                </a:effectLst>
              </a:rPr>
              <a:t>prophetic word</a:t>
            </a:r>
            <a:r>
              <a:rPr lang="en-US" sz="3600" dirty="0">
                <a:effectLst>
                  <a:outerShdw blurRad="38100" dist="38100" dir="2700000" algn="tl">
                    <a:srgbClr val="000000">
                      <a:alpha val="43137"/>
                    </a:srgbClr>
                  </a:outerShdw>
                </a:effectLst>
              </a:rPr>
              <a:t> </a:t>
            </a:r>
            <a:r>
              <a:rPr lang="en-US" sz="3600" i="1" dirty="0">
                <a:effectLst>
                  <a:outerShdw blurRad="38100" dist="38100" dir="2700000" algn="tl">
                    <a:srgbClr val="000000">
                      <a:alpha val="43137"/>
                    </a:srgbClr>
                  </a:outerShdw>
                </a:effectLst>
              </a:rPr>
              <a:t>made</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more sure</a:t>
            </a:r>
            <a:r>
              <a:rPr lang="en-US" sz="3600" dirty="0">
                <a:effectLst>
                  <a:outerShdw blurRad="38100" dist="38100" dir="2700000" algn="tl">
                    <a:srgbClr val="000000">
                      <a:alpha val="43137"/>
                    </a:srgbClr>
                  </a:outerShdw>
                </a:effectLst>
              </a:rPr>
              <a:t>, to which you do well to pay attention as to a l</a:t>
            </a:r>
            <a:r>
              <a:rPr lang="en-US" sz="3600" b="1" u="sng" dirty="0">
                <a:solidFill>
                  <a:srgbClr val="FFFFCC"/>
                </a:solidFill>
                <a:effectLst>
                  <a:outerShdw blurRad="38100" dist="38100" dir="2700000" algn="tl">
                    <a:srgbClr val="000000">
                      <a:alpha val="43137"/>
                    </a:srgbClr>
                  </a:outerShdw>
                </a:effectLst>
              </a:rPr>
              <a:t>amp shining in a dark place</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until</a:t>
            </a:r>
            <a:r>
              <a:rPr lang="en-US" sz="3600" dirty="0">
                <a:effectLst>
                  <a:outerShdw blurRad="38100" dist="38100" dir="2700000" algn="tl">
                    <a:srgbClr val="000000">
                      <a:alpha val="43137"/>
                    </a:srgbClr>
                  </a:outerShdw>
                </a:effectLst>
              </a:rPr>
              <a:t> the day dawns and the </a:t>
            </a:r>
            <a:r>
              <a:rPr lang="en-US" sz="3600" b="1" u="sng" dirty="0">
                <a:solidFill>
                  <a:srgbClr val="FFFFCC"/>
                </a:solidFill>
                <a:effectLst>
                  <a:outerShdw blurRad="38100" dist="38100" dir="2700000" algn="tl">
                    <a:srgbClr val="000000">
                      <a:alpha val="43137"/>
                    </a:srgbClr>
                  </a:outerShdw>
                </a:effectLst>
              </a:rPr>
              <a:t>morning star</a:t>
            </a:r>
            <a:r>
              <a:rPr lang="en-US" sz="3600" dirty="0">
                <a:effectLst>
                  <a:outerShdw blurRad="38100" dist="38100" dir="2700000" algn="tl">
                    <a:srgbClr val="000000">
                      <a:alpha val="43137"/>
                    </a:srgbClr>
                  </a:outerShdw>
                </a:effectLst>
              </a:rPr>
              <a:t> arises in your hearts</a:t>
            </a:r>
            <a:r>
              <a:rPr lang="en-US" sz="3600" kern="0" dirty="0">
                <a:solidFill>
                  <a:srgbClr val="FFFFFF"/>
                </a:solidFill>
                <a:effectLst>
                  <a:outerShdw blurRad="38100" dist="38100" dir="2700000" algn="tl">
                    <a:srgbClr val="000000">
                      <a:alpha val="43137"/>
                    </a:srgbClr>
                  </a:outerShdw>
                </a:effectLst>
              </a:rPr>
              <a:t>.”</a:t>
            </a:r>
          </a:p>
        </p:txBody>
      </p:sp>
      <p:pic>
        <p:nvPicPr>
          <p:cNvPr id="6" name="Picture 2" descr="http://3.bp.blogspot.com/-QEkPt30fRNQ/US-EfJsZfRI/AAAAAAAASK4/JnP_SUUHRas/s1600/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1834" y="3429000"/>
            <a:ext cx="1820333" cy="1219200"/>
          </a:xfrm>
          <a:prstGeom prst="rect">
            <a:avLst/>
          </a:prstGeom>
          <a:noFill/>
          <a:ln w="9525">
            <a:noFill/>
            <a:miter lim="800000"/>
            <a:headEnd/>
            <a:tailEnd/>
          </a:ln>
        </p:spPr>
      </p:pic>
    </p:spTree>
    <p:extLst>
      <p:ext uri="{BB962C8B-B14F-4D97-AF65-F5344CB8AC3E}">
        <p14:creationId xmlns:p14="http://schemas.microsoft.com/office/powerpoint/2010/main" val="14758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04800"/>
            <a:ext cx="7772400" cy="762000"/>
          </a:xfrm>
        </p:spPr>
        <p:txBody>
          <a:bodyPr/>
          <a:lstStyle/>
          <a:p>
            <a:pPr algn="ctr" eaLnBrk="1" hangingPunct="1"/>
            <a:r>
              <a:rPr lang="en-US" altLang="en-US" sz="3600" dirty="0">
                <a:effectLst>
                  <a:outerShdw blurRad="38100" dist="38100" dir="2700000" algn="tl">
                    <a:srgbClr val="000000">
                      <a:alpha val="43137"/>
                    </a:srgbClr>
                  </a:outerShdw>
                </a:effectLst>
              </a:rPr>
              <a:t>OT PROPHETS DESCRIBE THE KINGDOM</a:t>
            </a:r>
          </a:p>
        </p:txBody>
      </p:sp>
      <p:sp>
        <p:nvSpPr>
          <p:cNvPr id="16387" name="Rectangle 3"/>
          <p:cNvSpPr>
            <a:spLocks noGrp="1" noChangeArrowheads="1"/>
          </p:cNvSpPr>
          <p:nvPr>
            <p:ph type="body" sz="half" idx="2"/>
          </p:nvPr>
        </p:nvSpPr>
        <p:spPr>
          <a:xfrm>
            <a:off x="3352800" y="1295400"/>
            <a:ext cx="5410200" cy="4114800"/>
          </a:xfrm>
        </p:spPr>
        <p:txBody>
          <a:bodyPr/>
          <a:lstStyle/>
          <a:p>
            <a:pPr eaLnBrk="1" hangingPunct="1">
              <a:spcBef>
                <a:spcPts val="0"/>
              </a:spcBef>
              <a:spcAft>
                <a:spcPts val="1200"/>
              </a:spcAft>
              <a:defRPr/>
            </a:pPr>
            <a:r>
              <a:rPr lang="en-US" sz="2800" dirty="0">
                <a:effectLst>
                  <a:outerShdw blurRad="38100" dist="38100" dir="2700000" algn="tl">
                    <a:srgbClr val="000000">
                      <a:alpha val="43137"/>
                    </a:srgbClr>
                  </a:outerShdw>
                </a:effectLst>
              </a:rPr>
              <a:t>Kingdom Characteristics </a:t>
            </a:r>
          </a:p>
          <a:p>
            <a:pPr eaLnBrk="1" hangingPunct="1">
              <a:spcBef>
                <a:spcPts val="0"/>
              </a:spcBef>
              <a:spcAft>
                <a:spcPts val="1200"/>
              </a:spcAft>
              <a:defRPr/>
            </a:pPr>
            <a:r>
              <a:rPr lang="en-US" sz="2800" dirty="0">
                <a:effectLst>
                  <a:outerShdw blurRad="38100" dist="38100" dir="2700000" algn="tl">
                    <a:srgbClr val="000000">
                      <a:alpha val="43137"/>
                    </a:srgbClr>
                  </a:outerShdw>
                </a:effectLst>
              </a:rPr>
              <a:t>Is. 2:1-4; 11:6-9; 65:17-25</a:t>
            </a:r>
          </a:p>
          <a:p>
            <a:pPr lvl="1" eaLnBrk="1" hangingPunct="1">
              <a:spcBef>
                <a:spcPts val="0"/>
              </a:spcBef>
              <a:spcAft>
                <a:spcPts val="1200"/>
              </a:spcAft>
              <a:defRPr/>
            </a:pPr>
            <a:r>
              <a:rPr lang="en-US" sz="2800" dirty="0">
                <a:effectLst>
                  <a:outerShdw blurRad="38100" dist="38100" dir="2700000" algn="tl">
                    <a:srgbClr val="000000">
                      <a:alpha val="43137"/>
                    </a:srgbClr>
                  </a:outerShdw>
                </a:effectLst>
              </a:rPr>
              <a:t>Jerusalem = center of world spiritual and political authority</a:t>
            </a:r>
          </a:p>
          <a:p>
            <a:pPr lvl="1" eaLnBrk="1" hangingPunct="1">
              <a:spcBef>
                <a:spcPts val="0"/>
              </a:spcBef>
              <a:spcAft>
                <a:spcPts val="1200"/>
              </a:spcAft>
              <a:defRPr/>
            </a:pPr>
            <a:r>
              <a:rPr lang="en-US" sz="2800" dirty="0">
                <a:effectLst>
                  <a:outerShdw blurRad="38100" dist="38100" dir="2700000" algn="tl">
                    <a:srgbClr val="000000">
                      <a:alpha val="43137"/>
                    </a:srgbClr>
                  </a:outerShdw>
                </a:effectLst>
              </a:rPr>
              <a:t>Perfect justice</a:t>
            </a:r>
          </a:p>
          <a:p>
            <a:pPr lvl="1" eaLnBrk="1" hangingPunct="1">
              <a:spcBef>
                <a:spcPts val="0"/>
              </a:spcBef>
              <a:spcAft>
                <a:spcPts val="1200"/>
              </a:spcAft>
              <a:defRPr/>
            </a:pPr>
            <a:r>
              <a:rPr lang="en-US" sz="2800" dirty="0">
                <a:effectLst>
                  <a:outerShdw blurRad="38100" dist="38100" dir="2700000" algn="tl">
                    <a:srgbClr val="000000">
                      <a:alpha val="43137"/>
                    </a:srgbClr>
                  </a:outerShdw>
                </a:effectLst>
              </a:rPr>
              <a:t>World peace</a:t>
            </a:r>
          </a:p>
          <a:p>
            <a:pPr lvl="1" eaLnBrk="1" hangingPunct="1">
              <a:spcBef>
                <a:spcPts val="0"/>
              </a:spcBef>
              <a:spcAft>
                <a:spcPts val="1200"/>
              </a:spcAft>
              <a:defRPr/>
            </a:pPr>
            <a:r>
              <a:rPr lang="en-US" sz="2800" dirty="0">
                <a:effectLst>
                  <a:outerShdw blurRad="38100" dist="38100" dir="2700000" algn="tl">
                    <a:srgbClr val="000000">
                      <a:alpha val="43137"/>
                    </a:srgbClr>
                  </a:outerShdw>
                </a:effectLst>
              </a:rPr>
              <a:t>Peace in the animal kingdom</a:t>
            </a:r>
          </a:p>
          <a:p>
            <a:pPr lvl="1" eaLnBrk="1" hangingPunct="1">
              <a:spcBef>
                <a:spcPts val="0"/>
              </a:spcBef>
              <a:spcAft>
                <a:spcPts val="1200"/>
              </a:spcAft>
              <a:defRPr/>
            </a:pPr>
            <a:r>
              <a:rPr lang="en-US" sz="2800" dirty="0">
                <a:effectLst>
                  <a:outerShdw blurRad="38100" dist="38100" dir="2700000" algn="tl">
                    <a:srgbClr val="000000">
                      <a:alpha val="43137"/>
                    </a:srgbClr>
                  </a:outerShdw>
                </a:effectLst>
              </a:rPr>
              <a:t>Universal spiritual knowledge. </a:t>
            </a:r>
          </a:p>
          <a:p>
            <a:pPr lvl="1" eaLnBrk="1" hangingPunct="1">
              <a:lnSpc>
                <a:spcPct val="90000"/>
              </a:lnSpc>
              <a:defRPr/>
            </a:pPr>
            <a:endParaRPr lang="en-US" sz="2800" dirty="0">
              <a:effectLst>
                <a:outerShdw blurRad="38100" dist="38100" dir="2700000" algn="tl">
                  <a:srgbClr val="000000">
                    <a:alpha val="43137"/>
                  </a:srgbClr>
                </a:outerShdw>
              </a:effectLst>
            </a:endParaRPr>
          </a:p>
        </p:txBody>
      </p:sp>
      <p:pic>
        <p:nvPicPr>
          <p:cNvPr id="47108"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304800" y="1447800"/>
            <a:ext cx="2925763" cy="3962400"/>
          </a:xfrm>
        </p:spPr>
      </p:pic>
    </p:spTree>
    <p:extLst>
      <p:ext uri="{BB962C8B-B14F-4D97-AF65-F5344CB8AC3E}">
        <p14:creationId xmlns:p14="http://schemas.microsoft.com/office/powerpoint/2010/main" val="2682490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4947393"/>
              </p:ext>
            </p:extLst>
          </p:nvPr>
        </p:nvGraphicFramePr>
        <p:xfrm>
          <a:off x="114300" y="274320"/>
          <a:ext cx="8915400" cy="6309360"/>
        </p:xfrm>
        <a:graphic>
          <a:graphicData uri="http://schemas.openxmlformats.org/drawingml/2006/table">
            <a:tbl>
              <a:tblPr firstRow="1" bandRow="1">
                <a:tableStyleId>{073A0DAA-6AF3-43AB-8588-CEC1D06C72B9}</a:tableStyleId>
              </a:tblPr>
              <a:tblGrid>
                <a:gridCol w="4229100">
                  <a:extLst>
                    <a:ext uri="{9D8B030D-6E8A-4147-A177-3AD203B41FA5}">
                      <a16:colId xmlns:a16="http://schemas.microsoft.com/office/drawing/2014/main" val="866188475"/>
                    </a:ext>
                  </a:extLst>
                </a:gridCol>
                <a:gridCol w="4686300">
                  <a:extLst>
                    <a:ext uri="{9D8B030D-6E8A-4147-A177-3AD203B41FA5}">
                      <a16:colId xmlns:a16="http://schemas.microsoft.com/office/drawing/2014/main" val="1256399376"/>
                    </a:ext>
                  </a:extLst>
                </a:gridCol>
              </a:tblGrid>
              <a:tr h="370840">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OT Prophets Describe the Kingdom</a:t>
                      </a:r>
                      <a:endParaRPr lang="en-US" sz="2000" b="0" dirty="0">
                        <a:effectLst>
                          <a:outerShdw blurRad="38100" dist="38100" dir="2700000" algn="tl">
                            <a:srgbClr val="000000">
                              <a:alpha val="43137"/>
                            </a:srgbClr>
                          </a:outerShdw>
                        </a:effectLst>
                      </a:endParaRPr>
                    </a:p>
                  </a:txBody>
                  <a:tcPr/>
                </a:tc>
                <a:tc hMerge="1">
                  <a:txBody>
                    <a:bodyPr/>
                    <a:lstStyle/>
                    <a:p>
                      <a:endParaRPr lang="en-US" dirty="0"/>
                    </a:p>
                  </a:txBody>
                  <a:tcPr/>
                </a:tc>
                <a:extLst>
                  <a:ext uri="{0D108BD9-81ED-4DB2-BD59-A6C34878D82A}">
                    <a16:rowId xmlns:a16="http://schemas.microsoft.com/office/drawing/2014/main" val="458101221"/>
                  </a:ext>
                </a:extLst>
              </a:tr>
              <a:tr h="370840">
                <a:tc>
                  <a:txBody>
                    <a:bodyPr/>
                    <a:lstStyle/>
                    <a:p>
                      <a:pPr marL="342900" marR="0" lvl="0" indent="-342900" algn="l" defTabSz="914400" rtl="0" eaLnBrk="1" fontAlgn="base" latinLnBrk="0" hangingPunct="1">
                        <a:lnSpc>
                          <a:spcPct val="100000"/>
                        </a:lnSpc>
                        <a:spcBef>
                          <a:spcPts val="0"/>
                        </a:spcBef>
                        <a:spcAft>
                          <a:spcPts val="600"/>
                        </a:spcAft>
                        <a:buClr>
                          <a:srgbClr val="0000FF"/>
                        </a:buClr>
                        <a:buSzPct val="75000"/>
                        <a:buFont typeface="Wingdings" pitchFamily="2" charset="2"/>
                        <a:buChar char="n"/>
                        <a:tabLst/>
                        <a:defRPr/>
                      </a:pPr>
                      <a:r>
                        <a:rPr lang="en-US" sz="2800" b="0" kern="1200" noProof="0" dirty="0">
                          <a:solidFill>
                            <a:schemeClr val="bg2"/>
                          </a:solidFill>
                          <a:latin typeface="Calibri" panose="020F0502020204030204" pitchFamily="34" charset="0"/>
                          <a:ea typeface="+mn-ea"/>
                          <a:cs typeface="+mn-cs"/>
                        </a:rPr>
                        <a:t>Established by God (Dan. 2:44)</a:t>
                      </a:r>
                    </a:p>
                    <a:p>
                      <a:pPr marL="342900" marR="0" lvl="0" indent="-342900" algn="l" defTabSz="914400" rtl="0" eaLnBrk="1" fontAlgn="base" latinLnBrk="0" hangingPunct="1">
                        <a:lnSpc>
                          <a:spcPct val="100000"/>
                        </a:lnSpc>
                        <a:spcBef>
                          <a:spcPts val="0"/>
                        </a:spcBef>
                        <a:spcAft>
                          <a:spcPts val="600"/>
                        </a:spcAft>
                        <a:buClr>
                          <a:srgbClr val="0000FF"/>
                        </a:buClr>
                        <a:buSzPct val="75000"/>
                        <a:buFont typeface="Wingdings" pitchFamily="2" charset="2"/>
                        <a:buChar char="n"/>
                        <a:tabLst/>
                        <a:defRPr/>
                      </a:pPr>
                      <a:r>
                        <a:rPr lang="en-US" sz="2800" b="0" kern="1200" noProof="0" dirty="0">
                          <a:solidFill>
                            <a:schemeClr val="bg2"/>
                          </a:solidFill>
                          <a:latin typeface="Calibri" panose="020F0502020204030204" pitchFamily="34" charset="0"/>
                          <a:ea typeface="+mn-ea"/>
                          <a:cs typeface="+mn-cs"/>
                        </a:rPr>
                        <a:t>Eternal (Dan. 7:27)</a:t>
                      </a:r>
                    </a:p>
                    <a:p>
                      <a:pPr marL="342900" marR="0" lvl="0" indent="-342900" algn="l" defTabSz="914400" rtl="0" eaLnBrk="1" fontAlgn="base" latinLnBrk="0" hangingPunct="1">
                        <a:lnSpc>
                          <a:spcPct val="100000"/>
                        </a:lnSpc>
                        <a:spcBef>
                          <a:spcPts val="0"/>
                        </a:spcBef>
                        <a:spcAft>
                          <a:spcPts val="600"/>
                        </a:spcAft>
                        <a:buClr>
                          <a:srgbClr val="0000FF"/>
                        </a:buClr>
                        <a:buSzPct val="75000"/>
                        <a:buFont typeface="Wingdings" pitchFamily="2" charset="2"/>
                        <a:buChar char="n"/>
                        <a:tabLst/>
                        <a:defRPr/>
                      </a:pPr>
                      <a:r>
                        <a:rPr lang="en-US" sz="2800" b="0" kern="1200" noProof="0" dirty="0">
                          <a:solidFill>
                            <a:schemeClr val="bg2"/>
                          </a:solidFill>
                          <a:latin typeface="Calibri" panose="020F0502020204030204" pitchFamily="34" charset="0"/>
                          <a:ea typeface="+mn-ea"/>
                          <a:cs typeface="+mn-cs"/>
                        </a:rPr>
                        <a:t>Christ’s direct rule (Zech. 9:9-10)</a:t>
                      </a:r>
                    </a:p>
                    <a:p>
                      <a:pPr marL="342900" marR="0" lvl="0" indent="-342900" algn="l" defTabSz="914400" rtl="0" eaLnBrk="1" fontAlgn="base" latinLnBrk="0" hangingPunct="1">
                        <a:lnSpc>
                          <a:spcPct val="100000"/>
                        </a:lnSpc>
                        <a:spcBef>
                          <a:spcPts val="0"/>
                        </a:spcBef>
                        <a:spcAft>
                          <a:spcPts val="600"/>
                        </a:spcAft>
                        <a:buClr>
                          <a:srgbClr val="0000FF"/>
                        </a:buClr>
                        <a:buSzPct val="75000"/>
                        <a:buFont typeface="Wingdings" pitchFamily="2" charset="2"/>
                        <a:buChar char="n"/>
                        <a:tabLst/>
                        <a:defRPr/>
                      </a:pPr>
                      <a:r>
                        <a:rPr lang="en-US" sz="2800" b="0" kern="1200" noProof="0" dirty="0">
                          <a:solidFill>
                            <a:schemeClr val="bg2"/>
                          </a:solidFill>
                          <a:latin typeface="Calibri" panose="020F0502020204030204" pitchFamily="34" charset="0"/>
                          <a:ea typeface="+mn-ea"/>
                          <a:cs typeface="+mn-cs"/>
                        </a:rPr>
                        <a:t>Earthly (Zech. 14:9)</a:t>
                      </a:r>
                    </a:p>
                    <a:p>
                      <a:pPr marL="342900" marR="0" lvl="0" indent="-342900" algn="l" defTabSz="914400" rtl="0" eaLnBrk="1" fontAlgn="base" latinLnBrk="0" hangingPunct="1">
                        <a:lnSpc>
                          <a:spcPct val="100000"/>
                        </a:lnSpc>
                        <a:spcBef>
                          <a:spcPts val="0"/>
                        </a:spcBef>
                        <a:spcAft>
                          <a:spcPts val="600"/>
                        </a:spcAft>
                        <a:buClr>
                          <a:srgbClr val="0000FF"/>
                        </a:buClr>
                        <a:buSzPct val="75000"/>
                        <a:buFont typeface="Wingdings" pitchFamily="2" charset="2"/>
                        <a:buChar char="n"/>
                        <a:tabLst/>
                        <a:defRPr/>
                      </a:pPr>
                      <a:r>
                        <a:rPr lang="en-US" sz="2800" b="0" kern="1200" noProof="0" dirty="0">
                          <a:solidFill>
                            <a:schemeClr val="bg2"/>
                          </a:solidFill>
                          <a:latin typeface="Calibri" panose="020F0502020204030204" pitchFamily="34" charset="0"/>
                          <a:ea typeface="+mn-ea"/>
                          <a:cs typeface="+mn-cs"/>
                        </a:rPr>
                        <a:t>Land promises realized (Gen. 15:18-21)</a:t>
                      </a:r>
                    </a:p>
                    <a:p>
                      <a:pPr marL="342900" marR="0" lvl="0" indent="-342900" algn="l" defTabSz="914400" rtl="0" eaLnBrk="1" fontAlgn="base" latinLnBrk="0" hangingPunct="1">
                        <a:lnSpc>
                          <a:spcPct val="100000"/>
                        </a:lnSpc>
                        <a:spcBef>
                          <a:spcPts val="0"/>
                        </a:spcBef>
                        <a:spcAft>
                          <a:spcPts val="600"/>
                        </a:spcAft>
                        <a:buClr>
                          <a:srgbClr val="0000FF"/>
                        </a:buClr>
                        <a:buSzPct val="75000"/>
                        <a:buFont typeface="Wingdings" pitchFamily="2" charset="2"/>
                        <a:buChar char="n"/>
                        <a:tabLst/>
                        <a:defRPr/>
                      </a:pPr>
                      <a:r>
                        <a:rPr lang="en-US" sz="2800" b="0" kern="1200" noProof="0" dirty="0">
                          <a:solidFill>
                            <a:schemeClr val="bg2"/>
                          </a:solidFill>
                          <a:latin typeface="Calibri" panose="020F0502020204030204" pitchFamily="34" charset="0"/>
                          <a:ea typeface="+mn-ea"/>
                          <a:cs typeface="+mn-cs"/>
                        </a:rPr>
                        <a:t>Israel’s preeminence (Isa. 49:22-23)</a:t>
                      </a:r>
                    </a:p>
                    <a:p>
                      <a:pPr marL="342900" marR="0" lvl="0" indent="-342900" algn="l" defTabSz="914400" rtl="0" eaLnBrk="1" fontAlgn="base" latinLnBrk="0" hangingPunct="1">
                        <a:lnSpc>
                          <a:spcPct val="100000"/>
                        </a:lnSpc>
                        <a:spcBef>
                          <a:spcPts val="0"/>
                        </a:spcBef>
                        <a:spcAft>
                          <a:spcPts val="600"/>
                        </a:spcAft>
                        <a:buClr>
                          <a:srgbClr val="0000FF"/>
                        </a:buClr>
                        <a:buSzPct val="75000"/>
                        <a:buFont typeface="Wingdings" pitchFamily="2" charset="2"/>
                        <a:buChar char="n"/>
                        <a:tabLst/>
                        <a:defRPr/>
                      </a:pPr>
                      <a:r>
                        <a:rPr lang="en-US" sz="2800" b="0" kern="1200" noProof="0" dirty="0">
                          <a:solidFill>
                            <a:schemeClr val="bg2"/>
                          </a:solidFill>
                          <a:latin typeface="Calibri" panose="020F0502020204030204" pitchFamily="34" charset="0"/>
                          <a:ea typeface="+mn-ea"/>
                          <a:cs typeface="+mn-cs"/>
                        </a:rPr>
                        <a:t>Immediate answered prayers </a:t>
                      </a:r>
                      <a:r>
                        <a:rPr lang="en-US" sz="2800" b="0" kern="1200" dirty="0">
                          <a:solidFill>
                            <a:schemeClr val="bg2"/>
                          </a:solidFill>
                          <a:latin typeface="Calibri" panose="020F0502020204030204" pitchFamily="34" charset="0"/>
                          <a:ea typeface="+mn-ea"/>
                          <a:cs typeface="+mn-cs"/>
                        </a:rPr>
                        <a:t>(Isa. 65:24)</a:t>
                      </a:r>
                      <a:endParaRPr lang="en-US" sz="2800" b="0" kern="1200" noProof="0" dirty="0">
                        <a:solidFill>
                          <a:schemeClr val="bg2"/>
                        </a:solidFill>
                        <a:latin typeface="Calibri" panose="020F0502020204030204" pitchFamily="34" charset="0"/>
                        <a:ea typeface="+mn-ea"/>
                        <a:cs typeface="+mn-cs"/>
                      </a:endParaRPr>
                    </a:p>
                  </a:txBody>
                  <a:tcPr/>
                </a:tc>
                <a:tc>
                  <a:txBody>
                    <a:bodyPr/>
                    <a:lstStyle/>
                    <a:p>
                      <a:pPr marL="342900" marR="0" lvl="0" indent="-342900" algn="l" defTabSz="914400" rtl="0" eaLnBrk="1" fontAlgn="base" latinLnBrk="0" hangingPunct="1">
                        <a:lnSpc>
                          <a:spcPct val="100000"/>
                        </a:lnSpc>
                        <a:spcBef>
                          <a:spcPts val="0"/>
                        </a:spcBef>
                        <a:spcAft>
                          <a:spcPts val="600"/>
                        </a:spcAft>
                        <a:buClr>
                          <a:srgbClr val="0000FF"/>
                        </a:buClr>
                        <a:buSzPct val="75000"/>
                        <a:buFont typeface="Wingdings" pitchFamily="2" charset="2"/>
                        <a:buChar char="n"/>
                        <a:tabLst/>
                        <a:defRPr/>
                      </a:pPr>
                      <a:r>
                        <a:rPr lang="en-US" sz="2800" b="0" kern="1200" noProof="0" dirty="0">
                          <a:solidFill>
                            <a:schemeClr val="bg2"/>
                          </a:solidFill>
                          <a:latin typeface="Calibri" panose="020F0502020204030204" pitchFamily="34" charset="0"/>
                          <a:ea typeface="+mn-ea"/>
                          <a:cs typeface="+mn-cs"/>
                        </a:rPr>
                        <a:t>Millennial Temple (Ezek. 40‒46)</a:t>
                      </a:r>
                    </a:p>
                    <a:p>
                      <a:pPr marL="342900" marR="0" lvl="0" indent="-342900" algn="l" defTabSz="914400" rtl="0" eaLnBrk="1" fontAlgn="base" latinLnBrk="0" hangingPunct="1">
                        <a:lnSpc>
                          <a:spcPct val="100000"/>
                        </a:lnSpc>
                        <a:spcBef>
                          <a:spcPts val="0"/>
                        </a:spcBef>
                        <a:spcAft>
                          <a:spcPts val="600"/>
                        </a:spcAft>
                        <a:buClr>
                          <a:srgbClr val="0000FF"/>
                        </a:buClr>
                        <a:buSzPct val="75000"/>
                        <a:buFont typeface="Wingdings" pitchFamily="2" charset="2"/>
                        <a:buChar char="n"/>
                        <a:tabLst/>
                        <a:defRPr/>
                      </a:pPr>
                      <a:r>
                        <a:rPr lang="en-US" sz="2800" b="0" kern="1200" noProof="0" dirty="0">
                          <a:solidFill>
                            <a:schemeClr val="bg2"/>
                          </a:solidFill>
                          <a:latin typeface="Calibri" panose="020F0502020204030204" pitchFamily="34" charset="0"/>
                          <a:ea typeface="+mn-ea"/>
                          <a:cs typeface="+mn-cs"/>
                        </a:rPr>
                        <a:t>Millennial David (Jer. 30:9) </a:t>
                      </a:r>
                    </a:p>
                    <a:p>
                      <a:pPr marL="342900" marR="0" lvl="0" indent="-342900" algn="l" defTabSz="914400" rtl="0" eaLnBrk="1" fontAlgn="base" latinLnBrk="0" hangingPunct="1">
                        <a:lnSpc>
                          <a:spcPct val="100000"/>
                        </a:lnSpc>
                        <a:spcBef>
                          <a:spcPts val="0"/>
                        </a:spcBef>
                        <a:spcAft>
                          <a:spcPts val="600"/>
                        </a:spcAft>
                        <a:buClr>
                          <a:srgbClr val="0000FF"/>
                        </a:buClr>
                        <a:buSzPct val="75000"/>
                        <a:buFont typeface="Wingdings" pitchFamily="2" charset="2"/>
                        <a:buChar char="n"/>
                        <a:tabLst/>
                        <a:defRPr/>
                      </a:pPr>
                      <a:r>
                        <a:rPr lang="en-US" sz="2800" b="0" kern="1200" noProof="0" dirty="0">
                          <a:solidFill>
                            <a:schemeClr val="bg2"/>
                          </a:solidFill>
                          <a:latin typeface="Calibri" panose="020F0502020204030204" pitchFamily="34" charset="0"/>
                          <a:ea typeface="+mn-ea"/>
                          <a:cs typeface="+mn-cs"/>
                        </a:rPr>
                        <a:t>Righteousness (Isa. 9:6-7)</a:t>
                      </a:r>
                    </a:p>
                    <a:p>
                      <a:pPr marL="342900" marR="0" lvl="0" indent="-342900" algn="l" defTabSz="914400" rtl="0" eaLnBrk="1" fontAlgn="base" latinLnBrk="0" hangingPunct="1">
                        <a:lnSpc>
                          <a:spcPct val="100000"/>
                        </a:lnSpc>
                        <a:spcBef>
                          <a:spcPts val="0"/>
                        </a:spcBef>
                        <a:spcAft>
                          <a:spcPts val="600"/>
                        </a:spcAft>
                        <a:buClr>
                          <a:srgbClr val="0000FF"/>
                        </a:buClr>
                        <a:buSzPct val="75000"/>
                        <a:buFont typeface="Wingdings" pitchFamily="2" charset="2"/>
                        <a:buChar char="n"/>
                        <a:tabLst/>
                        <a:defRPr/>
                      </a:pPr>
                      <a:r>
                        <a:rPr lang="en-US" sz="2800" b="0" kern="1200" noProof="0" dirty="0">
                          <a:solidFill>
                            <a:schemeClr val="bg2"/>
                          </a:solidFill>
                          <a:latin typeface="Calibri" panose="020F0502020204030204" pitchFamily="34" charset="0"/>
                          <a:ea typeface="+mn-ea"/>
                          <a:cs typeface="+mn-cs"/>
                        </a:rPr>
                        <a:t>Curse curtailed (Isa. 65:20, 22)</a:t>
                      </a:r>
                    </a:p>
                    <a:p>
                      <a:pPr marL="342900" marR="0" lvl="0" indent="-342900" algn="l" defTabSz="914400" rtl="0" eaLnBrk="1" fontAlgn="base" latinLnBrk="0" hangingPunct="1">
                        <a:lnSpc>
                          <a:spcPct val="100000"/>
                        </a:lnSpc>
                        <a:spcBef>
                          <a:spcPts val="0"/>
                        </a:spcBef>
                        <a:spcAft>
                          <a:spcPts val="600"/>
                        </a:spcAft>
                        <a:buClr>
                          <a:srgbClr val="0000FF"/>
                        </a:buClr>
                        <a:buSzPct val="75000"/>
                        <a:buFont typeface="Wingdings" pitchFamily="2" charset="2"/>
                        <a:buChar char="n"/>
                        <a:tabLst/>
                        <a:defRPr/>
                      </a:pPr>
                      <a:r>
                        <a:rPr lang="en-US" sz="2800" b="0" kern="1200" noProof="0" dirty="0">
                          <a:solidFill>
                            <a:schemeClr val="bg2"/>
                          </a:solidFill>
                          <a:latin typeface="Calibri" panose="020F0502020204030204" pitchFamily="34" charset="0"/>
                          <a:ea typeface="+mn-ea"/>
                          <a:cs typeface="+mn-cs"/>
                        </a:rPr>
                        <a:t>Peace (Isa. 2:4)</a:t>
                      </a:r>
                    </a:p>
                    <a:p>
                      <a:pPr marL="342900" marR="0" lvl="0" indent="-342900" algn="l" defTabSz="914400" rtl="0" eaLnBrk="1" fontAlgn="base" latinLnBrk="0" hangingPunct="1">
                        <a:lnSpc>
                          <a:spcPct val="100000"/>
                        </a:lnSpc>
                        <a:spcBef>
                          <a:spcPts val="0"/>
                        </a:spcBef>
                        <a:spcAft>
                          <a:spcPts val="600"/>
                        </a:spcAft>
                        <a:buClr>
                          <a:srgbClr val="0000FF"/>
                        </a:buClr>
                        <a:buSzPct val="75000"/>
                        <a:buFont typeface="Wingdings" pitchFamily="2" charset="2"/>
                        <a:buChar char="n"/>
                        <a:tabLst/>
                        <a:defRPr/>
                      </a:pPr>
                      <a:r>
                        <a:rPr lang="en-US" sz="2800" b="0" kern="1200" noProof="0" dirty="0">
                          <a:solidFill>
                            <a:schemeClr val="bg2"/>
                          </a:solidFill>
                          <a:latin typeface="Calibri" panose="020F0502020204030204" pitchFamily="34" charset="0"/>
                          <a:ea typeface="+mn-ea"/>
                          <a:cs typeface="+mn-cs"/>
                        </a:rPr>
                        <a:t>Prosperity (Amos 9:13-14; Isa 65:22)</a:t>
                      </a:r>
                    </a:p>
                    <a:p>
                      <a:pPr marL="342900" marR="0" lvl="0" indent="-342900" algn="l" defTabSz="914400" rtl="0" eaLnBrk="1" fontAlgn="base" latinLnBrk="0" hangingPunct="1">
                        <a:lnSpc>
                          <a:spcPct val="100000"/>
                        </a:lnSpc>
                        <a:spcBef>
                          <a:spcPts val="0"/>
                        </a:spcBef>
                        <a:spcAft>
                          <a:spcPts val="600"/>
                        </a:spcAft>
                        <a:buClr>
                          <a:srgbClr val="0000FF"/>
                        </a:buClr>
                        <a:buSzPct val="75000"/>
                        <a:buFont typeface="Wingdings" pitchFamily="2" charset="2"/>
                        <a:buChar char="n"/>
                        <a:tabLst/>
                        <a:defRPr/>
                      </a:pPr>
                      <a:r>
                        <a:rPr lang="en-US" sz="2800" b="0" kern="1200" noProof="0" dirty="0">
                          <a:solidFill>
                            <a:schemeClr val="bg2"/>
                          </a:solidFill>
                          <a:latin typeface="Calibri" panose="020F0502020204030204" pitchFamily="34" charset="0"/>
                          <a:ea typeface="+mn-ea"/>
                          <a:cs typeface="+mn-cs"/>
                        </a:rPr>
                        <a:t>Topographical changes (Ezek. 47:1-12)</a:t>
                      </a:r>
                    </a:p>
                  </a:txBody>
                  <a:tcPr/>
                </a:tc>
                <a:extLst>
                  <a:ext uri="{0D108BD9-81ED-4DB2-BD59-A6C34878D82A}">
                    <a16:rowId xmlns:a16="http://schemas.microsoft.com/office/drawing/2014/main" val="3093777052"/>
                  </a:ext>
                </a:extLst>
              </a:tr>
            </a:tbl>
          </a:graphicData>
        </a:graphic>
      </p:graphicFrame>
    </p:spTree>
    <p:extLst>
      <p:ext uri="{BB962C8B-B14F-4D97-AF65-F5344CB8AC3E}">
        <p14:creationId xmlns:p14="http://schemas.microsoft.com/office/powerpoint/2010/main" val="3905692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C:\Users\HP Desktop\Pictures\Gabe's images\DivisionOfLandInMillennium.jpg"/>
          <p:cNvPicPr>
            <a:picLocks noChangeAspect="1" noChangeArrowheads="1"/>
          </p:cNvPicPr>
          <p:nvPr/>
        </p:nvPicPr>
        <p:blipFill>
          <a:blip r:embed="rId2" cstate="print"/>
          <a:srcRect/>
          <a:stretch>
            <a:fillRect/>
          </a:stretch>
        </p:blipFill>
        <p:spPr bwMode="auto">
          <a:xfrm>
            <a:off x="84138" y="152400"/>
            <a:ext cx="8956675" cy="6553200"/>
          </a:xfrm>
          <a:prstGeom prst="rect">
            <a:avLst/>
          </a:prstGeom>
          <a:noFill/>
          <a:ln w="9525">
            <a:noFill/>
            <a:miter lim="800000"/>
            <a:headEnd/>
            <a:tailEnd/>
          </a:ln>
        </p:spPr>
      </p:pic>
    </p:spTree>
    <p:extLst>
      <p:ext uri="{BB962C8B-B14F-4D97-AF65-F5344CB8AC3E}">
        <p14:creationId xmlns:p14="http://schemas.microsoft.com/office/powerpoint/2010/main" val="3403870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216" y="228600"/>
            <a:ext cx="7697569" cy="6400800"/>
          </a:xfrm>
          <a:prstGeom prst="rect">
            <a:avLst/>
          </a:prstGeom>
          <a:ln w="28575">
            <a:solidFill>
              <a:schemeClr val="tx1"/>
            </a:solidFill>
          </a:ln>
        </p:spPr>
      </p:pic>
    </p:spTree>
    <p:extLst>
      <p:ext uri="{BB962C8B-B14F-4D97-AF65-F5344CB8AC3E}">
        <p14:creationId xmlns:p14="http://schemas.microsoft.com/office/powerpoint/2010/main" val="888508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C:\Users\HP Desktop\Pictures\Gabe's images\TheMellenniumTemple.jpg"/>
          <p:cNvPicPr>
            <a:picLocks noChangeAspect="1" noChangeArrowheads="1"/>
          </p:cNvPicPr>
          <p:nvPr/>
        </p:nvPicPr>
        <p:blipFill>
          <a:blip r:embed="rId2" cstate="print"/>
          <a:srcRect/>
          <a:stretch>
            <a:fillRect/>
          </a:stretch>
        </p:blipFill>
        <p:spPr bwMode="auto">
          <a:xfrm>
            <a:off x="1285585" y="228600"/>
            <a:ext cx="6572830" cy="6400800"/>
          </a:xfrm>
          <a:prstGeom prst="rect">
            <a:avLst/>
          </a:prstGeom>
          <a:noFill/>
          <a:ln w="9525">
            <a:noFill/>
            <a:miter lim="800000"/>
            <a:headEnd/>
            <a:tailEnd/>
          </a:ln>
        </p:spPr>
      </p:pic>
    </p:spTree>
    <p:extLst>
      <p:ext uri="{BB962C8B-B14F-4D97-AF65-F5344CB8AC3E}">
        <p14:creationId xmlns:p14="http://schemas.microsoft.com/office/powerpoint/2010/main" val="2342413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C:\Users\HP Desktop\Pictures\Gabe's images\TempleComparisons.jpg"/>
          <p:cNvPicPr>
            <a:picLocks noChangeAspect="1" noChangeArrowheads="1"/>
          </p:cNvPicPr>
          <p:nvPr/>
        </p:nvPicPr>
        <p:blipFill>
          <a:blip r:embed="rId2" cstate="print"/>
          <a:srcRect/>
          <a:stretch>
            <a:fillRect/>
          </a:stretch>
        </p:blipFill>
        <p:spPr bwMode="auto">
          <a:xfrm>
            <a:off x="156754" y="457200"/>
            <a:ext cx="8830492" cy="5943600"/>
          </a:xfrm>
          <a:prstGeom prst="rect">
            <a:avLst/>
          </a:prstGeom>
          <a:noFill/>
          <a:ln w="9525">
            <a:noFill/>
            <a:miter lim="800000"/>
            <a:headEnd/>
            <a:tailEnd/>
          </a:ln>
        </p:spPr>
      </p:pic>
    </p:spTree>
    <p:extLst>
      <p:ext uri="{BB962C8B-B14F-4D97-AF65-F5344CB8AC3E}">
        <p14:creationId xmlns:p14="http://schemas.microsoft.com/office/powerpoint/2010/main" val="92237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44958" y="173454"/>
            <a:ext cx="5194242" cy="6511092"/>
          </a:xfrm>
          <a:prstGeom prst="rect">
            <a:avLst/>
          </a:prstGeom>
        </p:spPr>
      </p:pic>
      <p:sp>
        <p:nvSpPr>
          <p:cNvPr id="4" name="TextBox 3"/>
          <p:cNvSpPr txBox="1"/>
          <p:nvPr/>
        </p:nvSpPr>
        <p:spPr>
          <a:xfrm>
            <a:off x="88842" y="3044280"/>
            <a:ext cx="3416358" cy="769441"/>
          </a:xfrm>
          <a:prstGeom prst="rect">
            <a:avLst/>
          </a:prstGeom>
          <a:noFill/>
        </p:spPr>
        <p:txBody>
          <a:bodyPr wrap="square" rtlCol="0">
            <a:spAutoFit/>
          </a:bodyPr>
          <a:lstStyle/>
          <a:p>
            <a:r>
              <a:rPr lang="en-US" sz="4400" dirty="0">
                <a:solidFill>
                  <a:schemeClr val="tx2"/>
                </a:solidFill>
                <a:latin typeface="Calibri" panose="020F0502020204030204" pitchFamily="34" charset="0"/>
                <a:ea typeface="+mj-ea"/>
                <a:cs typeface="+mj-cs"/>
              </a:rPr>
              <a:t>The Dead Sea</a:t>
            </a:r>
          </a:p>
        </p:txBody>
      </p:sp>
      <p:pic>
        <p:nvPicPr>
          <p:cNvPr id="5" name="Picture 4">
            <a:extLst>
              <a:ext uri="{FF2B5EF4-FFF2-40B4-BE49-F238E27FC236}">
                <a16:creationId xmlns:a16="http://schemas.microsoft.com/office/drawing/2014/main" id="{C0439BEB-032F-4522-A80D-B4F520CF94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8" y="381000"/>
            <a:ext cx="2986732" cy="2286000"/>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57988DCB-D1BE-4D7A-B90E-DCF9567687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654" y="4114800"/>
            <a:ext cx="2986734" cy="2286000"/>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69691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B724DC9A-8723-4D60-AEED-52C2A45607C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9650" y="293688"/>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391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C010-4E2D-4688-A0C6-D687EFD18E7E}"/>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88106" y="0"/>
            <a:ext cx="8967788" cy="5293757"/>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Romans 8:19-22</a:t>
            </a: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For the anxious longing of the creation waits eagerly for the revealing of the sons of God. </a:t>
            </a:r>
            <a:r>
              <a:rPr lang="en-US" sz="3200" baseline="30000" dirty="0">
                <a:effectLst>
                  <a:outerShdw blurRad="38100" dist="38100" dir="2700000" algn="tl">
                    <a:srgbClr val="000000">
                      <a:alpha val="43137"/>
                    </a:srgbClr>
                  </a:outerShdw>
                </a:effectLst>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For the creation was subjected to futility, not willingly, but because of Him who subjected it, in hope </a:t>
            </a:r>
            <a:r>
              <a:rPr lang="en-US" sz="3200" baseline="30000" dirty="0">
                <a:effectLst>
                  <a:outerShdw blurRad="38100" dist="38100" dir="2700000" algn="tl">
                    <a:srgbClr val="000000">
                      <a:alpha val="43137"/>
                    </a:srgbClr>
                  </a:outerShdw>
                </a:effectLst>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that the creation itself also will be set free from its slavery to corruption into the freedom of the glory of the children of God. </a:t>
            </a:r>
            <a:r>
              <a:rPr lang="en-US" sz="3200" baseline="30000" dirty="0">
                <a:effectLst>
                  <a:outerShdw blurRad="38100" dist="38100" dir="2700000" algn="tl">
                    <a:srgbClr val="000000">
                      <a:alpha val="43137"/>
                    </a:srgbClr>
                  </a:outerShdw>
                </a:effectLst>
                <a:latin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rPr>
              <a:t> For we know that the whole creation groans and suffers the pains of childbirth together until now.</a:t>
            </a:r>
          </a:p>
        </p:txBody>
      </p:sp>
    </p:spTree>
    <p:extLst>
      <p:ext uri="{BB962C8B-B14F-4D97-AF65-F5344CB8AC3E}">
        <p14:creationId xmlns:p14="http://schemas.microsoft.com/office/powerpoint/2010/main" val="3661826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D699A13-E3BF-4E80-A7BA-5AE615F75764}"/>
              </a:ext>
            </a:extLst>
          </p:cNvPr>
          <p:cNvSpPr>
            <a:spLocks noGrp="1" noChangeArrowheads="1"/>
          </p:cNvSpPr>
          <p:nvPr>
            <p:ph type="title"/>
          </p:nvPr>
        </p:nvSpPr>
        <p:spPr>
          <a:xfrm>
            <a:off x="1562100" y="228600"/>
            <a:ext cx="6019800" cy="1447800"/>
          </a:xfrm>
        </p:spPr>
        <p:txBody>
          <a:bodyPr/>
          <a:lstStyle/>
          <a:p>
            <a:pPr algn="ctr" eaLnBrk="1" hangingPunct="1"/>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Names &amp; Titles Demonstrating Satan’s Post-Fall, Earthly Authority </a:t>
            </a:r>
            <a:b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(Job 1:7; 2:2; Luke 4:5-8; Rom. 8:19-22)</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Rectangle 3">
            <a:extLst>
              <a:ext uri="{FF2B5EF4-FFF2-40B4-BE49-F238E27FC236}">
                <a16:creationId xmlns:a16="http://schemas.microsoft.com/office/drawing/2014/main" id="{E20A4117-02C0-435B-BA49-74ABF45830C5}"/>
              </a:ext>
            </a:extLst>
          </p:cNvPr>
          <p:cNvSpPr>
            <a:spLocks noGrp="1" noChangeArrowheads="1"/>
          </p:cNvSpPr>
          <p:nvPr>
            <p:ph type="body" idx="1"/>
          </p:nvPr>
        </p:nvSpPr>
        <p:spPr>
          <a:xfrm>
            <a:off x="1714500" y="2057400"/>
            <a:ext cx="7353300" cy="4114800"/>
          </a:xfrm>
        </p:spPr>
        <p:txBody>
          <a:bodyPr/>
          <a:lstStyle/>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Prince of this world (John 12:31; 14:30; 16:11)</a:t>
            </a:r>
          </a:p>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of this world (2 Cor. 4:4)</a:t>
            </a:r>
          </a:p>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Prince and power of the air (Eph. 2:2)</a:t>
            </a:r>
          </a:p>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the believer wrestles with (Eph. 6:12)</a:t>
            </a:r>
          </a:p>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Roaring lion (1 Pet. 5:8)</a:t>
            </a:r>
          </a:p>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Whole world lies in his power (1 John 5:19)</a:t>
            </a:r>
          </a:p>
        </p:txBody>
      </p:sp>
      <p:pic>
        <p:nvPicPr>
          <p:cNvPr id="28676" name="Picture 2" descr="https://encrypted-tbn2.gstatic.com/images?q=tbn:ANd9GcSBMfbzscRtRxzhQdk5QNPtl4JEhIIZ2ki1w7Rw4zlT093wbKclsg">
            <a:extLst>
              <a:ext uri="{FF2B5EF4-FFF2-40B4-BE49-F238E27FC236}">
                <a16:creationId xmlns:a16="http://schemas.microsoft.com/office/drawing/2014/main" id="{AD44DBCC-F00E-46BC-A785-7F30CBE59F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700" y="2133600"/>
            <a:ext cx="142036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501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8" y="228600"/>
            <a:ext cx="5749925" cy="762000"/>
          </a:xfrm>
        </p:spPr>
        <p:txBody>
          <a:bodyPr anchor="t"/>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rPr>
              <a:t>Satan’s Progressive Defeat</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28600" y="1143000"/>
            <a:ext cx="7543800" cy="5105400"/>
          </a:xfrm>
        </p:spPr>
        <p:txBody>
          <a:bodyPr/>
          <a:lstStyle/>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Initial eviction from heaven (Isa 14:12-15; Ezek 28:12-17)</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Eden (Gen 3:15)</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Pre-</a:t>
            </a:r>
            <a:r>
              <a:rPr lang="en-US" dirty="0" err="1">
                <a:effectLst>
                  <a:outerShdw blurRad="38100" dist="38100" dir="2700000" algn="tl">
                    <a:srgbClr val="000000">
                      <a:alpha val="43137"/>
                    </a:srgbClr>
                  </a:outerShdw>
                </a:effectLst>
                <a:latin typeface="Calibri" panose="020F0502020204030204" pitchFamily="34" charset="0"/>
              </a:rPr>
              <a:t>diluvian</a:t>
            </a:r>
            <a:r>
              <a:rPr lang="en-US" dirty="0">
                <a:effectLst>
                  <a:outerShdw blurRad="38100" dist="38100" dir="2700000" algn="tl">
                    <a:srgbClr val="000000">
                      <a:alpha val="43137"/>
                    </a:srgbClr>
                  </a:outerShdw>
                </a:effectLst>
                <a:latin typeface="Calibri" panose="020F0502020204030204" pitchFamily="34" charset="0"/>
              </a:rPr>
              <a:t> world (1 Pet 3:19-20)</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Cross (John 12:31; 16:11; Col 2:15; Heb 2:14; 1 John 3:8)</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Mid point of the Tribulation (Rev 12:9)</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Beginning of millennium (Rev 20:2-3)</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End of millennium (Rev 20:10)</a:t>
            </a:r>
          </a:p>
        </p:txBody>
      </p:sp>
      <p:pic>
        <p:nvPicPr>
          <p:cNvPr id="58372" name="Picture 4">
            <a:extLst>
              <a:ext uri="{FF2B5EF4-FFF2-40B4-BE49-F238E27FC236}">
                <a16:creationId xmlns:a16="http://schemas.microsoft.com/office/drawing/2014/main" id="{CF819EE7-4BCF-49F9-B3FC-1401DC5E4A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0902" y="1820069"/>
            <a:ext cx="1245424"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240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8" y="228600"/>
            <a:ext cx="5749925" cy="762000"/>
          </a:xfrm>
        </p:spPr>
        <p:txBody>
          <a:bodyPr anchor="t"/>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rPr>
              <a:t>Satan’s Progressive Defeat</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10385" y="1143000"/>
            <a:ext cx="7543800" cy="5105400"/>
          </a:xfrm>
        </p:spPr>
        <p:txBody>
          <a:bodyPr/>
          <a:lstStyle/>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Initial eviction from heaven (Isa 14:12-15; Ezek 28:12-17)</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Eden (Gen 3:15)</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Pre-</a:t>
            </a:r>
            <a:r>
              <a:rPr lang="en-US" dirty="0" err="1">
                <a:effectLst>
                  <a:outerShdw blurRad="38100" dist="38100" dir="2700000" algn="tl">
                    <a:srgbClr val="000000">
                      <a:alpha val="43137"/>
                    </a:srgbClr>
                  </a:outerShdw>
                </a:effectLst>
                <a:latin typeface="Calibri" panose="020F0502020204030204" pitchFamily="34" charset="0"/>
              </a:rPr>
              <a:t>diluvian</a:t>
            </a:r>
            <a:r>
              <a:rPr lang="en-US" dirty="0">
                <a:effectLst>
                  <a:outerShdw blurRad="38100" dist="38100" dir="2700000" algn="tl">
                    <a:srgbClr val="000000">
                      <a:alpha val="43137"/>
                    </a:srgbClr>
                  </a:outerShdw>
                </a:effectLst>
                <a:latin typeface="Calibri" panose="020F0502020204030204" pitchFamily="34" charset="0"/>
              </a:rPr>
              <a:t> world (1 Pet 3:19-20)</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Cross (John 12:31; 16:11; Col 2:15; Heb 2:14; 1 John 3:8)</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Mid point of the Tribulation (Rev 12:9)</a:t>
            </a:r>
          </a:p>
          <a:p>
            <a:pPr marL="461963" indent="-461963" eaLnBrk="1" hangingPunct="1">
              <a:spcBef>
                <a:spcPts val="600"/>
              </a:spcBef>
              <a:spcAft>
                <a:spcPts val="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Beginning of millennium (Rev 20:2-3)</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End of millennium (Rev 20:10)</a:t>
            </a:r>
          </a:p>
        </p:txBody>
      </p:sp>
      <p:pic>
        <p:nvPicPr>
          <p:cNvPr id="58372" name="Picture 4">
            <a:extLst>
              <a:ext uri="{FF2B5EF4-FFF2-40B4-BE49-F238E27FC236}">
                <a16:creationId xmlns:a16="http://schemas.microsoft.com/office/drawing/2014/main" id="{CF819EE7-4BCF-49F9-B3FC-1401DC5E4A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0902" y="1820069"/>
            <a:ext cx="1245424"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676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279B71C-78DD-4625-A1B2-50850F766C01}"/>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6215" y="0"/>
            <a:ext cx="8791575" cy="4801314"/>
          </a:xfrm>
          <a:prstGeom prst="rect">
            <a:avLst/>
          </a:prstGeom>
          <a:noFill/>
          <a:ln w="28575">
            <a:noFill/>
            <a:miter lim="800000"/>
            <a:headEnd/>
            <a:tailEnd/>
          </a:ln>
        </p:spPr>
        <p:txBody>
          <a:bodyPr wrap="square">
            <a:spAutoFit/>
          </a:bodyPr>
          <a:lstStyle/>
          <a:p>
            <a:pPr algn="ctr">
              <a:spcAft>
                <a:spcPts val="12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40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23:37-39</a:t>
            </a:r>
          </a:p>
          <a:p>
            <a:pPr algn="just"/>
            <a:r>
              <a:rPr lang="en-US" sz="3200" dirty="0">
                <a:effectLst>
                  <a:outerShdw blurRad="38100" dist="38100" dir="2700000" algn="tl">
                    <a:srgbClr val="000000">
                      <a:alpha val="43137"/>
                    </a:srgbClr>
                  </a:outerShdw>
                </a:effectLst>
                <a:latin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Jerusalem, Jerusalem</a:t>
            </a:r>
            <a:r>
              <a:rPr lang="en-US" sz="3200" b="1" u="sng"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who kills the prophets and stones those who are sent to her! How often I wanted to gather your children together, the way a hen gathers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rPr>
              <a:t>For I say to you, from now 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you will not see Me until you say</a:t>
            </a:r>
            <a:r>
              <a:rPr lang="en-US" sz="3200" dirty="0">
                <a:effectLst>
                  <a:outerShdw blurRad="38100" dist="38100" dir="2700000" algn="tl">
                    <a:srgbClr val="000000">
                      <a:alpha val="43137"/>
                    </a:srgbClr>
                  </a:outerShdw>
                </a:effectLst>
                <a:latin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866501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02A8392-B387-46EB-9D22-9B6C37742FFB}"/>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76200" y="0"/>
            <a:ext cx="8991600" cy="529375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1:6-8</a:t>
            </a:r>
          </a:p>
          <a:p>
            <a:pPr algn="just"/>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when they had come together, they were asking Him,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 is it at this time You are restoring the kingdom to Israel?’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said to them, ‘It is not for you to know times or epochs which the Father has fixed by His own authority;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will receive power when the Holy Spirit has come upon you; and you shall be My witnesses both in Jerusalem, and in all Judea and Samaria, and even to the remotest part of the earth.’”</a:t>
            </a:r>
          </a:p>
        </p:txBody>
      </p:sp>
    </p:spTree>
    <p:extLst>
      <p:ext uri="{BB962C8B-B14F-4D97-AF65-F5344CB8AC3E}">
        <p14:creationId xmlns:p14="http://schemas.microsoft.com/office/powerpoint/2010/main" val="153103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Coming of the Kingdom</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Re-offer of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Transfer of earthly authority</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Establishment of the kingdom</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Duration of the kingdom</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934200" y="1066800"/>
            <a:ext cx="1828800" cy="2476454"/>
          </a:xfrm>
        </p:spPr>
      </p:pic>
    </p:spTree>
    <p:extLst>
      <p:ext uri="{BB962C8B-B14F-4D97-AF65-F5344CB8AC3E}">
        <p14:creationId xmlns:p14="http://schemas.microsoft.com/office/powerpoint/2010/main" val="2269635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C89FE75-BB95-4B7D-9FA6-643E935C403B}"/>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47625" y="0"/>
            <a:ext cx="9020175"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20:1-3</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an angel coming down from heaven, holding the key of the abyss and a great chain in his hand.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laid hold of the dragon, the serpent of old, who is the devil and Satan, and bound him for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thousand years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threw him into the abyss, and shut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sealed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him, so that he would not deceive the nations any longer, until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the thousand years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completed; after these things he must be released for a short time.”</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584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58677786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2266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79AC954-5B01-4500-98C4-B190E27DAB7B}"/>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76200" y="0"/>
            <a:ext cx="89916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thrones, and they sat on them, and judgment was given to them. And I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saw</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souls of those who had been beheaded because of their testimony of Jesus and because of the word of God, and those who had not worshiped the beast or his image, and had not received the mark on their forehead and on their hand; and they</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came to life and reigned with Christ for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thousand years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rest of the dead did not come to life until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thousand years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completed…. </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6216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B61F8E0-6EA5-4C89-A224-7F718E371006}"/>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76200" y="0"/>
            <a:ext cx="8991600" cy="324704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is the first resurrection.</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and holy is the one who has a part in the first resurrection; over these the second death has no power, but they will be priests of God and of Christ and will reign with Him for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thousand years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4270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E8CD0CA-6A09-453C-9E08-ECE809237C41}"/>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47625" y="0"/>
            <a:ext cx="9020175" cy="537070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20:7-10</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thousand years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completed, Satan will be released from his prison,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will come out to deceive the nations which are in the four corners of the earth, Gog and Magog, to gather them together for the war; the number of them is like the sand of the seashore.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came up on the broad plain of the earth and surrounded the camp of the saints and the beloved city, and fire came down from heaven and devoured them.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devil…</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0056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FA85962-CE74-4152-AB57-478BFC6C6046}"/>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47625" y="0"/>
            <a:ext cx="9020175" cy="29084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20:7-10</a:t>
            </a:r>
          </a:p>
          <a:p>
            <a:pPr algn="just">
              <a:spcBef>
                <a:spcPts val="0"/>
              </a:spcBef>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deceived them was thrown into the lake of fire and brimstone, where the beast and the false prophet are also; and they will be tormented day and night forever and ever.”</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8446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19200" y="304800"/>
            <a:ext cx="6705600" cy="1371600"/>
          </a:xfrm>
        </p:spPr>
        <p:txBody>
          <a:bodyPr/>
          <a:lstStyle/>
          <a:p>
            <a:pPr algn="ctr"/>
            <a:r>
              <a:rPr lang="en-US" altLang="en-US" sz="3600" kern="1200" dirty="0">
                <a:solidFill>
                  <a:srgbClr val="00FFFF"/>
                </a:solidFill>
                <a:effectLst>
                  <a:outerShdw blurRad="38100" dist="38100" dir="2700000" algn="tl">
                    <a:srgbClr val="000000">
                      <a:alpha val="43137"/>
                    </a:srgbClr>
                  </a:outerShdw>
                </a:effectLst>
                <a:cs typeface="Calibri" panose="020F0502020204030204" pitchFamily="34" charset="0"/>
              </a:rPr>
              <a:t>Kenneth L. Gentry</a:t>
            </a:r>
            <a:br>
              <a:rPr lang="en-US" altLang="en-US" sz="2000" dirty="0">
                <a:effectLst>
                  <a:outerShdw blurRad="38100" dist="38100" dir="2700000" algn="tl">
                    <a:srgbClr val="000000">
                      <a:alpha val="43137"/>
                    </a:srgbClr>
                  </a:outerShdw>
                </a:effectLst>
              </a:rPr>
            </a:br>
            <a:r>
              <a:rPr lang="en-US" altLang="en-US" sz="1800" i="1" kern="1200" dirty="0">
                <a:solidFill>
                  <a:schemeClr val="tx1"/>
                </a:solidFill>
                <a:effectLst>
                  <a:outerShdw blurRad="38100" dist="38100" dir="2700000" algn="tl">
                    <a:srgbClr val="000000">
                      <a:alpha val="43137"/>
                    </a:srgbClr>
                  </a:outerShdw>
                </a:effectLst>
                <a:ea typeface="+mn-ea"/>
                <a:cs typeface="+mn-cs"/>
              </a:rPr>
              <a:t>He Shall Have Dominion: A Post Millennial Eschatology (Tyler, Texas: Institute for Christian economics, 1992), page 335.</a:t>
            </a:r>
          </a:p>
        </p:txBody>
      </p:sp>
      <p:sp>
        <p:nvSpPr>
          <p:cNvPr id="14339" name="Rectangle 3"/>
          <p:cNvSpPr>
            <a:spLocks noGrp="1" noChangeArrowheads="1"/>
          </p:cNvSpPr>
          <p:nvPr>
            <p:ph type="body" idx="1"/>
          </p:nvPr>
        </p:nvSpPr>
        <p:spPr>
          <a:xfrm>
            <a:off x="3124200" y="1828800"/>
            <a:ext cx="5562600" cy="4572000"/>
          </a:xfrm>
        </p:spPr>
        <p:txBody>
          <a:bodyPr/>
          <a:lstStyle/>
          <a:p>
            <a:pPr marL="0" indent="0" algn="just">
              <a:buFontTx/>
              <a:buNone/>
              <a:defRPr/>
            </a:pPr>
            <a:r>
              <a:rPr lang="en-US" dirty="0">
                <a:effectLst>
                  <a:outerShdw blurRad="38100" dist="38100" dir="2700000" algn="tl">
                    <a:srgbClr val="000000">
                      <a:alpha val="43137"/>
                    </a:srgbClr>
                  </a:outerShdw>
                </a:effectLst>
              </a:rPr>
              <a:t>“The proper understanding of the thousand-year time frame in Revelation 20 is that it is representative of a long and glorious era and is not limited to a literal 365,000 days. The figure represents a perfect cube of 10, which is the number of quantitative perfection.”</a:t>
            </a:r>
          </a:p>
        </p:txBody>
      </p:sp>
      <p:pic>
        <p:nvPicPr>
          <p:cNvPr id="2355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320" y="1981200"/>
            <a:ext cx="238208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147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571500" y="228600"/>
            <a:ext cx="8001000" cy="685800"/>
          </a:xfrm>
        </p:spPr>
        <p:txBody>
          <a:bodyPr/>
          <a:lstStyle/>
          <a:p>
            <a:pPr algn="ctr"/>
            <a:r>
              <a:rPr lang="en-US" altLang="en-US" sz="3600" kern="1200" dirty="0">
                <a:solidFill>
                  <a:srgbClr val="00FFFF"/>
                </a:solidFill>
                <a:effectLst>
                  <a:outerShdw blurRad="38100" dist="38100" dir="2700000" algn="tl">
                    <a:srgbClr val="000000">
                      <a:alpha val="43137"/>
                    </a:srgbClr>
                  </a:outerShdw>
                </a:effectLst>
                <a:cs typeface="Calibri" panose="020F0502020204030204" pitchFamily="34" charset="0"/>
              </a:rPr>
              <a:t>Reasons for Understanding 1000 Literally</a:t>
            </a:r>
          </a:p>
        </p:txBody>
      </p:sp>
      <p:sp>
        <p:nvSpPr>
          <p:cNvPr id="9219" name="Rectangle 3"/>
          <p:cNvSpPr>
            <a:spLocks noGrp="1" noChangeArrowheads="1"/>
          </p:cNvSpPr>
          <p:nvPr>
            <p:ph type="body" idx="1"/>
          </p:nvPr>
        </p:nvSpPr>
        <p:spPr>
          <a:xfrm>
            <a:off x="304800" y="1143000"/>
            <a:ext cx="8534400" cy="4953000"/>
          </a:xfrm>
        </p:spPr>
        <p:txBody>
          <a:bodyPr/>
          <a:lstStyle/>
          <a:p>
            <a:pPr>
              <a:spcBef>
                <a:spcPts val="0"/>
              </a:spcBef>
              <a:spcAft>
                <a:spcPts val="1800"/>
              </a:spcAft>
              <a:defRPr/>
            </a:pPr>
            <a:r>
              <a:rPr lang="en-US" sz="3000" dirty="0"/>
              <a:t>John’s use of indefinite concepts elsewhere</a:t>
            </a:r>
          </a:p>
          <a:p>
            <a:pPr marL="684213" lvl="1" indent="-358775">
              <a:spcBef>
                <a:spcPts val="0"/>
              </a:spcBef>
              <a:spcAft>
                <a:spcPts val="1800"/>
              </a:spcAft>
              <a:defRPr/>
            </a:pPr>
            <a:r>
              <a:rPr lang="en-US" sz="3000" dirty="0"/>
              <a:t>Revelation 20:8, 20:3</a:t>
            </a:r>
          </a:p>
          <a:p>
            <a:pPr>
              <a:spcBef>
                <a:spcPts val="0"/>
              </a:spcBef>
              <a:spcAft>
                <a:spcPts val="1800"/>
              </a:spcAft>
              <a:defRPr/>
            </a:pPr>
            <a:r>
              <a:rPr lang="en-US" sz="3000" dirty="0"/>
              <a:t>Exception to the “# of years” examples?</a:t>
            </a:r>
          </a:p>
          <a:p>
            <a:pPr>
              <a:spcBef>
                <a:spcPts val="0"/>
              </a:spcBef>
              <a:spcAft>
                <a:spcPts val="1800"/>
              </a:spcAft>
              <a:defRPr/>
            </a:pPr>
            <a:r>
              <a:rPr lang="en-US" sz="3000" dirty="0"/>
              <a:t>Other numbers are taken literally</a:t>
            </a:r>
          </a:p>
          <a:p>
            <a:pPr marL="684213" lvl="1" indent="-358775">
              <a:spcBef>
                <a:spcPts val="0"/>
              </a:spcBef>
              <a:spcAft>
                <a:spcPts val="1800"/>
              </a:spcAft>
              <a:defRPr/>
            </a:pPr>
            <a:r>
              <a:rPr lang="en-US" sz="3000" dirty="0"/>
              <a:t>Two witnesses (11:3), 7000 people (11:13), 4 Angels (7:1) 7 Angels (8:6),144,000 Jews (7:4), 42 months (11:2), 1260 days (11:3)</a:t>
            </a:r>
          </a:p>
          <a:p>
            <a:pPr>
              <a:spcBef>
                <a:spcPts val="0"/>
              </a:spcBef>
              <a:spcAft>
                <a:spcPts val="1800"/>
              </a:spcAft>
              <a:defRPr/>
            </a:pPr>
            <a:r>
              <a:rPr lang="en-US" sz="3000" dirty="0"/>
              <a:t>Not always a symbolic interpretation</a:t>
            </a:r>
          </a:p>
          <a:p>
            <a:pPr marL="684213" lvl="1" indent="-358775">
              <a:spcBef>
                <a:spcPts val="0"/>
              </a:spcBef>
              <a:spcAft>
                <a:spcPts val="1800"/>
              </a:spcAft>
              <a:defRPr/>
            </a:pPr>
            <a:r>
              <a:rPr lang="en-US" sz="3000" dirty="0"/>
              <a:t>(Rev. 17:18)</a:t>
            </a:r>
          </a:p>
        </p:txBody>
      </p:sp>
    </p:spTree>
    <p:extLst>
      <p:ext uri="{BB962C8B-B14F-4D97-AF65-F5344CB8AC3E}">
        <p14:creationId xmlns:p14="http://schemas.microsoft.com/office/powerpoint/2010/main" val="421824750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571500" y="228600"/>
            <a:ext cx="8001000" cy="685800"/>
          </a:xfrm>
        </p:spPr>
        <p:txBody>
          <a:bodyPr/>
          <a:lstStyle/>
          <a:p>
            <a:pPr algn="ctr"/>
            <a:r>
              <a:rPr lang="en-US" altLang="en-US" sz="3600" kern="1200" dirty="0">
                <a:solidFill>
                  <a:srgbClr val="00FFFF"/>
                </a:solidFill>
                <a:effectLst>
                  <a:outerShdw blurRad="38100" dist="38100" dir="2700000" algn="tl">
                    <a:srgbClr val="000000">
                      <a:alpha val="43137"/>
                    </a:srgbClr>
                  </a:outerShdw>
                </a:effectLst>
                <a:cs typeface="Calibri" panose="020F0502020204030204" pitchFamily="34" charset="0"/>
              </a:rPr>
              <a:t>Reasons for Understanding 1000 Literally</a:t>
            </a:r>
          </a:p>
        </p:txBody>
      </p:sp>
      <p:sp>
        <p:nvSpPr>
          <p:cNvPr id="9219" name="Rectangle 3"/>
          <p:cNvSpPr>
            <a:spLocks noGrp="1" noChangeArrowheads="1"/>
          </p:cNvSpPr>
          <p:nvPr>
            <p:ph type="body" idx="1"/>
          </p:nvPr>
        </p:nvSpPr>
        <p:spPr>
          <a:xfrm>
            <a:off x="304800" y="1143000"/>
            <a:ext cx="8534400" cy="4953000"/>
          </a:xfrm>
        </p:spPr>
        <p:txBody>
          <a:bodyPr/>
          <a:lstStyle/>
          <a:p>
            <a:pPr>
              <a:spcBef>
                <a:spcPts val="0"/>
              </a:spcBef>
              <a:spcAft>
                <a:spcPts val="1800"/>
              </a:spcAft>
              <a:defRPr/>
            </a:pPr>
            <a:r>
              <a:rPr lang="en-US" sz="3000" b="1" u="sng" dirty="0">
                <a:solidFill>
                  <a:srgbClr val="FFFFCC"/>
                </a:solidFill>
              </a:rPr>
              <a:t>John’s use of indefinite concepts elsewhere</a:t>
            </a:r>
          </a:p>
          <a:p>
            <a:pPr marL="684213" lvl="1" indent="-358775">
              <a:spcBef>
                <a:spcPts val="0"/>
              </a:spcBef>
              <a:spcAft>
                <a:spcPts val="1800"/>
              </a:spcAft>
              <a:defRPr/>
            </a:pPr>
            <a:r>
              <a:rPr lang="en-US" sz="3000" dirty="0"/>
              <a:t>Revelation 20:8, 20:3</a:t>
            </a:r>
          </a:p>
          <a:p>
            <a:pPr>
              <a:spcBef>
                <a:spcPts val="0"/>
              </a:spcBef>
              <a:spcAft>
                <a:spcPts val="1800"/>
              </a:spcAft>
              <a:defRPr/>
            </a:pPr>
            <a:r>
              <a:rPr lang="en-US" sz="3000" dirty="0"/>
              <a:t>Exception to the “# of years” examples?</a:t>
            </a:r>
          </a:p>
          <a:p>
            <a:pPr>
              <a:spcBef>
                <a:spcPts val="0"/>
              </a:spcBef>
              <a:spcAft>
                <a:spcPts val="1800"/>
              </a:spcAft>
              <a:defRPr/>
            </a:pPr>
            <a:r>
              <a:rPr lang="en-US" sz="3000" dirty="0"/>
              <a:t>Other numbers are taken literally</a:t>
            </a:r>
          </a:p>
          <a:p>
            <a:pPr marL="684213" lvl="1" indent="-358775">
              <a:spcBef>
                <a:spcPts val="0"/>
              </a:spcBef>
              <a:spcAft>
                <a:spcPts val="1800"/>
              </a:spcAft>
              <a:defRPr/>
            </a:pPr>
            <a:r>
              <a:rPr lang="en-US" sz="3000" dirty="0"/>
              <a:t>Two witnesses (11:3), 7000 people (11:13), 4 Angels (7:1) 7 Angels (8:6),144,000 Jews (7:4), 42 months (11:2), 1260 days (11:3)</a:t>
            </a:r>
          </a:p>
          <a:p>
            <a:pPr>
              <a:spcBef>
                <a:spcPts val="0"/>
              </a:spcBef>
              <a:spcAft>
                <a:spcPts val="1800"/>
              </a:spcAft>
              <a:defRPr/>
            </a:pPr>
            <a:r>
              <a:rPr lang="en-US" sz="3000" dirty="0"/>
              <a:t>Not always a symbolic interpretation</a:t>
            </a:r>
          </a:p>
          <a:p>
            <a:pPr marL="684213" lvl="1" indent="-358775">
              <a:spcBef>
                <a:spcPts val="0"/>
              </a:spcBef>
              <a:spcAft>
                <a:spcPts val="1800"/>
              </a:spcAft>
              <a:defRPr/>
            </a:pPr>
            <a:r>
              <a:rPr lang="en-US" sz="3000" dirty="0"/>
              <a:t>(Rev. 17:18)</a:t>
            </a:r>
          </a:p>
        </p:txBody>
      </p:sp>
    </p:spTree>
    <p:extLst>
      <p:ext uri="{BB962C8B-B14F-4D97-AF65-F5344CB8AC3E}">
        <p14:creationId xmlns:p14="http://schemas.microsoft.com/office/powerpoint/2010/main" val="362096205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9DBBE57-5D06-4E40-9FA7-0AF67CF0937A}"/>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47625" y="0"/>
            <a:ext cx="9020175" cy="530914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20:7-10</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7 </a:t>
            </a:r>
            <a:r>
              <a:rPr lang="en-US" sz="3200" dirty="0">
                <a:latin typeface="Calibri" panose="020F0502020204030204" pitchFamily="34" charset="0"/>
                <a:cs typeface="Calibri" panose="020F0502020204030204" pitchFamily="34" charset="0"/>
              </a:rPr>
              <a:t>When the thousand years are completed, Satan will be released from his prison, </a:t>
            </a:r>
            <a:r>
              <a:rPr lang="en-US" sz="3200" baseline="30000" dirty="0">
                <a:latin typeface="Calibri" panose="020F0502020204030204" pitchFamily="34" charset="0"/>
                <a:cs typeface="Calibri" panose="020F0502020204030204" pitchFamily="34" charset="0"/>
              </a:rPr>
              <a:t>8 </a:t>
            </a:r>
            <a:r>
              <a:rPr lang="en-US" sz="3200" dirty="0">
                <a:latin typeface="Calibri" panose="020F0502020204030204" pitchFamily="34" charset="0"/>
                <a:cs typeface="Calibri" panose="020F0502020204030204" pitchFamily="34" charset="0"/>
              </a:rPr>
              <a:t>and will come out to deceive the nations which are in the four corners of the earth, Gog and Magog, to gather them together for the war; the number of them </a:t>
            </a:r>
            <a:r>
              <a:rPr lang="en-US" sz="3200" b="1" u="sng" dirty="0">
                <a:solidFill>
                  <a:srgbClr val="FFFFCC"/>
                </a:solidFill>
                <a:latin typeface="Calibri" panose="020F0502020204030204" pitchFamily="34" charset="0"/>
                <a:cs typeface="Calibri" panose="020F0502020204030204" pitchFamily="34" charset="0"/>
              </a:rPr>
              <a:t>is like the sand of the seashore</a:t>
            </a:r>
            <a:r>
              <a:rPr lang="en-US" sz="3200" dirty="0">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9 </a:t>
            </a:r>
            <a:r>
              <a:rPr lang="en-US" sz="3200" dirty="0">
                <a:latin typeface="Calibri" panose="020F0502020204030204" pitchFamily="34" charset="0"/>
                <a:cs typeface="Calibri" panose="020F0502020204030204" pitchFamily="34" charset="0"/>
              </a:rPr>
              <a:t>And they came up on the broad plain of the earth and surrounded the camp of the saints and the beloved city, and fire came down from heaven and devoured them. </a:t>
            </a:r>
            <a:r>
              <a:rPr lang="en-US" sz="3200" baseline="30000" dirty="0">
                <a:latin typeface="Calibri" panose="020F0502020204030204" pitchFamily="34" charset="0"/>
                <a:cs typeface="Calibri" panose="020F0502020204030204" pitchFamily="34" charset="0"/>
              </a:rPr>
              <a:t>10 </a:t>
            </a:r>
            <a:r>
              <a:rPr lang="en-US" sz="3200" dirty="0">
                <a:latin typeface="Calibri" panose="020F0502020204030204" pitchFamily="34" charset="0"/>
                <a:cs typeface="Calibri" panose="020F0502020204030204" pitchFamily="34" charset="0"/>
              </a:rPr>
              <a:t>And the devil…</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271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67C496E-9E61-4EC7-8E81-F3E88581554F}"/>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47625" y="0"/>
            <a:ext cx="9020175"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20:1-3</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an angel coming down from heaven, holding the key of the abyss and a great chain in his hand.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laid hold of the dragon, the serpent of old, who is the devil and Satan, and bound him for </a:t>
            </a:r>
            <a:r>
              <a:rPr lang="en-US" sz="3000" dirty="0">
                <a:effectLst>
                  <a:outerShdw blurRad="38100" dist="38100" dir="2700000" algn="tl">
                    <a:srgbClr val="000000">
                      <a:alpha val="43137"/>
                    </a:srgbClr>
                  </a:outerShdw>
                </a:effectLst>
                <a:latin typeface="Calibri" panose="020F0502020204030204" pitchFamily="34" charset="0"/>
              </a:rPr>
              <a:t>a thousand years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threw him into the abyss, and shut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sealed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him, so that he would not deceive the nations any longer, until </a:t>
            </a:r>
            <a:r>
              <a:rPr lang="en-US" sz="3000" dirty="0">
                <a:effectLst>
                  <a:outerShdw blurRad="38100" dist="38100" dir="2700000" algn="tl">
                    <a:srgbClr val="000000">
                      <a:alpha val="43137"/>
                    </a:srgbClr>
                  </a:outerShdw>
                </a:effectLst>
                <a:latin typeface="Calibri" panose="020F0502020204030204" pitchFamily="34" charset="0"/>
              </a:rPr>
              <a:t>the thousand years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completed; after these things he must be released for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a short time [</a:t>
            </a:r>
            <a:r>
              <a:rPr lang="en-US" sz="3000" b="1" i="1" u="sng" dirty="0" err="1">
                <a:solidFill>
                  <a:srgbClr val="FFFFCC"/>
                </a:solidFill>
                <a:effectLst>
                  <a:outerShdw blurRad="38100" dist="38100" dir="2700000" algn="tl">
                    <a:srgbClr val="000000">
                      <a:alpha val="43137"/>
                    </a:srgbClr>
                  </a:outerShdw>
                </a:effectLst>
                <a:latin typeface="Calibri" panose="020F0502020204030204" pitchFamily="34" charset="0"/>
              </a:rPr>
              <a:t>mikros</a:t>
            </a:r>
            <a:r>
              <a:rPr lang="en-US" sz="3000" b="1" i="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000" b="1" i="1" u="sng" dirty="0" err="1">
                <a:solidFill>
                  <a:srgbClr val="FFFFCC"/>
                </a:solidFill>
                <a:effectLst>
                  <a:outerShdw blurRad="38100" dist="38100" dir="2700000" algn="tl">
                    <a:srgbClr val="000000">
                      <a:alpha val="43137"/>
                    </a:srgbClr>
                  </a:outerShdw>
                </a:effectLst>
                <a:latin typeface="Calibri" panose="020F0502020204030204" pitchFamily="34" charset="0"/>
              </a:rPr>
              <a:t>chronos</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88508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C5115192-6231-4F0E-BAD8-A60C59811710}"/>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5" name="Subtitle 3"/>
          <p:cNvSpPr txBox="1">
            <a:spLocks/>
          </p:cNvSpPr>
          <p:nvPr/>
        </p:nvSpPr>
        <p:spPr bwMode="auto">
          <a:xfrm>
            <a:off x="76200" y="0"/>
            <a:ext cx="8991600" cy="266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spcBef>
                <a:spcPts val="0"/>
              </a:spcBef>
              <a:spcAft>
                <a:spcPts val="1200"/>
              </a:spcAft>
              <a:buClr>
                <a:srgbClr val="00FFFF"/>
              </a:buClr>
              <a:buNone/>
              <a:defRPr/>
            </a:pPr>
            <a:r>
              <a:rPr lang="en-US" sz="4000" kern="0" dirty="0">
                <a:solidFill>
                  <a:srgbClr val="00FFFF"/>
                </a:solidFill>
                <a:effectLst>
                  <a:outerShdw blurRad="38100" dist="38100" dir="2700000" algn="tl">
                    <a:srgbClr val="000000">
                      <a:alpha val="43137"/>
                    </a:srgbClr>
                  </a:outerShdw>
                </a:effectLst>
                <a:ea typeface="+mj-ea"/>
                <a:cs typeface="+mj-cs"/>
              </a:rPr>
              <a:t>Matthew 25:19</a:t>
            </a:r>
          </a:p>
          <a:p>
            <a:pPr marL="0" lvl="0" indent="0" algn="just">
              <a:spcBef>
                <a:spcPts val="0"/>
              </a:spcBef>
              <a:buClr>
                <a:srgbClr val="00FFFF"/>
              </a:buClr>
              <a:buNone/>
              <a:defRPr/>
            </a:pPr>
            <a:r>
              <a:rPr lang="en-US" sz="3600" kern="0" dirty="0">
                <a:solidFill>
                  <a:srgbClr val="FFFFFF"/>
                </a:solidFill>
              </a:rPr>
              <a:t>“</a:t>
            </a:r>
            <a:r>
              <a:rPr lang="en-US" sz="3600" dirty="0"/>
              <a:t>Now after </a:t>
            </a:r>
            <a:r>
              <a:rPr lang="en-US" sz="3600" b="1" u="sng" dirty="0">
                <a:solidFill>
                  <a:srgbClr val="FFFFCC"/>
                </a:solidFill>
              </a:rPr>
              <a:t>a long time [</a:t>
            </a:r>
            <a:r>
              <a:rPr lang="en-US" sz="3600" b="1" i="1" u="sng" dirty="0" err="1">
                <a:solidFill>
                  <a:srgbClr val="FFFFCC"/>
                </a:solidFill>
              </a:rPr>
              <a:t>polus</a:t>
            </a:r>
            <a:r>
              <a:rPr lang="en-US" sz="3600" b="1" i="1" u="sng" dirty="0">
                <a:solidFill>
                  <a:srgbClr val="FFFFCC"/>
                </a:solidFill>
              </a:rPr>
              <a:t> </a:t>
            </a:r>
            <a:r>
              <a:rPr lang="en-US" sz="3600" b="1" i="1" u="sng" dirty="0" err="1">
                <a:solidFill>
                  <a:srgbClr val="FFFFCC"/>
                </a:solidFill>
              </a:rPr>
              <a:t>chronos</a:t>
            </a:r>
            <a:r>
              <a:rPr lang="en-US" sz="3600" b="1" u="sng" dirty="0">
                <a:solidFill>
                  <a:srgbClr val="FFFFCC"/>
                </a:solidFill>
              </a:rPr>
              <a:t>]</a:t>
            </a:r>
            <a:r>
              <a:rPr lang="en-US" sz="3600" dirty="0"/>
              <a:t> the master of those slaves came and settled accounts with them</a:t>
            </a:r>
            <a:r>
              <a:rPr lang="en-US" sz="3600" kern="0" dirty="0">
                <a:solidFill>
                  <a:srgbClr val="FFFFFF"/>
                </a:solidFill>
              </a:rPr>
              <a:t>.”</a:t>
            </a:r>
          </a:p>
        </p:txBody>
      </p:sp>
      <p:pic>
        <p:nvPicPr>
          <p:cNvPr id="6" name="Picture 2" descr="http://3.bp.blogspot.com/-QEkPt30fRNQ/US-EfJsZfRI/AAAAAAAASK4/JnP_SUUHRas/s1600/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6750" y="2667000"/>
            <a:ext cx="2730500" cy="1828800"/>
          </a:xfrm>
          <a:prstGeom prst="rect">
            <a:avLst/>
          </a:prstGeom>
          <a:noFill/>
          <a:ln w="9525">
            <a:noFill/>
            <a:miter lim="800000"/>
            <a:headEnd/>
            <a:tailEnd/>
          </a:ln>
        </p:spPr>
      </p:pic>
    </p:spTree>
    <p:extLst>
      <p:ext uri="{BB962C8B-B14F-4D97-AF65-F5344CB8AC3E}">
        <p14:creationId xmlns:p14="http://schemas.microsoft.com/office/powerpoint/2010/main" val="1634002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graphicFrame>
        <p:nvGraphicFramePr>
          <p:cNvPr id="4" name="Table 3"/>
          <p:cNvGraphicFramePr>
            <a:graphicFrameLocks noGrp="1"/>
          </p:cNvGraphicFramePr>
          <p:nvPr>
            <p:extLst>
              <p:ext uri="{D42A27DB-BD31-4B8C-83A1-F6EECF244321}">
                <p14:modId xmlns:p14="http://schemas.microsoft.com/office/powerpoint/2010/main" val="3282409054"/>
              </p:ext>
            </p:extLst>
          </p:nvPr>
        </p:nvGraphicFramePr>
        <p:xfrm>
          <a:off x="304800" y="1144368"/>
          <a:ext cx="8534400" cy="399288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lang="en-US" sz="2800" b="1" u="sng" kern="1200" noProof="0" dirty="0">
                          <a:solidFill>
                            <a:srgbClr val="FFFFCC"/>
                          </a:solidFill>
                          <a:effectLst>
                            <a:outerShdw blurRad="38100" dist="38100" dir="2700000" algn="tl">
                              <a:srgbClr val="000000"/>
                            </a:outerShdw>
                          </a:effectLst>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24532811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571500" y="228600"/>
            <a:ext cx="8001000" cy="685800"/>
          </a:xfrm>
        </p:spPr>
        <p:txBody>
          <a:bodyPr/>
          <a:lstStyle/>
          <a:p>
            <a:pPr algn="ctr"/>
            <a:r>
              <a:rPr lang="en-US" altLang="en-US" sz="3600" kern="1200" dirty="0">
                <a:solidFill>
                  <a:srgbClr val="00FFFF"/>
                </a:solidFill>
                <a:effectLst>
                  <a:outerShdw blurRad="38100" dist="38100" dir="2700000" algn="tl">
                    <a:srgbClr val="000000">
                      <a:alpha val="43137"/>
                    </a:srgbClr>
                  </a:outerShdw>
                </a:effectLst>
                <a:cs typeface="Calibri" panose="020F0502020204030204" pitchFamily="34" charset="0"/>
              </a:rPr>
              <a:t>Reasons for Understanding 1000 Literally</a:t>
            </a:r>
          </a:p>
        </p:txBody>
      </p:sp>
      <p:sp>
        <p:nvSpPr>
          <p:cNvPr id="9219" name="Rectangle 3"/>
          <p:cNvSpPr>
            <a:spLocks noGrp="1" noChangeArrowheads="1"/>
          </p:cNvSpPr>
          <p:nvPr>
            <p:ph type="body" idx="1"/>
          </p:nvPr>
        </p:nvSpPr>
        <p:spPr>
          <a:xfrm>
            <a:off x="304800" y="1143000"/>
            <a:ext cx="8534400" cy="4953000"/>
          </a:xfrm>
        </p:spPr>
        <p:txBody>
          <a:bodyPr/>
          <a:lstStyle/>
          <a:p>
            <a:pPr>
              <a:spcBef>
                <a:spcPts val="0"/>
              </a:spcBef>
              <a:spcAft>
                <a:spcPts val="1800"/>
              </a:spcAft>
              <a:defRPr/>
            </a:pPr>
            <a:r>
              <a:rPr lang="en-US" sz="3000" dirty="0">
                <a:effectLst>
                  <a:outerShdw blurRad="38100" dist="38100" dir="2700000" algn="tl">
                    <a:srgbClr val="000000">
                      <a:alpha val="43137"/>
                    </a:srgbClr>
                  </a:outerShdw>
                </a:effectLst>
              </a:rPr>
              <a:t>John’s use of indefinite concepts elsewhere</a:t>
            </a:r>
          </a:p>
          <a:p>
            <a:pPr marL="684213" lvl="1" indent="-358775">
              <a:spcBef>
                <a:spcPts val="0"/>
              </a:spcBef>
              <a:spcAft>
                <a:spcPts val="1800"/>
              </a:spcAft>
              <a:defRPr/>
            </a:pPr>
            <a:r>
              <a:rPr lang="en-US" sz="3000" dirty="0">
                <a:effectLst>
                  <a:outerShdw blurRad="38100" dist="38100" dir="2700000" algn="tl">
                    <a:srgbClr val="000000">
                      <a:alpha val="43137"/>
                    </a:srgbClr>
                  </a:outerShdw>
                </a:effectLst>
              </a:rPr>
              <a:t>Revelation 20:8, 20:3</a:t>
            </a:r>
          </a:p>
          <a:p>
            <a:pPr>
              <a:spcBef>
                <a:spcPts val="0"/>
              </a:spcBef>
              <a:spcAft>
                <a:spcPts val="1800"/>
              </a:spcAft>
              <a:defRPr/>
            </a:pPr>
            <a:r>
              <a:rPr lang="en-US" sz="3000" b="1" u="sng" dirty="0">
                <a:solidFill>
                  <a:srgbClr val="FFFFCC"/>
                </a:solidFill>
                <a:effectLst>
                  <a:outerShdw blurRad="38100" dist="38100" dir="2700000" algn="tl">
                    <a:srgbClr val="000000">
                      <a:alpha val="43137"/>
                    </a:srgbClr>
                  </a:outerShdw>
                </a:effectLst>
              </a:rPr>
              <a:t>Exception to the “# of years” examples?</a:t>
            </a:r>
          </a:p>
          <a:p>
            <a:pPr>
              <a:spcBef>
                <a:spcPts val="0"/>
              </a:spcBef>
              <a:spcAft>
                <a:spcPts val="1800"/>
              </a:spcAft>
              <a:defRPr/>
            </a:pPr>
            <a:r>
              <a:rPr lang="en-US" sz="3000" dirty="0">
                <a:effectLst>
                  <a:outerShdw blurRad="38100" dist="38100" dir="2700000" algn="tl">
                    <a:srgbClr val="000000">
                      <a:alpha val="43137"/>
                    </a:srgbClr>
                  </a:outerShdw>
                </a:effectLst>
              </a:rPr>
              <a:t>Other numbers are taken literally</a:t>
            </a:r>
          </a:p>
          <a:p>
            <a:pPr marL="684213" lvl="1" indent="-358775">
              <a:spcBef>
                <a:spcPts val="0"/>
              </a:spcBef>
              <a:spcAft>
                <a:spcPts val="1800"/>
              </a:spcAft>
              <a:defRPr/>
            </a:pPr>
            <a:r>
              <a:rPr lang="en-US" sz="3000" dirty="0">
                <a:effectLst>
                  <a:outerShdw blurRad="38100" dist="38100" dir="2700000" algn="tl">
                    <a:srgbClr val="000000">
                      <a:alpha val="43137"/>
                    </a:srgbClr>
                  </a:outerShdw>
                </a:effectLst>
              </a:rPr>
              <a:t>Two witnesses (11:3), 7000 people (11:13), 4 Angels (7:1) 7 Angels (8:6),144,000 Jews (7:4), 42 months (11:2), 1260 days (11:3)</a:t>
            </a:r>
          </a:p>
          <a:p>
            <a:pPr>
              <a:spcBef>
                <a:spcPts val="0"/>
              </a:spcBef>
              <a:spcAft>
                <a:spcPts val="1800"/>
              </a:spcAft>
              <a:defRPr/>
            </a:pPr>
            <a:r>
              <a:rPr lang="en-US" sz="3000" dirty="0">
                <a:effectLst>
                  <a:outerShdw blurRad="38100" dist="38100" dir="2700000" algn="tl">
                    <a:srgbClr val="000000">
                      <a:alpha val="43137"/>
                    </a:srgbClr>
                  </a:outerShdw>
                </a:effectLst>
              </a:rPr>
              <a:t>Not always a symbolic interpretation</a:t>
            </a:r>
          </a:p>
          <a:p>
            <a:pPr marL="684213" lvl="1" indent="-358775">
              <a:spcBef>
                <a:spcPts val="0"/>
              </a:spcBef>
              <a:spcAft>
                <a:spcPts val="1800"/>
              </a:spcAft>
              <a:defRPr/>
            </a:pPr>
            <a:r>
              <a:rPr lang="en-US" sz="3000" dirty="0">
                <a:effectLst>
                  <a:outerShdw blurRad="38100" dist="38100" dir="2700000" algn="tl">
                    <a:srgbClr val="000000">
                      <a:alpha val="43137"/>
                    </a:srgbClr>
                  </a:outerShdw>
                </a:effectLst>
              </a:rPr>
              <a:t>(Rev. 17:18)</a:t>
            </a:r>
          </a:p>
        </p:txBody>
      </p:sp>
    </p:spTree>
    <p:extLst>
      <p:ext uri="{BB962C8B-B14F-4D97-AF65-F5344CB8AC3E}">
        <p14:creationId xmlns:p14="http://schemas.microsoft.com/office/powerpoint/2010/main" val="143028209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571500" y="228600"/>
            <a:ext cx="8001000" cy="685800"/>
          </a:xfrm>
        </p:spPr>
        <p:txBody>
          <a:bodyPr/>
          <a:lstStyle/>
          <a:p>
            <a:pPr algn="ctr"/>
            <a:r>
              <a:rPr lang="en-US" altLang="en-US" sz="3600" kern="1200" dirty="0">
                <a:solidFill>
                  <a:srgbClr val="00FFFF"/>
                </a:solidFill>
                <a:effectLst>
                  <a:outerShdw blurRad="38100" dist="38100" dir="2700000" algn="tl">
                    <a:srgbClr val="000000">
                      <a:alpha val="43137"/>
                    </a:srgbClr>
                  </a:outerShdw>
                </a:effectLst>
                <a:cs typeface="Calibri" panose="020F0502020204030204" pitchFamily="34" charset="0"/>
              </a:rPr>
              <a:t>Reasons for Understanding 1000 Literally</a:t>
            </a:r>
          </a:p>
        </p:txBody>
      </p:sp>
      <p:sp>
        <p:nvSpPr>
          <p:cNvPr id="9219" name="Rectangle 3"/>
          <p:cNvSpPr>
            <a:spLocks noGrp="1" noChangeArrowheads="1"/>
          </p:cNvSpPr>
          <p:nvPr>
            <p:ph type="body" idx="1"/>
          </p:nvPr>
        </p:nvSpPr>
        <p:spPr>
          <a:xfrm>
            <a:off x="304800" y="1143000"/>
            <a:ext cx="8534400" cy="4953000"/>
          </a:xfrm>
        </p:spPr>
        <p:txBody>
          <a:bodyPr/>
          <a:lstStyle/>
          <a:p>
            <a:pPr>
              <a:spcBef>
                <a:spcPts val="0"/>
              </a:spcBef>
              <a:spcAft>
                <a:spcPts val="1800"/>
              </a:spcAft>
              <a:defRPr/>
            </a:pPr>
            <a:r>
              <a:rPr lang="en-US" sz="3000" dirty="0">
                <a:effectLst>
                  <a:outerShdw blurRad="38100" dist="38100" dir="2700000" algn="tl">
                    <a:srgbClr val="000000">
                      <a:alpha val="43137"/>
                    </a:srgbClr>
                  </a:outerShdw>
                </a:effectLst>
              </a:rPr>
              <a:t>John’s use of indefinite concepts elsewhere</a:t>
            </a:r>
          </a:p>
          <a:p>
            <a:pPr marL="684213" lvl="1" indent="-358775">
              <a:spcBef>
                <a:spcPts val="0"/>
              </a:spcBef>
              <a:spcAft>
                <a:spcPts val="1800"/>
              </a:spcAft>
              <a:defRPr/>
            </a:pPr>
            <a:r>
              <a:rPr lang="en-US" sz="3000" dirty="0">
                <a:effectLst>
                  <a:outerShdw blurRad="38100" dist="38100" dir="2700000" algn="tl">
                    <a:srgbClr val="000000">
                      <a:alpha val="43137"/>
                    </a:srgbClr>
                  </a:outerShdw>
                </a:effectLst>
              </a:rPr>
              <a:t>Revelation 20:8, 20:3</a:t>
            </a:r>
          </a:p>
          <a:p>
            <a:pPr>
              <a:spcBef>
                <a:spcPts val="0"/>
              </a:spcBef>
              <a:spcAft>
                <a:spcPts val="1800"/>
              </a:spcAft>
              <a:defRPr/>
            </a:pPr>
            <a:r>
              <a:rPr lang="en-US" sz="3000" dirty="0">
                <a:effectLst>
                  <a:outerShdw blurRad="38100" dist="38100" dir="2700000" algn="tl">
                    <a:srgbClr val="000000">
                      <a:alpha val="43137"/>
                    </a:srgbClr>
                  </a:outerShdw>
                </a:effectLst>
              </a:rPr>
              <a:t>Exception to the “# of years” examples?</a:t>
            </a:r>
          </a:p>
          <a:p>
            <a:pPr>
              <a:spcBef>
                <a:spcPts val="0"/>
              </a:spcBef>
              <a:spcAft>
                <a:spcPts val="1800"/>
              </a:spcAft>
              <a:defRPr/>
            </a:pPr>
            <a:r>
              <a:rPr lang="en-US" sz="3000" b="1" u="sng" dirty="0">
                <a:solidFill>
                  <a:srgbClr val="FFFFCC"/>
                </a:solidFill>
                <a:effectLst>
                  <a:outerShdw blurRad="38100" dist="38100" dir="2700000" algn="tl">
                    <a:srgbClr val="000000">
                      <a:alpha val="43137"/>
                    </a:srgbClr>
                  </a:outerShdw>
                </a:effectLst>
              </a:rPr>
              <a:t>Other numbers are taken literally</a:t>
            </a:r>
          </a:p>
          <a:p>
            <a:pPr marL="684213" lvl="1" indent="-358775">
              <a:spcBef>
                <a:spcPts val="0"/>
              </a:spcBef>
              <a:spcAft>
                <a:spcPts val="1800"/>
              </a:spcAft>
              <a:defRPr/>
            </a:pPr>
            <a:r>
              <a:rPr lang="en-US" sz="3000" dirty="0">
                <a:effectLst>
                  <a:outerShdw blurRad="38100" dist="38100" dir="2700000" algn="tl">
                    <a:srgbClr val="000000">
                      <a:alpha val="43137"/>
                    </a:srgbClr>
                  </a:outerShdw>
                </a:effectLst>
              </a:rPr>
              <a:t>Two witnesses (11:3), 7000 people (11:13), 4 Angels (7:1) 7 Angels (8:6),144,000 Jews (7:4), 42 months (11:2), 1260 days (11:3)</a:t>
            </a:r>
          </a:p>
          <a:p>
            <a:pPr>
              <a:spcBef>
                <a:spcPts val="0"/>
              </a:spcBef>
              <a:spcAft>
                <a:spcPts val="1800"/>
              </a:spcAft>
              <a:defRPr/>
            </a:pPr>
            <a:r>
              <a:rPr lang="en-US" sz="3000" dirty="0">
                <a:effectLst>
                  <a:outerShdw blurRad="38100" dist="38100" dir="2700000" algn="tl">
                    <a:srgbClr val="000000">
                      <a:alpha val="43137"/>
                    </a:srgbClr>
                  </a:outerShdw>
                </a:effectLst>
              </a:rPr>
              <a:t>Not always a symbolic interpretation</a:t>
            </a:r>
          </a:p>
          <a:p>
            <a:pPr marL="684213" lvl="1" indent="-358775">
              <a:spcBef>
                <a:spcPts val="0"/>
              </a:spcBef>
              <a:spcAft>
                <a:spcPts val="1800"/>
              </a:spcAft>
              <a:defRPr/>
            </a:pPr>
            <a:r>
              <a:rPr lang="en-US" sz="3000" dirty="0">
                <a:effectLst>
                  <a:outerShdw blurRad="38100" dist="38100" dir="2700000" algn="tl">
                    <a:srgbClr val="000000">
                      <a:alpha val="43137"/>
                    </a:srgbClr>
                  </a:outerShdw>
                </a:effectLst>
              </a:rPr>
              <a:t>(Rev. 17:18)</a:t>
            </a:r>
          </a:p>
        </p:txBody>
      </p:sp>
    </p:spTree>
    <p:extLst>
      <p:ext uri="{BB962C8B-B14F-4D97-AF65-F5344CB8AC3E}">
        <p14:creationId xmlns:p14="http://schemas.microsoft.com/office/powerpoint/2010/main" val="304643814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571500" y="228600"/>
            <a:ext cx="8001000" cy="685800"/>
          </a:xfrm>
        </p:spPr>
        <p:txBody>
          <a:bodyPr/>
          <a:lstStyle/>
          <a:p>
            <a:pPr algn="ctr"/>
            <a:r>
              <a:rPr lang="en-US" altLang="en-US" sz="3600" kern="1200" dirty="0">
                <a:solidFill>
                  <a:srgbClr val="00FFFF"/>
                </a:solidFill>
                <a:effectLst>
                  <a:outerShdw blurRad="38100" dist="38100" dir="2700000" algn="tl">
                    <a:srgbClr val="000000">
                      <a:alpha val="43137"/>
                    </a:srgbClr>
                  </a:outerShdw>
                </a:effectLst>
                <a:cs typeface="Calibri" panose="020F0502020204030204" pitchFamily="34" charset="0"/>
              </a:rPr>
              <a:t>Reasons for Understanding 1000 Literally</a:t>
            </a:r>
          </a:p>
        </p:txBody>
      </p:sp>
      <p:sp>
        <p:nvSpPr>
          <p:cNvPr id="9219" name="Rectangle 3"/>
          <p:cNvSpPr>
            <a:spLocks noGrp="1" noChangeArrowheads="1"/>
          </p:cNvSpPr>
          <p:nvPr>
            <p:ph type="body" idx="1"/>
          </p:nvPr>
        </p:nvSpPr>
        <p:spPr>
          <a:xfrm>
            <a:off x="304800" y="1143000"/>
            <a:ext cx="8534400" cy="4953000"/>
          </a:xfrm>
        </p:spPr>
        <p:txBody>
          <a:bodyPr/>
          <a:lstStyle/>
          <a:p>
            <a:pPr>
              <a:spcBef>
                <a:spcPts val="0"/>
              </a:spcBef>
              <a:spcAft>
                <a:spcPts val="1800"/>
              </a:spcAft>
              <a:defRPr/>
            </a:pPr>
            <a:r>
              <a:rPr lang="en-US" sz="3000" dirty="0">
                <a:effectLst>
                  <a:outerShdw blurRad="38100" dist="38100" dir="2700000" algn="tl">
                    <a:srgbClr val="000000">
                      <a:alpha val="43137"/>
                    </a:srgbClr>
                  </a:outerShdw>
                </a:effectLst>
              </a:rPr>
              <a:t>John’s use of indefinite concepts elsewhere</a:t>
            </a:r>
          </a:p>
          <a:p>
            <a:pPr marL="684213" lvl="1" indent="-358775">
              <a:spcBef>
                <a:spcPts val="0"/>
              </a:spcBef>
              <a:spcAft>
                <a:spcPts val="1800"/>
              </a:spcAft>
              <a:defRPr/>
            </a:pPr>
            <a:r>
              <a:rPr lang="en-US" sz="3000" dirty="0">
                <a:effectLst>
                  <a:outerShdw blurRad="38100" dist="38100" dir="2700000" algn="tl">
                    <a:srgbClr val="000000">
                      <a:alpha val="43137"/>
                    </a:srgbClr>
                  </a:outerShdw>
                </a:effectLst>
              </a:rPr>
              <a:t>Revelation 20:8, 20:3</a:t>
            </a:r>
          </a:p>
          <a:p>
            <a:pPr>
              <a:spcBef>
                <a:spcPts val="0"/>
              </a:spcBef>
              <a:spcAft>
                <a:spcPts val="1800"/>
              </a:spcAft>
              <a:defRPr/>
            </a:pPr>
            <a:r>
              <a:rPr lang="en-US" sz="3000" dirty="0">
                <a:effectLst>
                  <a:outerShdw blurRad="38100" dist="38100" dir="2700000" algn="tl">
                    <a:srgbClr val="000000">
                      <a:alpha val="43137"/>
                    </a:srgbClr>
                  </a:outerShdw>
                </a:effectLst>
              </a:rPr>
              <a:t>Exception to the “# of years” examples?</a:t>
            </a:r>
          </a:p>
          <a:p>
            <a:pPr>
              <a:spcBef>
                <a:spcPts val="0"/>
              </a:spcBef>
              <a:spcAft>
                <a:spcPts val="1800"/>
              </a:spcAft>
              <a:defRPr/>
            </a:pPr>
            <a:r>
              <a:rPr lang="en-US" sz="3000" dirty="0">
                <a:effectLst>
                  <a:outerShdw blurRad="38100" dist="38100" dir="2700000" algn="tl">
                    <a:srgbClr val="000000">
                      <a:alpha val="43137"/>
                    </a:srgbClr>
                  </a:outerShdw>
                </a:effectLst>
              </a:rPr>
              <a:t>Other numbers are taken literally</a:t>
            </a:r>
          </a:p>
          <a:p>
            <a:pPr marL="684213" lvl="1" indent="-358775">
              <a:spcBef>
                <a:spcPts val="0"/>
              </a:spcBef>
              <a:spcAft>
                <a:spcPts val="1800"/>
              </a:spcAft>
              <a:defRPr/>
            </a:pPr>
            <a:r>
              <a:rPr lang="en-US" sz="3000" dirty="0">
                <a:effectLst>
                  <a:outerShdw blurRad="38100" dist="38100" dir="2700000" algn="tl">
                    <a:srgbClr val="000000">
                      <a:alpha val="43137"/>
                    </a:srgbClr>
                  </a:outerShdw>
                </a:effectLst>
              </a:rPr>
              <a:t>Two witnesses (11:3), 7000 people (11:13), 4 Angels (7:1) 7 Angels (8:6),144,000 Jews (7:4), 42 months (11:2), 1260 days (11:3)</a:t>
            </a:r>
          </a:p>
          <a:p>
            <a:pPr>
              <a:spcBef>
                <a:spcPts val="0"/>
              </a:spcBef>
              <a:spcAft>
                <a:spcPts val="1800"/>
              </a:spcAft>
              <a:defRPr/>
            </a:pPr>
            <a:r>
              <a:rPr lang="en-US" sz="3000" b="1" u="sng" dirty="0">
                <a:solidFill>
                  <a:srgbClr val="FFFFCC"/>
                </a:solidFill>
                <a:effectLst>
                  <a:outerShdw blurRad="38100" dist="38100" dir="2700000" algn="tl">
                    <a:srgbClr val="000000">
                      <a:alpha val="43137"/>
                    </a:srgbClr>
                  </a:outerShdw>
                </a:effectLst>
              </a:rPr>
              <a:t>Not always a symbolic interpretation</a:t>
            </a:r>
          </a:p>
          <a:p>
            <a:pPr marL="684213" lvl="1" indent="-358775">
              <a:spcBef>
                <a:spcPts val="0"/>
              </a:spcBef>
              <a:spcAft>
                <a:spcPts val="1800"/>
              </a:spcAft>
              <a:defRPr/>
            </a:pPr>
            <a:r>
              <a:rPr lang="en-US" sz="3000" dirty="0">
                <a:effectLst>
                  <a:outerShdw blurRad="38100" dist="38100" dir="2700000" algn="tl">
                    <a:srgbClr val="000000">
                      <a:alpha val="43137"/>
                    </a:srgbClr>
                  </a:outerShdw>
                </a:effectLst>
              </a:rPr>
              <a:t>(Rev. 17:18)</a:t>
            </a:r>
          </a:p>
        </p:txBody>
      </p:sp>
    </p:spTree>
    <p:extLst>
      <p:ext uri="{BB962C8B-B14F-4D97-AF65-F5344CB8AC3E}">
        <p14:creationId xmlns:p14="http://schemas.microsoft.com/office/powerpoint/2010/main" val="319923649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FD5662D-230F-419E-AC01-F734D70D0FEF}"/>
              </a:ext>
            </a:extLst>
          </p:cNvPr>
          <p:cNvPicPr>
            <a:picLocks noChangeAspect="1"/>
          </p:cNvPicPr>
          <p:nvPr/>
        </p:nvPicPr>
        <p:blipFill>
          <a:blip r:embed="rId2" cstate="print"/>
          <a:srcRect/>
          <a:stretch>
            <a:fillRect/>
          </a:stretch>
        </p:blipFill>
        <p:spPr bwMode="auto">
          <a:xfrm>
            <a:off x="0" y="-28575"/>
            <a:ext cx="9144000" cy="6858000"/>
          </a:xfrm>
          <a:prstGeom prst="rect">
            <a:avLst/>
          </a:prstGeom>
        </p:spPr>
      </p:pic>
      <p:sp>
        <p:nvSpPr>
          <p:cNvPr id="134147" name="Rectangle 1"/>
          <p:cNvSpPr>
            <a:spLocks noChangeArrowheads="1"/>
          </p:cNvSpPr>
          <p:nvPr/>
        </p:nvSpPr>
        <p:spPr bwMode="auto">
          <a:xfrm>
            <a:off x="23813" y="0"/>
            <a:ext cx="9096375" cy="529375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20:1-3</a:t>
            </a:r>
          </a:p>
          <a:p>
            <a:pPr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an angel coming down from heaven, holding the key of the abyss and a great chain in his hand.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laid hold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dragon, the serpent of old, who is the devil and Satan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bound him for </a:t>
            </a:r>
            <a:r>
              <a:rPr lang="en-US" sz="3200" dirty="0">
                <a:effectLst>
                  <a:outerShdw blurRad="38100" dist="38100" dir="2700000" algn="tl">
                    <a:srgbClr val="000000">
                      <a:alpha val="43137"/>
                    </a:srgbClr>
                  </a:outerShdw>
                </a:effectLst>
                <a:latin typeface="Calibri" panose="020F0502020204030204" pitchFamily="34" charset="0"/>
              </a:rPr>
              <a:t>a thousand years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threw him into the abyss, and shut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sealed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him, so that he would not deceive the nations any longer, until </a:t>
            </a:r>
            <a:r>
              <a:rPr lang="en-US" sz="3200" dirty="0">
                <a:effectLst>
                  <a:outerShdw blurRad="38100" dist="38100" dir="2700000" algn="tl">
                    <a:srgbClr val="000000">
                      <a:alpha val="43137"/>
                    </a:srgbClr>
                  </a:outerShdw>
                </a:effectLst>
                <a:latin typeface="Calibri" panose="020F0502020204030204" pitchFamily="34" charset="0"/>
              </a:rPr>
              <a:t>the thousand years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completed; after these things he must be released for </a:t>
            </a:r>
            <a:r>
              <a:rPr lang="en-US" sz="3200" dirty="0">
                <a:effectLst>
                  <a:outerShdw blurRad="38100" dist="38100" dir="2700000" algn="tl">
                    <a:srgbClr val="000000">
                      <a:alpha val="43137"/>
                    </a:srgbClr>
                  </a:outerShdw>
                </a:effectLst>
                <a:latin typeface="Calibri" panose="020F0502020204030204" pitchFamily="34" charset="0"/>
              </a:rPr>
              <a:t>a short time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3064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0112" y="624597"/>
            <a:ext cx="7943776" cy="5608806"/>
          </a:xfrm>
          <a:prstGeom prst="rect">
            <a:avLst/>
          </a:prstGeom>
        </p:spPr>
      </p:pic>
    </p:spTree>
    <p:extLst>
      <p:ext uri="{BB962C8B-B14F-4D97-AF65-F5344CB8AC3E}">
        <p14:creationId xmlns:p14="http://schemas.microsoft.com/office/powerpoint/2010/main" val="325779309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66700" y="228600"/>
            <a:ext cx="8610600" cy="762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cs typeface="Calibri" panose="020F0502020204030204" pitchFamily="34" charset="0"/>
              </a:rPr>
              <a:t>Revelation's Symbols and Figures of Speech</a:t>
            </a:r>
          </a:p>
        </p:txBody>
      </p:sp>
      <p:sp>
        <p:nvSpPr>
          <p:cNvPr id="6147" name="Rectangle 3"/>
          <p:cNvSpPr>
            <a:spLocks noGrp="1" noChangeArrowheads="1"/>
          </p:cNvSpPr>
          <p:nvPr>
            <p:ph type="body" idx="1"/>
          </p:nvPr>
        </p:nvSpPr>
        <p:spPr>
          <a:xfrm>
            <a:off x="617446" y="1143000"/>
            <a:ext cx="8332788" cy="4572000"/>
          </a:xfrm>
        </p:spPr>
        <p:txBody>
          <a:bodyPr/>
          <a:lstStyle/>
          <a:p>
            <a:pPr eaLnBrk="1" hangingPunct="1">
              <a:spcBef>
                <a:spcPts val="0"/>
              </a:spcBef>
              <a:spcAft>
                <a:spcPts val="1800"/>
              </a:spcAft>
              <a:defRPr/>
            </a:pPr>
            <a:r>
              <a:rPr lang="en-US" dirty="0">
                <a:effectLst>
                  <a:outerShdw blurRad="38100" dist="38100" dir="2700000" algn="tl">
                    <a:srgbClr val="000000">
                      <a:alpha val="43137"/>
                    </a:srgbClr>
                  </a:outerShdw>
                </a:effectLst>
              </a:rPr>
              <a:t>“Spiritually” (11:8)</a:t>
            </a:r>
          </a:p>
          <a:p>
            <a:pPr eaLnBrk="1" hangingPunct="1">
              <a:spcBef>
                <a:spcPts val="0"/>
              </a:spcBef>
              <a:spcAft>
                <a:spcPts val="1800"/>
              </a:spcAft>
              <a:defRPr/>
            </a:pPr>
            <a:r>
              <a:rPr lang="en-US" dirty="0">
                <a:effectLst>
                  <a:outerShdw blurRad="38100" dist="38100" dir="2700000" algn="tl">
                    <a:srgbClr val="000000">
                      <a:alpha val="43137"/>
                    </a:srgbClr>
                  </a:outerShdw>
                </a:effectLst>
              </a:rPr>
              <a:t>“Sign” (12:1)</a:t>
            </a:r>
          </a:p>
          <a:p>
            <a:pPr eaLnBrk="1" hangingPunct="1">
              <a:spcBef>
                <a:spcPts val="0"/>
              </a:spcBef>
              <a:spcAft>
                <a:spcPts val="1800"/>
              </a:spcAft>
              <a:defRPr/>
            </a:pPr>
            <a:r>
              <a:rPr lang="en-US" dirty="0">
                <a:effectLst>
                  <a:outerShdw blurRad="38100" dist="38100" dir="2700000" algn="tl">
                    <a:srgbClr val="000000">
                      <a:alpha val="43137"/>
                    </a:srgbClr>
                  </a:outerShdw>
                </a:effectLst>
              </a:rPr>
              <a:t>“Like” or “as” (8:8)</a:t>
            </a:r>
          </a:p>
          <a:p>
            <a:pPr eaLnBrk="1" hangingPunct="1">
              <a:spcBef>
                <a:spcPts val="0"/>
              </a:spcBef>
              <a:spcAft>
                <a:spcPts val="1800"/>
              </a:spcAft>
              <a:defRPr/>
            </a:pPr>
            <a:r>
              <a:rPr lang="en-US" dirty="0">
                <a:effectLst>
                  <a:outerShdw blurRad="38100" dist="38100" dir="2700000" algn="tl">
                    <a:srgbClr val="000000">
                      <a:alpha val="43137"/>
                    </a:srgbClr>
                  </a:outerShdw>
                </a:effectLst>
              </a:rPr>
              <a:t>OT correspondence (Rev 13:2; Dan 7)</a:t>
            </a:r>
          </a:p>
          <a:p>
            <a:pPr eaLnBrk="1" hangingPunct="1">
              <a:spcBef>
                <a:spcPts val="0"/>
              </a:spcBef>
              <a:spcAft>
                <a:spcPts val="1800"/>
              </a:spcAft>
              <a:defRPr/>
            </a:pPr>
            <a:r>
              <a:rPr lang="en-US" dirty="0">
                <a:effectLst>
                  <a:outerShdw blurRad="38100" dist="38100" dir="2700000" algn="tl">
                    <a:srgbClr val="000000">
                      <a:alpha val="43137"/>
                    </a:srgbClr>
                  </a:outerShdw>
                </a:effectLst>
              </a:rPr>
              <a:t>Contextual interpretations (17:18)</a:t>
            </a:r>
          </a:p>
          <a:p>
            <a:pPr eaLnBrk="1" hangingPunct="1">
              <a:spcBef>
                <a:spcPts val="0"/>
              </a:spcBef>
              <a:spcAft>
                <a:spcPts val="1800"/>
              </a:spcAft>
              <a:defRPr/>
            </a:pPr>
            <a:r>
              <a:rPr lang="en-US" dirty="0">
                <a:effectLst>
                  <a:outerShdw blurRad="38100" dist="38100" dir="2700000" algn="tl">
                    <a:srgbClr val="000000">
                      <a:alpha val="43137"/>
                    </a:srgbClr>
                  </a:outerShdw>
                </a:effectLst>
              </a:rPr>
              <a:t>Absurdity (12:1)</a:t>
            </a:r>
          </a:p>
          <a:p>
            <a:pPr eaLnBrk="1" hangingPunct="1">
              <a:defRPr/>
            </a:pPr>
            <a:endParaRPr lang="en-US" dirty="0">
              <a:effectLst>
                <a:outerShdw blurRad="38100" dist="38100" dir="2700000" algn="tl">
                  <a:srgbClr val="000000">
                    <a:alpha val="43137"/>
                  </a:srgbClr>
                </a:outerShdw>
              </a:effectLst>
            </a:endParaRPr>
          </a:p>
        </p:txBody>
      </p:sp>
      <p:pic>
        <p:nvPicPr>
          <p:cNvPr id="25604" name="Picture 4" descr="scarlet and the beas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1295400"/>
            <a:ext cx="2362200" cy="174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4_beasts_sm.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2200" y="5410200"/>
            <a:ext cx="4419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621360"/>
      </p:ext>
    </p:extLst>
  </p:cSld>
  <p:clrMapOvr>
    <a:masterClrMapping/>
  </p:clrMapOvr>
  <p:transition advTm="12004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143000"/>
          </a:xfrm>
          <a:ln>
            <a:miter lim="800000"/>
            <a:headEnd/>
            <a:tailEnd/>
          </a:ln>
        </p:spPr>
        <p:txBody>
          <a:bodyPr/>
          <a:lstStyle/>
          <a:p>
            <a:pPr algn="ctr" eaLnBrk="1" hangingPunct="1">
              <a:defRPr/>
            </a:pPr>
            <a:r>
              <a:rPr lang="en-US" sz="3600" kern="1200" dirty="0">
                <a:solidFill>
                  <a:srgbClr val="00FFFF"/>
                </a:solidFill>
                <a:effectLst>
                  <a:outerShdw blurRad="38100" dist="38100" dir="2700000" algn="tl">
                    <a:srgbClr val="000000">
                      <a:alpha val="43137"/>
                    </a:srgbClr>
                  </a:outerShdw>
                </a:effectLst>
                <a:cs typeface="Calibri" panose="020F0502020204030204" pitchFamily="34" charset="0"/>
              </a:rPr>
              <a:t>Assigning Meaning to Revelation’s Symbols and Figures of Speech</a:t>
            </a:r>
          </a:p>
        </p:txBody>
      </p:sp>
      <p:sp>
        <p:nvSpPr>
          <p:cNvPr id="7171" name="Rectangle 3"/>
          <p:cNvSpPr>
            <a:spLocks noGrp="1" noChangeArrowheads="1"/>
          </p:cNvSpPr>
          <p:nvPr>
            <p:ph type="body" sz="half" idx="1"/>
          </p:nvPr>
        </p:nvSpPr>
        <p:spPr>
          <a:xfrm>
            <a:off x="685800" y="1946275"/>
            <a:ext cx="4294188" cy="4073525"/>
          </a:xfrm>
        </p:spPr>
        <p:txBody>
          <a:bodyPr anchor="t">
            <a:normAutofit/>
          </a:bodyPr>
          <a:lstStyle/>
          <a:p>
            <a:pPr eaLnBrk="1" hangingPunct="1">
              <a:spcBef>
                <a:spcPts val="0"/>
              </a:spcBef>
              <a:spcAft>
                <a:spcPts val="3600"/>
              </a:spcAft>
              <a:defRPr/>
            </a:pPr>
            <a:r>
              <a:rPr lang="en-US" dirty="0"/>
              <a:t>Context (Rev 12:3, 9)</a:t>
            </a:r>
          </a:p>
          <a:p>
            <a:pPr eaLnBrk="1" hangingPunct="1">
              <a:spcBef>
                <a:spcPts val="0"/>
              </a:spcBef>
              <a:spcAft>
                <a:spcPts val="3600"/>
              </a:spcAft>
              <a:defRPr/>
            </a:pPr>
            <a:r>
              <a:rPr lang="en-US" dirty="0"/>
              <a:t>Old Testament (Rev 12:1; Gen 37:9-10)</a:t>
            </a:r>
          </a:p>
          <a:p>
            <a:pPr eaLnBrk="1" hangingPunct="1">
              <a:spcBef>
                <a:spcPts val="0"/>
              </a:spcBef>
              <a:spcAft>
                <a:spcPts val="3600"/>
              </a:spcAft>
              <a:defRPr/>
            </a:pPr>
            <a:r>
              <a:rPr lang="en-US" dirty="0"/>
              <a:t>Comparison (Rev 8:8)</a:t>
            </a:r>
          </a:p>
        </p:txBody>
      </p:sp>
      <p:pic>
        <p:nvPicPr>
          <p:cNvPr id="26628" name="Picture 5" descr="2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1905000"/>
            <a:ext cx="32226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427446"/>
      </p:ext>
    </p:extLst>
  </p:cSld>
  <p:clrMapOvr>
    <a:masterClrMapping/>
  </p:clrMapOvr>
  <p:transition advTm="8254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571500" y="228600"/>
            <a:ext cx="8001000" cy="685800"/>
          </a:xfrm>
        </p:spPr>
        <p:txBody>
          <a:bodyPr/>
          <a:lstStyle/>
          <a:p>
            <a:pPr algn="ctr"/>
            <a:r>
              <a:rPr lang="en-US" altLang="en-US" sz="3600" kern="1200" dirty="0">
                <a:solidFill>
                  <a:srgbClr val="00FFFF"/>
                </a:solidFill>
                <a:effectLst>
                  <a:outerShdw blurRad="38100" dist="38100" dir="2700000" algn="tl">
                    <a:srgbClr val="000000">
                      <a:alpha val="43137"/>
                    </a:srgbClr>
                  </a:outerShdw>
                </a:effectLst>
                <a:cs typeface="Calibri" panose="020F0502020204030204" pitchFamily="34" charset="0"/>
              </a:rPr>
              <a:t>Reasons for Understanding 1000 Literally</a:t>
            </a:r>
          </a:p>
        </p:txBody>
      </p:sp>
      <p:sp>
        <p:nvSpPr>
          <p:cNvPr id="9219" name="Rectangle 3"/>
          <p:cNvSpPr>
            <a:spLocks noGrp="1" noChangeArrowheads="1"/>
          </p:cNvSpPr>
          <p:nvPr>
            <p:ph type="body" idx="1"/>
          </p:nvPr>
        </p:nvSpPr>
        <p:spPr>
          <a:xfrm>
            <a:off x="304800" y="1143000"/>
            <a:ext cx="8534400" cy="4953000"/>
          </a:xfrm>
        </p:spPr>
        <p:txBody>
          <a:bodyPr/>
          <a:lstStyle/>
          <a:p>
            <a:pPr>
              <a:spcBef>
                <a:spcPts val="0"/>
              </a:spcBef>
              <a:spcAft>
                <a:spcPts val="1800"/>
              </a:spcAft>
              <a:defRPr/>
            </a:pPr>
            <a:r>
              <a:rPr lang="en-US" sz="3000" dirty="0">
                <a:effectLst>
                  <a:outerShdw blurRad="38100" dist="38100" dir="2700000" algn="tl">
                    <a:srgbClr val="000000">
                      <a:alpha val="43137"/>
                    </a:srgbClr>
                  </a:outerShdw>
                </a:effectLst>
              </a:rPr>
              <a:t>John’s use of indefinite concepts elsewhere</a:t>
            </a:r>
          </a:p>
          <a:p>
            <a:pPr marL="684213" lvl="1" indent="-358775">
              <a:spcBef>
                <a:spcPts val="0"/>
              </a:spcBef>
              <a:spcAft>
                <a:spcPts val="1800"/>
              </a:spcAft>
              <a:defRPr/>
            </a:pPr>
            <a:r>
              <a:rPr lang="en-US" sz="3000" dirty="0">
                <a:effectLst>
                  <a:outerShdw blurRad="38100" dist="38100" dir="2700000" algn="tl">
                    <a:srgbClr val="000000">
                      <a:alpha val="43137"/>
                    </a:srgbClr>
                  </a:outerShdw>
                </a:effectLst>
              </a:rPr>
              <a:t>Revelation 20:8, 20:3</a:t>
            </a:r>
          </a:p>
          <a:p>
            <a:pPr>
              <a:spcBef>
                <a:spcPts val="0"/>
              </a:spcBef>
              <a:spcAft>
                <a:spcPts val="1800"/>
              </a:spcAft>
              <a:defRPr/>
            </a:pPr>
            <a:r>
              <a:rPr lang="en-US" sz="3000" dirty="0">
                <a:effectLst>
                  <a:outerShdw blurRad="38100" dist="38100" dir="2700000" algn="tl">
                    <a:srgbClr val="000000">
                      <a:alpha val="43137"/>
                    </a:srgbClr>
                  </a:outerShdw>
                </a:effectLst>
              </a:rPr>
              <a:t>Exception to the “# of years” examples?</a:t>
            </a:r>
          </a:p>
          <a:p>
            <a:pPr>
              <a:spcBef>
                <a:spcPts val="0"/>
              </a:spcBef>
              <a:spcAft>
                <a:spcPts val="1800"/>
              </a:spcAft>
              <a:defRPr/>
            </a:pPr>
            <a:r>
              <a:rPr lang="en-US" sz="3000" dirty="0">
                <a:effectLst>
                  <a:outerShdw blurRad="38100" dist="38100" dir="2700000" algn="tl">
                    <a:srgbClr val="000000">
                      <a:alpha val="43137"/>
                    </a:srgbClr>
                  </a:outerShdw>
                </a:effectLst>
              </a:rPr>
              <a:t>Other numbers are taken literally</a:t>
            </a:r>
          </a:p>
          <a:p>
            <a:pPr marL="684213" lvl="1" indent="-358775">
              <a:spcBef>
                <a:spcPts val="0"/>
              </a:spcBef>
              <a:spcAft>
                <a:spcPts val="1800"/>
              </a:spcAft>
              <a:defRPr/>
            </a:pPr>
            <a:r>
              <a:rPr lang="en-US" sz="3000" dirty="0">
                <a:effectLst>
                  <a:outerShdw blurRad="38100" dist="38100" dir="2700000" algn="tl">
                    <a:srgbClr val="000000">
                      <a:alpha val="43137"/>
                    </a:srgbClr>
                  </a:outerShdw>
                </a:effectLst>
              </a:rPr>
              <a:t>Two witnesses (11:3), 7000 people (11:13), 4 Angels (7:1) 7 Angels (8:6),144,000 Jews (7:4), 42 months (11:2), 1260 days (11:3)</a:t>
            </a:r>
          </a:p>
          <a:p>
            <a:pPr>
              <a:spcBef>
                <a:spcPts val="0"/>
              </a:spcBef>
              <a:spcAft>
                <a:spcPts val="1800"/>
              </a:spcAft>
              <a:defRPr/>
            </a:pPr>
            <a:r>
              <a:rPr lang="en-US" sz="3000" dirty="0">
                <a:effectLst>
                  <a:outerShdw blurRad="38100" dist="38100" dir="2700000" algn="tl">
                    <a:srgbClr val="000000">
                      <a:alpha val="43137"/>
                    </a:srgbClr>
                  </a:outerShdw>
                </a:effectLst>
              </a:rPr>
              <a:t>Not always a symbolic interpretation</a:t>
            </a:r>
          </a:p>
          <a:p>
            <a:pPr marL="684213" lvl="1" indent="-358775">
              <a:spcBef>
                <a:spcPts val="0"/>
              </a:spcBef>
              <a:spcAft>
                <a:spcPts val="1800"/>
              </a:spcAft>
              <a:defRPr/>
            </a:pPr>
            <a:r>
              <a:rPr lang="en-US" sz="3000" dirty="0">
                <a:effectLst>
                  <a:outerShdw blurRad="38100" dist="38100" dir="2700000" algn="tl">
                    <a:srgbClr val="000000">
                      <a:alpha val="43137"/>
                    </a:srgbClr>
                  </a:outerShdw>
                </a:effectLst>
              </a:rPr>
              <a:t>(Rev. 17:18)</a:t>
            </a:r>
          </a:p>
        </p:txBody>
      </p:sp>
    </p:spTree>
    <p:extLst>
      <p:ext uri="{BB962C8B-B14F-4D97-AF65-F5344CB8AC3E}">
        <p14:creationId xmlns:p14="http://schemas.microsoft.com/office/powerpoint/2010/main" val="51478778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124200" y="2476500"/>
            <a:ext cx="5867400" cy="1905000"/>
          </a:xfrm>
        </p:spPr>
        <p:txBody>
          <a:bodyPr lIns="91440" tIns="91440" bIns="91440"/>
          <a:lstStyle/>
          <a:p>
            <a:pPr marL="0" indent="0" algn="just" eaLnBrk="1" hangingPunct="1">
              <a:buFontTx/>
              <a:buNone/>
            </a:pPr>
            <a:r>
              <a:rPr lang="en-US" altLang="en-US" sz="3600" dirty="0">
                <a:effectLst>
                  <a:outerShdw blurRad="38100" dist="38100" dir="2700000" algn="tl">
                    <a:srgbClr val="000000">
                      <a:alpha val="43137"/>
                    </a:srgbClr>
                  </a:outerShdw>
                </a:effectLst>
              </a:rPr>
              <a:t>Robert</a:t>
            </a:r>
            <a:r>
              <a:rPr lang="en-US" altLang="en-US" sz="3600" i="1"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Thomas observes that, "no number in Revelation is verifiably a symbolic number</a:t>
            </a:r>
            <a:r>
              <a:rPr lang="en-US" altLang="en-US" sz="3600" i="1" dirty="0">
                <a:effectLst>
                  <a:outerShdw blurRad="38100" dist="38100" dir="2700000" algn="tl">
                    <a:srgbClr val="000000">
                      <a:alpha val="43137"/>
                    </a:srgbClr>
                  </a:outerShdw>
                </a:effectLst>
              </a:rPr>
              <a:t>.”</a:t>
            </a:r>
            <a:endParaRPr lang="en-US" altLang="en-US" sz="2400" i="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2324100" y="304800"/>
            <a:ext cx="4495800" cy="1477328"/>
          </a:xfrm>
          <a:prstGeom prst="rect">
            <a:avLst/>
          </a:prstGeom>
          <a:noFill/>
        </p:spPr>
        <p:txBody>
          <a:bodyPr wrap="square" rtlCol="0">
            <a:sp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Thomas</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Revelation 8 to 22: An Exegetical Commentary (Chicago: Moody Press, 1992), 408.</a:t>
            </a:r>
          </a:p>
          <a:p>
            <a:pPr algn="ct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36E6983A-5431-45CD-AA0D-F4105082E9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328" y="1904643"/>
            <a:ext cx="2682472" cy="4115157"/>
          </a:xfrm>
          <a:prstGeom prst="rect">
            <a:avLst/>
          </a:prstGeom>
        </p:spPr>
      </p:pic>
    </p:spTree>
    <p:extLst>
      <p:ext uri="{BB962C8B-B14F-4D97-AF65-F5344CB8AC3E}">
        <p14:creationId xmlns:p14="http://schemas.microsoft.com/office/powerpoint/2010/main" val="36022067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B006893F-3FA9-4171-9D01-EF1475C5E8BF}"/>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5" name="Subtitle 3"/>
          <p:cNvSpPr txBox="1">
            <a:spLocks/>
          </p:cNvSpPr>
          <p:nvPr/>
        </p:nvSpPr>
        <p:spPr bwMode="auto">
          <a:xfrm>
            <a:off x="76200" y="0"/>
            <a:ext cx="8991600" cy="2438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spcBef>
                <a:spcPts val="0"/>
              </a:spcBef>
              <a:spcAft>
                <a:spcPts val="1200"/>
              </a:spcAft>
              <a:buClr>
                <a:srgbClr val="00FFFF"/>
              </a:buClr>
              <a:buNone/>
              <a:defRPr/>
            </a:pPr>
            <a:r>
              <a:rPr lang="en-US" sz="4400" dirty="0">
                <a:solidFill>
                  <a:srgbClr val="00FFFF"/>
                </a:solidFill>
                <a:effectLst>
                  <a:outerShdw blurRad="38100" dist="38100" dir="2700000" algn="tl">
                    <a:srgbClr val="000000">
                      <a:alpha val="43137"/>
                    </a:srgbClr>
                  </a:outerShdw>
                </a:effectLst>
                <a:ea typeface="+mj-ea"/>
                <a:cs typeface="Calibri" panose="020F0502020204030204" pitchFamily="34" charset="0"/>
              </a:rPr>
              <a:t>Psalm 50:10</a:t>
            </a:r>
          </a:p>
          <a:p>
            <a:pPr marL="0" lvl="0" indent="0" algn="just">
              <a:spcBef>
                <a:spcPts val="0"/>
              </a:spcBef>
              <a:buClr>
                <a:srgbClr val="00FFFF"/>
              </a:buClr>
              <a:buNone/>
              <a:defRPr/>
            </a:pPr>
            <a:r>
              <a:rPr lang="en-US" sz="4000" kern="0" dirty="0">
                <a:solidFill>
                  <a:srgbClr val="FFFFFF"/>
                </a:solidFill>
              </a:rPr>
              <a:t>“</a:t>
            </a:r>
            <a:r>
              <a:rPr lang="en-US" sz="4000" dirty="0"/>
              <a:t>For </a:t>
            </a:r>
            <a:r>
              <a:rPr lang="en-US" sz="4000" b="1" u="sng" dirty="0">
                <a:solidFill>
                  <a:srgbClr val="FFFFCC"/>
                </a:solidFill>
              </a:rPr>
              <a:t>every beast</a:t>
            </a:r>
            <a:r>
              <a:rPr lang="en-US" sz="4000" dirty="0"/>
              <a:t> of the forest is Mine,</a:t>
            </a:r>
            <a:br>
              <a:rPr lang="en-US" sz="4000" dirty="0"/>
            </a:br>
            <a:r>
              <a:rPr lang="en-US" sz="4000" dirty="0"/>
              <a:t>The cattle on </a:t>
            </a:r>
            <a:r>
              <a:rPr lang="en-US" sz="4000" b="1" u="sng" dirty="0">
                <a:solidFill>
                  <a:srgbClr val="FFFFCC"/>
                </a:solidFill>
              </a:rPr>
              <a:t>a thousand hills</a:t>
            </a:r>
            <a:r>
              <a:rPr lang="en-US" sz="4000" kern="0" dirty="0">
                <a:solidFill>
                  <a:srgbClr val="FFFFFF"/>
                </a:solidFill>
              </a:rPr>
              <a:t>.”</a:t>
            </a:r>
          </a:p>
        </p:txBody>
      </p:sp>
      <p:pic>
        <p:nvPicPr>
          <p:cNvPr id="6" name="Picture 2" descr="http://3.bp.blogspot.com/-QEkPt30fRNQ/US-EfJsZfRI/AAAAAAAASK4/JnP_SUUHRas/s1600/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6750" y="2514600"/>
            <a:ext cx="2730500" cy="1828800"/>
          </a:xfrm>
          <a:prstGeom prst="rect">
            <a:avLst/>
          </a:prstGeom>
          <a:noFill/>
          <a:ln w="9525">
            <a:noFill/>
            <a:miter lim="800000"/>
            <a:headEnd/>
            <a:tailEnd/>
          </a:ln>
        </p:spPr>
      </p:pic>
    </p:spTree>
    <p:extLst>
      <p:ext uri="{BB962C8B-B14F-4D97-AF65-F5344CB8AC3E}">
        <p14:creationId xmlns:p14="http://schemas.microsoft.com/office/powerpoint/2010/main" val="753866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Coming of the Kingdom</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Re-offer of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Transfer of earthly authority</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Establishment of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Duration of the kingdom</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934200" y="1066800"/>
            <a:ext cx="1828800" cy="2476454"/>
          </a:xfrm>
        </p:spPr>
      </p:pic>
    </p:spTree>
    <p:extLst>
      <p:ext uri="{BB962C8B-B14F-4D97-AF65-F5344CB8AC3E}">
        <p14:creationId xmlns:p14="http://schemas.microsoft.com/office/powerpoint/2010/main" val="3148691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2BF29FF-1ED0-4EAD-BE07-2DE0BDBB4963}"/>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47625" y="0"/>
            <a:ext cx="9020175" cy="4939814"/>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thrones, and they sat on them, and judgment was given to them. And I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saw</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souls of those who had been beheaded because of their testimony of Jesus and because of the word of God, and those who had not worshiped the beast or his image, and had not received the mark on their forehead and on their hand;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came to life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reigned with Christ for a thousand years…. </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86950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4F7D522-CBC7-41A6-B712-3E4204B59D18}"/>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47625" y="0"/>
            <a:ext cx="9020175"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rest of the dead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did not come to life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 the thousand years were completed. This is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resurrection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not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palingenesia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and holy is the one who has a part in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resurrection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not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palingenesia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these the second death has no power, but they will be priests of God and of Christ and will reign with Him for a thousand years.”</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2890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18749718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Coming of the Kingdom</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Re-offer of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Transfer of earthly authority</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Establishment of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Duration of the kingdom</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934200" y="1066800"/>
            <a:ext cx="1828800" cy="2476454"/>
          </a:xfrm>
        </p:spPr>
      </p:pic>
    </p:spTree>
    <p:extLst>
      <p:ext uri="{BB962C8B-B14F-4D97-AF65-F5344CB8AC3E}">
        <p14:creationId xmlns:p14="http://schemas.microsoft.com/office/powerpoint/2010/main" val="123418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Coming of the Kingdom</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Re-offer of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Transfer of earthly authority</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Establishment of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Duration of the kingdom</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934200" y="1066800"/>
            <a:ext cx="1828800" cy="2476454"/>
          </a:xfrm>
        </p:spPr>
      </p:pic>
    </p:spTree>
    <p:extLst>
      <p:ext uri="{BB962C8B-B14F-4D97-AF65-F5344CB8AC3E}">
        <p14:creationId xmlns:p14="http://schemas.microsoft.com/office/powerpoint/2010/main" val="4870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t>John the Baptist – 3:2</a:t>
            </a:r>
          </a:p>
          <a:p>
            <a:pPr marL="461963" indent="-461963" eaLnBrk="1" hangingPunct="1">
              <a:spcBef>
                <a:spcPts val="1200"/>
              </a:spcBef>
              <a:spcAft>
                <a:spcPts val="1200"/>
              </a:spcAft>
            </a:pPr>
            <a:r>
              <a:rPr lang="en-US" altLang="en-US" sz="3000" dirty="0"/>
              <a:t>Jesus Christ – 4:17</a:t>
            </a:r>
          </a:p>
          <a:p>
            <a:pPr marL="461963" indent="-461963" eaLnBrk="1" hangingPunct="1">
              <a:spcBef>
                <a:spcPts val="1200"/>
              </a:spcBef>
              <a:spcAft>
                <a:spcPts val="1200"/>
              </a:spcAft>
            </a:pPr>
            <a:r>
              <a:rPr lang="en-US" altLang="en-US" sz="3000" dirty="0"/>
              <a:t>12 Apostles – 10:5-7</a:t>
            </a:r>
          </a:p>
          <a:p>
            <a:pPr marL="461963" indent="-461963" eaLnBrk="1" hangingPunct="1">
              <a:spcBef>
                <a:spcPts val="1200"/>
              </a:spcBef>
              <a:spcAft>
                <a:spcPts val="1200"/>
              </a:spcAft>
            </a:pPr>
            <a:r>
              <a:rPr lang="en-US" altLang="en-US" sz="3000" dirty="0"/>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latin typeface="Calibri" panose="020F0502020204030204" pitchFamily="34" charset="0"/>
              </a:rPr>
              <a:t>Toussaint, </a:t>
            </a:r>
            <a:r>
              <a:rPr lang="en-US" altLang="en-US" i="1" kern="0" dirty="0">
                <a:latin typeface="Calibri" panose="020F0502020204030204" pitchFamily="34" charset="0"/>
              </a:rPr>
              <a:t>Behold the King</a:t>
            </a:r>
            <a:r>
              <a:rPr lang="en-US" altLang="en-US" kern="0" dirty="0">
                <a:latin typeface="Calibri" panose="020F0502020204030204" pitchFamily="34" charset="0"/>
              </a:rPr>
              <a:t>, 18-20</a:t>
            </a:r>
          </a:p>
        </p:txBody>
      </p:sp>
    </p:spTree>
    <p:extLst>
      <p:ext uri="{BB962C8B-B14F-4D97-AF65-F5344CB8AC3E}">
        <p14:creationId xmlns:p14="http://schemas.microsoft.com/office/powerpoint/2010/main" val="2720254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661997" y="0"/>
            <a:ext cx="7820006"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12:24</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when the Pharisees heard </a:t>
            </a:r>
            <a:r>
              <a:rPr lang="en-US" sz="3600" i="1" dirty="0">
                <a:effectLst>
                  <a:outerShdw blurRad="38100" dist="38100" dir="2700000" algn="tl">
                    <a:srgbClr val="000000">
                      <a:alpha val="43137"/>
                    </a:srgbClr>
                  </a:outerShdw>
                </a:effectLst>
                <a:latin typeface="Calibri" panose="020F0502020204030204" pitchFamily="34" charset="0"/>
              </a:rPr>
              <a:t>this</a:t>
            </a:r>
            <a:r>
              <a:rPr lang="en-US" sz="3600" dirty="0">
                <a:effectLst>
                  <a:outerShdw blurRad="38100" dist="38100" dir="2700000" algn="tl">
                    <a:srgbClr val="000000">
                      <a:alpha val="43137"/>
                    </a:srgbClr>
                  </a:outerShdw>
                </a:effectLst>
                <a:latin typeface="Calibri" panose="020F0502020204030204" pitchFamily="34" charset="0"/>
              </a:rPr>
              <a:t>, they said, “This man casts out demons only by </a:t>
            </a:r>
            <a:r>
              <a:rPr lang="en-US" sz="3600" dirty="0" err="1">
                <a:effectLst>
                  <a:outerShdw blurRad="38100" dist="38100" dir="2700000" algn="tl">
                    <a:srgbClr val="000000">
                      <a:alpha val="43137"/>
                    </a:srgbClr>
                  </a:outerShdw>
                </a:effectLst>
                <a:latin typeface="Calibri" panose="020F0502020204030204" pitchFamily="34" charset="0"/>
              </a:rPr>
              <a:t>Beelzebul</a:t>
            </a:r>
            <a:r>
              <a:rPr lang="en-US" sz="3600" dirty="0">
                <a:effectLst>
                  <a:outerShdw blurRad="38100" dist="38100" dir="2700000" algn="tl">
                    <a:srgbClr val="000000">
                      <a:alpha val="43137"/>
                    </a:srgbClr>
                  </a:outerShdw>
                </a:effectLst>
                <a:latin typeface="Calibri" panose="020F0502020204030204" pitchFamily="34" charset="0"/>
              </a:rPr>
              <a:t> the ruler of the demons.”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667000"/>
            <a:ext cx="3048000" cy="2286000"/>
          </a:xfrm>
          <a:prstGeom prst="ellipse">
            <a:avLst/>
          </a:prstGeom>
          <a:ln>
            <a:noFill/>
          </a:ln>
          <a:effectLst>
            <a:softEdge rad="112500"/>
          </a:effectLst>
        </p:spPr>
      </p:pic>
    </p:spTree>
    <p:extLst>
      <p:ext uri="{BB962C8B-B14F-4D97-AF65-F5344CB8AC3E}">
        <p14:creationId xmlns:p14="http://schemas.microsoft.com/office/powerpoint/2010/main" val="401437856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18391</TotalTime>
  <Words>1824</Words>
  <Application>Microsoft Office PowerPoint</Application>
  <PresentationFormat>On-screen Show (4:3)</PresentationFormat>
  <Paragraphs>256</Paragraphs>
  <Slides>63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Times New Roman</vt:lpstr>
      <vt:lpstr>Wingdings</vt:lpstr>
      <vt:lpstr>Azure</vt:lpstr>
      <vt:lpstr>PowerPoint Presentation</vt:lpstr>
      <vt:lpstr>The Coming Kingdom Chapter 13</vt:lpstr>
      <vt:lpstr>Kingdom Study Outline</vt:lpstr>
      <vt:lpstr>1. Kingdom Throughout the Bible</vt:lpstr>
      <vt:lpstr>1. Kingdom Throughout the Bible</vt:lpstr>
      <vt:lpstr>The Coming of the Kingdom</vt:lpstr>
      <vt:lpstr>The Coming of the Kingdom</vt:lpstr>
      <vt:lpstr>Messengers of the Kingdom In Matthew</vt:lpstr>
      <vt:lpstr>PowerPoint Presentation</vt:lpstr>
      <vt:lpstr>PowerPoint Presentation</vt:lpstr>
      <vt:lpstr>The Coming of the Kingdom</vt:lpstr>
      <vt:lpstr>PowerPoint Presentation</vt:lpstr>
      <vt:lpstr>PowerPoint Presentation</vt:lpstr>
      <vt:lpstr>The Coming of the Kingdom</vt:lpstr>
      <vt:lpstr>PowerPoint Presentation</vt:lpstr>
      <vt:lpstr>PowerPoint Presentation</vt:lpstr>
      <vt:lpstr>PowerPoint Presentation</vt:lpstr>
      <vt:lpstr>Charles Ryrie Basic Theology, Page 511</vt:lpstr>
      <vt:lpstr>PowerPoint Presentation</vt:lpstr>
      <vt:lpstr>PowerPoint Presentation</vt:lpstr>
      <vt:lpstr>PowerPoint Presentation</vt:lpstr>
      <vt:lpstr>PowerPoint Presentation</vt:lpstr>
      <vt:lpstr>PowerPoint Presentation</vt:lpstr>
      <vt:lpstr>OT PROPHETS DESCRIBE THE KINGDOM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Names &amp; Titles Demonstrating Satan’s Post-Fall, Earthly Authority  (Job 1:7; 2:2; Luke 4:5-8; Rom. 8:19-22)</vt:lpstr>
      <vt:lpstr>Satan’s Progressive Defeat</vt:lpstr>
      <vt:lpstr>Satan’s Progressive Defeat</vt:lpstr>
      <vt:lpstr>PowerPoint Presentation</vt:lpstr>
      <vt:lpstr>PowerPoint Presentation</vt:lpstr>
      <vt:lpstr>The Coming of the Kingdom</vt:lpstr>
      <vt:lpstr>PowerPoint Presentation</vt:lpstr>
      <vt:lpstr>PowerPoint Presentation</vt:lpstr>
      <vt:lpstr>PowerPoint Presentation</vt:lpstr>
      <vt:lpstr>PowerPoint Presentation</vt:lpstr>
      <vt:lpstr>PowerPoint Presentation</vt:lpstr>
      <vt:lpstr>Kenneth L. Gentry He Shall Have Dominion: A Post Millennial Eschatology (Tyler, Texas: Institute for Christian economics, 1992), page 335.</vt:lpstr>
      <vt:lpstr>Reasons for Understanding 1000 Literally</vt:lpstr>
      <vt:lpstr>Reasons for Understanding 1000 Literally</vt:lpstr>
      <vt:lpstr>PowerPoint Presentation</vt:lpstr>
      <vt:lpstr>PowerPoint Presentation</vt:lpstr>
      <vt:lpstr>PowerPoint Presentation</vt:lpstr>
      <vt:lpstr>Reasons for Understanding 1000 Literally</vt:lpstr>
      <vt:lpstr>Reasons for Understanding 1000 Literally</vt:lpstr>
      <vt:lpstr>Reasons for Understanding 1000 Literally</vt:lpstr>
      <vt:lpstr>PowerPoint Presentation</vt:lpstr>
      <vt:lpstr>PowerPoint Presentation</vt:lpstr>
      <vt:lpstr>Revelation's Symbols and Figures of Speech</vt:lpstr>
      <vt:lpstr>Assigning Meaning to Revelation’s Symbols and Figures of Speech</vt:lpstr>
      <vt:lpstr>Reasons for Understanding 1000 Literally</vt:lpstr>
      <vt:lpstr>PowerPoint Presentation</vt:lpstr>
      <vt:lpstr>PowerPoint Presentation</vt:lpstr>
      <vt:lpstr>PowerPoint Presentation</vt:lpstr>
      <vt:lpstr>PowerPoint Presentation</vt:lpstr>
      <vt:lpstr>Conclusion</vt:lpstr>
      <vt:lpstr>The Coming of the Kingdom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Jim McGowan</cp:lastModifiedBy>
  <cp:revision>2046</cp:revision>
  <cp:lastPrinted>2018-02-06T16:20:28Z</cp:lastPrinted>
  <dcterms:created xsi:type="dcterms:W3CDTF">2009-03-17T12:21:13Z</dcterms:created>
  <dcterms:modified xsi:type="dcterms:W3CDTF">2018-02-06T16:30:24Z</dcterms:modified>
</cp:coreProperties>
</file>