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372" r:id="rId3"/>
    <p:sldId id="406" r:id="rId4"/>
    <p:sldId id="523" r:id="rId5"/>
    <p:sldId id="832" r:id="rId6"/>
    <p:sldId id="771" r:id="rId7"/>
    <p:sldId id="799" r:id="rId8"/>
    <p:sldId id="800" r:id="rId9"/>
    <p:sldId id="801" r:id="rId10"/>
    <p:sldId id="802" r:id="rId11"/>
    <p:sldId id="803" r:id="rId12"/>
    <p:sldId id="804" r:id="rId13"/>
    <p:sldId id="805" r:id="rId14"/>
    <p:sldId id="806" r:id="rId15"/>
    <p:sldId id="807" r:id="rId16"/>
    <p:sldId id="808" r:id="rId17"/>
    <p:sldId id="809" r:id="rId18"/>
    <p:sldId id="810" r:id="rId19"/>
    <p:sldId id="811" r:id="rId20"/>
    <p:sldId id="812" r:id="rId21"/>
    <p:sldId id="813" r:id="rId22"/>
    <p:sldId id="814" r:id="rId23"/>
    <p:sldId id="815" r:id="rId24"/>
    <p:sldId id="816" r:id="rId25"/>
    <p:sldId id="817" r:id="rId26"/>
    <p:sldId id="818" r:id="rId27"/>
    <p:sldId id="819" r:id="rId28"/>
    <p:sldId id="833" r:id="rId29"/>
    <p:sldId id="834" r:id="rId30"/>
    <p:sldId id="820" r:id="rId31"/>
    <p:sldId id="821" r:id="rId32"/>
    <p:sldId id="822" r:id="rId33"/>
    <p:sldId id="823" r:id="rId34"/>
    <p:sldId id="824" r:id="rId35"/>
    <p:sldId id="825" r:id="rId36"/>
    <p:sldId id="826" r:id="rId37"/>
    <p:sldId id="827" r:id="rId38"/>
    <p:sldId id="828" r:id="rId39"/>
    <p:sldId id="829" r:id="rId4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3" autoAdjust="0"/>
    <p:restoredTop sz="94824" autoAdjust="0"/>
  </p:normalViewPr>
  <p:slideViewPr>
    <p:cSldViewPr>
      <p:cViewPr varScale="1">
        <p:scale>
          <a:sx n="100" d="100"/>
          <a:sy n="100" d="100"/>
        </p:scale>
        <p:origin x="17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02/11/2018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7">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02/11/2018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02/11/2018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a:t>
            </a:fld>
            <a:endParaRPr lang="en-US" dirty="0"/>
          </a:p>
        </p:txBody>
      </p:sp>
    </p:spTree>
    <p:extLst>
      <p:ext uri="{BB962C8B-B14F-4D97-AF65-F5344CB8AC3E}">
        <p14:creationId xmlns:p14="http://schemas.microsoft.com/office/powerpoint/2010/main" val="320450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02/11/2018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a:t>
            </a:fld>
            <a:endParaRPr lang="en-US" dirty="0"/>
          </a:p>
        </p:txBody>
      </p:sp>
    </p:spTree>
    <p:extLst>
      <p:ext uri="{BB962C8B-B14F-4D97-AF65-F5344CB8AC3E}">
        <p14:creationId xmlns:p14="http://schemas.microsoft.com/office/powerpoint/2010/main" val="183418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02/11/2018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19</a:t>
            </a:fld>
            <a:endParaRPr lang="en-US" dirty="0"/>
          </a:p>
        </p:txBody>
      </p:sp>
    </p:spTree>
    <p:extLst>
      <p:ext uri="{BB962C8B-B14F-4D97-AF65-F5344CB8AC3E}">
        <p14:creationId xmlns:p14="http://schemas.microsoft.com/office/powerpoint/2010/main" val="129503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02/11/2018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22</a:t>
            </a:fld>
            <a:endParaRPr lang="en-US" dirty="0"/>
          </a:p>
        </p:txBody>
      </p:sp>
    </p:spTree>
    <p:extLst>
      <p:ext uri="{BB962C8B-B14F-4D97-AF65-F5344CB8AC3E}">
        <p14:creationId xmlns:p14="http://schemas.microsoft.com/office/powerpoint/2010/main" val="57465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31</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360645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32</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179302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02/11/2018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36</a:t>
            </a:fld>
            <a:endParaRPr lang="en-US" dirty="0"/>
          </a:p>
        </p:txBody>
      </p:sp>
    </p:spTree>
    <p:extLst>
      <p:ext uri="{BB962C8B-B14F-4D97-AF65-F5344CB8AC3E}">
        <p14:creationId xmlns:p14="http://schemas.microsoft.com/office/powerpoint/2010/main" val="150699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496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customXml" Target="../ink/ink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13</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826860-D5F6-4DFA-B2D9-F31534F4E3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47" y="76200"/>
            <a:ext cx="9108705" cy="3247043"/>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49:6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says, “It is too small a thing that You should be My Servant To raise up the tribes of Jacob and to restore the preserved ones of Israel; I will also make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 light of the nations So that My salvation may reach to the end of the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7628" y="3200400"/>
            <a:ext cx="1748745" cy="1752600"/>
          </a:xfrm>
          <a:prstGeom prst="rect">
            <a:avLst/>
          </a:prstGeom>
        </p:spPr>
      </p:pic>
    </p:spTree>
    <p:extLst>
      <p:ext uri="{BB962C8B-B14F-4D97-AF65-F5344CB8AC3E}">
        <p14:creationId xmlns:p14="http://schemas.microsoft.com/office/powerpoint/2010/main" val="355184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8505F-CDEF-4903-8134-CE61C6983B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76200" y="76201"/>
            <a:ext cx="8991600" cy="4724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kern="0" dirty="0">
                <a:solidFill>
                  <a:srgbClr val="FFFFFF"/>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word which Isaiah the son of </a:t>
            </a:r>
            <a:r>
              <a:rPr lang="en-US" dirty="0" err="1">
                <a:effectLst>
                  <a:outerShdw blurRad="38100" dist="38100" dir="2700000" algn="tl">
                    <a:srgbClr val="000000">
                      <a:alpha val="43137"/>
                    </a:srgbClr>
                  </a:outerShdw>
                </a:effectLst>
              </a:rPr>
              <a:t>Amoz</a:t>
            </a:r>
            <a:r>
              <a:rPr lang="en-US" dirty="0">
                <a:effectLst>
                  <a:outerShdw blurRad="38100" dist="38100" dir="2700000" algn="tl">
                    <a:srgbClr val="000000">
                      <a:alpha val="43137"/>
                    </a:srgbClr>
                  </a:outerShdw>
                </a:effectLst>
              </a:rPr>
              <a:t> saw concerning Judah and Jerusalem.</a:t>
            </a:r>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Now it will come about that In the last days The mountain of the house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Will be established as the chief of the mountains, And will be raised </a:t>
            </a:r>
            <a:r>
              <a:rPr lang="en-US" b="1" u="sng" dirty="0">
                <a:solidFill>
                  <a:srgbClr val="FFFFCC"/>
                </a:solidFill>
                <a:effectLst>
                  <a:outerShdw blurRad="38100" dist="38100" dir="2700000" algn="tl">
                    <a:srgbClr val="000000">
                      <a:alpha val="43137"/>
                    </a:srgbClr>
                  </a:outerShdw>
                </a:effectLst>
              </a:rPr>
              <a:t>above</a:t>
            </a:r>
            <a:r>
              <a:rPr lang="en-US" dirty="0">
                <a:effectLst>
                  <a:outerShdw blurRad="38100" dist="38100" dir="2700000" algn="tl">
                    <a:srgbClr val="000000">
                      <a:alpha val="43137"/>
                    </a:srgbClr>
                  </a:outerShdw>
                </a:effectLst>
              </a:rPr>
              <a:t> the hills; And </a:t>
            </a:r>
            <a:r>
              <a:rPr lang="en-US" b="1" u="sng" dirty="0">
                <a:solidFill>
                  <a:srgbClr val="FFFFCC"/>
                </a:solidFill>
                <a:effectLst>
                  <a:outerShdw blurRad="38100" dist="38100" dir="2700000" algn="tl">
                    <a:srgbClr val="000000">
                      <a:alpha val="43137"/>
                    </a:srgbClr>
                  </a:outerShdw>
                </a:effectLst>
              </a:rPr>
              <a:t>all the nations will stream to it</a:t>
            </a:r>
            <a:r>
              <a:rPr lang="en-US"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3 </a:t>
            </a:r>
            <a:r>
              <a:rPr lang="en-US" dirty="0">
                <a:effectLst>
                  <a:outerShdw blurRad="38100" dist="38100" dir="2700000" algn="tl">
                    <a:srgbClr val="000000">
                      <a:alpha val="43137"/>
                    </a:srgbClr>
                  </a:outerShdw>
                </a:effectLst>
              </a:rPr>
              <a:t>And many peoples will come and say, “Come, let us go up to the mountain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To the house of the…</a:t>
            </a:r>
            <a:endParaRPr lang="en-US" kern="0" dirty="0">
              <a:solidFill>
                <a:srgbClr val="FFFFFF"/>
              </a:solidFill>
              <a:effectLst>
                <a:outerShdw blurRad="38100" dist="38100" dir="2700000" algn="tl">
                  <a:srgbClr val="000000">
                    <a:alpha val="43137"/>
                  </a:srgbClr>
                </a:outerShdw>
              </a:effectLst>
            </a:endParaRP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371419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606B2-919C-40F7-9016-67F0DC7CD5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139824" y="76201"/>
            <a:ext cx="8864352" cy="4975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buClr>
                <a:srgbClr val="00FFFF"/>
              </a:buClr>
              <a:buNone/>
              <a:defRPr/>
            </a:pPr>
            <a:r>
              <a:rPr lang="en-US" sz="4000" dirty="0">
                <a:solidFill>
                  <a:schemeClr val="tx2"/>
                </a:solidFill>
                <a:effectLst>
                  <a:outerShdw blurRad="38100" dist="38100" dir="2700000" algn="tl">
                    <a:srgbClr val="000000">
                      <a:alpha val="43137"/>
                    </a:srgbClr>
                  </a:outerShdw>
                </a:effectLst>
                <a:ea typeface="+mj-ea"/>
                <a:cs typeface="Calibri" panose="020F0502020204030204" pitchFamily="34" charset="0"/>
              </a:rPr>
              <a:t>Isaiah 2:1-4</a:t>
            </a:r>
          </a:p>
          <a:p>
            <a:pPr marL="0" indent="0" algn="just">
              <a:buClr>
                <a:srgbClr val="00FFFF"/>
              </a:buClr>
              <a:buNone/>
              <a:defRPr/>
            </a:pPr>
            <a:r>
              <a:rPr lang="en-US" sz="3100" dirty="0">
                <a:effectLst>
                  <a:outerShdw blurRad="38100" dist="38100" dir="2700000" algn="tl">
                    <a:srgbClr val="000000">
                      <a:alpha val="43137"/>
                    </a:srgbClr>
                  </a:outerShdw>
                </a:effectLst>
              </a:rPr>
              <a:t>...God of Jacob; That He may teach us concerning His ways And that we may walk in His paths.” For the law will go forth from Zion And the word of the </a:t>
            </a:r>
            <a:r>
              <a:rPr lang="en-US" sz="3100" cap="small" dirty="0">
                <a:effectLst>
                  <a:outerShdw blurRad="38100" dist="38100" dir="2700000" algn="tl">
                    <a:srgbClr val="000000">
                      <a:alpha val="43137"/>
                    </a:srgbClr>
                  </a:outerShdw>
                </a:effectLst>
              </a:rPr>
              <a:t>Lord</a:t>
            </a:r>
            <a:r>
              <a:rPr lang="en-US" sz="3100" dirty="0">
                <a:effectLst>
                  <a:outerShdw blurRad="38100" dist="38100" dir="2700000" algn="tl">
                    <a:srgbClr val="000000">
                      <a:alpha val="43137"/>
                    </a:srgbClr>
                  </a:outerShdw>
                </a:effectLst>
              </a:rPr>
              <a:t> from </a:t>
            </a:r>
            <a:r>
              <a:rPr lang="en-US" sz="3100" b="1" u="sng" dirty="0">
                <a:solidFill>
                  <a:srgbClr val="FFFFCC"/>
                </a:solidFill>
                <a:effectLst>
                  <a:outerShdw blurRad="38100" dist="38100" dir="2700000" algn="tl">
                    <a:srgbClr val="000000">
                      <a:alpha val="43137"/>
                    </a:srgbClr>
                  </a:outerShdw>
                </a:effectLst>
              </a:rPr>
              <a:t>Jerusalem</a:t>
            </a:r>
            <a:r>
              <a:rPr lang="en-US" sz="3100" dirty="0">
                <a:effectLst>
                  <a:outerShdw blurRad="38100" dist="38100" dir="2700000" algn="tl">
                    <a:srgbClr val="000000">
                      <a:alpha val="43137"/>
                    </a:srgbClr>
                  </a:outerShdw>
                </a:effectLst>
              </a:rPr>
              <a:t>.</a:t>
            </a:r>
            <a:r>
              <a:rPr lang="en-US" sz="3100" baseline="30000" dirty="0">
                <a:effectLst>
                  <a:outerShdw blurRad="38100" dist="38100" dir="2700000" algn="tl">
                    <a:srgbClr val="000000">
                      <a:alpha val="43137"/>
                    </a:srgbClr>
                  </a:outerShdw>
                </a:effectLst>
              </a:rPr>
              <a:t>4 </a:t>
            </a:r>
            <a:r>
              <a:rPr lang="en-US" sz="3100" dirty="0">
                <a:effectLst>
                  <a:outerShdw blurRad="38100" dist="38100" dir="2700000" algn="tl">
                    <a:srgbClr val="000000">
                      <a:alpha val="43137"/>
                    </a:srgbClr>
                  </a:outerShdw>
                </a:effectLst>
              </a:rPr>
              <a:t>And He will judge between the nations, And will </a:t>
            </a:r>
            <a:r>
              <a:rPr lang="en-US" sz="3100" b="1" u="sng" dirty="0">
                <a:solidFill>
                  <a:srgbClr val="FFFFCC"/>
                </a:solidFill>
                <a:effectLst>
                  <a:outerShdw blurRad="38100" dist="38100" dir="2700000" algn="tl">
                    <a:srgbClr val="000000">
                      <a:alpha val="43137"/>
                    </a:srgbClr>
                  </a:outerShdw>
                </a:effectLst>
              </a:rPr>
              <a:t>render decisions</a:t>
            </a:r>
            <a:r>
              <a:rPr lang="en-US" sz="3100" dirty="0">
                <a:effectLst>
                  <a:outerShdw blurRad="38100" dist="38100" dir="2700000" algn="tl">
                    <a:srgbClr val="000000">
                      <a:alpha val="43137"/>
                    </a:srgbClr>
                  </a:outerShdw>
                </a:effectLst>
              </a:rPr>
              <a:t> for many peoples; And they will hammer their swords into plowshares and their spears into pruning hooks. Nation will not lift up sword against nation, And never again will they learn war</a:t>
            </a:r>
            <a:r>
              <a:rPr lang="en-US" sz="3100" kern="0" dirty="0">
                <a:solidFill>
                  <a:srgbClr val="FFFFFF"/>
                </a:solidFill>
                <a:effectLst>
                  <a:outerShdw blurRad="38100" dist="38100" dir="2700000" algn="tl">
                    <a:srgbClr val="000000">
                      <a:alpha val="43137"/>
                    </a:srgbClr>
                  </a:outerShdw>
                </a:effectLst>
              </a:rPr>
              <a:t>.”</a:t>
            </a:r>
          </a:p>
        </p:txBody>
      </p:sp>
      <p:pic>
        <p:nvPicPr>
          <p:cNvPr id="6" name="Picture 2" descr="http://3.bp.blogspot.com/-QEkPt30fRNQ/US-EfJsZfRI/AAAAAAAASK4/JnP_SUUHRas/s1600/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5334000"/>
            <a:ext cx="1820333" cy="1219200"/>
          </a:xfrm>
          <a:prstGeom prst="rect">
            <a:avLst/>
          </a:prstGeom>
          <a:noFill/>
          <a:ln w="9525">
            <a:noFill/>
            <a:miter lim="800000"/>
            <a:headEnd/>
            <a:tailEnd/>
          </a:ln>
        </p:spPr>
      </p:pic>
    </p:spTree>
    <p:extLst>
      <p:ext uri="{BB962C8B-B14F-4D97-AF65-F5344CB8AC3E}">
        <p14:creationId xmlns:p14="http://schemas.microsoft.com/office/powerpoint/2010/main" val="146188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DF0D1C-C43A-4DB2-A279-103FF03442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48" y="76200"/>
            <a:ext cx="9050152" cy="4462760"/>
          </a:xfrm>
          <a:prstGeom prst="rect">
            <a:avLst/>
          </a:prstGeom>
          <a:noFill/>
          <a:ln w="28575">
            <a:noFill/>
            <a:miter lim="800000"/>
            <a:headEnd/>
            <a:tailEnd/>
          </a:ln>
        </p:spPr>
        <p:txBody>
          <a:bodyPr wrap="square">
            <a:spAutoFit/>
          </a:bodyPr>
          <a:lstStyle/>
          <a:p>
            <a:pPr algn="ctr">
              <a:spcBef>
                <a:spcPct val="20000"/>
              </a:spcBef>
              <a:buClr>
                <a:srgbClr val="00FFFF"/>
              </a:buClr>
              <a:buSzPct val="75000"/>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600"/>
              </a:spcBef>
              <a:spcAft>
                <a:spcPts val="6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will go up from year to year to worship the 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27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700" dirty="0">
                <a:effectLst>
                  <a:outerShdw blurRad="38100" dist="38100" dir="2700000" algn="tl">
                    <a:srgbClr val="000000">
                      <a:alpha val="43137"/>
                    </a:srgbClr>
                  </a:outerShdw>
                </a:effectLst>
                <a:latin typeface="Calibri" panose="020F0502020204030204" pitchFamily="34" charset="0"/>
              </a:rPr>
              <a:t>And it will be that whichever of the families of the earth does not go up to Jerusalem to worship the King, the Lord of hosts, there will be no rain on them.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7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a:t>
            </a:r>
            <a:r>
              <a:rPr lang="en-US" sz="2700" dirty="0">
                <a:effectLst>
                  <a:outerShdw blurRad="38100" dist="38100" dir="2700000" algn="tl">
                    <a:srgbClr val="000000">
                      <a:alpha val="43137"/>
                    </a:srgbClr>
                  </a:outerShdw>
                </a:effectLst>
                <a:latin typeface="Calibri" panose="020F0502020204030204" pitchFamily="34" charset="0"/>
              </a:rPr>
              <a:t>; it will be the plague with which the Lord smites the nations who do not go up to celebrate the Feast of Booths.”</a:t>
            </a:r>
            <a:endParaRPr lang="en-US" altLang="en-US" sz="27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CE2B5-A3B5-414C-A8A2-234FC575A0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56524" y="76200"/>
            <a:ext cx="7830952"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spoke many things to them in parables, saying, “Behold,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sower went out to sow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667000"/>
            <a:ext cx="1903645" cy="2286000"/>
          </a:xfrm>
          <a:prstGeom prst="ellipse">
            <a:avLst/>
          </a:prstGeom>
          <a:ln>
            <a:noFill/>
          </a:ln>
          <a:effectLst>
            <a:softEdge rad="112500"/>
          </a:effectLst>
        </p:spPr>
      </p:pic>
    </p:spTree>
    <p:extLst>
      <p:ext uri="{BB962C8B-B14F-4D97-AF65-F5344CB8AC3E}">
        <p14:creationId xmlns:p14="http://schemas.microsoft.com/office/powerpoint/2010/main" val="74148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565970"/>
            <a:ext cx="868680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words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forth to sow,’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as Mark’s Gospel puts it </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‘went out’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indicative of the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dispensational change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was soon to be introduced. There was no longer to be a planting of vines or fig-trees in Israel, but a going out of the mercy of God unto the Gentiles; therefore what we have here is the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broadcast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sowing of the Seed in the field at large, for as verse 38 tells us ‘the field is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W. Pink (2005).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Prophetic Parables of Matthew Thirteen</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9957" y="1769632"/>
              <a:ext cx="180" cy="180"/>
            </p14:xfrm>
          </p:contentPart>
        </mc:Choice>
        <mc:Fallback xmlns="">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B658D-C686-4A7D-BE53-DD513CC90D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47" y="76200"/>
            <a:ext cx="9108705" cy="344709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28:18-20</a:t>
            </a:r>
          </a:p>
          <a:p>
            <a:pPr algn="just">
              <a:spcBef>
                <a:spcPts val="600"/>
              </a:spcBef>
              <a:spcAft>
                <a:spcPts val="60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came up and spoke to them, saying, “All authority has been given to Me in heaven and on earth.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and make disciples of all the nations, baptizing them in the name of the Father and the Son and the Holy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teaching them to observe all that I commanded you; and lo, I am with you always, even to the end of the age.”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352800"/>
            <a:ext cx="1903645" cy="2286000"/>
          </a:xfrm>
          <a:prstGeom prst="ellipse">
            <a:avLst/>
          </a:prstGeom>
          <a:ln>
            <a:noFill/>
          </a:ln>
          <a:effectLst>
            <a:softEdge rad="112500"/>
          </a:effectLst>
        </p:spPr>
      </p:pic>
    </p:spTree>
    <p:extLst>
      <p:ext uri="{BB962C8B-B14F-4D97-AF65-F5344CB8AC3E}">
        <p14:creationId xmlns:p14="http://schemas.microsoft.com/office/powerpoint/2010/main" val="51740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5D10A-B944-44B1-B29B-CCD262A728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656524" y="76200"/>
            <a:ext cx="7830952" cy="280076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16:15</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 into all the world and preach the gospel to all creation.”</a:t>
            </a:r>
          </a:p>
          <a:p>
            <a:pPr algn="just">
              <a:spcBef>
                <a:spcPts val="600"/>
              </a:spcBef>
              <a:spcAft>
                <a:spcPts val="600"/>
              </a:spcAft>
            </a:pP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514600"/>
            <a:ext cx="1903645" cy="2286000"/>
          </a:xfrm>
          <a:prstGeom prst="ellipse">
            <a:avLst/>
          </a:prstGeom>
          <a:ln>
            <a:noFill/>
          </a:ln>
          <a:effectLst>
            <a:softEdge rad="112500"/>
          </a:effectLst>
        </p:spPr>
      </p:pic>
    </p:spTree>
    <p:extLst>
      <p:ext uri="{BB962C8B-B14F-4D97-AF65-F5344CB8AC3E}">
        <p14:creationId xmlns:p14="http://schemas.microsoft.com/office/powerpoint/2010/main" val="3021386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3D5FC-F6EC-4710-8D71-D73703D8E96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7" y="76200"/>
            <a:ext cx="9108705"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will receive power when the Holy Spirit has come upon you; and you shall be My witnesses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both in Jerusalem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in all Judea and Samaria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remotest part of the earth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3200400"/>
            <a:ext cx="1903645" cy="2286000"/>
          </a:xfrm>
          <a:prstGeom prst="ellipse">
            <a:avLst/>
          </a:prstGeom>
          <a:ln>
            <a:noFill/>
          </a:ln>
          <a:effectLst>
            <a:softEdge rad="112500"/>
          </a:effectLst>
        </p:spPr>
      </p:pic>
    </p:spTree>
    <p:extLst>
      <p:ext uri="{BB962C8B-B14F-4D97-AF65-F5344CB8AC3E}">
        <p14:creationId xmlns:p14="http://schemas.microsoft.com/office/powerpoint/2010/main" val="261037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Earthly</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58977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37A0D-6FFA-43E3-BE30-AFB9C6A1BA1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7" y="76200"/>
            <a:ext cx="9108705"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3EE0A-9A95-4956-A923-AA1FC9C01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7B0D6-AA63-4A37-BE94-FD686EC2B5B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5D4F122-DA08-4837-9609-511AD607037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D36248-F4C0-4C78-81DF-CEF78375B15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E4771C3-166E-4940-B1EF-19A4D23C6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38400"/>
            <a:ext cx="2755631" cy="2658086"/>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A2841-8C94-43F9-BBCF-B0DF6B0934B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B3483-3323-4B11-9870-8278E0C63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38914" name="Rectangle 3"/>
          <p:cNvSpPr>
            <a:spLocks noChangeArrowheads="1"/>
          </p:cNvSpPr>
          <p:nvPr/>
        </p:nvSpPr>
        <p:spPr bwMode="auto">
          <a:xfrm>
            <a:off x="30085" y="76200"/>
            <a:ext cx="9083827"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33 </a:t>
            </a:r>
            <a:r>
              <a:rPr lang="en-US" sz="3200" dirty="0">
                <a:effectLst>
                  <a:outerShdw blurRad="38100" dist="38100" dir="2700000" algn="tl">
                    <a:srgbClr val="000000">
                      <a:alpha val="43137"/>
                    </a:srgbClr>
                  </a:outerShdw>
                </a:effectLst>
                <a:latin typeface="Calibri" panose="020F0502020204030204" pitchFamily="34" charset="0"/>
              </a:rPr>
              <a:t>“As I live,” declares the Lord </a:t>
            </a:r>
            <a:r>
              <a:rPr lang="en-US" sz="3200" cap="small" dirty="0">
                <a:effectLst>
                  <a:outerShdw blurRad="38100" dist="38100" dir="2700000" algn="tl">
                    <a:srgbClr val="000000">
                      <a:alpha val="43137"/>
                    </a:srgbClr>
                  </a:outerShdw>
                </a:effectLst>
                <a:latin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200" baseline="30000" dirty="0">
                <a:effectLst>
                  <a:outerShdw blurRad="38100" dist="38100" dir="2700000" algn="tl">
                    <a:srgbClr val="000000">
                      <a:alpha val="43137"/>
                    </a:srgbClr>
                  </a:outerShdw>
                </a:effectLst>
                <a:latin typeface="Calibri" panose="020F0502020204030204" pitchFamily="34" charset="0"/>
              </a:rPr>
              <a:t>34 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2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200" baseline="30000" dirty="0">
                <a:effectLst>
                  <a:outerShdw blurRad="38100" dist="38100" dir="2700000" algn="tl">
                    <a:srgbClr val="000000">
                      <a:alpha val="43137"/>
                    </a:srgbClr>
                  </a:outerShdw>
                </a:effectLst>
                <a:latin typeface="Calibri" panose="020F0502020204030204" pitchFamily="34" charset="0"/>
              </a:rPr>
              <a:t>35 </a:t>
            </a:r>
            <a:r>
              <a:rPr lang="en-US" sz="32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 with you face to face</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36 </a:t>
            </a:r>
            <a:r>
              <a:rPr lang="en-US" sz="3200" dirty="0">
                <a:effectLst>
                  <a:outerShdw blurRad="38100" dist="38100" dir="2700000" algn="tl">
                    <a:srgbClr val="000000">
                      <a:alpha val="43137"/>
                    </a:srgbClr>
                  </a:outerShdw>
                </a:effectLst>
                <a:latin typeface="Calibri" panose="020F0502020204030204" pitchFamily="34" charset="0"/>
              </a:rPr>
              <a:t>As I entered into judgment…</a:t>
            </a:r>
          </a:p>
        </p:txBody>
      </p:sp>
    </p:spTree>
    <p:extLst>
      <p:ext uri="{BB962C8B-B14F-4D97-AF65-F5344CB8AC3E}">
        <p14:creationId xmlns:p14="http://schemas.microsoft.com/office/powerpoint/2010/main" val="2484644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B3483-3323-4B11-9870-8278E0C63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38914" name="Rectangle 3"/>
          <p:cNvSpPr>
            <a:spLocks noChangeArrowheads="1"/>
          </p:cNvSpPr>
          <p:nvPr/>
        </p:nvSpPr>
        <p:spPr bwMode="auto">
          <a:xfrm>
            <a:off x="30085" y="76200"/>
            <a:ext cx="9083827"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rPr>
              <a:t>…with your fathers in the wilderness of the land of Egypt, so I will enter into judgment with you,” declares the Lord </a:t>
            </a:r>
            <a:r>
              <a:rPr lang="en-US" sz="3200" cap="small" dirty="0">
                <a:effectLst>
                  <a:outerShdw blurRad="38100" dist="38100" dir="2700000" algn="tl">
                    <a:srgbClr val="000000">
                      <a:alpha val="43137"/>
                    </a:srgbClr>
                  </a:outerShdw>
                </a:effectLst>
                <a:latin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2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Origin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0697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1D675B-2EDC-4A01-BB03-365AB4C3964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283547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30274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15497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493305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D15902-1884-40E8-AEE5-EB01A09AB73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3:10</a:t>
            </a:r>
          </a:p>
          <a:p>
            <a:pPr algn="just">
              <a:spcBef>
                <a:spcPts val="0"/>
              </a:spcBef>
              <a:spcAft>
                <a:spcPts val="12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manifold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polypoikilos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sided] wisdom of God might now be made known through the church to the rulers and the authorities in the heavenly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B309032-03EE-4951-98C7-018DE9BA2B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2447" y="3048000"/>
            <a:ext cx="2259106"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0558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337E5-66A4-4898-B7DF-DAB9D8B3F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0" y="228600"/>
            <a:ext cx="6400800" cy="6400800"/>
          </a:xfrm>
          <a:prstGeom prst="ellipse">
            <a:avLst/>
          </a:prstGeom>
        </p:spPr>
      </p:pic>
    </p:spTree>
    <p:extLst>
      <p:ext uri="{BB962C8B-B14F-4D97-AF65-F5344CB8AC3E}">
        <p14:creationId xmlns:p14="http://schemas.microsoft.com/office/powerpoint/2010/main" val="3202330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026915258"/>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842367026"/>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a:t>
                      </a:r>
                      <a:r>
                        <a:rPr lang="en-US" sz="2800" b="1" kern="1200" baseline="30000" dirty="0">
                          <a:solidFill>
                            <a:srgbClr val="0000CC"/>
                          </a:solidFill>
                          <a:latin typeface="Calibri" panose="020F0502020204030204" pitchFamily="34" charset="0"/>
                          <a:ea typeface="+mn-ea"/>
                          <a:cs typeface="+mn-cs"/>
                        </a:rPr>
                        <a:t>st</a:t>
                      </a:r>
                      <a:r>
                        <a:rPr lang="en-US" sz="2800" b="1" kern="1200" dirty="0">
                          <a:solidFill>
                            <a:srgbClr val="0000CC"/>
                          </a:solidFill>
                          <a:latin typeface="Calibri" panose="020F0502020204030204" pitchFamily="34" charset="0"/>
                          <a:ea typeface="+mn-ea"/>
                          <a:cs typeface="+mn-cs"/>
                        </a:rPr>
                        <a: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8593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57632017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OT Mosaic 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 Law of Christ (Spirit)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502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Come &amp; See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solidFill>
                      <a:srgbClr val="FFFFCC"/>
                    </a:solidFill>
                  </a:tcPr>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197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213" y="76200"/>
            <a:ext cx="8791575"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2459591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D3894-FFE1-42B4-9CD7-B00FA1897D9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7" y="76200"/>
            <a:ext cx="9108705" cy="2754600"/>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have called You in righteousness, I will also hold You by the hand and watch over You, And I will appoint You as a covenant to the people,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 light to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 name="Picture 5" descr="A picture containing transport, aircraft, balloon, accessory&#10;&#10;Description generated with high confidence">
            <a:extLst>
              <a:ext uri="{FF2B5EF4-FFF2-40B4-BE49-F238E27FC236}">
                <a16:creationId xmlns:a16="http://schemas.microsoft.com/office/drawing/2014/main" id="{8339D3DC-5D69-4EE6-98A9-C33FBD44EE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94312300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3663</TotalTime>
  <Words>1794</Words>
  <Application>Microsoft Office PowerPoint</Application>
  <PresentationFormat>On-screen Show (4:3)</PresentationFormat>
  <Paragraphs>370</Paragraphs>
  <Slides>39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Wingdings</vt:lpstr>
      <vt:lpstr>Azure</vt:lpstr>
      <vt:lpstr>PowerPoint Presentation</vt:lpstr>
      <vt:lpstr>Areas of Systematic Theology</vt:lpstr>
      <vt:lpstr>Ecclesiology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240</cp:revision>
  <cp:lastPrinted>2018-02-06T16:42:26Z</cp:lastPrinted>
  <dcterms:created xsi:type="dcterms:W3CDTF">2009-02-28T19:27:16Z</dcterms:created>
  <dcterms:modified xsi:type="dcterms:W3CDTF">2018-02-11T02:53:19Z</dcterms:modified>
</cp:coreProperties>
</file>