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6.xml" ContentType="application/inkml+xml"/>
  <Override PartName="/ppt/notesSlides/notesSlide4.xml" ContentType="application/vnd.openxmlformats-officedocument.presentationml.notesSlide+xml"/>
  <Override PartName="/ppt/ink/ink7.xml" ContentType="application/inkml+xml"/>
  <Override PartName="/ppt/ink/ink8.xml" ContentType="application/inkml+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42"/>
  </p:notesMasterIdLst>
  <p:handoutMasterIdLst>
    <p:handoutMasterId r:id="rId43"/>
  </p:handoutMasterIdLst>
  <p:sldIdLst>
    <p:sldId id="2408" r:id="rId2"/>
    <p:sldId id="3553" r:id="rId3"/>
    <p:sldId id="3452" r:id="rId4"/>
    <p:sldId id="3480" r:id="rId5"/>
    <p:sldId id="3405" r:id="rId6"/>
    <p:sldId id="3630" r:id="rId7"/>
    <p:sldId id="3682" r:id="rId8"/>
    <p:sldId id="3696" r:id="rId9"/>
    <p:sldId id="3709" r:id="rId10"/>
    <p:sldId id="3713" r:id="rId11"/>
    <p:sldId id="3729" r:id="rId12"/>
    <p:sldId id="3704" r:id="rId13"/>
    <p:sldId id="3727" r:id="rId14"/>
    <p:sldId id="3728" r:id="rId15"/>
    <p:sldId id="3730" r:id="rId16"/>
    <p:sldId id="3706" r:id="rId17"/>
    <p:sldId id="3715" r:id="rId18"/>
    <p:sldId id="3726" r:id="rId19"/>
    <p:sldId id="3720" r:id="rId20"/>
    <p:sldId id="3721" r:id="rId21"/>
    <p:sldId id="3732" r:id="rId22"/>
    <p:sldId id="3734" r:id="rId23"/>
    <p:sldId id="3736" r:id="rId24"/>
    <p:sldId id="3737" r:id="rId25"/>
    <p:sldId id="3722" r:id="rId26"/>
    <p:sldId id="3733" r:id="rId27"/>
    <p:sldId id="3735" r:id="rId28"/>
    <p:sldId id="3724" r:id="rId29"/>
    <p:sldId id="3710" r:id="rId30"/>
    <p:sldId id="3725" r:id="rId31"/>
    <p:sldId id="3718" r:id="rId32"/>
    <p:sldId id="3719" r:id="rId33"/>
    <p:sldId id="3716" r:id="rId34"/>
    <p:sldId id="3711" r:id="rId35"/>
    <p:sldId id="3712" r:id="rId36"/>
    <p:sldId id="3695" r:id="rId37"/>
    <p:sldId id="3487" r:id="rId38"/>
    <p:sldId id="3697" r:id="rId39"/>
    <p:sldId id="3449" r:id="rId40"/>
    <p:sldId id="3488" r:id="rId41"/>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0000CC"/>
    <a:srgbClr val="99FF66"/>
    <a:srgbClr val="A50021"/>
    <a:srgbClr val="3333FF"/>
    <a:srgbClr val="FFFF99"/>
    <a:srgbClr val="006600"/>
    <a:srgbClr val="0000FF"/>
    <a:srgbClr val="3399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21" autoAdjust="0"/>
    <p:restoredTop sz="91548" autoAdjust="0"/>
  </p:normalViewPr>
  <p:slideViewPr>
    <p:cSldViewPr>
      <p:cViewPr varScale="1">
        <p:scale>
          <a:sx n="62" d="100"/>
          <a:sy n="62" d="100"/>
        </p:scale>
        <p:origin x="1626"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3038475" cy="463550"/>
          </a:xfrm>
          <a:prstGeom prst="rect">
            <a:avLst/>
          </a:prstGeom>
          <a:noFill/>
          <a:ln w="9525">
            <a:noFill/>
            <a:miter lim="800000"/>
            <a:headEnd/>
            <a:tailEnd/>
          </a:ln>
        </p:spPr>
        <p:txBody>
          <a:bodyPr vert="horz" wrap="square" lIns="93876" tIns="46939" rIns="93876" bIns="46939" numCol="1" anchor="t" anchorCtr="0" compatLnSpc="1">
            <a:prstTxWarp prst="textNoShape">
              <a:avLst/>
            </a:prstTxWarp>
          </a:bodyPr>
          <a:lstStyle>
            <a:lvl1pPr defTabSz="887723" eaLnBrk="1" hangingPunct="1">
              <a:defRPr sz="1300" dirty="0">
                <a:latin typeface="Calibri" panose="020F0502020204030204" pitchFamily="34" charset="0"/>
                <a:cs typeface="Arial" charset="0"/>
              </a:defRPr>
            </a:lvl1pPr>
          </a:lstStyle>
          <a:p>
            <a:pPr>
              <a:defRPr/>
            </a:pPr>
            <a:r>
              <a:rPr lang="en-US"/>
              <a:t>Dr. Andy Woods</a:t>
            </a:r>
          </a:p>
        </p:txBody>
      </p:sp>
      <p:sp>
        <p:nvSpPr>
          <p:cNvPr id="36867" name="Rectangle 3"/>
          <p:cNvSpPr>
            <a:spLocks noGrp="1" noChangeArrowheads="1"/>
          </p:cNvSpPr>
          <p:nvPr>
            <p:ph type="dt" sz="quarter" idx="1"/>
          </p:nvPr>
        </p:nvSpPr>
        <p:spPr bwMode="auto">
          <a:xfrm>
            <a:off x="3971925" y="0"/>
            <a:ext cx="3038475" cy="463550"/>
          </a:xfrm>
          <a:prstGeom prst="rect">
            <a:avLst/>
          </a:prstGeom>
          <a:noFill/>
          <a:ln w="9525">
            <a:noFill/>
            <a:miter lim="800000"/>
            <a:headEnd/>
            <a:tailEnd/>
          </a:ln>
        </p:spPr>
        <p:txBody>
          <a:bodyPr vert="horz" wrap="square" lIns="93876" tIns="46939" rIns="93876" bIns="46939" numCol="1" anchor="t" anchorCtr="0" compatLnSpc="1">
            <a:prstTxWarp prst="textNoShape">
              <a:avLst/>
            </a:prstTxWarp>
          </a:bodyPr>
          <a:lstStyle>
            <a:lvl1pPr algn="r" defTabSz="887723" eaLnBrk="1" hangingPunct="1">
              <a:defRPr sz="1300" dirty="0">
                <a:latin typeface="Calibri" panose="020F0502020204030204" pitchFamily="34" charset="0"/>
                <a:cs typeface="Arial" charset="0"/>
              </a:defRPr>
            </a:lvl1pPr>
          </a:lstStyle>
          <a:p>
            <a:pPr>
              <a:defRPr/>
            </a:pPr>
            <a:r>
              <a:rPr lang="en-US"/>
              <a:t>9/11/2016</a:t>
            </a:r>
          </a:p>
        </p:txBody>
      </p:sp>
      <p:sp>
        <p:nvSpPr>
          <p:cNvPr id="36868" name="Rectangle 4"/>
          <p:cNvSpPr>
            <a:spLocks noGrp="1" noChangeArrowheads="1"/>
          </p:cNvSpPr>
          <p:nvPr>
            <p:ph type="ftr" sz="quarter" idx="2"/>
          </p:nvPr>
        </p:nvSpPr>
        <p:spPr bwMode="auto">
          <a:xfrm>
            <a:off x="0" y="8832850"/>
            <a:ext cx="3038475" cy="463550"/>
          </a:xfrm>
          <a:prstGeom prst="rect">
            <a:avLst/>
          </a:prstGeom>
          <a:noFill/>
          <a:ln w="9525">
            <a:noFill/>
            <a:miter lim="800000"/>
            <a:headEnd/>
            <a:tailEnd/>
          </a:ln>
        </p:spPr>
        <p:txBody>
          <a:bodyPr vert="horz" wrap="square" lIns="93876" tIns="46939" rIns="93876" bIns="46939" numCol="1" anchor="b" anchorCtr="0" compatLnSpc="1">
            <a:prstTxWarp prst="textNoShape">
              <a:avLst/>
            </a:prstTxWarp>
          </a:bodyPr>
          <a:lstStyle>
            <a:lvl1pPr defTabSz="887723" eaLnBrk="1" hangingPunct="1">
              <a:defRPr sz="1300" dirty="0">
                <a:latin typeface="Calibri" panose="020F0502020204030204" pitchFamily="34" charset="0"/>
                <a:cs typeface="Arial" charset="0"/>
              </a:defRPr>
            </a:lvl1pPr>
          </a:lstStyle>
          <a:p>
            <a:pPr>
              <a:defRPr/>
            </a:pPr>
            <a:r>
              <a:rPr lang="en-US"/>
              <a:t>Sugar Land Bible Church</a:t>
            </a:r>
          </a:p>
        </p:txBody>
      </p:sp>
      <p:sp>
        <p:nvSpPr>
          <p:cNvPr id="36869" name="Rectangle 5"/>
          <p:cNvSpPr>
            <a:spLocks noGrp="1" noChangeArrowheads="1"/>
          </p:cNvSpPr>
          <p:nvPr>
            <p:ph type="sldNum" sz="quarter" idx="3"/>
          </p:nvPr>
        </p:nvSpPr>
        <p:spPr bwMode="auto">
          <a:xfrm>
            <a:off x="3971925" y="8832850"/>
            <a:ext cx="3038475" cy="463550"/>
          </a:xfrm>
          <a:prstGeom prst="rect">
            <a:avLst/>
          </a:prstGeom>
          <a:noFill/>
          <a:ln w="9525">
            <a:noFill/>
            <a:miter lim="800000"/>
            <a:headEnd/>
            <a:tailEnd/>
          </a:ln>
        </p:spPr>
        <p:txBody>
          <a:bodyPr vert="horz" wrap="square" lIns="93876" tIns="46939" rIns="93876" bIns="46939" numCol="1" anchor="b" anchorCtr="0" compatLnSpc="1">
            <a:prstTxWarp prst="textNoShape">
              <a:avLst/>
            </a:prstTxWarp>
          </a:bodyPr>
          <a:lstStyle>
            <a:lvl1pPr algn="r" defTabSz="885981" eaLnBrk="1" hangingPunct="1">
              <a:defRPr sz="1300">
                <a:latin typeface="Calibri" panose="020F0502020204030204" pitchFamily="34" charset="0"/>
                <a:cs typeface="Arial" panose="020B0604020202020204" pitchFamily="34" charset="0"/>
              </a:defRPr>
            </a:lvl1pPr>
          </a:lstStyle>
          <a:p>
            <a:pPr>
              <a:defRPr/>
            </a:pPr>
            <a:fld id="{8B871098-312A-4203-BEAF-CC46D88734C2}"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hf/>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2-31T17:21:54.493"/>
    </inkml:context>
    <inkml:brush xml:id="br0">
      <inkml:brushProperty name="width" value="0.0265" units="cm"/>
      <inkml:brushProperty name="height" value="0.0265" units="cm"/>
    </inkml:brush>
  </inkml:definitions>
  <inkml:trace contextRef="#ctx0" brushRef="#br0">34282 6957 2816,'0'0'1056,"0"0"-576,-16 0-160,16 0 448,0 0-224,0 17-64,0-17-192,0 0-32,0 0-672,-16 0-256,16 0-1152,0 0-416</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2-31T17:21:54.753"/>
    </inkml:context>
    <inkml:brush xml:id="br0">
      <inkml:brushProperty name="width" value="0.025" units="cm"/>
      <inkml:brushProperty name="height" value="0.025" units="cm"/>
    </inkml:brush>
  </inkml:definitions>
  <inkml:trace contextRef="#ctx0" brushRef="#br0">32131 8947 9600,'-16'0'3584,"16"0"-1920,0 0-1952,0 0 640,0 0-384,0 0 0,0 16-384,-17-16-160,17 16-1664,0 1-768</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2-31T17:21:56.817"/>
    </inkml:context>
    <inkml:brush xml:id="br0">
      <inkml:brushProperty name="width" value="0.025" units="cm"/>
      <inkml:brushProperty name="height" value="0.025" units="cm"/>
    </inkml:brush>
  </inkml:definitions>
  <inkml:trace contextRef="#ctx0" brushRef="#br0">33457 7766 6272,'0'0'2368,"0"0"-1280,0 0-3040,17 0-352,-17 0 128,16 0 224</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2-17T01:16:29.654"/>
    </inkml:context>
    <inkml:brush xml:id="br0">
      <inkml:brushProperty name="width" value="0.025" units="cm"/>
      <inkml:brushProperty name="height" value="0.025" units="cm"/>
    </inkml:brush>
  </inkml:definitions>
  <inkml:trace contextRef="#ctx0" brushRef="#br0">31856 5825 6400,'0'0'2464,"-17"0"-1344,17 0-1088,0 0 512,0 0-352,0 0-32,0 0-864,0-16-416,0-1-1696,0 1-672</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2-17T01:16:29.654"/>
    </inkml:context>
    <inkml:brush xml:id="br0">
      <inkml:brushProperty name="width" value="0.025" units="cm"/>
      <inkml:brushProperty name="height" value="0.025" units="cm"/>
    </inkml:brush>
  </inkml:definitions>
  <inkml:trace contextRef="#ctx0" brushRef="#br0">31856 5825 6400,'0'0'2464,"-17"0"-1344,17 0-1088,0 0 512,0 0-352,0 0-32,0 0-864,0-16-416,0-1-1696,0 1-672</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2-17T01:16:29.654"/>
    </inkml:context>
    <inkml:brush xml:id="br0">
      <inkml:brushProperty name="width" value="0.025" units="cm"/>
      <inkml:brushProperty name="height" value="0.025" units="cm"/>
    </inkml:brush>
  </inkml:definitions>
  <inkml:trace contextRef="#ctx0" brushRef="#br0">31856 5825 6400,'0'0'2464,"-17"0"-1344,17 0-1088,0 0 512,0 0-352,0 0-32,0 0-864,0-16-416,0-1-1696,0 1-672</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2-17T01:16:29.654"/>
    </inkml:context>
    <inkml:brush xml:id="br0">
      <inkml:brushProperty name="width" value="0.025" units="cm"/>
      <inkml:brushProperty name="height" value="0.025" units="cm"/>
    </inkml:brush>
  </inkml:definitions>
  <inkml:trace contextRef="#ctx0" brushRef="#br0">31856 5825 6400,'0'0'2464,"-17"0"-1344,17 0-1088,0 0 512,0 0-352,0 0-32,0 0-864,0-16-416,0-1-1696,0 1-672</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2-17T01:16:29.654"/>
    </inkml:context>
    <inkml:brush xml:id="br0">
      <inkml:brushProperty name="width" value="0.025" units="cm"/>
      <inkml:brushProperty name="height" value="0.025" units="cm"/>
    </inkml:brush>
  </inkml:definitions>
  <inkml:trace contextRef="#ctx0" brushRef="#br0">31856 5825 6400,'0'0'2464,"-17"0"-1344,17 0-1088,0 0 512,0 0-352,0 0-32,0 0-864,0-16-416,0-1-1696,0 1-672</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038475" cy="463550"/>
          </a:xfrm>
          <a:prstGeom prst="rect">
            <a:avLst/>
          </a:prstGeom>
          <a:noFill/>
          <a:ln w="9525">
            <a:noFill/>
            <a:miter lim="800000"/>
            <a:headEnd/>
            <a:tailEnd/>
          </a:ln>
        </p:spPr>
        <p:txBody>
          <a:bodyPr vert="horz" wrap="square" lIns="93876" tIns="46939" rIns="93876" bIns="46939" numCol="1" anchor="t" anchorCtr="0" compatLnSpc="1">
            <a:prstTxWarp prst="textNoShape">
              <a:avLst/>
            </a:prstTxWarp>
          </a:bodyPr>
          <a:lstStyle>
            <a:lvl1pPr defTabSz="887723" eaLnBrk="1" hangingPunct="1">
              <a:defRPr sz="1300" dirty="0">
                <a:latin typeface="Calibri" panose="020F0502020204030204" pitchFamily="34" charset="0"/>
                <a:cs typeface="Arial" charset="0"/>
              </a:defRPr>
            </a:lvl1pPr>
          </a:lstStyle>
          <a:p>
            <a:pPr>
              <a:defRPr/>
            </a:pPr>
            <a:r>
              <a:rPr lang="en-US"/>
              <a:t>Dr. Andy Woods</a:t>
            </a:r>
          </a:p>
        </p:txBody>
      </p:sp>
      <p:sp>
        <p:nvSpPr>
          <p:cNvPr id="3" name="Date Placeholder 2"/>
          <p:cNvSpPr>
            <a:spLocks noGrp="1"/>
          </p:cNvSpPr>
          <p:nvPr>
            <p:ph type="dt" idx="1"/>
          </p:nvPr>
        </p:nvSpPr>
        <p:spPr bwMode="auto">
          <a:xfrm>
            <a:off x="3970338" y="0"/>
            <a:ext cx="3038475" cy="463550"/>
          </a:xfrm>
          <a:prstGeom prst="rect">
            <a:avLst/>
          </a:prstGeom>
          <a:noFill/>
          <a:ln w="9525">
            <a:noFill/>
            <a:miter lim="800000"/>
            <a:headEnd/>
            <a:tailEnd/>
          </a:ln>
        </p:spPr>
        <p:txBody>
          <a:bodyPr vert="horz" wrap="square" lIns="93876" tIns="46939" rIns="93876" bIns="46939" numCol="1" anchor="t" anchorCtr="0" compatLnSpc="1">
            <a:prstTxWarp prst="textNoShape">
              <a:avLst/>
            </a:prstTxWarp>
          </a:bodyPr>
          <a:lstStyle>
            <a:lvl1pPr algn="r" defTabSz="887723" eaLnBrk="1" hangingPunct="1">
              <a:defRPr sz="1300" dirty="0">
                <a:latin typeface="Calibri" panose="020F0502020204030204" pitchFamily="34" charset="0"/>
                <a:cs typeface="Arial" charset="0"/>
              </a:defRPr>
            </a:lvl1pPr>
          </a:lstStyle>
          <a:p>
            <a:pPr>
              <a:defRPr/>
            </a:pPr>
            <a:r>
              <a:rPr lang="en-US"/>
              <a:t>9/11/2016</a:t>
            </a:r>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7391" tIns="48695" rIns="97391" bIns="48695" rtlCol="0" anchor="ctr"/>
          <a:lstStyle/>
          <a:p>
            <a:pPr lvl="0"/>
            <a:endParaRPr lang="en-US" noProof="0" dirty="0"/>
          </a:p>
        </p:txBody>
      </p:sp>
      <p:sp>
        <p:nvSpPr>
          <p:cNvPr id="5" name="Notes Placeholder 4"/>
          <p:cNvSpPr>
            <a:spLocks noGrp="1"/>
          </p:cNvSpPr>
          <p:nvPr>
            <p:ph type="body" sz="quarter" idx="3"/>
          </p:nvPr>
        </p:nvSpPr>
        <p:spPr bwMode="auto">
          <a:xfrm>
            <a:off x="701675" y="4416425"/>
            <a:ext cx="5607050" cy="4181475"/>
          </a:xfrm>
          <a:prstGeom prst="rect">
            <a:avLst/>
          </a:prstGeom>
          <a:noFill/>
          <a:ln w="9525">
            <a:noFill/>
            <a:miter lim="800000"/>
            <a:headEnd/>
            <a:tailEnd/>
          </a:ln>
        </p:spPr>
        <p:txBody>
          <a:bodyPr vert="horz" wrap="square" lIns="93876" tIns="46939" rIns="93876" bIns="4693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0" y="8831263"/>
            <a:ext cx="3038475" cy="463550"/>
          </a:xfrm>
          <a:prstGeom prst="rect">
            <a:avLst/>
          </a:prstGeom>
          <a:noFill/>
          <a:ln w="9525">
            <a:noFill/>
            <a:miter lim="800000"/>
            <a:headEnd/>
            <a:tailEnd/>
          </a:ln>
        </p:spPr>
        <p:txBody>
          <a:bodyPr vert="horz" wrap="square" lIns="93876" tIns="46939" rIns="93876" bIns="46939" numCol="1" anchor="b" anchorCtr="0" compatLnSpc="1">
            <a:prstTxWarp prst="textNoShape">
              <a:avLst/>
            </a:prstTxWarp>
          </a:bodyPr>
          <a:lstStyle>
            <a:lvl1pPr defTabSz="887723" eaLnBrk="1" hangingPunct="1">
              <a:defRPr sz="1300" dirty="0">
                <a:latin typeface="Calibri" panose="020F0502020204030204" pitchFamily="34" charset="0"/>
                <a:cs typeface="Arial" charset="0"/>
              </a:defRPr>
            </a:lvl1pPr>
          </a:lstStyle>
          <a:p>
            <a:pPr>
              <a:defRPr/>
            </a:pPr>
            <a:r>
              <a:rPr lang="en-US"/>
              <a:t>Sugar Land Bible Church</a:t>
            </a:r>
          </a:p>
        </p:txBody>
      </p:sp>
      <p:sp>
        <p:nvSpPr>
          <p:cNvPr id="7" name="Slide Number Placeholder 6"/>
          <p:cNvSpPr>
            <a:spLocks noGrp="1"/>
          </p:cNvSpPr>
          <p:nvPr>
            <p:ph type="sldNum" sz="quarter" idx="5"/>
          </p:nvPr>
        </p:nvSpPr>
        <p:spPr bwMode="auto">
          <a:xfrm>
            <a:off x="3970338" y="8831263"/>
            <a:ext cx="3038475" cy="463550"/>
          </a:xfrm>
          <a:prstGeom prst="rect">
            <a:avLst/>
          </a:prstGeom>
          <a:noFill/>
          <a:ln w="9525">
            <a:noFill/>
            <a:miter lim="800000"/>
            <a:headEnd/>
            <a:tailEnd/>
          </a:ln>
        </p:spPr>
        <p:txBody>
          <a:bodyPr vert="horz" wrap="square" lIns="93876" tIns="46939" rIns="93876" bIns="46939" numCol="1" anchor="b" anchorCtr="0" compatLnSpc="1">
            <a:prstTxWarp prst="textNoShape">
              <a:avLst/>
            </a:prstTxWarp>
          </a:bodyPr>
          <a:lstStyle>
            <a:lvl1pPr algn="r" defTabSz="885981" eaLnBrk="1" hangingPunct="1">
              <a:defRPr sz="1300" smtClean="0">
                <a:latin typeface="Calibri" panose="020F0502020204030204" pitchFamily="34" charset="0"/>
                <a:cs typeface="Arial" panose="020B0604020202020204" pitchFamily="34" charset="0"/>
              </a:defRPr>
            </a:lvl1pPr>
          </a:lstStyle>
          <a:p>
            <a:pPr>
              <a:defRPr/>
            </a:pPr>
            <a:fld id="{152DD1A1-F99A-4FB8-8776-D254C3D23044}"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a:t>
            </a:r>
          </a:p>
        </p:txBody>
      </p:sp>
      <p:sp>
        <p:nvSpPr>
          <p:cNvPr id="5" name="Date Placeholder 4"/>
          <p:cNvSpPr>
            <a:spLocks noGrp="1"/>
          </p:cNvSpPr>
          <p:nvPr>
            <p:ph type="dt" idx="11"/>
          </p:nvPr>
        </p:nvSpPr>
        <p:spPr/>
        <p:txBody>
          <a:bodyPr/>
          <a:lstStyle/>
          <a:p>
            <a:pPr>
              <a:defRPr/>
            </a:pPr>
            <a:r>
              <a:rPr lang="en-US"/>
              <a:t>9/11/2016</a:t>
            </a:r>
          </a:p>
        </p:txBody>
      </p:sp>
      <p:sp>
        <p:nvSpPr>
          <p:cNvPr id="6" name="Footer Placeholder 5"/>
          <p:cNvSpPr>
            <a:spLocks noGrp="1"/>
          </p:cNvSpPr>
          <p:nvPr>
            <p:ph type="ftr" sz="quarter" idx="12"/>
          </p:nvPr>
        </p:nvSpPr>
        <p:spPr/>
        <p:txBody>
          <a:bodyPr/>
          <a:lstStyle/>
          <a:p>
            <a:pPr>
              <a:defRPr/>
            </a:pPr>
            <a:r>
              <a:rPr lang="en-US"/>
              <a:t>Sugar Land Bible Church</a:t>
            </a:r>
          </a:p>
        </p:txBody>
      </p:sp>
      <p:sp>
        <p:nvSpPr>
          <p:cNvPr id="7" name="Slide Number Placeholder 6"/>
          <p:cNvSpPr>
            <a:spLocks noGrp="1"/>
          </p:cNvSpPr>
          <p:nvPr>
            <p:ph type="sldNum" sz="quarter" idx="13"/>
          </p:nvPr>
        </p:nvSpPr>
        <p:spPr/>
        <p:txBody>
          <a:bodyPr/>
          <a:lstStyle/>
          <a:p>
            <a:pPr>
              <a:defRPr/>
            </a:pPr>
            <a:fld id="{152DD1A1-F99A-4FB8-8776-D254C3D23044}" type="slidenum">
              <a:rPr lang="en-US" altLang="en-US" smtClean="0"/>
              <a:pPr>
                <a:defRPr/>
              </a:pPr>
              <a:t>10</a:t>
            </a:fld>
            <a:endParaRPr lang="en-US" altLang="en-US" dirty="0"/>
          </a:p>
        </p:txBody>
      </p:sp>
    </p:spTree>
    <p:extLst>
      <p:ext uri="{BB962C8B-B14F-4D97-AF65-F5344CB8AC3E}">
        <p14:creationId xmlns:p14="http://schemas.microsoft.com/office/powerpoint/2010/main" val="27810466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a:t>
            </a:r>
          </a:p>
        </p:txBody>
      </p:sp>
      <p:sp>
        <p:nvSpPr>
          <p:cNvPr id="5" name="Date Placeholder 4"/>
          <p:cNvSpPr>
            <a:spLocks noGrp="1"/>
          </p:cNvSpPr>
          <p:nvPr>
            <p:ph type="dt" idx="11"/>
          </p:nvPr>
        </p:nvSpPr>
        <p:spPr/>
        <p:txBody>
          <a:bodyPr/>
          <a:lstStyle/>
          <a:p>
            <a:pPr>
              <a:defRPr/>
            </a:pPr>
            <a:r>
              <a:rPr lang="en-US"/>
              <a:t>9/11/2016</a:t>
            </a:r>
          </a:p>
        </p:txBody>
      </p:sp>
      <p:sp>
        <p:nvSpPr>
          <p:cNvPr id="6" name="Footer Placeholder 5"/>
          <p:cNvSpPr>
            <a:spLocks noGrp="1"/>
          </p:cNvSpPr>
          <p:nvPr>
            <p:ph type="ftr" sz="quarter" idx="12"/>
          </p:nvPr>
        </p:nvSpPr>
        <p:spPr/>
        <p:txBody>
          <a:bodyPr/>
          <a:lstStyle/>
          <a:p>
            <a:pPr>
              <a:defRPr/>
            </a:pPr>
            <a:r>
              <a:rPr lang="en-US"/>
              <a:t>Sugar Land Bible Church</a:t>
            </a:r>
          </a:p>
        </p:txBody>
      </p:sp>
      <p:sp>
        <p:nvSpPr>
          <p:cNvPr id="7" name="Slide Number Placeholder 6"/>
          <p:cNvSpPr>
            <a:spLocks noGrp="1"/>
          </p:cNvSpPr>
          <p:nvPr>
            <p:ph type="sldNum" sz="quarter" idx="13"/>
          </p:nvPr>
        </p:nvSpPr>
        <p:spPr/>
        <p:txBody>
          <a:bodyPr/>
          <a:lstStyle/>
          <a:p>
            <a:pPr>
              <a:defRPr/>
            </a:pPr>
            <a:fld id="{152DD1A1-F99A-4FB8-8776-D254C3D23044}" type="slidenum">
              <a:rPr lang="en-US" altLang="en-US" smtClean="0"/>
              <a:pPr>
                <a:defRPr/>
              </a:pPr>
              <a:t>18</a:t>
            </a:fld>
            <a:endParaRPr lang="en-US" altLang="en-US" dirty="0"/>
          </a:p>
        </p:txBody>
      </p:sp>
    </p:spTree>
    <p:extLst>
      <p:ext uri="{BB962C8B-B14F-4D97-AF65-F5344CB8AC3E}">
        <p14:creationId xmlns:p14="http://schemas.microsoft.com/office/powerpoint/2010/main" val="1543321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440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E1192E9-CF8F-411C-BFA1-D45C262E5812}" type="slidenum">
              <a:rPr lang="en-US" smtClean="0">
                <a:cs typeface="Arial" pitchFamily="34" charset="0"/>
              </a:rPr>
              <a:pPr fontAlgn="base">
                <a:spcBef>
                  <a:spcPct val="0"/>
                </a:spcBef>
                <a:spcAft>
                  <a:spcPct val="0"/>
                </a:spcAft>
                <a:defRPr/>
              </a:pPr>
              <a:t>22</a:t>
            </a:fld>
            <a:endParaRPr lang="en-US">
              <a:cs typeface="Arial" pitchFamily="34" charset="0"/>
            </a:endParaRPr>
          </a:p>
        </p:txBody>
      </p:sp>
    </p:spTree>
    <p:extLst>
      <p:ext uri="{BB962C8B-B14F-4D97-AF65-F5344CB8AC3E}">
        <p14:creationId xmlns:p14="http://schemas.microsoft.com/office/powerpoint/2010/main" val="9772217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a:t>
            </a:r>
          </a:p>
        </p:txBody>
      </p:sp>
      <p:sp>
        <p:nvSpPr>
          <p:cNvPr id="5" name="Date Placeholder 4"/>
          <p:cNvSpPr>
            <a:spLocks noGrp="1"/>
          </p:cNvSpPr>
          <p:nvPr>
            <p:ph type="dt" idx="11"/>
          </p:nvPr>
        </p:nvSpPr>
        <p:spPr/>
        <p:txBody>
          <a:bodyPr/>
          <a:lstStyle/>
          <a:p>
            <a:pPr>
              <a:defRPr/>
            </a:pPr>
            <a:r>
              <a:rPr lang="en-US"/>
              <a:t>9/11/2016</a:t>
            </a:r>
          </a:p>
        </p:txBody>
      </p:sp>
      <p:sp>
        <p:nvSpPr>
          <p:cNvPr id="6" name="Footer Placeholder 5"/>
          <p:cNvSpPr>
            <a:spLocks noGrp="1"/>
          </p:cNvSpPr>
          <p:nvPr>
            <p:ph type="ftr" sz="quarter" idx="12"/>
          </p:nvPr>
        </p:nvSpPr>
        <p:spPr/>
        <p:txBody>
          <a:bodyPr/>
          <a:lstStyle/>
          <a:p>
            <a:pPr>
              <a:defRPr/>
            </a:pPr>
            <a:r>
              <a:rPr lang="en-US"/>
              <a:t>Sugar Land Bible Church</a:t>
            </a:r>
          </a:p>
        </p:txBody>
      </p:sp>
      <p:sp>
        <p:nvSpPr>
          <p:cNvPr id="7" name="Slide Number Placeholder 6"/>
          <p:cNvSpPr>
            <a:spLocks noGrp="1"/>
          </p:cNvSpPr>
          <p:nvPr>
            <p:ph type="sldNum" sz="quarter" idx="13"/>
          </p:nvPr>
        </p:nvSpPr>
        <p:spPr/>
        <p:txBody>
          <a:bodyPr/>
          <a:lstStyle/>
          <a:p>
            <a:pPr>
              <a:defRPr/>
            </a:pPr>
            <a:fld id="{152DD1A1-F99A-4FB8-8776-D254C3D23044}" type="slidenum">
              <a:rPr lang="en-US" altLang="en-US" smtClean="0"/>
              <a:pPr>
                <a:defRPr/>
              </a:pPr>
              <a:t>33</a:t>
            </a:fld>
            <a:endParaRPr lang="en-US" altLang="en-US" dirty="0"/>
          </a:p>
        </p:txBody>
      </p:sp>
    </p:spTree>
    <p:extLst>
      <p:ext uri="{BB962C8B-B14F-4D97-AF65-F5344CB8AC3E}">
        <p14:creationId xmlns:p14="http://schemas.microsoft.com/office/powerpoint/2010/main" val="40132219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a:lvl1pPr>
          </a:lstStyle>
          <a:p>
            <a:pPr>
              <a:defRPr/>
            </a:pPr>
            <a:fld id="{731E87DA-7BEB-48FB-8C3E-B7E5299F1469}" type="slidenum">
              <a:rPr lang="en-US" altLang="en-US"/>
              <a:pPr>
                <a:defRPr/>
              </a:pPr>
              <a:t>‹#›</a:t>
            </a:fld>
            <a:endParaRPr lang="en-US" alt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1169988" y="1946275"/>
            <a:ext cx="7772400" cy="4114800"/>
          </a:xfrm>
        </p:spPr>
        <p:txBody>
          <a:bodyPr/>
          <a:lstStyle/>
          <a:p>
            <a:pPr lvl="0"/>
            <a:endParaRPr lang="en-US" noProof="0"/>
          </a:p>
        </p:txBody>
      </p:sp>
      <p:sp>
        <p:nvSpPr>
          <p:cNvPr id="4" name="Date Placeholder 3"/>
          <p:cNvSpPr>
            <a:spLocks noGrp="1"/>
          </p:cNvSpPr>
          <p:nvPr>
            <p:ph type="dt" sz="half" idx="10"/>
          </p:nvPr>
        </p:nvSpPr>
        <p:spPr/>
        <p:txBody>
          <a:bodyPr/>
          <a:lstStyle>
            <a:lvl1pPr>
              <a:defRPr/>
            </a:lvl1pPr>
          </a:lstStyle>
          <a:p>
            <a:pPr>
              <a:defRPr/>
            </a:pPr>
            <a:fld id="{1095A85E-A017-48E2-8C36-B52A3589F659}" type="datetime1">
              <a:rPr lang="en-US"/>
              <a:pPr>
                <a:defRPr/>
              </a:pPr>
              <a:t>2/11/2018</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DANIEL</a:t>
            </a:r>
          </a:p>
        </p:txBody>
      </p:sp>
      <p:sp>
        <p:nvSpPr>
          <p:cNvPr id="6" name="Slide Number Placeholder 5"/>
          <p:cNvSpPr>
            <a:spLocks noGrp="1"/>
          </p:cNvSpPr>
          <p:nvPr>
            <p:ph type="sldNum" sz="quarter" idx="12"/>
          </p:nvPr>
        </p:nvSpPr>
        <p:spPr/>
        <p:txBody>
          <a:bodyPr/>
          <a:lstStyle>
            <a:lvl1pPr>
              <a:defRPr/>
            </a:lvl1pPr>
          </a:lstStyle>
          <a:p>
            <a:pPr>
              <a:defRPr/>
            </a:pPr>
            <a:fld id="{5621BA2D-BFD4-43E6-AE9D-591A4F31ADF2}" type="slidenum">
              <a:rPr lang="en-US" altLang="en-US"/>
              <a:pPr>
                <a:defRPr/>
              </a:pPr>
              <a:t>‹#›</a:t>
            </a:fld>
            <a:endParaRPr lang="en-US"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SmartArt Placeholder 2"/>
          <p:cNvSpPr>
            <a:spLocks noGrp="1"/>
          </p:cNvSpPr>
          <p:nvPr>
            <p:ph type="dgm" idx="1"/>
          </p:nvPr>
        </p:nvSpPr>
        <p:spPr>
          <a:xfrm>
            <a:off x="685800" y="1981200"/>
            <a:ext cx="7772400" cy="4114800"/>
          </a:xfrm>
        </p:spPr>
        <p:txBody>
          <a:bodyPr/>
          <a:lstStyle/>
          <a:p>
            <a:pPr lvl="0"/>
            <a:endParaRPr lang="en-US" noProof="0"/>
          </a:p>
        </p:txBody>
      </p:sp>
      <p:sp>
        <p:nvSpPr>
          <p:cNvPr id="4" name="Date Placeholder 3"/>
          <p:cNvSpPr>
            <a:spLocks noGrp="1"/>
          </p:cNvSpPr>
          <p:nvPr>
            <p:ph type="dt" sz="half" idx="10"/>
          </p:nvPr>
        </p:nvSpPr>
        <p:spPr>
          <a:xfrm>
            <a:off x="685800" y="6248400"/>
            <a:ext cx="1905000" cy="457200"/>
          </a:xfrm>
        </p:spPr>
        <p:txBody>
          <a:bodyPr/>
          <a:lstStyle>
            <a:lvl1pPr>
              <a:defRPr/>
            </a:lvl1pPr>
          </a:lstStyle>
          <a:p>
            <a:pPr>
              <a:defRPr/>
            </a:pPr>
            <a:fld id="{F8379056-4412-4B54-8DAE-48A6AAA4A3E7}" type="datetime1">
              <a:rPr lang="en-US" altLang="en-US"/>
              <a:pPr>
                <a:defRPr/>
              </a:pPr>
              <a:t>2/11/2018</a:t>
            </a:fld>
            <a:endParaRPr lang="en-US" altLang="en-US"/>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pPr>
              <a:defRPr/>
            </a:pPr>
            <a:r>
              <a:rPr lang="en-US" altLang="en-US"/>
              <a:t>DANIEL 6</a:t>
            </a:r>
          </a:p>
        </p:txBody>
      </p:sp>
      <p:sp>
        <p:nvSpPr>
          <p:cNvPr id="6" name="Slide Number Placeholder 5"/>
          <p:cNvSpPr>
            <a:spLocks noGrp="1"/>
          </p:cNvSpPr>
          <p:nvPr>
            <p:ph type="sldNum" sz="quarter" idx="12"/>
          </p:nvPr>
        </p:nvSpPr>
        <p:spPr>
          <a:xfrm>
            <a:off x="6553200" y="6248400"/>
            <a:ext cx="1905000" cy="457200"/>
          </a:xfrm>
        </p:spPr>
        <p:txBody>
          <a:bodyPr/>
          <a:lstStyle>
            <a:lvl1pPr>
              <a:defRPr/>
            </a:lvl1pPr>
          </a:lstStyle>
          <a:p>
            <a:pPr>
              <a:defRPr/>
            </a:pPr>
            <a:fld id="{CDB7918C-E374-44E3-A796-149597BCAFC2}" type="slidenum">
              <a:rPr lang="en-US" altLang="en-US"/>
              <a:pPr>
                <a:defRPr/>
              </a:pPr>
              <a:t>‹#›</a:t>
            </a:fld>
            <a:endParaRPr lang="en-US"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Online Image Placeholder 2"/>
          <p:cNvSpPr>
            <a:spLocks noGrp="1"/>
          </p:cNvSpPr>
          <p:nvPr>
            <p:ph type="clipArt" sz="half" idx="1"/>
          </p:nvPr>
        </p:nvSpPr>
        <p:spPr>
          <a:xfrm>
            <a:off x="685800" y="1981200"/>
            <a:ext cx="3810000" cy="4114800"/>
          </a:xfrm>
        </p:spPr>
        <p:txBody>
          <a:bodyPr/>
          <a:lstStyle/>
          <a:p>
            <a:pPr lvl="0"/>
            <a:endParaRPr lang="en-US" noProof="0"/>
          </a:p>
        </p:txBody>
      </p:sp>
      <p:sp>
        <p:nvSpPr>
          <p:cNvPr id="4" name="Text Placeholder 3"/>
          <p:cNvSpPr>
            <a:spLocks noGrp="1"/>
          </p:cNvSpPr>
          <p:nvPr>
            <p:ph type="body" sz="half" idx="2"/>
          </p:nvPr>
        </p:nvSpPr>
        <p:spPr>
          <a:xfrm>
            <a:off x="4648200" y="1981200"/>
            <a:ext cx="381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85800" y="6248400"/>
            <a:ext cx="1905000" cy="457200"/>
          </a:xfrm>
        </p:spPr>
        <p:txBody>
          <a:bodyPr/>
          <a:lstStyle>
            <a:lvl1pPr>
              <a:defRPr/>
            </a:lvl1pPr>
          </a:lstStyle>
          <a:p>
            <a:pPr>
              <a:defRPr/>
            </a:pPr>
            <a:fld id="{AEA301B1-5D33-4A41-ADD3-F0B3ED5FF78D}" type="datetime1">
              <a:rPr lang="en-US" altLang="en-US"/>
              <a:pPr>
                <a:defRPr/>
              </a:pPr>
              <a:t>2/11/2018</a:t>
            </a:fld>
            <a:endParaRPr lang="en-US" alt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pPr>
              <a:defRPr/>
            </a:pPr>
            <a:r>
              <a:rPr lang="en-US" altLang="en-US"/>
              <a:t>DANIEL 6</a:t>
            </a:r>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pPr>
              <a:defRPr/>
            </a:pPr>
            <a:fld id="{DA786214-CBB7-4779-9A3A-A0DFE8D29B64}" type="slidenum">
              <a:rPr lang="en-US" altLang="en-US"/>
              <a:pPr>
                <a:defRPr/>
              </a:pPr>
              <a:t>‹#›</a:t>
            </a:fld>
            <a:endParaRPr lang="en-US"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2CE9F-1BEF-420D-842A-24E6D73F3D10}"/>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5C9D091-CC80-4475-A7E4-1CA9879C5089}"/>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1128A61-F288-45D0-B674-2A5064D71F50}"/>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9FFA7175-4D70-4075-B6E8-C1483C10D882}"/>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758C5EF1-10FD-4A80-8AD5-F3D7BB6EFF5E}"/>
              </a:ext>
            </a:extLst>
          </p:cNvPr>
          <p:cNvSpPr>
            <a:spLocks noGrp="1"/>
          </p:cNvSpPr>
          <p:nvPr>
            <p:ph type="sldNum" sz="quarter" idx="12"/>
          </p:nvPr>
        </p:nvSpPr>
        <p:spPr/>
        <p:txBody>
          <a:bodyPr/>
          <a:lstStyle>
            <a:lvl1pPr>
              <a:defRPr/>
            </a:lvl1pPr>
          </a:lstStyle>
          <a:p>
            <a:fld id="{E06D07A1-B22B-4411-A8BF-F517BBE4C83E}" type="slidenum">
              <a:rPr lang="en-US" altLang="en-US"/>
              <a:pPr/>
              <a:t>‹#›</a:t>
            </a:fld>
            <a:endParaRPr lang="en-US" altLang="en-US"/>
          </a:p>
        </p:txBody>
      </p:sp>
    </p:spTree>
    <p:extLst>
      <p:ext uri="{BB962C8B-B14F-4D97-AF65-F5344CB8AC3E}">
        <p14:creationId xmlns:p14="http://schemas.microsoft.com/office/powerpoint/2010/main" val="9292195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a:p>
        </p:txBody>
      </p:sp>
      <p:sp>
        <p:nvSpPr>
          <p:cNvPr id="3" name="Rectangle 36"/>
          <p:cNvSpPr>
            <a:spLocks noGrp="1" noChangeArrowheads="1"/>
          </p:cNvSpPr>
          <p:nvPr>
            <p:ph type="ftr" sz="quarter" idx="11"/>
          </p:nvPr>
        </p:nvSpPr>
        <p:spPr/>
        <p:txBody>
          <a:bodyPr/>
          <a:lstStyle>
            <a:lvl1pPr>
              <a:defRPr/>
            </a:lvl1pPr>
          </a:lstStyle>
          <a:p>
            <a:pPr>
              <a:defRPr/>
            </a:pPr>
            <a:endParaRPr lang="en-US"/>
          </a:p>
        </p:txBody>
      </p:sp>
      <p:sp>
        <p:nvSpPr>
          <p:cNvPr id="4" name="Rectangle 37"/>
          <p:cNvSpPr>
            <a:spLocks noGrp="1" noChangeArrowheads="1"/>
          </p:cNvSpPr>
          <p:nvPr>
            <p:ph type="sldNum" sz="quarter" idx="12"/>
          </p:nvPr>
        </p:nvSpPr>
        <p:spPr/>
        <p:txBody>
          <a:bodyPr/>
          <a:lstStyle>
            <a:lvl1pPr>
              <a:defRPr smtClean="0"/>
            </a:lvl1pPr>
          </a:lstStyle>
          <a:p>
            <a:pPr>
              <a:defRPr/>
            </a:pPr>
            <a:fld id="{A7638D0F-AF1C-4AFB-8987-872321CF80B4}" type="slidenum">
              <a:rPr lang="en-US" altLang="en-US"/>
              <a:pPr>
                <a:defRPr/>
              </a:pPr>
              <a:t>‹#›</a:t>
            </a:fld>
            <a:endParaRPr lang="en-US" altLang="en-US"/>
          </a:p>
        </p:txBody>
      </p:sp>
    </p:spTree>
    <p:extLst>
      <p:ext uri="{BB962C8B-B14F-4D97-AF65-F5344CB8AC3E}">
        <p14:creationId xmlns:p14="http://schemas.microsoft.com/office/powerpoint/2010/main" val="2986124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08585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dirty="0">
                <a:latin typeface="Calibri" panose="020F0502020204030204" pitchFamily="34" charset="0"/>
                <a:cs typeface="+mn-cs"/>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grpSp>
      </p:grpSp>
      <p:sp>
        <p:nvSpPr>
          <p:cNvPr id="1027" name="Rectangle 34"/>
          <p:cNvSpPr>
            <a:spLocks noGrp="1" noChangeArrowheads="1"/>
          </p:cNvSpPr>
          <p:nvPr>
            <p:ph type="title"/>
          </p:nvPr>
        </p:nvSpPr>
        <p:spPr bwMode="auto">
          <a:xfrm>
            <a:off x="11430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4371" name="Rectangle 35"/>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dirty="0">
                <a:latin typeface="Calibri" panose="020F0502020204030204" pitchFamily="34" charset="0"/>
                <a:cs typeface="+mn-cs"/>
              </a:defRPr>
            </a:lvl1pPr>
          </a:lstStyle>
          <a:p>
            <a:pPr>
              <a:defRPr/>
            </a:pPr>
            <a:endParaRPr lang="en-US"/>
          </a:p>
        </p:txBody>
      </p:sp>
      <p:sp>
        <p:nvSpPr>
          <p:cNvPr id="14372" name="Rectangle 3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dirty="0">
                <a:latin typeface="Calibri" panose="020F0502020204030204" pitchFamily="34" charset="0"/>
                <a:cs typeface="+mn-cs"/>
              </a:defRPr>
            </a:lvl1pPr>
          </a:lstStyle>
          <a:p>
            <a:pPr>
              <a:defRPr/>
            </a:pPr>
            <a:endParaRPr lang="en-US"/>
          </a:p>
        </p:txBody>
      </p:sp>
      <p:sp>
        <p:nvSpPr>
          <p:cNvPr id="14373" name="Rectangle 3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smtClean="0">
                <a:latin typeface="Calibri" panose="020F0502020204030204" pitchFamily="34" charset="0"/>
                <a:cs typeface="Arial" panose="020B0604020202020204" pitchFamily="34" charset="0"/>
              </a:defRPr>
            </a:lvl1pPr>
          </a:lstStyle>
          <a:p>
            <a:pPr>
              <a:defRPr/>
            </a:pPr>
            <a:fld id="{5E8CD070-E302-4B34-BCB0-3C8C3E904965}" type="slidenum">
              <a:rPr lang="en-US" altLang="en-US"/>
              <a:pPr>
                <a:defRPr/>
              </a:pPr>
              <a:t>‹#›</a:t>
            </a:fld>
            <a:endParaRPr lang="en-US" altLang="en-US" dirty="0"/>
          </a:p>
        </p:txBody>
      </p:sp>
      <p:sp>
        <p:nvSpPr>
          <p:cNvPr id="14374"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7" r:id="rId12"/>
    <p:sldLayoutId id="2147483678" r:id="rId13"/>
    <p:sldLayoutId id="2147483680" r:id="rId14"/>
    <p:sldLayoutId id="2147483681" r:id="rId15"/>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Calibri" pitchFamily="34" charset="0"/>
        </a:defRPr>
      </a:lvl2pPr>
      <a:lvl3pPr algn="l" rtl="0" eaLnBrk="0" fontAlgn="base" hangingPunct="0">
        <a:spcBef>
          <a:spcPct val="0"/>
        </a:spcBef>
        <a:spcAft>
          <a:spcPct val="0"/>
        </a:spcAft>
        <a:defRPr sz="4400">
          <a:solidFill>
            <a:schemeClr val="tx2"/>
          </a:solidFill>
          <a:latin typeface="Calibri" pitchFamily="34" charset="0"/>
        </a:defRPr>
      </a:lvl3pPr>
      <a:lvl4pPr algn="l" rtl="0" eaLnBrk="0" fontAlgn="base" hangingPunct="0">
        <a:spcBef>
          <a:spcPct val="0"/>
        </a:spcBef>
        <a:spcAft>
          <a:spcPct val="0"/>
        </a:spcAft>
        <a:defRPr sz="4400">
          <a:solidFill>
            <a:schemeClr val="tx2"/>
          </a:solidFill>
          <a:latin typeface="Calibri" pitchFamily="34" charset="0"/>
        </a:defRPr>
      </a:lvl4pPr>
      <a:lvl5pPr algn="l" rtl="0" eaLnBrk="0" fontAlgn="base" hangingPunct="0">
        <a:spcBef>
          <a:spcPct val="0"/>
        </a:spcBef>
        <a:spcAft>
          <a:spcPct val="0"/>
        </a:spcAft>
        <a:defRPr sz="4400">
          <a:solidFill>
            <a:schemeClr val="tx2"/>
          </a:solidFill>
          <a:latin typeface="Calibri" pitchFamily="34"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customXml" Target="../ink/ink1.xml"/><Relationship Id="rId7" Type="http://schemas.openxmlformats.org/officeDocument/2006/relationships/customXml" Target="../ink/ink3.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customXml" Target="../ink/ink2.xml"/><Relationship Id="rId4" Type="http://schemas.openxmlformats.org/officeDocument/2006/relationships/image" Target="../media/image20.png"/></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customXml" Target="../ink/ink6.xml"/><Relationship Id="rId2" Type="http://schemas.openxmlformats.org/officeDocument/2006/relationships/image" Target="../media/image17.jpeg"/><Relationship Id="rId1" Type="http://schemas.openxmlformats.org/officeDocument/2006/relationships/slideLayout" Target="../slideLayouts/slideLayout10.xml"/><Relationship Id="rId4" Type="http://schemas.openxmlformats.org/officeDocument/2006/relationships/image" Target="../media/image12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customXml" Target="../ink/ink7.xml"/><Relationship Id="rId2" Type="http://schemas.openxmlformats.org/officeDocument/2006/relationships/image" Target="../media/image17.jpeg"/><Relationship Id="rId1" Type="http://schemas.openxmlformats.org/officeDocument/2006/relationships/slideLayout" Target="../slideLayouts/slideLayout10.xml"/><Relationship Id="rId4" Type="http://schemas.openxmlformats.org/officeDocument/2006/relationships/image" Target="../media/image120.png"/></Relationships>
</file>

<file path=ppt/slides/_rels/slide35.xml.rels><?xml version="1.0" encoding="UTF-8" standalone="yes"?>
<Relationships xmlns="http://schemas.openxmlformats.org/package/2006/relationships"><Relationship Id="rId3" Type="http://schemas.openxmlformats.org/officeDocument/2006/relationships/customXml" Target="../ink/ink8.xml"/><Relationship Id="rId2" Type="http://schemas.openxmlformats.org/officeDocument/2006/relationships/image" Target="../media/image17.jpeg"/><Relationship Id="rId1" Type="http://schemas.openxmlformats.org/officeDocument/2006/relationships/slideLayout" Target="../slideLayouts/slideLayout10.xml"/><Relationship Id="rId4" Type="http://schemas.openxmlformats.org/officeDocument/2006/relationships/image" Target="../media/image12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15.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customXml" Target="../ink/ink4.xml"/><Relationship Id="rId2" Type="http://schemas.openxmlformats.org/officeDocument/2006/relationships/image" Target="../media/image17.jpeg"/><Relationship Id="rId1" Type="http://schemas.openxmlformats.org/officeDocument/2006/relationships/slideLayout" Target="../slideLayouts/slideLayout10.xml"/><Relationship Id="rId4" Type="http://schemas.openxmlformats.org/officeDocument/2006/relationships/image" Target="../media/image120.png"/></Relationships>
</file>

<file path=ppt/slides/_rels/slide9.xml.rels><?xml version="1.0" encoding="UTF-8" standalone="yes"?>
<Relationships xmlns="http://schemas.openxmlformats.org/package/2006/relationships"><Relationship Id="rId3" Type="http://schemas.openxmlformats.org/officeDocument/2006/relationships/customXml" Target="../ink/ink5.xml"/><Relationship Id="rId2" Type="http://schemas.openxmlformats.org/officeDocument/2006/relationships/image" Target="../media/image17.jpeg"/><Relationship Id="rId1" Type="http://schemas.openxmlformats.org/officeDocument/2006/relationships/slideLayout" Target="../slideLayouts/slideLayout10.xml"/><Relationship Id="rId4" Type="http://schemas.openxmlformats.org/officeDocument/2006/relationships/image" Target="../media/image1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ctrTitle" sz="quarter" idx="4294967295"/>
          </p:nvPr>
        </p:nvSpPr>
        <p:spPr>
          <a:xfrm>
            <a:off x="304800" y="228600"/>
            <a:ext cx="8534400" cy="1143000"/>
          </a:xfrm>
        </p:spPr>
        <p:txBody>
          <a:bodyPr/>
          <a:lstStyle/>
          <a:p>
            <a:pPr algn="ctr" eaLnBrk="1" hangingPunct="1"/>
            <a:r>
              <a:rPr lang="en-US" altLang="en-US" dirty="0">
                <a:effectLst>
                  <a:outerShdw blurRad="38100" dist="38100" dir="2700000" algn="tl">
                    <a:srgbClr val="000000">
                      <a:alpha val="43137"/>
                    </a:srgbClr>
                  </a:outerShdw>
                </a:effectLst>
              </a:rPr>
              <a:t>THE BOOK OF DANIEL</a:t>
            </a:r>
          </a:p>
        </p:txBody>
      </p:sp>
      <p:sp>
        <p:nvSpPr>
          <p:cNvPr id="3075" name="Subtitle 2"/>
          <p:cNvSpPr>
            <a:spLocks noGrp="1"/>
          </p:cNvSpPr>
          <p:nvPr>
            <p:ph type="subTitle" sz="quarter" idx="4294967295"/>
          </p:nvPr>
        </p:nvSpPr>
        <p:spPr>
          <a:xfrm>
            <a:off x="3009900" y="5486400"/>
            <a:ext cx="3124200" cy="647700"/>
          </a:xfrm>
        </p:spPr>
        <p:txBody>
          <a:bodyPr/>
          <a:lstStyle/>
          <a:p>
            <a:pPr marL="0" indent="0" algn="ctr" eaLnBrk="1" hangingPunct="1">
              <a:buFont typeface="Wingdings" pitchFamily="2" charset="2"/>
              <a:buNone/>
              <a:defRPr/>
            </a:pPr>
            <a:r>
              <a:rPr lang="en-US" dirty="0">
                <a:effectLst>
                  <a:outerShdw blurRad="38100" dist="38100" dir="2700000" algn="tl">
                    <a:srgbClr val="000000">
                      <a:alpha val="43137"/>
                    </a:srgbClr>
                  </a:outerShdw>
                </a:effectLst>
                <a:cs typeface="Calibri" pitchFamily="34" charset="0"/>
              </a:rPr>
              <a:t>Dr. </a:t>
            </a:r>
            <a:r>
              <a:rPr lang="en-US">
                <a:effectLst>
                  <a:outerShdw blurRad="38100" dist="38100" dir="2700000" algn="tl">
                    <a:srgbClr val="000000">
                      <a:alpha val="43137"/>
                    </a:srgbClr>
                  </a:outerShdw>
                </a:effectLst>
                <a:cs typeface="Calibri" pitchFamily="34" charset="0"/>
              </a:rPr>
              <a:t>Andy </a:t>
            </a:r>
            <a:r>
              <a:rPr lang="en-US" dirty="0">
                <a:effectLst>
                  <a:outerShdw blurRad="38100" dist="38100" dir="2700000" algn="tl">
                    <a:srgbClr val="000000">
                      <a:alpha val="43137"/>
                    </a:srgbClr>
                  </a:outerShdw>
                </a:effectLst>
                <a:cs typeface="Calibri" pitchFamily="34" charset="0"/>
              </a:rPr>
              <a:t>Woods</a:t>
            </a:r>
          </a:p>
        </p:txBody>
      </p:sp>
      <p:pic>
        <p:nvPicPr>
          <p:cNvPr id="19459" name="Picture 2" descr="http://slbc.org/wp-content/uploads/2014/09/Book-of-Daniel-weppage.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23888" y="1906588"/>
            <a:ext cx="7896225" cy="3200400"/>
          </a:xfrm>
          <a:prstGeom prst="rect">
            <a:avLst/>
          </a:prstGeom>
          <a:noFill/>
          <a:ln w="9525">
            <a:solidFill>
              <a:srgbClr val="FF0000"/>
            </a:solidFill>
            <a:miter lim="800000"/>
            <a:headEnd/>
            <a:tailEnd/>
          </a:ln>
        </p:spPr>
      </p:pic>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B5C5805D-0C19-4078-92C4-B42FEBD88BFC}"/>
                  </a:ext>
                </a:extLst>
              </p14:cNvPr>
              <p14:cNvContentPartPr/>
              <p14:nvPr/>
            </p14:nvContentPartPr>
            <p14:xfrm>
              <a:off x="10600031" y="2428625"/>
              <a:ext cx="11880" cy="5940"/>
            </p14:xfrm>
          </p:contentPart>
        </mc:Choice>
        <mc:Fallback xmlns="">
          <p:pic>
            <p:nvPicPr>
              <p:cNvPr id="2" name="Ink 1">
                <a:extLst>
                  <a:ext uri="{FF2B5EF4-FFF2-40B4-BE49-F238E27FC236}">
                    <a16:creationId xmlns:a16="http://schemas.microsoft.com/office/drawing/2014/main" id="{B5C5805D-0C19-4078-92C4-B42FEBD88BFC}"/>
                  </a:ext>
                </a:extLst>
              </p:cNvPr>
              <p:cNvPicPr/>
              <p:nvPr/>
            </p:nvPicPr>
            <p:blipFill>
              <a:blip r:embed="rId4"/>
              <a:stretch>
                <a:fillRect/>
              </a:stretch>
            </p:blipFill>
            <p:spPr>
              <a:xfrm>
                <a:off x="10595351" y="2424335"/>
                <a:ext cx="21240" cy="1419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Ink 2">
                <a:extLst>
                  <a:ext uri="{FF2B5EF4-FFF2-40B4-BE49-F238E27FC236}">
                    <a16:creationId xmlns:a16="http://schemas.microsoft.com/office/drawing/2014/main" id="{6494F5A9-D731-43D9-9E12-4F89C4FA2318}"/>
                  </a:ext>
                </a:extLst>
              </p14:cNvPr>
              <p14:cNvContentPartPr/>
              <p14:nvPr/>
            </p14:nvContentPartPr>
            <p14:xfrm>
              <a:off x="9825311" y="3145025"/>
              <a:ext cx="11880" cy="17640"/>
            </p14:xfrm>
          </p:contentPart>
        </mc:Choice>
        <mc:Fallback xmlns="">
          <p:pic>
            <p:nvPicPr>
              <p:cNvPr id="3" name="Ink 2">
                <a:extLst>
                  <a:ext uri="{FF2B5EF4-FFF2-40B4-BE49-F238E27FC236}">
                    <a16:creationId xmlns:a16="http://schemas.microsoft.com/office/drawing/2014/main" id="{6494F5A9-D731-43D9-9E12-4F89C4FA2318}"/>
                  </a:ext>
                </a:extLst>
              </p:cNvPr>
              <p:cNvPicPr/>
              <p:nvPr/>
            </p:nvPicPr>
            <p:blipFill>
              <a:blip r:embed="rId6"/>
              <a:stretch>
                <a:fillRect/>
              </a:stretch>
            </p:blipFill>
            <p:spPr>
              <a:xfrm>
                <a:off x="9820991" y="3140791"/>
                <a:ext cx="20520" cy="26107"/>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Ink 3">
                <a:extLst>
                  <a:ext uri="{FF2B5EF4-FFF2-40B4-BE49-F238E27FC236}">
                    <a16:creationId xmlns:a16="http://schemas.microsoft.com/office/drawing/2014/main" id="{8E6F4257-4AC9-42E0-8863-3EC5101C59F3}"/>
                  </a:ext>
                </a:extLst>
              </p14:cNvPr>
              <p14:cNvContentPartPr/>
              <p14:nvPr/>
            </p14:nvContentPartPr>
            <p14:xfrm>
              <a:off x="10314551" y="2719865"/>
              <a:ext cx="11880" cy="180"/>
            </p14:xfrm>
          </p:contentPart>
        </mc:Choice>
        <mc:Fallback xmlns="">
          <p:pic>
            <p:nvPicPr>
              <p:cNvPr id="4" name="Ink 3">
                <a:extLst>
                  <a:ext uri="{FF2B5EF4-FFF2-40B4-BE49-F238E27FC236}">
                    <a16:creationId xmlns:a16="http://schemas.microsoft.com/office/drawing/2014/main" id="{8E6F4257-4AC9-42E0-8863-3EC5101C59F3}"/>
                  </a:ext>
                </a:extLst>
              </p:cNvPr>
              <p:cNvPicPr/>
              <p:nvPr/>
            </p:nvPicPr>
            <p:blipFill>
              <a:blip r:embed="rId8"/>
              <a:stretch>
                <a:fillRect/>
              </a:stretch>
            </p:blipFill>
            <p:spPr>
              <a:xfrm>
                <a:off x="10310231" y="2717705"/>
                <a:ext cx="20520" cy="4500"/>
              </a:xfrm>
              <a:prstGeom prst="rect">
                <a:avLst/>
              </a:prstGeom>
            </p:spPr>
          </p:pic>
        </mc:Fallback>
      </mc:AlternateContent>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BB87461A-4A3D-4EB7-8ED7-D41890439C84}"/>
              </a:ext>
            </a:extLst>
          </p:cNvPr>
          <p:cNvSpPr>
            <a:spLocks noGrp="1" noChangeArrowheads="1"/>
          </p:cNvSpPr>
          <p:nvPr>
            <p:ph type="title"/>
          </p:nvPr>
        </p:nvSpPr>
        <p:spPr>
          <a:xfrm>
            <a:off x="2781300" y="228600"/>
            <a:ext cx="3581400" cy="1066800"/>
          </a:xfrm>
        </p:spPr>
        <p:txBody>
          <a:bodyPr/>
          <a:lstStyle/>
          <a:p>
            <a:pPr algn="ctr"/>
            <a:r>
              <a:rPr lang="en-US" altLang="en-US" sz="3600" dirty="0">
                <a:effectLst>
                  <a:outerShdw blurRad="38100" dist="38100" dir="2700000" algn="tl">
                    <a:srgbClr val="000000"/>
                  </a:outerShdw>
                </a:effectLst>
              </a:rPr>
              <a:t>Arno Gaebelein</a:t>
            </a:r>
            <a:br>
              <a:rPr lang="en-US" altLang="en-US" sz="2000" dirty="0">
                <a:solidFill>
                  <a:schemeClr val="tx1"/>
                </a:solidFill>
                <a:effectLst>
                  <a:outerShdw blurRad="38100" dist="38100" dir="2700000" algn="tl">
                    <a:srgbClr val="000000">
                      <a:alpha val="43137"/>
                    </a:srgbClr>
                  </a:outerShdw>
                </a:effectLst>
                <a:latin typeface="Calibri" panose="020F0502020204030204" pitchFamily="34" charset="0"/>
              </a:rPr>
            </a:br>
            <a:r>
              <a:rPr lang="en-US" altLang="en-US" sz="2000" i="1" dirty="0">
                <a:solidFill>
                  <a:schemeClr val="tx1"/>
                </a:solidFill>
                <a:effectLst>
                  <a:outerShdw blurRad="38100" dist="38100" dir="2700000" algn="tl">
                    <a:srgbClr val="000000">
                      <a:alpha val="43137"/>
                    </a:srgbClr>
                  </a:outerShdw>
                </a:effectLst>
                <a:latin typeface="Calibri" panose="020F0502020204030204" pitchFamily="34" charset="0"/>
              </a:rPr>
              <a:t>The Prophet Daniel, </a:t>
            </a:r>
            <a:r>
              <a:rPr lang="en-US" altLang="en-US" sz="2000" dirty="0">
                <a:solidFill>
                  <a:schemeClr val="tx1"/>
                </a:solidFill>
                <a:effectLst>
                  <a:outerShdw blurRad="38100" dist="38100" dir="2700000" algn="tl">
                    <a:srgbClr val="000000">
                      <a:alpha val="43137"/>
                    </a:srgbClr>
                  </a:outerShdw>
                </a:effectLst>
                <a:latin typeface="Calibri" panose="020F0502020204030204" pitchFamily="34" charset="0"/>
              </a:rPr>
              <a:t>Page 18</a:t>
            </a:r>
            <a:r>
              <a:rPr lang="en-US" altLang="en-US" sz="2000" dirty="0">
                <a:solidFill>
                  <a:schemeClr val="tx1"/>
                </a:solidFill>
                <a:effectLst>
                  <a:outerShdw blurRad="38100" dist="38100" dir="2700000" algn="tl">
                    <a:srgbClr val="000000">
                      <a:alpha val="43137"/>
                    </a:srgbClr>
                  </a:outerShdw>
                </a:effectLst>
              </a:rPr>
              <a:t>8</a:t>
            </a:r>
            <a:endParaRPr lang="en-US" altLang="en-US" sz="2000" dirty="0">
              <a:solidFill>
                <a:schemeClr val="tx1"/>
              </a:solidFill>
              <a:effectLst>
                <a:outerShdw blurRad="38100" dist="38100" dir="2700000" algn="tl">
                  <a:srgbClr val="000000">
                    <a:alpha val="43137"/>
                  </a:srgbClr>
                </a:outerShdw>
              </a:effectLst>
              <a:latin typeface="Calibri" panose="020F0502020204030204" pitchFamily="34" charset="0"/>
            </a:endParaRPr>
          </a:p>
        </p:txBody>
      </p:sp>
      <p:sp>
        <p:nvSpPr>
          <p:cNvPr id="6" name="Rectangle 3">
            <a:extLst>
              <a:ext uri="{FF2B5EF4-FFF2-40B4-BE49-F238E27FC236}">
                <a16:creationId xmlns:a16="http://schemas.microsoft.com/office/drawing/2014/main" id="{FF9BA11E-28E2-4B3A-A673-6773D66734D0}"/>
              </a:ext>
            </a:extLst>
          </p:cNvPr>
          <p:cNvSpPr txBox="1">
            <a:spLocks noChangeArrowheads="1"/>
          </p:cNvSpPr>
          <p:nvPr/>
        </p:nvSpPr>
        <p:spPr bwMode="auto">
          <a:xfrm>
            <a:off x="38100" y="1600200"/>
            <a:ext cx="9067800" cy="457200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just">
              <a:buNone/>
            </a:pPr>
            <a:r>
              <a:rPr lang="en-US" sz="28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800" b="1" u="sng" dirty="0">
                <a:solidFill>
                  <a:srgbClr val="FFFFCC"/>
                </a:solidFill>
                <a:latin typeface="Calibri" panose="020F0502020204030204" pitchFamily="34" charset="0"/>
                <a:cs typeface="Calibri" panose="020F0502020204030204" pitchFamily="34" charset="0"/>
              </a:rPr>
              <a:t>Still more interesting is the statement ‘he shall not regard the desire of women</a:t>
            </a:r>
            <a:r>
              <a:rPr lang="en-US" sz="2800" dirty="0">
                <a:latin typeface="Calibri" panose="020F0502020204030204" pitchFamily="34" charset="0"/>
                <a:cs typeface="Calibri" panose="020F0502020204030204" pitchFamily="34" charset="0"/>
              </a:rPr>
              <a:t>.’ The Lord Jesus Christ is here in view. </a:t>
            </a:r>
            <a:r>
              <a:rPr lang="en-US" sz="2800" b="1" u="sng" dirty="0">
                <a:solidFill>
                  <a:srgbClr val="FFFFCC"/>
                </a:solidFill>
                <a:latin typeface="Calibri" panose="020F0502020204030204" pitchFamily="34" charset="0"/>
                <a:cs typeface="Calibri" panose="020F0502020204030204" pitchFamily="34" charset="0"/>
              </a:rPr>
              <a:t>The word ‘desire’ is in the same construct form in Hebrew (</a:t>
            </a:r>
            <a:r>
              <a:rPr lang="en-US" sz="2800" b="1" u="sng" dirty="0" err="1">
                <a:solidFill>
                  <a:srgbClr val="FFFFCC"/>
                </a:solidFill>
                <a:latin typeface="Calibri" panose="020F0502020204030204" pitchFamily="34" charset="0"/>
                <a:cs typeface="Calibri" panose="020F0502020204030204" pitchFamily="34" charset="0"/>
              </a:rPr>
              <a:t>hemdat</a:t>
            </a:r>
            <a:r>
              <a:rPr lang="en-US" sz="2800" b="1" u="sng" dirty="0">
                <a:solidFill>
                  <a:srgbClr val="FFFFCC"/>
                </a:solidFill>
                <a:latin typeface="Calibri" panose="020F0502020204030204" pitchFamily="34" charset="0"/>
                <a:cs typeface="Calibri" panose="020F0502020204030204" pitchFamily="34" charset="0"/>
              </a:rPr>
              <a:t>) as in Haggai 2:7 and 1 Samuel 9:20, indicating that the noun following ‘desire’ is subjective not objective; hence it means “desired by women,” not a desire for women.</a:t>
            </a:r>
            <a:r>
              <a:rPr lang="en-US" sz="2800" b="1" dirty="0">
                <a:solidFill>
                  <a:srgbClr val="FFFFCC"/>
                </a:solidFill>
                <a:latin typeface="Calibri" panose="020F0502020204030204" pitchFamily="34" charset="0"/>
                <a:cs typeface="Calibri" panose="020F0502020204030204" pitchFamily="34" charset="0"/>
              </a:rPr>
              <a:t> </a:t>
            </a:r>
            <a:r>
              <a:rPr lang="en-US" sz="2800" dirty="0">
                <a:latin typeface="Calibri" panose="020F0502020204030204" pitchFamily="34" charset="0"/>
                <a:cs typeface="Calibri" panose="020F0502020204030204" pitchFamily="34" charset="0"/>
              </a:rPr>
              <a:t>Pious Jewish women in Pre-messianic times had one great desire, they wanted to be mothers, with a view to Him, who is the promised seed of the woman. His birth was desired by these godly mothers of Israel. This King then hates God and hates His blessed Son, the Lord Jesus Christ.</a:t>
            </a:r>
            <a:r>
              <a:rPr lang="en-US" sz="30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1026" name="Picture 2" descr="Image result for arno gaebelein">
            <a:extLst>
              <a:ext uri="{FF2B5EF4-FFF2-40B4-BE49-F238E27FC236}">
                <a16:creationId xmlns:a16="http://schemas.microsoft.com/office/drawing/2014/main" id="{076E9FA1-3833-4066-A5F9-FB2D7FFCA2B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400" y="152400"/>
            <a:ext cx="914399" cy="1097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9630790"/>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7591467-788C-4578-93B5-7FDA7B1E7B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21507" name="Rectangle 3"/>
          <p:cNvSpPr>
            <a:spLocks noGrp="1" noChangeArrowheads="1"/>
          </p:cNvSpPr>
          <p:nvPr>
            <p:ph type="body" idx="1"/>
          </p:nvPr>
        </p:nvSpPr>
        <p:spPr>
          <a:xfrm>
            <a:off x="30086" y="76200"/>
            <a:ext cx="9037714" cy="3505200"/>
          </a:xfrm>
        </p:spPr>
        <p:txBody>
          <a:bodyPr/>
          <a:lstStyle/>
          <a:p>
            <a:pPr marL="0" indent="0" algn="ctr" eaLnBrk="1" hangingPunct="1">
              <a:buNone/>
            </a:pPr>
            <a:r>
              <a:rPr lang="en-US" sz="4000" dirty="0">
                <a:solidFill>
                  <a:schemeClr val="tx2"/>
                </a:solidFill>
                <a:ea typeface="+mj-ea"/>
                <a:cs typeface="+mj-cs"/>
              </a:rPr>
              <a:t>Genesis 3:15</a:t>
            </a:r>
          </a:p>
          <a:p>
            <a:pPr marL="0" indent="0" algn="just" eaLnBrk="1" hangingPunct="1">
              <a:buFontTx/>
              <a:buNone/>
            </a:pPr>
            <a:r>
              <a:rPr lang="en-US" sz="3600" dirty="0"/>
              <a:t>“And I will put enmity between you and the woman, and between your seed and her seed; He shall bruise you on the head, and you shall bruise him on the heel.”</a:t>
            </a:r>
          </a:p>
        </p:txBody>
      </p:sp>
      <p:pic>
        <p:nvPicPr>
          <p:cNvPr id="21508" name="Picture 8"/>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24200" y="3168650"/>
            <a:ext cx="2895600" cy="1479550"/>
          </a:xfrm>
          <a:prstGeom prst="rect">
            <a:avLst/>
          </a:prstGeom>
          <a:noFill/>
          <a:ln w="9525">
            <a:noFill/>
            <a:miter lim="800000"/>
            <a:headEnd/>
            <a:tailEnd/>
          </a:ln>
        </p:spPr>
      </p:pic>
    </p:spTree>
    <p:extLst>
      <p:ext uri="{BB962C8B-B14F-4D97-AF65-F5344CB8AC3E}">
        <p14:creationId xmlns:p14="http://schemas.microsoft.com/office/powerpoint/2010/main" val="10362894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7591467-788C-4578-93B5-7FDA7B1E7B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21507" name="Rectangle 3"/>
          <p:cNvSpPr>
            <a:spLocks noGrp="1" noChangeArrowheads="1"/>
          </p:cNvSpPr>
          <p:nvPr>
            <p:ph type="body" idx="1"/>
          </p:nvPr>
        </p:nvSpPr>
        <p:spPr>
          <a:xfrm>
            <a:off x="30086" y="76200"/>
            <a:ext cx="9037714" cy="3505200"/>
          </a:xfrm>
        </p:spPr>
        <p:txBody>
          <a:bodyPr/>
          <a:lstStyle/>
          <a:p>
            <a:pPr marL="0" indent="0" algn="ctr" eaLnBrk="1" hangingPunct="1">
              <a:buNone/>
            </a:pPr>
            <a:r>
              <a:rPr lang="en-US" sz="4000" dirty="0">
                <a:solidFill>
                  <a:schemeClr val="tx2"/>
                </a:solidFill>
                <a:ea typeface="+mj-ea"/>
                <a:cs typeface="+mj-cs"/>
              </a:rPr>
              <a:t>Genesis 3:15</a:t>
            </a:r>
          </a:p>
          <a:p>
            <a:pPr marL="0" indent="0" algn="just" eaLnBrk="1" hangingPunct="1">
              <a:buFontTx/>
              <a:buNone/>
            </a:pPr>
            <a:r>
              <a:rPr lang="en-US" sz="3600" dirty="0"/>
              <a:t>“And I will put enmity between you and the woman, and between your seed and </a:t>
            </a:r>
            <a:r>
              <a:rPr lang="en-US" sz="3600" b="1" u="sng" dirty="0">
                <a:solidFill>
                  <a:srgbClr val="FFFFCC"/>
                </a:solidFill>
              </a:rPr>
              <a:t>her seed</a:t>
            </a:r>
            <a:r>
              <a:rPr lang="en-US" sz="3600" dirty="0"/>
              <a:t>; He shall bruise you on the head, and you shall bruise him on the heel.”</a:t>
            </a:r>
          </a:p>
        </p:txBody>
      </p:sp>
      <p:pic>
        <p:nvPicPr>
          <p:cNvPr id="21508" name="Picture 8"/>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24200" y="3168650"/>
            <a:ext cx="2895600" cy="1479550"/>
          </a:xfrm>
          <a:prstGeom prst="rect">
            <a:avLst/>
          </a:prstGeom>
          <a:noFill/>
          <a:ln w="9525">
            <a:noFill/>
            <a:miter lim="800000"/>
            <a:headEnd/>
            <a:tailEnd/>
          </a:ln>
        </p:spPr>
      </p:pic>
    </p:spTree>
    <p:extLst>
      <p:ext uri="{BB962C8B-B14F-4D97-AF65-F5344CB8AC3E}">
        <p14:creationId xmlns:p14="http://schemas.microsoft.com/office/powerpoint/2010/main" val="7164761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7591467-788C-4578-93B5-7FDA7B1E7B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21507" name="Rectangle 3"/>
          <p:cNvSpPr>
            <a:spLocks noGrp="1" noChangeArrowheads="1"/>
          </p:cNvSpPr>
          <p:nvPr>
            <p:ph type="body" idx="1"/>
          </p:nvPr>
        </p:nvSpPr>
        <p:spPr>
          <a:xfrm>
            <a:off x="30086" y="76200"/>
            <a:ext cx="9037714" cy="3505200"/>
          </a:xfrm>
        </p:spPr>
        <p:txBody>
          <a:bodyPr/>
          <a:lstStyle/>
          <a:p>
            <a:pPr marL="0" indent="0" algn="ctr" eaLnBrk="1" hangingPunct="1">
              <a:buNone/>
            </a:pPr>
            <a:r>
              <a:rPr lang="en-US" sz="4000" dirty="0">
                <a:solidFill>
                  <a:schemeClr val="tx2"/>
                </a:solidFill>
                <a:ea typeface="+mj-ea"/>
                <a:cs typeface="+mj-cs"/>
              </a:rPr>
              <a:t>Genesis 3:15</a:t>
            </a:r>
          </a:p>
          <a:p>
            <a:pPr marL="0" indent="0" algn="just" eaLnBrk="1" hangingPunct="1">
              <a:buFontTx/>
              <a:buNone/>
            </a:pPr>
            <a:r>
              <a:rPr lang="en-US" sz="3600" dirty="0"/>
              <a:t>“And I will put enmity between you and the woman, and between your seed and her seed; He shall bruise you on the head, and </a:t>
            </a:r>
            <a:r>
              <a:rPr lang="en-US" sz="3600" b="1" u="sng" dirty="0">
                <a:solidFill>
                  <a:srgbClr val="FFFFCC"/>
                </a:solidFill>
              </a:rPr>
              <a:t>you shall bruise him on the heel</a:t>
            </a:r>
            <a:r>
              <a:rPr lang="en-US" sz="3600" dirty="0"/>
              <a:t>.”</a:t>
            </a:r>
          </a:p>
        </p:txBody>
      </p:sp>
      <p:pic>
        <p:nvPicPr>
          <p:cNvPr id="21508" name="Picture 8"/>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24200" y="3168650"/>
            <a:ext cx="2895600" cy="1479550"/>
          </a:xfrm>
          <a:prstGeom prst="rect">
            <a:avLst/>
          </a:prstGeom>
          <a:noFill/>
          <a:ln w="9525">
            <a:noFill/>
            <a:miter lim="800000"/>
            <a:headEnd/>
            <a:tailEnd/>
          </a:ln>
        </p:spPr>
      </p:pic>
    </p:spTree>
    <p:extLst>
      <p:ext uri="{BB962C8B-B14F-4D97-AF65-F5344CB8AC3E}">
        <p14:creationId xmlns:p14="http://schemas.microsoft.com/office/powerpoint/2010/main" val="4294216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94BCBCB-02B1-4D95-954F-96DE3E1F789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21507" name="Rectangle 3"/>
          <p:cNvSpPr>
            <a:spLocks noGrp="1" noChangeArrowheads="1"/>
          </p:cNvSpPr>
          <p:nvPr>
            <p:ph type="body" idx="1"/>
          </p:nvPr>
        </p:nvSpPr>
        <p:spPr>
          <a:xfrm>
            <a:off x="30086" y="76200"/>
            <a:ext cx="9037714" cy="3048000"/>
          </a:xfrm>
        </p:spPr>
        <p:txBody>
          <a:bodyPr/>
          <a:lstStyle/>
          <a:p>
            <a:pPr marL="0" indent="0" algn="ctr" eaLnBrk="1" hangingPunct="1">
              <a:buFontTx/>
              <a:buNone/>
            </a:pPr>
            <a:r>
              <a:rPr lang="en-US" sz="4000" dirty="0">
                <a:solidFill>
                  <a:srgbClr val="00FFFF"/>
                </a:solidFill>
                <a:ea typeface="+mj-ea"/>
                <a:cs typeface="+mj-cs"/>
              </a:rPr>
              <a:t>Genesis 4:1 </a:t>
            </a:r>
          </a:p>
          <a:p>
            <a:pPr marL="0" indent="0" algn="just" eaLnBrk="1" hangingPunct="1">
              <a:buFontTx/>
              <a:buNone/>
            </a:pPr>
            <a:r>
              <a:rPr lang="en-US" sz="3600" dirty="0"/>
              <a:t>“Now the man had relations with his wife Eve, and she conceived and gave birth to Cain, and she said, “I have gotten a </a:t>
            </a:r>
            <a:r>
              <a:rPr lang="en-US" sz="3600" dirty="0" err="1"/>
              <a:t>manchild</a:t>
            </a:r>
            <a:r>
              <a:rPr lang="en-US" sz="3600" dirty="0"/>
              <a:t> with </a:t>
            </a:r>
            <a:r>
              <a:rPr lang="en-US" sz="3600" i="1" dirty="0">
                <a:solidFill>
                  <a:srgbClr val="FFFFCC"/>
                </a:solidFill>
              </a:rPr>
              <a:t>the help of</a:t>
            </a:r>
            <a:r>
              <a:rPr lang="en-US" sz="3600" dirty="0"/>
              <a:t> the </a:t>
            </a:r>
            <a:r>
              <a:rPr lang="en-US" sz="3600" cap="small" dirty="0">
                <a:effectLst/>
              </a:rPr>
              <a:t>Lord</a:t>
            </a:r>
            <a:r>
              <a:rPr lang="en-US" sz="3600" dirty="0"/>
              <a:t>.”</a:t>
            </a:r>
          </a:p>
        </p:txBody>
      </p:sp>
      <p:pic>
        <p:nvPicPr>
          <p:cNvPr id="6" name="Picture 8">
            <a:extLst>
              <a:ext uri="{FF2B5EF4-FFF2-40B4-BE49-F238E27FC236}">
                <a16:creationId xmlns:a16="http://schemas.microsoft.com/office/drawing/2014/main" id="{13B7930F-5AE6-4B56-9812-F2B2F68B1B6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24200" y="3168650"/>
            <a:ext cx="2895600" cy="1479550"/>
          </a:xfrm>
          <a:prstGeom prst="rect">
            <a:avLst/>
          </a:prstGeom>
          <a:noFill/>
          <a:ln w="9525">
            <a:noFill/>
            <a:miter lim="800000"/>
            <a:headEnd/>
            <a:tailEnd/>
          </a:ln>
        </p:spPr>
      </p:pic>
    </p:spTree>
    <p:extLst>
      <p:ext uri="{BB962C8B-B14F-4D97-AF65-F5344CB8AC3E}">
        <p14:creationId xmlns:p14="http://schemas.microsoft.com/office/powerpoint/2010/main" val="41210914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94BCBCB-02B1-4D95-954F-96DE3E1F789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21507" name="Rectangle 3"/>
          <p:cNvSpPr>
            <a:spLocks noGrp="1" noChangeArrowheads="1"/>
          </p:cNvSpPr>
          <p:nvPr>
            <p:ph type="body" idx="1"/>
          </p:nvPr>
        </p:nvSpPr>
        <p:spPr>
          <a:xfrm>
            <a:off x="30086" y="76200"/>
            <a:ext cx="9037714" cy="3048000"/>
          </a:xfrm>
        </p:spPr>
        <p:txBody>
          <a:bodyPr/>
          <a:lstStyle/>
          <a:p>
            <a:pPr marL="0" indent="0" algn="ctr" eaLnBrk="1" hangingPunct="1">
              <a:buFontTx/>
              <a:buNone/>
            </a:pPr>
            <a:r>
              <a:rPr lang="en-US" sz="4000" dirty="0">
                <a:solidFill>
                  <a:srgbClr val="00FFFF"/>
                </a:solidFill>
                <a:ea typeface="+mj-ea"/>
                <a:cs typeface="+mj-cs"/>
              </a:rPr>
              <a:t>Genesis 4:1 </a:t>
            </a:r>
          </a:p>
          <a:p>
            <a:pPr marL="0" indent="0" algn="just" eaLnBrk="1" hangingPunct="1">
              <a:buFontTx/>
              <a:buNone/>
            </a:pPr>
            <a:r>
              <a:rPr lang="en-US" sz="3600" dirty="0"/>
              <a:t>“Now the man had relations with his wife Eve, and she conceived and gave birth to Cain, and she said, “I have gotten a </a:t>
            </a:r>
            <a:r>
              <a:rPr lang="en-US" sz="3600" dirty="0" err="1"/>
              <a:t>manchild</a:t>
            </a:r>
            <a:r>
              <a:rPr lang="en-US" sz="3600" dirty="0"/>
              <a:t> with </a:t>
            </a:r>
            <a:r>
              <a:rPr lang="en-US" sz="3600" b="1" i="1" u="sng" dirty="0">
                <a:solidFill>
                  <a:srgbClr val="FFFFCC"/>
                </a:solidFill>
              </a:rPr>
              <a:t>the help of</a:t>
            </a:r>
            <a:r>
              <a:rPr lang="en-US" sz="3600" dirty="0"/>
              <a:t> the </a:t>
            </a:r>
            <a:r>
              <a:rPr lang="en-US" sz="3600" cap="small" dirty="0">
                <a:effectLst/>
              </a:rPr>
              <a:t>Lord</a:t>
            </a:r>
            <a:r>
              <a:rPr lang="en-US" sz="3600" dirty="0"/>
              <a:t>.”</a:t>
            </a:r>
          </a:p>
        </p:txBody>
      </p:sp>
      <p:pic>
        <p:nvPicPr>
          <p:cNvPr id="6" name="Picture 8">
            <a:extLst>
              <a:ext uri="{FF2B5EF4-FFF2-40B4-BE49-F238E27FC236}">
                <a16:creationId xmlns:a16="http://schemas.microsoft.com/office/drawing/2014/main" id="{13B7930F-5AE6-4B56-9812-F2B2F68B1B6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24200" y="3168650"/>
            <a:ext cx="2895600" cy="1479550"/>
          </a:xfrm>
          <a:prstGeom prst="rect">
            <a:avLst/>
          </a:prstGeom>
          <a:noFill/>
          <a:ln w="9525">
            <a:noFill/>
            <a:miter lim="800000"/>
            <a:headEnd/>
            <a:tailEnd/>
          </a:ln>
        </p:spPr>
      </p:pic>
    </p:spTree>
    <p:extLst>
      <p:ext uri="{BB962C8B-B14F-4D97-AF65-F5344CB8AC3E}">
        <p14:creationId xmlns:p14="http://schemas.microsoft.com/office/powerpoint/2010/main" val="3724990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97173AB-BE3D-4605-8311-76BE0EDF343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pic>
        <p:nvPicPr>
          <p:cNvPr id="6" name="Picture 8">
            <a:extLst>
              <a:ext uri="{FF2B5EF4-FFF2-40B4-BE49-F238E27FC236}">
                <a16:creationId xmlns:a16="http://schemas.microsoft.com/office/drawing/2014/main" id="{95DD8DB8-12CD-4684-8E5F-35BB1CFB511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24200" y="3168650"/>
            <a:ext cx="2895600" cy="1479550"/>
          </a:xfrm>
          <a:prstGeom prst="rect">
            <a:avLst/>
          </a:prstGeom>
          <a:noFill/>
          <a:ln w="9525">
            <a:noFill/>
            <a:miter lim="800000"/>
            <a:headEnd/>
            <a:tailEnd/>
          </a:ln>
        </p:spPr>
      </p:pic>
      <p:sp>
        <p:nvSpPr>
          <p:cNvPr id="21507" name="Rectangle 3"/>
          <p:cNvSpPr>
            <a:spLocks noGrp="1" noChangeArrowheads="1"/>
          </p:cNvSpPr>
          <p:nvPr>
            <p:ph type="body" idx="1"/>
          </p:nvPr>
        </p:nvSpPr>
        <p:spPr>
          <a:xfrm>
            <a:off x="76200" y="76200"/>
            <a:ext cx="8991600" cy="3048000"/>
          </a:xfrm>
        </p:spPr>
        <p:txBody>
          <a:bodyPr/>
          <a:lstStyle/>
          <a:p>
            <a:pPr marL="0" indent="0" algn="ctr" eaLnBrk="1" hangingPunct="1">
              <a:buFontTx/>
              <a:buNone/>
            </a:pPr>
            <a:r>
              <a:rPr lang="en-US" sz="4000" dirty="0">
                <a:solidFill>
                  <a:srgbClr val="00FFFF"/>
                </a:solidFill>
                <a:ea typeface="+mj-ea"/>
                <a:cs typeface="+mj-cs"/>
              </a:rPr>
              <a:t>Genesis 5:29 </a:t>
            </a:r>
          </a:p>
          <a:p>
            <a:pPr marL="0" indent="0" algn="just" eaLnBrk="1" hangingPunct="1">
              <a:buFontTx/>
              <a:buNone/>
            </a:pPr>
            <a:r>
              <a:rPr lang="en-US" sz="3600" dirty="0"/>
              <a:t>“Now he called his name Noah, saying, “This one will give us rest from our work and from the toil of our hands </a:t>
            </a:r>
            <a:r>
              <a:rPr lang="en-US" sz="3600" i="1" dirty="0"/>
              <a:t>arising</a:t>
            </a:r>
            <a:r>
              <a:rPr lang="en-US" sz="3600" dirty="0"/>
              <a:t> from the ground which the </a:t>
            </a:r>
            <a:r>
              <a:rPr lang="en-US" sz="3600" cap="small" dirty="0">
                <a:effectLst/>
              </a:rPr>
              <a:t>Lord</a:t>
            </a:r>
            <a:r>
              <a:rPr lang="en-US" sz="3600" dirty="0"/>
              <a:t> has cursed.”</a:t>
            </a:r>
          </a:p>
        </p:txBody>
      </p:sp>
    </p:spTree>
    <p:extLst>
      <p:ext uri="{BB962C8B-B14F-4D97-AF65-F5344CB8AC3E}">
        <p14:creationId xmlns:p14="http://schemas.microsoft.com/office/powerpoint/2010/main" val="18439036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AACC586-E9B9-4E67-9820-BEA79C5B59D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pic>
        <p:nvPicPr>
          <p:cNvPr id="6" name="Picture 8">
            <a:extLst>
              <a:ext uri="{FF2B5EF4-FFF2-40B4-BE49-F238E27FC236}">
                <a16:creationId xmlns:a16="http://schemas.microsoft.com/office/drawing/2014/main" id="{95DD8DB8-12CD-4684-8E5F-35BB1CFB511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429000" y="3581400"/>
            <a:ext cx="2895600" cy="1479550"/>
          </a:xfrm>
          <a:prstGeom prst="rect">
            <a:avLst/>
          </a:prstGeom>
          <a:noFill/>
          <a:ln w="9525">
            <a:noFill/>
            <a:miter lim="800000"/>
            <a:headEnd/>
            <a:tailEnd/>
          </a:ln>
        </p:spPr>
      </p:pic>
      <p:sp>
        <p:nvSpPr>
          <p:cNvPr id="21507" name="Rectangle 3"/>
          <p:cNvSpPr>
            <a:spLocks noGrp="1" noChangeArrowheads="1"/>
          </p:cNvSpPr>
          <p:nvPr>
            <p:ph type="body" idx="1"/>
          </p:nvPr>
        </p:nvSpPr>
        <p:spPr>
          <a:xfrm>
            <a:off x="76200" y="76200"/>
            <a:ext cx="8991600" cy="3048000"/>
          </a:xfrm>
        </p:spPr>
        <p:txBody>
          <a:bodyPr/>
          <a:lstStyle/>
          <a:p>
            <a:pPr marL="0" indent="0" algn="ctr" eaLnBrk="1" hangingPunct="1">
              <a:buFontTx/>
              <a:buNone/>
            </a:pPr>
            <a:r>
              <a:rPr lang="en-US" sz="4000" dirty="0">
                <a:solidFill>
                  <a:srgbClr val="00FFFF"/>
                </a:solidFill>
                <a:ea typeface="+mj-ea"/>
                <a:cs typeface="+mj-cs"/>
              </a:rPr>
              <a:t>Luke 1:42-43 </a:t>
            </a:r>
          </a:p>
          <a:p>
            <a:pPr marL="0" indent="0" algn="just" eaLnBrk="1" hangingPunct="1">
              <a:buFontTx/>
              <a:buNone/>
            </a:pPr>
            <a:r>
              <a:rPr lang="en-US" sz="3600" baseline="30000" dirty="0"/>
              <a:t>42 </a:t>
            </a:r>
            <a:r>
              <a:rPr lang="en-US" sz="3600" dirty="0"/>
              <a:t>And she cried out with a loud voice and said, “</a:t>
            </a:r>
            <a:r>
              <a:rPr lang="en-US" sz="3600" b="1" u="sng" dirty="0">
                <a:solidFill>
                  <a:srgbClr val="FFFFCC"/>
                </a:solidFill>
              </a:rPr>
              <a:t>Blessed </a:t>
            </a:r>
            <a:r>
              <a:rPr lang="en-US" sz="3600" b="1" i="1" u="sng" dirty="0">
                <a:solidFill>
                  <a:srgbClr val="FFFFCC"/>
                </a:solidFill>
              </a:rPr>
              <a:t>are</a:t>
            </a:r>
            <a:r>
              <a:rPr lang="en-US" sz="3600" b="1" u="sng" dirty="0">
                <a:solidFill>
                  <a:srgbClr val="FFFFCC"/>
                </a:solidFill>
              </a:rPr>
              <a:t> you among women</a:t>
            </a:r>
            <a:r>
              <a:rPr lang="en-US" sz="3600" dirty="0"/>
              <a:t>, and blessed </a:t>
            </a:r>
            <a:r>
              <a:rPr lang="en-US" sz="3600" i="1" dirty="0"/>
              <a:t>is</a:t>
            </a:r>
            <a:r>
              <a:rPr lang="en-US" sz="3600" dirty="0"/>
              <a:t> the fruit of your womb! </a:t>
            </a:r>
            <a:r>
              <a:rPr lang="en-US" sz="3600" baseline="30000" dirty="0"/>
              <a:t>43 </a:t>
            </a:r>
            <a:r>
              <a:rPr lang="en-US" sz="3600" dirty="0"/>
              <a:t>And how has it </a:t>
            </a:r>
            <a:r>
              <a:rPr lang="en-US" sz="3600" i="1" dirty="0"/>
              <a:t>happened</a:t>
            </a:r>
            <a:r>
              <a:rPr lang="en-US" sz="3600" dirty="0"/>
              <a:t> to me, that the mother of my Lord would come to me?”</a:t>
            </a:r>
          </a:p>
        </p:txBody>
      </p:sp>
    </p:spTree>
    <p:extLst>
      <p:ext uri="{BB962C8B-B14F-4D97-AF65-F5344CB8AC3E}">
        <p14:creationId xmlns:p14="http://schemas.microsoft.com/office/powerpoint/2010/main" val="33378556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BB87461A-4A3D-4EB7-8ED7-D41890439C84}"/>
              </a:ext>
            </a:extLst>
          </p:cNvPr>
          <p:cNvSpPr>
            <a:spLocks noGrp="1" noChangeArrowheads="1"/>
          </p:cNvSpPr>
          <p:nvPr>
            <p:ph type="title"/>
          </p:nvPr>
        </p:nvSpPr>
        <p:spPr>
          <a:xfrm>
            <a:off x="2781300" y="228600"/>
            <a:ext cx="3581400" cy="1066800"/>
          </a:xfrm>
        </p:spPr>
        <p:txBody>
          <a:bodyPr/>
          <a:lstStyle/>
          <a:p>
            <a:pPr algn="ctr"/>
            <a:r>
              <a:rPr lang="en-US" altLang="en-US" sz="3200" dirty="0">
                <a:effectLst>
                  <a:outerShdw blurRad="38100" dist="38100" dir="2700000" algn="tl">
                    <a:srgbClr val="000000"/>
                  </a:outerShdw>
                </a:effectLst>
              </a:rPr>
              <a:t>Arno Gaebelein</a:t>
            </a:r>
            <a:br>
              <a:rPr lang="en-US" altLang="en-US" sz="2000" dirty="0">
                <a:solidFill>
                  <a:schemeClr val="tx1"/>
                </a:solidFill>
                <a:effectLst>
                  <a:outerShdw blurRad="38100" dist="38100" dir="2700000" algn="tl">
                    <a:srgbClr val="000000">
                      <a:alpha val="43137"/>
                    </a:srgbClr>
                  </a:outerShdw>
                </a:effectLst>
                <a:latin typeface="Calibri" panose="020F0502020204030204" pitchFamily="34" charset="0"/>
              </a:rPr>
            </a:br>
            <a:r>
              <a:rPr lang="en-US" altLang="en-US" sz="2000" i="1" dirty="0">
                <a:solidFill>
                  <a:schemeClr val="tx1"/>
                </a:solidFill>
                <a:effectLst>
                  <a:outerShdw blurRad="38100" dist="38100" dir="2700000" algn="tl">
                    <a:srgbClr val="000000">
                      <a:alpha val="43137"/>
                    </a:srgbClr>
                  </a:outerShdw>
                </a:effectLst>
                <a:latin typeface="Calibri" panose="020F0502020204030204" pitchFamily="34" charset="0"/>
              </a:rPr>
              <a:t>The Prophet Daniel, </a:t>
            </a:r>
            <a:r>
              <a:rPr lang="en-US" altLang="en-US" sz="2000" dirty="0">
                <a:solidFill>
                  <a:schemeClr val="tx1"/>
                </a:solidFill>
                <a:effectLst>
                  <a:outerShdw blurRad="38100" dist="38100" dir="2700000" algn="tl">
                    <a:srgbClr val="000000">
                      <a:alpha val="43137"/>
                    </a:srgbClr>
                  </a:outerShdw>
                </a:effectLst>
                <a:latin typeface="Calibri" panose="020F0502020204030204" pitchFamily="34" charset="0"/>
              </a:rPr>
              <a:t>Page 18</a:t>
            </a:r>
            <a:r>
              <a:rPr lang="en-US" altLang="en-US" sz="2000" dirty="0">
                <a:solidFill>
                  <a:schemeClr val="tx1"/>
                </a:solidFill>
                <a:effectLst>
                  <a:outerShdw blurRad="38100" dist="38100" dir="2700000" algn="tl">
                    <a:srgbClr val="000000">
                      <a:alpha val="43137"/>
                    </a:srgbClr>
                  </a:outerShdw>
                </a:effectLst>
              </a:rPr>
              <a:t>8</a:t>
            </a:r>
            <a:endParaRPr lang="en-US" altLang="en-US" sz="2000" dirty="0">
              <a:solidFill>
                <a:schemeClr val="tx1"/>
              </a:solidFill>
              <a:effectLst>
                <a:outerShdw blurRad="38100" dist="38100" dir="2700000" algn="tl">
                  <a:srgbClr val="000000">
                    <a:alpha val="43137"/>
                  </a:srgbClr>
                </a:outerShdw>
              </a:effectLst>
              <a:latin typeface="Calibri" panose="020F0502020204030204" pitchFamily="34" charset="0"/>
            </a:endParaRPr>
          </a:p>
        </p:txBody>
      </p:sp>
      <p:sp>
        <p:nvSpPr>
          <p:cNvPr id="6" name="Rectangle 3">
            <a:extLst>
              <a:ext uri="{FF2B5EF4-FFF2-40B4-BE49-F238E27FC236}">
                <a16:creationId xmlns:a16="http://schemas.microsoft.com/office/drawing/2014/main" id="{FF9BA11E-28E2-4B3A-A673-6773D66734D0}"/>
              </a:ext>
            </a:extLst>
          </p:cNvPr>
          <p:cNvSpPr txBox="1">
            <a:spLocks noChangeArrowheads="1"/>
          </p:cNvSpPr>
          <p:nvPr/>
        </p:nvSpPr>
        <p:spPr bwMode="auto">
          <a:xfrm>
            <a:off x="38100" y="1600200"/>
            <a:ext cx="9067800" cy="487680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just">
              <a:spcBef>
                <a:spcPts val="0"/>
              </a:spcBef>
              <a:buNone/>
            </a:pPr>
            <a:r>
              <a:rPr lang="en-US" sz="2800" b="1" u="sng" kern="0"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800" b="1" u="sng" dirty="0">
                <a:solidFill>
                  <a:srgbClr val="FFFFCC"/>
                </a:solidFill>
                <a:latin typeface="Calibri" panose="020F0502020204030204" pitchFamily="34" charset="0"/>
                <a:cs typeface="Calibri" panose="020F0502020204030204" pitchFamily="34" charset="0"/>
              </a:rPr>
              <a:t>Still more interesting is the statement ‘he shall not regard the desire of women.’ The Lord Jesus Christ is here in view. </a:t>
            </a:r>
            <a:r>
              <a:rPr lang="en-US" sz="2800" dirty="0">
                <a:latin typeface="Calibri" panose="020F0502020204030204" pitchFamily="34" charset="0"/>
                <a:cs typeface="Calibri" panose="020F0502020204030204" pitchFamily="34" charset="0"/>
              </a:rPr>
              <a:t>The word ‘desire’ is in the same construct form in Hebrew (</a:t>
            </a:r>
            <a:r>
              <a:rPr lang="en-US" sz="2800" dirty="0" err="1">
                <a:latin typeface="Calibri" panose="020F0502020204030204" pitchFamily="34" charset="0"/>
                <a:cs typeface="Calibri" panose="020F0502020204030204" pitchFamily="34" charset="0"/>
              </a:rPr>
              <a:t>hemdat</a:t>
            </a:r>
            <a:r>
              <a:rPr lang="en-US" sz="2800" dirty="0">
                <a:latin typeface="Calibri" panose="020F0502020204030204" pitchFamily="34" charset="0"/>
                <a:cs typeface="Calibri" panose="020F0502020204030204" pitchFamily="34" charset="0"/>
              </a:rPr>
              <a:t>) as in Haggai 2:7 and 1 Samuel 9:20, indicating that the noun following ‘desire’ is subjective not objective; hence it means “desired by women,” not a desire for women. </a:t>
            </a:r>
            <a:r>
              <a:rPr lang="en-US" sz="2800" b="1" u="sng" dirty="0">
                <a:solidFill>
                  <a:srgbClr val="FFFFCC"/>
                </a:solidFill>
                <a:latin typeface="Calibri" panose="020F0502020204030204" pitchFamily="34" charset="0"/>
                <a:cs typeface="Calibri" panose="020F0502020204030204" pitchFamily="34" charset="0"/>
              </a:rPr>
              <a:t>Pious Jewish women in Pre-messianic times had one great desire, they wanted to be mothers, with a view to Him, who is the promised seed of the woman. His birth was desired by these godly mothers of Israel. This King then hates God and hates His blessed Son, the Lord Jesus Christ</a:t>
            </a:r>
            <a:r>
              <a:rPr lang="en-US" sz="2800" dirty="0">
                <a:latin typeface="Calibri" panose="020F0502020204030204" pitchFamily="34" charset="0"/>
                <a:cs typeface="Calibri" panose="020F0502020204030204" pitchFamily="34" charset="0"/>
              </a:rPr>
              <a:t>.</a:t>
            </a:r>
            <a:r>
              <a:rPr lang="en-US" sz="30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1026" name="Picture 2" descr="Image result for arno gaebelein">
            <a:extLst>
              <a:ext uri="{FF2B5EF4-FFF2-40B4-BE49-F238E27FC236}">
                <a16:creationId xmlns:a16="http://schemas.microsoft.com/office/drawing/2014/main" id="{076E9FA1-3833-4066-A5F9-FB2D7FFCA2B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400" y="152400"/>
            <a:ext cx="914399" cy="1097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2429165"/>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9CB4A20-33A3-4ACE-96DB-5C497EFBB81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pic>
        <p:nvPicPr>
          <p:cNvPr id="6" name="Picture 8">
            <a:extLst>
              <a:ext uri="{FF2B5EF4-FFF2-40B4-BE49-F238E27FC236}">
                <a16:creationId xmlns:a16="http://schemas.microsoft.com/office/drawing/2014/main" id="{95DD8DB8-12CD-4684-8E5F-35BB1CFB511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429000" y="3581400"/>
            <a:ext cx="2895600" cy="1479550"/>
          </a:xfrm>
          <a:prstGeom prst="rect">
            <a:avLst/>
          </a:prstGeom>
          <a:noFill/>
          <a:ln w="9525">
            <a:noFill/>
            <a:miter lim="800000"/>
            <a:headEnd/>
            <a:tailEnd/>
          </a:ln>
        </p:spPr>
      </p:pic>
      <p:sp>
        <p:nvSpPr>
          <p:cNvPr id="21507" name="Rectangle 3"/>
          <p:cNvSpPr>
            <a:spLocks noGrp="1" noChangeArrowheads="1"/>
          </p:cNvSpPr>
          <p:nvPr>
            <p:ph type="body" idx="1"/>
          </p:nvPr>
        </p:nvSpPr>
        <p:spPr>
          <a:xfrm>
            <a:off x="76200" y="76200"/>
            <a:ext cx="8991600" cy="3048000"/>
          </a:xfrm>
        </p:spPr>
        <p:txBody>
          <a:bodyPr/>
          <a:lstStyle/>
          <a:p>
            <a:pPr marL="0" indent="0" algn="ctr" eaLnBrk="1" hangingPunct="1">
              <a:buFontTx/>
              <a:buNone/>
            </a:pPr>
            <a:r>
              <a:rPr lang="en-US" sz="4000" dirty="0">
                <a:solidFill>
                  <a:srgbClr val="00FFFF"/>
                </a:solidFill>
                <a:ea typeface="+mj-ea"/>
                <a:cs typeface="+mj-cs"/>
              </a:rPr>
              <a:t>1 John 4:3 </a:t>
            </a:r>
          </a:p>
          <a:p>
            <a:pPr marL="0" indent="0" algn="just" eaLnBrk="1" hangingPunct="1">
              <a:buFontTx/>
              <a:buNone/>
            </a:pPr>
            <a:r>
              <a:rPr lang="en-US" sz="3600" dirty="0"/>
              <a:t>“and every spirit that does not confess Jesus is not from God; this is </a:t>
            </a:r>
            <a:r>
              <a:rPr lang="en-US" sz="3600" b="1" u="sng" dirty="0">
                <a:solidFill>
                  <a:srgbClr val="FFFFCC"/>
                </a:solidFill>
              </a:rPr>
              <a:t>the </a:t>
            </a:r>
            <a:r>
              <a:rPr lang="en-US" sz="3600" b="1" i="1" u="sng" dirty="0">
                <a:solidFill>
                  <a:srgbClr val="FFFFCC"/>
                </a:solidFill>
              </a:rPr>
              <a:t>spirit</a:t>
            </a:r>
            <a:r>
              <a:rPr lang="en-US" sz="3600" b="1" u="sng" dirty="0">
                <a:solidFill>
                  <a:srgbClr val="FFFFCC"/>
                </a:solidFill>
              </a:rPr>
              <a:t> of the antichrist</a:t>
            </a:r>
            <a:r>
              <a:rPr lang="en-US" sz="3600" dirty="0"/>
              <a:t>, of which you have heard that it is coming, </a:t>
            </a:r>
            <a:r>
              <a:rPr lang="en-US" sz="3600" b="1" u="sng" dirty="0">
                <a:solidFill>
                  <a:srgbClr val="FFFFCC"/>
                </a:solidFill>
              </a:rPr>
              <a:t>and now it is already in the world</a:t>
            </a:r>
            <a:r>
              <a:rPr lang="en-US" sz="3600" dirty="0"/>
              <a:t>.”</a:t>
            </a:r>
          </a:p>
        </p:txBody>
      </p:sp>
    </p:spTree>
    <p:extLst>
      <p:ext uri="{BB962C8B-B14F-4D97-AF65-F5344CB8AC3E}">
        <p14:creationId xmlns:p14="http://schemas.microsoft.com/office/powerpoint/2010/main" val="8640732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180AB1E2-2E7C-4CE4-8A1D-8E8D28A132FD}"/>
              </a:ext>
            </a:extLst>
          </p:cNvPr>
          <p:cNvSpPr>
            <a:spLocks noGrp="1" noChangeArrowheads="1"/>
          </p:cNvSpPr>
          <p:nvPr>
            <p:ph type="ctrTitle" idx="4294967295"/>
          </p:nvPr>
        </p:nvSpPr>
        <p:spPr>
          <a:xfrm>
            <a:off x="2834867" y="228600"/>
            <a:ext cx="3474267" cy="1143000"/>
          </a:xfrm>
        </p:spPr>
        <p:txBody>
          <a:bodyPr anchor="ctr"/>
          <a:lstStyle/>
          <a:p>
            <a:pPr lvl="0" algn="ctr">
              <a:spcBef>
                <a:spcPct val="20000"/>
              </a:spcBef>
              <a:buClr>
                <a:srgbClr val="00FFFF"/>
              </a:buClr>
              <a:buSzPct val="75000"/>
            </a:pPr>
            <a:r>
              <a:rPr lang="en-US" altLang="en-US" sz="4400" dirty="0">
                <a:effectLst>
                  <a:outerShdw blurRad="38100" dist="38100" dir="2700000" algn="tl">
                    <a:srgbClr val="000000">
                      <a:alpha val="43137"/>
                    </a:srgbClr>
                  </a:outerShdw>
                </a:effectLst>
              </a:rPr>
              <a:t>DANIEL 10-12</a:t>
            </a:r>
            <a:br>
              <a:rPr lang="en-US" altLang="en-US" sz="4400" dirty="0">
                <a:effectLst>
                  <a:outerShdw blurRad="38100" dist="38100" dir="2700000" algn="tl">
                    <a:srgbClr val="000000">
                      <a:alpha val="43137"/>
                    </a:srgbClr>
                  </a:outerShdw>
                </a:effectLst>
              </a:rPr>
            </a:br>
            <a:r>
              <a:rPr lang="en-US" altLang="en-US" sz="3200" dirty="0">
                <a:solidFill>
                  <a:srgbClr val="FFFFFF"/>
                </a:solidFill>
                <a:effectLst>
                  <a:outerShdw blurRad="38100" dist="38100" dir="2700000" algn="tl">
                    <a:srgbClr val="000000">
                      <a:alpha val="43137"/>
                    </a:srgbClr>
                  </a:outerShdw>
                </a:effectLst>
                <a:ea typeface="+mn-ea"/>
                <a:cs typeface="+mn-cs"/>
              </a:rPr>
              <a:t>THE FINAL VISION</a:t>
            </a:r>
            <a:endParaRPr lang="en-US" altLang="en-US" sz="4400" dirty="0">
              <a:effectLst>
                <a:outerShdw blurRad="38100" dist="38100" dir="2700000" algn="tl">
                  <a:srgbClr val="000000">
                    <a:alpha val="43137"/>
                  </a:srgbClr>
                </a:outerShdw>
              </a:effectLst>
            </a:endParaRPr>
          </a:p>
        </p:txBody>
      </p:sp>
      <p:pic>
        <p:nvPicPr>
          <p:cNvPr id="2052" name="Picture 4" descr="C:\My Documents\My Pictures\vision of ram &amp; goat">
            <a:extLst>
              <a:ext uri="{FF2B5EF4-FFF2-40B4-BE49-F238E27FC236}">
                <a16:creationId xmlns:a16="http://schemas.microsoft.com/office/drawing/2014/main" id="{BA5BF767-5932-422E-92BD-B5D28FCE4F9A}"/>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339703" y="1752600"/>
            <a:ext cx="6464595"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7318349"/>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7EA8B90-3369-433C-95B0-2B27A3E738F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pic>
        <p:nvPicPr>
          <p:cNvPr id="6" name="Picture 8">
            <a:extLst>
              <a:ext uri="{FF2B5EF4-FFF2-40B4-BE49-F238E27FC236}">
                <a16:creationId xmlns:a16="http://schemas.microsoft.com/office/drawing/2014/main" id="{95DD8DB8-12CD-4684-8E5F-35BB1CFB511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429000" y="3581400"/>
            <a:ext cx="2895600" cy="1479550"/>
          </a:xfrm>
          <a:prstGeom prst="rect">
            <a:avLst/>
          </a:prstGeom>
          <a:noFill/>
          <a:ln w="9525">
            <a:noFill/>
            <a:miter lim="800000"/>
            <a:headEnd/>
            <a:tailEnd/>
          </a:ln>
        </p:spPr>
      </p:pic>
      <p:sp>
        <p:nvSpPr>
          <p:cNvPr id="21507" name="Rectangle 3"/>
          <p:cNvSpPr>
            <a:spLocks noGrp="1" noChangeArrowheads="1"/>
          </p:cNvSpPr>
          <p:nvPr>
            <p:ph type="body" idx="1"/>
          </p:nvPr>
        </p:nvSpPr>
        <p:spPr>
          <a:xfrm>
            <a:off x="76200" y="76200"/>
            <a:ext cx="8991600" cy="3048000"/>
          </a:xfrm>
        </p:spPr>
        <p:txBody>
          <a:bodyPr/>
          <a:lstStyle/>
          <a:p>
            <a:pPr marL="0" indent="0" algn="ctr" eaLnBrk="1" hangingPunct="1">
              <a:buFontTx/>
              <a:buNone/>
            </a:pPr>
            <a:r>
              <a:rPr lang="en-US" sz="4000" dirty="0">
                <a:solidFill>
                  <a:srgbClr val="00FFFF"/>
                </a:solidFill>
                <a:ea typeface="+mj-ea"/>
                <a:cs typeface="+mj-cs"/>
              </a:rPr>
              <a:t>2 Thessalonians 2:7 </a:t>
            </a:r>
          </a:p>
          <a:p>
            <a:pPr marL="0" indent="0" algn="just" eaLnBrk="1" hangingPunct="1">
              <a:buFontTx/>
              <a:buNone/>
            </a:pPr>
            <a:r>
              <a:rPr lang="en-US" sz="3600" dirty="0"/>
              <a:t>“For the mystery of lawlessness </a:t>
            </a:r>
            <a:r>
              <a:rPr lang="en-US" sz="3600" b="1" u="sng" dirty="0">
                <a:solidFill>
                  <a:srgbClr val="FFFFCC"/>
                </a:solidFill>
              </a:rPr>
              <a:t>is already at work</a:t>
            </a:r>
            <a:r>
              <a:rPr lang="en-US" sz="3600" dirty="0"/>
              <a:t>; only he who now restrains </a:t>
            </a:r>
            <a:r>
              <a:rPr lang="en-US" sz="3600" i="1" dirty="0"/>
              <a:t>will do so</a:t>
            </a:r>
            <a:r>
              <a:rPr lang="en-US" sz="3600" dirty="0"/>
              <a:t> until he is taken out of the way.”</a:t>
            </a:r>
          </a:p>
        </p:txBody>
      </p:sp>
    </p:spTree>
    <p:extLst>
      <p:ext uri="{BB962C8B-B14F-4D97-AF65-F5344CB8AC3E}">
        <p14:creationId xmlns:p14="http://schemas.microsoft.com/office/powerpoint/2010/main" val="20650131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9" name="Picture 1"/>
          <p:cNvPicPr>
            <a:picLocks noChangeAspect="1" noChangeArrowheads="1"/>
          </p:cNvPicPr>
          <p:nvPr/>
        </p:nvPicPr>
        <p:blipFill>
          <a:blip r:embed="rId2" cstate="print">
            <a:lum bright="70000" contrast="-70000"/>
          </a:blip>
          <a:srcRect/>
          <a:stretch>
            <a:fillRect/>
          </a:stretch>
        </p:blipFill>
        <p:spPr bwMode="auto">
          <a:xfrm>
            <a:off x="228600" y="914400"/>
            <a:ext cx="8686800" cy="5257800"/>
          </a:xfrm>
          <a:prstGeom prst="rect">
            <a:avLst/>
          </a:prstGeom>
          <a:noFill/>
          <a:ln w="9525">
            <a:noFill/>
            <a:miter lim="800000"/>
            <a:headEnd/>
            <a:tailEnd/>
          </a:ln>
        </p:spPr>
      </p:pic>
      <p:sp>
        <p:nvSpPr>
          <p:cNvPr id="47106" name="Title 1"/>
          <p:cNvSpPr>
            <a:spLocks noGrp="1"/>
          </p:cNvSpPr>
          <p:nvPr>
            <p:ph type="title"/>
          </p:nvPr>
        </p:nvSpPr>
        <p:spPr>
          <a:xfrm>
            <a:off x="381000" y="76200"/>
            <a:ext cx="8534400" cy="762000"/>
          </a:xfrm>
        </p:spPr>
        <p:txBody>
          <a:bodyPr/>
          <a:lstStyle/>
          <a:p>
            <a:pPr algn="ctr" eaLnBrk="1" hangingPunct="1"/>
            <a:r>
              <a:rPr lang="en-US" sz="4000" dirty="0">
                <a:latin typeface="Calibri" pitchFamily="34" charset="0"/>
                <a:cs typeface="Calibri" pitchFamily="34" charset="0"/>
              </a:rPr>
              <a:t>Islamic Proselytizing</a:t>
            </a:r>
          </a:p>
        </p:txBody>
      </p:sp>
      <p:sp>
        <p:nvSpPr>
          <p:cNvPr id="3" name="Content Placeholder 2"/>
          <p:cNvSpPr>
            <a:spLocks noGrp="1"/>
          </p:cNvSpPr>
          <p:nvPr>
            <p:ph idx="1"/>
          </p:nvPr>
        </p:nvSpPr>
        <p:spPr>
          <a:xfrm>
            <a:off x="209550" y="914400"/>
            <a:ext cx="8724900" cy="5257800"/>
          </a:xfrm>
        </p:spPr>
        <p:txBody>
          <a:bodyPr rtlCol="0">
            <a:noAutofit/>
          </a:bodyPr>
          <a:lstStyle/>
          <a:p>
            <a:pPr marL="1588" indent="0" eaLnBrk="1" fontAlgn="auto" hangingPunct="1">
              <a:spcAft>
                <a:spcPts val="0"/>
              </a:spcAft>
              <a:buClr>
                <a:schemeClr val="tx1">
                  <a:shade val="95000"/>
                </a:schemeClr>
              </a:buClr>
              <a:buNone/>
              <a:defRPr/>
            </a:pPr>
            <a:r>
              <a:rPr lang="en-US" sz="3000" dirty="0">
                <a:solidFill>
                  <a:schemeClr val="bg2"/>
                </a:solidFill>
                <a:effectLst/>
                <a:latin typeface="Calibri" pitchFamily="34" charset="0"/>
                <a:cs typeface="Calibri" pitchFamily="34" charset="0"/>
              </a:rPr>
              <a:t>In the wake of Sept. 11, an increasing number of California public school students must attend an intensive </a:t>
            </a:r>
            <a:r>
              <a:rPr lang="en-US" sz="3000" b="1" dirty="0">
                <a:solidFill>
                  <a:schemeClr val="bg2"/>
                </a:solidFill>
                <a:effectLst/>
                <a:latin typeface="Calibri" pitchFamily="34" charset="0"/>
                <a:cs typeface="Calibri" pitchFamily="34" charset="0"/>
              </a:rPr>
              <a:t>three-week course on Islam</a:t>
            </a:r>
            <a:r>
              <a:rPr lang="en-US" sz="3000" dirty="0">
                <a:solidFill>
                  <a:schemeClr val="bg2"/>
                </a:solidFill>
                <a:effectLst/>
                <a:latin typeface="Calibri" pitchFamily="34" charset="0"/>
                <a:cs typeface="Calibri" pitchFamily="34" charset="0"/>
              </a:rPr>
              <a:t>, reports ASSIST NEWS SERVICE. The course mandates that seventh-graders learn the tenets of Islam, study the important figures of the faith, wear a robe, adopt a Muslim name and stage their own jihad…students must memorize many verses in the Koran, are taught to pray “in the name of Allah, the Compassionate, the Merciful” and are instructed to chant, “Praise to Allah, Lord of Creation.”</a:t>
            </a:r>
          </a:p>
        </p:txBody>
      </p:sp>
      <p:sp>
        <p:nvSpPr>
          <p:cNvPr id="47108" name="TextBox 3"/>
          <p:cNvSpPr txBox="1">
            <a:spLocks noChangeArrowheads="1"/>
          </p:cNvSpPr>
          <p:nvPr/>
        </p:nvSpPr>
        <p:spPr bwMode="auto">
          <a:xfrm>
            <a:off x="228600" y="6275387"/>
            <a:ext cx="8686800" cy="523220"/>
          </a:xfrm>
          <a:prstGeom prst="rect">
            <a:avLst/>
          </a:prstGeom>
          <a:noFill/>
          <a:ln w="9525">
            <a:noFill/>
            <a:miter lim="800000"/>
            <a:headEnd/>
            <a:tailEnd/>
          </a:ln>
        </p:spPr>
        <p:txBody>
          <a:bodyPr wrap="square">
            <a:spAutoFit/>
          </a:bodyPr>
          <a:lstStyle/>
          <a:p>
            <a:pPr algn="ctr"/>
            <a:r>
              <a:rPr lang="en-US" sz="1400" dirty="0" err="1">
                <a:latin typeface="Calibri" pitchFamily="34" charset="0"/>
                <a:cs typeface="Calibri" pitchFamily="34" charset="0"/>
              </a:rPr>
              <a:t>WorldNetDaily</a:t>
            </a:r>
            <a:r>
              <a:rPr lang="en-US" sz="1400" dirty="0">
                <a:latin typeface="Calibri" pitchFamily="34" charset="0"/>
                <a:cs typeface="Calibri" pitchFamily="34" charset="0"/>
              </a:rPr>
              <a:t>, “Brave New Schools: Islam Required in California District; Course has 7th-Graders Memorizing Koran Verses, Praying to Allah,” online: </a:t>
            </a:r>
            <a:r>
              <a:rPr lang="en-US" sz="1400" u="sng" dirty="0">
                <a:latin typeface="Calibri" pitchFamily="34" charset="0"/>
                <a:cs typeface="Calibri" pitchFamily="34" charset="0"/>
              </a:rPr>
              <a:t>http://www.wnd.com</a:t>
            </a:r>
            <a:r>
              <a:rPr lang="en-US" sz="1400" dirty="0">
                <a:latin typeface="Calibri" pitchFamily="34" charset="0"/>
                <a:cs typeface="Calibri" pitchFamily="34" charset="0"/>
              </a:rPr>
              <a:t>, accessed 12 October 2009, 1.</a:t>
            </a:r>
          </a:p>
        </p:txBody>
      </p:sp>
    </p:spTree>
    <p:extLst>
      <p:ext uri="{BB962C8B-B14F-4D97-AF65-F5344CB8AC3E}">
        <p14:creationId xmlns:p14="http://schemas.microsoft.com/office/powerpoint/2010/main" val="17123146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1943100" y="228600"/>
            <a:ext cx="5257800" cy="762000"/>
          </a:xfrm>
        </p:spPr>
        <p:txBody>
          <a:bodyPr/>
          <a:lstStyle/>
          <a:p>
            <a:pPr algn="ctr" eaLnBrk="1" hangingPunct="1"/>
            <a:r>
              <a:rPr lang="en-US" sz="3800" dirty="0">
                <a:latin typeface="Calibri" pitchFamily="34" charset="0"/>
                <a:cs typeface="Calibri" pitchFamily="34" charset="0"/>
              </a:rPr>
              <a:t>New Age Proselytizing</a:t>
            </a:r>
          </a:p>
        </p:txBody>
      </p:sp>
      <p:sp>
        <p:nvSpPr>
          <p:cNvPr id="3" name="Content Placeholder 2"/>
          <p:cNvSpPr>
            <a:spLocks noGrp="1"/>
          </p:cNvSpPr>
          <p:nvPr>
            <p:ph idx="1"/>
          </p:nvPr>
        </p:nvSpPr>
        <p:spPr>
          <a:xfrm>
            <a:off x="152400" y="1295400"/>
            <a:ext cx="8847438" cy="4267200"/>
          </a:xfrm>
        </p:spPr>
        <p:txBody>
          <a:bodyPr rtlCol="0">
            <a:noAutofit/>
          </a:bodyPr>
          <a:lstStyle/>
          <a:p>
            <a:pPr marL="1588" indent="0" eaLnBrk="1" fontAlgn="auto" hangingPunct="1">
              <a:spcAft>
                <a:spcPts val="0"/>
              </a:spcAft>
              <a:buClr>
                <a:schemeClr val="tx1">
                  <a:shade val="95000"/>
                </a:schemeClr>
              </a:buClr>
              <a:buNone/>
              <a:defRPr/>
            </a:pPr>
            <a:r>
              <a:rPr lang="en-US" sz="3000" dirty="0">
                <a:effectLst/>
                <a:latin typeface="Calibri" pitchFamily="34" charset="0"/>
                <a:cs typeface="Calibri" pitchFamily="34" charset="0"/>
              </a:rPr>
              <a:t>“I am convinced that the battle for humankind’s future must be waged and won in the public school classrooms by teachers who correctly perceive their role as proselytizers of a new faith: a religion of humanity that recognizes and respects the spark of what theologians call the Divinity in every human being. These teachers must embody the same selfless dedication as the most rabid fundamentalist preachers.”</a:t>
            </a:r>
          </a:p>
        </p:txBody>
      </p:sp>
      <p:sp>
        <p:nvSpPr>
          <p:cNvPr id="46084" name="TextBox 3"/>
          <p:cNvSpPr txBox="1">
            <a:spLocks noChangeArrowheads="1"/>
          </p:cNvSpPr>
          <p:nvPr/>
        </p:nvSpPr>
        <p:spPr bwMode="auto">
          <a:xfrm>
            <a:off x="990600" y="5706070"/>
            <a:ext cx="7162801" cy="646331"/>
          </a:xfrm>
          <a:prstGeom prst="rect">
            <a:avLst/>
          </a:prstGeom>
          <a:noFill/>
          <a:ln w="9525">
            <a:noFill/>
            <a:miter lim="800000"/>
            <a:headEnd/>
            <a:tailEnd/>
          </a:ln>
        </p:spPr>
        <p:txBody>
          <a:bodyPr wrap="square">
            <a:spAutoFit/>
          </a:bodyPr>
          <a:lstStyle/>
          <a:p>
            <a:pPr algn="ctr"/>
            <a:r>
              <a:rPr lang="en-US" dirty="0">
                <a:latin typeface="Calibri" pitchFamily="34" charset="0"/>
                <a:cs typeface="Calibri" pitchFamily="34" charset="0"/>
              </a:rPr>
              <a:t>John </a:t>
            </a:r>
            <a:r>
              <a:rPr lang="en-US" dirty="0" err="1">
                <a:latin typeface="Calibri" pitchFamily="34" charset="0"/>
                <a:cs typeface="Calibri" pitchFamily="34" charset="0"/>
              </a:rPr>
              <a:t>Dunphy</a:t>
            </a:r>
            <a:r>
              <a:rPr lang="en-US" dirty="0">
                <a:latin typeface="Calibri" pitchFamily="34" charset="0"/>
                <a:cs typeface="Calibri" pitchFamily="34" charset="0"/>
              </a:rPr>
              <a:t>, “A Religion for the New Age,” </a:t>
            </a:r>
            <a:r>
              <a:rPr lang="en-US" i="1" dirty="0">
                <a:latin typeface="Calibri" pitchFamily="34" charset="0"/>
                <a:cs typeface="Calibri" pitchFamily="34" charset="0"/>
              </a:rPr>
              <a:t>The Humanist</a:t>
            </a:r>
            <a:r>
              <a:rPr lang="en-US" dirty="0">
                <a:latin typeface="Calibri" pitchFamily="34" charset="0"/>
                <a:cs typeface="Calibri" pitchFamily="34" charset="0"/>
              </a:rPr>
              <a:t>  (January/February 1983): 26</a:t>
            </a:r>
          </a:p>
        </p:txBody>
      </p:sp>
      <p:pic>
        <p:nvPicPr>
          <p:cNvPr id="174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76200"/>
            <a:ext cx="1387707"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24800" y="76200"/>
            <a:ext cx="1123950" cy="1239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42975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381000" y="228600"/>
            <a:ext cx="8534400" cy="762000"/>
          </a:xfrm>
        </p:spPr>
        <p:txBody>
          <a:bodyPr/>
          <a:lstStyle/>
          <a:p>
            <a:pPr algn="ctr" eaLnBrk="1" hangingPunct="1"/>
            <a:r>
              <a:rPr lang="en-US" sz="4000" dirty="0">
                <a:latin typeface="Calibri" pitchFamily="34" charset="0"/>
                <a:cs typeface="Calibri" pitchFamily="34" charset="0"/>
              </a:rPr>
              <a:t>Humanist Proselytizing</a:t>
            </a:r>
          </a:p>
        </p:txBody>
      </p:sp>
      <p:sp>
        <p:nvSpPr>
          <p:cNvPr id="56322" name="Content Placeholder 2"/>
          <p:cNvSpPr>
            <a:spLocks noGrp="1"/>
          </p:cNvSpPr>
          <p:nvPr>
            <p:ph idx="1"/>
          </p:nvPr>
        </p:nvSpPr>
        <p:spPr>
          <a:xfrm>
            <a:off x="152399" y="1143000"/>
            <a:ext cx="6172201" cy="4114800"/>
          </a:xfrm>
        </p:spPr>
        <p:txBody>
          <a:bodyPr>
            <a:normAutofit/>
          </a:bodyPr>
          <a:lstStyle/>
          <a:p>
            <a:pPr marL="1588" indent="0" eaLnBrk="1" fontAlgn="auto" hangingPunct="1">
              <a:spcAft>
                <a:spcPts val="0"/>
              </a:spcAft>
              <a:buClr>
                <a:schemeClr val="tx1">
                  <a:shade val="95000"/>
                </a:schemeClr>
              </a:buClr>
              <a:buNone/>
              <a:defRPr/>
            </a:pPr>
            <a:r>
              <a:rPr lang="en-US" sz="3000" dirty="0">
                <a:latin typeface="Calibri" pitchFamily="34" charset="0"/>
                <a:cs typeface="Calibri" pitchFamily="34" charset="0"/>
              </a:rPr>
              <a:t>“Education is thus a most powerful ally of Humanism, and every public school is a school of Humanism. What can the theistic Sunday-schools, meeting for an hour once a week, and teaching only a fraction of the children, do to stem the tide of a five-day program of humanistic teaching?”</a:t>
            </a:r>
          </a:p>
        </p:txBody>
      </p:sp>
      <p:sp>
        <p:nvSpPr>
          <p:cNvPr id="58372" name="TextBox 3"/>
          <p:cNvSpPr txBox="1">
            <a:spLocks noChangeArrowheads="1"/>
          </p:cNvSpPr>
          <p:nvPr/>
        </p:nvSpPr>
        <p:spPr bwMode="auto">
          <a:xfrm>
            <a:off x="1981200" y="5943600"/>
            <a:ext cx="5181600" cy="646113"/>
          </a:xfrm>
          <a:prstGeom prst="rect">
            <a:avLst/>
          </a:prstGeom>
          <a:noFill/>
          <a:ln w="9525">
            <a:noFill/>
            <a:miter lim="800000"/>
            <a:headEnd/>
            <a:tailEnd/>
          </a:ln>
        </p:spPr>
        <p:txBody>
          <a:bodyPr wrap="square">
            <a:spAutoFit/>
          </a:bodyPr>
          <a:lstStyle/>
          <a:p>
            <a:pPr algn="ctr"/>
            <a:r>
              <a:rPr lang="en-US" dirty="0">
                <a:latin typeface="Calibri" pitchFamily="34" charset="0"/>
                <a:cs typeface="Calibri" pitchFamily="34" charset="0"/>
              </a:rPr>
              <a:t>Charles Francis Potter, </a:t>
            </a:r>
            <a:r>
              <a:rPr lang="en-US" i="1" dirty="0">
                <a:latin typeface="Calibri" pitchFamily="34" charset="0"/>
                <a:cs typeface="Calibri" pitchFamily="34" charset="0"/>
              </a:rPr>
              <a:t>Humanism: A New Religion</a:t>
            </a:r>
            <a:r>
              <a:rPr lang="en-US" dirty="0">
                <a:latin typeface="Calibri" pitchFamily="34" charset="0"/>
                <a:cs typeface="Calibri" pitchFamily="34" charset="0"/>
              </a:rPr>
              <a:t> (New York: Simon and Schuster, 1930), 128</a:t>
            </a:r>
          </a:p>
        </p:txBody>
      </p:sp>
      <p:pic>
        <p:nvPicPr>
          <p:cNvPr id="2253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24600" y="1371600"/>
            <a:ext cx="2667000" cy="3505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9208722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BF56B77-4BD7-410E-8A55-9FB5990039A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pic>
        <p:nvPicPr>
          <p:cNvPr id="6" name="Picture 8">
            <a:extLst>
              <a:ext uri="{FF2B5EF4-FFF2-40B4-BE49-F238E27FC236}">
                <a16:creationId xmlns:a16="http://schemas.microsoft.com/office/drawing/2014/main" id="{95DD8DB8-12CD-4684-8E5F-35BB1CFB511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429000" y="3581400"/>
            <a:ext cx="2895600" cy="1479550"/>
          </a:xfrm>
          <a:prstGeom prst="rect">
            <a:avLst/>
          </a:prstGeom>
          <a:noFill/>
          <a:ln w="9525">
            <a:noFill/>
            <a:miter lim="800000"/>
            <a:headEnd/>
            <a:tailEnd/>
          </a:ln>
        </p:spPr>
      </p:pic>
      <p:sp>
        <p:nvSpPr>
          <p:cNvPr id="21507" name="Rectangle 3"/>
          <p:cNvSpPr>
            <a:spLocks noGrp="1" noChangeArrowheads="1"/>
          </p:cNvSpPr>
          <p:nvPr>
            <p:ph type="body" idx="1"/>
          </p:nvPr>
        </p:nvSpPr>
        <p:spPr>
          <a:xfrm>
            <a:off x="76200" y="76200"/>
            <a:ext cx="8991600" cy="3048000"/>
          </a:xfrm>
        </p:spPr>
        <p:txBody>
          <a:bodyPr/>
          <a:lstStyle/>
          <a:p>
            <a:pPr marL="0" indent="0" algn="ctr" eaLnBrk="1" hangingPunct="1">
              <a:buFontTx/>
              <a:buNone/>
            </a:pPr>
            <a:r>
              <a:rPr lang="en-US" sz="4000" dirty="0">
                <a:solidFill>
                  <a:srgbClr val="00FFFF"/>
                </a:solidFill>
                <a:ea typeface="+mj-ea"/>
                <a:cs typeface="+mj-cs"/>
              </a:rPr>
              <a:t>2 Thessalonians 2:4 </a:t>
            </a:r>
          </a:p>
          <a:p>
            <a:pPr marL="0" indent="0" algn="just" eaLnBrk="1" hangingPunct="1">
              <a:buFontTx/>
              <a:buNone/>
            </a:pPr>
            <a:r>
              <a:rPr lang="en-US" sz="3600" dirty="0"/>
              <a:t>“who opposes and exalts himself above every so-called god or object of worship, so that he takes his seat in the temple of God, displaying himself as being God.”</a:t>
            </a:r>
          </a:p>
        </p:txBody>
      </p:sp>
    </p:spTree>
    <p:extLst>
      <p:ext uri="{BB962C8B-B14F-4D97-AF65-F5344CB8AC3E}">
        <p14:creationId xmlns:p14="http://schemas.microsoft.com/office/powerpoint/2010/main" val="24047708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381000" y="228600"/>
            <a:ext cx="8534400" cy="762000"/>
          </a:xfrm>
        </p:spPr>
        <p:txBody>
          <a:bodyPr/>
          <a:lstStyle/>
          <a:p>
            <a:pPr algn="ctr" eaLnBrk="1" hangingPunct="1"/>
            <a:r>
              <a:rPr lang="en-US" sz="4000" dirty="0">
                <a:latin typeface="Calibri" pitchFamily="34" charset="0"/>
                <a:cs typeface="Calibri" pitchFamily="34" charset="0"/>
              </a:rPr>
              <a:t>Humanism</a:t>
            </a:r>
          </a:p>
        </p:txBody>
      </p:sp>
      <p:sp>
        <p:nvSpPr>
          <p:cNvPr id="56322" name="Content Placeholder 2"/>
          <p:cNvSpPr>
            <a:spLocks noGrp="1"/>
          </p:cNvSpPr>
          <p:nvPr>
            <p:ph idx="1"/>
          </p:nvPr>
        </p:nvSpPr>
        <p:spPr>
          <a:xfrm>
            <a:off x="152399" y="1143000"/>
            <a:ext cx="6172201" cy="4953000"/>
          </a:xfrm>
        </p:spPr>
        <p:txBody>
          <a:bodyPr>
            <a:normAutofit lnSpcReduction="10000"/>
          </a:bodyPr>
          <a:lstStyle/>
          <a:p>
            <a:pPr marL="1588" indent="0" algn="just" eaLnBrk="1" fontAlgn="auto" hangingPunct="1">
              <a:spcAft>
                <a:spcPts val="0"/>
              </a:spcAft>
              <a:buClr>
                <a:schemeClr val="tx1">
                  <a:shade val="95000"/>
                </a:schemeClr>
              </a:buClr>
              <a:buNone/>
              <a:defRPr/>
            </a:pPr>
            <a:r>
              <a:rPr lang="en-US" sz="2800" dirty="0">
                <a:latin typeface="Calibri" pitchFamily="34" charset="0"/>
                <a:cs typeface="Calibri" pitchFamily="34" charset="0"/>
              </a:rPr>
              <a:t>“We believe, however, that traditional dogmatic or authoritarian religions  </a:t>
            </a:r>
            <a:r>
              <a:rPr lang="en-US" sz="2800" b="1" u="sng" dirty="0">
                <a:solidFill>
                  <a:srgbClr val="FFFFCC"/>
                </a:solidFill>
                <a:latin typeface="Calibri" pitchFamily="34" charset="0"/>
                <a:cs typeface="Calibri" pitchFamily="34" charset="0"/>
              </a:rPr>
              <a:t>tha</a:t>
            </a:r>
            <a:r>
              <a:rPr lang="en-US" sz="2800" b="1" u="sng" dirty="0">
                <a:solidFill>
                  <a:srgbClr val="FFFFCC"/>
                </a:solidFill>
                <a:cs typeface="Calibri" pitchFamily="34" charset="0"/>
              </a:rPr>
              <a:t>t place revelation, God</a:t>
            </a:r>
            <a:r>
              <a:rPr lang="en-US" sz="2800" dirty="0">
                <a:cs typeface="Calibri" pitchFamily="34" charset="0"/>
              </a:rPr>
              <a:t>, ritual, or creed </a:t>
            </a:r>
            <a:r>
              <a:rPr lang="en-US" sz="2800" b="1" u="sng" dirty="0">
                <a:solidFill>
                  <a:srgbClr val="FFFFCC"/>
                </a:solidFill>
              </a:rPr>
              <a:t>above human</a:t>
            </a:r>
            <a:r>
              <a:rPr lang="en-US" sz="2800" dirty="0">
                <a:cs typeface="Calibri" pitchFamily="34" charset="0"/>
              </a:rPr>
              <a:t> needs and experience do a disservice to the human species…</a:t>
            </a:r>
            <a:r>
              <a:rPr lang="en-US" sz="2800" dirty="0"/>
              <a:t>We find insufficient evidence for belief in the existence of a supernatural [being]; it is either </a:t>
            </a:r>
            <a:r>
              <a:rPr lang="en-US" sz="2800" b="1" u="sng" dirty="0">
                <a:solidFill>
                  <a:srgbClr val="FFFFCC"/>
                </a:solidFill>
              </a:rPr>
              <a:t>meaningless or irrelevant to the question of the survival and fulfillment of the human race</a:t>
            </a:r>
            <a:r>
              <a:rPr lang="en-US" sz="2800" dirty="0"/>
              <a:t>. As non-theists, </a:t>
            </a:r>
            <a:r>
              <a:rPr lang="en-US" sz="2800" b="1" u="sng" dirty="0">
                <a:solidFill>
                  <a:srgbClr val="FFFFCC"/>
                </a:solidFill>
              </a:rPr>
              <a:t>we begin with humans</a:t>
            </a:r>
            <a:r>
              <a:rPr lang="en-US" sz="2800" dirty="0"/>
              <a:t>, not God, nature not deity.”</a:t>
            </a:r>
          </a:p>
        </p:txBody>
      </p:sp>
      <p:sp>
        <p:nvSpPr>
          <p:cNvPr id="58372" name="TextBox 3"/>
          <p:cNvSpPr txBox="1">
            <a:spLocks noChangeArrowheads="1"/>
          </p:cNvSpPr>
          <p:nvPr/>
        </p:nvSpPr>
        <p:spPr bwMode="auto">
          <a:xfrm>
            <a:off x="0" y="6248400"/>
            <a:ext cx="9144000" cy="400110"/>
          </a:xfrm>
          <a:prstGeom prst="rect">
            <a:avLst/>
          </a:prstGeom>
          <a:noFill/>
          <a:ln w="9525">
            <a:noFill/>
            <a:miter lim="800000"/>
            <a:headEnd/>
            <a:tailEnd/>
          </a:ln>
        </p:spPr>
        <p:txBody>
          <a:bodyPr wrap="square">
            <a:spAutoFit/>
          </a:bodyPr>
          <a:lstStyle/>
          <a:p>
            <a:pPr algn="ctr"/>
            <a:r>
              <a:rPr lang="en-US" sz="2000" dirty="0">
                <a:latin typeface="Calibri" panose="020F0502020204030204" pitchFamily="34" charset="0"/>
                <a:cs typeface="Calibri" panose="020F0502020204030204" pitchFamily="34" charset="0"/>
              </a:rPr>
              <a:t>Paul Kurtz, ed. </a:t>
            </a:r>
            <a:r>
              <a:rPr lang="en-US" sz="2000" i="1" dirty="0">
                <a:latin typeface="Calibri" panose="020F0502020204030204" pitchFamily="34" charset="0"/>
                <a:cs typeface="Calibri" panose="020F0502020204030204" pitchFamily="34" charset="0"/>
              </a:rPr>
              <a:t>Humanist Manifestos I and II</a:t>
            </a:r>
            <a:r>
              <a:rPr lang="en-US" sz="2000" dirty="0">
                <a:latin typeface="Calibri" pitchFamily="34" charset="0"/>
                <a:cs typeface="Calibri" pitchFamily="34" charset="0"/>
              </a:rPr>
              <a:t> (Amherst, NY: Prometheus, 1973), 16-17.</a:t>
            </a:r>
          </a:p>
        </p:txBody>
      </p:sp>
      <p:pic>
        <p:nvPicPr>
          <p:cNvPr id="6" name="Picture 2">
            <a:extLst>
              <a:ext uri="{FF2B5EF4-FFF2-40B4-BE49-F238E27FC236}">
                <a16:creationId xmlns:a16="http://schemas.microsoft.com/office/drawing/2014/main" id="{7C56B848-11DE-4192-BA44-8CF69E21EA0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397508" y="1219200"/>
            <a:ext cx="2517892" cy="352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17655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304800" y="228600"/>
            <a:ext cx="8534400" cy="798689"/>
          </a:xfrm>
        </p:spPr>
        <p:txBody>
          <a:bodyPr/>
          <a:lstStyle/>
          <a:p>
            <a:pPr algn="ctr" eaLnBrk="1" hangingPunct="1"/>
            <a:r>
              <a:rPr lang="en-US" dirty="0">
                <a:latin typeface="Calibri" pitchFamily="34" charset="0"/>
                <a:cs typeface="Calibri" pitchFamily="34" charset="0"/>
              </a:rPr>
              <a:t>Humanist Beliefs</a:t>
            </a:r>
          </a:p>
        </p:txBody>
      </p:sp>
      <p:sp>
        <p:nvSpPr>
          <p:cNvPr id="3" name="Content Placeholder 2"/>
          <p:cNvSpPr>
            <a:spLocks noGrp="1"/>
          </p:cNvSpPr>
          <p:nvPr>
            <p:ph idx="1"/>
          </p:nvPr>
        </p:nvSpPr>
        <p:spPr>
          <a:xfrm>
            <a:off x="2057400" y="1143000"/>
            <a:ext cx="6781800" cy="5105400"/>
          </a:xfrm>
        </p:spPr>
        <p:txBody>
          <a:bodyPr rtlCol="0">
            <a:noAutofit/>
          </a:bodyPr>
          <a:lstStyle/>
          <a:p>
            <a:pPr marL="458788" indent="-457200" eaLnBrk="1" fontAlgn="auto" hangingPunct="1">
              <a:spcAft>
                <a:spcPts val="0"/>
              </a:spcAft>
              <a:buSzPct val="150000"/>
              <a:buFont typeface="Wingdings" pitchFamily="2" charset="2"/>
              <a:buChar char="§"/>
              <a:defRPr/>
            </a:pPr>
            <a:r>
              <a:rPr lang="en-US" sz="3000" dirty="0">
                <a:latin typeface="Calibri" pitchFamily="34" charset="0"/>
                <a:cs typeface="Calibri" pitchFamily="34" charset="0"/>
              </a:rPr>
              <a:t>The non-existence or irrelevancy of god</a:t>
            </a:r>
          </a:p>
          <a:p>
            <a:pPr marL="458788" indent="-457200" eaLnBrk="1" fontAlgn="auto" hangingPunct="1">
              <a:spcAft>
                <a:spcPts val="0"/>
              </a:spcAft>
              <a:buSzPct val="150000"/>
              <a:buFont typeface="Wingdings" pitchFamily="2" charset="2"/>
              <a:buChar char="§"/>
              <a:defRPr/>
            </a:pPr>
            <a:r>
              <a:rPr lang="en-US" sz="3000" dirty="0">
                <a:latin typeface="Calibri" pitchFamily="34" charset="0"/>
                <a:cs typeface="Calibri" pitchFamily="34" charset="0"/>
              </a:rPr>
              <a:t>Man as the center of all things</a:t>
            </a:r>
          </a:p>
          <a:p>
            <a:pPr marL="458788" indent="-457200" eaLnBrk="1" fontAlgn="auto" hangingPunct="1">
              <a:spcAft>
                <a:spcPts val="0"/>
              </a:spcAft>
              <a:buSzPct val="150000"/>
              <a:buFont typeface="Wingdings" pitchFamily="2" charset="2"/>
              <a:buChar char="§"/>
              <a:defRPr/>
            </a:pPr>
            <a:r>
              <a:rPr lang="en-US" sz="3000" dirty="0">
                <a:latin typeface="Calibri" pitchFamily="34" charset="0"/>
                <a:cs typeface="Calibri" pitchFamily="34" charset="0"/>
              </a:rPr>
              <a:t>The reality of evolution</a:t>
            </a:r>
          </a:p>
          <a:p>
            <a:pPr marL="458788" indent="-457200" eaLnBrk="1" fontAlgn="auto" hangingPunct="1">
              <a:spcAft>
                <a:spcPts val="0"/>
              </a:spcAft>
              <a:buSzPct val="150000"/>
              <a:buFont typeface="Wingdings" pitchFamily="2" charset="2"/>
              <a:buChar char="§"/>
              <a:defRPr/>
            </a:pPr>
            <a:r>
              <a:rPr lang="en-US" sz="3000" dirty="0">
                <a:latin typeface="Calibri" pitchFamily="34" charset="0"/>
                <a:cs typeface="Calibri" pitchFamily="34" charset="0"/>
              </a:rPr>
              <a:t>Man as an evolved animal rather than a special creature made in the image of his creator</a:t>
            </a:r>
          </a:p>
          <a:p>
            <a:pPr marL="458788" indent="-457200" eaLnBrk="1" fontAlgn="auto" hangingPunct="1">
              <a:spcAft>
                <a:spcPts val="0"/>
              </a:spcAft>
              <a:buSzPct val="150000"/>
              <a:buFont typeface="Wingdings" pitchFamily="2" charset="2"/>
              <a:buChar char="§"/>
              <a:defRPr/>
            </a:pPr>
            <a:r>
              <a:rPr lang="en-US" sz="3000" dirty="0">
                <a:latin typeface="Calibri" pitchFamily="34" charset="0"/>
                <a:cs typeface="Calibri" pitchFamily="34" charset="0"/>
              </a:rPr>
              <a:t>The absence of any absolute morals or values</a:t>
            </a:r>
          </a:p>
          <a:p>
            <a:pPr marL="458788" indent="-457200" eaLnBrk="1" fontAlgn="auto" hangingPunct="1">
              <a:spcAft>
                <a:spcPts val="0"/>
              </a:spcAft>
              <a:buSzPct val="150000"/>
              <a:buFont typeface="Wingdings" pitchFamily="2" charset="2"/>
              <a:buChar char="§"/>
              <a:defRPr/>
            </a:pPr>
            <a:r>
              <a:rPr lang="en-US" sz="3000" dirty="0">
                <a:latin typeface="Calibri" pitchFamily="34" charset="0"/>
                <a:cs typeface="Calibri" pitchFamily="34" charset="0"/>
              </a:rPr>
              <a:t>Confidence in the scientific method to solve the world’s problems.</a:t>
            </a:r>
          </a:p>
        </p:txBody>
      </p:sp>
      <p:sp>
        <p:nvSpPr>
          <p:cNvPr id="50180" name="TextBox 3"/>
          <p:cNvSpPr txBox="1">
            <a:spLocks noChangeArrowheads="1"/>
          </p:cNvSpPr>
          <p:nvPr/>
        </p:nvSpPr>
        <p:spPr bwMode="auto">
          <a:xfrm>
            <a:off x="2057400" y="6364111"/>
            <a:ext cx="6781800" cy="461665"/>
          </a:xfrm>
          <a:prstGeom prst="rect">
            <a:avLst/>
          </a:prstGeom>
          <a:noFill/>
          <a:ln w="9525">
            <a:noFill/>
            <a:miter lim="800000"/>
            <a:headEnd/>
            <a:tailEnd/>
          </a:ln>
        </p:spPr>
        <p:txBody>
          <a:bodyPr wrap="square">
            <a:spAutoFit/>
          </a:bodyPr>
          <a:lstStyle/>
          <a:p>
            <a:pPr algn="ctr"/>
            <a:r>
              <a:rPr lang="en-US" dirty="0">
                <a:latin typeface="Calibri" pitchFamily="34" charset="0"/>
                <a:cs typeface="Calibri" pitchFamily="34" charset="0"/>
              </a:rPr>
              <a:t>John </a:t>
            </a:r>
            <a:r>
              <a:rPr lang="en-US" dirty="0" err="1">
                <a:latin typeface="Calibri" pitchFamily="34" charset="0"/>
                <a:cs typeface="Calibri" pitchFamily="34" charset="0"/>
              </a:rPr>
              <a:t>Eidsmoe</a:t>
            </a:r>
            <a:r>
              <a:rPr lang="en-US" dirty="0">
                <a:latin typeface="Calibri" pitchFamily="34" charset="0"/>
                <a:cs typeface="Calibri" pitchFamily="34" charset="0"/>
              </a:rPr>
              <a:t>, </a:t>
            </a:r>
            <a:r>
              <a:rPr lang="en-US" i="1" dirty="0">
                <a:latin typeface="Calibri" pitchFamily="34" charset="0"/>
                <a:cs typeface="Calibri" pitchFamily="34" charset="0"/>
              </a:rPr>
              <a:t>The Christian Legal Advisor</a:t>
            </a:r>
            <a:r>
              <a:rPr lang="en-US" dirty="0">
                <a:latin typeface="Calibri" pitchFamily="34" charset="0"/>
                <a:cs typeface="Calibri" pitchFamily="34" charset="0"/>
              </a:rPr>
              <a:t>, 180-87.</a:t>
            </a:r>
          </a:p>
        </p:txBody>
      </p:sp>
      <p:pic>
        <p:nvPicPr>
          <p:cNvPr id="1945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775" y="2028825"/>
            <a:ext cx="1952625" cy="2800350"/>
          </a:xfrm>
          <a:prstGeom prst="rect">
            <a:avLst/>
          </a:prstGeom>
          <a:ln w="19050">
            <a:solidFill>
              <a:schemeClr val="tx1"/>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2227147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534400" cy="1143000"/>
          </a:xfrm>
        </p:spPr>
        <p:txBody>
          <a:bodyPr rtlCol="0">
            <a:normAutofit/>
          </a:bodyPr>
          <a:lstStyle/>
          <a:p>
            <a:pPr algn="ctr" eaLnBrk="1" fontAlgn="auto" hangingPunct="1">
              <a:spcAft>
                <a:spcPts val="0"/>
              </a:spcAft>
              <a:defRPr/>
            </a:pPr>
            <a:r>
              <a:rPr lang="en-US" sz="4000" dirty="0">
                <a:latin typeface="Calibri" pitchFamily="34" charset="0"/>
                <a:cs typeface="Calibri" pitchFamily="34" charset="0"/>
              </a:rPr>
              <a:t>Humanists Call Themselves Religious</a:t>
            </a:r>
          </a:p>
        </p:txBody>
      </p:sp>
      <p:sp>
        <p:nvSpPr>
          <p:cNvPr id="51202" name="Content Placeholder 2"/>
          <p:cNvSpPr>
            <a:spLocks noGrp="1"/>
          </p:cNvSpPr>
          <p:nvPr>
            <p:ph idx="1"/>
          </p:nvPr>
        </p:nvSpPr>
        <p:spPr>
          <a:xfrm>
            <a:off x="381000" y="1981200"/>
            <a:ext cx="5105400" cy="3276600"/>
          </a:xfrm>
        </p:spPr>
        <p:txBody>
          <a:bodyPr>
            <a:noAutofit/>
          </a:bodyPr>
          <a:lstStyle/>
          <a:p>
            <a:pPr marL="458788" indent="-457200" eaLnBrk="1" fontAlgn="auto" hangingPunct="1">
              <a:spcBef>
                <a:spcPts val="2400"/>
              </a:spcBef>
              <a:spcAft>
                <a:spcPts val="2400"/>
              </a:spcAft>
              <a:buSzPct val="150000"/>
              <a:buFont typeface="Wingdings" pitchFamily="2" charset="2"/>
              <a:buChar char="§"/>
              <a:defRPr/>
            </a:pPr>
            <a:r>
              <a:rPr lang="en-US" sz="3000" dirty="0">
                <a:latin typeface="Calibri" pitchFamily="34" charset="0"/>
                <a:cs typeface="Calibri" pitchFamily="34" charset="0"/>
              </a:rPr>
              <a:t>Advancement of a religion</a:t>
            </a:r>
          </a:p>
          <a:p>
            <a:pPr marL="458788" indent="-457200" eaLnBrk="1" fontAlgn="auto" hangingPunct="1">
              <a:spcBef>
                <a:spcPts val="2400"/>
              </a:spcBef>
              <a:spcAft>
                <a:spcPts val="2400"/>
              </a:spcAft>
              <a:buSzPct val="150000"/>
              <a:buFont typeface="Wingdings" pitchFamily="2" charset="2"/>
              <a:buChar char="§"/>
              <a:defRPr/>
            </a:pPr>
            <a:r>
              <a:rPr lang="en-US" sz="3000" dirty="0">
                <a:latin typeface="Calibri" pitchFamily="34" charset="0"/>
                <a:cs typeface="Calibri" pitchFamily="34" charset="0"/>
              </a:rPr>
              <a:t>“Religious humanists” </a:t>
            </a:r>
          </a:p>
          <a:p>
            <a:pPr marL="458788" indent="-457200" eaLnBrk="1" fontAlgn="auto" hangingPunct="1">
              <a:spcBef>
                <a:spcPts val="2400"/>
              </a:spcBef>
              <a:spcAft>
                <a:spcPts val="2400"/>
              </a:spcAft>
              <a:buSzPct val="150000"/>
              <a:buFont typeface="Wingdings" pitchFamily="2" charset="2"/>
              <a:buChar char="§"/>
              <a:defRPr/>
            </a:pPr>
            <a:r>
              <a:rPr lang="en-US" sz="3000" dirty="0">
                <a:latin typeface="Calibri" pitchFamily="34" charset="0"/>
                <a:cs typeface="Calibri" pitchFamily="34" charset="0"/>
              </a:rPr>
              <a:t>“Religious humanism.”</a:t>
            </a:r>
          </a:p>
        </p:txBody>
      </p:sp>
      <p:sp>
        <p:nvSpPr>
          <p:cNvPr id="53252" name="TextBox 3"/>
          <p:cNvSpPr txBox="1">
            <a:spLocks noChangeArrowheads="1"/>
          </p:cNvSpPr>
          <p:nvPr/>
        </p:nvSpPr>
        <p:spPr bwMode="auto">
          <a:xfrm>
            <a:off x="1295400" y="6172200"/>
            <a:ext cx="7239000" cy="369888"/>
          </a:xfrm>
          <a:prstGeom prst="rect">
            <a:avLst/>
          </a:prstGeom>
          <a:noFill/>
          <a:ln w="9525">
            <a:noFill/>
            <a:miter lim="800000"/>
            <a:headEnd/>
            <a:tailEnd/>
          </a:ln>
        </p:spPr>
        <p:txBody>
          <a:bodyPr>
            <a:spAutoFit/>
          </a:bodyPr>
          <a:lstStyle/>
          <a:p>
            <a:pPr algn="ctr"/>
            <a:r>
              <a:rPr lang="en-US">
                <a:latin typeface="Calibri" pitchFamily="34" charset="0"/>
                <a:cs typeface="Calibri" pitchFamily="34" charset="0"/>
              </a:rPr>
              <a:t>Kurtz, ed., </a:t>
            </a:r>
            <a:r>
              <a:rPr lang="en-US" i="1">
                <a:latin typeface="Calibri" pitchFamily="34" charset="0"/>
                <a:cs typeface="Calibri" pitchFamily="34" charset="0"/>
              </a:rPr>
              <a:t>Humanist Manifestos I and II</a:t>
            </a:r>
            <a:r>
              <a:rPr lang="en-US">
                <a:latin typeface="Calibri" pitchFamily="34" charset="0"/>
                <a:cs typeface="Calibri" pitchFamily="34" charset="0"/>
              </a:rPr>
              <a:t>, 8, 10.</a:t>
            </a:r>
          </a:p>
        </p:txBody>
      </p:sp>
      <p:pic>
        <p:nvPicPr>
          <p:cNvPr id="2150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02508" y="1925461"/>
            <a:ext cx="2976380" cy="4170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705798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C30C084-787B-46AD-B64F-1DAC9EE20C2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pic>
        <p:nvPicPr>
          <p:cNvPr id="6" name="Picture 8">
            <a:extLst>
              <a:ext uri="{FF2B5EF4-FFF2-40B4-BE49-F238E27FC236}">
                <a16:creationId xmlns:a16="http://schemas.microsoft.com/office/drawing/2014/main" id="{95DD8DB8-12CD-4684-8E5F-35BB1CFB511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24200" y="3352800"/>
            <a:ext cx="2895600" cy="1479550"/>
          </a:xfrm>
          <a:prstGeom prst="rect">
            <a:avLst/>
          </a:prstGeom>
          <a:noFill/>
          <a:ln w="9525">
            <a:noFill/>
            <a:miter lim="800000"/>
            <a:headEnd/>
            <a:tailEnd/>
          </a:ln>
        </p:spPr>
      </p:pic>
      <p:sp>
        <p:nvSpPr>
          <p:cNvPr id="21507" name="Rectangle 3"/>
          <p:cNvSpPr>
            <a:spLocks noGrp="1" noChangeArrowheads="1"/>
          </p:cNvSpPr>
          <p:nvPr>
            <p:ph type="body" idx="1"/>
          </p:nvPr>
        </p:nvSpPr>
        <p:spPr>
          <a:xfrm>
            <a:off x="76200" y="76200"/>
            <a:ext cx="8991600" cy="3048000"/>
          </a:xfrm>
        </p:spPr>
        <p:txBody>
          <a:bodyPr/>
          <a:lstStyle/>
          <a:p>
            <a:pPr marL="0" indent="0" algn="ctr" eaLnBrk="1" hangingPunct="1">
              <a:buFontTx/>
              <a:buNone/>
            </a:pPr>
            <a:r>
              <a:rPr lang="en-US" sz="4000" dirty="0">
                <a:solidFill>
                  <a:srgbClr val="00FFFF"/>
                </a:solidFill>
                <a:ea typeface="+mj-ea"/>
                <a:cs typeface="+mj-cs"/>
              </a:rPr>
              <a:t>Genesis 3:4-5 </a:t>
            </a:r>
          </a:p>
          <a:p>
            <a:pPr marL="0" indent="0" algn="just" eaLnBrk="1" hangingPunct="1">
              <a:buFontTx/>
              <a:buNone/>
            </a:pPr>
            <a:r>
              <a:rPr lang="en-US" sz="3600" dirty="0"/>
              <a:t>“</a:t>
            </a:r>
            <a:r>
              <a:rPr lang="en-US" sz="3600" baseline="30000" dirty="0"/>
              <a:t>4 </a:t>
            </a:r>
            <a:r>
              <a:rPr lang="en-US" sz="3600" dirty="0"/>
              <a:t>The serpent said to the woman, ‘You surely will not die! </a:t>
            </a:r>
            <a:r>
              <a:rPr lang="en-US" sz="3600" baseline="30000" dirty="0"/>
              <a:t>5 </a:t>
            </a:r>
            <a:r>
              <a:rPr lang="en-US" sz="3600" dirty="0"/>
              <a:t>For God knows that in the day you eat from it your eyes will be opened, and </a:t>
            </a:r>
            <a:r>
              <a:rPr lang="en-US" sz="3600" b="1" u="sng" dirty="0">
                <a:solidFill>
                  <a:srgbClr val="FFFFCC"/>
                </a:solidFill>
              </a:rPr>
              <a:t>you will be like God</a:t>
            </a:r>
            <a:r>
              <a:rPr lang="en-US" sz="3600" dirty="0"/>
              <a:t>, knowing good and evil.’”</a:t>
            </a:r>
          </a:p>
        </p:txBody>
      </p:sp>
    </p:spTree>
    <p:extLst>
      <p:ext uri="{BB962C8B-B14F-4D97-AF65-F5344CB8AC3E}">
        <p14:creationId xmlns:p14="http://schemas.microsoft.com/office/powerpoint/2010/main" val="12901013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228600" y="228599"/>
            <a:ext cx="8763000" cy="1130791"/>
          </a:xfrm>
        </p:spPr>
        <p:txBody>
          <a:bodyPr/>
          <a:lstStyle/>
          <a:p>
            <a:pPr algn="ctr"/>
            <a:r>
              <a:rPr lang="en-US" altLang="en-US" sz="3600" dirty="0">
                <a:effectLst>
                  <a:outerShdw blurRad="38100" dist="38100" dir="2700000" algn="tl">
                    <a:srgbClr val="000000">
                      <a:alpha val="43137"/>
                    </a:srgbClr>
                  </a:outerShdw>
                </a:effectLst>
              </a:rPr>
              <a:t>The Career of the Antichrist </a:t>
            </a:r>
            <a:br>
              <a:rPr lang="en-US" altLang="en-US" sz="3600" dirty="0">
                <a:effectLst>
                  <a:outerShdw blurRad="38100" dist="38100" dir="2700000" algn="tl">
                    <a:srgbClr val="000000">
                      <a:alpha val="43137"/>
                    </a:srgbClr>
                  </a:outerShdw>
                </a:effectLst>
              </a:rPr>
            </a:br>
            <a:r>
              <a:rPr lang="en-US" altLang="en-US" sz="3200" dirty="0">
                <a:effectLst>
                  <a:outerShdw blurRad="38100" dist="38100" dir="2700000" algn="tl">
                    <a:srgbClr val="000000">
                      <a:alpha val="43137"/>
                    </a:srgbClr>
                  </a:outerShdw>
                </a:effectLst>
              </a:rPr>
              <a:t>Daniel 11:36-45</a:t>
            </a:r>
            <a:endParaRPr lang="en-US" altLang="en-US" sz="3600" dirty="0">
              <a:effectLst>
                <a:outerShdw blurRad="38100" dist="38100" dir="2700000" algn="tl">
                  <a:srgbClr val="000000">
                    <a:alpha val="43137"/>
                  </a:srgbClr>
                </a:outerShdw>
              </a:effectLst>
            </a:endParaRPr>
          </a:p>
        </p:txBody>
      </p:sp>
      <p:sp>
        <p:nvSpPr>
          <p:cNvPr id="19459" name="Rectangle 3"/>
          <p:cNvSpPr>
            <a:spLocks noGrp="1" noChangeArrowheads="1"/>
          </p:cNvSpPr>
          <p:nvPr>
            <p:ph type="body" idx="1"/>
          </p:nvPr>
        </p:nvSpPr>
        <p:spPr>
          <a:xfrm>
            <a:off x="1641090" y="1447591"/>
            <a:ext cx="5861820" cy="3353009"/>
          </a:xfrm>
        </p:spPr>
        <p:txBody>
          <a:bodyPr/>
          <a:lstStyle/>
          <a:p>
            <a:pPr marL="573088" indent="-573088">
              <a:spcBef>
                <a:spcPct val="0"/>
              </a:spcBef>
              <a:spcAft>
                <a:spcPts val="2400"/>
              </a:spcAft>
              <a:buSzPct val="100000"/>
              <a:buFont typeface="Times New Roman" pitchFamily="18" charset="0"/>
              <a:buAutoNum type="romanUcPeriod"/>
            </a:pPr>
            <a:r>
              <a:rPr lang="en-US" altLang="en-US" dirty="0">
                <a:effectLst>
                  <a:outerShdw blurRad="38100" dist="38100" dir="2700000" algn="tl">
                    <a:srgbClr val="000000">
                      <a:alpha val="43137"/>
                    </a:srgbClr>
                  </a:outerShdw>
                </a:effectLst>
              </a:rPr>
              <a:t>His self-magnification (36-37)</a:t>
            </a:r>
          </a:p>
          <a:p>
            <a:pPr marL="573088" indent="-573088">
              <a:spcBef>
                <a:spcPct val="0"/>
              </a:spcBef>
              <a:spcAft>
                <a:spcPts val="2400"/>
              </a:spcAft>
              <a:buSzPct val="100000"/>
              <a:buFont typeface="Times New Roman" pitchFamily="18" charset="0"/>
              <a:buAutoNum type="romanUcPeriod"/>
            </a:pPr>
            <a:r>
              <a:rPr lang="en-US" altLang="en-US" b="1" u="sng" dirty="0">
                <a:solidFill>
                  <a:srgbClr val="FFFFCC"/>
                </a:solidFill>
                <a:effectLst>
                  <a:outerShdw blurRad="38100" dist="38100" dir="2700000" algn="tl">
                    <a:srgbClr val="000000">
                      <a:alpha val="43137"/>
                    </a:srgbClr>
                  </a:outerShdw>
                </a:effectLst>
              </a:rPr>
              <a:t>His military power (38-39)</a:t>
            </a:r>
          </a:p>
          <a:p>
            <a:pPr marL="573088" indent="-573088">
              <a:spcBef>
                <a:spcPct val="0"/>
              </a:spcBef>
              <a:spcAft>
                <a:spcPts val="2400"/>
              </a:spcAft>
              <a:buSzPct val="100000"/>
              <a:buFont typeface="Times New Roman" pitchFamily="18" charset="0"/>
              <a:buAutoNum type="romanUcPeriod"/>
            </a:pPr>
            <a:r>
              <a:rPr lang="en-US" altLang="en-US" dirty="0">
                <a:effectLst>
                  <a:outerShdw blurRad="38100" dist="38100" dir="2700000" algn="tl">
                    <a:srgbClr val="000000">
                      <a:alpha val="43137"/>
                    </a:srgbClr>
                  </a:outerShdw>
                </a:effectLst>
              </a:rPr>
              <a:t>His military successes (40-43)</a:t>
            </a:r>
          </a:p>
          <a:p>
            <a:pPr marL="573088" indent="-573088">
              <a:spcBef>
                <a:spcPct val="0"/>
              </a:spcBef>
              <a:spcAft>
                <a:spcPts val="2400"/>
              </a:spcAft>
              <a:buSzPct val="100000"/>
              <a:buFont typeface="Times New Roman" pitchFamily="18" charset="0"/>
              <a:buAutoNum type="romanUcPeriod"/>
            </a:pPr>
            <a:r>
              <a:rPr lang="en-US" altLang="en-US" dirty="0">
                <a:effectLst>
                  <a:outerShdw blurRad="38100" dist="38100" dir="2700000" algn="tl">
                    <a:srgbClr val="000000">
                      <a:alpha val="43137"/>
                    </a:srgbClr>
                  </a:outerShdw>
                </a:effectLst>
              </a:rPr>
              <a:t>His military defeat (44-45)</a:t>
            </a:r>
            <a:endParaRPr lang="en-US" altLang="en-US" sz="4000" dirty="0">
              <a:effectLst>
                <a:outerShdw blurRad="38100" dist="38100" dir="2700000" algn="tl">
                  <a:srgbClr val="000000">
                    <a:alpha val="43137"/>
                  </a:srgbClr>
                </a:outerShdw>
              </a:effectLst>
            </a:endParaRPr>
          </a:p>
        </p:txBody>
      </p:sp>
      <p:pic>
        <p:nvPicPr>
          <p:cNvPr id="5" name="Picture 2" descr="http://slbc.org/wp-content/uploads/2014/09/Book-of-Daniel-weppage.jpg">
            <a:extLst>
              <a:ext uri="{FF2B5EF4-FFF2-40B4-BE49-F238E27FC236}">
                <a16:creationId xmlns:a16="http://schemas.microsoft.com/office/drawing/2014/main" id="{05D65879-D84C-4CA3-8649-42AF1F50BDD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669825" y="5029200"/>
            <a:ext cx="3804349" cy="1471288"/>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74D4023F-53B6-46B8-B956-86A2F5101186}"/>
                  </a:ext>
                </a:extLst>
              </p14:cNvPr>
              <p14:cNvContentPartPr/>
              <p14:nvPr/>
            </p14:nvContentPartPr>
            <p14:xfrm>
              <a:off x="9732071" y="2003465"/>
              <a:ext cx="5940" cy="17640"/>
            </p14:xfrm>
          </p:contentPart>
        </mc:Choice>
        <mc:Fallback xmlns="">
          <p:pic>
            <p:nvPicPr>
              <p:cNvPr id="2" name="Ink 1">
                <a:extLst>
                  <a:ext uri="{FF2B5EF4-FFF2-40B4-BE49-F238E27FC236}">
                    <a16:creationId xmlns:a16="http://schemas.microsoft.com/office/drawing/2014/main" id="{74D4023F-53B6-46B8-B956-86A2F5101186}"/>
                  </a:ext>
                </a:extLst>
              </p:cNvPr>
              <p:cNvPicPr/>
              <p:nvPr/>
            </p:nvPicPr>
            <p:blipFill>
              <a:blip r:embed="rId4"/>
              <a:stretch>
                <a:fillRect/>
              </a:stretch>
            </p:blipFill>
            <p:spPr>
              <a:xfrm>
                <a:off x="9728111" y="1999231"/>
                <a:ext cx="13860" cy="26107"/>
              </a:xfrm>
              <a:prstGeom prst="rect">
                <a:avLst/>
              </a:prstGeom>
            </p:spPr>
          </p:pic>
        </mc:Fallback>
      </mc:AlternateContent>
    </p:spTree>
    <p:extLst>
      <p:ext uri="{BB962C8B-B14F-4D97-AF65-F5344CB8AC3E}">
        <p14:creationId xmlns:p14="http://schemas.microsoft.com/office/powerpoint/2010/main" val="1532695039"/>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30" name="Group 306"/>
          <p:cNvGraphicFramePr>
            <a:graphicFrameLocks noGrp="1"/>
          </p:cNvGraphicFramePr>
          <p:nvPr>
            <p:ph type="tbl" idx="1"/>
            <p:extLst>
              <p:ext uri="{D42A27DB-BD31-4B8C-83A1-F6EECF244321}">
                <p14:modId xmlns:p14="http://schemas.microsoft.com/office/powerpoint/2010/main" val="2472485561"/>
              </p:ext>
            </p:extLst>
          </p:nvPr>
        </p:nvGraphicFramePr>
        <p:xfrm>
          <a:off x="76200" y="228602"/>
          <a:ext cx="8991600" cy="6400797"/>
        </p:xfrm>
        <a:graphic>
          <a:graphicData uri="http://schemas.openxmlformats.org/drawingml/2006/table">
            <a:tbl>
              <a:tblPr>
                <a:tableStyleId>{E8B1032C-EA38-4F05-BA0D-38AFFFC7BED3}</a:tableStyleId>
              </a:tblPr>
              <a:tblGrid>
                <a:gridCol w="2997200">
                  <a:extLst>
                    <a:ext uri="{9D8B030D-6E8A-4147-A177-3AD203B41FA5}">
                      <a16:colId xmlns:a16="http://schemas.microsoft.com/office/drawing/2014/main" val="20000"/>
                    </a:ext>
                  </a:extLst>
                </a:gridCol>
                <a:gridCol w="2997200">
                  <a:extLst>
                    <a:ext uri="{9D8B030D-6E8A-4147-A177-3AD203B41FA5}">
                      <a16:colId xmlns:a16="http://schemas.microsoft.com/office/drawing/2014/main" val="20002"/>
                    </a:ext>
                  </a:extLst>
                </a:gridCol>
                <a:gridCol w="2997200">
                  <a:extLst>
                    <a:ext uri="{9D8B030D-6E8A-4147-A177-3AD203B41FA5}">
                      <a16:colId xmlns:a16="http://schemas.microsoft.com/office/drawing/2014/main" val="20003"/>
                    </a:ext>
                  </a:extLst>
                </a:gridCol>
              </a:tblGrid>
              <a:tr h="1107834">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1" lang="en-US" altLang="en-US" sz="2400" b="1" u="none" kern="1200" dirty="0">
                          <a:solidFill>
                            <a:srgbClr val="A50021"/>
                          </a:solidFill>
                          <a:latin typeface="Calibri" panose="020F0502020204030204" pitchFamily="34" charset="0"/>
                          <a:ea typeface="+mn-ea"/>
                          <a:cs typeface="Calibri" panose="020F0502020204030204" pitchFamily="34" charset="0"/>
                        </a:rPr>
                        <a:t>CHAPTER AND VERSE IN DANIEL</a:t>
                      </a:r>
                    </a:p>
                  </a:txBody>
                  <a:tcP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1" lang="en-US" altLang="en-US" sz="2400" b="1" u="none" kern="1200" dirty="0">
                          <a:solidFill>
                            <a:srgbClr val="A50021"/>
                          </a:solidFill>
                          <a:latin typeface="Calibri" panose="020F0502020204030204" pitchFamily="34" charset="0"/>
                          <a:ea typeface="+mn-ea"/>
                          <a:cs typeface="Calibri" panose="020F0502020204030204" pitchFamily="34" charset="0"/>
                        </a:rPr>
                        <a:t>CHRONOLOGICAL DATE</a:t>
                      </a:r>
                    </a:p>
                  </a:txBody>
                  <a:tcP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1" lang="en-US" altLang="en-US" sz="2400" b="1" u="none" kern="1200" dirty="0">
                          <a:solidFill>
                            <a:srgbClr val="A50021"/>
                          </a:solidFill>
                          <a:latin typeface="Calibri" panose="020F0502020204030204" pitchFamily="34" charset="0"/>
                          <a:ea typeface="+mn-ea"/>
                          <a:cs typeface="Calibri" panose="020F0502020204030204" pitchFamily="34" charset="0"/>
                        </a:rPr>
                        <a:t>BIBLICAL DATE</a:t>
                      </a:r>
                    </a:p>
                  </a:txBody>
                  <a:tcPr horzOverflow="overflow">
                    <a:solidFill>
                      <a:schemeClr val="accent6">
                        <a:lumMod val="20000"/>
                        <a:lumOff val="80000"/>
                      </a:schemeClr>
                    </a:solidFill>
                  </a:tcPr>
                </a:tc>
                <a:extLst>
                  <a:ext uri="{0D108BD9-81ED-4DB2-BD59-A6C34878D82A}">
                    <a16:rowId xmlns:a16="http://schemas.microsoft.com/office/drawing/2014/main" val="10000"/>
                  </a:ext>
                </a:extLst>
              </a:tr>
              <a:tr h="615459">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1:1</a:t>
                      </a: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605</a:t>
                      </a: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3</a:t>
                      </a:r>
                      <a:r>
                        <a:rPr kumimoji="0" lang="en-US" altLang="en-US" sz="2400" b="1" i="0" u="none" strike="noStrike" kern="1200" cap="none" normalizeH="0" baseline="30000" dirty="0">
                          <a:ln>
                            <a:noFill/>
                          </a:ln>
                          <a:solidFill>
                            <a:schemeClr val="bg2"/>
                          </a:solidFill>
                          <a:effectLst/>
                          <a:latin typeface="Calibri" panose="020F0502020204030204" pitchFamily="34" charset="0"/>
                          <a:ea typeface="+mn-ea"/>
                          <a:cs typeface="Calibri" panose="020F0502020204030204" pitchFamily="34" charset="0"/>
                        </a:rPr>
                        <a:t>rd</a:t>
                      </a: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 year of </a:t>
                      </a:r>
                      <a:r>
                        <a:rPr kumimoji="0" lang="en-US" altLang="en-US" sz="2400" b="1" i="0" u="none" strike="noStrike" kern="1200" cap="none" normalizeH="0" baseline="0" dirty="0" err="1">
                          <a:ln>
                            <a:noFill/>
                          </a:ln>
                          <a:solidFill>
                            <a:schemeClr val="bg2"/>
                          </a:solidFill>
                          <a:effectLst/>
                          <a:latin typeface="Calibri" panose="020F0502020204030204" pitchFamily="34" charset="0"/>
                          <a:ea typeface="+mn-ea"/>
                          <a:cs typeface="Calibri" panose="020F0502020204030204" pitchFamily="34" charset="0"/>
                        </a:rPr>
                        <a:t>Jehoiakim</a:t>
                      </a:r>
                      <a:endPar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anchor="ctr" horzOverflow="overflow">
                    <a:solidFill>
                      <a:schemeClr val="accent6">
                        <a:lumMod val="20000"/>
                        <a:lumOff val="80000"/>
                      </a:schemeClr>
                    </a:solidFill>
                  </a:tcPr>
                </a:tc>
                <a:extLst>
                  <a:ext uri="{0D108BD9-81ED-4DB2-BD59-A6C34878D82A}">
                    <a16:rowId xmlns:a16="http://schemas.microsoft.com/office/drawing/2014/main" val="10001"/>
                  </a:ext>
                </a:extLst>
              </a:tr>
              <a:tr h="1107834">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2:1</a:t>
                      </a: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603</a:t>
                      </a: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2</a:t>
                      </a:r>
                      <a:r>
                        <a:rPr kumimoji="0" lang="en-US" altLang="en-US" sz="2400" b="1" i="0" u="none" strike="noStrike" kern="1200" cap="none" normalizeH="0" baseline="30000" dirty="0">
                          <a:ln>
                            <a:noFill/>
                          </a:ln>
                          <a:solidFill>
                            <a:schemeClr val="bg2"/>
                          </a:solidFill>
                          <a:effectLst/>
                          <a:latin typeface="Calibri" panose="020F0502020204030204" pitchFamily="34" charset="0"/>
                          <a:ea typeface="+mn-ea"/>
                          <a:cs typeface="Calibri" panose="020F0502020204030204" pitchFamily="34" charset="0"/>
                        </a:rPr>
                        <a:t>nd</a:t>
                      </a: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 year of Nebuchadnezzar</a:t>
                      </a:r>
                    </a:p>
                  </a:txBody>
                  <a:tcPr anchor="ctr" horzOverflow="overflow">
                    <a:solidFill>
                      <a:schemeClr val="accent6">
                        <a:lumMod val="20000"/>
                        <a:lumOff val="80000"/>
                      </a:schemeClr>
                    </a:solidFill>
                  </a:tcPr>
                </a:tc>
                <a:extLst>
                  <a:ext uri="{0D108BD9-81ED-4DB2-BD59-A6C34878D82A}">
                    <a16:rowId xmlns:a16="http://schemas.microsoft.com/office/drawing/2014/main" val="10002"/>
                  </a:ext>
                </a:extLst>
              </a:tr>
              <a:tr h="1107834">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5</a:t>
                      </a: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Sat. night 10/12/539 (</a:t>
                      </a:r>
                      <a:r>
                        <a:rPr kumimoji="0" lang="en-US" altLang="en-US" sz="2400" b="1" i="0" u="none" strike="noStrike" kern="1200" cap="none" normalizeH="0" baseline="0" dirty="0" err="1">
                          <a:ln>
                            <a:noFill/>
                          </a:ln>
                          <a:solidFill>
                            <a:schemeClr val="bg2"/>
                          </a:solidFill>
                          <a:effectLst/>
                          <a:latin typeface="Calibri" panose="020F0502020204030204" pitchFamily="34" charset="0"/>
                          <a:ea typeface="+mn-ea"/>
                          <a:cs typeface="Calibri" panose="020F0502020204030204" pitchFamily="34" charset="0"/>
                        </a:rPr>
                        <a:t>Hoehner</a:t>
                      </a: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a:t>
                      </a: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anchor="ctr" horzOverflow="overflow">
                    <a:solidFill>
                      <a:schemeClr val="accent6">
                        <a:lumMod val="20000"/>
                        <a:lumOff val="80000"/>
                      </a:schemeClr>
                    </a:solidFill>
                  </a:tcPr>
                </a:tc>
                <a:extLst>
                  <a:ext uri="{0D108BD9-81ED-4DB2-BD59-A6C34878D82A}">
                    <a16:rowId xmlns:a16="http://schemas.microsoft.com/office/drawing/2014/main" val="10003"/>
                  </a:ext>
                </a:extLst>
              </a:tr>
              <a:tr h="615459">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7:1</a:t>
                      </a: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553</a:t>
                      </a:r>
                      <a:endParaRPr kumimoji="0" 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a:t>
                      </a:r>
                      <a:r>
                        <a:rPr kumimoji="0" lang="en-US" altLang="en-US" sz="2400" b="1" i="0" u="none" strike="noStrike" kern="1200" cap="none" normalizeH="0" baseline="30000" dirty="0">
                          <a:ln>
                            <a:noFill/>
                          </a:ln>
                          <a:solidFill>
                            <a:schemeClr val="bg2"/>
                          </a:solidFill>
                          <a:effectLst/>
                          <a:latin typeface="Calibri" panose="020F0502020204030204" pitchFamily="34" charset="0"/>
                          <a:ea typeface="+mn-ea"/>
                          <a:cs typeface="Calibri" panose="020F0502020204030204" pitchFamily="34" charset="0"/>
                        </a:rPr>
                        <a:t>st</a:t>
                      </a: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 year of Belshazzar</a:t>
                      </a:r>
                    </a:p>
                  </a:txBody>
                  <a:tcPr anchor="ctr" horzOverflow="overflow">
                    <a:solidFill>
                      <a:schemeClr val="accent6">
                        <a:lumMod val="20000"/>
                        <a:lumOff val="80000"/>
                      </a:schemeClr>
                    </a:solidFill>
                  </a:tcPr>
                </a:tc>
                <a:extLst>
                  <a:ext uri="{0D108BD9-81ED-4DB2-BD59-A6C34878D82A}">
                    <a16:rowId xmlns:a16="http://schemas.microsoft.com/office/drawing/2014/main" val="10004"/>
                  </a:ext>
                </a:extLst>
              </a:tr>
              <a:tr h="615459">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8:1</a:t>
                      </a: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551</a:t>
                      </a:r>
                      <a:endParaRPr kumimoji="0" 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3</a:t>
                      </a:r>
                      <a:r>
                        <a:rPr kumimoji="0" lang="en-US" altLang="en-US" sz="2400" b="1" i="0" u="none" strike="noStrike" kern="1200" cap="none" normalizeH="0" baseline="30000" dirty="0">
                          <a:ln>
                            <a:noFill/>
                          </a:ln>
                          <a:solidFill>
                            <a:schemeClr val="bg2"/>
                          </a:solidFill>
                          <a:effectLst/>
                          <a:latin typeface="Calibri" panose="020F0502020204030204" pitchFamily="34" charset="0"/>
                          <a:ea typeface="+mn-ea"/>
                          <a:cs typeface="Calibri" panose="020F0502020204030204" pitchFamily="34" charset="0"/>
                        </a:rPr>
                        <a:t>rd</a:t>
                      </a: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 year of Belshazzar</a:t>
                      </a:r>
                    </a:p>
                  </a:txBody>
                  <a:tcPr anchor="ctr" horzOverflow="overflow">
                    <a:solidFill>
                      <a:schemeClr val="accent6">
                        <a:lumMod val="20000"/>
                        <a:lumOff val="80000"/>
                      </a:schemeClr>
                    </a:solidFill>
                  </a:tcPr>
                </a:tc>
                <a:extLst>
                  <a:ext uri="{0D108BD9-81ED-4DB2-BD59-A6C34878D82A}">
                    <a16:rowId xmlns:a16="http://schemas.microsoft.com/office/drawing/2014/main" val="2984771630"/>
                  </a:ext>
                </a:extLst>
              </a:tr>
              <a:tr h="615459">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9:1</a:t>
                      </a: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538</a:t>
                      </a:r>
                      <a:endParaRPr kumimoji="0" 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a:t>
                      </a:r>
                      <a:r>
                        <a:rPr kumimoji="0" lang="en-US" altLang="en-US" sz="2400" b="1" i="0" u="none" strike="noStrike" kern="1200" cap="none" normalizeH="0" baseline="30000" dirty="0">
                          <a:ln>
                            <a:noFill/>
                          </a:ln>
                          <a:solidFill>
                            <a:schemeClr val="bg2"/>
                          </a:solidFill>
                          <a:effectLst/>
                          <a:latin typeface="Calibri" panose="020F0502020204030204" pitchFamily="34" charset="0"/>
                          <a:ea typeface="+mn-ea"/>
                          <a:cs typeface="Calibri" panose="020F0502020204030204" pitchFamily="34" charset="0"/>
                        </a:rPr>
                        <a:t>st</a:t>
                      </a: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 year of Darius</a:t>
                      </a:r>
                    </a:p>
                  </a:txBody>
                  <a:tcPr anchor="ctr" horzOverflow="overflow">
                    <a:solidFill>
                      <a:schemeClr val="accent6">
                        <a:lumMod val="20000"/>
                        <a:lumOff val="80000"/>
                      </a:schemeClr>
                    </a:solidFill>
                  </a:tcPr>
                </a:tc>
                <a:extLst>
                  <a:ext uri="{0D108BD9-81ED-4DB2-BD59-A6C34878D82A}">
                    <a16:rowId xmlns:a16="http://schemas.microsoft.com/office/drawing/2014/main" val="3982839911"/>
                  </a:ext>
                </a:extLst>
              </a:tr>
              <a:tr h="615459">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sng" strike="noStrike" cap="none" normalizeH="0" baseline="0" dirty="0">
                          <a:ln>
                            <a:noFill/>
                          </a:ln>
                          <a:solidFill>
                            <a:schemeClr val="bg2"/>
                          </a:solidFill>
                          <a:effectLst/>
                          <a:latin typeface="Calibri" panose="020F0502020204030204" pitchFamily="34" charset="0"/>
                          <a:cs typeface="Calibri" panose="020F0502020204030204" pitchFamily="34" charset="0"/>
                        </a:rPr>
                        <a:t>10:1</a:t>
                      </a:r>
                    </a:p>
                  </a:txBody>
                  <a:tcPr anchor="ctr" horzOverflow="overflow">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altLang="en-US" sz="2400" b="1" i="0" u="sng"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536</a:t>
                      </a:r>
                      <a:endParaRPr kumimoji="0" lang="en-US" sz="2400" b="1" i="0" u="sng"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anchor="ctr" horzOverflow="overflow">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altLang="en-US" sz="2400" b="1" i="0" u="sng"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3</a:t>
                      </a:r>
                      <a:r>
                        <a:rPr kumimoji="0" lang="en-US" altLang="en-US" sz="2400" b="1" i="0" u="sng" strike="noStrike" kern="1200" cap="none" normalizeH="0" baseline="30000" dirty="0">
                          <a:ln>
                            <a:noFill/>
                          </a:ln>
                          <a:solidFill>
                            <a:schemeClr val="bg2"/>
                          </a:solidFill>
                          <a:effectLst/>
                          <a:latin typeface="Calibri" panose="020F0502020204030204" pitchFamily="34" charset="0"/>
                          <a:ea typeface="+mn-ea"/>
                          <a:cs typeface="Calibri" panose="020F0502020204030204" pitchFamily="34" charset="0"/>
                        </a:rPr>
                        <a:t>rd</a:t>
                      </a:r>
                      <a:r>
                        <a:rPr kumimoji="0" lang="en-US" altLang="en-US" sz="2400" b="1" i="0" u="sng"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 year of Cyrus</a:t>
                      </a:r>
                    </a:p>
                  </a:txBody>
                  <a:tcPr anchor="ctr" horzOverflow="overflow">
                    <a:solidFill>
                      <a:srgbClr val="FFFFCC"/>
                    </a:solidFill>
                  </a:tcPr>
                </a:tc>
                <a:extLst>
                  <a:ext uri="{0D108BD9-81ED-4DB2-BD59-A6C34878D82A}">
                    <a16:rowId xmlns:a16="http://schemas.microsoft.com/office/drawing/2014/main" val="2812778387"/>
                  </a:ext>
                </a:extLst>
              </a:tr>
            </a:tbl>
          </a:graphicData>
        </a:graphic>
      </p:graphicFrame>
    </p:spTree>
    <p:extLst>
      <p:ext uri="{BB962C8B-B14F-4D97-AF65-F5344CB8AC3E}">
        <p14:creationId xmlns:p14="http://schemas.microsoft.com/office/powerpoint/2010/main" val="29321130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81DCB00-EAFE-40A8-88DB-7EAAA0A27361}"/>
              </a:ext>
            </a:extLst>
          </p:cNvPr>
          <p:cNvPicPr>
            <a:picLocks noChangeAspect="1"/>
          </p:cNvPicPr>
          <p:nvPr/>
        </p:nvPicPr>
        <p:blipFill>
          <a:blip r:embed="rId2"/>
          <a:stretch>
            <a:fillRect/>
          </a:stretch>
        </p:blipFill>
        <p:spPr>
          <a:xfrm>
            <a:off x="305333" y="605190"/>
            <a:ext cx="8533333" cy="5647619"/>
          </a:xfrm>
          <a:prstGeom prst="rect">
            <a:avLst/>
          </a:prstGeom>
        </p:spPr>
      </p:pic>
    </p:spTree>
    <p:extLst>
      <p:ext uri="{BB962C8B-B14F-4D97-AF65-F5344CB8AC3E}">
        <p14:creationId xmlns:p14="http://schemas.microsoft.com/office/powerpoint/2010/main" val="1329526563"/>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5740899E-4884-4A6C-8524-BB6960541AA6}"/>
              </a:ext>
            </a:extLst>
          </p:cNvPr>
          <p:cNvGraphicFramePr>
            <a:graphicFrameLocks noGrp="1"/>
          </p:cNvGraphicFramePr>
          <p:nvPr>
            <p:ph idx="1"/>
            <p:extLst>
              <p:ext uri="{D42A27DB-BD31-4B8C-83A1-F6EECF244321}">
                <p14:modId xmlns:p14="http://schemas.microsoft.com/office/powerpoint/2010/main" val="3199676284"/>
              </p:ext>
            </p:extLst>
          </p:nvPr>
        </p:nvGraphicFramePr>
        <p:xfrm>
          <a:off x="76200" y="182880"/>
          <a:ext cx="8991600" cy="6492240"/>
        </p:xfrm>
        <a:graphic>
          <a:graphicData uri="http://schemas.openxmlformats.org/drawingml/2006/table">
            <a:tbl>
              <a:tblPr firstRow="1" bandRow="1">
                <a:tableStyleId>{073A0DAA-6AF3-43AB-8588-CEC1D06C72B9}</a:tableStyleId>
              </a:tblPr>
              <a:tblGrid>
                <a:gridCol w="709864">
                  <a:extLst>
                    <a:ext uri="{9D8B030D-6E8A-4147-A177-3AD203B41FA5}">
                      <a16:colId xmlns:a16="http://schemas.microsoft.com/office/drawing/2014/main" val="1281036659"/>
                    </a:ext>
                  </a:extLst>
                </a:gridCol>
                <a:gridCol w="3709736">
                  <a:extLst>
                    <a:ext uri="{9D8B030D-6E8A-4147-A177-3AD203B41FA5}">
                      <a16:colId xmlns:a16="http://schemas.microsoft.com/office/drawing/2014/main" val="3939120806"/>
                    </a:ext>
                  </a:extLst>
                </a:gridCol>
                <a:gridCol w="2280024">
                  <a:extLst>
                    <a:ext uri="{9D8B030D-6E8A-4147-A177-3AD203B41FA5}">
                      <a16:colId xmlns:a16="http://schemas.microsoft.com/office/drawing/2014/main" val="2755603270"/>
                    </a:ext>
                  </a:extLst>
                </a:gridCol>
                <a:gridCol w="2291976">
                  <a:extLst>
                    <a:ext uri="{9D8B030D-6E8A-4147-A177-3AD203B41FA5}">
                      <a16:colId xmlns:a16="http://schemas.microsoft.com/office/drawing/2014/main" val="3131948577"/>
                    </a:ext>
                  </a:extLst>
                </a:gridCol>
              </a:tblGrid>
              <a:tr h="502920">
                <a:tc>
                  <a:txBody>
                    <a:bodyPr/>
                    <a:lstStyle/>
                    <a:p>
                      <a:pPr algn="ctr"/>
                      <a:r>
                        <a:rPr lang="en-US" sz="2400" b="1" kern="1200" dirty="0">
                          <a:solidFill>
                            <a:schemeClr val="tx2">
                              <a:lumMod val="60000"/>
                              <a:lumOff val="40000"/>
                            </a:schemeClr>
                          </a:solidFill>
                          <a:latin typeface="Calibri" panose="020F0502020204030204" pitchFamily="34" charset="0"/>
                          <a:ea typeface="+mn-ea"/>
                          <a:cs typeface="Calibri" panose="020F0502020204030204" pitchFamily="34" charset="0"/>
                        </a:rPr>
                        <a:t>NO.</a:t>
                      </a:r>
                    </a:p>
                  </a:txBody>
                  <a:tcPr anchor="ctr"/>
                </a:tc>
                <a:tc>
                  <a:txBody>
                    <a:bodyPr/>
                    <a:lstStyle/>
                    <a:p>
                      <a:pPr algn="ctr"/>
                      <a:r>
                        <a:rPr lang="en-US" sz="2400" b="1" kern="1200" dirty="0">
                          <a:solidFill>
                            <a:schemeClr val="tx2">
                              <a:lumMod val="60000"/>
                              <a:lumOff val="40000"/>
                            </a:schemeClr>
                          </a:solidFill>
                          <a:latin typeface="Calibri" panose="020F0502020204030204" pitchFamily="34" charset="0"/>
                          <a:ea typeface="+mn-ea"/>
                          <a:cs typeface="Calibri" panose="020F0502020204030204" pitchFamily="34" charset="0"/>
                        </a:rPr>
                        <a:t>CATEGORY</a:t>
                      </a:r>
                    </a:p>
                  </a:txBody>
                  <a:tcPr anchor="ctr"/>
                </a:tc>
                <a:tc>
                  <a:txBody>
                    <a:bodyPr/>
                    <a:lstStyle/>
                    <a:p>
                      <a:pPr algn="ctr"/>
                      <a:r>
                        <a:rPr lang="en-US" sz="2400" b="1" kern="1200" dirty="0">
                          <a:solidFill>
                            <a:srgbClr val="FFFFCC"/>
                          </a:solidFill>
                          <a:latin typeface="Calibri" panose="020F0502020204030204" pitchFamily="34" charset="0"/>
                          <a:ea typeface="+mn-ea"/>
                          <a:cs typeface="Calibri" panose="020F0502020204030204" pitchFamily="34" charset="0"/>
                        </a:rPr>
                        <a:t>JESUS CHRIST</a:t>
                      </a:r>
                    </a:p>
                  </a:txBody>
                  <a:tcPr anchor="ctr"/>
                </a:tc>
                <a:tc>
                  <a:txBody>
                    <a:bodyPr/>
                    <a:lstStyle/>
                    <a:p>
                      <a:pPr algn="ctr"/>
                      <a:r>
                        <a:rPr lang="en-US" sz="2400" b="1" kern="1200" dirty="0">
                          <a:solidFill>
                            <a:schemeClr val="tx2">
                              <a:lumMod val="60000"/>
                              <a:lumOff val="40000"/>
                            </a:schemeClr>
                          </a:solidFill>
                          <a:latin typeface="Calibri" panose="020F0502020204030204" pitchFamily="34" charset="0"/>
                          <a:ea typeface="+mn-ea"/>
                          <a:cs typeface="Calibri" panose="020F0502020204030204" pitchFamily="34" charset="0"/>
                        </a:rPr>
                        <a:t>ANTICHRIST</a:t>
                      </a:r>
                    </a:p>
                  </a:txBody>
                  <a:tcPr anchor="ctr"/>
                </a:tc>
                <a:extLst>
                  <a:ext uri="{0D108BD9-81ED-4DB2-BD59-A6C34878D82A}">
                    <a16:rowId xmlns:a16="http://schemas.microsoft.com/office/drawing/2014/main" val="3257300286"/>
                  </a:ext>
                </a:extLst>
              </a:tr>
              <a:tr h="502920">
                <a:tc>
                  <a:txBody>
                    <a:bodyPr/>
                    <a:lstStyle/>
                    <a:p>
                      <a:pPr algn="ctr"/>
                      <a:r>
                        <a:rPr lang="en-US" sz="2400" dirty="0">
                          <a:latin typeface="Calibri" panose="020F0502020204030204" pitchFamily="34" charset="0"/>
                          <a:cs typeface="Calibri" panose="020F0502020204030204" pitchFamily="34" charset="0"/>
                        </a:rPr>
                        <a:t>1.</a:t>
                      </a:r>
                    </a:p>
                  </a:txBody>
                  <a:tcPr anchor="ctr"/>
                </a:tc>
                <a:tc>
                  <a:txBody>
                    <a:bodyPr/>
                    <a:lstStyle/>
                    <a:p>
                      <a:pPr algn="l"/>
                      <a:r>
                        <a:rPr lang="en-US" sz="2400" dirty="0">
                          <a:latin typeface="Calibri" panose="020F0502020204030204" pitchFamily="34" charset="0"/>
                          <a:cs typeface="Calibri" panose="020F0502020204030204" pitchFamily="34" charset="0"/>
                        </a:rPr>
                        <a:t>World prepared in advance</a:t>
                      </a:r>
                    </a:p>
                  </a:txBody>
                  <a:tcPr anchor="ctr"/>
                </a:tc>
                <a:tc>
                  <a:txBody>
                    <a:bodyPr/>
                    <a:lstStyle/>
                    <a:p>
                      <a:pPr algn="ctr"/>
                      <a:r>
                        <a:rPr lang="en-US" sz="2400" b="1" dirty="0">
                          <a:solidFill>
                            <a:srgbClr val="0000CC"/>
                          </a:solidFill>
                          <a:latin typeface="Calibri" panose="020F0502020204030204" pitchFamily="34" charset="0"/>
                          <a:cs typeface="Calibri" panose="020F0502020204030204" pitchFamily="34" charset="0"/>
                        </a:rPr>
                        <a:t>Gal. 4:4</a:t>
                      </a:r>
                    </a:p>
                  </a:txBody>
                  <a:tcPr anchor="ctr"/>
                </a:tc>
                <a:tc>
                  <a:txBody>
                    <a:bodyPr/>
                    <a:lstStyle/>
                    <a:p>
                      <a:pPr algn="ctr"/>
                      <a:r>
                        <a:rPr lang="en-US" sz="2400" dirty="0">
                          <a:latin typeface="Calibri" panose="020F0502020204030204" pitchFamily="34" charset="0"/>
                          <a:cs typeface="Calibri" panose="020F0502020204030204" pitchFamily="34" charset="0"/>
                        </a:rPr>
                        <a:t>2 Thess. 2:7</a:t>
                      </a:r>
                    </a:p>
                  </a:txBody>
                  <a:tcPr anchor="ctr"/>
                </a:tc>
                <a:extLst>
                  <a:ext uri="{0D108BD9-81ED-4DB2-BD59-A6C34878D82A}">
                    <a16:rowId xmlns:a16="http://schemas.microsoft.com/office/drawing/2014/main" val="558539107"/>
                  </a:ext>
                </a:extLst>
              </a:tr>
              <a:tr h="502920">
                <a:tc>
                  <a:txBody>
                    <a:bodyPr/>
                    <a:lstStyle/>
                    <a:p>
                      <a:pPr algn="ctr"/>
                      <a:r>
                        <a:rPr lang="en-US" sz="2400" dirty="0">
                          <a:latin typeface="Calibri" panose="020F0502020204030204" pitchFamily="34" charset="0"/>
                          <a:cs typeface="Calibri" panose="020F0502020204030204" pitchFamily="34" charset="0"/>
                        </a:rPr>
                        <a:t>2.</a:t>
                      </a:r>
                    </a:p>
                  </a:txBody>
                  <a:tcPr anchor="ctr"/>
                </a:tc>
                <a:tc>
                  <a:txBody>
                    <a:bodyPr/>
                    <a:lstStyle/>
                    <a:p>
                      <a:pPr algn="l"/>
                      <a:r>
                        <a:rPr lang="en-US" sz="2400" dirty="0">
                          <a:latin typeface="Calibri" panose="020F0502020204030204" pitchFamily="34" charset="0"/>
                          <a:cs typeface="Calibri" panose="020F0502020204030204" pitchFamily="34" charset="0"/>
                        </a:rPr>
                        <a:t>Revealed at the proper time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rgbClr val="0000CC"/>
                          </a:solidFill>
                          <a:latin typeface="Calibri" panose="020F0502020204030204" pitchFamily="34" charset="0"/>
                          <a:cs typeface="Calibri" panose="020F0502020204030204" pitchFamily="34" charset="0"/>
                        </a:rPr>
                        <a:t>Gal. 4:4</a:t>
                      </a:r>
                    </a:p>
                  </a:txBody>
                  <a:tcPr anchor="ctr"/>
                </a:tc>
                <a:tc>
                  <a:txBody>
                    <a:bodyPr/>
                    <a:lstStyle/>
                    <a:p>
                      <a:pPr algn="ctr"/>
                      <a:r>
                        <a:rPr lang="en-US" sz="2400" dirty="0">
                          <a:latin typeface="Calibri" panose="020F0502020204030204" pitchFamily="34" charset="0"/>
                          <a:cs typeface="Calibri" panose="020F0502020204030204" pitchFamily="34" charset="0"/>
                        </a:rPr>
                        <a:t>2 Thess. 2:6</a:t>
                      </a:r>
                    </a:p>
                  </a:txBody>
                  <a:tcPr anchor="ctr"/>
                </a:tc>
                <a:extLst>
                  <a:ext uri="{0D108BD9-81ED-4DB2-BD59-A6C34878D82A}">
                    <a16:rowId xmlns:a16="http://schemas.microsoft.com/office/drawing/2014/main" val="2935229951"/>
                  </a:ext>
                </a:extLst>
              </a:tr>
              <a:tr h="502920">
                <a:tc>
                  <a:txBody>
                    <a:bodyPr/>
                    <a:lstStyle/>
                    <a:p>
                      <a:pPr algn="ctr"/>
                      <a:r>
                        <a:rPr lang="en-US" sz="2400" dirty="0">
                          <a:latin typeface="Calibri" panose="020F0502020204030204" pitchFamily="34" charset="0"/>
                          <a:cs typeface="Calibri" panose="020F0502020204030204" pitchFamily="34" charset="0"/>
                        </a:rPr>
                        <a:t>3.</a:t>
                      </a:r>
                    </a:p>
                  </a:txBody>
                  <a:tcPr anchor="ctr"/>
                </a:tc>
                <a:tc>
                  <a:txBody>
                    <a:bodyPr/>
                    <a:lstStyle/>
                    <a:p>
                      <a:pPr algn="l"/>
                      <a:r>
                        <a:rPr lang="en-US" sz="2400" dirty="0">
                          <a:latin typeface="Calibri" panose="020F0502020204030204" pitchFamily="34" charset="0"/>
                          <a:cs typeface="Calibri" panose="020F0502020204030204" pitchFamily="34" charset="0"/>
                        </a:rPr>
                        <a:t>Claim of deity</a:t>
                      </a:r>
                    </a:p>
                  </a:txBody>
                  <a:tcPr anchor="ctr"/>
                </a:tc>
                <a:tc>
                  <a:txBody>
                    <a:bodyPr/>
                    <a:lstStyle/>
                    <a:p>
                      <a:pPr algn="ctr"/>
                      <a:r>
                        <a:rPr lang="en-US" sz="2400" b="1" dirty="0">
                          <a:solidFill>
                            <a:srgbClr val="0000CC"/>
                          </a:solidFill>
                          <a:latin typeface="Calibri" panose="020F0502020204030204" pitchFamily="34" charset="0"/>
                          <a:cs typeface="Calibri" panose="020F0502020204030204" pitchFamily="34" charset="0"/>
                        </a:rPr>
                        <a:t>John 14:9</a:t>
                      </a:r>
                    </a:p>
                  </a:txBody>
                  <a:tcPr anchor="ctr"/>
                </a:tc>
                <a:tc>
                  <a:txBody>
                    <a:bodyPr/>
                    <a:lstStyle/>
                    <a:p>
                      <a:pPr algn="ctr"/>
                      <a:r>
                        <a:rPr lang="en-US" sz="2400" dirty="0">
                          <a:latin typeface="Calibri" panose="020F0502020204030204" pitchFamily="34" charset="0"/>
                          <a:cs typeface="Calibri" panose="020F0502020204030204" pitchFamily="34" charset="0"/>
                        </a:rPr>
                        <a:t>2 Thess. 2:4</a:t>
                      </a:r>
                    </a:p>
                  </a:txBody>
                  <a:tcPr anchor="ctr"/>
                </a:tc>
                <a:extLst>
                  <a:ext uri="{0D108BD9-81ED-4DB2-BD59-A6C34878D82A}">
                    <a16:rowId xmlns:a16="http://schemas.microsoft.com/office/drawing/2014/main" val="1282089858"/>
                  </a:ext>
                </a:extLst>
              </a:tr>
              <a:tr h="502920">
                <a:tc>
                  <a:txBody>
                    <a:bodyPr/>
                    <a:lstStyle/>
                    <a:p>
                      <a:pPr algn="ctr"/>
                      <a:r>
                        <a:rPr lang="en-US" sz="2400" dirty="0">
                          <a:latin typeface="Calibri" panose="020F0502020204030204" pitchFamily="34" charset="0"/>
                          <a:cs typeface="Calibri" panose="020F0502020204030204" pitchFamily="34" charset="0"/>
                        </a:rPr>
                        <a:t>4.</a:t>
                      </a:r>
                    </a:p>
                  </a:txBody>
                  <a:tcPr anchor="ctr"/>
                </a:tc>
                <a:tc>
                  <a:txBody>
                    <a:bodyPr/>
                    <a:lstStyle/>
                    <a:p>
                      <a:pPr algn="l"/>
                      <a:r>
                        <a:rPr lang="en-US" sz="2400" dirty="0">
                          <a:latin typeface="Calibri" panose="020F0502020204030204" pitchFamily="34" charset="0"/>
                          <a:cs typeface="Calibri" panose="020F0502020204030204" pitchFamily="34" charset="0"/>
                        </a:rPr>
                        <a:t>Heralded by a forerunner</a:t>
                      </a:r>
                    </a:p>
                  </a:txBody>
                  <a:tcPr anchor="ctr"/>
                </a:tc>
                <a:tc>
                  <a:txBody>
                    <a:bodyPr/>
                    <a:lstStyle/>
                    <a:p>
                      <a:pPr algn="ctr"/>
                      <a:r>
                        <a:rPr lang="en-US" sz="2400" b="1" dirty="0">
                          <a:solidFill>
                            <a:srgbClr val="0000CC"/>
                          </a:solidFill>
                          <a:latin typeface="Calibri" panose="020F0502020204030204" pitchFamily="34" charset="0"/>
                          <a:cs typeface="Calibri" panose="020F0502020204030204" pitchFamily="34" charset="0"/>
                        </a:rPr>
                        <a:t>John 1:23</a:t>
                      </a:r>
                    </a:p>
                  </a:txBody>
                  <a:tcPr anchor="ctr"/>
                </a:tc>
                <a:tc>
                  <a:txBody>
                    <a:bodyPr/>
                    <a:lstStyle/>
                    <a:p>
                      <a:pPr algn="ctr"/>
                      <a:r>
                        <a:rPr lang="en-US" sz="2400" dirty="0">
                          <a:latin typeface="Calibri" panose="020F0502020204030204" pitchFamily="34" charset="0"/>
                          <a:cs typeface="Calibri" panose="020F0502020204030204" pitchFamily="34" charset="0"/>
                        </a:rPr>
                        <a:t>Rev. 13:12</a:t>
                      </a:r>
                    </a:p>
                  </a:txBody>
                  <a:tcPr anchor="ctr"/>
                </a:tc>
                <a:extLst>
                  <a:ext uri="{0D108BD9-81ED-4DB2-BD59-A6C34878D82A}">
                    <a16:rowId xmlns:a16="http://schemas.microsoft.com/office/drawing/2014/main" val="1982611401"/>
                  </a:ext>
                </a:extLst>
              </a:tr>
              <a:tr h="502920">
                <a:tc>
                  <a:txBody>
                    <a:bodyPr/>
                    <a:lstStyle/>
                    <a:p>
                      <a:pPr algn="ctr"/>
                      <a:r>
                        <a:rPr lang="en-US" sz="2400" dirty="0">
                          <a:latin typeface="Calibri" panose="020F0502020204030204" pitchFamily="34" charset="0"/>
                          <a:cs typeface="Calibri" panose="020F0502020204030204" pitchFamily="34" charset="0"/>
                        </a:rPr>
                        <a:t>5.</a:t>
                      </a:r>
                    </a:p>
                  </a:txBody>
                  <a:tcPr anchor="ctr"/>
                </a:tc>
                <a:tc>
                  <a:txBody>
                    <a:bodyPr/>
                    <a:lstStyle/>
                    <a:p>
                      <a:pPr algn="l"/>
                      <a:r>
                        <a:rPr lang="en-US" sz="2400" dirty="0">
                          <a:latin typeface="Calibri" panose="020F0502020204030204" pitchFamily="34" charset="0"/>
                          <a:cs typeface="Calibri" panose="020F0502020204030204" pitchFamily="34" charset="0"/>
                        </a:rPr>
                        <a:t>Forerunner comes in the Spirit &amp; power of Elijah</a:t>
                      </a:r>
                    </a:p>
                  </a:txBody>
                  <a:tcPr anchor="ctr"/>
                </a:tc>
                <a:tc>
                  <a:txBody>
                    <a:bodyPr/>
                    <a:lstStyle/>
                    <a:p>
                      <a:pPr algn="ctr"/>
                      <a:r>
                        <a:rPr lang="en-US" sz="2400" b="1" dirty="0">
                          <a:solidFill>
                            <a:srgbClr val="0000CC"/>
                          </a:solidFill>
                          <a:latin typeface="Calibri" panose="020F0502020204030204" pitchFamily="34" charset="0"/>
                          <a:cs typeface="Calibri" panose="020F0502020204030204" pitchFamily="34" charset="0"/>
                        </a:rPr>
                        <a:t>Luke 1:17</a:t>
                      </a:r>
                    </a:p>
                  </a:txBody>
                  <a:tcPr anchor="ctr"/>
                </a:tc>
                <a:tc>
                  <a:txBody>
                    <a:bodyPr/>
                    <a:lstStyle/>
                    <a:p>
                      <a:pPr algn="ctr"/>
                      <a:r>
                        <a:rPr lang="en-US" sz="2400" dirty="0">
                          <a:latin typeface="Calibri" panose="020F0502020204030204" pitchFamily="34" charset="0"/>
                          <a:cs typeface="Calibri" panose="020F0502020204030204" pitchFamily="34" charset="0"/>
                        </a:rPr>
                        <a:t>1 Kgs. 8:37-38; Rev. 13:13</a:t>
                      </a:r>
                    </a:p>
                  </a:txBody>
                  <a:tcPr anchor="ctr"/>
                </a:tc>
                <a:extLst>
                  <a:ext uri="{0D108BD9-81ED-4DB2-BD59-A6C34878D82A}">
                    <a16:rowId xmlns:a16="http://schemas.microsoft.com/office/drawing/2014/main" val="1913668434"/>
                  </a:ext>
                </a:extLst>
              </a:tr>
              <a:tr h="502920">
                <a:tc>
                  <a:txBody>
                    <a:bodyPr/>
                    <a:lstStyle/>
                    <a:p>
                      <a:pPr algn="ctr"/>
                      <a:r>
                        <a:rPr lang="en-US" sz="2400" dirty="0">
                          <a:latin typeface="Calibri" panose="020F0502020204030204" pitchFamily="34" charset="0"/>
                          <a:cs typeface="Calibri" panose="020F0502020204030204" pitchFamily="34" charset="0"/>
                        </a:rPr>
                        <a:t>6.</a:t>
                      </a:r>
                    </a:p>
                  </a:txBody>
                  <a:tcPr anchor="ctr"/>
                </a:tc>
                <a:tc>
                  <a:txBody>
                    <a:bodyPr/>
                    <a:lstStyle/>
                    <a:p>
                      <a:pPr algn="l"/>
                      <a:r>
                        <a:rPr lang="en-US" sz="2400" dirty="0">
                          <a:latin typeface="Calibri" panose="020F0502020204030204" pitchFamily="34" charset="0"/>
                          <a:cs typeface="Calibri" panose="020F0502020204030204" pitchFamily="34" charset="0"/>
                        </a:rPr>
                        <a:t>Empowered by a higher source</a:t>
                      </a:r>
                    </a:p>
                  </a:txBody>
                  <a:tcPr anchor="ctr"/>
                </a:tc>
                <a:tc>
                  <a:txBody>
                    <a:bodyPr/>
                    <a:lstStyle/>
                    <a:p>
                      <a:pPr algn="ctr"/>
                      <a:r>
                        <a:rPr lang="en-US" sz="2400" b="1" dirty="0">
                          <a:solidFill>
                            <a:srgbClr val="0000CC"/>
                          </a:solidFill>
                          <a:latin typeface="Calibri" panose="020F0502020204030204" pitchFamily="34" charset="0"/>
                          <a:cs typeface="Calibri" panose="020F0502020204030204" pitchFamily="34" charset="0"/>
                        </a:rPr>
                        <a:t>1 Cor. 6:14</a:t>
                      </a:r>
                    </a:p>
                  </a:txBody>
                  <a:tcPr anchor="ctr"/>
                </a:tc>
                <a:tc>
                  <a:txBody>
                    <a:bodyPr/>
                    <a:lstStyle/>
                    <a:p>
                      <a:pPr algn="ctr"/>
                      <a:r>
                        <a:rPr lang="en-US" sz="2400" dirty="0">
                          <a:latin typeface="Calibri" panose="020F0502020204030204" pitchFamily="34" charset="0"/>
                          <a:cs typeface="Calibri" panose="020F0502020204030204" pitchFamily="34" charset="0"/>
                        </a:rPr>
                        <a:t>Rev. 13:14</a:t>
                      </a:r>
                    </a:p>
                  </a:txBody>
                  <a:tcPr anchor="ctr"/>
                </a:tc>
                <a:extLst>
                  <a:ext uri="{0D108BD9-81ED-4DB2-BD59-A6C34878D82A}">
                    <a16:rowId xmlns:a16="http://schemas.microsoft.com/office/drawing/2014/main" val="443366115"/>
                  </a:ext>
                </a:extLst>
              </a:tr>
              <a:tr h="502920">
                <a:tc>
                  <a:txBody>
                    <a:bodyPr/>
                    <a:lstStyle/>
                    <a:p>
                      <a:pPr algn="ctr"/>
                      <a:r>
                        <a:rPr lang="en-US" sz="2400" dirty="0">
                          <a:latin typeface="Calibri" panose="020F0502020204030204" pitchFamily="34" charset="0"/>
                          <a:cs typeface="Calibri" panose="020F0502020204030204" pitchFamily="34" charset="0"/>
                        </a:rPr>
                        <a:t>7.</a:t>
                      </a:r>
                    </a:p>
                  </a:txBody>
                  <a:tcPr anchor="ctr"/>
                </a:tc>
                <a:tc>
                  <a:txBody>
                    <a:bodyPr/>
                    <a:lstStyle/>
                    <a:p>
                      <a:pPr algn="l"/>
                      <a:r>
                        <a:rPr lang="en-US" sz="2400" dirty="0">
                          <a:latin typeface="Calibri" panose="020F0502020204030204" pitchFamily="34" charset="0"/>
                          <a:cs typeface="Calibri" panose="020F0502020204030204" pitchFamily="34" charset="0"/>
                        </a:rPr>
                        <a:t>Member of a Trinity</a:t>
                      </a:r>
                    </a:p>
                  </a:txBody>
                  <a:tcPr anchor="ctr"/>
                </a:tc>
                <a:tc>
                  <a:txBody>
                    <a:bodyPr/>
                    <a:lstStyle/>
                    <a:p>
                      <a:pPr algn="ctr"/>
                      <a:r>
                        <a:rPr lang="en-US" sz="2400" b="1" dirty="0">
                          <a:solidFill>
                            <a:srgbClr val="0000CC"/>
                          </a:solidFill>
                          <a:latin typeface="Calibri" panose="020F0502020204030204" pitchFamily="34" charset="0"/>
                          <a:cs typeface="Calibri" panose="020F0502020204030204" pitchFamily="34" charset="0"/>
                        </a:rPr>
                        <a:t>Phil. 1:2; Acts 5:3-4; John 14:9</a:t>
                      </a:r>
                    </a:p>
                  </a:txBody>
                  <a:tcPr anchor="ctr"/>
                </a:tc>
                <a:tc>
                  <a:txBody>
                    <a:bodyPr/>
                    <a:lstStyle/>
                    <a:p>
                      <a:pPr algn="ctr"/>
                      <a:r>
                        <a:rPr lang="en-US" sz="2400" dirty="0">
                          <a:latin typeface="Calibri" panose="020F0502020204030204" pitchFamily="34" charset="0"/>
                          <a:cs typeface="Calibri" panose="020F0502020204030204" pitchFamily="34" charset="0"/>
                        </a:rPr>
                        <a:t>Rev. 16:13; 20:10</a:t>
                      </a:r>
                    </a:p>
                  </a:txBody>
                  <a:tcPr anchor="ctr"/>
                </a:tc>
                <a:extLst>
                  <a:ext uri="{0D108BD9-81ED-4DB2-BD59-A6C34878D82A}">
                    <a16:rowId xmlns:a16="http://schemas.microsoft.com/office/drawing/2014/main" val="482985495"/>
                  </a:ext>
                </a:extLst>
              </a:tr>
              <a:tr h="502920">
                <a:tc>
                  <a:txBody>
                    <a:bodyPr/>
                    <a:lstStyle/>
                    <a:p>
                      <a:pPr algn="ctr"/>
                      <a:r>
                        <a:rPr lang="en-US" sz="2400" dirty="0">
                          <a:latin typeface="Calibri" panose="020F0502020204030204" pitchFamily="34" charset="0"/>
                          <a:cs typeface="Calibri" panose="020F0502020204030204" pitchFamily="34" charset="0"/>
                        </a:rPr>
                        <a:t>8.</a:t>
                      </a:r>
                    </a:p>
                  </a:txBody>
                  <a:tcPr anchor="ctr"/>
                </a:tc>
                <a:tc>
                  <a:txBody>
                    <a:bodyPr/>
                    <a:lstStyle/>
                    <a:p>
                      <a:pPr algn="l"/>
                      <a:r>
                        <a:rPr lang="en-US" sz="2400" dirty="0">
                          <a:latin typeface="Calibri" panose="020F0502020204030204" pitchFamily="34" charset="0"/>
                          <a:cs typeface="Calibri" panose="020F0502020204030204" pitchFamily="34" charset="0"/>
                        </a:rPr>
                        <a:t>Head of a Church</a:t>
                      </a:r>
                    </a:p>
                  </a:txBody>
                  <a:tcPr anchor="ctr"/>
                </a:tc>
                <a:tc>
                  <a:txBody>
                    <a:bodyPr/>
                    <a:lstStyle/>
                    <a:p>
                      <a:pPr algn="ctr"/>
                      <a:r>
                        <a:rPr lang="en-US" sz="2400" b="1" dirty="0">
                          <a:solidFill>
                            <a:srgbClr val="0000CC"/>
                          </a:solidFill>
                          <a:latin typeface="Calibri" panose="020F0502020204030204" pitchFamily="34" charset="0"/>
                          <a:cs typeface="Calibri" panose="020F0502020204030204" pitchFamily="34" charset="0"/>
                        </a:rPr>
                        <a:t>Eph. 5:23</a:t>
                      </a:r>
                    </a:p>
                  </a:txBody>
                  <a:tcPr anchor="ctr"/>
                </a:tc>
                <a:tc>
                  <a:txBody>
                    <a:bodyPr/>
                    <a:lstStyle/>
                    <a:p>
                      <a:pPr algn="ctr"/>
                      <a:r>
                        <a:rPr lang="en-US" sz="2400" dirty="0">
                          <a:latin typeface="Calibri" panose="020F0502020204030204" pitchFamily="34" charset="0"/>
                          <a:cs typeface="Calibri" panose="020F0502020204030204" pitchFamily="34" charset="0"/>
                        </a:rPr>
                        <a:t>Rev. 2:9; 3:9</a:t>
                      </a:r>
                    </a:p>
                  </a:txBody>
                  <a:tcPr anchor="ctr"/>
                </a:tc>
                <a:extLst>
                  <a:ext uri="{0D108BD9-81ED-4DB2-BD59-A6C34878D82A}">
                    <a16:rowId xmlns:a16="http://schemas.microsoft.com/office/drawing/2014/main" val="3454855397"/>
                  </a:ext>
                </a:extLst>
              </a:tr>
              <a:tr h="502920">
                <a:tc>
                  <a:txBody>
                    <a:bodyPr/>
                    <a:lstStyle/>
                    <a:p>
                      <a:pPr algn="ctr"/>
                      <a:r>
                        <a:rPr lang="en-US" sz="2400" dirty="0">
                          <a:latin typeface="Calibri" panose="020F0502020204030204" pitchFamily="34" charset="0"/>
                          <a:cs typeface="Calibri" panose="020F0502020204030204" pitchFamily="34" charset="0"/>
                        </a:rPr>
                        <a:t>9.</a:t>
                      </a:r>
                    </a:p>
                  </a:txBody>
                  <a:tcPr anchor="ctr"/>
                </a:tc>
                <a:tc>
                  <a:txBody>
                    <a:bodyPr/>
                    <a:lstStyle/>
                    <a:p>
                      <a:pPr algn="l"/>
                      <a:r>
                        <a:rPr lang="en-US" sz="2400" dirty="0">
                          <a:latin typeface="Calibri" panose="020F0502020204030204" pitchFamily="34" charset="0"/>
                          <a:cs typeface="Calibri" panose="020F0502020204030204" pitchFamily="34" charset="0"/>
                        </a:rPr>
                        <a:t>Miracle of worker</a:t>
                      </a:r>
                    </a:p>
                  </a:txBody>
                  <a:tcPr anchor="ctr"/>
                </a:tc>
                <a:tc>
                  <a:txBody>
                    <a:bodyPr/>
                    <a:lstStyle/>
                    <a:p>
                      <a:pPr algn="ctr"/>
                      <a:r>
                        <a:rPr lang="en-US" sz="2400" b="1" dirty="0">
                          <a:solidFill>
                            <a:srgbClr val="0000CC"/>
                          </a:solidFill>
                          <a:latin typeface="Calibri" panose="020F0502020204030204" pitchFamily="34" charset="0"/>
                          <a:cs typeface="Calibri" panose="020F0502020204030204" pitchFamily="34" charset="0"/>
                        </a:rPr>
                        <a:t>Acts 2:22</a:t>
                      </a:r>
                    </a:p>
                  </a:txBody>
                  <a:tcPr anchor="ctr"/>
                </a:tc>
                <a:tc>
                  <a:txBody>
                    <a:bodyPr/>
                    <a:lstStyle/>
                    <a:p>
                      <a:pPr algn="ctr"/>
                      <a:r>
                        <a:rPr lang="en-US" sz="2400" dirty="0">
                          <a:latin typeface="Calibri" panose="020F0502020204030204" pitchFamily="34" charset="0"/>
                          <a:cs typeface="Calibri" panose="020F0502020204030204" pitchFamily="34" charset="0"/>
                        </a:rPr>
                        <a:t>2 Thess. 2:9</a:t>
                      </a:r>
                    </a:p>
                  </a:txBody>
                  <a:tcPr anchor="ctr"/>
                </a:tc>
                <a:extLst>
                  <a:ext uri="{0D108BD9-81ED-4DB2-BD59-A6C34878D82A}">
                    <a16:rowId xmlns:a16="http://schemas.microsoft.com/office/drawing/2014/main" val="3188230933"/>
                  </a:ext>
                </a:extLst>
              </a:tr>
              <a:tr h="502920">
                <a:tc>
                  <a:txBody>
                    <a:bodyPr/>
                    <a:lstStyle/>
                    <a:p>
                      <a:pPr algn="ctr"/>
                      <a:r>
                        <a:rPr lang="en-US" sz="2400" dirty="0">
                          <a:latin typeface="Calibri" panose="020F0502020204030204" pitchFamily="34" charset="0"/>
                          <a:cs typeface="Calibri" panose="020F0502020204030204" pitchFamily="34" charset="0"/>
                        </a:rPr>
                        <a:t>10.</a:t>
                      </a:r>
                    </a:p>
                  </a:txBody>
                  <a:tcPr anchor="ctr"/>
                </a:tc>
                <a:tc>
                  <a:txBody>
                    <a:bodyPr/>
                    <a:lstStyle/>
                    <a:p>
                      <a:pPr algn="l"/>
                      <a:r>
                        <a:rPr lang="en-US" sz="2400" dirty="0">
                          <a:latin typeface="Calibri" panose="020F0502020204030204" pitchFamily="34" charset="0"/>
                          <a:cs typeface="Calibri" panose="020F0502020204030204" pitchFamily="34" charset="0"/>
                        </a:rPr>
                        <a:t>Resurrection from the dead</a:t>
                      </a:r>
                    </a:p>
                  </a:txBody>
                  <a:tcPr anchor="ctr"/>
                </a:tc>
                <a:tc>
                  <a:txBody>
                    <a:bodyPr/>
                    <a:lstStyle/>
                    <a:p>
                      <a:pPr algn="ctr"/>
                      <a:r>
                        <a:rPr lang="en-US" sz="2400" b="1" dirty="0">
                          <a:solidFill>
                            <a:srgbClr val="0000CC"/>
                          </a:solidFill>
                          <a:latin typeface="Calibri" panose="020F0502020204030204" pitchFamily="34" charset="0"/>
                          <a:cs typeface="Calibri" panose="020F0502020204030204" pitchFamily="34" charset="0"/>
                        </a:rPr>
                        <a:t>1 Cor. 15:3-6</a:t>
                      </a:r>
                    </a:p>
                  </a:txBody>
                  <a:tcPr anchor="ctr"/>
                </a:tc>
                <a:tc>
                  <a:txBody>
                    <a:bodyPr/>
                    <a:lstStyle/>
                    <a:p>
                      <a:pPr algn="ctr"/>
                      <a:r>
                        <a:rPr lang="en-US" sz="2400" dirty="0">
                          <a:latin typeface="Calibri" panose="020F0502020204030204" pitchFamily="34" charset="0"/>
                          <a:cs typeface="Calibri" panose="020F0502020204030204" pitchFamily="34" charset="0"/>
                        </a:rPr>
                        <a:t>Rev. 13:3, 12, 14</a:t>
                      </a:r>
                    </a:p>
                  </a:txBody>
                  <a:tcPr anchor="ctr"/>
                </a:tc>
                <a:extLst>
                  <a:ext uri="{0D108BD9-81ED-4DB2-BD59-A6C34878D82A}">
                    <a16:rowId xmlns:a16="http://schemas.microsoft.com/office/drawing/2014/main" val="1747955805"/>
                  </a:ext>
                </a:extLst>
              </a:tr>
            </a:tbl>
          </a:graphicData>
        </a:graphic>
      </p:graphicFrame>
    </p:spTree>
    <p:extLst>
      <p:ext uri="{BB962C8B-B14F-4D97-AF65-F5344CB8AC3E}">
        <p14:creationId xmlns:p14="http://schemas.microsoft.com/office/powerpoint/2010/main" val="2961867225"/>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5740899E-4884-4A6C-8524-BB6960541AA6}"/>
              </a:ext>
            </a:extLst>
          </p:cNvPr>
          <p:cNvGraphicFramePr>
            <a:graphicFrameLocks noGrp="1"/>
          </p:cNvGraphicFramePr>
          <p:nvPr>
            <p:ph idx="1"/>
            <p:extLst>
              <p:ext uri="{D42A27DB-BD31-4B8C-83A1-F6EECF244321}">
                <p14:modId xmlns:p14="http://schemas.microsoft.com/office/powerpoint/2010/main" val="4187021915"/>
              </p:ext>
            </p:extLst>
          </p:nvPr>
        </p:nvGraphicFramePr>
        <p:xfrm>
          <a:off x="76200" y="182880"/>
          <a:ext cx="8991600" cy="6492240"/>
        </p:xfrm>
        <a:graphic>
          <a:graphicData uri="http://schemas.openxmlformats.org/drawingml/2006/table">
            <a:tbl>
              <a:tblPr firstRow="1" bandRow="1">
                <a:tableStyleId>{073A0DAA-6AF3-43AB-8588-CEC1D06C72B9}</a:tableStyleId>
              </a:tblPr>
              <a:tblGrid>
                <a:gridCol w="685800">
                  <a:extLst>
                    <a:ext uri="{9D8B030D-6E8A-4147-A177-3AD203B41FA5}">
                      <a16:colId xmlns:a16="http://schemas.microsoft.com/office/drawing/2014/main" val="1281036659"/>
                    </a:ext>
                  </a:extLst>
                </a:gridCol>
                <a:gridCol w="3886200">
                  <a:extLst>
                    <a:ext uri="{9D8B030D-6E8A-4147-A177-3AD203B41FA5}">
                      <a16:colId xmlns:a16="http://schemas.microsoft.com/office/drawing/2014/main" val="3939120806"/>
                    </a:ext>
                  </a:extLst>
                </a:gridCol>
                <a:gridCol w="2286000">
                  <a:extLst>
                    <a:ext uri="{9D8B030D-6E8A-4147-A177-3AD203B41FA5}">
                      <a16:colId xmlns:a16="http://schemas.microsoft.com/office/drawing/2014/main" val="2755603270"/>
                    </a:ext>
                  </a:extLst>
                </a:gridCol>
                <a:gridCol w="2133600">
                  <a:extLst>
                    <a:ext uri="{9D8B030D-6E8A-4147-A177-3AD203B41FA5}">
                      <a16:colId xmlns:a16="http://schemas.microsoft.com/office/drawing/2014/main" val="3131948577"/>
                    </a:ext>
                  </a:extLst>
                </a:gridCol>
              </a:tblGrid>
              <a:tr h="502920">
                <a:tc>
                  <a:txBody>
                    <a:bodyPr/>
                    <a:lstStyle/>
                    <a:p>
                      <a:pPr marL="0" algn="ctr" defTabSz="914400" rtl="0" eaLnBrk="1" latinLnBrk="0" hangingPunct="1"/>
                      <a:r>
                        <a:rPr lang="en-US" sz="2400" b="1" kern="1200" dirty="0">
                          <a:solidFill>
                            <a:schemeClr val="tx2">
                              <a:lumMod val="60000"/>
                              <a:lumOff val="40000"/>
                            </a:schemeClr>
                          </a:solidFill>
                          <a:latin typeface="Calibri" panose="020F0502020204030204" pitchFamily="34" charset="0"/>
                          <a:ea typeface="+mn-ea"/>
                          <a:cs typeface="Calibri" panose="020F0502020204030204" pitchFamily="34" charset="0"/>
                        </a:rPr>
                        <a:t>NO.</a:t>
                      </a:r>
                    </a:p>
                  </a:txBody>
                  <a:tcPr/>
                </a:tc>
                <a:tc>
                  <a:txBody>
                    <a:bodyPr/>
                    <a:lstStyle/>
                    <a:p>
                      <a:pPr marL="0" algn="ctr" defTabSz="914400" rtl="0" eaLnBrk="1" latinLnBrk="0" hangingPunct="1"/>
                      <a:r>
                        <a:rPr lang="en-US" sz="2400" b="1" kern="1200" dirty="0">
                          <a:solidFill>
                            <a:schemeClr val="tx2">
                              <a:lumMod val="60000"/>
                              <a:lumOff val="40000"/>
                            </a:schemeClr>
                          </a:solidFill>
                          <a:latin typeface="Calibri" panose="020F0502020204030204" pitchFamily="34" charset="0"/>
                          <a:ea typeface="+mn-ea"/>
                          <a:cs typeface="Calibri" panose="020F0502020204030204" pitchFamily="34" charset="0"/>
                        </a:rPr>
                        <a:t>CATEGORY</a:t>
                      </a:r>
                    </a:p>
                  </a:txBody>
                  <a:tcPr/>
                </a:tc>
                <a:tc>
                  <a:txBody>
                    <a:bodyPr/>
                    <a:lstStyle/>
                    <a:p>
                      <a:pPr marL="0" algn="ctr" defTabSz="914400" rtl="0" eaLnBrk="1" latinLnBrk="0" hangingPunct="1"/>
                      <a:r>
                        <a:rPr lang="en-US" sz="2400" b="1" kern="1200" dirty="0">
                          <a:solidFill>
                            <a:srgbClr val="FFFFCC"/>
                          </a:solidFill>
                          <a:latin typeface="Calibri" panose="020F0502020204030204" pitchFamily="34" charset="0"/>
                          <a:ea typeface="+mn-ea"/>
                          <a:cs typeface="Calibri" panose="020F0502020204030204" pitchFamily="34" charset="0"/>
                        </a:rPr>
                        <a:t>JESUS CHRIST</a:t>
                      </a:r>
                    </a:p>
                  </a:txBody>
                  <a:tcPr/>
                </a:tc>
                <a:tc>
                  <a:txBody>
                    <a:bodyPr/>
                    <a:lstStyle/>
                    <a:p>
                      <a:pPr marL="0" algn="ctr" defTabSz="914400" rtl="0" eaLnBrk="1" latinLnBrk="0" hangingPunct="1"/>
                      <a:r>
                        <a:rPr lang="en-US" sz="2400" b="1" kern="1200" dirty="0">
                          <a:solidFill>
                            <a:schemeClr val="tx2">
                              <a:lumMod val="60000"/>
                              <a:lumOff val="40000"/>
                            </a:schemeClr>
                          </a:solidFill>
                          <a:latin typeface="Calibri" panose="020F0502020204030204" pitchFamily="34" charset="0"/>
                          <a:ea typeface="+mn-ea"/>
                          <a:cs typeface="Calibri" panose="020F0502020204030204" pitchFamily="34" charset="0"/>
                        </a:rPr>
                        <a:t>ANTICHRIST</a:t>
                      </a:r>
                    </a:p>
                  </a:txBody>
                  <a:tcPr/>
                </a:tc>
                <a:extLst>
                  <a:ext uri="{0D108BD9-81ED-4DB2-BD59-A6C34878D82A}">
                    <a16:rowId xmlns:a16="http://schemas.microsoft.com/office/drawing/2014/main" val="3257300286"/>
                  </a:ext>
                </a:extLst>
              </a:tr>
              <a:tr h="502920">
                <a:tc>
                  <a:txBody>
                    <a:bodyPr/>
                    <a:lstStyle/>
                    <a:p>
                      <a:pPr marL="0" algn="ctr" defTabSz="914400" rtl="0" eaLnBrk="1" latinLnBrk="0" hangingPunct="1"/>
                      <a:r>
                        <a:rPr lang="en-US" sz="2400" kern="1200" dirty="0">
                          <a:solidFill>
                            <a:schemeClr val="dk1"/>
                          </a:solidFill>
                          <a:latin typeface="Calibri" panose="020F0502020204030204" pitchFamily="34" charset="0"/>
                          <a:ea typeface="+mn-ea"/>
                          <a:cs typeface="Calibri" panose="020F0502020204030204" pitchFamily="34" charset="0"/>
                        </a:rPr>
                        <a:t>11.</a:t>
                      </a:r>
                    </a:p>
                  </a:txBody>
                  <a:tcPr/>
                </a:tc>
                <a:tc>
                  <a:txBody>
                    <a:bodyPr/>
                    <a:lstStyle/>
                    <a:p>
                      <a:pPr marL="0" algn="l" defTabSz="914400" rtl="0" eaLnBrk="1" latinLnBrk="0" hangingPunct="1"/>
                      <a:r>
                        <a:rPr lang="en-US" sz="2400" kern="1200" dirty="0">
                          <a:solidFill>
                            <a:schemeClr val="dk1"/>
                          </a:solidFill>
                          <a:latin typeface="Calibri" panose="020F0502020204030204" pitchFamily="34" charset="0"/>
                          <a:ea typeface="+mn-ea"/>
                          <a:cs typeface="Calibri" panose="020F0502020204030204" pitchFamily="34" charset="0"/>
                        </a:rPr>
                        <a:t>Ruling a political kingdom</a:t>
                      </a:r>
                    </a:p>
                  </a:txBody>
                  <a:tcPr/>
                </a:tc>
                <a:tc>
                  <a:txBody>
                    <a:bodyPr/>
                    <a:lstStyle/>
                    <a:p>
                      <a:pPr marL="0" algn="ctr" defTabSz="914400" rtl="0" eaLnBrk="1" latinLnBrk="0" hangingPunct="1"/>
                      <a:r>
                        <a:rPr lang="en-US" sz="2400" b="1" kern="1200" dirty="0">
                          <a:solidFill>
                            <a:srgbClr val="0000CC"/>
                          </a:solidFill>
                          <a:latin typeface="Calibri" panose="020F0502020204030204" pitchFamily="34" charset="0"/>
                          <a:ea typeface="+mn-ea"/>
                          <a:cs typeface="Calibri" panose="020F0502020204030204" pitchFamily="34" charset="0"/>
                        </a:rPr>
                        <a:t>Isa. 9:6-7</a:t>
                      </a:r>
                    </a:p>
                  </a:txBody>
                  <a:tcPr/>
                </a:tc>
                <a:tc>
                  <a:txBody>
                    <a:bodyPr/>
                    <a:lstStyle/>
                    <a:p>
                      <a:pPr marL="0" algn="ctr" defTabSz="914400" rtl="0" eaLnBrk="1" latinLnBrk="0" hangingPunct="1"/>
                      <a:r>
                        <a:rPr lang="en-US" sz="2400" kern="1200" dirty="0">
                          <a:solidFill>
                            <a:schemeClr val="dk1"/>
                          </a:solidFill>
                          <a:latin typeface="Calibri" panose="020F0502020204030204" pitchFamily="34" charset="0"/>
                          <a:ea typeface="+mn-ea"/>
                          <a:cs typeface="Calibri" panose="020F0502020204030204" pitchFamily="34" charset="0"/>
                        </a:rPr>
                        <a:t>Rev. 13:5</a:t>
                      </a:r>
                    </a:p>
                  </a:txBody>
                  <a:tcPr/>
                </a:tc>
                <a:extLst>
                  <a:ext uri="{0D108BD9-81ED-4DB2-BD59-A6C34878D82A}">
                    <a16:rowId xmlns:a16="http://schemas.microsoft.com/office/drawing/2014/main" val="558539107"/>
                  </a:ext>
                </a:extLst>
              </a:tr>
              <a:tr h="502920">
                <a:tc>
                  <a:txBody>
                    <a:bodyPr/>
                    <a:lstStyle/>
                    <a:p>
                      <a:pPr marL="0" algn="ctr" defTabSz="914400" rtl="0" eaLnBrk="1" latinLnBrk="0" hangingPunct="1"/>
                      <a:r>
                        <a:rPr lang="en-US" sz="2400" kern="1200" dirty="0">
                          <a:solidFill>
                            <a:schemeClr val="dk1"/>
                          </a:solidFill>
                          <a:latin typeface="Calibri" panose="020F0502020204030204" pitchFamily="34" charset="0"/>
                          <a:ea typeface="+mn-ea"/>
                          <a:cs typeface="Calibri" panose="020F0502020204030204" pitchFamily="34" charset="0"/>
                        </a:rPr>
                        <a:t>12.</a:t>
                      </a:r>
                    </a:p>
                  </a:txBody>
                  <a:tcPr/>
                </a:tc>
                <a:tc>
                  <a:txBody>
                    <a:bodyPr/>
                    <a:lstStyle/>
                    <a:p>
                      <a:pPr marL="0" algn="l" defTabSz="914400" rtl="0" eaLnBrk="1" latinLnBrk="0" hangingPunct="1"/>
                      <a:r>
                        <a:rPr lang="en-US" sz="2400" kern="1200" dirty="0">
                          <a:solidFill>
                            <a:schemeClr val="dk1"/>
                          </a:solidFill>
                          <a:latin typeface="Calibri" panose="020F0502020204030204" pitchFamily="34" charset="0"/>
                          <a:ea typeface="+mn-ea"/>
                          <a:cs typeface="Calibri" panose="020F0502020204030204" pitchFamily="34" charset="0"/>
                        </a:rPr>
                        <a:t>Ushering in world peace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kern="1200" dirty="0">
                          <a:solidFill>
                            <a:srgbClr val="0000CC"/>
                          </a:solidFill>
                          <a:latin typeface="Calibri" panose="020F0502020204030204" pitchFamily="34" charset="0"/>
                          <a:ea typeface="+mn-ea"/>
                          <a:cs typeface="Calibri" panose="020F0502020204030204" pitchFamily="34" charset="0"/>
                        </a:rPr>
                        <a:t>Isa. 9:6-7</a:t>
                      </a:r>
                    </a:p>
                  </a:txBody>
                  <a:tcPr/>
                </a:tc>
                <a:tc>
                  <a:txBody>
                    <a:bodyPr/>
                    <a:lstStyle/>
                    <a:p>
                      <a:pPr marL="0" algn="ctr" defTabSz="914400" rtl="0" eaLnBrk="1" latinLnBrk="0" hangingPunct="1"/>
                      <a:r>
                        <a:rPr lang="en-US" sz="2400" kern="1200" dirty="0">
                          <a:solidFill>
                            <a:schemeClr val="dk1"/>
                          </a:solidFill>
                          <a:latin typeface="Calibri" panose="020F0502020204030204" pitchFamily="34" charset="0"/>
                          <a:ea typeface="+mn-ea"/>
                          <a:cs typeface="Calibri" panose="020F0502020204030204" pitchFamily="34" charset="0"/>
                        </a:rPr>
                        <a:t>Rev. 6:1-4</a:t>
                      </a:r>
                    </a:p>
                  </a:txBody>
                  <a:tcPr/>
                </a:tc>
                <a:extLst>
                  <a:ext uri="{0D108BD9-81ED-4DB2-BD59-A6C34878D82A}">
                    <a16:rowId xmlns:a16="http://schemas.microsoft.com/office/drawing/2014/main" val="2935229951"/>
                  </a:ext>
                </a:extLst>
              </a:tr>
              <a:tr h="502920">
                <a:tc>
                  <a:txBody>
                    <a:bodyPr/>
                    <a:lstStyle/>
                    <a:p>
                      <a:pPr marL="0" algn="ctr" defTabSz="914400" rtl="0" eaLnBrk="1" latinLnBrk="0" hangingPunct="1"/>
                      <a:r>
                        <a:rPr lang="en-US" sz="2400" kern="1200" dirty="0">
                          <a:solidFill>
                            <a:schemeClr val="dk1"/>
                          </a:solidFill>
                          <a:latin typeface="Calibri" panose="020F0502020204030204" pitchFamily="34" charset="0"/>
                          <a:ea typeface="+mn-ea"/>
                          <a:cs typeface="Calibri" panose="020F0502020204030204" pitchFamily="34" charset="0"/>
                        </a:rPr>
                        <a:t>13.</a:t>
                      </a:r>
                    </a:p>
                  </a:txBody>
                  <a:tcPr/>
                </a:tc>
                <a:tc>
                  <a:txBody>
                    <a:bodyPr/>
                    <a:lstStyle/>
                    <a:p>
                      <a:pPr marL="0" algn="l" defTabSz="914400" rtl="0" eaLnBrk="1" latinLnBrk="0" hangingPunct="1"/>
                      <a:r>
                        <a:rPr lang="en-US" sz="2400" kern="1200" dirty="0">
                          <a:solidFill>
                            <a:schemeClr val="dk1"/>
                          </a:solidFill>
                          <a:latin typeface="Calibri" panose="020F0502020204030204" pitchFamily="34" charset="0"/>
                          <a:ea typeface="+mn-ea"/>
                          <a:cs typeface="Calibri" panose="020F0502020204030204" pitchFamily="34" charset="0"/>
                        </a:rPr>
                        <a:t>Activity in the Temple</a:t>
                      </a:r>
                    </a:p>
                  </a:txBody>
                  <a:tcPr/>
                </a:tc>
                <a:tc>
                  <a:txBody>
                    <a:bodyPr/>
                    <a:lstStyle/>
                    <a:p>
                      <a:pPr marL="0" algn="ctr" defTabSz="914400" rtl="0" eaLnBrk="1" latinLnBrk="0" hangingPunct="1"/>
                      <a:r>
                        <a:rPr lang="en-US" sz="2400" b="1" kern="1200" dirty="0">
                          <a:solidFill>
                            <a:srgbClr val="0000CC"/>
                          </a:solidFill>
                          <a:latin typeface="Calibri" panose="020F0502020204030204" pitchFamily="34" charset="0"/>
                          <a:ea typeface="+mn-ea"/>
                          <a:cs typeface="Calibri" panose="020F0502020204030204" pitchFamily="34" charset="0"/>
                        </a:rPr>
                        <a:t>Luke 2:41-50</a:t>
                      </a:r>
                    </a:p>
                  </a:txBody>
                  <a:tcPr/>
                </a:tc>
                <a:tc>
                  <a:txBody>
                    <a:bodyPr/>
                    <a:lstStyle/>
                    <a:p>
                      <a:pPr marL="0" algn="ctr" defTabSz="914400" rtl="0" eaLnBrk="1" latinLnBrk="0" hangingPunct="1"/>
                      <a:r>
                        <a:rPr lang="en-US" sz="2400" kern="1200" dirty="0">
                          <a:solidFill>
                            <a:schemeClr val="dk1"/>
                          </a:solidFill>
                          <a:latin typeface="Calibri" panose="020F0502020204030204" pitchFamily="34" charset="0"/>
                          <a:ea typeface="+mn-ea"/>
                          <a:cs typeface="Calibri" panose="020F0502020204030204" pitchFamily="34" charset="0"/>
                        </a:rPr>
                        <a:t>2 Thess. 2:4</a:t>
                      </a:r>
                    </a:p>
                  </a:txBody>
                  <a:tcPr/>
                </a:tc>
                <a:extLst>
                  <a:ext uri="{0D108BD9-81ED-4DB2-BD59-A6C34878D82A}">
                    <a16:rowId xmlns:a16="http://schemas.microsoft.com/office/drawing/2014/main" val="1282089858"/>
                  </a:ext>
                </a:extLst>
              </a:tr>
              <a:tr h="502920">
                <a:tc>
                  <a:txBody>
                    <a:bodyPr/>
                    <a:lstStyle/>
                    <a:p>
                      <a:pPr marL="0" algn="ctr" defTabSz="914400" rtl="0" eaLnBrk="1" latinLnBrk="0" hangingPunct="1"/>
                      <a:r>
                        <a:rPr lang="en-US" sz="2400" kern="1200" dirty="0">
                          <a:solidFill>
                            <a:schemeClr val="dk1"/>
                          </a:solidFill>
                          <a:latin typeface="Calibri" panose="020F0502020204030204" pitchFamily="34" charset="0"/>
                          <a:ea typeface="+mn-ea"/>
                          <a:cs typeface="Calibri" panose="020F0502020204030204" pitchFamily="34" charset="0"/>
                        </a:rPr>
                        <a:t>14.</a:t>
                      </a:r>
                    </a:p>
                  </a:txBody>
                  <a:tcPr/>
                </a:tc>
                <a:tc>
                  <a:txBody>
                    <a:bodyPr/>
                    <a:lstStyle/>
                    <a:p>
                      <a:pPr marL="0" algn="l" defTabSz="914400" rtl="0" eaLnBrk="1" latinLnBrk="0" hangingPunct="1"/>
                      <a:r>
                        <a:rPr lang="en-US" sz="2400" kern="1200" dirty="0">
                          <a:solidFill>
                            <a:schemeClr val="dk1"/>
                          </a:solidFill>
                          <a:latin typeface="Calibri" panose="020F0502020204030204" pitchFamily="34" charset="0"/>
                          <a:ea typeface="+mn-ea"/>
                          <a:cs typeface="Calibri" panose="020F0502020204030204" pitchFamily="34" charset="0"/>
                        </a:rPr>
                        <a:t>Putting an end to animal sacrifices</a:t>
                      </a:r>
                    </a:p>
                  </a:txBody>
                  <a:tcPr/>
                </a:tc>
                <a:tc>
                  <a:txBody>
                    <a:bodyPr/>
                    <a:lstStyle/>
                    <a:p>
                      <a:pPr marL="0" algn="ctr" defTabSz="914400" rtl="0" eaLnBrk="1" latinLnBrk="0" hangingPunct="1"/>
                      <a:r>
                        <a:rPr lang="en-US" sz="2400" b="1" kern="1200" dirty="0">
                          <a:solidFill>
                            <a:srgbClr val="0000CC"/>
                          </a:solidFill>
                          <a:latin typeface="Calibri" panose="020F0502020204030204" pitchFamily="34" charset="0"/>
                          <a:ea typeface="+mn-ea"/>
                          <a:cs typeface="Calibri" panose="020F0502020204030204" pitchFamily="34" charset="0"/>
                        </a:rPr>
                        <a:t>Heb. 9:26-29</a:t>
                      </a:r>
                    </a:p>
                  </a:txBody>
                  <a:tcPr/>
                </a:tc>
                <a:tc>
                  <a:txBody>
                    <a:bodyPr/>
                    <a:lstStyle/>
                    <a:p>
                      <a:pPr marL="0" algn="ctr" defTabSz="914400" rtl="0" eaLnBrk="1" latinLnBrk="0" hangingPunct="1"/>
                      <a:r>
                        <a:rPr lang="en-US" sz="2400" kern="1200" dirty="0">
                          <a:solidFill>
                            <a:schemeClr val="dk1"/>
                          </a:solidFill>
                          <a:latin typeface="Calibri" panose="020F0502020204030204" pitchFamily="34" charset="0"/>
                          <a:ea typeface="+mn-ea"/>
                          <a:cs typeface="Calibri" panose="020F0502020204030204" pitchFamily="34" charset="0"/>
                        </a:rPr>
                        <a:t>Dan. 9:27</a:t>
                      </a:r>
                    </a:p>
                  </a:txBody>
                  <a:tcPr/>
                </a:tc>
                <a:extLst>
                  <a:ext uri="{0D108BD9-81ED-4DB2-BD59-A6C34878D82A}">
                    <a16:rowId xmlns:a16="http://schemas.microsoft.com/office/drawing/2014/main" val="1982611401"/>
                  </a:ext>
                </a:extLst>
              </a:tr>
              <a:tr h="502920">
                <a:tc>
                  <a:txBody>
                    <a:bodyPr/>
                    <a:lstStyle/>
                    <a:p>
                      <a:pPr marL="0" algn="ctr" defTabSz="914400" rtl="0" eaLnBrk="1" latinLnBrk="0" hangingPunct="1"/>
                      <a:r>
                        <a:rPr lang="en-US" sz="2400" kern="1200" dirty="0">
                          <a:solidFill>
                            <a:schemeClr val="dk1"/>
                          </a:solidFill>
                          <a:latin typeface="Calibri" panose="020F0502020204030204" pitchFamily="34" charset="0"/>
                          <a:ea typeface="+mn-ea"/>
                          <a:cs typeface="Calibri" panose="020F0502020204030204" pitchFamily="34" charset="0"/>
                        </a:rPr>
                        <a:t>15.</a:t>
                      </a:r>
                    </a:p>
                  </a:txBody>
                  <a:tcPr/>
                </a:tc>
                <a:tc>
                  <a:txBody>
                    <a:bodyPr/>
                    <a:lstStyle/>
                    <a:p>
                      <a:pPr marL="0" algn="l" defTabSz="914400" rtl="0" eaLnBrk="1" latinLnBrk="0" hangingPunct="1"/>
                      <a:r>
                        <a:rPr lang="en-US" sz="2400" kern="1200" dirty="0">
                          <a:solidFill>
                            <a:schemeClr val="dk1"/>
                          </a:solidFill>
                          <a:latin typeface="Calibri" panose="020F0502020204030204" pitchFamily="34" charset="0"/>
                          <a:ea typeface="+mn-ea"/>
                          <a:cs typeface="Calibri" panose="020F0502020204030204" pitchFamily="34" charset="0"/>
                        </a:rPr>
                        <a:t>Length of ministry</a:t>
                      </a:r>
                    </a:p>
                  </a:txBody>
                  <a:tcPr/>
                </a:tc>
                <a:tc>
                  <a:txBody>
                    <a:bodyPr/>
                    <a:lstStyle/>
                    <a:p>
                      <a:pPr marL="0" algn="ctr" defTabSz="914400" rtl="0" eaLnBrk="1" latinLnBrk="0" hangingPunct="1"/>
                      <a:r>
                        <a:rPr lang="en-US" sz="2400" b="1" kern="1200" dirty="0">
                          <a:solidFill>
                            <a:srgbClr val="0000CC"/>
                          </a:solidFill>
                          <a:latin typeface="Calibri" panose="020F0502020204030204" pitchFamily="34" charset="0"/>
                          <a:ea typeface="+mn-ea"/>
                          <a:cs typeface="Calibri" panose="020F0502020204030204" pitchFamily="34" charset="0"/>
                        </a:rPr>
                        <a:t>Over 3 years</a:t>
                      </a:r>
                    </a:p>
                  </a:txBody>
                  <a:tcPr/>
                </a:tc>
                <a:tc>
                  <a:txBody>
                    <a:bodyPr/>
                    <a:lstStyle/>
                    <a:p>
                      <a:pPr marL="0" algn="ctr" defTabSz="914400" rtl="0" eaLnBrk="1" latinLnBrk="0" hangingPunct="1"/>
                      <a:r>
                        <a:rPr lang="en-US" sz="2400" kern="1200" dirty="0">
                          <a:solidFill>
                            <a:schemeClr val="dk1"/>
                          </a:solidFill>
                          <a:latin typeface="Calibri" panose="020F0502020204030204" pitchFamily="34" charset="0"/>
                          <a:ea typeface="+mn-ea"/>
                          <a:cs typeface="Calibri" panose="020F0502020204030204" pitchFamily="34" charset="0"/>
                        </a:rPr>
                        <a:t>Rev. 13:5</a:t>
                      </a:r>
                    </a:p>
                  </a:txBody>
                  <a:tcPr/>
                </a:tc>
                <a:extLst>
                  <a:ext uri="{0D108BD9-81ED-4DB2-BD59-A6C34878D82A}">
                    <a16:rowId xmlns:a16="http://schemas.microsoft.com/office/drawing/2014/main" val="1913668434"/>
                  </a:ext>
                </a:extLst>
              </a:tr>
              <a:tr h="502920">
                <a:tc>
                  <a:txBody>
                    <a:bodyPr/>
                    <a:lstStyle/>
                    <a:p>
                      <a:pPr marL="0" algn="ctr" defTabSz="914400" rtl="0" eaLnBrk="1" latinLnBrk="0" hangingPunct="1"/>
                      <a:r>
                        <a:rPr lang="en-US" sz="2400" kern="1200" dirty="0">
                          <a:solidFill>
                            <a:schemeClr val="dk1"/>
                          </a:solidFill>
                          <a:latin typeface="Calibri" panose="020F0502020204030204" pitchFamily="34" charset="0"/>
                          <a:ea typeface="+mn-ea"/>
                          <a:cs typeface="Calibri" panose="020F0502020204030204" pitchFamily="34" charset="0"/>
                        </a:rPr>
                        <a:t>16.</a:t>
                      </a:r>
                    </a:p>
                  </a:txBody>
                  <a:tcPr/>
                </a:tc>
                <a:tc>
                  <a:txBody>
                    <a:bodyPr/>
                    <a:lstStyle/>
                    <a:p>
                      <a:pPr marL="0" algn="l" defTabSz="914400" rtl="0" eaLnBrk="1" latinLnBrk="0" hangingPunct="1"/>
                      <a:r>
                        <a:rPr lang="en-US" sz="2400" kern="1200" dirty="0">
                          <a:solidFill>
                            <a:schemeClr val="dk1"/>
                          </a:solidFill>
                          <a:latin typeface="Calibri" panose="020F0502020204030204" pitchFamily="34" charset="0"/>
                          <a:ea typeface="+mn-ea"/>
                          <a:cs typeface="Calibri" panose="020F0502020204030204" pitchFamily="34" charset="0"/>
                        </a:rPr>
                        <a:t>Sealing ministry</a:t>
                      </a:r>
                    </a:p>
                  </a:txBody>
                  <a:tcPr/>
                </a:tc>
                <a:tc>
                  <a:txBody>
                    <a:bodyPr/>
                    <a:lstStyle/>
                    <a:p>
                      <a:pPr marL="0" algn="ctr" defTabSz="914400" rtl="0" eaLnBrk="1" latinLnBrk="0" hangingPunct="1"/>
                      <a:r>
                        <a:rPr lang="en-US" sz="2400" b="1" kern="1200" dirty="0">
                          <a:solidFill>
                            <a:srgbClr val="0000CC"/>
                          </a:solidFill>
                          <a:latin typeface="Calibri" panose="020F0502020204030204" pitchFamily="34" charset="0"/>
                          <a:ea typeface="+mn-ea"/>
                          <a:cs typeface="Calibri" panose="020F0502020204030204" pitchFamily="34" charset="0"/>
                        </a:rPr>
                        <a:t>Eph. 4:30</a:t>
                      </a:r>
                    </a:p>
                  </a:txBody>
                  <a:tcPr/>
                </a:tc>
                <a:tc>
                  <a:txBody>
                    <a:bodyPr/>
                    <a:lstStyle/>
                    <a:p>
                      <a:pPr marL="0" algn="ctr" defTabSz="914400" rtl="0" eaLnBrk="1" latinLnBrk="0" hangingPunct="1"/>
                      <a:r>
                        <a:rPr lang="en-US" sz="2400" kern="1200" dirty="0">
                          <a:solidFill>
                            <a:schemeClr val="dk1"/>
                          </a:solidFill>
                          <a:latin typeface="Calibri" panose="020F0502020204030204" pitchFamily="34" charset="0"/>
                          <a:ea typeface="+mn-ea"/>
                          <a:cs typeface="Calibri" panose="020F0502020204030204" pitchFamily="34" charset="0"/>
                        </a:rPr>
                        <a:t>Rev. 13:16-17</a:t>
                      </a:r>
                    </a:p>
                  </a:txBody>
                  <a:tcPr/>
                </a:tc>
                <a:extLst>
                  <a:ext uri="{0D108BD9-81ED-4DB2-BD59-A6C34878D82A}">
                    <a16:rowId xmlns:a16="http://schemas.microsoft.com/office/drawing/2014/main" val="443366115"/>
                  </a:ext>
                </a:extLst>
              </a:tr>
              <a:tr h="502920">
                <a:tc>
                  <a:txBody>
                    <a:bodyPr/>
                    <a:lstStyle/>
                    <a:p>
                      <a:pPr marL="0" algn="ctr" defTabSz="914400" rtl="0" eaLnBrk="1" latinLnBrk="0" hangingPunct="1"/>
                      <a:r>
                        <a:rPr lang="en-US" sz="2400" kern="1200" dirty="0">
                          <a:solidFill>
                            <a:schemeClr val="dk1"/>
                          </a:solidFill>
                          <a:latin typeface="Calibri" panose="020F0502020204030204" pitchFamily="34" charset="0"/>
                          <a:ea typeface="+mn-ea"/>
                          <a:cs typeface="Calibri" panose="020F0502020204030204" pitchFamily="34" charset="0"/>
                        </a:rPr>
                        <a:t>17.</a:t>
                      </a:r>
                    </a:p>
                  </a:txBody>
                  <a:tcPr/>
                </a:tc>
                <a:tc>
                  <a:txBody>
                    <a:bodyPr/>
                    <a:lstStyle/>
                    <a:p>
                      <a:pPr marL="0" algn="l" defTabSz="914400" rtl="0" eaLnBrk="1" latinLnBrk="0" hangingPunct="1"/>
                      <a:r>
                        <a:rPr lang="en-US" sz="2400" kern="1200" dirty="0">
                          <a:solidFill>
                            <a:schemeClr val="dk1"/>
                          </a:solidFill>
                          <a:latin typeface="Calibri" panose="020F0502020204030204" pitchFamily="34" charset="0"/>
                          <a:ea typeface="+mn-ea"/>
                          <a:cs typeface="Calibri" panose="020F0502020204030204" pitchFamily="34" charset="0"/>
                        </a:rPr>
                        <a:t>Presentation to Israel as her messiah</a:t>
                      </a:r>
                    </a:p>
                  </a:txBody>
                  <a:tcPr/>
                </a:tc>
                <a:tc>
                  <a:txBody>
                    <a:bodyPr/>
                    <a:lstStyle/>
                    <a:p>
                      <a:pPr marL="0" algn="ctr" defTabSz="914400" rtl="0" eaLnBrk="1" latinLnBrk="0" hangingPunct="1"/>
                      <a:r>
                        <a:rPr lang="en-US" sz="2400" b="1" kern="1200" dirty="0">
                          <a:solidFill>
                            <a:srgbClr val="0000CC"/>
                          </a:solidFill>
                          <a:latin typeface="Calibri" panose="020F0502020204030204" pitchFamily="34" charset="0"/>
                          <a:ea typeface="+mn-ea"/>
                          <a:cs typeface="Calibri" panose="020F0502020204030204" pitchFamily="34" charset="0"/>
                        </a:rPr>
                        <a:t>John 1:11</a:t>
                      </a:r>
                    </a:p>
                  </a:txBody>
                  <a:tcPr/>
                </a:tc>
                <a:tc>
                  <a:txBody>
                    <a:bodyPr/>
                    <a:lstStyle/>
                    <a:p>
                      <a:pPr marL="0" algn="ctr" defTabSz="914400" rtl="0" eaLnBrk="1" latinLnBrk="0" hangingPunct="1"/>
                      <a:r>
                        <a:rPr lang="en-US" sz="2400" kern="1200" dirty="0">
                          <a:solidFill>
                            <a:schemeClr val="dk1"/>
                          </a:solidFill>
                          <a:latin typeface="Calibri" panose="020F0502020204030204" pitchFamily="34" charset="0"/>
                          <a:ea typeface="+mn-ea"/>
                          <a:cs typeface="Calibri" panose="020F0502020204030204" pitchFamily="34" charset="0"/>
                        </a:rPr>
                        <a:t>John 5:43</a:t>
                      </a:r>
                    </a:p>
                  </a:txBody>
                  <a:tcPr/>
                </a:tc>
                <a:extLst>
                  <a:ext uri="{0D108BD9-81ED-4DB2-BD59-A6C34878D82A}">
                    <a16:rowId xmlns:a16="http://schemas.microsoft.com/office/drawing/2014/main" val="482985495"/>
                  </a:ext>
                </a:extLst>
              </a:tr>
              <a:tr h="502920">
                <a:tc>
                  <a:txBody>
                    <a:bodyPr/>
                    <a:lstStyle/>
                    <a:p>
                      <a:pPr marL="0" algn="ctr" defTabSz="914400" rtl="0" eaLnBrk="1" latinLnBrk="0" hangingPunct="1"/>
                      <a:r>
                        <a:rPr lang="en-US" sz="2400" kern="1200" dirty="0">
                          <a:solidFill>
                            <a:schemeClr val="dk1"/>
                          </a:solidFill>
                          <a:latin typeface="Calibri" panose="020F0502020204030204" pitchFamily="34" charset="0"/>
                          <a:ea typeface="+mn-ea"/>
                          <a:cs typeface="Calibri" panose="020F0502020204030204" pitchFamily="34" charset="0"/>
                        </a:rPr>
                        <a:t>18.</a:t>
                      </a:r>
                    </a:p>
                  </a:txBody>
                  <a:tcPr/>
                </a:tc>
                <a:tc>
                  <a:txBody>
                    <a:bodyPr/>
                    <a:lstStyle/>
                    <a:p>
                      <a:pPr marL="0" algn="l" defTabSz="914400" rtl="0" eaLnBrk="1" latinLnBrk="0" hangingPunct="1"/>
                      <a:r>
                        <a:rPr lang="en-US" sz="2400" kern="1200" dirty="0">
                          <a:solidFill>
                            <a:schemeClr val="dk1"/>
                          </a:solidFill>
                          <a:latin typeface="Calibri" panose="020F0502020204030204" pitchFamily="34" charset="0"/>
                          <a:ea typeface="+mn-ea"/>
                          <a:cs typeface="Calibri" panose="020F0502020204030204" pitchFamily="34" charset="0"/>
                        </a:rPr>
                        <a:t>Covenant with Israel</a:t>
                      </a:r>
                    </a:p>
                  </a:txBody>
                  <a:tcPr/>
                </a:tc>
                <a:tc>
                  <a:txBody>
                    <a:bodyPr/>
                    <a:lstStyle/>
                    <a:p>
                      <a:pPr marL="0" algn="ctr" defTabSz="914400" rtl="0" eaLnBrk="1" latinLnBrk="0" hangingPunct="1"/>
                      <a:r>
                        <a:rPr lang="en-US" sz="2400" b="1" kern="1200" dirty="0">
                          <a:solidFill>
                            <a:srgbClr val="0000CC"/>
                          </a:solidFill>
                          <a:latin typeface="Calibri" panose="020F0502020204030204" pitchFamily="34" charset="0"/>
                          <a:ea typeface="+mn-ea"/>
                          <a:cs typeface="Calibri" panose="020F0502020204030204" pitchFamily="34" charset="0"/>
                        </a:rPr>
                        <a:t>Gen. 15:18</a:t>
                      </a:r>
                    </a:p>
                  </a:txBody>
                  <a:tcPr/>
                </a:tc>
                <a:tc>
                  <a:txBody>
                    <a:bodyPr/>
                    <a:lstStyle/>
                    <a:p>
                      <a:pPr marL="0" algn="ctr" defTabSz="914400" rtl="0" eaLnBrk="1" latinLnBrk="0" hangingPunct="1"/>
                      <a:r>
                        <a:rPr lang="en-US" sz="2400" kern="1200" dirty="0">
                          <a:solidFill>
                            <a:schemeClr val="dk1"/>
                          </a:solidFill>
                          <a:latin typeface="Calibri" panose="020F0502020204030204" pitchFamily="34" charset="0"/>
                          <a:ea typeface="+mn-ea"/>
                          <a:cs typeface="Calibri" panose="020F0502020204030204" pitchFamily="34" charset="0"/>
                        </a:rPr>
                        <a:t>Dan. 9:27</a:t>
                      </a:r>
                    </a:p>
                  </a:txBody>
                  <a:tcPr/>
                </a:tc>
                <a:extLst>
                  <a:ext uri="{0D108BD9-81ED-4DB2-BD59-A6C34878D82A}">
                    <a16:rowId xmlns:a16="http://schemas.microsoft.com/office/drawing/2014/main" val="3454855397"/>
                  </a:ext>
                </a:extLst>
              </a:tr>
              <a:tr h="502920">
                <a:tc>
                  <a:txBody>
                    <a:bodyPr/>
                    <a:lstStyle/>
                    <a:p>
                      <a:pPr marL="0" algn="ctr" defTabSz="914400" rtl="0" eaLnBrk="1" latinLnBrk="0" hangingPunct="1"/>
                      <a:r>
                        <a:rPr lang="en-US" sz="2400" kern="1200" dirty="0">
                          <a:solidFill>
                            <a:schemeClr val="dk1"/>
                          </a:solidFill>
                          <a:latin typeface="Calibri" panose="020F0502020204030204" pitchFamily="34" charset="0"/>
                          <a:ea typeface="+mn-ea"/>
                          <a:cs typeface="Calibri" panose="020F0502020204030204" pitchFamily="34" charset="0"/>
                        </a:rPr>
                        <a:t>19.</a:t>
                      </a:r>
                    </a:p>
                  </a:txBody>
                  <a:tcPr/>
                </a:tc>
                <a:tc>
                  <a:txBody>
                    <a:bodyPr/>
                    <a:lstStyle/>
                    <a:p>
                      <a:pPr marL="0" algn="l" defTabSz="914400" rtl="0" eaLnBrk="1" latinLnBrk="0" hangingPunct="1"/>
                      <a:r>
                        <a:rPr lang="en-US" sz="2400" kern="1200" dirty="0">
                          <a:solidFill>
                            <a:schemeClr val="dk1"/>
                          </a:solidFill>
                          <a:latin typeface="Calibri" panose="020F0502020204030204" pitchFamily="34" charset="0"/>
                          <a:ea typeface="+mn-ea"/>
                          <a:cs typeface="Calibri" panose="020F0502020204030204" pitchFamily="34" charset="0"/>
                        </a:rPr>
                        <a:t>Reception of worship</a:t>
                      </a:r>
                    </a:p>
                  </a:txBody>
                  <a:tcPr/>
                </a:tc>
                <a:tc>
                  <a:txBody>
                    <a:bodyPr/>
                    <a:lstStyle/>
                    <a:p>
                      <a:pPr marL="0" algn="ctr" defTabSz="914400" rtl="0" eaLnBrk="1" latinLnBrk="0" hangingPunct="1"/>
                      <a:r>
                        <a:rPr lang="en-US" sz="2400" b="1" kern="1200" dirty="0">
                          <a:solidFill>
                            <a:srgbClr val="0000CC"/>
                          </a:solidFill>
                          <a:latin typeface="Calibri" panose="020F0502020204030204" pitchFamily="34" charset="0"/>
                          <a:ea typeface="+mn-ea"/>
                          <a:cs typeface="Calibri" panose="020F0502020204030204" pitchFamily="34" charset="0"/>
                        </a:rPr>
                        <a:t>Zech. 14:16</a:t>
                      </a:r>
                    </a:p>
                  </a:txBody>
                  <a:tcPr/>
                </a:tc>
                <a:tc>
                  <a:txBody>
                    <a:bodyPr/>
                    <a:lstStyle/>
                    <a:p>
                      <a:pPr marL="0" algn="ctr" defTabSz="914400" rtl="0" eaLnBrk="1" latinLnBrk="0" hangingPunct="1"/>
                      <a:r>
                        <a:rPr lang="en-US" sz="2400" kern="1200" dirty="0">
                          <a:solidFill>
                            <a:schemeClr val="dk1"/>
                          </a:solidFill>
                          <a:latin typeface="Calibri" panose="020F0502020204030204" pitchFamily="34" charset="0"/>
                          <a:ea typeface="+mn-ea"/>
                          <a:cs typeface="Calibri" panose="020F0502020204030204" pitchFamily="34" charset="0"/>
                        </a:rPr>
                        <a:t>2 Thess. 2:4</a:t>
                      </a:r>
                    </a:p>
                  </a:txBody>
                  <a:tcPr/>
                </a:tc>
                <a:extLst>
                  <a:ext uri="{0D108BD9-81ED-4DB2-BD59-A6C34878D82A}">
                    <a16:rowId xmlns:a16="http://schemas.microsoft.com/office/drawing/2014/main" val="3188230933"/>
                  </a:ext>
                </a:extLst>
              </a:tr>
              <a:tr h="502920">
                <a:tc>
                  <a:txBody>
                    <a:bodyPr/>
                    <a:lstStyle/>
                    <a:p>
                      <a:pPr marL="0" algn="ctr" defTabSz="914400" rtl="0" eaLnBrk="1" latinLnBrk="0" hangingPunct="1"/>
                      <a:r>
                        <a:rPr lang="en-US" sz="2400" kern="1200" dirty="0">
                          <a:solidFill>
                            <a:schemeClr val="dk1"/>
                          </a:solidFill>
                          <a:latin typeface="Calibri" panose="020F0502020204030204" pitchFamily="34" charset="0"/>
                          <a:ea typeface="+mn-ea"/>
                          <a:cs typeface="Calibri" panose="020F0502020204030204" pitchFamily="34" charset="0"/>
                        </a:rPr>
                        <a:t>20.</a:t>
                      </a:r>
                    </a:p>
                  </a:txBody>
                  <a:tcPr/>
                </a:tc>
                <a:tc>
                  <a:txBody>
                    <a:bodyPr/>
                    <a:lstStyle/>
                    <a:p>
                      <a:pPr marL="0" algn="l" defTabSz="914400" rtl="0" eaLnBrk="1" latinLnBrk="0" hangingPunct="1"/>
                      <a:r>
                        <a:rPr lang="en-US" sz="2400" kern="1200" dirty="0">
                          <a:solidFill>
                            <a:schemeClr val="dk1"/>
                          </a:solidFill>
                          <a:latin typeface="Calibri" panose="020F0502020204030204" pitchFamily="34" charset="0"/>
                          <a:ea typeface="+mn-ea"/>
                          <a:cs typeface="Calibri" panose="020F0502020204030204" pitchFamily="34" charset="0"/>
                        </a:rPr>
                        <a:t>Establishing Jerusalem as the center of worldwide worship</a:t>
                      </a:r>
                    </a:p>
                  </a:txBody>
                  <a:tcPr/>
                </a:tc>
                <a:tc>
                  <a:txBody>
                    <a:bodyPr/>
                    <a:lstStyle/>
                    <a:p>
                      <a:pPr marL="0" algn="ctr" defTabSz="914400" rtl="0" eaLnBrk="1" latinLnBrk="0" hangingPunct="1"/>
                      <a:r>
                        <a:rPr lang="en-US" sz="2400" b="1" kern="1200" dirty="0">
                          <a:solidFill>
                            <a:srgbClr val="0000CC"/>
                          </a:solidFill>
                          <a:latin typeface="Calibri" panose="020F0502020204030204" pitchFamily="34" charset="0"/>
                          <a:ea typeface="+mn-ea"/>
                          <a:cs typeface="Calibri" panose="020F0502020204030204" pitchFamily="34" charset="0"/>
                        </a:rPr>
                        <a:t>Zech. 14:17</a:t>
                      </a:r>
                    </a:p>
                  </a:txBody>
                  <a:tcPr/>
                </a:tc>
                <a:tc>
                  <a:txBody>
                    <a:bodyPr/>
                    <a:lstStyle/>
                    <a:p>
                      <a:pPr marL="0" algn="ctr" defTabSz="914400" rtl="0" eaLnBrk="1" latinLnBrk="0" hangingPunct="1"/>
                      <a:r>
                        <a:rPr lang="en-US" sz="2400" kern="1200" dirty="0">
                          <a:solidFill>
                            <a:schemeClr val="dk1"/>
                          </a:solidFill>
                          <a:latin typeface="Calibri" panose="020F0502020204030204" pitchFamily="34" charset="0"/>
                          <a:ea typeface="+mn-ea"/>
                          <a:cs typeface="Calibri" panose="020F0502020204030204" pitchFamily="34" charset="0"/>
                        </a:rPr>
                        <a:t>2 Thess. 2:4</a:t>
                      </a:r>
                    </a:p>
                  </a:txBody>
                  <a:tcPr/>
                </a:tc>
                <a:extLst>
                  <a:ext uri="{0D108BD9-81ED-4DB2-BD59-A6C34878D82A}">
                    <a16:rowId xmlns:a16="http://schemas.microsoft.com/office/drawing/2014/main" val="1747955805"/>
                  </a:ext>
                </a:extLst>
              </a:tr>
            </a:tbl>
          </a:graphicData>
        </a:graphic>
      </p:graphicFrame>
    </p:spTree>
    <p:extLst>
      <p:ext uri="{BB962C8B-B14F-4D97-AF65-F5344CB8AC3E}">
        <p14:creationId xmlns:p14="http://schemas.microsoft.com/office/powerpoint/2010/main" val="1168944131"/>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BB87461A-4A3D-4EB7-8ED7-D41890439C84}"/>
              </a:ext>
            </a:extLst>
          </p:cNvPr>
          <p:cNvSpPr>
            <a:spLocks noGrp="1" noChangeArrowheads="1"/>
          </p:cNvSpPr>
          <p:nvPr>
            <p:ph type="title"/>
          </p:nvPr>
        </p:nvSpPr>
        <p:spPr>
          <a:xfrm>
            <a:off x="2781300" y="228600"/>
            <a:ext cx="3581400" cy="1066800"/>
          </a:xfrm>
        </p:spPr>
        <p:txBody>
          <a:bodyPr/>
          <a:lstStyle/>
          <a:p>
            <a:pPr algn="ctr"/>
            <a:r>
              <a:rPr lang="en-US" altLang="en-US" sz="3200" dirty="0">
                <a:effectLst>
                  <a:outerShdw blurRad="38100" dist="38100" dir="2700000" algn="tl">
                    <a:srgbClr val="000000"/>
                  </a:outerShdw>
                </a:effectLst>
              </a:rPr>
              <a:t>John C. Whitcomb</a:t>
            </a:r>
            <a:br>
              <a:rPr lang="en-US" altLang="en-US" sz="2000" dirty="0">
                <a:solidFill>
                  <a:schemeClr val="tx1"/>
                </a:solidFill>
                <a:effectLst>
                  <a:outerShdw blurRad="38100" dist="38100" dir="2700000" algn="tl">
                    <a:srgbClr val="000000">
                      <a:alpha val="43137"/>
                    </a:srgbClr>
                  </a:outerShdw>
                </a:effectLst>
                <a:latin typeface="Calibri" panose="020F0502020204030204" pitchFamily="34" charset="0"/>
              </a:rPr>
            </a:br>
            <a:r>
              <a:rPr lang="en-US" altLang="en-US" sz="2000" i="1" dirty="0">
                <a:solidFill>
                  <a:schemeClr val="tx1"/>
                </a:solidFill>
                <a:effectLst>
                  <a:outerShdw blurRad="38100" dist="38100" dir="2700000" algn="tl">
                    <a:srgbClr val="000000">
                      <a:alpha val="43137"/>
                    </a:srgbClr>
                  </a:outerShdw>
                </a:effectLst>
                <a:latin typeface="Calibri" panose="020F0502020204030204" pitchFamily="34" charset="0"/>
              </a:rPr>
              <a:t>Daniel, </a:t>
            </a:r>
            <a:r>
              <a:rPr lang="en-US" altLang="en-US" sz="2000" dirty="0">
                <a:solidFill>
                  <a:schemeClr val="tx1"/>
                </a:solidFill>
                <a:effectLst>
                  <a:outerShdw blurRad="38100" dist="38100" dir="2700000" algn="tl">
                    <a:srgbClr val="000000">
                      <a:alpha val="43137"/>
                    </a:srgbClr>
                  </a:outerShdw>
                </a:effectLst>
                <a:latin typeface="Calibri" panose="020F0502020204030204" pitchFamily="34" charset="0"/>
              </a:rPr>
              <a:t>Page 155</a:t>
            </a:r>
          </a:p>
        </p:txBody>
      </p:sp>
      <p:sp>
        <p:nvSpPr>
          <p:cNvPr id="6" name="Rectangle 3">
            <a:extLst>
              <a:ext uri="{FF2B5EF4-FFF2-40B4-BE49-F238E27FC236}">
                <a16:creationId xmlns:a16="http://schemas.microsoft.com/office/drawing/2014/main" id="{FF9BA11E-28E2-4B3A-A673-6773D66734D0}"/>
              </a:ext>
            </a:extLst>
          </p:cNvPr>
          <p:cNvSpPr txBox="1">
            <a:spLocks noChangeArrowheads="1"/>
          </p:cNvSpPr>
          <p:nvPr/>
        </p:nvSpPr>
        <p:spPr bwMode="auto">
          <a:xfrm>
            <a:off x="340317" y="1589868"/>
            <a:ext cx="8463366" cy="2677332"/>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just">
              <a:spcBef>
                <a:spcPts val="0"/>
              </a:spcBef>
              <a:buNone/>
            </a:pPr>
            <a:r>
              <a:rPr lang="en-US"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dirty="0">
                <a:latin typeface="Calibri" panose="020F0502020204030204" pitchFamily="34" charset="0"/>
                <a:cs typeface="Calibri" panose="020F0502020204030204" pitchFamily="34" charset="0"/>
              </a:rPr>
              <a:t>The Antichrist will lavish his vast resources upon military fortifications and programs and will encourage cooperation by distributing positions of authority and valuable property to his followers.</a:t>
            </a:r>
            <a:r>
              <a:rPr lang="en-US"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3" name="Picture 2">
            <a:extLst>
              <a:ext uri="{FF2B5EF4-FFF2-40B4-BE49-F238E27FC236}">
                <a16:creationId xmlns:a16="http://schemas.microsoft.com/office/drawing/2014/main" id="{468F5286-0FEA-4573-B1A6-28BCFA497A2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 y="121920"/>
            <a:ext cx="914398" cy="1097280"/>
          </a:xfrm>
          <a:prstGeom prst="rect">
            <a:avLst/>
          </a:prstGeom>
        </p:spPr>
      </p:pic>
    </p:spTree>
    <p:extLst>
      <p:ext uri="{BB962C8B-B14F-4D97-AF65-F5344CB8AC3E}">
        <p14:creationId xmlns:p14="http://schemas.microsoft.com/office/powerpoint/2010/main" val="828161706"/>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228600" y="228599"/>
            <a:ext cx="8763000" cy="1130791"/>
          </a:xfrm>
        </p:spPr>
        <p:txBody>
          <a:bodyPr/>
          <a:lstStyle/>
          <a:p>
            <a:pPr algn="ctr"/>
            <a:r>
              <a:rPr lang="en-US" altLang="en-US" sz="3600" dirty="0">
                <a:effectLst>
                  <a:outerShdw blurRad="38100" dist="38100" dir="2700000" algn="tl">
                    <a:srgbClr val="000000">
                      <a:alpha val="43137"/>
                    </a:srgbClr>
                  </a:outerShdw>
                </a:effectLst>
              </a:rPr>
              <a:t>The Career of the Antichrist </a:t>
            </a:r>
            <a:br>
              <a:rPr lang="en-US" altLang="en-US" sz="3600" dirty="0">
                <a:effectLst>
                  <a:outerShdw blurRad="38100" dist="38100" dir="2700000" algn="tl">
                    <a:srgbClr val="000000">
                      <a:alpha val="43137"/>
                    </a:srgbClr>
                  </a:outerShdw>
                </a:effectLst>
              </a:rPr>
            </a:br>
            <a:r>
              <a:rPr lang="en-US" altLang="en-US" sz="3200" dirty="0">
                <a:effectLst>
                  <a:outerShdw blurRad="38100" dist="38100" dir="2700000" algn="tl">
                    <a:srgbClr val="000000">
                      <a:alpha val="43137"/>
                    </a:srgbClr>
                  </a:outerShdw>
                </a:effectLst>
              </a:rPr>
              <a:t>Daniel 11:36-45</a:t>
            </a:r>
            <a:endParaRPr lang="en-US" altLang="en-US" sz="3600" dirty="0">
              <a:effectLst>
                <a:outerShdw blurRad="38100" dist="38100" dir="2700000" algn="tl">
                  <a:srgbClr val="000000">
                    <a:alpha val="43137"/>
                  </a:srgbClr>
                </a:outerShdw>
              </a:effectLst>
            </a:endParaRPr>
          </a:p>
        </p:txBody>
      </p:sp>
      <p:sp>
        <p:nvSpPr>
          <p:cNvPr id="19459" name="Rectangle 3"/>
          <p:cNvSpPr>
            <a:spLocks noGrp="1" noChangeArrowheads="1"/>
          </p:cNvSpPr>
          <p:nvPr>
            <p:ph type="body" idx="1"/>
          </p:nvPr>
        </p:nvSpPr>
        <p:spPr>
          <a:xfrm>
            <a:off x="1641090" y="1447591"/>
            <a:ext cx="5861820" cy="3353009"/>
          </a:xfrm>
        </p:spPr>
        <p:txBody>
          <a:bodyPr/>
          <a:lstStyle/>
          <a:p>
            <a:pPr marL="573088" indent="-573088">
              <a:spcBef>
                <a:spcPct val="0"/>
              </a:spcBef>
              <a:spcAft>
                <a:spcPts val="2400"/>
              </a:spcAft>
              <a:buSzPct val="100000"/>
              <a:buFont typeface="Times New Roman" pitchFamily="18" charset="0"/>
              <a:buAutoNum type="romanUcPeriod"/>
            </a:pPr>
            <a:r>
              <a:rPr lang="en-US" altLang="en-US" dirty="0">
                <a:effectLst>
                  <a:outerShdw blurRad="38100" dist="38100" dir="2700000" algn="tl">
                    <a:srgbClr val="000000">
                      <a:alpha val="43137"/>
                    </a:srgbClr>
                  </a:outerShdw>
                </a:effectLst>
              </a:rPr>
              <a:t>His self-magnification (36-37)</a:t>
            </a:r>
          </a:p>
          <a:p>
            <a:pPr marL="573088" indent="-573088">
              <a:spcBef>
                <a:spcPct val="0"/>
              </a:spcBef>
              <a:spcAft>
                <a:spcPts val="2400"/>
              </a:spcAft>
              <a:buSzPct val="100000"/>
              <a:buFont typeface="Times New Roman" pitchFamily="18" charset="0"/>
              <a:buAutoNum type="romanUcPeriod"/>
            </a:pPr>
            <a:r>
              <a:rPr lang="en-US" altLang="en-US" dirty="0">
                <a:effectLst>
                  <a:outerShdw blurRad="38100" dist="38100" dir="2700000" algn="tl">
                    <a:srgbClr val="000000">
                      <a:alpha val="43137"/>
                    </a:srgbClr>
                  </a:outerShdw>
                </a:effectLst>
              </a:rPr>
              <a:t>His military power (38-39)</a:t>
            </a:r>
          </a:p>
          <a:p>
            <a:pPr marL="573088" indent="-573088">
              <a:spcBef>
                <a:spcPct val="0"/>
              </a:spcBef>
              <a:spcAft>
                <a:spcPts val="2400"/>
              </a:spcAft>
              <a:buSzPct val="100000"/>
              <a:buFont typeface="Times New Roman" pitchFamily="18" charset="0"/>
              <a:buAutoNum type="romanUcPeriod"/>
            </a:pPr>
            <a:r>
              <a:rPr lang="en-US" altLang="en-US" b="1" u="sng" dirty="0">
                <a:solidFill>
                  <a:srgbClr val="FFFFCC"/>
                </a:solidFill>
                <a:effectLst>
                  <a:outerShdw blurRad="38100" dist="38100" dir="2700000" algn="tl">
                    <a:srgbClr val="000000">
                      <a:alpha val="43137"/>
                    </a:srgbClr>
                  </a:outerShdw>
                </a:effectLst>
              </a:rPr>
              <a:t>His military successes (40-43)</a:t>
            </a:r>
          </a:p>
          <a:p>
            <a:pPr marL="573088" indent="-573088">
              <a:spcBef>
                <a:spcPct val="0"/>
              </a:spcBef>
              <a:spcAft>
                <a:spcPts val="2400"/>
              </a:spcAft>
              <a:buSzPct val="100000"/>
              <a:buFont typeface="Times New Roman" pitchFamily="18" charset="0"/>
              <a:buAutoNum type="romanUcPeriod"/>
            </a:pPr>
            <a:r>
              <a:rPr lang="en-US" altLang="en-US" dirty="0">
                <a:effectLst>
                  <a:outerShdw blurRad="38100" dist="38100" dir="2700000" algn="tl">
                    <a:srgbClr val="000000">
                      <a:alpha val="43137"/>
                    </a:srgbClr>
                  </a:outerShdw>
                </a:effectLst>
              </a:rPr>
              <a:t>His military defeat (44-45)</a:t>
            </a:r>
            <a:endParaRPr lang="en-US" altLang="en-US" sz="4000" dirty="0">
              <a:effectLst>
                <a:outerShdw blurRad="38100" dist="38100" dir="2700000" algn="tl">
                  <a:srgbClr val="000000">
                    <a:alpha val="43137"/>
                  </a:srgbClr>
                </a:outerShdw>
              </a:effectLst>
            </a:endParaRPr>
          </a:p>
        </p:txBody>
      </p:sp>
      <p:pic>
        <p:nvPicPr>
          <p:cNvPr id="5" name="Picture 2" descr="http://slbc.org/wp-content/uploads/2014/09/Book-of-Daniel-weppage.jpg">
            <a:extLst>
              <a:ext uri="{FF2B5EF4-FFF2-40B4-BE49-F238E27FC236}">
                <a16:creationId xmlns:a16="http://schemas.microsoft.com/office/drawing/2014/main" id="{05D65879-D84C-4CA3-8649-42AF1F50BDD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669825" y="5029200"/>
            <a:ext cx="3804349" cy="1471288"/>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74D4023F-53B6-46B8-B956-86A2F5101186}"/>
                  </a:ext>
                </a:extLst>
              </p14:cNvPr>
              <p14:cNvContentPartPr/>
              <p14:nvPr/>
            </p14:nvContentPartPr>
            <p14:xfrm>
              <a:off x="9732071" y="2003465"/>
              <a:ext cx="5940" cy="17640"/>
            </p14:xfrm>
          </p:contentPart>
        </mc:Choice>
        <mc:Fallback xmlns="">
          <p:pic>
            <p:nvPicPr>
              <p:cNvPr id="2" name="Ink 1">
                <a:extLst>
                  <a:ext uri="{FF2B5EF4-FFF2-40B4-BE49-F238E27FC236}">
                    <a16:creationId xmlns:a16="http://schemas.microsoft.com/office/drawing/2014/main" id="{74D4023F-53B6-46B8-B956-86A2F5101186}"/>
                  </a:ext>
                </a:extLst>
              </p:cNvPr>
              <p:cNvPicPr/>
              <p:nvPr/>
            </p:nvPicPr>
            <p:blipFill>
              <a:blip r:embed="rId4"/>
              <a:stretch>
                <a:fillRect/>
              </a:stretch>
            </p:blipFill>
            <p:spPr>
              <a:xfrm>
                <a:off x="9728111" y="1999231"/>
                <a:ext cx="13860" cy="26107"/>
              </a:xfrm>
              <a:prstGeom prst="rect">
                <a:avLst/>
              </a:prstGeom>
            </p:spPr>
          </p:pic>
        </mc:Fallback>
      </mc:AlternateContent>
    </p:spTree>
    <p:extLst>
      <p:ext uri="{BB962C8B-B14F-4D97-AF65-F5344CB8AC3E}">
        <p14:creationId xmlns:p14="http://schemas.microsoft.com/office/powerpoint/2010/main" val="3989196517"/>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228600" y="228599"/>
            <a:ext cx="8763000" cy="1130791"/>
          </a:xfrm>
        </p:spPr>
        <p:txBody>
          <a:bodyPr/>
          <a:lstStyle/>
          <a:p>
            <a:pPr algn="ctr"/>
            <a:r>
              <a:rPr lang="en-US" altLang="en-US" sz="3600" dirty="0">
                <a:effectLst>
                  <a:outerShdw blurRad="38100" dist="38100" dir="2700000" algn="tl">
                    <a:srgbClr val="000000">
                      <a:alpha val="43137"/>
                    </a:srgbClr>
                  </a:outerShdw>
                </a:effectLst>
              </a:rPr>
              <a:t>The Career of the Antichrist </a:t>
            </a:r>
            <a:br>
              <a:rPr lang="en-US" altLang="en-US" sz="3600" dirty="0">
                <a:effectLst>
                  <a:outerShdw blurRad="38100" dist="38100" dir="2700000" algn="tl">
                    <a:srgbClr val="000000">
                      <a:alpha val="43137"/>
                    </a:srgbClr>
                  </a:outerShdw>
                </a:effectLst>
              </a:rPr>
            </a:br>
            <a:r>
              <a:rPr lang="en-US" altLang="en-US" sz="3200" dirty="0">
                <a:effectLst>
                  <a:outerShdw blurRad="38100" dist="38100" dir="2700000" algn="tl">
                    <a:srgbClr val="000000">
                      <a:alpha val="43137"/>
                    </a:srgbClr>
                  </a:outerShdw>
                </a:effectLst>
              </a:rPr>
              <a:t>Daniel 11:36-45</a:t>
            </a:r>
            <a:endParaRPr lang="en-US" altLang="en-US" sz="3600" dirty="0">
              <a:effectLst>
                <a:outerShdw blurRad="38100" dist="38100" dir="2700000" algn="tl">
                  <a:srgbClr val="000000">
                    <a:alpha val="43137"/>
                  </a:srgbClr>
                </a:outerShdw>
              </a:effectLst>
            </a:endParaRPr>
          </a:p>
        </p:txBody>
      </p:sp>
      <p:sp>
        <p:nvSpPr>
          <p:cNvPr id="19459" name="Rectangle 3"/>
          <p:cNvSpPr>
            <a:spLocks noGrp="1" noChangeArrowheads="1"/>
          </p:cNvSpPr>
          <p:nvPr>
            <p:ph type="body" idx="1"/>
          </p:nvPr>
        </p:nvSpPr>
        <p:spPr>
          <a:xfrm>
            <a:off x="1641090" y="1447591"/>
            <a:ext cx="5861820" cy="3353009"/>
          </a:xfrm>
        </p:spPr>
        <p:txBody>
          <a:bodyPr/>
          <a:lstStyle/>
          <a:p>
            <a:pPr marL="573088" indent="-573088">
              <a:spcBef>
                <a:spcPct val="0"/>
              </a:spcBef>
              <a:spcAft>
                <a:spcPts val="2400"/>
              </a:spcAft>
              <a:buSzPct val="100000"/>
              <a:buFont typeface="Times New Roman" pitchFamily="18" charset="0"/>
              <a:buAutoNum type="romanUcPeriod"/>
            </a:pPr>
            <a:r>
              <a:rPr lang="en-US" altLang="en-US" dirty="0">
                <a:effectLst>
                  <a:outerShdw blurRad="38100" dist="38100" dir="2700000" algn="tl">
                    <a:srgbClr val="000000">
                      <a:alpha val="43137"/>
                    </a:srgbClr>
                  </a:outerShdw>
                </a:effectLst>
              </a:rPr>
              <a:t>His self-magnification (36-37)</a:t>
            </a:r>
          </a:p>
          <a:p>
            <a:pPr marL="573088" indent="-573088">
              <a:spcBef>
                <a:spcPct val="0"/>
              </a:spcBef>
              <a:spcAft>
                <a:spcPts val="2400"/>
              </a:spcAft>
              <a:buSzPct val="100000"/>
              <a:buFont typeface="Times New Roman" pitchFamily="18" charset="0"/>
              <a:buAutoNum type="romanUcPeriod"/>
            </a:pPr>
            <a:r>
              <a:rPr lang="en-US" altLang="en-US" dirty="0">
                <a:effectLst>
                  <a:outerShdw blurRad="38100" dist="38100" dir="2700000" algn="tl">
                    <a:srgbClr val="000000">
                      <a:alpha val="43137"/>
                    </a:srgbClr>
                  </a:outerShdw>
                </a:effectLst>
              </a:rPr>
              <a:t>His military power (38-39)</a:t>
            </a:r>
          </a:p>
          <a:p>
            <a:pPr marL="573088" indent="-573088">
              <a:spcBef>
                <a:spcPct val="0"/>
              </a:spcBef>
              <a:spcAft>
                <a:spcPts val="2400"/>
              </a:spcAft>
              <a:buSzPct val="100000"/>
              <a:buFont typeface="Times New Roman" pitchFamily="18" charset="0"/>
              <a:buAutoNum type="romanUcPeriod"/>
            </a:pPr>
            <a:r>
              <a:rPr lang="en-US" altLang="en-US" dirty="0">
                <a:effectLst>
                  <a:outerShdw blurRad="38100" dist="38100" dir="2700000" algn="tl">
                    <a:srgbClr val="000000">
                      <a:alpha val="43137"/>
                    </a:srgbClr>
                  </a:outerShdw>
                </a:effectLst>
              </a:rPr>
              <a:t>His military successes (40-43)</a:t>
            </a:r>
          </a:p>
          <a:p>
            <a:pPr marL="573088" indent="-573088">
              <a:spcBef>
                <a:spcPct val="0"/>
              </a:spcBef>
              <a:spcAft>
                <a:spcPts val="2400"/>
              </a:spcAft>
              <a:buSzPct val="100000"/>
              <a:buFont typeface="Times New Roman" pitchFamily="18" charset="0"/>
              <a:buAutoNum type="romanUcPeriod"/>
            </a:pPr>
            <a:r>
              <a:rPr lang="en-US" altLang="en-US" b="1" u="sng" dirty="0">
                <a:solidFill>
                  <a:srgbClr val="FFFFCC"/>
                </a:solidFill>
                <a:effectLst>
                  <a:outerShdw blurRad="38100" dist="38100" dir="2700000" algn="tl">
                    <a:srgbClr val="000000">
                      <a:alpha val="43137"/>
                    </a:srgbClr>
                  </a:outerShdw>
                </a:effectLst>
              </a:rPr>
              <a:t>His military defeat (44-45)</a:t>
            </a:r>
          </a:p>
        </p:txBody>
      </p:sp>
      <p:pic>
        <p:nvPicPr>
          <p:cNvPr id="5" name="Picture 2" descr="http://slbc.org/wp-content/uploads/2014/09/Book-of-Daniel-weppage.jpg">
            <a:extLst>
              <a:ext uri="{FF2B5EF4-FFF2-40B4-BE49-F238E27FC236}">
                <a16:creationId xmlns:a16="http://schemas.microsoft.com/office/drawing/2014/main" id="{05D65879-D84C-4CA3-8649-42AF1F50BDD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669825" y="5029200"/>
            <a:ext cx="3804349" cy="1471288"/>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74D4023F-53B6-46B8-B956-86A2F5101186}"/>
                  </a:ext>
                </a:extLst>
              </p14:cNvPr>
              <p14:cNvContentPartPr/>
              <p14:nvPr/>
            </p14:nvContentPartPr>
            <p14:xfrm>
              <a:off x="9732071" y="2003465"/>
              <a:ext cx="5940" cy="17640"/>
            </p14:xfrm>
          </p:contentPart>
        </mc:Choice>
        <mc:Fallback xmlns="">
          <p:pic>
            <p:nvPicPr>
              <p:cNvPr id="2" name="Ink 1">
                <a:extLst>
                  <a:ext uri="{FF2B5EF4-FFF2-40B4-BE49-F238E27FC236}">
                    <a16:creationId xmlns:a16="http://schemas.microsoft.com/office/drawing/2014/main" id="{74D4023F-53B6-46B8-B956-86A2F5101186}"/>
                  </a:ext>
                </a:extLst>
              </p:cNvPr>
              <p:cNvPicPr/>
              <p:nvPr/>
            </p:nvPicPr>
            <p:blipFill>
              <a:blip r:embed="rId4"/>
              <a:stretch>
                <a:fillRect/>
              </a:stretch>
            </p:blipFill>
            <p:spPr>
              <a:xfrm>
                <a:off x="9728111" y="1999231"/>
                <a:ext cx="13860" cy="26107"/>
              </a:xfrm>
              <a:prstGeom prst="rect">
                <a:avLst/>
              </a:prstGeom>
            </p:spPr>
          </p:pic>
        </mc:Fallback>
      </mc:AlternateContent>
    </p:spTree>
    <p:extLst>
      <p:ext uri="{BB962C8B-B14F-4D97-AF65-F5344CB8AC3E}">
        <p14:creationId xmlns:p14="http://schemas.microsoft.com/office/powerpoint/2010/main" val="2656470215"/>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a:spLocks noGrp="1"/>
          </p:cNvSpPr>
          <p:nvPr>
            <p:ph type="title" idx="4294967295"/>
          </p:nvPr>
        </p:nvSpPr>
        <p:spPr>
          <a:xfrm>
            <a:off x="685800" y="2857500"/>
            <a:ext cx="7772400" cy="1143000"/>
          </a:xfrm>
        </p:spPr>
        <p:txBody>
          <a:bodyPr/>
          <a:lstStyle/>
          <a:p>
            <a:pPr algn="ctr"/>
            <a:r>
              <a:rPr lang="en-US" altLang="en-US" sz="6000" dirty="0">
                <a:effectLst>
                  <a:outerShdw blurRad="38100" dist="38100" dir="2700000" algn="tl">
                    <a:srgbClr val="000000">
                      <a:alpha val="43137"/>
                    </a:srgbClr>
                  </a:outerShdw>
                </a:effectLst>
              </a:rPr>
              <a:t>Conclusion</a:t>
            </a:r>
          </a:p>
        </p:txBody>
      </p:sp>
    </p:spTree>
    <p:extLst>
      <p:ext uri="{BB962C8B-B14F-4D97-AF65-F5344CB8AC3E}">
        <p14:creationId xmlns:p14="http://schemas.microsoft.com/office/powerpoint/2010/main" val="1194539027"/>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2022475" y="228600"/>
            <a:ext cx="5099050" cy="685800"/>
          </a:xfrm>
        </p:spPr>
        <p:txBody>
          <a:bodyPr/>
          <a:lstStyle/>
          <a:p>
            <a:pPr algn="ctr"/>
            <a:r>
              <a:rPr lang="en-US" altLang="en-US" sz="3600" dirty="0">
                <a:effectLst>
                  <a:outerShdw blurRad="38100" dist="38100" dir="2700000" algn="tl">
                    <a:srgbClr val="000000">
                      <a:alpha val="43137"/>
                    </a:srgbClr>
                  </a:outerShdw>
                </a:effectLst>
              </a:rPr>
              <a:t>Chapter 10</a:t>
            </a:r>
            <a:r>
              <a:rPr lang="en-US" sz="3600" dirty="0">
                <a:effectLst>
                  <a:outerShdw blurRad="38100" dist="38100" dir="2700000" algn="tl">
                    <a:srgbClr val="000000">
                      <a:alpha val="43137"/>
                    </a:srgbClr>
                  </a:outerShdw>
                </a:effectLst>
              </a:rPr>
              <a:t>–12</a:t>
            </a:r>
            <a:r>
              <a:rPr lang="en-US" altLang="en-US" sz="3600" dirty="0">
                <a:effectLst>
                  <a:outerShdw blurRad="38100" dist="38100" dir="2700000" algn="tl">
                    <a:srgbClr val="000000">
                      <a:alpha val="43137"/>
                    </a:srgbClr>
                  </a:outerShdw>
                </a:effectLst>
              </a:rPr>
              <a:t> Outline</a:t>
            </a:r>
          </a:p>
        </p:txBody>
      </p:sp>
      <p:sp>
        <p:nvSpPr>
          <p:cNvPr id="19459" name="Rectangle 3"/>
          <p:cNvSpPr>
            <a:spLocks noGrp="1" noChangeArrowheads="1"/>
          </p:cNvSpPr>
          <p:nvPr>
            <p:ph type="body" idx="1"/>
          </p:nvPr>
        </p:nvSpPr>
        <p:spPr>
          <a:xfrm>
            <a:off x="190500" y="1143000"/>
            <a:ext cx="8877300" cy="3657600"/>
          </a:xfrm>
        </p:spPr>
        <p:txBody>
          <a:bodyPr/>
          <a:lstStyle/>
          <a:p>
            <a:pPr marL="574675" indent="-574675">
              <a:spcBef>
                <a:spcPct val="0"/>
              </a:spcBef>
              <a:spcAft>
                <a:spcPts val="3600"/>
              </a:spcAft>
              <a:buSzPct val="100000"/>
              <a:buFont typeface="Times New Roman" pitchFamily="18" charset="0"/>
              <a:buAutoNum type="romanUcPeriod"/>
            </a:pPr>
            <a:r>
              <a:rPr lang="en-US" altLang="en-US" sz="2800" dirty="0">
                <a:effectLst>
                  <a:outerShdw blurRad="38100" dist="38100" dir="2700000" algn="tl">
                    <a:srgbClr val="000000">
                      <a:alpha val="43137"/>
                    </a:srgbClr>
                  </a:outerShdw>
                </a:effectLst>
              </a:rPr>
              <a:t>The Setting (10:1-3)</a:t>
            </a:r>
          </a:p>
          <a:p>
            <a:pPr marL="574675" indent="-574675">
              <a:spcBef>
                <a:spcPct val="0"/>
              </a:spcBef>
              <a:spcAft>
                <a:spcPts val="3600"/>
              </a:spcAft>
              <a:buSzPct val="100000"/>
              <a:buFont typeface="Times New Roman" pitchFamily="18" charset="0"/>
              <a:buAutoNum type="romanUcPeriod"/>
            </a:pPr>
            <a:r>
              <a:rPr lang="en-US" altLang="en-US" sz="2800" dirty="0">
                <a:effectLst>
                  <a:outerShdw blurRad="38100" dist="38100" dir="2700000" algn="tl">
                    <a:srgbClr val="000000">
                      <a:alpha val="43137"/>
                    </a:srgbClr>
                  </a:outerShdw>
                </a:effectLst>
              </a:rPr>
              <a:t>Arrival of the Heavenly Messenger (10:4-9)</a:t>
            </a:r>
          </a:p>
          <a:p>
            <a:pPr marL="574675" indent="-574675">
              <a:spcBef>
                <a:spcPct val="0"/>
              </a:spcBef>
              <a:spcAft>
                <a:spcPts val="3600"/>
              </a:spcAft>
              <a:buSzPct val="100000"/>
              <a:buFont typeface="Times New Roman" pitchFamily="18" charset="0"/>
              <a:buAutoNum type="romanUcPeriod"/>
            </a:pPr>
            <a:r>
              <a:rPr lang="en-US" altLang="en-US" sz="2800" dirty="0">
                <a:effectLst>
                  <a:outerShdw blurRad="38100" dist="38100" dir="2700000" algn="tl">
                    <a:srgbClr val="000000">
                      <a:alpha val="43137"/>
                    </a:srgbClr>
                  </a:outerShdw>
                </a:effectLst>
              </a:rPr>
              <a:t>Explanation of the Heavenly Messenger (10:10</a:t>
            </a:r>
            <a:r>
              <a:rPr lang="en-US" sz="2800" dirty="0">
                <a:effectLst>
                  <a:outerShdw blurRad="38100" dist="38100" dir="2700000" algn="tl">
                    <a:srgbClr val="000000">
                      <a:alpha val="43137"/>
                    </a:srgbClr>
                  </a:outerShdw>
                </a:effectLst>
              </a:rPr>
              <a:t>–</a:t>
            </a:r>
            <a:r>
              <a:rPr lang="en-US" altLang="en-US" sz="2800" dirty="0">
                <a:effectLst>
                  <a:outerShdw blurRad="38100" dist="38100" dir="2700000" algn="tl">
                    <a:srgbClr val="000000">
                      <a:alpha val="43137"/>
                    </a:srgbClr>
                  </a:outerShdw>
                </a:effectLst>
              </a:rPr>
              <a:t>11:1)</a:t>
            </a:r>
          </a:p>
          <a:p>
            <a:pPr marL="574675" indent="-574675">
              <a:spcBef>
                <a:spcPct val="0"/>
              </a:spcBef>
              <a:spcAft>
                <a:spcPts val="3600"/>
              </a:spcAft>
              <a:buSzPct val="100000"/>
              <a:buFont typeface="Times New Roman" pitchFamily="18" charset="0"/>
              <a:buAutoNum type="romanUcPeriod"/>
            </a:pPr>
            <a:r>
              <a:rPr lang="en-US" altLang="en-US" sz="2800" dirty="0">
                <a:effectLst>
                  <a:outerShdw blurRad="38100" dist="38100" dir="2700000" algn="tl">
                    <a:srgbClr val="000000">
                      <a:alpha val="43137"/>
                    </a:srgbClr>
                  </a:outerShdw>
                </a:effectLst>
              </a:rPr>
              <a:t>The Prophecy of the Heavenly Messenger (11:2</a:t>
            </a:r>
            <a:r>
              <a:rPr lang="en-US" sz="2800" dirty="0">
                <a:effectLst>
                  <a:outerShdw blurRad="38100" dist="38100" dir="2700000" algn="tl">
                    <a:srgbClr val="000000">
                      <a:alpha val="43137"/>
                    </a:srgbClr>
                  </a:outerShdw>
                </a:effectLst>
              </a:rPr>
              <a:t>–</a:t>
            </a:r>
            <a:r>
              <a:rPr lang="en-US" altLang="en-US" sz="2800" dirty="0">
                <a:effectLst>
                  <a:outerShdw blurRad="38100" dist="38100" dir="2700000" algn="tl">
                    <a:srgbClr val="000000">
                      <a:alpha val="43137"/>
                    </a:srgbClr>
                  </a:outerShdw>
                </a:effectLst>
              </a:rPr>
              <a:t>12:13)</a:t>
            </a:r>
          </a:p>
        </p:txBody>
      </p:sp>
      <p:pic>
        <p:nvPicPr>
          <p:cNvPr id="5" name="Picture 2" descr="http://slbc.org/wp-content/uploads/2014/09/Book-of-Daniel-weppage.jpg">
            <a:extLst>
              <a:ext uri="{FF2B5EF4-FFF2-40B4-BE49-F238E27FC236}">
                <a16:creationId xmlns:a16="http://schemas.microsoft.com/office/drawing/2014/main" id="{05D65879-D84C-4CA3-8649-42AF1F50BDD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798709" y="5334000"/>
            <a:ext cx="3546582"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3603628"/>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304800" y="228600"/>
            <a:ext cx="8534400" cy="1066800"/>
          </a:xfrm>
        </p:spPr>
        <p:txBody>
          <a:bodyPr/>
          <a:lstStyle/>
          <a:p>
            <a:pPr algn="ctr"/>
            <a:r>
              <a:rPr lang="en-US" altLang="en-US" sz="3600" dirty="0">
                <a:effectLst>
                  <a:outerShdw blurRad="38100" dist="38100" dir="2700000" algn="tl">
                    <a:srgbClr val="000000">
                      <a:alpha val="43137"/>
                    </a:srgbClr>
                  </a:outerShdw>
                </a:effectLst>
              </a:rPr>
              <a:t>IV. The Prophecy of the Heavenly Messenger </a:t>
            </a:r>
            <a:r>
              <a:rPr lang="en-US" altLang="en-US" sz="3200" dirty="0">
                <a:effectLst>
                  <a:outerShdw blurRad="38100" dist="38100" dir="2700000" algn="tl">
                    <a:srgbClr val="000000">
                      <a:alpha val="43137"/>
                    </a:srgbClr>
                  </a:outerShdw>
                </a:effectLst>
              </a:rPr>
              <a:t>(11:2</a:t>
            </a:r>
            <a:r>
              <a:rPr lang="en-US" sz="3200" dirty="0">
                <a:effectLst>
                  <a:outerShdw blurRad="38100" dist="38100" dir="2700000" algn="tl">
                    <a:srgbClr val="000000">
                      <a:alpha val="43137"/>
                    </a:srgbClr>
                  </a:outerShdw>
                </a:effectLst>
              </a:rPr>
              <a:t>–12:13</a:t>
            </a:r>
            <a:r>
              <a:rPr lang="en-US" altLang="en-US" sz="3200" dirty="0">
                <a:effectLst>
                  <a:outerShdw blurRad="38100" dist="38100" dir="2700000" algn="tl">
                    <a:srgbClr val="000000">
                      <a:alpha val="43137"/>
                    </a:srgbClr>
                  </a:outerShdw>
                </a:effectLst>
              </a:rPr>
              <a:t>)</a:t>
            </a:r>
            <a:endParaRPr lang="en-US" altLang="en-US" sz="3600" dirty="0">
              <a:effectLst>
                <a:outerShdw blurRad="38100" dist="38100" dir="2700000" algn="tl">
                  <a:srgbClr val="000000">
                    <a:alpha val="43137"/>
                  </a:srgbClr>
                </a:outerShdw>
              </a:effectLst>
            </a:endParaRPr>
          </a:p>
        </p:txBody>
      </p:sp>
      <p:sp>
        <p:nvSpPr>
          <p:cNvPr id="19459" name="Rectangle 3"/>
          <p:cNvSpPr>
            <a:spLocks noGrp="1" noChangeArrowheads="1"/>
          </p:cNvSpPr>
          <p:nvPr>
            <p:ph type="body" idx="1"/>
          </p:nvPr>
        </p:nvSpPr>
        <p:spPr>
          <a:xfrm>
            <a:off x="1295400" y="1600200"/>
            <a:ext cx="6553200" cy="4724400"/>
          </a:xfrm>
        </p:spPr>
        <p:txBody>
          <a:bodyPr/>
          <a:lstStyle/>
          <a:p>
            <a:pPr marL="457200" indent="-457200">
              <a:spcBef>
                <a:spcPct val="0"/>
              </a:spcBef>
              <a:spcAft>
                <a:spcPts val="2400"/>
              </a:spcAft>
              <a:buSzPct val="100000"/>
              <a:buAutoNum type="alphaUcPeriod"/>
            </a:pPr>
            <a:r>
              <a:rPr lang="en-US" altLang="en-US" dirty="0">
                <a:effectLst>
                  <a:outerShdw blurRad="38100" dist="38100" dir="2700000" algn="tl">
                    <a:srgbClr val="000000">
                      <a:alpha val="43137"/>
                    </a:srgbClr>
                  </a:outerShdw>
                </a:effectLst>
              </a:rPr>
              <a:t>Persia (11:2)</a:t>
            </a:r>
          </a:p>
          <a:p>
            <a:pPr marL="457200" indent="-457200">
              <a:spcBef>
                <a:spcPct val="0"/>
              </a:spcBef>
              <a:spcAft>
                <a:spcPts val="2400"/>
              </a:spcAft>
              <a:buSzPct val="100000"/>
              <a:buAutoNum type="alphaUcPeriod"/>
            </a:pPr>
            <a:r>
              <a:rPr lang="en-US" altLang="en-US" dirty="0">
                <a:effectLst>
                  <a:outerShdw blurRad="38100" dist="38100" dir="2700000" algn="tl">
                    <a:srgbClr val="000000">
                      <a:alpha val="43137"/>
                    </a:srgbClr>
                  </a:outerShdw>
                </a:effectLst>
              </a:rPr>
              <a:t>Greece (</a:t>
            </a:r>
            <a:r>
              <a:rPr lang="en-US" dirty="0">
                <a:effectLst>
                  <a:outerShdw blurRad="38100" dist="38100" dir="2700000" algn="tl">
                    <a:srgbClr val="000000">
                      <a:alpha val="43137"/>
                    </a:srgbClr>
                  </a:outerShdw>
                </a:effectLst>
              </a:rPr>
              <a:t>11:3-4</a:t>
            </a:r>
            <a:r>
              <a:rPr lang="en-US" altLang="en-US" dirty="0">
                <a:effectLst>
                  <a:outerShdw blurRad="38100" dist="38100" dir="2700000" algn="tl">
                    <a:srgbClr val="000000">
                      <a:alpha val="43137"/>
                    </a:srgbClr>
                  </a:outerShdw>
                </a:effectLst>
              </a:rPr>
              <a:t>)</a:t>
            </a:r>
          </a:p>
          <a:p>
            <a:pPr marL="457200" indent="-457200">
              <a:spcBef>
                <a:spcPct val="0"/>
              </a:spcBef>
              <a:spcAft>
                <a:spcPts val="2400"/>
              </a:spcAft>
              <a:buSzPct val="100000"/>
              <a:buAutoNum type="alphaUcPeriod"/>
            </a:pPr>
            <a:r>
              <a:rPr lang="en-US" altLang="en-US" dirty="0">
                <a:effectLst>
                  <a:outerShdw blurRad="38100" dist="38100" dir="2700000" algn="tl">
                    <a:srgbClr val="000000">
                      <a:alpha val="43137"/>
                    </a:srgbClr>
                  </a:outerShdw>
                </a:effectLst>
              </a:rPr>
              <a:t>Ptolemies &amp; Seleucids (11:5-20)</a:t>
            </a:r>
          </a:p>
          <a:p>
            <a:pPr marL="457200" indent="-457200">
              <a:spcBef>
                <a:spcPct val="0"/>
              </a:spcBef>
              <a:spcAft>
                <a:spcPts val="2400"/>
              </a:spcAft>
              <a:buSzPct val="100000"/>
              <a:buAutoNum type="alphaUcPeriod"/>
            </a:pPr>
            <a:r>
              <a:rPr lang="en-US" altLang="en-US" dirty="0">
                <a:effectLst>
                  <a:outerShdw blurRad="38100" dist="38100" dir="2700000" algn="tl">
                    <a:srgbClr val="000000">
                      <a:alpha val="43137"/>
                    </a:srgbClr>
                  </a:outerShdw>
                </a:effectLst>
              </a:rPr>
              <a:t>Antiochus IV (11:21-35)</a:t>
            </a:r>
          </a:p>
          <a:p>
            <a:pPr marL="457200" indent="-457200">
              <a:spcBef>
                <a:spcPct val="0"/>
              </a:spcBef>
              <a:spcAft>
                <a:spcPts val="2400"/>
              </a:spcAft>
              <a:buSzPct val="100000"/>
              <a:buFont typeface="Wingdings" pitchFamily="2" charset="2"/>
              <a:buAutoNum type="alphaUcPeriod"/>
            </a:pPr>
            <a:r>
              <a:rPr lang="en-US" altLang="en-US" dirty="0">
                <a:effectLst>
                  <a:outerShdw blurRad="38100" dist="38100" dir="2700000" algn="tl">
                    <a:srgbClr val="000000">
                      <a:alpha val="43137"/>
                    </a:srgbClr>
                  </a:outerShdw>
                </a:effectLst>
              </a:rPr>
              <a:t>Antichrist (11:36-45)</a:t>
            </a:r>
          </a:p>
          <a:p>
            <a:pPr marL="457200" indent="-457200">
              <a:spcBef>
                <a:spcPct val="0"/>
              </a:spcBef>
              <a:spcAft>
                <a:spcPts val="2400"/>
              </a:spcAft>
              <a:buSzPct val="100000"/>
              <a:buAutoNum type="alphaUcPeriod"/>
            </a:pPr>
            <a:r>
              <a:rPr lang="en-US" altLang="en-US" dirty="0">
                <a:effectLst>
                  <a:outerShdw blurRad="38100" dist="38100" dir="2700000" algn="tl">
                    <a:srgbClr val="000000">
                      <a:alpha val="43137"/>
                    </a:srgbClr>
                  </a:outerShdw>
                </a:effectLst>
              </a:rPr>
              <a:t>Tribulation &amp; Millennium (12:1-13)</a:t>
            </a:r>
          </a:p>
        </p:txBody>
      </p:sp>
      <p:pic>
        <p:nvPicPr>
          <p:cNvPr id="35843" name="Picture 2"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474885" y="1828800"/>
            <a:ext cx="2364315" cy="914400"/>
          </a:xfrm>
          <a:prstGeom prst="rect">
            <a:avLst/>
          </a:prstGeom>
          <a:noFill/>
          <a:ln w="9525">
            <a:noFill/>
            <a:miter lim="800000"/>
            <a:headEnd/>
            <a:tailEnd/>
          </a:ln>
        </p:spPr>
      </p:pic>
    </p:spTree>
    <p:extLst>
      <p:ext uri="{BB962C8B-B14F-4D97-AF65-F5344CB8AC3E}">
        <p14:creationId xmlns:p14="http://schemas.microsoft.com/office/powerpoint/2010/main" val="3110133420"/>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1524000" y="228600"/>
            <a:ext cx="6096000" cy="746185"/>
          </a:xfrm>
        </p:spPr>
        <p:txBody>
          <a:bodyPr/>
          <a:lstStyle/>
          <a:p>
            <a:pPr algn="ctr" eaLnBrk="1" hangingPunct="1"/>
            <a:r>
              <a:rPr lang="en-US" altLang="en-US" dirty="0">
                <a:effectLst>
                  <a:outerShdw blurRad="38100" dist="38100" dir="2700000" algn="tl">
                    <a:srgbClr val="000000">
                      <a:alpha val="43137"/>
                    </a:srgbClr>
                  </a:outerShdw>
                </a:effectLst>
              </a:rPr>
              <a:t>Purpose</a:t>
            </a:r>
          </a:p>
        </p:txBody>
      </p:sp>
      <p:sp>
        <p:nvSpPr>
          <p:cNvPr id="35843" name="Rectangle 3"/>
          <p:cNvSpPr>
            <a:spLocks noGrp="1" noChangeArrowheads="1"/>
          </p:cNvSpPr>
          <p:nvPr>
            <p:ph type="body" idx="1"/>
          </p:nvPr>
        </p:nvSpPr>
        <p:spPr>
          <a:xfrm>
            <a:off x="457200" y="1143000"/>
            <a:ext cx="8229600" cy="2514600"/>
          </a:xfrm>
        </p:spPr>
        <p:txBody>
          <a:bodyPr/>
          <a:lstStyle/>
          <a:p>
            <a:pPr marL="0" indent="0" algn="just" eaLnBrk="1" hangingPunct="1">
              <a:spcBef>
                <a:spcPts val="0"/>
              </a:spcBef>
              <a:spcAft>
                <a:spcPts val="2400"/>
              </a:spcAft>
              <a:buNone/>
              <a:defRPr/>
            </a:pPr>
            <a:r>
              <a:rPr lang="en-US" sz="3600" dirty="0">
                <a:effectLst>
                  <a:outerShdw blurRad="38100" dist="38100" dir="2700000" algn="tl">
                    <a:srgbClr val="000000">
                      <a:alpha val="43137"/>
                    </a:srgbClr>
                  </a:outerShdw>
                </a:effectLst>
              </a:rPr>
              <a:t>To encourage Judah by emphasizing  the sovereignty of God during the Babylonian captivity and to teach  Judah how to live while outside the land</a:t>
            </a:r>
          </a:p>
        </p:txBody>
      </p:sp>
      <p:pic>
        <p:nvPicPr>
          <p:cNvPr id="4" name="Picture 2"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07612" y="4800600"/>
            <a:ext cx="4728776"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7368963"/>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2022475" y="228600"/>
            <a:ext cx="5099050" cy="685800"/>
          </a:xfrm>
        </p:spPr>
        <p:txBody>
          <a:bodyPr/>
          <a:lstStyle/>
          <a:p>
            <a:pPr algn="ctr"/>
            <a:r>
              <a:rPr lang="en-US" altLang="en-US" sz="3600" dirty="0">
                <a:effectLst>
                  <a:outerShdw blurRad="38100" dist="38100" dir="2700000" algn="tl">
                    <a:srgbClr val="000000">
                      <a:alpha val="43137"/>
                    </a:srgbClr>
                  </a:outerShdw>
                </a:effectLst>
              </a:rPr>
              <a:t>Chapter 10</a:t>
            </a:r>
            <a:r>
              <a:rPr lang="en-US" sz="3600" dirty="0">
                <a:effectLst>
                  <a:outerShdw blurRad="38100" dist="38100" dir="2700000" algn="tl">
                    <a:srgbClr val="000000">
                      <a:alpha val="43137"/>
                    </a:srgbClr>
                  </a:outerShdw>
                </a:effectLst>
              </a:rPr>
              <a:t>–12</a:t>
            </a:r>
            <a:r>
              <a:rPr lang="en-US" altLang="en-US" sz="3600" dirty="0">
                <a:effectLst>
                  <a:outerShdw blurRad="38100" dist="38100" dir="2700000" algn="tl">
                    <a:srgbClr val="000000">
                      <a:alpha val="43137"/>
                    </a:srgbClr>
                  </a:outerShdw>
                </a:effectLst>
              </a:rPr>
              <a:t> Outline</a:t>
            </a:r>
          </a:p>
        </p:txBody>
      </p:sp>
      <p:sp>
        <p:nvSpPr>
          <p:cNvPr id="19459" name="Rectangle 3"/>
          <p:cNvSpPr>
            <a:spLocks noGrp="1" noChangeArrowheads="1"/>
          </p:cNvSpPr>
          <p:nvPr>
            <p:ph type="body" idx="1"/>
          </p:nvPr>
        </p:nvSpPr>
        <p:spPr>
          <a:xfrm>
            <a:off x="190500" y="1143000"/>
            <a:ext cx="8877300" cy="3657600"/>
          </a:xfrm>
        </p:spPr>
        <p:txBody>
          <a:bodyPr/>
          <a:lstStyle/>
          <a:p>
            <a:pPr marL="574675" indent="-574675">
              <a:spcBef>
                <a:spcPct val="0"/>
              </a:spcBef>
              <a:spcAft>
                <a:spcPts val="3600"/>
              </a:spcAft>
              <a:buSzPct val="100000"/>
              <a:buFont typeface="Times New Roman" pitchFamily="18" charset="0"/>
              <a:buAutoNum type="romanUcPeriod"/>
            </a:pPr>
            <a:r>
              <a:rPr lang="en-US" altLang="en-US" sz="2800" dirty="0">
                <a:effectLst>
                  <a:outerShdw blurRad="38100" dist="38100" dir="2700000" algn="tl">
                    <a:srgbClr val="000000">
                      <a:alpha val="43137"/>
                    </a:srgbClr>
                  </a:outerShdw>
                </a:effectLst>
              </a:rPr>
              <a:t>The Setting (10:1-3)</a:t>
            </a:r>
          </a:p>
          <a:p>
            <a:pPr marL="574675" indent="-574675">
              <a:spcBef>
                <a:spcPct val="0"/>
              </a:spcBef>
              <a:spcAft>
                <a:spcPts val="3600"/>
              </a:spcAft>
              <a:buSzPct val="100000"/>
              <a:buFont typeface="Times New Roman" pitchFamily="18" charset="0"/>
              <a:buAutoNum type="romanUcPeriod"/>
            </a:pPr>
            <a:r>
              <a:rPr lang="en-US" altLang="en-US" sz="2800" dirty="0">
                <a:effectLst>
                  <a:outerShdw blurRad="38100" dist="38100" dir="2700000" algn="tl">
                    <a:srgbClr val="000000">
                      <a:alpha val="43137"/>
                    </a:srgbClr>
                  </a:outerShdw>
                </a:effectLst>
              </a:rPr>
              <a:t>Arrival of the Heavenly Messenger (10:4-9)</a:t>
            </a:r>
          </a:p>
          <a:p>
            <a:pPr marL="574675" indent="-574675">
              <a:spcBef>
                <a:spcPct val="0"/>
              </a:spcBef>
              <a:spcAft>
                <a:spcPts val="3600"/>
              </a:spcAft>
              <a:buSzPct val="100000"/>
              <a:buFont typeface="Times New Roman" pitchFamily="18" charset="0"/>
              <a:buAutoNum type="romanUcPeriod"/>
            </a:pPr>
            <a:r>
              <a:rPr lang="en-US" altLang="en-US" sz="2800" dirty="0">
                <a:effectLst>
                  <a:outerShdw blurRad="38100" dist="38100" dir="2700000" algn="tl">
                    <a:srgbClr val="000000">
                      <a:alpha val="43137"/>
                    </a:srgbClr>
                  </a:outerShdw>
                </a:effectLst>
              </a:rPr>
              <a:t>Explanation of the Heavenly Messenger (10:10</a:t>
            </a:r>
            <a:r>
              <a:rPr lang="en-US" sz="2800" dirty="0">
                <a:effectLst>
                  <a:outerShdw blurRad="38100" dist="38100" dir="2700000" algn="tl">
                    <a:srgbClr val="000000">
                      <a:alpha val="43137"/>
                    </a:srgbClr>
                  </a:outerShdw>
                </a:effectLst>
              </a:rPr>
              <a:t>–</a:t>
            </a:r>
            <a:r>
              <a:rPr lang="en-US" altLang="en-US" sz="2800" dirty="0">
                <a:effectLst>
                  <a:outerShdw blurRad="38100" dist="38100" dir="2700000" algn="tl">
                    <a:srgbClr val="000000">
                      <a:alpha val="43137"/>
                    </a:srgbClr>
                  </a:outerShdw>
                </a:effectLst>
              </a:rPr>
              <a:t>11:1)</a:t>
            </a:r>
          </a:p>
          <a:p>
            <a:pPr marL="574675" indent="-574675">
              <a:spcBef>
                <a:spcPct val="0"/>
              </a:spcBef>
              <a:spcAft>
                <a:spcPts val="3600"/>
              </a:spcAft>
              <a:buSzPct val="100000"/>
              <a:buFont typeface="Times New Roman" pitchFamily="18" charset="0"/>
              <a:buAutoNum type="romanUcPeriod"/>
            </a:pPr>
            <a:r>
              <a:rPr lang="en-US" altLang="en-US" sz="2800" b="1" u="sng" dirty="0">
                <a:solidFill>
                  <a:srgbClr val="FFFFCC"/>
                </a:solidFill>
                <a:effectLst>
                  <a:outerShdw blurRad="38100" dist="38100" dir="2700000" algn="tl">
                    <a:srgbClr val="000000">
                      <a:alpha val="43137"/>
                    </a:srgbClr>
                  </a:outerShdw>
                </a:effectLst>
              </a:rPr>
              <a:t>The Prophecy of the Heavenly Messenger (11:2</a:t>
            </a:r>
            <a:r>
              <a:rPr lang="en-US" sz="2800" b="1" u="sng" dirty="0">
                <a:solidFill>
                  <a:srgbClr val="FFFFCC"/>
                </a:solidFill>
                <a:effectLst>
                  <a:outerShdw blurRad="38100" dist="38100" dir="2700000" algn="tl">
                    <a:srgbClr val="000000">
                      <a:alpha val="43137"/>
                    </a:srgbClr>
                  </a:outerShdw>
                </a:effectLst>
              </a:rPr>
              <a:t>–</a:t>
            </a:r>
            <a:r>
              <a:rPr lang="en-US" altLang="en-US" sz="2800" b="1" u="sng" dirty="0">
                <a:solidFill>
                  <a:srgbClr val="FFFFCC"/>
                </a:solidFill>
                <a:effectLst>
                  <a:outerShdw blurRad="38100" dist="38100" dir="2700000" algn="tl">
                    <a:srgbClr val="000000">
                      <a:alpha val="43137"/>
                    </a:srgbClr>
                  </a:outerShdw>
                </a:effectLst>
              </a:rPr>
              <a:t>12:13)</a:t>
            </a:r>
          </a:p>
        </p:txBody>
      </p:sp>
      <p:pic>
        <p:nvPicPr>
          <p:cNvPr id="5" name="Picture 2" descr="http://slbc.org/wp-content/uploads/2014/09/Book-of-Daniel-weppage.jpg">
            <a:extLst>
              <a:ext uri="{FF2B5EF4-FFF2-40B4-BE49-F238E27FC236}">
                <a16:creationId xmlns:a16="http://schemas.microsoft.com/office/drawing/2014/main" id="{05D65879-D84C-4CA3-8649-42AF1F50BDD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798709" y="5334000"/>
            <a:ext cx="3546582"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3768372"/>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00100" y="3429000"/>
            <a:ext cx="7543800" cy="1754326"/>
          </a:xfrm>
          <a:prstGeom prst="rect">
            <a:avLst/>
          </a:prstGeom>
        </p:spPr>
        <p:txBody>
          <a:bodyPr wrap="square">
            <a:spAutoFit/>
          </a:bodyPr>
          <a:lstStyle/>
          <a:p>
            <a:pPr algn="just">
              <a:defRPr/>
            </a:pPr>
            <a:r>
              <a:rPr lang="en-US" sz="2700" dirty="0">
                <a:effectLst>
                  <a:outerShdw blurRad="38100" dist="38100" dir="2700000" algn="tl">
                    <a:srgbClr val="000000">
                      <a:alpha val="43137"/>
                    </a:srgbClr>
                  </a:outerShdw>
                </a:effectLst>
                <a:latin typeface="Calibri" panose="020F0502020204030204" pitchFamily="34" charset="0"/>
              </a:rPr>
              <a:t>“The </a:t>
            </a:r>
            <a:r>
              <a:rPr lang="en-US" sz="2700" cap="small" dirty="0">
                <a:effectLst>
                  <a:outerShdw blurRad="38100" dist="38100" dir="2700000" algn="tl">
                    <a:srgbClr val="000000">
                      <a:alpha val="43137"/>
                    </a:srgbClr>
                  </a:outerShdw>
                </a:effectLst>
                <a:latin typeface="Calibri" panose="020F0502020204030204" pitchFamily="34" charset="0"/>
              </a:rPr>
              <a:t>Lord</a:t>
            </a:r>
            <a:r>
              <a:rPr lang="en-US" sz="2700" dirty="0">
                <a:effectLst>
                  <a:outerShdw blurRad="38100" dist="38100" dir="2700000" algn="tl">
                    <a:srgbClr val="000000">
                      <a:alpha val="43137"/>
                    </a:srgbClr>
                  </a:outerShdw>
                </a:effectLst>
                <a:latin typeface="Calibri" panose="020F0502020204030204" pitchFamily="34" charset="0"/>
              </a:rPr>
              <a:t> bless you and keep you; </a:t>
            </a:r>
            <a:r>
              <a:rPr lang="en-US" sz="2700" baseline="30000" dirty="0">
                <a:effectLst>
                  <a:outerShdw blurRad="38100" dist="38100" dir="2700000" algn="tl">
                    <a:srgbClr val="000000">
                      <a:alpha val="43137"/>
                    </a:srgbClr>
                  </a:outerShdw>
                </a:effectLst>
                <a:latin typeface="Calibri" panose="020F0502020204030204" pitchFamily="34" charset="0"/>
              </a:rPr>
              <a:t> </a:t>
            </a:r>
            <a:r>
              <a:rPr lang="en-US" sz="2700" dirty="0">
                <a:effectLst>
                  <a:outerShdw blurRad="38100" dist="38100" dir="2700000" algn="tl">
                    <a:srgbClr val="000000">
                      <a:alpha val="43137"/>
                    </a:srgbClr>
                  </a:outerShdw>
                </a:effectLst>
                <a:latin typeface="Calibri" panose="020F0502020204030204" pitchFamily="34" charset="0"/>
              </a:rPr>
              <a:t>the </a:t>
            </a:r>
            <a:r>
              <a:rPr lang="en-US" sz="2700" cap="small" dirty="0">
                <a:effectLst>
                  <a:outerShdw blurRad="38100" dist="38100" dir="2700000" algn="tl">
                    <a:srgbClr val="000000">
                      <a:alpha val="43137"/>
                    </a:srgbClr>
                  </a:outerShdw>
                </a:effectLst>
                <a:latin typeface="Calibri" panose="020F0502020204030204" pitchFamily="34" charset="0"/>
              </a:rPr>
              <a:t>Lord</a:t>
            </a:r>
            <a:r>
              <a:rPr lang="en-US" sz="2700" dirty="0">
                <a:effectLst>
                  <a:outerShdw blurRad="38100" dist="38100" dir="2700000" algn="tl">
                    <a:srgbClr val="000000">
                      <a:alpha val="43137"/>
                    </a:srgbClr>
                  </a:outerShdw>
                </a:effectLst>
                <a:latin typeface="Calibri" panose="020F0502020204030204" pitchFamily="34" charset="0"/>
              </a:rPr>
              <a:t> make his face shine on you and be gracious to you; </a:t>
            </a:r>
            <a:r>
              <a:rPr lang="en-US" sz="2700" baseline="30000" dirty="0">
                <a:effectLst>
                  <a:outerShdw blurRad="38100" dist="38100" dir="2700000" algn="tl">
                    <a:srgbClr val="000000">
                      <a:alpha val="43137"/>
                    </a:srgbClr>
                  </a:outerShdw>
                </a:effectLst>
                <a:latin typeface="Calibri" panose="020F0502020204030204" pitchFamily="34" charset="0"/>
              </a:rPr>
              <a:t> </a:t>
            </a:r>
            <a:r>
              <a:rPr lang="en-US" sz="2700" dirty="0">
                <a:effectLst>
                  <a:outerShdw blurRad="38100" dist="38100" dir="2700000" algn="tl">
                    <a:srgbClr val="000000">
                      <a:alpha val="43137"/>
                    </a:srgbClr>
                  </a:outerShdw>
                </a:effectLst>
                <a:latin typeface="Calibri" panose="020F0502020204030204" pitchFamily="34" charset="0"/>
              </a:rPr>
              <a:t>the </a:t>
            </a:r>
            <a:r>
              <a:rPr lang="en-US" sz="2700" cap="small" dirty="0">
                <a:effectLst>
                  <a:outerShdw blurRad="38100" dist="38100" dir="2700000" algn="tl">
                    <a:srgbClr val="000000">
                      <a:alpha val="43137"/>
                    </a:srgbClr>
                  </a:outerShdw>
                </a:effectLst>
                <a:latin typeface="Calibri" panose="020F0502020204030204" pitchFamily="34" charset="0"/>
              </a:rPr>
              <a:t>Lord</a:t>
            </a:r>
            <a:r>
              <a:rPr lang="en-US" sz="2700" dirty="0">
                <a:effectLst>
                  <a:outerShdw blurRad="38100" dist="38100" dir="2700000" algn="tl">
                    <a:srgbClr val="000000">
                      <a:alpha val="43137"/>
                    </a:srgbClr>
                  </a:outerShdw>
                </a:effectLst>
                <a:latin typeface="Calibri" panose="020F0502020204030204" pitchFamily="34" charset="0"/>
              </a:rPr>
              <a:t> turn his face toward you and give you peace.” (NIV)</a:t>
            </a:r>
          </a:p>
        </p:txBody>
      </p:sp>
      <p:pic>
        <p:nvPicPr>
          <p:cNvPr id="2" name="Picture 1">
            <a:extLst>
              <a:ext uri="{FF2B5EF4-FFF2-40B4-BE49-F238E27FC236}">
                <a16:creationId xmlns:a16="http://schemas.microsoft.com/office/drawing/2014/main" id="{3580A0FF-365B-4E3B-8121-89E750C5118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624149" y="1085850"/>
            <a:ext cx="4124302" cy="2231330"/>
          </a:xfrm>
          <a:prstGeom prst="rect">
            <a:avLst/>
          </a:prstGeom>
        </p:spPr>
      </p:pic>
    </p:spTree>
    <p:extLst>
      <p:ext uri="{BB962C8B-B14F-4D97-AF65-F5344CB8AC3E}">
        <p14:creationId xmlns:p14="http://schemas.microsoft.com/office/powerpoint/2010/main" val="2329831085"/>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304800" y="228600"/>
            <a:ext cx="8534400" cy="1066800"/>
          </a:xfrm>
        </p:spPr>
        <p:txBody>
          <a:bodyPr/>
          <a:lstStyle/>
          <a:p>
            <a:pPr algn="ctr"/>
            <a:r>
              <a:rPr lang="en-US" altLang="en-US" sz="3600" dirty="0">
                <a:effectLst>
                  <a:outerShdw blurRad="38100" dist="38100" dir="2700000" algn="tl">
                    <a:srgbClr val="000000">
                      <a:alpha val="43137"/>
                    </a:srgbClr>
                  </a:outerShdw>
                </a:effectLst>
              </a:rPr>
              <a:t>IV. The Prophecy of the Heavenly Messenger </a:t>
            </a:r>
            <a:r>
              <a:rPr lang="en-US" altLang="en-US" sz="3200" dirty="0">
                <a:effectLst>
                  <a:outerShdw blurRad="38100" dist="38100" dir="2700000" algn="tl">
                    <a:srgbClr val="000000">
                      <a:alpha val="43137"/>
                    </a:srgbClr>
                  </a:outerShdw>
                </a:effectLst>
              </a:rPr>
              <a:t>(11:2</a:t>
            </a:r>
            <a:r>
              <a:rPr lang="en-US" sz="3200" dirty="0">
                <a:effectLst>
                  <a:outerShdw blurRad="38100" dist="38100" dir="2700000" algn="tl">
                    <a:srgbClr val="000000">
                      <a:alpha val="43137"/>
                    </a:srgbClr>
                  </a:outerShdw>
                </a:effectLst>
              </a:rPr>
              <a:t>–12:13</a:t>
            </a:r>
            <a:r>
              <a:rPr lang="en-US" altLang="en-US" sz="3200" dirty="0">
                <a:effectLst>
                  <a:outerShdw blurRad="38100" dist="38100" dir="2700000" algn="tl">
                    <a:srgbClr val="000000">
                      <a:alpha val="43137"/>
                    </a:srgbClr>
                  </a:outerShdw>
                </a:effectLst>
              </a:rPr>
              <a:t>)</a:t>
            </a:r>
            <a:endParaRPr lang="en-US" altLang="en-US" sz="3600" dirty="0">
              <a:effectLst>
                <a:outerShdw blurRad="38100" dist="38100" dir="2700000" algn="tl">
                  <a:srgbClr val="000000">
                    <a:alpha val="43137"/>
                  </a:srgbClr>
                </a:outerShdw>
              </a:effectLst>
            </a:endParaRPr>
          </a:p>
        </p:txBody>
      </p:sp>
      <p:sp>
        <p:nvSpPr>
          <p:cNvPr id="19459" name="Rectangle 3"/>
          <p:cNvSpPr>
            <a:spLocks noGrp="1" noChangeArrowheads="1"/>
          </p:cNvSpPr>
          <p:nvPr>
            <p:ph type="body" idx="1"/>
          </p:nvPr>
        </p:nvSpPr>
        <p:spPr>
          <a:xfrm>
            <a:off x="1295400" y="1600200"/>
            <a:ext cx="6553200" cy="4724400"/>
          </a:xfrm>
        </p:spPr>
        <p:txBody>
          <a:bodyPr/>
          <a:lstStyle/>
          <a:p>
            <a:pPr marL="457200" indent="-457200">
              <a:spcBef>
                <a:spcPct val="0"/>
              </a:spcBef>
              <a:spcAft>
                <a:spcPts val="2400"/>
              </a:spcAft>
              <a:buSzPct val="100000"/>
              <a:buAutoNum type="alphaUcPeriod"/>
            </a:pPr>
            <a:r>
              <a:rPr lang="en-US" altLang="en-US" dirty="0">
                <a:effectLst>
                  <a:outerShdw blurRad="38100" dist="38100" dir="2700000" algn="tl">
                    <a:srgbClr val="000000">
                      <a:alpha val="43137"/>
                    </a:srgbClr>
                  </a:outerShdw>
                </a:effectLst>
              </a:rPr>
              <a:t>Persia (11:2)</a:t>
            </a:r>
          </a:p>
          <a:p>
            <a:pPr marL="457200" indent="-457200">
              <a:spcBef>
                <a:spcPct val="0"/>
              </a:spcBef>
              <a:spcAft>
                <a:spcPts val="2400"/>
              </a:spcAft>
              <a:buSzPct val="100000"/>
              <a:buAutoNum type="alphaUcPeriod"/>
            </a:pPr>
            <a:r>
              <a:rPr lang="en-US" altLang="en-US" dirty="0">
                <a:effectLst>
                  <a:outerShdw blurRad="38100" dist="38100" dir="2700000" algn="tl">
                    <a:srgbClr val="000000">
                      <a:alpha val="43137"/>
                    </a:srgbClr>
                  </a:outerShdw>
                </a:effectLst>
              </a:rPr>
              <a:t>Greece (</a:t>
            </a:r>
            <a:r>
              <a:rPr lang="en-US" dirty="0">
                <a:effectLst>
                  <a:outerShdw blurRad="38100" dist="38100" dir="2700000" algn="tl">
                    <a:srgbClr val="000000">
                      <a:alpha val="43137"/>
                    </a:srgbClr>
                  </a:outerShdw>
                </a:effectLst>
              </a:rPr>
              <a:t>11:3-4</a:t>
            </a:r>
            <a:r>
              <a:rPr lang="en-US" altLang="en-US" dirty="0">
                <a:effectLst>
                  <a:outerShdw blurRad="38100" dist="38100" dir="2700000" algn="tl">
                    <a:srgbClr val="000000">
                      <a:alpha val="43137"/>
                    </a:srgbClr>
                  </a:outerShdw>
                </a:effectLst>
              </a:rPr>
              <a:t>)</a:t>
            </a:r>
          </a:p>
          <a:p>
            <a:pPr marL="457200" indent="-457200">
              <a:spcBef>
                <a:spcPct val="0"/>
              </a:spcBef>
              <a:spcAft>
                <a:spcPts val="2400"/>
              </a:spcAft>
              <a:buSzPct val="100000"/>
              <a:buAutoNum type="alphaUcPeriod"/>
            </a:pPr>
            <a:r>
              <a:rPr lang="en-US" altLang="en-US" dirty="0">
                <a:effectLst>
                  <a:outerShdw blurRad="38100" dist="38100" dir="2700000" algn="tl">
                    <a:srgbClr val="000000">
                      <a:alpha val="43137"/>
                    </a:srgbClr>
                  </a:outerShdw>
                </a:effectLst>
              </a:rPr>
              <a:t>Ptolemies &amp; Seleucids (11:5-20)</a:t>
            </a:r>
          </a:p>
          <a:p>
            <a:pPr marL="457200" indent="-457200">
              <a:spcBef>
                <a:spcPct val="0"/>
              </a:spcBef>
              <a:spcAft>
                <a:spcPts val="2400"/>
              </a:spcAft>
              <a:buSzPct val="100000"/>
              <a:buAutoNum type="alphaUcPeriod"/>
            </a:pPr>
            <a:r>
              <a:rPr lang="en-US" altLang="en-US" dirty="0">
                <a:effectLst>
                  <a:outerShdw blurRad="38100" dist="38100" dir="2700000" algn="tl">
                    <a:srgbClr val="000000">
                      <a:alpha val="43137"/>
                    </a:srgbClr>
                  </a:outerShdw>
                </a:effectLst>
              </a:rPr>
              <a:t>Antiochus IV (11:21-35)</a:t>
            </a:r>
          </a:p>
          <a:p>
            <a:pPr marL="457200" indent="-457200">
              <a:spcBef>
                <a:spcPct val="0"/>
              </a:spcBef>
              <a:spcAft>
                <a:spcPts val="2400"/>
              </a:spcAft>
              <a:buSzPct val="100000"/>
              <a:buAutoNum type="alphaUcPeriod"/>
            </a:pPr>
            <a:r>
              <a:rPr lang="en-US" altLang="en-US" dirty="0">
                <a:effectLst>
                  <a:outerShdw blurRad="38100" dist="38100" dir="2700000" algn="tl">
                    <a:srgbClr val="000000">
                      <a:alpha val="43137"/>
                    </a:srgbClr>
                  </a:outerShdw>
                </a:effectLst>
              </a:rPr>
              <a:t>Antichrist (11:36-45)</a:t>
            </a:r>
          </a:p>
          <a:p>
            <a:pPr marL="457200" indent="-457200">
              <a:spcBef>
                <a:spcPct val="0"/>
              </a:spcBef>
              <a:spcAft>
                <a:spcPts val="2400"/>
              </a:spcAft>
              <a:buSzPct val="100000"/>
              <a:buAutoNum type="alphaUcPeriod"/>
            </a:pPr>
            <a:r>
              <a:rPr lang="en-US" altLang="en-US" dirty="0">
                <a:effectLst>
                  <a:outerShdw blurRad="38100" dist="38100" dir="2700000" algn="tl">
                    <a:srgbClr val="000000">
                      <a:alpha val="43137"/>
                    </a:srgbClr>
                  </a:outerShdw>
                </a:effectLst>
              </a:rPr>
              <a:t>Tribulation &amp; Millennium (12:1-13)</a:t>
            </a:r>
          </a:p>
        </p:txBody>
      </p:sp>
      <p:pic>
        <p:nvPicPr>
          <p:cNvPr id="35843" name="Picture 2"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474885" y="1828800"/>
            <a:ext cx="2364315" cy="914400"/>
          </a:xfrm>
          <a:prstGeom prst="rect">
            <a:avLst/>
          </a:prstGeom>
          <a:noFill/>
          <a:ln w="9525">
            <a:noFill/>
            <a:miter lim="800000"/>
            <a:headEnd/>
            <a:tailEnd/>
          </a:ln>
        </p:spPr>
      </p:pic>
    </p:spTree>
    <p:extLst>
      <p:ext uri="{BB962C8B-B14F-4D97-AF65-F5344CB8AC3E}">
        <p14:creationId xmlns:p14="http://schemas.microsoft.com/office/powerpoint/2010/main" val="244267405"/>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304800" y="228600"/>
            <a:ext cx="8534400" cy="1066800"/>
          </a:xfrm>
        </p:spPr>
        <p:txBody>
          <a:bodyPr/>
          <a:lstStyle/>
          <a:p>
            <a:pPr algn="ctr"/>
            <a:r>
              <a:rPr lang="en-US" altLang="en-US" sz="3600" dirty="0">
                <a:effectLst>
                  <a:outerShdw blurRad="38100" dist="38100" dir="2700000" algn="tl">
                    <a:srgbClr val="000000">
                      <a:alpha val="43137"/>
                    </a:srgbClr>
                  </a:outerShdw>
                </a:effectLst>
              </a:rPr>
              <a:t>IV. The Prophecy of the Heavenly Messenger </a:t>
            </a:r>
            <a:r>
              <a:rPr lang="en-US" altLang="en-US" sz="3200" dirty="0">
                <a:effectLst>
                  <a:outerShdw blurRad="38100" dist="38100" dir="2700000" algn="tl">
                    <a:srgbClr val="000000">
                      <a:alpha val="43137"/>
                    </a:srgbClr>
                  </a:outerShdw>
                </a:effectLst>
              </a:rPr>
              <a:t>(11:2</a:t>
            </a:r>
            <a:r>
              <a:rPr lang="en-US" sz="3200" dirty="0">
                <a:effectLst>
                  <a:outerShdw blurRad="38100" dist="38100" dir="2700000" algn="tl">
                    <a:srgbClr val="000000">
                      <a:alpha val="43137"/>
                    </a:srgbClr>
                  </a:outerShdw>
                </a:effectLst>
              </a:rPr>
              <a:t>–12:13</a:t>
            </a:r>
            <a:r>
              <a:rPr lang="en-US" altLang="en-US" sz="3200" dirty="0">
                <a:effectLst>
                  <a:outerShdw blurRad="38100" dist="38100" dir="2700000" algn="tl">
                    <a:srgbClr val="000000">
                      <a:alpha val="43137"/>
                    </a:srgbClr>
                  </a:outerShdw>
                </a:effectLst>
              </a:rPr>
              <a:t>)</a:t>
            </a:r>
            <a:endParaRPr lang="en-US" altLang="en-US" sz="3600" dirty="0">
              <a:effectLst>
                <a:outerShdw blurRad="38100" dist="38100" dir="2700000" algn="tl">
                  <a:srgbClr val="000000">
                    <a:alpha val="43137"/>
                  </a:srgbClr>
                </a:outerShdw>
              </a:effectLst>
            </a:endParaRPr>
          </a:p>
        </p:txBody>
      </p:sp>
      <p:sp>
        <p:nvSpPr>
          <p:cNvPr id="19459" name="Rectangle 3"/>
          <p:cNvSpPr>
            <a:spLocks noGrp="1" noChangeArrowheads="1"/>
          </p:cNvSpPr>
          <p:nvPr>
            <p:ph type="body" idx="1"/>
          </p:nvPr>
        </p:nvSpPr>
        <p:spPr>
          <a:xfrm>
            <a:off x="1295400" y="1600200"/>
            <a:ext cx="6553200" cy="4724400"/>
          </a:xfrm>
        </p:spPr>
        <p:txBody>
          <a:bodyPr/>
          <a:lstStyle/>
          <a:p>
            <a:pPr marL="457200" indent="-457200">
              <a:spcBef>
                <a:spcPct val="0"/>
              </a:spcBef>
              <a:spcAft>
                <a:spcPts val="2400"/>
              </a:spcAft>
              <a:buSzPct val="100000"/>
              <a:buAutoNum type="alphaUcPeriod"/>
            </a:pPr>
            <a:r>
              <a:rPr lang="en-US" altLang="en-US" dirty="0">
                <a:effectLst>
                  <a:outerShdw blurRad="38100" dist="38100" dir="2700000" algn="tl">
                    <a:srgbClr val="000000">
                      <a:alpha val="43137"/>
                    </a:srgbClr>
                  </a:outerShdw>
                </a:effectLst>
              </a:rPr>
              <a:t>Persia (11:2)</a:t>
            </a:r>
          </a:p>
          <a:p>
            <a:pPr marL="457200" indent="-457200">
              <a:spcBef>
                <a:spcPct val="0"/>
              </a:spcBef>
              <a:spcAft>
                <a:spcPts val="2400"/>
              </a:spcAft>
              <a:buSzPct val="100000"/>
              <a:buAutoNum type="alphaUcPeriod"/>
            </a:pPr>
            <a:r>
              <a:rPr lang="en-US" altLang="en-US" dirty="0">
                <a:effectLst>
                  <a:outerShdw blurRad="38100" dist="38100" dir="2700000" algn="tl">
                    <a:srgbClr val="000000">
                      <a:alpha val="43137"/>
                    </a:srgbClr>
                  </a:outerShdw>
                </a:effectLst>
              </a:rPr>
              <a:t>Greece (</a:t>
            </a:r>
            <a:r>
              <a:rPr lang="en-US" dirty="0">
                <a:effectLst>
                  <a:outerShdw blurRad="38100" dist="38100" dir="2700000" algn="tl">
                    <a:srgbClr val="000000">
                      <a:alpha val="43137"/>
                    </a:srgbClr>
                  </a:outerShdw>
                </a:effectLst>
              </a:rPr>
              <a:t>11:3-4</a:t>
            </a:r>
            <a:r>
              <a:rPr lang="en-US" altLang="en-US" dirty="0">
                <a:effectLst>
                  <a:outerShdw blurRad="38100" dist="38100" dir="2700000" algn="tl">
                    <a:srgbClr val="000000">
                      <a:alpha val="43137"/>
                    </a:srgbClr>
                  </a:outerShdw>
                </a:effectLst>
              </a:rPr>
              <a:t>)</a:t>
            </a:r>
          </a:p>
          <a:p>
            <a:pPr marL="457200" indent="-457200">
              <a:spcBef>
                <a:spcPct val="0"/>
              </a:spcBef>
              <a:spcAft>
                <a:spcPts val="2400"/>
              </a:spcAft>
              <a:buSzPct val="100000"/>
              <a:buAutoNum type="alphaUcPeriod"/>
            </a:pPr>
            <a:r>
              <a:rPr lang="en-US" altLang="en-US" dirty="0">
                <a:effectLst>
                  <a:outerShdw blurRad="38100" dist="38100" dir="2700000" algn="tl">
                    <a:srgbClr val="000000">
                      <a:alpha val="43137"/>
                    </a:srgbClr>
                  </a:outerShdw>
                </a:effectLst>
              </a:rPr>
              <a:t>Ptolemies &amp; Seleucids (11:5-20)</a:t>
            </a:r>
          </a:p>
          <a:p>
            <a:pPr marL="457200" indent="-457200">
              <a:spcBef>
                <a:spcPct val="0"/>
              </a:spcBef>
              <a:spcAft>
                <a:spcPts val="2400"/>
              </a:spcAft>
              <a:buSzPct val="100000"/>
              <a:buAutoNum type="alphaUcPeriod"/>
            </a:pPr>
            <a:r>
              <a:rPr lang="en-US" altLang="en-US" dirty="0">
                <a:effectLst>
                  <a:outerShdw blurRad="38100" dist="38100" dir="2700000" algn="tl">
                    <a:srgbClr val="000000">
                      <a:alpha val="43137"/>
                    </a:srgbClr>
                  </a:outerShdw>
                </a:effectLst>
              </a:rPr>
              <a:t>Antiochus IV (11:21-35)</a:t>
            </a:r>
          </a:p>
          <a:p>
            <a:pPr marL="457200" indent="-457200">
              <a:spcBef>
                <a:spcPct val="0"/>
              </a:spcBef>
              <a:spcAft>
                <a:spcPts val="2400"/>
              </a:spcAft>
              <a:buSzPct val="100000"/>
              <a:buFont typeface="Wingdings" pitchFamily="2" charset="2"/>
              <a:buAutoNum type="alphaUcPeriod"/>
            </a:pPr>
            <a:r>
              <a:rPr lang="en-US" altLang="en-US" b="1" u="sng" dirty="0">
                <a:solidFill>
                  <a:srgbClr val="FFFFCC"/>
                </a:solidFill>
                <a:effectLst>
                  <a:outerShdw blurRad="38100" dist="38100" dir="2700000" algn="tl">
                    <a:srgbClr val="000000">
                      <a:alpha val="43137"/>
                    </a:srgbClr>
                  </a:outerShdw>
                </a:effectLst>
              </a:rPr>
              <a:t>Antichrist (11:36-45)</a:t>
            </a:r>
          </a:p>
          <a:p>
            <a:pPr marL="457200" indent="-457200">
              <a:spcBef>
                <a:spcPct val="0"/>
              </a:spcBef>
              <a:spcAft>
                <a:spcPts val="2400"/>
              </a:spcAft>
              <a:buSzPct val="100000"/>
              <a:buAutoNum type="alphaUcPeriod"/>
            </a:pPr>
            <a:r>
              <a:rPr lang="en-US" altLang="en-US" dirty="0">
                <a:effectLst>
                  <a:outerShdw blurRad="38100" dist="38100" dir="2700000" algn="tl">
                    <a:srgbClr val="000000">
                      <a:alpha val="43137"/>
                    </a:srgbClr>
                  </a:outerShdw>
                </a:effectLst>
              </a:rPr>
              <a:t>Tribulation &amp; Millennium (12:1-13)</a:t>
            </a:r>
          </a:p>
        </p:txBody>
      </p:sp>
      <p:pic>
        <p:nvPicPr>
          <p:cNvPr id="35843" name="Picture 2"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474885" y="1828800"/>
            <a:ext cx="2364315" cy="914400"/>
          </a:xfrm>
          <a:prstGeom prst="rect">
            <a:avLst/>
          </a:prstGeom>
          <a:noFill/>
          <a:ln w="9525">
            <a:noFill/>
            <a:miter lim="800000"/>
            <a:headEnd/>
            <a:tailEnd/>
          </a:ln>
        </p:spPr>
      </p:pic>
    </p:spTree>
    <p:extLst>
      <p:ext uri="{BB962C8B-B14F-4D97-AF65-F5344CB8AC3E}">
        <p14:creationId xmlns:p14="http://schemas.microsoft.com/office/powerpoint/2010/main" val="1313265806"/>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26">
            <a:extLst>
              <a:ext uri="{FF2B5EF4-FFF2-40B4-BE49-F238E27FC236}">
                <a16:creationId xmlns:a16="http://schemas.microsoft.com/office/drawing/2014/main" id="{02C16A5B-A987-4886-BE18-6D5DD225E136}"/>
              </a:ext>
            </a:extLst>
          </p:cNvPr>
          <p:cNvGrpSpPr>
            <a:grpSpLocks/>
          </p:cNvGrpSpPr>
          <p:nvPr/>
        </p:nvGrpSpPr>
        <p:grpSpPr bwMode="auto">
          <a:xfrm>
            <a:off x="0" y="2641021"/>
            <a:ext cx="8534400" cy="4216979"/>
            <a:chOff x="0" y="1633"/>
            <a:chExt cx="6480" cy="3167"/>
          </a:xfrm>
        </p:grpSpPr>
        <p:pic>
          <p:nvPicPr>
            <p:cNvPr id="34832" name="Picture 1027">
              <a:extLst>
                <a:ext uri="{FF2B5EF4-FFF2-40B4-BE49-F238E27FC236}">
                  <a16:creationId xmlns:a16="http://schemas.microsoft.com/office/drawing/2014/main" id="{D8D8C40C-20E3-4023-8217-775D1FE0E60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2495"/>
              <a:ext cx="2761" cy="2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33" name="Picture 1028">
              <a:extLst>
                <a:ext uri="{FF2B5EF4-FFF2-40B4-BE49-F238E27FC236}">
                  <a16:creationId xmlns:a16="http://schemas.microsoft.com/office/drawing/2014/main" id="{83DEE018-EC83-4B73-BD9E-CC078469EB5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47" y="3743"/>
              <a:ext cx="2634" cy="1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34" name="Picture 1029">
              <a:extLst>
                <a:ext uri="{FF2B5EF4-FFF2-40B4-BE49-F238E27FC236}">
                  <a16:creationId xmlns:a16="http://schemas.microsoft.com/office/drawing/2014/main" id="{25485202-B419-407C-A8F8-4F63A7EC9B5D}"/>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flipH="1">
              <a:off x="2185" y="3599"/>
              <a:ext cx="1680" cy="1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35" name="Picture 1030">
              <a:extLst>
                <a:ext uri="{FF2B5EF4-FFF2-40B4-BE49-F238E27FC236}">
                  <a16:creationId xmlns:a16="http://schemas.microsoft.com/office/drawing/2014/main" id="{258D556B-7865-418C-8EC7-9F055135CFBB}"/>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897" y="2041"/>
              <a:ext cx="2761" cy="2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36" name="Picture 1031">
              <a:extLst>
                <a:ext uri="{FF2B5EF4-FFF2-40B4-BE49-F238E27FC236}">
                  <a16:creationId xmlns:a16="http://schemas.microsoft.com/office/drawing/2014/main" id="{6D960BC8-4D51-42BE-8A97-23802171EE46}"/>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flipH="1">
              <a:off x="25" y="4031"/>
              <a:ext cx="1968" cy="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37" name="Picture 1032">
              <a:extLst>
                <a:ext uri="{FF2B5EF4-FFF2-40B4-BE49-F238E27FC236}">
                  <a16:creationId xmlns:a16="http://schemas.microsoft.com/office/drawing/2014/main" id="{EA291F78-595A-4B88-9E86-8E93AD63EFCD}"/>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rot="-6293176">
              <a:off x="25" y="3983"/>
              <a:ext cx="757" cy="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38" name="Picture 1033">
              <a:extLst>
                <a:ext uri="{FF2B5EF4-FFF2-40B4-BE49-F238E27FC236}">
                  <a16:creationId xmlns:a16="http://schemas.microsoft.com/office/drawing/2014/main" id="{9DD201E3-C54D-4BA6-8321-9A6DCC788A35}"/>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25" y="4223"/>
              <a:ext cx="672"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39" name="Picture 1034">
              <a:extLst>
                <a:ext uri="{FF2B5EF4-FFF2-40B4-BE49-F238E27FC236}">
                  <a16:creationId xmlns:a16="http://schemas.microsoft.com/office/drawing/2014/main" id="{951AF605-7E78-4238-87E0-CDB9A510BB84}"/>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25" y="3935"/>
              <a:ext cx="672"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40" name="Picture 1035">
              <a:extLst>
                <a:ext uri="{FF2B5EF4-FFF2-40B4-BE49-F238E27FC236}">
                  <a16:creationId xmlns:a16="http://schemas.microsoft.com/office/drawing/2014/main" id="{359B659D-4E9D-4CDF-B02E-A3C660B1E50F}"/>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flipH="1">
              <a:off x="3529" y="3695"/>
              <a:ext cx="1968" cy="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41" name="Picture 1036">
              <a:extLst>
                <a:ext uri="{FF2B5EF4-FFF2-40B4-BE49-F238E27FC236}">
                  <a16:creationId xmlns:a16="http://schemas.microsoft.com/office/drawing/2014/main" id="{518F39B8-61A6-4F35-8EB1-C5DE3FA2DC08}"/>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flipH="1">
              <a:off x="3817" y="3406"/>
              <a:ext cx="1968" cy="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42" name="Picture 1037">
              <a:extLst>
                <a:ext uri="{FF2B5EF4-FFF2-40B4-BE49-F238E27FC236}">
                  <a16:creationId xmlns:a16="http://schemas.microsoft.com/office/drawing/2014/main" id="{012BB207-E8CA-49C7-8EC4-C62D0A5B2315}"/>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flipH="1">
              <a:off x="5017" y="3935"/>
              <a:ext cx="768" cy="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43" name="Picture 1038">
              <a:extLst>
                <a:ext uri="{FF2B5EF4-FFF2-40B4-BE49-F238E27FC236}">
                  <a16:creationId xmlns:a16="http://schemas.microsoft.com/office/drawing/2014/main" id="{090E8288-0CE9-4724-A54C-CCBE392F057B}"/>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flipH="1">
              <a:off x="4176" y="1633"/>
              <a:ext cx="2304" cy="2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44" name="Picture 1039">
              <a:extLst>
                <a:ext uri="{FF2B5EF4-FFF2-40B4-BE49-F238E27FC236}">
                  <a16:creationId xmlns:a16="http://schemas.microsoft.com/office/drawing/2014/main" id="{078E96E0-B365-4C0B-83AB-629F1BDE671D}"/>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rot="995968" flipH="1">
              <a:off x="4080" y="2974"/>
              <a:ext cx="1968" cy="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45" name="Picture 1040">
              <a:extLst>
                <a:ext uri="{FF2B5EF4-FFF2-40B4-BE49-F238E27FC236}">
                  <a16:creationId xmlns:a16="http://schemas.microsoft.com/office/drawing/2014/main" id="{A21D9B0D-E625-4B31-AAFC-BE854A626612}"/>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rot="19086234" flipH="1">
              <a:off x="3312" y="2927"/>
              <a:ext cx="1968" cy="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8865" name="Picture 1041">
            <a:extLst>
              <a:ext uri="{FF2B5EF4-FFF2-40B4-BE49-F238E27FC236}">
                <a16:creationId xmlns:a16="http://schemas.microsoft.com/office/drawing/2014/main" id="{B8BFF3B2-1448-40E2-AD8E-9850B82D8FEC}"/>
              </a:ext>
            </a:extLst>
          </p:cNvPr>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rot="2599715">
            <a:off x="1014597" y="3522603"/>
            <a:ext cx="611774" cy="85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1042">
            <a:extLst>
              <a:ext uri="{FF2B5EF4-FFF2-40B4-BE49-F238E27FC236}">
                <a16:creationId xmlns:a16="http://schemas.microsoft.com/office/drawing/2014/main" id="{CE455806-7CB3-42AB-886B-2135158078C9}"/>
              </a:ext>
            </a:extLst>
          </p:cNvPr>
          <p:cNvGrpSpPr>
            <a:grpSpLocks/>
          </p:cNvGrpSpPr>
          <p:nvPr/>
        </p:nvGrpSpPr>
        <p:grpSpPr bwMode="auto">
          <a:xfrm>
            <a:off x="73025" y="3582668"/>
            <a:ext cx="771525" cy="1204912"/>
            <a:chOff x="46" y="2411"/>
            <a:chExt cx="486" cy="759"/>
          </a:xfrm>
        </p:grpSpPr>
        <p:pic>
          <p:nvPicPr>
            <p:cNvPr id="34830" name="Picture 1043">
              <a:extLst>
                <a:ext uri="{FF2B5EF4-FFF2-40B4-BE49-F238E27FC236}">
                  <a16:creationId xmlns:a16="http://schemas.microsoft.com/office/drawing/2014/main" id="{AA5C41F2-13B3-40A0-A79C-202451FAFD9B}"/>
                </a:ext>
              </a:extLst>
            </p:cNvPr>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46" y="2411"/>
              <a:ext cx="486" cy="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31" name="Text Box 1044">
              <a:extLst>
                <a:ext uri="{FF2B5EF4-FFF2-40B4-BE49-F238E27FC236}">
                  <a16:creationId xmlns:a16="http://schemas.microsoft.com/office/drawing/2014/main" id="{0AEF8726-D533-4C4E-BA1E-B26AE208275B}"/>
                </a:ext>
              </a:extLst>
            </p:cNvPr>
            <p:cNvSpPr txBox="1">
              <a:spLocks noChangeArrowheads="1"/>
            </p:cNvSpPr>
            <p:nvPr/>
          </p:nvSpPr>
          <p:spPr bwMode="auto">
            <a:xfrm>
              <a:off x="64" y="3034"/>
              <a:ext cx="301"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4400">
                  <a:solidFill>
                    <a:srgbClr val="00CC00"/>
                  </a:solidFill>
                  <a:latin typeface="Times New Roman" panose="02020603050405020304" pitchFamily="18" charset="0"/>
                </a:defRPr>
              </a:lvl1pPr>
              <a:lvl2pPr marL="742950" indent="-285750" eaLnBrk="0" hangingPunct="0">
                <a:defRPr sz="4400">
                  <a:solidFill>
                    <a:srgbClr val="00CC00"/>
                  </a:solidFill>
                  <a:latin typeface="Times New Roman" panose="02020603050405020304" pitchFamily="18" charset="0"/>
                </a:defRPr>
              </a:lvl2pPr>
              <a:lvl3pPr marL="1143000" indent="-228600" eaLnBrk="0" hangingPunct="0">
                <a:defRPr sz="4400">
                  <a:solidFill>
                    <a:srgbClr val="00CC00"/>
                  </a:solidFill>
                  <a:latin typeface="Times New Roman" panose="02020603050405020304" pitchFamily="18" charset="0"/>
                </a:defRPr>
              </a:lvl3pPr>
              <a:lvl4pPr marL="1600200" indent="-228600" eaLnBrk="0" hangingPunct="0">
                <a:defRPr sz="4400">
                  <a:solidFill>
                    <a:srgbClr val="00CC00"/>
                  </a:solidFill>
                  <a:latin typeface="Times New Roman" panose="02020603050405020304" pitchFamily="18" charset="0"/>
                </a:defRPr>
              </a:lvl4pPr>
              <a:lvl5pPr marL="2057400" indent="-228600" eaLnBrk="0" hangingPunct="0">
                <a:defRPr sz="4400">
                  <a:solidFill>
                    <a:srgbClr val="00CC00"/>
                  </a:solidFill>
                  <a:latin typeface="Times New Roman" panose="02020603050405020304" pitchFamily="18" charset="0"/>
                </a:defRPr>
              </a:lvl5pPr>
              <a:lvl6pPr marL="2514600" indent="-228600" eaLnBrk="0" fontAlgn="base" hangingPunct="0">
                <a:spcBef>
                  <a:spcPct val="0"/>
                </a:spcBef>
                <a:spcAft>
                  <a:spcPct val="0"/>
                </a:spcAft>
                <a:defRPr sz="4400">
                  <a:solidFill>
                    <a:srgbClr val="00CC00"/>
                  </a:solidFill>
                  <a:latin typeface="Times New Roman" panose="02020603050405020304" pitchFamily="18" charset="0"/>
                </a:defRPr>
              </a:lvl6pPr>
              <a:lvl7pPr marL="2971800" indent="-228600" eaLnBrk="0" fontAlgn="base" hangingPunct="0">
                <a:spcBef>
                  <a:spcPct val="0"/>
                </a:spcBef>
                <a:spcAft>
                  <a:spcPct val="0"/>
                </a:spcAft>
                <a:defRPr sz="4400">
                  <a:solidFill>
                    <a:srgbClr val="00CC00"/>
                  </a:solidFill>
                  <a:latin typeface="Times New Roman" panose="02020603050405020304" pitchFamily="18" charset="0"/>
                </a:defRPr>
              </a:lvl7pPr>
              <a:lvl8pPr marL="3429000" indent="-228600" eaLnBrk="0" fontAlgn="base" hangingPunct="0">
                <a:spcBef>
                  <a:spcPct val="0"/>
                </a:spcBef>
                <a:spcAft>
                  <a:spcPct val="0"/>
                </a:spcAft>
                <a:defRPr sz="4400">
                  <a:solidFill>
                    <a:srgbClr val="00CC00"/>
                  </a:solidFill>
                  <a:latin typeface="Times New Roman" panose="02020603050405020304" pitchFamily="18" charset="0"/>
                </a:defRPr>
              </a:lvl8pPr>
              <a:lvl9pPr marL="3886200" indent="-228600" eaLnBrk="0" fontAlgn="base" hangingPunct="0">
                <a:spcBef>
                  <a:spcPct val="0"/>
                </a:spcBef>
                <a:spcAft>
                  <a:spcPct val="0"/>
                </a:spcAft>
                <a:defRPr sz="4400">
                  <a:solidFill>
                    <a:srgbClr val="00CC00"/>
                  </a:solidFill>
                  <a:latin typeface="Times New Roman" panose="02020603050405020304" pitchFamily="18" charset="0"/>
                </a:defRPr>
              </a:lvl9pPr>
            </a:lstStyle>
            <a:p>
              <a:pPr eaLnBrk="1" hangingPunct="1">
                <a:spcBef>
                  <a:spcPct val="50000"/>
                </a:spcBef>
              </a:pPr>
              <a:r>
                <a:rPr lang="en-US" altLang="en-US" sz="1400" b="1">
                  <a:solidFill>
                    <a:srgbClr val="FFD52B"/>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Daniel</a:t>
              </a:r>
            </a:p>
          </p:txBody>
        </p:sp>
      </p:grpSp>
      <p:sp>
        <p:nvSpPr>
          <p:cNvPr id="78869" name="Text Box 1045">
            <a:extLst>
              <a:ext uri="{FF2B5EF4-FFF2-40B4-BE49-F238E27FC236}">
                <a16:creationId xmlns:a16="http://schemas.microsoft.com/office/drawing/2014/main" id="{F757F201-AD99-4EDF-8C38-B32025F16F48}"/>
              </a:ext>
            </a:extLst>
          </p:cNvPr>
          <p:cNvSpPr txBox="1">
            <a:spLocks noChangeArrowheads="1"/>
          </p:cNvSpPr>
          <p:nvPr/>
        </p:nvSpPr>
        <p:spPr bwMode="auto">
          <a:xfrm rot="-660000">
            <a:off x="1487870" y="3134844"/>
            <a:ext cx="114858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4400">
                <a:solidFill>
                  <a:srgbClr val="00CC00"/>
                </a:solidFill>
                <a:latin typeface="Times New Roman" panose="02020603050405020304" pitchFamily="18" charset="0"/>
              </a:defRPr>
            </a:lvl1pPr>
            <a:lvl2pPr marL="742950" indent="-285750" eaLnBrk="0" hangingPunct="0">
              <a:defRPr sz="4400">
                <a:solidFill>
                  <a:srgbClr val="00CC00"/>
                </a:solidFill>
                <a:latin typeface="Times New Roman" panose="02020603050405020304" pitchFamily="18" charset="0"/>
              </a:defRPr>
            </a:lvl2pPr>
            <a:lvl3pPr marL="1143000" indent="-228600" eaLnBrk="0" hangingPunct="0">
              <a:defRPr sz="4400">
                <a:solidFill>
                  <a:srgbClr val="00CC00"/>
                </a:solidFill>
                <a:latin typeface="Times New Roman" panose="02020603050405020304" pitchFamily="18" charset="0"/>
              </a:defRPr>
            </a:lvl3pPr>
            <a:lvl4pPr marL="1600200" indent="-228600" eaLnBrk="0" hangingPunct="0">
              <a:defRPr sz="4400">
                <a:solidFill>
                  <a:srgbClr val="00CC00"/>
                </a:solidFill>
                <a:latin typeface="Times New Roman" panose="02020603050405020304" pitchFamily="18" charset="0"/>
              </a:defRPr>
            </a:lvl4pPr>
            <a:lvl5pPr marL="2057400" indent="-228600" eaLnBrk="0" hangingPunct="0">
              <a:defRPr sz="4400">
                <a:solidFill>
                  <a:srgbClr val="00CC00"/>
                </a:solidFill>
                <a:latin typeface="Times New Roman" panose="02020603050405020304" pitchFamily="18" charset="0"/>
              </a:defRPr>
            </a:lvl5pPr>
            <a:lvl6pPr marL="2514600" indent="-228600" eaLnBrk="0" fontAlgn="base" hangingPunct="0">
              <a:spcBef>
                <a:spcPct val="0"/>
              </a:spcBef>
              <a:spcAft>
                <a:spcPct val="0"/>
              </a:spcAft>
              <a:defRPr sz="4400">
                <a:solidFill>
                  <a:srgbClr val="00CC00"/>
                </a:solidFill>
                <a:latin typeface="Times New Roman" panose="02020603050405020304" pitchFamily="18" charset="0"/>
              </a:defRPr>
            </a:lvl6pPr>
            <a:lvl7pPr marL="2971800" indent="-228600" eaLnBrk="0" fontAlgn="base" hangingPunct="0">
              <a:spcBef>
                <a:spcPct val="0"/>
              </a:spcBef>
              <a:spcAft>
                <a:spcPct val="0"/>
              </a:spcAft>
              <a:defRPr sz="4400">
                <a:solidFill>
                  <a:srgbClr val="00CC00"/>
                </a:solidFill>
                <a:latin typeface="Times New Roman" panose="02020603050405020304" pitchFamily="18" charset="0"/>
              </a:defRPr>
            </a:lvl7pPr>
            <a:lvl8pPr marL="3429000" indent="-228600" eaLnBrk="0" fontAlgn="base" hangingPunct="0">
              <a:spcBef>
                <a:spcPct val="0"/>
              </a:spcBef>
              <a:spcAft>
                <a:spcPct val="0"/>
              </a:spcAft>
              <a:defRPr sz="4400">
                <a:solidFill>
                  <a:srgbClr val="00CC00"/>
                </a:solidFill>
                <a:latin typeface="Times New Roman" panose="02020603050405020304" pitchFamily="18" charset="0"/>
              </a:defRPr>
            </a:lvl8pPr>
            <a:lvl9pPr marL="3886200" indent="-228600" eaLnBrk="0" fontAlgn="base" hangingPunct="0">
              <a:spcBef>
                <a:spcPct val="0"/>
              </a:spcBef>
              <a:spcAft>
                <a:spcPct val="0"/>
              </a:spcAft>
              <a:defRPr sz="4400">
                <a:solidFill>
                  <a:srgbClr val="00CC00"/>
                </a:solidFill>
                <a:latin typeface="Times New Roman" panose="02020603050405020304" pitchFamily="18" charset="0"/>
              </a:defRPr>
            </a:lvl9pPr>
          </a:lstStyle>
          <a:p>
            <a:pPr algn="ctr" eaLnBrk="1" hangingPunct="1">
              <a:lnSpc>
                <a:spcPct val="90000"/>
              </a:lnSpc>
            </a:pPr>
            <a:r>
              <a:rPr lang="en-US" altLang="en-US" sz="2000" b="1" dirty="0">
                <a:solidFill>
                  <a:srgbClr val="FFD52B"/>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Near</a:t>
            </a:r>
          </a:p>
          <a:p>
            <a:pPr algn="ctr" eaLnBrk="1" hangingPunct="1">
              <a:lnSpc>
                <a:spcPct val="90000"/>
              </a:lnSpc>
            </a:pPr>
            <a:r>
              <a:rPr lang="en-US" altLang="en-US" sz="2000" b="1" dirty="0">
                <a:solidFill>
                  <a:srgbClr val="FFD52B"/>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Fulfillment</a:t>
            </a:r>
          </a:p>
        </p:txBody>
      </p:sp>
      <p:sp>
        <p:nvSpPr>
          <p:cNvPr id="78870" name="Text Box 1046">
            <a:extLst>
              <a:ext uri="{FF2B5EF4-FFF2-40B4-BE49-F238E27FC236}">
                <a16:creationId xmlns:a16="http://schemas.microsoft.com/office/drawing/2014/main" id="{D08871CF-0EBA-4E54-9F42-A872454DF416}"/>
              </a:ext>
            </a:extLst>
          </p:cNvPr>
          <p:cNvSpPr txBox="1">
            <a:spLocks noChangeArrowheads="1"/>
          </p:cNvSpPr>
          <p:nvPr/>
        </p:nvSpPr>
        <p:spPr bwMode="auto">
          <a:xfrm rot="-676393">
            <a:off x="4004058" y="2680819"/>
            <a:ext cx="114858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4400">
                <a:solidFill>
                  <a:srgbClr val="00CC00"/>
                </a:solidFill>
                <a:latin typeface="Times New Roman" panose="02020603050405020304" pitchFamily="18" charset="0"/>
              </a:defRPr>
            </a:lvl1pPr>
            <a:lvl2pPr marL="742950" indent="-285750" eaLnBrk="0" hangingPunct="0">
              <a:defRPr sz="4400">
                <a:solidFill>
                  <a:srgbClr val="00CC00"/>
                </a:solidFill>
                <a:latin typeface="Times New Roman" panose="02020603050405020304" pitchFamily="18" charset="0"/>
              </a:defRPr>
            </a:lvl2pPr>
            <a:lvl3pPr marL="1143000" indent="-228600" eaLnBrk="0" hangingPunct="0">
              <a:defRPr sz="4400">
                <a:solidFill>
                  <a:srgbClr val="00CC00"/>
                </a:solidFill>
                <a:latin typeface="Times New Roman" panose="02020603050405020304" pitchFamily="18" charset="0"/>
              </a:defRPr>
            </a:lvl3pPr>
            <a:lvl4pPr marL="1600200" indent="-228600" eaLnBrk="0" hangingPunct="0">
              <a:defRPr sz="4400">
                <a:solidFill>
                  <a:srgbClr val="00CC00"/>
                </a:solidFill>
                <a:latin typeface="Times New Roman" panose="02020603050405020304" pitchFamily="18" charset="0"/>
              </a:defRPr>
            </a:lvl4pPr>
            <a:lvl5pPr marL="2057400" indent="-228600" eaLnBrk="0" hangingPunct="0">
              <a:defRPr sz="4400">
                <a:solidFill>
                  <a:srgbClr val="00CC00"/>
                </a:solidFill>
                <a:latin typeface="Times New Roman" panose="02020603050405020304" pitchFamily="18" charset="0"/>
              </a:defRPr>
            </a:lvl5pPr>
            <a:lvl6pPr marL="2514600" indent="-228600" eaLnBrk="0" fontAlgn="base" hangingPunct="0">
              <a:spcBef>
                <a:spcPct val="0"/>
              </a:spcBef>
              <a:spcAft>
                <a:spcPct val="0"/>
              </a:spcAft>
              <a:defRPr sz="4400">
                <a:solidFill>
                  <a:srgbClr val="00CC00"/>
                </a:solidFill>
                <a:latin typeface="Times New Roman" panose="02020603050405020304" pitchFamily="18" charset="0"/>
              </a:defRPr>
            </a:lvl6pPr>
            <a:lvl7pPr marL="2971800" indent="-228600" eaLnBrk="0" fontAlgn="base" hangingPunct="0">
              <a:spcBef>
                <a:spcPct val="0"/>
              </a:spcBef>
              <a:spcAft>
                <a:spcPct val="0"/>
              </a:spcAft>
              <a:defRPr sz="4400">
                <a:solidFill>
                  <a:srgbClr val="00CC00"/>
                </a:solidFill>
                <a:latin typeface="Times New Roman" panose="02020603050405020304" pitchFamily="18" charset="0"/>
              </a:defRPr>
            </a:lvl7pPr>
            <a:lvl8pPr marL="3429000" indent="-228600" eaLnBrk="0" fontAlgn="base" hangingPunct="0">
              <a:spcBef>
                <a:spcPct val="0"/>
              </a:spcBef>
              <a:spcAft>
                <a:spcPct val="0"/>
              </a:spcAft>
              <a:defRPr sz="4400">
                <a:solidFill>
                  <a:srgbClr val="00CC00"/>
                </a:solidFill>
                <a:latin typeface="Times New Roman" panose="02020603050405020304" pitchFamily="18" charset="0"/>
              </a:defRPr>
            </a:lvl8pPr>
            <a:lvl9pPr marL="3886200" indent="-228600" eaLnBrk="0" fontAlgn="base" hangingPunct="0">
              <a:spcBef>
                <a:spcPct val="0"/>
              </a:spcBef>
              <a:spcAft>
                <a:spcPct val="0"/>
              </a:spcAft>
              <a:defRPr sz="4400">
                <a:solidFill>
                  <a:srgbClr val="00CC00"/>
                </a:solidFill>
                <a:latin typeface="Times New Roman" panose="02020603050405020304" pitchFamily="18" charset="0"/>
              </a:defRPr>
            </a:lvl9pPr>
          </a:lstStyle>
          <a:p>
            <a:pPr algn="ctr" eaLnBrk="1" hangingPunct="1">
              <a:lnSpc>
                <a:spcPct val="90000"/>
              </a:lnSpc>
            </a:pPr>
            <a:r>
              <a:rPr lang="en-US" altLang="en-US" sz="2000" b="1">
                <a:solidFill>
                  <a:srgbClr val="FFD52B"/>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Far</a:t>
            </a:r>
          </a:p>
          <a:p>
            <a:pPr algn="ctr" eaLnBrk="1" hangingPunct="1">
              <a:lnSpc>
                <a:spcPct val="90000"/>
              </a:lnSpc>
            </a:pPr>
            <a:r>
              <a:rPr lang="en-US" altLang="en-US" sz="2000" b="1">
                <a:solidFill>
                  <a:srgbClr val="FFD52B"/>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Fulfillment</a:t>
            </a:r>
          </a:p>
        </p:txBody>
      </p:sp>
      <p:sp>
        <p:nvSpPr>
          <p:cNvPr id="78871" name="Line 1047">
            <a:extLst>
              <a:ext uri="{FF2B5EF4-FFF2-40B4-BE49-F238E27FC236}">
                <a16:creationId xmlns:a16="http://schemas.microsoft.com/office/drawing/2014/main" id="{FF80C476-0149-4856-A776-7FAD794F7980}"/>
              </a:ext>
            </a:extLst>
          </p:cNvPr>
          <p:cNvSpPr>
            <a:spLocks noChangeShapeType="1"/>
          </p:cNvSpPr>
          <p:nvPr/>
        </p:nvSpPr>
        <p:spPr bwMode="auto">
          <a:xfrm flipV="1">
            <a:off x="1828800" y="2582863"/>
            <a:ext cx="6275388" cy="1227137"/>
          </a:xfrm>
          <a:prstGeom prst="line">
            <a:avLst/>
          </a:prstGeom>
          <a:noFill/>
          <a:ln w="38100">
            <a:solidFill>
              <a:schemeClr val="tx1"/>
            </a:solidFill>
            <a:prstDash val="sysDot"/>
            <a:round/>
            <a:headEnd/>
            <a:tailEnd/>
          </a:ln>
          <a:extLst>
            <a:ext uri="{909E8E84-426E-40DD-AFC4-6F175D3DCCD1}">
              <a14:hiddenFill xmlns:a14="http://schemas.microsoft.com/office/drawing/2010/main">
                <a:noFill/>
              </a14:hiddenFill>
            </a:ext>
          </a:extLst>
        </p:spPr>
        <p:txBody>
          <a:bodyPr lIns="91436" tIns="45716" rIns="91436" bIns="45716"/>
          <a:lstStyle/>
          <a:p>
            <a:endPar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78872" name="Rectangle 1048">
            <a:extLst>
              <a:ext uri="{FF2B5EF4-FFF2-40B4-BE49-F238E27FC236}">
                <a16:creationId xmlns:a16="http://schemas.microsoft.com/office/drawing/2014/main" id="{F3BE947F-A21B-4051-A0D9-3E9A33DA1D65}"/>
              </a:ext>
            </a:extLst>
          </p:cNvPr>
          <p:cNvSpPr>
            <a:spLocks noChangeArrowheads="1"/>
          </p:cNvSpPr>
          <p:nvPr/>
        </p:nvSpPr>
        <p:spPr bwMode="auto">
          <a:xfrm>
            <a:off x="892401" y="1828800"/>
            <a:ext cx="2953887"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4400">
                <a:solidFill>
                  <a:srgbClr val="00CC00"/>
                </a:solidFill>
                <a:latin typeface="Times New Roman" panose="02020603050405020304" pitchFamily="18" charset="0"/>
              </a:defRPr>
            </a:lvl1pPr>
            <a:lvl2pPr marL="742950" indent="-285750" eaLnBrk="0" hangingPunct="0">
              <a:defRPr sz="4400">
                <a:solidFill>
                  <a:srgbClr val="00CC00"/>
                </a:solidFill>
                <a:latin typeface="Times New Roman" panose="02020603050405020304" pitchFamily="18" charset="0"/>
              </a:defRPr>
            </a:lvl2pPr>
            <a:lvl3pPr marL="1143000" indent="-228600" eaLnBrk="0" hangingPunct="0">
              <a:defRPr sz="4400">
                <a:solidFill>
                  <a:srgbClr val="00CC00"/>
                </a:solidFill>
                <a:latin typeface="Times New Roman" panose="02020603050405020304" pitchFamily="18" charset="0"/>
              </a:defRPr>
            </a:lvl3pPr>
            <a:lvl4pPr marL="1600200" indent="-228600" eaLnBrk="0" hangingPunct="0">
              <a:defRPr sz="4400">
                <a:solidFill>
                  <a:srgbClr val="00CC00"/>
                </a:solidFill>
                <a:latin typeface="Times New Roman" panose="02020603050405020304" pitchFamily="18" charset="0"/>
              </a:defRPr>
            </a:lvl4pPr>
            <a:lvl5pPr marL="2057400" indent="-228600" eaLnBrk="0" hangingPunct="0">
              <a:defRPr sz="4400">
                <a:solidFill>
                  <a:srgbClr val="00CC00"/>
                </a:solidFill>
                <a:latin typeface="Times New Roman" panose="02020603050405020304" pitchFamily="18" charset="0"/>
              </a:defRPr>
            </a:lvl5pPr>
            <a:lvl6pPr marL="2514600" indent="-228600" eaLnBrk="0" fontAlgn="base" hangingPunct="0">
              <a:spcBef>
                <a:spcPct val="0"/>
              </a:spcBef>
              <a:spcAft>
                <a:spcPct val="0"/>
              </a:spcAft>
              <a:defRPr sz="4400">
                <a:solidFill>
                  <a:srgbClr val="00CC00"/>
                </a:solidFill>
                <a:latin typeface="Times New Roman" panose="02020603050405020304" pitchFamily="18" charset="0"/>
              </a:defRPr>
            </a:lvl6pPr>
            <a:lvl7pPr marL="2971800" indent="-228600" eaLnBrk="0" fontAlgn="base" hangingPunct="0">
              <a:spcBef>
                <a:spcPct val="0"/>
              </a:spcBef>
              <a:spcAft>
                <a:spcPct val="0"/>
              </a:spcAft>
              <a:defRPr sz="4400">
                <a:solidFill>
                  <a:srgbClr val="00CC00"/>
                </a:solidFill>
                <a:latin typeface="Times New Roman" panose="02020603050405020304" pitchFamily="18" charset="0"/>
              </a:defRPr>
            </a:lvl7pPr>
            <a:lvl8pPr marL="3429000" indent="-228600" eaLnBrk="0" fontAlgn="base" hangingPunct="0">
              <a:spcBef>
                <a:spcPct val="0"/>
              </a:spcBef>
              <a:spcAft>
                <a:spcPct val="0"/>
              </a:spcAft>
              <a:defRPr sz="4400">
                <a:solidFill>
                  <a:srgbClr val="00CC00"/>
                </a:solidFill>
                <a:latin typeface="Times New Roman" panose="02020603050405020304" pitchFamily="18" charset="0"/>
              </a:defRPr>
            </a:lvl8pPr>
            <a:lvl9pPr marL="3886200" indent="-228600" eaLnBrk="0" fontAlgn="base" hangingPunct="0">
              <a:spcBef>
                <a:spcPct val="0"/>
              </a:spcBef>
              <a:spcAft>
                <a:spcPct val="0"/>
              </a:spcAft>
              <a:defRPr sz="4400">
                <a:solidFill>
                  <a:srgbClr val="00CC00"/>
                </a:solidFill>
                <a:latin typeface="Times New Roman" panose="02020603050405020304" pitchFamily="18" charset="0"/>
              </a:defRPr>
            </a:lvl9pPr>
          </a:lstStyle>
          <a:p>
            <a:pPr algn="ctr"/>
            <a:r>
              <a:rPr lang="en-US" altLang="en-US" b="1">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Antiochus IV</a:t>
            </a:r>
          </a:p>
        </p:txBody>
      </p:sp>
      <p:sp>
        <p:nvSpPr>
          <p:cNvPr id="78873" name="Rectangle 1049">
            <a:extLst>
              <a:ext uri="{FF2B5EF4-FFF2-40B4-BE49-F238E27FC236}">
                <a16:creationId xmlns:a16="http://schemas.microsoft.com/office/drawing/2014/main" id="{9DC623AC-3FB3-4B52-84E6-047E81D867A3}"/>
              </a:ext>
            </a:extLst>
          </p:cNvPr>
          <p:cNvSpPr>
            <a:spLocks noChangeArrowheads="1"/>
          </p:cNvSpPr>
          <p:nvPr/>
        </p:nvSpPr>
        <p:spPr bwMode="auto">
          <a:xfrm>
            <a:off x="6617060" y="1219200"/>
            <a:ext cx="2263055"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4400">
                <a:solidFill>
                  <a:srgbClr val="00CC00"/>
                </a:solidFill>
                <a:latin typeface="Times New Roman" panose="02020603050405020304" pitchFamily="18" charset="0"/>
              </a:defRPr>
            </a:lvl1pPr>
            <a:lvl2pPr marL="742950" indent="-285750" eaLnBrk="0" hangingPunct="0">
              <a:defRPr sz="4400">
                <a:solidFill>
                  <a:srgbClr val="00CC00"/>
                </a:solidFill>
                <a:latin typeface="Times New Roman" panose="02020603050405020304" pitchFamily="18" charset="0"/>
              </a:defRPr>
            </a:lvl2pPr>
            <a:lvl3pPr marL="1143000" indent="-228600" eaLnBrk="0" hangingPunct="0">
              <a:defRPr sz="4400">
                <a:solidFill>
                  <a:srgbClr val="00CC00"/>
                </a:solidFill>
                <a:latin typeface="Times New Roman" panose="02020603050405020304" pitchFamily="18" charset="0"/>
              </a:defRPr>
            </a:lvl3pPr>
            <a:lvl4pPr marL="1600200" indent="-228600" eaLnBrk="0" hangingPunct="0">
              <a:defRPr sz="4400">
                <a:solidFill>
                  <a:srgbClr val="00CC00"/>
                </a:solidFill>
                <a:latin typeface="Times New Roman" panose="02020603050405020304" pitchFamily="18" charset="0"/>
              </a:defRPr>
            </a:lvl4pPr>
            <a:lvl5pPr marL="2057400" indent="-228600" eaLnBrk="0" hangingPunct="0">
              <a:defRPr sz="4400">
                <a:solidFill>
                  <a:srgbClr val="00CC00"/>
                </a:solidFill>
                <a:latin typeface="Times New Roman" panose="02020603050405020304" pitchFamily="18" charset="0"/>
              </a:defRPr>
            </a:lvl5pPr>
            <a:lvl6pPr marL="2514600" indent="-228600" eaLnBrk="0" fontAlgn="base" hangingPunct="0">
              <a:spcBef>
                <a:spcPct val="0"/>
              </a:spcBef>
              <a:spcAft>
                <a:spcPct val="0"/>
              </a:spcAft>
              <a:defRPr sz="4400">
                <a:solidFill>
                  <a:srgbClr val="00CC00"/>
                </a:solidFill>
                <a:latin typeface="Times New Roman" panose="02020603050405020304" pitchFamily="18" charset="0"/>
              </a:defRPr>
            </a:lvl6pPr>
            <a:lvl7pPr marL="2971800" indent="-228600" eaLnBrk="0" fontAlgn="base" hangingPunct="0">
              <a:spcBef>
                <a:spcPct val="0"/>
              </a:spcBef>
              <a:spcAft>
                <a:spcPct val="0"/>
              </a:spcAft>
              <a:defRPr sz="4400">
                <a:solidFill>
                  <a:srgbClr val="00CC00"/>
                </a:solidFill>
                <a:latin typeface="Times New Roman" panose="02020603050405020304" pitchFamily="18" charset="0"/>
              </a:defRPr>
            </a:lvl7pPr>
            <a:lvl8pPr marL="3429000" indent="-228600" eaLnBrk="0" fontAlgn="base" hangingPunct="0">
              <a:spcBef>
                <a:spcPct val="0"/>
              </a:spcBef>
              <a:spcAft>
                <a:spcPct val="0"/>
              </a:spcAft>
              <a:defRPr sz="4400">
                <a:solidFill>
                  <a:srgbClr val="00CC00"/>
                </a:solidFill>
                <a:latin typeface="Times New Roman" panose="02020603050405020304" pitchFamily="18" charset="0"/>
              </a:defRPr>
            </a:lvl8pPr>
            <a:lvl9pPr marL="3886200" indent="-228600" eaLnBrk="0" fontAlgn="base" hangingPunct="0">
              <a:spcBef>
                <a:spcPct val="0"/>
              </a:spcBef>
              <a:spcAft>
                <a:spcPct val="0"/>
              </a:spcAft>
              <a:defRPr sz="4400">
                <a:solidFill>
                  <a:srgbClr val="00CC00"/>
                </a:solidFill>
                <a:latin typeface="Times New Roman" panose="02020603050405020304" pitchFamily="18" charset="0"/>
              </a:defRPr>
            </a:lvl9pPr>
          </a:lstStyle>
          <a:p>
            <a:pPr algn="ctr"/>
            <a:r>
              <a:rPr lang="en-US" altLang="en-US" b="1">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Antichrist</a:t>
            </a:r>
          </a:p>
        </p:txBody>
      </p:sp>
      <p:pic>
        <p:nvPicPr>
          <p:cNvPr id="78874" name="Picture 1050">
            <a:extLst>
              <a:ext uri="{FF2B5EF4-FFF2-40B4-BE49-F238E27FC236}">
                <a16:creationId xmlns:a16="http://schemas.microsoft.com/office/drawing/2014/main" id="{71FE9EE2-264D-45E5-B642-5C8F3F704F70}"/>
              </a:ext>
            </a:extLst>
          </p:cNvPr>
          <p:cNvPicPr>
            <a:picLocks noChangeAspect="1" noChangeArrowheads="1"/>
          </p:cNvPicPr>
          <p:nvPr/>
        </p:nvPicPr>
        <p:blipFill>
          <a:blip r:embed="rId13" cstate="email">
            <a:lum bright="30000" contrast="54000"/>
            <a:extLst>
              <a:ext uri="{28A0092B-C50C-407E-A947-70E740481C1C}">
                <a14:useLocalDpi xmlns:a14="http://schemas.microsoft.com/office/drawing/2010/main"/>
              </a:ext>
            </a:extLst>
          </a:blip>
          <a:srcRect/>
          <a:stretch>
            <a:fillRect/>
          </a:stretch>
        </p:blipFill>
        <p:spPr bwMode="auto">
          <a:xfrm>
            <a:off x="7467600" y="381000"/>
            <a:ext cx="1236663" cy="73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75" name="Rectangle 1051">
            <a:extLst>
              <a:ext uri="{FF2B5EF4-FFF2-40B4-BE49-F238E27FC236}">
                <a16:creationId xmlns:a16="http://schemas.microsoft.com/office/drawing/2014/main" id="{534E067C-CEF9-4765-A88C-CE0BDEE059E7}"/>
              </a:ext>
            </a:extLst>
          </p:cNvPr>
          <p:cNvSpPr>
            <a:spLocks noChangeArrowheads="1"/>
          </p:cNvSpPr>
          <p:nvPr/>
        </p:nvSpPr>
        <p:spPr bwMode="auto">
          <a:xfrm>
            <a:off x="1497701" y="2438400"/>
            <a:ext cx="182742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4400">
                <a:solidFill>
                  <a:srgbClr val="00CC00"/>
                </a:solidFill>
                <a:latin typeface="Times New Roman" panose="02020603050405020304" pitchFamily="18" charset="0"/>
              </a:defRPr>
            </a:lvl1pPr>
            <a:lvl2pPr marL="742950" indent="-285750" eaLnBrk="0" hangingPunct="0">
              <a:defRPr sz="4400">
                <a:solidFill>
                  <a:srgbClr val="00CC00"/>
                </a:solidFill>
                <a:latin typeface="Times New Roman" panose="02020603050405020304" pitchFamily="18" charset="0"/>
              </a:defRPr>
            </a:lvl2pPr>
            <a:lvl3pPr marL="1143000" indent="-228600" eaLnBrk="0" hangingPunct="0">
              <a:defRPr sz="4400">
                <a:solidFill>
                  <a:srgbClr val="00CC00"/>
                </a:solidFill>
                <a:latin typeface="Times New Roman" panose="02020603050405020304" pitchFamily="18" charset="0"/>
              </a:defRPr>
            </a:lvl3pPr>
            <a:lvl4pPr marL="1600200" indent="-228600" eaLnBrk="0" hangingPunct="0">
              <a:defRPr sz="4400">
                <a:solidFill>
                  <a:srgbClr val="00CC00"/>
                </a:solidFill>
                <a:latin typeface="Times New Roman" panose="02020603050405020304" pitchFamily="18" charset="0"/>
              </a:defRPr>
            </a:lvl4pPr>
            <a:lvl5pPr marL="2057400" indent="-228600" eaLnBrk="0" hangingPunct="0">
              <a:defRPr sz="4400">
                <a:solidFill>
                  <a:srgbClr val="00CC00"/>
                </a:solidFill>
                <a:latin typeface="Times New Roman" panose="02020603050405020304" pitchFamily="18" charset="0"/>
              </a:defRPr>
            </a:lvl5pPr>
            <a:lvl6pPr marL="2514600" indent="-228600" eaLnBrk="0" fontAlgn="base" hangingPunct="0">
              <a:spcBef>
                <a:spcPct val="0"/>
              </a:spcBef>
              <a:spcAft>
                <a:spcPct val="0"/>
              </a:spcAft>
              <a:defRPr sz="4400">
                <a:solidFill>
                  <a:srgbClr val="00CC00"/>
                </a:solidFill>
                <a:latin typeface="Times New Roman" panose="02020603050405020304" pitchFamily="18" charset="0"/>
              </a:defRPr>
            </a:lvl6pPr>
            <a:lvl7pPr marL="2971800" indent="-228600" eaLnBrk="0" fontAlgn="base" hangingPunct="0">
              <a:spcBef>
                <a:spcPct val="0"/>
              </a:spcBef>
              <a:spcAft>
                <a:spcPct val="0"/>
              </a:spcAft>
              <a:defRPr sz="4400">
                <a:solidFill>
                  <a:srgbClr val="00CC00"/>
                </a:solidFill>
                <a:latin typeface="Times New Roman" panose="02020603050405020304" pitchFamily="18" charset="0"/>
              </a:defRPr>
            </a:lvl7pPr>
            <a:lvl8pPr marL="3429000" indent="-228600" eaLnBrk="0" fontAlgn="base" hangingPunct="0">
              <a:spcBef>
                <a:spcPct val="0"/>
              </a:spcBef>
              <a:spcAft>
                <a:spcPct val="0"/>
              </a:spcAft>
              <a:defRPr sz="4400">
                <a:solidFill>
                  <a:srgbClr val="00CC00"/>
                </a:solidFill>
                <a:latin typeface="Times New Roman" panose="02020603050405020304" pitchFamily="18" charset="0"/>
              </a:defRPr>
            </a:lvl8pPr>
            <a:lvl9pPr marL="3886200" indent="-228600" eaLnBrk="0" fontAlgn="base" hangingPunct="0">
              <a:spcBef>
                <a:spcPct val="0"/>
              </a:spcBef>
              <a:spcAft>
                <a:spcPct val="0"/>
              </a:spcAft>
              <a:defRPr sz="4400">
                <a:solidFill>
                  <a:srgbClr val="00CC00"/>
                </a:solidFill>
                <a:latin typeface="Times New Roman" panose="02020603050405020304" pitchFamily="18" charset="0"/>
              </a:defRPr>
            </a:lvl9pPr>
          </a:lstStyle>
          <a:p>
            <a:pPr algn="ctr"/>
            <a:r>
              <a:rPr lang="en-US" altLang="en-US" sz="2000" b="1">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(Daniel 11:21-35)</a:t>
            </a:r>
            <a:endParaRPr lang="en-US" altLang="en-US" b="1">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78876" name="Rectangle 1052">
            <a:extLst>
              <a:ext uri="{FF2B5EF4-FFF2-40B4-BE49-F238E27FC236}">
                <a16:creationId xmlns:a16="http://schemas.microsoft.com/office/drawing/2014/main" id="{2248A31A-ACFE-4F17-8E48-A1A8F9C372AD}"/>
              </a:ext>
            </a:extLst>
          </p:cNvPr>
          <p:cNvSpPr>
            <a:spLocks noChangeArrowheads="1"/>
          </p:cNvSpPr>
          <p:nvPr/>
        </p:nvSpPr>
        <p:spPr bwMode="auto">
          <a:xfrm>
            <a:off x="6920601" y="1905000"/>
            <a:ext cx="182742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4400">
                <a:solidFill>
                  <a:srgbClr val="00CC00"/>
                </a:solidFill>
                <a:latin typeface="Times New Roman" panose="02020603050405020304" pitchFamily="18" charset="0"/>
              </a:defRPr>
            </a:lvl1pPr>
            <a:lvl2pPr marL="742950" indent="-285750" eaLnBrk="0" hangingPunct="0">
              <a:defRPr sz="4400">
                <a:solidFill>
                  <a:srgbClr val="00CC00"/>
                </a:solidFill>
                <a:latin typeface="Times New Roman" panose="02020603050405020304" pitchFamily="18" charset="0"/>
              </a:defRPr>
            </a:lvl2pPr>
            <a:lvl3pPr marL="1143000" indent="-228600" eaLnBrk="0" hangingPunct="0">
              <a:defRPr sz="4400">
                <a:solidFill>
                  <a:srgbClr val="00CC00"/>
                </a:solidFill>
                <a:latin typeface="Times New Roman" panose="02020603050405020304" pitchFamily="18" charset="0"/>
              </a:defRPr>
            </a:lvl3pPr>
            <a:lvl4pPr marL="1600200" indent="-228600" eaLnBrk="0" hangingPunct="0">
              <a:defRPr sz="4400">
                <a:solidFill>
                  <a:srgbClr val="00CC00"/>
                </a:solidFill>
                <a:latin typeface="Times New Roman" panose="02020603050405020304" pitchFamily="18" charset="0"/>
              </a:defRPr>
            </a:lvl4pPr>
            <a:lvl5pPr marL="2057400" indent="-228600" eaLnBrk="0" hangingPunct="0">
              <a:defRPr sz="4400">
                <a:solidFill>
                  <a:srgbClr val="00CC00"/>
                </a:solidFill>
                <a:latin typeface="Times New Roman" panose="02020603050405020304" pitchFamily="18" charset="0"/>
              </a:defRPr>
            </a:lvl5pPr>
            <a:lvl6pPr marL="2514600" indent="-228600" eaLnBrk="0" fontAlgn="base" hangingPunct="0">
              <a:spcBef>
                <a:spcPct val="0"/>
              </a:spcBef>
              <a:spcAft>
                <a:spcPct val="0"/>
              </a:spcAft>
              <a:defRPr sz="4400">
                <a:solidFill>
                  <a:srgbClr val="00CC00"/>
                </a:solidFill>
                <a:latin typeface="Times New Roman" panose="02020603050405020304" pitchFamily="18" charset="0"/>
              </a:defRPr>
            </a:lvl6pPr>
            <a:lvl7pPr marL="2971800" indent="-228600" eaLnBrk="0" fontAlgn="base" hangingPunct="0">
              <a:spcBef>
                <a:spcPct val="0"/>
              </a:spcBef>
              <a:spcAft>
                <a:spcPct val="0"/>
              </a:spcAft>
              <a:defRPr sz="4400">
                <a:solidFill>
                  <a:srgbClr val="00CC00"/>
                </a:solidFill>
                <a:latin typeface="Times New Roman" panose="02020603050405020304" pitchFamily="18" charset="0"/>
              </a:defRPr>
            </a:lvl7pPr>
            <a:lvl8pPr marL="3429000" indent="-228600" eaLnBrk="0" fontAlgn="base" hangingPunct="0">
              <a:spcBef>
                <a:spcPct val="0"/>
              </a:spcBef>
              <a:spcAft>
                <a:spcPct val="0"/>
              </a:spcAft>
              <a:defRPr sz="4400">
                <a:solidFill>
                  <a:srgbClr val="00CC00"/>
                </a:solidFill>
                <a:latin typeface="Times New Roman" panose="02020603050405020304" pitchFamily="18" charset="0"/>
              </a:defRPr>
            </a:lvl8pPr>
            <a:lvl9pPr marL="3886200" indent="-228600" eaLnBrk="0" fontAlgn="base" hangingPunct="0">
              <a:spcBef>
                <a:spcPct val="0"/>
              </a:spcBef>
              <a:spcAft>
                <a:spcPct val="0"/>
              </a:spcAft>
              <a:defRPr sz="4400">
                <a:solidFill>
                  <a:srgbClr val="00CC00"/>
                </a:solidFill>
                <a:latin typeface="Times New Roman" panose="02020603050405020304" pitchFamily="18" charset="0"/>
              </a:defRPr>
            </a:lvl9pPr>
          </a:lstStyle>
          <a:p>
            <a:pPr algn="ctr"/>
            <a:r>
              <a:rPr lang="en-US" altLang="en-US" sz="2000" b="1"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(Daniel 11:36-45)</a:t>
            </a:r>
            <a:endParaRPr lang="en-US" altLang="en-US" b="1"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34829" name="TextBox 35">
            <a:extLst>
              <a:ext uri="{FF2B5EF4-FFF2-40B4-BE49-F238E27FC236}">
                <a16:creationId xmlns:a16="http://schemas.microsoft.com/office/drawing/2014/main" id="{BFA9AF9F-1976-44C6-8C42-3D3DC5301ABA}"/>
              </a:ext>
            </a:extLst>
          </p:cNvPr>
          <p:cNvSpPr txBox="1">
            <a:spLocks noChangeArrowheads="1"/>
          </p:cNvSpPr>
          <p:nvPr/>
        </p:nvSpPr>
        <p:spPr bwMode="auto">
          <a:xfrm>
            <a:off x="838687" y="457200"/>
            <a:ext cx="4502763" cy="1200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6" tIns="45716" rIns="91436" bIns="45716">
            <a:spAutoFit/>
          </a:bodyPr>
          <a:lstStyle>
            <a:lvl1pPr eaLnBrk="0" hangingPunct="0">
              <a:defRPr sz="4400">
                <a:solidFill>
                  <a:srgbClr val="00CC00"/>
                </a:solidFill>
                <a:latin typeface="Times New Roman" panose="02020603050405020304" pitchFamily="18" charset="0"/>
              </a:defRPr>
            </a:lvl1pPr>
            <a:lvl2pPr marL="742950" indent="-285750" eaLnBrk="0" hangingPunct="0">
              <a:defRPr sz="4400">
                <a:solidFill>
                  <a:srgbClr val="00CC00"/>
                </a:solidFill>
                <a:latin typeface="Times New Roman" panose="02020603050405020304" pitchFamily="18" charset="0"/>
              </a:defRPr>
            </a:lvl2pPr>
            <a:lvl3pPr marL="1143000" indent="-228600" eaLnBrk="0" hangingPunct="0">
              <a:defRPr sz="4400">
                <a:solidFill>
                  <a:srgbClr val="00CC00"/>
                </a:solidFill>
                <a:latin typeface="Times New Roman" panose="02020603050405020304" pitchFamily="18" charset="0"/>
              </a:defRPr>
            </a:lvl3pPr>
            <a:lvl4pPr marL="1600200" indent="-228600" eaLnBrk="0" hangingPunct="0">
              <a:defRPr sz="4400">
                <a:solidFill>
                  <a:srgbClr val="00CC00"/>
                </a:solidFill>
                <a:latin typeface="Times New Roman" panose="02020603050405020304" pitchFamily="18" charset="0"/>
              </a:defRPr>
            </a:lvl4pPr>
            <a:lvl5pPr marL="2057400" indent="-228600" eaLnBrk="0" hangingPunct="0">
              <a:defRPr sz="4400">
                <a:solidFill>
                  <a:srgbClr val="00CC00"/>
                </a:solidFill>
                <a:latin typeface="Times New Roman" panose="02020603050405020304" pitchFamily="18" charset="0"/>
              </a:defRPr>
            </a:lvl5pPr>
            <a:lvl6pPr marL="2514600" indent="-228600" eaLnBrk="0" fontAlgn="base" hangingPunct="0">
              <a:spcBef>
                <a:spcPct val="0"/>
              </a:spcBef>
              <a:spcAft>
                <a:spcPct val="0"/>
              </a:spcAft>
              <a:defRPr sz="4400">
                <a:solidFill>
                  <a:srgbClr val="00CC00"/>
                </a:solidFill>
                <a:latin typeface="Times New Roman" panose="02020603050405020304" pitchFamily="18" charset="0"/>
              </a:defRPr>
            </a:lvl6pPr>
            <a:lvl7pPr marL="2971800" indent="-228600" eaLnBrk="0" fontAlgn="base" hangingPunct="0">
              <a:spcBef>
                <a:spcPct val="0"/>
              </a:spcBef>
              <a:spcAft>
                <a:spcPct val="0"/>
              </a:spcAft>
              <a:defRPr sz="4400">
                <a:solidFill>
                  <a:srgbClr val="00CC00"/>
                </a:solidFill>
                <a:latin typeface="Times New Roman" panose="02020603050405020304" pitchFamily="18" charset="0"/>
              </a:defRPr>
            </a:lvl7pPr>
            <a:lvl8pPr marL="3429000" indent="-228600" eaLnBrk="0" fontAlgn="base" hangingPunct="0">
              <a:spcBef>
                <a:spcPct val="0"/>
              </a:spcBef>
              <a:spcAft>
                <a:spcPct val="0"/>
              </a:spcAft>
              <a:defRPr sz="4400">
                <a:solidFill>
                  <a:srgbClr val="00CC00"/>
                </a:solidFill>
                <a:latin typeface="Times New Roman" panose="02020603050405020304" pitchFamily="18" charset="0"/>
              </a:defRPr>
            </a:lvl8pPr>
            <a:lvl9pPr marL="3886200" indent="-228600" eaLnBrk="0" fontAlgn="base" hangingPunct="0">
              <a:spcBef>
                <a:spcPct val="0"/>
              </a:spcBef>
              <a:spcAft>
                <a:spcPct val="0"/>
              </a:spcAft>
              <a:defRPr sz="4400">
                <a:solidFill>
                  <a:srgbClr val="00CC00"/>
                </a:solidFill>
                <a:latin typeface="Times New Roman" panose="02020603050405020304" pitchFamily="18" charset="0"/>
              </a:defRPr>
            </a:lvl9pPr>
          </a:lstStyle>
          <a:p>
            <a:pPr algn="ctr" eaLnBrk="1" hangingPunct="1"/>
            <a:r>
              <a:rPr lang="en-US" altLang="en-US" sz="3600" dirty="0">
                <a:solidFill>
                  <a:srgbClr val="FFD52B"/>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Understanding Daniel’s</a:t>
            </a:r>
          </a:p>
          <a:p>
            <a:pPr algn="ctr" eaLnBrk="1" hangingPunct="1"/>
            <a:r>
              <a:rPr lang="en-US" altLang="en-US" sz="3600" dirty="0">
                <a:solidFill>
                  <a:srgbClr val="FFD52B"/>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Prophetic Perspective</a:t>
            </a:r>
          </a:p>
        </p:txBody>
      </p:sp>
    </p:spTree>
    <p:extLst>
      <p:ext uri="{BB962C8B-B14F-4D97-AF65-F5344CB8AC3E}">
        <p14:creationId xmlns:p14="http://schemas.microsoft.com/office/powerpoint/2010/main" val="143467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228600" y="228599"/>
            <a:ext cx="8763000" cy="1130791"/>
          </a:xfrm>
        </p:spPr>
        <p:txBody>
          <a:bodyPr/>
          <a:lstStyle/>
          <a:p>
            <a:pPr algn="ctr"/>
            <a:r>
              <a:rPr lang="en-US" altLang="en-US" sz="3600" dirty="0">
                <a:effectLst>
                  <a:outerShdw blurRad="38100" dist="38100" dir="2700000" algn="tl">
                    <a:srgbClr val="000000">
                      <a:alpha val="43137"/>
                    </a:srgbClr>
                  </a:outerShdw>
                </a:effectLst>
              </a:rPr>
              <a:t>The Career of the Antichrist </a:t>
            </a:r>
            <a:br>
              <a:rPr lang="en-US" altLang="en-US" sz="3600" dirty="0">
                <a:effectLst>
                  <a:outerShdw blurRad="38100" dist="38100" dir="2700000" algn="tl">
                    <a:srgbClr val="000000">
                      <a:alpha val="43137"/>
                    </a:srgbClr>
                  </a:outerShdw>
                </a:effectLst>
              </a:rPr>
            </a:br>
            <a:r>
              <a:rPr lang="en-US" altLang="en-US" sz="3200" dirty="0">
                <a:effectLst>
                  <a:outerShdw blurRad="38100" dist="38100" dir="2700000" algn="tl">
                    <a:srgbClr val="000000">
                      <a:alpha val="43137"/>
                    </a:srgbClr>
                  </a:outerShdw>
                </a:effectLst>
              </a:rPr>
              <a:t>Daniel 11:36-45</a:t>
            </a:r>
            <a:endParaRPr lang="en-US" altLang="en-US" sz="3600" dirty="0">
              <a:effectLst>
                <a:outerShdw blurRad="38100" dist="38100" dir="2700000" algn="tl">
                  <a:srgbClr val="000000">
                    <a:alpha val="43137"/>
                  </a:srgbClr>
                </a:outerShdw>
              </a:effectLst>
            </a:endParaRPr>
          </a:p>
        </p:txBody>
      </p:sp>
      <p:sp>
        <p:nvSpPr>
          <p:cNvPr id="19459" name="Rectangle 3"/>
          <p:cNvSpPr>
            <a:spLocks noGrp="1" noChangeArrowheads="1"/>
          </p:cNvSpPr>
          <p:nvPr>
            <p:ph type="body" idx="1"/>
          </p:nvPr>
        </p:nvSpPr>
        <p:spPr>
          <a:xfrm>
            <a:off x="1641090" y="1447591"/>
            <a:ext cx="5861820" cy="3353009"/>
          </a:xfrm>
        </p:spPr>
        <p:txBody>
          <a:bodyPr/>
          <a:lstStyle/>
          <a:p>
            <a:pPr marL="573088" indent="-573088">
              <a:spcBef>
                <a:spcPct val="0"/>
              </a:spcBef>
              <a:spcAft>
                <a:spcPts val="2400"/>
              </a:spcAft>
              <a:buSzPct val="100000"/>
              <a:buFont typeface="Times New Roman" pitchFamily="18" charset="0"/>
              <a:buAutoNum type="romanUcPeriod"/>
            </a:pPr>
            <a:r>
              <a:rPr lang="en-US" altLang="en-US" dirty="0">
                <a:effectLst>
                  <a:outerShdw blurRad="38100" dist="38100" dir="2700000" algn="tl">
                    <a:srgbClr val="000000">
                      <a:alpha val="43137"/>
                    </a:srgbClr>
                  </a:outerShdw>
                </a:effectLst>
              </a:rPr>
              <a:t>His self-magnification (36-37)</a:t>
            </a:r>
          </a:p>
          <a:p>
            <a:pPr marL="573088" indent="-573088">
              <a:spcBef>
                <a:spcPct val="0"/>
              </a:spcBef>
              <a:spcAft>
                <a:spcPts val="2400"/>
              </a:spcAft>
              <a:buSzPct val="100000"/>
              <a:buFont typeface="Times New Roman" pitchFamily="18" charset="0"/>
              <a:buAutoNum type="romanUcPeriod"/>
            </a:pPr>
            <a:r>
              <a:rPr lang="en-US" altLang="en-US" dirty="0">
                <a:effectLst>
                  <a:outerShdw blurRad="38100" dist="38100" dir="2700000" algn="tl">
                    <a:srgbClr val="000000">
                      <a:alpha val="43137"/>
                    </a:srgbClr>
                  </a:outerShdw>
                </a:effectLst>
              </a:rPr>
              <a:t>His military power (38-39)</a:t>
            </a:r>
          </a:p>
          <a:p>
            <a:pPr marL="573088" indent="-573088">
              <a:spcBef>
                <a:spcPct val="0"/>
              </a:spcBef>
              <a:spcAft>
                <a:spcPts val="2400"/>
              </a:spcAft>
              <a:buSzPct val="100000"/>
              <a:buFont typeface="Times New Roman" pitchFamily="18" charset="0"/>
              <a:buAutoNum type="romanUcPeriod"/>
            </a:pPr>
            <a:r>
              <a:rPr lang="en-US" altLang="en-US" dirty="0">
                <a:effectLst>
                  <a:outerShdw blurRad="38100" dist="38100" dir="2700000" algn="tl">
                    <a:srgbClr val="000000">
                      <a:alpha val="43137"/>
                    </a:srgbClr>
                  </a:outerShdw>
                </a:effectLst>
              </a:rPr>
              <a:t>His military successes (40-43)</a:t>
            </a:r>
          </a:p>
          <a:p>
            <a:pPr marL="573088" indent="-573088">
              <a:spcBef>
                <a:spcPct val="0"/>
              </a:spcBef>
              <a:spcAft>
                <a:spcPts val="2400"/>
              </a:spcAft>
              <a:buSzPct val="100000"/>
              <a:buFont typeface="Times New Roman" pitchFamily="18" charset="0"/>
              <a:buAutoNum type="romanUcPeriod"/>
            </a:pPr>
            <a:r>
              <a:rPr lang="en-US" altLang="en-US" dirty="0">
                <a:effectLst>
                  <a:outerShdw blurRad="38100" dist="38100" dir="2700000" algn="tl">
                    <a:srgbClr val="000000">
                      <a:alpha val="43137"/>
                    </a:srgbClr>
                  </a:outerShdw>
                </a:effectLst>
              </a:rPr>
              <a:t>His military defeat (44-45)</a:t>
            </a:r>
            <a:endParaRPr lang="en-US" altLang="en-US" sz="4000" dirty="0">
              <a:effectLst>
                <a:outerShdw blurRad="38100" dist="38100" dir="2700000" algn="tl">
                  <a:srgbClr val="000000">
                    <a:alpha val="43137"/>
                  </a:srgbClr>
                </a:outerShdw>
              </a:effectLst>
            </a:endParaRPr>
          </a:p>
        </p:txBody>
      </p:sp>
      <p:pic>
        <p:nvPicPr>
          <p:cNvPr id="5" name="Picture 2" descr="http://slbc.org/wp-content/uploads/2014/09/Book-of-Daniel-weppage.jpg">
            <a:extLst>
              <a:ext uri="{FF2B5EF4-FFF2-40B4-BE49-F238E27FC236}">
                <a16:creationId xmlns:a16="http://schemas.microsoft.com/office/drawing/2014/main" id="{05D65879-D84C-4CA3-8649-42AF1F50BDD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669825" y="5029200"/>
            <a:ext cx="3804349" cy="1471288"/>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74D4023F-53B6-46B8-B956-86A2F5101186}"/>
                  </a:ext>
                </a:extLst>
              </p14:cNvPr>
              <p14:cNvContentPartPr/>
              <p14:nvPr/>
            </p14:nvContentPartPr>
            <p14:xfrm>
              <a:off x="9732071" y="2003465"/>
              <a:ext cx="5940" cy="17640"/>
            </p14:xfrm>
          </p:contentPart>
        </mc:Choice>
        <mc:Fallback xmlns="">
          <p:pic>
            <p:nvPicPr>
              <p:cNvPr id="2" name="Ink 1">
                <a:extLst>
                  <a:ext uri="{FF2B5EF4-FFF2-40B4-BE49-F238E27FC236}">
                    <a16:creationId xmlns:a16="http://schemas.microsoft.com/office/drawing/2014/main" id="{74D4023F-53B6-46B8-B956-86A2F5101186}"/>
                  </a:ext>
                </a:extLst>
              </p:cNvPr>
              <p:cNvPicPr/>
              <p:nvPr/>
            </p:nvPicPr>
            <p:blipFill>
              <a:blip r:embed="rId4"/>
              <a:stretch>
                <a:fillRect/>
              </a:stretch>
            </p:blipFill>
            <p:spPr>
              <a:xfrm>
                <a:off x="9728111" y="1999231"/>
                <a:ext cx="13860" cy="26107"/>
              </a:xfrm>
              <a:prstGeom prst="rect">
                <a:avLst/>
              </a:prstGeom>
            </p:spPr>
          </p:pic>
        </mc:Fallback>
      </mc:AlternateContent>
    </p:spTree>
    <p:extLst>
      <p:ext uri="{BB962C8B-B14F-4D97-AF65-F5344CB8AC3E}">
        <p14:creationId xmlns:p14="http://schemas.microsoft.com/office/powerpoint/2010/main" val="2105856647"/>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228600" y="228599"/>
            <a:ext cx="8763000" cy="1130791"/>
          </a:xfrm>
        </p:spPr>
        <p:txBody>
          <a:bodyPr/>
          <a:lstStyle/>
          <a:p>
            <a:pPr algn="ctr"/>
            <a:r>
              <a:rPr lang="en-US" altLang="en-US" sz="3600" dirty="0">
                <a:effectLst>
                  <a:outerShdw blurRad="38100" dist="38100" dir="2700000" algn="tl">
                    <a:srgbClr val="000000">
                      <a:alpha val="43137"/>
                    </a:srgbClr>
                  </a:outerShdw>
                </a:effectLst>
              </a:rPr>
              <a:t>The Career of the Antichrist </a:t>
            </a:r>
            <a:br>
              <a:rPr lang="en-US" altLang="en-US" sz="3600" dirty="0">
                <a:effectLst>
                  <a:outerShdw blurRad="38100" dist="38100" dir="2700000" algn="tl">
                    <a:srgbClr val="000000">
                      <a:alpha val="43137"/>
                    </a:srgbClr>
                  </a:outerShdw>
                </a:effectLst>
              </a:rPr>
            </a:br>
            <a:r>
              <a:rPr lang="en-US" altLang="en-US" sz="3200" dirty="0">
                <a:effectLst>
                  <a:outerShdw blurRad="38100" dist="38100" dir="2700000" algn="tl">
                    <a:srgbClr val="000000">
                      <a:alpha val="43137"/>
                    </a:srgbClr>
                  </a:outerShdw>
                </a:effectLst>
              </a:rPr>
              <a:t>Daniel 11:36-45</a:t>
            </a:r>
            <a:endParaRPr lang="en-US" altLang="en-US" sz="3600" dirty="0">
              <a:effectLst>
                <a:outerShdw blurRad="38100" dist="38100" dir="2700000" algn="tl">
                  <a:srgbClr val="000000">
                    <a:alpha val="43137"/>
                  </a:srgbClr>
                </a:outerShdw>
              </a:effectLst>
            </a:endParaRPr>
          </a:p>
        </p:txBody>
      </p:sp>
      <p:sp>
        <p:nvSpPr>
          <p:cNvPr id="19459" name="Rectangle 3"/>
          <p:cNvSpPr>
            <a:spLocks noGrp="1" noChangeArrowheads="1"/>
          </p:cNvSpPr>
          <p:nvPr>
            <p:ph type="body" idx="1"/>
          </p:nvPr>
        </p:nvSpPr>
        <p:spPr>
          <a:xfrm>
            <a:off x="1641090" y="1447591"/>
            <a:ext cx="5861820" cy="3353009"/>
          </a:xfrm>
        </p:spPr>
        <p:txBody>
          <a:bodyPr/>
          <a:lstStyle/>
          <a:p>
            <a:pPr marL="573088" indent="-573088">
              <a:spcBef>
                <a:spcPct val="0"/>
              </a:spcBef>
              <a:spcAft>
                <a:spcPts val="2400"/>
              </a:spcAft>
              <a:buSzPct val="100000"/>
              <a:buFont typeface="Times New Roman" pitchFamily="18" charset="0"/>
              <a:buAutoNum type="romanUcPeriod"/>
            </a:pPr>
            <a:r>
              <a:rPr lang="en-US" altLang="en-US" b="1" u="sng" dirty="0">
                <a:solidFill>
                  <a:srgbClr val="FFFFCC"/>
                </a:solidFill>
                <a:effectLst>
                  <a:outerShdw blurRad="38100" dist="38100" dir="2700000" algn="tl">
                    <a:srgbClr val="000000">
                      <a:alpha val="43137"/>
                    </a:srgbClr>
                  </a:outerShdw>
                </a:effectLst>
              </a:rPr>
              <a:t>His self-magnification (36-37)</a:t>
            </a:r>
          </a:p>
          <a:p>
            <a:pPr marL="573088" indent="-573088">
              <a:spcBef>
                <a:spcPct val="0"/>
              </a:spcBef>
              <a:spcAft>
                <a:spcPts val="2400"/>
              </a:spcAft>
              <a:buSzPct val="100000"/>
              <a:buFont typeface="Times New Roman" pitchFamily="18" charset="0"/>
              <a:buAutoNum type="romanUcPeriod"/>
            </a:pPr>
            <a:r>
              <a:rPr lang="en-US" altLang="en-US" dirty="0">
                <a:effectLst>
                  <a:outerShdw blurRad="38100" dist="38100" dir="2700000" algn="tl">
                    <a:srgbClr val="000000">
                      <a:alpha val="43137"/>
                    </a:srgbClr>
                  </a:outerShdw>
                </a:effectLst>
              </a:rPr>
              <a:t>His military power (38-39)</a:t>
            </a:r>
          </a:p>
          <a:p>
            <a:pPr marL="573088" indent="-573088">
              <a:spcBef>
                <a:spcPct val="0"/>
              </a:spcBef>
              <a:spcAft>
                <a:spcPts val="2400"/>
              </a:spcAft>
              <a:buSzPct val="100000"/>
              <a:buFont typeface="Times New Roman" pitchFamily="18" charset="0"/>
              <a:buAutoNum type="romanUcPeriod"/>
            </a:pPr>
            <a:r>
              <a:rPr lang="en-US" altLang="en-US" dirty="0">
                <a:effectLst>
                  <a:outerShdw blurRad="38100" dist="38100" dir="2700000" algn="tl">
                    <a:srgbClr val="000000">
                      <a:alpha val="43137"/>
                    </a:srgbClr>
                  </a:outerShdw>
                </a:effectLst>
              </a:rPr>
              <a:t>His military successes (40-43)</a:t>
            </a:r>
          </a:p>
          <a:p>
            <a:pPr marL="573088" indent="-573088">
              <a:spcBef>
                <a:spcPct val="0"/>
              </a:spcBef>
              <a:spcAft>
                <a:spcPts val="2400"/>
              </a:spcAft>
              <a:buSzPct val="100000"/>
              <a:buFont typeface="Times New Roman" pitchFamily="18" charset="0"/>
              <a:buAutoNum type="romanUcPeriod"/>
            </a:pPr>
            <a:r>
              <a:rPr lang="en-US" altLang="en-US" dirty="0">
                <a:effectLst>
                  <a:outerShdw blurRad="38100" dist="38100" dir="2700000" algn="tl">
                    <a:srgbClr val="000000">
                      <a:alpha val="43137"/>
                    </a:srgbClr>
                  </a:outerShdw>
                </a:effectLst>
              </a:rPr>
              <a:t>His military defeat (44-45)</a:t>
            </a:r>
            <a:endParaRPr lang="en-US" altLang="en-US" sz="4000" dirty="0">
              <a:effectLst>
                <a:outerShdw blurRad="38100" dist="38100" dir="2700000" algn="tl">
                  <a:srgbClr val="000000">
                    <a:alpha val="43137"/>
                  </a:srgbClr>
                </a:outerShdw>
              </a:effectLst>
            </a:endParaRPr>
          </a:p>
        </p:txBody>
      </p:sp>
      <p:pic>
        <p:nvPicPr>
          <p:cNvPr id="5" name="Picture 2" descr="http://slbc.org/wp-content/uploads/2014/09/Book-of-Daniel-weppage.jpg">
            <a:extLst>
              <a:ext uri="{FF2B5EF4-FFF2-40B4-BE49-F238E27FC236}">
                <a16:creationId xmlns:a16="http://schemas.microsoft.com/office/drawing/2014/main" id="{05D65879-D84C-4CA3-8649-42AF1F50BDD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669825" y="5029200"/>
            <a:ext cx="3804349" cy="1471288"/>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74D4023F-53B6-46B8-B956-86A2F5101186}"/>
                  </a:ext>
                </a:extLst>
              </p14:cNvPr>
              <p14:cNvContentPartPr/>
              <p14:nvPr/>
            </p14:nvContentPartPr>
            <p14:xfrm>
              <a:off x="9732071" y="2003465"/>
              <a:ext cx="5940" cy="17640"/>
            </p14:xfrm>
          </p:contentPart>
        </mc:Choice>
        <mc:Fallback xmlns="">
          <p:pic>
            <p:nvPicPr>
              <p:cNvPr id="2" name="Ink 1">
                <a:extLst>
                  <a:ext uri="{FF2B5EF4-FFF2-40B4-BE49-F238E27FC236}">
                    <a16:creationId xmlns:a16="http://schemas.microsoft.com/office/drawing/2014/main" id="{74D4023F-53B6-46B8-B956-86A2F5101186}"/>
                  </a:ext>
                </a:extLst>
              </p:cNvPr>
              <p:cNvPicPr/>
              <p:nvPr/>
            </p:nvPicPr>
            <p:blipFill>
              <a:blip r:embed="rId4"/>
              <a:stretch>
                <a:fillRect/>
              </a:stretch>
            </p:blipFill>
            <p:spPr>
              <a:xfrm>
                <a:off x="9728111" y="1999231"/>
                <a:ext cx="13860" cy="26107"/>
              </a:xfrm>
              <a:prstGeom prst="rect">
                <a:avLst/>
              </a:prstGeom>
            </p:spPr>
          </p:pic>
        </mc:Fallback>
      </mc:AlternateContent>
    </p:spTree>
    <p:extLst>
      <p:ext uri="{BB962C8B-B14F-4D97-AF65-F5344CB8AC3E}">
        <p14:creationId xmlns:p14="http://schemas.microsoft.com/office/powerpoint/2010/main" val="2722498735"/>
      </p:ext>
    </p:extLst>
  </p:cSld>
  <p:clrMapOvr>
    <a:masterClrMapping/>
  </p:clrMapOvr>
  <p:transition/>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19947</TotalTime>
  <Words>1939</Words>
  <Application>Microsoft Office PowerPoint</Application>
  <PresentationFormat>On-screen Show (4:3)</PresentationFormat>
  <Paragraphs>251</Paragraphs>
  <Slides>40</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40</vt:i4>
      </vt:variant>
    </vt:vector>
  </HeadingPairs>
  <TitlesOfParts>
    <vt:vector size="45" baseType="lpstr">
      <vt:lpstr>Arial</vt:lpstr>
      <vt:lpstr>Calibri</vt:lpstr>
      <vt:lpstr>Times New Roman</vt:lpstr>
      <vt:lpstr>Wingdings</vt:lpstr>
      <vt:lpstr>Azure</vt:lpstr>
      <vt:lpstr>THE BOOK OF DANIEL</vt:lpstr>
      <vt:lpstr>DANIEL 10-12 THE FINAL VISION</vt:lpstr>
      <vt:lpstr>PowerPoint Presentation</vt:lpstr>
      <vt:lpstr>Chapter 10–12 Outline</vt:lpstr>
      <vt:lpstr>IV. The Prophecy of the Heavenly Messenger (11:2–12:13)</vt:lpstr>
      <vt:lpstr>IV. The Prophecy of the Heavenly Messenger (11:2–12:13)</vt:lpstr>
      <vt:lpstr>PowerPoint Presentation</vt:lpstr>
      <vt:lpstr>The Career of the Antichrist  Daniel 11:36-45</vt:lpstr>
      <vt:lpstr>The Career of the Antichrist  Daniel 11:36-45</vt:lpstr>
      <vt:lpstr>Arno Gaebelein The Prophet Daniel, Page 188</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Arno Gaebelein The Prophet Daniel, Page 188</vt:lpstr>
      <vt:lpstr>PowerPoint Presentation</vt:lpstr>
      <vt:lpstr>PowerPoint Presentation</vt:lpstr>
      <vt:lpstr>Islamic Proselytizing</vt:lpstr>
      <vt:lpstr>New Age Proselytizing</vt:lpstr>
      <vt:lpstr>Humanist Proselytizing</vt:lpstr>
      <vt:lpstr>PowerPoint Presentation</vt:lpstr>
      <vt:lpstr>Humanism</vt:lpstr>
      <vt:lpstr>Humanist Beliefs</vt:lpstr>
      <vt:lpstr>Humanists Call Themselves Religious</vt:lpstr>
      <vt:lpstr>PowerPoint Presentation</vt:lpstr>
      <vt:lpstr>The Career of the Antichrist  Daniel 11:36-45</vt:lpstr>
      <vt:lpstr>PowerPoint Presentation</vt:lpstr>
      <vt:lpstr>PowerPoint Presentation</vt:lpstr>
      <vt:lpstr>PowerPoint Presentation</vt:lpstr>
      <vt:lpstr>John C. Whitcomb Daniel, Page 155</vt:lpstr>
      <vt:lpstr>The Career of the Antichrist  Daniel 11:36-45</vt:lpstr>
      <vt:lpstr>The Career of the Antichrist  Daniel 11:36-45</vt:lpstr>
      <vt:lpstr>Conclusion</vt:lpstr>
      <vt:lpstr>Chapter 10–12 Outline</vt:lpstr>
      <vt:lpstr>IV. The Prophecy of the Heavenly Messenger (11:2–12:13)</vt:lpstr>
      <vt:lpstr>Purpose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Daniel</dc:title>
  <dc:subject>Daniel</dc:subject>
  <dc:creator>A. Woods</dc:creator>
  <dc:description>Modified by Jim McGowan</dc:description>
  <cp:lastModifiedBy>Andy Woods</cp:lastModifiedBy>
  <cp:revision>1906</cp:revision>
  <cp:lastPrinted>2017-02-05T01:03:10Z</cp:lastPrinted>
  <dcterms:created xsi:type="dcterms:W3CDTF">2009-03-17T12:21:13Z</dcterms:created>
  <dcterms:modified xsi:type="dcterms:W3CDTF">2018-02-11T14:28:59Z</dcterms:modified>
</cp:coreProperties>
</file>