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handoutMasterIdLst>
    <p:handoutMasterId r:id="rId77"/>
  </p:handoutMasterIdLst>
  <p:sldIdLst>
    <p:sldId id="257" r:id="rId2"/>
    <p:sldId id="263" r:id="rId3"/>
    <p:sldId id="354" r:id="rId4"/>
    <p:sldId id="355" r:id="rId5"/>
    <p:sldId id="392" r:id="rId6"/>
    <p:sldId id="393" r:id="rId7"/>
    <p:sldId id="358" r:id="rId8"/>
    <p:sldId id="359" r:id="rId9"/>
    <p:sldId id="394" r:id="rId10"/>
    <p:sldId id="395" r:id="rId11"/>
    <p:sldId id="396" r:id="rId12"/>
    <p:sldId id="361" r:id="rId13"/>
    <p:sldId id="362" r:id="rId14"/>
    <p:sldId id="369" r:id="rId15"/>
    <p:sldId id="365" r:id="rId16"/>
    <p:sldId id="363" r:id="rId17"/>
    <p:sldId id="370" r:id="rId18"/>
    <p:sldId id="299" r:id="rId19"/>
    <p:sldId id="300" r:id="rId20"/>
    <p:sldId id="317" r:id="rId21"/>
    <p:sldId id="321" r:id="rId22"/>
    <p:sldId id="318" r:id="rId23"/>
    <p:sldId id="322" r:id="rId24"/>
    <p:sldId id="319" r:id="rId25"/>
    <p:sldId id="320" r:id="rId26"/>
    <p:sldId id="301" r:id="rId27"/>
    <p:sldId id="302" r:id="rId28"/>
    <p:sldId id="324" r:id="rId29"/>
    <p:sldId id="328" r:id="rId30"/>
    <p:sldId id="397" r:id="rId31"/>
    <p:sldId id="325" r:id="rId32"/>
    <p:sldId id="326" r:id="rId33"/>
    <p:sldId id="327" r:id="rId34"/>
    <p:sldId id="304" r:id="rId35"/>
    <p:sldId id="329" r:id="rId36"/>
    <p:sldId id="330" r:id="rId37"/>
    <p:sldId id="331" r:id="rId38"/>
    <p:sldId id="332" r:id="rId39"/>
    <p:sldId id="333" r:id="rId40"/>
    <p:sldId id="334" r:id="rId41"/>
    <p:sldId id="335" r:id="rId42"/>
    <p:sldId id="337" r:id="rId43"/>
    <p:sldId id="336" r:id="rId44"/>
    <p:sldId id="338" r:id="rId45"/>
    <p:sldId id="339" r:id="rId46"/>
    <p:sldId id="340" r:id="rId47"/>
    <p:sldId id="398" r:id="rId48"/>
    <p:sldId id="352" r:id="rId49"/>
    <p:sldId id="341" r:id="rId50"/>
    <p:sldId id="342" r:id="rId51"/>
    <p:sldId id="343" r:id="rId52"/>
    <p:sldId id="344" r:id="rId53"/>
    <p:sldId id="346" r:id="rId54"/>
    <p:sldId id="371" r:id="rId55"/>
    <p:sldId id="372" r:id="rId56"/>
    <p:sldId id="373" r:id="rId57"/>
    <p:sldId id="374" r:id="rId58"/>
    <p:sldId id="375" r:id="rId59"/>
    <p:sldId id="376" r:id="rId60"/>
    <p:sldId id="377" r:id="rId61"/>
    <p:sldId id="378" r:id="rId62"/>
    <p:sldId id="379" r:id="rId63"/>
    <p:sldId id="380" r:id="rId64"/>
    <p:sldId id="381" r:id="rId65"/>
    <p:sldId id="382" r:id="rId66"/>
    <p:sldId id="383" r:id="rId67"/>
    <p:sldId id="384" r:id="rId68"/>
    <p:sldId id="385" r:id="rId69"/>
    <p:sldId id="386" r:id="rId70"/>
    <p:sldId id="387" r:id="rId71"/>
    <p:sldId id="388" r:id="rId72"/>
    <p:sldId id="389" r:id="rId73"/>
    <p:sldId id="390" r:id="rId74"/>
    <p:sldId id="391" r:id="rId7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78721" autoAdjust="0"/>
  </p:normalViewPr>
  <p:slideViewPr>
    <p:cSldViewPr snapToGrid="0">
      <p:cViewPr varScale="1">
        <p:scale>
          <a:sx n="86" d="100"/>
          <a:sy n="86" d="100"/>
        </p:scale>
        <p:origin x="21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B61EB822-DB07-49C2-8DF7-266220C235E7}"/>
    <pc:docChg chg="undo custSel addSld delSld modSld">
      <pc:chgData name="Jim McGowan" userId="e2c7446dd3aca506" providerId="LiveId" clId="{B61EB822-DB07-49C2-8DF7-266220C235E7}" dt="2018-02-22T16:59:01.029" v="124"/>
      <pc:docMkLst>
        <pc:docMk/>
      </pc:docMkLst>
      <pc:sldChg chg="modSp">
        <pc:chgData name="Jim McGowan" userId="e2c7446dd3aca506" providerId="LiveId" clId="{B61EB822-DB07-49C2-8DF7-266220C235E7}" dt="2018-02-22T16:05:10.047" v="49" actId="6549"/>
        <pc:sldMkLst>
          <pc:docMk/>
          <pc:sldMk cId="2186047221" sldId="257"/>
        </pc:sldMkLst>
        <pc:spChg chg="mod">
          <ac:chgData name="Jim McGowan" userId="e2c7446dd3aca506" providerId="LiveId" clId="{B61EB822-DB07-49C2-8DF7-266220C235E7}" dt="2018-02-22T16:05:10.047" v="49" actId="6549"/>
          <ac:spMkLst>
            <pc:docMk/>
            <pc:sldMk cId="2186047221" sldId="257"/>
            <ac:spMk id="3" creationId="{00000000-0000-0000-0000-000000000000}"/>
          </ac:spMkLst>
        </pc:spChg>
      </pc:sldChg>
      <pc:sldChg chg="modSp">
        <pc:chgData name="Jim McGowan" userId="e2c7446dd3aca506" providerId="LiveId" clId="{B61EB822-DB07-49C2-8DF7-266220C235E7}" dt="2018-02-22T15:59:05.291" v="4" actId="12788"/>
        <pc:sldMkLst>
          <pc:docMk/>
          <pc:sldMk cId="862432999" sldId="300"/>
        </pc:sldMkLst>
        <pc:spChg chg="mod">
          <ac:chgData name="Jim McGowan" userId="e2c7446dd3aca506" providerId="LiveId" clId="{B61EB822-DB07-49C2-8DF7-266220C235E7}" dt="2018-02-22T15:59:05.291" v="4" actId="12788"/>
          <ac:spMkLst>
            <pc:docMk/>
            <pc:sldMk cId="862432999" sldId="300"/>
            <ac:spMk id="2" creationId="{00000000-0000-0000-0000-000000000000}"/>
          </ac:spMkLst>
        </pc:spChg>
      </pc:sldChg>
      <pc:sldChg chg="modSp">
        <pc:chgData name="Jim McGowan" userId="e2c7446dd3aca506" providerId="LiveId" clId="{B61EB822-DB07-49C2-8DF7-266220C235E7}" dt="2018-02-22T16:01:30.439" v="11" actId="179"/>
        <pc:sldMkLst>
          <pc:docMk/>
          <pc:sldMk cId="537504138" sldId="302"/>
        </pc:sldMkLst>
        <pc:spChg chg="mod">
          <ac:chgData name="Jim McGowan" userId="e2c7446dd3aca506" providerId="LiveId" clId="{B61EB822-DB07-49C2-8DF7-266220C235E7}" dt="2018-02-22T16:01:30.439" v="11" actId="179"/>
          <ac:spMkLst>
            <pc:docMk/>
            <pc:sldMk cId="537504138" sldId="302"/>
            <ac:spMk id="2" creationId="{00000000-0000-0000-0000-000000000000}"/>
          </ac:spMkLst>
        </pc:spChg>
      </pc:sldChg>
      <pc:sldChg chg="modSp">
        <pc:chgData name="Jim McGowan" userId="e2c7446dd3aca506" providerId="LiveId" clId="{B61EB822-DB07-49C2-8DF7-266220C235E7}" dt="2018-02-22T16:02:23.205" v="17" actId="179"/>
        <pc:sldMkLst>
          <pc:docMk/>
          <pc:sldMk cId="2810999698" sldId="304"/>
        </pc:sldMkLst>
        <pc:spChg chg="mod">
          <ac:chgData name="Jim McGowan" userId="e2c7446dd3aca506" providerId="LiveId" clId="{B61EB822-DB07-49C2-8DF7-266220C235E7}" dt="2018-02-22T16:02:23.205" v="17" actId="179"/>
          <ac:spMkLst>
            <pc:docMk/>
            <pc:sldMk cId="2810999698" sldId="304"/>
            <ac:spMk id="2" creationId="{00000000-0000-0000-0000-000000000000}"/>
          </ac:spMkLst>
        </pc:spChg>
      </pc:sldChg>
      <pc:sldChg chg="modSp">
        <pc:chgData name="Jim McGowan" userId="e2c7446dd3aca506" providerId="LiveId" clId="{B61EB822-DB07-49C2-8DF7-266220C235E7}" dt="2018-02-22T15:59:17.556" v="5" actId="108"/>
        <pc:sldMkLst>
          <pc:docMk/>
          <pc:sldMk cId="1173288100" sldId="317"/>
        </pc:sldMkLst>
        <pc:spChg chg="mod">
          <ac:chgData name="Jim McGowan" userId="e2c7446dd3aca506" providerId="LiveId" clId="{B61EB822-DB07-49C2-8DF7-266220C235E7}" dt="2018-02-22T15:59:17.556" v="5" actId="108"/>
          <ac:spMkLst>
            <pc:docMk/>
            <pc:sldMk cId="1173288100" sldId="317"/>
            <ac:spMk id="2" creationId="{00000000-0000-0000-0000-000000000000}"/>
          </ac:spMkLst>
        </pc:spChg>
      </pc:sldChg>
      <pc:sldChg chg="modSp">
        <pc:chgData name="Jim McGowan" userId="e2c7446dd3aca506" providerId="LiveId" clId="{B61EB822-DB07-49C2-8DF7-266220C235E7}" dt="2018-02-22T16:38:26.685" v="97" actId="6549"/>
        <pc:sldMkLst>
          <pc:docMk/>
          <pc:sldMk cId="307000519" sldId="318"/>
        </pc:sldMkLst>
        <pc:spChg chg="mod">
          <ac:chgData name="Jim McGowan" userId="e2c7446dd3aca506" providerId="LiveId" clId="{B61EB822-DB07-49C2-8DF7-266220C235E7}" dt="2018-02-22T16:00:02.590" v="7" actId="108"/>
          <ac:spMkLst>
            <pc:docMk/>
            <pc:sldMk cId="307000519" sldId="318"/>
            <ac:spMk id="2" creationId="{00000000-0000-0000-0000-000000000000}"/>
          </ac:spMkLst>
        </pc:spChg>
        <pc:spChg chg="mod">
          <ac:chgData name="Jim McGowan" userId="e2c7446dd3aca506" providerId="LiveId" clId="{B61EB822-DB07-49C2-8DF7-266220C235E7}" dt="2018-02-22T16:38:26.685" v="97" actId="6549"/>
          <ac:spMkLst>
            <pc:docMk/>
            <pc:sldMk cId="307000519" sldId="318"/>
            <ac:spMk id="3" creationId="{00000000-0000-0000-0000-000000000000}"/>
          </ac:spMkLst>
        </pc:spChg>
      </pc:sldChg>
      <pc:sldChg chg="modSp">
        <pc:chgData name="Jim McGowan" userId="e2c7446dd3aca506" providerId="LiveId" clId="{B61EB822-DB07-49C2-8DF7-266220C235E7}" dt="2018-02-22T16:00:26.259" v="9" actId="108"/>
        <pc:sldMkLst>
          <pc:docMk/>
          <pc:sldMk cId="1990356676" sldId="319"/>
        </pc:sldMkLst>
        <pc:spChg chg="mod">
          <ac:chgData name="Jim McGowan" userId="e2c7446dd3aca506" providerId="LiveId" clId="{B61EB822-DB07-49C2-8DF7-266220C235E7}" dt="2018-02-22T16:00:26.259" v="9" actId="108"/>
          <ac:spMkLst>
            <pc:docMk/>
            <pc:sldMk cId="1990356676" sldId="319"/>
            <ac:spMk id="2" creationId="{00000000-0000-0000-0000-000000000000}"/>
          </ac:spMkLst>
        </pc:spChg>
      </pc:sldChg>
      <pc:sldChg chg="addSp delSp modSp mod setBg delAnim modAnim setClrOvrMap">
        <pc:chgData name="Jim McGowan" userId="e2c7446dd3aca506" providerId="LiveId" clId="{B61EB822-DB07-49C2-8DF7-266220C235E7}" dt="2018-02-22T16:26:18.724" v="86" actId="26606"/>
        <pc:sldMkLst>
          <pc:docMk/>
          <pc:sldMk cId="701851488" sldId="320"/>
        </pc:sldMkLst>
        <pc:spChg chg="mod">
          <ac:chgData name="Jim McGowan" userId="e2c7446dd3aca506" providerId="LiveId" clId="{B61EB822-DB07-49C2-8DF7-266220C235E7}" dt="2018-02-22T16:26:18.724" v="86" actId="26606"/>
          <ac:spMkLst>
            <pc:docMk/>
            <pc:sldMk cId="701851488" sldId="320"/>
            <ac:spMk id="2" creationId="{00000000-0000-0000-0000-000000000000}"/>
          </ac:spMkLst>
        </pc:spChg>
        <pc:spChg chg="mod">
          <ac:chgData name="Jim McGowan" userId="e2c7446dd3aca506" providerId="LiveId" clId="{B61EB822-DB07-49C2-8DF7-266220C235E7}" dt="2018-02-22T16:26:18.724" v="86" actId="26606"/>
          <ac:spMkLst>
            <pc:docMk/>
            <pc:sldMk cId="701851488" sldId="320"/>
            <ac:spMk id="3" creationId="{00000000-0000-0000-0000-000000000000}"/>
          </ac:spMkLst>
        </pc:spChg>
        <pc:spChg chg="add del">
          <ac:chgData name="Jim McGowan" userId="e2c7446dd3aca506" providerId="LiveId" clId="{B61EB822-DB07-49C2-8DF7-266220C235E7}" dt="2018-02-22T16:26:18.724" v="86" actId="26606"/>
          <ac:spMkLst>
            <pc:docMk/>
            <pc:sldMk cId="701851488" sldId="320"/>
            <ac:spMk id="10" creationId="{CF62D2A7-8207-488C-9F46-316BA81A16C8}"/>
          </ac:spMkLst>
        </pc:spChg>
        <pc:picChg chg="add mod ord">
          <ac:chgData name="Jim McGowan" userId="e2c7446dd3aca506" providerId="LiveId" clId="{B61EB822-DB07-49C2-8DF7-266220C235E7}" dt="2018-02-22T16:26:18.724" v="86" actId="26606"/>
          <ac:picMkLst>
            <pc:docMk/>
            <pc:sldMk cId="701851488" sldId="320"/>
            <ac:picMk id="5" creationId="{FF15C138-97D1-4680-9166-356D1CB45F78}"/>
          </ac:picMkLst>
        </pc:picChg>
        <pc:picChg chg="del">
          <ac:chgData name="Jim McGowan" userId="e2c7446dd3aca506" providerId="LiveId" clId="{B61EB822-DB07-49C2-8DF7-266220C235E7}" dt="2018-02-22T16:26:04.649" v="83" actId="478"/>
          <ac:picMkLst>
            <pc:docMk/>
            <pc:sldMk cId="701851488" sldId="320"/>
            <ac:picMk id="6" creationId="{00000000-0000-0000-0000-000000000000}"/>
          </ac:picMkLst>
        </pc:picChg>
      </pc:sldChg>
      <pc:sldChg chg="modSp">
        <pc:chgData name="Jim McGowan" userId="e2c7446dd3aca506" providerId="LiveId" clId="{B61EB822-DB07-49C2-8DF7-266220C235E7}" dt="2018-02-22T15:59:31.463" v="6" actId="108"/>
        <pc:sldMkLst>
          <pc:docMk/>
          <pc:sldMk cId="3078295150" sldId="321"/>
        </pc:sldMkLst>
        <pc:spChg chg="mod">
          <ac:chgData name="Jim McGowan" userId="e2c7446dd3aca506" providerId="LiveId" clId="{B61EB822-DB07-49C2-8DF7-266220C235E7}" dt="2018-02-22T15:59:31.463" v="6" actId="108"/>
          <ac:spMkLst>
            <pc:docMk/>
            <pc:sldMk cId="3078295150" sldId="321"/>
            <ac:spMk id="2" creationId="{00000000-0000-0000-0000-000000000000}"/>
          </ac:spMkLst>
        </pc:spChg>
      </pc:sldChg>
      <pc:sldChg chg="modSp">
        <pc:chgData name="Jim McGowan" userId="e2c7446dd3aca506" providerId="LiveId" clId="{B61EB822-DB07-49C2-8DF7-266220C235E7}" dt="2018-02-22T16:00:13.459" v="8" actId="108"/>
        <pc:sldMkLst>
          <pc:docMk/>
          <pc:sldMk cId="476893199" sldId="322"/>
        </pc:sldMkLst>
        <pc:spChg chg="mod">
          <ac:chgData name="Jim McGowan" userId="e2c7446dd3aca506" providerId="LiveId" clId="{B61EB822-DB07-49C2-8DF7-266220C235E7}" dt="2018-02-22T16:00:13.459" v="8" actId="108"/>
          <ac:spMkLst>
            <pc:docMk/>
            <pc:sldMk cId="476893199" sldId="322"/>
            <ac:spMk id="2" creationId="{00000000-0000-0000-0000-000000000000}"/>
          </ac:spMkLst>
        </pc:spChg>
      </pc:sldChg>
      <pc:sldChg chg="modSp">
        <pc:chgData name="Jim McGowan" userId="e2c7446dd3aca506" providerId="LiveId" clId="{B61EB822-DB07-49C2-8DF7-266220C235E7}" dt="2018-02-22T16:01:36.575" v="12" actId="179"/>
        <pc:sldMkLst>
          <pc:docMk/>
          <pc:sldMk cId="130519629" sldId="324"/>
        </pc:sldMkLst>
        <pc:spChg chg="mod">
          <ac:chgData name="Jim McGowan" userId="e2c7446dd3aca506" providerId="LiveId" clId="{B61EB822-DB07-49C2-8DF7-266220C235E7}" dt="2018-02-22T16:01:36.575" v="12" actId="179"/>
          <ac:spMkLst>
            <pc:docMk/>
            <pc:sldMk cId="130519629" sldId="324"/>
            <ac:spMk id="2" creationId="{00000000-0000-0000-0000-000000000000}"/>
          </ac:spMkLst>
        </pc:spChg>
      </pc:sldChg>
      <pc:sldChg chg="modSp">
        <pc:chgData name="Jim McGowan" userId="e2c7446dd3aca506" providerId="LiveId" clId="{B61EB822-DB07-49C2-8DF7-266220C235E7}" dt="2018-02-22T16:02:03.911" v="14" actId="179"/>
        <pc:sldMkLst>
          <pc:docMk/>
          <pc:sldMk cId="207133413" sldId="325"/>
        </pc:sldMkLst>
        <pc:spChg chg="mod">
          <ac:chgData name="Jim McGowan" userId="e2c7446dd3aca506" providerId="LiveId" clId="{B61EB822-DB07-49C2-8DF7-266220C235E7}" dt="2018-02-22T16:02:03.911" v="14" actId="179"/>
          <ac:spMkLst>
            <pc:docMk/>
            <pc:sldMk cId="207133413" sldId="325"/>
            <ac:spMk id="2" creationId="{00000000-0000-0000-0000-000000000000}"/>
          </ac:spMkLst>
        </pc:spChg>
      </pc:sldChg>
      <pc:sldChg chg="modSp">
        <pc:chgData name="Jim McGowan" userId="e2c7446dd3aca506" providerId="LiveId" clId="{B61EB822-DB07-49C2-8DF7-266220C235E7}" dt="2018-02-22T16:02:10.023" v="15" actId="179"/>
        <pc:sldMkLst>
          <pc:docMk/>
          <pc:sldMk cId="4182423604" sldId="326"/>
        </pc:sldMkLst>
        <pc:spChg chg="mod">
          <ac:chgData name="Jim McGowan" userId="e2c7446dd3aca506" providerId="LiveId" clId="{B61EB822-DB07-49C2-8DF7-266220C235E7}" dt="2018-02-22T16:02:10.023" v="15" actId="179"/>
          <ac:spMkLst>
            <pc:docMk/>
            <pc:sldMk cId="4182423604" sldId="326"/>
            <ac:spMk id="2" creationId="{00000000-0000-0000-0000-000000000000}"/>
          </ac:spMkLst>
        </pc:spChg>
      </pc:sldChg>
      <pc:sldChg chg="modSp">
        <pc:chgData name="Jim McGowan" userId="e2c7446dd3aca506" providerId="LiveId" clId="{B61EB822-DB07-49C2-8DF7-266220C235E7}" dt="2018-02-22T16:02:17.667" v="16" actId="179"/>
        <pc:sldMkLst>
          <pc:docMk/>
          <pc:sldMk cId="1906736050" sldId="327"/>
        </pc:sldMkLst>
        <pc:spChg chg="mod">
          <ac:chgData name="Jim McGowan" userId="e2c7446dd3aca506" providerId="LiveId" clId="{B61EB822-DB07-49C2-8DF7-266220C235E7}" dt="2018-02-22T16:02:17.667" v="16" actId="179"/>
          <ac:spMkLst>
            <pc:docMk/>
            <pc:sldMk cId="1906736050" sldId="327"/>
            <ac:spMk id="2" creationId="{00000000-0000-0000-0000-000000000000}"/>
          </ac:spMkLst>
        </pc:spChg>
      </pc:sldChg>
      <pc:sldChg chg="modSp">
        <pc:chgData name="Jim McGowan" userId="e2c7446dd3aca506" providerId="LiveId" clId="{B61EB822-DB07-49C2-8DF7-266220C235E7}" dt="2018-02-22T16:26:40.208" v="87" actId="108"/>
        <pc:sldMkLst>
          <pc:docMk/>
          <pc:sldMk cId="57817461" sldId="328"/>
        </pc:sldMkLst>
        <pc:spChg chg="mod">
          <ac:chgData name="Jim McGowan" userId="e2c7446dd3aca506" providerId="LiveId" clId="{B61EB822-DB07-49C2-8DF7-266220C235E7}" dt="2018-02-22T16:01:42.332" v="13" actId="179"/>
          <ac:spMkLst>
            <pc:docMk/>
            <pc:sldMk cId="57817461" sldId="328"/>
            <ac:spMk id="2" creationId="{00000000-0000-0000-0000-000000000000}"/>
          </ac:spMkLst>
        </pc:spChg>
        <pc:spChg chg="mod">
          <ac:chgData name="Jim McGowan" userId="e2c7446dd3aca506" providerId="LiveId" clId="{B61EB822-DB07-49C2-8DF7-266220C235E7}" dt="2018-02-22T16:26:40.208" v="87" actId="108"/>
          <ac:spMkLst>
            <pc:docMk/>
            <pc:sldMk cId="57817461" sldId="328"/>
            <ac:spMk id="3" creationId="{00000000-0000-0000-0000-000000000000}"/>
          </ac:spMkLst>
        </pc:spChg>
      </pc:sldChg>
      <pc:sldChg chg="modSp">
        <pc:chgData name="Jim McGowan" userId="e2c7446dd3aca506" providerId="LiveId" clId="{B61EB822-DB07-49C2-8DF7-266220C235E7}" dt="2018-02-22T16:02:28.254" v="18" actId="179"/>
        <pc:sldMkLst>
          <pc:docMk/>
          <pc:sldMk cId="128196544" sldId="329"/>
        </pc:sldMkLst>
        <pc:spChg chg="mod">
          <ac:chgData name="Jim McGowan" userId="e2c7446dd3aca506" providerId="LiveId" clId="{B61EB822-DB07-49C2-8DF7-266220C235E7}" dt="2018-02-22T16:02:28.254" v="18" actId="179"/>
          <ac:spMkLst>
            <pc:docMk/>
            <pc:sldMk cId="128196544" sldId="329"/>
            <ac:spMk id="2" creationId="{00000000-0000-0000-0000-000000000000}"/>
          </ac:spMkLst>
        </pc:spChg>
      </pc:sldChg>
      <pc:sldChg chg="modSp">
        <pc:chgData name="Jim McGowan" userId="e2c7446dd3aca506" providerId="LiveId" clId="{B61EB822-DB07-49C2-8DF7-266220C235E7}" dt="2018-02-22T16:41:16.072" v="98" actId="123"/>
        <pc:sldMkLst>
          <pc:docMk/>
          <pc:sldMk cId="547251784" sldId="330"/>
        </pc:sldMkLst>
        <pc:spChg chg="mod">
          <ac:chgData name="Jim McGowan" userId="e2c7446dd3aca506" providerId="LiveId" clId="{B61EB822-DB07-49C2-8DF7-266220C235E7}" dt="2018-02-22T16:02:34.038" v="19" actId="179"/>
          <ac:spMkLst>
            <pc:docMk/>
            <pc:sldMk cId="547251784" sldId="330"/>
            <ac:spMk id="2" creationId="{00000000-0000-0000-0000-000000000000}"/>
          </ac:spMkLst>
        </pc:spChg>
        <pc:spChg chg="mod">
          <ac:chgData name="Jim McGowan" userId="e2c7446dd3aca506" providerId="LiveId" clId="{B61EB822-DB07-49C2-8DF7-266220C235E7}" dt="2018-02-22T16:41:16.072" v="98" actId="123"/>
          <ac:spMkLst>
            <pc:docMk/>
            <pc:sldMk cId="547251784" sldId="330"/>
            <ac:spMk id="3" creationId="{00000000-0000-0000-0000-000000000000}"/>
          </ac:spMkLst>
        </pc:spChg>
      </pc:sldChg>
      <pc:sldChg chg="modSp">
        <pc:chgData name="Jim McGowan" userId="e2c7446dd3aca506" providerId="LiveId" clId="{B61EB822-DB07-49C2-8DF7-266220C235E7}" dt="2018-02-22T16:41:30.754" v="99" actId="123"/>
        <pc:sldMkLst>
          <pc:docMk/>
          <pc:sldMk cId="1770175721" sldId="331"/>
        </pc:sldMkLst>
        <pc:spChg chg="mod">
          <ac:chgData name="Jim McGowan" userId="e2c7446dd3aca506" providerId="LiveId" clId="{B61EB822-DB07-49C2-8DF7-266220C235E7}" dt="2018-02-22T16:02:38.595" v="20" actId="179"/>
          <ac:spMkLst>
            <pc:docMk/>
            <pc:sldMk cId="1770175721" sldId="331"/>
            <ac:spMk id="2" creationId="{00000000-0000-0000-0000-000000000000}"/>
          </ac:spMkLst>
        </pc:spChg>
        <pc:spChg chg="mod">
          <ac:chgData name="Jim McGowan" userId="e2c7446dd3aca506" providerId="LiveId" clId="{B61EB822-DB07-49C2-8DF7-266220C235E7}" dt="2018-02-22T16:41:30.754" v="99" actId="123"/>
          <ac:spMkLst>
            <pc:docMk/>
            <pc:sldMk cId="1770175721" sldId="331"/>
            <ac:spMk id="3" creationId="{00000000-0000-0000-0000-000000000000}"/>
          </ac:spMkLst>
        </pc:spChg>
      </pc:sldChg>
      <pc:sldChg chg="modSp">
        <pc:chgData name="Jim McGowan" userId="e2c7446dd3aca506" providerId="LiveId" clId="{B61EB822-DB07-49C2-8DF7-266220C235E7}" dt="2018-02-22T16:41:50.281" v="100" actId="123"/>
        <pc:sldMkLst>
          <pc:docMk/>
          <pc:sldMk cId="1066449163" sldId="332"/>
        </pc:sldMkLst>
        <pc:spChg chg="mod">
          <ac:chgData name="Jim McGowan" userId="e2c7446dd3aca506" providerId="LiveId" clId="{B61EB822-DB07-49C2-8DF7-266220C235E7}" dt="2018-02-22T16:02:43.337" v="21" actId="179"/>
          <ac:spMkLst>
            <pc:docMk/>
            <pc:sldMk cId="1066449163" sldId="332"/>
            <ac:spMk id="2" creationId="{00000000-0000-0000-0000-000000000000}"/>
          </ac:spMkLst>
        </pc:spChg>
        <pc:spChg chg="mod">
          <ac:chgData name="Jim McGowan" userId="e2c7446dd3aca506" providerId="LiveId" clId="{B61EB822-DB07-49C2-8DF7-266220C235E7}" dt="2018-02-22T16:41:50.281" v="100" actId="123"/>
          <ac:spMkLst>
            <pc:docMk/>
            <pc:sldMk cId="1066449163" sldId="332"/>
            <ac:spMk id="3" creationId="{00000000-0000-0000-0000-000000000000}"/>
          </ac:spMkLst>
        </pc:spChg>
      </pc:sldChg>
      <pc:sldChg chg="modSp">
        <pc:chgData name="Jim McGowan" userId="e2c7446dd3aca506" providerId="LiveId" clId="{B61EB822-DB07-49C2-8DF7-266220C235E7}" dt="2018-02-22T16:42:10.304" v="101" actId="123"/>
        <pc:sldMkLst>
          <pc:docMk/>
          <pc:sldMk cId="498118834" sldId="333"/>
        </pc:sldMkLst>
        <pc:spChg chg="mod">
          <ac:chgData name="Jim McGowan" userId="e2c7446dd3aca506" providerId="LiveId" clId="{B61EB822-DB07-49C2-8DF7-266220C235E7}" dt="2018-02-22T16:02:48.400" v="22" actId="179"/>
          <ac:spMkLst>
            <pc:docMk/>
            <pc:sldMk cId="498118834" sldId="333"/>
            <ac:spMk id="2" creationId="{00000000-0000-0000-0000-000000000000}"/>
          </ac:spMkLst>
        </pc:spChg>
        <pc:spChg chg="mod">
          <ac:chgData name="Jim McGowan" userId="e2c7446dd3aca506" providerId="LiveId" clId="{B61EB822-DB07-49C2-8DF7-266220C235E7}" dt="2018-02-22T16:42:10.304" v="101" actId="123"/>
          <ac:spMkLst>
            <pc:docMk/>
            <pc:sldMk cId="498118834" sldId="333"/>
            <ac:spMk id="3" creationId="{00000000-0000-0000-0000-000000000000}"/>
          </ac:spMkLst>
        </pc:spChg>
      </pc:sldChg>
      <pc:sldChg chg="modSp">
        <pc:chgData name="Jim McGowan" userId="e2c7446dd3aca506" providerId="LiveId" clId="{B61EB822-DB07-49C2-8DF7-266220C235E7}" dt="2018-02-22T16:42:27.139" v="102" actId="123"/>
        <pc:sldMkLst>
          <pc:docMk/>
          <pc:sldMk cId="26374355" sldId="334"/>
        </pc:sldMkLst>
        <pc:spChg chg="mod">
          <ac:chgData name="Jim McGowan" userId="e2c7446dd3aca506" providerId="LiveId" clId="{B61EB822-DB07-49C2-8DF7-266220C235E7}" dt="2018-02-22T16:02:53.717" v="23" actId="179"/>
          <ac:spMkLst>
            <pc:docMk/>
            <pc:sldMk cId="26374355" sldId="334"/>
            <ac:spMk id="2" creationId="{00000000-0000-0000-0000-000000000000}"/>
          </ac:spMkLst>
        </pc:spChg>
        <pc:spChg chg="mod">
          <ac:chgData name="Jim McGowan" userId="e2c7446dd3aca506" providerId="LiveId" clId="{B61EB822-DB07-49C2-8DF7-266220C235E7}" dt="2018-02-22T16:42:27.139" v="102" actId="123"/>
          <ac:spMkLst>
            <pc:docMk/>
            <pc:sldMk cId="26374355" sldId="334"/>
            <ac:spMk id="3" creationId="{00000000-0000-0000-0000-000000000000}"/>
          </ac:spMkLst>
        </pc:spChg>
      </pc:sldChg>
      <pc:sldChg chg="modSp">
        <pc:chgData name="Jim McGowan" userId="e2c7446dd3aca506" providerId="LiveId" clId="{B61EB822-DB07-49C2-8DF7-266220C235E7}" dt="2018-02-22T16:42:55.572" v="103" actId="123"/>
        <pc:sldMkLst>
          <pc:docMk/>
          <pc:sldMk cId="682205586" sldId="336"/>
        </pc:sldMkLst>
        <pc:spChg chg="mod">
          <ac:chgData name="Jim McGowan" userId="e2c7446dd3aca506" providerId="LiveId" clId="{B61EB822-DB07-49C2-8DF7-266220C235E7}" dt="2018-02-22T16:03:14.028" v="26" actId="108"/>
          <ac:spMkLst>
            <pc:docMk/>
            <pc:sldMk cId="682205586" sldId="336"/>
            <ac:spMk id="2" creationId="{00000000-0000-0000-0000-000000000000}"/>
          </ac:spMkLst>
        </pc:spChg>
        <pc:spChg chg="mod">
          <ac:chgData name="Jim McGowan" userId="e2c7446dd3aca506" providerId="LiveId" clId="{B61EB822-DB07-49C2-8DF7-266220C235E7}" dt="2018-02-22T16:42:55.572" v="103" actId="123"/>
          <ac:spMkLst>
            <pc:docMk/>
            <pc:sldMk cId="682205586" sldId="336"/>
            <ac:spMk id="3" creationId="{00000000-0000-0000-0000-000000000000}"/>
          </ac:spMkLst>
        </pc:spChg>
      </pc:sldChg>
      <pc:sldChg chg="modSp">
        <pc:chgData name="Jim McGowan" userId="e2c7446dd3aca506" providerId="LiveId" clId="{B61EB822-DB07-49C2-8DF7-266220C235E7}" dt="2018-02-22T16:03:06.321" v="25" actId="179"/>
        <pc:sldMkLst>
          <pc:docMk/>
          <pc:sldMk cId="3744901626" sldId="337"/>
        </pc:sldMkLst>
        <pc:spChg chg="mod">
          <ac:chgData name="Jim McGowan" userId="e2c7446dd3aca506" providerId="LiveId" clId="{B61EB822-DB07-49C2-8DF7-266220C235E7}" dt="2018-02-22T16:03:06.321" v="25" actId="179"/>
          <ac:spMkLst>
            <pc:docMk/>
            <pc:sldMk cId="3744901626" sldId="337"/>
            <ac:spMk id="2" creationId="{00000000-0000-0000-0000-000000000000}"/>
          </ac:spMkLst>
        </pc:spChg>
      </pc:sldChg>
      <pc:sldChg chg="modSp">
        <pc:chgData name="Jim McGowan" userId="e2c7446dd3aca506" providerId="LiveId" clId="{B61EB822-DB07-49C2-8DF7-266220C235E7}" dt="2018-02-22T16:43:09.251" v="104" actId="123"/>
        <pc:sldMkLst>
          <pc:docMk/>
          <pc:sldMk cId="2231497793" sldId="338"/>
        </pc:sldMkLst>
        <pc:spChg chg="mod">
          <ac:chgData name="Jim McGowan" userId="e2c7446dd3aca506" providerId="LiveId" clId="{B61EB822-DB07-49C2-8DF7-266220C235E7}" dt="2018-02-22T16:03:18.618" v="27" actId="108"/>
          <ac:spMkLst>
            <pc:docMk/>
            <pc:sldMk cId="2231497793" sldId="338"/>
            <ac:spMk id="2" creationId="{00000000-0000-0000-0000-000000000000}"/>
          </ac:spMkLst>
        </pc:spChg>
        <pc:spChg chg="mod">
          <ac:chgData name="Jim McGowan" userId="e2c7446dd3aca506" providerId="LiveId" clId="{B61EB822-DB07-49C2-8DF7-266220C235E7}" dt="2018-02-22T16:43:09.251" v="104" actId="123"/>
          <ac:spMkLst>
            <pc:docMk/>
            <pc:sldMk cId="2231497793" sldId="338"/>
            <ac:spMk id="3" creationId="{00000000-0000-0000-0000-000000000000}"/>
          </ac:spMkLst>
        </pc:spChg>
      </pc:sldChg>
      <pc:sldChg chg="modSp">
        <pc:chgData name="Jim McGowan" userId="e2c7446dd3aca506" providerId="LiveId" clId="{B61EB822-DB07-49C2-8DF7-266220C235E7}" dt="2018-02-22T16:45:58.195" v="105" actId="123"/>
        <pc:sldMkLst>
          <pc:docMk/>
          <pc:sldMk cId="56406488" sldId="339"/>
        </pc:sldMkLst>
        <pc:spChg chg="mod">
          <ac:chgData name="Jim McGowan" userId="e2c7446dd3aca506" providerId="LiveId" clId="{B61EB822-DB07-49C2-8DF7-266220C235E7}" dt="2018-02-22T16:03:22.855" v="28" actId="108"/>
          <ac:spMkLst>
            <pc:docMk/>
            <pc:sldMk cId="56406488" sldId="339"/>
            <ac:spMk id="2" creationId="{00000000-0000-0000-0000-000000000000}"/>
          </ac:spMkLst>
        </pc:spChg>
        <pc:spChg chg="mod">
          <ac:chgData name="Jim McGowan" userId="e2c7446dd3aca506" providerId="LiveId" clId="{B61EB822-DB07-49C2-8DF7-266220C235E7}" dt="2018-02-22T16:45:58.195" v="105" actId="123"/>
          <ac:spMkLst>
            <pc:docMk/>
            <pc:sldMk cId="56406488" sldId="339"/>
            <ac:spMk id="3" creationId="{00000000-0000-0000-0000-000000000000}"/>
          </ac:spMkLst>
        </pc:spChg>
      </pc:sldChg>
      <pc:sldChg chg="modSp">
        <pc:chgData name="Jim McGowan" userId="e2c7446dd3aca506" providerId="LiveId" clId="{B61EB822-DB07-49C2-8DF7-266220C235E7}" dt="2018-02-22T16:03:43.944" v="29" actId="108"/>
        <pc:sldMkLst>
          <pc:docMk/>
          <pc:sldMk cId="3119267871" sldId="340"/>
        </pc:sldMkLst>
        <pc:spChg chg="mod">
          <ac:chgData name="Jim McGowan" userId="e2c7446dd3aca506" providerId="LiveId" clId="{B61EB822-DB07-49C2-8DF7-266220C235E7}" dt="2018-02-22T16:03:43.944" v="29" actId="108"/>
          <ac:spMkLst>
            <pc:docMk/>
            <pc:sldMk cId="3119267871" sldId="340"/>
            <ac:spMk id="2" creationId="{00000000-0000-0000-0000-000000000000}"/>
          </ac:spMkLst>
        </pc:spChg>
      </pc:sldChg>
      <pc:sldChg chg="modSp">
        <pc:chgData name="Jim McGowan" userId="e2c7446dd3aca506" providerId="LiveId" clId="{B61EB822-DB07-49C2-8DF7-266220C235E7}" dt="2018-02-22T16:04:13.432" v="33" actId="108"/>
        <pc:sldMkLst>
          <pc:docMk/>
          <pc:sldMk cId="347704431" sldId="341"/>
        </pc:sldMkLst>
        <pc:spChg chg="mod">
          <ac:chgData name="Jim McGowan" userId="e2c7446dd3aca506" providerId="LiveId" clId="{B61EB822-DB07-49C2-8DF7-266220C235E7}" dt="2018-02-22T16:04:13.432" v="33" actId="108"/>
          <ac:spMkLst>
            <pc:docMk/>
            <pc:sldMk cId="347704431" sldId="341"/>
            <ac:spMk id="2" creationId="{00000000-0000-0000-0000-000000000000}"/>
          </ac:spMkLst>
        </pc:spChg>
      </pc:sldChg>
      <pc:sldChg chg="modSp">
        <pc:chgData name="Jim McGowan" userId="e2c7446dd3aca506" providerId="LiveId" clId="{B61EB822-DB07-49C2-8DF7-266220C235E7}" dt="2018-02-22T16:04:18.705" v="34" actId="108"/>
        <pc:sldMkLst>
          <pc:docMk/>
          <pc:sldMk cId="1077551895" sldId="342"/>
        </pc:sldMkLst>
        <pc:spChg chg="mod">
          <ac:chgData name="Jim McGowan" userId="e2c7446dd3aca506" providerId="LiveId" clId="{B61EB822-DB07-49C2-8DF7-266220C235E7}" dt="2018-02-22T16:04:18.705" v="34" actId="108"/>
          <ac:spMkLst>
            <pc:docMk/>
            <pc:sldMk cId="1077551895" sldId="342"/>
            <ac:spMk id="2" creationId="{00000000-0000-0000-0000-000000000000}"/>
          </ac:spMkLst>
        </pc:spChg>
      </pc:sldChg>
      <pc:sldChg chg="modSp">
        <pc:chgData name="Jim McGowan" userId="e2c7446dd3aca506" providerId="LiveId" clId="{B61EB822-DB07-49C2-8DF7-266220C235E7}" dt="2018-02-22T16:04:22.852" v="35" actId="108"/>
        <pc:sldMkLst>
          <pc:docMk/>
          <pc:sldMk cId="304296785" sldId="343"/>
        </pc:sldMkLst>
        <pc:spChg chg="mod">
          <ac:chgData name="Jim McGowan" userId="e2c7446dd3aca506" providerId="LiveId" clId="{B61EB822-DB07-49C2-8DF7-266220C235E7}" dt="2018-02-22T16:04:22.852" v="35" actId="108"/>
          <ac:spMkLst>
            <pc:docMk/>
            <pc:sldMk cId="304296785" sldId="343"/>
            <ac:spMk id="2" creationId="{00000000-0000-0000-0000-000000000000}"/>
          </ac:spMkLst>
        </pc:spChg>
      </pc:sldChg>
      <pc:sldChg chg="modSp">
        <pc:chgData name="Jim McGowan" userId="e2c7446dd3aca506" providerId="LiveId" clId="{B61EB822-DB07-49C2-8DF7-266220C235E7}" dt="2018-02-22T16:04:26.987" v="36" actId="108"/>
        <pc:sldMkLst>
          <pc:docMk/>
          <pc:sldMk cId="2113800119" sldId="344"/>
        </pc:sldMkLst>
        <pc:spChg chg="mod">
          <ac:chgData name="Jim McGowan" userId="e2c7446dd3aca506" providerId="LiveId" clId="{B61EB822-DB07-49C2-8DF7-266220C235E7}" dt="2018-02-22T16:04:26.987" v="36" actId="108"/>
          <ac:spMkLst>
            <pc:docMk/>
            <pc:sldMk cId="2113800119" sldId="344"/>
            <ac:spMk id="2" creationId="{00000000-0000-0000-0000-000000000000}"/>
          </ac:spMkLst>
        </pc:spChg>
      </pc:sldChg>
      <pc:sldChg chg="modSp del">
        <pc:chgData name="Jim McGowan" userId="e2c7446dd3aca506" providerId="LiveId" clId="{B61EB822-DB07-49C2-8DF7-266220C235E7}" dt="2018-02-22T16:30:15.904" v="88" actId="2696"/>
        <pc:sldMkLst>
          <pc:docMk/>
          <pc:sldMk cId="221485459" sldId="345"/>
        </pc:sldMkLst>
        <pc:spChg chg="mod">
          <ac:chgData name="Jim McGowan" userId="e2c7446dd3aca506" providerId="LiveId" clId="{B61EB822-DB07-49C2-8DF7-266220C235E7}" dt="2018-02-22T16:04:32.844" v="37" actId="108"/>
          <ac:spMkLst>
            <pc:docMk/>
            <pc:sldMk cId="221485459" sldId="345"/>
            <ac:spMk id="2" creationId="{00000000-0000-0000-0000-000000000000}"/>
          </ac:spMkLst>
        </pc:spChg>
      </pc:sldChg>
      <pc:sldChg chg="modSp">
        <pc:chgData name="Jim McGowan" userId="e2c7446dd3aca506" providerId="LiveId" clId="{B61EB822-DB07-49C2-8DF7-266220C235E7}" dt="2018-02-22T16:04:37.088" v="38" actId="108"/>
        <pc:sldMkLst>
          <pc:docMk/>
          <pc:sldMk cId="4026301295" sldId="346"/>
        </pc:sldMkLst>
        <pc:spChg chg="mod">
          <ac:chgData name="Jim McGowan" userId="e2c7446dd3aca506" providerId="LiveId" clId="{B61EB822-DB07-49C2-8DF7-266220C235E7}" dt="2018-02-22T16:04:37.088" v="38" actId="108"/>
          <ac:spMkLst>
            <pc:docMk/>
            <pc:sldMk cId="4026301295" sldId="346"/>
            <ac:spMk id="2" creationId="{00000000-0000-0000-0000-000000000000}"/>
          </ac:spMkLst>
        </pc:spChg>
      </pc:sldChg>
      <pc:sldChg chg="modSp del">
        <pc:chgData name="Jim McGowan" userId="e2c7446dd3aca506" providerId="LiveId" clId="{B61EB822-DB07-49C2-8DF7-266220C235E7}" dt="2018-02-22T16:30:44.624" v="89" actId="2696"/>
        <pc:sldMkLst>
          <pc:docMk/>
          <pc:sldMk cId="127710671" sldId="347"/>
        </pc:sldMkLst>
        <pc:spChg chg="mod">
          <ac:chgData name="Jim McGowan" userId="e2c7446dd3aca506" providerId="LiveId" clId="{B61EB822-DB07-49C2-8DF7-266220C235E7}" dt="2018-02-22T16:04:40.970" v="39" actId="108"/>
          <ac:spMkLst>
            <pc:docMk/>
            <pc:sldMk cId="127710671" sldId="347"/>
            <ac:spMk id="2" creationId="{00000000-0000-0000-0000-000000000000}"/>
          </ac:spMkLst>
        </pc:spChg>
      </pc:sldChg>
      <pc:sldChg chg="modSp">
        <pc:chgData name="Jim McGowan" userId="e2c7446dd3aca506" providerId="LiveId" clId="{B61EB822-DB07-49C2-8DF7-266220C235E7}" dt="2018-02-22T16:04:08.860" v="32" actId="108"/>
        <pc:sldMkLst>
          <pc:docMk/>
          <pc:sldMk cId="2857384332" sldId="352"/>
        </pc:sldMkLst>
        <pc:spChg chg="mod">
          <ac:chgData name="Jim McGowan" userId="e2c7446dd3aca506" providerId="LiveId" clId="{B61EB822-DB07-49C2-8DF7-266220C235E7}" dt="2018-02-22T16:04:08.860" v="32" actId="108"/>
          <ac:spMkLst>
            <pc:docMk/>
            <pc:sldMk cId="2857384332" sldId="352"/>
            <ac:spMk id="2" creationId="{00000000-0000-0000-0000-000000000000}"/>
          </ac:spMkLst>
        </pc:spChg>
      </pc:sldChg>
      <pc:sldChg chg="del">
        <pc:chgData name="Jim McGowan" userId="e2c7446dd3aca506" providerId="LiveId" clId="{B61EB822-DB07-49C2-8DF7-266220C235E7}" dt="2018-02-22T16:18:20.983" v="52" actId="2696"/>
        <pc:sldMkLst>
          <pc:docMk/>
          <pc:sldMk cId="4000030928" sldId="353"/>
        </pc:sldMkLst>
      </pc:sldChg>
      <pc:sldChg chg="modSp">
        <pc:chgData name="Jim McGowan" userId="e2c7446dd3aca506" providerId="LiveId" clId="{B61EB822-DB07-49C2-8DF7-266220C235E7}" dt="2018-02-22T16:17:34.689" v="50" actId="13926"/>
        <pc:sldMkLst>
          <pc:docMk/>
          <pc:sldMk cId="1955818733" sldId="362"/>
        </pc:sldMkLst>
        <pc:spChg chg="mod">
          <ac:chgData name="Jim McGowan" userId="e2c7446dd3aca506" providerId="LiveId" clId="{B61EB822-DB07-49C2-8DF7-266220C235E7}" dt="2018-02-22T16:17:34.689" v="50" actId="13926"/>
          <ac:spMkLst>
            <pc:docMk/>
            <pc:sldMk cId="1955818733" sldId="362"/>
            <ac:spMk id="3" creationId="{00000000-0000-0000-0000-000000000000}"/>
          </ac:spMkLst>
        </pc:spChg>
      </pc:sldChg>
      <pc:sldChg chg="modSp">
        <pc:chgData name="Jim McGowan" userId="e2c7446dd3aca506" providerId="LiveId" clId="{B61EB822-DB07-49C2-8DF7-266220C235E7}" dt="2018-02-22T16:17:59.137" v="51" actId="108"/>
        <pc:sldMkLst>
          <pc:docMk/>
          <pc:sldMk cId="628972299" sldId="365"/>
        </pc:sldMkLst>
        <pc:spChg chg="mod">
          <ac:chgData name="Jim McGowan" userId="e2c7446dd3aca506" providerId="LiveId" clId="{B61EB822-DB07-49C2-8DF7-266220C235E7}" dt="2018-02-22T16:17:59.137" v="51" actId="108"/>
          <ac:spMkLst>
            <pc:docMk/>
            <pc:sldMk cId="628972299" sldId="365"/>
            <ac:spMk id="3" creationId="{00000000-0000-0000-0000-000000000000}"/>
          </ac:spMkLst>
        </pc:spChg>
      </pc:sldChg>
      <pc:sldChg chg="del">
        <pc:chgData name="Jim McGowan" userId="e2c7446dd3aca506" providerId="LiveId" clId="{B61EB822-DB07-49C2-8DF7-266220C235E7}" dt="2018-02-22T16:18:24.586" v="53" actId="2696"/>
        <pc:sldMkLst>
          <pc:docMk/>
          <pc:sldMk cId="1789071959" sldId="370"/>
        </pc:sldMkLst>
      </pc:sldChg>
      <pc:sldChg chg="delSp modSp add">
        <pc:chgData name="Jim McGowan" userId="e2c7446dd3aca506" providerId="LiveId" clId="{B61EB822-DB07-49C2-8DF7-266220C235E7}" dt="2018-02-22T16:24:45.999" v="80" actId="20577"/>
        <pc:sldMkLst>
          <pc:docMk/>
          <pc:sldMk cId="3888785754" sldId="370"/>
        </pc:sldMkLst>
        <pc:spChg chg="mod">
          <ac:chgData name="Jim McGowan" userId="e2c7446dd3aca506" providerId="LiveId" clId="{B61EB822-DB07-49C2-8DF7-266220C235E7}" dt="2018-02-22T16:24:45.999" v="80" actId="20577"/>
          <ac:spMkLst>
            <pc:docMk/>
            <pc:sldMk cId="3888785754" sldId="370"/>
            <ac:spMk id="2" creationId="{EE7482A8-D03F-45DB-A989-A2E28E8EACDB}"/>
          </ac:spMkLst>
        </pc:spChg>
        <pc:spChg chg="del">
          <ac:chgData name="Jim McGowan" userId="e2c7446dd3aca506" providerId="LiveId" clId="{B61EB822-DB07-49C2-8DF7-266220C235E7}" dt="2018-02-22T16:24:08.519" v="70" actId="478"/>
          <ac:spMkLst>
            <pc:docMk/>
            <pc:sldMk cId="3888785754" sldId="370"/>
            <ac:spMk id="3" creationId="{8D95BF99-F3EC-45B6-92A5-34AB11CB5917}"/>
          </ac:spMkLst>
        </pc:spChg>
      </pc:sldChg>
      <pc:sldChg chg="add">
        <pc:chgData name="Jim McGowan" userId="e2c7446dd3aca506" providerId="LiveId" clId="{B61EB822-DB07-49C2-8DF7-266220C235E7}" dt="2018-02-22T16:31:19.029" v="90"/>
        <pc:sldMkLst>
          <pc:docMk/>
          <pc:sldMk cId="4153921178" sldId="371"/>
        </pc:sldMkLst>
      </pc:sldChg>
      <pc:sldChg chg="add">
        <pc:chgData name="Jim McGowan" userId="e2c7446dd3aca506" providerId="LiveId" clId="{B61EB822-DB07-49C2-8DF7-266220C235E7}" dt="2018-02-22T16:31:19.029" v="90"/>
        <pc:sldMkLst>
          <pc:docMk/>
          <pc:sldMk cId="2424455620" sldId="372"/>
        </pc:sldMkLst>
      </pc:sldChg>
      <pc:sldChg chg="add">
        <pc:chgData name="Jim McGowan" userId="e2c7446dd3aca506" providerId="LiveId" clId="{B61EB822-DB07-49C2-8DF7-266220C235E7}" dt="2018-02-22T16:31:19.029" v="90"/>
        <pc:sldMkLst>
          <pc:docMk/>
          <pc:sldMk cId="1420105980" sldId="373"/>
        </pc:sldMkLst>
      </pc:sldChg>
      <pc:sldChg chg="add">
        <pc:chgData name="Jim McGowan" userId="e2c7446dd3aca506" providerId="LiveId" clId="{B61EB822-DB07-49C2-8DF7-266220C235E7}" dt="2018-02-22T16:31:19.029" v="90"/>
        <pc:sldMkLst>
          <pc:docMk/>
          <pc:sldMk cId="2342340880" sldId="374"/>
        </pc:sldMkLst>
      </pc:sldChg>
      <pc:sldChg chg="add">
        <pc:chgData name="Jim McGowan" userId="e2c7446dd3aca506" providerId="LiveId" clId="{B61EB822-DB07-49C2-8DF7-266220C235E7}" dt="2018-02-22T16:31:19.029" v="90"/>
        <pc:sldMkLst>
          <pc:docMk/>
          <pc:sldMk cId="3851359699" sldId="375"/>
        </pc:sldMkLst>
      </pc:sldChg>
      <pc:sldChg chg="add">
        <pc:chgData name="Jim McGowan" userId="e2c7446dd3aca506" providerId="LiveId" clId="{B61EB822-DB07-49C2-8DF7-266220C235E7}" dt="2018-02-22T16:31:19.029" v="90"/>
        <pc:sldMkLst>
          <pc:docMk/>
          <pc:sldMk cId="3273511138" sldId="376"/>
        </pc:sldMkLst>
      </pc:sldChg>
      <pc:sldChg chg="add">
        <pc:chgData name="Jim McGowan" userId="e2c7446dd3aca506" providerId="LiveId" clId="{B61EB822-DB07-49C2-8DF7-266220C235E7}" dt="2018-02-22T16:31:19.029" v="90"/>
        <pc:sldMkLst>
          <pc:docMk/>
          <pc:sldMk cId="2824387729" sldId="377"/>
        </pc:sldMkLst>
      </pc:sldChg>
      <pc:sldChg chg="add">
        <pc:chgData name="Jim McGowan" userId="e2c7446dd3aca506" providerId="LiveId" clId="{B61EB822-DB07-49C2-8DF7-266220C235E7}" dt="2018-02-22T16:31:19.029" v="90"/>
        <pc:sldMkLst>
          <pc:docMk/>
          <pc:sldMk cId="13573629" sldId="378"/>
        </pc:sldMkLst>
      </pc:sldChg>
      <pc:sldChg chg="add modAnim">
        <pc:chgData name="Jim McGowan" userId="e2c7446dd3aca506" providerId="LiveId" clId="{B61EB822-DB07-49C2-8DF7-266220C235E7}" dt="2018-02-22T16:49:56.010" v="107"/>
        <pc:sldMkLst>
          <pc:docMk/>
          <pc:sldMk cId="1301968738" sldId="379"/>
        </pc:sldMkLst>
      </pc:sldChg>
      <pc:sldChg chg="add">
        <pc:chgData name="Jim McGowan" userId="e2c7446dd3aca506" providerId="LiveId" clId="{B61EB822-DB07-49C2-8DF7-266220C235E7}" dt="2018-02-22T16:31:19.029" v="90"/>
        <pc:sldMkLst>
          <pc:docMk/>
          <pc:sldMk cId="1396316573" sldId="380"/>
        </pc:sldMkLst>
      </pc:sldChg>
      <pc:sldChg chg="modSp add modAnim">
        <pc:chgData name="Jim McGowan" userId="e2c7446dd3aca506" providerId="LiveId" clId="{B61EB822-DB07-49C2-8DF7-266220C235E7}" dt="2018-02-22T16:57:13.802" v="123" actId="123"/>
        <pc:sldMkLst>
          <pc:docMk/>
          <pc:sldMk cId="2975261205" sldId="381"/>
        </pc:sldMkLst>
        <pc:spChg chg="mod">
          <ac:chgData name="Jim McGowan" userId="e2c7446dd3aca506" providerId="LiveId" clId="{B61EB822-DB07-49C2-8DF7-266220C235E7}" dt="2018-02-22T16:57:13.802" v="123" actId="123"/>
          <ac:spMkLst>
            <pc:docMk/>
            <pc:sldMk cId="2975261205" sldId="381"/>
            <ac:spMk id="3" creationId="{00000000-0000-0000-0000-000000000000}"/>
          </ac:spMkLst>
        </pc:spChg>
      </pc:sldChg>
      <pc:sldChg chg="add">
        <pc:chgData name="Jim McGowan" userId="e2c7446dd3aca506" providerId="LiveId" clId="{B61EB822-DB07-49C2-8DF7-266220C235E7}" dt="2018-02-22T16:31:19.029" v="90"/>
        <pc:sldMkLst>
          <pc:docMk/>
          <pc:sldMk cId="838187018" sldId="382"/>
        </pc:sldMkLst>
      </pc:sldChg>
      <pc:sldChg chg="add">
        <pc:chgData name="Jim McGowan" userId="e2c7446dd3aca506" providerId="LiveId" clId="{B61EB822-DB07-49C2-8DF7-266220C235E7}" dt="2018-02-22T16:31:19.029" v="90"/>
        <pc:sldMkLst>
          <pc:docMk/>
          <pc:sldMk cId="2219766038" sldId="383"/>
        </pc:sldMkLst>
      </pc:sldChg>
      <pc:sldChg chg="add">
        <pc:chgData name="Jim McGowan" userId="e2c7446dd3aca506" providerId="LiveId" clId="{B61EB822-DB07-49C2-8DF7-266220C235E7}" dt="2018-02-22T16:31:19.029" v="90"/>
        <pc:sldMkLst>
          <pc:docMk/>
          <pc:sldMk cId="3392452175" sldId="384"/>
        </pc:sldMkLst>
      </pc:sldChg>
      <pc:sldChg chg="add">
        <pc:chgData name="Jim McGowan" userId="e2c7446dd3aca506" providerId="LiveId" clId="{B61EB822-DB07-49C2-8DF7-266220C235E7}" dt="2018-02-22T16:31:19.029" v="90"/>
        <pc:sldMkLst>
          <pc:docMk/>
          <pc:sldMk cId="2192908363" sldId="385"/>
        </pc:sldMkLst>
      </pc:sldChg>
      <pc:sldChg chg="add">
        <pc:chgData name="Jim McGowan" userId="e2c7446dd3aca506" providerId="LiveId" clId="{B61EB822-DB07-49C2-8DF7-266220C235E7}" dt="2018-02-22T16:31:19.029" v="90"/>
        <pc:sldMkLst>
          <pc:docMk/>
          <pc:sldMk cId="1155379557" sldId="386"/>
        </pc:sldMkLst>
      </pc:sldChg>
      <pc:sldChg chg="add">
        <pc:chgData name="Jim McGowan" userId="e2c7446dd3aca506" providerId="LiveId" clId="{B61EB822-DB07-49C2-8DF7-266220C235E7}" dt="2018-02-22T16:31:19.029" v="90"/>
        <pc:sldMkLst>
          <pc:docMk/>
          <pc:sldMk cId="2707084574" sldId="387"/>
        </pc:sldMkLst>
      </pc:sldChg>
      <pc:sldChg chg="modSp add">
        <pc:chgData name="Jim McGowan" userId="e2c7446dd3aca506" providerId="LiveId" clId="{B61EB822-DB07-49C2-8DF7-266220C235E7}" dt="2018-02-22T16:34:13.510" v="93" actId="6549"/>
        <pc:sldMkLst>
          <pc:docMk/>
          <pc:sldMk cId="2376639842" sldId="388"/>
        </pc:sldMkLst>
        <pc:spChg chg="mod">
          <ac:chgData name="Jim McGowan" userId="e2c7446dd3aca506" providerId="LiveId" clId="{B61EB822-DB07-49C2-8DF7-266220C235E7}" dt="2018-02-22T16:34:13.510" v="93" actId="6549"/>
          <ac:spMkLst>
            <pc:docMk/>
            <pc:sldMk cId="2376639842" sldId="388"/>
            <ac:spMk id="2" creationId="{00000000-0000-0000-0000-000000000000}"/>
          </ac:spMkLst>
        </pc:spChg>
      </pc:sldChg>
      <pc:sldChg chg="add">
        <pc:chgData name="Jim McGowan" userId="e2c7446dd3aca506" providerId="LiveId" clId="{B61EB822-DB07-49C2-8DF7-266220C235E7}" dt="2018-02-22T16:34:07.475" v="91"/>
        <pc:sldMkLst>
          <pc:docMk/>
          <pc:sldMk cId="1494873096" sldId="389"/>
        </pc:sldMkLst>
      </pc:sldChg>
      <pc:sldChg chg="modSp add modAnim">
        <pc:chgData name="Jim McGowan" userId="e2c7446dd3aca506" providerId="LiveId" clId="{B61EB822-DB07-49C2-8DF7-266220C235E7}" dt="2018-02-22T16:59:01.029" v="124"/>
        <pc:sldMkLst>
          <pc:docMk/>
          <pc:sldMk cId="3950995421" sldId="390"/>
        </pc:sldMkLst>
        <pc:spChg chg="mod">
          <ac:chgData name="Jim McGowan" userId="e2c7446dd3aca506" providerId="LiveId" clId="{B61EB822-DB07-49C2-8DF7-266220C235E7}" dt="2018-02-22T16:34:28.882" v="94" actId="108"/>
          <ac:spMkLst>
            <pc:docMk/>
            <pc:sldMk cId="3950995421" sldId="390"/>
            <ac:spMk id="3" creationId="{00000000-0000-0000-0000-000000000000}"/>
          </ac:spMkLst>
        </pc:spChg>
      </pc:sldChg>
      <pc:sldChg chg="add">
        <pc:chgData name="Jim McGowan" userId="e2c7446dd3aca506" providerId="LiveId" clId="{B61EB822-DB07-49C2-8DF7-266220C235E7}" dt="2018-02-22T16:34:07.475" v="91"/>
        <pc:sldMkLst>
          <pc:docMk/>
          <pc:sldMk cId="4000030928" sldId="39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r>
              <a:rPr lang="en-US"/>
              <a:t>Dr. Jim McGowan - A Review of the Millennial Kingdom - Part 2</a:t>
            </a:r>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r>
              <a:rPr lang="en-US"/>
              <a:t>2/28/2018</a:t>
            </a:r>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r>
              <a:rPr lang="en-US"/>
              <a:t>Sugar Land Bible Church</a:t>
            </a:r>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89DCA80F-6DDA-48A5-8C28-C23CDC3F395A}" type="slidenum">
              <a:rPr lang="en-US" smtClean="0"/>
              <a:t>‹#›</a:t>
            </a:fld>
            <a:endParaRPr lang="en-US"/>
          </a:p>
        </p:txBody>
      </p:sp>
    </p:spTree>
    <p:extLst>
      <p:ext uri="{BB962C8B-B14F-4D97-AF65-F5344CB8AC3E}">
        <p14:creationId xmlns:p14="http://schemas.microsoft.com/office/powerpoint/2010/main" val="88189613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Dr. Jim McGowan - A Review of the Millennial Kingdom - Part 2</a:t>
            </a:r>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r>
              <a:rPr lang="en-US"/>
              <a:t>2/28/2018</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r>
              <a:rPr lang="en-US"/>
              <a:t>Sugar Land Bible Church</a:t>
            </a:r>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BFA27EB0-84B8-4FDE-9CC3-FAE8A9B712E4}" type="slidenum">
              <a:rPr lang="en-US" smtClean="0"/>
              <a:t>‹#›</a:t>
            </a:fld>
            <a:endParaRPr lang="en-US"/>
          </a:p>
        </p:txBody>
      </p:sp>
    </p:spTree>
    <p:extLst>
      <p:ext uri="{BB962C8B-B14F-4D97-AF65-F5344CB8AC3E}">
        <p14:creationId xmlns:p14="http://schemas.microsoft.com/office/powerpoint/2010/main" val="58987478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 12:11–12 and Revelation 11:3:  Here is a summary timeline:</a:t>
            </a:r>
          </a:p>
          <a:p>
            <a:endParaRPr lang="en-US" dirty="0"/>
          </a:p>
          <a:p>
            <a:pPr marL="177845" indent="-177845">
              <a:buFont typeface="Arial" panose="020B0604020202020204" pitchFamily="34" charset="0"/>
              <a:buChar char="•"/>
            </a:pPr>
            <a:r>
              <a:rPr lang="en-US" dirty="0"/>
              <a:t>Sometime after the rapture of the church, the Antichrist enters a treaty with Israel. </a:t>
            </a:r>
            <a:r>
              <a:rPr lang="en-US" b="1" dirty="0"/>
              <a:t>This begins the seven-year tribulation.</a:t>
            </a:r>
          </a:p>
          <a:p>
            <a:pPr marL="177845" indent="-177845">
              <a:buFont typeface="Arial" panose="020B0604020202020204" pitchFamily="34" charset="0"/>
              <a:buChar char="•"/>
            </a:pPr>
            <a:r>
              <a:rPr lang="en-US" b="1" dirty="0"/>
              <a:t>At the midpoint of the tribulation (1,260 days later), </a:t>
            </a:r>
            <a:r>
              <a:rPr lang="en-US" dirty="0"/>
              <a:t>the Antichrist breaks the treaty, desecrates the temple, and begins to persecute the Jews.</a:t>
            </a:r>
          </a:p>
          <a:p>
            <a:pPr marL="177845" indent="-177845">
              <a:buFont typeface="Arial" panose="020B0604020202020204" pitchFamily="34" charset="0"/>
              <a:buChar char="•"/>
            </a:pPr>
            <a:r>
              <a:rPr lang="en-US" b="1" dirty="0"/>
              <a:t>At the end of the tribulation (1,260 days after the desecration of the temple), </a:t>
            </a:r>
            <a:r>
              <a:rPr lang="en-US" dirty="0"/>
              <a:t>Jesus Christ returns to earth and defeats the forces of the Antichrist.</a:t>
            </a:r>
          </a:p>
          <a:p>
            <a:pPr marL="177845" indent="-177845">
              <a:buFont typeface="Arial" panose="020B0604020202020204" pitchFamily="34" charset="0"/>
              <a:buChar char="•"/>
            </a:pPr>
            <a:r>
              <a:rPr lang="en-US" b="1" dirty="0"/>
              <a:t>During the next 30 days (leading up to 1,290 days after the desecration of the temple), </a:t>
            </a:r>
            <a:r>
              <a:rPr lang="en-US" dirty="0"/>
              <a:t>Israel is rebuilt and the earth is restored.</a:t>
            </a:r>
          </a:p>
          <a:p>
            <a:pPr marL="177845" indent="-177845">
              <a:buFont typeface="Arial" panose="020B0604020202020204" pitchFamily="34" charset="0"/>
              <a:buChar char="•"/>
            </a:pPr>
            <a:r>
              <a:rPr lang="en-US" b="1" dirty="0"/>
              <a:t>During the next 45 days (leading up to 1,335 days after the desecration of the temple), </a:t>
            </a:r>
            <a:r>
              <a:rPr lang="en-US" dirty="0"/>
              <a:t>the Gentile nations are judged for their treatment of Israel.</a:t>
            </a:r>
          </a:p>
          <a:p>
            <a:pPr marL="177845" indent="-177845">
              <a:buFont typeface="Arial" panose="020B0604020202020204" pitchFamily="34" charset="0"/>
              <a:buChar char="•"/>
            </a:pPr>
            <a:r>
              <a:rPr lang="en-US" dirty="0"/>
              <a:t>The dispensation of the millennium begins, and it will last for 1,000 years (Revelation 20:3, 5–6).</a:t>
            </a:r>
          </a:p>
          <a:p>
            <a:endParaRPr lang="en-US" dirty="0"/>
          </a:p>
          <a:p>
            <a:r>
              <a:rPr lang="en-US" dirty="0"/>
              <a:t>https://www.gotquestions.org/tribulation-1260-1290-1335-days.html </a:t>
            </a:r>
          </a:p>
        </p:txBody>
      </p:sp>
      <p:sp>
        <p:nvSpPr>
          <p:cNvPr id="4" name="Header Placeholder 3"/>
          <p:cNvSpPr>
            <a:spLocks noGrp="1"/>
          </p:cNvSpPr>
          <p:nvPr>
            <p:ph type="hdr" sz="quarter" idx="10"/>
          </p:nvPr>
        </p:nvSpPr>
        <p:spPr/>
        <p:txBody>
          <a:bodyPr/>
          <a:lstStyle/>
          <a:p>
            <a:r>
              <a:rPr lang="en-US" dirty="0"/>
              <a:t>Jim McGowan, Th.D. - Session 9 - The Millennial Kingdom</a:t>
            </a:r>
          </a:p>
        </p:txBody>
      </p:sp>
      <p:sp>
        <p:nvSpPr>
          <p:cNvPr id="5" name="Date Placeholder 4"/>
          <p:cNvSpPr>
            <a:spLocks noGrp="1"/>
          </p:cNvSpPr>
          <p:nvPr>
            <p:ph type="dt" idx="11"/>
          </p:nvPr>
        </p:nvSpPr>
        <p:spPr/>
        <p:txBody>
          <a:bodyPr/>
          <a:lstStyle/>
          <a:p>
            <a:r>
              <a:rPr lang="en-US"/>
              <a:t>2/28/2018</a:t>
            </a:r>
          </a:p>
        </p:txBody>
      </p:sp>
      <p:sp>
        <p:nvSpPr>
          <p:cNvPr id="6" name="Footer Placeholder 5"/>
          <p:cNvSpPr>
            <a:spLocks noGrp="1"/>
          </p:cNvSpPr>
          <p:nvPr>
            <p:ph type="ftr" sz="quarter" idx="12"/>
          </p:nvPr>
        </p:nvSpPr>
        <p:spPr/>
        <p:txBody>
          <a:bodyPr/>
          <a:lstStyle/>
          <a:p>
            <a:r>
              <a:rPr lang="en-US"/>
              <a:t>Tyndale Theological Seminary Seminar</a:t>
            </a:r>
          </a:p>
        </p:txBody>
      </p:sp>
      <p:sp>
        <p:nvSpPr>
          <p:cNvPr id="7" name="Slide Number Placeholder 6"/>
          <p:cNvSpPr>
            <a:spLocks noGrp="1"/>
          </p:cNvSpPr>
          <p:nvPr>
            <p:ph type="sldNum" sz="quarter" idx="13"/>
          </p:nvPr>
        </p:nvSpPr>
        <p:spPr/>
        <p:txBody>
          <a:bodyPr/>
          <a:lstStyle/>
          <a:p>
            <a:fld id="{BFA27EB0-84B8-4FDE-9CC3-FAE8A9B712E4}" type="slidenum">
              <a:rPr lang="en-US" smtClean="0"/>
              <a:t>5</a:t>
            </a:fld>
            <a:endParaRPr lang="en-US"/>
          </a:p>
        </p:txBody>
      </p:sp>
    </p:spTree>
    <p:extLst>
      <p:ext uri="{BB962C8B-B14F-4D97-AF65-F5344CB8AC3E}">
        <p14:creationId xmlns:p14="http://schemas.microsoft.com/office/powerpoint/2010/main" val="296760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 Jim McGowan - A Review of the Millennial Kingdom - Part 1</a:t>
            </a:r>
          </a:p>
        </p:txBody>
      </p:sp>
      <p:sp>
        <p:nvSpPr>
          <p:cNvPr id="5" name="Date Placeholder 4"/>
          <p:cNvSpPr>
            <a:spLocks noGrp="1"/>
          </p:cNvSpPr>
          <p:nvPr>
            <p:ph type="dt" idx="11"/>
          </p:nvPr>
        </p:nvSpPr>
        <p:spPr/>
        <p:txBody>
          <a:bodyPr/>
          <a:lstStyle/>
          <a:p>
            <a:r>
              <a:rPr lang="en-US"/>
              <a:t>2/28/2018</a:t>
            </a:r>
          </a:p>
        </p:txBody>
      </p:sp>
      <p:sp>
        <p:nvSpPr>
          <p:cNvPr id="6" name="Footer Placeholder 5"/>
          <p:cNvSpPr>
            <a:spLocks noGrp="1"/>
          </p:cNvSpPr>
          <p:nvPr>
            <p:ph type="ftr" sz="quarter" idx="12"/>
          </p:nvPr>
        </p:nvSpPr>
        <p:spPr/>
        <p:txBody>
          <a:bodyPr/>
          <a:lstStyle/>
          <a:p>
            <a:r>
              <a:rPr lang="en-US"/>
              <a:t>Sugar Land Bible Church</a:t>
            </a:r>
          </a:p>
        </p:txBody>
      </p:sp>
      <p:sp>
        <p:nvSpPr>
          <p:cNvPr id="7" name="Slide Number Placeholder 6"/>
          <p:cNvSpPr>
            <a:spLocks noGrp="1"/>
          </p:cNvSpPr>
          <p:nvPr>
            <p:ph type="sldNum" sz="quarter" idx="13"/>
          </p:nvPr>
        </p:nvSpPr>
        <p:spPr/>
        <p:txBody>
          <a:bodyPr/>
          <a:lstStyle/>
          <a:p>
            <a:fld id="{BFA27EB0-84B8-4FDE-9CC3-FAE8A9B712E4}" type="slidenum">
              <a:rPr lang="en-US" smtClean="0"/>
              <a:t>6</a:t>
            </a:fld>
            <a:endParaRPr lang="en-US"/>
          </a:p>
        </p:txBody>
      </p:sp>
    </p:spTree>
    <p:extLst>
      <p:ext uri="{BB962C8B-B14F-4D97-AF65-F5344CB8AC3E}">
        <p14:creationId xmlns:p14="http://schemas.microsoft.com/office/powerpoint/2010/main" val="409228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 Jim McGowan - A Review of the Millennial Kingdom - Part 1</a:t>
            </a:r>
          </a:p>
        </p:txBody>
      </p:sp>
      <p:sp>
        <p:nvSpPr>
          <p:cNvPr id="5" name="Date Placeholder 4"/>
          <p:cNvSpPr>
            <a:spLocks noGrp="1"/>
          </p:cNvSpPr>
          <p:nvPr>
            <p:ph type="dt" idx="11"/>
          </p:nvPr>
        </p:nvSpPr>
        <p:spPr/>
        <p:txBody>
          <a:bodyPr/>
          <a:lstStyle/>
          <a:p>
            <a:r>
              <a:rPr lang="en-US"/>
              <a:t>2/28/2018</a:t>
            </a:r>
          </a:p>
        </p:txBody>
      </p:sp>
      <p:sp>
        <p:nvSpPr>
          <p:cNvPr id="6" name="Footer Placeholder 5"/>
          <p:cNvSpPr>
            <a:spLocks noGrp="1"/>
          </p:cNvSpPr>
          <p:nvPr>
            <p:ph type="ftr" sz="quarter" idx="12"/>
          </p:nvPr>
        </p:nvSpPr>
        <p:spPr/>
        <p:txBody>
          <a:bodyPr/>
          <a:lstStyle/>
          <a:p>
            <a:r>
              <a:rPr lang="en-US"/>
              <a:t>Sugar Land Bible Church</a:t>
            </a:r>
          </a:p>
        </p:txBody>
      </p:sp>
      <p:sp>
        <p:nvSpPr>
          <p:cNvPr id="7" name="Slide Number Placeholder 6"/>
          <p:cNvSpPr>
            <a:spLocks noGrp="1"/>
          </p:cNvSpPr>
          <p:nvPr>
            <p:ph type="sldNum" sz="quarter" idx="13"/>
          </p:nvPr>
        </p:nvSpPr>
        <p:spPr/>
        <p:txBody>
          <a:bodyPr/>
          <a:lstStyle/>
          <a:p>
            <a:fld id="{BFA27EB0-84B8-4FDE-9CC3-FAE8A9B712E4}" type="slidenum">
              <a:rPr lang="en-US" smtClean="0"/>
              <a:t>9</a:t>
            </a:fld>
            <a:endParaRPr lang="en-US"/>
          </a:p>
        </p:txBody>
      </p:sp>
    </p:spTree>
    <p:extLst>
      <p:ext uri="{BB962C8B-B14F-4D97-AF65-F5344CB8AC3E}">
        <p14:creationId xmlns:p14="http://schemas.microsoft.com/office/powerpoint/2010/main" val="105825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 Jim McGowan - A Review of the Millennial Kingdom - Part 1</a:t>
            </a:r>
          </a:p>
        </p:txBody>
      </p:sp>
      <p:sp>
        <p:nvSpPr>
          <p:cNvPr id="5" name="Date Placeholder 4"/>
          <p:cNvSpPr>
            <a:spLocks noGrp="1"/>
          </p:cNvSpPr>
          <p:nvPr>
            <p:ph type="dt" idx="11"/>
          </p:nvPr>
        </p:nvSpPr>
        <p:spPr/>
        <p:txBody>
          <a:bodyPr/>
          <a:lstStyle/>
          <a:p>
            <a:r>
              <a:rPr lang="en-US"/>
              <a:t>2/28/2018</a:t>
            </a:r>
          </a:p>
        </p:txBody>
      </p:sp>
      <p:sp>
        <p:nvSpPr>
          <p:cNvPr id="6" name="Footer Placeholder 5"/>
          <p:cNvSpPr>
            <a:spLocks noGrp="1"/>
          </p:cNvSpPr>
          <p:nvPr>
            <p:ph type="ftr" sz="quarter" idx="12"/>
          </p:nvPr>
        </p:nvSpPr>
        <p:spPr/>
        <p:txBody>
          <a:bodyPr/>
          <a:lstStyle/>
          <a:p>
            <a:r>
              <a:rPr lang="en-US"/>
              <a:t>Sugar Land Bible Church</a:t>
            </a:r>
          </a:p>
        </p:txBody>
      </p:sp>
      <p:sp>
        <p:nvSpPr>
          <p:cNvPr id="7" name="Slide Number Placeholder 6"/>
          <p:cNvSpPr>
            <a:spLocks noGrp="1"/>
          </p:cNvSpPr>
          <p:nvPr>
            <p:ph type="sldNum" sz="quarter" idx="13"/>
          </p:nvPr>
        </p:nvSpPr>
        <p:spPr/>
        <p:txBody>
          <a:bodyPr/>
          <a:lstStyle/>
          <a:p>
            <a:fld id="{BFA27EB0-84B8-4FDE-9CC3-FAE8A9B712E4}" type="slidenum">
              <a:rPr lang="en-US" smtClean="0"/>
              <a:t>10</a:t>
            </a:fld>
            <a:endParaRPr lang="en-US"/>
          </a:p>
        </p:txBody>
      </p:sp>
    </p:spTree>
    <p:extLst>
      <p:ext uri="{BB962C8B-B14F-4D97-AF65-F5344CB8AC3E}">
        <p14:creationId xmlns:p14="http://schemas.microsoft.com/office/powerpoint/2010/main" val="3824654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 Jim McGowan - A Review of the Millennial Kingdom - Part 1</a:t>
            </a:r>
          </a:p>
        </p:txBody>
      </p:sp>
      <p:sp>
        <p:nvSpPr>
          <p:cNvPr id="5" name="Date Placeholder 4"/>
          <p:cNvSpPr>
            <a:spLocks noGrp="1"/>
          </p:cNvSpPr>
          <p:nvPr>
            <p:ph type="dt" idx="11"/>
          </p:nvPr>
        </p:nvSpPr>
        <p:spPr/>
        <p:txBody>
          <a:bodyPr/>
          <a:lstStyle/>
          <a:p>
            <a:r>
              <a:rPr lang="en-US"/>
              <a:t>2/28/2018</a:t>
            </a:r>
          </a:p>
        </p:txBody>
      </p:sp>
      <p:sp>
        <p:nvSpPr>
          <p:cNvPr id="6" name="Footer Placeholder 5"/>
          <p:cNvSpPr>
            <a:spLocks noGrp="1"/>
          </p:cNvSpPr>
          <p:nvPr>
            <p:ph type="ftr" sz="quarter" idx="12"/>
          </p:nvPr>
        </p:nvSpPr>
        <p:spPr/>
        <p:txBody>
          <a:bodyPr/>
          <a:lstStyle/>
          <a:p>
            <a:r>
              <a:rPr lang="en-US"/>
              <a:t>Sugar Land Bible Church</a:t>
            </a:r>
          </a:p>
        </p:txBody>
      </p:sp>
      <p:sp>
        <p:nvSpPr>
          <p:cNvPr id="7" name="Slide Number Placeholder 6"/>
          <p:cNvSpPr>
            <a:spLocks noGrp="1"/>
          </p:cNvSpPr>
          <p:nvPr>
            <p:ph type="sldNum" sz="quarter" idx="13"/>
          </p:nvPr>
        </p:nvSpPr>
        <p:spPr/>
        <p:txBody>
          <a:bodyPr/>
          <a:lstStyle/>
          <a:p>
            <a:fld id="{BFA27EB0-84B8-4FDE-9CC3-FAE8A9B712E4}" type="slidenum">
              <a:rPr lang="en-US" smtClean="0"/>
              <a:t>11</a:t>
            </a:fld>
            <a:endParaRPr lang="en-US"/>
          </a:p>
        </p:txBody>
      </p:sp>
    </p:spTree>
    <p:extLst>
      <p:ext uri="{BB962C8B-B14F-4D97-AF65-F5344CB8AC3E}">
        <p14:creationId xmlns:p14="http://schemas.microsoft.com/office/powerpoint/2010/main" val="270316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 Jim McGowan - A Review of the Millennial Kingdom - Part 1</a:t>
            </a:r>
          </a:p>
        </p:txBody>
      </p:sp>
      <p:sp>
        <p:nvSpPr>
          <p:cNvPr id="5" name="Date Placeholder 4"/>
          <p:cNvSpPr>
            <a:spLocks noGrp="1"/>
          </p:cNvSpPr>
          <p:nvPr>
            <p:ph type="dt" idx="11"/>
          </p:nvPr>
        </p:nvSpPr>
        <p:spPr/>
        <p:txBody>
          <a:bodyPr/>
          <a:lstStyle/>
          <a:p>
            <a:r>
              <a:rPr lang="en-US"/>
              <a:t>2/28/2018</a:t>
            </a:r>
          </a:p>
        </p:txBody>
      </p:sp>
      <p:sp>
        <p:nvSpPr>
          <p:cNvPr id="6" name="Footer Placeholder 5"/>
          <p:cNvSpPr>
            <a:spLocks noGrp="1"/>
          </p:cNvSpPr>
          <p:nvPr>
            <p:ph type="ftr" sz="quarter" idx="12"/>
          </p:nvPr>
        </p:nvSpPr>
        <p:spPr/>
        <p:txBody>
          <a:bodyPr/>
          <a:lstStyle/>
          <a:p>
            <a:r>
              <a:rPr lang="en-US"/>
              <a:t>Sugar Land Bible Church</a:t>
            </a:r>
          </a:p>
        </p:txBody>
      </p:sp>
      <p:sp>
        <p:nvSpPr>
          <p:cNvPr id="7" name="Slide Number Placeholder 6"/>
          <p:cNvSpPr>
            <a:spLocks noGrp="1"/>
          </p:cNvSpPr>
          <p:nvPr>
            <p:ph type="sldNum" sz="quarter" idx="13"/>
          </p:nvPr>
        </p:nvSpPr>
        <p:spPr/>
        <p:txBody>
          <a:bodyPr/>
          <a:lstStyle/>
          <a:p>
            <a:fld id="{BFA27EB0-84B8-4FDE-9CC3-FAE8A9B712E4}" type="slidenum">
              <a:rPr lang="en-US" smtClean="0"/>
              <a:t>71</a:t>
            </a:fld>
            <a:endParaRPr lang="en-US"/>
          </a:p>
        </p:txBody>
      </p:sp>
    </p:spTree>
    <p:extLst>
      <p:ext uri="{BB962C8B-B14F-4D97-AF65-F5344CB8AC3E}">
        <p14:creationId xmlns:p14="http://schemas.microsoft.com/office/powerpoint/2010/main" val="219968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 Jim McGowan - A Review of the Millennial Kingdom - Part 1</a:t>
            </a:r>
          </a:p>
        </p:txBody>
      </p:sp>
      <p:sp>
        <p:nvSpPr>
          <p:cNvPr id="5" name="Date Placeholder 4"/>
          <p:cNvSpPr>
            <a:spLocks noGrp="1"/>
          </p:cNvSpPr>
          <p:nvPr>
            <p:ph type="dt" idx="11"/>
          </p:nvPr>
        </p:nvSpPr>
        <p:spPr/>
        <p:txBody>
          <a:bodyPr/>
          <a:lstStyle/>
          <a:p>
            <a:r>
              <a:rPr lang="en-US"/>
              <a:t>2/28/2018</a:t>
            </a:r>
          </a:p>
        </p:txBody>
      </p:sp>
      <p:sp>
        <p:nvSpPr>
          <p:cNvPr id="6" name="Footer Placeholder 5"/>
          <p:cNvSpPr>
            <a:spLocks noGrp="1"/>
          </p:cNvSpPr>
          <p:nvPr>
            <p:ph type="ftr" sz="quarter" idx="12"/>
          </p:nvPr>
        </p:nvSpPr>
        <p:spPr/>
        <p:txBody>
          <a:bodyPr/>
          <a:lstStyle/>
          <a:p>
            <a:r>
              <a:rPr lang="en-US"/>
              <a:t>Sugar Land Bible Church</a:t>
            </a:r>
          </a:p>
        </p:txBody>
      </p:sp>
      <p:sp>
        <p:nvSpPr>
          <p:cNvPr id="7" name="Slide Number Placeholder 6"/>
          <p:cNvSpPr>
            <a:spLocks noGrp="1"/>
          </p:cNvSpPr>
          <p:nvPr>
            <p:ph type="sldNum" sz="quarter" idx="13"/>
          </p:nvPr>
        </p:nvSpPr>
        <p:spPr/>
        <p:txBody>
          <a:bodyPr/>
          <a:lstStyle/>
          <a:p>
            <a:fld id="{BFA27EB0-84B8-4FDE-9CC3-FAE8A9B712E4}" type="slidenum">
              <a:rPr lang="en-US" smtClean="0"/>
              <a:t>72</a:t>
            </a:fld>
            <a:endParaRPr lang="en-US"/>
          </a:p>
        </p:txBody>
      </p:sp>
    </p:spTree>
    <p:extLst>
      <p:ext uri="{BB962C8B-B14F-4D97-AF65-F5344CB8AC3E}">
        <p14:creationId xmlns:p14="http://schemas.microsoft.com/office/powerpoint/2010/main" val="50456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 Jim McGowan - A Review of the Millennial Kingdom - Part 1</a:t>
            </a:r>
          </a:p>
        </p:txBody>
      </p:sp>
      <p:sp>
        <p:nvSpPr>
          <p:cNvPr id="5" name="Date Placeholder 4"/>
          <p:cNvSpPr>
            <a:spLocks noGrp="1"/>
          </p:cNvSpPr>
          <p:nvPr>
            <p:ph type="dt" idx="11"/>
          </p:nvPr>
        </p:nvSpPr>
        <p:spPr/>
        <p:txBody>
          <a:bodyPr/>
          <a:lstStyle/>
          <a:p>
            <a:r>
              <a:rPr lang="en-US"/>
              <a:t>2/28/2018</a:t>
            </a:r>
          </a:p>
        </p:txBody>
      </p:sp>
      <p:sp>
        <p:nvSpPr>
          <p:cNvPr id="6" name="Footer Placeholder 5"/>
          <p:cNvSpPr>
            <a:spLocks noGrp="1"/>
          </p:cNvSpPr>
          <p:nvPr>
            <p:ph type="ftr" sz="quarter" idx="12"/>
          </p:nvPr>
        </p:nvSpPr>
        <p:spPr/>
        <p:txBody>
          <a:bodyPr/>
          <a:lstStyle/>
          <a:p>
            <a:r>
              <a:rPr lang="en-US"/>
              <a:t>Sugar Land Bible Church</a:t>
            </a:r>
          </a:p>
        </p:txBody>
      </p:sp>
      <p:sp>
        <p:nvSpPr>
          <p:cNvPr id="7" name="Slide Number Placeholder 6"/>
          <p:cNvSpPr>
            <a:spLocks noGrp="1"/>
          </p:cNvSpPr>
          <p:nvPr>
            <p:ph type="sldNum" sz="quarter" idx="13"/>
          </p:nvPr>
        </p:nvSpPr>
        <p:spPr/>
        <p:txBody>
          <a:bodyPr/>
          <a:lstStyle/>
          <a:p>
            <a:fld id="{BFA27EB0-84B8-4FDE-9CC3-FAE8A9B712E4}" type="slidenum">
              <a:rPr lang="en-US" smtClean="0"/>
              <a:t>73</a:t>
            </a:fld>
            <a:endParaRPr lang="en-US"/>
          </a:p>
        </p:txBody>
      </p:sp>
    </p:spTree>
    <p:extLst>
      <p:ext uri="{BB962C8B-B14F-4D97-AF65-F5344CB8AC3E}">
        <p14:creationId xmlns:p14="http://schemas.microsoft.com/office/powerpoint/2010/main" val="2394860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Jim McGowan, Th.D. - Session 9 - The Millennial Kingdom</a:t>
            </a:r>
          </a:p>
        </p:txBody>
      </p:sp>
      <p:sp>
        <p:nvSpPr>
          <p:cNvPr id="5" name="Date Placeholder 4"/>
          <p:cNvSpPr>
            <a:spLocks noGrp="1"/>
          </p:cNvSpPr>
          <p:nvPr>
            <p:ph type="dt" idx="11"/>
          </p:nvPr>
        </p:nvSpPr>
        <p:spPr/>
        <p:txBody>
          <a:bodyPr/>
          <a:lstStyle/>
          <a:p>
            <a:r>
              <a:rPr lang="en-US"/>
              <a:t>2/28/2018</a:t>
            </a:r>
          </a:p>
        </p:txBody>
      </p:sp>
      <p:sp>
        <p:nvSpPr>
          <p:cNvPr id="6" name="Footer Placeholder 5"/>
          <p:cNvSpPr>
            <a:spLocks noGrp="1"/>
          </p:cNvSpPr>
          <p:nvPr>
            <p:ph type="ftr" sz="quarter" idx="12"/>
          </p:nvPr>
        </p:nvSpPr>
        <p:spPr/>
        <p:txBody>
          <a:bodyPr/>
          <a:lstStyle/>
          <a:p>
            <a:r>
              <a:rPr lang="en-US"/>
              <a:t>Tyndale Theological Seminary Seminar</a:t>
            </a:r>
          </a:p>
        </p:txBody>
      </p:sp>
      <p:sp>
        <p:nvSpPr>
          <p:cNvPr id="7" name="Slide Number Placeholder 6"/>
          <p:cNvSpPr>
            <a:spLocks noGrp="1"/>
          </p:cNvSpPr>
          <p:nvPr>
            <p:ph type="sldNum" sz="quarter" idx="13"/>
          </p:nvPr>
        </p:nvSpPr>
        <p:spPr/>
        <p:txBody>
          <a:bodyPr/>
          <a:lstStyle/>
          <a:p>
            <a:fld id="{BFA27EB0-84B8-4FDE-9CC3-FAE8A9B712E4}" type="slidenum">
              <a:rPr lang="en-US" smtClean="0"/>
              <a:t>74</a:t>
            </a:fld>
            <a:endParaRPr lang="en-US"/>
          </a:p>
        </p:txBody>
      </p:sp>
    </p:spTree>
    <p:extLst>
      <p:ext uri="{BB962C8B-B14F-4D97-AF65-F5344CB8AC3E}">
        <p14:creationId xmlns:p14="http://schemas.microsoft.com/office/powerpoint/2010/main" val="75000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CA851C-EE4C-4EBF-A76E-EBB70CD06945}"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112642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A851C-EE4C-4EBF-A76E-EBB70CD06945}"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16931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A851C-EE4C-4EBF-A76E-EBB70CD06945}"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1539021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60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A851C-EE4C-4EBF-A76E-EBB70CD06945}"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262431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CA851C-EE4C-4EBF-A76E-EBB70CD06945}"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46893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CA851C-EE4C-4EBF-A76E-EBB70CD06945}"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3787186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CA851C-EE4C-4EBF-A76E-EBB70CD06945}"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83488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CA851C-EE4C-4EBF-A76E-EBB70CD06945}"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25447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A851C-EE4C-4EBF-A76E-EBB70CD06945}"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210783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CA851C-EE4C-4EBF-A76E-EBB70CD06945}"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4159385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CA851C-EE4C-4EBF-A76E-EBB70CD06945}"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143391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A851C-EE4C-4EBF-A76E-EBB70CD06945}" type="datetimeFigureOut">
              <a:rPr lang="en-US" smtClean="0"/>
              <a:t>2/27/2018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6CD3E-EF97-4C7F-9AE9-4E68E9E7FCA0}" type="slidenum">
              <a:rPr lang="en-US" smtClean="0"/>
              <a:t>‹#›</a:t>
            </a:fld>
            <a:endParaRPr lang="en-US"/>
          </a:p>
        </p:txBody>
      </p:sp>
    </p:spTree>
    <p:extLst>
      <p:ext uri="{BB962C8B-B14F-4D97-AF65-F5344CB8AC3E}">
        <p14:creationId xmlns:p14="http://schemas.microsoft.com/office/powerpoint/2010/main" val="2561551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biblicalstudies.org.uk/pdf/gtj/06-2_201.pd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9411"/>
            <a:ext cx="7772400" cy="783355"/>
          </a:xfrm>
        </p:spPr>
        <p:txBody>
          <a:bodyPr anchor="ctr">
            <a:normAutofit fontScale="90000"/>
          </a:bodyPr>
          <a:lstStyle/>
          <a:p>
            <a:r>
              <a:rPr lang="en-US" sz="4000" b="1" dirty="0">
                <a:latin typeface="+mn-lt"/>
              </a:rPr>
              <a:t>A Review of The Millennial Kingdom</a:t>
            </a:r>
            <a:br>
              <a:rPr lang="en-US" sz="4000" b="1" dirty="0">
                <a:latin typeface="+mn-lt"/>
              </a:rPr>
            </a:br>
            <a:r>
              <a:rPr lang="en-US" sz="3100" b="1" dirty="0">
                <a:latin typeface="+mn-lt"/>
              </a:rPr>
              <a:t>Part 2 </a:t>
            </a:r>
            <a:endParaRPr lang="en-US" sz="4000" b="1" dirty="0">
              <a:latin typeface="+mn-lt"/>
            </a:endParaRPr>
          </a:p>
        </p:txBody>
      </p:sp>
      <p:sp>
        <p:nvSpPr>
          <p:cNvPr id="3" name="Subtitle 2"/>
          <p:cNvSpPr>
            <a:spLocks noGrp="1"/>
          </p:cNvSpPr>
          <p:nvPr>
            <p:ph type="subTitle" idx="1"/>
          </p:nvPr>
        </p:nvSpPr>
        <p:spPr>
          <a:xfrm>
            <a:off x="2892751" y="992024"/>
            <a:ext cx="3358498" cy="1063951"/>
          </a:xfrm>
        </p:spPr>
        <p:txBody>
          <a:bodyPr>
            <a:normAutofit/>
          </a:bodyPr>
          <a:lstStyle/>
          <a:p>
            <a:r>
              <a:rPr lang="en-US" dirty="0"/>
              <a:t>Jim McGowan, Th.D.</a:t>
            </a:r>
            <a:br>
              <a:rPr lang="en-US" dirty="0"/>
            </a:br>
            <a:r>
              <a:rPr lang="en-US" sz="2000" dirty="0"/>
              <a:t>Sugar Land Bible Church</a:t>
            </a:r>
            <a:br>
              <a:rPr lang="en-US" dirty="0"/>
            </a:br>
            <a:r>
              <a:rPr lang="en-US" sz="2000" dirty="0"/>
              <a:t>02-28-2017</a:t>
            </a:r>
          </a:p>
          <a:p>
            <a:endParaRPr lang="en-US" dirty="0"/>
          </a:p>
        </p:txBody>
      </p:sp>
      <p:pic>
        <p:nvPicPr>
          <p:cNvPr id="4" name="Picture 3"/>
          <p:cNvPicPr>
            <a:picLocks noChangeAspect="1"/>
          </p:cNvPicPr>
          <p:nvPr/>
        </p:nvPicPr>
        <p:blipFill>
          <a:blip r:embed="rId2"/>
          <a:stretch>
            <a:fillRect/>
          </a:stretch>
        </p:blipFill>
        <p:spPr>
          <a:xfrm>
            <a:off x="2809875" y="2002571"/>
            <a:ext cx="3524250" cy="3810000"/>
          </a:xfrm>
          <a:prstGeom prst="rect">
            <a:avLst/>
          </a:prstGeom>
        </p:spPr>
      </p:pic>
      <p:sp>
        <p:nvSpPr>
          <p:cNvPr id="5" name="Subtitle 2"/>
          <p:cNvSpPr txBox="1">
            <a:spLocks/>
          </p:cNvSpPr>
          <p:nvPr/>
        </p:nvSpPr>
        <p:spPr>
          <a:xfrm>
            <a:off x="844732" y="6289709"/>
            <a:ext cx="7454537" cy="541945"/>
          </a:xfrm>
          <a:prstGeom prst="rect">
            <a:avLst/>
          </a:prstGeom>
        </p:spPr>
        <p:txBody>
          <a:bodyPr vert="horz" lIns="91440" tIns="45720" rIns="91440" bIns="45720" rtlCol="0" anchor="ctr">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This presentation was compiled using the following resources: Charting the End Times; Major Bible Themes, Not By Bread Alone: An Outlined Guide to Bible Doctrine, The Footsteps of the Messiah: A Study of the Sequence of Prophetic Events, The Prophecy Knowledge Handbook, and materials provided by Dr. Andy Woods and Dr. Vern Peterman.</a:t>
            </a:r>
          </a:p>
        </p:txBody>
      </p:sp>
    </p:spTree>
    <p:extLst>
      <p:ext uri="{BB962C8B-B14F-4D97-AF65-F5344CB8AC3E}">
        <p14:creationId xmlns:p14="http://schemas.microsoft.com/office/powerpoint/2010/main" val="2186047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29" y="1153682"/>
            <a:ext cx="8982142" cy="4206240"/>
          </a:xfrm>
          <a:prstGeom prst="rect">
            <a:avLst/>
          </a:prstGeom>
        </p:spPr>
      </p:pic>
      <p:sp>
        <p:nvSpPr>
          <p:cNvPr id="7" name="Title 1"/>
          <p:cNvSpPr txBox="1">
            <a:spLocks/>
          </p:cNvSpPr>
          <p:nvPr/>
        </p:nvSpPr>
        <p:spPr>
          <a:xfrm>
            <a:off x="628650" y="185665"/>
            <a:ext cx="7886700" cy="89965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buFont typeface="+mj-lt"/>
              <a:buAutoNum type="romanUcPeriod" startAt="2"/>
            </a:pPr>
            <a:r>
              <a:rPr lang="en-US" sz="3600" b="1" dirty="0">
                <a:solidFill>
                  <a:srgbClr val="0000FF"/>
                </a:solidFill>
                <a:latin typeface="+mn-lt"/>
              </a:rPr>
              <a:t>Millennial Views of the Kingdom </a:t>
            </a:r>
          </a:p>
        </p:txBody>
      </p:sp>
      <p:sp>
        <p:nvSpPr>
          <p:cNvPr id="2" name="Rectangle 1">
            <a:extLst>
              <a:ext uri="{FF2B5EF4-FFF2-40B4-BE49-F238E27FC236}">
                <a16:creationId xmlns:a16="http://schemas.microsoft.com/office/drawing/2014/main" id="{7CBA6109-F943-4A4A-B010-45CAC4D86229}"/>
              </a:ext>
            </a:extLst>
          </p:cNvPr>
          <p:cNvSpPr/>
          <p:nvPr/>
        </p:nvSpPr>
        <p:spPr>
          <a:xfrm>
            <a:off x="80929" y="5397680"/>
            <a:ext cx="8982142" cy="1384995"/>
          </a:xfrm>
          <a:prstGeom prst="rect">
            <a:avLst/>
          </a:prstGeom>
        </p:spPr>
        <p:txBody>
          <a:bodyPr wrap="square">
            <a:spAutoFit/>
          </a:bodyPr>
          <a:lstStyle/>
          <a:p>
            <a:pPr marL="0" lvl="2" algn="just">
              <a:lnSpc>
                <a:spcPct val="100000"/>
              </a:lnSpc>
              <a:spcBef>
                <a:spcPts val="0"/>
              </a:spcBef>
              <a:spcAft>
                <a:spcPts val="1200"/>
              </a:spcAft>
              <a:buClr>
                <a:srgbClr val="CC00FF"/>
              </a:buClr>
            </a:pPr>
            <a:r>
              <a:rPr lang="en-US" sz="2800" b="1" dirty="0">
                <a:solidFill>
                  <a:srgbClr val="0000FF"/>
                </a:solidFill>
              </a:rPr>
              <a:t>The whole world will be Christianized, bringing in a golden age</a:t>
            </a:r>
            <a:r>
              <a:rPr lang="en-US" sz="2800" dirty="0"/>
              <a:t> which will correspond to the millennial kingdom. The Millennium will be the last 1,000 years of the present age.</a:t>
            </a:r>
          </a:p>
        </p:txBody>
      </p:sp>
    </p:spTree>
    <p:extLst>
      <p:ext uri="{BB962C8B-B14F-4D97-AF65-F5344CB8AC3E}">
        <p14:creationId xmlns:p14="http://schemas.microsoft.com/office/powerpoint/2010/main" val="1448023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722" y="1145136"/>
            <a:ext cx="8954556" cy="3840480"/>
          </a:xfrm>
          <a:prstGeom prst="rect">
            <a:avLst/>
          </a:prstGeom>
        </p:spPr>
      </p:pic>
      <p:sp>
        <p:nvSpPr>
          <p:cNvPr id="7" name="Title 1"/>
          <p:cNvSpPr txBox="1">
            <a:spLocks/>
          </p:cNvSpPr>
          <p:nvPr/>
        </p:nvSpPr>
        <p:spPr>
          <a:xfrm>
            <a:off x="628650" y="185665"/>
            <a:ext cx="7886700" cy="89965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buFont typeface="+mj-lt"/>
              <a:buAutoNum type="romanUcPeriod" startAt="2"/>
            </a:pPr>
            <a:r>
              <a:rPr lang="en-US" sz="3600" b="1" dirty="0">
                <a:solidFill>
                  <a:srgbClr val="0000FF"/>
                </a:solidFill>
                <a:latin typeface="+mn-lt"/>
              </a:rPr>
              <a:t>Millennial Views of the Kingdom </a:t>
            </a:r>
          </a:p>
        </p:txBody>
      </p:sp>
      <p:sp>
        <p:nvSpPr>
          <p:cNvPr id="2" name="Rectangle 1">
            <a:extLst>
              <a:ext uri="{FF2B5EF4-FFF2-40B4-BE49-F238E27FC236}">
                <a16:creationId xmlns:a16="http://schemas.microsoft.com/office/drawing/2014/main" id="{EBAAE03D-382F-4BFF-9D31-8B71DE52D3E0}"/>
              </a:ext>
            </a:extLst>
          </p:cNvPr>
          <p:cNvSpPr/>
          <p:nvPr/>
        </p:nvSpPr>
        <p:spPr>
          <a:xfrm>
            <a:off x="94722" y="4911711"/>
            <a:ext cx="8954556" cy="1815882"/>
          </a:xfrm>
          <a:prstGeom prst="rect">
            <a:avLst/>
          </a:prstGeom>
        </p:spPr>
        <p:txBody>
          <a:bodyPr wrap="square">
            <a:spAutoFit/>
          </a:bodyPr>
          <a:lstStyle/>
          <a:p>
            <a:pPr marL="0" lvl="2" algn="just">
              <a:lnSpc>
                <a:spcPct val="100000"/>
              </a:lnSpc>
              <a:spcBef>
                <a:spcPts val="0"/>
              </a:spcBef>
              <a:spcAft>
                <a:spcPts val="1200"/>
              </a:spcAft>
              <a:buClr>
                <a:srgbClr val="CC00FF"/>
              </a:buClr>
            </a:pPr>
            <a:r>
              <a:rPr lang="en-US" sz="2800" b="1" dirty="0">
                <a:solidFill>
                  <a:srgbClr val="0000FF"/>
                </a:solidFill>
              </a:rPr>
              <a:t>This was the predominant view of the early church as witnessed by the early church fathers. </a:t>
            </a:r>
            <a:r>
              <a:rPr lang="en-US" sz="2800" dirty="0"/>
              <a:t>It wasn’t until the 3</a:t>
            </a:r>
            <a:r>
              <a:rPr lang="en-US" sz="2800" baseline="30000" dirty="0"/>
              <a:t>rd</a:t>
            </a:r>
            <a:r>
              <a:rPr lang="en-US" sz="2800" dirty="0"/>
              <a:t> century, under the influence of the Alexandria school of theology, that it was displaced.</a:t>
            </a:r>
          </a:p>
        </p:txBody>
      </p:sp>
    </p:spTree>
    <p:extLst>
      <p:ext uri="{BB962C8B-B14F-4D97-AF65-F5344CB8AC3E}">
        <p14:creationId xmlns:p14="http://schemas.microsoft.com/office/powerpoint/2010/main" val="2105444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algn="ctr"/>
            <a:r>
              <a:rPr lang="en-US" sz="3600" b="1" dirty="0">
                <a:latin typeface="+mn-lt"/>
              </a:rPr>
              <a:t>Outline</a:t>
            </a:r>
          </a:p>
        </p:txBody>
      </p:sp>
      <p:sp>
        <p:nvSpPr>
          <p:cNvPr id="3" name="Content Placeholder 2"/>
          <p:cNvSpPr>
            <a:spLocks noGrp="1"/>
          </p:cNvSpPr>
          <p:nvPr>
            <p:ph idx="1"/>
          </p:nvPr>
        </p:nvSpPr>
        <p:spPr>
          <a:xfrm>
            <a:off x="1258490" y="1153682"/>
            <a:ext cx="6742509" cy="2589643"/>
          </a:xfrm>
        </p:spPr>
        <p:txBody>
          <a:bodyPr>
            <a:noAutofit/>
          </a:bodyPr>
          <a:lstStyle/>
          <a:p>
            <a:pPr marL="461963" indent="-461963">
              <a:lnSpc>
                <a:spcPct val="100000"/>
              </a:lnSpc>
              <a:spcBef>
                <a:spcPts val="0"/>
              </a:spcBef>
              <a:spcAft>
                <a:spcPts val="3000"/>
              </a:spcAft>
              <a:buFont typeface="+mj-lt"/>
              <a:buAutoNum type="romanUcPeriod"/>
            </a:pPr>
            <a:r>
              <a:rPr lang="en-US" sz="3200" b="1" dirty="0"/>
              <a:t>Overview of the Millennial Kingdom</a:t>
            </a:r>
          </a:p>
          <a:p>
            <a:pPr marL="461963" indent="-461963">
              <a:lnSpc>
                <a:spcPct val="100000"/>
              </a:lnSpc>
              <a:spcBef>
                <a:spcPts val="0"/>
              </a:spcBef>
              <a:spcAft>
                <a:spcPts val="3000"/>
              </a:spcAft>
              <a:buFont typeface="+mj-lt"/>
              <a:buAutoNum type="romanUcPeriod"/>
            </a:pPr>
            <a:r>
              <a:rPr lang="en-US" sz="3200" b="1" dirty="0"/>
              <a:t>Millennial Views of the Kingdom </a:t>
            </a:r>
          </a:p>
          <a:p>
            <a:pPr marL="461963" indent="-461963">
              <a:lnSpc>
                <a:spcPct val="100000"/>
              </a:lnSpc>
              <a:spcBef>
                <a:spcPts val="0"/>
              </a:spcBef>
              <a:spcAft>
                <a:spcPts val="3000"/>
              </a:spcAft>
              <a:buFont typeface="+mj-lt"/>
              <a:buAutoNum type="romanUcPeriod"/>
            </a:pPr>
            <a:r>
              <a:rPr lang="en-US" sz="3200" b="1" u="sng" dirty="0">
                <a:solidFill>
                  <a:srgbClr val="0000FF"/>
                </a:solidFill>
              </a:rPr>
              <a:t>Nature of Millennium</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3546" y="3924300"/>
            <a:ext cx="2536908" cy="2743200"/>
          </a:xfrm>
          <a:prstGeom prst="rect">
            <a:avLst/>
          </a:prstGeom>
        </p:spPr>
      </p:pic>
    </p:spTree>
    <p:extLst>
      <p:ext uri="{BB962C8B-B14F-4D97-AF65-F5344CB8AC3E}">
        <p14:creationId xmlns:p14="http://schemas.microsoft.com/office/powerpoint/2010/main" val="780305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685800" lvl="0" indent="-685800" algn="ctr">
              <a:spcAft>
                <a:spcPts val="600"/>
              </a:spcAft>
              <a:buFont typeface="+mj-lt"/>
              <a:buAutoNum type="romanUcPeriod" startAt="3"/>
            </a:pPr>
            <a:r>
              <a:rPr lang="en-US" sz="3600" b="1" dirty="0">
                <a:solidFill>
                  <a:srgbClr val="0000FF"/>
                </a:solidFill>
                <a:latin typeface="+mn-lt"/>
              </a:rPr>
              <a:t>Nature of Millennium</a:t>
            </a:r>
          </a:p>
        </p:txBody>
      </p:sp>
      <p:sp>
        <p:nvSpPr>
          <p:cNvPr id="3" name="Content Placeholder 2"/>
          <p:cNvSpPr>
            <a:spLocks noGrp="1"/>
          </p:cNvSpPr>
          <p:nvPr>
            <p:ph idx="1"/>
          </p:nvPr>
        </p:nvSpPr>
        <p:spPr>
          <a:xfrm>
            <a:off x="932594" y="1153682"/>
            <a:ext cx="7278813" cy="4280960"/>
          </a:xfrm>
        </p:spPr>
        <p:txBody>
          <a:bodyPr>
            <a:noAutofit/>
          </a:bodyPr>
          <a:lstStyle/>
          <a:p>
            <a:pPr marL="971550" lvl="1" indent="-514350">
              <a:lnSpc>
                <a:spcPct val="100000"/>
              </a:lnSpc>
              <a:spcBef>
                <a:spcPts val="0"/>
              </a:spcBef>
              <a:spcAft>
                <a:spcPts val="3000"/>
              </a:spcAft>
              <a:buFont typeface="+mj-lt"/>
              <a:buAutoNum type="alphaUcPeriod"/>
            </a:pPr>
            <a:r>
              <a:rPr lang="en-US" sz="3200" b="1" dirty="0">
                <a:solidFill>
                  <a:srgbClr val="00B050"/>
                </a:solidFill>
              </a:rPr>
              <a:t>Duration of the Kingdom </a:t>
            </a:r>
          </a:p>
          <a:p>
            <a:pPr marL="971550" lvl="1" indent="-514350">
              <a:lnSpc>
                <a:spcPct val="100000"/>
              </a:lnSpc>
              <a:spcBef>
                <a:spcPts val="0"/>
              </a:spcBef>
              <a:spcAft>
                <a:spcPts val="3000"/>
              </a:spcAft>
              <a:buFont typeface="+mj-lt"/>
              <a:buAutoNum type="alphaUcPeriod"/>
            </a:pPr>
            <a:r>
              <a:rPr lang="en-US" sz="3200" b="1" dirty="0"/>
              <a:t>General Conditions</a:t>
            </a:r>
          </a:p>
          <a:p>
            <a:pPr marL="971550" lvl="1" indent="-514350">
              <a:lnSpc>
                <a:spcPct val="100000"/>
              </a:lnSpc>
              <a:spcBef>
                <a:spcPts val="0"/>
              </a:spcBef>
              <a:spcAft>
                <a:spcPts val="3000"/>
              </a:spcAft>
              <a:buFont typeface="+mj-lt"/>
              <a:buAutoNum type="alphaUcPeriod"/>
            </a:pPr>
            <a:r>
              <a:rPr lang="en-US" sz="3200" b="1" dirty="0"/>
              <a:t>Political Conditions</a:t>
            </a:r>
          </a:p>
          <a:p>
            <a:pPr marL="971550" lvl="1" indent="-514350">
              <a:lnSpc>
                <a:spcPct val="100000"/>
              </a:lnSpc>
              <a:spcBef>
                <a:spcPts val="0"/>
              </a:spcBef>
              <a:spcAft>
                <a:spcPts val="3000"/>
              </a:spcAft>
              <a:buFont typeface="+mj-lt"/>
              <a:buAutoNum type="alphaUcPeriod"/>
            </a:pPr>
            <a:r>
              <a:rPr lang="en-US" sz="3200" b="1" dirty="0"/>
              <a:t>Governors, Governed In Millennium</a:t>
            </a:r>
          </a:p>
          <a:p>
            <a:pPr marL="971550" lvl="1" indent="-514350">
              <a:lnSpc>
                <a:spcPct val="100000"/>
              </a:lnSpc>
              <a:spcBef>
                <a:spcPts val="0"/>
              </a:spcBef>
              <a:spcAft>
                <a:spcPts val="3000"/>
              </a:spcAft>
              <a:buFont typeface="+mj-lt"/>
              <a:buAutoNum type="alphaUcPeriod"/>
            </a:pPr>
            <a:r>
              <a:rPr lang="en-US" sz="3200" b="1" dirty="0"/>
              <a:t> Spiritual Conditions</a:t>
            </a:r>
          </a:p>
        </p:txBody>
      </p:sp>
    </p:spTree>
    <p:extLst>
      <p:ext uri="{BB962C8B-B14F-4D97-AF65-F5344CB8AC3E}">
        <p14:creationId xmlns:p14="http://schemas.microsoft.com/office/powerpoint/2010/main" val="1955818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971550" lvl="1" indent="-514350" algn="ctr" rtl="0">
              <a:spcAft>
                <a:spcPts val="3000"/>
              </a:spcAft>
              <a:buFont typeface="+mj-lt"/>
              <a:buAutoNum type="alphaUcPeriod"/>
            </a:pPr>
            <a:r>
              <a:rPr lang="en-US" sz="3600" b="1" kern="1200" dirty="0">
                <a:solidFill>
                  <a:srgbClr val="00B050"/>
                </a:solidFill>
                <a:latin typeface="+mn-lt"/>
                <a:ea typeface="+mn-ea"/>
                <a:cs typeface="+mn-cs"/>
              </a:rPr>
              <a:t>Duration of the Kingdom </a:t>
            </a:r>
          </a:p>
        </p:txBody>
      </p:sp>
      <p:sp>
        <p:nvSpPr>
          <p:cNvPr id="3" name="Content Placeholder 2"/>
          <p:cNvSpPr>
            <a:spLocks noGrp="1"/>
          </p:cNvSpPr>
          <p:nvPr>
            <p:ph idx="1"/>
          </p:nvPr>
        </p:nvSpPr>
        <p:spPr>
          <a:xfrm>
            <a:off x="470263" y="1153683"/>
            <a:ext cx="2531729" cy="1184075"/>
          </a:xfrm>
        </p:spPr>
        <p:txBody>
          <a:bodyPr>
            <a:noAutofit/>
          </a:bodyPr>
          <a:lstStyle/>
          <a:p>
            <a:pPr marL="339725" lvl="1" indent="-339725" algn="just">
              <a:lnSpc>
                <a:spcPct val="100000"/>
              </a:lnSpc>
              <a:spcBef>
                <a:spcPts val="0"/>
              </a:spcBef>
              <a:spcAft>
                <a:spcPts val="600"/>
              </a:spcAft>
            </a:pPr>
            <a:r>
              <a:rPr lang="en-US" sz="3200" b="1" dirty="0"/>
              <a:t>1000 years</a:t>
            </a:r>
          </a:p>
          <a:p>
            <a:pPr marL="339725" lvl="1" indent="-339725" algn="just">
              <a:lnSpc>
                <a:spcPct val="100000"/>
              </a:lnSpc>
              <a:spcBef>
                <a:spcPts val="0"/>
              </a:spcBef>
              <a:spcAft>
                <a:spcPts val="600"/>
              </a:spcAft>
            </a:pPr>
            <a:r>
              <a:rPr lang="en-US" sz="3200" b="1" dirty="0"/>
              <a:t>Eternal</a:t>
            </a:r>
          </a:p>
        </p:txBody>
      </p:sp>
      <p:pic>
        <p:nvPicPr>
          <p:cNvPr id="4" name="Picture 3"/>
          <p:cNvPicPr>
            <a:picLocks noChangeAspect="1"/>
          </p:cNvPicPr>
          <p:nvPr/>
        </p:nvPicPr>
        <p:blipFill>
          <a:blip r:embed="rId2"/>
          <a:stretch>
            <a:fillRect/>
          </a:stretch>
        </p:blipFill>
        <p:spPr>
          <a:xfrm>
            <a:off x="1533525" y="2406125"/>
            <a:ext cx="6076950" cy="3400425"/>
          </a:xfrm>
          <a:prstGeom prst="rect">
            <a:avLst/>
          </a:prstGeom>
        </p:spPr>
      </p:pic>
    </p:spTree>
    <p:extLst>
      <p:ext uri="{BB962C8B-B14F-4D97-AF65-F5344CB8AC3E}">
        <p14:creationId xmlns:p14="http://schemas.microsoft.com/office/powerpoint/2010/main" val="147192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685800" lvl="0" indent="-685800" algn="ctr">
              <a:spcAft>
                <a:spcPts val="600"/>
              </a:spcAft>
              <a:buFont typeface="+mj-lt"/>
              <a:buAutoNum type="romanUcPeriod" startAt="3"/>
            </a:pPr>
            <a:r>
              <a:rPr lang="en-US" sz="3600" b="1" dirty="0">
                <a:solidFill>
                  <a:srgbClr val="0000FF"/>
                </a:solidFill>
                <a:latin typeface="+mn-lt"/>
              </a:rPr>
              <a:t>Nature of Millennium</a:t>
            </a:r>
          </a:p>
        </p:txBody>
      </p:sp>
      <p:sp>
        <p:nvSpPr>
          <p:cNvPr id="3" name="Content Placeholder 2"/>
          <p:cNvSpPr>
            <a:spLocks noGrp="1"/>
          </p:cNvSpPr>
          <p:nvPr>
            <p:ph idx="1"/>
          </p:nvPr>
        </p:nvSpPr>
        <p:spPr>
          <a:xfrm>
            <a:off x="932594" y="1153682"/>
            <a:ext cx="7278813" cy="4280960"/>
          </a:xfrm>
        </p:spPr>
        <p:txBody>
          <a:bodyPr>
            <a:noAutofit/>
          </a:bodyPr>
          <a:lstStyle/>
          <a:p>
            <a:pPr marL="971550" lvl="1" indent="-514350">
              <a:lnSpc>
                <a:spcPct val="100000"/>
              </a:lnSpc>
              <a:spcBef>
                <a:spcPts val="0"/>
              </a:spcBef>
              <a:spcAft>
                <a:spcPts val="3000"/>
              </a:spcAft>
              <a:buFont typeface="+mj-lt"/>
              <a:buAutoNum type="alphaUcPeriod"/>
            </a:pPr>
            <a:r>
              <a:rPr lang="en-US" sz="3200" b="1" dirty="0"/>
              <a:t>Duration of the Kingdom </a:t>
            </a:r>
          </a:p>
          <a:p>
            <a:pPr marL="971550" lvl="1" indent="-514350">
              <a:lnSpc>
                <a:spcPct val="100000"/>
              </a:lnSpc>
              <a:spcBef>
                <a:spcPts val="0"/>
              </a:spcBef>
              <a:spcAft>
                <a:spcPts val="3000"/>
              </a:spcAft>
              <a:buFont typeface="+mj-lt"/>
              <a:buAutoNum type="alphaUcPeriod"/>
            </a:pPr>
            <a:r>
              <a:rPr lang="en-US" sz="3200" b="1" dirty="0">
                <a:solidFill>
                  <a:srgbClr val="00B050"/>
                </a:solidFill>
              </a:rPr>
              <a:t>General Conditions</a:t>
            </a:r>
          </a:p>
          <a:p>
            <a:pPr marL="971550" lvl="1" indent="-514350">
              <a:lnSpc>
                <a:spcPct val="100000"/>
              </a:lnSpc>
              <a:spcBef>
                <a:spcPts val="0"/>
              </a:spcBef>
              <a:spcAft>
                <a:spcPts val="3000"/>
              </a:spcAft>
              <a:buFont typeface="+mj-lt"/>
              <a:buAutoNum type="alphaUcPeriod"/>
            </a:pPr>
            <a:r>
              <a:rPr lang="en-US" sz="3200" b="1" dirty="0"/>
              <a:t>Political Conditions</a:t>
            </a:r>
          </a:p>
          <a:p>
            <a:pPr marL="971550" lvl="1" indent="-514350">
              <a:lnSpc>
                <a:spcPct val="100000"/>
              </a:lnSpc>
              <a:spcBef>
                <a:spcPts val="0"/>
              </a:spcBef>
              <a:spcAft>
                <a:spcPts val="3000"/>
              </a:spcAft>
              <a:buFont typeface="+mj-lt"/>
              <a:buAutoNum type="alphaUcPeriod"/>
            </a:pPr>
            <a:r>
              <a:rPr lang="en-US" sz="3200" b="1" dirty="0"/>
              <a:t>Governors, Governed In Millennium</a:t>
            </a:r>
          </a:p>
          <a:p>
            <a:pPr marL="971550" lvl="1" indent="-514350">
              <a:lnSpc>
                <a:spcPct val="100000"/>
              </a:lnSpc>
              <a:spcBef>
                <a:spcPts val="0"/>
              </a:spcBef>
              <a:spcAft>
                <a:spcPts val="3000"/>
              </a:spcAft>
              <a:buFont typeface="+mj-lt"/>
              <a:buAutoNum type="alphaUcPeriod"/>
            </a:pPr>
            <a:r>
              <a:rPr lang="en-US" sz="3200" b="1" dirty="0"/>
              <a:t> Spiritual Conditions</a:t>
            </a:r>
          </a:p>
        </p:txBody>
      </p:sp>
    </p:spTree>
    <p:extLst>
      <p:ext uri="{BB962C8B-B14F-4D97-AF65-F5344CB8AC3E}">
        <p14:creationId xmlns:p14="http://schemas.microsoft.com/office/powerpoint/2010/main" val="628972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914400" lvl="1" indent="-457200" algn="ctr" rtl="0">
              <a:spcAft>
                <a:spcPts val="3000"/>
              </a:spcAft>
              <a:buFont typeface="+mj-lt"/>
              <a:buAutoNum type="alphaUcPeriod" startAt="2"/>
            </a:pPr>
            <a:r>
              <a:rPr lang="en-US" sz="3600" b="1" kern="1200" dirty="0">
                <a:solidFill>
                  <a:srgbClr val="00B050"/>
                </a:solidFill>
                <a:latin typeface="+mn-lt"/>
                <a:ea typeface="+mn-ea"/>
                <a:cs typeface="+mn-cs"/>
              </a:rPr>
              <a:t>General Conditions</a:t>
            </a:r>
          </a:p>
        </p:txBody>
      </p:sp>
      <p:sp>
        <p:nvSpPr>
          <p:cNvPr id="3" name="Content Placeholder 2"/>
          <p:cNvSpPr>
            <a:spLocks noGrp="1"/>
          </p:cNvSpPr>
          <p:nvPr>
            <p:ph idx="1"/>
          </p:nvPr>
        </p:nvSpPr>
        <p:spPr>
          <a:xfrm>
            <a:off x="2066497" y="1153682"/>
            <a:ext cx="5011006" cy="4599417"/>
          </a:xfrm>
        </p:spPr>
        <p:txBody>
          <a:bodyPr>
            <a:noAutofit/>
          </a:bodyPr>
          <a:lstStyle/>
          <a:p>
            <a:pPr marL="457200" lvl="1" indent="-457200">
              <a:lnSpc>
                <a:spcPct val="100000"/>
              </a:lnSpc>
              <a:spcBef>
                <a:spcPts val="0"/>
              </a:spcBef>
              <a:spcAft>
                <a:spcPts val="1200"/>
              </a:spcAft>
            </a:pPr>
            <a:r>
              <a:rPr lang="en-US" sz="3200" b="1" dirty="0"/>
              <a:t>Better Health Conditions </a:t>
            </a:r>
          </a:p>
          <a:p>
            <a:pPr marL="457200" lvl="1" indent="-457200">
              <a:lnSpc>
                <a:spcPct val="100000"/>
              </a:lnSpc>
              <a:spcBef>
                <a:spcPts val="0"/>
              </a:spcBef>
              <a:spcAft>
                <a:spcPts val="1200"/>
              </a:spcAft>
            </a:pPr>
            <a:r>
              <a:rPr lang="en-US" sz="3200" b="1" dirty="0"/>
              <a:t>Increased Fertility</a:t>
            </a:r>
          </a:p>
          <a:p>
            <a:pPr marL="457200" lvl="1" indent="-457200">
              <a:lnSpc>
                <a:spcPct val="100000"/>
              </a:lnSpc>
              <a:spcBef>
                <a:spcPts val="0"/>
              </a:spcBef>
              <a:spcAft>
                <a:spcPts val="1200"/>
              </a:spcAft>
            </a:pPr>
            <a:r>
              <a:rPr lang="en-US" sz="3200" b="1" dirty="0"/>
              <a:t>Labor and Productivity</a:t>
            </a:r>
          </a:p>
          <a:p>
            <a:pPr marL="457200" lvl="1" indent="-457200">
              <a:lnSpc>
                <a:spcPct val="100000"/>
              </a:lnSpc>
              <a:spcBef>
                <a:spcPts val="0"/>
              </a:spcBef>
              <a:spcAft>
                <a:spcPts val="1200"/>
              </a:spcAft>
            </a:pPr>
            <a:r>
              <a:rPr lang="en-US" sz="3200" b="1" dirty="0"/>
              <a:t>Partial Removal of Curse</a:t>
            </a:r>
          </a:p>
          <a:p>
            <a:pPr marL="457200" lvl="1" indent="-457200">
              <a:lnSpc>
                <a:spcPct val="100000"/>
              </a:lnSpc>
              <a:spcBef>
                <a:spcPts val="0"/>
              </a:spcBef>
              <a:spcAft>
                <a:spcPts val="1200"/>
              </a:spcAft>
            </a:pPr>
            <a:r>
              <a:rPr lang="en-US" sz="3200" b="1" dirty="0"/>
              <a:t>Glory</a:t>
            </a:r>
          </a:p>
          <a:p>
            <a:pPr marL="457200" lvl="1" indent="-457200">
              <a:lnSpc>
                <a:spcPct val="100000"/>
              </a:lnSpc>
              <a:spcBef>
                <a:spcPts val="0"/>
              </a:spcBef>
              <a:spcAft>
                <a:spcPts val="1200"/>
              </a:spcAft>
            </a:pPr>
            <a:r>
              <a:rPr lang="en-US" sz="3200" b="1" dirty="0"/>
              <a:t>Joy</a:t>
            </a:r>
          </a:p>
          <a:p>
            <a:pPr marL="457200" lvl="1" indent="-457200">
              <a:lnSpc>
                <a:spcPct val="100000"/>
              </a:lnSpc>
              <a:spcBef>
                <a:spcPts val="0"/>
              </a:spcBef>
              <a:spcAft>
                <a:spcPts val="1200"/>
              </a:spcAft>
            </a:pPr>
            <a:r>
              <a:rPr lang="en-US" sz="3200" b="1" dirty="0"/>
              <a:t>Wealth</a:t>
            </a:r>
          </a:p>
        </p:txBody>
      </p:sp>
    </p:spTree>
    <p:extLst>
      <p:ext uri="{BB962C8B-B14F-4D97-AF65-F5344CB8AC3E}">
        <p14:creationId xmlns:p14="http://schemas.microsoft.com/office/powerpoint/2010/main" val="1495660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82A8-D03F-45DB-A989-A2E28E8EACDB}"/>
              </a:ext>
            </a:extLst>
          </p:cNvPr>
          <p:cNvSpPr>
            <a:spLocks noGrp="1"/>
          </p:cNvSpPr>
          <p:nvPr>
            <p:ph type="title"/>
          </p:nvPr>
        </p:nvSpPr>
        <p:spPr>
          <a:xfrm>
            <a:off x="628650" y="2766219"/>
            <a:ext cx="7886700" cy="1325563"/>
          </a:xfrm>
        </p:spPr>
        <p:txBody>
          <a:bodyPr>
            <a:normAutofit/>
          </a:bodyPr>
          <a:lstStyle/>
          <a:p>
            <a:pPr algn="ctr"/>
            <a:r>
              <a:rPr lang="en-US" sz="5400" b="1" dirty="0">
                <a:latin typeface="+mn-lt"/>
                <a:ea typeface="+mn-ea"/>
                <a:cs typeface="+mn-cs"/>
              </a:rPr>
              <a:t>END OF PART 1 REVIEW</a:t>
            </a:r>
          </a:p>
        </p:txBody>
      </p:sp>
    </p:spTree>
    <p:extLst>
      <p:ext uri="{BB962C8B-B14F-4D97-AF65-F5344CB8AC3E}">
        <p14:creationId xmlns:p14="http://schemas.microsoft.com/office/powerpoint/2010/main" val="388878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685800" lvl="0" indent="-685800" algn="ctr">
              <a:spcAft>
                <a:spcPts val="600"/>
              </a:spcAft>
              <a:buFont typeface="+mj-lt"/>
              <a:buAutoNum type="romanUcPeriod" startAt="3"/>
            </a:pPr>
            <a:r>
              <a:rPr lang="en-US" sz="3600" b="1" dirty="0">
                <a:solidFill>
                  <a:srgbClr val="0000FF"/>
                </a:solidFill>
                <a:latin typeface="+mn-lt"/>
              </a:rPr>
              <a:t>Nature of Millennium</a:t>
            </a:r>
          </a:p>
        </p:txBody>
      </p:sp>
      <p:sp>
        <p:nvSpPr>
          <p:cNvPr id="3" name="Content Placeholder 2"/>
          <p:cNvSpPr>
            <a:spLocks noGrp="1"/>
          </p:cNvSpPr>
          <p:nvPr>
            <p:ph idx="1"/>
          </p:nvPr>
        </p:nvSpPr>
        <p:spPr>
          <a:xfrm>
            <a:off x="932594" y="1153682"/>
            <a:ext cx="7278813" cy="3465943"/>
          </a:xfrm>
        </p:spPr>
        <p:txBody>
          <a:bodyPr>
            <a:noAutofit/>
          </a:bodyPr>
          <a:lstStyle/>
          <a:p>
            <a:pPr marL="971550" lvl="1" indent="-514350">
              <a:lnSpc>
                <a:spcPct val="100000"/>
              </a:lnSpc>
              <a:spcBef>
                <a:spcPts val="0"/>
              </a:spcBef>
              <a:spcAft>
                <a:spcPts val="3000"/>
              </a:spcAft>
              <a:buFont typeface="+mj-lt"/>
              <a:buAutoNum type="alphaUcPeriod"/>
            </a:pPr>
            <a:r>
              <a:rPr lang="en-US" sz="3200" b="1" dirty="0"/>
              <a:t>Duration of the Kingdom </a:t>
            </a:r>
          </a:p>
          <a:p>
            <a:pPr marL="971550" lvl="1" indent="-514350">
              <a:lnSpc>
                <a:spcPct val="100000"/>
              </a:lnSpc>
              <a:spcBef>
                <a:spcPts val="0"/>
              </a:spcBef>
              <a:spcAft>
                <a:spcPts val="3000"/>
              </a:spcAft>
              <a:buFont typeface="+mj-lt"/>
              <a:buAutoNum type="alphaUcPeriod"/>
            </a:pPr>
            <a:r>
              <a:rPr lang="en-US" sz="3200" b="1" dirty="0"/>
              <a:t>General Conditions</a:t>
            </a:r>
          </a:p>
          <a:p>
            <a:pPr marL="971550" lvl="1" indent="-514350">
              <a:lnSpc>
                <a:spcPct val="100000"/>
              </a:lnSpc>
              <a:spcBef>
                <a:spcPts val="0"/>
              </a:spcBef>
              <a:spcAft>
                <a:spcPts val="3000"/>
              </a:spcAft>
              <a:buFont typeface="+mj-lt"/>
              <a:buAutoNum type="alphaUcPeriod"/>
            </a:pPr>
            <a:r>
              <a:rPr lang="en-US" sz="3200" b="1" u="sng" dirty="0">
                <a:solidFill>
                  <a:srgbClr val="00B050"/>
                </a:solidFill>
              </a:rPr>
              <a:t>Political Conditions</a:t>
            </a:r>
          </a:p>
          <a:p>
            <a:pPr marL="971550" lvl="1" indent="-514350">
              <a:lnSpc>
                <a:spcPct val="100000"/>
              </a:lnSpc>
              <a:spcBef>
                <a:spcPts val="0"/>
              </a:spcBef>
              <a:spcAft>
                <a:spcPts val="3000"/>
              </a:spcAft>
              <a:buFont typeface="+mj-lt"/>
              <a:buAutoNum type="alphaUcPeriod"/>
            </a:pPr>
            <a:r>
              <a:rPr lang="en-US" sz="3200" b="1" dirty="0"/>
              <a:t>Governors, Governed In Millennium</a:t>
            </a:r>
          </a:p>
          <a:p>
            <a:pPr marL="971550" lvl="1" indent="-514350">
              <a:lnSpc>
                <a:spcPct val="100000"/>
              </a:lnSpc>
              <a:spcBef>
                <a:spcPts val="0"/>
              </a:spcBef>
              <a:spcAft>
                <a:spcPts val="3000"/>
              </a:spcAft>
              <a:buFont typeface="+mj-lt"/>
              <a:buAutoNum type="alphaUcPeriod"/>
            </a:pPr>
            <a:r>
              <a:rPr lang="en-US" sz="3200" b="1" dirty="0"/>
              <a:t> Spiritual Conditions</a:t>
            </a:r>
          </a:p>
        </p:txBody>
      </p:sp>
    </p:spTree>
    <p:extLst>
      <p:ext uri="{BB962C8B-B14F-4D97-AF65-F5344CB8AC3E}">
        <p14:creationId xmlns:p14="http://schemas.microsoft.com/office/powerpoint/2010/main" val="408287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108" y="185665"/>
            <a:ext cx="4587784" cy="899651"/>
          </a:xfrm>
        </p:spPr>
        <p:txBody>
          <a:bodyPr>
            <a:normAutofit/>
          </a:bodyPr>
          <a:lstStyle/>
          <a:p>
            <a:pPr marL="461963" lvl="1" indent="-461963" algn="ctr" rtl="0">
              <a:spcAft>
                <a:spcPts val="3000"/>
              </a:spcAft>
              <a:buFont typeface="+mj-lt"/>
              <a:buAutoNum type="alphaUcPeriod" startAt="3"/>
            </a:pPr>
            <a:r>
              <a:rPr lang="en-US" sz="3600" b="1" kern="1200" dirty="0">
                <a:solidFill>
                  <a:srgbClr val="00B050"/>
                </a:solidFill>
                <a:latin typeface="+mn-lt"/>
                <a:ea typeface="+mn-ea"/>
                <a:cs typeface="+mn-cs"/>
              </a:rPr>
              <a:t>Political Conditions</a:t>
            </a:r>
          </a:p>
        </p:txBody>
      </p:sp>
      <p:sp>
        <p:nvSpPr>
          <p:cNvPr id="3" name="Content Placeholder 2"/>
          <p:cNvSpPr>
            <a:spLocks noGrp="1"/>
          </p:cNvSpPr>
          <p:nvPr>
            <p:ph idx="1"/>
          </p:nvPr>
        </p:nvSpPr>
        <p:spPr>
          <a:xfrm>
            <a:off x="1347360" y="1153682"/>
            <a:ext cx="6449281" cy="3465943"/>
          </a:xfrm>
        </p:spPr>
        <p:txBody>
          <a:bodyPr>
            <a:noAutofit/>
          </a:bodyPr>
          <a:lstStyle/>
          <a:p>
            <a:pPr marL="457200" lvl="1" indent="-457200">
              <a:lnSpc>
                <a:spcPct val="100000"/>
              </a:lnSpc>
              <a:spcBef>
                <a:spcPts val="0"/>
              </a:spcBef>
              <a:spcAft>
                <a:spcPts val="1200"/>
              </a:spcAft>
            </a:pPr>
            <a:r>
              <a:rPr lang="en-US" sz="3200" b="1" dirty="0"/>
              <a:t>Perfect, Lasting Peace </a:t>
            </a:r>
          </a:p>
          <a:p>
            <a:pPr marL="457200" lvl="1" indent="-457200">
              <a:lnSpc>
                <a:spcPct val="100000"/>
              </a:lnSpc>
              <a:spcBef>
                <a:spcPts val="0"/>
              </a:spcBef>
              <a:spcAft>
                <a:spcPts val="1200"/>
              </a:spcAft>
            </a:pPr>
            <a:r>
              <a:rPr lang="en-US" sz="3200" b="1" dirty="0"/>
              <a:t>Kingdom Judicial System</a:t>
            </a:r>
          </a:p>
          <a:p>
            <a:pPr marL="457200" lvl="1" indent="-457200">
              <a:lnSpc>
                <a:spcPct val="100000"/>
              </a:lnSpc>
              <a:spcBef>
                <a:spcPts val="0"/>
              </a:spcBef>
              <a:spcAft>
                <a:spcPts val="1200"/>
              </a:spcAft>
            </a:pPr>
            <a:r>
              <a:rPr lang="en-US" sz="3200" b="1" dirty="0"/>
              <a:t>Individual Welfare Priority</a:t>
            </a:r>
          </a:p>
          <a:p>
            <a:pPr marL="457200" lvl="1" indent="-457200">
              <a:lnSpc>
                <a:spcPct val="100000"/>
              </a:lnSpc>
              <a:spcBef>
                <a:spcPts val="0"/>
              </a:spcBef>
              <a:spcAft>
                <a:spcPts val="1200"/>
              </a:spcAft>
            </a:pPr>
            <a:r>
              <a:rPr lang="en-US" sz="3200" b="1" dirty="0"/>
              <a:t>Millennial Government Dictatorial</a:t>
            </a:r>
          </a:p>
        </p:txBody>
      </p:sp>
    </p:spTree>
    <p:extLst>
      <p:ext uri="{BB962C8B-B14F-4D97-AF65-F5344CB8AC3E}">
        <p14:creationId xmlns:p14="http://schemas.microsoft.com/office/powerpoint/2010/main" val="86243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1000"/>
                            </p:stCondLst>
                            <p:childTnLst>
                              <p:par>
                                <p:cTn id="9" presetID="14" presetClass="entr" presetSubtype="1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2000"/>
                            </p:stCondLst>
                            <p:childTnLst>
                              <p:par>
                                <p:cTn id="13" presetID="14" presetClass="entr" presetSubtype="1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3000"/>
                            </p:stCondLst>
                            <p:childTnLst>
                              <p:par>
                                <p:cTn id="17" presetID="14" presetClass="entr" presetSubtype="10"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algn="ctr"/>
            <a:r>
              <a:rPr lang="en-US" sz="3600" b="1" dirty="0">
                <a:latin typeface="+mn-lt"/>
              </a:rPr>
              <a:t>Outline</a:t>
            </a:r>
          </a:p>
        </p:txBody>
      </p:sp>
      <p:sp>
        <p:nvSpPr>
          <p:cNvPr id="3" name="Content Placeholder 2"/>
          <p:cNvSpPr>
            <a:spLocks noGrp="1"/>
          </p:cNvSpPr>
          <p:nvPr>
            <p:ph idx="1"/>
          </p:nvPr>
        </p:nvSpPr>
        <p:spPr>
          <a:xfrm>
            <a:off x="1244204" y="1153682"/>
            <a:ext cx="6775846" cy="2837293"/>
          </a:xfrm>
        </p:spPr>
        <p:txBody>
          <a:bodyPr>
            <a:noAutofit/>
          </a:bodyPr>
          <a:lstStyle/>
          <a:p>
            <a:pPr marL="461963" indent="-461963">
              <a:lnSpc>
                <a:spcPct val="100000"/>
              </a:lnSpc>
              <a:spcBef>
                <a:spcPts val="0"/>
              </a:spcBef>
              <a:spcAft>
                <a:spcPts val="3000"/>
              </a:spcAft>
              <a:buFont typeface="+mj-lt"/>
              <a:buAutoNum type="romanUcPeriod"/>
            </a:pPr>
            <a:r>
              <a:rPr lang="en-US" sz="3200" b="1" dirty="0"/>
              <a:t>Overview of the Millennial Kingdom</a:t>
            </a:r>
          </a:p>
          <a:p>
            <a:pPr marL="461963" indent="-461963">
              <a:lnSpc>
                <a:spcPct val="100000"/>
              </a:lnSpc>
              <a:spcBef>
                <a:spcPts val="0"/>
              </a:spcBef>
              <a:spcAft>
                <a:spcPts val="3000"/>
              </a:spcAft>
              <a:buFont typeface="+mj-lt"/>
              <a:buAutoNum type="romanUcPeriod"/>
            </a:pPr>
            <a:r>
              <a:rPr lang="en-US" sz="3200" b="1" dirty="0"/>
              <a:t>Millennial Views of the Kingdom </a:t>
            </a:r>
          </a:p>
          <a:p>
            <a:pPr marL="461963" indent="-461963">
              <a:lnSpc>
                <a:spcPct val="100000"/>
              </a:lnSpc>
              <a:spcBef>
                <a:spcPts val="0"/>
              </a:spcBef>
              <a:spcAft>
                <a:spcPts val="3000"/>
              </a:spcAft>
              <a:buFont typeface="+mj-lt"/>
              <a:buAutoNum type="romanUcPeriod"/>
            </a:pPr>
            <a:r>
              <a:rPr lang="en-US" sz="3200" b="1" dirty="0"/>
              <a:t>Nature of Millennium</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3546" y="3924300"/>
            <a:ext cx="2536908" cy="2743200"/>
          </a:xfrm>
          <a:prstGeom prst="rect">
            <a:avLst/>
          </a:prstGeom>
        </p:spPr>
      </p:pic>
    </p:spTree>
    <p:extLst>
      <p:ext uri="{BB962C8B-B14F-4D97-AF65-F5344CB8AC3E}">
        <p14:creationId xmlns:p14="http://schemas.microsoft.com/office/powerpoint/2010/main" val="308410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461963" lvl="1" indent="-461963" algn="ctr" rtl="0">
              <a:spcAft>
                <a:spcPts val="3000"/>
              </a:spcAft>
              <a:buFont typeface="+mj-lt"/>
              <a:buAutoNum type="alphaUcPeriod" startAt="3"/>
            </a:pPr>
            <a:r>
              <a:rPr lang="en-US" sz="3600" b="1" kern="1200" dirty="0">
                <a:solidFill>
                  <a:srgbClr val="00B050"/>
                </a:solidFill>
                <a:latin typeface="+mn-lt"/>
                <a:ea typeface="+mn-ea"/>
                <a:cs typeface="+mn-cs"/>
              </a:rPr>
              <a:t>Political Conditions</a:t>
            </a:r>
          </a:p>
        </p:txBody>
      </p:sp>
      <p:sp>
        <p:nvSpPr>
          <p:cNvPr id="3" name="Content Placeholder 2"/>
          <p:cNvSpPr>
            <a:spLocks noGrp="1"/>
          </p:cNvSpPr>
          <p:nvPr>
            <p:ph idx="1"/>
          </p:nvPr>
        </p:nvSpPr>
        <p:spPr>
          <a:xfrm>
            <a:off x="113211" y="1153682"/>
            <a:ext cx="8926286" cy="5456124"/>
          </a:xfrm>
        </p:spPr>
        <p:txBody>
          <a:bodyPr>
            <a:noAutofit/>
          </a:bodyPr>
          <a:lstStyle/>
          <a:p>
            <a:pPr marL="457200" lvl="1" indent="-457200">
              <a:lnSpc>
                <a:spcPct val="100000"/>
              </a:lnSpc>
              <a:spcBef>
                <a:spcPts val="0"/>
              </a:spcBef>
              <a:spcAft>
                <a:spcPts val="1200"/>
              </a:spcAft>
            </a:pPr>
            <a:r>
              <a:rPr lang="en-US" sz="3200" b="1" dirty="0"/>
              <a:t>Perfect, Lasting Peace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War is generated by man’s selfishness (</a:t>
            </a:r>
            <a:r>
              <a:rPr lang="en-US" sz="2800" b="1" dirty="0"/>
              <a:t>James 4:1-2</a:t>
            </a:r>
            <a:r>
              <a:rPr lang="en-US" sz="2800" dirty="0"/>
              <a:t>).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Without a change in man’s sin nature, there can be no peace (</a:t>
            </a:r>
            <a:r>
              <a:rPr lang="en-US" sz="2800" b="1" dirty="0"/>
              <a:t>Isa. 57:21</a:t>
            </a:r>
            <a:r>
              <a:rPr lang="en-US" sz="2800" dirty="0"/>
              <a:t>).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Christ predicted an increase of wars in the end times (</a:t>
            </a:r>
            <a:r>
              <a:rPr lang="en-US" sz="2800" b="1" dirty="0"/>
              <a:t>Matt. 24:6-7</a:t>
            </a:r>
            <a:r>
              <a:rPr lang="en-US" sz="2800" dirty="0"/>
              <a:t>).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Only the “Prince of Peace” can create and maintain world peace under a perfect government.</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World peace brings security, protection and comfort for God’s chosen nation, Israel.</a:t>
            </a:r>
            <a:endParaRPr lang="en-US" sz="2800" b="1" dirty="0"/>
          </a:p>
        </p:txBody>
      </p:sp>
    </p:spTree>
    <p:extLst>
      <p:ext uri="{BB962C8B-B14F-4D97-AF65-F5344CB8AC3E}">
        <p14:creationId xmlns:p14="http://schemas.microsoft.com/office/powerpoint/2010/main" val="117328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461963" lvl="1" indent="-461963" algn="ctr" rtl="0">
              <a:spcAft>
                <a:spcPts val="3000"/>
              </a:spcAft>
              <a:buFont typeface="+mj-lt"/>
              <a:buAutoNum type="alphaUcPeriod" startAt="3"/>
            </a:pPr>
            <a:r>
              <a:rPr lang="en-US" sz="3600" b="1" kern="1200" dirty="0">
                <a:solidFill>
                  <a:srgbClr val="00B050"/>
                </a:solidFill>
                <a:latin typeface="+mn-lt"/>
                <a:ea typeface="+mn-ea"/>
                <a:cs typeface="+mn-cs"/>
              </a:rPr>
              <a:t>Political Conditions</a:t>
            </a:r>
          </a:p>
        </p:txBody>
      </p:sp>
      <p:sp>
        <p:nvSpPr>
          <p:cNvPr id="3" name="Content Placeholder 2"/>
          <p:cNvSpPr>
            <a:spLocks noGrp="1"/>
          </p:cNvSpPr>
          <p:nvPr>
            <p:ph idx="1"/>
          </p:nvPr>
        </p:nvSpPr>
        <p:spPr>
          <a:xfrm>
            <a:off x="113211" y="1153682"/>
            <a:ext cx="8926286" cy="3440429"/>
          </a:xfrm>
        </p:spPr>
        <p:txBody>
          <a:bodyPr>
            <a:noAutofit/>
          </a:bodyPr>
          <a:lstStyle/>
          <a:p>
            <a:pPr marL="457200" lvl="1" indent="-457200">
              <a:lnSpc>
                <a:spcPct val="100000"/>
              </a:lnSpc>
              <a:spcBef>
                <a:spcPts val="0"/>
              </a:spcBef>
              <a:spcAft>
                <a:spcPts val="1200"/>
              </a:spcAft>
            </a:pPr>
            <a:r>
              <a:rPr lang="en-US" sz="3200" b="1" dirty="0"/>
              <a:t>Perfect, Lasting Peace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pt-BR" sz="2800" b="1" dirty="0"/>
              <a:t>Psa. 72:7</a:t>
            </a:r>
            <a:r>
              <a:rPr lang="pt-BR" sz="2800" dirty="0"/>
              <a:t>; </a:t>
            </a:r>
            <a:r>
              <a:rPr lang="pt-BR" sz="2800" b="1" dirty="0"/>
              <a:t>Isa. 2:4 </a:t>
            </a:r>
            <a:r>
              <a:rPr lang="pt-BR" sz="2800" dirty="0"/>
              <a:t>(Micah 4:3); 9:6-7; </a:t>
            </a:r>
            <a:r>
              <a:rPr lang="en-US" sz="2800" dirty="0"/>
              <a:t>12:1-2; 29:22; 30:26; </a:t>
            </a:r>
            <a:r>
              <a:rPr lang="pt-BR" sz="2800" dirty="0"/>
              <a:t>32:17-18; </a:t>
            </a:r>
            <a:r>
              <a:rPr lang="en-US" sz="2800" dirty="0"/>
              <a:t>40:1-2; 49:13; 51:3; </a:t>
            </a:r>
            <a:r>
              <a:rPr lang="pt-BR" sz="2800" dirty="0"/>
              <a:t>54:13-14; 60:18; 66:12; </a:t>
            </a:r>
            <a:r>
              <a:rPr lang="en-US" sz="2800" dirty="0"/>
              <a:t>60:21; 61:4 and 7; 62:8a and 9; 65:21ff.; 66:13-14; Jer. 23:6; </a:t>
            </a:r>
            <a:r>
              <a:rPr lang="pt-BR" sz="2800" dirty="0"/>
              <a:t>Ezek. 28:26; 34:25, 27, 28; </a:t>
            </a:r>
            <a:r>
              <a:rPr lang="pt-BR" sz="2800" b="1" dirty="0"/>
              <a:t>Hosea 2:18</a:t>
            </a:r>
            <a:r>
              <a:rPr lang="pt-BR" sz="2800" dirty="0"/>
              <a:t>; </a:t>
            </a:r>
            <a:r>
              <a:rPr lang="en-US" sz="2800" dirty="0"/>
              <a:t>Joel 3:16-17; Amos 9:15; Zeph. 3:18-20; </a:t>
            </a:r>
            <a:r>
              <a:rPr lang="pt-BR" sz="2800" dirty="0"/>
              <a:t>Zech. </a:t>
            </a:r>
            <a:r>
              <a:rPr lang="en-US" sz="2800" dirty="0"/>
              <a:t>8:14-15; </a:t>
            </a:r>
            <a:r>
              <a:rPr lang="en-US" sz="2800" b="1" dirty="0"/>
              <a:t>9:8</a:t>
            </a:r>
            <a:r>
              <a:rPr lang="pt-BR" sz="2800" b="1" dirty="0"/>
              <a:t>-10</a:t>
            </a:r>
            <a:r>
              <a:rPr lang="pt-BR" sz="2800" dirty="0"/>
              <a:t>; </a:t>
            </a:r>
            <a:r>
              <a:rPr lang="en-US" sz="2800" dirty="0"/>
              <a:t>14:11).</a:t>
            </a:r>
          </a:p>
        </p:txBody>
      </p:sp>
      <p:pic>
        <p:nvPicPr>
          <p:cNvPr id="4" name="Picture 3"/>
          <p:cNvPicPr>
            <a:picLocks noChangeAspect="1"/>
          </p:cNvPicPr>
          <p:nvPr/>
        </p:nvPicPr>
        <p:blipFill>
          <a:blip r:embed="rId2"/>
          <a:stretch>
            <a:fillRect/>
          </a:stretch>
        </p:blipFill>
        <p:spPr>
          <a:xfrm>
            <a:off x="3143250" y="4594111"/>
            <a:ext cx="2857500" cy="2143125"/>
          </a:xfrm>
          <a:prstGeom prst="rect">
            <a:avLst/>
          </a:prstGeom>
        </p:spPr>
      </p:pic>
    </p:spTree>
    <p:extLst>
      <p:ext uri="{BB962C8B-B14F-4D97-AF65-F5344CB8AC3E}">
        <p14:creationId xmlns:p14="http://schemas.microsoft.com/office/powerpoint/2010/main" val="307829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461963" lvl="1" indent="-461963" algn="ctr" rtl="0">
              <a:spcAft>
                <a:spcPts val="3000"/>
              </a:spcAft>
              <a:buFont typeface="+mj-lt"/>
              <a:buAutoNum type="alphaUcPeriod" startAt="3"/>
            </a:pPr>
            <a:r>
              <a:rPr lang="en-US" sz="3600" b="1" kern="1200" dirty="0">
                <a:solidFill>
                  <a:srgbClr val="00B050"/>
                </a:solidFill>
                <a:latin typeface="+mn-lt"/>
                <a:ea typeface="+mn-ea"/>
                <a:cs typeface="+mn-cs"/>
              </a:rPr>
              <a:t>Political Conditions</a:t>
            </a:r>
          </a:p>
        </p:txBody>
      </p:sp>
      <p:sp>
        <p:nvSpPr>
          <p:cNvPr id="3" name="Content Placeholder 2"/>
          <p:cNvSpPr>
            <a:spLocks noGrp="1"/>
          </p:cNvSpPr>
          <p:nvPr>
            <p:ph idx="1"/>
          </p:nvPr>
        </p:nvSpPr>
        <p:spPr>
          <a:xfrm>
            <a:off x="113211" y="1153681"/>
            <a:ext cx="8926286" cy="5566295"/>
          </a:xfrm>
        </p:spPr>
        <p:txBody>
          <a:bodyPr>
            <a:noAutofit/>
          </a:bodyPr>
          <a:lstStyle/>
          <a:p>
            <a:pPr marL="457200" lvl="1" indent="-457200">
              <a:lnSpc>
                <a:spcPct val="100000"/>
              </a:lnSpc>
              <a:spcBef>
                <a:spcPts val="0"/>
              </a:spcBef>
              <a:spcAft>
                <a:spcPts val="1200"/>
              </a:spcAft>
            </a:pPr>
            <a:r>
              <a:rPr lang="en-US" sz="3200" b="1" dirty="0"/>
              <a:t>Kingdom Judicial System </a:t>
            </a:r>
          </a:p>
          <a:p>
            <a:pPr marL="914400" lvl="2" indent="-457200" algn="just">
              <a:lnSpc>
                <a:spcPct val="100000"/>
              </a:lnSpc>
              <a:spcBef>
                <a:spcPts val="0"/>
              </a:spcBef>
              <a:spcAft>
                <a:spcPts val="600"/>
              </a:spcAft>
              <a:buClr>
                <a:srgbClr val="CC00FF"/>
              </a:buClr>
              <a:buFont typeface="Calibri" panose="020F0502020204030204" pitchFamily="34" charset="0"/>
              <a:buChar char="−"/>
            </a:pPr>
            <a:r>
              <a:rPr lang="en-US" sz="2800" dirty="0"/>
              <a:t>Christ’s administration of justice with a </a:t>
            </a:r>
            <a:r>
              <a:rPr lang="en-US" sz="2800" b="1" i="1" dirty="0">
                <a:solidFill>
                  <a:srgbClr val="0000FF"/>
                </a:solidFill>
              </a:rPr>
              <a:t>“rod of iron,” </a:t>
            </a:r>
            <a:r>
              <a:rPr lang="en-US" sz="2800" dirty="0"/>
              <a:t>in the courts will ensure accurate verdicts and fair sentences.</a:t>
            </a:r>
          </a:p>
          <a:p>
            <a:pPr marL="914400" lvl="2" indent="-457200" algn="just">
              <a:lnSpc>
                <a:spcPct val="100000"/>
              </a:lnSpc>
              <a:spcBef>
                <a:spcPts val="0"/>
              </a:spcBef>
              <a:spcAft>
                <a:spcPts val="600"/>
              </a:spcAft>
              <a:buClr>
                <a:srgbClr val="CC00FF"/>
              </a:buClr>
              <a:buFont typeface="Calibri" panose="020F0502020204030204" pitchFamily="34" charset="0"/>
              <a:buChar char="−"/>
            </a:pPr>
            <a:r>
              <a:rPr lang="en-US" sz="2800" dirty="0"/>
              <a:t>Christ will have authority over both political and spiritual realms in the Millennium so there will be no “separation of church and state”.</a:t>
            </a:r>
          </a:p>
          <a:p>
            <a:pPr marL="914400" lvl="2" indent="-457200" algn="just">
              <a:lnSpc>
                <a:spcPct val="100000"/>
              </a:lnSpc>
              <a:spcBef>
                <a:spcPts val="0"/>
              </a:spcBef>
              <a:spcAft>
                <a:spcPts val="600"/>
              </a:spcAft>
              <a:buClr>
                <a:srgbClr val="CC00FF"/>
              </a:buClr>
              <a:buFont typeface="Calibri" panose="020F0502020204030204" pitchFamily="34" charset="0"/>
              <a:buChar char="−"/>
            </a:pPr>
            <a:r>
              <a:rPr lang="en-US" sz="2800" dirty="0"/>
              <a:t>As the world’s center for worship, Jerusalem will also be the world’s political capital.</a:t>
            </a:r>
          </a:p>
          <a:p>
            <a:pPr marL="914400" lvl="2" indent="-457200" algn="just">
              <a:lnSpc>
                <a:spcPct val="100000"/>
              </a:lnSpc>
              <a:spcBef>
                <a:spcPts val="0"/>
              </a:spcBef>
              <a:spcAft>
                <a:spcPts val="600"/>
              </a:spcAft>
              <a:buClr>
                <a:srgbClr val="CC00FF"/>
              </a:buClr>
              <a:buFont typeface="Calibri" panose="020F0502020204030204" pitchFamily="34" charset="0"/>
              <a:buChar char="−"/>
            </a:pPr>
            <a:r>
              <a:rPr lang="en-US" sz="2800" b="1" i="1" dirty="0">
                <a:solidFill>
                  <a:srgbClr val="0000FF"/>
                </a:solidFill>
              </a:rPr>
              <a:t>There is a need for a judicial system in the Millennium because the unglorified peoples of the world will still have a sin nature.</a:t>
            </a:r>
          </a:p>
        </p:txBody>
      </p:sp>
    </p:spTree>
    <p:extLst>
      <p:ext uri="{BB962C8B-B14F-4D97-AF65-F5344CB8AC3E}">
        <p14:creationId xmlns:p14="http://schemas.microsoft.com/office/powerpoint/2010/main" val="30700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461963" lvl="1" indent="-461963" algn="ctr" rtl="0">
              <a:spcAft>
                <a:spcPts val="3000"/>
              </a:spcAft>
              <a:buFont typeface="+mj-lt"/>
              <a:buAutoNum type="alphaUcPeriod" startAt="3"/>
            </a:pPr>
            <a:r>
              <a:rPr lang="en-US" sz="3600" b="1" kern="1200" dirty="0">
                <a:solidFill>
                  <a:srgbClr val="00B050"/>
                </a:solidFill>
                <a:latin typeface="+mn-lt"/>
                <a:ea typeface="+mn-ea"/>
                <a:cs typeface="+mn-cs"/>
              </a:rPr>
              <a:t>Political Conditions</a:t>
            </a:r>
          </a:p>
        </p:txBody>
      </p:sp>
      <p:sp>
        <p:nvSpPr>
          <p:cNvPr id="3" name="Content Placeholder 2"/>
          <p:cNvSpPr>
            <a:spLocks noGrp="1"/>
          </p:cNvSpPr>
          <p:nvPr>
            <p:ph idx="1"/>
          </p:nvPr>
        </p:nvSpPr>
        <p:spPr>
          <a:xfrm>
            <a:off x="113211" y="1153682"/>
            <a:ext cx="8926286" cy="3142273"/>
          </a:xfrm>
        </p:spPr>
        <p:txBody>
          <a:bodyPr>
            <a:noAutofit/>
          </a:bodyPr>
          <a:lstStyle/>
          <a:p>
            <a:pPr marL="457200" lvl="1" indent="-457200">
              <a:lnSpc>
                <a:spcPct val="100000"/>
              </a:lnSpc>
              <a:spcBef>
                <a:spcPts val="0"/>
              </a:spcBef>
              <a:spcAft>
                <a:spcPts val="1200"/>
              </a:spcAft>
            </a:pPr>
            <a:r>
              <a:rPr lang="en-US" sz="3200" b="1" dirty="0"/>
              <a:t>Kingdom Judicial System (cont’d)</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Christ’s perfect government will include capital punishment.</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b="1" dirty="0"/>
              <a:t>Psa. 96:13</a:t>
            </a:r>
            <a:r>
              <a:rPr lang="en-US" sz="2800" dirty="0"/>
              <a:t>; Isa. 2:3b-4a; 9:7; </a:t>
            </a:r>
            <a:r>
              <a:rPr lang="en-US" sz="2800" b="1" dirty="0"/>
              <a:t>11:3b-5</a:t>
            </a:r>
            <a:r>
              <a:rPr lang="en-US" sz="2800" dirty="0"/>
              <a:t>; 32:16; 33:5; 42:1-4; Isa. 65:20; 66:24 Jer. 23:5-6; </a:t>
            </a:r>
            <a:r>
              <a:rPr lang="en-US" sz="2800" b="1" dirty="0"/>
              <a:t>31:30</a:t>
            </a:r>
            <a:r>
              <a:rPr lang="en-US" sz="2800" dirty="0"/>
              <a:t>; 33:15; Micah 4:2d-3</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364976"/>
            <a:ext cx="3048000" cy="2286000"/>
          </a:xfrm>
          <a:prstGeom prst="rect">
            <a:avLst/>
          </a:prstGeom>
        </p:spPr>
      </p:pic>
    </p:spTree>
    <p:extLst>
      <p:ext uri="{BB962C8B-B14F-4D97-AF65-F5344CB8AC3E}">
        <p14:creationId xmlns:p14="http://schemas.microsoft.com/office/powerpoint/2010/main" val="47689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461963" lvl="1" indent="-461963" algn="ctr" rtl="0">
              <a:spcAft>
                <a:spcPts val="3000"/>
              </a:spcAft>
              <a:buFont typeface="+mj-lt"/>
              <a:buAutoNum type="alphaUcPeriod" startAt="3"/>
            </a:pPr>
            <a:r>
              <a:rPr lang="en-US" sz="3600" b="1" kern="1200" dirty="0">
                <a:solidFill>
                  <a:srgbClr val="00B050"/>
                </a:solidFill>
                <a:latin typeface="+mn-lt"/>
                <a:ea typeface="+mn-ea"/>
                <a:cs typeface="+mn-cs"/>
              </a:rPr>
              <a:t>Political Conditions</a:t>
            </a:r>
          </a:p>
        </p:txBody>
      </p:sp>
      <p:sp>
        <p:nvSpPr>
          <p:cNvPr id="3" name="Content Placeholder 2"/>
          <p:cNvSpPr>
            <a:spLocks noGrp="1"/>
          </p:cNvSpPr>
          <p:nvPr>
            <p:ph idx="1"/>
          </p:nvPr>
        </p:nvSpPr>
        <p:spPr>
          <a:xfrm>
            <a:off x="113211" y="1153682"/>
            <a:ext cx="8926286" cy="2551543"/>
          </a:xfrm>
        </p:spPr>
        <p:txBody>
          <a:bodyPr>
            <a:noAutofit/>
          </a:bodyPr>
          <a:lstStyle/>
          <a:p>
            <a:pPr marL="457200" lvl="1" indent="-457200">
              <a:lnSpc>
                <a:spcPct val="100000"/>
              </a:lnSpc>
              <a:spcBef>
                <a:spcPts val="0"/>
              </a:spcBef>
              <a:spcAft>
                <a:spcPts val="1200"/>
              </a:spcAft>
            </a:pPr>
            <a:r>
              <a:rPr lang="en-US" sz="3200" b="1" dirty="0"/>
              <a:t>Individual Welfare Priority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Political repression will be a thing of the past. As benevolent dictator, Christ will govern with a balance of justice and mercy, caring for the individual needs of His people (</a:t>
            </a:r>
            <a:r>
              <a:rPr lang="en-US" sz="2800" b="1" dirty="0"/>
              <a:t>Isa. 40:11</a:t>
            </a:r>
            <a:r>
              <a:rPr lang="en-US" sz="2800" dirty="0"/>
              <a:t>).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3771900"/>
            <a:ext cx="3657600" cy="2743200"/>
          </a:xfrm>
          <a:prstGeom prst="rect">
            <a:avLst/>
          </a:prstGeom>
        </p:spPr>
      </p:pic>
    </p:spTree>
    <p:extLst>
      <p:ext uri="{BB962C8B-B14F-4D97-AF65-F5344CB8AC3E}">
        <p14:creationId xmlns:p14="http://schemas.microsoft.com/office/powerpoint/2010/main" val="1990356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461963" lvl="1" indent="-461963" algn="ctr" rtl="0">
              <a:spcAft>
                <a:spcPts val="3000"/>
              </a:spcAft>
              <a:buFont typeface="+mj-lt"/>
              <a:buAutoNum type="alphaUcPeriod" startAt="3"/>
            </a:pPr>
            <a:r>
              <a:rPr lang="en-US" sz="3600" b="1" kern="1200">
                <a:solidFill>
                  <a:srgbClr val="00B050"/>
                </a:solidFill>
                <a:latin typeface="+mn-lt"/>
                <a:ea typeface="+mn-ea"/>
                <a:cs typeface="+mn-cs"/>
              </a:rPr>
              <a:t>Political Conditions</a:t>
            </a:r>
            <a:endParaRPr lang="en-US" sz="3600" b="1" kern="1200" dirty="0">
              <a:solidFill>
                <a:srgbClr val="00B050"/>
              </a:solidFill>
              <a:latin typeface="+mn-lt"/>
              <a:ea typeface="+mn-ea"/>
              <a:cs typeface="+mn-cs"/>
            </a:endParaRPr>
          </a:p>
        </p:txBody>
      </p:sp>
      <p:sp>
        <p:nvSpPr>
          <p:cNvPr id="3" name="Content Placeholder 2"/>
          <p:cNvSpPr>
            <a:spLocks noGrp="1"/>
          </p:cNvSpPr>
          <p:nvPr>
            <p:ph idx="1"/>
          </p:nvPr>
        </p:nvSpPr>
        <p:spPr>
          <a:xfrm>
            <a:off x="113211" y="1153682"/>
            <a:ext cx="8926286" cy="3892043"/>
          </a:xfrm>
        </p:spPr>
        <p:txBody>
          <a:bodyPr>
            <a:noAutofit/>
          </a:bodyPr>
          <a:lstStyle/>
          <a:p>
            <a:pPr marL="457200" lvl="1" indent="-457200">
              <a:lnSpc>
                <a:spcPct val="100000"/>
              </a:lnSpc>
              <a:spcBef>
                <a:spcPts val="0"/>
              </a:spcBef>
              <a:spcAft>
                <a:spcPts val="1200"/>
              </a:spcAft>
            </a:pPr>
            <a:r>
              <a:rPr lang="en-US" sz="3200" b="1" dirty="0"/>
              <a:t>Millennial Government Dictatorial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b="1" dirty="0">
                <a:solidFill>
                  <a:srgbClr val="0000FF"/>
                </a:solidFill>
              </a:rPr>
              <a:t>Christ will rule as the perfect, theocratic, dictator with complete and absolute power over the entire world.</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Psa. 2:8-9; 22:27-28; Psa. 72:8; Isa. 2:4; 11:9b-10; 60:11-12; Dan. 2:35; </a:t>
            </a:r>
            <a:r>
              <a:rPr lang="en-US" sz="2800" b="1" dirty="0"/>
              <a:t>Dan. 7:14</a:t>
            </a:r>
            <a:r>
              <a:rPr lang="en-US" sz="2800" dirty="0"/>
              <a:t>, </a:t>
            </a:r>
            <a:r>
              <a:rPr lang="en-US" sz="2800" b="1" dirty="0"/>
              <a:t>27</a:t>
            </a:r>
            <a:r>
              <a:rPr lang="en-US" sz="2800" dirty="0"/>
              <a:t>; Micah 4:2-3; 5:2; Hab. 2:14; Zeph. 3:9; Zech. 8:20-23; 9:10; </a:t>
            </a:r>
            <a:r>
              <a:rPr lang="en-US" sz="2800" b="1" dirty="0"/>
              <a:t>14:9</a:t>
            </a:r>
            <a:r>
              <a:rPr lang="en-US" sz="2800" dirty="0"/>
              <a:t>; Rev. 2:26-27; </a:t>
            </a:r>
            <a:r>
              <a:rPr lang="en-US" sz="2800" b="1" dirty="0"/>
              <a:t>11:15</a:t>
            </a:r>
            <a:r>
              <a:rPr lang="en-US" sz="2800" dirty="0"/>
              <a:t>; 17:14; 19:15-16</a:t>
            </a:r>
          </a:p>
        </p:txBody>
      </p:sp>
      <p:pic>
        <p:nvPicPr>
          <p:cNvPr id="5" name="Picture 4">
            <a:extLst>
              <a:ext uri="{FF2B5EF4-FFF2-40B4-BE49-F238E27FC236}">
                <a16:creationId xmlns:a16="http://schemas.microsoft.com/office/drawing/2014/main" id="{FF15C138-97D1-4680-9166-356D1CB45F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60276" y="4958895"/>
            <a:ext cx="1623449" cy="1828800"/>
          </a:xfrm>
          <a:prstGeom prst="rect">
            <a:avLst/>
          </a:prstGeom>
        </p:spPr>
      </p:pic>
    </p:spTree>
    <p:extLst>
      <p:ext uri="{BB962C8B-B14F-4D97-AF65-F5344CB8AC3E}">
        <p14:creationId xmlns:p14="http://schemas.microsoft.com/office/powerpoint/2010/main" val="70185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685800" lvl="0" indent="-685800" algn="ctr">
              <a:spcAft>
                <a:spcPts val="600"/>
              </a:spcAft>
              <a:buFont typeface="+mj-lt"/>
              <a:buAutoNum type="romanUcPeriod" startAt="3"/>
            </a:pPr>
            <a:r>
              <a:rPr lang="en-US" sz="3600" b="1" dirty="0">
                <a:solidFill>
                  <a:srgbClr val="0000FF"/>
                </a:solidFill>
                <a:latin typeface="+mn-lt"/>
              </a:rPr>
              <a:t>Nature of Millennium</a:t>
            </a:r>
          </a:p>
        </p:txBody>
      </p:sp>
      <p:sp>
        <p:nvSpPr>
          <p:cNvPr id="3" name="Content Placeholder 2"/>
          <p:cNvSpPr>
            <a:spLocks noGrp="1"/>
          </p:cNvSpPr>
          <p:nvPr>
            <p:ph idx="1"/>
          </p:nvPr>
        </p:nvSpPr>
        <p:spPr>
          <a:xfrm>
            <a:off x="932594" y="1153682"/>
            <a:ext cx="7278813" cy="3465943"/>
          </a:xfrm>
        </p:spPr>
        <p:txBody>
          <a:bodyPr>
            <a:noAutofit/>
          </a:bodyPr>
          <a:lstStyle/>
          <a:p>
            <a:pPr marL="971550" lvl="1" indent="-514350">
              <a:lnSpc>
                <a:spcPct val="100000"/>
              </a:lnSpc>
              <a:spcBef>
                <a:spcPts val="0"/>
              </a:spcBef>
              <a:spcAft>
                <a:spcPts val="3000"/>
              </a:spcAft>
              <a:buFont typeface="+mj-lt"/>
              <a:buAutoNum type="alphaUcPeriod"/>
            </a:pPr>
            <a:r>
              <a:rPr lang="en-US" sz="3200" b="1" dirty="0"/>
              <a:t>Duration of the Kingdom </a:t>
            </a:r>
          </a:p>
          <a:p>
            <a:pPr marL="971550" lvl="1" indent="-514350">
              <a:lnSpc>
                <a:spcPct val="100000"/>
              </a:lnSpc>
              <a:spcBef>
                <a:spcPts val="0"/>
              </a:spcBef>
              <a:spcAft>
                <a:spcPts val="3000"/>
              </a:spcAft>
              <a:buFont typeface="+mj-lt"/>
              <a:buAutoNum type="alphaUcPeriod"/>
            </a:pPr>
            <a:r>
              <a:rPr lang="en-US" sz="3200" b="1" dirty="0"/>
              <a:t>General Conditions</a:t>
            </a:r>
          </a:p>
          <a:p>
            <a:pPr marL="971550" lvl="1" indent="-514350">
              <a:lnSpc>
                <a:spcPct val="100000"/>
              </a:lnSpc>
              <a:spcBef>
                <a:spcPts val="0"/>
              </a:spcBef>
              <a:spcAft>
                <a:spcPts val="3000"/>
              </a:spcAft>
              <a:buFont typeface="+mj-lt"/>
              <a:buAutoNum type="alphaUcPeriod"/>
            </a:pPr>
            <a:r>
              <a:rPr lang="en-US" sz="3200" b="1" dirty="0"/>
              <a:t>Political Conditions</a:t>
            </a:r>
          </a:p>
          <a:p>
            <a:pPr marL="971550" lvl="1" indent="-514350">
              <a:lnSpc>
                <a:spcPct val="100000"/>
              </a:lnSpc>
              <a:spcBef>
                <a:spcPts val="0"/>
              </a:spcBef>
              <a:spcAft>
                <a:spcPts val="3000"/>
              </a:spcAft>
              <a:buFont typeface="+mj-lt"/>
              <a:buAutoNum type="alphaUcPeriod"/>
            </a:pPr>
            <a:r>
              <a:rPr lang="en-US" sz="3200" b="1" u="sng" dirty="0">
                <a:solidFill>
                  <a:srgbClr val="00B050"/>
                </a:solidFill>
              </a:rPr>
              <a:t>Governors, Governed In Millennium </a:t>
            </a:r>
          </a:p>
          <a:p>
            <a:pPr marL="971550" lvl="1" indent="-514350">
              <a:lnSpc>
                <a:spcPct val="100000"/>
              </a:lnSpc>
              <a:spcBef>
                <a:spcPts val="0"/>
              </a:spcBef>
              <a:spcAft>
                <a:spcPts val="3000"/>
              </a:spcAft>
              <a:buFont typeface="+mj-lt"/>
              <a:buAutoNum type="alphaUcPeriod"/>
            </a:pPr>
            <a:r>
              <a:rPr lang="en-US" sz="3200" b="1" dirty="0"/>
              <a:t>Spiritual Conditions</a:t>
            </a:r>
          </a:p>
        </p:txBody>
      </p:sp>
    </p:spTree>
    <p:extLst>
      <p:ext uri="{BB962C8B-B14F-4D97-AF65-F5344CB8AC3E}">
        <p14:creationId xmlns:p14="http://schemas.microsoft.com/office/powerpoint/2010/main" val="1013355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4"/>
            </a:pPr>
            <a:r>
              <a:rPr lang="en-US" sz="3600" b="1" kern="1200" dirty="0">
                <a:solidFill>
                  <a:srgbClr val="00B050"/>
                </a:solidFill>
                <a:latin typeface="+mn-lt"/>
                <a:ea typeface="+mn-ea"/>
                <a:cs typeface="+mn-cs"/>
              </a:rPr>
              <a:t>Governors, Governed In Millennium </a:t>
            </a:r>
          </a:p>
        </p:txBody>
      </p:sp>
      <p:sp>
        <p:nvSpPr>
          <p:cNvPr id="3" name="Content Placeholder 2"/>
          <p:cNvSpPr>
            <a:spLocks noGrp="1"/>
          </p:cNvSpPr>
          <p:nvPr>
            <p:ph idx="1"/>
          </p:nvPr>
        </p:nvSpPr>
        <p:spPr>
          <a:xfrm>
            <a:off x="2795160" y="1153682"/>
            <a:ext cx="3553681" cy="1846693"/>
          </a:xfrm>
        </p:spPr>
        <p:txBody>
          <a:bodyPr>
            <a:noAutofit/>
          </a:bodyPr>
          <a:lstStyle/>
          <a:p>
            <a:pPr marL="457200" lvl="1" indent="-457200">
              <a:lnSpc>
                <a:spcPct val="100000"/>
              </a:lnSpc>
              <a:spcBef>
                <a:spcPts val="0"/>
              </a:spcBef>
              <a:spcAft>
                <a:spcPts val="1200"/>
              </a:spcAft>
            </a:pPr>
            <a:r>
              <a:rPr lang="en-US" sz="3200" b="1" dirty="0"/>
              <a:t>Authorities</a:t>
            </a:r>
          </a:p>
          <a:p>
            <a:pPr marL="457200" lvl="1" indent="-457200">
              <a:lnSpc>
                <a:spcPct val="100000"/>
              </a:lnSpc>
              <a:spcBef>
                <a:spcPts val="0"/>
              </a:spcBef>
              <a:spcAft>
                <a:spcPts val="1200"/>
              </a:spcAft>
            </a:pPr>
            <a:r>
              <a:rPr lang="en-US" sz="3200" b="1" dirty="0"/>
              <a:t>Those Governed</a:t>
            </a:r>
          </a:p>
        </p:txBody>
      </p:sp>
      <p:pic>
        <p:nvPicPr>
          <p:cNvPr id="8" name="Picture 7"/>
          <p:cNvPicPr>
            <a:picLocks noChangeAspect="1"/>
          </p:cNvPicPr>
          <p:nvPr/>
        </p:nvPicPr>
        <p:blipFill>
          <a:blip r:embed="rId2"/>
          <a:stretch>
            <a:fillRect/>
          </a:stretch>
        </p:blipFill>
        <p:spPr>
          <a:xfrm>
            <a:off x="1825516" y="2686188"/>
            <a:ext cx="5454868" cy="3657600"/>
          </a:xfrm>
          <a:prstGeom prst="rect">
            <a:avLst/>
          </a:prstGeom>
        </p:spPr>
      </p:pic>
    </p:spTree>
    <p:extLst>
      <p:ext uri="{BB962C8B-B14F-4D97-AF65-F5344CB8AC3E}">
        <p14:creationId xmlns:p14="http://schemas.microsoft.com/office/powerpoint/2010/main" val="537504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4"/>
            </a:pPr>
            <a:r>
              <a:rPr lang="en-US" sz="3600" b="1" kern="1200" dirty="0">
                <a:solidFill>
                  <a:srgbClr val="00B050"/>
                </a:solidFill>
                <a:latin typeface="+mn-lt"/>
                <a:ea typeface="+mn-ea"/>
                <a:cs typeface="+mn-cs"/>
              </a:rPr>
              <a:t>Governors, Governed In Millennium </a:t>
            </a:r>
          </a:p>
        </p:txBody>
      </p:sp>
      <p:sp>
        <p:nvSpPr>
          <p:cNvPr id="3" name="Content Placeholder 2"/>
          <p:cNvSpPr>
            <a:spLocks noGrp="1"/>
          </p:cNvSpPr>
          <p:nvPr>
            <p:ph idx="1"/>
          </p:nvPr>
        </p:nvSpPr>
        <p:spPr>
          <a:xfrm>
            <a:off x="261257" y="1153682"/>
            <a:ext cx="8682446" cy="3465943"/>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Authorities</a:t>
            </a:r>
          </a:p>
          <a:p>
            <a:pPr marL="914400" lvl="2" indent="-457200">
              <a:lnSpc>
                <a:spcPct val="100000"/>
              </a:lnSpc>
              <a:spcBef>
                <a:spcPts val="0"/>
              </a:spcBef>
              <a:spcAft>
                <a:spcPts val="1200"/>
              </a:spcAft>
              <a:buClr>
                <a:srgbClr val="CC00FF"/>
              </a:buClr>
              <a:buFont typeface="Calibri" panose="020F0502020204030204" pitchFamily="34" charset="0"/>
              <a:buChar char="−"/>
            </a:pPr>
            <a:r>
              <a:rPr lang="en-US" sz="3200" b="1" dirty="0"/>
              <a:t>Messiah </a:t>
            </a:r>
          </a:p>
          <a:p>
            <a:pPr marL="914400" lvl="2" indent="-457200">
              <a:lnSpc>
                <a:spcPct val="100000"/>
              </a:lnSpc>
              <a:spcBef>
                <a:spcPts val="0"/>
              </a:spcBef>
              <a:spcAft>
                <a:spcPts val="1200"/>
              </a:spcAft>
              <a:buClr>
                <a:srgbClr val="CC00FF"/>
              </a:buClr>
              <a:buFont typeface="Calibri" panose="020F0502020204030204" pitchFamily="34" charset="0"/>
              <a:buChar char="−"/>
            </a:pPr>
            <a:r>
              <a:rPr lang="en-US" sz="3200" b="1" dirty="0"/>
              <a:t>King David </a:t>
            </a:r>
          </a:p>
          <a:p>
            <a:pPr marL="914400" lvl="2" indent="-457200">
              <a:lnSpc>
                <a:spcPct val="100000"/>
              </a:lnSpc>
              <a:spcBef>
                <a:spcPts val="0"/>
              </a:spcBef>
              <a:spcAft>
                <a:spcPts val="1200"/>
              </a:spcAft>
              <a:buClr>
                <a:srgbClr val="CC00FF"/>
              </a:buClr>
              <a:buFont typeface="Calibri" panose="020F0502020204030204" pitchFamily="34" charset="0"/>
              <a:buChar char="−"/>
            </a:pPr>
            <a:r>
              <a:rPr lang="en-US" sz="3200" b="1" dirty="0"/>
              <a:t>Twelve Apostles</a:t>
            </a:r>
          </a:p>
          <a:p>
            <a:pPr marL="914400" lvl="2" indent="-457200">
              <a:lnSpc>
                <a:spcPct val="100000"/>
              </a:lnSpc>
              <a:spcBef>
                <a:spcPts val="0"/>
              </a:spcBef>
              <a:spcAft>
                <a:spcPts val="1200"/>
              </a:spcAft>
              <a:buClr>
                <a:srgbClr val="CC00FF"/>
              </a:buClr>
              <a:buFont typeface="Calibri" panose="020F0502020204030204" pitchFamily="34" charset="0"/>
              <a:buChar char="−"/>
            </a:pPr>
            <a:r>
              <a:rPr lang="en-US" sz="3200" b="1" dirty="0"/>
              <a:t>Other Lesser Nobles, Judges </a:t>
            </a:r>
          </a:p>
          <a:p>
            <a:pPr marL="914400" lvl="2" indent="-457200">
              <a:lnSpc>
                <a:spcPct val="100000"/>
              </a:lnSpc>
              <a:spcBef>
                <a:spcPts val="0"/>
              </a:spcBef>
              <a:spcAft>
                <a:spcPts val="1200"/>
              </a:spcAft>
              <a:buClr>
                <a:srgbClr val="CC00FF"/>
              </a:buClr>
              <a:buFont typeface="Calibri" panose="020F0502020204030204" pitchFamily="34" charset="0"/>
              <a:buChar char="−"/>
            </a:pPr>
            <a:endParaRPr lang="en-US" sz="2800" b="1" dirty="0"/>
          </a:p>
        </p:txBody>
      </p:sp>
    </p:spTree>
    <p:extLst>
      <p:ext uri="{BB962C8B-B14F-4D97-AF65-F5344CB8AC3E}">
        <p14:creationId xmlns:p14="http://schemas.microsoft.com/office/powerpoint/2010/main" val="13051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par>
                          <p:cTn id="8" fill="hold">
                            <p:stCondLst>
                              <p:cond delay="1000"/>
                            </p:stCondLst>
                            <p:childTnLst>
                              <p:par>
                                <p:cTn id="9" presetID="14" presetClass="entr" presetSubtype="10"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par>
                          <p:cTn id="12" fill="hold">
                            <p:stCondLst>
                              <p:cond delay="2000"/>
                            </p:stCondLst>
                            <p:childTnLst>
                              <p:par>
                                <p:cTn id="13" presetID="14" presetClass="entr" presetSubtype="10" fill="hold" nodeType="after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par>
                          <p:cTn id="16" fill="hold">
                            <p:stCondLst>
                              <p:cond delay="3000"/>
                            </p:stCondLst>
                            <p:childTnLst>
                              <p:par>
                                <p:cTn id="17" presetID="14" presetClass="entr" presetSubtype="1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4"/>
            </a:pPr>
            <a:r>
              <a:rPr lang="en-US" sz="3600" b="1" kern="1200" dirty="0">
                <a:solidFill>
                  <a:srgbClr val="00B050"/>
                </a:solidFill>
                <a:latin typeface="+mn-lt"/>
                <a:ea typeface="+mn-ea"/>
                <a:cs typeface="+mn-cs"/>
              </a:rPr>
              <a:t>Governors, Governed In Millennium </a:t>
            </a:r>
          </a:p>
        </p:txBody>
      </p:sp>
      <p:sp>
        <p:nvSpPr>
          <p:cNvPr id="3" name="Content Placeholder 2"/>
          <p:cNvSpPr>
            <a:spLocks noGrp="1"/>
          </p:cNvSpPr>
          <p:nvPr>
            <p:ph idx="1"/>
          </p:nvPr>
        </p:nvSpPr>
        <p:spPr>
          <a:xfrm>
            <a:off x="261257" y="1153682"/>
            <a:ext cx="8682446" cy="4648912"/>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Authorities</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b="1" dirty="0"/>
              <a:t>Messiah </a:t>
            </a:r>
            <a:r>
              <a:rPr lang="en-US" sz="2800" dirty="0"/>
              <a:t>– is the ultimate sovereign in the millennial Kingdom exercising ultimate control as “judge, lawgiver, and king”.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Names expressing His authority (Branch, The Lord Our Righteousness, Jehovah, Rod of Jesse, Son of Man, King, Judge, Lawgiver, King of kings and Lord of lords, Shepherd, The Light, Stone, Redeemer, Sun of Righteousness, Son of David).</a:t>
            </a:r>
          </a:p>
          <a:p>
            <a:pPr marL="914400" lvl="2" indent="-457200" algn="just">
              <a:lnSpc>
                <a:spcPct val="100000"/>
              </a:lnSpc>
              <a:spcBef>
                <a:spcPts val="0"/>
              </a:spcBef>
              <a:spcAft>
                <a:spcPts val="1200"/>
              </a:spcAft>
              <a:buClr>
                <a:srgbClr val="CC00FF"/>
              </a:buClr>
              <a:buFont typeface="Calibri" panose="020F0502020204030204" pitchFamily="34" charset="0"/>
              <a:buChar char="−"/>
            </a:pP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7640" y="5564469"/>
            <a:ext cx="1188720" cy="1188720"/>
          </a:xfrm>
          <a:prstGeom prst="rect">
            <a:avLst/>
          </a:prstGeom>
        </p:spPr>
      </p:pic>
    </p:spTree>
    <p:extLst>
      <p:ext uri="{BB962C8B-B14F-4D97-AF65-F5344CB8AC3E}">
        <p14:creationId xmlns:p14="http://schemas.microsoft.com/office/powerpoint/2010/main" val="5781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algn="ctr"/>
            <a:r>
              <a:rPr lang="en-US" sz="3600" b="1" dirty="0">
                <a:latin typeface="+mn-lt"/>
              </a:rPr>
              <a:t>Outline</a:t>
            </a:r>
          </a:p>
        </p:txBody>
      </p:sp>
      <p:sp>
        <p:nvSpPr>
          <p:cNvPr id="3" name="Content Placeholder 2"/>
          <p:cNvSpPr>
            <a:spLocks noGrp="1"/>
          </p:cNvSpPr>
          <p:nvPr>
            <p:ph idx="1"/>
          </p:nvPr>
        </p:nvSpPr>
        <p:spPr>
          <a:xfrm>
            <a:off x="1244204" y="1153682"/>
            <a:ext cx="6775846" cy="2837293"/>
          </a:xfrm>
        </p:spPr>
        <p:txBody>
          <a:bodyPr>
            <a:noAutofit/>
          </a:bodyPr>
          <a:lstStyle/>
          <a:p>
            <a:pPr marL="461963" indent="-461963">
              <a:lnSpc>
                <a:spcPct val="100000"/>
              </a:lnSpc>
              <a:spcBef>
                <a:spcPts val="0"/>
              </a:spcBef>
              <a:spcAft>
                <a:spcPts val="3000"/>
              </a:spcAft>
              <a:buFont typeface="+mj-lt"/>
              <a:buAutoNum type="romanUcPeriod"/>
            </a:pPr>
            <a:r>
              <a:rPr lang="en-US" sz="3200" b="1" u="sng" dirty="0">
                <a:solidFill>
                  <a:srgbClr val="0000FF"/>
                </a:solidFill>
              </a:rPr>
              <a:t>Overview of the Millennial Kingdom</a:t>
            </a:r>
          </a:p>
          <a:p>
            <a:pPr marL="461963" indent="-461963">
              <a:lnSpc>
                <a:spcPct val="100000"/>
              </a:lnSpc>
              <a:spcBef>
                <a:spcPts val="0"/>
              </a:spcBef>
              <a:spcAft>
                <a:spcPts val="3000"/>
              </a:spcAft>
              <a:buFont typeface="+mj-lt"/>
              <a:buAutoNum type="romanUcPeriod"/>
            </a:pPr>
            <a:r>
              <a:rPr lang="en-US" sz="3200" b="1" dirty="0"/>
              <a:t>Millennial Views of the Kingdom </a:t>
            </a:r>
          </a:p>
          <a:p>
            <a:pPr marL="461963" indent="-461963">
              <a:lnSpc>
                <a:spcPct val="100000"/>
              </a:lnSpc>
              <a:spcBef>
                <a:spcPts val="0"/>
              </a:spcBef>
              <a:spcAft>
                <a:spcPts val="3000"/>
              </a:spcAft>
              <a:buFont typeface="+mj-lt"/>
              <a:buAutoNum type="romanUcPeriod"/>
            </a:pPr>
            <a:r>
              <a:rPr lang="en-US" sz="3200" b="1" dirty="0"/>
              <a:t>Nature of Millennium</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3546" y="3924300"/>
            <a:ext cx="2536908" cy="2743200"/>
          </a:xfrm>
          <a:prstGeom prst="rect">
            <a:avLst/>
          </a:prstGeom>
        </p:spPr>
      </p:pic>
    </p:spTree>
    <p:extLst>
      <p:ext uri="{BB962C8B-B14F-4D97-AF65-F5344CB8AC3E}">
        <p14:creationId xmlns:p14="http://schemas.microsoft.com/office/powerpoint/2010/main" val="1536837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4"/>
            </a:pPr>
            <a:r>
              <a:rPr lang="en-US" sz="3600" b="1" kern="1200" dirty="0">
                <a:solidFill>
                  <a:srgbClr val="00B050"/>
                </a:solidFill>
                <a:latin typeface="+mn-lt"/>
                <a:ea typeface="+mn-ea"/>
                <a:cs typeface="+mn-cs"/>
              </a:rPr>
              <a:t>Governors, Governed In Millennium </a:t>
            </a:r>
          </a:p>
        </p:txBody>
      </p:sp>
      <p:sp>
        <p:nvSpPr>
          <p:cNvPr id="3" name="Content Placeholder 2"/>
          <p:cNvSpPr>
            <a:spLocks noGrp="1"/>
          </p:cNvSpPr>
          <p:nvPr>
            <p:ph idx="1"/>
          </p:nvPr>
        </p:nvSpPr>
        <p:spPr>
          <a:xfrm>
            <a:off x="261257" y="1153682"/>
            <a:ext cx="8682446" cy="3373713"/>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Authorities</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b="1" i="1" dirty="0">
                <a:solidFill>
                  <a:srgbClr val="0000FF"/>
                </a:solidFill>
              </a:rPr>
              <a:t>In many respects the rule of Christ as the last Adam fulfills what God had intended for Adam who was placed in charge of the Garden of Eden.</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(Psa. 2:6; Isa. 9:6-7; </a:t>
            </a:r>
            <a:r>
              <a:rPr lang="en-US" sz="2800" b="1" dirty="0"/>
              <a:t>Isa. 33:22</a:t>
            </a:r>
            <a:r>
              <a:rPr lang="en-US" sz="2800" dirty="0"/>
              <a:t>; Dan. 7:14; </a:t>
            </a:r>
            <a:r>
              <a:rPr lang="en-US" sz="2800" b="1" dirty="0"/>
              <a:t>Luke 1:31-33</a:t>
            </a:r>
            <a:r>
              <a:rPr lang="en-US" sz="2800" dirty="0"/>
              <a:t>; Matt. 19:28; 25:31; 1 Cor. 15:24, etc.).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7640" y="5564469"/>
            <a:ext cx="1188720" cy="1188720"/>
          </a:xfrm>
          <a:prstGeom prst="rect">
            <a:avLst/>
          </a:prstGeom>
        </p:spPr>
      </p:pic>
    </p:spTree>
    <p:extLst>
      <p:ext uri="{BB962C8B-B14F-4D97-AF65-F5344CB8AC3E}">
        <p14:creationId xmlns:p14="http://schemas.microsoft.com/office/powerpoint/2010/main" val="247583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4"/>
            </a:pPr>
            <a:r>
              <a:rPr lang="en-US" sz="3600" b="1" kern="1200" dirty="0">
                <a:solidFill>
                  <a:srgbClr val="00B050"/>
                </a:solidFill>
                <a:latin typeface="+mn-lt"/>
                <a:ea typeface="+mn-ea"/>
                <a:cs typeface="+mn-cs"/>
              </a:rPr>
              <a:t>Governors, Governed In Millennium </a:t>
            </a:r>
          </a:p>
        </p:txBody>
      </p:sp>
      <p:sp>
        <p:nvSpPr>
          <p:cNvPr id="3" name="Content Placeholder 2"/>
          <p:cNvSpPr>
            <a:spLocks noGrp="1"/>
          </p:cNvSpPr>
          <p:nvPr>
            <p:ph idx="1"/>
          </p:nvPr>
        </p:nvSpPr>
        <p:spPr>
          <a:xfrm>
            <a:off x="230777" y="1153682"/>
            <a:ext cx="8682446" cy="4010501"/>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Authorities</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b="1" dirty="0"/>
              <a:t>King/Prince David</a:t>
            </a:r>
            <a:r>
              <a:rPr lang="en-US" sz="2800" dirty="0"/>
              <a:t> – Resurrected David will have an extremely high position in the millennium. From the viewpoint of Israel, David will be their king ruling over them. But from the viewpoint of the Messiah, David will be a prince.</a:t>
            </a:r>
          </a:p>
          <a:p>
            <a:pPr marL="914400" lvl="2" indent="-457200">
              <a:lnSpc>
                <a:spcPct val="100000"/>
              </a:lnSpc>
              <a:spcBef>
                <a:spcPts val="0"/>
              </a:spcBef>
              <a:spcAft>
                <a:spcPts val="1200"/>
              </a:spcAft>
              <a:buClr>
                <a:srgbClr val="CC00FF"/>
              </a:buClr>
              <a:buFont typeface="Calibri" panose="020F0502020204030204" pitchFamily="34" charset="0"/>
              <a:buChar char="−"/>
            </a:pPr>
            <a:r>
              <a:rPr lang="en-US" sz="2800" dirty="0"/>
              <a:t>Isa. 55:3-4; </a:t>
            </a:r>
            <a:r>
              <a:rPr lang="en-US" sz="2800" b="1" dirty="0"/>
              <a:t>Jer. 30:9</a:t>
            </a:r>
            <a:r>
              <a:rPr lang="en-US" sz="2800" dirty="0"/>
              <a:t>; 33:15-17; </a:t>
            </a:r>
            <a:r>
              <a:rPr lang="en-US" sz="2800" b="1" dirty="0"/>
              <a:t>Ezek. 34:23-24</a:t>
            </a:r>
            <a:r>
              <a:rPr lang="en-US" sz="2800" dirty="0"/>
              <a:t>; </a:t>
            </a:r>
            <a:r>
              <a:rPr lang="en-US" sz="2800" b="1" dirty="0"/>
              <a:t>37: 24-25</a:t>
            </a:r>
            <a:r>
              <a:rPr lang="en-US" sz="2800" dirty="0"/>
              <a:t>; Hos. 3:5; Amos 9:11</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61033" y="5164183"/>
            <a:ext cx="1583834" cy="1371600"/>
          </a:xfrm>
          <a:prstGeom prst="rect">
            <a:avLst/>
          </a:prstGeom>
        </p:spPr>
      </p:pic>
    </p:spTree>
    <p:extLst>
      <p:ext uri="{BB962C8B-B14F-4D97-AF65-F5344CB8AC3E}">
        <p14:creationId xmlns:p14="http://schemas.microsoft.com/office/powerpoint/2010/main" val="20713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57200" lvl="1" indent="-457200" algn="ctr" rtl="0">
              <a:spcAft>
                <a:spcPts val="3000"/>
              </a:spcAft>
              <a:buFont typeface="+mj-lt"/>
              <a:buAutoNum type="alphaUcPeriod" startAt="4"/>
            </a:pPr>
            <a:r>
              <a:rPr lang="en-US" sz="3600" b="1" kern="1200" dirty="0">
                <a:solidFill>
                  <a:srgbClr val="00B050"/>
                </a:solidFill>
                <a:latin typeface="+mn-lt"/>
                <a:ea typeface="+mn-ea"/>
                <a:cs typeface="+mn-cs"/>
              </a:rPr>
              <a:t>Governors, Governed In Millennium </a:t>
            </a:r>
          </a:p>
        </p:txBody>
      </p:sp>
      <p:sp>
        <p:nvSpPr>
          <p:cNvPr id="3" name="Content Placeholder 2"/>
          <p:cNvSpPr>
            <a:spLocks noGrp="1"/>
          </p:cNvSpPr>
          <p:nvPr>
            <p:ph idx="1"/>
          </p:nvPr>
        </p:nvSpPr>
        <p:spPr>
          <a:xfrm>
            <a:off x="261257" y="1153682"/>
            <a:ext cx="8682446" cy="2418193"/>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Authorities</a:t>
            </a:r>
          </a:p>
          <a:p>
            <a:pPr marL="914400" lvl="2" indent="-457200">
              <a:lnSpc>
                <a:spcPct val="100000"/>
              </a:lnSpc>
              <a:spcBef>
                <a:spcPts val="0"/>
              </a:spcBef>
              <a:spcAft>
                <a:spcPts val="1200"/>
              </a:spcAft>
              <a:buClr>
                <a:srgbClr val="CC00FF"/>
              </a:buClr>
              <a:buFont typeface="Calibri" panose="020F0502020204030204" pitchFamily="34" charset="0"/>
              <a:buChar char="−"/>
            </a:pPr>
            <a:r>
              <a:rPr lang="en-US" sz="2800" b="1" dirty="0"/>
              <a:t>Twelve Apostles – </a:t>
            </a:r>
            <a:r>
              <a:rPr lang="en-US" sz="2800" dirty="0"/>
              <a:t>The twelve apostles will serve as judges for Israel’s twelve tribes. (</a:t>
            </a:r>
            <a:r>
              <a:rPr lang="en-US" sz="2800" b="1" dirty="0"/>
              <a:t>Matt. 19:28</a:t>
            </a:r>
            <a:r>
              <a:rPr lang="en-US" sz="2800" dirty="0"/>
              <a:t>; Luke 22:28–30; Revelation 4:4)</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8308" y="3762375"/>
            <a:ext cx="4767384" cy="2743200"/>
          </a:xfrm>
          <a:prstGeom prst="rect">
            <a:avLst/>
          </a:prstGeom>
        </p:spPr>
      </p:pic>
    </p:spTree>
    <p:extLst>
      <p:ext uri="{BB962C8B-B14F-4D97-AF65-F5344CB8AC3E}">
        <p14:creationId xmlns:p14="http://schemas.microsoft.com/office/powerpoint/2010/main" val="4182423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4"/>
            </a:pPr>
            <a:r>
              <a:rPr lang="en-US" sz="3600" b="1" kern="1200" dirty="0">
                <a:solidFill>
                  <a:srgbClr val="00B050"/>
                </a:solidFill>
                <a:latin typeface="+mn-lt"/>
                <a:ea typeface="+mn-ea"/>
                <a:cs typeface="+mn-cs"/>
              </a:rPr>
              <a:t>Governors, Governed In Millennium </a:t>
            </a:r>
          </a:p>
        </p:txBody>
      </p:sp>
      <p:sp>
        <p:nvSpPr>
          <p:cNvPr id="3" name="Content Placeholder 2"/>
          <p:cNvSpPr>
            <a:spLocks noGrp="1"/>
          </p:cNvSpPr>
          <p:nvPr>
            <p:ph idx="1"/>
          </p:nvPr>
        </p:nvSpPr>
        <p:spPr>
          <a:xfrm>
            <a:off x="261257" y="1153682"/>
            <a:ext cx="8682446" cy="3731827"/>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Authorities</a:t>
            </a:r>
          </a:p>
          <a:p>
            <a:pPr marL="914400" lvl="2" indent="-457200">
              <a:lnSpc>
                <a:spcPct val="100000"/>
              </a:lnSpc>
              <a:spcBef>
                <a:spcPts val="0"/>
              </a:spcBef>
              <a:spcAft>
                <a:spcPts val="1200"/>
              </a:spcAft>
              <a:buClr>
                <a:srgbClr val="CC00FF"/>
              </a:buClr>
              <a:buFont typeface="Calibri" panose="020F0502020204030204" pitchFamily="34" charset="0"/>
              <a:buChar char="−"/>
            </a:pPr>
            <a:r>
              <a:rPr lang="en-US" sz="2800" b="1" dirty="0"/>
              <a:t>Other Lesser Nobles, Judges – </a:t>
            </a:r>
            <a:r>
              <a:rPr lang="en-US" sz="2800" dirty="0"/>
              <a:t>Several passages mention lesser millennial rulers in general terms.</a:t>
            </a:r>
          </a:p>
          <a:p>
            <a:pPr marL="914400" lvl="2" indent="-457200">
              <a:lnSpc>
                <a:spcPct val="100000"/>
              </a:lnSpc>
              <a:spcBef>
                <a:spcPts val="0"/>
              </a:spcBef>
              <a:spcAft>
                <a:spcPts val="1200"/>
              </a:spcAft>
              <a:buClr>
                <a:srgbClr val="CC00FF"/>
              </a:buClr>
              <a:buFont typeface="Calibri" panose="020F0502020204030204" pitchFamily="34" charset="0"/>
              <a:buChar char="−"/>
            </a:pPr>
            <a:r>
              <a:rPr lang="en-US" sz="2800" dirty="0"/>
              <a:t>The Bible promises a role for glorified church saints in sharing in Christ’s rule.</a:t>
            </a:r>
          </a:p>
          <a:p>
            <a:pPr marL="914400" lvl="2" indent="-457200">
              <a:lnSpc>
                <a:spcPct val="100000"/>
              </a:lnSpc>
              <a:spcBef>
                <a:spcPts val="0"/>
              </a:spcBef>
              <a:spcAft>
                <a:spcPts val="1200"/>
              </a:spcAft>
              <a:buClr>
                <a:srgbClr val="CC00FF"/>
              </a:buClr>
              <a:buFont typeface="Calibri" panose="020F0502020204030204" pitchFamily="34" charset="0"/>
              <a:buChar char="−"/>
            </a:pPr>
            <a:r>
              <a:rPr lang="en-US" sz="2800" b="1" dirty="0"/>
              <a:t>Isa. 32:1</a:t>
            </a:r>
            <a:r>
              <a:rPr lang="en-US" sz="2800" dirty="0"/>
              <a:t>; Obadiah v. 21; Luke 19:17,19; </a:t>
            </a:r>
            <a:r>
              <a:rPr lang="en-US" sz="2800" b="1" dirty="0"/>
              <a:t>1 Cor. 6:2</a:t>
            </a:r>
            <a:r>
              <a:rPr lang="en-US" sz="2800" dirty="0"/>
              <a:t>; 2 Tim. 2:12; </a:t>
            </a:r>
            <a:r>
              <a:rPr lang="en-US" sz="2800" b="1" dirty="0"/>
              <a:t>Rev.</a:t>
            </a:r>
            <a:r>
              <a:rPr lang="en-US" sz="2800" dirty="0"/>
              <a:t> 2:26-27; </a:t>
            </a:r>
            <a:r>
              <a:rPr lang="en-US" sz="2800" b="1" dirty="0"/>
              <a:t>5:10</a:t>
            </a:r>
            <a:r>
              <a:rPr lang="en-US" sz="2800" dirty="0"/>
              <a:t>; </a:t>
            </a:r>
            <a:r>
              <a:rPr lang="en-US" sz="2800" b="1" dirty="0"/>
              <a:t>20:</a:t>
            </a:r>
            <a:r>
              <a:rPr lang="en-US" sz="2800" dirty="0"/>
              <a:t>4, </a:t>
            </a:r>
            <a:r>
              <a:rPr lang="en-US" sz="2800" b="1" dirty="0"/>
              <a:t>6</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6767" y="4885509"/>
            <a:ext cx="3112366" cy="1828800"/>
          </a:xfrm>
          <a:prstGeom prst="rect">
            <a:avLst/>
          </a:prstGeom>
          <a:ln>
            <a:solidFill>
              <a:schemeClr val="bg1"/>
            </a:solidFill>
          </a:ln>
        </p:spPr>
      </p:pic>
    </p:spTree>
    <p:extLst>
      <p:ext uri="{BB962C8B-B14F-4D97-AF65-F5344CB8AC3E}">
        <p14:creationId xmlns:p14="http://schemas.microsoft.com/office/powerpoint/2010/main" val="190673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57200" lvl="1" indent="-457200" algn="ctr" rtl="0">
              <a:spcAft>
                <a:spcPts val="3000"/>
              </a:spcAft>
              <a:buFont typeface="+mj-lt"/>
              <a:buAutoNum type="alphaUcPeriod" startAt="4"/>
            </a:pPr>
            <a:r>
              <a:rPr lang="en-US" sz="3600" b="1" kern="1200" dirty="0">
                <a:solidFill>
                  <a:srgbClr val="00B050"/>
                </a:solidFill>
                <a:latin typeface="+mn-lt"/>
                <a:ea typeface="+mn-ea"/>
                <a:cs typeface="+mn-cs"/>
              </a:rPr>
              <a:t>Governors, Governed In Millennium </a:t>
            </a:r>
          </a:p>
        </p:txBody>
      </p:sp>
      <p:sp>
        <p:nvSpPr>
          <p:cNvPr id="3" name="Content Placeholder 2"/>
          <p:cNvSpPr>
            <a:spLocks noGrp="1"/>
          </p:cNvSpPr>
          <p:nvPr>
            <p:ph idx="1"/>
          </p:nvPr>
        </p:nvSpPr>
        <p:spPr>
          <a:xfrm>
            <a:off x="133350" y="1153682"/>
            <a:ext cx="5000625" cy="4627993"/>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Those Governed</a:t>
            </a:r>
          </a:p>
          <a:p>
            <a:pPr marL="914400" lvl="2" indent="-457200">
              <a:lnSpc>
                <a:spcPct val="100000"/>
              </a:lnSpc>
              <a:spcBef>
                <a:spcPts val="0"/>
              </a:spcBef>
              <a:spcAft>
                <a:spcPts val="1200"/>
              </a:spcAft>
              <a:buClr>
                <a:srgbClr val="CC00FF"/>
              </a:buClr>
              <a:buFont typeface="Calibri" panose="020F0502020204030204" pitchFamily="34" charset="0"/>
              <a:buChar char="−"/>
            </a:pPr>
            <a:r>
              <a:rPr lang="en-US" sz="3200" b="1" dirty="0"/>
              <a:t>Israel Restored </a:t>
            </a:r>
          </a:p>
          <a:p>
            <a:pPr marL="914400" lvl="2" indent="-457200">
              <a:lnSpc>
                <a:spcPct val="100000"/>
              </a:lnSpc>
              <a:spcBef>
                <a:spcPts val="0"/>
              </a:spcBef>
              <a:spcAft>
                <a:spcPts val="1200"/>
              </a:spcAft>
              <a:buClr>
                <a:srgbClr val="CC00FF"/>
              </a:buClr>
              <a:buFont typeface="Calibri" panose="020F0502020204030204" pitchFamily="34" charset="0"/>
              <a:buChar char="−"/>
            </a:pPr>
            <a:r>
              <a:rPr lang="en-US" sz="3200" b="1" dirty="0"/>
              <a:t>Israel Reunited</a:t>
            </a:r>
          </a:p>
          <a:p>
            <a:pPr marL="914400" lvl="2" indent="-457200">
              <a:lnSpc>
                <a:spcPct val="100000"/>
              </a:lnSpc>
              <a:spcBef>
                <a:spcPts val="0"/>
              </a:spcBef>
              <a:spcAft>
                <a:spcPts val="1200"/>
              </a:spcAft>
              <a:buClr>
                <a:srgbClr val="CC00FF"/>
              </a:buClr>
              <a:buFont typeface="Calibri" panose="020F0502020204030204" pitchFamily="34" charset="0"/>
              <a:buChar char="−"/>
            </a:pPr>
            <a:r>
              <a:rPr lang="en-US" sz="3200" b="1" dirty="0"/>
              <a:t>Israel Regenerated </a:t>
            </a:r>
          </a:p>
          <a:p>
            <a:pPr marL="914400" lvl="2" indent="-457200">
              <a:lnSpc>
                <a:spcPct val="100000"/>
              </a:lnSpc>
              <a:spcBef>
                <a:spcPts val="0"/>
              </a:spcBef>
              <a:spcAft>
                <a:spcPts val="1200"/>
              </a:spcAft>
              <a:buClr>
                <a:srgbClr val="CC00FF"/>
              </a:buClr>
              <a:buFont typeface="Calibri" panose="020F0502020204030204" pitchFamily="34" charset="0"/>
              <a:buChar char="−"/>
            </a:pPr>
            <a:r>
              <a:rPr lang="en-US" sz="3200" b="1" dirty="0"/>
              <a:t>Israel’s Prominence</a:t>
            </a:r>
          </a:p>
          <a:p>
            <a:pPr marL="914400" lvl="2" indent="-457200">
              <a:lnSpc>
                <a:spcPct val="100000"/>
              </a:lnSpc>
              <a:spcBef>
                <a:spcPts val="0"/>
              </a:spcBef>
              <a:spcAft>
                <a:spcPts val="1200"/>
              </a:spcAft>
              <a:buClr>
                <a:srgbClr val="CC00FF"/>
              </a:buClr>
              <a:buFont typeface="Calibri" panose="020F0502020204030204" pitchFamily="34" charset="0"/>
              <a:buChar char="−"/>
            </a:pPr>
            <a:r>
              <a:rPr lang="en-US" sz="3200" b="1" dirty="0"/>
              <a:t>God’s Presence, Israel</a:t>
            </a:r>
          </a:p>
          <a:p>
            <a:pPr marL="914400" lvl="2" indent="-457200">
              <a:lnSpc>
                <a:spcPct val="100000"/>
              </a:lnSpc>
              <a:spcBef>
                <a:spcPts val="0"/>
              </a:spcBef>
              <a:spcAft>
                <a:spcPts val="1200"/>
              </a:spcAft>
              <a:buClr>
                <a:srgbClr val="CC00FF"/>
              </a:buClr>
              <a:buFont typeface="Calibri" panose="020F0502020204030204" pitchFamily="34" charset="0"/>
              <a:buChar char="−"/>
            </a:pPr>
            <a:r>
              <a:rPr lang="en-US" sz="3200" b="1" dirty="0"/>
              <a:t>Jerusalem, Capital</a:t>
            </a:r>
          </a:p>
          <a:p>
            <a:pPr marL="914400" lvl="2" indent="-457200">
              <a:lnSpc>
                <a:spcPct val="100000"/>
              </a:lnSpc>
              <a:spcBef>
                <a:spcPts val="0"/>
              </a:spcBef>
              <a:spcAft>
                <a:spcPts val="1200"/>
              </a:spcAft>
              <a:buClr>
                <a:srgbClr val="CC00FF"/>
              </a:buClr>
              <a:buFont typeface="Calibri" panose="020F0502020204030204" pitchFamily="34" charset="0"/>
              <a:buChar char="−"/>
            </a:pPr>
            <a:endParaRPr lang="en-US" sz="2800"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4945571" y="2187518"/>
            <a:ext cx="4078386" cy="2560320"/>
          </a:xfrm>
          <a:prstGeom prst="rect">
            <a:avLst/>
          </a:prstGeom>
        </p:spPr>
      </p:pic>
    </p:spTree>
    <p:extLst>
      <p:ext uri="{BB962C8B-B14F-4D97-AF65-F5344CB8AC3E}">
        <p14:creationId xmlns:p14="http://schemas.microsoft.com/office/powerpoint/2010/main" val="281099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par>
                          <p:cTn id="8" fill="hold">
                            <p:stCondLst>
                              <p:cond delay="1000"/>
                            </p:stCondLst>
                            <p:childTnLst>
                              <p:par>
                                <p:cTn id="9" presetID="14" presetClass="entr" presetSubtype="10"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par>
                          <p:cTn id="12" fill="hold">
                            <p:stCondLst>
                              <p:cond delay="2000"/>
                            </p:stCondLst>
                            <p:childTnLst>
                              <p:par>
                                <p:cTn id="13" presetID="14" presetClass="entr" presetSubtype="10" fill="hold" nodeType="after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par>
                          <p:cTn id="16" fill="hold">
                            <p:stCondLst>
                              <p:cond delay="3000"/>
                            </p:stCondLst>
                            <p:childTnLst>
                              <p:par>
                                <p:cTn id="17" presetID="14" presetClass="entr" presetSubtype="1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par>
                          <p:cTn id="20" fill="hold">
                            <p:stCondLst>
                              <p:cond delay="4000"/>
                            </p:stCondLst>
                            <p:childTnLst>
                              <p:par>
                                <p:cTn id="21" presetID="14" presetClass="entr" presetSubtype="10" fill="hold" nodeType="afterEffect">
                                  <p:stCondLst>
                                    <p:cond delay="5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500"/>
                                        <p:tgtEl>
                                          <p:spTgt spid="3">
                                            <p:txEl>
                                              <p:pRg st="5" end="5"/>
                                            </p:txEl>
                                          </p:spTgt>
                                        </p:tgtEl>
                                      </p:cBhvr>
                                    </p:animEffect>
                                  </p:childTnLst>
                                </p:cTn>
                              </p:par>
                            </p:childTnLst>
                          </p:cTn>
                        </p:par>
                        <p:par>
                          <p:cTn id="24" fill="hold">
                            <p:stCondLst>
                              <p:cond delay="5000"/>
                            </p:stCondLst>
                            <p:childTnLst>
                              <p:par>
                                <p:cTn id="25" presetID="14" presetClass="entr" presetSubtype="10" fill="hold" nodeType="afterEffect">
                                  <p:stCondLst>
                                    <p:cond delay="50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4"/>
            </a:pPr>
            <a:r>
              <a:rPr lang="en-US" sz="3600" b="1" kern="1200" dirty="0">
                <a:solidFill>
                  <a:srgbClr val="00B050"/>
                </a:solidFill>
                <a:latin typeface="+mn-lt"/>
                <a:ea typeface="+mn-ea"/>
                <a:cs typeface="+mn-cs"/>
              </a:rPr>
              <a:t>Governors, Governed In Millennium </a:t>
            </a:r>
          </a:p>
        </p:txBody>
      </p:sp>
      <p:sp>
        <p:nvSpPr>
          <p:cNvPr id="3" name="Content Placeholder 2"/>
          <p:cNvSpPr>
            <a:spLocks noGrp="1"/>
          </p:cNvSpPr>
          <p:nvPr>
            <p:ph idx="1"/>
          </p:nvPr>
        </p:nvSpPr>
        <p:spPr>
          <a:xfrm>
            <a:off x="261257" y="1153682"/>
            <a:ext cx="8682446" cy="4933609"/>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Israel Restored</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The restoration of Israel’s people to the Promised Land is a prominent subject in Biblical prophecy.</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b="1" i="1" u="sng" dirty="0"/>
              <a:t>Complete fulfillment</a:t>
            </a:r>
            <a:r>
              <a:rPr lang="en-US" sz="2800" b="1" i="1" dirty="0"/>
              <a:t> </a:t>
            </a:r>
            <a:r>
              <a:rPr lang="en-US" sz="2800" dirty="0"/>
              <a:t>of these predictions has never taken place up to the present time.</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b="1" dirty="0"/>
              <a:t>Isa. 11:11-12</a:t>
            </a:r>
            <a:r>
              <a:rPr lang="en-US" sz="2800" dirty="0"/>
              <a:t>.; </a:t>
            </a:r>
            <a:r>
              <a:rPr lang="en-US" sz="2800" b="1" dirty="0"/>
              <a:t>27:12</a:t>
            </a:r>
            <a:r>
              <a:rPr lang="en-US" sz="2800" dirty="0"/>
              <a:t>; 43:5-7; Jer. 30:18, 31:8-9; 32:36-40; 33:11ff.; Ezek. 11:16ff.; 20:34,42; 28:25-26; 34:12ff.; 36:24ff.; all of Ezek. 37; Hosea 1:11; Joel 3:1; </a:t>
            </a:r>
            <a:r>
              <a:rPr lang="en-US" sz="2800" b="1" dirty="0"/>
              <a:t>Amos 9:14-15</a:t>
            </a:r>
            <a:r>
              <a:rPr lang="en-US" sz="2800" dirty="0"/>
              <a:t>; Obadiah v. 17; Micah 4:6-7; Zeph. 3:20; Zech. 8:8, 10:10</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1911" y="5844429"/>
            <a:ext cx="1456508" cy="914400"/>
          </a:xfrm>
          <a:prstGeom prst="rect">
            <a:avLst/>
          </a:prstGeom>
        </p:spPr>
      </p:pic>
    </p:spTree>
    <p:extLst>
      <p:ext uri="{BB962C8B-B14F-4D97-AF65-F5344CB8AC3E}">
        <p14:creationId xmlns:p14="http://schemas.microsoft.com/office/powerpoint/2010/main" val="12819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4"/>
            </a:pPr>
            <a:r>
              <a:rPr lang="en-US" sz="3600" b="1" kern="1200" dirty="0">
                <a:solidFill>
                  <a:srgbClr val="00B050"/>
                </a:solidFill>
                <a:latin typeface="+mn-lt"/>
                <a:ea typeface="+mn-ea"/>
                <a:cs typeface="+mn-cs"/>
              </a:rPr>
              <a:t>Governors, Governed In Millennium </a:t>
            </a:r>
          </a:p>
        </p:txBody>
      </p:sp>
      <p:sp>
        <p:nvSpPr>
          <p:cNvPr id="3" name="Content Placeholder 2"/>
          <p:cNvSpPr>
            <a:spLocks noGrp="1"/>
          </p:cNvSpPr>
          <p:nvPr>
            <p:ph idx="1"/>
          </p:nvPr>
        </p:nvSpPr>
        <p:spPr>
          <a:xfrm>
            <a:off x="261257" y="1153682"/>
            <a:ext cx="8682446" cy="3731827"/>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Israel Reunited</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The prophets teach that when the Jews return to their land in the end times it will be as </a:t>
            </a:r>
            <a:r>
              <a:rPr lang="en-US" sz="2800" b="1" i="1" dirty="0">
                <a:solidFill>
                  <a:srgbClr val="0000FF"/>
                </a:solidFill>
              </a:rPr>
              <a:t>one united nation</a:t>
            </a:r>
            <a:r>
              <a:rPr lang="en-US" sz="2800" dirty="0"/>
              <a:t>.</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b="1" dirty="0"/>
              <a:t>Jer. 3:18</a:t>
            </a:r>
            <a:r>
              <a:rPr lang="en-US" sz="2800" dirty="0"/>
              <a:t>; 33:14; </a:t>
            </a:r>
            <a:r>
              <a:rPr lang="en-US" sz="2800" b="1" dirty="0"/>
              <a:t>Ezek. 37:16-18</a:t>
            </a:r>
            <a:r>
              <a:rPr lang="en-US" sz="2800" dirty="0"/>
              <a:t>, 21-22; 39:25; </a:t>
            </a:r>
            <a:r>
              <a:rPr lang="en-US" sz="2800" b="1" dirty="0"/>
              <a:t>Hosea 1:11</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1911" y="5844429"/>
            <a:ext cx="1456508" cy="914400"/>
          </a:xfrm>
          <a:prstGeom prst="rect">
            <a:avLst/>
          </a:prstGeom>
        </p:spPr>
      </p:pic>
    </p:spTree>
    <p:extLst>
      <p:ext uri="{BB962C8B-B14F-4D97-AF65-F5344CB8AC3E}">
        <p14:creationId xmlns:p14="http://schemas.microsoft.com/office/powerpoint/2010/main" val="54725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4"/>
            </a:pPr>
            <a:r>
              <a:rPr lang="en-US" sz="3600" b="1" kern="1200" dirty="0">
                <a:solidFill>
                  <a:srgbClr val="00B050"/>
                </a:solidFill>
                <a:latin typeface="+mn-lt"/>
                <a:ea typeface="+mn-ea"/>
                <a:cs typeface="+mn-cs"/>
              </a:rPr>
              <a:t>Governors, Governed In Millennium </a:t>
            </a:r>
          </a:p>
        </p:txBody>
      </p:sp>
      <p:sp>
        <p:nvSpPr>
          <p:cNvPr id="3" name="Content Placeholder 2"/>
          <p:cNvSpPr>
            <a:spLocks noGrp="1"/>
          </p:cNvSpPr>
          <p:nvPr>
            <p:ph idx="1"/>
          </p:nvPr>
        </p:nvSpPr>
        <p:spPr>
          <a:xfrm>
            <a:off x="261257" y="1153682"/>
            <a:ext cx="8682446" cy="5064238"/>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Israel Regenerated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While a significant “stage setting” event, the creation of the State of Israel in 1948 is not in mind.</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The nation of Israel is currently in the land in “unbelief”. The nation of Israel at the time of the Second Coming of Christ, will believe in Him and enter the Millennial Kingdom as a saved nation.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In the Kingdom, Israel will be dedicated to her Messiah.</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b="1" dirty="0"/>
              <a:t>Rom. 11:26-27</a:t>
            </a:r>
            <a:r>
              <a:rPr lang="en-US" sz="2800" dirty="0"/>
              <a:t>; </a:t>
            </a:r>
            <a:r>
              <a:rPr lang="en-US" sz="2800" b="1" dirty="0"/>
              <a:t>Jer. 31:34</a:t>
            </a:r>
            <a:r>
              <a:rPr lang="en-US" sz="2800" dirty="0"/>
              <a:t>; Ezek. 20:38, 40</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1911" y="5844429"/>
            <a:ext cx="1456508" cy="914400"/>
          </a:xfrm>
          <a:prstGeom prst="rect">
            <a:avLst/>
          </a:prstGeom>
        </p:spPr>
      </p:pic>
    </p:spTree>
    <p:extLst>
      <p:ext uri="{BB962C8B-B14F-4D97-AF65-F5344CB8AC3E}">
        <p14:creationId xmlns:p14="http://schemas.microsoft.com/office/powerpoint/2010/main" val="177017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4"/>
            </a:pPr>
            <a:r>
              <a:rPr lang="en-US" sz="3600" b="1" kern="1200" dirty="0">
                <a:solidFill>
                  <a:srgbClr val="00B050"/>
                </a:solidFill>
                <a:latin typeface="+mn-lt"/>
                <a:ea typeface="+mn-ea"/>
                <a:cs typeface="+mn-cs"/>
              </a:rPr>
              <a:t>Governors, Governed In Millennium </a:t>
            </a:r>
          </a:p>
        </p:txBody>
      </p:sp>
      <p:sp>
        <p:nvSpPr>
          <p:cNvPr id="3" name="Content Placeholder 2"/>
          <p:cNvSpPr>
            <a:spLocks noGrp="1"/>
          </p:cNvSpPr>
          <p:nvPr>
            <p:ph idx="1"/>
          </p:nvPr>
        </p:nvSpPr>
        <p:spPr>
          <a:xfrm>
            <a:off x="261257" y="1153682"/>
            <a:ext cx="8682446" cy="5586752"/>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Israel’s Prominence</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During the Millennium Israel will be the most powerful and prominent nation in the world. It will be the ultimate “superpower.” Many verses specifically teach that all other nations (i.e., Egypt [Isa. 19:21] and Assyria [Isa.19:22-25]) will be subordinate to Israel.</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Isa. 14:1-2; 49:22-23; </a:t>
            </a:r>
            <a:r>
              <a:rPr lang="en-US" sz="2800" b="1" dirty="0"/>
              <a:t>60:9-15-17</a:t>
            </a:r>
            <a:r>
              <a:rPr lang="en-US" sz="2800" dirty="0"/>
              <a:t>; 61:5-6; 62:2-5; Micah 7:12; </a:t>
            </a:r>
            <a:r>
              <a:rPr lang="en-US" sz="2800" b="1" dirty="0"/>
              <a:t>Zech. 8:23</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1911" y="5844429"/>
            <a:ext cx="1456508" cy="914400"/>
          </a:xfrm>
          <a:prstGeom prst="rect">
            <a:avLst/>
          </a:prstGeom>
        </p:spPr>
      </p:pic>
    </p:spTree>
    <p:extLst>
      <p:ext uri="{BB962C8B-B14F-4D97-AF65-F5344CB8AC3E}">
        <p14:creationId xmlns:p14="http://schemas.microsoft.com/office/powerpoint/2010/main" val="106644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57200" lvl="1" indent="-457200" algn="ctr" rtl="0">
              <a:spcAft>
                <a:spcPts val="3000"/>
              </a:spcAft>
              <a:buFont typeface="+mj-lt"/>
              <a:buAutoNum type="alphaUcPeriod" startAt="4"/>
            </a:pPr>
            <a:r>
              <a:rPr lang="en-US" sz="3600" b="1" kern="1200" dirty="0">
                <a:solidFill>
                  <a:srgbClr val="00B050"/>
                </a:solidFill>
                <a:latin typeface="+mn-lt"/>
                <a:ea typeface="+mn-ea"/>
                <a:cs typeface="+mn-cs"/>
              </a:rPr>
              <a:t>Governors, Governed In Millennium </a:t>
            </a:r>
          </a:p>
        </p:txBody>
      </p:sp>
      <p:sp>
        <p:nvSpPr>
          <p:cNvPr id="3" name="Content Placeholder 2"/>
          <p:cNvSpPr>
            <a:spLocks noGrp="1"/>
          </p:cNvSpPr>
          <p:nvPr>
            <p:ph idx="1"/>
          </p:nvPr>
        </p:nvSpPr>
        <p:spPr>
          <a:xfrm>
            <a:off x="261257" y="1153682"/>
            <a:ext cx="8682446" cy="4087391"/>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God’s Presence, Israel</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The prophets predict that God Himself will dwell in Israel during the coming Kingdom.</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While glorified saints will be rulers in the Kingdom, Israel’s prominence will largely be due to the presence of God Himself in her midst.</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b="1" dirty="0"/>
              <a:t>Joel 3:17</a:t>
            </a:r>
            <a:r>
              <a:rPr lang="en-US" sz="2800" dirty="0"/>
              <a:t>; Obadiah v. 21; Isa. 2:2-4; Micah 4:2-3, 7c; </a:t>
            </a:r>
            <a:r>
              <a:rPr lang="en-US" sz="2800" b="1" dirty="0"/>
              <a:t>Zeph. 3:14-17a</a:t>
            </a:r>
            <a:r>
              <a:rPr lang="en-US" sz="2800" dirty="0"/>
              <a:t>; </a:t>
            </a:r>
            <a:r>
              <a:rPr lang="en-US" sz="2800" b="1" dirty="0"/>
              <a:t>Zech. 2:10</a:t>
            </a:r>
            <a:r>
              <a:rPr lang="en-US" sz="2800" dirty="0"/>
              <a:t>, 12; </a:t>
            </a:r>
            <a:r>
              <a:rPr lang="en-US" sz="2800" b="1" dirty="0"/>
              <a:t>8:2-3</a:t>
            </a:r>
            <a:r>
              <a:rPr lang="en-US" sz="2800" dirty="0"/>
              <a:t>; 14:3-4, 9;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1911" y="5844429"/>
            <a:ext cx="1456508" cy="914400"/>
          </a:xfrm>
          <a:prstGeom prst="rect">
            <a:avLst/>
          </a:prstGeom>
        </p:spPr>
      </p:pic>
    </p:spTree>
    <p:extLst>
      <p:ext uri="{BB962C8B-B14F-4D97-AF65-F5344CB8AC3E}">
        <p14:creationId xmlns:p14="http://schemas.microsoft.com/office/powerpoint/2010/main" val="49811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461963" lvl="0" indent="-461963" algn="ctr">
              <a:lnSpc>
                <a:spcPct val="100000"/>
              </a:lnSpc>
              <a:spcBef>
                <a:spcPts val="0"/>
              </a:spcBef>
              <a:spcAft>
                <a:spcPts val="3000"/>
              </a:spcAft>
              <a:buFont typeface="+mj-lt"/>
              <a:buAutoNum type="romanUcPeriod"/>
            </a:pPr>
            <a:r>
              <a:rPr lang="en-US" sz="3600" b="1" dirty="0">
                <a:solidFill>
                  <a:srgbClr val="0000FF"/>
                </a:solidFill>
                <a:latin typeface="Calibri" panose="020F0502020204030204"/>
                <a:ea typeface="+mn-ea"/>
                <a:cs typeface="+mn-cs"/>
              </a:rPr>
              <a:t>Overview of the Millennial Kingdom</a:t>
            </a:r>
            <a:endParaRPr lang="en-US" sz="3600" b="1" dirty="0">
              <a:solidFill>
                <a:srgbClr val="0000FF"/>
              </a:solidFill>
              <a:latin typeface="+mn-lt"/>
            </a:endParaRPr>
          </a:p>
        </p:txBody>
      </p:sp>
      <p:sp>
        <p:nvSpPr>
          <p:cNvPr id="3" name="Content Placeholder 2"/>
          <p:cNvSpPr>
            <a:spLocks noGrp="1"/>
          </p:cNvSpPr>
          <p:nvPr>
            <p:ph idx="1"/>
          </p:nvPr>
        </p:nvSpPr>
        <p:spPr>
          <a:xfrm>
            <a:off x="1890118" y="1153683"/>
            <a:ext cx="5363765" cy="2570592"/>
          </a:xfrm>
        </p:spPr>
        <p:txBody>
          <a:bodyPr>
            <a:noAutofit/>
          </a:bodyPr>
          <a:lstStyle/>
          <a:p>
            <a:pPr marL="457200" lvl="1" indent="-457200">
              <a:lnSpc>
                <a:spcPct val="100000"/>
              </a:lnSpc>
              <a:spcBef>
                <a:spcPts val="0"/>
              </a:spcBef>
              <a:spcAft>
                <a:spcPts val="3000"/>
              </a:spcAft>
              <a:buFont typeface="+mj-lt"/>
              <a:buAutoNum type="alphaUcPeriod"/>
            </a:pPr>
            <a:r>
              <a:rPr lang="en-US" sz="3200" b="1" dirty="0"/>
              <a:t>From the 2nd Coming to the Millennial Kingdom</a:t>
            </a:r>
          </a:p>
          <a:p>
            <a:pPr marL="457200" lvl="1" indent="-457200">
              <a:lnSpc>
                <a:spcPct val="100000"/>
              </a:lnSpc>
              <a:spcBef>
                <a:spcPts val="0"/>
              </a:spcBef>
              <a:spcAft>
                <a:spcPts val="3000"/>
              </a:spcAft>
              <a:buFont typeface="+mj-lt"/>
              <a:buAutoNum type="alphaUcPeriod"/>
            </a:pPr>
            <a:r>
              <a:rPr lang="en-US" sz="3200" b="1" dirty="0"/>
              <a:t>A Panoramic View of the Millennial Kingdom</a:t>
            </a:r>
          </a:p>
        </p:txBody>
      </p:sp>
    </p:spTree>
    <p:extLst>
      <p:ext uri="{BB962C8B-B14F-4D97-AF65-F5344CB8AC3E}">
        <p14:creationId xmlns:p14="http://schemas.microsoft.com/office/powerpoint/2010/main" val="852433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4"/>
            </a:pPr>
            <a:r>
              <a:rPr lang="en-US" sz="3600" b="1" kern="1200" dirty="0">
                <a:solidFill>
                  <a:srgbClr val="00B050"/>
                </a:solidFill>
                <a:latin typeface="+mn-lt"/>
                <a:ea typeface="+mn-ea"/>
                <a:cs typeface="+mn-cs"/>
              </a:rPr>
              <a:t>Governors, Governed In Millennium </a:t>
            </a:r>
          </a:p>
        </p:txBody>
      </p:sp>
      <p:sp>
        <p:nvSpPr>
          <p:cNvPr id="3" name="Content Placeholder 2"/>
          <p:cNvSpPr>
            <a:spLocks noGrp="1"/>
          </p:cNvSpPr>
          <p:nvPr>
            <p:ph idx="1"/>
          </p:nvPr>
        </p:nvSpPr>
        <p:spPr>
          <a:xfrm>
            <a:off x="261257" y="1153682"/>
            <a:ext cx="8682446" cy="2994572"/>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Jerusalem, Capital</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Jerusalem will be a world power center both politically and spiritually and the entire world will be governed from Jerusalem.</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Isa. 2:1-4 (Micah 4:1-3); 62:6-7; </a:t>
            </a:r>
            <a:r>
              <a:rPr lang="en-US" sz="2800" b="1" dirty="0"/>
              <a:t>Jer. 3:17</a:t>
            </a:r>
            <a:r>
              <a:rPr lang="en-US" sz="2800" dirty="0"/>
              <a:t>; </a:t>
            </a:r>
            <a:r>
              <a:rPr lang="en-US" sz="2800" b="1" dirty="0"/>
              <a:t>Zech. 8:22</a:t>
            </a:r>
            <a:r>
              <a:rPr lang="en-US" sz="2800" dirty="0"/>
              <a:t>; 14:16-17</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49929" y="4282074"/>
            <a:ext cx="3844143" cy="2286000"/>
          </a:xfrm>
          <a:prstGeom prst="rect">
            <a:avLst/>
          </a:prstGeom>
        </p:spPr>
      </p:pic>
    </p:spTree>
    <p:extLst>
      <p:ext uri="{BB962C8B-B14F-4D97-AF65-F5344CB8AC3E}">
        <p14:creationId xmlns:p14="http://schemas.microsoft.com/office/powerpoint/2010/main" val="2637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685800" lvl="0" indent="-685800" algn="ctr">
              <a:spcAft>
                <a:spcPts val="600"/>
              </a:spcAft>
              <a:buFont typeface="+mj-lt"/>
              <a:buAutoNum type="romanUcPeriod" startAt="3"/>
            </a:pPr>
            <a:r>
              <a:rPr lang="en-US" sz="3600" b="1" dirty="0">
                <a:solidFill>
                  <a:srgbClr val="0000FF"/>
                </a:solidFill>
                <a:latin typeface="+mn-lt"/>
              </a:rPr>
              <a:t>Nature of Millennium</a:t>
            </a:r>
          </a:p>
        </p:txBody>
      </p:sp>
      <p:sp>
        <p:nvSpPr>
          <p:cNvPr id="3" name="Content Placeholder 2"/>
          <p:cNvSpPr>
            <a:spLocks noGrp="1"/>
          </p:cNvSpPr>
          <p:nvPr>
            <p:ph idx="1"/>
          </p:nvPr>
        </p:nvSpPr>
        <p:spPr>
          <a:xfrm>
            <a:off x="932594" y="1153682"/>
            <a:ext cx="7278813" cy="4158547"/>
          </a:xfrm>
        </p:spPr>
        <p:txBody>
          <a:bodyPr>
            <a:noAutofit/>
          </a:bodyPr>
          <a:lstStyle/>
          <a:p>
            <a:pPr marL="971550" lvl="1" indent="-514350">
              <a:lnSpc>
                <a:spcPct val="100000"/>
              </a:lnSpc>
              <a:spcBef>
                <a:spcPts val="0"/>
              </a:spcBef>
              <a:spcAft>
                <a:spcPts val="3000"/>
              </a:spcAft>
              <a:buFont typeface="+mj-lt"/>
              <a:buAutoNum type="alphaUcPeriod"/>
            </a:pPr>
            <a:r>
              <a:rPr lang="en-US" sz="3200" b="1" dirty="0"/>
              <a:t>Duration of the Kingdom </a:t>
            </a:r>
          </a:p>
          <a:p>
            <a:pPr marL="971550" lvl="1" indent="-514350">
              <a:lnSpc>
                <a:spcPct val="100000"/>
              </a:lnSpc>
              <a:spcBef>
                <a:spcPts val="0"/>
              </a:spcBef>
              <a:spcAft>
                <a:spcPts val="3000"/>
              </a:spcAft>
              <a:buFont typeface="+mj-lt"/>
              <a:buAutoNum type="alphaUcPeriod"/>
            </a:pPr>
            <a:r>
              <a:rPr lang="en-US" sz="3200" b="1" dirty="0"/>
              <a:t>General Conditions</a:t>
            </a:r>
          </a:p>
          <a:p>
            <a:pPr marL="971550" lvl="1" indent="-514350">
              <a:lnSpc>
                <a:spcPct val="100000"/>
              </a:lnSpc>
              <a:spcBef>
                <a:spcPts val="0"/>
              </a:spcBef>
              <a:spcAft>
                <a:spcPts val="3000"/>
              </a:spcAft>
              <a:buFont typeface="+mj-lt"/>
              <a:buAutoNum type="alphaUcPeriod"/>
            </a:pPr>
            <a:r>
              <a:rPr lang="en-US" sz="3200" b="1" dirty="0"/>
              <a:t>Political Conditions</a:t>
            </a:r>
          </a:p>
          <a:p>
            <a:pPr marL="971550" lvl="1" indent="-514350">
              <a:lnSpc>
                <a:spcPct val="100000"/>
              </a:lnSpc>
              <a:spcBef>
                <a:spcPts val="0"/>
              </a:spcBef>
              <a:spcAft>
                <a:spcPts val="3000"/>
              </a:spcAft>
              <a:buFont typeface="+mj-lt"/>
              <a:buAutoNum type="alphaUcPeriod"/>
            </a:pPr>
            <a:r>
              <a:rPr lang="en-US" sz="3200" b="1" dirty="0"/>
              <a:t>Governors, Governed In Millennium </a:t>
            </a:r>
          </a:p>
          <a:p>
            <a:pPr marL="971550" lvl="1" indent="-514350">
              <a:lnSpc>
                <a:spcPct val="100000"/>
              </a:lnSpc>
              <a:spcBef>
                <a:spcPts val="0"/>
              </a:spcBef>
              <a:spcAft>
                <a:spcPts val="3000"/>
              </a:spcAft>
              <a:buFont typeface="+mj-lt"/>
              <a:buAutoNum type="alphaUcPeriod"/>
            </a:pPr>
            <a:r>
              <a:rPr lang="en-US" sz="3200" b="1" u="sng" dirty="0">
                <a:solidFill>
                  <a:srgbClr val="00B050"/>
                </a:solidFill>
              </a:rPr>
              <a:t>Spiritual Conditions</a:t>
            </a:r>
          </a:p>
        </p:txBody>
      </p:sp>
    </p:spTree>
    <p:extLst>
      <p:ext uri="{BB962C8B-B14F-4D97-AF65-F5344CB8AC3E}">
        <p14:creationId xmlns:p14="http://schemas.microsoft.com/office/powerpoint/2010/main" val="3654516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605246" y="1153682"/>
            <a:ext cx="7933509" cy="5551918"/>
          </a:xfrm>
        </p:spPr>
        <p:txBody>
          <a:bodyPr>
            <a:noAutofit/>
          </a:bodyPr>
          <a:lstStyle/>
          <a:p>
            <a:pPr marL="457200" lvl="1" indent="-457200">
              <a:lnSpc>
                <a:spcPct val="100000"/>
              </a:lnSpc>
              <a:spcBef>
                <a:spcPts val="0"/>
              </a:spcBef>
              <a:spcAft>
                <a:spcPts val="900"/>
              </a:spcAft>
            </a:pPr>
            <a:r>
              <a:rPr lang="en-US" sz="3200" b="1" dirty="0"/>
              <a:t>Satan Bound</a:t>
            </a:r>
          </a:p>
          <a:p>
            <a:pPr marL="457200" lvl="1" indent="-457200">
              <a:lnSpc>
                <a:spcPct val="100000"/>
              </a:lnSpc>
              <a:spcBef>
                <a:spcPts val="0"/>
              </a:spcBef>
              <a:spcAft>
                <a:spcPts val="900"/>
              </a:spcAft>
            </a:pPr>
            <a:r>
              <a:rPr lang="en-US" sz="3200" b="1" dirty="0"/>
              <a:t>Curse Partially Lifted</a:t>
            </a:r>
          </a:p>
          <a:p>
            <a:pPr marL="457200" lvl="1" indent="-457200">
              <a:lnSpc>
                <a:spcPct val="100000"/>
              </a:lnSpc>
              <a:spcBef>
                <a:spcPts val="0"/>
              </a:spcBef>
              <a:spcAft>
                <a:spcPts val="900"/>
              </a:spcAft>
            </a:pPr>
            <a:r>
              <a:rPr lang="en-US" sz="3200" b="1" dirty="0"/>
              <a:t>God The Son Resides On Earth</a:t>
            </a:r>
          </a:p>
          <a:p>
            <a:pPr marL="457200" lvl="1" indent="-457200">
              <a:lnSpc>
                <a:spcPct val="100000"/>
              </a:lnSpc>
              <a:spcBef>
                <a:spcPts val="0"/>
              </a:spcBef>
              <a:spcAft>
                <a:spcPts val="900"/>
              </a:spcAft>
            </a:pPr>
            <a:r>
              <a:rPr lang="en-US" sz="3200" b="1" dirty="0"/>
              <a:t>All Unsaved People Excluded at Beginning</a:t>
            </a:r>
          </a:p>
          <a:p>
            <a:pPr marL="457200" lvl="1" indent="-457200">
              <a:lnSpc>
                <a:spcPct val="100000"/>
              </a:lnSpc>
              <a:spcBef>
                <a:spcPts val="0"/>
              </a:spcBef>
              <a:spcAft>
                <a:spcPts val="900"/>
              </a:spcAft>
            </a:pPr>
            <a:r>
              <a:rPr lang="en-US" sz="3200" b="1" dirty="0"/>
              <a:t>Great Outpouring of The Spirit</a:t>
            </a:r>
          </a:p>
          <a:p>
            <a:pPr marL="457200" lvl="1" indent="-457200">
              <a:lnSpc>
                <a:spcPct val="100000"/>
              </a:lnSpc>
              <a:spcBef>
                <a:spcPts val="0"/>
              </a:spcBef>
              <a:spcAft>
                <a:spcPts val="900"/>
              </a:spcAft>
            </a:pPr>
            <a:r>
              <a:rPr lang="en-US" sz="3200" b="1" dirty="0"/>
              <a:t>Unified Worship, Jerusalem</a:t>
            </a:r>
          </a:p>
          <a:p>
            <a:pPr marL="457200" lvl="1" indent="-457200">
              <a:lnSpc>
                <a:spcPct val="100000"/>
              </a:lnSpc>
              <a:spcBef>
                <a:spcPts val="0"/>
              </a:spcBef>
              <a:spcAft>
                <a:spcPts val="900"/>
              </a:spcAft>
            </a:pPr>
            <a:r>
              <a:rPr lang="en-US" sz="3200" b="1" dirty="0"/>
              <a:t>Abundant Spirituality</a:t>
            </a:r>
          </a:p>
          <a:p>
            <a:pPr marL="457200" lvl="1" indent="-457200">
              <a:lnSpc>
                <a:spcPct val="100000"/>
              </a:lnSpc>
              <a:spcBef>
                <a:spcPts val="0"/>
              </a:spcBef>
              <a:spcAft>
                <a:spcPts val="900"/>
              </a:spcAft>
            </a:pPr>
            <a:r>
              <a:rPr lang="en-US" sz="3200" b="1" dirty="0"/>
              <a:t>Full Knowledge in Word</a:t>
            </a:r>
          </a:p>
          <a:p>
            <a:pPr marL="457200" lvl="1" indent="-457200">
              <a:lnSpc>
                <a:spcPct val="100000"/>
              </a:lnSpc>
              <a:spcBef>
                <a:spcPts val="0"/>
              </a:spcBef>
              <a:spcAft>
                <a:spcPts val="900"/>
              </a:spcAft>
            </a:pPr>
            <a:r>
              <a:rPr lang="en-US" sz="3200" b="1" dirty="0"/>
              <a:t>Millennial Temple, Worship</a:t>
            </a:r>
          </a:p>
        </p:txBody>
      </p:sp>
    </p:spTree>
    <p:extLst>
      <p:ext uri="{BB962C8B-B14F-4D97-AF65-F5344CB8AC3E}">
        <p14:creationId xmlns:p14="http://schemas.microsoft.com/office/powerpoint/2010/main" val="374490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1000"/>
                            </p:stCondLst>
                            <p:childTnLst>
                              <p:par>
                                <p:cTn id="9" presetID="14" presetClass="entr" presetSubtype="1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2000"/>
                            </p:stCondLst>
                            <p:childTnLst>
                              <p:par>
                                <p:cTn id="13" presetID="14" presetClass="entr" presetSubtype="1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3000"/>
                            </p:stCondLst>
                            <p:childTnLst>
                              <p:par>
                                <p:cTn id="17" presetID="14" presetClass="entr" presetSubtype="10"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4000"/>
                            </p:stCondLst>
                            <p:childTnLst>
                              <p:par>
                                <p:cTn id="21" presetID="14" presetClass="entr" presetSubtype="10" fill="hold"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par>
                          <p:cTn id="24" fill="hold">
                            <p:stCondLst>
                              <p:cond delay="5000"/>
                            </p:stCondLst>
                            <p:childTnLst>
                              <p:par>
                                <p:cTn id="25" presetID="14" presetClass="entr" presetSubtype="10" fill="hold"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par>
                          <p:cTn id="28" fill="hold">
                            <p:stCondLst>
                              <p:cond delay="6000"/>
                            </p:stCondLst>
                            <p:childTnLst>
                              <p:par>
                                <p:cTn id="29" presetID="14" presetClass="entr" presetSubtype="10" fill="hold"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childTnLst>
                          </p:cTn>
                        </p:par>
                        <p:par>
                          <p:cTn id="32" fill="hold">
                            <p:stCondLst>
                              <p:cond delay="7000"/>
                            </p:stCondLst>
                            <p:childTnLst>
                              <p:par>
                                <p:cTn id="33" presetID="14" presetClass="entr" presetSubtype="10" fill="hold" nodeType="afterEffect">
                                  <p:stCondLst>
                                    <p:cond delay="5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5" dur="500"/>
                                        <p:tgtEl>
                                          <p:spTgt spid="3">
                                            <p:txEl>
                                              <p:pRg st="7" end="7"/>
                                            </p:txEl>
                                          </p:spTgt>
                                        </p:tgtEl>
                                      </p:cBhvr>
                                    </p:animEffect>
                                  </p:childTnLst>
                                </p:cTn>
                              </p:par>
                            </p:childTnLst>
                          </p:cTn>
                        </p:par>
                        <p:par>
                          <p:cTn id="36" fill="hold">
                            <p:stCondLst>
                              <p:cond delay="8000"/>
                            </p:stCondLst>
                            <p:childTnLst>
                              <p:par>
                                <p:cTn id="37" presetID="14" presetClass="entr" presetSubtype="10" fill="hold" nodeType="afterEffect">
                                  <p:stCondLst>
                                    <p:cond delay="50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3"/>
            <a:ext cx="8682446" cy="2503918"/>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Satan Bound</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Satan will be bound for the entire 1,000 years (cf. </a:t>
            </a:r>
            <a:r>
              <a:rPr lang="en-US" sz="2800" b="1" dirty="0"/>
              <a:t>Rev. 20:1-3</a:t>
            </a:r>
            <a:r>
              <a:rPr lang="en-US" sz="2800" dirty="0"/>
              <a:t>), which will cause spiritual improvement in the Kingdom’s unglorified people groups, however, </a:t>
            </a:r>
            <a:r>
              <a:rPr lang="en-US" sz="2800" b="1" i="1" dirty="0">
                <a:solidFill>
                  <a:srgbClr val="0000FF"/>
                </a:solidFill>
              </a:rPr>
              <a:t>unglorified persons will still have a sin nature</a:t>
            </a:r>
            <a:r>
              <a:rPr lang="en-US" sz="2800" i="1" dirty="0"/>
              <a: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56228" y="3848100"/>
            <a:ext cx="3631544" cy="2743200"/>
          </a:xfrm>
          <a:prstGeom prst="rect">
            <a:avLst/>
          </a:prstGeom>
        </p:spPr>
      </p:pic>
    </p:spTree>
    <p:extLst>
      <p:ext uri="{BB962C8B-B14F-4D97-AF65-F5344CB8AC3E}">
        <p14:creationId xmlns:p14="http://schemas.microsoft.com/office/powerpoint/2010/main" val="682205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682446" cy="3731827"/>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Curse Partially Lifted</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While death will still occur in the Millennium, there will be an increase in lifespans, fertility, productivity, a reduction of sickness, changes in animal behavior, and a general lessening of sin’s harmful affects.</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b="1" dirty="0"/>
              <a:t>Isa. 11:6-9</a:t>
            </a:r>
            <a:r>
              <a:rPr lang="en-US" sz="2800" dirty="0"/>
              <a:t>; 35:9; </a:t>
            </a:r>
            <a:r>
              <a:rPr lang="en-US" sz="2800" b="1" dirty="0"/>
              <a:t>65:20</a:t>
            </a:r>
            <a:r>
              <a:rPr lang="en-US" sz="2800" dirty="0"/>
              <a:t>, 25; </a:t>
            </a:r>
            <a:r>
              <a:rPr lang="en-US" sz="2800" b="1" dirty="0"/>
              <a:t>Ezek. 34:25</a:t>
            </a:r>
            <a:r>
              <a:rPr lang="en-US" sz="2800" dirty="0"/>
              <a:t>; Hosea 2:18.</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4956" y="4314825"/>
            <a:ext cx="2114088" cy="2286000"/>
          </a:xfrm>
          <a:prstGeom prst="rect">
            <a:avLst/>
          </a:prstGeom>
        </p:spPr>
      </p:pic>
    </p:spTree>
    <p:extLst>
      <p:ext uri="{BB962C8B-B14F-4D97-AF65-F5344CB8AC3E}">
        <p14:creationId xmlns:p14="http://schemas.microsoft.com/office/powerpoint/2010/main" val="223149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3"/>
            <a:ext cx="8682446" cy="2761092"/>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God The Son Resides On Earth</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Israel’s prominence will largely be due to the presence of God Himself in her midst.</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b="1" dirty="0"/>
              <a:t>Joel 3:17</a:t>
            </a:r>
            <a:r>
              <a:rPr lang="en-US" sz="2800" dirty="0"/>
              <a:t>; Obadiah v. 21; Isa. 2:2-4; Micah 4:2-3, 7c; Zeph. 3:14-17a; </a:t>
            </a:r>
            <a:r>
              <a:rPr lang="en-US" sz="2800" b="1" dirty="0"/>
              <a:t>Zech. 2:10-12</a:t>
            </a:r>
            <a:r>
              <a:rPr lang="en-US" sz="2800" dirty="0"/>
              <a:t>; 8:2-3; 14:3-4, 9;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4935" y="3914775"/>
            <a:ext cx="3896029" cy="2743200"/>
          </a:xfrm>
          <a:prstGeom prst="rect">
            <a:avLst/>
          </a:prstGeom>
        </p:spPr>
      </p:pic>
    </p:spTree>
    <p:extLst>
      <p:ext uri="{BB962C8B-B14F-4D97-AF65-F5344CB8AC3E}">
        <p14:creationId xmlns:p14="http://schemas.microsoft.com/office/powerpoint/2010/main" val="5640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682446" cy="2615429"/>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All Unsaved People Excluded at Beginning</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The Judgment of Israel - all the unsaved Jews who have survived the Tribulation will be excluded from the Kingdom and cast into punishment. (</a:t>
            </a:r>
            <a:r>
              <a:rPr lang="en-US" sz="2800" dirty="0" err="1"/>
              <a:t>Eze</a:t>
            </a:r>
            <a:r>
              <a:rPr lang="en-US" sz="2800" dirty="0"/>
              <a:t>. 20:33-44; Mal. 3:1-6)</a:t>
            </a:r>
          </a:p>
          <a:p>
            <a:pPr marL="914400" lvl="2" indent="-457200" algn="just">
              <a:lnSpc>
                <a:spcPct val="100000"/>
              </a:lnSpc>
              <a:spcBef>
                <a:spcPts val="0"/>
              </a:spcBef>
              <a:spcAft>
                <a:spcPts val="1200"/>
              </a:spcAft>
              <a:buClr>
                <a:srgbClr val="CC00FF"/>
              </a:buClr>
              <a:buFont typeface="Calibri" panose="020F0502020204030204" pitchFamily="34" charset="0"/>
              <a:buChar char="−"/>
            </a:pP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3320" y="3787742"/>
            <a:ext cx="4397360" cy="2743200"/>
          </a:xfrm>
          <a:prstGeom prst="rect">
            <a:avLst/>
          </a:prstGeom>
        </p:spPr>
      </p:pic>
    </p:spTree>
    <p:extLst>
      <p:ext uri="{BB962C8B-B14F-4D97-AF65-F5344CB8AC3E}">
        <p14:creationId xmlns:p14="http://schemas.microsoft.com/office/powerpoint/2010/main" val="3119267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682446" cy="2615429"/>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All Unsaved People Excluded at Beginning</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The Judgment of the Gentiles (Nations) deals with those who have lived through the Tribulation and how they dealt with Israel, under the Antichrist (</a:t>
            </a:r>
            <a:r>
              <a:rPr lang="en-US" sz="2800" b="1" dirty="0"/>
              <a:t>Matt. 25:31-46 </a:t>
            </a:r>
            <a:r>
              <a:rPr lang="en-US" sz="2800" dirty="0"/>
              <a: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3320" y="3888101"/>
            <a:ext cx="4397360" cy="2743200"/>
          </a:xfrm>
          <a:prstGeom prst="rect">
            <a:avLst/>
          </a:prstGeom>
        </p:spPr>
      </p:pic>
    </p:spTree>
    <p:extLst>
      <p:ext uri="{BB962C8B-B14F-4D97-AF65-F5344CB8AC3E}">
        <p14:creationId xmlns:p14="http://schemas.microsoft.com/office/powerpoint/2010/main" val="521969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682446" cy="5107781"/>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All Unsaved People Excluded</a:t>
            </a:r>
            <a:r>
              <a:rPr lang="en-US" sz="3200" b="1" dirty="0">
                <a:solidFill>
                  <a:srgbClr val="0000FF"/>
                </a:solidFill>
              </a:rPr>
              <a:t> (cont’d)</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The gentile “sheep” are believers and they enter the Kingdom.</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The gentile “goats” are unbelievers who are cast directly into the eternal Lake of Fire.</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John 3:3; Matt. 13:41-42, 49; 18:3; </a:t>
            </a:r>
            <a:r>
              <a:rPr lang="en-US" sz="2800" b="1" dirty="0"/>
              <a:t>Matt. 25:31-46</a:t>
            </a:r>
            <a:r>
              <a:rPr lang="en-US" sz="2800" dirty="0"/>
              <a:t>; Matt. 8:11-12; Luke 13:28-29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87165" y="4858027"/>
            <a:ext cx="2931570" cy="1828800"/>
          </a:xfrm>
          <a:prstGeom prst="rect">
            <a:avLst/>
          </a:prstGeom>
        </p:spPr>
      </p:pic>
    </p:spTree>
    <p:extLst>
      <p:ext uri="{BB962C8B-B14F-4D97-AF65-F5344CB8AC3E}">
        <p14:creationId xmlns:p14="http://schemas.microsoft.com/office/powerpoint/2010/main" val="285738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682446" cy="4904218"/>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Great Outpouring of the Spirit</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It is likely that the Holy Spirit’s millennial work will reflect what would have happened had Christ been accepted as King.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God will pour out the Holy Spirit upon all Kingdom saints.</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b="1" dirty="0"/>
              <a:t>Isa. 44:3</a:t>
            </a:r>
            <a:r>
              <a:rPr lang="en-US" sz="2800" dirty="0"/>
              <a:t>; </a:t>
            </a:r>
            <a:r>
              <a:rPr lang="en-US" sz="2800" b="1" dirty="0"/>
              <a:t>Ezek. 36:26-27</a:t>
            </a:r>
            <a:r>
              <a:rPr lang="en-US" sz="2800" dirty="0"/>
              <a:t>; 39:29; </a:t>
            </a:r>
            <a:r>
              <a:rPr lang="en-US" sz="2800" b="1" dirty="0"/>
              <a:t>Joel 2:28-29 </a:t>
            </a:r>
            <a:r>
              <a:rPr lang="en-US" sz="2800" dirty="0"/>
              <a:t>(see time frame context in Joel 2:30-3:2).</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29203" y="185665"/>
            <a:ext cx="1714500" cy="1371600"/>
          </a:xfrm>
          <a:prstGeom prst="ellipse">
            <a:avLst/>
          </a:prstGeom>
          <a:ln>
            <a:noFill/>
          </a:ln>
          <a:effectLst>
            <a:softEdge rad="112500"/>
          </a:effectLst>
        </p:spPr>
      </p:pic>
    </p:spTree>
    <p:extLst>
      <p:ext uri="{BB962C8B-B14F-4D97-AF65-F5344CB8AC3E}">
        <p14:creationId xmlns:p14="http://schemas.microsoft.com/office/powerpoint/2010/main" val="34770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9412"/>
            <a:ext cx="9144000" cy="638076"/>
          </a:xfrm>
        </p:spPr>
        <p:txBody>
          <a:bodyPr anchor="ctr">
            <a:noAutofit/>
          </a:bodyPr>
          <a:lstStyle/>
          <a:p>
            <a:pPr marL="457200" lvl="1" indent="-457200" algn="ctr" rtl="0">
              <a:spcAft>
                <a:spcPts val="3000"/>
              </a:spcAft>
              <a:buFont typeface="+mj-lt"/>
              <a:buAutoNum type="alphaUcPeriod"/>
            </a:pPr>
            <a:r>
              <a:rPr lang="en-US" sz="3200" b="1" kern="1200" dirty="0">
                <a:solidFill>
                  <a:srgbClr val="00B050"/>
                </a:solidFill>
                <a:latin typeface="+mn-lt"/>
                <a:ea typeface="+mn-ea"/>
                <a:cs typeface="+mn-cs"/>
              </a:rPr>
              <a:t>From the 2nd Coming to the Millennial Kingdom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061" y="1136590"/>
            <a:ext cx="8015879" cy="5669280"/>
          </a:xfrm>
          <a:prstGeom prst="rect">
            <a:avLst/>
          </a:prstGeom>
        </p:spPr>
      </p:pic>
    </p:spTree>
    <p:extLst>
      <p:ext uri="{BB962C8B-B14F-4D97-AF65-F5344CB8AC3E}">
        <p14:creationId xmlns:p14="http://schemas.microsoft.com/office/powerpoint/2010/main" val="3394446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682446" cy="2970643"/>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Unified Worship, Jerusalem</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Many of the same verses which teach that Jerusalem will be a world political capital also teach that it will be a worldwide center for worship (see Isa. 2:2-4 </a:t>
            </a:r>
            <a:r>
              <a:rPr lang="en-US" sz="2800" b="1" dirty="0"/>
              <a:t>(</a:t>
            </a:r>
            <a:r>
              <a:rPr lang="en-US" sz="2800" dirty="0"/>
              <a:t>Micah 4:1-3); </a:t>
            </a:r>
            <a:r>
              <a:rPr lang="en-US" sz="2800" b="1" dirty="0"/>
              <a:t>Zeph. 3:9-10</a:t>
            </a:r>
            <a:r>
              <a:rPr lang="en-US" sz="2800" dirty="0"/>
              <a:t>; </a:t>
            </a:r>
            <a:r>
              <a:rPr lang="en-US" sz="2800" b="1" dirty="0"/>
              <a:t>Zech. 8:20-23</a:t>
            </a:r>
            <a:r>
              <a:rPr lang="en-US" sz="2800" dirty="0"/>
              <a:t>, </a:t>
            </a:r>
            <a:r>
              <a:rPr lang="en-US" sz="2800" b="1" dirty="0"/>
              <a:t>14:16</a:t>
            </a:r>
            <a:r>
              <a:rPr lang="en-US" sz="2800" dirty="0"/>
              <a:t>-21).</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0056" y="4248150"/>
            <a:ext cx="5803888" cy="2286000"/>
          </a:xfrm>
          <a:prstGeom prst="rect">
            <a:avLst/>
          </a:prstGeom>
        </p:spPr>
      </p:pic>
    </p:spTree>
    <p:extLst>
      <p:ext uri="{BB962C8B-B14F-4D97-AF65-F5344CB8AC3E}">
        <p14:creationId xmlns:p14="http://schemas.microsoft.com/office/powerpoint/2010/main" val="1077551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682446" cy="3731827"/>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Abundant Spirituality</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The Kingdom will </a:t>
            </a:r>
            <a:r>
              <a:rPr lang="en-US" sz="2800" b="1" u="sng" dirty="0"/>
              <a:t>begin</a:t>
            </a:r>
            <a:r>
              <a:rPr lang="en-US" sz="2800" dirty="0"/>
              <a:t> with believing survivors of the Tribulation and resurrected and glorified believers. (cf. Matt. 13:41-43, 49-50; 25:34,41,46).</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Isa. 1:26-27; 4:3-4; </a:t>
            </a:r>
            <a:r>
              <a:rPr lang="en-US" sz="2800" b="1" dirty="0"/>
              <a:t>35:8-9</a:t>
            </a:r>
            <a:r>
              <a:rPr lang="en-US" sz="2800" dirty="0"/>
              <a:t>; </a:t>
            </a:r>
            <a:r>
              <a:rPr lang="en-US" sz="2800" b="1" dirty="0"/>
              <a:t>52:1</a:t>
            </a:r>
            <a:r>
              <a:rPr lang="en-US" sz="2800" dirty="0"/>
              <a:t>; </a:t>
            </a:r>
            <a:r>
              <a:rPr lang="en-US" sz="2800" b="1" dirty="0"/>
              <a:t>60:</a:t>
            </a:r>
            <a:r>
              <a:rPr lang="en-US" sz="2800" dirty="0"/>
              <a:t>18, </a:t>
            </a:r>
            <a:r>
              <a:rPr lang="en-US" sz="2800" b="1" dirty="0"/>
              <a:t>21</a:t>
            </a:r>
            <a:r>
              <a:rPr lang="en-US" sz="2800" dirty="0"/>
              <a:t>; 61:11; Jer. 31:33-34; Jer. 31:33-34; Ezek. 36:24-31; 37:23-24; 43:7, 10; </a:t>
            </a:r>
            <a:r>
              <a:rPr lang="en-US" sz="2800" b="1" dirty="0"/>
              <a:t>Zeph. 3:11</a:t>
            </a:r>
            <a:r>
              <a:rPr lang="en-US" sz="2800" dirty="0"/>
              <a:t>, 13; 8:3; Zech. 13:1,9; Rom. 11:26</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63712" y="4891260"/>
            <a:ext cx="3016576" cy="1828800"/>
          </a:xfrm>
          <a:prstGeom prst="rect">
            <a:avLst/>
          </a:prstGeom>
        </p:spPr>
      </p:pic>
    </p:spTree>
    <p:extLst>
      <p:ext uri="{BB962C8B-B14F-4D97-AF65-F5344CB8AC3E}">
        <p14:creationId xmlns:p14="http://schemas.microsoft.com/office/powerpoint/2010/main" val="30429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3"/>
            <a:ext cx="8682446" cy="3056368"/>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Full Knowledge in Word</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With Christ ruling from Jerusalem and the Holy Spirit poured out upon all flesh, there will be widespread knowledge of God’s truth.</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b="1" dirty="0"/>
              <a:t>Isa. 11:9b</a:t>
            </a:r>
            <a:r>
              <a:rPr lang="en-US" sz="2800" dirty="0"/>
              <a:t>; 29:24; 32:2-4; 54:13; Jer. 3:15, 17; 23:4; </a:t>
            </a:r>
            <a:r>
              <a:rPr lang="en-US" sz="2800" b="1" dirty="0"/>
              <a:t>Jer. 31:34 </a:t>
            </a:r>
            <a:r>
              <a:rPr lang="en-US" sz="2800" dirty="0"/>
              <a:t>(cf. Heb. 8:8-12); </a:t>
            </a:r>
            <a:r>
              <a:rPr lang="en-US" sz="2800" b="1" dirty="0"/>
              <a:t>Hab. 2:14</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3541" y="4278418"/>
            <a:ext cx="4116918" cy="2286000"/>
          </a:xfrm>
          <a:prstGeom prst="rect">
            <a:avLst/>
          </a:prstGeom>
        </p:spPr>
      </p:pic>
    </p:spTree>
    <p:extLst>
      <p:ext uri="{BB962C8B-B14F-4D97-AF65-F5344CB8AC3E}">
        <p14:creationId xmlns:p14="http://schemas.microsoft.com/office/powerpoint/2010/main" val="211380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461963"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3"/>
            <a:ext cx="8682446" cy="5247118"/>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Millennial Temple, Worship</a:t>
            </a:r>
          </a:p>
          <a:p>
            <a:pPr marL="914400" lvl="2" indent="-457200" algn="just">
              <a:lnSpc>
                <a:spcPct val="100000"/>
              </a:lnSpc>
              <a:spcBef>
                <a:spcPts val="0"/>
              </a:spcBef>
              <a:spcAft>
                <a:spcPts val="600"/>
              </a:spcAft>
              <a:buClr>
                <a:srgbClr val="CC00FF"/>
              </a:buClr>
              <a:buFont typeface="Calibri" panose="020F0502020204030204" pitchFamily="34" charset="0"/>
              <a:buChar char="−"/>
            </a:pPr>
            <a:r>
              <a:rPr lang="en-US" sz="2800" dirty="0"/>
              <a:t>The millennial temple will be glorious in its construction (Ezekiel 40-43).</a:t>
            </a:r>
          </a:p>
          <a:p>
            <a:pPr marL="914400" lvl="2" indent="-457200" algn="just">
              <a:lnSpc>
                <a:spcPct val="100000"/>
              </a:lnSpc>
              <a:spcBef>
                <a:spcPts val="0"/>
              </a:spcBef>
              <a:spcAft>
                <a:spcPts val="600"/>
              </a:spcAft>
              <a:buClr>
                <a:srgbClr val="CC00FF"/>
              </a:buClr>
              <a:buFont typeface="Calibri" panose="020F0502020204030204" pitchFamily="34" charset="0"/>
              <a:buChar char="−"/>
            </a:pPr>
            <a:r>
              <a:rPr lang="en-US" sz="2800" dirty="0"/>
              <a:t>The glory of God which departed Solomon’s temple before (Ezek. 10:18-19; 11:23) will be restored to the millennial temple (Ezek. 43:5-7).</a:t>
            </a:r>
          </a:p>
          <a:p>
            <a:pPr marL="914400" lvl="2" indent="-457200" algn="just">
              <a:lnSpc>
                <a:spcPct val="100000"/>
              </a:lnSpc>
              <a:spcBef>
                <a:spcPts val="0"/>
              </a:spcBef>
              <a:spcAft>
                <a:spcPts val="600"/>
              </a:spcAft>
              <a:buClr>
                <a:srgbClr val="CC00FF"/>
              </a:buClr>
              <a:buFont typeface="Calibri" panose="020F0502020204030204" pitchFamily="34" charset="0"/>
              <a:buChar char="−"/>
            </a:pPr>
            <a:r>
              <a:rPr lang="en-US" sz="2800" dirty="0"/>
              <a:t>Life and physical blessing will be contingent upon conformity to the ceremonial law. </a:t>
            </a:r>
            <a:r>
              <a:rPr lang="en-US" sz="2800" i="1" dirty="0"/>
              <a:t>The Kingdom sacrifices will be multipurposed.</a:t>
            </a:r>
          </a:p>
          <a:p>
            <a:pPr marL="914400" lvl="2" indent="-457200" algn="just">
              <a:lnSpc>
                <a:spcPct val="100000"/>
              </a:lnSpc>
              <a:spcBef>
                <a:spcPts val="0"/>
              </a:spcBef>
              <a:spcAft>
                <a:spcPts val="600"/>
              </a:spcAft>
              <a:buClr>
                <a:srgbClr val="CC00FF"/>
              </a:buClr>
              <a:buFont typeface="Calibri" panose="020F0502020204030204" pitchFamily="34" charset="0"/>
              <a:buChar char="−"/>
            </a:pPr>
            <a:r>
              <a:rPr lang="en-US" sz="2800" b="1" dirty="0"/>
              <a:t>Isa. 66:21</a:t>
            </a:r>
            <a:r>
              <a:rPr lang="en-US" sz="2800" dirty="0"/>
              <a:t>; </a:t>
            </a:r>
            <a:r>
              <a:rPr lang="en-US" sz="2800" b="1" dirty="0"/>
              <a:t>Jer. 33:18</a:t>
            </a:r>
            <a:r>
              <a:rPr lang="en-US" sz="2800" dirty="0"/>
              <a:t>; </a:t>
            </a:r>
            <a:r>
              <a:rPr lang="en-US" sz="2800" b="1" dirty="0"/>
              <a:t>Ezek.</a:t>
            </a:r>
            <a:r>
              <a:rPr lang="en-US" sz="2800" dirty="0"/>
              <a:t> 20:40-41; </a:t>
            </a:r>
            <a:r>
              <a:rPr lang="en-US" sz="2800" b="1" dirty="0"/>
              <a:t>40:39</a:t>
            </a:r>
            <a:r>
              <a:rPr lang="en-US" sz="2800" dirty="0"/>
              <a:t>; </a:t>
            </a:r>
            <a:r>
              <a:rPr lang="en-US" sz="2800" b="1" dirty="0"/>
              <a:t>42:13</a:t>
            </a:r>
            <a:r>
              <a:rPr lang="en-US" sz="2800" dirty="0"/>
              <a:t>; 43:18-19; 45:21-25; 46:1, 13, 17; Zech. 14:16-19, 21 </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72" y="117299"/>
            <a:ext cx="1441419" cy="914400"/>
          </a:xfrm>
          <a:prstGeom prst="rect">
            <a:avLst/>
          </a:prstGeom>
        </p:spPr>
      </p:pic>
    </p:spTree>
    <p:extLst>
      <p:ext uri="{BB962C8B-B14F-4D97-AF65-F5344CB8AC3E}">
        <p14:creationId xmlns:p14="http://schemas.microsoft.com/office/powerpoint/2010/main" val="402630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914400"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682446" cy="5096289"/>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Millennial Temple, Worship</a:t>
            </a:r>
          </a:p>
          <a:p>
            <a:pPr marL="457200" lvl="2" indent="0" algn="just">
              <a:lnSpc>
                <a:spcPct val="100000"/>
              </a:lnSpc>
              <a:spcBef>
                <a:spcPts val="0"/>
              </a:spcBef>
              <a:spcAft>
                <a:spcPts val="600"/>
              </a:spcAft>
              <a:buClr>
                <a:srgbClr val="CC00FF"/>
              </a:buClr>
              <a:buNone/>
            </a:pPr>
            <a:r>
              <a:rPr lang="en-US" sz="2800" dirty="0"/>
              <a:t>There are at least four reasons to take the Millennial System of Priesthood and Sacrifice literally (</a:t>
            </a:r>
            <a:r>
              <a:rPr lang="en-US" sz="2800" dirty="0" err="1"/>
              <a:t>Eze</a:t>
            </a:r>
            <a:r>
              <a:rPr lang="en-US" sz="2800" dirty="0"/>
              <a:t>. 44:1-46:24):</a:t>
            </a:r>
          </a:p>
          <a:p>
            <a:pPr marL="914400" lvl="2" indent="-457200" algn="just">
              <a:lnSpc>
                <a:spcPct val="100000"/>
              </a:lnSpc>
              <a:spcBef>
                <a:spcPts val="0"/>
              </a:spcBef>
              <a:spcAft>
                <a:spcPts val="600"/>
              </a:spcAft>
              <a:buClr>
                <a:srgbClr val="CC00FF"/>
              </a:buClr>
              <a:buFont typeface="+mj-lt"/>
              <a:buAutoNum type="arabicPeriod"/>
            </a:pPr>
            <a:r>
              <a:rPr lang="en-US" sz="2800" dirty="0"/>
              <a:t>This is the normal hermeneutic used elsewhere in Scripture…the Dispensationalist uses the literal approach consistently. Such a consistent usage leads to the conclusion that there will be a Millennial Temple and sacrifice.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72" y="117299"/>
            <a:ext cx="1441419" cy="914400"/>
          </a:xfrm>
          <a:prstGeom prst="rect">
            <a:avLst/>
          </a:prstGeom>
        </p:spPr>
      </p:pic>
    </p:spTree>
    <p:extLst>
      <p:ext uri="{BB962C8B-B14F-4D97-AF65-F5344CB8AC3E}">
        <p14:creationId xmlns:p14="http://schemas.microsoft.com/office/powerpoint/2010/main" val="415392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914400"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682446" cy="5096289"/>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Millennial Temple, Worship</a:t>
            </a:r>
          </a:p>
          <a:p>
            <a:pPr marL="914400" lvl="2" indent="-457200" algn="just">
              <a:lnSpc>
                <a:spcPct val="100000"/>
              </a:lnSpc>
              <a:spcBef>
                <a:spcPts val="0"/>
              </a:spcBef>
              <a:spcAft>
                <a:spcPts val="600"/>
              </a:spcAft>
              <a:buClr>
                <a:srgbClr val="CC00FF"/>
              </a:buClr>
              <a:buFont typeface="+mj-lt"/>
              <a:buAutoNum type="arabicPeriod" startAt="2"/>
            </a:pPr>
            <a:r>
              <a:rPr lang="en-US" sz="2800" dirty="0"/>
              <a:t>…Other prophets spoke of these things in a non-apocalyptic context. The Millennial Temple is spoken of in Isaiah 2:3; 60:13; Daniel 9:24; Joel 3:18; and Haggai 2:7, 9. The millennial sacrifices are mentioned in Isaiah 56:6–7; 60:7; 66:18–23; Jeremiah 33:18; Malachi 3:3–4; and Zechariah 14:16–21…</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72" y="117299"/>
            <a:ext cx="1441419" cy="914400"/>
          </a:xfrm>
          <a:prstGeom prst="rect">
            <a:avLst/>
          </a:prstGeom>
        </p:spPr>
      </p:pic>
    </p:spTree>
    <p:extLst>
      <p:ext uri="{BB962C8B-B14F-4D97-AF65-F5344CB8AC3E}">
        <p14:creationId xmlns:p14="http://schemas.microsoft.com/office/powerpoint/2010/main" val="242445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914400"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682446" cy="5435654"/>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Millennial Temple, Worship</a:t>
            </a:r>
          </a:p>
          <a:p>
            <a:pPr marL="914400" lvl="2" indent="-457200" algn="just">
              <a:lnSpc>
                <a:spcPct val="100000"/>
              </a:lnSpc>
              <a:spcBef>
                <a:spcPts val="0"/>
              </a:spcBef>
              <a:spcAft>
                <a:spcPts val="600"/>
              </a:spcAft>
              <a:buClr>
                <a:srgbClr val="CC00FF"/>
              </a:buClr>
              <a:buFont typeface="+mj-lt"/>
              <a:buAutoNum type="arabicPeriod" startAt="3"/>
            </a:pPr>
            <a:r>
              <a:rPr lang="en-US" sz="2800" dirty="0"/>
              <a:t>The Millennial Temple is not the only temple that Ezekiel describes. In chapters 8–11, he describes the departure of the </a:t>
            </a:r>
            <a:r>
              <a:rPr lang="en-US" sz="2800" dirty="0" err="1"/>
              <a:t>Shechinah</a:t>
            </a:r>
            <a:r>
              <a:rPr lang="en-US" sz="2800" dirty="0"/>
              <a:t> Glory from Israel, from the First Temple. </a:t>
            </a:r>
            <a:r>
              <a:rPr lang="en-US" sz="2800" b="1" i="1" dirty="0">
                <a:solidFill>
                  <a:srgbClr val="0000FF"/>
                </a:solidFill>
              </a:rPr>
              <a:t>All agree that his description of the Temple and the events that happen there are very literal</a:t>
            </a:r>
            <a:r>
              <a:rPr lang="en-US" sz="2800" dirty="0"/>
              <a:t>. In chapters 40–48, Ezekiel describes the future return of the </a:t>
            </a:r>
            <a:r>
              <a:rPr lang="en-US" sz="2800" dirty="0" err="1"/>
              <a:t>Shechinah</a:t>
            </a:r>
            <a:r>
              <a:rPr lang="en-US" sz="2800" dirty="0"/>
              <a:t> Glory into the Fourth Temple. </a:t>
            </a:r>
            <a:r>
              <a:rPr lang="en-US" sz="2800" b="1" i="1" dirty="0">
                <a:solidFill>
                  <a:srgbClr val="0000FF"/>
                </a:solidFill>
              </a:rPr>
              <a:t>If what he said about the First Temple was literal, then what he says about the Fourth Temple should also be taken literally</a:t>
            </a:r>
            <a:r>
              <a:rPr lang="en-US" sz="2800" dirty="0"/>
              <a: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72" y="117299"/>
            <a:ext cx="1441419" cy="914400"/>
          </a:xfrm>
          <a:prstGeom prst="rect">
            <a:avLst/>
          </a:prstGeom>
        </p:spPr>
      </p:pic>
    </p:spTree>
    <p:extLst>
      <p:ext uri="{BB962C8B-B14F-4D97-AF65-F5344CB8AC3E}">
        <p14:creationId xmlns:p14="http://schemas.microsoft.com/office/powerpoint/2010/main" val="142010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914400"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682446" cy="4247877"/>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Millennial Temple, Worship</a:t>
            </a:r>
          </a:p>
          <a:p>
            <a:pPr marL="914400" lvl="2" indent="-457200" algn="just">
              <a:lnSpc>
                <a:spcPct val="100000"/>
              </a:lnSpc>
              <a:spcBef>
                <a:spcPts val="0"/>
              </a:spcBef>
              <a:spcAft>
                <a:spcPts val="600"/>
              </a:spcAft>
              <a:buClr>
                <a:srgbClr val="CC00FF"/>
              </a:buClr>
              <a:buFont typeface="+mj-lt"/>
              <a:buAutoNum type="arabicPeriod" startAt="4"/>
            </a:pPr>
            <a:r>
              <a:rPr lang="en-US" sz="2800" dirty="0"/>
              <a:t>Ezekiel provides a tremendous amount of detail which includes specific measurements and types of sacrifices. </a:t>
            </a:r>
            <a:r>
              <a:rPr lang="en-US" sz="2800" b="1" i="1" dirty="0">
                <a:solidFill>
                  <a:srgbClr val="0000FF"/>
                </a:solidFill>
              </a:rPr>
              <a:t>All accept the details of the sacrifices of the Law of Moses to be very literal. All accept the detailed measurements of the Tabernacle and the First Temple to be very literal</a:t>
            </a:r>
            <a:r>
              <a:rPr lang="en-US" sz="2800" b="1" dirty="0">
                <a:solidFill>
                  <a:srgbClr val="0000FF"/>
                </a:solidFill>
              </a:rPr>
              <a:t>. </a:t>
            </a:r>
            <a:r>
              <a:rPr lang="en-US" sz="2800" b="1" dirty="0"/>
              <a:t>There is no good reason not to accept the details of the Fourth Temple to be equally literal….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72" y="117299"/>
            <a:ext cx="1441419" cy="914400"/>
          </a:xfrm>
          <a:prstGeom prst="rect">
            <a:avLst/>
          </a:prstGeom>
        </p:spPr>
      </p:pic>
      <p:sp>
        <p:nvSpPr>
          <p:cNvPr id="5" name="Rectangle 4">
            <a:extLst>
              <a:ext uri="{FF2B5EF4-FFF2-40B4-BE49-F238E27FC236}">
                <a16:creationId xmlns:a16="http://schemas.microsoft.com/office/drawing/2014/main" id="{9EA98E1D-E343-4816-A42C-856B3F0C6800}"/>
              </a:ext>
            </a:extLst>
          </p:cNvPr>
          <p:cNvSpPr/>
          <p:nvPr/>
        </p:nvSpPr>
        <p:spPr>
          <a:xfrm>
            <a:off x="598602" y="6155107"/>
            <a:ext cx="7946796" cy="646331"/>
          </a:xfrm>
          <a:prstGeom prst="rect">
            <a:avLst/>
          </a:prstGeom>
        </p:spPr>
        <p:txBody>
          <a:bodyPr wrap="square">
            <a:spAutoFit/>
          </a:bodyPr>
          <a:lstStyle/>
          <a:p>
            <a:pPr algn="ctr"/>
            <a:r>
              <a:rPr lang="en-US" dirty="0" err="1"/>
              <a:t>Fruchtenbaum</a:t>
            </a:r>
            <a:r>
              <a:rPr lang="en-US" dirty="0"/>
              <a:t>, A. G. (2003). The Footsteps of the Messiah: A Study of the Sequence of Prophetic Events (Rev. ed., pp. 455–456). Tustin, CA: Ariel Ministries.</a:t>
            </a:r>
          </a:p>
        </p:txBody>
      </p:sp>
    </p:spTree>
    <p:extLst>
      <p:ext uri="{BB962C8B-B14F-4D97-AF65-F5344CB8AC3E}">
        <p14:creationId xmlns:p14="http://schemas.microsoft.com/office/powerpoint/2010/main" val="234234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914400"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682446" cy="5350813"/>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Millennial Temple, Worship</a:t>
            </a:r>
            <a:r>
              <a:rPr lang="en-US" sz="3200" b="1" dirty="0">
                <a:solidFill>
                  <a:srgbClr val="0000FF"/>
                </a:solidFill>
              </a:rPr>
              <a:t> – </a:t>
            </a:r>
            <a:r>
              <a:rPr lang="en-US" sz="2800" b="1" dirty="0"/>
              <a:t>3 Main Objections</a:t>
            </a:r>
          </a:p>
          <a:p>
            <a:pPr marL="801688" lvl="2" indent="-344488" algn="just">
              <a:lnSpc>
                <a:spcPct val="100000"/>
              </a:lnSpc>
              <a:spcBef>
                <a:spcPts val="0"/>
              </a:spcBef>
              <a:spcAft>
                <a:spcPts val="600"/>
              </a:spcAft>
              <a:buClr>
                <a:srgbClr val="CC00FF"/>
              </a:buClr>
              <a:buFont typeface="+mj-lt"/>
              <a:buAutoNum type="arabicPeriod"/>
            </a:pPr>
            <a:r>
              <a:rPr lang="en-US" sz="2800" dirty="0"/>
              <a:t>This would mean a return to the sacrificial system of the Mosaic Law which ended when Messiah died and therefore violates all that the New Testament teaches about the termination of the Law as a rule of life.</a:t>
            </a:r>
          </a:p>
          <a:p>
            <a:pPr marL="801688" lvl="3" indent="0" algn="just">
              <a:lnSpc>
                <a:spcPct val="100000"/>
              </a:lnSpc>
              <a:spcBef>
                <a:spcPts val="0"/>
              </a:spcBef>
              <a:spcAft>
                <a:spcPts val="600"/>
              </a:spcAft>
              <a:buClr>
                <a:srgbClr val="CC00FF"/>
              </a:buClr>
              <a:buNone/>
            </a:pPr>
            <a:r>
              <a:rPr lang="en-US" sz="2800" b="1" dirty="0">
                <a:solidFill>
                  <a:srgbClr val="0000FF"/>
                </a:solidFill>
              </a:rPr>
              <a:t>Answer:</a:t>
            </a:r>
            <a:r>
              <a:rPr lang="en-US" sz="2800" dirty="0"/>
              <a:t> Similar ≠ Same! While there are many similarities with the…Mosaic Law,…the differences show they are not the same….this…is a new system under Kingdom Law and so it does not violate what the N.T. teaches concerning the termination of the [Mosaic ] Law with Messiah’s death.</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72" y="117299"/>
            <a:ext cx="1441419" cy="914400"/>
          </a:xfrm>
          <a:prstGeom prst="rect">
            <a:avLst/>
          </a:prstGeom>
        </p:spPr>
      </p:pic>
    </p:spTree>
    <p:extLst>
      <p:ext uri="{BB962C8B-B14F-4D97-AF65-F5344CB8AC3E}">
        <p14:creationId xmlns:p14="http://schemas.microsoft.com/office/powerpoint/2010/main" val="385135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914400"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779048" cy="5558203"/>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Millennial Temple, Worship</a:t>
            </a:r>
            <a:r>
              <a:rPr lang="en-US" sz="3200" b="1" dirty="0"/>
              <a:t> </a:t>
            </a:r>
            <a:r>
              <a:rPr lang="en-US" sz="2800" b="1" dirty="0">
                <a:solidFill>
                  <a:srgbClr val="0000FF"/>
                </a:solidFill>
              </a:rPr>
              <a:t>–</a:t>
            </a:r>
            <a:r>
              <a:rPr lang="en-US" sz="2800" b="1" dirty="0"/>
              <a:t> 3 Main Objections</a:t>
            </a:r>
          </a:p>
          <a:p>
            <a:pPr marL="801688" lvl="2" indent="-344488" algn="just">
              <a:lnSpc>
                <a:spcPct val="100000"/>
              </a:lnSpc>
              <a:spcBef>
                <a:spcPts val="0"/>
              </a:spcBef>
              <a:spcAft>
                <a:spcPts val="600"/>
              </a:spcAft>
              <a:buClr>
                <a:srgbClr val="CC00FF"/>
              </a:buClr>
              <a:buFont typeface="+mj-lt"/>
              <a:buAutoNum type="arabicPeriod" startAt="2"/>
            </a:pPr>
            <a:r>
              <a:rPr lang="en-US" sz="2800" dirty="0"/>
              <a:t>The measurements given by Ezekiel will not fit the Temple Mount, and therefore cannot be literal.</a:t>
            </a:r>
          </a:p>
          <a:p>
            <a:pPr marL="801688" lvl="3" indent="0" algn="just">
              <a:lnSpc>
                <a:spcPct val="100000"/>
              </a:lnSpc>
              <a:spcBef>
                <a:spcPts val="0"/>
              </a:spcBef>
              <a:spcAft>
                <a:spcPts val="600"/>
              </a:spcAft>
              <a:buClr>
                <a:srgbClr val="CC00FF"/>
              </a:buClr>
              <a:buNone/>
            </a:pPr>
            <a:r>
              <a:rPr lang="en-US" sz="2800" b="1" dirty="0">
                <a:solidFill>
                  <a:srgbClr val="0000FF"/>
                </a:solidFill>
              </a:rPr>
              <a:t>Answer: </a:t>
            </a:r>
            <a:r>
              <a:rPr lang="en-US" sz="2800" dirty="0"/>
              <a:t>It is true that the size of the Ezekiel Temple will not fit the Temple Mount but it is a misconception that the Ezekiel Temple was intended to be built on that mount. The details Ezekiel gives shows that there will be some major geographical changes resulting from the Second Coming….these changes will create a new temple mount altogether.</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72" y="117299"/>
            <a:ext cx="1441419" cy="914400"/>
          </a:xfrm>
          <a:prstGeom prst="rect">
            <a:avLst/>
          </a:prstGeom>
        </p:spPr>
      </p:pic>
    </p:spTree>
    <p:extLst>
      <p:ext uri="{BB962C8B-B14F-4D97-AF65-F5344CB8AC3E}">
        <p14:creationId xmlns:p14="http://schemas.microsoft.com/office/powerpoint/2010/main" val="327351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9412"/>
            <a:ext cx="9144000" cy="638076"/>
          </a:xfrm>
        </p:spPr>
        <p:txBody>
          <a:bodyPr anchor="ctr">
            <a:noAutofit/>
          </a:bodyPr>
          <a:lstStyle/>
          <a:p>
            <a:pPr marL="457200" lvl="1" indent="-457200" algn="ctr" rtl="0">
              <a:spcAft>
                <a:spcPts val="3000"/>
              </a:spcAft>
              <a:buFont typeface="+mj-lt"/>
              <a:buAutoNum type="alphaUcPeriod" startAt="2"/>
            </a:pPr>
            <a:r>
              <a:rPr lang="en-US" sz="3200" b="1" kern="1200" dirty="0">
                <a:solidFill>
                  <a:srgbClr val="00B050"/>
                </a:solidFill>
                <a:latin typeface="+mn-lt"/>
                <a:ea typeface="+mn-ea"/>
                <a:cs typeface="+mn-cs"/>
              </a:rPr>
              <a:t>A Panoramic View of the Millennial Kingdom </a:t>
            </a:r>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0454" y="1144172"/>
            <a:ext cx="7383092" cy="5212080"/>
          </a:xfrm>
          <a:prstGeom prst="rect">
            <a:avLst/>
          </a:prstGeom>
        </p:spPr>
      </p:pic>
    </p:spTree>
    <p:extLst>
      <p:ext uri="{BB962C8B-B14F-4D97-AF65-F5344CB8AC3E}">
        <p14:creationId xmlns:p14="http://schemas.microsoft.com/office/powerpoint/2010/main" val="32222032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914400"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779048" cy="3993353"/>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Millennial Temple, Worship</a:t>
            </a:r>
            <a:r>
              <a:rPr lang="en-US" sz="3200" b="1" dirty="0"/>
              <a:t> </a:t>
            </a:r>
            <a:r>
              <a:rPr lang="en-US" sz="2800" b="1" dirty="0">
                <a:solidFill>
                  <a:srgbClr val="0000FF"/>
                </a:solidFill>
              </a:rPr>
              <a:t>–</a:t>
            </a:r>
            <a:r>
              <a:rPr lang="en-US" sz="2800" b="1" dirty="0"/>
              <a:t> 3 Main Objections</a:t>
            </a:r>
          </a:p>
          <a:p>
            <a:pPr marL="801688" lvl="2" indent="-344488" algn="just">
              <a:lnSpc>
                <a:spcPct val="100000"/>
              </a:lnSpc>
              <a:spcBef>
                <a:spcPts val="0"/>
              </a:spcBef>
              <a:spcAft>
                <a:spcPts val="600"/>
              </a:spcAft>
              <a:buClr>
                <a:srgbClr val="CC00FF"/>
              </a:buClr>
              <a:buFont typeface="+mj-lt"/>
              <a:buAutoNum type="arabicPeriod" startAt="3"/>
            </a:pPr>
            <a:r>
              <a:rPr lang="en-US" sz="2800" dirty="0"/>
              <a:t>To believe in the reinstitution of the blood sacrifices is heresy.</a:t>
            </a:r>
          </a:p>
          <a:p>
            <a:pPr marL="801688" lvl="3" indent="0" algn="just">
              <a:lnSpc>
                <a:spcPct val="100000"/>
              </a:lnSpc>
              <a:spcBef>
                <a:spcPts val="0"/>
              </a:spcBef>
              <a:spcAft>
                <a:spcPts val="600"/>
              </a:spcAft>
              <a:buClr>
                <a:srgbClr val="CC00FF"/>
              </a:buClr>
              <a:buNone/>
            </a:pPr>
            <a:r>
              <a:rPr lang="en-US" sz="2800" b="1" dirty="0">
                <a:solidFill>
                  <a:srgbClr val="0000FF"/>
                </a:solidFill>
              </a:rPr>
              <a:t>Answer: </a:t>
            </a:r>
            <a:r>
              <a:rPr lang="en-US" sz="2800" dirty="0"/>
              <a:t>Just because there are no blood sacrifices for the Church does not mean there cannot be such sacrifices for Israel (in the kingdom). Just because there is no physical temple, priesthood, and sacrifice for the Church does not mean the same will be true for Israel.</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72" y="117299"/>
            <a:ext cx="1441419" cy="914400"/>
          </a:xfrm>
          <a:prstGeom prst="rect">
            <a:avLst/>
          </a:prstGeom>
        </p:spPr>
      </p:pic>
      <p:sp>
        <p:nvSpPr>
          <p:cNvPr id="6" name="Rectangle 5">
            <a:extLst>
              <a:ext uri="{FF2B5EF4-FFF2-40B4-BE49-F238E27FC236}">
                <a16:creationId xmlns:a16="http://schemas.microsoft.com/office/drawing/2014/main" id="{26FE49B4-9A3F-4637-8B33-A89869E3AE08}"/>
              </a:ext>
            </a:extLst>
          </p:cNvPr>
          <p:cNvSpPr/>
          <p:nvPr/>
        </p:nvSpPr>
        <p:spPr>
          <a:xfrm>
            <a:off x="598602" y="6155107"/>
            <a:ext cx="7946796" cy="646331"/>
          </a:xfrm>
          <a:prstGeom prst="rect">
            <a:avLst/>
          </a:prstGeom>
        </p:spPr>
        <p:txBody>
          <a:bodyPr wrap="square">
            <a:spAutoFit/>
          </a:bodyPr>
          <a:lstStyle/>
          <a:p>
            <a:pPr algn="ctr"/>
            <a:r>
              <a:rPr lang="en-US" dirty="0" err="1"/>
              <a:t>Fruchtenbaum</a:t>
            </a:r>
            <a:r>
              <a:rPr lang="en-US" dirty="0"/>
              <a:t>, A. G. (2003). The Footsteps of the Messiah: A Study of the Sequence of Prophetic Events (Rev. ed., pp. 458). Tustin, CA: Ariel Ministries.</a:t>
            </a:r>
          </a:p>
        </p:txBody>
      </p:sp>
    </p:spTree>
    <p:extLst>
      <p:ext uri="{BB962C8B-B14F-4D97-AF65-F5344CB8AC3E}">
        <p14:creationId xmlns:p14="http://schemas.microsoft.com/office/powerpoint/2010/main" val="282438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914400"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682446" cy="5463934"/>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Millennial Temple, Worship</a:t>
            </a:r>
          </a:p>
          <a:p>
            <a:pPr marL="457200" lvl="2" indent="0" algn="just">
              <a:lnSpc>
                <a:spcPct val="100000"/>
              </a:lnSpc>
              <a:spcBef>
                <a:spcPts val="0"/>
              </a:spcBef>
              <a:spcAft>
                <a:spcPts val="600"/>
              </a:spcAft>
              <a:buClr>
                <a:srgbClr val="CC00FF"/>
              </a:buClr>
              <a:buNone/>
            </a:pPr>
            <a:r>
              <a:rPr lang="en-US" sz="2800" dirty="0"/>
              <a:t>There are at least 4 purposes for the sacrificial system that can be suggested:</a:t>
            </a:r>
          </a:p>
          <a:p>
            <a:pPr marL="914400" lvl="3" indent="-461963" algn="just">
              <a:lnSpc>
                <a:spcPct val="100000"/>
              </a:lnSpc>
              <a:spcBef>
                <a:spcPts val="0"/>
              </a:spcBef>
              <a:spcAft>
                <a:spcPts val="600"/>
              </a:spcAft>
              <a:buClr>
                <a:srgbClr val="996633"/>
              </a:buClr>
              <a:buFont typeface="+mj-lt"/>
              <a:buAutoNum type="arabicParenR"/>
            </a:pPr>
            <a:r>
              <a:rPr lang="en-US" sz="2800" b="1" dirty="0"/>
              <a:t>A memorial of the death of the Messiah</a:t>
            </a:r>
            <a:r>
              <a:rPr lang="en-US" sz="2800" dirty="0"/>
              <a:t>…</a:t>
            </a:r>
            <a:r>
              <a:rPr lang="en-US" sz="2800" i="1" dirty="0"/>
              <a:t>a similar role that Communion plays for the Church.</a:t>
            </a:r>
          </a:p>
          <a:p>
            <a:pPr marL="914400" lvl="3" indent="-461963" algn="just">
              <a:lnSpc>
                <a:spcPct val="100000"/>
              </a:lnSpc>
              <a:spcBef>
                <a:spcPts val="0"/>
              </a:spcBef>
              <a:spcAft>
                <a:spcPts val="600"/>
              </a:spcAft>
              <a:buClr>
                <a:srgbClr val="996633"/>
              </a:buClr>
              <a:buFont typeface="+mj-lt"/>
              <a:buAutoNum type="arabicParenR"/>
            </a:pPr>
            <a:r>
              <a:rPr lang="en-US" sz="2800" b="1" dirty="0"/>
              <a:t>The means of restoring fellowship for the millennial saint</a:t>
            </a:r>
            <a:r>
              <a:rPr lang="en-US" sz="2800" dirty="0"/>
              <a:t>….</a:t>
            </a:r>
            <a:r>
              <a:rPr lang="en-US" sz="2800" i="1" dirty="0"/>
              <a:t>In this age, fellowship for the believer is restored by confession (1 John 1:9).</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72" y="117299"/>
            <a:ext cx="1441419" cy="914400"/>
          </a:xfrm>
          <a:prstGeom prst="rect">
            <a:avLst/>
          </a:prstGeom>
        </p:spPr>
      </p:pic>
    </p:spTree>
    <p:extLst>
      <p:ext uri="{BB962C8B-B14F-4D97-AF65-F5344CB8AC3E}">
        <p14:creationId xmlns:p14="http://schemas.microsoft.com/office/powerpoint/2010/main" val="1357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914400"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682446" cy="5133996"/>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Millennial Temple, Worship</a:t>
            </a:r>
          </a:p>
          <a:p>
            <a:pPr marL="966787" lvl="3" indent="-514350" algn="just">
              <a:lnSpc>
                <a:spcPct val="100000"/>
              </a:lnSpc>
              <a:spcBef>
                <a:spcPts val="0"/>
              </a:spcBef>
              <a:spcAft>
                <a:spcPts val="600"/>
              </a:spcAft>
              <a:buClr>
                <a:srgbClr val="996633"/>
              </a:buClr>
              <a:buFont typeface="+mj-lt"/>
              <a:buAutoNum type="arabicParenR" startAt="3"/>
            </a:pPr>
            <a:r>
              <a:rPr lang="en-US" sz="2800" b="1" dirty="0"/>
              <a:t>Ritual cleansing for ritual uncleanness</a:t>
            </a:r>
            <a:r>
              <a:rPr lang="en-US" sz="2800" dirty="0"/>
              <a:t>. </a:t>
            </a:r>
            <a:r>
              <a:rPr lang="en-US" sz="2800" i="1" dirty="0"/>
              <a:t>Since the </a:t>
            </a:r>
            <a:r>
              <a:rPr lang="en-US" sz="2800" i="1" dirty="0" err="1"/>
              <a:t>Shechinah</a:t>
            </a:r>
            <a:r>
              <a:rPr lang="en-US" sz="2800" i="1" dirty="0"/>
              <a:t> Glory will be within the Holy of Holies of the Millennial Temple, it would be impossible to approach the Temple compound in a state of ritual impurity and therefore the sacrifices will be for the cleansing of ceremonial uncleanness.</a:t>
            </a:r>
          </a:p>
          <a:p>
            <a:pPr marL="909637" lvl="4" indent="0" algn="just">
              <a:lnSpc>
                <a:spcPct val="100000"/>
              </a:lnSpc>
              <a:spcBef>
                <a:spcPts val="0"/>
              </a:spcBef>
              <a:spcAft>
                <a:spcPts val="600"/>
              </a:spcAft>
              <a:buClr>
                <a:srgbClr val="996633"/>
              </a:buClr>
              <a:buNone/>
            </a:pPr>
            <a:r>
              <a:rPr lang="en-US" sz="2800" i="1" dirty="0"/>
              <a:t>…all the sacrifices of Ezekiel [40-48] relate to purification of the priests for Temple service….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72" y="117299"/>
            <a:ext cx="1441419" cy="914400"/>
          </a:xfrm>
          <a:prstGeom prst="rect">
            <a:avLst/>
          </a:prstGeom>
        </p:spPr>
      </p:pic>
    </p:spTree>
    <p:extLst>
      <p:ext uri="{BB962C8B-B14F-4D97-AF65-F5344CB8AC3E}">
        <p14:creationId xmlns:p14="http://schemas.microsoft.com/office/powerpoint/2010/main" val="130196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914400"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682446" cy="5030302"/>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Millennial Temple, Worship</a:t>
            </a:r>
          </a:p>
          <a:p>
            <a:pPr marL="914400" lvl="3" indent="-463550" algn="just">
              <a:lnSpc>
                <a:spcPct val="100000"/>
              </a:lnSpc>
              <a:spcBef>
                <a:spcPts val="0"/>
              </a:spcBef>
              <a:spcAft>
                <a:spcPts val="600"/>
              </a:spcAft>
              <a:buClr>
                <a:srgbClr val="996633"/>
              </a:buClr>
              <a:buFont typeface="+mj-lt"/>
              <a:buAutoNum type="arabicParenR" startAt="4"/>
            </a:pPr>
            <a:r>
              <a:rPr lang="en-US" sz="2800" b="1" dirty="0"/>
              <a:t>The privilege of life and physical blessing in a theocratic kingdom</a:t>
            </a:r>
            <a:r>
              <a:rPr lang="en-US" sz="2800" dirty="0"/>
              <a:t>.…just as in Old Testament times, the privilege of life and physical blessing in the theocratic kingdom will be contingent upon outward conformity to the ceremonial law. Such conformity did not bring salvation in Old Testament times…It is a serious mistake, therefore, to insist that these sacrifices will be expiatory. They were certainly not expiatory in the Mosaic economy… and they will not be so in the Millennium.</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72" y="117299"/>
            <a:ext cx="1441419" cy="914400"/>
          </a:xfrm>
          <a:prstGeom prst="rect">
            <a:avLst/>
          </a:prstGeom>
        </p:spPr>
      </p:pic>
    </p:spTree>
    <p:extLst>
      <p:ext uri="{BB962C8B-B14F-4D97-AF65-F5344CB8AC3E}">
        <p14:creationId xmlns:p14="http://schemas.microsoft.com/office/powerpoint/2010/main" val="139631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914400"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682446" cy="3761218"/>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Millennial Temple, Worship</a:t>
            </a:r>
          </a:p>
          <a:p>
            <a:pPr marL="450850" lvl="3" indent="0" algn="just">
              <a:lnSpc>
                <a:spcPct val="100000"/>
              </a:lnSpc>
              <a:spcBef>
                <a:spcPts val="0"/>
              </a:spcBef>
              <a:spcAft>
                <a:spcPts val="600"/>
              </a:spcAft>
              <a:buClr>
                <a:srgbClr val="996633"/>
              </a:buClr>
              <a:buNone/>
            </a:pPr>
            <a:r>
              <a:rPr lang="en-US" sz="2800" dirty="0"/>
              <a:t>For a detailed defense of this position see the pdf:</a:t>
            </a:r>
          </a:p>
          <a:p>
            <a:pPr marL="450850" lvl="3" indent="0" algn="just">
              <a:lnSpc>
                <a:spcPct val="100000"/>
              </a:lnSpc>
              <a:spcBef>
                <a:spcPts val="0"/>
              </a:spcBef>
              <a:spcAft>
                <a:spcPts val="600"/>
              </a:spcAft>
              <a:buClr>
                <a:srgbClr val="996633"/>
              </a:buClr>
              <a:buNone/>
            </a:pPr>
            <a:r>
              <a:rPr lang="en-US" sz="2800" i="1" dirty="0"/>
              <a:t>Christ’s Atonement and Animal Sacrifices in Israel </a:t>
            </a:r>
            <a:r>
              <a:rPr lang="en-US" sz="2800" dirty="0"/>
              <a:t>- John C. Whitcomb in Grace Theological Journal 6.2 (1985) 201-217.</a:t>
            </a:r>
          </a:p>
          <a:p>
            <a:pPr marL="450850" lvl="3" indent="0" algn="just">
              <a:lnSpc>
                <a:spcPct val="100000"/>
              </a:lnSpc>
              <a:spcBef>
                <a:spcPts val="0"/>
              </a:spcBef>
              <a:spcAft>
                <a:spcPts val="600"/>
              </a:spcAft>
              <a:buClr>
                <a:srgbClr val="996633"/>
              </a:buClr>
              <a:buNone/>
            </a:pPr>
            <a:endParaRPr lang="en-US" sz="2800" dirty="0"/>
          </a:p>
          <a:p>
            <a:pPr marL="450850" lvl="3" indent="0" algn="just">
              <a:lnSpc>
                <a:spcPct val="100000"/>
              </a:lnSpc>
              <a:spcBef>
                <a:spcPts val="0"/>
              </a:spcBef>
              <a:spcAft>
                <a:spcPts val="600"/>
              </a:spcAft>
              <a:buClr>
                <a:srgbClr val="996633"/>
              </a:buClr>
              <a:buNone/>
            </a:pPr>
            <a:r>
              <a:rPr lang="en-US" sz="2800" dirty="0">
                <a:hlinkClick r:id="rId2"/>
              </a:rPr>
              <a:t>https://biblicalstudies.org.uk/pdf/gtj/06-2_201.pdf</a:t>
            </a:r>
            <a:r>
              <a:rPr lang="en-US" sz="2800" dirty="0"/>
              <a:t>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872" y="117299"/>
            <a:ext cx="1441419" cy="914400"/>
          </a:xfrm>
          <a:prstGeom prst="rect">
            <a:avLst/>
          </a:prstGeom>
        </p:spPr>
      </p:pic>
      <p:sp>
        <p:nvSpPr>
          <p:cNvPr id="5" name="Rectangle 4">
            <a:extLst>
              <a:ext uri="{FF2B5EF4-FFF2-40B4-BE49-F238E27FC236}">
                <a16:creationId xmlns:a16="http://schemas.microsoft.com/office/drawing/2014/main" id="{543AEE4D-EE6A-4EFD-8702-19BF51D4F7F9}"/>
              </a:ext>
            </a:extLst>
          </p:cNvPr>
          <p:cNvSpPr/>
          <p:nvPr/>
        </p:nvSpPr>
        <p:spPr>
          <a:xfrm>
            <a:off x="598602" y="6155107"/>
            <a:ext cx="7946796" cy="646331"/>
          </a:xfrm>
          <a:prstGeom prst="rect">
            <a:avLst/>
          </a:prstGeom>
        </p:spPr>
        <p:txBody>
          <a:bodyPr wrap="square">
            <a:spAutoFit/>
          </a:bodyPr>
          <a:lstStyle/>
          <a:p>
            <a:pPr algn="ctr"/>
            <a:r>
              <a:rPr lang="en-US" dirty="0" err="1"/>
              <a:t>Fruchtenbaum</a:t>
            </a:r>
            <a:r>
              <a:rPr lang="en-US" dirty="0"/>
              <a:t>, A. G. (2003). The Footsteps of the Messiah: A Study of the Sequence of Prophetic Events (Rev. ed., pp. 463). Tustin, CA: Ariel Ministries.</a:t>
            </a:r>
          </a:p>
        </p:txBody>
      </p:sp>
    </p:spTree>
    <p:extLst>
      <p:ext uri="{BB962C8B-B14F-4D97-AF65-F5344CB8AC3E}">
        <p14:creationId xmlns:p14="http://schemas.microsoft.com/office/powerpoint/2010/main" val="29752612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sz="quarter" idx="4294967295"/>
          </p:nvPr>
        </p:nvSpPr>
        <p:spPr>
          <a:xfrm>
            <a:off x="2590800" y="1600200"/>
            <a:ext cx="6324600" cy="3657600"/>
          </a:xfrm>
        </p:spPr>
        <p:txBody>
          <a:bodyPr anchor="t"/>
          <a:lstStyle/>
          <a:p>
            <a:pPr algn="just" eaLnBrk="1" hangingPunct="1">
              <a:lnSpc>
                <a:spcPct val="100000"/>
              </a:lnSpc>
            </a:pPr>
            <a:r>
              <a:rPr lang="en-US" altLang="en-US" sz="2800" dirty="0">
                <a:latin typeface="+mn-lt"/>
                <a:ea typeface="+mn-ea"/>
                <a:cs typeface="+mn-cs"/>
              </a:rPr>
              <a:t>“When the </a:t>
            </a:r>
            <a:r>
              <a:rPr lang="en-US" altLang="en-US" sz="2800" b="1" dirty="0">
                <a:solidFill>
                  <a:srgbClr val="0000FF"/>
                </a:solidFill>
                <a:latin typeface="+mn-lt"/>
                <a:ea typeface="+mn-ea"/>
                <a:cs typeface="+mn-cs"/>
              </a:rPr>
              <a:t>plain sense</a:t>
            </a:r>
            <a:r>
              <a:rPr lang="en-US" altLang="en-US" sz="2800" dirty="0">
                <a:latin typeface="+mn-lt"/>
                <a:ea typeface="+mn-ea"/>
                <a:cs typeface="+mn-cs"/>
              </a:rPr>
              <a:t> of Scripture makes common sense, </a:t>
            </a:r>
            <a:r>
              <a:rPr lang="en-US" altLang="en-US" sz="2800" b="1" dirty="0">
                <a:solidFill>
                  <a:srgbClr val="0000FF"/>
                </a:solidFill>
                <a:latin typeface="+mn-lt"/>
                <a:ea typeface="+mn-ea"/>
                <a:cs typeface="+mn-cs"/>
              </a:rPr>
              <a:t>seek no other sense</a:t>
            </a:r>
            <a:r>
              <a:rPr lang="en-US" altLang="en-US" sz="2800" dirty="0">
                <a:latin typeface="+mn-lt"/>
                <a:ea typeface="+mn-ea"/>
                <a:cs typeface="+mn-cs"/>
              </a:rPr>
              <a:t>; therefore, take every word at its primary, ordinary, usual, literal meaning unless the facts of the immediate context, studied in light of related passages and axiomatic and fundamental truths, indicate clearly otherwise.”</a:t>
            </a:r>
          </a:p>
        </p:txBody>
      </p:sp>
      <p:sp>
        <p:nvSpPr>
          <p:cNvPr id="8195" name="Rectangle 3"/>
          <p:cNvSpPr>
            <a:spLocks noGrp="1" noChangeArrowheads="1"/>
          </p:cNvSpPr>
          <p:nvPr>
            <p:ph type="subTitle" sz="quarter" idx="4294967295"/>
          </p:nvPr>
        </p:nvSpPr>
        <p:spPr>
          <a:xfrm>
            <a:off x="1981200" y="209550"/>
            <a:ext cx="5181600" cy="1238250"/>
          </a:xfrm>
        </p:spPr>
        <p:txBody>
          <a:bodyPr>
            <a:normAutofit lnSpcReduction="10000"/>
          </a:bodyPr>
          <a:lstStyle/>
          <a:p>
            <a:pPr marL="0" indent="0" algn="ctr" eaLnBrk="0" fontAlgn="base" hangingPunct="0">
              <a:lnSpc>
                <a:spcPct val="110000"/>
              </a:lnSpc>
              <a:spcBef>
                <a:spcPts val="0"/>
              </a:spcBef>
              <a:buNone/>
              <a:defRPr/>
            </a:pPr>
            <a:r>
              <a:rPr lang="en-US" sz="3600" b="1" dirty="0">
                <a:latin typeface="Calibri" panose="020F0502020204030204" pitchFamily="34" charset="0"/>
                <a:ea typeface="+mj-ea"/>
                <a:cs typeface="+mj-cs"/>
              </a:rPr>
              <a:t>David L. Cooper</a:t>
            </a:r>
          </a:p>
          <a:p>
            <a:pPr marL="0" indent="0" algn="ctr" eaLnBrk="1" hangingPunct="1">
              <a:lnSpc>
                <a:spcPct val="110000"/>
              </a:lnSpc>
              <a:spcBef>
                <a:spcPts val="0"/>
              </a:spcBef>
              <a:buNone/>
              <a:defRPr/>
            </a:pPr>
            <a:r>
              <a:rPr lang="en-US" sz="1800" i="1" dirty="0">
                <a:cs typeface="Calibri" panose="020F0502020204030204" pitchFamily="34" charset="0"/>
              </a:rPr>
              <a:t>The World’s Greatest Library Graphically Illustrated</a:t>
            </a:r>
            <a:r>
              <a:rPr lang="en-US" sz="1800" dirty="0">
                <a:cs typeface="Calibri" panose="020F0502020204030204" pitchFamily="34" charset="0"/>
              </a:rPr>
              <a:t> (Los Angeles: Biblical Research Society, 1970), 11.</a:t>
            </a:r>
            <a:endParaRPr lang="en-US" sz="2000" dirty="0">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1800272"/>
            <a:ext cx="1905000" cy="25431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81870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963" y="69815"/>
            <a:ext cx="8468079" cy="6718375"/>
          </a:xfrm>
          <a:prstGeom prst="rect">
            <a:avLst/>
          </a:prstGeom>
        </p:spPr>
      </p:pic>
    </p:spTree>
    <p:extLst>
      <p:ext uri="{BB962C8B-B14F-4D97-AF65-F5344CB8AC3E}">
        <p14:creationId xmlns:p14="http://schemas.microsoft.com/office/powerpoint/2010/main" val="22197660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914400"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682446" cy="598918"/>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Final Satanic Rebellion</a:t>
            </a: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72" y="117299"/>
            <a:ext cx="1441419" cy="914400"/>
          </a:xfrm>
          <a:prstGeom prst="rect">
            <a:avLst/>
          </a:prstGeom>
        </p:spPr>
      </p:pic>
      <p:pic>
        <p:nvPicPr>
          <p:cNvPr id="5" name="Picture 4">
            <a:extLst>
              <a:ext uri="{FF2B5EF4-FFF2-40B4-BE49-F238E27FC236}">
                <a16:creationId xmlns:a16="http://schemas.microsoft.com/office/drawing/2014/main" id="{1E6A533E-01FF-4C50-BB7D-186D036E58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1781175"/>
            <a:ext cx="7315200" cy="4844158"/>
          </a:xfrm>
          <a:prstGeom prst="rect">
            <a:avLst/>
          </a:prstGeom>
        </p:spPr>
      </p:pic>
    </p:spTree>
    <p:extLst>
      <p:ext uri="{BB962C8B-B14F-4D97-AF65-F5344CB8AC3E}">
        <p14:creationId xmlns:p14="http://schemas.microsoft.com/office/powerpoint/2010/main" val="339245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914400"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682446" cy="5418568"/>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Final Satanic Rebellion</a:t>
            </a:r>
          </a:p>
          <a:p>
            <a:pPr marL="914400" lvl="2" indent="-457200" algn="just">
              <a:lnSpc>
                <a:spcPct val="100000"/>
              </a:lnSpc>
              <a:spcBef>
                <a:spcPts val="0"/>
              </a:spcBef>
              <a:spcAft>
                <a:spcPts val="600"/>
              </a:spcAft>
              <a:buClr>
                <a:srgbClr val="CC00FF"/>
              </a:buClr>
              <a:buFont typeface="Calibri" panose="020F0502020204030204" pitchFamily="34" charset="0"/>
              <a:buChar char="−"/>
            </a:pPr>
            <a:r>
              <a:rPr lang="en-US" sz="2800" dirty="0"/>
              <a:t>Rev. 20:7-10 teaches that God allows Satan a short release during the transition from the Theocratic kingdom to the Eternal State. </a:t>
            </a:r>
          </a:p>
          <a:p>
            <a:pPr marL="914400" lvl="2" indent="-457200" algn="just">
              <a:lnSpc>
                <a:spcPct val="100000"/>
              </a:lnSpc>
              <a:spcBef>
                <a:spcPts val="0"/>
              </a:spcBef>
              <a:spcAft>
                <a:spcPts val="600"/>
              </a:spcAft>
              <a:buClr>
                <a:srgbClr val="CC00FF"/>
              </a:buClr>
              <a:buFont typeface="Calibri" panose="020F0502020204030204" pitchFamily="34" charset="0"/>
              <a:buChar char="−"/>
            </a:pPr>
            <a:r>
              <a:rPr lang="en-US" sz="2800" dirty="0"/>
              <a:t>The devil will find enough disgruntled people to initiate a rebellion against Christ the King demonstrating another measure of sin’s insanity as the devil and his allies have no hope of winning.</a:t>
            </a:r>
          </a:p>
          <a:p>
            <a:pPr marL="914400" lvl="2" indent="-457200" algn="just">
              <a:lnSpc>
                <a:spcPct val="100000"/>
              </a:lnSpc>
              <a:spcBef>
                <a:spcPts val="0"/>
              </a:spcBef>
              <a:spcAft>
                <a:spcPts val="600"/>
              </a:spcAft>
              <a:buClr>
                <a:srgbClr val="CC00FF"/>
              </a:buClr>
              <a:buFont typeface="Calibri" panose="020F0502020204030204" pitchFamily="34" charset="0"/>
              <a:buChar char="−"/>
            </a:pPr>
            <a:r>
              <a:rPr lang="en-US" sz="2800" dirty="0"/>
              <a:t>Encircling Jerusalem, fire from heaven consumes them; and the devil’s career is finished as he is cast into the eternal Lake of Fire.</a:t>
            </a:r>
          </a:p>
          <a:p>
            <a:pPr marL="457200" lvl="1" indent="-457200" algn="just">
              <a:lnSpc>
                <a:spcPct val="100000"/>
              </a:lnSpc>
              <a:spcBef>
                <a:spcPts val="0"/>
              </a:spcBef>
              <a:spcAft>
                <a:spcPts val="1200"/>
              </a:spcAft>
            </a:pP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72" y="117299"/>
            <a:ext cx="1441419" cy="914400"/>
          </a:xfrm>
          <a:prstGeom prst="rect">
            <a:avLst/>
          </a:prstGeom>
        </p:spPr>
      </p:pic>
    </p:spTree>
    <p:extLst>
      <p:ext uri="{BB962C8B-B14F-4D97-AF65-F5344CB8AC3E}">
        <p14:creationId xmlns:p14="http://schemas.microsoft.com/office/powerpoint/2010/main" val="219290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914400"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61257" y="1153682"/>
            <a:ext cx="8682446" cy="4761343"/>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Final Satanic Rebellion</a:t>
            </a:r>
          </a:p>
          <a:p>
            <a:pPr marL="914400" lvl="2" indent="-457200" algn="just">
              <a:lnSpc>
                <a:spcPct val="100000"/>
              </a:lnSpc>
              <a:spcBef>
                <a:spcPts val="0"/>
              </a:spcBef>
              <a:spcAft>
                <a:spcPts val="600"/>
              </a:spcAft>
              <a:buClr>
                <a:srgbClr val="CC00FF"/>
              </a:buClr>
              <a:buFont typeface="Calibri" panose="020F0502020204030204" pitchFamily="34" charset="0"/>
              <a:buChar char="−"/>
            </a:pPr>
            <a:r>
              <a:rPr lang="en-US" sz="2800" dirty="0"/>
              <a:t>It may be that God allows this final revolt to demonstrate Satan’s incurable evil and to illustrate the righteousness in giving eternal punishment for the devil and his unsaved human followers. </a:t>
            </a:r>
          </a:p>
          <a:p>
            <a:pPr marL="914400" lvl="2" indent="-457200" algn="just">
              <a:lnSpc>
                <a:spcPct val="100000"/>
              </a:lnSpc>
              <a:spcBef>
                <a:spcPts val="0"/>
              </a:spcBef>
              <a:spcAft>
                <a:spcPts val="600"/>
              </a:spcAft>
              <a:buClr>
                <a:srgbClr val="CC00FF"/>
              </a:buClr>
              <a:buFont typeface="Calibri" panose="020F0502020204030204" pitchFamily="34" charset="0"/>
              <a:buChar char="−"/>
            </a:pPr>
            <a:r>
              <a:rPr lang="en-US" sz="2800" dirty="0"/>
              <a:t>These incorrigible unsaved human followers willfully choose the devil and hell over an ideal world with Christ as King! They reap the condemnation of their personal choice and join the devil in the eternal Lake of Fire.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72" y="117299"/>
            <a:ext cx="1441419" cy="914400"/>
          </a:xfrm>
          <a:prstGeom prst="rect">
            <a:avLst/>
          </a:prstGeom>
        </p:spPr>
      </p:pic>
    </p:spTree>
    <p:extLst>
      <p:ext uri="{BB962C8B-B14F-4D97-AF65-F5344CB8AC3E}">
        <p14:creationId xmlns:p14="http://schemas.microsoft.com/office/powerpoint/2010/main" val="115537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algn="ctr"/>
            <a:r>
              <a:rPr lang="en-US" sz="3600" b="1" dirty="0">
                <a:latin typeface="+mn-lt"/>
              </a:rPr>
              <a:t>Outline</a:t>
            </a:r>
          </a:p>
        </p:txBody>
      </p:sp>
      <p:sp>
        <p:nvSpPr>
          <p:cNvPr id="3" name="Content Placeholder 2"/>
          <p:cNvSpPr>
            <a:spLocks noGrp="1"/>
          </p:cNvSpPr>
          <p:nvPr>
            <p:ph idx="1"/>
          </p:nvPr>
        </p:nvSpPr>
        <p:spPr>
          <a:xfrm>
            <a:off x="1277540" y="1153683"/>
            <a:ext cx="6761559" cy="2751568"/>
          </a:xfrm>
        </p:spPr>
        <p:txBody>
          <a:bodyPr>
            <a:noAutofit/>
          </a:bodyPr>
          <a:lstStyle/>
          <a:p>
            <a:pPr marL="461963" indent="-461963">
              <a:lnSpc>
                <a:spcPct val="100000"/>
              </a:lnSpc>
              <a:spcBef>
                <a:spcPts val="0"/>
              </a:spcBef>
              <a:spcAft>
                <a:spcPts val="3000"/>
              </a:spcAft>
              <a:buFont typeface="+mj-lt"/>
              <a:buAutoNum type="romanUcPeriod"/>
            </a:pPr>
            <a:r>
              <a:rPr lang="en-US" sz="3200" b="1" dirty="0"/>
              <a:t>Overview of the Millennial Kingdom</a:t>
            </a:r>
          </a:p>
          <a:p>
            <a:pPr marL="461963" indent="-461963">
              <a:lnSpc>
                <a:spcPct val="100000"/>
              </a:lnSpc>
              <a:spcBef>
                <a:spcPts val="0"/>
              </a:spcBef>
              <a:spcAft>
                <a:spcPts val="3000"/>
              </a:spcAft>
              <a:buFont typeface="+mj-lt"/>
              <a:buAutoNum type="romanUcPeriod"/>
            </a:pPr>
            <a:r>
              <a:rPr lang="en-US" sz="3200" b="1" u="sng" dirty="0">
                <a:solidFill>
                  <a:srgbClr val="0000FF"/>
                </a:solidFill>
              </a:rPr>
              <a:t>Millennial Views of the Kingdom </a:t>
            </a:r>
          </a:p>
          <a:p>
            <a:pPr marL="461963" indent="-461963">
              <a:lnSpc>
                <a:spcPct val="100000"/>
              </a:lnSpc>
              <a:spcBef>
                <a:spcPts val="0"/>
              </a:spcBef>
              <a:spcAft>
                <a:spcPts val="3000"/>
              </a:spcAft>
              <a:buFont typeface="+mj-lt"/>
              <a:buAutoNum type="romanUcPeriod"/>
            </a:pPr>
            <a:r>
              <a:rPr lang="en-US" sz="3200" b="1" dirty="0"/>
              <a:t>Nature of Millennium</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3546" y="3924300"/>
            <a:ext cx="2536908" cy="2743200"/>
          </a:xfrm>
          <a:prstGeom prst="rect">
            <a:avLst/>
          </a:prstGeom>
        </p:spPr>
      </p:pic>
    </p:spTree>
    <p:extLst>
      <p:ext uri="{BB962C8B-B14F-4D97-AF65-F5344CB8AC3E}">
        <p14:creationId xmlns:p14="http://schemas.microsoft.com/office/powerpoint/2010/main" val="25644910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5665"/>
            <a:ext cx="7924800" cy="899651"/>
          </a:xfrm>
        </p:spPr>
        <p:txBody>
          <a:bodyPr>
            <a:noAutofit/>
          </a:bodyPr>
          <a:lstStyle/>
          <a:p>
            <a:pPr marL="914400" lvl="1" indent="-457200" algn="ctr" rtl="0">
              <a:spcAft>
                <a:spcPts val="3000"/>
              </a:spcAft>
              <a:buFont typeface="+mj-lt"/>
              <a:buAutoNum type="alphaUcPeriod" startAt="5"/>
            </a:pPr>
            <a:r>
              <a:rPr lang="en-US" sz="3600" b="1" kern="1200" dirty="0">
                <a:solidFill>
                  <a:srgbClr val="00B050"/>
                </a:solidFill>
                <a:latin typeface="+mn-lt"/>
                <a:ea typeface="+mn-ea"/>
                <a:cs typeface="+mn-cs"/>
              </a:rPr>
              <a:t>Spiritual Conditions</a:t>
            </a:r>
          </a:p>
        </p:txBody>
      </p:sp>
      <p:sp>
        <p:nvSpPr>
          <p:cNvPr id="3" name="Content Placeholder 2"/>
          <p:cNvSpPr>
            <a:spLocks noGrp="1"/>
          </p:cNvSpPr>
          <p:nvPr>
            <p:ph idx="1"/>
          </p:nvPr>
        </p:nvSpPr>
        <p:spPr>
          <a:xfrm>
            <a:off x="259352" y="1153682"/>
            <a:ext cx="8682446" cy="5561443"/>
          </a:xfrm>
        </p:spPr>
        <p:txBody>
          <a:bodyPr>
            <a:noAutofit/>
          </a:bodyPr>
          <a:lstStyle/>
          <a:p>
            <a:pPr marL="457200" lvl="1" indent="-457200">
              <a:lnSpc>
                <a:spcPct val="100000"/>
              </a:lnSpc>
              <a:spcBef>
                <a:spcPts val="0"/>
              </a:spcBef>
              <a:spcAft>
                <a:spcPts val="1200"/>
              </a:spcAft>
            </a:pPr>
            <a:r>
              <a:rPr lang="en-US" sz="3200" b="1" u="sng" dirty="0">
                <a:solidFill>
                  <a:srgbClr val="0000FF"/>
                </a:solidFill>
              </a:rPr>
              <a:t>Final Satanic Rebellion</a:t>
            </a:r>
          </a:p>
          <a:p>
            <a:pPr marL="457200" lvl="1" indent="0" algn="just">
              <a:lnSpc>
                <a:spcPct val="100000"/>
              </a:lnSpc>
              <a:spcBef>
                <a:spcPts val="0"/>
              </a:spcBef>
              <a:spcAft>
                <a:spcPts val="1200"/>
              </a:spcAft>
              <a:buNone/>
            </a:pPr>
            <a:r>
              <a:rPr lang="en-US" sz="2800" dirty="0"/>
              <a:t>“The expression Gog and Magog points to the extent of the work of deception reaching the extremities of the earth and hints at a similarity with the invasion described in Ezekiel 38:1–39:16, </a:t>
            </a:r>
            <a:r>
              <a:rPr lang="en-US" sz="2800" b="1" dirty="0">
                <a:solidFill>
                  <a:srgbClr val="0000FF"/>
                </a:solidFill>
              </a:rPr>
              <a:t>which will occur prior to the Great Tribulation</a:t>
            </a:r>
            <a:r>
              <a:rPr lang="en-US" sz="2800" dirty="0"/>
              <a:t>. The similarity is that this, too, will be an invasion of Israel.” </a:t>
            </a:r>
          </a:p>
          <a:p>
            <a:pPr marL="457200" lvl="1" indent="0" algn="just">
              <a:lnSpc>
                <a:spcPct val="100000"/>
              </a:lnSpc>
              <a:spcBef>
                <a:spcPts val="0"/>
              </a:spcBef>
              <a:spcAft>
                <a:spcPts val="1200"/>
              </a:spcAft>
              <a:buNone/>
            </a:pPr>
            <a:endParaRPr lang="en-US" sz="2000" dirty="0"/>
          </a:p>
          <a:p>
            <a:pPr marL="457200" lvl="1" indent="0" algn="just">
              <a:lnSpc>
                <a:spcPct val="100000"/>
              </a:lnSpc>
              <a:spcBef>
                <a:spcPts val="0"/>
              </a:spcBef>
              <a:spcAft>
                <a:spcPts val="1200"/>
              </a:spcAft>
              <a:buNone/>
            </a:pPr>
            <a:endParaRPr lang="en-US" sz="2000" dirty="0"/>
          </a:p>
          <a:p>
            <a:pPr marL="457200" lvl="1" indent="0" algn="just">
              <a:lnSpc>
                <a:spcPct val="100000"/>
              </a:lnSpc>
              <a:spcBef>
                <a:spcPts val="0"/>
              </a:spcBef>
              <a:spcAft>
                <a:spcPts val="1200"/>
              </a:spcAft>
              <a:buNone/>
            </a:pPr>
            <a:endParaRPr lang="en-US" sz="2000" dirty="0"/>
          </a:p>
          <a:p>
            <a:pPr marL="457200" lvl="1" indent="0" algn="just">
              <a:lnSpc>
                <a:spcPct val="100000"/>
              </a:lnSpc>
              <a:spcBef>
                <a:spcPts val="0"/>
              </a:spcBef>
              <a:spcAft>
                <a:spcPts val="1200"/>
              </a:spcAft>
              <a:buNone/>
            </a:pPr>
            <a:r>
              <a:rPr lang="en-US" sz="2000" dirty="0" err="1"/>
              <a:t>Fruchtenbaum</a:t>
            </a:r>
            <a:r>
              <a:rPr lang="en-US" sz="2000" dirty="0"/>
              <a:t>, A. G. (2003). </a:t>
            </a:r>
            <a:r>
              <a:rPr lang="en-US" sz="2000" i="1" dirty="0"/>
              <a:t>The Footsteps of the Messiah: A Study of the Sequence of Prophetic Events </a:t>
            </a:r>
            <a:r>
              <a:rPr lang="en-US" sz="2000" dirty="0"/>
              <a:t>(Rev. ed., p. 512). Tustin, CA: Ariel Ministries.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72" y="117299"/>
            <a:ext cx="1441419" cy="914400"/>
          </a:xfrm>
          <a:prstGeom prst="rect">
            <a:avLst/>
          </a:prstGeom>
        </p:spPr>
      </p:pic>
    </p:spTree>
    <p:extLst>
      <p:ext uri="{BB962C8B-B14F-4D97-AF65-F5344CB8AC3E}">
        <p14:creationId xmlns:p14="http://schemas.microsoft.com/office/powerpoint/2010/main" val="27070845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0103" y="1523835"/>
            <a:ext cx="3523793" cy="3810330"/>
          </a:xfrm>
          <a:prstGeom prst="rect">
            <a:avLst/>
          </a:prstGeom>
        </p:spPr>
      </p:pic>
      <p:sp>
        <p:nvSpPr>
          <p:cNvPr id="2" name="Title 1"/>
          <p:cNvSpPr>
            <a:spLocks noGrp="1"/>
          </p:cNvSpPr>
          <p:nvPr>
            <p:ph type="title"/>
          </p:nvPr>
        </p:nvSpPr>
        <p:spPr>
          <a:xfrm>
            <a:off x="628649" y="5334165"/>
            <a:ext cx="7886700" cy="1325563"/>
          </a:xfrm>
        </p:spPr>
        <p:txBody>
          <a:bodyPr>
            <a:normAutofit/>
          </a:bodyPr>
          <a:lstStyle/>
          <a:p>
            <a:pPr algn="ctr"/>
            <a:r>
              <a:rPr lang="en-US" sz="3600" b="1" dirty="0">
                <a:latin typeface="+mn-lt"/>
              </a:rPr>
              <a:t>CONCLUSION - PART 2</a:t>
            </a:r>
          </a:p>
        </p:txBody>
      </p:sp>
      <p:sp>
        <p:nvSpPr>
          <p:cNvPr id="6" name="Title 1"/>
          <p:cNvSpPr txBox="1">
            <a:spLocks/>
          </p:cNvSpPr>
          <p:nvPr/>
        </p:nvSpPr>
        <p:spPr>
          <a:xfrm>
            <a:off x="685800" y="199411"/>
            <a:ext cx="7772400" cy="78335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An Review of The Millennial Kingdom </a:t>
            </a:r>
          </a:p>
        </p:txBody>
      </p:sp>
    </p:spTree>
    <p:extLst>
      <p:ext uri="{BB962C8B-B14F-4D97-AF65-F5344CB8AC3E}">
        <p14:creationId xmlns:p14="http://schemas.microsoft.com/office/powerpoint/2010/main" val="2376639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algn="ctr"/>
            <a:r>
              <a:rPr lang="en-US" sz="3600" b="1" dirty="0">
                <a:latin typeface="+mn-lt"/>
              </a:rPr>
              <a:t>Outline</a:t>
            </a:r>
          </a:p>
        </p:txBody>
      </p:sp>
      <p:sp>
        <p:nvSpPr>
          <p:cNvPr id="3" name="Content Placeholder 2"/>
          <p:cNvSpPr>
            <a:spLocks noGrp="1"/>
          </p:cNvSpPr>
          <p:nvPr>
            <p:ph idx="1"/>
          </p:nvPr>
        </p:nvSpPr>
        <p:spPr>
          <a:xfrm>
            <a:off x="1277540" y="1153683"/>
            <a:ext cx="6761559" cy="2751568"/>
          </a:xfrm>
        </p:spPr>
        <p:txBody>
          <a:bodyPr>
            <a:noAutofit/>
          </a:bodyPr>
          <a:lstStyle/>
          <a:p>
            <a:pPr marL="461963" indent="-461963">
              <a:lnSpc>
                <a:spcPct val="100000"/>
              </a:lnSpc>
              <a:spcBef>
                <a:spcPts val="0"/>
              </a:spcBef>
              <a:spcAft>
                <a:spcPts val="3000"/>
              </a:spcAft>
              <a:buFont typeface="+mj-lt"/>
              <a:buAutoNum type="romanUcPeriod"/>
            </a:pPr>
            <a:r>
              <a:rPr lang="en-US" sz="3200" b="1" dirty="0"/>
              <a:t>Overview of the Millennial Kingdom</a:t>
            </a:r>
          </a:p>
          <a:p>
            <a:pPr marL="461963" indent="-461963">
              <a:lnSpc>
                <a:spcPct val="100000"/>
              </a:lnSpc>
              <a:spcBef>
                <a:spcPts val="0"/>
              </a:spcBef>
              <a:spcAft>
                <a:spcPts val="3000"/>
              </a:spcAft>
              <a:buFont typeface="+mj-lt"/>
              <a:buAutoNum type="romanUcPeriod"/>
            </a:pPr>
            <a:r>
              <a:rPr lang="en-US" sz="3200" b="1" dirty="0"/>
              <a:t>Millennial Views of the Kingdom </a:t>
            </a:r>
          </a:p>
          <a:p>
            <a:pPr marL="461963" indent="-461963">
              <a:lnSpc>
                <a:spcPct val="100000"/>
              </a:lnSpc>
              <a:spcBef>
                <a:spcPts val="0"/>
              </a:spcBef>
              <a:spcAft>
                <a:spcPts val="3000"/>
              </a:spcAft>
              <a:buFont typeface="+mj-lt"/>
              <a:buAutoNum type="romanUcPeriod"/>
            </a:pPr>
            <a:r>
              <a:rPr lang="en-US" sz="3200" b="1" dirty="0"/>
              <a:t>Nature of Millennium</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546" y="3924300"/>
            <a:ext cx="2536908" cy="2743200"/>
          </a:xfrm>
          <a:prstGeom prst="rect">
            <a:avLst/>
          </a:prstGeom>
        </p:spPr>
      </p:pic>
    </p:spTree>
    <p:extLst>
      <p:ext uri="{BB962C8B-B14F-4D97-AF65-F5344CB8AC3E}">
        <p14:creationId xmlns:p14="http://schemas.microsoft.com/office/powerpoint/2010/main" val="14948730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685800" lvl="0" indent="-685800" algn="ctr">
              <a:spcAft>
                <a:spcPts val="600"/>
              </a:spcAft>
              <a:buFont typeface="+mj-lt"/>
              <a:buAutoNum type="romanUcPeriod" startAt="3"/>
            </a:pPr>
            <a:r>
              <a:rPr lang="en-US" sz="3600" b="1" dirty="0">
                <a:solidFill>
                  <a:srgbClr val="0000FF"/>
                </a:solidFill>
                <a:latin typeface="+mn-lt"/>
              </a:rPr>
              <a:t>Nature of Millennium</a:t>
            </a:r>
          </a:p>
        </p:txBody>
      </p:sp>
      <p:sp>
        <p:nvSpPr>
          <p:cNvPr id="3" name="Content Placeholder 2"/>
          <p:cNvSpPr>
            <a:spLocks noGrp="1"/>
          </p:cNvSpPr>
          <p:nvPr>
            <p:ph idx="1"/>
          </p:nvPr>
        </p:nvSpPr>
        <p:spPr>
          <a:xfrm>
            <a:off x="932594" y="1153682"/>
            <a:ext cx="7278813" cy="4280960"/>
          </a:xfrm>
        </p:spPr>
        <p:txBody>
          <a:bodyPr>
            <a:noAutofit/>
          </a:bodyPr>
          <a:lstStyle/>
          <a:p>
            <a:pPr marL="971550" lvl="1" indent="-514350">
              <a:lnSpc>
                <a:spcPct val="100000"/>
              </a:lnSpc>
              <a:spcBef>
                <a:spcPts val="0"/>
              </a:spcBef>
              <a:spcAft>
                <a:spcPts val="3000"/>
              </a:spcAft>
              <a:buFont typeface="+mj-lt"/>
              <a:buAutoNum type="alphaUcPeriod"/>
            </a:pPr>
            <a:r>
              <a:rPr lang="en-US" sz="3200" b="1" dirty="0"/>
              <a:t>Duration of the Kingdom </a:t>
            </a:r>
          </a:p>
          <a:p>
            <a:pPr marL="971550" lvl="1" indent="-514350">
              <a:lnSpc>
                <a:spcPct val="100000"/>
              </a:lnSpc>
              <a:spcBef>
                <a:spcPts val="0"/>
              </a:spcBef>
              <a:spcAft>
                <a:spcPts val="3000"/>
              </a:spcAft>
              <a:buFont typeface="+mj-lt"/>
              <a:buAutoNum type="alphaUcPeriod"/>
            </a:pPr>
            <a:r>
              <a:rPr lang="en-US" sz="3200" b="1" dirty="0"/>
              <a:t>General Conditions</a:t>
            </a:r>
          </a:p>
          <a:p>
            <a:pPr marL="971550" lvl="1" indent="-514350">
              <a:lnSpc>
                <a:spcPct val="100000"/>
              </a:lnSpc>
              <a:spcBef>
                <a:spcPts val="0"/>
              </a:spcBef>
              <a:spcAft>
                <a:spcPts val="3000"/>
              </a:spcAft>
              <a:buFont typeface="+mj-lt"/>
              <a:buAutoNum type="alphaUcPeriod"/>
            </a:pPr>
            <a:r>
              <a:rPr lang="en-US" sz="3200" b="1" dirty="0"/>
              <a:t>Political Conditions</a:t>
            </a:r>
          </a:p>
          <a:p>
            <a:pPr marL="971550" lvl="1" indent="-514350">
              <a:lnSpc>
                <a:spcPct val="100000"/>
              </a:lnSpc>
              <a:spcBef>
                <a:spcPts val="0"/>
              </a:spcBef>
              <a:spcAft>
                <a:spcPts val="3000"/>
              </a:spcAft>
              <a:buFont typeface="+mj-lt"/>
              <a:buAutoNum type="alphaUcPeriod"/>
            </a:pPr>
            <a:r>
              <a:rPr lang="en-US" sz="3200" b="1" dirty="0"/>
              <a:t>Governors, Governed In Millennium</a:t>
            </a:r>
          </a:p>
          <a:p>
            <a:pPr marL="971550" lvl="1" indent="-514350">
              <a:lnSpc>
                <a:spcPct val="100000"/>
              </a:lnSpc>
              <a:spcBef>
                <a:spcPts val="0"/>
              </a:spcBef>
              <a:spcAft>
                <a:spcPts val="3000"/>
              </a:spcAft>
              <a:buFont typeface="+mj-lt"/>
              <a:buAutoNum type="alphaUcPeriod"/>
            </a:pPr>
            <a:r>
              <a:rPr lang="en-US" sz="3200" b="1" dirty="0"/>
              <a:t> Spiritual Conditions</a:t>
            </a:r>
          </a:p>
        </p:txBody>
      </p:sp>
    </p:spTree>
    <p:extLst>
      <p:ext uri="{BB962C8B-B14F-4D97-AF65-F5344CB8AC3E}">
        <p14:creationId xmlns:p14="http://schemas.microsoft.com/office/powerpoint/2010/main" val="39509954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FB0A25-9782-442D-A98A-2C141608D5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2360177"/>
            <a:ext cx="7315200" cy="3931920"/>
          </a:xfrm>
          <a:prstGeom prst="rect">
            <a:avLst/>
          </a:prstGeom>
        </p:spPr>
      </p:pic>
      <p:pic>
        <p:nvPicPr>
          <p:cNvPr id="5" name="Picture 4">
            <a:extLst>
              <a:ext uri="{FF2B5EF4-FFF2-40B4-BE49-F238E27FC236}">
                <a16:creationId xmlns:a16="http://schemas.microsoft.com/office/drawing/2014/main" id="{397A7AB7-FEE5-4B0A-A41F-9810CC308125}"/>
              </a:ext>
            </a:extLst>
          </p:cNvPr>
          <p:cNvPicPr>
            <a:picLocks noChangeAspect="1"/>
          </p:cNvPicPr>
          <p:nvPr/>
        </p:nvPicPr>
        <p:blipFill>
          <a:blip r:embed="rId4"/>
          <a:stretch>
            <a:fillRect/>
          </a:stretch>
        </p:blipFill>
        <p:spPr>
          <a:xfrm>
            <a:off x="3286285" y="432506"/>
            <a:ext cx="2571429" cy="1714286"/>
          </a:xfrm>
          <a:prstGeom prst="rect">
            <a:avLst/>
          </a:prstGeom>
        </p:spPr>
      </p:pic>
    </p:spTree>
    <p:extLst>
      <p:ext uri="{BB962C8B-B14F-4D97-AF65-F5344CB8AC3E}">
        <p14:creationId xmlns:p14="http://schemas.microsoft.com/office/powerpoint/2010/main" val="4000030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685800" indent="-685800" algn="ctr">
              <a:buFont typeface="+mj-lt"/>
              <a:buAutoNum type="romanUcPeriod" startAt="2"/>
            </a:pPr>
            <a:r>
              <a:rPr lang="en-US" sz="3600" b="1" dirty="0">
                <a:solidFill>
                  <a:srgbClr val="0000FF"/>
                </a:solidFill>
                <a:latin typeface="+mn-lt"/>
              </a:rPr>
              <a:t>Millennial Views of the Kingdom </a:t>
            </a:r>
          </a:p>
        </p:txBody>
      </p:sp>
      <p:sp>
        <p:nvSpPr>
          <p:cNvPr id="3" name="Content Placeholder 2"/>
          <p:cNvSpPr>
            <a:spLocks noGrp="1"/>
          </p:cNvSpPr>
          <p:nvPr>
            <p:ph idx="1"/>
          </p:nvPr>
        </p:nvSpPr>
        <p:spPr>
          <a:xfrm>
            <a:off x="2533650" y="1153682"/>
            <a:ext cx="4076700" cy="2646793"/>
          </a:xfrm>
        </p:spPr>
        <p:txBody>
          <a:bodyPr>
            <a:noAutofit/>
          </a:bodyPr>
          <a:lstStyle/>
          <a:p>
            <a:pPr marL="971550" lvl="1" indent="-514350">
              <a:lnSpc>
                <a:spcPct val="100000"/>
              </a:lnSpc>
              <a:spcBef>
                <a:spcPts val="0"/>
              </a:spcBef>
              <a:spcAft>
                <a:spcPts val="3000"/>
              </a:spcAft>
              <a:buFont typeface="+mj-lt"/>
              <a:buAutoNum type="alphaUcPeriod"/>
            </a:pPr>
            <a:r>
              <a:rPr lang="en-US" sz="3200" b="1" dirty="0"/>
              <a:t>Amillennial</a:t>
            </a:r>
          </a:p>
          <a:p>
            <a:pPr marL="971550" lvl="1" indent="-514350">
              <a:lnSpc>
                <a:spcPct val="100000"/>
              </a:lnSpc>
              <a:spcBef>
                <a:spcPts val="0"/>
              </a:spcBef>
              <a:spcAft>
                <a:spcPts val="3000"/>
              </a:spcAft>
              <a:buFont typeface="+mj-lt"/>
              <a:buAutoNum type="alphaUcPeriod"/>
            </a:pPr>
            <a:r>
              <a:rPr lang="en-US" sz="3200" b="1" dirty="0"/>
              <a:t>Post-Millennial</a:t>
            </a:r>
          </a:p>
          <a:p>
            <a:pPr marL="971550" lvl="1" indent="-514350">
              <a:lnSpc>
                <a:spcPct val="100000"/>
              </a:lnSpc>
              <a:spcBef>
                <a:spcPts val="0"/>
              </a:spcBef>
              <a:spcAft>
                <a:spcPts val="3000"/>
              </a:spcAft>
              <a:buFont typeface="+mj-lt"/>
              <a:buAutoNum type="alphaUcPeriod"/>
            </a:pPr>
            <a:r>
              <a:rPr lang="en-US" sz="3200" b="1" dirty="0"/>
              <a:t>Pre-Millennial</a:t>
            </a:r>
          </a:p>
        </p:txBody>
      </p:sp>
    </p:spTree>
    <p:extLst>
      <p:ext uri="{BB962C8B-B14F-4D97-AF65-F5344CB8AC3E}">
        <p14:creationId xmlns:p14="http://schemas.microsoft.com/office/powerpoint/2010/main" val="154309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804" y="1153682"/>
            <a:ext cx="8870392" cy="4206240"/>
          </a:xfrm>
          <a:prstGeom prst="rect">
            <a:avLst/>
          </a:prstGeom>
        </p:spPr>
      </p:pic>
      <p:sp>
        <p:nvSpPr>
          <p:cNvPr id="7" name="Title 1"/>
          <p:cNvSpPr txBox="1">
            <a:spLocks/>
          </p:cNvSpPr>
          <p:nvPr/>
        </p:nvSpPr>
        <p:spPr>
          <a:xfrm>
            <a:off x="628650" y="185665"/>
            <a:ext cx="7886700" cy="89965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buFont typeface="+mj-lt"/>
              <a:buAutoNum type="romanUcPeriod" startAt="2"/>
            </a:pPr>
            <a:r>
              <a:rPr lang="en-US" sz="3600" b="1" dirty="0">
                <a:solidFill>
                  <a:srgbClr val="0000FF"/>
                </a:solidFill>
                <a:latin typeface="+mn-lt"/>
              </a:rPr>
              <a:t>Millennial Views of the Kingdom </a:t>
            </a:r>
          </a:p>
        </p:txBody>
      </p:sp>
      <p:sp>
        <p:nvSpPr>
          <p:cNvPr id="2" name="Rectangle 1">
            <a:extLst>
              <a:ext uri="{FF2B5EF4-FFF2-40B4-BE49-F238E27FC236}">
                <a16:creationId xmlns:a16="http://schemas.microsoft.com/office/drawing/2014/main" id="{119AAA66-FEB9-48AE-B367-246851A7B98B}"/>
              </a:ext>
            </a:extLst>
          </p:cNvPr>
          <p:cNvSpPr/>
          <p:nvPr/>
        </p:nvSpPr>
        <p:spPr>
          <a:xfrm>
            <a:off x="136804" y="5359922"/>
            <a:ext cx="8870392" cy="1384995"/>
          </a:xfrm>
          <a:prstGeom prst="rect">
            <a:avLst/>
          </a:prstGeom>
        </p:spPr>
        <p:txBody>
          <a:bodyPr wrap="square">
            <a:spAutoFit/>
          </a:bodyPr>
          <a:lstStyle/>
          <a:p>
            <a:pPr algn="just"/>
            <a:r>
              <a:rPr lang="en-US" sz="2800" dirty="0"/>
              <a:t>There will be </a:t>
            </a:r>
            <a:r>
              <a:rPr lang="en-US" sz="2800" b="1" dirty="0">
                <a:solidFill>
                  <a:srgbClr val="0000FF"/>
                </a:solidFill>
              </a:rPr>
              <a:t>no literal future thousand-year reign of Christ on earth</a:t>
            </a:r>
            <a:r>
              <a:rPr lang="en-US" sz="2800" dirty="0"/>
              <a:t>. The Millennium refers to the present age or possibly the last thousand years of the present age. </a:t>
            </a:r>
          </a:p>
        </p:txBody>
      </p:sp>
    </p:spTree>
    <p:extLst>
      <p:ext uri="{BB962C8B-B14F-4D97-AF65-F5344CB8AC3E}">
        <p14:creationId xmlns:p14="http://schemas.microsoft.com/office/powerpoint/2010/main" val="1847875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1682</TotalTime>
  <Words>4125</Words>
  <Application>Microsoft Office PowerPoint</Application>
  <PresentationFormat>On-screen Show (4:3)</PresentationFormat>
  <Paragraphs>352</Paragraphs>
  <Slides>74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Calibri Light</vt:lpstr>
      <vt:lpstr>Office Theme</vt:lpstr>
      <vt:lpstr>A Review of The Millennial Kingdom Part 2 </vt:lpstr>
      <vt:lpstr>Outline</vt:lpstr>
      <vt:lpstr>Outline</vt:lpstr>
      <vt:lpstr>Overview of the Millennial Kingdom</vt:lpstr>
      <vt:lpstr>From the 2nd Coming to the Millennial Kingdom </vt:lpstr>
      <vt:lpstr>A Panoramic View of the Millennial Kingdom </vt:lpstr>
      <vt:lpstr>Outline</vt:lpstr>
      <vt:lpstr>Millennial Views of the Kingdom </vt:lpstr>
      <vt:lpstr>PowerPoint Presentation</vt:lpstr>
      <vt:lpstr>PowerPoint Presentation</vt:lpstr>
      <vt:lpstr>PowerPoint Presentation</vt:lpstr>
      <vt:lpstr>Outline</vt:lpstr>
      <vt:lpstr>Nature of Millennium</vt:lpstr>
      <vt:lpstr>Duration of the Kingdom </vt:lpstr>
      <vt:lpstr>Nature of Millennium</vt:lpstr>
      <vt:lpstr>General Conditions</vt:lpstr>
      <vt:lpstr>END OF PART 1 REVIEW</vt:lpstr>
      <vt:lpstr>Nature of Millennium</vt:lpstr>
      <vt:lpstr>Political Conditions</vt:lpstr>
      <vt:lpstr>Political Conditions</vt:lpstr>
      <vt:lpstr>Political Conditions</vt:lpstr>
      <vt:lpstr>Political Conditions</vt:lpstr>
      <vt:lpstr>Political Conditions</vt:lpstr>
      <vt:lpstr>Political Conditions</vt:lpstr>
      <vt:lpstr>Political Conditions</vt:lpstr>
      <vt:lpstr>Nature of Millennium</vt:lpstr>
      <vt:lpstr>Governors, Governed In Millennium </vt:lpstr>
      <vt:lpstr>Governors, Governed In Millennium </vt:lpstr>
      <vt:lpstr>Governors, Governed In Millennium </vt:lpstr>
      <vt:lpstr>Governors, Governed In Millennium </vt:lpstr>
      <vt:lpstr>Governors, Governed In Millennium </vt:lpstr>
      <vt:lpstr>Governors, Governed In Millennium </vt:lpstr>
      <vt:lpstr>Governors, Governed In Millennium </vt:lpstr>
      <vt:lpstr>Governors, Governed In Millennium </vt:lpstr>
      <vt:lpstr>Governors, Governed In Millennium </vt:lpstr>
      <vt:lpstr>Governors, Governed In Millennium </vt:lpstr>
      <vt:lpstr>Governors, Governed In Millennium </vt:lpstr>
      <vt:lpstr>Governors, Governed In Millennium </vt:lpstr>
      <vt:lpstr>Governors, Governed In Millennium </vt:lpstr>
      <vt:lpstr>Governors, Governed In Millennium </vt:lpstr>
      <vt:lpstr>Nature of Millennium</vt:lpstr>
      <vt:lpstr>Spiritual Conditions</vt:lpstr>
      <vt:lpstr>Spiritual Conditions</vt:lpstr>
      <vt:lpstr>Spiritual Conditions</vt:lpstr>
      <vt:lpstr>Spiritual Conditions</vt:lpstr>
      <vt:lpstr>Spiritual Conditions</vt:lpstr>
      <vt:lpstr>Spiritual Conditions</vt:lpstr>
      <vt:lpstr>Spiritual Conditions</vt:lpstr>
      <vt:lpstr>Spiritual Conditions</vt:lpstr>
      <vt:lpstr>Spiritual Conditions</vt:lpstr>
      <vt:lpstr>Spiritual Conditions</vt:lpstr>
      <vt:lpstr>Spiritual Conditions</vt:lpstr>
      <vt:lpstr>Spiritual Conditions</vt:lpstr>
      <vt:lpstr>Spiritual Conditions</vt:lpstr>
      <vt:lpstr>Spiritual Conditions</vt:lpstr>
      <vt:lpstr>Spiritual Conditions</vt:lpstr>
      <vt:lpstr>Spiritual Conditions</vt:lpstr>
      <vt:lpstr>Spiritual Conditions</vt:lpstr>
      <vt:lpstr>Spiritual Conditions</vt:lpstr>
      <vt:lpstr>Spiritual Conditions</vt:lpstr>
      <vt:lpstr>Spiritual Conditions</vt:lpstr>
      <vt:lpstr>Spiritual Conditions</vt:lpstr>
      <vt:lpstr>Spiritual Conditions</vt:lpstr>
      <vt:lpstr>Spiritual Conditions</vt:lpstr>
      <vt:lpstr>“When the plain sense of Scripture makes common sense, seek no other sense; therefore, take every word at its primary, ordinary, usual, literal meaning unless the facts of the immediate context, studied in light of related passages and axiomatic and fundamental truths, indicate clearly otherwise.”</vt:lpstr>
      <vt:lpstr>PowerPoint Presentation</vt:lpstr>
      <vt:lpstr>Spiritual Conditions</vt:lpstr>
      <vt:lpstr>Spiritual Conditions</vt:lpstr>
      <vt:lpstr>Spiritual Conditions</vt:lpstr>
      <vt:lpstr>Spiritual Conditions</vt:lpstr>
      <vt:lpstr>CONCLUSION - PART 2</vt:lpstr>
      <vt:lpstr>Outline</vt:lpstr>
      <vt:lpstr>Nature of Millennium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Millennial Kingdom</dc:title>
  <dc:creator>Jim McGowan</dc:creator>
  <cp:lastModifiedBy>Jim McGowan</cp:lastModifiedBy>
  <cp:revision>140</cp:revision>
  <cp:lastPrinted>2018-02-27T19:00:27Z</cp:lastPrinted>
  <dcterms:created xsi:type="dcterms:W3CDTF">2017-04-24T11:46:23Z</dcterms:created>
  <dcterms:modified xsi:type="dcterms:W3CDTF">2018-02-27T19:03:42Z</dcterms:modified>
</cp:coreProperties>
</file>