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9"/>
  </p:notesMasterIdLst>
  <p:handoutMasterIdLst>
    <p:handoutMasterId r:id="rId120"/>
  </p:handoutMasterIdLst>
  <p:sldIdLst>
    <p:sldId id="2781" r:id="rId2"/>
    <p:sldId id="2303" r:id="rId3"/>
    <p:sldId id="2305" r:id="rId4"/>
    <p:sldId id="2875" r:id="rId5"/>
    <p:sldId id="3661" r:id="rId6"/>
    <p:sldId id="3624" r:id="rId7"/>
    <p:sldId id="3703" r:id="rId8"/>
    <p:sldId id="3708" r:id="rId9"/>
    <p:sldId id="3617" r:id="rId10"/>
    <p:sldId id="3704" r:id="rId11"/>
    <p:sldId id="3713" r:id="rId12"/>
    <p:sldId id="3714" r:id="rId13"/>
    <p:sldId id="3715" r:id="rId14"/>
    <p:sldId id="3716" r:id="rId15"/>
    <p:sldId id="3709" r:id="rId16"/>
    <p:sldId id="3710" r:id="rId17"/>
    <p:sldId id="3711" r:id="rId18"/>
    <p:sldId id="3712" r:id="rId19"/>
    <p:sldId id="3717" r:id="rId20"/>
    <p:sldId id="3718" r:id="rId21"/>
    <p:sldId id="3719" r:id="rId22"/>
    <p:sldId id="3720" r:id="rId23"/>
    <p:sldId id="3721" r:id="rId24"/>
    <p:sldId id="3817" r:id="rId25"/>
    <p:sldId id="3705" r:id="rId26"/>
    <p:sldId id="3723" r:id="rId27"/>
    <p:sldId id="3724" r:id="rId28"/>
    <p:sldId id="3725" r:id="rId29"/>
    <p:sldId id="3729" r:id="rId30"/>
    <p:sldId id="3730" r:id="rId31"/>
    <p:sldId id="3731" r:id="rId32"/>
    <p:sldId id="3732" r:id="rId33"/>
    <p:sldId id="3733" r:id="rId34"/>
    <p:sldId id="3734" r:id="rId35"/>
    <p:sldId id="3735" r:id="rId36"/>
    <p:sldId id="3736" r:id="rId37"/>
    <p:sldId id="3737" r:id="rId38"/>
    <p:sldId id="3738" r:id="rId39"/>
    <p:sldId id="3739" r:id="rId40"/>
    <p:sldId id="3741" r:id="rId41"/>
    <p:sldId id="3740" r:id="rId42"/>
    <p:sldId id="3818" r:id="rId43"/>
    <p:sldId id="3742" r:id="rId44"/>
    <p:sldId id="3819" r:id="rId45"/>
    <p:sldId id="3743" r:id="rId46"/>
    <p:sldId id="3744" r:id="rId47"/>
    <p:sldId id="3745" r:id="rId48"/>
    <p:sldId id="3746" r:id="rId49"/>
    <p:sldId id="3747" r:id="rId50"/>
    <p:sldId id="3748" r:id="rId51"/>
    <p:sldId id="3749" r:id="rId52"/>
    <p:sldId id="3750" r:id="rId53"/>
    <p:sldId id="3751" r:id="rId54"/>
    <p:sldId id="3752" r:id="rId55"/>
    <p:sldId id="3753" r:id="rId56"/>
    <p:sldId id="3754" r:id="rId57"/>
    <p:sldId id="3755" r:id="rId58"/>
    <p:sldId id="3756" r:id="rId59"/>
    <p:sldId id="3758" r:id="rId60"/>
    <p:sldId id="3759" r:id="rId61"/>
    <p:sldId id="3762" r:id="rId62"/>
    <p:sldId id="3760" r:id="rId63"/>
    <p:sldId id="3761" r:id="rId64"/>
    <p:sldId id="3706" r:id="rId65"/>
    <p:sldId id="3820" r:id="rId66"/>
    <p:sldId id="3776" r:id="rId67"/>
    <p:sldId id="3774" r:id="rId68"/>
    <p:sldId id="3775" r:id="rId69"/>
    <p:sldId id="3765" r:id="rId70"/>
    <p:sldId id="3772" r:id="rId71"/>
    <p:sldId id="3773" r:id="rId72"/>
    <p:sldId id="3771" r:id="rId73"/>
    <p:sldId id="3767" r:id="rId74"/>
    <p:sldId id="3768" r:id="rId75"/>
    <p:sldId id="3766" r:id="rId76"/>
    <p:sldId id="3769" r:id="rId77"/>
    <p:sldId id="3770" r:id="rId78"/>
    <p:sldId id="3788" r:id="rId79"/>
    <p:sldId id="3789" r:id="rId80"/>
    <p:sldId id="3790" r:id="rId81"/>
    <p:sldId id="3791" r:id="rId82"/>
    <p:sldId id="3792" r:id="rId83"/>
    <p:sldId id="3793" r:id="rId84"/>
    <p:sldId id="3794" r:id="rId85"/>
    <p:sldId id="3778" r:id="rId86"/>
    <p:sldId id="3779" r:id="rId87"/>
    <p:sldId id="3780" r:id="rId88"/>
    <p:sldId id="3781" r:id="rId89"/>
    <p:sldId id="3782" r:id="rId90"/>
    <p:sldId id="3783" r:id="rId91"/>
    <p:sldId id="3784" r:id="rId92"/>
    <p:sldId id="3707" r:id="rId93"/>
    <p:sldId id="3785" r:id="rId94"/>
    <p:sldId id="3786" r:id="rId95"/>
    <p:sldId id="3821" r:id="rId96"/>
    <p:sldId id="3787" r:id="rId97"/>
    <p:sldId id="3822" r:id="rId98"/>
    <p:sldId id="3795" r:id="rId99"/>
    <p:sldId id="3796" r:id="rId100"/>
    <p:sldId id="3823" r:id="rId101"/>
    <p:sldId id="3810" r:id="rId102"/>
    <p:sldId id="3809" r:id="rId103"/>
    <p:sldId id="3813" r:id="rId104"/>
    <p:sldId id="3825" r:id="rId105"/>
    <p:sldId id="3826" r:id="rId106"/>
    <p:sldId id="3827" r:id="rId107"/>
    <p:sldId id="3811" r:id="rId108"/>
    <p:sldId id="3806" r:id="rId109"/>
    <p:sldId id="3807" r:id="rId110"/>
    <p:sldId id="3808" r:id="rId111"/>
    <p:sldId id="3828" r:id="rId112"/>
    <p:sldId id="3797" r:id="rId113"/>
    <p:sldId id="3812" r:id="rId114"/>
    <p:sldId id="3816" r:id="rId115"/>
    <p:sldId id="3829" r:id="rId116"/>
    <p:sldId id="3815" r:id="rId117"/>
    <p:sldId id="3830" r:id="rId118"/>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A50021"/>
    <a:srgbClr val="990099"/>
    <a:srgbClr val="006600"/>
    <a:srgbClr val="FF9900"/>
    <a:srgbClr val="00CC00"/>
    <a:srgbClr val="A6A6A6"/>
    <a:srgbClr val="FFFF99"/>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1" autoAdjust="0"/>
    <p:restoredTop sz="93372" autoAdjust="0"/>
  </p:normalViewPr>
  <p:slideViewPr>
    <p:cSldViewPr>
      <p:cViewPr varScale="1">
        <p:scale>
          <a:sx n="63" d="100"/>
          <a:sy n="63" d="100"/>
        </p:scale>
        <p:origin x="1674" y="6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_rels/viewProps.xml.rels><?xml version="1.0" encoding="UTF-8" standalone="yes"?>
<Relationships xmlns="http://schemas.openxmlformats.org/package/2006/relationships"><Relationship Id="rId1"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 - The Coming Kingdom</a:t>
            </a:r>
          </a:p>
        </p:txBody>
      </p:sp>
      <p:sp>
        <p:nvSpPr>
          <p:cNvPr id="36867" name="Rectangle 3"/>
          <p:cNvSpPr>
            <a:spLocks noGrp="1" noChangeArrowheads="1"/>
          </p:cNvSpPr>
          <p:nvPr>
            <p:ph type="dt" sz="quarter" idx="1"/>
          </p:nvPr>
        </p:nvSpPr>
        <p:spPr bwMode="auto">
          <a:xfrm>
            <a:off x="4144437"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Times New Roman" pitchFamily="18" charset="0"/>
                <a:cs typeface="Arial" charset="0"/>
              </a:defRPr>
            </a:lvl1pPr>
          </a:lstStyle>
          <a:p>
            <a:pPr>
              <a:defRPr/>
            </a:pPr>
            <a:r>
              <a:rPr lang="en-US">
                <a:latin typeface="Calibri" panose="020F0502020204030204" pitchFamily="34" charset="0"/>
                <a:cs typeface="Calibri" panose="020F0502020204030204" pitchFamily="34" charset="0"/>
              </a:rPr>
              <a:t>1/17/2018</a:t>
            </a: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a:t>
            </a:r>
            <a:r>
              <a:rPr lang="en-US" dirty="0" err="1">
                <a:latin typeface="Calibri" panose="020F0502020204030204" pitchFamily="34" charset="0"/>
                <a:cs typeface="Calibri" panose="020F0502020204030204" pitchFamily="34" charset="0"/>
              </a:rPr>
              <a:t>BIble</a:t>
            </a:r>
            <a:r>
              <a:rPr lang="en-US" dirty="0">
                <a:latin typeface="Calibri" panose="020F0502020204030204" pitchFamily="34" charset="0"/>
                <a:cs typeface="Calibri" panose="020F0502020204030204" pitchFamily="34" charset="0"/>
              </a:rPr>
              <a:t>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02T00:17:03.538"/>
    </inkml:context>
    <inkml:brush xml:id="br0">
      <inkml:brushProperty name="width" value="0.025" units="cm"/>
      <inkml:brushProperty name="height" value="0.025" units="cm"/>
    </inkml:brush>
  </inkml:definitions>
  <inkml:trace contextRef="#ctx0" brushRef="#br0">30449 12353 6400,'-16'-16'2368,"16"0"-1280,0 1-640,0 15 640,0-16-128,0 16 256,16 0-448,-16 0-416,0 0 128,0 0 128,0 0-384,0 0-192,0 0-960,0-16-352,0 16-2112,0-16-1632,16 0 1856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02T00:17:05.261"/>
    </inkml:context>
    <inkml:brush xml:id="br0">
      <inkml:brushProperty name="width" value="0.025" units="cm"/>
      <inkml:brushProperty name="height" value="0.025" units="cm"/>
    </inkml:brush>
  </inkml:definitions>
  <inkml:trace contextRef="#ctx0" brushRef="#br0">19280 1720 1536,'0'0'608,"0"0"-320,0 0-64,0 0 224,0 0 32,0 0 128,0 0-64,0 0-32,0 0 0,0 0 0,0 0 0,0 0 0,0 0-192,0 0-64,0 0-128,0 0-32,0 0 96,0 0-32,0 0 64,0 0-192,0 0-32,0 0 64,0 0 32,0 0-32,0 0 32,0 0 0,0 0 96,0 0-96,0 0-64,0 0 0,0-32-32,0 32-160,0 0 32,0 0-576,0 0-192,0 0-1152,0 0-736,0 32 1184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02T00:17:06.506"/>
    </inkml:context>
    <inkml:brush xml:id="br0">
      <inkml:brushProperty name="width" value="0.025" units="cm"/>
      <inkml:brushProperty name="height" value="0.025" units="cm"/>
    </inkml:brush>
  </inkml:definitions>
  <inkml:trace contextRef="#ctx0" brushRef="#br0">19390 1562 7296,'0'0'2816,"-32"0"-1536,32 0-1280,0 0 576,0 0-320,0 0-64,0 0-96,0 0-96,0-31 32,32 31-480,-32 0-160,0 0-1600,0 0-832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02T00:17:32.293"/>
    </inkml:context>
    <inkml:brush xml:id="br0">
      <inkml:brushProperty name="width" value="0.025" units="cm"/>
      <inkml:brushProperty name="height" value="0.025" units="cm"/>
    </inkml:brush>
  </inkml:definitions>
  <inkml:trace contextRef="#ctx0" brushRef="#br0">30070 3045 4992,'0'-16'1824,"0"16"-960,-16 16-1920,16-16-160,0 16-64,0-48 32,-16 48 128,16-16 128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1/17/2018</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9065">
              <a:defRPr>
                <a:solidFill>
                  <a:schemeClr val="tx1"/>
                </a:solidFill>
                <a:latin typeface="Arial" panose="020B0604020202020204" pitchFamily="34" charset="0"/>
                <a:cs typeface="Arial" panose="020B0604020202020204" pitchFamily="34" charset="0"/>
              </a:defRPr>
            </a:lvl1pPr>
            <a:lvl2pPr marL="776715" indent="-298736" defTabSz="1009065">
              <a:defRPr>
                <a:solidFill>
                  <a:schemeClr val="tx1"/>
                </a:solidFill>
                <a:latin typeface="Arial" panose="020B0604020202020204" pitchFamily="34" charset="0"/>
                <a:cs typeface="Arial" panose="020B0604020202020204" pitchFamily="34" charset="0"/>
              </a:defRPr>
            </a:lvl2pPr>
            <a:lvl3pPr marL="1194946" indent="-238989" defTabSz="1009065">
              <a:defRPr>
                <a:solidFill>
                  <a:schemeClr val="tx1"/>
                </a:solidFill>
                <a:latin typeface="Arial" panose="020B0604020202020204" pitchFamily="34" charset="0"/>
                <a:cs typeface="Arial" panose="020B0604020202020204" pitchFamily="34" charset="0"/>
              </a:defRPr>
            </a:lvl3pPr>
            <a:lvl4pPr marL="1672924" indent="-238989" defTabSz="1009065">
              <a:defRPr>
                <a:solidFill>
                  <a:schemeClr val="tx1"/>
                </a:solidFill>
                <a:latin typeface="Arial" panose="020B0604020202020204" pitchFamily="34" charset="0"/>
                <a:cs typeface="Arial" panose="020B0604020202020204" pitchFamily="34" charset="0"/>
              </a:defRPr>
            </a:lvl4pPr>
            <a:lvl5pPr marL="2150902" indent="-238989" defTabSz="1009065">
              <a:defRPr>
                <a:solidFill>
                  <a:schemeClr val="tx1"/>
                </a:solidFill>
                <a:latin typeface="Arial" panose="020B0604020202020204" pitchFamily="34" charset="0"/>
                <a:cs typeface="Arial" panose="020B0604020202020204" pitchFamily="34" charset="0"/>
              </a:defRPr>
            </a:lvl5pPr>
            <a:lvl6pPr marL="2628880"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6859"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4836"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2816"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560484-83D6-4B2D-B062-C1C10F986548}" type="slidenum">
              <a:rPr lang="en-US" altLang="en-US" sz="2000">
                <a:latin typeface="Calibri" panose="020F0502020204030204" pitchFamily="34" charset="0"/>
                <a:cs typeface="Calibri" panose="020F0502020204030204" pitchFamily="34" charset="0"/>
              </a:rPr>
              <a:pPr/>
              <a:t>2</a:t>
            </a:fld>
            <a:endParaRPr lang="en-US" altLang="en-US" sz="2000"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4"/>
          </p:nvPr>
        </p:nvSpPr>
        <p:spPr/>
        <p:txBody>
          <a:bodyPr/>
          <a:lstStyle/>
          <a:p>
            <a:pPr defTabSz="1010455">
              <a:defRPr/>
            </a:pPr>
            <a:r>
              <a:rPr lang="en-US" sz="2000" kern="0" dirty="0">
                <a:solidFill>
                  <a:sysClr val="windowText" lastClr="000000"/>
                </a:solidFill>
                <a:cs typeface="Calibri" panose="020F0502020204030204" pitchFamily="34" charset="0"/>
              </a:rPr>
              <a:t>Sugar Land </a:t>
            </a:r>
            <a:r>
              <a:rPr lang="en-US" sz="2000" kern="0" dirty="0" err="1">
                <a:solidFill>
                  <a:sysClr val="windowText" lastClr="000000"/>
                </a:solidFill>
                <a:cs typeface="Calibri" panose="020F0502020204030204" pitchFamily="34" charset="0"/>
              </a:rPr>
              <a:t>BIble</a:t>
            </a:r>
            <a:r>
              <a:rPr lang="en-US" sz="2000" kern="0" dirty="0">
                <a:solidFill>
                  <a:sysClr val="windowText" lastClr="000000"/>
                </a:solidFill>
                <a:cs typeface="Calibri" panose="020F0502020204030204" pitchFamily="34" charset="0"/>
              </a:rPr>
              <a:t> Church</a:t>
            </a:r>
          </a:p>
        </p:txBody>
      </p:sp>
      <p:sp>
        <p:nvSpPr>
          <p:cNvPr id="3" name="Header Placeholder 2"/>
          <p:cNvSpPr>
            <a:spLocks noGrp="1"/>
          </p:cNvSpPr>
          <p:nvPr>
            <p:ph type="hdr" sz="quarter"/>
          </p:nvPr>
        </p:nvSpPr>
        <p:spPr/>
        <p:txBody>
          <a:bodyPr/>
          <a:lstStyle/>
          <a:p>
            <a:pPr defTabSz="1010455">
              <a:defRPr/>
            </a:pPr>
            <a:r>
              <a:rPr lang="en-US" sz="2000" kern="0" dirty="0">
                <a:solidFill>
                  <a:sysClr val="windowText" lastClr="000000"/>
                </a:solidFill>
              </a:rPr>
              <a:t>Dr. Andy Woods - The Coming Kingdom</a:t>
            </a:r>
          </a:p>
        </p:txBody>
      </p:sp>
      <p:sp>
        <p:nvSpPr>
          <p:cNvPr id="4" name="Date Placeholder 3"/>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341663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76</a:t>
            </a:fld>
            <a:endParaRPr lang="en-US" altLang="en-US" sz="1300"/>
          </a:p>
        </p:txBody>
      </p:sp>
    </p:spTree>
    <p:extLst>
      <p:ext uri="{BB962C8B-B14F-4D97-AF65-F5344CB8AC3E}">
        <p14:creationId xmlns:p14="http://schemas.microsoft.com/office/powerpoint/2010/main" val="2948894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77</a:t>
            </a:fld>
            <a:endParaRPr lang="en-US" altLang="en-US" sz="1300"/>
          </a:p>
        </p:txBody>
      </p:sp>
    </p:spTree>
    <p:extLst>
      <p:ext uri="{BB962C8B-B14F-4D97-AF65-F5344CB8AC3E}">
        <p14:creationId xmlns:p14="http://schemas.microsoft.com/office/powerpoint/2010/main" val="3893850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92</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9884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109</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3279036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A629790-2FA4-418E-9303-12D16B80909F}" type="slidenum">
              <a:rPr lang="en-US" altLang="en-US" sz="1300">
                <a:latin typeface="Calibri" panose="020F0502020204030204" pitchFamily="34" charset="0"/>
                <a:cs typeface="Calibri" panose="020F0502020204030204" pitchFamily="34" charset="0"/>
              </a:rPr>
              <a:pPr/>
              <a:t>110</a:t>
            </a:fld>
            <a:endParaRPr lang="en-US" altLang="en-US" sz="1300" dirty="0">
              <a:latin typeface="Calibri" panose="020F0502020204030204" pitchFamily="34" charset="0"/>
              <a:cs typeface="Calibri" panose="020F0502020204030204"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207172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117</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273916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pPr defTabSz="919444"/>
            <a:fld id="{0413A5C8-111D-4E5C-BB4C-D0F238F39719}" type="slidenum">
              <a:rPr lang="en-US" smtClean="0"/>
              <a:pPr defTabSz="919444"/>
              <a:t>4</a:t>
            </a:fld>
            <a:endParaRPr lang="en-US" dirty="0"/>
          </a:p>
        </p:txBody>
      </p:sp>
      <p:sp>
        <p:nvSpPr>
          <p:cNvPr id="5" name="Header Placeholder 4"/>
          <p:cNvSpPr>
            <a:spLocks noGrp="1"/>
          </p:cNvSpPr>
          <p:nvPr>
            <p:ph type="hdr" sz="quarter" idx="10"/>
          </p:nvPr>
        </p:nvSpPr>
        <p:spPr/>
        <p:txBody>
          <a:bodyPr/>
          <a:lstStyle/>
          <a:p>
            <a:pPr>
              <a:defRPr/>
            </a:pPr>
            <a:r>
              <a:rPr lang="en-US" dirty="0"/>
              <a:t>Dr. Andy Woods - The Coming Kingdom</a:t>
            </a:r>
          </a:p>
        </p:txBody>
      </p:sp>
      <p:sp>
        <p:nvSpPr>
          <p:cNvPr id="2" name="Date Placeholder 1"/>
          <p:cNvSpPr>
            <a:spLocks noGrp="1"/>
          </p:cNvSpPr>
          <p:nvPr>
            <p:ph type="dt" idx="11"/>
          </p:nvPr>
        </p:nvSpPr>
        <p:spPr/>
        <p:txBody>
          <a:bodyPr/>
          <a:lstStyle/>
          <a:p>
            <a:pPr>
              <a:defRPr/>
            </a:pPr>
            <a:r>
              <a:rPr lang="en-US"/>
              <a:t>1/17/2018</a:t>
            </a:r>
            <a:endParaRPr lang="en-US" dirty="0"/>
          </a:p>
        </p:txBody>
      </p:sp>
      <p:sp>
        <p:nvSpPr>
          <p:cNvPr id="3" name="Footer Placeholder 2"/>
          <p:cNvSpPr>
            <a:spLocks noGrp="1"/>
          </p:cNvSpPr>
          <p:nvPr>
            <p:ph type="ftr" sz="quarter" idx="12"/>
          </p:nvPr>
        </p:nvSpPr>
        <p:spPr/>
        <p:txBody>
          <a:body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Tree>
    <p:extLst>
      <p:ext uri="{BB962C8B-B14F-4D97-AF65-F5344CB8AC3E}">
        <p14:creationId xmlns:p14="http://schemas.microsoft.com/office/powerpoint/2010/main" val="384011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pPr defTabSz="879475"/>
            <a:fld id="{0413A5C8-111D-4E5C-BB4C-D0F238F39719}" type="slidenum">
              <a:rPr lang="en-US" smtClean="0"/>
              <a:pPr defTabSz="879475"/>
              <a:t>5</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338318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9</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166942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10</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384836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25</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211930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64</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105052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lvl1pPr eaLnBrk="0" hangingPunct="0">
              <a:defRPr sz="2500">
                <a:solidFill>
                  <a:schemeClr val="tx1"/>
                </a:solidFill>
                <a:latin typeface="Times New Roman" panose="02020603050405020304" pitchFamily="18" charset="0"/>
                <a:cs typeface="Arial" panose="020B0604020202020204" pitchFamily="34" charset="0"/>
              </a:defRPr>
            </a:lvl1pPr>
            <a:lvl2pPr marL="770662" indent="-296408" eaLnBrk="0" hangingPunct="0">
              <a:defRPr sz="2500">
                <a:solidFill>
                  <a:schemeClr val="tx1"/>
                </a:solidFill>
                <a:latin typeface="Times New Roman" panose="02020603050405020304" pitchFamily="18" charset="0"/>
                <a:cs typeface="Arial" panose="020B0604020202020204" pitchFamily="34" charset="0"/>
              </a:defRPr>
            </a:lvl2pPr>
            <a:lvl3pPr marL="1185634" indent="-237127" eaLnBrk="0" hangingPunct="0">
              <a:defRPr sz="2500">
                <a:solidFill>
                  <a:schemeClr val="tx1"/>
                </a:solidFill>
                <a:latin typeface="Times New Roman" panose="02020603050405020304" pitchFamily="18" charset="0"/>
                <a:cs typeface="Arial" panose="020B0604020202020204" pitchFamily="34" charset="0"/>
              </a:defRPr>
            </a:lvl3pPr>
            <a:lvl4pPr marL="1659887" indent="-237127" eaLnBrk="0" hangingPunct="0">
              <a:defRPr sz="2500">
                <a:solidFill>
                  <a:schemeClr val="tx1"/>
                </a:solidFill>
                <a:latin typeface="Times New Roman" panose="02020603050405020304" pitchFamily="18" charset="0"/>
                <a:cs typeface="Arial" panose="020B0604020202020204" pitchFamily="34" charset="0"/>
              </a:defRPr>
            </a:lvl4pPr>
            <a:lvl5pPr marL="2134141" indent="-237127" eaLnBrk="0" hangingPunct="0">
              <a:defRPr sz="2500">
                <a:solidFill>
                  <a:schemeClr val="tx1"/>
                </a:solidFill>
                <a:latin typeface="Times New Roman" panose="02020603050405020304" pitchFamily="18" charset="0"/>
                <a:cs typeface="Arial" panose="020B0604020202020204" pitchFamily="34" charset="0"/>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6ED06AF7-6C61-4A3C-9E0E-AB4913005A11}" type="slidenum">
              <a:rPr lang="en-US" altLang="en-US" sz="1200"/>
              <a:pPr/>
              <a:t>74</a:t>
            </a:fld>
            <a:endParaRPr lang="en-US" altLang="en-US" sz="1200"/>
          </a:p>
        </p:txBody>
      </p:sp>
    </p:spTree>
    <p:extLst>
      <p:ext uri="{BB962C8B-B14F-4D97-AF65-F5344CB8AC3E}">
        <p14:creationId xmlns:p14="http://schemas.microsoft.com/office/powerpoint/2010/main" val="373588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140292" name="Slide Number Placeholder 3"/>
          <p:cNvSpPr>
            <a:spLocks noGrp="1"/>
          </p:cNvSpPr>
          <p:nvPr>
            <p:ph type="sldNum" sz="quarter" idx="5"/>
          </p:nvPr>
        </p:nvSpPr>
        <p:spPr>
          <a:noFill/>
        </p:spPr>
        <p:txBody>
          <a:bodyPr/>
          <a:lstStyle/>
          <a:p>
            <a:pPr defTabSz="879475"/>
            <a:fld id="{47EBC9F9-D13D-4C93-81F7-CE8C3B78C66F}" type="slidenum">
              <a:rPr lang="en-US" smtClean="0"/>
              <a:pPr defTabSz="879475"/>
              <a:t>75</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142017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239601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9248235"/>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88DB10-4DD8-4FC6-A20A-D7C63BB53110}"/>
              </a:ext>
            </a:extLst>
          </p:cNvPr>
          <p:cNvGrpSpPr>
            <a:grpSpLocks/>
          </p:cNvGrpSpPr>
          <p:nvPr/>
        </p:nvGrpSpPr>
        <p:grpSpPr bwMode="auto">
          <a:xfrm>
            <a:off x="0" y="0"/>
            <a:ext cx="1085850" cy="6854825"/>
            <a:chOff x="0" y="0"/>
            <a:chExt cx="684" cy="4318"/>
          </a:xfrm>
        </p:grpSpPr>
        <p:sp>
          <p:nvSpPr>
            <p:cNvPr id="5" name="Rectangle 3">
              <a:extLst>
                <a:ext uri="{FF2B5EF4-FFF2-40B4-BE49-F238E27FC236}">
                  <a16:creationId xmlns:a16="http://schemas.microsoft.com/office/drawing/2014/main" id="{B9148D9B-B058-46B7-945B-F538A5F01DE5}"/>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C9B5F6B7-9110-4A01-87C3-D20794E89946}"/>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D9CFD355-790D-478A-9373-FD9D0D67000C}"/>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8" name="Rectangle 6">
                <a:extLst>
                  <a:ext uri="{FF2B5EF4-FFF2-40B4-BE49-F238E27FC236}">
                    <a16:creationId xmlns:a16="http://schemas.microsoft.com/office/drawing/2014/main" id="{78ADF880-4ACE-4432-A81F-E48F64B1ED74}"/>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9" name="Rectangle 7">
                <a:extLst>
                  <a:ext uri="{FF2B5EF4-FFF2-40B4-BE49-F238E27FC236}">
                    <a16:creationId xmlns:a16="http://schemas.microsoft.com/office/drawing/2014/main" id="{E9D34633-DD26-4058-99A4-227CF6FADBE3}"/>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0" name="Rectangle 8">
                <a:extLst>
                  <a:ext uri="{FF2B5EF4-FFF2-40B4-BE49-F238E27FC236}">
                    <a16:creationId xmlns:a16="http://schemas.microsoft.com/office/drawing/2014/main" id="{F0172256-C4ED-4D9E-BFE6-C18420252174}"/>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1" name="Rectangle 9">
                <a:extLst>
                  <a:ext uri="{FF2B5EF4-FFF2-40B4-BE49-F238E27FC236}">
                    <a16:creationId xmlns:a16="http://schemas.microsoft.com/office/drawing/2014/main" id="{5474330A-0FAF-41F8-9203-F9AF7AF217CF}"/>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2" name="Rectangle 10">
                <a:extLst>
                  <a:ext uri="{FF2B5EF4-FFF2-40B4-BE49-F238E27FC236}">
                    <a16:creationId xmlns:a16="http://schemas.microsoft.com/office/drawing/2014/main" id="{9E25577B-F363-4532-A6D3-AA8F8DB34CBF}"/>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3" name="Rectangle 11">
                <a:extLst>
                  <a:ext uri="{FF2B5EF4-FFF2-40B4-BE49-F238E27FC236}">
                    <a16:creationId xmlns:a16="http://schemas.microsoft.com/office/drawing/2014/main" id="{A98CF924-40DD-47D0-8166-3D10F396B9D1}"/>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4" name="Rectangle 12">
                <a:extLst>
                  <a:ext uri="{FF2B5EF4-FFF2-40B4-BE49-F238E27FC236}">
                    <a16:creationId xmlns:a16="http://schemas.microsoft.com/office/drawing/2014/main" id="{F0DF55DC-6DA7-49C3-BF3A-A7E06545B60D}"/>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5" name="Rectangle 13">
                <a:extLst>
                  <a:ext uri="{FF2B5EF4-FFF2-40B4-BE49-F238E27FC236}">
                    <a16:creationId xmlns:a16="http://schemas.microsoft.com/office/drawing/2014/main" id="{1831067D-23EA-4EB8-B33D-47E53DBAE7E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6" name="Rectangle 14">
                <a:extLst>
                  <a:ext uri="{FF2B5EF4-FFF2-40B4-BE49-F238E27FC236}">
                    <a16:creationId xmlns:a16="http://schemas.microsoft.com/office/drawing/2014/main" id="{15F73C6D-F92B-4D7E-98AC-5E9CC98D5770}"/>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7" name="Rectangle 15">
                <a:extLst>
                  <a:ext uri="{FF2B5EF4-FFF2-40B4-BE49-F238E27FC236}">
                    <a16:creationId xmlns:a16="http://schemas.microsoft.com/office/drawing/2014/main" id="{20667019-7C39-4E9D-83AD-D457FC3D98B8}"/>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8" name="Rectangle 16">
                <a:extLst>
                  <a:ext uri="{FF2B5EF4-FFF2-40B4-BE49-F238E27FC236}">
                    <a16:creationId xmlns:a16="http://schemas.microsoft.com/office/drawing/2014/main" id="{71D1F287-CAF9-4F8A-8971-59B040BCB5DC}"/>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9" name="Rectangle 17">
                <a:extLst>
                  <a:ext uri="{FF2B5EF4-FFF2-40B4-BE49-F238E27FC236}">
                    <a16:creationId xmlns:a16="http://schemas.microsoft.com/office/drawing/2014/main" id="{8B8D73E2-1966-4D4B-A72E-0AD659783A78}"/>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0" name="Rectangle 18">
                <a:extLst>
                  <a:ext uri="{FF2B5EF4-FFF2-40B4-BE49-F238E27FC236}">
                    <a16:creationId xmlns:a16="http://schemas.microsoft.com/office/drawing/2014/main" id="{7FE62A48-39EA-415C-9E47-C534815FE62F}"/>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1" name="Rectangle 19">
                <a:extLst>
                  <a:ext uri="{FF2B5EF4-FFF2-40B4-BE49-F238E27FC236}">
                    <a16:creationId xmlns:a16="http://schemas.microsoft.com/office/drawing/2014/main" id="{228949E5-F63E-47D6-BD03-F6D4F0B8EDF9}"/>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2" name="Rectangle 20">
                <a:extLst>
                  <a:ext uri="{FF2B5EF4-FFF2-40B4-BE49-F238E27FC236}">
                    <a16:creationId xmlns:a16="http://schemas.microsoft.com/office/drawing/2014/main" id="{C7DFB4A6-E6A6-41F7-9178-C96BDE9129A3}"/>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3" name="Rectangle 21">
                <a:extLst>
                  <a:ext uri="{FF2B5EF4-FFF2-40B4-BE49-F238E27FC236}">
                    <a16:creationId xmlns:a16="http://schemas.microsoft.com/office/drawing/2014/main" id="{B3278C12-7CFA-4060-8350-29BFD39ADEAF}"/>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4" name="Rectangle 22">
                <a:extLst>
                  <a:ext uri="{FF2B5EF4-FFF2-40B4-BE49-F238E27FC236}">
                    <a16:creationId xmlns:a16="http://schemas.microsoft.com/office/drawing/2014/main" id="{D7857F09-EBD8-45B8-B514-48C4FFC37657}"/>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5" name="Rectangle 23">
                <a:extLst>
                  <a:ext uri="{FF2B5EF4-FFF2-40B4-BE49-F238E27FC236}">
                    <a16:creationId xmlns:a16="http://schemas.microsoft.com/office/drawing/2014/main" id="{B4C5CE0A-FE40-4D63-8019-44B6F57954A6}"/>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6" name="Rectangle 24">
                <a:extLst>
                  <a:ext uri="{FF2B5EF4-FFF2-40B4-BE49-F238E27FC236}">
                    <a16:creationId xmlns:a16="http://schemas.microsoft.com/office/drawing/2014/main" id="{1A64ADEE-91EA-4B5C-908D-AA39508C43A3}"/>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7" name="Rectangle 25">
                <a:extLst>
                  <a:ext uri="{FF2B5EF4-FFF2-40B4-BE49-F238E27FC236}">
                    <a16:creationId xmlns:a16="http://schemas.microsoft.com/office/drawing/2014/main" id="{C1BA3FF3-D65B-49BA-84A1-609A4FA5FFDF}"/>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8" name="Rectangle 26">
                <a:extLst>
                  <a:ext uri="{FF2B5EF4-FFF2-40B4-BE49-F238E27FC236}">
                    <a16:creationId xmlns:a16="http://schemas.microsoft.com/office/drawing/2014/main" id="{9D9D75A5-BB07-44DD-86E6-1AB4530C7B30}"/>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9" name="Rectangle 27">
                <a:extLst>
                  <a:ext uri="{FF2B5EF4-FFF2-40B4-BE49-F238E27FC236}">
                    <a16:creationId xmlns:a16="http://schemas.microsoft.com/office/drawing/2014/main" id="{6B7C592D-C97F-4A41-A9D0-0E6D395B3937}"/>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0" name="Rectangle 28">
                <a:extLst>
                  <a:ext uri="{FF2B5EF4-FFF2-40B4-BE49-F238E27FC236}">
                    <a16:creationId xmlns:a16="http://schemas.microsoft.com/office/drawing/2014/main" id="{9B24E741-C603-4035-AC41-2C99CE834859}"/>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1" name="Rectangle 29">
                <a:extLst>
                  <a:ext uri="{FF2B5EF4-FFF2-40B4-BE49-F238E27FC236}">
                    <a16:creationId xmlns:a16="http://schemas.microsoft.com/office/drawing/2014/main" id="{10F8FDDD-095C-4E67-8047-EDFFC6655502}"/>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2" name="Rectangle 30">
                <a:extLst>
                  <a:ext uri="{FF2B5EF4-FFF2-40B4-BE49-F238E27FC236}">
                    <a16:creationId xmlns:a16="http://schemas.microsoft.com/office/drawing/2014/main" id="{34F5E1C5-0A3A-48E3-936C-1D7DA6EDF1A7}"/>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3" name="Rectangle 31">
                <a:extLst>
                  <a:ext uri="{FF2B5EF4-FFF2-40B4-BE49-F238E27FC236}">
                    <a16:creationId xmlns:a16="http://schemas.microsoft.com/office/drawing/2014/main" id="{731EAEE6-29F6-4DDC-B7B2-E77D160BB07A}"/>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4" name="Rectangle 32">
                <a:extLst>
                  <a:ext uri="{FF2B5EF4-FFF2-40B4-BE49-F238E27FC236}">
                    <a16:creationId xmlns:a16="http://schemas.microsoft.com/office/drawing/2014/main" id="{8CBA982E-228F-4B9D-8050-E1E5B3F7009E}"/>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5" name="Rectangle 33">
                <a:extLst>
                  <a:ext uri="{FF2B5EF4-FFF2-40B4-BE49-F238E27FC236}">
                    <a16:creationId xmlns:a16="http://schemas.microsoft.com/office/drawing/2014/main" id="{8338F31D-7771-4646-ABD4-16CA473F36CF}"/>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B4132F01-5554-48EB-883F-1DC307C6D3DA}"/>
              </a:ext>
            </a:extLst>
          </p:cNvPr>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B09A268A-40ED-4444-ABAE-CB6AFCF4A7E2}"/>
              </a:ext>
            </a:extLst>
          </p:cNvPr>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C0CDF3ED-459F-4AD8-9BE1-3334C0E8E956}"/>
              </a:ext>
            </a:extLst>
          </p:cNvPr>
          <p:cNvSpPr>
            <a:spLocks noGrp="1" noChangeArrowheads="1"/>
          </p:cNvSpPr>
          <p:nvPr>
            <p:ph type="sldNum" sz="quarter" idx="12"/>
          </p:nvPr>
        </p:nvSpPr>
        <p:spPr/>
        <p:txBody>
          <a:bodyPr/>
          <a:lstStyle>
            <a:lvl1pPr>
              <a:defRPr>
                <a:solidFill>
                  <a:srgbClr val="FFFFFF"/>
                </a:solidFill>
              </a:defRPr>
            </a:lvl1pPr>
          </a:lstStyle>
          <a:p>
            <a:fld id="{9E8CC47D-91AD-4AEA-ACE6-ADAD4DF7B684}" type="slidenum">
              <a:rPr lang="en-US" altLang="en-US"/>
              <a:pPr/>
              <a:t>‹#›</a:t>
            </a:fld>
            <a:endParaRPr lang="en-US" altLang="en-US"/>
          </a:p>
        </p:txBody>
      </p:sp>
    </p:spTree>
    <p:extLst>
      <p:ext uri="{BB962C8B-B14F-4D97-AF65-F5344CB8AC3E}">
        <p14:creationId xmlns:p14="http://schemas.microsoft.com/office/powerpoint/2010/main" val="2172079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D30B759-3A14-49B6-BB9B-CC8128ABE2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97F9229E-591E-4281-ADCC-AF4F886C1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DF54BDD-A815-4975-9FD6-A64C0164CEA4}"/>
              </a:ext>
            </a:extLst>
          </p:cNvPr>
          <p:cNvSpPr>
            <a:spLocks noGrp="1" noChangeArrowheads="1"/>
          </p:cNvSpPr>
          <p:nvPr>
            <p:ph type="sldNum" sz="quarter" idx="12"/>
          </p:nvPr>
        </p:nvSpPr>
        <p:spPr>
          <a:ln/>
        </p:spPr>
        <p:txBody>
          <a:bodyPr/>
          <a:lstStyle>
            <a:lvl1pPr>
              <a:defRPr/>
            </a:lvl1pPr>
          </a:lstStyle>
          <a:p>
            <a:fld id="{087953F9-02E8-4E42-940F-58151E841A8E}" type="slidenum">
              <a:rPr lang="en-US" altLang="en-US"/>
              <a:pPr/>
              <a:t>‹#›</a:t>
            </a:fld>
            <a:endParaRPr lang="en-US" altLang="en-US"/>
          </a:p>
        </p:txBody>
      </p:sp>
    </p:spTree>
    <p:extLst>
      <p:ext uri="{BB962C8B-B14F-4D97-AF65-F5344CB8AC3E}">
        <p14:creationId xmlns:p14="http://schemas.microsoft.com/office/powerpoint/2010/main" val="30381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483973-DD75-4A32-B455-BFD82030814F}" type="slidenum">
              <a:rPr lang="en-US"/>
              <a:pPr>
                <a:defRPr/>
              </a:pPr>
              <a:t>‹#›</a:t>
            </a:fld>
            <a:endParaRPr lang="en-US"/>
          </a:p>
        </p:txBody>
      </p:sp>
    </p:spTree>
    <p:extLst>
      <p:ext uri="{BB962C8B-B14F-4D97-AF65-F5344CB8AC3E}">
        <p14:creationId xmlns:p14="http://schemas.microsoft.com/office/powerpoint/2010/main" val="10568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a:defRPr/>
            </a:lvl1pPr>
          </a:lstStyle>
          <a:p>
            <a:pPr>
              <a:defRPr/>
            </a:pPr>
            <a:endParaRPr lang="en-US"/>
          </a:p>
        </p:txBody>
      </p:sp>
      <p:sp>
        <p:nvSpPr>
          <p:cNvPr id="3" name="Rectangle 37"/>
          <p:cNvSpPr>
            <a:spLocks noGrp="1" noChangeArrowheads="1"/>
          </p:cNvSpPr>
          <p:nvPr>
            <p:ph type="ftr" sz="quarter" idx="11"/>
          </p:nvPr>
        </p:nvSpPr>
        <p:spPr/>
        <p:txBody>
          <a:bodyPr/>
          <a:lstStyle>
            <a:lvl1pPr>
              <a:defRPr/>
            </a:lvl1pPr>
          </a:lstStyle>
          <a:p>
            <a:pPr>
              <a:defRPr/>
            </a:pPr>
            <a:endParaRPr lang="en-US"/>
          </a:p>
        </p:txBody>
      </p:sp>
      <p:sp>
        <p:nvSpPr>
          <p:cNvPr id="4" name="Rectangle 38"/>
          <p:cNvSpPr>
            <a:spLocks noGrp="1" noChangeArrowheads="1"/>
          </p:cNvSpPr>
          <p:nvPr>
            <p:ph type="sldNum" sz="quarter" idx="12"/>
          </p:nvPr>
        </p:nvSpPr>
        <p:spPr/>
        <p:txBody>
          <a:bodyPr/>
          <a:lstStyle>
            <a:lvl1pPr>
              <a:defRPr/>
            </a:lvl1pPr>
          </a:lstStyle>
          <a:p>
            <a:pPr>
              <a:defRPr/>
            </a:pPr>
            <a:fld id="{E88018D1-EB7A-42CC-8926-8191D263DE2B}" type="slidenum">
              <a:rPr lang="en-US"/>
              <a:pPr>
                <a:defRPr/>
              </a:pPr>
              <a:t>‹#›</a:t>
            </a:fld>
            <a:endParaRPr lang="en-US"/>
          </a:p>
        </p:txBody>
      </p:sp>
    </p:spTree>
    <p:extLst>
      <p:ext uri="{BB962C8B-B14F-4D97-AF65-F5344CB8AC3E}">
        <p14:creationId xmlns:p14="http://schemas.microsoft.com/office/powerpoint/2010/main" val="3315760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3127045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DE8C3E27-2F10-4FFC-8C08-797155F5782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6560E4B-FFAD-4486-8D91-8C854DDD27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B6DC11-F729-4F2E-971D-54578A339D80}"/>
              </a:ext>
            </a:extLst>
          </p:cNvPr>
          <p:cNvSpPr>
            <a:spLocks noGrp="1"/>
          </p:cNvSpPr>
          <p:nvPr>
            <p:ph type="sldNum" sz="quarter" idx="12"/>
          </p:nvPr>
        </p:nvSpPr>
        <p:spPr/>
        <p:txBody>
          <a:bodyPr/>
          <a:lstStyle>
            <a:lvl1pPr>
              <a:defRPr/>
            </a:lvl1pPr>
          </a:lstStyle>
          <a:p>
            <a:fld id="{E4ACEEC6-EC06-405B-8ADA-68F1060728B0}" type="slidenum">
              <a:rPr lang="en-US" altLang="en-US"/>
              <a:pPr/>
              <a:t>‹#›</a:t>
            </a:fld>
            <a:endParaRPr lang="en-US" altLang="en-US"/>
          </a:p>
        </p:txBody>
      </p:sp>
    </p:spTree>
    <p:extLst>
      <p:ext uri="{BB962C8B-B14F-4D97-AF65-F5344CB8AC3E}">
        <p14:creationId xmlns:p14="http://schemas.microsoft.com/office/powerpoint/2010/main" val="92387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52" r:id="rId11"/>
    <p:sldLayoutId id="2147492661" r:id="rId12"/>
    <p:sldLayoutId id="2147492664" r:id="rId13"/>
    <p:sldLayoutId id="2147492665" r:id="rId14"/>
    <p:sldLayoutId id="2147492666" r:id="rId15"/>
    <p:sldLayoutId id="2147492667" r:id="rId16"/>
    <p:sldLayoutId id="2147492668" r:id="rId17"/>
    <p:sldLayoutId id="2147492669" r:id="rId18"/>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8.png"/><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customXml" Target="../ink/ink2.xml"/><Relationship Id="rId10" Type="http://schemas.openxmlformats.org/officeDocument/2006/relationships/image" Target="../media/image13.emf"/><Relationship Id="rId4" Type="http://schemas.openxmlformats.org/officeDocument/2006/relationships/image" Target="../media/image10.emf"/><Relationship Id="rId9" Type="http://schemas.openxmlformats.org/officeDocument/2006/relationships/customXml" Target="../ink/ink4.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images-na.ssl-images-amazon.com/images/I/51ICPeSz%2BKL._SX331_BO1,204,203,2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6488" y="152400"/>
            <a:ext cx="4391025" cy="657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9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487087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b="1" u="sng" dirty="0">
                <a:solidFill>
                  <a:srgbClr val="FFFFCC"/>
                </a:solidFill>
              </a:rPr>
              <a:t>John’s use of indefinite concepts elsewhere</a:t>
            </a:r>
          </a:p>
          <a:p>
            <a:pPr marL="684213" lvl="1" indent="-358775">
              <a:spcBef>
                <a:spcPts val="0"/>
              </a:spcBef>
              <a:spcAft>
                <a:spcPts val="1800"/>
              </a:spcAft>
              <a:defRPr/>
            </a:pPr>
            <a:r>
              <a:rPr lang="en-US" sz="3000" dirty="0"/>
              <a:t>Revelation 20:8, 20:3</a:t>
            </a:r>
          </a:p>
          <a:p>
            <a:pPr>
              <a:spcBef>
                <a:spcPts val="0"/>
              </a:spcBef>
              <a:spcAft>
                <a:spcPts val="1800"/>
              </a:spcAft>
              <a:defRPr/>
            </a:pPr>
            <a:r>
              <a:rPr lang="en-US" sz="3000" dirty="0"/>
              <a:t>Exception to the “# of years” examples?</a:t>
            </a:r>
          </a:p>
          <a:p>
            <a:pPr>
              <a:spcBef>
                <a:spcPts val="0"/>
              </a:spcBef>
              <a:spcAft>
                <a:spcPts val="1800"/>
              </a:spcAft>
              <a:defRPr/>
            </a:pPr>
            <a:r>
              <a:rPr lang="en-US" sz="3000" dirty="0"/>
              <a:t>Other numbers are taken literally</a:t>
            </a:r>
          </a:p>
          <a:p>
            <a:pPr marL="684213" lvl="1" indent="-358775">
              <a:spcBef>
                <a:spcPts val="0"/>
              </a:spcBef>
              <a:spcAft>
                <a:spcPts val="1800"/>
              </a:spcAft>
              <a:defRPr/>
            </a:pPr>
            <a:r>
              <a:rPr lang="en-US" sz="3000" dirty="0"/>
              <a:t>Two witnesses (11:3), 7000 people (11:13), 4 Angels (7:1) 7 Angels (8:6),144,000 Jews (7:4), 42 months (11:2), 1260 days (11:3)</a:t>
            </a:r>
          </a:p>
          <a:p>
            <a:pPr>
              <a:spcBef>
                <a:spcPts val="0"/>
              </a:spcBef>
              <a:spcAft>
                <a:spcPts val="1800"/>
              </a:spcAft>
              <a:defRPr/>
            </a:pPr>
            <a:r>
              <a:rPr lang="en-US" sz="3000" dirty="0"/>
              <a:t>Not always a symbolic interpretation</a:t>
            </a:r>
          </a:p>
          <a:p>
            <a:pPr marL="684213" lvl="1" indent="-358775">
              <a:spcBef>
                <a:spcPts val="0"/>
              </a:spcBef>
              <a:spcAft>
                <a:spcPts val="1800"/>
              </a:spcAft>
              <a:defRPr/>
            </a:pPr>
            <a:r>
              <a:rPr lang="en-US" sz="3000" dirty="0"/>
              <a:t>(Rev. 17:18)</a:t>
            </a:r>
          </a:p>
        </p:txBody>
      </p:sp>
    </p:spTree>
    <p:extLst>
      <p:ext uri="{BB962C8B-B14F-4D97-AF65-F5344CB8AC3E}">
        <p14:creationId xmlns:p14="http://schemas.microsoft.com/office/powerpoint/2010/main" val="362096205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523220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a:t>
            </a:r>
            <a:r>
              <a:rPr lang="en-US" sz="3200" b="1" u="sng" dirty="0">
                <a:solidFill>
                  <a:srgbClr val="FFFFCC"/>
                </a:solidFill>
                <a:latin typeface="Calibri" panose="020F0502020204030204" pitchFamily="34" charset="0"/>
                <a:cs typeface="Calibri" panose="020F0502020204030204" pitchFamily="34" charset="0"/>
              </a:rPr>
              <a:t>is like the sand of the seashore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the devil…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2710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501675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20:1-3</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t>
            </a:r>
            <a:r>
              <a:rPr lang="en-US" sz="3000" dirty="0">
                <a:effectLst>
                  <a:outerShdw blurRad="38100" dist="38100" dir="2700000" algn="tl">
                    <a:srgbClr val="000000">
                      <a:alpha val="43137"/>
                    </a:srgbClr>
                  </a:outerShdw>
                </a:effectLst>
                <a:latin typeface="Calibri" panose="020F0502020204030204" pitchFamily="34" charset="0"/>
              </a:rPr>
              <a:t>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a:t>
            </a:r>
            <a:r>
              <a:rPr lang="en-US" sz="3000" dirty="0">
                <a:effectLst>
                  <a:outerShdw blurRad="38100" dist="38100" dir="2700000" algn="tl">
                    <a:srgbClr val="000000">
                      <a:alpha val="43137"/>
                    </a:srgbClr>
                  </a:outerShdw>
                </a:effectLst>
                <a:latin typeface="Calibri" panose="020F0502020204030204" pitchFamily="34" charset="0"/>
              </a:rPr>
              <a:t>the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 short time [</a:t>
            </a:r>
            <a:r>
              <a:rPr lang="en-US" sz="3000" b="1" i="1" u="sng" dirty="0" err="1">
                <a:solidFill>
                  <a:srgbClr val="FFFFCC"/>
                </a:solidFill>
                <a:effectLst>
                  <a:outerShdw blurRad="38100" dist="38100" dir="2700000" algn="tl">
                    <a:srgbClr val="000000">
                      <a:alpha val="43137"/>
                    </a:srgbClr>
                  </a:outerShdw>
                </a:effectLst>
                <a:latin typeface="Calibri" panose="020F0502020204030204" pitchFamily="34" charset="0"/>
              </a:rPr>
              <a:t>mikros</a:t>
            </a:r>
            <a:r>
              <a:rPr lang="en-US" sz="3000" b="1" i="1" u="sng"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000" b="1" i="1" u="sng" dirty="0" err="1">
                <a:solidFill>
                  <a:srgbClr val="FFFFCC"/>
                </a:solidFill>
                <a:effectLst>
                  <a:outerShdw blurRad="38100" dist="38100" dir="2700000" algn="tl">
                    <a:srgbClr val="000000">
                      <a:alpha val="43137"/>
                    </a:srgbClr>
                  </a:outerShdw>
                </a:effectLst>
                <a:latin typeface="Calibri" panose="020F0502020204030204" pitchFamily="34" charset="0"/>
              </a:rPr>
              <a:t>chronos</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88508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20" y="45720"/>
            <a:ext cx="9084560" cy="6766560"/>
          </a:xfrm>
          <a:prstGeom prst="rect">
            <a:avLst/>
          </a:prstGeom>
        </p:spPr>
      </p:pic>
      <p:sp>
        <p:nvSpPr>
          <p:cNvPr id="5" name="Subtitle 3"/>
          <p:cNvSpPr txBox="1">
            <a:spLocks/>
          </p:cNvSpPr>
          <p:nvPr/>
        </p:nvSpPr>
        <p:spPr bwMode="auto">
          <a:xfrm>
            <a:off x="76200" y="76201"/>
            <a:ext cx="8991600" cy="26669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lvl="0" indent="0" algn="ctr">
              <a:buClr>
                <a:srgbClr val="00FFFF"/>
              </a:buClr>
              <a:buNone/>
              <a:defRPr/>
            </a:pPr>
            <a:r>
              <a:rPr lang="en-US" sz="4000" kern="0" dirty="0">
                <a:solidFill>
                  <a:srgbClr val="00FFFF"/>
                </a:solidFill>
                <a:effectLst>
                  <a:outerShdw blurRad="38100" dist="38100" dir="2700000" algn="tl">
                    <a:srgbClr val="000000">
                      <a:alpha val="43137"/>
                    </a:srgbClr>
                  </a:outerShdw>
                </a:effectLst>
                <a:ea typeface="+mj-ea"/>
                <a:cs typeface="+mj-cs"/>
              </a:rPr>
              <a:t>Matthew 25:19</a:t>
            </a:r>
          </a:p>
          <a:p>
            <a:pPr marL="0" lvl="0" indent="0" algn="just">
              <a:buClr>
                <a:srgbClr val="00FFFF"/>
              </a:buClr>
              <a:buNone/>
              <a:defRPr/>
            </a:pPr>
            <a:r>
              <a:rPr lang="en-US" sz="3600" kern="0" dirty="0">
                <a:solidFill>
                  <a:srgbClr val="FFFFFF"/>
                </a:solidFill>
              </a:rPr>
              <a:t>“</a:t>
            </a:r>
            <a:r>
              <a:rPr lang="en-US" sz="3600" dirty="0"/>
              <a:t>Now after </a:t>
            </a:r>
            <a:r>
              <a:rPr lang="en-US" sz="3600" b="1" u="sng" dirty="0">
                <a:solidFill>
                  <a:srgbClr val="FFFFCC"/>
                </a:solidFill>
              </a:rPr>
              <a:t>a long time [</a:t>
            </a:r>
            <a:r>
              <a:rPr lang="en-US" sz="3600" b="1" i="1" u="sng" dirty="0" err="1">
                <a:solidFill>
                  <a:srgbClr val="FFFFCC"/>
                </a:solidFill>
              </a:rPr>
              <a:t>polus</a:t>
            </a:r>
            <a:r>
              <a:rPr lang="en-US" sz="3600" b="1" i="1" u="sng" dirty="0">
                <a:solidFill>
                  <a:srgbClr val="FFFFCC"/>
                </a:solidFill>
              </a:rPr>
              <a:t> </a:t>
            </a:r>
            <a:r>
              <a:rPr lang="en-US" sz="3600" b="1" i="1" u="sng" dirty="0" err="1">
                <a:solidFill>
                  <a:srgbClr val="FFFFCC"/>
                </a:solidFill>
              </a:rPr>
              <a:t>chronos</a:t>
            </a:r>
            <a:r>
              <a:rPr lang="en-US" sz="3600" b="1" u="sng" dirty="0">
                <a:solidFill>
                  <a:srgbClr val="FFFFCC"/>
                </a:solidFill>
              </a:rPr>
              <a:t>]</a:t>
            </a:r>
            <a:r>
              <a:rPr lang="en-US" sz="3600" dirty="0"/>
              <a:t> the master of those slaves came and settled accounts with them</a:t>
            </a:r>
            <a:r>
              <a:rPr lang="en-US" sz="3600" kern="0" dirty="0">
                <a:solidFill>
                  <a:srgbClr val="FFFFFF"/>
                </a:solidFill>
              </a:rPr>
              <a:t>.”</a:t>
            </a:r>
          </a:p>
        </p:txBody>
      </p:sp>
      <p:pic>
        <p:nvPicPr>
          <p:cNvPr id="6" name="Picture 2" descr="http://3.bp.blogspot.com/-QEkPt30fRNQ/US-EfJsZfRI/AAAAAAAASK4/JnP_SUUHRas/s1600/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6750" y="2667000"/>
            <a:ext cx="2730500" cy="1828800"/>
          </a:xfrm>
          <a:prstGeom prst="rect">
            <a:avLst/>
          </a:prstGeom>
          <a:noFill/>
          <a:ln w="9525">
            <a:noFill/>
            <a:miter lim="800000"/>
            <a:headEnd/>
            <a:tailEnd/>
          </a:ln>
        </p:spPr>
      </p:pic>
    </p:spTree>
    <p:extLst>
      <p:ext uri="{BB962C8B-B14F-4D97-AF65-F5344CB8AC3E}">
        <p14:creationId xmlns:p14="http://schemas.microsoft.com/office/powerpoint/2010/main" val="16340025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effectLst>
                  <a:outerShdw blurRad="38100" dist="38100" dir="2700000" algn="tl">
                    <a:srgbClr val="000000">
                      <a:alpha val="43137"/>
                    </a:srgbClr>
                  </a:outerShdw>
                </a:effectLst>
              </a:rPr>
              <a:t>John’s use of indefinite concepts elsewhere</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Revelation 20:8, 20:3</a:t>
            </a:r>
          </a:p>
          <a:p>
            <a:pPr>
              <a:spcBef>
                <a:spcPts val="0"/>
              </a:spcBef>
              <a:spcAft>
                <a:spcPts val="1800"/>
              </a:spcAft>
              <a:defRPr/>
            </a:pPr>
            <a:r>
              <a:rPr lang="en-US" sz="3000" b="1" u="sng" dirty="0">
                <a:solidFill>
                  <a:srgbClr val="FFFFCC"/>
                </a:solidFill>
                <a:effectLst>
                  <a:outerShdw blurRad="38100" dist="38100" dir="2700000" algn="tl">
                    <a:srgbClr val="000000">
                      <a:alpha val="43137"/>
                    </a:srgbClr>
                  </a:outerShdw>
                </a:effectLst>
              </a:rPr>
              <a:t>Exception to the “# of years” examples?</a:t>
            </a:r>
          </a:p>
          <a:p>
            <a:pPr>
              <a:spcBef>
                <a:spcPts val="0"/>
              </a:spcBef>
              <a:spcAft>
                <a:spcPts val="1800"/>
              </a:spcAft>
              <a:defRPr/>
            </a:pPr>
            <a:r>
              <a:rPr lang="en-US" sz="3000" dirty="0">
                <a:effectLst>
                  <a:outerShdw blurRad="38100" dist="38100" dir="2700000" algn="tl">
                    <a:srgbClr val="000000">
                      <a:alpha val="43137"/>
                    </a:srgbClr>
                  </a:outerShdw>
                </a:effectLst>
              </a:rPr>
              <a:t>Other numbers are taken literally</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a:spcBef>
                <a:spcPts val="0"/>
              </a:spcBef>
              <a:spcAft>
                <a:spcPts val="1800"/>
              </a:spcAft>
              <a:defRPr/>
            </a:pPr>
            <a:r>
              <a:rPr lang="en-US" sz="3000" dirty="0">
                <a:effectLst>
                  <a:outerShdw blurRad="38100" dist="38100" dir="2700000" algn="tl">
                    <a:srgbClr val="000000">
                      <a:alpha val="43137"/>
                    </a:srgbClr>
                  </a:outerShdw>
                </a:effectLst>
              </a:rPr>
              <a:t>Not always a symbolic interpretation</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143028209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effectLst>
                  <a:outerShdw blurRad="38100" dist="38100" dir="2700000" algn="tl">
                    <a:srgbClr val="000000">
                      <a:alpha val="43137"/>
                    </a:srgbClr>
                  </a:outerShdw>
                </a:effectLst>
              </a:rPr>
              <a:t>John’s use of indefinite concepts elsewhere</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Revelation 20:8, 20:3</a:t>
            </a:r>
          </a:p>
          <a:p>
            <a:pPr>
              <a:spcBef>
                <a:spcPts val="0"/>
              </a:spcBef>
              <a:spcAft>
                <a:spcPts val="1800"/>
              </a:spcAft>
              <a:defRPr/>
            </a:pPr>
            <a:r>
              <a:rPr lang="en-US" sz="3000" dirty="0">
                <a:effectLst>
                  <a:outerShdw blurRad="38100" dist="38100" dir="2700000" algn="tl">
                    <a:srgbClr val="000000">
                      <a:alpha val="43137"/>
                    </a:srgbClr>
                  </a:outerShdw>
                </a:effectLst>
              </a:rPr>
              <a:t>Exception to the “# of years” examples?</a:t>
            </a:r>
          </a:p>
          <a:p>
            <a:pPr>
              <a:spcBef>
                <a:spcPts val="0"/>
              </a:spcBef>
              <a:spcAft>
                <a:spcPts val="1800"/>
              </a:spcAft>
              <a:defRPr/>
            </a:pPr>
            <a:r>
              <a:rPr lang="en-US" sz="3000" b="1" u="sng" dirty="0">
                <a:solidFill>
                  <a:srgbClr val="FFFFCC"/>
                </a:solidFill>
                <a:effectLst>
                  <a:outerShdw blurRad="38100" dist="38100" dir="2700000" algn="tl">
                    <a:srgbClr val="000000">
                      <a:alpha val="43137"/>
                    </a:srgbClr>
                  </a:outerShdw>
                </a:effectLst>
              </a:rPr>
              <a:t>Other numbers are taken literally</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a:spcBef>
                <a:spcPts val="0"/>
              </a:spcBef>
              <a:spcAft>
                <a:spcPts val="1800"/>
              </a:spcAft>
              <a:defRPr/>
            </a:pPr>
            <a:r>
              <a:rPr lang="en-US" sz="3000" dirty="0">
                <a:effectLst>
                  <a:outerShdw blurRad="38100" dist="38100" dir="2700000" algn="tl">
                    <a:srgbClr val="000000">
                      <a:alpha val="43137"/>
                    </a:srgbClr>
                  </a:outerShdw>
                </a:effectLst>
              </a:rPr>
              <a:t>Not always a symbolic interpretation</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304643814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effectLst>
                  <a:outerShdw blurRad="38100" dist="38100" dir="2700000" algn="tl">
                    <a:srgbClr val="000000">
                      <a:alpha val="43137"/>
                    </a:srgbClr>
                  </a:outerShdw>
                </a:effectLst>
              </a:rPr>
              <a:t>John’s use of indefinite concepts elsewhere</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Revelation 20:8, 20:3</a:t>
            </a:r>
          </a:p>
          <a:p>
            <a:pPr>
              <a:spcBef>
                <a:spcPts val="0"/>
              </a:spcBef>
              <a:spcAft>
                <a:spcPts val="1800"/>
              </a:spcAft>
              <a:defRPr/>
            </a:pPr>
            <a:r>
              <a:rPr lang="en-US" sz="3000" dirty="0">
                <a:effectLst>
                  <a:outerShdw blurRad="38100" dist="38100" dir="2700000" algn="tl">
                    <a:srgbClr val="000000">
                      <a:alpha val="43137"/>
                    </a:srgbClr>
                  </a:outerShdw>
                </a:effectLst>
              </a:rPr>
              <a:t>Exception to the “# of years” examples?</a:t>
            </a:r>
          </a:p>
          <a:p>
            <a:pPr>
              <a:spcBef>
                <a:spcPts val="0"/>
              </a:spcBef>
              <a:spcAft>
                <a:spcPts val="1800"/>
              </a:spcAft>
              <a:defRPr/>
            </a:pPr>
            <a:r>
              <a:rPr lang="en-US" sz="3000" dirty="0">
                <a:effectLst>
                  <a:outerShdw blurRad="38100" dist="38100" dir="2700000" algn="tl">
                    <a:srgbClr val="000000">
                      <a:alpha val="43137"/>
                    </a:srgbClr>
                  </a:outerShdw>
                </a:effectLst>
              </a:rPr>
              <a:t>Other numbers are taken literally</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a:spcBef>
                <a:spcPts val="0"/>
              </a:spcBef>
              <a:spcAft>
                <a:spcPts val="1800"/>
              </a:spcAft>
              <a:defRPr/>
            </a:pPr>
            <a:r>
              <a:rPr lang="en-US" sz="3000" b="1" u="sng" dirty="0">
                <a:solidFill>
                  <a:srgbClr val="FFFFCC"/>
                </a:solidFill>
                <a:effectLst>
                  <a:outerShdw blurRad="38100" dist="38100" dir="2700000" algn="tl">
                    <a:srgbClr val="000000">
                      <a:alpha val="43137"/>
                    </a:srgbClr>
                  </a:outerShdw>
                </a:effectLst>
              </a:rPr>
              <a:t>Not always a symbolic interpretation</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319923649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515525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20:1-3</a:t>
            </a:r>
          </a:p>
          <a:p>
            <a:pPr algn="just">
              <a:spcBef>
                <a:spcPts val="600"/>
              </a:spcBef>
              <a:spcAft>
                <a:spcPts val="60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the dragon, the serpent of old, who is the devil and Satan</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bound him for </a:t>
            </a:r>
            <a:r>
              <a:rPr lang="en-US" sz="3100" dirty="0">
                <a:effectLst>
                  <a:outerShdw blurRad="38100" dist="38100" dir="2700000" algn="tl">
                    <a:srgbClr val="000000">
                      <a:alpha val="43137"/>
                    </a:srgbClr>
                  </a:outerShdw>
                </a:effectLst>
                <a:latin typeface="Calibri" panose="020F0502020204030204" pitchFamily="34" charset="0"/>
              </a:rPr>
              <a:t>a thousand years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a:t>
            </a:r>
            <a:r>
              <a:rPr lang="en-US" sz="3100" dirty="0">
                <a:effectLst>
                  <a:outerShdw blurRad="38100" dist="38100" dir="2700000" algn="tl">
                    <a:srgbClr val="000000">
                      <a:alpha val="43137"/>
                    </a:srgbClr>
                  </a:outerShdw>
                </a:effectLst>
                <a:latin typeface="Calibri" panose="020F0502020204030204" pitchFamily="34" charset="0"/>
              </a:rPr>
              <a:t>the thousand years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t>
            </a:r>
            <a:r>
              <a:rPr lang="en-US" sz="3100" dirty="0">
                <a:effectLst>
                  <a:outerShdw blurRad="38100" dist="38100" dir="2700000" algn="tl">
                    <a:srgbClr val="000000">
                      <a:alpha val="43137"/>
                    </a:srgbClr>
                  </a:outerShdw>
                </a:effectLst>
                <a:latin typeface="Calibri" panose="020F0502020204030204" pitchFamily="34" charset="0"/>
              </a:rPr>
              <a:t>a short time</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30645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112" y="624597"/>
            <a:ext cx="7943776" cy="5608806"/>
          </a:xfrm>
          <a:prstGeom prst="rect">
            <a:avLst/>
          </a:prstGeom>
        </p:spPr>
      </p:pic>
    </p:spTree>
    <p:extLst>
      <p:ext uri="{BB962C8B-B14F-4D97-AF65-F5344CB8AC3E}">
        <p14:creationId xmlns:p14="http://schemas.microsoft.com/office/powerpoint/2010/main" val="325779309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66700" y="228600"/>
            <a:ext cx="8610600" cy="762000"/>
          </a:xfrm>
        </p:spPr>
        <p:txBody>
          <a:bodyPr/>
          <a:lstStyle/>
          <a:p>
            <a:pPr algn="ctr" eaLnBrk="1" hangingPunct="1"/>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Revelation's Symbols and Figures of Speech</a:t>
            </a:r>
          </a:p>
        </p:txBody>
      </p:sp>
      <p:sp>
        <p:nvSpPr>
          <p:cNvPr id="6147" name="Rectangle 3"/>
          <p:cNvSpPr>
            <a:spLocks noGrp="1" noChangeArrowheads="1"/>
          </p:cNvSpPr>
          <p:nvPr>
            <p:ph type="body" idx="1"/>
          </p:nvPr>
        </p:nvSpPr>
        <p:spPr>
          <a:xfrm>
            <a:off x="617446" y="1143000"/>
            <a:ext cx="8332788" cy="4572000"/>
          </a:xfrm>
        </p:spPr>
        <p:txBody>
          <a:bodyPr/>
          <a:lstStyle/>
          <a:p>
            <a:pPr eaLnBrk="1" hangingPunct="1">
              <a:spcBef>
                <a:spcPts val="0"/>
              </a:spcBef>
              <a:spcAft>
                <a:spcPts val="1800"/>
              </a:spcAft>
              <a:defRPr/>
            </a:pPr>
            <a:r>
              <a:rPr lang="en-US" dirty="0">
                <a:effectLst>
                  <a:outerShdw blurRad="38100" dist="38100" dir="2700000" algn="tl">
                    <a:srgbClr val="000000">
                      <a:alpha val="43137"/>
                    </a:srgbClr>
                  </a:outerShdw>
                </a:effectLst>
              </a:rPr>
              <a:t>“Spiritually” (11:8)</a:t>
            </a:r>
          </a:p>
          <a:p>
            <a:pPr eaLnBrk="1" hangingPunct="1">
              <a:spcBef>
                <a:spcPts val="0"/>
              </a:spcBef>
              <a:spcAft>
                <a:spcPts val="1800"/>
              </a:spcAft>
              <a:defRPr/>
            </a:pPr>
            <a:r>
              <a:rPr lang="en-US" dirty="0">
                <a:effectLst>
                  <a:outerShdw blurRad="38100" dist="38100" dir="2700000" algn="tl">
                    <a:srgbClr val="000000">
                      <a:alpha val="43137"/>
                    </a:srgbClr>
                  </a:outerShdw>
                </a:effectLst>
              </a:rPr>
              <a:t>“Sign” (12:1)</a:t>
            </a:r>
          </a:p>
          <a:p>
            <a:pPr eaLnBrk="1" hangingPunct="1">
              <a:spcBef>
                <a:spcPts val="0"/>
              </a:spcBef>
              <a:spcAft>
                <a:spcPts val="1800"/>
              </a:spcAft>
              <a:defRPr/>
            </a:pPr>
            <a:r>
              <a:rPr lang="en-US" dirty="0">
                <a:effectLst>
                  <a:outerShdw blurRad="38100" dist="38100" dir="2700000" algn="tl">
                    <a:srgbClr val="000000">
                      <a:alpha val="43137"/>
                    </a:srgbClr>
                  </a:outerShdw>
                </a:effectLst>
              </a:rPr>
              <a:t>“Like” or “as” (8:8)</a:t>
            </a:r>
          </a:p>
          <a:p>
            <a:pPr eaLnBrk="1" hangingPunct="1">
              <a:spcBef>
                <a:spcPts val="0"/>
              </a:spcBef>
              <a:spcAft>
                <a:spcPts val="1800"/>
              </a:spcAft>
              <a:defRPr/>
            </a:pPr>
            <a:r>
              <a:rPr lang="en-US" dirty="0">
                <a:effectLst>
                  <a:outerShdw blurRad="38100" dist="38100" dir="2700000" algn="tl">
                    <a:srgbClr val="000000">
                      <a:alpha val="43137"/>
                    </a:srgbClr>
                  </a:outerShdw>
                </a:effectLst>
              </a:rPr>
              <a:t>OT correspondence (Rev 13:2; Dan 7)</a:t>
            </a:r>
          </a:p>
          <a:p>
            <a:pPr eaLnBrk="1" hangingPunct="1">
              <a:spcBef>
                <a:spcPts val="0"/>
              </a:spcBef>
              <a:spcAft>
                <a:spcPts val="1800"/>
              </a:spcAft>
              <a:defRPr/>
            </a:pPr>
            <a:r>
              <a:rPr lang="en-US" dirty="0">
                <a:effectLst>
                  <a:outerShdw blurRad="38100" dist="38100" dir="2700000" algn="tl">
                    <a:srgbClr val="000000">
                      <a:alpha val="43137"/>
                    </a:srgbClr>
                  </a:outerShdw>
                </a:effectLst>
              </a:rPr>
              <a:t>Contextual interpretations (17:18)</a:t>
            </a:r>
          </a:p>
          <a:p>
            <a:pPr eaLnBrk="1" hangingPunct="1">
              <a:spcBef>
                <a:spcPts val="0"/>
              </a:spcBef>
              <a:spcAft>
                <a:spcPts val="1800"/>
              </a:spcAft>
              <a:defRPr/>
            </a:pPr>
            <a:r>
              <a:rPr lang="en-US" dirty="0">
                <a:effectLst>
                  <a:outerShdw blurRad="38100" dist="38100" dir="2700000" algn="tl">
                    <a:srgbClr val="000000">
                      <a:alpha val="43137"/>
                    </a:srgbClr>
                  </a:outerShdw>
                </a:effectLst>
              </a:rPr>
              <a:t>Absurdity (12:1)</a:t>
            </a:r>
          </a:p>
          <a:p>
            <a:pPr eaLnBrk="1" hangingPunct="1">
              <a:defRPr/>
            </a:pPr>
            <a:endParaRPr lang="en-US" dirty="0">
              <a:effectLst>
                <a:outerShdw blurRad="38100" dist="38100" dir="2700000" algn="tl">
                  <a:srgbClr val="000000">
                    <a:alpha val="43137"/>
                  </a:srgbClr>
                </a:outerShdw>
              </a:effectLst>
            </a:endParaRP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1295400"/>
            <a:ext cx="2362200" cy="174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0" y="5410200"/>
            <a:ext cx="44196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621360"/>
      </p:ext>
    </p:extLst>
  </p:cSld>
  <p:clrMapOvr>
    <a:masterClrMapping/>
  </p:clrMapOvr>
  <p:transition advTm="12004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04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4657727" y="1905003"/>
            <a:ext cx="4257673" cy="3581398"/>
          </a:xfrm>
        </p:spPr>
        <p:txBody>
          <a:bodyPr/>
          <a:lstStyle/>
          <a:p>
            <a:pPr marL="461963" indent="-461963" eaLnBrk="1" hangingPunct="1">
              <a:spcBef>
                <a:spcPts val="1200"/>
              </a:spcBef>
              <a:spcAft>
                <a:spcPts val="1200"/>
              </a:spcAft>
            </a:pPr>
            <a:r>
              <a:rPr lang="en-US" altLang="en-US" sz="3000" dirty="0"/>
              <a:t>John the Baptist – 3:2</a:t>
            </a:r>
          </a:p>
          <a:p>
            <a:pPr marL="461963" indent="-461963" eaLnBrk="1" hangingPunct="1">
              <a:spcBef>
                <a:spcPts val="1200"/>
              </a:spcBef>
              <a:spcAft>
                <a:spcPts val="1200"/>
              </a:spcAft>
            </a:pPr>
            <a:r>
              <a:rPr lang="en-US" altLang="en-US" sz="3000" dirty="0"/>
              <a:t>Jesus Christ – 4:17</a:t>
            </a:r>
          </a:p>
          <a:p>
            <a:pPr marL="461963" indent="-461963" eaLnBrk="1" hangingPunct="1">
              <a:spcBef>
                <a:spcPts val="1200"/>
              </a:spcBef>
              <a:spcAft>
                <a:spcPts val="1200"/>
              </a:spcAft>
            </a:pPr>
            <a:r>
              <a:rPr lang="en-US" altLang="en-US" sz="3000" dirty="0"/>
              <a:t>12 Apostles – 10:5-7</a:t>
            </a:r>
          </a:p>
          <a:p>
            <a:pPr marL="461963" indent="-461963" eaLnBrk="1" hangingPunct="1">
              <a:spcBef>
                <a:spcPts val="1200"/>
              </a:spcBef>
              <a:spcAft>
                <a:spcPts val="1200"/>
              </a:spcAft>
            </a:pPr>
            <a:r>
              <a:rPr lang="en-US" altLang="en-US" sz="30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295277" y="1905002"/>
            <a:ext cx="4048124" cy="3292475"/>
          </a:xfrm>
        </p:spPr>
      </p:pic>
      <p:sp>
        <p:nvSpPr>
          <p:cNvPr id="145413" name="TextBox 4"/>
          <p:cNvSpPr txBox="1">
            <a:spLocks noChangeArrowheads="1"/>
          </p:cNvSpPr>
          <p:nvPr/>
        </p:nvSpPr>
        <p:spPr bwMode="auto">
          <a:xfrm>
            <a:off x="2290764" y="6324600"/>
            <a:ext cx="4562473" cy="461665"/>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7202543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304800"/>
            <a:ext cx="7772400" cy="1143000"/>
          </a:xfrm>
          <a:ln>
            <a:miter lim="800000"/>
            <a:headEnd/>
            <a:tailEnd/>
          </a:ln>
        </p:spPr>
        <p:txBody>
          <a:bodyPr/>
          <a:lstStyle/>
          <a:p>
            <a:pPr algn="ctr" eaLnBrk="1" hangingPunct="1">
              <a:defRPr/>
            </a:pPr>
            <a:r>
              <a:rPr lang="en-US" sz="3600" kern="1200" dirty="0">
                <a:solidFill>
                  <a:srgbClr val="00FFFF"/>
                </a:solidFill>
                <a:effectLst>
                  <a:outerShdw blurRad="38100" dist="38100" dir="2700000" algn="tl">
                    <a:srgbClr val="000000">
                      <a:alpha val="43137"/>
                    </a:srgbClr>
                  </a:outerShdw>
                </a:effectLst>
                <a:cs typeface="Calibri" panose="020F0502020204030204" pitchFamily="34" charset="0"/>
              </a:rPr>
              <a:t>Assigning Meaning to Revelation’s Symbols and Figures of Speech</a:t>
            </a:r>
          </a:p>
        </p:txBody>
      </p:sp>
      <p:sp>
        <p:nvSpPr>
          <p:cNvPr id="7171" name="Rectangle 3"/>
          <p:cNvSpPr>
            <a:spLocks noGrp="1" noChangeArrowheads="1"/>
          </p:cNvSpPr>
          <p:nvPr>
            <p:ph type="body" sz="half" idx="1"/>
          </p:nvPr>
        </p:nvSpPr>
        <p:spPr>
          <a:xfrm>
            <a:off x="685800" y="1946275"/>
            <a:ext cx="4294188" cy="4073525"/>
          </a:xfrm>
        </p:spPr>
        <p:txBody>
          <a:bodyPr anchor="t">
            <a:normAutofit/>
          </a:bodyPr>
          <a:lstStyle/>
          <a:p>
            <a:pPr eaLnBrk="1" hangingPunct="1">
              <a:spcBef>
                <a:spcPts val="0"/>
              </a:spcBef>
              <a:spcAft>
                <a:spcPts val="3600"/>
              </a:spcAft>
              <a:defRPr/>
            </a:pPr>
            <a:r>
              <a:rPr lang="en-US" dirty="0"/>
              <a:t>Context (Rev 12:3, 9)</a:t>
            </a:r>
          </a:p>
          <a:p>
            <a:pPr eaLnBrk="1" hangingPunct="1">
              <a:spcBef>
                <a:spcPts val="0"/>
              </a:spcBef>
              <a:spcAft>
                <a:spcPts val="3600"/>
              </a:spcAft>
              <a:defRPr/>
            </a:pPr>
            <a:r>
              <a:rPr lang="en-US" dirty="0"/>
              <a:t>Old Testament (Rev 12:1; Gen 37:9-10)</a:t>
            </a:r>
          </a:p>
          <a:p>
            <a:pPr eaLnBrk="1" hangingPunct="1">
              <a:spcBef>
                <a:spcPts val="0"/>
              </a:spcBef>
              <a:spcAft>
                <a:spcPts val="3600"/>
              </a:spcAft>
              <a:defRPr/>
            </a:pPr>
            <a:r>
              <a:rPr lang="en-US" dirty="0"/>
              <a:t>Comparison (Rev 8:8)</a:t>
            </a:r>
          </a:p>
        </p:txBody>
      </p:sp>
      <p:pic>
        <p:nvPicPr>
          <p:cNvPr id="26628" name="Picture 5" descr="2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1905000"/>
            <a:ext cx="32226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427446"/>
      </p:ext>
    </p:extLst>
  </p:cSld>
  <p:clrMapOvr>
    <a:masterClrMapping/>
  </p:clrMapOvr>
  <p:transition advTm="8254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effectLst>
                  <a:outerShdw blurRad="38100" dist="38100" dir="2700000" algn="tl">
                    <a:srgbClr val="000000">
                      <a:alpha val="43137"/>
                    </a:srgbClr>
                  </a:outerShdw>
                </a:effectLst>
              </a:rPr>
              <a:t>John’s use of indefinite concepts elsewhere</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Revelation 20:8, 20:3</a:t>
            </a:r>
          </a:p>
          <a:p>
            <a:pPr>
              <a:spcBef>
                <a:spcPts val="0"/>
              </a:spcBef>
              <a:spcAft>
                <a:spcPts val="1800"/>
              </a:spcAft>
              <a:defRPr/>
            </a:pPr>
            <a:r>
              <a:rPr lang="en-US" sz="3000" dirty="0">
                <a:effectLst>
                  <a:outerShdw blurRad="38100" dist="38100" dir="2700000" algn="tl">
                    <a:srgbClr val="000000">
                      <a:alpha val="43137"/>
                    </a:srgbClr>
                  </a:outerShdw>
                </a:effectLst>
              </a:rPr>
              <a:t>Exception to the “# of years” examples?</a:t>
            </a:r>
          </a:p>
          <a:p>
            <a:pPr>
              <a:spcBef>
                <a:spcPts val="0"/>
              </a:spcBef>
              <a:spcAft>
                <a:spcPts val="1800"/>
              </a:spcAft>
              <a:defRPr/>
            </a:pPr>
            <a:r>
              <a:rPr lang="en-US" sz="3000" dirty="0">
                <a:effectLst>
                  <a:outerShdw blurRad="38100" dist="38100" dir="2700000" algn="tl">
                    <a:srgbClr val="000000">
                      <a:alpha val="43137"/>
                    </a:srgbClr>
                  </a:outerShdw>
                </a:effectLst>
              </a:rPr>
              <a:t>Other numbers are taken literally</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a:spcBef>
                <a:spcPts val="0"/>
              </a:spcBef>
              <a:spcAft>
                <a:spcPts val="1800"/>
              </a:spcAft>
              <a:defRPr/>
            </a:pPr>
            <a:r>
              <a:rPr lang="en-US" sz="3000" dirty="0">
                <a:effectLst>
                  <a:outerShdw blurRad="38100" dist="38100" dir="2700000" algn="tl">
                    <a:srgbClr val="000000">
                      <a:alpha val="43137"/>
                    </a:srgbClr>
                  </a:outerShdw>
                </a:effectLst>
              </a:rPr>
              <a:t>Not always a symbolic interpretation</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51478778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3124200" y="2476500"/>
            <a:ext cx="5867400" cy="1905000"/>
          </a:xfrm>
        </p:spPr>
        <p:txBody>
          <a:bodyPr lIns="91440" tIns="91440" bIns="91440"/>
          <a:lstStyle/>
          <a:p>
            <a:pPr marL="0" indent="0" algn="just" eaLnBrk="1" hangingPunct="1">
              <a:buFontTx/>
              <a:buNone/>
            </a:pPr>
            <a:r>
              <a:rPr lang="en-US" altLang="en-US" sz="3600" dirty="0">
                <a:effectLst>
                  <a:outerShdw blurRad="38100" dist="38100" dir="2700000" algn="tl">
                    <a:srgbClr val="000000">
                      <a:alpha val="43137"/>
                    </a:srgbClr>
                  </a:outerShdw>
                </a:effectLst>
              </a:rPr>
              <a:t>Robert</a:t>
            </a:r>
            <a:r>
              <a:rPr lang="en-US" altLang="en-US" sz="3600" i="1"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Thomas observes that, "no number in Revelation is verifiably a symbolic number</a:t>
            </a:r>
            <a:r>
              <a:rPr lang="en-US" altLang="en-US" sz="3600" i="1" dirty="0">
                <a:effectLst>
                  <a:outerShdw blurRad="38100" dist="38100" dir="2700000" algn="tl">
                    <a:srgbClr val="000000">
                      <a:alpha val="43137"/>
                    </a:srgbClr>
                  </a:outerShdw>
                </a:effectLst>
              </a:rPr>
              <a:t>.”</a:t>
            </a:r>
            <a:endParaRPr lang="en-US" altLang="en-US" sz="2400" i="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2324100" y="304800"/>
            <a:ext cx="4495800" cy="1477328"/>
          </a:xfrm>
          <a:prstGeom prst="rect">
            <a:avLst/>
          </a:prstGeom>
          <a:noFill/>
        </p:spPr>
        <p:txBody>
          <a:bodyPr wrap="square" rtlCol="0">
            <a:sp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36E6983A-5431-45CD-AA0D-F4105082E9BF}"/>
              </a:ext>
            </a:extLst>
          </p:cNvPr>
          <p:cNvPicPr>
            <a:picLocks noChangeAspect="1"/>
          </p:cNvPicPr>
          <p:nvPr/>
        </p:nvPicPr>
        <p:blipFill>
          <a:blip r:embed="rId2"/>
          <a:stretch>
            <a:fillRect/>
          </a:stretch>
        </p:blipFill>
        <p:spPr>
          <a:xfrm>
            <a:off x="289328" y="1904643"/>
            <a:ext cx="2682472" cy="4115157"/>
          </a:xfrm>
          <a:prstGeom prst="rect">
            <a:avLst/>
          </a:prstGeom>
        </p:spPr>
      </p:pic>
    </p:spTree>
    <p:extLst>
      <p:ext uri="{BB962C8B-B14F-4D97-AF65-F5344CB8AC3E}">
        <p14:creationId xmlns:p14="http://schemas.microsoft.com/office/powerpoint/2010/main" val="36022067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20" y="45720"/>
            <a:ext cx="9084560" cy="6766560"/>
          </a:xfrm>
          <a:prstGeom prst="rect">
            <a:avLst/>
          </a:prstGeom>
        </p:spPr>
      </p:pic>
      <p:sp>
        <p:nvSpPr>
          <p:cNvPr id="5" name="Subtitle 3"/>
          <p:cNvSpPr txBox="1">
            <a:spLocks/>
          </p:cNvSpPr>
          <p:nvPr/>
        </p:nvSpPr>
        <p:spPr bwMode="auto">
          <a:xfrm>
            <a:off x="76200" y="76201"/>
            <a:ext cx="8991600" cy="2438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lvl="0" indent="0" algn="ctr">
              <a:buClr>
                <a:srgbClr val="00FFFF"/>
              </a:buClr>
              <a:buNone/>
              <a:defRPr/>
            </a:pPr>
            <a:r>
              <a:rPr lang="en-US" sz="4400" dirty="0">
                <a:solidFill>
                  <a:srgbClr val="00FFFF"/>
                </a:solidFill>
                <a:effectLst>
                  <a:outerShdw blurRad="38100" dist="38100" dir="2700000" algn="tl">
                    <a:srgbClr val="000000">
                      <a:alpha val="43137"/>
                    </a:srgbClr>
                  </a:outerShdw>
                </a:effectLst>
                <a:ea typeface="+mj-ea"/>
                <a:cs typeface="Calibri" panose="020F0502020204030204" pitchFamily="34" charset="0"/>
              </a:rPr>
              <a:t>Psalm 50:10</a:t>
            </a:r>
          </a:p>
          <a:p>
            <a:pPr marL="0" lvl="0" indent="0" algn="just">
              <a:buClr>
                <a:srgbClr val="00FFFF"/>
              </a:buClr>
              <a:buNone/>
              <a:defRPr/>
            </a:pPr>
            <a:r>
              <a:rPr lang="en-US" sz="4000" kern="0" dirty="0">
                <a:solidFill>
                  <a:srgbClr val="FFFFFF"/>
                </a:solidFill>
              </a:rPr>
              <a:t>“</a:t>
            </a:r>
            <a:r>
              <a:rPr lang="en-US" sz="4000" dirty="0"/>
              <a:t>For </a:t>
            </a:r>
            <a:r>
              <a:rPr lang="en-US" sz="4000" b="1" u="sng" dirty="0">
                <a:solidFill>
                  <a:srgbClr val="FFFFCC"/>
                </a:solidFill>
              </a:rPr>
              <a:t>every beast</a:t>
            </a:r>
            <a:r>
              <a:rPr lang="en-US" sz="4000" dirty="0"/>
              <a:t> of the forest is Mine,</a:t>
            </a:r>
            <a:br>
              <a:rPr lang="en-US" sz="4000" dirty="0"/>
            </a:br>
            <a:r>
              <a:rPr lang="en-US" sz="4000" dirty="0"/>
              <a:t>The cattle on </a:t>
            </a:r>
            <a:r>
              <a:rPr lang="en-US" sz="4000" b="1" u="sng" dirty="0">
                <a:solidFill>
                  <a:srgbClr val="FFFFCC"/>
                </a:solidFill>
              </a:rPr>
              <a:t>a thousand hills</a:t>
            </a:r>
            <a:r>
              <a:rPr lang="en-US" sz="4000" kern="0" dirty="0">
                <a:solidFill>
                  <a:srgbClr val="FFFFFF"/>
                </a:solidFill>
              </a:rPr>
              <a:t>.”</a:t>
            </a:r>
          </a:p>
        </p:txBody>
      </p:sp>
      <p:pic>
        <p:nvPicPr>
          <p:cNvPr id="6" name="Picture 2" descr="http://3.bp.blogspot.com/-QEkPt30fRNQ/US-EfJsZfRI/AAAAAAAASK4/JnP_SUUHRas/s1600/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6750" y="2514600"/>
            <a:ext cx="2730500" cy="1828800"/>
          </a:xfrm>
          <a:prstGeom prst="rect">
            <a:avLst/>
          </a:prstGeom>
          <a:noFill/>
          <a:ln w="9525">
            <a:noFill/>
            <a:miter lim="800000"/>
            <a:headEnd/>
            <a:tailEnd/>
          </a:ln>
        </p:spPr>
      </p:pic>
    </p:spTree>
    <p:extLst>
      <p:ext uri="{BB962C8B-B14F-4D97-AF65-F5344CB8AC3E}">
        <p14:creationId xmlns:p14="http://schemas.microsoft.com/office/powerpoint/2010/main" val="7538664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473975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reigned with Christ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424731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latin typeface="Calibri" panose="020F0502020204030204" pitchFamily="34" charset="0"/>
              </a:rPr>
              <a:t>Conclusion</a:t>
            </a:r>
          </a:p>
        </p:txBody>
      </p:sp>
    </p:spTree>
    <p:extLst>
      <p:ext uri="{BB962C8B-B14F-4D97-AF65-F5344CB8AC3E}">
        <p14:creationId xmlns:p14="http://schemas.microsoft.com/office/powerpoint/2010/main" val="18749718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1234186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38100" y="76200"/>
            <a:ext cx="9067800" cy="338554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3:1-2</a:t>
            </a:r>
          </a:p>
          <a:p>
            <a:pPr algn="just">
              <a:spcBef>
                <a:spcPts val="600"/>
              </a:spcBef>
              <a:spcAft>
                <a:spcPts val="600"/>
              </a:spcAft>
            </a:pPr>
            <a:r>
              <a:rPr lang="en-US" altLang="en-US" sz="3800" kern="0" baseline="30000" dirty="0">
                <a:effectLst>
                  <a:outerShdw blurRad="38100" dist="38100" dir="2700000" algn="tl">
                    <a:srgbClr val="000000">
                      <a:alpha val="43137"/>
                    </a:srgbClr>
                  </a:outerShdw>
                </a:effectLst>
                <a:latin typeface="Calibri" panose="020F0502020204030204" pitchFamily="34" charset="0"/>
              </a:rPr>
              <a:t>1</a:t>
            </a:r>
            <a:r>
              <a:rPr lang="en-US" altLang="en-US" sz="3800" kern="0" dirty="0">
                <a:effectLst>
                  <a:outerShdw blurRad="38100" dist="38100" dir="2700000" algn="tl">
                    <a:srgbClr val="000000">
                      <a:alpha val="43137"/>
                    </a:srgbClr>
                  </a:outerShdw>
                </a:effectLst>
                <a:latin typeface="Calibri" panose="020F0502020204030204" pitchFamily="34" charset="0"/>
              </a:rPr>
              <a:t> “</a:t>
            </a:r>
            <a:r>
              <a:rPr lang="en-US" sz="3800" dirty="0">
                <a:effectLst>
                  <a:outerShdw blurRad="38100" dist="38100" dir="2700000" algn="tl">
                    <a:srgbClr val="000000">
                      <a:alpha val="43137"/>
                    </a:srgbClr>
                  </a:outerShdw>
                </a:effectLst>
                <a:latin typeface="Calibri" panose="020F0502020204030204" pitchFamily="34" charset="0"/>
              </a:rPr>
              <a:t>Now in those days John the Baptist came, preaching in the wilderness of Judea, saying, </a:t>
            </a:r>
            <a:r>
              <a:rPr lang="en-US" sz="3800" kern="0" baseline="30000" dirty="0">
                <a:effectLst>
                  <a:outerShdw blurRad="38100" dist="38100" dir="2700000" algn="tl">
                    <a:srgbClr val="000000">
                      <a:alpha val="43137"/>
                    </a:srgbClr>
                  </a:outerShdw>
                </a:effectLst>
                <a:latin typeface="Calibri" panose="020F0502020204030204" pitchFamily="34" charset="0"/>
              </a:rPr>
              <a:t>2</a:t>
            </a:r>
            <a:r>
              <a:rPr lang="en-US" sz="3800" dirty="0">
                <a:effectLst>
                  <a:outerShdw blurRad="38100" dist="38100" dir="2700000" algn="tl">
                    <a:srgbClr val="000000">
                      <a:alpha val="43137"/>
                    </a:srgbClr>
                  </a:outerShdw>
                </a:effectLst>
                <a:latin typeface="Calibri" panose="020F0502020204030204" pitchFamily="34" charset="0"/>
              </a:rPr>
              <a:t> ‘</a:t>
            </a:r>
            <a:r>
              <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rPr>
              <a:t>Repent, for the kingdom of heaven is at hand</a:t>
            </a:r>
            <a:r>
              <a:rPr lang="en-US" sz="38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78E52F89-30DB-472D-AEBA-EAE4A5FD4CCF}"/>
              </a:ext>
            </a:extLst>
          </p:cNvPr>
          <p:cNvPicPr>
            <a:picLocks noChangeAspect="1"/>
          </p:cNvPicPr>
          <p:nvPr/>
        </p:nvPicPr>
        <p:blipFill>
          <a:blip r:embed="rId3"/>
          <a:stretch>
            <a:fillRect/>
          </a:stretch>
        </p:blipFill>
        <p:spPr>
          <a:xfrm>
            <a:off x="3502178" y="2895600"/>
            <a:ext cx="2139644" cy="1828800"/>
          </a:xfrm>
          <a:prstGeom prst="rect">
            <a:avLst/>
          </a:prstGeom>
        </p:spPr>
      </p:pic>
    </p:spTree>
    <p:extLst>
      <p:ext uri="{BB962C8B-B14F-4D97-AF65-F5344CB8AC3E}">
        <p14:creationId xmlns:p14="http://schemas.microsoft.com/office/powerpoint/2010/main" val="160882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23648" y="76200"/>
            <a:ext cx="9044152" cy="276998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4:17</a:t>
            </a:r>
          </a:p>
          <a:p>
            <a:pPr algn="just">
              <a:spcBef>
                <a:spcPts val="600"/>
              </a:spcBef>
              <a:spcAft>
                <a:spcPts val="600"/>
              </a:spcAft>
            </a:pPr>
            <a:r>
              <a:rPr lang="en-US" altLang="en-US" sz="4000" kern="0" dirty="0">
                <a:effectLst>
                  <a:outerShdw blurRad="38100" dist="38100" dir="2700000" algn="tl">
                    <a:srgbClr val="000000">
                      <a:alpha val="43137"/>
                    </a:srgbClr>
                  </a:outerShdw>
                </a:effectLst>
                <a:latin typeface="Calibri" panose="020F0502020204030204" pitchFamily="34" charset="0"/>
              </a:rPr>
              <a:t>“</a:t>
            </a:r>
            <a:r>
              <a:rPr lang="en-US" sz="4000" dirty="0">
                <a:effectLst>
                  <a:outerShdw blurRad="38100" dist="38100" dir="2700000" algn="tl">
                    <a:srgbClr val="000000">
                      <a:alpha val="43137"/>
                    </a:srgbClr>
                  </a:outerShdw>
                </a:effectLst>
                <a:latin typeface="Calibri" panose="020F0502020204030204" pitchFamily="34" charset="0"/>
              </a:rPr>
              <a:t>From that time Jesus began to preach and say,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rPr>
              <a:t>Repent, for the kingdom of heaven is at hand</a:t>
            </a:r>
            <a:r>
              <a:rPr lang="en-US" sz="4000" dirty="0">
                <a:effectLst>
                  <a:outerShdw blurRad="38100" dist="38100" dir="2700000" algn="tl">
                    <a:srgbClr val="000000">
                      <a:alpha val="43137"/>
                    </a:srgbClr>
                  </a:outerShdw>
                </a:effectLst>
                <a:latin typeface="Calibri" panose="020F0502020204030204" pitchFamily="34" charset="0"/>
              </a:rPr>
              <a:t>.’”</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4DF6E33-E0C8-4EEC-BDF8-E1EB341FA5FA}"/>
              </a:ext>
            </a:extLst>
          </p:cNvPr>
          <p:cNvPicPr>
            <a:picLocks noChangeAspect="1"/>
          </p:cNvPicPr>
          <p:nvPr/>
        </p:nvPicPr>
        <p:blipFill>
          <a:blip r:embed="rId3"/>
          <a:stretch>
            <a:fillRect/>
          </a:stretch>
        </p:blipFill>
        <p:spPr>
          <a:xfrm>
            <a:off x="2655517" y="2514600"/>
            <a:ext cx="3832967" cy="2286000"/>
          </a:xfrm>
          <a:prstGeom prst="rect">
            <a:avLst/>
          </a:prstGeom>
        </p:spPr>
      </p:pic>
    </p:spTree>
    <p:extLst>
      <p:ext uri="{BB962C8B-B14F-4D97-AF65-F5344CB8AC3E}">
        <p14:creationId xmlns:p14="http://schemas.microsoft.com/office/powerpoint/2010/main" val="3177494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223654" y="76200"/>
            <a:ext cx="8586952" cy="4662815"/>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10:5-7</a:t>
            </a:r>
          </a:p>
          <a:p>
            <a:pPr marL="0" marR="0"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rPr>
              <a:t> These twelve Jesus sent out after instructing them: “Do not go in </a:t>
            </a:r>
            <a:r>
              <a:rPr lang="en-US" sz="3600" i="1" dirty="0">
                <a:effectLst>
                  <a:outerShdw blurRad="38100" dist="38100" dir="2700000" algn="tl">
                    <a:srgbClr val="000000">
                      <a:alpha val="43137"/>
                    </a:srgbClr>
                  </a:outerShdw>
                </a:effectLst>
                <a:latin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rPr>
              <a:t> way of </a:t>
            </a:r>
            <a:r>
              <a:rPr lang="en-US" sz="3600" i="1" dirty="0">
                <a:effectLst>
                  <a:outerShdw blurRad="38100" dist="38100" dir="2700000" algn="tl">
                    <a:srgbClr val="000000">
                      <a:alpha val="43137"/>
                    </a:srgbClr>
                  </a:outerShdw>
                </a:effectLst>
                <a:latin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rPr>
              <a:t> Gentiles, and do not enter </a:t>
            </a:r>
            <a:r>
              <a:rPr lang="en-US" sz="3600" i="1" dirty="0">
                <a:effectLst>
                  <a:outerShdw blurRad="38100" dist="38100" dir="2700000" algn="tl">
                    <a:srgbClr val="000000">
                      <a:alpha val="43137"/>
                    </a:srgbClr>
                  </a:outerShdw>
                </a:effectLst>
                <a:latin typeface="Calibri" panose="020F0502020204030204" pitchFamily="34" charset="0"/>
              </a:rPr>
              <a:t>any</a:t>
            </a:r>
            <a:r>
              <a:rPr lang="en-US" sz="3600" dirty="0">
                <a:effectLst>
                  <a:outerShdw blurRad="38100" dist="38100" dir="2700000" algn="tl">
                    <a:srgbClr val="000000">
                      <a:alpha val="43137"/>
                    </a:srgbClr>
                  </a:outerShdw>
                </a:effectLst>
                <a:latin typeface="Calibri" panose="020F0502020204030204" pitchFamily="34" charset="0"/>
              </a:rPr>
              <a:t> city of the Samaritans; </a:t>
            </a:r>
            <a:r>
              <a:rPr lang="en-US" sz="3600" baseline="30000" dirty="0">
                <a:effectLst>
                  <a:outerShdw blurRad="38100" dist="38100" dir="2700000" algn="tl">
                    <a:srgbClr val="000000">
                      <a:alpha val="43137"/>
                    </a:srgbClr>
                  </a:outerShdw>
                </a:effectLst>
                <a:latin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rPr>
              <a:t> but rather go to the lost sheep of the house of Israel. </a:t>
            </a:r>
            <a:r>
              <a:rPr lang="en-US" sz="3600" baseline="30000" dirty="0">
                <a:effectLst>
                  <a:outerShdw blurRad="38100" dist="38100" dir="2700000" algn="tl">
                    <a:srgbClr val="000000">
                      <a:alpha val="43137"/>
                    </a:srgbClr>
                  </a:outerShdw>
                </a:effectLst>
                <a:latin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rPr>
              <a:t> “And as you go, preach,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kingdom of heaven is at hand.’ </a:t>
            </a:r>
          </a:p>
        </p:txBody>
      </p:sp>
    </p:spTree>
    <p:extLst>
      <p:ext uri="{BB962C8B-B14F-4D97-AF65-F5344CB8AC3E}">
        <p14:creationId xmlns:p14="http://schemas.microsoft.com/office/powerpoint/2010/main" val="2515705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661997" y="76200"/>
            <a:ext cx="7820006"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12:24</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2667000"/>
            <a:ext cx="3048000" cy="2286000"/>
          </a:xfrm>
          <a:prstGeom prst="ellipse">
            <a:avLst/>
          </a:prstGeom>
          <a:ln>
            <a:noFill/>
          </a:ln>
          <a:effectLst>
            <a:softEdge rad="112500"/>
          </a:effectLst>
        </p:spPr>
      </p:pic>
    </p:spTree>
    <p:extLst>
      <p:ext uri="{BB962C8B-B14F-4D97-AF65-F5344CB8AC3E}">
        <p14:creationId xmlns:p14="http://schemas.microsoft.com/office/powerpoint/2010/main" val="401437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2400" y="701040"/>
          <a:ext cx="8839200" cy="5638702"/>
        </p:xfrm>
        <a:graphic>
          <a:graphicData uri="http://schemas.openxmlformats.org/drawingml/2006/table">
            <a:tbl>
              <a:tblPr firstRow="1" bandRow="1">
                <a:tableStyleId>{D7AC3CCA-C797-4891-BE02-D94E43425B78}</a:tableStyleId>
              </a:tblPr>
              <a:tblGrid>
                <a:gridCol w="3276600">
                  <a:extLst>
                    <a:ext uri="{9D8B030D-6E8A-4147-A177-3AD203B41FA5}">
                      <a16:colId xmlns:a16="http://schemas.microsoft.com/office/drawing/2014/main" val="1548706622"/>
                    </a:ext>
                  </a:extLst>
                </a:gridCol>
                <a:gridCol w="2895600">
                  <a:extLst>
                    <a:ext uri="{9D8B030D-6E8A-4147-A177-3AD203B41FA5}">
                      <a16:colId xmlns:a16="http://schemas.microsoft.com/office/drawing/2014/main" val="2017861585"/>
                    </a:ext>
                  </a:extLst>
                </a:gridCol>
                <a:gridCol w="2667000">
                  <a:extLst>
                    <a:ext uri="{9D8B030D-6E8A-4147-A177-3AD203B41FA5}">
                      <a16:colId xmlns:a16="http://schemas.microsoft.com/office/drawing/2014/main" val="1115267921"/>
                    </a:ext>
                  </a:extLst>
                </a:gridCol>
              </a:tblGrid>
              <a:tr h="439394">
                <a:tc gridSpan="3">
                  <a:txBody>
                    <a:bodyPr/>
                    <a:lstStyle/>
                    <a:p>
                      <a:pPr algn="ctr"/>
                      <a:r>
                        <a:rPr lang="en-US" sz="3600" dirty="0">
                          <a:solidFill>
                            <a:srgbClr val="FFFFCC"/>
                          </a:solidFill>
                          <a:latin typeface="Calibri" panose="020F0502020204030204" pitchFamily="34" charset="0"/>
                        </a:rPr>
                        <a:t>Transition from Public to Private Ministry</a:t>
                      </a:r>
                    </a:p>
                  </a:txBody>
                  <a:tcPr>
                    <a:solidFill>
                      <a:srgbClr val="00B0F0"/>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439394">
                <a:tc>
                  <a:txBody>
                    <a:bodyPr/>
                    <a:lstStyle/>
                    <a:p>
                      <a:pPr algn="ctr"/>
                      <a:endParaRPr lang="en-US" sz="2800" b="1" dirty="0">
                        <a:latin typeface="Calibri" panose="020F0502020204030204" pitchFamily="34" charset="0"/>
                      </a:endParaRPr>
                    </a:p>
                  </a:txBody>
                  <a:tcPr/>
                </a:tc>
                <a:tc>
                  <a:txBody>
                    <a:bodyPr/>
                    <a:lstStyle/>
                    <a:p>
                      <a:pPr algn="ctr"/>
                      <a:r>
                        <a:rPr kumimoji="0" lang="en-US" sz="2800" b="1" u="none" strike="noStrike" cap="none" normalizeH="0" baseline="0" dirty="0">
                          <a:ln>
                            <a:noFill/>
                          </a:ln>
                          <a:solidFill>
                            <a:srgbClr val="C00000"/>
                          </a:solidFill>
                          <a:effectLst/>
                          <a:latin typeface="Calibri" panose="020F0502020204030204" pitchFamily="34" charset="0"/>
                        </a:rPr>
                        <a:t>Public</a:t>
                      </a:r>
                      <a:endParaRPr lang="en-US" sz="2800" b="1" dirty="0">
                        <a:solidFill>
                          <a:srgbClr val="C00000"/>
                        </a:solidFill>
                        <a:latin typeface="Calibri" panose="020F0502020204030204" pitchFamily="34" charset="0"/>
                      </a:endParaRPr>
                    </a:p>
                  </a:txBody>
                  <a:tcPr/>
                </a:tc>
                <a:tc>
                  <a:txBody>
                    <a:bodyPr/>
                    <a:lstStyle/>
                    <a:p>
                      <a:pPr algn="ctr"/>
                      <a:r>
                        <a:rPr lang="en-US" sz="2800" b="1" dirty="0">
                          <a:solidFill>
                            <a:srgbClr val="0000FF"/>
                          </a:solidFill>
                          <a:latin typeface="Calibri" panose="020F0502020204030204" pitchFamily="34" charset="0"/>
                        </a:rPr>
                        <a:t>Private</a:t>
                      </a:r>
                    </a:p>
                  </a:txBody>
                  <a:tcPr/>
                </a:tc>
                <a:extLst>
                  <a:ext uri="{0D108BD9-81ED-4DB2-BD59-A6C34878D82A}">
                    <a16:rowId xmlns:a16="http://schemas.microsoft.com/office/drawing/2014/main" val="322325277"/>
                  </a:ext>
                </a:extLst>
              </a:tr>
              <a:tr h="43939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rPr>
                        <a:t>Scripture</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Matt. 1–12</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Matt. 13–28</a:t>
                      </a:r>
                      <a:endParaRPr kumimoji="0" 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3" marB="45713" anchor="ctr" horzOverflow="overflow"/>
                </a:tc>
                <a:extLst>
                  <a:ext uri="{0D108BD9-81ED-4DB2-BD59-A6C34878D82A}">
                    <a16:rowId xmlns:a16="http://schemas.microsoft.com/office/drawing/2014/main" val="21921017"/>
                  </a:ext>
                </a:extLst>
              </a:tr>
              <a:tr h="42133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rPr>
                        <a:t>Focus</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Nation</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Remnant</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36724035"/>
                  </a:ext>
                </a:extLst>
              </a:tr>
              <a:tr h="682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rPr>
                        <a:t>Miracles</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Proof to nation</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Training for remnant</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3012532902"/>
                  </a:ext>
                </a:extLst>
              </a:tr>
              <a:tr h="43939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rPr>
                        <a:t>Offer</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Prominent</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Disappears</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692019242"/>
                  </a:ext>
                </a:extLst>
              </a:tr>
              <a:tr h="43939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rPr>
                        <a:t>Teaching</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Discourse</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Parabolic</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289722862"/>
                  </a:ext>
                </a:extLst>
              </a:tr>
              <a:tr h="43939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rPr>
                        <a:t>Interim program</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Not mentioned</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Prominent</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270603190"/>
                  </a:ext>
                </a:extLst>
              </a:tr>
              <a:tr h="43939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Crucifixion; Resurrection</a:t>
                      </a: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Not mentioned (4:17)</a:t>
                      </a: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Prominent (16:21)</a:t>
                      </a:r>
                    </a:p>
                  </a:txBody>
                  <a:tcPr marT="45713" marB="45713" anchor="ctr" horzOverflow="overflow"/>
                </a:tc>
                <a:extLst>
                  <a:ext uri="{0D108BD9-81ED-4DB2-BD59-A6C34878D82A}">
                    <a16:rowId xmlns:a16="http://schemas.microsoft.com/office/drawing/2014/main" val="1280132494"/>
                  </a:ext>
                </a:extLst>
              </a:tr>
            </a:tbl>
          </a:graphicData>
        </a:graphic>
      </p:graphicFrame>
    </p:spTree>
    <p:extLst>
      <p:ext uri="{BB962C8B-B14F-4D97-AF65-F5344CB8AC3E}">
        <p14:creationId xmlns:p14="http://schemas.microsoft.com/office/powerpoint/2010/main" val="3743440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rPr>
              <a:t>Matthew Outline</a:t>
            </a:r>
          </a:p>
        </p:txBody>
      </p:sp>
      <p:sp>
        <p:nvSpPr>
          <p:cNvPr id="26627" name="Rectangle 3"/>
          <p:cNvSpPr>
            <a:spLocks noGrp="1" noChangeArrowheads="1"/>
          </p:cNvSpPr>
          <p:nvPr>
            <p:ph type="body" idx="1"/>
          </p:nvPr>
        </p:nvSpPr>
        <p:spPr>
          <a:xfrm>
            <a:off x="164969" y="1244338"/>
            <a:ext cx="8814062" cy="5184742"/>
          </a:xfrm>
        </p:spPr>
        <p:txBody>
          <a:bodyPr/>
          <a:lstStyle/>
          <a:p>
            <a:pPr marL="0" indent="0" eaLnBrk="1" hangingPunct="1">
              <a:lnSpc>
                <a:spcPct val="90000"/>
              </a:lnSpc>
              <a:buNone/>
              <a:defRPr/>
            </a:pPr>
            <a:r>
              <a:rPr lang="en-US" sz="2800" dirty="0"/>
              <a:t>Pedigree of the king (1</a:t>
            </a:r>
            <a:r>
              <a:rPr lang="en-US" sz="2800" dirty="0">
                <a:cs typeface="Calibri" panose="020F0502020204030204" pitchFamily="34" charset="0"/>
              </a:rPr>
              <a:t>–2)</a:t>
            </a:r>
            <a:endParaRPr lang="en-US" sz="2800" dirty="0"/>
          </a:p>
          <a:p>
            <a:pPr lvl="1" eaLnBrk="1" hangingPunct="1">
              <a:lnSpc>
                <a:spcPct val="90000"/>
              </a:lnSpc>
              <a:defRPr/>
            </a:pPr>
            <a:r>
              <a:rPr lang="en-US" dirty="0"/>
              <a:t>Preparation of the king (3</a:t>
            </a:r>
            <a:r>
              <a:rPr lang="en-US" dirty="0">
                <a:cs typeface="Calibri" panose="020F0502020204030204" pitchFamily="34" charset="0"/>
              </a:rPr>
              <a:t>–4)</a:t>
            </a:r>
            <a:endParaRPr lang="en-US" dirty="0"/>
          </a:p>
          <a:p>
            <a:pPr lvl="2" eaLnBrk="1" hangingPunct="1">
              <a:lnSpc>
                <a:spcPct val="90000"/>
              </a:lnSpc>
              <a:defRPr/>
            </a:pPr>
            <a:r>
              <a:rPr lang="en-US" sz="2800" dirty="0"/>
              <a:t>Pedagogy of the king (5</a:t>
            </a:r>
            <a:r>
              <a:rPr lang="en-US" sz="2800" dirty="0">
                <a:cs typeface="Calibri" panose="020F0502020204030204" pitchFamily="34" charset="0"/>
              </a:rPr>
              <a:t>–7)</a:t>
            </a:r>
            <a:endParaRPr lang="en-US" sz="2800" dirty="0"/>
          </a:p>
          <a:p>
            <a:pPr lvl="3" eaLnBrk="1" hangingPunct="1">
              <a:lnSpc>
                <a:spcPct val="90000"/>
              </a:lnSpc>
              <a:defRPr/>
            </a:pPr>
            <a:r>
              <a:rPr lang="en-US" sz="2800" dirty="0"/>
              <a:t>Power of the king (8</a:t>
            </a:r>
            <a:r>
              <a:rPr lang="en-US" sz="2800" dirty="0">
                <a:cs typeface="Calibri" panose="020F0502020204030204" pitchFamily="34" charset="0"/>
              </a:rPr>
              <a:t>–9)</a:t>
            </a:r>
          </a:p>
          <a:p>
            <a:pPr lvl="4" eaLnBrk="1" hangingPunct="1">
              <a:lnSpc>
                <a:spcPct val="90000"/>
              </a:lnSpc>
              <a:defRPr/>
            </a:pPr>
            <a:r>
              <a:rPr lang="en-US" sz="2800" dirty="0">
                <a:cs typeface="Calibri" panose="020F0502020204030204" pitchFamily="34" charset="0"/>
              </a:rPr>
              <a:t>Program of the king (10)</a:t>
            </a:r>
            <a:endParaRPr lang="en-US" sz="2800" dirty="0"/>
          </a:p>
          <a:p>
            <a:pPr lvl="5">
              <a:lnSpc>
                <a:spcPct val="90000"/>
              </a:lnSpc>
              <a:defRPr/>
            </a:pPr>
            <a:r>
              <a:rPr lang="en-US" sz="2800" dirty="0">
                <a:latin typeface="Calibri" panose="020F0502020204030204" pitchFamily="34" charset="0"/>
              </a:rPr>
              <a:t>Progressive rejection of the king (11</a:t>
            </a:r>
            <a:r>
              <a:rPr lang="en-US" sz="2800" dirty="0">
                <a:latin typeface="Calibri" panose="020F0502020204030204" pitchFamily="34" charset="0"/>
                <a:cs typeface="Calibri" panose="020F0502020204030204" pitchFamily="34" charset="0"/>
              </a:rPr>
              <a:t>–12)</a:t>
            </a:r>
            <a:endParaRPr lang="en-US" sz="2800" dirty="0">
              <a:latin typeface="Calibri" panose="020F0502020204030204" pitchFamily="34" charset="0"/>
            </a:endParaRPr>
          </a:p>
          <a:p>
            <a:pPr lvl="4" eaLnBrk="1" hangingPunct="1">
              <a:lnSpc>
                <a:spcPct val="90000"/>
              </a:lnSpc>
              <a:defRPr/>
            </a:pPr>
            <a:r>
              <a:rPr lang="en-US" sz="2800" dirty="0"/>
              <a:t>Preparation of the king’s disciples (13</a:t>
            </a:r>
            <a:r>
              <a:rPr lang="en-US" sz="2800" dirty="0">
                <a:cs typeface="Calibri" panose="020F0502020204030204" pitchFamily="34" charset="0"/>
              </a:rPr>
              <a:t>–20)</a:t>
            </a:r>
            <a:endParaRPr lang="en-US" sz="2800" dirty="0"/>
          </a:p>
          <a:p>
            <a:pPr lvl="3" eaLnBrk="1" hangingPunct="1">
              <a:lnSpc>
                <a:spcPct val="90000"/>
              </a:lnSpc>
              <a:defRPr/>
            </a:pPr>
            <a:r>
              <a:rPr lang="en-US" sz="2800" dirty="0"/>
              <a:t>Presentation &amp; rejection of the king (21</a:t>
            </a:r>
            <a:r>
              <a:rPr lang="en-US" sz="2800" dirty="0">
                <a:cs typeface="Calibri" panose="020F0502020204030204" pitchFamily="34" charset="0"/>
              </a:rPr>
              <a:t>–23)</a:t>
            </a:r>
            <a:r>
              <a:rPr lang="en-US" sz="2800" dirty="0"/>
              <a:t> </a:t>
            </a:r>
          </a:p>
          <a:p>
            <a:pPr lvl="2" eaLnBrk="1" hangingPunct="1">
              <a:lnSpc>
                <a:spcPct val="90000"/>
              </a:lnSpc>
              <a:defRPr/>
            </a:pPr>
            <a:r>
              <a:rPr lang="en-US" sz="2800" dirty="0"/>
              <a:t>Prophecies of the king (24</a:t>
            </a:r>
            <a:r>
              <a:rPr lang="en-US" sz="2800" dirty="0">
                <a:cs typeface="Calibri" panose="020F0502020204030204" pitchFamily="34" charset="0"/>
              </a:rPr>
              <a:t>–25)</a:t>
            </a:r>
            <a:endParaRPr lang="en-US" sz="2800" dirty="0"/>
          </a:p>
          <a:p>
            <a:pPr lvl="1" eaLnBrk="1" hangingPunct="1">
              <a:lnSpc>
                <a:spcPct val="90000"/>
              </a:lnSpc>
              <a:defRPr/>
            </a:pPr>
            <a:r>
              <a:rPr lang="en-US" dirty="0"/>
              <a:t>Passion of the king (26</a:t>
            </a:r>
            <a:r>
              <a:rPr lang="en-US" dirty="0">
                <a:cs typeface="Calibri" panose="020F0502020204030204" pitchFamily="34" charset="0"/>
              </a:rPr>
              <a:t>–27)</a:t>
            </a:r>
            <a:endParaRPr lang="en-US" dirty="0"/>
          </a:p>
          <a:p>
            <a:pPr marL="0" indent="0" eaLnBrk="1" hangingPunct="1">
              <a:lnSpc>
                <a:spcPct val="90000"/>
              </a:lnSpc>
              <a:buNone/>
              <a:defRPr/>
            </a:pPr>
            <a:r>
              <a:rPr lang="en-US" sz="2800" dirty="0"/>
              <a:t>Proof of the king (</a:t>
            </a:r>
            <a:r>
              <a:rPr lang="en-US" sz="2800" dirty="0">
                <a:cs typeface="Calibri" panose="020F0502020204030204" pitchFamily="34" charset="0"/>
              </a:rPr>
              <a:t>28)</a:t>
            </a:r>
          </a:p>
        </p:txBody>
      </p:sp>
    </p:spTree>
    <p:extLst>
      <p:ext uri="{BB962C8B-B14F-4D97-AF65-F5344CB8AC3E}">
        <p14:creationId xmlns:p14="http://schemas.microsoft.com/office/powerpoint/2010/main" val="1056996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rPr>
              <a:t>Matthew Outline</a:t>
            </a:r>
          </a:p>
        </p:txBody>
      </p:sp>
      <p:sp>
        <p:nvSpPr>
          <p:cNvPr id="26627" name="Rectangle 3"/>
          <p:cNvSpPr>
            <a:spLocks noGrp="1" noChangeArrowheads="1"/>
          </p:cNvSpPr>
          <p:nvPr>
            <p:ph type="body" idx="1"/>
          </p:nvPr>
        </p:nvSpPr>
        <p:spPr>
          <a:xfrm>
            <a:off x="164969" y="1244338"/>
            <a:ext cx="8814062" cy="5184742"/>
          </a:xfrm>
        </p:spPr>
        <p:txBody>
          <a:bodyPr/>
          <a:lstStyle/>
          <a:p>
            <a:pPr marL="0" indent="0" eaLnBrk="1" hangingPunct="1">
              <a:lnSpc>
                <a:spcPct val="90000"/>
              </a:lnSpc>
              <a:buNone/>
              <a:defRPr/>
            </a:pPr>
            <a:r>
              <a:rPr lang="en-US" sz="2800" dirty="0"/>
              <a:t>Pedigree of the king (1</a:t>
            </a:r>
            <a:r>
              <a:rPr lang="en-US" sz="2800" dirty="0">
                <a:cs typeface="Calibri" panose="020F0502020204030204" pitchFamily="34" charset="0"/>
              </a:rPr>
              <a:t>–2)</a:t>
            </a:r>
            <a:endParaRPr lang="en-US" sz="2800" dirty="0"/>
          </a:p>
          <a:p>
            <a:pPr lvl="1" eaLnBrk="1" hangingPunct="1">
              <a:lnSpc>
                <a:spcPct val="90000"/>
              </a:lnSpc>
              <a:defRPr/>
            </a:pPr>
            <a:r>
              <a:rPr lang="en-US" dirty="0"/>
              <a:t>Preparation of the king (3</a:t>
            </a:r>
            <a:r>
              <a:rPr lang="en-US" dirty="0">
                <a:cs typeface="Calibri" panose="020F0502020204030204" pitchFamily="34" charset="0"/>
              </a:rPr>
              <a:t>–4)</a:t>
            </a:r>
            <a:endParaRPr lang="en-US" dirty="0"/>
          </a:p>
          <a:p>
            <a:pPr lvl="2" eaLnBrk="1" hangingPunct="1">
              <a:lnSpc>
                <a:spcPct val="90000"/>
              </a:lnSpc>
              <a:defRPr/>
            </a:pPr>
            <a:r>
              <a:rPr lang="en-US" sz="2800" dirty="0"/>
              <a:t>Pedagogy of the king (5</a:t>
            </a:r>
            <a:r>
              <a:rPr lang="en-US" sz="2800" dirty="0">
                <a:cs typeface="Calibri" panose="020F0502020204030204" pitchFamily="34" charset="0"/>
              </a:rPr>
              <a:t>–7)</a:t>
            </a:r>
            <a:endParaRPr lang="en-US" sz="2800" dirty="0"/>
          </a:p>
          <a:p>
            <a:pPr lvl="3" eaLnBrk="1" hangingPunct="1">
              <a:lnSpc>
                <a:spcPct val="90000"/>
              </a:lnSpc>
              <a:defRPr/>
            </a:pPr>
            <a:r>
              <a:rPr lang="en-US" sz="2800" dirty="0"/>
              <a:t>Power of the king (8</a:t>
            </a:r>
            <a:r>
              <a:rPr lang="en-US" sz="2800" dirty="0">
                <a:cs typeface="Calibri" panose="020F0502020204030204" pitchFamily="34" charset="0"/>
              </a:rPr>
              <a:t>–9)</a:t>
            </a:r>
          </a:p>
          <a:p>
            <a:pPr lvl="4" eaLnBrk="1" hangingPunct="1">
              <a:lnSpc>
                <a:spcPct val="90000"/>
              </a:lnSpc>
              <a:defRPr/>
            </a:pPr>
            <a:r>
              <a:rPr lang="en-US" sz="2800" dirty="0">
                <a:cs typeface="Calibri" panose="020F0502020204030204" pitchFamily="34" charset="0"/>
              </a:rPr>
              <a:t>Program of the king (10)</a:t>
            </a:r>
            <a:endParaRPr lang="en-US" sz="2800" dirty="0"/>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t>Preparation of the king’s disciples (13</a:t>
            </a:r>
            <a:r>
              <a:rPr lang="en-US" sz="2800" dirty="0">
                <a:cs typeface="Calibri" panose="020F0502020204030204" pitchFamily="34" charset="0"/>
              </a:rPr>
              <a:t>–20)</a:t>
            </a:r>
            <a:endParaRPr lang="en-US" sz="2800" dirty="0"/>
          </a:p>
          <a:p>
            <a:pPr lvl="3" eaLnBrk="1" hangingPunct="1">
              <a:lnSpc>
                <a:spcPct val="90000"/>
              </a:lnSpc>
              <a:defRPr/>
            </a:pPr>
            <a:r>
              <a:rPr lang="en-US" sz="2800" dirty="0"/>
              <a:t>Presentation &amp; rejection of the king (21</a:t>
            </a:r>
            <a:r>
              <a:rPr lang="en-US" sz="2800" dirty="0">
                <a:cs typeface="Calibri" panose="020F0502020204030204" pitchFamily="34" charset="0"/>
              </a:rPr>
              <a:t>–23)</a:t>
            </a:r>
            <a:r>
              <a:rPr lang="en-US" sz="2800" dirty="0"/>
              <a:t> </a:t>
            </a:r>
          </a:p>
          <a:p>
            <a:pPr lvl="2" eaLnBrk="1" hangingPunct="1">
              <a:lnSpc>
                <a:spcPct val="90000"/>
              </a:lnSpc>
              <a:defRPr/>
            </a:pPr>
            <a:r>
              <a:rPr lang="en-US" sz="2800" dirty="0"/>
              <a:t>Prophecies of the king (24</a:t>
            </a:r>
            <a:r>
              <a:rPr lang="en-US" sz="2800" dirty="0">
                <a:cs typeface="Calibri" panose="020F0502020204030204" pitchFamily="34" charset="0"/>
              </a:rPr>
              <a:t>–25)</a:t>
            </a:r>
            <a:endParaRPr lang="en-US" sz="2800" dirty="0"/>
          </a:p>
          <a:p>
            <a:pPr lvl="1" eaLnBrk="1" hangingPunct="1">
              <a:lnSpc>
                <a:spcPct val="90000"/>
              </a:lnSpc>
              <a:defRPr/>
            </a:pPr>
            <a:r>
              <a:rPr lang="en-US" dirty="0"/>
              <a:t>Passion of the king (26</a:t>
            </a:r>
            <a:r>
              <a:rPr lang="en-US" dirty="0">
                <a:cs typeface="Calibri" panose="020F0502020204030204" pitchFamily="34" charset="0"/>
              </a:rPr>
              <a:t>–27)</a:t>
            </a:r>
            <a:endParaRPr lang="en-US" dirty="0"/>
          </a:p>
          <a:p>
            <a:pPr marL="0" indent="0" eaLnBrk="1" hangingPunct="1">
              <a:lnSpc>
                <a:spcPct val="90000"/>
              </a:lnSpc>
              <a:buNone/>
              <a:defRPr/>
            </a:pPr>
            <a:r>
              <a:rPr lang="en-US" sz="2800" dirty="0"/>
              <a:t>Proof of the king (</a:t>
            </a:r>
            <a:r>
              <a:rPr lang="en-US" sz="2800" dirty="0">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381000" y="152400"/>
            <a:ext cx="8305800" cy="342900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24:14</a:t>
            </a:r>
          </a:p>
          <a:p>
            <a:pPr algn="just">
              <a:spcBef>
                <a:spcPts val="600"/>
              </a:spcBef>
              <a:spcAft>
                <a:spcPts val="600"/>
              </a:spcAft>
            </a:pPr>
            <a:r>
              <a:rPr lang="en-US" altLang="en-US" sz="3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altLang="en-US" sz="3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a:t>
            </a:r>
            <a:r>
              <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gospel of the kingdom</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shall be preached in the whole world as a testimony to all the nations, and then the end will come.</a:t>
            </a:r>
            <a:r>
              <a:rPr lang="en-US" sz="3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63298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ctrTitle" idx="4294967295"/>
          </p:nvPr>
        </p:nvSpPr>
        <p:spPr>
          <a:xfrm>
            <a:off x="1562100" y="594359"/>
            <a:ext cx="6019800" cy="1371600"/>
          </a:xfrm>
        </p:spPr>
        <p:txBody>
          <a:bodyPr/>
          <a:lstStyle/>
          <a:p>
            <a:pPr algn="ctr" eaLnBrk="1" hangingPunct="1">
              <a:defRPr/>
            </a:pPr>
            <a:r>
              <a:rPr lang="en-US" altLang="en-US" dirty="0">
                <a:solidFill>
                  <a:srgbClr val="00FFFF"/>
                </a:solidFill>
                <a:effectLst>
                  <a:outerShdw blurRad="38100" dist="38100" dir="2700000" algn="tl">
                    <a:srgbClr val="000000">
                      <a:alpha val="43137"/>
                    </a:srgbClr>
                  </a:outerShdw>
                </a:effectLst>
                <a:cs typeface="Calibri" panose="020F0502020204030204" pitchFamily="34" charset="0"/>
              </a:rPr>
              <a:t>The Coming Kingdom</a:t>
            </a:r>
            <a:br>
              <a:rPr lang="en-US" altLang="en-US" b="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rgbClr val="00FFFF"/>
                </a:solidFill>
                <a:effectLst>
                  <a:outerShdw blurRad="38100" dist="38100" dir="2700000" algn="tl">
                    <a:srgbClr val="000000">
                      <a:alpha val="43137"/>
                    </a:srgbClr>
                  </a:outerShdw>
                </a:effectLst>
                <a:cs typeface="Calibri" panose="020F0502020204030204" pitchFamily="34" charset="0"/>
              </a:rPr>
              <a:t>Chapter 13</a:t>
            </a:r>
            <a:endParaRPr lang="en-US" altLang="en-US"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6147" name="Subtitle 2"/>
          <p:cNvSpPr>
            <a:spLocks noGrp="1"/>
          </p:cNvSpPr>
          <p:nvPr>
            <p:ph type="subTitle" idx="4294967295"/>
          </p:nvPr>
        </p:nvSpPr>
        <p:spPr>
          <a:xfrm>
            <a:off x="990600" y="4572001"/>
            <a:ext cx="7467600" cy="1752600"/>
          </a:xfrm>
        </p:spPr>
        <p:txBody>
          <a:bodyPr/>
          <a:lstStyle/>
          <a:p>
            <a:pPr marL="0" indent="0" algn="ctr" eaLnBrk="1" hangingPunct="1">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Andy Woods</a:t>
            </a:r>
          </a:p>
          <a:p>
            <a:pPr eaLnBrk="1" hangingPunct="1"/>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ctr" eaLnBrk="1" hangingPunct="1">
              <a:buNone/>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Pastor – Sugar Land Bible Church</a:t>
            </a:r>
          </a:p>
          <a:p>
            <a:pPr marL="0" indent="0" algn="ctr" eaLnBrk="1" hangingPunct="1">
              <a:buNone/>
            </a:pPr>
            <a:r>
              <a:rPr lang="en-US" altLang="en-US" sz="2000" dirty="0">
                <a:effectLst>
                  <a:outerShdw blurRad="38100" dist="38100" dir="2700000" algn="tl">
                    <a:srgbClr val="000000">
                      <a:alpha val="43137"/>
                    </a:srgbClr>
                  </a:outerShdw>
                </a:effectLst>
                <a:cs typeface="Calibri" panose="020F0502020204030204" pitchFamily="34" charset="0"/>
              </a:rPr>
              <a:t>President</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Chafer Theological Seminary</a:t>
            </a:r>
            <a:r>
              <a:rPr lang="en-US" altLang="en-US"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14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16363" y="2362200"/>
            <a:ext cx="1311275" cy="1828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12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124200" y="228600"/>
            <a:ext cx="2895600" cy="1066800"/>
          </a:xfrm>
        </p:spPr>
        <p:txBody>
          <a:bodyPr/>
          <a:lstStyle/>
          <a:p>
            <a:pPr algn="ct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2000" dirty="0">
                <a:solidFill>
                  <a:schemeClr val="tx1"/>
                </a:solidFill>
                <a:effectLst>
                  <a:outerShdw blurRad="38100" dist="38100" dir="2700000" algn="tl">
                    <a:srgbClr val="000000">
                      <a:alpha val="43137"/>
                    </a:srgbClr>
                  </a:outerShdw>
                </a:effectLst>
                <a:latin typeface="Calibri" panose="020F0502020204030204" pitchFamily="34" charset="0"/>
              </a:rPr>
            </a:br>
            <a:r>
              <a:rPr lang="en-US" altLang="en-US" sz="2000" i="1" dirty="0">
                <a:solidFill>
                  <a:schemeClr val="tx1"/>
                </a:solidFill>
                <a:effectLst>
                  <a:outerShdw blurRad="38100" dist="38100" dir="2700000" algn="tl">
                    <a:srgbClr val="000000">
                      <a:alpha val="43137"/>
                    </a:srgbClr>
                  </a:outerShdw>
                </a:effectLst>
                <a:latin typeface="Calibri" panose="020F0502020204030204" pitchFamily="34" charset="0"/>
              </a:rPr>
              <a:t>So Great A Salvation, </a:t>
            </a:r>
            <a:r>
              <a:rPr lang="en-US" altLang="en-US" sz="2000" dirty="0">
                <a:solidFill>
                  <a:schemeClr val="tx1"/>
                </a:solidFill>
                <a:effectLst>
                  <a:outerShdw blurRad="38100" dist="38100" dir="2700000" algn="tl">
                    <a:srgbClr val="000000">
                      <a:alpha val="43137"/>
                    </a:srgbClr>
                  </a:outerShdw>
                </a:effectLst>
                <a:latin typeface="Calibri" panose="020F0502020204030204" pitchFamily="34" charset="0"/>
              </a:rPr>
              <a:t>Page </a:t>
            </a:r>
            <a:r>
              <a:rPr lang="en-US" altLang="en-US" sz="2000" dirty="0">
                <a:solidFill>
                  <a:schemeClr val="tx1"/>
                </a:solidFill>
                <a:effectLst>
                  <a:outerShdw blurRad="38100" dist="38100" dir="2700000" algn="tl">
                    <a:srgbClr val="000000">
                      <a:alpha val="43137"/>
                    </a:srgbClr>
                  </a:outerShdw>
                </a:effectLst>
              </a:rPr>
              <a:t>37</a:t>
            </a:r>
          </a:p>
        </p:txBody>
      </p:sp>
      <p:pic>
        <p:nvPicPr>
          <p:cNvPr id="32771" name="Picture 4">
            <a:extLst>
              <a:ext uri="{FF2B5EF4-FFF2-40B4-BE49-F238E27FC236}">
                <a16:creationId xmlns:a16="http://schemas.microsoft.com/office/drawing/2014/main" id="{3375EC81-464F-45AE-94F4-9D03B8914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76200"/>
            <a:ext cx="113376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8100" y="1600200"/>
            <a:ext cx="9067800" cy="4572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FontTx/>
              <a:buNone/>
              <a:defRPr/>
            </a:pPr>
            <a:r>
              <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the kingdom did not arrive because the people would not prepare properly for it. But this did not mean that there would never be a Davidic, millennial kingdom. The Lord taught that it would not appear immediately (Luke 19:11), but he also predicted that the gospel, the good news of the kingdom, would be preached yet again in the future period of the Great Tribulation (Matthew 24:14). And in that wicked time when Satan and the forces of evil will have almost total free reign, it will be very good news to know that the Messiah will soon rule on the earth</a:t>
            </a:r>
            <a:r>
              <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56188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FDA0F-9E40-49E0-8E37-CC796429D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68" y="45720"/>
            <a:ext cx="9074864" cy="6766560"/>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p>
          <a:p>
            <a:pPr algn="just"/>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will not see Me until you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906592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4" y="228600"/>
            <a:ext cx="8900931" cy="5364945"/>
          </a:xfrm>
          <a:prstGeom prst="rect">
            <a:avLst/>
          </a:prstGeom>
        </p:spPr>
      </p:pic>
    </p:spTree>
    <p:extLst>
      <p:ext uri="{BB962C8B-B14F-4D97-AF65-F5344CB8AC3E}">
        <p14:creationId xmlns:p14="http://schemas.microsoft.com/office/powerpoint/2010/main" val="1055622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1A13ABE-8D3E-47AB-B2B4-E127F920286A}"/>
              </a:ext>
            </a:extLst>
          </p:cNvPr>
          <p:cNvSpPr>
            <a:spLocks noGrp="1" noChangeArrowheads="1"/>
          </p:cNvSpPr>
          <p:nvPr>
            <p:ph type="title"/>
          </p:nvPr>
        </p:nvSpPr>
        <p:spPr>
          <a:xfrm>
            <a:off x="685800" y="152400"/>
            <a:ext cx="7772400" cy="1143000"/>
          </a:xfrm>
        </p:spPr>
        <p:txBody>
          <a:bodyPr/>
          <a:lstStyle/>
          <a:p>
            <a:pPr algn="ctr" eaLnBrk="1" hangingPunct="1"/>
            <a:r>
              <a:rPr lang="en-US" altLang="en-US" sz="3600" dirty="0">
                <a:effectLst>
                  <a:outerShdw blurRad="38100" dist="38100" dir="2700000" algn="tl">
                    <a:srgbClr val="000000">
                      <a:alpha val="43137"/>
                    </a:srgbClr>
                  </a:outerShdw>
                </a:effectLst>
              </a:rPr>
              <a:t>Acts 7-Stephen’s Speech</a:t>
            </a:r>
          </a:p>
        </p:txBody>
      </p:sp>
      <p:sp>
        <p:nvSpPr>
          <p:cNvPr id="17411" name="Rectangle 3">
            <a:extLst>
              <a:ext uri="{FF2B5EF4-FFF2-40B4-BE49-F238E27FC236}">
                <a16:creationId xmlns:a16="http://schemas.microsoft.com/office/drawing/2014/main" id="{085CB3FA-3B0E-4BC8-872C-C5E03D32C115}"/>
              </a:ext>
            </a:extLst>
          </p:cNvPr>
          <p:cNvSpPr>
            <a:spLocks noGrp="1" noChangeArrowheads="1"/>
          </p:cNvSpPr>
          <p:nvPr>
            <p:ph type="body" idx="1"/>
          </p:nvPr>
        </p:nvSpPr>
        <p:spPr>
          <a:xfrm>
            <a:off x="266700" y="1143001"/>
            <a:ext cx="8610600" cy="4900376"/>
          </a:xfrm>
        </p:spPr>
        <p:txBody>
          <a:bodyPr/>
          <a:lstStyle/>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7:1-5 – Abraham’s partial obedience</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7:6-38 – Israel’s initial rejections and later acceptances</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7:39-41 – Israel’s early rebellion against Moses </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7:42-45 – Israel reinterpreted Moses’ teachings though a polytheistic framework</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7:46-50 – Neither the Tabernacle nor Temple were intended as permanent habitations of God</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7:51-53 – Current generation imitating these same rebellions</a:t>
            </a:r>
          </a:p>
        </p:txBody>
      </p:sp>
    </p:spTree>
    <p:extLst>
      <p:ext uri="{BB962C8B-B14F-4D97-AF65-F5344CB8AC3E}">
        <p14:creationId xmlns:p14="http://schemas.microsoft.com/office/powerpoint/2010/main" val="249832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1A13ABE-8D3E-47AB-B2B4-E127F920286A}"/>
              </a:ext>
            </a:extLst>
          </p:cNvPr>
          <p:cNvSpPr>
            <a:spLocks noGrp="1" noChangeArrowheads="1"/>
          </p:cNvSpPr>
          <p:nvPr>
            <p:ph type="title"/>
          </p:nvPr>
        </p:nvSpPr>
        <p:spPr>
          <a:xfrm>
            <a:off x="685800" y="152400"/>
            <a:ext cx="7772400" cy="1143000"/>
          </a:xfrm>
        </p:spPr>
        <p:txBody>
          <a:bodyPr/>
          <a:lstStyle/>
          <a:p>
            <a:pPr algn="ctr" eaLnBrk="1" hangingPunct="1"/>
            <a:r>
              <a:rPr lang="en-US" altLang="en-US" sz="3600" dirty="0">
                <a:effectLst>
                  <a:outerShdw blurRad="38100" dist="38100" dir="2700000" algn="tl">
                    <a:srgbClr val="000000">
                      <a:alpha val="43137"/>
                    </a:srgbClr>
                  </a:outerShdw>
                </a:effectLst>
              </a:rPr>
              <a:t>Acts 7-Stephen’s Speech</a:t>
            </a:r>
          </a:p>
        </p:txBody>
      </p:sp>
      <p:sp>
        <p:nvSpPr>
          <p:cNvPr id="17411" name="Rectangle 3">
            <a:extLst>
              <a:ext uri="{FF2B5EF4-FFF2-40B4-BE49-F238E27FC236}">
                <a16:creationId xmlns:a16="http://schemas.microsoft.com/office/drawing/2014/main" id="{085CB3FA-3B0E-4BC8-872C-C5E03D32C115}"/>
              </a:ext>
            </a:extLst>
          </p:cNvPr>
          <p:cNvSpPr>
            <a:spLocks noGrp="1" noChangeArrowheads="1"/>
          </p:cNvSpPr>
          <p:nvPr>
            <p:ph type="body" idx="1"/>
          </p:nvPr>
        </p:nvSpPr>
        <p:spPr>
          <a:xfrm>
            <a:off x="266700" y="1143001"/>
            <a:ext cx="8610600" cy="4900376"/>
          </a:xfrm>
        </p:spPr>
        <p:txBody>
          <a:bodyPr/>
          <a:lstStyle/>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7:1-5 – Abraham’s partial obedience</a:t>
            </a:r>
          </a:p>
          <a:p>
            <a:pPr marL="514350" indent="-514350" eaLnBrk="1" hangingPunct="1">
              <a:spcBef>
                <a:spcPts val="0"/>
              </a:spcBef>
              <a:spcAft>
                <a:spcPts val="12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7:6-38 – Israel’s initial rejections and later acceptances</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7:39-41 – Israel’s early rebellion against Moses </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7:42-45 – Israel reinterpreted Moses’ teachings though a polytheistic framework</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7:46-50 – Neither the Tabernacle nor Temple were intended as permanent habitations of God</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7:51-53 – Current generation imitating these same rebellions</a:t>
            </a:r>
          </a:p>
        </p:txBody>
      </p:sp>
    </p:spTree>
    <p:extLst>
      <p:ext uri="{BB962C8B-B14F-4D97-AF65-F5344CB8AC3E}">
        <p14:creationId xmlns:p14="http://schemas.microsoft.com/office/powerpoint/2010/main" val="1188035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1031831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D699A13-E3BF-4E80-A7BA-5AE615F75764}"/>
              </a:ext>
            </a:extLst>
          </p:cNvPr>
          <p:cNvSpPr>
            <a:spLocks noGrp="1" noChangeArrowheads="1"/>
          </p:cNvSpPr>
          <p:nvPr>
            <p:ph type="title"/>
          </p:nvPr>
        </p:nvSpPr>
        <p:spPr>
          <a:xfrm>
            <a:off x="1562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(Job 1:7; 2:2; Luke 4:5-8; Rom. 8:19-22)</a:t>
            </a:r>
            <a:endPar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147" name="Rectangle 3">
            <a:extLst>
              <a:ext uri="{FF2B5EF4-FFF2-40B4-BE49-F238E27FC236}">
                <a16:creationId xmlns:a16="http://schemas.microsoft.com/office/drawing/2014/main" id="{E20A4117-02C0-435B-BA49-74ABF45830C5}"/>
              </a:ext>
            </a:extLst>
          </p:cNvPr>
          <p:cNvSpPr>
            <a:spLocks noGrp="1" noChangeArrowheads="1"/>
          </p:cNvSpPr>
          <p:nvPr>
            <p:ph type="body" idx="1"/>
          </p:nvPr>
        </p:nvSpPr>
        <p:spPr>
          <a:xfrm>
            <a:off x="1714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Whole world lies in his power (1 John 5:19)</a:t>
            </a:r>
          </a:p>
        </p:txBody>
      </p:sp>
      <p:pic>
        <p:nvPicPr>
          <p:cNvPr id="28676" name="Picture 2" descr="https://encrypted-tbn2.gstatic.com/images?q=tbn:ANd9GcSBMfbzscRtRxzhQdk5QNPtl4JEhIIZ2ki1w7Rw4zlT093wbKclsg">
            <a:extLst>
              <a:ext uri="{FF2B5EF4-FFF2-40B4-BE49-F238E27FC236}">
                <a16:creationId xmlns:a16="http://schemas.microsoft.com/office/drawing/2014/main" id="{AD44DBCC-F00E-46BC-A785-7F30CBE59F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700" y="2133600"/>
            <a:ext cx="142036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102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9650" y="293688"/>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922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755218-1AB7-4FB0-84C4-3B53C82312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176213" y="76200"/>
            <a:ext cx="8791575" cy="5094288"/>
          </a:xfrm>
          <a:prstGeom prst="rect">
            <a:avLst/>
          </a:prstGeom>
          <a:noFill/>
          <a:ln w="28575">
            <a:noFill/>
            <a:miter lim="800000"/>
            <a:headEnd/>
            <a:tailEnd/>
          </a:ln>
        </p:spPr>
        <p:txBody>
          <a:bodyPr>
            <a:spAutoFit/>
          </a:bodyPr>
          <a:lstStyle/>
          <a:p>
            <a:pPr algn="ctr">
              <a:spcAft>
                <a:spcPts val="6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Romans 8:19-22</a:t>
            </a:r>
          </a:p>
          <a:p>
            <a:pPr algn="just">
              <a:defRPr/>
            </a:pPr>
            <a:r>
              <a:rPr lang="en-US" sz="3100" baseline="30000" dirty="0">
                <a:effectLst>
                  <a:outerShdw blurRad="38100" dist="38100" dir="2700000" algn="tl">
                    <a:srgbClr val="000000">
                      <a:alpha val="43137"/>
                    </a:srgbClr>
                  </a:outerShdw>
                </a:effectLst>
                <a:latin typeface="Calibri" panose="020F0502020204030204" pitchFamily="34" charset="0"/>
              </a:rPr>
              <a:t>19</a:t>
            </a:r>
            <a:r>
              <a:rPr lang="en-US" sz="31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100" baseline="30000" dirty="0">
                <a:effectLst>
                  <a:outerShdw blurRad="38100" dist="38100" dir="2700000" algn="tl">
                    <a:srgbClr val="000000">
                      <a:alpha val="43137"/>
                    </a:srgbClr>
                  </a:outerShdw>
                </a:effectLst>
                <a:latin typeface="Calibri" panose="020F0502020204030204" pitchFamily="34" charset="0"/>
              </a:rPr>
              <a:t>20</a:t>
            </a:r>
            <a:r>
              <a:rPr lang="en-US" sz="3100" dirty="0">
                <a:effectLst>
                  <a:outerShdw blurRad="38100" dist="38100" dir="2700000" algn="tl">
                    <a:srgbClr val="000000">
                      <a:alpha val="43137"/>
                    </a:srgbClr>
                  </a:outerShdw>
                </a:effectLst>
                <a:latin typeface="Calibri" panose="020F0502020204030204" pitchFamily="34" charset="0"/>
              </a:rPr>
              <a:t> For the creation was subjected to futility, not willingly, but because of Him who subjected it, in hope </a:t>
            </a:r>
            <a:r>
              <a:rPr lang="en-US" sz="3100" baseline="30000" dirty="0">
                <a:effectLst>
                  <a:outerShdw blurRad="38100" dist="38100" dir="2700000" algn="tl">
                    <a:srgbClr val="000000">
                      <a:alpha val="43137"/>
                    </a:srgbClr>
                  </a:outerShdw>
                </a:effectLst>
                <a:latin typeface="Calibri" panose="020F0502020204030204" pitchFamily="34" charset="0"/>
              </a:rPr>
              <a:t>21</a:t>
            </a:r>
            <a:r>
              <a:rPr lang="en-US" sz="31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100" baseline="30000" dirty="0">
                <a:effectLst>
                  <a:outerShdw blurRad="38100" dist="38100" dir="2700000" algn="tl">
                    <a:srgbClr val="000000">
                      <a:alpha val="43137"/>
                    </a:srgbClr>
                  </a:outerShdw>
                </a:effectLst>
                <a:latin typeface="Calibri" panose="020F0502020204030204" pitchFamily="34" charset="0"/>
              </a:rPr>
              <a:t>22</a:t>
            </a:r>
            <a:r>
              <a:rPr lang="en-US" sz="31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extLst>
      <p:ext uri="{BB962C8B-B14F-4D97-AF65-F5344CB8AC3E}">
        <p14:creationId xmlns:p14="http://schemas.microsoft.com/office/powerpoint/2010/main" val="2589460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54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11430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600200"/>
            <a:ext cx="6672241" cy="46482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print"/>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1759709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96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63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064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307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820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304800"/>
            <a:ext cx="7772400" cy="838200"/>
          </a:xfrm>
        </p:spPr>
        <p:txBody>
          <a:bodyPr/>
          <a:lstStyle/>
          <a:p>
            <a:pPr algn="ctr"/>
            <a:r>
              <a:rPr lang="en-US" sz="3600" dirty="0">
                <a:effectLst>
                  <a:outerShdw blurRad="38100" dist="38100" dir="2700000" algn="tl">
                    <a:srgbClr val="000000">
                      <a:alpha val="43137"/>
                    </a:srgbClr>
                  </a:outerShdw>
                </a:effectLst>
              </a:rPr>
              <a:t>Ultimate Exodus (Rev 11:15)</a:t>
            </a:r>
          </a:p>
        </p:txBody>
      </p:sp>
      <p:sp>
        <p:nvSpPr>
          <p:cNvPr id="72707" name="Rectangle 3"/>
          <p:cNvSpPr>
            <a:spLocks noGrp="1" noChangeArrowheads="1"/>
          </p:cNvSpPr>
          <p:nvPr>
            <p:ph type="body" idx="1"/>
          </p:nvPr>
        </p:nvSpPr>
        <p:spPr>
          <a:xfrm>
            <a:off x="114300" y="1524000"/>
            <a:ext cx="8915400" cy="4537075"/>
          </a:xfrm>
        </p:spPr>
        <p:txBody>
          <a:bodyPr/>
          <a:lstStyle/>
          <a:p>
            <a:pPr marL="465138" indent="-465138"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Sores</a:t>
            </a:r>
            <a:r>
              <a:rPr lang="en-US" dirty="0">
                <a:effectLst>
                  <a:outerShdw blurRad="38100" dist="38100" dir="2700000" algn="tl">
                    <a:srgbClr val="000000">
                      <a:alpha val="43137"/>
                    </a:srgbClr>
                  </a:outerShdw>
                </a:effectLst>
              </a:rPr>
              <a:t>: 6</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plague (Ex 9:8-12), 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bowl (Rev 16:1-2)</a:t>
            </a:r>
          </a:p>
          <a:p>
            <a:pPr marL="465138" indent="-465138"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Rivers to blood</a:t>
            </a:r>
            <a:r>
              <a:rPr lang="en-US" dirty="0">
                <a:effectLst>
                  <a:outerShdw blurRad="38100" dist="38100" dir="2700000" algn="tl">
                    <a:srgbClr val="000000">
                      <a:alpha val="43137"/>
                    </a:srgbClr>
                  </a:outerShdw>
                </a:effectLst>
              </a:rPr>
              <a:t>: 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plague (Ex 7:19-21), 3</a:t>
            </a:r>
            <a:r>
              <a:rPr lang="en-US" baseline="30000" dirty="0">
                <a:effectLst>
                  <a:outerShdw blurRad="38100" dist="38100" dir="2700000" algn="tl">
                    <a:srgbClr val="000000">
                      <a:alpha val="43137"/>
                    </a:srgbClr>
                  </a:outerShdw>
                </a:effectLst>
              </a:rPr>
              <a:t>rd</a:t>
            </a:r>
            <a:r>
              <a:rPr lang="en-US" dirty="0">
                <a:effectLst>
                  <a:outerShdw blurRad="38100" dist="38100" dir="2700000" algn="tl">
                    <a:srgbClr val="000000">
                      <a:alpha val="43137"/>
                    </a:srgbClr>
                  </a:outerShdw>
                </a:effectLst>
              </a:rPr>
              <a:t> bowl (Rev 16:4-7)</a:t>
            </a:r>
          </a:p>
          <a:p>
            <a:pPr marL="465138" indent="-465138"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Darkness</a:t>
            </a:r>
            <a:r>
              <a:rPr lang="en-US" dirty="0">
                <a:effectLst>
                  <a:outerShdw blurRad="38100" dist="38100" dir="2700000" algn="tl">
                    <a:srgbClr val="000000">
                      <a:alpha val="43137"/>
                    </a:srgbClr>
                  </a:outerShdw>
                </a:effectLst>
              </a:rPr>
              <a:t>: 9</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plague (Ex 10:21-23), 5</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bowl (Rev 16:10-11)</a:t>
            </a:r>
          </a:p>
          <a:p>
            <a:pPr marL="465138" indent="-465138"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Hail</a:t>
            </a:r>
            <a:r>
              <a:rPr lang="en-US" dirty="0">
                <a:effectLst>
                  <a:outerShdw blurRad="38100" dist="38100" dir="2700000" algn="tl">
                    <a:srgbClr val="000000">
                      <a:alpha val="43137"/>
                    </a:srgbClr>
                  </a:outerShdw>
                </a:effectLst>
              </a:rPr>
              <a:t>: 7</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plague (Ex 9:22-26), 7</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3235418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47413C-B8EE-4165-91CA-2272D5111D4F}"/>
              </a:ext>
            </a:extLst>
          </p:cNvPr>
          <p:cNvPicPr>
            <a:picLocks noChangeAspect="1"/>
          </p:cNvPicPr>
          <p:nvPr/>
        </p:nvPicPr>
        <p:blipFill>
          <a:blip r:embed="rId2"/>
          <a:stretch>
            <a:fillRect/>
          </a:stretch>
        </p:blipFill>
        <p:spPr>
          <a:xfrm>
            <a:off x="304800" y="228600"/>
            <a:ext cx="8313445" cy="6400800"/>
          </a:xfrm>
          <a:prstGeom prst="rect">
            <a:avLst/>
          </a:prstGeom>
        </p:spPr>
      </p:pic>
    </p:spTree>
    <p:extLst>
      <p:ext uri="{BB962C8B-B14F-4D97-AF65-F5344CB8AC3E}">
        <p14:creationId xmlns:p14="http://schemas.microsoft.com/office/powerpoint/2010/main" val="972612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381000" y="152400"/>
            <a:ext cx="8305800" cy="276998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5:10</a:t>
            </a:r>
          </a:p>
          <a:p>
            <a:pPr algn="just">
              <a:spcBef>
                <a:spcPts val="600"/>
              </a:spcBef>
              <a:spcAft>
                <a:spcPts val="600"/>
              </a:spcAft>
            </a:pPr>
            <a:r>
              <a:rPr lang="en-US" altLang="en-US" sz="3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altLang="en-US" sz="3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a:t>
            </a:r>
            <a:r>
              <a:rPr lang="en-US"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be</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kingdom and priests to our God; and </a:t>
            </a:r>
            <a:r>
              <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 upon the earth</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70486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76200" y="76200"/>
            <a:ext cx="8991600" cy="392415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11:15</a:t>
            </a:r>
          </a:p>
          <a:p>
            <a:pPr algn="just"/>
            <a:r>
              <a:rPr lang="en-US" altLang="en-US" sz="3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r>
              <a:rPr lang="en-US" sz="3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45245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892" y="228600"/>
            <a:ext cx="8882217" cy="5120640"/>
          </a:xfrm>
          <a:prstGeom prst="rect">
            <a:avLst/>
          </a:prstGeom>
        </p:spPr>
      </p:pic>
    </p:spTree>
    <p:extLst>
      <p:ext uri="{BB962C8B-B14F-4D97-AF65-F5344CB8AC3E}">
        <p14:creationId xmlns:p14="http://schemas.microsoft.com/office/powerpoint/2010/main" val="2842636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8628"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pic>
        <p:nvPicPr>
          <p:cNvPr id="23559"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2586777865"/>
              </p:ext>
            </p:extLst>
          </p:nvPr>
        </p:nvGraphicFramePr>
        <p:xfrm>
          <a:off x="237886" y="1144368"/>
          <a:ext cx="8668228" cy="3870960"/>
        </p:xfrm>
        <a:graphic>
          <a:graphicData uri="http://schemas.openxmlformats.org/drawingml/2006/table">
            <a:tbl>
              <a:tblPr firstRow="1" bandRow="1">
                <a:tableStyleId>{5940675A-B579-460E-94D1-54222C63F5DA}</a:tableStyleId>
              </a:tblPr>
              <a:tblGrid>
                <a:gridCol w="3947140">
                  <a:extLst>
                    <a:ext uri="{9D8B030D-6E8A-4147-A177-3AD203B41FA5}">
                      <a16:colId xmlns:a16="http://schemas.microsoft.com/office/drawing/2014/main" val="4287931007"/>
                    </a:ext>
                  </a:extLst>
                </a:gridCol>
                <a:gridCol w="4721088">
                  <a:extLst>
                    <a:ext uri="{9D8B030D-6E8A-4147-A177-3AD203B41FA5}">
                      <a16:colId xmlns:a16="http://schemas.microsoft.com/office/drawing/2014/main" val="4222968114"/>
                    </a:ext>
                  </a:extLst>
                </a:gridCol>
              </a:tblGrid>
              <a:tr h="3870960">
                <a:tc>
                  <a:txBody>
                    <a:bodyPr/>
                    <a:lstStyle/>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Eden</a:t>
                      </a:r>
                    </a:p>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Abrahamic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Mosaic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Divided Kingdom</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Times of the Gentiles</a:t>
                      </a:r>
                    </a:p>
                  </a:txBody>
                  <a:tcPr/>
                </a:tc>
                <a:tc>
                  <a:txBody>
                    <a:bodyPr/>
                    <a:lstStyle/>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Old Testament Prophets</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Post exile</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Offer of the King / Kingdom</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Rejection of the Offer</a:t>
                      </a:r>
                    </a:p>
                    <a:p>
                      <a:pPr marL="514350" marR="0" lvl="0" indent="-514350" algn="l" defTabSz="914400" rtl="0" eaLnBrk="0" fontAlgn="base" latinLnBrk="0" hangingPunct="0">
                        <a:lnSpc>
                          <a:spcPct val="100000"/>
                        </a:lnSpc>
                        <a:spcBef>
                          <a:spcPct val="0"/>
                        </a:spcBef>
                        <a:spcAft>
                          <a:spcPts val="2400"/>
                        </a:spcAft>
                        <a:buClr>
                          <a:srgbClr val="66FFFF"/>
                        </a:buClr>
                        <a:buSzPct val="100000"/>
                        <a:buFont typeface="+mj-lt"/>
                        <a:buAutoNum type="arabicPeriod" startAt="6"/>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Interim Age</a:t>
                      </a:r>
                    </a:p>
                  </a:txBody>
                  <a:tcPr/>
                </a:tc>
                <a:extLst>
                  <a:ext uri="{0D108BD9-81ED-4DB2-BD59-A6C34878D82A}">
                    <a16:rowId xmlns:a16="http://schemas.microsoft.com/office/drawing/2014/main" val="4214517209"/>
                  </a:ext>
                </a:extLst>
              </a:tr>
            </a:tbl>
          </a:graphicData>
        </a:graphic>
      </p:graphicFrame>
    </p:spTree>
    <p:extLst>
      <p:ext uri="{BB962C8B-B14F-4D97-AF65-F5344CB8AC3E}">
        <p14:creationId xmlns:p14="http://schemas.microsoft.com/office/powerpoint/2010/main" val="3982266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216" y="76200"/>
            <a:ext cx="8791575" cy="501675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20:1-3</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thousand years;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the thousand years were completed; after these things he must be released for a short time.”</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3627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0" y="76200"/>
            <a:ext cx="9067800" cy="495520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latin typeface="Calibri" panose="020F0502020204030204" pitchFamily="34" charset="0"/>
                <a:cs typeface="Calibri" panose="020F0502020204030204" pitchFamily="34" charset="0"/>
              </a:rPr>
              <a:t>4 </a:t>
            </a:r>
            <a:r>
              <a:rPr lang="en-US" sz="3000" dirty="0">
                <a:latin typeface="Calibri" panose="020F0502020204030204" pitchFamily="34" charset="0"/>
                <a:cs typeface="Calibri" panose="020F0502020204030204" pitchFamily="34" charset="0"/>
              </a:rPr>
              <a:t>Then I saw thrones, and they sat on them, and judgment was given to them. And I </a:t>
            </a:r>
            <a:r>
              <a:rPr lang="en-US" sz="3000" i="1" dirty="0">
                <a:latin typeface="Calibri" panose="020F0502020204030204" pitchFamily="34" charset="0"/>
                <a:cs typeface="Calibri" panose="020F0502020204030204" pitchFamily="34" charset="0"/>
              </a:rPr>
              <a:t>saw</a:t>
            </a:r>
            <a:r>
              <a:rPr lang="en-US" sz="3000" dirty="0">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000" b="1" u="sng" dirty="0">
                <a:solidFill>
                  <a:srgbClr val="FFFFCC"/>
                </a:solidFill>
                <a:latin typeface="Calibri" panose="020F0502020204030204" pitchFamily="34" charset="0"/>
                <a:cs typeface="Calibri" panose="020F0502020204030204" pitchFamily="34" charset="0"/>
              </a:rPr>
              <a:t>they </a:t>
            </a:r>
            <a:r>
              <a:rPr lang="en-US" sz="3000" dirty="0">
                <a:latin typeface="Calibri" panose="020F0502020204030204" pitchFamily="34" charset="0"/>
                <a:cs typeface="Calibri" panose="020F0502020204030204" pitchFamily="34" charset="0"/>
              </a:rPr>
              <a:t>came to life and reigned with Christ for a thousand years. </a:t>
            </a:r>
            <a:r>
              <a:rPr lang="en-US" sz="3000" baseline="30000" dirty="0">
                <a:latin typeface="Calibri" panose="020F0502020204030204" pitchFamily="34" charset="0"/>
                <a:cs typeface="Calibri" panose="020F0502020204030204" pitchFamily="34" charset="0"/>
              </a:rPr>
              <a:t>5 </a:t>
            </a:r>
            <a:r>
              <a:rPr lang="en-US" sz="3000" dirty="0">
                <a:latin typeface="Calibri" panose="020F0502020204030204" pitchFamily="34" charset="0"/>
                <a:cs typeface="Calibri" panose="020F0502020204030204" pitchFamily="34" charset="0"/>
              </a:rPr>
              <a:t>The rest of the dead did not come to life until the thousand years were completed. This is . . .</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786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0" y="76200"/>
            <a:ext cx="9067800" cy="264687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 first resurrection.</a:t>
            </a:r>
            <a:r>
              <a:rPr lang="en-US" sz="3000" baseline="30000" dirty="0">
                <a:latin typeface="Calibri" panose="020F0502020204030204" pitchFamily="34" charset="0"/>
                <a:cs typeface="Calibri" panose="020F0502020204030204" pitchFamily="34" charset="0"/>
              </a:rPr>
              <a:t> 6 </a:t>
            </a:r>
            <a:r>
              <a:rPr lang="en-US" sz="3000" dirty="0">
                <a:latin typeface="Calibri" panose="020F0502020204030204" pitchFamily="34" charset="0"/>
                <a:cs typeface="Calibri" panose="020F0502020204030204" pitchFamily="34" charset="0"/>
              </a:rPr>
              <a:t>Blessed and holy is the one who has a part in the first resurrection; over these the second death has no power, but they will be priests of God and of Christ and will reign with Him for 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416965A-E34B-4F00-AF3A-B0EBA66CE455}"/>
              </a:ext>
            </a:extLst>
          </p:cNvPr>
          <p:cNvPicPr>
            <a:picLocks noChangeAspect="1"/>
          </p:cNvPicPr>
          <p:nvPr/>
        </p:nvPicPr>
        <p:blipFill>
          <a:blip r:embed="rId3"/>
          <a:stretch>
            <a:fillRect/>
          </a:stretch>
        </p:blipFill>
        <p:spPr>
          <a:xfrm>
            <a:off x="3071445" y="2819400"/>
            <a:ext cx="3001110" cy="1828800"/>
          </a:xfrm>
          <a:prstGeom prst="rect">
            <a:avLst/>
          </a:prstGeom>
        </p:spPr>
      </p:pic>
    </p:spTree>
    <p:extLst>
      <p:ext uri="{BB962C8B-B14F-4D97-AF65-F5344CB8AC3E}">
        <p14:creationId xmlns:p14="http://schemas.microsoft.com/office/powerpoint/2010/main" val="3844819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473975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790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326243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heaven and devoured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forever and ever.”</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5746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28600"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Pre-</a:t>
            </a:r>
            <a:r>
              <a:rPr lang="en-US" dirty="0" err="1">
                <a:effectLst>
                  <a:outerShdw blurRad="38100" dist="38100" dir="2700000" algn="tl">
                    <a:srgbClr val="000000">
                      <a:alpha val="43137"/>
                    </a:srgbClr>
                  </a:outerShdw>
                </a:effectLst>
                <a:latin typeface="Calibri" panose="020F0502020204030204" pitchFamily="34" charset="0"/>
              </a:rPr>
              <a:t>diluvian</a:t>
            </a:r>
            <a:r>
              <a:rPr lang="en-US"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484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28600"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Pre-</a:t>
            </a:r>
            <a:r>
              <a:rPr lang="en-US" dirty="0" err="1">
                <a:effectLst>
                  <a:outerShdw blurRad="38100" dist="38100" dir="2700000" algn="tl">
                    <a:srgbClr val="000000">
                      <a:alpha val="43137"/>
                    </a:srgbClr>
                  </a:outerShdw>
                </a:effectLst>
                <a:latin typeface="Calibri" panose="020F0502020204030204" pitchFamily="34" charset="0"/>
              </a:rPr>
              <a:t>diluvian</a:t>
            </a:r>
            <a:r>
              <a:rPr lang="en-US"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67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213" y="76200"/>
            <a:ext cx="8791575" cy="2446824"/>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4" name="Picture 3" descr="A picture containing transport, aircraft, balloon, accessory&#10;&#10;Description generated with high confidence">
            <a:extLst>
              <a:ext uri="{FF2B5EF4-FFF2-40B4-BE49-F238E27FC236}">
                <a16:creationId xmlns:a16="http://schemas.microsoft.com/office/drawing/2014/main" id="{95CFAD38-067F-4C4E-A925-E982C8A6D0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514" y="2667000"/>
            <a:ext cx="2280972" cy="2286000"/>
          </a:xfrm>
          <a:prstGeom prst="rect">
            <a:avLst/>
          </a:prstGeom>
        </p:spPr>
      </p:pic>
    </p:spTree>
    <p:extLst>
      <p:ext uri="{BB962C8B-B14F-4D97-AF65-F5344CB8AC3E}">
        <p14:creationId xmlns:p14="http://schemas.microsoft.com/office/powerpoint/2010/main" val="2459591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47" y="76200"/>
            <a:ext cx="9108705" cy="2754600"/>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42:6</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have called You in righteousness, I will also hold You by the hand and watch over You, And I will appoint You as a covenant to the people,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light to the nations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 name="Picture 5" descr="A picture containing transport, aircraft, balloon, accessory&#10;&#10;Description generated with high confidence">
            <a:extLst>
              <a:ext uri="{FF2B5EF4-FFF2-40B4-BE49-F238E27FC236}">
                <a16:creationId xmlns:a16="http://schemas.microsoft.com/office/drawing/2014/main" id="{8339D3DC-5D69-4EE6-98A9-C33FBD44EE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514" y="2667000"/>
            <a:ext cx="2280972" cy="2286000"/>
          </a:xfrm>
          <a:prstGeom prst="rect">
            <a:avLst/>
          </a:prstGeom>
        </p:spPr>
      </p:pic>
    </p:spTree>
    <p:extLst>
      <p:ext uri="{BB962C8B-B14F-4D97-AF65-F5344CB8AC3E}">
        <p14:creationId xmlns:p14="http://schemas.microsoft.com/office/powerpoint/2010/main" val="943123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47" y="76200"/>
            <a:ext cx="9108705" cy="3247043"/>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49:6</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says, “It is too small a thing that You should be My Servant To raise up the tribes of Jacob and to restore the preserved ones of Israel; I will also make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 light of the nations So that My salvation may reach to the end of the earth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descr="A picture containing transport, aircraft, balloon, accessory&#10;&#10;Description generated with high confidence">
            <a:extLst>
              <a:ext uri="{FF2B5EF4-FFF2-40B4-BE49-F238E27FC236}">
                <a16:creationId xmlns:a16="http://schemas.microsoft.com/office/drawing/2014/main" id="{95CFAD38-067F-4C4E-A925-E982C8A6D0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7628" y="3200400"/>
            <a:ext cx="1748745" cy="1752600"/>
          </a:xfrm>
          <a:prstGeom prst="rect">
            <a:avLst/>
          </a:prstGeom>
        </p:spPr>
      </p:pic>
    </p:spTree>
    <p:extLst>
      <p:ext uri="{BB962C8B-B14F-4D97-AF65-F5344CB8AC3E}">
        <p14:creationId xmlns:p14="http://schemas.microsoft.com/office/powerpoint/2010/main" val="3551840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8628" y="45701"/>
            <a:ext cx="8534400" cy="838200"/>
          </a:xfrm>
        </p:spPr>
        <p:txBody>
          <a:bodyPr/>
          <a:lstStyle/>
          <a:p>
            <a:pPr algn="ctr" eaLnBrk="1" hangingPunct="1"/>
            <a:r>
              <a:rPr lang="en-US" sz="3600" dirty="0"/>
              <a:t>1. Kingdom Throughout the Bible</a:t>
            </a:r>
          </a:p>
        </p:txBody>
      </p:sp>
      <p:graphicFrame>
        <p:nvGraphicFramePr>
          <p:cNvPr id="4" name="Table 3"/>
          <p:cNvGraphicFramePr>
            <a:graphicFrameLocks noGrp="1"/>
          </p:cNvGraphicFramePr>
          <p:nvPr>
            <p:extLst>
              <p:ext uri="{D42A27DB-BD31-4B8C-83A1-F6EECF244321}">
                <p14:modId xmlns:p14="http://schemas.microsoft.com/office/powerpoint/2010/main" val="4033835324"/>
              </p:ext>
            </p:extLst>
          </p:nvPr>
        </p:nvGraphicFramePr>
        <p:xfrm>
          <a:off x="304800" y="1144368"/>
          <a:ext cx="8534400" cy="3566160"/>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4287931007"/>
                    </a:ext>
                  </a:extLst>
                </a:gridCol>
                <a:gridCol w="4343400">
                  <a:extLst>
                    <a:ext uri="{9D8B030D-6E8A-4147-A177-3AD203B41FA5}">
                      <a16:colId xmlns:a16="http://schemas.microsoft.com/office/drawing/2014/main" val="4222968114"/>
                    </a:ext>
                  </a:extLst>
                </a:gridCol>
              </a:tblGrid>
              <a:tr h="3566160">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Mysteries</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Church</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Israel’s Discipline &amp; Restoration</a:t>
                      </a:r>
                    </a:p>
                    <a:p>
                      <a:pPr marL="693738" marR="0" lvl="0" indent="-693738" algn="l" defTabSz="914400" rtl="0" eaLnBrk="0" fontAlgn="base" latinLnBrk="0" hangingPunct="0">
                        <a:lnSpc>
                          <a:spcPct val="100000"/>
                        </a:lnSpc>
                        <a:spcBef>
                          <a:spcPct val="0"/>
                        </a:spcBef>
                        <a:spcAft>
                          <a:spcPts val="2400"/>
                        </a:spcAft>
                        <a:buClr>
                          <a:srgbClr val="66FFFF"/>
                        </a:buClr>
                        <a:buSzPct val="100000"/>
                        <a:buFont typeface="+mj-lt"/>
                        <a:buAutoNum type="arabicPeriod" startAt="11"/>
                        <a:tabLst/>
                        <a:defRPr/>
                      </a:pPr>
                      <a:r>
                        <a:rPr lang="en-US" sz="28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mn-cs"/>
                        </a:rPr>
                        <a:t>Re-offer of the King/Kingdom</a:t>
                      </a:r>
                    </a:p>
                  </a:txBody>
                  <a:tcPr/>
                </a:tc>
                <a:tc>
                  <a:txBody>
                    <a:bodyPr/>
                    <a:lstStyle/>
                    <a:p>
                      <a:pPr marL="693738" marR="0" lvl="0" indent="-693738" algn="l" defTabSz="914400" rtl="0" eaLnBrk="0" fontAlgn="base" latinLnBrk="0" hangingPunct="0">
                        <a:lnSpc>
                          <a:spcPct val="100000"/>
                        </a:lnSpc>
                        <a:spcBef>
                          <a:spcPct val="0"/>
                        </a:spcBef>
                        <a:spcAft>
                          <a:spcPts val="2400"/>
                        </a:spcAft>
                        <a:buClr>
                          <a:srgbClr val="66FFFF"/>
                        </a:buClr>
                        <a:buSzPct val="100000"/>
                        <a:buFont typeface="+mj-lt"/>
                        <a:buAutoNum type="arabicPeriod" startAt="15"/>
                        <a:tabLst/>
                        <a:defRPr/>
                      </a:pPr>
                      <a:r>
                        <a:rPr lang="en-US" sz="28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mn-cs"/>
                        </a:rPr>
                        <a:t>Transfer of Kingdom Authority</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Establishment</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Eternal State</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Testimony of Early Church History</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14517209"/>
                  </a:ext>
                </a:extLst>
              </a:tr>
            </a:tbl>
          </a:graphicData>
        </a:graphic>
      </p:graphicFrame>
      <p:pic>
        <p:nvPicPr>
          <p:cNvPr id="6"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spTree>
    <p:extLst>
      <p:ext uri="{BB962C8B-B14F-4D97-AF65-F5344CB8AC3E}">
        <p14:creationId xmlns:p14="http://schemas.microsoft.com/office/powerpoint/2010/main" val="2453281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457200" y="304799"/>
            <a:ext cx="8229600" cy="1243013"/>
          </a:xfrm>
        </p:spPr>
        <p:txBody>
          <a:bodyPr lIns="92075" tIns="46038" rIns="92075" bIns="46038"/>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rPr>
              <a:t>(Gen 12:3b)</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25603" name="Rectangle 3"/>
          <p:cNvSpPr>
            <a:spLocks noGrp="1" noChangeArrowheads="1"/>
          </p:cNvSpPr>
          <p:nvPr>
            <p:ph type="body" idx="4294967295"/>
          </p:nvPr>
        </p:nvSpPr>
        <p:spPr>
          <a:xfrm>
            <a:off x="228600" y="2057400"/>
            <a:ext cx="4800600" cy="4038600"/>
          </a:xfrm>
          <a:extLst/>
        </p:spPr>
        <p:txBody>
          <a:bodyPr/>
          <a:lstStyle/>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Kingdom (Isa 2:2-3)</a:t>
            </a:r>
          </a:p>
        </p:txBody>
      </p:sp>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9921" y="2209800"/>
            <a:ext cx="3499279" cy="3657600"/>
          </a:xfrm>
          <a:prstGeom prst="rect">
            <a:avLst/>
          </a:prstGeom>
          <a:noFill/>
          <a:ln w="9525">
            <a:noFill/>
            <a:miter lim="800000"/>
            <a:headEnd/>
            <a:tailEnd/>
          </a:ln>
        </p:spPr>
      </p:pic>
    </p:spTree>
    <p:extLst>
      <p:ext uri="{BB962C8B-B14F-4D97-AF65-F5344CB8AC3E}">
        <p14:creationId xmlns:p14="http://schemas.microsoft.com/office/powerpoint/2010/main" val="3124998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679" y="615452"/>
            <a:ext cx="8882642" cy="5627096"/>
          </a:xfrm>
          <a:prstGeom prst="rect">
            <a:avLst/>
          </a:prstGeom>
        </p:spPr>
      </p:pic>
    </p:spTree>
    <p:extLst>
      <p:ext uri="{BB962C8B-B14F-4D97-AF65-F5344CB8AC3E}">
        <p14:creationId xmlns:p14="http://schemas.microsoft.com/office/powerpoint/2010/main" val="2697466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A6BDF-9BFB-4054-ABC8-C8261BDD99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70" y="45720"/>
            <a:ext cx="9055060" cy="676656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906390A-6E4D-47B2-A6A2-C3F26467A62D}"/>
                  </a:ext>
                </a:extLst>
              </p14:cNvPr>
              <p14:cNvContentPartPr/>
              <p14:nvPr/>
            </p14:nvContentPartPr>
            <p14:xfrm>
              <a:off x="9609658" y="4327607"/>
              <a:ext cx="11520" cy="39960"/>
            </p14:xfrm>
          </p:contentPart>
        </mc:Choice>
        <mc:Fallback xmlns="">
          <p:pic>
            <p:nvPicPr>
              <p:cNvPr id="2" name="Ink 1">
                <a:extLst>
                  <a:ext uri="{FF2B5EF4-FFF2-40B4-BE49-F238E27FC236}">
                    <a16:creationId xmlns:a16="http://schemas.microsoft.com/office/drawing/2014/main" id="{7906390A-6E4D-47B2-A6A2-C3F26467A62D}"/>
                  </a:ext>
                </a:extLst>
              </p:cNvPr>
              <p:cNvPicPr/>
              <p:nvPr/>
            </p:nvPicPr>
            <p:blipFill>
              <a:blip r:embed="rId4"/>
              <a:stretch>
                <a:fillRect/>
              </a:stretch>
            </p:blipFill>
            <p:spPr>
              <a:xfrm>
                <a:off x="9605469" y="4323326"/>
                <a:ext cx="19898" cy="4852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11C9090F-3707-4A72-A2EF-6262785CA68A}"/>
                  </a:ext>
                </a:extLst>
              </p14:cNvPr>
              <p14:cNvContentPartPr/>
              <p14:nvPr/>
            </p14:nvContentPartPr>
            <p14:xfrm>
              <a:off x="5594218" y="539526"/>
              <a:ext cx="180" cy="5940"/>
            </p14:xfrm>
          </p:contentPart>
        </mc:Choice>
        <mc:Fallback xmlns="">
          <p:pic>
            <p:nvPicPr>
              <p:cNvPr id="4" name="Ink 3">
                <a:extLst>
                  <a:ext uri="{FF2B5EF4-FFF2-40B4-BE49-F238E27FC236}">
                    <a16:creationId xmlns:a16="http://schemas.microsoft.com/office/drawing/2014/main" id="{11C9090F-3707-4A72-A2EF-6262785CA68A}"/>
                  </a:ext>
                </a:extLst>
              </p:cNvPr>
              <p:cNvPicPr/>
              <p:nvPr/>
            </p:nvPicPr>
            <p:blipFill>
              <a:blip r:embed="rId6"/>
              <a:stretch>
                <a:fillRect/>
              </a:stretch>
            </p:blipFill>
            <p:spPr>
              <a:xfrm>
                <a:off x="5592058" y="537366"/>
                <a:ext cx="4500" cy="102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8BDA0D3A-03A0-4071-9461-E6B57E1007A0}"/>
                  </a:ext>
                </a:extLst>
              </p14:cNvPr>
              <p14:cNvContentPartPr/>
              <p14:nvPr/>
            </p14:nvContentPartPr>
            <p14:xfrm>
              <a:off x="5622658" y="482646"/>
              <a:ext cx="5940" cy="5940"/>
            </p14:xfrm>
          </p:contentPart>
        </mc:Choice>
        <mc:Fallback xmlns="">
          <p:pic>
            <p:nvPicPr>
              <p:cNvPr id="5" name="Ink 4">
                <a:extLst>
                  <a:ext uri="{FF2B5EF4-FFF2-40B4-BE49-F238E27FC236}">
                    <a16:creationId xmlns:a16="http://schemas.microsoft.com/office/drawing/2014/main" id="{8BDA0D3A-03A0-4071-9461-E6B57E1007A0}"/>
                  </a:ext>
                </a:extLst>
              </p:cNvPr>
              <p:cNvPicPr/>
              <p:nvPr/>
            </p:nvPicPr>
            <p:blipFill>
              <a:blip r:embed="rId8"/>
              <a:stretch>
                <a:fillRect/>
              </a:stretch>
            </p:blipFill>
            <p:spPr>
              <a:xfrm>
                <a:off x="5620498" y="480418"/>
                <a:ext cx="10260" cy="1039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2B213E8-BC3C-4ECE-A12E-0C7A0D940D1E}"/>
                  </a:ext>
                </a:extLst>
              </p14:cNvPr>
              <p14:cNvContentPartPr/>
              <p14:nvPr/>
            </p14:nvContentPartPr>
            <p14:xfrm>
              <a:off x="9467638" y="1022286"/>
              <a:ext cx="11520" cy="11520"/>
            </p14:xfrm>
          </p:contentPart>
        </mc:Choice>
        <mc:Fallback xmlns="">
          <p:pic>
            <p:nvPicPr>
              <p:cNvPr id="6" name="Ink 5">
                <a:extLst>
                  <a:ext uri="{FF2B5EF4-FFF2-40B4-BE49-F238E27FC236}">
                    <a16:creationId xmlns:a16="http://schemas.microsoft.com/office/drawing/2014/main" id="{B2B213E8-BC3C-4ECE-A12E-0C7A0D940D1E}"/>
                  </a:ext>
                </a:extLst>
              </p:cNvPr>
              <p:cNvPicPr/>
              <p:nvPr/>
            </p:nvPicPr>
            <p:blipFill>
              <a:blip r:embed="rId10"/>
              <a:stretch>
                <a:fillRect/>
              </a:stretch>
            </p:blipFill>
            <p:spPr>
              <a:xfrm>
                <a:off x="9463449" y="1018097"/>
                <a:ext cx="19898" cy="19898"/>
              </a:xfrm>
              <a:prstGeom prst="rect">
                <a:avLst/>
              </a:prstGeom>
            </p:spPr>
          </p:pic>
        </mc:Fallback>
      </mc:AlternateContent>
      <p:sp>
        <p:nvSpPr>
          <p:cNvPr id="11" name="Rectangle 1">
            <a:extLst>
              <a:ext uri="{FF2B5EF4-FFF2-40B4-BE49-F238E27FC236}">
                <a16:creationId xmlns:a16="http://schemas.microsoft.com/office/drawing/2014/main" id="{FB5D8867-9017-49E3-9CEF-BA2E4AFDD064}"/>
              </a:ext>
            </a:extLst>
          </p:cNvPr>
          <p:cNvSpPr>
            <a:spLocks noChangeArrowheads="1"/>
          </p:cNvSpPr>
          <p:nvPr/>
        </p:nvSpPr>
        <p:spPr bwMode="auto">
          <a:xfrm>
            <a:off x="176215" y="76200"/>
            <a:ext cx="8791575" cy="4662815"/>
          </a:xfrm>
          <a:prstGeom prst="rect">
            <a:avLst/>
          </a:prstGeom>
          <a:noFill/>
          <a:ln w="28575">
            <a:noFill/>
            <a:miter lim="800000"/>
            <a:headEnd/>
            <a:tailEnd/>
          </a:ln>
        </p:spPr>
        <p:txBody>
          <a:bodyPr wrap="square">
            <a:spAutoFit/>
          </a:bodyPr>
          <a:lstStyle/>
          <a:p>
            <a:pPr algn="ctr">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Revelation 12:1-5</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 great sign appeared in heaven: a woman clothed in the sun, and the moon under her feet, and upon her head a crown of twelve stars;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she was with child; and she cried out, being in labor pain to give birth.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another sign was seen in heaven: and behold, a great red dragon, having seven heads and ten horns, and upon his heads seven diadems.</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8623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2CE55-E3E9-4F5E-ADFC-B86DA47F4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79" y="45426"/>
            <a:ext cx="9059441" cy="6767147"/>
          </a:xfrm>
          <a:prstGeom prst="rect">
            <a:avLst/>
          </a:prstGeom>
        </p:spPr>
      </p:pic>
      <p:sp>
        <p:nvSpPr>
          <p:cNvPr id="134147" name="Rectangle 1"/>
          <p:cNvSpPr>
            <a:spLocks noChangeArrowheads="1"/>
          </p:cNvSpPr>
          <p:nvPr/>
        </p:nvSpPr>
        <p:spPr bwMode="auto">
          <a:xfrm>
            <a:off x="176215" y="76200"/>
            <a:ext cx="8791575" cy="4785926"/>
          </a:xfrm>
          <a:prstGeom prst="rect">
            <a:avLst/>
          </a:prstGeom>
          <a:noFill/>
          <a:ln w="28575">
            <a:noFill/>
            <a:miter lim="800000"/>
            <a:headEnd/>
            <a:tailEnd/>
          </a:ln>
        </p:spPr>
        <p:txBody>
          <a:bodyPr wrap="square">
            <a:spAutoFit/>
          </a:bodyPr>
          <a:lstStyle/>
          <a:p>
            <a:pPr algn="ctr">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Revelation 12:1-5 (cont’d)</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his tail swept a third part of the stars of heaven, and did cast them to the earth: and the dragon stood before the woman that is about to give birth, so that when she gave birth  he may devour her child.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she gave birth to a son, a man child, who is to rule all the nations with a rod of iron: and her child was caught up unto God, and to his throne. </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5048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685800" y="228600"/>
            <a:ext cx="7772400" cy="838200"/>
          </a:xfrm>
        </p:spPr>
        <p:txBody>
          <a:bodyPr/>
          <a:lstStyle/>
          <a:p>
            <a:pPr algn="ctr" eaLnBrk="1" hangingPunct="1"/>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12 Symbols</a:t>
            </a:r>
          </a:p>
        </p:txBody>
      </p:sp>
      <p:sp>
        <p:nvSpPr>
          <p:cNvPr id="99331" name="Content Placeholder 2"/>
          <p:cNvSpPr>
            <a:spLocks noGrp="1"/>
          </p:cNvSpPr>
          <p:nvPr>
            <p:ph idx="1"/>
          </p:nvPr>
        </p:nvSpPr>
        <p:spPr>
          <a:xfrm>
            <a:off x="381000" y="1143000"/>
            <a:ext cx="8382000" cy="3276601"/>
          </a:xfrm>
        </p:spPr>
        <p:txBody>
          <a:bodyPr/>
          <a:lstStyle/>
          <a:p>
            <a:pPr eaLnBrk="1" hangingPunct="1">
              <a:spcBef>
                <a:spcPts val="0"/>
              </a:spcBef>
              <a:spcAft>
                <a:spcPts val="36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 = Messiah (Rev 12:5; Ps. 2:9; Acts 1:9)</a:t>
            </a:r>
          </a:p>
          <a:p>
            <a:pPr eaLnBrk="1" hangingPunct="1">
              <a:spcBef>
                <a:spcPts val="0"/>
              </a:spcBef>
              <a:spcAft>
                <a:spcPts val="36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Dragon = Satan (Rev 12:3, 9) </a:t>
            </a:r>
          </a:p>
          <a:p>
            <a:pPr eaLnBrk="1" hangingPunct="1">
              <a:spcBef>
                <a:spcPts val="0"/>
              </a:spcBef>
              <a:spcAft>
                <a:spcPts val="36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Woman = Israel (Rev 12:1; Gen 37:9-10)</a:t>
            </a:r>
          </a:p>
        </p:txBody>
      </p:sp>
    </p:spTree>
    <p:extLst>
      <p:ext uri="{BB962C8B-B14F-4D97-AF65-F5344CB8AC3E}">
        <p14:creationId xmlns:p14="http://schemas.microsoft.com/office/powerpoint/2010/main" val="769425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362F3-2B59-47B4-A3B6-5067221B6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79" y="42378"/>
            <a:ext cx="9059441" cy="6773243"/>
          </a:xfrm>
          <a:prstGeom prst="rect">
            <a:avLst/>
          </a:prstGeom>
        </p:spPr>
      </p:pic>
      <p:sp>
        <p:nvSpPr>
          <p:cNvPr id="134147" name="Rectangle 1"/>
          <p:cNvSpPr>
            <a:spLocks noChangeArrowheads="1"/>
          </p:cNvSpPr>
          <p:nvPr/>
        </p:nvSpPr>
        <p:spPr bwMode="auto">
          <a:xfrm>
            <a:off x="176215" y="1143000"/>
            <a:ext cx="5691185" cy="3046988"/>
          </a:xfrm>
          <a:prstGeom prst="rect">
            <a:avLst/>
          </a:prstGeom>
          <a:noFill/>
          <a:ln w="28575">
            <a:noFill/>
            <a:miter lim="800000"/>
            <a:headEnd/>
            <a:tailEnd/>
          </a:ln>
        </p:spPr>
        <p:txBody>
          <a:bodyPr wrap="square">
            <a:spAutoFit/>
          </a:bodyPr>
          <a:lstStyle/>
          <a:p>
            <a:pPr algn="just">
              <a:spcAft>
                <a:spcPts val="600"/>
              </a:spcAft>
            </a:pPr>
            <a:r>
              <a:rPr lang="en-US" sz="3200" dirty="0">
                <a:effectLst>
                  <a:outerShdw blurRad="38100" dist="38100" dir="2700000" algn="tl">
                    <a:srgbClr val="000000">
                      <a:alpha val="43137"/>
                    </a:srgbClr>
                  </a:outerShdw>
                </a:effectLst>
                <a:latin typeface="Calibri" panose="020F0502020204030204" pitchFamily="34" charset="0"/>
                <a:ea typeface="+mj-ea"/>
              </a:rPr>
              <a:t>Now he had still another dream, and related it to his brothers, and said, “Lo, I have had still another dream; and behold, the sun and the moon and eleven stars were bowing down to me.</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9800" y="1371600"/>
            <a:ext cx="2793999" cy="3048000"/>
          </a:xfrm>
          <a:prstGeom prst="rect">
            <a:avLst/>
          </a:prstGeom>
        </p:spPr>
      </p:pic>
      <p:sp>
        <p:nvSpPr>
          <p:cNvPr id="3" name="Rectangle 2"/>
          <p:cNvSpPr/>
          <p:nvPr/>
        </p:nvSpPr>
        <p:spPr>
          <a:xfrm>
            <a:off x="3118718" y="154238"/>
            <a:ext cx="2906565" cy="707886"/>
          </a:xfrm>
          <a:prstGeom prst="rect">
            <a:avLst/>
          </a:prstGeom>
        </p:spPr>
        <p:txBody>
          <a:bodyPr wrap="none">
            <a:spAutoFit/>
          </a:bodyPr>
          <a:lstStyle/>
          <a:p>
            <a:pPr lvl="0" algn="ctr">
              <a:spcAft>
                <a:spcPts val="600"/>
              </a:spcAft>
            </a:pPr>
            <a:r>
              <a:rPr lang="en-US" sz="3600" baseline="300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Genesis 37:9</a:t>
            </a:r>
          </a:p>
        </p:txBody>
      </p:sp>
    </p:spTree>
    <p:extLst>
      <p:ext uri="{BB962C8B-B14F-4D97-AF65-F5344CB8AC3E}">
        <p14:creationId xmlns:p14="http://schemas.microsoft.com/office/powerpoint/2010/main" val="2320470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0C618-42B9-4565-844B-B7D5C0D77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79" y="42378"/>
            <a:ext cx="9059441" cy="6773243"/>
          </a:xfrm>
          <a:prstGeom prst="rect">
            <a:avLst/>
          </a:prstGeom>
        </p:spPr>
      </p:pic>
      <p:sp>
        <p:nvSpPr>
          <p:cNvPr id="134147" name="Rectangle 1"/>
          <p:cNvSpPr>
            <a:spLocks noChangeArrowheads="1"/>
          </p:cNvSpPr>
          <p:nvPr/>
        </p:nvSpPr>
        <p:spPr bwMode="auto">
          <a:xfrm>
            <a:off x="176215" y="914400"/>
            <a:ext cx="6148385" cy="4031873"/>
          </a:xfrm>
          <a:prstGeom prst="rect">
            <a:avLst/>
          </a:prstGeom>
          <a:noFill/>
          <a:ln w="28575">
            <a:noFill/>
            <a:miter lim="800000"/>
            <a:headEnd/>
            <a:tailEnd/>
          </a:ln>
        </p:spPr>
        <p:txBody>
          <a:bodyPr wrap="square">
            <a:spAutoFit/>
          </a:bodyPr>
          <a:lstStyle/>
          <a:p>
            <a:pPr algn="just">
              <a:spcAft>
                <a:spcPts val="600"/>
              </a:spcAft>
            </a:pPr>
            <a:r>
              <a:rPr lang="en-US" sz="3200" dirty="0">
                <a:effectLst>
                  <a:outerShdw blurRad="38100" dist="38100" dir="2700000" algn="tl">
                    <a:srgbClr val="000000">
                      <a:alpha val="43137"/>
                    </a:srgbClr>
                  </a:outerShdw>
                </a:effectLst>
                <a:latin typeface="Calibri" panose="020F0502020204030204" pitchFamily="34" charset="0"/>
                <a:ea typeface="+mj-ea"/>
              </a:rPr>
              <a:t> He related it to his father and to his brothers; and his father rebuked him and said to him, “What is this dream that you have had?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rPr>
              <a:t>Shall I and your mother and your brothers actually come to bow ourselves down before you to the ground</a:t>
            </a:r>
            <a:r>
              <a:rPr lang="en-US" sz="3200" dirty="0">
                <a:effectLst>
                  <a:outerShdw blurRad="38100" dist="38100" dir="2700000" algn="tl">
                    <a:srgbClr val="000000">
                      <a:alpha val="43137"/>
                    </a:srgbClr>
                  </a:outerShdw>
                </a:effectLst>
                <a:latin typeface="Calibri" panose="020F0502020204030204" pitchFamily="34" charset="0"/>
                <a:ea typeface="+mj-ea"/>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8536" y="1143000"/>
            <a:ext cx="2355263" cy="3048000"/>
          </a:xfrm>
          <a:prstGeom prst="rect">
            <a:avLst/>
          </a:prstGeom>
        </p:spPr>
      </p:pic>
      <p:sp>
        <p:nvSpPr>
          <p:cNvPr id="3" name="Rectangle 2"/>
          <p:cNvSpPr/>
          <p:nvPr/>
        </p:nvSpPr>
        <p:spPr>
          <a:xfrm>
            <a:off x="2988875" y="154238"/>
            <a:ext cx="3166251" cy="707886"/>
          </a:xfrm>
          <a:prstGeom prst="rect">
            <a:avLst/>
          </a:prstGeom>
        </p:spPr>
        <p:txBody>
          <a:bodyPr wrap="none">
            <a:spAutoFit/>
          </a:bodyPr>
          <a:lstStyle/>
          <a:p>
            <a:pPr lvl="0" algn="ctr">
              <a:spcAft>
                <a:spcPts val="600"/>
              </a:spcAft>
            </a:pPr>
            <a:r>
              <a:rPr lang="en-US" sz="3600" baseline="300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Genesis 37:10</a:t>
            </a:r>
          </a:p>
        </p:txBody>
      </p:sp>
    </p:spTree>
    <p:extLst>
      <p:ext uri="{BB962C8B-B14F-4D97-AF65-F5344CB8AC3E}">
        <p14:creationId xmlns:p14="http://schemas.microsoft.com/office/powerpoint/2010/main" val="1482486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600200"/>
            <a:ext cx="2895600" cy="3657600"/>
          </a:xfrm>
          <a:prstGeom prst="rect">
            <a:avLst/>
          </a:prstGeom>
          <a:noFill/>
          <a:ln w="9525">
            <a:noFill/>
            <a:miter lim="800000"/>
            <a:headEnd/>
            <a:tailEnd/>
          </a:ln>
        </p:spPr>
      </p:pic>
      <p:sp>
        <p:nvSpPr>
          <p:cNvPr id="19459" name="Text Box 3"/>
          <p:cNvSpPr txBox="1">
            <a:spLocks noChangeArrowheads="1"/>
          </p:cNvSpPr>
          <p:nvPr/>
        </p:nvSpPr>
        <p:spPr bwMode="auto">
          <a:xfrm>
            <a:off x="3157538" y="1382286"/>
            <a:ext cx="5867400" cy="4093428"/>
          </a:xfrm>
          <a:prstGeom prst="rect">
            <a:avLst/>
          </a:prstGeom>
          <a:noFill/>
          <a:ln w="9525">
            <a:noFill/>
            <a:miter lim="800000"/>
            <a:headEnd/>
            <a:tailEnd/>
          </a:ln>
        </p:spPr>
        <p:txBody>
          <a:bodyPr>
            <a:spAutoFit/>
          </a:bodyPr>
          <a:lstStyle/>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Sun = Jacob</a:t>
            </a:r>
          </a:p>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Moon = Leah</a:t>
            </a:r>
          </a:p>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Stars = Joseph’s brothers</a:t>
            </a:r>
          </a:p>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Star = Joseph</a:t>
            </a:r>
          </a:p>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Stars = Israel’s twelve tribes</a:t>
            </a:r>
          </a:p>
        </p:txBody>
      </p:sp>
      <p:sp>
        <p:nvSpPr>
          <p:cNvPr id="4" name="Rectangle 3"/>
          <p:cNvSpPr/>
          <p:nvPr/>
        </p:nvSpPr>
        <p:spPr>
          <a:xfrm>
            <a:off x="2780485" y="154238"/>
            <a:ext cx="3583032" cy="707886"/>
          </a:xfrm>
          <a:prstGeom prst="rect">
            <a:avLst/>
          </a:prstGeom>
        </p:spPr>
        <p:txBody>
          <a:bodyPr wrap="none">
            <a:spAutoFit/>
          </a:bodyPr>
          <a:lstStyle/>
          <a:p>
            <a:pPr lvl="0" algn="ctr">
              <a:spcAft>
                <a:spcPts val="600"/>
              </a:spcAft>
            </a:pPr>
            <a:r>
              <a:rPr lang="en-US" sz="3600" baseline="300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Genesis 37:9-10</a:t>
            </a:r>
          </a:p>
        </p:txBody>
      </p:sp>
    </p:spTree>
    <p:extLst>
      <p:ext uri="{BB962C8B-B14F-4D97-AF65-F5344CB8AC3E}">
        <p14:creationId xmlns:p14="http://schemas.microsoft.com/office/powerpoint/2010/main" val="1947692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09763" y="304800"/>
            <a:ext cx="5405437" cy="62865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rPr>
              <a:t>Satan’s Two Strategies</a:t>
            </a:r>
          </a:p>
        </p:txBody>
      </p:sp>
      <p:sp>
        <p:nvSpPr>
          <p:cNvPr id="10243" name="Rectangle 3"/>
          <p:cNvSpPr>
            <a:spLocks noGrp="1" noChangeArrowheads="1"/>
          </p:cNvSpPr>
          <p:nvPr>
            <p:ph type="body" idx="1"/>
          </p:nvPr>
        </p:nvSpPr>
        <p:spPr>
          <a:xfrm>
            <a:off x="571500" y="1143000"/>
            <a:ext cx="8001000" cy="2057400"/>
          </a:xfrm>
        </p:spPr>
        <p:txBody>
          <a:bodyPr/>
          <a:lstStyle/>
          <a:p>
            <a:pPr marL="347663" indent="-347663" eaLnBrk="1" hangingPunct="1">
              <a:spcBef>
                <a:spcPts val="0"/>
              </a:spcBef>
              <a:spcAft>
                <a:spcPts val="2700"/>
              </a:spcAft>
              <a:buClr>
                <a:srgbClr val="00FFFF"/>
              </a:buClr>
              <a:defRPr/>
            </a:pPr>
            <a:r>
              <a:rPr lang="en-US" altLang="en-US" sz="3600" dirty="0">
                <a:effectLst>
                  <a:outerShdw blurRad="38100" dist="38100" dir="2700000" algn="tl">
                    <a:srgbClr val="000000">
                      <a:alpha val="43137"/>
                    </a:srgbClr>
                  </a:outerShdw>
                </a:effectLst>
              </a:rPr>
              <a:t>Rev 12:1-5 - Past failed strategy</a:t>
            </a:r>
          </a:p>
          <a:p>
            <a:pPr marL="347663" indent="-347663" eaLnBrk="1" hangingPunct="1">
              <a:spcBef>
                <a:spcPts val="0"/>
              </a:spcBef>
              <a:spcAft>
                <a:spcPts val="2700"/>
              </a:spcAft>
              <a:buClr>
                <a:srgbClr val="00FFFF"/>
              </a:buClr>
              <a:defRPr/>
            </a:pPr>
            <a:r>
              <a:rPr lang="en-US" altLang="en-US" sz="3600" dirty="0">
                <a:effectLst>
                  <a:outerShdw blurRad="38100" dist="38100" dir="2700000" algn="tl">
                    <a:srgbClr val="000000">
                      <a:alpha val="43137"/>
                    </a:srgbClr>
                  </a:outerShdw>
                </a:effectLst>
              </a:rPr>
              <a:t>Rev 12:6-17 - Present &amp; future strategy</a:t>
            </a:r>
          </a:p>
        </p:txBody>
      </p:sp>
      <p:pic>
        <p:nvPicPr>
          <p:cNvPr id="27652" name="Picture 8" descr="D:\Powerpoint JPEG Images\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00400"/>
            <a:ext cx="4312444" cy="348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377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901429" y="285750"/>
            <a:ext cx="5829300" cy="1238250"/>
          </a:xfrm>
        </p:spPr>
        <p:txBody>
          <a:bodyPr/>
          <a:lstStyle/>
          <a:p>
            <a:pPr algn="ctr" eaLnBrk="1" hangingPunct="1"/>
            <a:r>
              <a:rPr lang="en-US" altLang="en-US" sz="3600" dirty="0"/>
              <a:t>Descriptions of Satanic Hatred</a:t>
            </a:r>
            <a:br>
              <a:rPr lang="en-US" altLang="en-US" sz="3600" dirty="0"/>
            </a:br>
            <a:r>
              <a:rPr lang="en-US" altLang="en-US" sz="3600" dirty="0"/>
              <a:t>(Revelation 12:12-17)</a:t>
            </a:r>
          </a:p>
        </p:txBody>
      </p:sp>
      <p:sp>
        <p:nvSpPr>
          <p:cNvPr id="32771" name="Rectangle 3"/>
          <p:cNvSpPr>
            <a:spLocks noGrp="1" noChangeArrowheads="1"/>
          </p:cNvSpPr>
          <p:nvPr>
            <p:ph type="body" idx="1"/>
          </p:nvPr>
        </p:nvSpPr>
        <p:spPr>
          <a:xfrm>
            <a:off x="914400" y="1600200"/>
            <a:ext cx="4400550" cy="3943350"/>
          </a:xfrm>
        </p:spPr>
        <p:txBody>
          <a:bodyPr/>
          <a:lstStyle/>
          <a:p>
            <a:pPr marL="347663" indent="-347663" eaLnBrk="1" hangingPunct="1">
              <a:spcBef>
                <a:spcPts val="0"/>
              </a:spcBef>
              <a:spcAft>
                <a:spcPts val="2700"/>
              </a:spcAft>
              <a:defRPr/>
            </a:pPr>
            <a:r>
              <a:rPr lang="en-US" dirty="0">
                <a:cs typeface="Calibri" panose="020F0502020204030204" pitchFamily="34" charset="0"/>
              </a:rPr>
              <a:t>Wrath 12:12</a:t>
            </a:r>
          </a:p>
          <a:p>
            <a:pPr marL="347663" indent="-347663" eaLnBrk="1" hangingPunct="1">
              <a:spcBef>
                <a:spcPts val="0"/>
              </a:spcBef>
              <a:spcAft>
                <a:spcPts val="2700"/>
              </a:spcAft>
              <a:defRPr/>
            </a:pPr>
            <a:r>
              <a:rPr lang="en-US" dirty="0">
                <a:cs typeface="Calibri" panose="020F0502020204030204" pitchFamily="34" charset="0"/>
              </a:rPr>
              <a:t>Persecution 12:13</a:t>
            </a:r>
          </a:p>
          <a:p>
            <a:pPr marL="347663" indent="-347663" eaLnBrk="1" hangingPunct="1">
              <a:spcBef>
                <a:spcPts val="0"/>
              </a:spcBef>
              <a:spcAft>
                <a:spcPts val="2700"/>
              </a:spcAft>
              <a:defRPr/>
            </a:pPr>
            <a:r>
              <a:rPr lang="en-US" dirty="0">
                <a:cs typeface="Calibri" panose="020F0502020204030204" pitchFamily="34" charset="0"/>
              </a:rPr>
              <a:t>Sweep away 12:15</a:t>
            </a:r>
          </a:p>
          <a:p>
            <a:pPr marL="347663" indent="-347663" eaLnBrk="1" hangingPunct="1">
              <a:spcBef>
                <a:spcPts val="0"/>
              </a:spcBef>
              <a:spcAft>
                <a:spcPts val="2700"/>
              </a:spcAft>
              <a:defRPr/>
            </a:pPr>
            <a:r>
              <a:rPr lang="en-US" dirty="0">
                <a:cs typeface="Calibri" panose="020F0502020204030204" pitchFamily="34" charset="0"/>
              </a:rPr>
              <a:t>Enraged 12:17</a:t>
            </a:r>
          </a:p>
          <a:p>
            <a:pPr marL="347663" indent="-347663" eaLnBrk="1" hangingPunct="1">
              <a:spcBef>
                <a:spcPts val="0"/>
              </a:spcBef>
              <a:spcAft>
                <a:spcPts val="2700"/>
              </a:spcAft>
              <a:defRPr/>
            </a:pPr>
            <a:r>
              <a:rPr lang="en-US" dirty="0">
                <a:cs typeface="Calibri" panose="020F0502020204030204" pitchFamily="34" charset="0"/>
              </a:rPr>
              <a:t>War 12:17</a:t>
            </a:r>
            <a:endParaRPr lang="en-US" dirty="0">
              <a:effectLst>
                <a:outerShdw blurRad="38100" dist="38100" dir="2700000" algn="tl">
                  <a:srgbClr val="808080"/>
                </a:outerShdw>
              </a:effectLst>
              <a:cs typeface="Calibri" panose="020F0502020204030204" pitchFamily="34" charset="0"/>
            </a:endParaRPr>
          </a:p>
        </p:txBody>
      </p:sp>
      <p:pic>
        <p:nvPicPr>
          <p:cNvPr id="50180" name="Picture 4" descr="C:\Documents and Settings\Owner\Application Data\Microsoft\Media Catalog\Downloaded Clips\cl0\SY01462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514600"/>
            <a:ext cx="250269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429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1590A-F9AA-4C51-9462-021603796C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5" name="Subtitle 3"/>
          <p:cNvSpPr txBox="1">
            <a:spLocks/>
          </p:cNvSpPr>
          <p:nvPr/>
        </p:nvSpPr>
        <p:spPr bwMode="auto">
          <a:xfrm>
            <a:off x="228600" y="76201"/>
            <a:ext cx="8686800" cy="3962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buNone/>
              <a:defRPr/>
            </a:pPr>
            <a:r>
              <a:rPr lang="en-US" sz="4000" kern="0" dirty="0">
                <a:solidFill>
                  <a:srgbClr val="00FFFF"/>
                </a:solidFill>
                <a:effectLst>
                  <a:outerShdw blurRad="38100" dist="38100" dir="2700000" algn="tl">
                    <a:srgbClr val="000000">
                      <a:alpha val="43137"/>
                    </a:srgbClr>
                  </a:outerShdw>
                </a:effectLst>
                <a:ea typeface="+mj-ea"/>
                <a:cs typeface="+mj-cs"/>
              </a:rPr>
              <a:t>Roman 11:25b</a:t>
            </a:r>
          </a:p>
          <a:p>
            <a:pPr marL="0" indent="0" algn="just">
              <a:buNone/>
              <a:defRPr/>
            </a:pPr>
            <a:r>
              <a:rPr lang="en-US" sz="3600" kern="0" dirty="0">
                <a:effectLst>
                  <a:outerShdw blurRad="38100" dist="38100" dir="2700000" algn="tl">
                    <a:srgbClr val="000000">
                      <a:alpha val="43137"/>
                    </a:srgbClr>
                  </a:outerShdw>
                </a:effectLst>
              </a:rPr>
              <a:t>“</a:t>
            </a:r>
            <a:r>
              <a:rPr lang="en-US" sz="3600" dirty="0"/>
              <a:t>For I do not want you, brethren, to be uninformed of this mystery—so that you will not be wise in your own estimation—that a partial hardening has happened to Israel </a:t>
            </a:r>
            <a:r>
              <a:rPr lang="en-US" sz="3600" b="1" u="sng" dirty="0">
                <a:solidFill>
                  <a:srgbClr val="FFFFCC"/>
                </a:solidFill>
              </a:rPr>
              <a:t>until the fullness of the Gentiles has come in</a:t>
            </a:r>
            <a:r>
              <a:rPr lang="en-US" sz="3600" kern="0" dirty="0">
                <a:effectLst>
                  <a:outerShdw blurRad="38100" dist="38100" dir="2700000" algn="tl">
                    <a:srgbClr val="000000">
                      <a:alpha val="43137"/>
                    </a:srgbClr>
                  </a:outerShdw>
                </a:effectLst>
              </a:rPr>
              <a:t>.”</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48063" y="3733800"/>
            <a:ext cx="2047875" cy="1371600"/>
          </a:xfrm>
          <a:prstGeom prst="rect">
            <a:avLst/>
          </a:prstGeom>
          <a:noFill/>
          <a:ln w="9525">
            <a:noFill/>
            <a:miter lim="800000"/>
            <a:headEnd/>
            <a:tailEnd/>
          </a:ln>
        </p:spPr>
      </p:pic>
    </p:spTree>
    <p:extLst>
      <p:ext uri="{BB962C8B-B14F-4D97-AF65-F5344CB8AC3E}">
        <p14:creationId xmlns:p14="http://schemas.microsoft.com/office/powerpoint/2010/main" val="960350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FDA0F-9E40-49E0-8E37-CC796429D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68" y="45720"/>
            <a:ext cx="9074864" cy="6766560"/>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p>
          <a:p>
            <a:pPr algn="just"/>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will not see Me until you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319536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52500" y="304800"/>
            <a:ext cx="7239000" cy="1371600"/>
          </a:xfrm>
        </p:spPr>
        <p:txBody>
          <a:bodyPr/>
          <a:lstStyle/>
          <a:p>
            <a:pPr algn="ctr" eaLnBrk="1" hangingPunct="1"/>
            <a:r>
              <a:rPr lang="en-US" altLang="en-US" sz="3600" dirty="0">
                <a:effectLst>
                  <a:outerShdw blurRad="38100" dist="38100" dir="2700000" algn="tl">
                    <a:srgbClr val="000000">
                      <a:alpha val="43137"/>
                    </a:srgbClr>
                  </a:outerShdw>
                </a:effectLst>
              </a:rPr>
              <a:t>2 CYCLES OF SATANIC PERSECUTION</a:t>
            </a:r>
            <a:br>
              <a:rPr lang="en-US" altLang="en-US" sz="2800" b="1" dirty="0">
                <a:solidFill>
                  <a:srgbClr val="FFFFCC"/>
                </a:solidFill>
                <a:effectLst>
                  <a:outerShdw blurRad="38100" dist="38100" dir="2700000" algn="tl">
                    <a:srgbClr val="000000">
                      <a:alpha val="43137"/>
                    </a:srgbClr>
                  </a:outerShdw>
                </a:effectLst>
              </a:rPr>
            </a:br>
            <a:r>
              <a:rPr lang="en-US" altLang="en-US" sz="3600" dirty="0">
                <a:effectLst>
                  <a:outerShdw blurRad="38100" dist="38100" dir="2700000" algn="tl">
                    <a:srgbClr val="000000">
                      <a:alpha val="43137"/>
                    </a:srgbClr>
                  </a:outerShdw>
                </a:effectLst>
              </a:rPr>
              <a:t>(Revelation 12:13-16)</a:t>
            </a:r>
          </a:p>
        </p:txBody>
      </p:sp>
      <p:sp>
        <p:nvSpPr>
          <p:cNvPr id="29699" name="Rectangle 4"/>
          <p:cNvSpPr>
            <a:spLocks noGrp="1" noChangeArrowheads="1"/>
          </p:cNvSpPr>
          <p:nvPr>
            <p:ph type="body" sz="half" idx="2"/>
          </p:nvPr>
        </p:nvSpPr>
        <p:spPr>
          <a:xfrm>
            <a:off x="3086100" y="2057400"/>
            <a:ext cx="5600700" cy="2228850"/>
          </a:xfrm>
        </p:spPr>
        <p:txBody>
          <a:bodyPr/>
          <a:lstStyle/>
          <a:p>
            <a:pPr marL="400050" indent="-400050" eaLnBrk="1" hangingPunct="1">
              <a:spcBef>
                <a:spcPts val="0"/>
              </a:spcBef>
              <a:spcAft>
                <a:spcPts val="2700"/>
              </a:spcAft>
              <a:buSzPct val="100000"/>
              <a:buFontTx/>
              <a:buAutoNum type="arabicPeriod"/>
              <a:defRPr/>
            </a:pPr>
            <a:r>
              <a:rPr lang="en-US" i="1" dirty="0">
                <a:effectLst>
                  <a:outerShdw blurRad="38100" dist="38100" dir="2700000" algn="tl">
                    <a:srgbClr val="000000">
                      <a:alpha val="43137"/>
                    </a:srgbClr>
                  </a:outerShdw>
                </a:effectLst>
              </a:rPr>
              <a:t>“Pursues the woman”</a:t>
            </a:r>
            <a:r>
              <a:rPr lang="en-US" dirty="0">
                <a:effectLst>
                  <a:outerShdw blurRad="38100" dist="38100" dir="2700000" algn="tl">
                    <a:srgbClr val="000000">
                      <a:alpha val="43137"/>
                    </a:srgbClr>
                  </a:outerShdw>
                </a:effectLst>
              </a:rPr>
              <a:t> = persecution of Israel 12:13-14</a:t>
            </a:r>
          </a:p>
          <a:p>
            <a:pPr marL="400050" indent="-400050" eaLnBrk="1" hangingPunct="1">
              <a:spcBef>
                <a:spcPts val="0"/>
              </a:spcBef>
              <a:spcAft>
                <a:spcPts val="2700"/>
              </a:spcAft>
              <a:buSzPct val="100000"/>
              <a:buFontTx/>
              <a:buAutoNum type="arabicPeriod"/>
              <a:defRPr/>
            </a:pPr>
            <a:r>
              <a:rPr lang="en-US" i="1" dirty="0">
                <a:effectLst>
                  <a:outerShdw blurRad="38100" dist="38100" dir="2700000" algn="tl">
                    <a:srgbClr val="000000">
                      <a:alpha val="43137"/>
                    </a:srgbClr>
                  </a:outerShdw>
                </a:effectLst>
              </a:rPr>
              <a:t>“Flood from his mouth” = </a:t>
            </a:r>
            <a:r>
              <a:rPr lang="en-US" dirty="0">
                <a:effectLst>
                  <a:outerShdw blurRad="38100" dist="38100" dir="2700000" algn="tl">
                    <a:srgbClr val="000000">
                      <a:alpha val="43137"/>
                    </a:srgbClr>
                  </a:outerShdw>
                </a:effectLst>
              </a:rPr>
              <a:t>tries to destroy Israel 12:15-16</a:t>
            </a:r>
            <a:endParaRPr lang="en-US" i="1" dirty="0">
              <a:effectLst>
                <a:outerShdw blurRad="38100" dist="38100" dir="2700000" algn="tl">
                  <a:srgbClr val="000000">
                    <a:alpha val="43137"/>
                  </a:srgbClr>
                </a:outerShdw>
              </a:effectLst>
            </a:endParaRPr>
          </a:p>
        </p:txBody>
      </p:sp>
      <p:pic>
        <p:nvPicPr>
          <p:cNvPr id="47108" name="Picture 5" descr="C:\Documents and Settings\Owner\Application Data\Microsoft\Media Catalog\clip0010.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81000" y="2133600"/>
            <a:ext cx="2286000" cy="2759869"/>
          </a:xfrm>
        </p:spPr>
      </p:pic>
    </p:spTree>
    <p:extLst>
      <p:ext uri="{BB962C8B-B14F-4D97-AF65-F5344CB8AC3E}">
        <p14:creationId xmlns:p14="http://schemas.microsoft.com/office/powerpoint/2010/main" val="279589701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F3A24-97B8-45C7-A3A9-FA68FF3108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20" y="45720"/>
            <a:ext cx="9084560" cy="6766560"/>
          </a:xfrm>
          <a:prstGeom prst="rect">
            <a:avLst/>
          </a:prstGeom>
        </p:spPr>
      </p:pic>
      <p:sp>
        <p:nvSpPr>
          <p:cNvPr id="134147" name="Rectangle 1"/>
          <p:cNvSpPr>
            <a:spLocks noChangeArrowheads="1"/>
          </p:cNvSpPr>
          <p:nvPr/>
        </p:nvSpPr>
        <p:spPr bwMode="auto">
          <a:xfrm>
            <a:off x="76200" y="76200"/>
            <a:ext cx="8991600" cy="509883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rPr>
              <a:t>Zechariah 13:8-9</a:t>
            </a:r>
          </a:p>
          <a:p>
            <a:pPr marL="0" marR="0"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8</a:t>
            </a:r>
            <a:r>
              <a:rPr lang="en-US" sz="3400" dirty="0">
                <a:effectLst>
                  <a:outerShdw blurRad="38100" dist="38100" dir="2700000" algn="tl">
                    <a:srgbClr val="000000">
                      <a:alpha val="43137"/>
                    </a:srgbClr>
                  </a:outerShdw>
                </a:effectLst>
                <a:latin typeface="Calibri" panose="020F0502020204030204" pitchFamily="34" charset="0"/>
              </a:rPr>
              <a:t>“It will come about in all the land,” Declares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two parts in it will be cut off and perish; But the third will be left in it</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rPr>
              <a:t>And I will bring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 third part</a:t>
            </a:r>
            <a:r>
              <a:rPr lang="en-US" sz="3400" dirty="0">
                <a:effectLst>
                  <a:outerShdw blurRad="38100" dist="38100" dir="2700000" algn="tl">
                    <a:srgbClr val="000000">
                      <a:alpha val="43137"/>
                    </a:srgbClr>
                  </a:outerShdw>
                </a:effectLst>
                <a:latin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is my God.’ ” </a:t>
            </a:r>
          </a:p>
        </p:txBody>
      </p:sp>
    </p:spTree>
    <p:extLst>
      <p:ext uri="{BB962C8B-B14F-4D97-AF65-F5344CB8AC3E}">
        <p14:creationId xmlns:p14="http://schemas.microsoft.com/office/powerpoint/2010/main" val="3945876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167" y="167357"/>
            <a:ext cx="8315665" cy="6523285"/>
          </a:xfrm>
          <a:prstGeom prst="rect">
            <a:avLst/>
          </a:prstGeom>
        </p:spPr>
      </p:pic>
    </p:spTree>
    <p:extLst>
      <p:ext uri="{BB962C8B-B14F-4D97-AF65-F5344CB8AC3E}">
        <p14:creationId xmlns:p14="http://schemas.microsoft.com/office/powerpoint/2010/main" val="4276214823"/>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11639727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59975-FA0C-405A-858B-C30292CE2B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806" y="45720"/>
            <a:ext cx="9082388" cy="6766560"/>
          </a:xfrm>
          <a:prstGeom prst="rect">
            <a:avLst/>
          </a:prstGeom>
        </p:spPr>
      </p:pic>
      <p:sp>
        <p:nvSpPr>
          <p:cNvPr id="134147" name="Rectangle 1">
            <a:extLst>
              <a:ext uri="{FF2B5EF4-FFF2-40B4-BE49-F238E27FC236}">
                <a16:creationId xmlns:a16="http://schemas.microsoft.com/office/drawing/2014/main" id="{4B16F356-FC16-4B20-A141-F050897C59F4}"/>
              </a:ext>
            </a:extLst>
          </p:cNvPr>
          <p:cNvSpPr>
            <a:spLocks noChangeArrowheads="1"/>
          </p:cNvSpPr>
          <p:nvPr/>
        </p:nvSpPr>
        <p:spPr bwMode="auto">
          <a:xfrm>
            <a:off x="76200" y="76200"/>
            <a:ext cx="8991600" cy="4662815"/>
          </a:xfrm>
          <a:prstGeom prst="rect">
            <a:avLst/>
          </a:prstGeom>
          <a:noFill/>
          <a:ln w="28575">
            <a:noFill/>
            <a:miter lim="800000"/>
            <a:headEnd/>
            <a:tailEnd/>
          </a:ln>
        </p:spPr>
        <p:txBody>
          <a:bodyPr wrap="square">
            <a:spAutoFit/>
          </a:bodyPr>
          <a:lstStyle/>
          <a:p>
            <a:pPr algn="ctr">
              <a:spcAft>
                <a:spcPts val="600"/>
              </a:spcAft>
              <a:defRPr/>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Genesis 1:26-28</a:t>
            </a:r>
            <a:endPar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a:defRPr/>
            </a:pPr>
            <a:r>
              <a:rPr lang="en-US" sz="3200" baseline="30000" dirty="0">
                <a:effectLst>
                  <a:outerShdw blurRad="38100" dist="38100" dir="2700000" algn="tl">
                    <a:srgbClr val="000000">
                      <a:alpha val="43137"/>
                    </a:srgbClr>
                  </a:outerShdw>
                </a:effectLst>
                <a:latin typeface="Calibri" panose="020F0502020204030204" pitchFamily="34" charset="0"/>
              </a:rPr>
              <a:t>26 </a:t>
            </a:r>
            <a:r>
              <a:rPr lang="en-US" sz="32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them rule over the fish of the sea and over the birds of the sky and over the cattle and over all the earth, and over every creeping thing that creeps on the earth</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27 </a:t>
            </a:r>
            <a:r>
              <a:rPr lang="en-US" sz="32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200" baseline="30000" dirty="0">
                <a:effectLst>
                  <a:outerShdw blurRad="38100" dist="38100" dir="2700000" algn="tl">
                    <a:srgbClr val="000000">
                      <a:alpha val="43137"/>
                    </a:srgbClr>
                  </a:outerShdw>
                </a:effectLst>
                <a:latin typeface="Calibri" panose="020F0502020204030204" pitchFamily="34" charset="0"/>
              </a:rPr>
              <a:t>28 </a:t>
            </a:r>
            <a:r>
              <a:rPr lang="en-US" sz="3200" dirty="0">
                <a:effectLst>
                  <a:outerShdw blurRad="38100" dist="38100" dir="2700000" algn="tl">
                    <a:srgbClr val="000000">
                      <a:alpha val="43137"/>
                    </a:srgbClr>
                  </a:outerShdw>
                </a:effectLst>
                <a:latin typeface="Calibri" panose="020F0502020204030204" pitchFamily="34" charset="0"/>
              </a:rPr>
              <a:t>God blessed them; and God said to them, …</a:t>
            </a:r>
          </a:p>
        </p:txBody>
      </p:sp>
    </p:spTree>
    <p:extLst>
      <p:ext uri="{BB962C8B-B14F-4D97-AF65-F5344CB8AC3E}">
        <p14:creationId xmlns:p14="http://schemas.microsoft.com/office/powerpoint/2010/main" val="26434139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59975-FA0C-405A-858B-C30292CE2B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806" y="45720"/>
            <a:ext cx="9082388" cy="6766560"/>
          </a:xfrm>
          <a:prstGeom prst="rect">
            <a:avLst/>
          </a:prstGeom>
        </p:spPr>
      </p:pic>
      <p:sp>
        <p:nvSpPr>
          <p:cNvPr id="134147" name="Rectangle 1">
            <a:extLst>
              <a:ext uri="{FF2B5EF4-FFF2-40B4-BE49-F238E27FC236}">
                <a16:creationId xmlns:a16="http://schemas.microsoft.com/office/drawing/2014/main" id="{4B16F356-FC16-4B20-A141-F050897C59F4}"/>
              </a:ext>
            </a:extLst>
          </p:cNvPr>
          <p:cNvSpPr>
            <a:spLocks noChangeArrowheads="1"/>
          </p:cNvSpPr>
          <p:nvPr/>
        </p:nvSpPr>
        <p:spPr bwMode="auto">
          <a:xfrm>
            <a:off x="76200" y="76200"/>
            <a:ext cx="8991600" cy="2693045"/>
          </a:xfrm>
          <a:prstGeom prst="rect">
            <a:avLst/>
          </a:prstGeom>
          <a:noFill/>
          <a:ln w="28575">
            <a:noFill/>
            <a:miter lim="800000"/>
            <a:headEnd/>
            <a:tailEnd/>
          </a:ln>
        </p:spPr>
        <p:txBody>
          <a:bodyPr wrap="square">
            <a:spAutoFit/>
          </a:bodyPr>
          <a:lstStyle/>
          <a:p>
            <a:pPr algn="ctr">
              <a:spcAft>
                <a:spcPts val="600"/>
              </a:spcAft>
              <a:defRPr/>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Genesis 1:26-28</a:t>
            </a:r>
            <a:endPar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a:defRPr/>
            </a:pPr>
            <a:r>
              <a:rPr lang="en-US" sz="3200" baseline="30000"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“Be fruitful and multiply, and fill the earth,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subdue it; and rule over the fish of the sea and over the birds of the sky and over every living thing that moves on the earth</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1044443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CFF085B2-C6A5-4D88-B54C-9C48DD7B7B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2286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47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124200" y="228600"/>
            <a:ext cx="2895600" cy="1066800"/>
          </a:xfrm>
        </p:spPr>
        <p:txBody>
          <a:bodyPr/>
          <a:lstStyle/>
          <a:p>
            <a:pPr algn="ct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2000" dirty="0">
                <a:solidFill>
                  <a:schemeClr val="tx1"/>
                </a:solidFill>
                <a:effectLst>
                  <a:outerShdw blurRad="38100" dist="38100" dir="2700000" algn="tl">
                    <a:srgbClr val="000000">
                      <a:alpha val="43137"/>
                    </a:srgbClr>
                  </a:outerShdw>
                </a:effectLst>
                <a:latin typeface="Calibri" panose="020F0502020204030204" pitchFamily="34" charset="0"/>
              </a:rPr>
            </a:br>
            <a:r>
              <a:rPr lang="en-US" altLang="en-US" sz="2000" i="1" dirty="0">
                <a:solidFill>
                  <a:schemeClr val="tx1"/>
                </a:solidFill>
                <a:effectLst>
                  <a:outerShdw blurRad="38100" dist="38100" dir="2700000" algn="tl">
                    <a:srgbClr val="000000">
                      <a:alpha val="43137"/>
                    </a:srgbClr>
                  </a:outerShdw>
                </a:effectLst>
                <a:latin typeface="Calibri" panose="020F0502020204030204" pitchFamily="34" charset="0"/>
              </a:rPr>
              <a:t>Basic Theology, </a:t>
            </a:r>
            <a:r>
              <a:rPr lang="en-US" altLang="en-US" sz="2000" dirty="0">
                <a:solidFill>
                  <a:schemeClr val="tx1"/>
                </a:solidFill>
                <a:effectLst>
                  <a:outerShdw blurRad="38100" dist="38100" dir="2700000" algn="tl">
                    <a:srgbClr val="000000">
                      <a:alpha val="43137"/>
                    </a:srgbClr>
                  </a:outerShdw>
                </a:effectLst>
                <a:latin typeface="Calibri" panose="020F0502020204030204" pitchFamily="34" charset="0"/>
              </a:rPr>
              <a:t>Page 511</a:t>
            </a:r>
          </a:p>
        </p:txBody>
      </p:sp>
      <p:pic>
        <p:nvPicPr>
          <p:cNvPr id="32771" name="Picture 4">
            <a:extLst>
              <a:ext uri="{FF2B5EF4-FFF2-40B4-BE49-F238E27FC236}">
                <a16:creationId xmlns:a16="http://schemas.microsoft.com/office/drawing/2014/main" id="{3375EC81-464F-45AE-94F4-9D03B8914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76200"/>
            <a:ext cx="113376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8100" y="1600200"/>
            <a:ext cx="9067800" cy="4572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FontTx/>
              <a:buNone/>
              <a:defRPr/>
            </a:pPr>
            <a:r>
              <a:rPr lang="en-US" sz="3000" kern="0" dirty="0">
                <a:effectLst>
                  <a:outerShdw blurRad="38100" dist="38100" dir="2700000" algn="tl">
                    <a:srgbClr val="000000">
                      <a:alpha val="43137"/>
                    </a:srgbClr>
                  </a:outerShdw>
                </a:effectLst>
                <a:latin typeface="Calibri" panose="020F0502020204030204" pitchFamily="34" charset="0"/>
              </a:rPr>
              <a:t>“Why is an earthly kingdom necessary? Did He not receive His inheritance when He was raised and exalted in heaven? </a:t>
            </a:r>
            <a:r>
              <a:rPr lang="en-US" sz="3000" b="1" u="sng" kern="0" dirty="0">
                <a:solidFill>
                  <a:srgbClr val="FFFFCC"/>
                </a:solidFill>
                <a:effectLst>
                  <a:outerShdw blurRad="38100" dist="38100" dir="2700000" algn="tl">
                    <a:srgbClr val="000000">
                      <a:alpha val="43137"/>
                    </a:srgbClr>
                  </a:outerShdw>
                </a:effectLst>
                <a:latin typeface="Calibri" panose="020F0502020204030204" pitchFamily="34" charset="0"/>
              </a:rPr>
              <a:t>Is not His present rule His inheritance? Why does there need to be an earthly kingdom? Because He must be triumphant in the same arena where He was seemingly defeated.  His rejection by the rulers of this world was on this earth (1Cor. 2:8). His exaltation must also be on this earth</a:t>
            </a:r>
            <a:r>
              <a:rPr lang="en-US" sz="3000" b="1"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000" kern="0" dirty="0">
                <a:effectLst>
                  <a:outerShdw blurRad="38100" dist="38100" dir="2700000" algn="tl">
                    <a:srgbClr val="000000">
                      <a:alpha val="43137"/>
                    </a:srgbClr>
                  </a:outerShdw>
                </a:effectLst>
                <a:latin typeface="Calibri" panose="020F0502020204030204" pitchFamily="34" charset="0"/>
              </a:rPr>
              <a:t> And so it shall be when He comes again to rule this world in righteousness. He has waited long for His inheritance; soon He shall receive it.”</a:t>
            </a:r>
          </a:p>
        </p:txBody>
      </p:sp>
    </p:spTree>
    <p:extLst>
      <p:ext uri="{BB962C8B-B14F-4D97-AF65-F5344CB8AC3E}">
        <p14:creationId xmlns:p14="http://schemas.microsoft.com/office/powerpoint/2010/main" val="3349630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167" y="167357"/>
            <a:ext cx="8315665" cy="6523285"/>
          </a:xfrm>
          <a:prstGeom prst="rect">
            <a:avLst/>
          </a:prstGeom>
        </p:spPr>
      </p:pic>
    </p:spTree>
    <p:extLst>
      <p:ext uri="{BB962C8B-B14F-4D97-AF65-F5344CB8AC3E}">
        <p14:creationId xmlns:p14="http://schemas.microsoft.com/office/powerpoint/2010/main" val="845216383"/>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1590A-F9AA-4C51-9462-021603796C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5" name="Subtitle 3"/>
          <p:cNvSpPr txBox="1">
            <a:spLocks/>
          </p:cNvSpPr>
          <p:nvPr/>
        </p:nvSpPr>
        <p:spPr bwMode="auto">
          <a:xfrm>
            <a:off x="228600" y="76201"/>
            <a:ext cx="8686800" cy="3962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buNone/>
              <a:defRPr/>
            </a:pPr>
            <a:r>
              <a:rPr lang="en-US" sz="4000" kern="0" dirty="0">
                <a:solidFill>
                  <a:srgbClr val="00FFFF"/>
                </a:solidFill>
                <a:effectLst>
                  <a:outerShdw blurRad="38100" dist="38100" dir="2700000" algn="tl">
                    <a:srgbClr val="000000">
                      <a:alpha val="43137"/>
                    </a:srgbClr>
                  </a:outerShdw>
                </a:effectLst>
                <a:ea typeface="+mj-ea"/>
                <a:cs typeface="+mj-cs"/>
              </a:rPr>
              <a:t>Exodus 2:24</a:t>
            </a:r>
          </a:p>
          <a:p>
            <a:pPr marL="0" indent="0" algn="just">
              <a:buNone/>
              <a:defRPr/>
            </a:pPr>
            <a:r>
              <a:rPr lang="en-US" sz="3600" kern="0" dirty="0">
                <a:effectLst>
                  <a:outerShdw blurRad="38100" dist="38100" dir="2700000" algn="tl">
                    <a:srgbClr val="000000">
                      <a:alpha val="43137"/>
                    </a:srgbClr>
                  </a:outerShdw>
                </a:effectLst>
              </a:rPr>
              <a:t>“</a:t>
            </a:r>
            <a:r>
              <a:rPr lang="en-US" sz="3600" dirty="0"/>
              <a:t>So God heard their groaning; and </a:t>
            </a:r>
            <a:r>
              <a:rPr lang="en-US" sz="3600" b="1" u="sng" dirty="0">
                <a:solidFill>
                  <a:srgbClr val="FFFFCC"/>
                </a:solidFill>
              </a:rPr>
              <a:t>God remembered His covenant</a:t>
            </a:r>
            <a:r>
              <a:rPr lang="en-US" sz="3600" dirty="0"/>
              <a:t> with Abraham, Isaac, and Jacob</a:t>
            </a:r>
            <a:r>
              <a:rPr lang="en-US" sz="3600" kern="0" dirty="0">
                <a:effectLst>
                  <a:outerShdw blurRad="38100" dist="38100" dir="2700000" algn="tl">
                    <a:srgbClr val="000000">
                      <a:alpha val="43137"/>
                    </a:srgbClr>
                  </a:outerShdw>
                </a:effectLst>
              </a:rPr>
              <a:t>.”</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48063" y="3733800"/>
            <a:ext cx="2047875" cy="1371600"/>
          </a:xfrm>
          <a:prstGeom prst="rect">
            <a:avLst/>
          </a:prstGeom>
          <a:noFill/>
          <a:ln w="9525">
            <a:noFill/>
            <a:miter lim="800000"/>
            <a:headEnd/>
            <a:tailEnd/>
          </a:ln>
        </p:spPr>
      </p:pic>
    </p:spTree>
    <p:extLst>
      <p:ext uri="{BB962C8B-B14F-4D97-AF65-F5344CB8AC3E}">
        <p14:creationId xmlns:p14="http://schemas.microsoft.com/office/powerpoint/2010/main" val="35656366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1590A-F9AA-4C51-9462-021603796C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5" name="Subtitle 3"/>
          <p:cNvSpPr txBox="1">
            <a:spLocks/>
          </p:cNvSpPr>
          <p:nvPr/>
        </p:nvSpPr>
        <p:spPr bwMode="auto">
          <a:xfrm>
            <a:off x="228600" y="76201"/>
            <a:ext cx="8686800" cy="3962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buNone/>
              <a:defRPr/>
            </a:pPr>
            <a:r>
              <a:rPr lang="en-US" sz="4000" kern="0" dirty="0">
                <a:solidFill>
                  <a:srgbClr val="00FFFF"/>
                </a:solidFill>
                <a:effectLst>
                  <a:outerShdw blurRad="38100" dist="38100" dir="2700000" algn="tl">
                    <a:srgbClr val="000000">
                      <a:alpha val="43137"/>
                    </a:srgbClr>
                  </a:outerShdw>
                </a:effectLst>
                <a:ea typeface="+mj-ea"/>
                <a:cs typeface="+mj-cs"/>
              </a:rPr>
              <a:t>Exodus 19:5-6</a:t>
            </a:r>
          </a:p>
          <a:p>
            <a:pPr marL="0" indent="0" algn="just">
              <a:buNone/>
              <a:defRPr/>
            </a:pPr>
            <a:r>
              <a:rPr lang="en-US" kern="0" dirty="0">
                <a:effectLst>
                  <a:outerShdw blurRad="38100" dist="38100" dir="2700000" algn="tl">
                    <a:srgbClr val="000000">
                      <a:alpha val="43137"/>
                    </a:srgbClr>
                  </a:outerShdw>
                </a:effectLst>
              </a:rPr>
              <a:t>“Now then, </a:t>
            </a:r>
            <a:r>
              <a:rPr lang="en-US" b="1" u="sng" dirty="0">
                <a:solidFill>
                  <a:srgbClr val="FFFFCC"/>
                </a:solidFill>
                <a:effectLst>
                  <a:outerShdw blurRad="38100" dist="38100" dir="2700000" algn="tl">
                    <a:srgbClr val="000000">
                      <a:alpha val="43137"/>
                    </a:srgbClr>
                  </a:outerShdw>
                </a:effectLst>
              </a:rPr>
              <a:t>if</a:t>
            </a:r>
            <a:r>
              <a:rPr lang="en-US" kern="0" dirty="0">
                <a:effectLst>
                  <a:outerShdw blurRad="38100" dist="38100" dir="2700000" algn="tl">
                    <a:srgbClr val="000000">
                      <a:alpha val="43137"/>
                    </a:srgbClr>
                  </a:outerShdw>
                </a:effectLst>
              </a:rPr>
              <a:t> you will indeed obey My voice and keep My covenant, </a:t>
            </a:r>
            <a:r>
              <a:rPr lang="en-US" b="1" u="sng" dirty="0">
                <a:solidFill>
                  <a:srgbClr val="FFFFCC"/>
                </a:solidFill>
                <a:effectLst>
                  <a:outerShdw blurRad="38100" dist="38100" dir="2700000" algn="tl">
                    <a:srgbClr val="000000">
                      <a:alpha val="43137"/>
                    </a:srgbClr>
                  </a:outerShdw>
                </a:effectLst>
              </a:rPr>
              <a:t>then</a:t>
            </a:r>
            <a:r>
              <a:rPr lang="en-US" kern="0" dirty="0">
                <a:effectLst>
                  <a:outerShdw blurRad="38100" dist="38100" dir="2700000" algn="tl">
                    <a:srgbClr val="000000">
                      <a:alpha val="43137"/>
                    </a:srgbClr>
                  </a:outerShdw>
                </a:effectLst>
              </a:rPr>
              <a:t> you shall be My own possession among all the peoples, for all the earth is Mine; and you shall be to Me a </a:t>
            </a:r>
            <a:r>
              <a:rPr lang="en-US" b="1" u="sng" dirty="0">
                <a:solidFill>
                  <a:srgbClr val="FFFFCC"/>
                </a:solidFill>
                <a:effectLst>
                  <a:outerShdw blurRad="38100" dist="38100" dir="2700000" algn="tl">
                    <a:srgbClr val="000000">
                      <a:alpha val="43137"/>
                    </a:srgbClr>
                  </a:outerShdw>
                </a:effectLst>
              </a:rPr>
              <a:t>kingdom</a:t>
            </a:r>
            <a:r>
              <a:rPr lang="en-US" kern="0" dirty="0">
                <a:effectLst>
                  <a:outerShdw blurRad="38100" dist="38100" dir="2700000" algn="tl">
                    <a:srgbClr val="000000">
                      <a:alpha val="43137"/>
                    </a:srgbClr>
                  </a:outerShdw>
                </a:effectLst>
              </a:rPr>
              <a:t> of priests and a holy nation.’ These are the words that you shall speak to the sons of Israel.”</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48063" y="3733800"/>
            <a:ext cx="2047875" cy="1371600"/>
          </a:xfrm>
          <a:prstGeom prst="rect">
            <a:avLst/>
          </a:prstGeom>
          <a:noFill/>
          <a:ln w="9525">
            <a:noFill/>
            <a:miter lim="800000"/>
            <a:headEnd/>
            <a:tailEnd/>
          </a:ln>
        </p:spPr>
      </p:pic>
    </p:spTree>
    <p:extLst>
      <p:ext uri="{BB962C8B-B14F-4D97-AF65-F5344CB8AC3E}">
        <p14:creationId xmlns:p14="http://schemas.microsoft.com/office/powerpoint/2010/main" val="2686123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FDA0F-9E40-49E0-8E37-CC796429D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p>
          <a:p>
            <a:pPr algn="just"/>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will not see Me until you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7383667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3467100" y="1905000"/>
            <a:ext cx="2209800" cy="2895600"/>
          </a:xfrm>
          <a:prstGeom prst="rect">
            <a:avLst/>
          </a:prstGeom>
          <a:noFill/>
          <a:ln>
            <a:noFill/>
          </a:ln>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4759"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776408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20" y="45720"/>
            <a:ext cx="9084560" cy="6766560"/>
          </a:xfrm>
          <a:prstGeom prst="rect">
            <a:avLst/>
          </a:prstGeom>
        </p:spPr>
      </p:pic>
      <p:sp>
        <p:nvSpPr>
          <p:cNvPr id="5" name="Subtitle 3"/>
          <p:cNvSpPr txBox="1">
            <a:spLocks/>
          </p:cNvSpPr>
          <p:nvPr/>
        </p:nvSpPr>
        <p:spPr bwMode="auto">
          <a:xfrm>
            <a:off x="139824" y="76201"/>
            <a:ext cx="8864352"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lvl="0" indent="0" algn="ctr">
              <a:buClr>
                <a:srgbClr val="00FFFF"/>
              </a:buClr>
              <a:buNone/>
              <a:defRPr/>
            </a:pPr>
            <a:r>
              <a:rPr lang="en-US" sz="4000" kern="0" dirty="0">
                <a:solidFill>
                  <a:srgbClr val="00FFFF"/>
                </a:solidFill>
                <a:effectLst>
                  <a:outerShdw blurRad="38100" dist="38100" dir="2700000" algn="tl">
                    <a:srgbClr val="000000">
                      <a:alpha val="43137"/>
                    </a:srgbClr>
                  </a:outerShdw>
                </a:effectLst>
                <a:ea typeface="+mj-ea"/>
                <a:cs typeface="+mj-cs"/>
              </a:rPr>
              <a:t>2 Peter 1:19</a:t>
            </a:r>
          </a:p>
          <a:p>
            <a:pPr marL="0" lvl="0" indent="0" algn="just">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i="1" dirty="0">
                <a:effectLst>
                  <a:outerShdw blurRad="38100" dist="38100" dir="2700000" algn="tl">
                    <a:srgbClr val="000000">
                      <a:alpha val="43137"/>
                    </a:srgbClr>
                  </a:outerShdw>
                </a:effectLst>
              </a:rPr>
              <a:t>So</a:t>
            </a:r>
            <a:r>
              <a:rPr lang="en-US" sz="3600" dirty="0">
                <a:effectLst>
                  <a:outerShdw blurRad="38100" dist="38100" dir="2700000" algn="tl">
                    <a:srgbClr val="000000">
                      <a:alpha val="43137"/>
                    </a:srgbClr>
                  </a:outerShdw>
                </a:effectLst>
              </a:rPr>
              <a:t> we have the </a:t>
            </a:r>
            <a:r>
              <a:rPr lang="en-US" sz="3600" b="1" u="sng" dirty="0">
                <a:solidFill>
                  <a:srgbClr val="FFFFCC"/>
                </a:solidFill>
                <a:effectLst>
                  <a:outerShdw blurRad="38100" dist="38100" dir="2700000" algn="tl">
                    <a:srgbClr val="000000">
                      <a:alpha val="43137"/>
                    </a:srgbClr>
                  </a:outerShdw>
                </a:effectLst>
              </a:rPr>
              <a:t>prophetic word</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made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more sure</a:t>
            </a:r>
            <a:r>
              <a:rPr lang="en-US" sz="3600" dirty="0">
                <a:effectLst>
                  <a:outerShdw blurRad="38100" dist="38100" dir="2700000" algn="tl">
                    <a:srgbClr val="000000">
                      <a:alpha val="43137"/>
                    </a:srgbClr>
                  </a:outerShdw>
                </a:effectLst>
              </a:rPr>
              <a:t>, to which you do well to pay attention as to a l</a:t>
            </a:r>
            <a:r>
              <a:rPr lang="en-US" sz="3600" b="1" u="sng" dirty="0">
                <a:solidFill>
                  <a:srgbClr val="FFFFCC"/>
                </a:solidFill>
                <a:effectLst>
                  <a:outerShdw blurRad="38100" dist="38100" dir="2700000" algn="tl">
                    <a:srgbClr val="000000">
                      <a:alpha val="43137"/>
                    </a:srgbClr>
                  </a:outerShdw>
                </a:effectLst>
              </a:rPr>
              <a:t>amp shining in a dark place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until</a:t>
            </a:r>
            <a:r>
              <a:rPr lang="en-US" sz="3600" dirty="0">
                <a:effectLst>
                  <a:outerShdw blurRad="38100" dist="38100" dir="2700000" algn="tl">
                    <a:srgbClr val="000000">
                      <a:alpha val="43137"/>
                    </a:srgbClr>
                  </a:outerShdw>
                </a:effectLst>
              </a:rPr>
              <a:t> the day dawns and the </a:t>
            </a:r>
            <a:r>
              <a:rPr lang="en-US" sz="3600" b="1" u="sng" dirty="0">
                <a:solidFill>
                  <a:srgbClr val="FFFFCC"/>
                </a:solidFill>
                <a:effectLst>
                  <a:outerShdw blurRad="38100" dist="38100" dir="2700000" algn="tl">
                    <a:srgbClr val="000000">
                      <a:alpha val="43137"/>
                    </a:srgbClr>
                  </a:outerShdw>
                </a:effectLst>
              </a:rPr>
              <a:t>morning star</a:t>
            </a:r>
            <a:r>
              <a:rPr lang="en-US" sz="3600" dirty="0">
                <a:effectLst>
                  <a:outerShdw blurRad="38100" dist="38100" dir="2700000" algn="tl">
                    <a:srgbClr val="000000">
                      <a:alpha val="43137"/>
                    </a:srgbClr>
                  </a:outerShdw>
                </a:effectLst>
              </a:rPr>
              <a:t> arises in your hearts</a:t>
            </a:r>
            <a:r>
              <a:rPr lang="en-US" sz="3600" kern="0" dirty="0">
                <a:solidFill>
                  <a:srgbClr val="FFFFFF"/>
                </a:solidFill>
                <a:effectLst>
                  <a:outerShdw blurRad="38100" dist="38100" dir="2700000" algn="tl">
                    <a:srgbClr val="000000">
                      <a:alpha val="43137"/>
                    </a:srgbClr>
                  </a:outerShdw>
                </a:effectLst>
              </a:rPr>
              <a:t>.”</a:t>
            </a:r>
          </a:p>
        </p:txBody>
      </p:sp>
      <p:pic>
        <p:nvPicPr>
          <p:cNvPr id="6" name="Picture 2" descr="http://3.bp.blogspot.com/-QEkPt30fRNQ/US-EfJsZfRI/AAAAAAAASK4/JnP_SUUHRas/s1600/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61834" y="3429000"/>
            <a:ext cx="1820333" cy="1219200"/>
          </a:xfrm>
          <a:prstGeom prst="rect">
            <a:avLst/>
          </a:prstGeom>
          <a:noFill/>
          <a:ln w="9525">
            <a:noFill/>
            <a:miter lim="800000"/>
            <a:headEnd/>
            <a:tailEnd/>
          </a:ln>
        </p:spPr>
      </p:pic>
    </p:spTree>
    <p:extLst>
      <p:ext uri="{BB962C8B-B14F-4D97-AF65-F5344CB8AC3E}">
        <p14:creationId xmlns:p14="http://schemas.microsoft.com/office/powerpoint/2010/main" val="147584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7724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3352800" y="1295400"/>
            <a:ext cx="5410200" cy="4114800"/>
          </a:xfrm>
        </p:spPr>
        <p:txBody>
          <a:bodyPr/>
          <a:lstStyle/>
          <a:p>
            <a:pPr eaLnBrk="1" hangingPunct="1">
              <a:spcBef>
                <a:spcPts val="0"/>
              </a:spcBef>
              <a:spcAft>
                <a:spcPts val="1200"/>
              </a:spcAft>
              <a:defRPr/>
            </a:pPr>
            <a:r>
              <a:rPr lang="en-US" sz="2800" dirty="0">
                <a:effectLst>
                  <a:outerShdw blurRad="38100" dist="38100" dir="2700000" algn="tl">
                    <a:srgbClr val="000000">
                      <a:alpha val="43137"/>
                    </a:srgbClr>
                  </a:outerShdw>
                </a:effectLst>
              </a:rPr>
              <a:t>Kingdom Characteristics </a:t>
            </a:r>
          </a:p>
          <a:p>
            <a:pPr eaLnBrk="1" hangingPunct="1">
              <a:spcBef>
                <a:spcPts val="0"/>
              </a:spcBef>
              <a:spcAft>
                <a:spcPts val="1200"/>
              </a:spcAft>
              <a:defRPr/>
            </a:pPr>
            <a:r>
              <a:rPr lang="en-US" sz="2800" dirty="0">
                <a:effectLst>
                  <a:outerShdw blurRad="38100" dist="38100" dir="2700000" algn="tl">
                    <a:srgbClr val="000000">
                      <a:alpha val="43137"/>
                    </a:srgbClr>
                  </a:outerShdw>
                </a:effectLst>
              </a:rPr>
              <a:t>Is. 2:1-4; 11:6-9; 65:17-25</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Jerusalem = center of world spiritual and political authority</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Perfect justice</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World peace</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Peace in the animal kingdom</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Universal spiritual knowledge. </a:t>
            </a:r>
          </a:p>
          <a:p>
            <a:pPr lvl="1" eaLnBrk="1" hangingPunct="1">
              <a:lnSpc>
                <a:spcPct val="90000"/>
              </a:lnSpc>
              <a:defRPr/>
            </a:pPr>
            <a:endParaRPr lang="en-US" sz="2800" dirty="0">
              <a:effectLst>
                <a:outerShdw blurRad="38100" dist="38100" dir="2700000" algn="tl">
                  <a:srgbClr val="000000">
                    <a:alpha val="43137"/>
                  </a:srgbClr>
                </a:outerShdw>
              </a:effectLst>
            </a:endParaRPr>
          </a:p>
        </p:txBody>
      </p:sp>
      <p:pic>
        <p:nvPicPr>
          <p:cNvPr id="47108"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304800" y="1447800"/>
            <a:ext cx="2925763" cy="3962400"/>
          </a:xfrm>
        </p:spPr>
      </p:pic>
    </p:spTree>
    <p:extLst>
      <p:ext uri="{BB962C8B-B14F-4D97-AF65-F5344CB8AC3E}">
        <p14:creationId xmlns:p14="http://schemas.microsoft.com/office/powerpoint/2010/main" val="26824902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76442583"/>
              </p:ext>
            </p:extLst>
          </p:nvPr>
        </p:nvGraphicFramePr>
        <p:xfrm>
          <a:off x="114300" y="274320"/>
          <a:ext cx="8915400" cy="5882640"/>
        </p:xfrm>
        <a:graphic>
          <a:graphicData uri="http://schemas.openxmlformats.org/drawingml/2006/table">
            <a:tbl>
              <a:tblPr firstRow="1" bandRow="1">
                <a:tableStyleId>{073A0DAA-6AF3-43AB-8588-CEC1D06C72B9}</a:tableStyleId>
              </a:tblPr>
              <a:tblGrid>
                <a:gridCol w="4229100">
                  <a:extLst>
                    <a:ext uri="{9D8B030D-6E8A-4147-A177-3AD203B41FA5}">
                      <a16:colId xmlns:a16="http://schemas.microsoft.com/office/drawing/2014/main" val="866188475"/>
                    </a:ext>
                  </a:extLst>
                </a:gridCol>
                <a:gridCol w="4686300">
                  <a:extLst>
                    <a:ext uri="{9D8B030D-6E8A-4147-A177-3AD203B41FA5}">
                      <a16:colId xmlns:a16="http://schemas.microsoft.com/office/drawing/2014/main" val="1256399376"/>
                    </a:ext>
                  </a:extLst>
                </a:gridCol>
              </a:tblGrid>
              <a:tr h="370840">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OT Prophets Describe the Kingdom</a:t>
                      </a:r>
                      <a:endParaRPr lang="en-US" sz="2000" b="0" dirty="0">
                        <a:effectLst>
                          <a:outerShdw blurRad="38100" dist="38100" dir="2700000" algn="tl">
                            <a:srgbClr val="000000">
                              <a:alpha val="43137"/>
                            </a:srgbClr>
                          </a:outerShdw>
                        </a:effectLst>
                      </a:endParaRPr>
                    </a:p>
                  </a:txBody>
                  <a:tcPr/>
                </a:tc>
                <a:tc hMerge="1">
                  <a:txBody>
                    <a:bodyPr/>
                    <a:lstStyle/>
                    <a:p>
                      <a:endParaRPr lang="en-US" dirty="0"/>
                    </a:p>
                  </a:txBody>
                  <a:tcPr/>
                </a:tc>
                <a:extLst>
                  <a:ext uri="{0D108BD9-81ED-4DB2-BD59-A6C34878D82A}">
                    <a16:rowId xmlns:a16="http://schemas.microsoft.com/office/drawing/2014/main" val="458101221"/>
                  </a:ext>
                </a:extLst>
              </a:tr>
              <a:tr h="370840">
                <a:tc>
                  <a:txBody>
                    <a:bodyPr/>
                    <a:lstStyle/>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Established by God (Dan. 2:44)</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Eternal (Dan. 7:27)</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Christ’s direct rule (Zech. 9:9-10)</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Earthly (Zech. 14:9)</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Land promises realized (Gen. 15:18-21)</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Israel’s preeminence (Isa. 49:22-23)</a:t>
                      </a:r>
                    </a:p>
                  </a:txBody>
                  <a:tcPr/>
                </a:tc>
                <a:tc>
                  <a:txBody>
                    <a:bodyPr/>
                    <a:lstStyle/>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Millennial Temple (Ezek. 40‒46)</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Millennial David (Jer. 30:9) </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Righteousness (Isa. 9:6-7)</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Curse curtailed (Isa. 65:20, 22)</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Peace (Isa. 2:4)</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Prosperity (Amos 9:13-14; Isa 65:22)</a:t>
                      </a:r>
                    </a:p>
                    <a:p>
                      <a:pPr marL="342900" marR="0" lvl="0" indent="-342900" algn="l" defTabSz="914400" rtl="0" eaLnBrk="1" fontAlgn="base" latinLnBrk="0" hangingPunct="1">
                        <a:lnSpc>
                          <a:spcPct val="100000"/>
                        </a:lnSpc>
                        <a:spcBef>
                          <a:spcPts val="0"/>
                        </a:spcBef>
                        <a:spcAft>
                          <a:spcPts val="600"/>
                        </a:spcAft>
                        <a:buClr>
                          <a:srgbClr val="C00000"/>
                        </a:buClr>
                        <a:buSzPct val="75000"/>
                        <a:buFont typeface="Wingdings" pitchFamily="2" charset="2"/>
                        <a:buChar char="n"/>
                        <a:tabLst/>
                        <a:defRPr/>
                      </a:pPr>
                      <a:r>
                        <a:rPr lang="en-US" sz="2800" b="1" kern="1200" noProof="0" dirty="0">
                          <a:solidFill>
                            <a:srgbClr val="0000CC"/>
                          </a:solidFill>
                          <a:latin typeface="Calibri" panose="020F0502020204030204" pitchFamily="34" charset="0"/>
                          <a:ea typeface="+mn-ea"/>
                          <a:cs typeface="+mn-cs"/>
                        </a:rPr>
                        <a:t>Topographical changes (Ezek. 47:1-12)</a:t>
                      </a:r>
                    </a:p>
                  </a:txBody>
                  <a:tcPr/>
                </a:tc>
                <a:extLst>
                  <a:ext uri="{0D108BD9-81ED-4DB2-BD59-A6C34878D82A}">
                    <a16:rowId xmlns:a16="http://schemas.microsoft.com/office/drawing/2014/main" val="3093777052"/>
                  </a:ext>
                </a:extLst>
              </a:tr>
            </a:tbl>
          </a:graphicData>
        </a:graphic>
      </p:graphicFrame>
    </p:spTree>
    <p:extLst>
      <p:ext uri="{BB962C8B-B14F-4D97-AF65-F5344CB8AC3E}">
        <p14:creationId xmlns:p14="http://schemas.microsoft.com/office/powerpoint/2010/main" val="39056929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228600"/>
            <a:ext cx="8610600" cy="762000"/>
          </a:xfrm>
        </p:spPr>
        <p:txBody>
          <a:bodyPr/>
          <a:lstStyle/>
          <a:p>
            <a:pPr algn="ctr" eaLnBrk="1" hangingPunct="1"/>
            <a:r>
              <a:rPr lang="en-US" altLang="en-US" sz="32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152400" y="1143000"/>
            <a:ext cx="6400800" cy="5562600"/>
          </a:xfrm>
        </p:spPr>
        <p:txBody>
          <a:bodyPr/>
          <a:lstStyle/>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rPr>
              <a:t>Millennial Temple (Ezek. 40‒46)</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629400" y="2324100"/>
            <a:ext cx="2363417" cy="3200400"/>
          </a:xfrm>
        </p:spPr>
      </p:pic>
    </p:spTree>
    <p:extLst>
      <p:ext uri="{BB962C8B-B14F-4D97-AF65-F5344CB8AC3E}">
        <p14:creationId xmlns:p14="http://schemas.microsoft.com/office/powerpoint/2010/main" val="1366164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228600"/>
            <a:ext cx="8610600" cy="762000"/>
          </a:xfrm>
        </p:spPr>
        <p:txBody>
          <a:bodyPr/>
          <a:lstStyle/>
          <a:p>
            <a:pPr algn="ctr" eaLnBrk="1" hangingPunct="1"/>
            <a:r>
              <a:rPr lang="en-US" altLang="en-US" sz="32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152400" y="1143000"/>
            <a:ext cx="8686800" cy="5562600"/>
          </a:xfrm>
        </p:spPr>
        <p:txBody>
          <a:bodyPr/>
          <a:lstStyle/>
          <a:p>
            <a:pPr marL="514350" indent="-514350" eaLnBrk="1" hangingPunct="1">
              <a:spcBef>
                <a:spcPts val="0"/>
              </a:spcBef>
              <a:spcAft>
                <a:spcPts val="2400"/>
              </a:spcAft>
              <a:buSzPct val="100000"/>
              <a:buFont typeface="+mj-lt"/>
              <a:buAutoNum type="arabicPeriod" startAt="8"/>
              <a:defRPr/>
            </a:pPr>
            <a:r>
              <a:rPr lang="en-US" sz="2800" dirty="0">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2800" dirty="0">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2800" dirty="0">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2800" dirty="0">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2800" dirty="0">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2800" dirty="0">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2800" dirty="0">
                <a:effectLst>
                  <a:outerShdw blurRad="38100" dist="38100" dir="2700000" algn="tl">
                    <a:srgbClr val="000000">
                      <a:alpha val="43137"/>
                    </a:srgbClr>
                  </a:outerShdw>
                </a:effectLst>
              </a:rPr>
              <a:t>Immediate answers to prayer (Isa. 65:24)</a:t>
            </a:r>
          </a:p>
        </p:txBody>
      </p:sp>
      <p:pic>
        <p:nvPicPr>
          <p:cNvPr id="7" name="Picture 4" descr="King_of_Kings[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2324100"/>
            <a:ext cx="2363417" cy="3200400"/>
          </a:xfrm>
          <a:prstGeom prst="rect">
            <a:avLst/>
          </a:prstGeom>
          <a:noFill/>
          <a:ln w="9525">
            <a:noFill/>
            <a:miter lim="800000"/>
            <a:headEnd/>
            <a:tailEnd/>
          </a:ln>
          <a:effectLst/>
        </p:spPr>
      </p:pic>
    </p:spTree>
    <p:extLst>
      <p:ext uri="{BB962C8B-B14F-4D97-AF65-F5344CB8AC3E}">
        <p14:creationId xmlns:p14="http://schemas.microsoft.com/office/powerpoint/2010/main" val="2345188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216" y="228600"/>
            <a:ext cx="7697569" cy="6400800"/>
          </a:xfrm>
          <a:prstGeom prst="rect">
            <a:avLst/>
          </a:prstGeom>
          <a:ln w="28575">
            <a:solidFill>
              <a:schemeClr val="tx1"/>
            </a:solidFill>
          </a:ln>
        </p:spPr>
      </p:pic>
    </p:spTree>
    <p:extLst>
      <p:ext uri="{BB962C8B-B14F-4D97-AF65-F5344CB8AC3E}">
        <p14:creationId xmlns:p14="http://schemas.microsoft.com/office/powerpoint/2010/main" val="8885083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HP Desktop\Pictures\Gabe's images\DivisionOfLandInMillennium.jpg"/>
          <p:cNvPicPr>
            <a:picLocks noChangeAspect="1" noChangeArrowheads="1"/>
          </p:cNvPicPr>
          <p:nvPr/>
        </p:nvPicPr>
        <p:blipFill>
          <a:blip r:embed="rId2" cstate="print"/>
          <a:srcRect/>
          <a:stretch>
            <a:fillRect/>
          </a:stretch>
        </p:blipFill>
        <p:spPr bwMode="auto">
          <a:xfrm>
            <a:off x="84138" y="152400"/>
            <a:ext cx="8956675" cy="6553200"/>
          </a:xfrm>
          <a:prstGeom prst="rect">
            <a:avLst/>
          </a:prstGeom>
          <a:noFill/>
          <a:ln w="9525">
            <a:noFill/>
            <a:miter lim="800000"/>
            <a:headEnd/>
            <a:tailEnd/>
          </a:ln>
        </p:spPr>
      </p:pic>
    </p:spTree>
    <p:extLst>
      <p:ext uri="{BB962C8B-B14F-4D97-AF65-F5344CB8AC3E}">
        <p14:creationId xmlns:p14="http://schemas.microsoft.com/office/powerpoint/2010/main" val="3403870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1590A-F9AA-4C51-9462-021603796C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5" name="Subtitle 3"/>
          <p:cNvSpPr txBox="1">
            <a:spLocks/>
          </p:cNvSpPr>
          <p:nvPr/>
        </p:nvSpPr>
        <p:spPr bwMode="auto">
          <a:xfrm>
            <a:off x="228600" y="76201"/>
            <a:ext cx="8686800" cy="3962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buNone/>
              <a:defRPr/>
            </a:pPr>
            <a:r>
              <a:rPr lang="en-US" sz="4000" kern="0" dirty="0">
                <a:solidFill>
                  <a:srgbClr val="00FFFF"/>
                </a:solidFill>
                <a:effectLst>
                  <a:outerShdw blurRad="38100" dist="38100" dir="2700000" algn="tl">
                    <a:srgbClr val="000000">
                      <a:alpha val="43137"/>
                    </a:srgbClr>
                  </a:outerShdw>
                </a:effectLst>
                <a:ea typeface="+mj-ea"/>
                <a:cs typeface="+mj-cs"/>
              </a:rPr>
              <a:t>Ezek. 36:22</a:t>
            </a:r>
          </a:p>
          <a:p>
            <a:pPr marL="0" indent="0" algn="just">
              <a:buNone/>
              <a:defRPr/>
            </a:pPr>
            <a:r>
              <a:rPr lang="en-US" sz="3600" kern="0" dirty="0">
                <a:effectLst>
                  <a:outerShdw blurRad="38100" dist="38100" dir="2700000" algn="tl">
                    <a:srgbClr val="000000">
                      <a:alpha val="43137"/>
                    </a:srgbClr>
                  </a:outerShdw>
                </a:effectLst>
              </a:rPr>
              <a:t>“</a:t>
            </a:r>
            <a:r>
              <a:rPr lang="en-US" sz="3600" dirty="0"/>
              <a:t>Therefore say to the house of Israel, ‘Thus says the Lord </a:t>
            </a:r>
            <a:r>
              <a:rPr lang="en-US" sz="3600" cap="small" dirty="0">
                <a:effectLst/>
              </a:rPr>
              <a:t>God</a:t>
            </a:r>
            <a:r>
              <a:rPr lang="en-US" sz="3600" dirty="0"/>
              <a:t>, “</a:t>
            </a:r>
            <a:r>
              <a:rPr lang="en-US" sz="3600" b="1" u="sng" dirty="0">
                <a:solidFill>
                  <a:srgbClr val="FFFFCC"/>
                </a:solidFill>
              </a:rPr>
              <a:t>It is not for your sake, O house of Israel, that I am about to act, but for My holy name</a:t>
            </a:r>
            <a:r>
              <a:rPr lang="en-US" sz="3600" dirty="0"/>
              <a:t>, which you have profaned among the nations where you went</a:t>
            </a:r>
            <a:r>
              <a:rPr lang="en-US" sz="3600" kern="0" dirty="0">
                <a:effectLst>
                  <a:outerShdw blurRad="38100" dist="38100" dir="2700000" algn="tl">
                    <a:srgbClr val="000000">
                      <a:alpha val="43137"/>
                    </a:srgbClr>
                  </a:outerShdw>
                </a:effectLst>
              </a:rPr>
              <a:t>.”</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48063" y="3733800"/>
            <a:ext cx="2047875" cy="1371600"/>
          </a:xfrm>
          <a:prstGeom prst="rect">
            <a:avLst/>
          </a:prstGeom>
          <a:noFill/>
          <a:ln w="9525">
            <a:noFill/>
            <a:miter lim="800000"/>
            <a:headEnd/>
            <a:tailEnd/>
          </a:ln>
        </p:spPr>
      </p:pic>
    </p:spTree>
    <p:extLst>
      <p:ext uri="{BB962C8B-B14F-4D97-AF65-F5344CB8AC3E}">
        <p14:creationId xmlns:p14="http://schemas.microsoft.com/office/powerpoint/2010/main" val="42135566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HP Desktop\Pictures\Gabe's images\TheMellenniumTemple.jpg"/>
          <p:cNvPicPr>
            <a:picLocks noChangeAspect="1" noChangeArrowheads="1"/>
          </p:cNvPicPr>
          <p:nvPr/>
        </p:nvPicPr>
        <p:blipFill>
          <a:blip r:embed="rId2" cstate="print"/>
          <a:srcRect/>
          <a:stretch>
            <a:fillRect/>
          </a:stretch>
        </p:blipFill>
        <p:spPr bwMode="auto">
          <a:xfrm>
            <a:off x="1285585" y="228600"/>
            <a:ext cx="6572830" cy="6400800"/>
          </a:xfrm>
          <a:prstGeom prst="rect">
            <a:avLst/>
          </a:prstGeom>
          <a:noFill/>
          <a:ln w="9525">
            <a:noFill/>
            <a:miter lim="800000"/>
            <a:headEnd/>
            <a:tailEnd/>
          </a:ln>
        </p:spPr>
      </p:pic>
    </p:spTree>
    <p:extLst>
      <p:ext uri="{BB962C8B-B14F-4D97-AF65-F5344CB8AC3E}">
        <p14:creationId xmlns:p14="http://schemas.microsoft.com/office/powerpoint/2010/main" val="2342413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HP Desktop\Pictures\Gabe's images\TempleComparisons.jpg"/>
          <p:cNvPicPr>
            <a:picLocks noChangeAspect="1" noChangeArrowheads="1"/>
          </p:cNvPicPr>
          <p:nvPr/>
        </p:nvPicPr>
        <p:blipFill>
          <a:blip r:embed="rId2" cstate="print"/>
          <a:srcRect/>
          <a:stretch>
            <a:fillRect/>
          </a:stretch>
        </p:blipFill>
        <p:spPr bwMode="auto">
          <a:xfrm>
            <a:off x="156754" y="457200"/>
            <a:ext cx="8830492" cy="5943600"/>
          </a:xfrm>
          <a:prstGeom prst="rect">
            <a:avLst/>
          </a:prstGeom>
          <a:noFill/>
          <a:ln w="9525">
            <a:noFill/>
            <a:miter lim="800000"/>
            <a:headEnd/>
            <a:tailEnd/>
          </a:ln>
        </p:spPr>
      </p:pic>
    </p:spTree>
    <p:extLst>
      <p:ext uri="{BB962C8B-B14F-4D97-AF65-F5344CB8AC3E}">
        <p14:creationId xmlns:p14="http://schemas.microsoft.com/office/powerpoint/2010/main" val="922374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4958" y="173454"/>
            <a:ext cx="5194242" cy="6511092"/>
          </a:xfrm>
          <a:prstGeom prst="rect">
            <a:avLst/>
          </a:prstGeom>
        </p:spPr>
      </p:pic>
      <p:sp>
        <p:nvSpPr>
          <p:cNvPr id="4" name="TextBox 3"/>
          <p:cNvSpPr txBox="1"/>
          <p:nvPr/>
        </p:nvSpPr>
        <p:spPr>
          <a:xfrm>
            <a:off x="88842" y="3044280"/>
            <a:ext cx="3416358" cy="769441"/>
          </a:xfrm>
          <a:prstGeom prst="rect">
            <a:avLst/>
          </a:prstGeom>
          <a:noFill/>
        </p:spPr>
        <p:txBody>
          <a:bodyPr wrap="square" rtlCol="0">
            <a:spAutoFit/>
          </a:bodyPr>
          <a:lstStyle/>
          <a:p>
            <a:r>
              <a:rPr lang="en-US" sz="4400" dirty="0">
                <a:solidFill>
                  <a:schemeClr val="tx2"/>
                </a:solidFill>
                <a:latin typeface="Calibri" panose="020F0502020204030204" pitchFamily="34" charset="0"/>
                <a:ea typeface="+mj-ea"/>
                <a:cs typeface="+mj-cs"/>
              </a:rPr>
              <a:t>The Dead Sea</a:t>
            </a:r>
          </a:p>
        </p:txBody>
      </p:sp>
    </p:spTree>
    <p:extLst>
      <p:ext uri="{BB962C8B-B14F-4D97-AF65-F5344CB8AC3E}">
        <p14:creationId xmlns:p14="http://schemas.microsoft.com/office/powerpoint/2010/main" val="29696915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246" y="457200"/>
            <a:ext cx="7765508"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85375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246" y="457200"/>
            <a:ext cx="7765508"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58923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9650" y="293688"/>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391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755218-1AB7-4FB0-84C4-3B53C82312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176213" y="76200"/>
            <a:ext cx="8791575" cy="5094288"/>
          </a:xfrm>
          <a:prstGeom prst="rect">
            <a:avLst/>
          </a:prstGeom>
          <a:noFill/>
          <a:ln w="28575">
            <a:noFill/>
            <a:miter lim="800000"/>
            <a:headEnd/>
            <a:tailEnd/>
          </a:ln>
        </p:spPr>
        <p:txBody>
          <a:bodyPr>
            <a:spAutoFit/>
          </a:bodyPr>
          <a:lstStyle/>
          <a:p>
            <a:pPr algn="ctr">
              <a:spcAft>
                <a:spcPts val="6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Romans 8:19-22</a:t>
            </a:r>
          </a:p>
          <a:p>
            <a:pPr algn="just">
              <a:defRPr/>
            </a:pPr>
            <a:r>
              <a:rPr lang="en-US" sz="3100" baseline="30000" dirty="0">
                <a:effectLst>
                  <a:outerShdw blurRad="38100" dist="38100" dir="2700000" algn="tl">
                    <a:srgbClr val="000000">
                      <a:alpha val="43137"/>
                    </a:srgbClr>
                  </a:outerShdw>
                </a:effectLst>
                <a:latin typeface="Calibri" panose="020F0502020204030204" pitchFamily="34" charset="0"/>
              </a:rPr>
              <a:t>19</a:t>
            </a:r>
            <a:r>
              <a:rPr lang="en-US" sz="31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100" baseline="30000" dirty="0">
                <a:effectLst>
                  <a:outerShdw blurRad="38100" dist="38100" dir="2700000" algn="tl">
                    <a:srgbClr val="000000">
                      <a:alpha val="43137"/>
                    </a:srgbClr>
                  </a:outerShdw>
                </a:effectLst>
                <a:latin typeface="Calibri" panose="020F0502020204030204" pitchFamily="34" charset="0"/>
              </a:rPr>
              <a:t>20</a:t>
            </a:r>
            <a:r>
              <a:rPr lang="en-US" sz="3100" dirty="0">
                <a:effectLst>
                  <a:outerShdw blurRad="38100" dist="38100" dir="2700000" algn="tl">
                    <a:srgbClr val="000000">
                      <a:alpha val="43137"/>
                    </a:srgbClr>
                  </a:outerShdw>
                </a:effectLst>
                <a:latin typeface="Calibri" panose="020F0502020204030204" pitchFamily="34" charset="0"/>
              </a:rPr>
              <a:t> For the creation was subjected to futility, not willingly, but because of Him who subjected it, in hope </a:t>
            </a:r>
            <a:r>
              <a:rPr lang="en-US" sz="3100" baseline="30000" dirty="0">
                <a:effectLst>
                  <a:outerShdw blurRad="38100" dist="38100" dir="2700000" algn="tl">
                    <a:srgbClr val="000000">
                      <a:alpha val="43137"/>
                    </a:srgbClr>
                  </a:outerShdw>
                </a:effectLst>
                <a:latin typeface="Calibri" panose="020F0502020204030204" pitchFamily="34" charset="0"/>
              </a:rPr>
              <a:t>21</a:t>
            </a:r>
            <a:r>
              <a:rPr lang="en-US" sz="31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100" baseline="30000" dirty="0">
                <a:effectLst>
                  <a:outerShdw blurRad="38100" dist="38100" dir="2700000" algn="tl">
                    <a:srgbClr val="000000">
                      <a:alpha val="43137"/>
                    </a:srgbClr>
                  </a:outerShdw>
                </a:effectLst>
                <a:latin typeface="Calibri" panose="020F0502020204030204" pitchFamily="34" charset="0"/>
              </a:rPr>
              <a:t>22</a:t>
            </a:r>
            <a:r>
              <a:rPr lang="en-US" sz="31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extLst>
      <p:ext uri="{BB962C8B-B14F-4D97-AF65-F5344CB8AC3E}">
        <p14:creationId xmlns:p14="http://schemas.microsoft.com/office/powerpoint/2010/main" val="36618267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D699A13-E3BF-4E80-A7BA-5AE615F75764}"/>
              </a:ext>
            </a:extLst>
          </p:cNvPr>
          <p:cNvSpPr>
            <a:spLocks noGrp="1" noChangeArrowheads="1"/>
          </p:cNvSpPr>
          <p:nvPr>
            <p:ph type="title"/>
          </p:nvPr>
        </p:nvSpPr>
        <p:spPr>
          <a:xfrm>
            <a:off x="1562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(Job 1:7; 2:2; Luke 4:5-8; Rom. 8:19-22)</a:t>
            </a:r>
            <a:endPar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147" name="Rectangle 3">
            <a:extLst>
              <a:ext uri="{FF2B5EF4-FFF2-40B4-BE49-F238E27FC236}">
                <a16:creationId xmlns:a16="http://schemas.microsoft.com/office/drawing/2014/main" id="{E20A4117-02C0-435B-BA49-74ABF45830C5}"/>
              </a:ext>
            </a:extLst>
          </p:cNvPr>
          <p:cNvSpPr>
            <a:spLocks noGrp="1" noChangeArrowheads="1"/>
          </p:cNvSpPr>
          <p:nvPr>
            <p:ph type="body" idx="1"/>
          </p:nvPr>
        </p:nvSpPr>
        <p:spPr>
          <a:xfrm>
            <a:off x="1714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Whole world lies in his power (1 John 5:19)</a:t>
            </a:r>
          </a:p>
        </p:txBody>
      </p:sp>
      <p:pic>
        <p:nvPicPr>
          <p:cNvPr id="28676" name="Picture 2" descr="https://encrypted-tbn2.gstatic.com/images?q=tbn:ANd9GcSBMfbzscRtRxzhQdk5QNPtl4JEhIIZ2ki1w7Rw4zlT093wbKclsg">
            <a:extLst>
              <a:ext uri="{FF2B5EF4-FFF2-40B4-BE49-F238E27FC236}">
                <a16:creationId xmlns:a16="http://schemas.microsoft.com/office/drawing/2014/main" id="{AD44DBCC-F00E-46BC-A785-7F30CBE59F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700" y="2133600"/>
            <a:ext cx="142036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501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28600"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Pre-</a:t>
            </a:r>
            <a:r>
              <a:rPr lang="en-US" dirty="0" err="1">
                <a:effectLst>
                  <a:outerShdw blurRad="38100" dist="38100" dir="2700000" algn="tl">
                    <a:srgbClr val="000000">
                      <a:alpha val="43137"/>
                    </a:srgbClr>
                  </a:outerShdw>
                </a:effectLst>
                <a:latin typeface="Calibri" panose="020F0502020204030204" pitchFamily="34" charset="0"/>
              </a:rPr>
              <a:t>diluvian</a:t>
            </a:r>
            <a:r>
              <a:rPr lang="en-US"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240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10385"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Pre-</a:t>
            </a:r>
            <a:r>
              <a:rPr lang="en-US" dirty="0" err="1">
                <a:effectLst>
                  <a:outerShdw blurRad="38100" dist="38100" dir="2700000" algn="tl">
                    <a:srgbClr val="000000">
                      <a:alpha val="43137"/>
                    </a:srgbClr>
                  </a:outerShdw>
                </a:effectLst>
                <a:latin typeface="Calibri" panose="020F0502020204030204" pitchFamily="34" charset="0"/>
              </a:rPr>
              <a:t>diluvian</a:t>
            </a:r>
            <a:r>
              <a:rPr lang="en-US"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67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31486912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FDA0F-9E40-49E0-8E37-CC796429D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p>
          <a:p>
            <a:pPr algn="just"/>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will not see Me until you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8665014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76200" y="76200"/>
            <a:ext cx="8991600" cy="521681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Acts 1:6-8</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when they had come together, they were asking Him, saying,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 is it at this time You are restoring the kingdom to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said to them, ‘It is not for you to know times or epochs which the Father has fixed by His own authority;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you will receive power when the Holy Spirit has come upon you; and you shall be My witnesses both in Jerusalem, and in all Judea and Samaria, and even to the remotest part of the earth.’”</a:t>
            </a:r>
          </a:p>
        </p:txBody>
      </p:sp>
    </p:spTree>
    <p:extLst>
      <p:ext uri="{BB962C8B-B14F-4D97-AF65-F5344CB8AC3E}">
        <p14:creationId xmlns:p14="http://schemas.microsoft.com/office/powerpoint/2010/main" val="1531032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22696358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455509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20:1-3</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 short time.”</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8493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76200" y="76200"/>
            <a:ext cx="8991600" cy="501675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they</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came to life and reigned with Christ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come to life until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62169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76200" y="76200"/>
            <a:ext cx="8991600" cy="317009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is the first resurrection.</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first resurrection; over these the second death has no power, but they will be priests of God and of Christ and will reign with Him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42700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529375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thousand years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0568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2831544"/>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deceived them was thrown into the lake of fire and brimstone, where the beast and the false prophet are also; and they will be tormented day and night forever and ever.”</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84461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219200" y="304800"/>
            <a:ext cx="6705600" cy="13716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Kenneth L. Gentry</a:t>
            </a:r>
            <a:br>
              <a:rPr lang="en-US" altLang="en-US" sz="2000" dirty="0">
                <a:effectLst>
                  <a:outerShdw blurRad="38100" dist="38100" dir="2700000" algn="tl">
                    <a:srgbClr val="000000">
                      <a:alpha val="43137"/>
                    </a:srgbClr>
                  </a:outerShdw>
                </a:effectLst>
              </a:rPr>
            </a:br>
            <a:r>
              <a:rPr lang="en-US" altLang="en-US" sz="1800" i="1" kern="1200" dirty="0">
                <a:solidFill>
                  <a:schemeClr val="tx1"/>
                </a:solidFill>
                <a:effectLst>
                  <a:outerShdw blurRad="38100" dist="38100" dir="2700000" algn="tl">
                    <a:srgbClr val="000000">
                      <a:alpha val="43137"/>
                    </a:srgbClr>
                  </a:outerShdw>
                </a:effectLst>
                <a:ea typeface="+mn-ea"/>
                <a:cs typeface="+mn-cs"/>
              </a:rPr>
              <a:t>He Shall Have Dominion: A Post Millennial Eschatology (Tyler, Texas: Institute for Christian economics, 1992), page 335.</a:t>
            </a:r>
          </a:p>
        </p:txBody>
      </p:sp>
      <p:sp>
        <p:nvSpPr>
          <p:cNvPr id="14339" name="Rectangle 3"/>
          <p:cNvSpPr>
            <a:spLocks noGrp="1" noChangeArrowheads="1"/>
          </p:cNvSpPr>
          <p:nvPr>
            <p:ph type="body" idx="1"/>
          </p:nvPr>
        </p:nvSpPr>
        <p:spPr>
          <a:xfrm>
            <a:off x="3124200" y="1828800"/>
            <a:ext cx="5562600" cy="4572000"/>
          </a:xfrm>
        </p:spPr>
        <p:txBody>
          <a:bodyPr/>
          <a:lstStyle/>
          <a:p>
            <a:pPr marL="0" indent="0" algn="just">
              <a:buFontTx/>
              <a:buNone/>
              <a:defRPr/>
            </a:pPr>
            <a:r>
              <a:rPr lang="en-US" dirty="0">
                <a:effectLst>
                  <a:outerShdw blurRad="38100" dist="38100" dir="2700000" algn="tl">
                    <a:srgbClr val="000000">
                      <a:alpha val="43137"/>
                    </a:srgbClr>
                  </a:outerShdw>
                </a:effectLst>
              </a:rPr>
              <a:t>“The proper understanding of the thousand-year time frame in Revelation 20 is that it is representative of a long and glorious era and is not limited to a literal 365,000 days. The figure represents a perfect cube of 10, which is the number of quantitative perfection.”</a:t>
            </a:r>
          </a:p>
        </p:txBody>
      </p:sp>
      <p:pic>
        <p:nvPicPr>
          <p:cNvPr id="2355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320" y="1981200"/>
            <a:ext cx="2382080"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1474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t>John’s use of indefinite concepts elsewhere</a:t>
            </a:r>
          </a:p>
          <a:p>
            <a:pPr marL="684213" lvl="1" indent="-358775">
              <a:spcBef>
                <a:spcPts val="0"/>
              </a:spcBef>
              <a:spcAft>
                <a:spcPts val="1800"/>
              </a:spcAft>
              <a:defRPr/>
            </a:pPr>
            <a:r>
              <a:rPr lang="en-US" sz="3000" dirty="0"/>
              <a:t>Revelation 20:8, 20:3</a:t>
            </a:r>
          </a:p>
          <a:p>
            <a:pPr>
              <a:spcBef>
                <a:spcPts val="0"/>
              </a:spcBef>
              <a:spcAft>
                <a:spcPts val="1800"/>
              </a:spcAft>
              <a:defRPr/>
            </a:pPr>
            <a:r>
              <a:rPr lang="en-US" sz="3000" dirty="0"/>
              <a:t>Exception to the “# of years” examples?</a:t>
            </a:r>
          </a:p>
          <a:p>
            <a:pPr>
              <a:spcBef>
                <a:spcPts val="0"/>
              </a:spcBef>
              <a:spcAft>
                <a:spcPts val="1800"/>
              </a:spcAft>
              <a:defRPr/>
            </a:pPr>
            <a:r>
              <a:rPr lang="en-US" sz="3000" dirty="0"/>
              <a:t>Other numbers are taken literally</a:t>
            </a:r>
          </a:p>
          <a:p>
            <a:pPr marL="684213" lvl="1" indent="-358775">
              <a:spcBef>
                <a:spcPts val="0"/>
              </a:spcBef>
              <a:spcAft>
                <a:spcPts val="1800"/>
              </a:spcAft>
              <a:defRPr/>
            </a:pPr>
            <a:r>
              <a:rPr lang="en-US" sz="3000" dirty="0"/>
              <a:t>Two witnesses (11:3), 7000 people (11:13), 4 Angels (7:1) 7 Angels (8:6),144,000 Jews (7:4), 42 months (11:2), 1260 days (11:3)</a:t>
            </a:r>
          </a:p>
          <a:p>
            <a:pPr>
              <a:spcBef>
                <a:spcPts val="0"/>
              </a:spcBef>
              <a:spcAft>
                <a:spcPts val="1800"/>
              </a:spcAft>
              <a:defRPr/>
            </a:pPr>
            <a:r>
              <a:rPr lang="en-US" sz="3000" dirty="0"/>
              <a:t>Not always a symbolic interpretation</a:t>
            </a:r>
          </a:p>
          <a:p>
            <a:pPr marL="684213" lvl="1" indent="-358775">
              <a:spcBef>
                <a:spcPts val="0"/>
              </a:spcBef>
              <a:spcAft>
                <a:spcPts val="1800"/>
              </a:spcAft>
              <a:defRPr/>
            </a:pPr>
            <a:r>
              <a:rPr lang="en-US" sz="3000" dirty="0"/>
              <a:t>(Rev. 17:18)</a:t>
            </a:r>
          </a:p>
        </p:txBody>
      </p:sp>
    </p:spTree>
    <p:extLst>
      <p:ext uri="{BB962C8B-B14F-4D97-AF65-F5344CB8AC3E}">
        <p14:creationId xmlns:p14="http://schemas.microsoft.com/office/powerpoint/2010/main" val="4218247504"/>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18287</TotalTime>
  <Words>3704</Words>
  <Application>Microsoft Office PowerPoint</Application>
  <PresentationFormat>On-screen Show (4:3)</PresentationFormat>
  <Paragraphs>473</Paragraphs>
  <Slides>117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117</vt:i4>
      </vt:variant>
    </vt:vector>
  </HeadingPairs>
  <TitlesOfParts>
    <vt:vector size="122" baseType="lpstr">
      <vt:lpstr>Arial</vt:lpstr>
      <vt:lpstr>Calibri</vt:lpstr>
      <vt:lpstr>Times New Roman</vt:lpstr>
      <vt:lpstr>Wingdings</vt:lpstr>
      <vt:lpstr>Azure</vt:lpstr>
      <vt:lpstr>PowerPoint Presentation</vt:lpstr>
      <vt:lpstr>The Coming Kingdom Chapter 13</vt:lpstr>
      <vt:lpstr>Kingdom Study Outline</vt:lpstr>
      <vt:lpstr>1. Kingdom Throughout the Bible</vt:lpstr>
      <vt:lpstr>1. Kingdom Throughout the Bible</vt:lpstr>
      <vt:lpstr>PowerPoint Presentation</vt:lpstr>
      <vt:lpstr>PowerPoint Presentation</vt:lpstr>
      <vt:lpstr>PowerPoint Presentation</vt:lpstr>
      <vt:lpstr>The Coming of the Kingdom</vt:lpstr>
      <vt:lpstr>The Coming of the Kingdom</vt:lpstr>
      <vt:lpstr>Messengers of the Kingdom In Matthew</vt:lpstr>
      <vt:lpstr>PowerPoint Presentation</vt:lpstr>
      <vt:lpstr>PowerPoint Presentation</vt:lpstr>
      <vt:lpstr>PowerPoint Presentation</vt:lpstr>
      <vt:lpstr>PowerPoint Presentation</vt:lpstr>
      <vt:lpstr>PowerPoint Presentation</vt:lpstr>
      <vt:lpstr>Matthew Outline</vt:lpstr>
      <vt:lpstr>Matthew Outline</vt:lpstr>
      <vt:lpstr>PowerPoint Presentation</vt:lpstr>
      <vt:lpstr>Charles Ryrie So Great A Salvation, Page 37</vt:lpstr>
      <vt:lpstr>PowerPoint Presentation</vt:lpstr>
      <vt:lpstr>PowerPoint Presentation</vt:lpstr>
      <vt:lpstr>Acts 7-Stephen’s Speech</vt:lpstr>
      <vt:lpstr>Acts 7-Stephen’s Speech</vt:lpstr>
      <vt:lpstr>The Coming of the Kingdom</vt:lpstr>
      <vt:lpstr>Names &amp; Titles Demonstrating Satan’s Post-Fall, Earthly Authority  (Job 1:7; 2:2; Luke 4:5-8; Rom. 8:19-22)</vt:lpstr>
      <vt:lpstr>PowerPoint Presentation</vt:lpstr>
      <vt:lpstr>PowerPoint Presentation</vt:lpstr>
      <vt:lpstr>God’s Role in Redemption (Rev 5)</vt:lpstr>
      <vt:lpstr>God’s Role in Redemption (Rev 5)</vt:lpstr>
      <vt:lpstr>God’s Role in Redemption (Rev 5)</vt:lpstr>
      <vt:lpstr>God’s Role in Redemption (Rev 5)</vt:lpstr>
      <vt:lpstr>God’s Role in Redemption (Rev 5)</vt:lpstr>
      <vt:lpstr>God’s Role in Redemption (Rev 5)</vt:lpstr>
      <vt:lpstr>Ultimate Exodus (Rev 11:15)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Satan’s Progressive Defeat</vt:lpstr>
      <vt:lpstr>Satan’s Progressive Defeat</vt:lpstr>
      <vt:lpstr>PowerPoint Presentation</vt:lpstr>
      <vt:lpstr>PowerPoint Presentation</vt:lpstr>
      <vt:lpstr>PowerPoint Presentation</vt:lpstr>
      <vt:lpstr>Israel’s Three Blessings to the World (Gen 12:3b)</vt:lpstr>
      <vt:lpstr>PowerPoint Presentation</vt:lpstr>
      <vt:lpstr>PowerPoint Presentation</vt:lpstr>
      <vt:lpstr>PowerPoint Presentation</vt:lpstr>
      <vt:lpstr>Revelation: 12 Symbols</vt:lpstr>
      <vt:lpstr>PowerPoint Presentation</vt:lpstr>
      <vt:lpstr>PowerPoint Presentation</vt:lpstr>
      <vt:lpstr>PowerPoint Presentation</vt:lpstr>
      <vt:lpstr>Satan’s Two Strategies</vt:lpstr>
      <vt:lpstr>Descriptions of Satanic Hatred (Revelation 12:12-17)</vt:lpstr>
      <vt:lpstr>PowerPoint Presentation</vt:lpstr>
      <vt:lpstr>2 CYCLES OF SATANIC PERSECUTION (Revelation 12:13-16)</vt:lpstr>
      <vt:lpstr>PowerPoint Presentation</vt:lpstr>
      <vt:lpstr>PowerPoint Presentation</vt:lpstr>
      <vt:lpstr>The Coming of the Kingdom</vt:lpstr>
      <vt:lpstr>PowerPoint Presentation</vt:lpstr>
      <vt:lpstr>PowerPoint Presentation</vt:lpstr>
      <vt:lpstr>PowerPoint Presentation</vt:lpstr>
      <vt:lpstr>Charles Ryrie Basic Theology, Page 511</vt:lpstr>
      <vt:lpstr>PowerPoint Presentation</vt:lpstr>
      <vt:lpstr>PowerPoint Presentation</vt:lpstr>
      <vt:lpstr>PowerPoint Presentation</vt:lpstr>
      <vt:lpstr>PowerPoint Presentation</vt:lpstr>
      <vt:lpstr>PowerPoint Presentation</vt:lpstr>
      <vt:lpstr>OT PROPHETS DESCRIBE THE KINGDOM</vt:lpstr>
      <vt:lpstr>PowerPoint Presentation</vt:lpstr>
      <vt:lpstr>OT PROPHETS DESCRIBE THE KINGDOM</vt:lpstr>
      <vt:lpstr>OT PROPHETS DESCRIBE THE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Names &amp; Titles Demonstrating Satan’s Post-Fall, Earthly Authority  (Job 1:7; 2:2; Luke 4:5-8; Rom. 8:19-22)</vt:lpstr>
      <vt:lpstr>Satan’s Progressive Defeat</vt:lpstr>
      <vt:lpstr>Satan’s Progressive Defeat</vt:lpstr>
      <vt:lpstr>PowerPoint Presentation</vt:lpstr>
      <vt:lpstr>PowerPoint Presentation</vt:lpstr>
      <vt:lpstr>The Coming of the Kingdom</vt:lpstr>
      <vt:lpstr>PowerPoint Presentation</vt:lpstr>
      <vt:lpstr>PowerPoint Presentation</vt:lpstr>
      <vt:lpstr>PowerPoint Presentation</vt:lpstr>
      <vt:lpstr>PowerPoint Presentation</vt:lpstr>
      <vt:lpstr>PowerPoint Presentation</vt:lpstr>
      <vt:lpstr>Kenneth L. Gentry He Shall Have Dominion: A Post Millennial Eschatology (Tyler, Texas: Institute for Christian economics, 1992), page 335.</vt:lpstr>
      <vt:lpstr>Reasons for Understanding 1000 Literally</vt:lpstr>
      <vt:lpstr>Reasons for Understanding 1000 Literally</vt:lpstr>
      <vt:lpstr>PowerPoint Presentation</vt:lpstr>
      <vt:lpstr>PowerPoint Presentation</vt:lpstr>
      <vt:lpstr>PowerPoint Presentation</vt:lpstr>
      <vt:lpstr>Reasons for Understanding 1000 Literally</vt:lpstr>
      <vt:lpstr>Reasons for Understanding 1000 Literally</vt:lpstr>
      <vt:lpstr>Reasons for Understanding 1000 Literally</vt:lpstr>
      <vt:lpstr>PowerPoint Presentation</vt:lpstr>
      <vt:lpstr>PowerPoint Presentation</vt:lpstr>
      <vt:lpstr>Revelation's Symbols and Figures of Speech</vt:lpstr>
      <vt:lpstr>Assigning Meaning to Revelation’s Symbols and Figures of Speech</vt:lpstr>
      <vt:lpstr>Reasons for Understanding 1000 Literally</vt:lpstr>
      <vt:lpstr>PowerPoint Presentation</vt:lpstr>
      <vt:lpstr>PowerPoint Presentation</vt:lpstr>
      <vt:lpstr>PowerPoint Presentation</vt:lpstr>
      <vt:lpstr>PowerPoint Presentation</vt:lpstr>
      <vt:lpstr>Conclusion</vt:lpstr>
      <vt:lpstr>The Coming of the Kingdom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SLBC_010 Kingdom_March 08 2017</dc:title>
  <dc:subject>Kingdom Series</dc:subject>
  <dc:creator>A. Woods</dc:creator>
  <dc:description>Modified by Jim McGowan</dc:description>
  <cp:lastModifiedBy>Andy Woods</cp:lastModifiedBy>
  <cp:revision>2026</cp:revision>
  <cp:lastPrinted>2018-01-16T17:27:45Z</cp:lastPrinted>
  <dcterms:created xsi:type="dcterms:W3CDTF">2009-03-17T12:21:13Z</dcterms:created>
  <dcterms:modified xsi:type="dcterms:W3CDTF">2018-01-24T16:05:08Z</dcterms:modified>
</cp:coreProperties>
</file>