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56" r:id="rId2"/>
    <p:sldId id="372" r:id="rId3"/>
    <p:sldId id="406" r:id="rId4"/>
    <p:sldId id="523" r:id="rId5"/>
    <p:sldId id="832" r:id="rId6"/>
    <p:sldId id="771" r:id="rId7"/>
    <p:sldId id="789" r:id="rId8"/>
    <p:sldId id="790" r:id="rId9"/>
    <p:sldId id="791" r:id="rId10"/>
    <p:sldId id="792" r:id="rId11"/>
    <p:sldId id="793" r:id="rId12"/>
    <p:sldId id="794" r:id="rId13"/>
    <p:sldId id="795" r:id="rId14"/>
    <p:sldId id="796" r:id="rId15"/>
    <p:sldId id="797" r:id="rId16"/>
    <p:sldId id="798" r:id="rId17"/>
    <p:sldId id="799" r:id="rId18"/>
    <p:sldId id="800" r:id="rId19"/>
    <p:sldId id="801" r:id="rId20"/>
    <p:sldId id="802" r:id="rId21"/>
    <p:sldId id="803" r:id="rId22"/>
    <p:sldId id="804" r:id="rId23"/>
    <p:sldId id="805" r:id="rId24"/>
    <p:sldId id="806" r:id="rId25"/>
    <p:sldId id="807" r:id="rId26"/>
    <p:sldId id="808" r:id="rId27"/>
    <p:sldId id="809" r:id="rId28"/>
    <p:sldId id="810" r:id="rId29"/>
    <p:sldId id="811" r:id="rId30"/>
    <p:sldId id="812" r:id="rId31"/>
    <p:sldId id="813" r:id="rId32"/>
    <p:sldId id="814" r:id="rId33"/>
    <p:sldId id="815" r:id="rId34"/>
    <p:sldId id="816" r:id="rId35"/>
    <p:sldId id="817" r:id="rId36"/>
    <p:sldId id="818" r:id="rId37"/>
    <p:sldId id="819" r:id="rId38"/>
    <p:sldId id="820" r:id="rId39"/>
    <p:sldId id="821" r:id="rId40"/>
    <p:sldId id="822" r:id="rId41"/>
    <p:sldId id="823" r:id="rId42"/>
    <p:sldId id="824" r:id="rId43"/>
    <p:sldId id="825" r:id="rId44"/>
    <p:sldId id="826" r:id="rId45"/>
    <p:sldId id="827" r:id="rId46"/>
    <p:sldId id="828" r:id="rId47"/>
    <p:sldId id="829" r:id="rId4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3" autoAdjust="0"/>
    <p:restoredTop sz="90929"/>
  </p:normalViewPr>
  <p:slideViewPr>
    <p:cSldViewPr>
      <p:cViewPr varScale="1">
        <p:scale>
          <a:sx n="100" d="100"/>
          <a:sy n="100" d="100"/>
        </p:scale>
        <p:origin x="17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1/28/2018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20:59.157"/>
    </inkml:context>
    <inkml:brush xml:id="br0">
      <inkml:brushProperty name="width" value="0.025" units="cm"/>
      <inkml:brushProperty name="height" value="0.025" units="cm"/>
    </inkml:brush>
  </inkml:definitions>
  <inkml:trace contextRef="#ctx0" brushRef="#br0">12748 9514 4480,'-16'0'1760,"16"0"-960,-16 0-576,16 0 416,0 0-256,0-17 32,0 17-256,0 0-32,0 0-928,0 0-320,0 0-1152,16 0-416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1/28/2018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1/28/2018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a:t>
            </a:fld>
            <a:endParaRPr lang="en-US" dirty="0"/>
          </a:p>
        </p:txBody>
      </p:sp>
    </p:spTree>
    <p:extLst>
      <p:ext uri="{BB962C8B-B14F-4D97-AF65-F5344CB8AC3E}">
        <p14:creationId xmlns:p14="http://schemas.microsoft.com/office/powerpoint/2010/main" val="320450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40</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r>
              <a:rPr lang="en-US"/>
              <a:t>1/28/2018</a:t>
            </a:r>
            <a:endParaRPr lang="en-US" dirty="0"/>
          </a:p>
        </p:txBody>
      </p:sp>
    </p:spTree>
    <p:extLst>
      <p:ext uri="{BB962C8B-B14F-4D97-AF65-F5344CB8AC3E}">
        <p14:creationId xmlns:p14="http://schemas.microsoft.com/office/powerpoint/2010/main" val="179302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1/28/2018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44</a:t>
            </a:fld>
            <a:endParaRPr lang="en-US" dirty="0"/>
          </a:p>
        </p:txBody>
      </p:sp>
    </p:spTree>
    <p:extLst>
      <p:ext uri="{BB962C8B-B14F-4D97-AF65-F5344CB8AC3E}">
        <p14:creationId xmlns:p14="http://schemas.microsoft.com/office/powerpoint/2010/main" val="150699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1/28/2018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a:t>
            </a:fld>
            <a:endParaRPr lang="en-US" dirty="0"/>
          </a:p>
        </p:txBody>
      </p:sp>
    </p:spTree>
    <p:extLst>
      <p:ext uri="{BB962C8B-B14F-4D97-AF65-F5344CB8AC3E}">
        <p14:creationId xmlns:p14="http://schemas.microsoft.com/office/powerpoint/2010/main" val="128304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1/28/2018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a:t>
            </a:fld>
            <a:endParaRPr lang="en-US" dirty="0"/>
          </a:p>
        </p:txBody>
      </p:sp>
    </p:spTree>
    <p:extLst>
      <p:ext uri="{BB962C8B-B14F-4D97-AF65-F5344CB8AC3E}">
        <p14:creationId xmlns:p14="http://schemas.microsoft.com/office/powerpoint/2010/main" val="353692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1/28/2018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a:t>
            </a:fld>
            <a:endParaRPr lang="en-US" dirty="0"/>
          </a:p>
        </p:txBody>
      </p:sp>
    </p:spTree>
    <p:extLst>
      <p:ext uri="{BB962C8B-B14F-4D97-AF65-F5344CB8AC3E}">
        <p14:creationId xmlns:p14="http://schemas.microsoft.com/office/powerpoint/2010/main" val="2326167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1/28/2018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11</a:t>
            </a:fld>
            <a:endParaRPr lang="en-US" dirty="0"/>
          </a:p>
        </p:txBody>
      </p:sp>
    </p:spTree>
    <p:extLst>
      <p:ext uri="{BB962C8B-B14F-4D97-AF65-F5344CB8AC3E}">
        <p14:creationId xmlns:p14="http://schemas.microsoft.com/office/powerpoint/2010/main" val="75393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1/28/2018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17</a:t>
            </a:fld>
            <a:endParaRPr lang="en-US" dirty="0"/>
          </a:p>
        </p:txBody>
      </p:sp>
    </p:spTree>
    <p:extLst>
      <p:ext uri="{BB962C8B-B14F-4D97-AF65-F5344CB8AC3E}">
        <p14:creationId xmlns:p14="http://schemas.microsoft.com/office/powerpoint/2010/main" val="183418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1/28/2018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29</a:t>
            </a:fld>
            <a:endParaRPr lang="en-US" dirty="0"/>
          </a:p>
        </p:txBody>
      </p:sp>
    </p:spTree>
    <p:extLst>
      <p:ext uri="{BB962C8B-B14F-4D97-AF65-F5344CB8AC3E}">
        <p14:creationId xmlns:p14="http://schemas.microsoft.com/office/powerpoint/2010/main" val="129503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1/28/2018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32</a:t>
            </a:fld>
            <a:endParaRPr lang="en-US" dirty="0"/>
          </a:p>
        </p:txBody>
      </p:sp>
    </p:spTree>
    <p:extLst>
      <p:ext uri="{BB962C8B-B14F-4D97-AF65-F5344CB8AC3E}">
        <p14:creationId xmlns:p14="http://schemas.microsoft.com/office/powerpoint/2010/main" val="57465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39</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1/28/2018</a:t>
            </a:r>
            <a:endParaRPr lang="en-US" dirty="0"/>
          </a:p>
        </p:txBody>
      </p:sp>
    </p:spTree>
    <p:extLst>
      <p:ext uri="{BB962C8B-B14F-4D97-AF65-F5344CB8AC3E}">
        <p14:creationId xmlns:p14="http://schemas.microsoft.com/office/powerpoint/2010/main" val="360645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96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customXml" Target="../ink/ink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12</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76200"/>
            <a:ext cx="8985614" cy="209288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4:22</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you shall say to Pharaoh, ‘Thus says the </a:t>
            </a:r>
            <a:r>
              <a:rPr lang="en-US" sz="4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is My son, My firstborn</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descr="A group of people in a room&#10;&#10;Description generated with very high confidence">
            <a:extLst>
              <a:ext uri="{FF2B5EF4-FFF2-40B4-BE49-F238E27FC236}">
                <a16:creationId xmlns:a16="http://schemas.microsoft.com/office/drawing/2014/main" id="{9D2912AE-B02D-4753-B05A-83FF36DD64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1680" y="2209800"/>
            <a:ext cx="5120640" cy="2560320"/>
          </a:xfrm>
          <a:prstGeom prst="rect">
            <a:avLst/>
          </a:prstGeom>
        </p:spPr>
      </p:pic>
    </p:spTree>
    <p:extLst>
      <p:ext uri="{BB962C8B-B14F-4D97-AF65-F5344CB8AC3E}">
        <p14:creationId xmlns:p14="http://schemas.microsoft.com/office/powerpoint/2010/main" val="296708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Yes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solidFill>
                      <a:srgbClr val="FFFFCC"/>
                    </a:solidFill>
                  </a:tcPr>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194662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76200"/>
            <a:ext cx="8985614"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BC4F52-CDCC-495A-81E8-AADE03C2B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4861" y="2743200"/>
            <a:ext cx="2374279" cy="2011680"/>
          </a:xfrm>
          <a:prstGeom prst="rect">
            <a:avLst/>
          </a:prstGeom>
        </p:spPr>
      </p:pic>
    </p:spTree>
    <p:extLst>
      <p:ext uri="{BB962C8B-B14F-4D97-AF65-F5344CB8AC3E}">
        <p14:creationId xmlns:p14="http://schemas.microsoft.com/office/powerpoint/2010/main" val="202887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92509-78E0-4322-A9BF-CE932EBE2F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95520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3:3-6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4A73F-1A78-4D72-8321-5F3158DAD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266700" y="76200"/>
            <a:ext cx="8610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A44DD9F-8F37-4573-A448-5170942E4F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86159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DDB87-956A-4124-8950-0B2A6C628F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29720" y="76200"/>
            <a:ext cx="908456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hidden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now been manifested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4128039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Come &amp; See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solidFill>
                      <a:srgbClr val="FFFFCC"/>
                    </a:solidFill>
                  </a:tcPr>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197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3" y="76200"/>
            <a:ext cx="8791575" cy="2446824"/>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245959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2754600"/>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42:6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have called You in righteousness, I will also hold You by the hand and watch over You, And I will appoint You as a covenant to the people,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 light to the nations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 name="Picture 5" descr="A picture containing transport, aircraft, balloon, accessory&#10;&#10;Description generated with high confidence">
            <a:extLst>
              <a:ext uri="{FF2B5EF4-FFF2-40B4-BE49-F238E27FC236}">
                <a16:creationId xmlns:a16="http://schemas.microsoft.com/office/drawing/2014/main" id="{8339D3DC-5D69-4EE6-98A9-C33FBD44EE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94312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247043"/>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49:6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says, “It is too small a thing that You should be My Servant To raise up the tribes of Jacob and to restore the preserved ones of Israel; I will also make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 light of the nations So that My salvation may reach to the end of the 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7628" y="3200400"/>
            <a:ext cx="1748745" cy="1752600"/>
          </a:xfrm>
          <a:prstGeom prst="rect">
            <a:avLst/>
          </a:prstGeom>
        </p:spPr>
      </p:pic>
    </p:spTree>
    <p:extLst>
      <p:ext uri="{BB962C8B-B14F-4D97-AF65-F5344CB8AC3E}">
        <p14:creationId xmlns:p14="http://schemas.microsoft.com/office/powerpoint/2010/main" val="355184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A4EF0-1649-4A29-888D-5F8BDC7239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5" name="Subtitle 3"/>
          <p:cNvSpPr txBox="1">
            <a:spLocks/>
          </p:cNvSpPr>
          <p:nvPr/>
        </p:nvSpPr>
        <p:spPr bwMode="auto">
          <a:xfrm>
            <a:off x="76200" y="76201"/>
            <a:ext cx="8991600" cy="4724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Clr>
                <a:srgbClr val="00FFFF"/>
              </a:buClr>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Isaiah 2:1-4</a:t>
            </a:r>
          </a:p>
          <a:p>
            <a:pPr marL="0" indent="0" algn="just">
              <a:buClr>
                <a:srgbClr val="00FFFF"/>
              </a:buClr>
              <a:buNone/>
              <a:defRPr/>
            </a:pPr>
            <a:r>
              <a:rPr lang="en-US" kern="0" dirty="0">
                <a:solidFill>
                  <a:srgbClr val="FFFFFF"/>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word which Isaiah the son of </a:t>
            </a:r>
            <a:r>
              <a:rPr lang="en-US" dirty="0" err="1">
                <a:effectLst>
                  <a:outerShdw blurRad="38100" dist="38100" dir="2700000" algn="tl">
                    <a:srgbClr val="000000">
                      <a:alpha val="43137"/>
                    </a:srgbClr>
                  </a:outerShdw>
                </a:effectLst>
              </a:rPr>
              <a:t>Amoz</a:t>
            </a:r>
            <a:r>
              <a:rPr lang="en-US" dirty="0">
                <a:effectLst>
                  <a:outerShdw blurRad="38100" dist="38100" dir="2700000" algn="tl">
                    <a:srgbClr val="000000">
                      <a:alpha val="43137"/>
                    </a:srgbClr>
                  </a:outerShdw>
                </a:effectLst>
              </a:rPr>
              <a:t> saw concerning Judah and Jerusalem.</a:t>
            </a:r>
            <a:r>
              <a:rPr lang="en-US"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Now it will come about that In the last days The mountain of the house of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Will be established as the chief of the mountains, And will be raised </a:t>
            </a:r>
            <a:r>
              <a:rPr lang="en-US" b="1" u="sng" dirty="0">
                <a:solidFill>
                  <a:srgbClr val="FFFFCC"/>
                </a:solidFill>
                <a:effectLst>
                  <a:outerShdw blurRad="38100" dist="38100" dir="2700000" algn="tl">
                    <a:srgbClr val="000000">
                      <a:alpha val="43137"/>
                    </a:srgbClr>
                  </a:outerShdw>
                </a:effectLst>
              </a:rPr>
              <a:t>above</a:t>
            </a:r>
            <a:r>
              <a:rPr lang="en-US" dirty="0">
                <a:effectLst>
                  <a:outerShdw blurRad="38100" dist="38100" dir="2700000" algn="tl">
                    <a:srgbClr val="000000">
                      <a:alpha val="43137"/>
                    </a:srgbClr>
                  </a:outerShdw>
                </a:effectLst>
              </a:rPr>
              <a:t> the hills; And </a:t>
            </a:r>
            <a:r>
              <a:rPr lang="en-US" b="1" u="sng" dirty="0">
                <a:solidFill>
                  <a:srgbClr val="FFFFCC"/>
                </a:solidFill>
                <a:effectLst>
                  <a:outerShdw blurRad="38100" dist="38100" dir="2700000" algn="tl">
                    <a:srgbClr val="000000">
                      <a:alpha val="43137"/>
                    </a:srgbClr>
                  </a:outerShdw>
                </a:effectLst>
              </a:rPr>
              <a:t>all the nations will stream to it</a:t>
            </a: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And many peoples will come and say, “Come, let us go up to the mountain of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To the house of the…</a:t>
            </a:r>
            <a:endParaRPr lang="en-US" kern="0" dirty="0">
              <a:solidFill>
                <a:srgbClr val="FFFFFF"/>
              </a:solidFill>
              <a:effectLst>
                <a:outerShdw blurRad="38100" dist="38100" dir="2700000" algn="tl">
                  <a:srgbClr val="000000">
                    <a:alpha val="43137"/>
                  </a:srgbClr>
                </a:outerShdw>
              </a:effectLst>
            </a:endParaRP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3714197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04A3-1E51-4A0C-B464-51D616C1D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5" name="Subtitle 3"/>
          <p:cNvSpPr txBox="1">
            <a:spLocks/>
          </p:cNvSpPr>
          <p:nvPr/>
        </p:nvSpPr>
        <p:spPr bwMode="auto">
          <a:xfrm>
            <a:off x="139824" y="76201"/>
            <a:ext cx="8864352" cy="4975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Isaiah 2:1-4</a:t>
            </a:r>
          </a:p>
          <a:p>
            <a:pPr marL="0" indent="0" algn="just">
              <a:buClr>
                <a:srgbClr val="00FFFF"/>
              </a:buClr>
              <a:buNone/>
              <a:defRPr/>
            </a:pPr>
            <a:r>
              <a:rPr lang="en-US" sz="3100" dirty="0">
                <a:effectLst>
                  <a:outerShdw blurRad="38100" dist="38100" dir="2700000" algn="tl">
                    <a:srgbClr val="000000">
                      <a:alpha val="43137"/>
                    </a:srgbClr>
                  </a:outerShdw>
                </a:effectLst>
              </a:rPr>
              <a:t>...God of Jacob; That He may teach us concerning His ways And that we may walk in His paths.” For the law will go forth from Zion And the word of the </a:t>
            </a:r>
            <a:r>
              <a:rPr lang="en-US" sz="3100" cap="small" dirty="0">
                <a:effectLst>
                  <a:outerShdw blurRad="38100" dist="38100" dir="2700000" algn="tl">
                    <a:srgbClr val="000000">
                      <a:alpha val="43137"/>
                    </a:srgbClr>
                  </a:outerShdw>
                </a:effectLst>
              </a:rPr>
              <a:t>Lord</a:t>
            </a:r>
            <a:r>
              <a:rPr lang="en-US" sz="3100" dirty="0">
                <a:effectLst>
                  <a:outerShdw blurRad="38100" dist="38100" dir="2700000" algn="tl">
                    <a:srgbClr val="000000">
                      <a:alpha val="43137"/>
                    </a:srgbClr>
                  </a:outerShdw>
                </a:effectLst>
              </a:rPr>
              <a:t> from </a:t>
            </a:r>
            <a:r>
              <a:rPr lang="en-US" sz="3100" b="1" u="sng" dirty="0">
                <a:solidFill>
                  <a:srgbClr val="FFFFCC"/>
                </a:solidFill>
                <a:effectLst>
                  <a:outerShdw blurRad="38100" dist="38100" dir="2700000" algn="tl">
                    <a:srgbClr val="000000">
                      <a:alpha val="43137"/>
                    </a:srgbClr>
                  </a:outerShdw>
                </a:effectLst>
              </a:rPr>
              <a:t>Jerusalem</a:t>
            </a:r>
            <a:r>
              <a:rPr lang="en-US" sz="3100" dirty="0">
                <a:effectLst>
                  <a:outerShdw blurRad="38100" dist="38100" dir="2700000" algn="tl">
                    <a:srgbClr val="000000">
                      <a:alpha val="43137"/>
                    </a:srgbClr>
                  </a:outerShdw>
                </a:effectLst>
              </a:rPr>
              <a:t>.</a:t>
            </a:r>
            <a:r>
              <a:rPr lang="en-US" sz="3100" baseline="30000" dirty="0">
                <a:effectLst>
                  <a:outerShdw blurRad="38100" dist="38100" dir="2700000" algn="tl">
                    <a:srgbClr val="000000">
                      <a:alpha val="43137"/>
                    </a:srgbClr>
                  </a:outerShdw>
                </a:effectLst>
              </a:rPr>
              <a:t>4 </a:t>
            </a:r>
            <a:r>
              <a:rPr lang="en-US" sz="3100" dirty="0">
                <a:effectLst>
                  <a:outerShdw blurRad="38100" dist="38100" dir="2700000" algn="tl">
                    <a:srgbClr val="000000">
                      <a:alpha val="43137"/>
                    </a:srgbClr>
                  </a:outerShdw>
                </a:effectLst>
              </a:rPr>
              <a:t>And He will judge between the nations, And will </a:t>
            </a:r>
            <a:r>
              <a:rPr lang="en-US" sz="3100" b="1" u="sng" dirty="0">
                <a:solidFill>
                  <a:srgbClr val="FFFFCC"/>
                </a:solidFill>
                <a:effectLst>
                  <a:outerShdw blurRad="38100" dist="38100" dir="2700000" algn="tl">
                    <a:srgbClr val="000000">
                      <a:alpha val="43137"/>
                    </a:srgbClr>
                  </a:outerShdw>
                </a:effectLst>
              </a:rPr>
              <a:t>render decisions</a:t>
            </a:r>
            <a:r>
              <a:rPr lang="en-US" sz="3100" dirty="0">
                <a:effectLst>
                  <a:outerShdw blurRad="38100" dist="38100" dir="2700000" algn="tl">
                    <a:srgbClr val="000000">
                      <a:alpha val="43137"/>
                    </a:srgbClr>
                  </a:outerShdw>
                </a:effectLst>
              </a:rPr>
              <a:t> for many peoples; And they will hammer their swords into </a:t>
            </a:r>
            <a:r>
              <a:rPr lang="en-US" sz="3100" b="1" u="sng" dirty="0">
                <a:solidFill>
                  <a:srgbClr val="FFFFCC"/>
                </a:solidFill>
                <a:effectLst>
                  <a:outerShdw blurRad="38100" dist="38100" dir="2700000" algn="tl">
                    <a:srgbClr val="000000">
                      <a:alpha val="43137"/>
                    </a:srgbClr>
                  </a:outerShdw>
                </a:effectLst>
              </a:rPr>
              <a:t>plowshares</a:t>
            </a:r>
            <a:r>
              <a:rPr lang="en-US" sz="3100" dirty="0">
                <a:effectLst>
                  <a:outerShdw blurRad="38100" dist="38100" dir="2700000" algn="tl">
                    <a:srgbClr val="000000">
                      <a:alpha val="43137"/>
                    </a:srgbClr>
                  </a:outerShdw>
                </a:effectLst>
              </a:rPr>
              <a:t> and their spears into pruning hooks. Nation will not lift up sword against nation, And </a:t>
            </a:r>
            <a:r>
              <a:rPr lang="en-US" sz="3100" b="1" u="sng" dirty="0">
                <a:solidFill>
                  <a:srgbClr val="FFFFCC"/>
                </a:solidFill>
                <a:effectLst>
                  <a:outerShdw blurRad="38100" dist="38100" dir="2700000" algn="tl">
                    <a:srgbClr val="000000">
                      <a:alpha val="43137"/>
                    </a:srgbClr>
                  </a:outerShdw>
                </a:effectLst>
              </a:rPr>
              <a:t>never again will they learn war</a:t>
            </a:r>
            <a:r>
              <a:rPr lang="en-US" sz="3100" kern="0" dirty="0">
                <a:solidFill>
                  <a:srgbClr val="FFFFFF"/>
                </a:solidFill>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1461888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8" y="76200"/>
            <a:ext cx="9050152" cy="4462760"/>
          </a:xfrm>
          <a:prstGeom prst="rect">
            <a:avLst/>
          </a:prstGeom>
          <a:noFill/>
          <a:ln w="28575">
            <a:noFill/>
            <a:miter lim="800000"/>
            <a:headEnd/>
            <a:tailEnd/>
          </a:ln>
        </p:spPr>
        <p:txBody>
          <a:bodyPr wrap="square">
            <a:spAutoFit/>
          </a:bodyPr>
          <a:lstStyle/>
          <a:p>
            <a:pPr algn="ctr">
              <a:spcBef>
                <a:spcPct val="20000"/>
              </a:spcBef>
              <a:buClr>
                <a:srgbClr val="00FFFF"/>
              </a:buClr>
              <a:buSzPct val="75000"/>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600"/>
              </a:spcBef>
              <a:spcAft>
                <a:spcPts val="6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700" b="1"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7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be the plague with which the </a:t>
            </a:r>
            <a:r>
              <a:rPr lang="en-US" sz="2700" b="1"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56524" y="76200"/>
            <a:ext cx="7830952"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spoke many things to them in parables, saying,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sower went out to sow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667000"/>
            <a:ext cx="1903645" cy="2286000"/>
          </a:xfrm>
          <a:prstGeom prst="ellipse">
            <a:avLst/>
          </a:prstGeom>
          <a:ln>
            <a:noFill/>
          </a:ln>
          <a:effectLst>
            <a:softEdge rad="112500"/>
          </a:effectLst>
        </p:spPr>
      </p:pic>
    </p:spTree>
    <p:extLst>
      <p:ext uri="{BB962C8B-B14F-4D97-AF65-F5344CB8AC3E}">
        <p14:creationId xmlns:p14="http://schemas.microsoft.com/office/powerpoint/2010/main" val="74148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1565970"/>
            <a:ext cx="8686800" cy="452431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words </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‘went forth to sow,’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as Mark’s Gospel puts it </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‘went out’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 indicative of the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dispensational change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was soon to be introduced. There was no longer to be a planting of vines or fig-trees in Israel, but a going out of the mercy of God unto the Gentiles; therefore what we have here is the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broadcast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sowing of the Seed in the field at large, for as verse 38 tells us ‘the field is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47471"/>
            <a:ext cx="7962899"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09957" y="1769632"/>
              <a:ext cx="180" cy="180"/>
            </p14:xfrm>
          </p:contentPart>
        </mc:Choice>
        <mc:Fallback xmlns="">
          <p:pic>
            <p:nvPicPr>
              <p:cNvPr id="4" name="Ink 3"/>
              <p:cNvPicPr/>
              <p:nvPr/>
            </p:nvPicPr>
            <p:blipFill>
              <a:blip r:embed="rId3"/>
              <a:stretch>
                <a:fillRect/>
              </a:stretch>
            </p:blipFill>
            <p:spPr>
              <a:xfrm>
                <a:off x="5507617" y="1767292"/>
                <a:ext cx="4860" cy="4860"/>
              </a:xfrm>
              <a:prstGeom prst="rect">
                <a:avLst/>
              </a:prstGeom>
            </p:spPr>
          </p:pic>
        </mc:Fallback>
      </mc:AlternateContent>
    </p:spTree>
    <p:extLst>
      <p:ext uri="{BB962C8B-B14F-4D97-AF65-F5344CB8AC3E}">
        <p14:creationId xmlns:p14="http://schemas.microsoft.com/office/powerpoint/2010/main" val="427894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44709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28:18-20</a:t>
            </a:r>
          </a:p>
          <a:p>
            <a:pPr algn="just">
              <a:spcBef>
                <a:spcPts val="600"/>
              </a:spcBef>
              <a:spcAft>
                <a:spcPts val="60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came up and spoke to them, saying, “All authority has been given to Me in heaven and on earth.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and make disciples of all the nations, baptizing them in the name of the Father and the Son and the Holy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teaching them to observe all that I commanded you; and lo, I am with you always, even to the end of the age.”</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352800"/>
            <a:ext cx="1903645" cy="2286000"/>
          </a:xfrm>
          <a:prstGeom prst="ellipse">
            <a:avLst/>
          </a:prstGeom>
          <a:ln>
            <a:noFill/>
          </a:ln>
          <a:effectLst>
            <a:softEdge rad="112500"/>
          </a:effectLst>
        </p:spPr>
      </p:pic>
    </p:spTree>
    <p:extLst>
      <p:ext uri="{BB962C8B-B14F-4D97-AF65-F5344CB8AC3E}">
        <p14:creationId xmlns:p14="http://schemas.microsoft.com/office/powerpoint/2010/main" val="51740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56524" y="76200"/>
            <a:ext cx="7830952" cy="280076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16:15</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 into all the world and preach the gospel to all creation.”</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514600"/>
            <a:ext cx="1903645" cy="2286000"/>
          </a:xfrm>
          <a:prstGeom prst="ellipse">
            <a:avLst/>
          </a:prstGeom>
          <a:ln>
            <a:noFill/>
          </a:ln>
          <a:effectLst>
            <a:softEdge rad="112500"/>
          </a:effectLst>
        </p:spPr>
      </p:pic>
    </p:spTree>
    <p:extLst>
      <p:ext uri="{BB962C8B-B14F-4D97-AF65-F5344CB8AC3E}">
        <p14:creationId xmlns:p14="http://schemas.microsoft.com/office/powerpoint/2010/main" val="3021386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will receive power when the Holy Spirit has come upon you; and you shall be My witnesses both in Jerusalem, and in all Judea and Samaria, and even to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remotest part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200400"/>
            <a:ext cx="1903645" cy="2286000"/>
          </a:xfrm>
          <a:prstGeom prst="ellipse">
            <a:avLst/>
          </a:prstGeom>
          <a:ln>
            <a:noFill/>
          </a:ln>
          <a:effectLst>
            <a:softEdge rad="112500"/>
          </a:effectLst>
        </p:spPr>
      </p:pic>
    </p:spTree>
    <p:extLst>
      <p:ext uri="{BB962C8B-B14F-4D97-AF65-F5344CB8AC3E}">
        <p14:creationId xmlns:p14="http://schemas.microsoft.com/office/powerpoint/2010/main" val="261037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Earthly</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solidFill>
                      <a:srgbClr val="FFFFCC"/>
                    </a:solidFill>
                  </a:tcPr>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58977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Origin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0697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16231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907C1-62A5-4F4E-97D5-ACEC281967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1242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AED02-DD4C-4DE4-BE59-7FC2F0FBB1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E2275-9105-447B-A0B5-3DF2DE145A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E4771C3-166E-4940-B1EF-19A4D23C6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184" y="2438400"/>
            <a:ext cx="2755631" cy="2658086"/>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D78E7-727B-48B3-8FAB-FB51E2B84F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BD9E47-A5CB-4AF0-9374-974D0B0B04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p:spPr>
      </p:pic>
    </p:spTree>
    <p:extLst>
      <p:ext uri="{BB962C8B-B14F-4D97-AF65-F5344CB8AC3E}">
        <p14:creationId xmlns:p14="http://schemas.microsoft.com/office/powerpoint/2010/main" val="34210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62842-390A-4CDA-8AF1-5180D11277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026915258"/>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477E7B0-4F23-4988-B72F-E83EBC68E3F2}"/>
                  </a:ext>
                </a:extLst>
              </p14:cNvPr>
              <p14:cNvContentPartPr/>
              <p14:nvPr/>
            </p14:nvContentPartPr>
            <p14:xfrm>
              <a:off x="3231538" y="3350766"/>
              <a:ext cx="11520" cy="5940"/>
            </p14:xfrm>
          </p:contentPart>
        </mc:Choice>
        <mc:Fallback xmlns="">
          <p:pic>
            <p:nvPicPr>
              <p:cNvPr id="2" name="Ink 1">
                <a:extLst>
                  <a:ext uri="{FF2B5EF4-FFF2-40B4-BE49-F238E27FC236}">
                    <a16:creationId xmlns:a16="http://schemas.microsoft.com/office/drawing/2014/main" id="{2477E7B0-4F23-4988-B72F-E83EBC68E3F2}"/>
                  </a:ext>
                </a:extLst>
              </p:cNvPr>
              <p:cNvPicPr/>
              <p:nvPr/>
            </p:nvPicPr>
            <p:blipFill>
              <a:blip r:embed="rId3"/>
              <a:stretch>
                <a:fillRect/>
              </a:stretch>
            </p:blipFill>
            <p:spPr>
              <a:xfrm>
                <a:off x="3227349" y="3346573"/>
                <a:ext cx="19898" cy="14326"/>
              </a:xfrm>
              <a:prstGeom prst="rect">
                <a:avLst/>
              </a:prstGeom>
            </p:spPr>
          </p:pic>
        </mc:Fallback>
      </mc:AlternateContent>
    </p:spTree>
    <p:extLst>
      <p:ext uri="{BB962C8B-B14F-4D97-AF65-F5344CB8AC3E}">
        <p14:creationId xmlns:p14="http://schemas.microsoft.com/office/powerpoint/2010/main" val="3219297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283547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30274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a:t>
                      </a:r>
                      <a:r>
                        <a:rPr lang="en-US" sz="2800" b="1" kern="1200" baseline="30000" dirty="0">
                          <a:solidFill>
                            <a:srgbClr val="0000CC"/>
                          </a:solidFill>
                          <a:latin typeface="Calibri" panose="020F0502020204030204" pitchFamily="34" charset="0"/>
                          <a:ea typeface="+mn-ea"/>
                          <a:cs typeface="+mn-cs"/>
                        </a:rPr>
                        <a:t>st</a:t>
                      </a:r>
                      <a:r>
                        <a:rPr lang="en-US" sz="2800" b="1" kern="1200" dirty="0">
                          <a:solidFill>
                            <a:srgbClr val="0000CC"/>
                          </a:solidFill>
                          <a:latin typeface="Calibri" panose="020F0502020204030204" pitchFamily="34" charset="0"/>
                          <a:ea typeface="+mn-ea"/>
                          <a:cs typeface="+mn-cs"/>
                        </a:rPr>
                        <a: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154971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493305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6200" y="76200"/>
            <a:ext cx="89916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3:10</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manifold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wisdom of God might now be made known through the church to the rulers and the authorities in the heavenly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B309032-03EE-4951-98C7-018DE9BA2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2447" y="2971800"/>
            <a:ext cx="2259106"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80558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337E5-66A4-4898-B7DF-DAB9D8B3FD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228600"/>
            <a:ext cx="6400800" cy="6400800"/>
          </a:xfrm>
          <a:prstGeom prst="ellipse">
            <a:avLst/>
          </a:prstGeom>
        </p:spPr>
      </p:pic>
    </p:spTree>
    <p:extLst>
      <p:ext uri="{BB962C8B-B14F-4D97-AF65-F5344CB8AC3E}">
        <p14:creationId xmlns:p14="http://schemas.microsoft.com/office/powerpoint/2010/main" val="3202330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842367026"/>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a:t>
                      </a:r>
                      <a:r>
                        <a:rPr lang="en-US" sz="2800" b="1" kern="1200" baseline="30000" dirty="0">
                          <a:solidFill>
                            <a:srgbClr val="0000CC"/>
                          </a:solidFill>
                          <a:latin typeface="Calibri" panose="020F0502020204030204" pitchFamily="34" charset="0"/>
                          <a:ea typeface="+mn-ea"/>
                          <a:cs typeface="+mn-cs"/>
                        </a:rPr>
                        <a:t>st</a:t>
                      </a:r>
                      <a:r>
                        <a:rPr lang="en-US" sz="2800" b="1" kern="1200" dirty="0">
                          <a:solidFill>
                            <a:srgbClr val="0000CC"/>
                          </a:solidFill>
                          <a:latin typeface="Calibri" panose="020F0502020204030204" pitchFamily="34" charset="0"/>
                          <a:ea typeface="+mn-ea"/>
                          <a:cs typeface="+mn-cs"/>
                        </a:rPr>
                        <a: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8593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57632017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OT Mosaic Law</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 Law of Christ (Spirit)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502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Olivet Discourse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solidFill>
                      <a:srgbClr val="FFFFCC"/>
                    </a:solidFill>
                  </a:tcPr>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61272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2">
            <a:extLst>
              <a:ext uri="{FF2B5EF4-FFF2-40B4-BE49-F238E27FC236}">
                <a16:creationId xmlns:a16="http://schemas.microsoft.com/office/drawing/2014/main" id="{0AE77F8C-54AC-481A-9CBA-BDA4DB06B6CB}"/>
              </a:ext>
            </a:extLst>
          </p:cNvPr>
          <p:cNvGraphicFramePr>
            <a:graphicFrameLocks noGrp="1"/>
          </p:cNvGraphicFramePr>
          <p:nvPr>
            <p:ph type="tbl" idx="1"/>
            <p:extLst/>
          </p:nvPr>
        </p:nvGraphicFramePr>
        <p:xfrm>
          <a:off x="152400" y="152400"/>
          <a:ext cx="8839200" cy="6065528"/>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807051881"/>
                    </a:ext>
                  </a:extLst>
                </a:gridCol>
                <a:gridCol w="28194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Discourse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200" b="1" i="0" u="none" strike="noStrike" kern="1200" cap="none" normalizeH="0" baseline="0" dirty="0">
                        <a:ln>
                          <a:noFill/>
                        </a:ln>
                        <a:solidFill>
                          <a:schemeClr val="bg2"/>
                        </a:solidFill>
                        <a:effectLst/>
                        <a:latin typeface="Calibri" panose="020F0502020204030204" pitchFamily="34" charset="0"/>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OLIVET</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145959785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Matt 24─25</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John 13─17</a:t>
                      </a:r>
                    </a:p>
                  </a:txBody>
                  <a:tcPr horzOverflow="overflow"/>
                </a:tc>
                <a:extLst>
                  <a:ext uri="{0D108BD9-81ED-4DB2-BD59-A6C34878D82A}">
                    <a16:rowId xmlns:a16="http://schemas.microsoft.com/office/drawing/2014/main" val="328390279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LOCATION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Mount of Olives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2724819873"/>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PASSION WEEK</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Third day</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Sixth day</a:t>
                      </a:r>
                    </a:p>
                  </a:txBody>
                  <a:tcPr horzOverflow="overflow"/>
                </a:tc>
                <a:extLst>
                  <a:ext uri="{0D108BD9-81ED-4DB2-BD59-A6C34878D82A}">
                    <a16:rowId xmlns:a16="http://schemas.microsoft.com/office/drawing/2014/main" val="169956581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GENERAL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Farewell: Israel</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Hello: Church</a:t>
                      </a:r>
                    </a:p>
                  </a:txBody>
                  <a:tcPr horzOverflow="overflow"/>
                </a:tc>
                <a:extLst>
                  <a:ext uri="{0D108BD9-81ED-4DB2-BD59-A6C34878D82A}">
                    <a16:rowId xmlns:a16="http://schemas.microsoft.com/office/drawing/2014/main" val="3113903662"/>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SPECIFIC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Israel’s future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Divine provisions</a:t>
                      </a:r>
                    </a:p>
                  </a:txBody>
                  <a:tcPr horzOverflow="overflow"/>
                </a:tc>
                <a:extLst>
                  <a:ext uri="{0D108BD9-81ED-4DB2-BD59-A6C34878D82A}">
                    <a16:rowId xmlns:a16="http://schemas.microsoft.com/office/drawing/2014/main" val="108508186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PROMPTING</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Temple's destruction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Christ's imminent departure</a:t>
                      </a:r>
                    </a:p>
                  </a:txBody>
                  <a:tcPr horzOverflow="overflow"/>
                </a:tc>
                <a:extLst>
                  <a:ext uri="{0D108BD9-81ED-4DB2-BD59-A6C34878D82A}">
                    <a16:rowId xmlns:a16="http://schemas.microsoft.com/office/drawing/2014/main" val="1929449418"/>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EXPLANATIONS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Written OT</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Unwritten NT</a:t>
                      </a:r>
                    </a:p>
                  </a:txBody>
                  <a:tcPr horzOverflow="overflow"/>
                </a:tc>
                <a:extLst>
                  <a:ext uri="{0D108BD9-81ED-4DB2-BD59-A6C34878D82A}">
                    <a16:rowId xmlns:a16="http://schemas.microsoft.com/office/drawing/2014/main" val="3070623534"/>
                  </a:ext>
                </a:extLst>
              </a:tr>
            </a:tbl>
          </a:graphicData>
        </a:graphic>
      </p:graphicFrame>
    </p:spTree>
    <p:extLst>
      <p:ext uri="{BB962C8B-B14F-4D97-AF65-F5344CB8AC3E}">
        <p14:creationId xmlns:p14="http://schemas.microsoft.com/office/powerpoint/2010/main" val="201840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First Born Son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solidFill>
                      <a:srgbClr val="FFFFCC"/>
                    </a:solidFill>
                  </a:tcPr>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89752296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3559</TotalTime>
  <Words>2300</Words>
  <Application>Microsoft Office PowerPoint</Application>
  <PresentationFormat>On-screen Show (4:3)</PresentationFormat>
  <Paragraphs>520</Paragraphs>
  <Slides>47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Azure</vt:lpstr>
      <vt:lpstr>PowerPoint Presentation</vt:lpstr>
      <vt:lpstr>Areas of Systematic Theology</vt:lpstr>
      <vt:lpstr>Ecclesiology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225</cp:revision>
  <cp:lastPrinted>2018-01-24T15:05:30Z</cp:lastPrinted>
  <dcterms:created xsi:type="dcterms:W3CDTF">2009-02-28T19:27:16Z</dcterms:created>
  <dcterms:modified xsi:type="dcterms:W3CDTF">2018-01-24T15:14:16Z</dcterms:modified>
</cp:coreProperties>
</file>