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408" r:id="rId2"/>
    <p:sldId id="3553" r:id="rId3"/>
    <p:sldId id="3452" r:id="rId4"/>
    <p:sldId id="3480" r:id="rId5"/>
    <p:sldId id="3405" r:id="rId6"/>
    <p:sldId id="3481" r:id="rId7"/>
    <p:sldId id="3506" r:id="rId8"/>
    <p:sldId id="3482" r:id="rId9"/>
    <p:sldId id="3520" r:id="rId10"/>
    <p:sldId id="3483" r:id="rId11"/>
    <p:sldId id="3525" r:id="rId12"/>
    <p:sldId id="3544" r:id="rId13"/>
    <p:sldId id="3610" r:id="rId14"/>
    <p:sldId id="3691" r:id="rId15"/>
    <p:sldId id="3630" r:id="rId16"/>
    <p:sldId id="3682" r:id="rId17"/>
    <p:sldId id="3631" r:id="rId18"/>
    <p:sldId id="3670" r:id="rId19"/>
    <p:sldId id="3671" r:id="rId20"/>
    <p:sldId id="3672" r:id="rId21"/>
    <p:sldId id="3673" r:id="rId22"/>
    <p:sldId id="3674" r:id="rId23"/>
    <p:sldId id="3675" r:id="rId24"/>
    <p:sldId id="3676" r:id="rId25"/>
    <p:sldId id="3677" r:id="rId26"/>
    <p:sldId id="3678" r:id="rId27"/>
    <p:sldId id="3680" r:id="rId28"/>
    <p:sldId id="3681" r:id="rId29"/>
    <p:sldId id="3696" r:id="rId30"/>
    <p:sldId id="3709" r:id="rId31"/>
    <p:sldId id="3702" r:id="rId32"/>
    <p:sldId id="3703" r:id="rId33"/>
    <p:sldId id="3704" r:id="rId34"/>
    <p:sldId id="3705" r:id="rId35"/>
    <p:sldId id="3706" r:id="rId36"/>
    <p:sldId id="3710" r:id="rId37"/>
    <p:sldId id="3711" r:id="rId38"/>
    <p:sldId id="3712" r:id="rId39"/>
    <p:sldId id="3695" r:id="rId40"/>
    <p:sldId id="3487" r:id="rId41"/>
    <p:sldId id="3697" r:id="rId42"/>
    <p:sldId id="3449" r:id="rId43"/>
    <p:sldId id="3488"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66"/>
    <a:srgbClr val="0000CC"/>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1548" autoAdjust="0"/>
  </p:normalViewPr>
  <p:slideViewPr>
    <p:cSldViewPr>
      <p:cViewPr varScale="1">
        <p:scale>
          <a:sx n="62" d="100"/>
          <a:sy n="62" d="100"/>
        </p:scale>
        <p:origin x="16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01:20.395"/>
    </inkml:context>
    <inkml:brush xml:id="br0">
      <inkml:brushProperty name="width" value="0.025" units="cm"/>
      <inkml:brushProperty name="height" value="0.025" units="cm"/>
    </inkml:brush>
  </inkml:definitions>
  <inkml:trace contextRef="#ctx0" brushRef="#br0">33037 2756 5248,'-33'-33'2016,"33"33"-1088,0 33-1152,0-33 256,33 0-864,-33 0-320,0 0-800,0 0-320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7:38:17.005"/>
    </inkml:context>
    <inkml:brush xml:id="br0">
      <inkml:brushProperty name="width" value="0.025" units="cm"/>
      <inkml:brushProperty name="height" value="0.025" units="cm"/>
    </inkml:brush>
  </inkml:definitions>
  <inkml:trace contextRef="#ctx0" brushRef="#br0">31694 8024 3712,'-16'0'1472,"16"0"-768,0-16-672,0 16 352,-16 0-256,16 0 0,-17 0-1408,17-32-640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83805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404198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1/28/2018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1/28/2018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1/28/2018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761A72FC-F525-4068-8FBB-ECCB0000170B}"/>
              </a:ext>
            </a:extLst>
          </p:cNvPr>
          <p:cNvSpPr>
            <a:spLocks noGrp="1" noChangeArrowheads="1"/>
          </p:cNvSpPr>
          <p:nvPr>
            <p:ph type="title"/>
          </p:nvPr>
        </p:nvSpPr>
        <p:spPr>
          <a:xfrm>
            <a:off x="304800" y="228600"/>
            <a:ext cx="8534400" cy="12192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6372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2859983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DD9DA-CAE6-4226-9CA8-591943977BCA}"/>
              </a:ext>
            </a:extLst>
          </p:cNvPr>
          <p:cNvGraphicFramePr>
            <a:graphicFrameLocks noGrp="1"/>
          </p:cNvGraphicFramePr>
          <p:nvPr>
            <p:extLst>
              <p:ext uri="{D42A27DB-BD31-4B8C-83A1-F6EECF244321}">
                <p14:modId xmlns:p14="http://schemas.microsoft.com/office/powerpoint/2010/main" val="251829852"/>
              </p:ext>
            </p:extLst>
          </p:nvPr>
        </p:nvGraphicFramePr>
        <p:xfrm>
          <a:off x="1085850" y="91440"/>
          <a:ext cx="6972300" cy="6675120"/>
        </p:xfrm>
        <a:graphic>
          <a:graphicData uri="http://schemas.openxmlformats.org/drawingml/2006/table">
            <a:tbl>
              <a:tblPr firstRow="1" bandRow="1">
                <a:tableStyleId>{073A0DAA-6AF3-43AB-8588-CEC1D06C72B9}</a:tableStyleId>
              </a:tblPr>
              <a:tblGrid>
                <a:gridCol w="6972300">
                  <a:extLst>
                    <a:ext uri="{9D8B030D-6E8A-4147-A177-3AD203B41FA5}">
                      <a16:colId xmlns:a16="http://schemas.microsoft.com/office/drawing/2014/main" val="3629894259"/>
                    </a:ext>
                  </a:extLst>
                </a:gridCol>
              </a:tblGrid>
              <a:tr h="0">
                <a:tc>
                  <a:txBody>
                    <a:bodyPr/>
                    <a:lstStyle/>
                    <a:p>
                      <a:pPr algn="ctr"/>
                      <a:r>
                        <a:rPr lang="en-US" sz="2800" dirty="0">
                          <a:solidFill>
                            <a:schemeClr val="tx2"/>
                          </a:solidFill>
                          <a:latin typeface="Calibri" panose="020F0502020204030204" pitchFamily="34" charset="0"/>
                          <a:cs typeface="Calibri" panose="020F0502020204030204" pitchFamily="34" charset="0"/>
                        </a:rPr>
                        <a:t>Intertestamental Chronology (Dates BC)</a:t>
                      </a:r>
                    </a:p>
                  </a:txBody>
                  <a:tcPr/>
                </a:tc>
                <a:extLst>
                  <a:ext uri="{0D108BD9-81ED-4DB2-BD59-A6C34878D82A}">
                    <a16:rowId xmlns:a16="http://schemas.microsoft.com/office/drawing/2014/main" val="3979240356"/>
                  </a:ext>
                </a:extLst>
              </a:tr>
              <a:tr h="548640">
                <a:tc>
                  <a:txBody>
                    <a:bodyPr/>
                    <a:lstStyle/>
                    <a:p>
                      <a:pPr algn="ctr"/>
                      <a:r>
                        <a:rPr lang="en-US" sz="2600" b="1" dirty="0">
                          <a:latin typeface="Calibri" panose="020F0502020204030204" pitchFamily="34" charset="0"/>
                          <a:cs typeface="Calibri" panose="020F0502020204030204" pitchFamily="34" charset="0"/>
                        </a:rPr>
                        <a:t>SELEUCIDS</a:t>
                      </a:r>
                    </a:p>
                  </a:txBody>
                  <a:tcPr/>
                </a:tc>
                <a:extLst>
                  <a:ext uri="{0D108BD9-81ED-4DB2-BD59-A6C34878D82A}">
                    <a16:rowId xmlns:a16="http://schemas.microsoft.com/office/drawing/2014/main" val="1898205543"/>
                  </a:ext>
                </a:extLst>
              </a:tr>
              <a:tr h="0">
                <a:tc>
                  <a:txBody>
                    <a:bodyPr/>
                    <a:lstStyle/>
                    <a:p>
                      <a:pPr lvl="3" algn="l"/>
                      <a:r>
                        <a:rPr lang="en-US" sz="2000" b="1" dirty="0">
                          <a:latin typeface="Calibri" panose="020F0502020204030204" pitchFamily="34" charset="0"/>
                          <a:cs typeface="Calibri" panose="020F0502020204030204" pitchFamily="34" charset="0"/>
                        </a:rPr>
                        <a:t>Seleucus I</a:t>
                      </a:r>
                    </a:p>
                    <a:p>
                      <a:pPr lvl="3" algn="l"/>
                      <a:r>
                        <a:rPr lang="en-US" sz="2000" b="1" dirty="0">
                          <a:latin typeface="Calibri" panose="020F0502020204030204" pitchFamily="34" charset="0"/>
                          <a:cs typeface="Calibri" panose="020F0502020204030204" pitchFamily="34" charset="0"/>
                        </a:rPr>
                        <a:t>312-281</a:t>
                      </a:r>
                    </a:p>
                  </a:txBody>
                  <a:tcPr/>
                </a:tc>
                <a:extLst>
                  <a:ext uri="{0D108BD9-81ED-4DB2-BD59-A6C34878D82A}">
                    <a16:rowId xmlns:a16="http://schemas.microsoft.com/office/drawing/2014/main" val="1856627599"/>
                  </a:ext>
                </a:extLst>
              </a:tr>
              <a:tr h="0">
                <a:tc>
                  <a:txBody>
                    <a:bodyPr/>
                    <a:lstStyle/>
                    <a:p>
                      <a:pPr marL="1598613" lvl="3" indent="0" algn="l"/>
                      <a:r>
                        <a:rPr lang="en-US" sz="2000" b="1" dirty="0">
                          <a:latin typeface="Calibri" panose="020F0502020204030204" pitchFamily="34" charset="0"/>
                          <a:cs typeface="Calibri" panose="020F0502020204030204" pitchFamily="34" charset="0"/>
                        </a:rPr>
                        <a:t>Antiochus I</a:t>
                      </a:r>
                    </a:p>
                    <a:p>
                      <a:pPr marL="1598613" lvl="3" indent="0" algn="l"/>
                      <a:r>
                        <a:rPr lang="en-US" sz="2000" b="1" dirty="0">
                          <a:latin typeface="Calibri" panose="020F0502020204030204" pitchFamily="34" charset="0"/>
                          <a:cs typeface="Calibri" panose="020F0502020204030204" pitchFamily="34" charset="0"/>
                        </a:rPr>
                        <a:t>281-261</a:t>
                      </a:r>
                    </a:p>
                  </a:txBody>
                  <a:tcPr/>
                </a:tc>
                <a:extLst>
                  <a:ext uri="{0D108BD9-81ED-4DB2-BD59-A6C34878D82A}">
                    <a16:rowId xmlns:a16="http://schemas.microsoft.com/office/drawing/2014/main" val="3484793594"/>
                  </a:ext>
                </a:extLst>
              </a:tr>
              <a:tr h="0">
                <a:tc>
                  <a:txBody>
                    <a:bodyPr/>
                    <a:lstStyle/>
                    <a:p>
                      <a:pPr marL="183356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a:t>
                      </a:r>
                    </a:p>
                    <a:p>
                      <a:pPr marL="1833563" lvl="3" indent="0" algn="l"/>
                      <a:r>
                        <a:rPr lang="en-US" sz="2000" b="1" dirty="0">
                          <a:latin typeface="Calibri" panose="020F0502020204030204" pitchFamily="34" charset="0"/>
                          <a:cs typeface="Calibri" panose="020F0502020204030204" pitchFamily="34" charset="0"/>
                        </a:rPr>
                        <a:t>261-246</a:t>
                      </a:r>
                    </a:p>
                  </a:txBody>
                  <a:tcPr/>
                </a:tc>
                <a:extLst>
                  <a:ext uri="{0D108BD9-81ED-4DB2-BD59-A6C34878D82A}">
                    <a16:rowId xmlns:a16="http://schemas.microsoft.com/office/drawing/2014/main" val="2493993580"/>
                  </a:ext>
                </a:extLst>
              </a:tr>
              <a:tr h="0">
                <a:tc>
                  <a:txBody>
                    <a:bodyPr/>
                    <a:lstStyle/>
                    <a:p>
                      <a:pPr marL="2058988"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a:t>
                      </a:r>
                    </a:p>
                    <a:p>
                      <a:pPr marL="2058988" lvl="3" indent="0" algn="l"/>
                      <a:r>
                        <a:rPr lang="en-US" sz="2000" b="1" dirty="0">
                          <a:latin typeface="Calibri" panose="020F0502020204030204" pitchFamily="34" charset="0"/>
                          <a:cs typeface="Calibri" panose="020F0502020204030204" pitchFamily="34" charset="0"/>
                        </a:rPr>
                        <a:t>246-226</a:t>
                      </a:r>
                    </a:p>
                  </a:txBody>
                  <a:tcPr/>
                </a:tc>
                <a:extLst>
                  <a:ext uri="{0D108BD9-81ED-4DB2-BD59-A6C34878D82A}">
                    <a16:rowId xmlns:a16="http://schemas.microsoft.com/office/drawing/2014/main" val="303968492"/>
                  </a:ext>
                </a:extLst>
              </a:tr>
              <a:tr h="0">
                <a:tc>
                  <a:txBody>
                    <a:bodyPr/>
                    <a:lstStyle/>
                    <a:p>
                      <a:pPr marL="2286000"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III</a:t>
                      </a:r>
                    </a:p>
                    <a:p>
                      <a:pPr marL="2286000" lvl="3" indent="0" algn="l"/>
                      <a:r>
                        <a:rPr lang="en-US" sz="2000" b="1" dirty="0">
                          <a:latin typeface="Calibri" panose="020F0502020204030204" pitchFamily="34" charset="0"/>
                          <a:cs typeface="Calibri" panose="020F0502020204030204" pitchFamily="34" charset="0"/>
                        </a:rPr>
                        <a:t>226-223</a:t>
                      </a:r>
                    </a:p>
                  </a:txBody>
                  <a:tcPr/>
                </a:tc>
                <a:extLst>
                  <a:ext uri="{0D108BD9-81ED-4DB2-BD59-A6C34878D82A}">
                    <a16:rowId xmlns:a16="http://schemas.microsoft.com/office/drawing/2014/main" val="997890456"/>
                  </a:ext>
                </a:extLst>
              </a:tr>
              <a:tr h="0">
                <a:tc>
                  <a:txBody>
                    <a:bodyPr/>
                    <a:lstStyle/>
                    <a:p>
                      <a:pPr marL="251301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III</a:t>
                      </a:r>
                    </a:p>
                    <a:p>
                      <a:pPr marL="2513013" lvl="3" indent="0" algn="l"/>
                      <a:r>
                        <a:rPr lang="en-US" sz="2000" b="1" dirty="0">
                          <a:latin typeface="Calibri" panose="020F0502020204030204" pitchFamily="34" charset="0"/>
                          <a:cs typeface="Calibri" panose="020F0502020204030204" pitchFamily="34" charset="0"/>
                        </a:rPr>
                        <a:t>223-187</a:t>
                      </a:r>
                    </a:p>
                  </a:txBody>
                  <a:tcPr/>
                </a:tc>
                <a:extLst>
                  <a:ext uri="{0D108BD9-81ED-4DB2-BD59-A6C34878D82A}">
                    <a16:rowId xmlns:a16="http://schemas.microsoft.com/office/drawing/2014/main" val="3393009710"/>
                  </a:ext>
                </a:extLst>
              </a:tr>
              <a:tr h="0">
                <a:tc>
                  <a:txBody>
                    <a:bodyPr/>
                    <a:lstStyle/>
                    <a:p>
                      <a:pPr marL="2743200"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IV Philapator</a:t>
                      </a:r>
                    </a:p>
                    <a:p>
                      <a:pPr marL="2743200" lvl="2" indent="0" algn="l"/>
                      <a:r>
                        <a:rPr lang="en-US" sz="2000" b="1" dirty="0">
                          <a:latin typeface="Calibri" panose="020F0502020204030204" pitchFamily="34" charset="0"/>
                          <a:cs typeface="Calibri" panose="020F0502020204030204" pitchFamily="34" charset="0"/>
                        </a:rPr>
                        <a:t>187-175</a:t>
                      </a:r>
                    </a:p>
                  </a:txBody>
                  <a:tcPr/>
                </a:tc>
                <a:extLst>
                  <a:ext uri="{0D108BD9-81ED-4DB2-BD59-A6C34878D82A}">
                    <a16:rowId xmlns:a16="http://schemas.microsoft.com/office/drawing/2014/main" val="2816862187"/>
                  </a:ext>
                </a:extLst>
              </a:tr>
              <a:tr h="0">
                <a:tc>
                  <a:txBody>
                    <a:bodyPr/>
                    <a:lstStyle/>
                    <a:p>
                      <a:pPr marL="2970213"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IV Epiphanes</a:t>
                      </a:r>
                    </a:p>
                    <a:p>
                      <a:pPr marL="2970213" lvl="2" indent="0" algn="l"/>
                      <a:r>
                        <a:rPr lang="en-US" sz="2000" b="1" dirty="0">
                          <a:latin typeface="Calibri" panose="020F0502020204030204" pitchFamily="34" charset="0"/>
                          <a:cs typeface="Calibri" panose="020F0502020204030204" pitchFamily="34" charset="0"/>
                        </a:rPr>
                        <a:t>175-163</a:t>
                      </a:r>
                    </a:p>
                  </a:txBody>
                  <a:tcPr/>
                </a:tc>
                <a:extLst>
                  <a:ext uri="{0D108BD9-81ED-4DB2-BD59-A6C34878D82A}">
                    <a16:rowId xmlns:a16="http://schemas.microsoft.com/office/drawing/2014/main" val="1784140349"/>
                  </a:ext>
                </a:extLst>
              </a:tr>
            </a:tbl>
          </a:graphicData>
        </a:graphic>
      </p:graphicFrame>
    </p:spTree>
    <p:extLst>
      <p:ext uri="{BB962C8B-B14F-4D97-AF65-F5344CB8AC3E}">
        <p14:creationId xmlns:p14="http://schemas.microsoft.com/office/powerpoint/2010/main" val="24022289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466734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62572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486868" y="209045"/>
            <a:ext cx="6170265" cy="1162555"/>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261936" y="1600200"/>
            <a:ext cx="8653463" cy="4838700"/>
          </a:xfrm>
        </p:spPr>
        <p:txBody>
          <a:bodyPr/>
          <a:lstStyle/>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 does not fit the known facts of history</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king is not from the North only but is in conflict with both the North and the South</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 is consistent with the prophecies about the future Antichrist (Dan. 7; 2 Thess. 2; Rev. 13; 17)</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Antichrist is prominent in Daniel's earlier prophecies (“little horn” of Dan. 7)</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Prophetic gaps are common in Scripture</a:t>
            </a:r>
          </a:p>
          <a:p>
            <a:pPr marL="0" indent="0" algn="just" eaLnBrk="1" hangingPunct="1">
              <a:spcBef>
                <a:spcPts val="0"/>
              </a:spcBef>
              <a:spcAft>
                <a:spcPts val="1200"/>
              </a:spcAft>
              <a:buSzPct val="100000"/>
              <a:buNone/>
              <a:defRPr/>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E4C2C4-EBC7-4403-97D9-77B9AA9A4BC1}"/>
                  </a:ext>
                </a:extLst>
              </p14:cNvPr>
              <p14:cNvContentPartPr/>
              <p14:nvPr/>
            </p14:nvContentPartPr>
            <p14:xfrm>
              <a:off x="9968609" y="920335"/>
              <a:ext cx="6120" cy="6120"/>
            </p14:xfrm>
          </p:contentPart>
        </mc:Choice>
        <mc:Fallback xmlns="">
          <p:pic>
            <p:nvPicPr>
              <p:cNvPr id="2" name="Ink 1">
                <a:extLst>
                  <a:ext uri="{FF2B5EF4-FFF2-40B4-BE49-F238E27FC236}">
                    <a16:creationId xmlns:a16="http://schemas.microsoft.com/office/drawing/2014/main" id="{2BE4C2C4-EBC7-4403-97D9-77B9AA9A4BC1}"/>
                  </a:ext>
                </a:extLst>
              </p:cNvPr>
              <p:cNvPicPr/>
              <p:nvPr/>
            </p:nvPicPr>
            <p:blipFill>
              <a:blip r:embed="rId5"/>
              <a:stretch>
                <a:fillRect/>
              </a:stretch>
            </p:blipFill>
            <p:spPr>
              <a:xfrm>
                <a:off x="9966449" y="918175"/>
                <a:ext cx="10440" cy="10440"/>
              </a:xfrm>
              <a:prstGeom prst="rect">
                <a:avLst/>
              </a:prstGeom>
            </p:spPr>
          </p:pic>
        </mc:Fallback>
      </mc:AlternateContent>
    </p:spTree>
    <p:extLst>
      <p:ext uri="{BB962C8B-B14F-4D97-AF65-F5344CB8AC3E}">
        <p14:creationId xmlns:p14="http://schemas.microsoft.com/office/powerpoint/2010/main" val="19084298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473869" y="1303377"/>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304800" y="209550"/>
            <a:ext cx="8534400" cy="108585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900" dirty="0">
                <a:solidFill>
                  <a:schemeClr val="tx2"/>
                </a:solidFill>
                <a:effectLst>
                  <a:outerShdw blurRad="38100" dist="38100" dir="2700000" algn="tl">
                    <a:srgbClr val="000000">
                      <a:alpha val="43137"/>
                    </a:srgbClr>
                  </a:outerShdw>
                </a:effectLst>
                <a:latin typeface="Calibri" panose="020F0502020204030204" pitchFamily="34" charset="0"/>
              </a:rPr>
              <a:t>6 Reasons for Gap in the 70 Weeks Prophecy</a:t>
            </a:r>
          </a:p>
          <a:p>
            <a:pPr algn="ctr"/>
            <a:r>
              <a:rPr lang="en-US" altLang="en-US" sz="3500" dirty="0">
                <a:solidFill>
                  <a:schemeClr val="tx2"/>
                </a:solidFill>
                <a:effectLst>
                  <a:outerShdw blurRad="38100" dist="38100" dir="2700000" algn="tl">
                    <a:srgbClr val="000000">
                      <a:alpha val="43137"/>
                    </a:srgbClr>
                  </a:outerShdw>
                </a:effectLst>
                <a:latin typeface="Calibri" panose="020F0502020204030204" pitchFamily="34" charset="0"/>
              </a:rPr>
              <a:t>(Dan. 9:24-27)</a:t>
            </a:r>
          </a:p>
        </p:txBody>
      </p:sp>
    </p:spTree>
    <p:extLst>
      <p:ext uri="{BB962C8B-B14F-4D97-AF65-F5344CB8AC3E}">
        <p14:creationId xmlns:p14="http://schemas.microsoft.com/office/powerpoint/2010/main" val="69913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07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29720" y="76200"/>
            <a:ext cx="9038080" cy="482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9:9-10</a:t>
            </a:r>
          </a:p>
          <a:p>
            <a:pPr algn="just">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Rejoice greatly, O daughter of Zion! Shout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triumph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daughter of Jerusalem! Behold,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 is coming to you; He is just and endowed with salvation, Humble, and mounted on a donkey, Even on a colt, the foal of a donkey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cut off the chariot from Ephraim And the horse from Jerusalem; And the bow of war will be cut off.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speak peace to the nations; And His dominion will be from sea to sea, And from the River to the ends of the earth</a:t>
            </a:r>
            <a:r>
              <a:rPr lang="en-US" sz="3000"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82304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61:1-2</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upon me, Because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day of vengeance of our God; To comfort all who mourn.</a:t>
            </a:r>
          </a:p>
        </p:txBody>
      </p:sp>
    </p:spTree>
    <p:extLst>
      <p:ext uri="{BB962C8B-B14F-4D97-AF65-F5344CB8AC3E}">
        <p14:creationId xmlns:p14="http://schemas.microsoft.com/office/powerpoint/2010/main" val="39718525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50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rPr>
              <a:t>And He came to Nazareth, where He had been brought up; and as was His custom, He entered the synagogue on the Sabbath, and stood up to read. </a:t>
            </a:r>
            <a:r>
              <a:rPr lang="en-US" sz="3200" baseline="30000" dirty="0">
                <a:effectLst>
                  <a:outerShdw blurRad="38100" dist="38100" dir="2700000" algn="tl">
                    <a:srgbClr val="000000">
                      <a:alpha val="43137"/>
                    </a:srgbClr>
                  </a:outerShdw>
                </a:effectLst>
                <a:latin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rPr>
              <a:t>And the book of the prophet Isaiah was handed to Him. And He opened the book and found the place where it was written,</a:t>
            </a:r>
            <a:r>
              <a:rPr lang="en-US" sz="3200" baseline="30000" dirty="0">
                <a:effectLst>
                  <a:outerShdw blurRad="38100" dist="38100" dir="2700000" algn="tl">
                    <a:srgbClr val="000000">
                      <a:alpha val="43137"/>
                    </a:srgbClr>
                  </a:outerShdw>
                </a:effectLst>
                <a:latin typeface="Calibri" panose="020F0502020204030204" pitchFamily="34" charset="0"/>
              </a:rPr>
              <a:t>18</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The Spirit of the Lord is upon Me</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Because He anointed Me to preach the gospel to the poor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He has sent Me to proclaim release to the captives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And recovery of sight to the blind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set</a:t>
            </a:r>
            <a:r>
              <a:rPr lang="en-US" sz="3200" b="1" cap="small"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cap="small" dirty="0">
                <a:solidFill>
                  <a:srgbClr val="FFFFCC"/>
                </a:solidFill>
                <a:effectLst>
                  <a:outerShdw blurRad="38100" dist="38100" dir="2700000" algn="tl">
                    <a:srgbClr val="000000">
                      <a:alpha val="43137"/>
                    </a:srgbClr>
                  </a:outerShdw>
                </a:effectLst>
                <a:latin typeface="Calibri" panose="020F0502020204030204" pitchFamily="34" charset="0"/>
              </a:rPr>
              <a:t>…</a:t>
            </a:r>
            <a:endParaRPr lang="en-US" sz="3600" dirty="0">
              <a:solidFill>
                <a:srgbClr val="FFFFCC"/>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4774154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free those who are oppressed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19 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proclaim the favorable year of the Lord</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 20 </a:t>
            </a:r>
            <a:r>
              <a:rPr lang="en-US" sz="3200" dirty="0">
                <a:effectLst>
                  <a:outerShdw blurRad="38100" dist="38100" dir="2700000" algn="tl">
                    <a:srgbClr val="000000">
                      <a:alpha val="43137"/>
                    </a:srgbClr>
                  </a:outerShdw>
                </a:effectLst>
                <a:latin typeface="Calibri" panose="020F0502020204030204" pitchFamily="34" charset="0"/>
              </a:rPr>
              <a:t>And He closed the book, gave it back to the attendant and sat down; and the eyes of all in the synagogue were fixed on Him. </a:t>
            </a:r>
            <a:r>
              <a:rPr lang="en-US" sz="3200" baseline="30000" dirty="0">
                <a:effectLst>
                  <a:outerShdw blurRad="38100" dist="38100" dir="2700000" algn="tl">
                    <a:srgbClr val="000000">
                      <a:alpha val="43137"/>
                    </a:srgbClr>
                  </a:outerShdw>
                </a:effectLst>
                <a:latin typeface="Calibri" panose="020F0502020204030204" pitchFamily="34" charset="0"/>
              </a:rPr>
              <a:t>21 </a:t>
            </a:r>
            <a:r>
              <a:rPr lang="en-US" sz="3200" dirty="0">
                <a:effectLst>
                  <a:outerShdw blurRad="38100" dist="38100" dir="2700000" algn="tl">
                    <a:srgbClr val="000000">
                      <a:alpha val="43137"/>
                    </a:srgbClr>
                  </a:outerShdw>
                </a:effectLst>
                <a:latin typeface="Calibri" panose="020F0502020204030204" pitchFamily="34" charset="0"/>
              </a:rPr>
              <a:t>And He began to say to them, “Today this Scripture has been fulfilled in your hearing.”</a:t>
            </a:r>
          </a:p>
        </p:txBody>
      </p:sp>
    </p:spTree>
    <p:extLst>
      <p:ext uri="{BB962C8B-B14F-4D97-AF65-F5344CB8AC3E}">
        <p14:creationId xmlns:p14="http://schemas.microsoft.com/office/powerpoint/2010/main" val="33479959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9038080" cy="411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61:1-2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rPr>
              <a:t>The Spirit of the Lord </a:t>
            </a:r>
            <a:r>
              <a:rPr lang="en-US" sz="3200" cap="small" dirty="0">
                <a:effectLst>
                  <a:outerShdw blurRad="38100" dist="38100" dir="2700000" algn="tl">
                    <a:srgbClr val="000000">
                      <a:alpha val="43137"/>
                    </a:srgbClr>
                  </a:outerShdw>
                </a:effectLst>
                <a:latin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rPr>
              <a:t> is upon me, Because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has anointed me To bring good news to the afflicted; He has sent me to bind up the brokenhearted, To proclaim liberty to captives And freedom to prisoners;</a:t>
            </a:r>
            <a:r>
              <a:rPr lang="en-US" sz="3200" baseline="30000" dirty="0">
                <a:effectLst>
                  <a:outerShdw blurRad="38100" dist="38100" dir="2700000" algn="tl">
                    <a:srgbClr val="000000">
                      <a:alpha val="43137"/>
                    </a:srgbClr>
                  </a:outerShdw>
                </a:effectLst>
                <a:latin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rPr>
              <a:t>To proclaim the favorable year of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the day of vengeance of our God; To comfort all who mourn</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0667587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1:10-11</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rPr>
              <a:t>As to this salvation,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prophets</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who prophesied of the grace that </a:t>
            </a:r>
            <a:r>
              <a:rPr lang="en-US" sz="3400" i="1" dirty="0">
                <a:effectLst>
                  <a:outerShdw blurRad="38100" dist="38100" dir="2700000" algn="tl">
                    <a:srgbClr val="000000">
                      <a:alpha val="43137"/>
                    </a:srgbClr>
                  </a:outerShdw>
                </a:effectLst>
                <a:latin typeface="Calibri" panose="020F0502020204030204" pitchFamily="34" charset="0"/>
              </a:rPr>
              <a:t>would come</a:t>
            </a:r>
            <a:r>
              <a:rPr lang="en-US" sz="3400" dirty="0">
                <a:effectLst>
                  <a:outerShdw blurRad="38100" dist="38100" dir="2700000" algn="tl">
                    <a:srgbClr val="000000">
                      <a:alpha val="43137"/>
                    </a:srgbClr>
                  </a:outerShdw>
                </a:effectLst>
                <a:latin typeface="Calibri" panose="020F0502020204030204" pitchFamily="34" charset="0"/>
              </a:rPr>
              <a:t> to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made careful searches and inquiries</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rPr>
              <a:t>seeking to know what person or time the Spirit of Christ within them was indicating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 predicted the sufferings of Christ and the glories to follow</a:t>
            </a:r>
            <a:r>
              <a:rPr lang="en-US" sz="3400" dirty="0">
                <a:effectLst>
                  <a:outerShdw blurRad="38100" dist="38100" dir="2700000" algn="tl">
                    <a:srgbClr val="000000">
                      <a:alpha val="43137"/>
                    </a:srgbClr>
                  </a:outerShdw>
                </a:effectLst>
                <a:latin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0020315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09600" y="228600"/>
            <a:ext cx="7924800" cy="1104900"/>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419100" y="1333500"/>
            <a:ext cx="8305800" cy="5219700"/>
          </a:xfrm>
        </p:spPr>
        <p:txBody>
          <a:bodyPr/>
          <a:lstStyle/>
          <a:p>
            <a:pPr marL="514350" indent="-514350"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Many reputable commentators have interpreted these verses as referring to the future Antichrist (Jerome; Luther)</a:t>
            </a:r>
          </a:p>
          <a:p>
            <a:pPr marL="460375" indent="-460375"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Contextual indicators</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that time” (12:1)</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“Latter days” (10:14)</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the time of the end” (11:40)</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 indignation” (11:36)</a:t>
            </a:r>
          </a:p>
        </p:txBody>
      </p:sp>
    </p:spTree>
    <p:extLst>
      <p:ext uri="{BB962C8B-B14F-4D97-AF65-F5344CB8AC3E}">
        <p14:creationId xmlns:p14="http://schemas.microsoft.com/office/powerpoint/2010/main" val="17485947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058566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7224987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53759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304800"/>
            <a:ext cx="8285182" cy="576731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51B636-DE5F-4B45-A786-FD2C9BC25151}"/>
                  </a:ext>
                </a:extLst>
              </p14:cNvPr>
              <p14:cNvContentPartPr/>
              <p14:nvPr/>
            </p14:nvContentPartPr>
            <p14:xfrm>
              <a:off x="9662231" y="2795645"/>
              <a:ext cx="17640" cy="17640"/>
            </p14:xfrm>
          </p:contentPart>
        </mc:Choice>
        <mc:Fallback xmlns="">
          <p:pic>
            <p:nvPicPr>
              <p:cNvPr id="3" name="Ink 2">
                <a:extLst>
                  <a:ext uri="{FF2B5EF4-FFF2-40B4-BE49-F238E27FC236}">
                    <a16:creationId xmlns:a16="http://schemas.microsoft.com/office/drawing/2014/main" id="{8551B636-DE5F-4B45-A786-FD2C9BC25151}"/>
                  </a:ext>
                </a:extLst>
              </p:cNvPr>
              <p:cNvPicPr/>
              <p:nvPr/>
            </p:nvPicPr>
            <p:blipFill>
              <a:blip r:embed="rId4"/>
              <a:stretch>
                <a:fillRect/>
              </a:stretch>
            </p:blipFill>
            <p:spPr>
              <a:xfrm>
                <a:off x="9657997" y="2791325"/>
                <a:ext cx="26107" cy="26280"/>
              </a:xfrm>
              <a:prstGeom prst="rect">
                <a:avLst/>
              </a:prstGeom>
            </p:spPr>
          </p:pic>
        </mc:Fallback>
      </mc:AlternateContent>
    </p:spTree>
    <p:extLst>
      <p:ext uri="{BB962C8B-B14F-4D97-AF65-F5344CB8AC3E}">
        <p14:creationId xmlns:p14="http://schemas.microsoft.com/office/powerpoint/2010/main" val="7291347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FC3C7-D4C2-4107-BDFB-B56AE2BF7B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5426"/>
            <a:ext cx="9083827" cy="6767147"/>
          </a:xfrm>
          <a:prstGeom prst="rect">
            <a:avLst/>
          </a:prstGeom>
        </p:spPr>
      </p:pic>
      <p:sp>
        <p:nvSpPr>
          <p:cNvPr id="21507" name="Rectangle 3"/>
          <p:cNvSpPr>
            <a:spLocks noGrp="1" noChangeArrowheads="1"/>
          </p:cNvSpPr>
          <p:nvPr>
            <p:ph type="body" idx="1"/>
          </p:nvPr>
        </p:nvSpPr>
        <p:spPr>
          <a:xfrm>
            <a:off x="30086" y="76200"/>
            <a:ext cx="9037714" cy="3505200"/>
          </a:xfrm>
        </p:spPr>
        <p:txBody>
          <a:bodyPr/>
          <a:lstStyle/>
          <a:p>
            <a:pPr marL="0" indent="0" algn="ctr" eaLnBrk="1" hangingPunct="1">
              <a:buNone/>
            </a:pPr>
            <a:r>
              <a:rPr lang="en-US" sz="4000" dirty="0">
                <a:solidFill>
                  <a:schemeClr val="tx2"/>
                </a:solidFill>
                <a:ea typeface="+mj-ea"/>
                <a:cs typeface="+mj-cs"/>
              </a:rPr>
              <a:t>Genesis 3:15</a:t>
            </a:r>
          </a:p>
          <a:p>
            <a:pPr marL="0" indent="0" algn="just" eaLnBrk="1" hangingPunct="1">
              <a:buFontTx/>
              <a:buNone/>
            </a:pPr>
            <a:r>
              <a:rPr lang="en-US" sz="3600" dirty="0"/>
              <a:t>“And I will put enmity between you and the woman, and between your seed and her seed;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71647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DE1D7-C2A2-446B-B4D6-D10C19E711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1507" name="Rectangle 3"/>
          <p:cNvSpPr>
            <a:spLocks noGrp="1" noChangeArrowheads="1"/>
          </p:cNvSpPr>
          <p:nvPr>
            <p:ph type="body" idx="1"/>
          </p:nvPr>
        </p:nvSpPr>
        <p:spPr>
          <a:xfrm>
            <a:off x="30086" y="76200"/>
            <a:ext cx="9037714" cy="3048000"/>
          </a:xfrm>
        </p:spPr>
        <p:txBody>
          <a:bodyPr/>
          <a:lstStyle/>
          <a:p>
            <a:pPr marL="0" indent="0" algn="ctr" eaLnBrk="1" hangingPunct="1">
              <a:buFontTx/>
              <a:buNone/>
            </a:pPr>
            <a:r>
              <a:rPr lang="en-US" sz="4000" dirty="0">
                <a:solidFill>
                  <a:srgbClr val="00FFFF"/>
                </a:solidFill>
                <a:ea typeface="+mj-ea"/>
                <a:cs typeface="+mj-cs"/>
              </a:rPr>
              <a:t>Genesis 4:1 </a:t>
            </a:r>
          </a:p>
          <a:p>
            <a:pPr marL="0" indent="0" algn="just" eaLnBrk="1" hangingPunct="1">
              <a:buFontTx/>
              <a:buNone/>
            </a:pPr>
            <a:r>
              <a:rPr lang="en-US" sz="3600" dirty="0"/>
              <a:t>“Now the man had relations with his wife Eve, and she conceived and gave birth to Cain, and she said, “I have gotten a </a:t>
            </a:r>
            <a:r>
              <a:rPr lang="en-US" sz="3600" dirty="0" err="1"/>
              <a:t>manchild</a:t>
            </a:r>
            <a:r>
              <a:rPr lang="en-US" sz="3600" dirty="0"/>
              <a:t> with </a:t>
            </a:r>
            <a:r>
              <a:rPr lang="en-US" sz="3600" i="1" dirty="0"/>
              <a:t>the help of</a:t>
            </a:r>
            <a:r>
              <a:rPr lang="en-US" sz="3600" dirty="0"/>
              <a:t> the </a:t>
            </a:r>
            <a:r>
              <a:rPr lang="en-US" sz="3600" cap="small" dirty="0">
                <a:effectLst/>
              </a:rPr>
              <a:t>Lord</a:t>
            </a:r>
            <a:r>
              <a:rPr lang="en-US" sz="3600" dirty="0"/>
              <a:t>.”</a:t>
            </a:r>
          </a:p>
        </p:txBody>
      </p:sp>
      <p:pic>
        <p:nvPicPr>
          <p:cNvPr id="6" name="Picture 8">
            <a:extLst>
              <a:ext uri="{FF2B5EF4-FFF2-40B4-BE49-F238E27FC236}">
                <a16:creationId xmlns:a16="http://schemas.microsoft.com/office/drawing/2014/main" id="{13B7930F-5AE6-4B56-9812-F2B2F68B1B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38864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AFC4A-3243-4819-81CA-1374740B22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Genesis 5:29 </a:t>
            </a:r>
          </a:p>
          <a:p>
            <a:pPr marL="0" indent="0" algn="just" eaLnBrk="1" hangingPunct="1">
              <a:buFontTx/>
              <a:buNone/>
            </a:pPr>
            <a:r>
              <a:rPr lang="en-US" sz="3600" dirty="0"/>
              <a:t>“Now he called his name Noah, saying, “This one will give us rest from our work and from the toil of our hands </a:t>
            </a:r>
            <a:r>
              <a:rPr lang="en-US" sz="3600" i="1" dirty="0"/>
              <a:t>arising</a:t>
            </a:r>
            <a:r>
              <a:rPr lang="en-US" sz="3600" dirty="0"/>
              <a:t> from the ground which the </a:t>
            </a:r>
            <a:r>
              <a:rPr lang="en-US" sz="3600" cap="small" dirty="0">
                <a:effectLst/>
              </a:rPr>
              <a:t>Lord</a:t>
            </a:r>
            <a:r>
              <a:rPr lang="en-US" sz="3600" dirty="0"/>
              <a:t> has cursed.”</a:t>
            </a:r>
          </a:p>
        </p:txBody>
      </p:sp>
    </p:spTree>
    <p:extLst>
      <p:ext uri="{BB962C8B-B14F-4D97-AF65-F5344CB8AC3E}">
        <p14:creationId xmlns:p14="http://schemas.microsoft.com/office/powerpoint/2010/main" val="1843903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15326950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39891965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defeat (44-45)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65647021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1945390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101334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5A7662EC-023E-4B19-BE8C-49BACA75F58C}"/>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8508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37CEF9-3163-4319-81DF-29A7FC968095}"/>
              </a:ext>
            </a:extLst>
          </p:cNvPr>
          <p:cNvSpPr>
            <a:spLocks noGrp="1" noChangeArrowheads="1"/>
          </p:cNvSpPr>
          <p:nvPr>
            <p:ph type="title"/>
          </p:nvPr>
        </p:nvSpPr>
        <p:spPr>
          <a:xfrm>
            <a:off x="3086100" y="228600"/>
            <a:ext cx="2971800" cy="1143000"/>
          </a:xfrm>
        </p:spPr>
        <p:txBody>
          <a:bodyPr/>
          <a:lstStyle/>
          <a:p>
            <a:r>
              <a:rPr lang="en-US" altLang="en-US" dirty="0">
                <a:effectLst>
                  <a:outerShdw blurRad="38100" dist="38100" dir="2700000" algn="tl">
                    <a:srgbClr val="000000">
                      <a:alpha val="43137"/>
                    </a:srgbClr>
                  </a:outerShdw>
                </a:effectLst>
              </a:rPr>
              <a:t>PERSIA 11:2</a:t>
            </a:r>
          </a:p>
        </p:txBody>
      </p:sp>
      <p:sp>
        <p:nvSpPr>
          <p:cNvPr id="11267" name="Rectangle 3">
            <a:extLst>
              <a:ext uri="{FF2B5EF4-FFF2-40B4-BE49-F238E27FC236}">
                <a16:creationId xmlns:a16="http://schemas.microsoft.com/office/drawing/2014/main" id="{07D52AC6-47A7-44AA-B520-B13D4D5487EE}"/>
              </a:ext>
            </a:extLst>
          </p:cNvPr>
          <p:cNvSpPr>
            <a:spLocks noGrp="1" noChangeArrowheads="1"/>
          </p:cNvSpPr>
          <p:nvPr>
            <p:ph type="body" idx="1"/>
          </p:nvPr>
        </p:nvSpPr>
        <p:spPr>
          <a:xfrm>
            <a:off x="300037" y="1600200"/>
            <a:ext cx="6710363" cy="4572000"/>
          </a:xfrm>
        </p:spPr>
        <p:txBody>
          <a:bodyPr/>
          <a:lstStyle/>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Cambyses 530-523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Pseudo-</a:t>
            </a:r>
            <a:r>
              <a:rPr lang="en-US" altLang="en-US" sz="3600" dirty="0" err="1">
                <a:effectLst>
                  <a:outerShdw blurRad="38100" dist="38100" dir="2700000" algn="tl">
                    <a:srgbClr val="000000">
                      <a:alpha val="43137"/>
                    </a:srgbClr>
                  </a:outerShdw>
                </a:effectLst>
              </a:rPr>
              <a:t>Smerdis</a:t>
            </a:r>
            <a:r>
              <a:rPr lang="en-US" altLang="en-US" sz="3600" dirty="0">
                <a:effectLst>
                  <a:outerShdw blurRad="38100" dist="38100" dir="2700000" algn="tl">
                    <a:srgbClr val="000000">
                      <a:alpha val="43137"/>
                    </a:srgbClr>
                  </a:outerShdw>
                </a:effectLst>
              </a:rPr>
              <a:t> 522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Darius I  </a:t>
            </a:r>
            <a:r>
              <a:rPr lang="en-US" altLang="en-US" sz="3600" dirty="0" err="1">
                <a:effectLst>
                  <a:outerShdw blurRad="38100" dist="38100" dir="2700000" algn="tl">
                    <a:srgbClr val="000000">
                      <a:alpha val="43137"/>
                    </a:srgbClr>
                  </a:outerShdw>
                </a:effectLst>
              </a:rPr>
              <a:t>Hystaspes</a:t>
            </a:r>
            <a:r>
              <a:rPr lang="en-US" altLang="en-US" sz="3600" dirty="0">
                <a:effectLst>
                  <a:outerShdw blurRad="38100" dist="38100" dir="2700000" algn="tl">
                    <a:srgbClr val="000000">
                      <a:alpha val="43137"/>
                    </a:srgbClr>
                  </a:outerShdw>
                </a:effectLst>
              </a:rPr>
              <a:t> 521-486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Xerxes 485-465 BC</a:t>
            </a:r>
          </a:p>
          <a:p>
            <a:pPr marL="457200" lvl="1" indent="0">
              <a:spcBef>
                <a:spcPts val="0"/>
              </a:spcBef>
              <a:spcAft>
                <a:spcPts val="2400"/>
              </a:spcAft>
              <a:buNone/>
            </a:pPr>
            <a:r>
              <a:rPr lang="en-US" altLang="en-US" sz="3200" dirty="0">
                <a:effectLst>
                  <a:outerShdw blurRad="38100" dist="38100" dir="2700000" algn="tl">
                    <a:srgbClr val="000000">
                      <a:alpha val="43137"/>
                    </a:srgbClr>
                  </a:outerShdw>
                </a:effectLst>
              </a:rPr>
              <a:t>Aka. “Ahasuerus” in Esther </a:t>
            </a:r>
          </a:p>
        </p:txBody>
      </p:sp>
      <p:pic>
        <p:nvPicPr>
          <p:cNvPr id="10" name="Picture 2" descr="Daniel-7_5-Bear-Beas-Final_edited">
            <a:extLst>
              <a:ext uri="{FF2B5EF4-FFF2-40B4-BE49-F238E27FC236}">
                <a16:creationId xmlns:a16="http://schemas.microsoft.com/office/drawing/2014/main" id="{9C78ED2C-21D0-43DE-87EA-1334F8937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5813" y="1524000"/>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99C16E38-EA2E-47E2-B9E6-471D4E56D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4343400"/>
            <a:ext cx="2230244" cy="1219200"/>
          </a:xfrm>
          <a:prstGeom prst="rect">
            <a:avLst/>
          </a:prstGeom>
        </p:spPr>
      </p:pic>
    </p:spTree>
    <p:extLst>
      <p:ext uri="{BB962C8B-B14F-4D97-AF65-F5344CB8AC3E}">
        <p14:creationId xmlns:p14="http://schemas.microsoft.com/office/powerpoint/2010/main" val="35205600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Greece (</a:t>
            </a:r>
            <a:r>
              <a:rPr lang="en-US" b="1" u="sng" dirty="0">
                <a:solidFill>
                  <a:srgbClr val="FFFFCC"/>
                </a:solidFill>
                <a:effectLst>
                  <a:outerShdw blurRad="38100" dist="38100" dir="2700000" algn="tl">
                    <a:srgbClr val="000000">
                      <a:alpha val="43137"/>
                    </a:srgbClr>
                  </a:outerShdw>
                </a:effectLst>
              </a:rPr>
              <a:t>11:3-4</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1D65C3EC-652A-4AB8-AC44-6CEB70949CAD}"/>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7424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E33083-8327-403D-BF16-F08FB2673DBF}"/>
              </a:ext>
            </a:extLst>
          </p:cNvPr>
          <p:cNvSpPr>
            <a:spLocks noGrp="1" noChangeArrowheads="1"/>
          </p:cNvSpPr>
          <p:nvPr>
            <p:ph type="title"/>
          </p:nvPr>
        </p:nvSpPr>
        <p:spPr>
          <a:xfrm>
            <a:off x="2743200" y="228600"/>
            <a:ext cx="3657600" cy="762000"/>
          </a:xfrm>
        </p:spPr>
        <p:txBody>
          <a:bodyPr/>
          <a:lstStyle/>
          <a:p>
            <a:pPr algn="ctr"/>
            <a:r>
              <a:rPr lang="en-US" altLang="en-US" sz="4000">
                <a:effectLst>
                  <a:outerShdw blurRad="38100" dist="38100" dir="2700000" algn="tl">
                    <a:srgbClr val="000000">
                      <a:alpha val="43137"/>
                    </a:srgbClr>
                  </a:outerShdw>
                </a:effectLst>
              </a:rPr>
              <a:t>GREECE 11:3-4</a:t>
            </a:r>
            <a:endParaRPr lang="en-US" altLang="en-US" sz="4000" dirty="0">
              <a:effectLst>
                <a:outerShdw blurRad="38100" dist="38100" dir="2700000" algn="tl">
                  <a:srgbClr val="000000">
                    <a:alpha val="43137"/>
                  </a:srgbClr>
                </a:outerShdw>
              </a:effectLst>
            </a:endParaRPr>
          </a:p>
        </p:txBody>
      </p:sp>
      <p:sp>
        <p:nvSpPr>
          <p:cNvPr id="12291" name="Rectangle 3">
            <a:extLst>
              <a:ext uri="{FF2B5EF4-FFF2-40B4-BE49-F238E27FC236}">
                <a16:creationId xmlns:a16="http://schemas.microsoft.com/office/drawing/2014/main" id="{C62EC263-F9D2-4620-B93D-7DD6D0026885}"/>
              </a:ext>
            </a:extLst>
          </p:cNvPr>
          <p:cNvSpPr>
            <a:spLocks noGrp="1" noChangeArrowheads="1"/>
          </p:cNvSpPr>
          <p:nvPr>
            <p:ph type="body" idx="1"/>
          </p:nvPr>
        </p:nvSpPr>
        <p:spPr>
          <a:xfrm>
            <a:off x="685800" y="1143000"/>
            <a:ext cx="7772400" cy="3657600"/>
          </a:xfrm>
        </p:spPr>
        <p:txBody>
          <a:bodyPr/>
          <a:lstStyle/>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Alexander the Great</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Died at age 33 in 323 BC</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No heirs</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Kingdom divided among his 4 generals</a:t>
            </a:r>
          </a:p>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Daniel 7:6, 8:5-8</a:t>
            </a:r>
          </a:p>
        </p:txBody>
      </p:sp>
      <p:pic>
        <p:nvPicPr>
          <p:cNvPr id="12292" name="Picture 4" descr="C:\My Documents\My Pictures\alexwinks.gif">
            <a:extLst>
              <a:ext uri="{FF2B5EF4-FFF2-40B4-BE49-F238E27FC236}">
                <a16:creationId xmlns:a16="http://schemas.microsoft.com/office/drawing/2014/main" id="{EAABC98A-232D-45A2-A19F-297C9049A2D5}"/>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891756" y="5222875"/>
            <a:ext cx="1360488"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BACD4B-4913-4AA2-9DAE-ED67F4B4B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105400"/>
            <a:ext cx="2154533" cy="1371600"/>
          </a:xfrm>
          <a:prstGeom prst="rect">
            <a:avLst/>
          </a:prstGeom>
        </p:spPr>
      </p:pic>
      <p:pic>
        <p:nvPicPr>
          <p:cNvPr id="5" name="Picture 4">
            <a:extLst>
              <a:ext uri="{FF2B5EF4-FFF2-40B4-BE49-F238E27FC236}">
                <a16:creationId xmlns:a16="http://schemas.microsoft.com/office/drawing/2014/main" id="{BCDDF310-0AEC-4450-BE3F-0825A3D32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67" y="5105400"/>
            <a:ext cx="2154533" cy="1371600"/>
          </a:xfrm>
          <a:prstGeom prst="rect">
            <a:avLst/>
          </a:prstGeom>
        </p:spPr>
      </p:pic>
    </p:spTree>
    <p:extLst>
      <p:ext uri="{BB962C8B-B14F-4D97-AF65-F5344CB8AC3E}">
        <p14:creationId xmlns:p14="http://schemas.microsoft.com/office/powerpoint/2010/main" val="3386973785"/>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19530</TotalTime>
  <Words>1381</Words>
  <Application>Microsoft Office PowerPoint</Application>
  <PresentationFormat>On-screen Show (4:3)</PresentationFormat>
  <Paragraphs>224</Paragraphs>
  <Slides>43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IV. The Prophecy of the Heavenly Messenger (11:2–12:13)</vt:lpstr>
      <vt:lpstr>PERSIA 11:2</vt:lpstr>
      <vt:lpstr>IV. The Prophecy of the Heavenly Messenger (11:2–12:13)</vt:lpstr>
      <vt:lpstr>GREECE 11:3-4</vt:lpstr>
      <vt:lpstr>IV. The Prophecy of the Heavenly Messenger (11:2–12:13)</vt:lpstr>
      <vt:lpstr>PTOLEMIES AND SELEUCIDS 11:5-20</vt:lpstr>
      <vt:lpstr>PowerPoint Presentation</vt:lpstr>
      <vt:lpstr>IV. The Prophecy of the Heavenly Messenger (11:2–12:13)</vt:lpstr>
      <vt:lpstr>The Career of Antiochus IV Epiphanes  Daniel 11:21-35</vt:lpstr>
      <vt:lpstr>IV. The Prophecy of the Heavenly Messenger (11:2–12:13)</vt:lpstr>
      <vt:lpstr>PowerPoint Presentation</vt:lpstr>
      <vt:lpstr>Why is Daniel 11:36-45 About Antichrist and not Antiochus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Daniel 11:36-45 about Antichrist and not Antiochus IV?</vt:lpstr>
      <vt:lpstr>The Career of the Antichrist  Daniel 11:36-45</vt:lpstr>
      <vt:lpstr>The Career of the Antichrist  Daniel 11:36-45</vt:lpstr>
      <vt:lpstr>PowerPoint Presentation</vt:lpstr>
      <vt:lpstr>PowerPoint Presentation</vt:lpstr>
      <vt:lpstr>PowerPoint Presentation</vt:lpstr>
      <vt:lpstr>PowerPoint Presentation</vt:lpstr>
      <vt:lpstr>PowerPoint Presentation</vt:lpstr>
      <vt:lpstr>The Career of the Antichrist  Daniel 11:36-45</vt:lpstr>
      <vt:lpstr>The Career of the Antichrist  Daniel 11:36-45</vt:lpstr>
      <vt:lpstr>The Career of the Antichrist  Daniel 11:36-45</vt:lpstr>
      <vt:lpstr>Conclusion</vt:lpstr>
      <vt:lpstr>Chapter 10–12 Outline</vt:lpstr>
      <vt:lpstr>IV. The Prophecy of the Heavenly Messenger (11:2–12:13)</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1878</cp:revision>
  <cp:lastPrinted>2017-02-05T01:03:10Z</cp:lastPrinted>
  <dcterms:created xsi:type="dcterms:W3CDTF">2009-03-17T12:21:13Z</dcterms:created>
  <dcterms:modified xsi:type="dcterms:W3CDTF">2018-01-28T13:45:55Z</dcterms:modified>
</cp:coreProperties>
</file>