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5"/>
  </p:notesMasterIdLst>
  <p:handoutMasterIdLst>
    <p:handoutMasterId r:id="rId96"/>
  </p:handoutMasterIdLst>
  <p:sldIdLst>
    <p:sldId id="2781" r:id="rId2"/>
    <p:sldId id="2303" r:id="rId3"/>
    <p:sldId id="2305" r:id="rId4"/>
    <p:sldId id="2875" r:id="rId5"/>
    <p:sldId id="3661" r:id="rId6"/>
    <p:sldId id="3617" r:id="rId7"/>
    <p:sldId id="3704" r:id="rId8"/>
    <p:sldId id="3713" r:id="rId9"/>
    <p:sldId id="3716" r:id="rId10"/>
    <p:sldId id="3709" r:id="rId11"/>
    <p:sldId id="3717" r:id="rId12"/>
    <p:sldId id="3705" r:id="rId13"/>
    <p:sldId id="3724" r:id="rId14"/>
    <p:sldId id="3729" r:id="rId15"/>
    <p:sldId id="3735" r:id="rId16"/>
    <p:sldId id="3736" r:id="rId17"/>
    <p:sldId id="3737" r:id="rId18"/>
    <p:sldId id="3738" r:id="rId19"/>
    <p:sldId id="3739" r:id="rId20"/>
    <p:sldId id="3741" r:id="rId21"/>
    <p:sldId id="3740" r:id="rId22"/>
    <p:sldId id="3818" r:id="rId23"/>
    <p:sldId id="3742" r:id="rId24"/>
    <p:sldId id="3819" r:id="rId25"/>
    <p:sldId id="3743" r:id="rId26"/>
    <p:sldId id="3744" r:id="rId27"/>
    <p:sldId id="3745" r:id="rId28"/>
    <p:sldId id="3746" r:id="rId29"/>
    <p:sldId id="3747" r:id="rId30"/>
    <p:sldId id="3748" r:id="rId31"/>
    <p:sldId id="3749" r:id="rId32"/>
    <p:sldId id="3750" r:id="rId33"/>
    <p:sldId id="3751" r:id="rId34"/>
    <p:sldId id="3752" r:id="rId35"/>
    <p:sldId id="3753" r:id="rId36"/>
    <p:sldId id="3754" r:id="rId37"/>
    <p:sldId id="3755" r:id="rId38"/>
    <p:sldId id="3756" r:id="rId39"/>
    <p:sldId id="3758" r:id="rId40"/>
    <p:sldId id="3759" r:id="rId41"/>
    <p:sldId id="3762" r:id="rId42"/>
    <p:sldId id="3760" r:id="rId43"/>
    <p:sldId id="3923" r:id="rId44"/>
    <p:sldId id="3761" r:id="rId45"/>
    <p:sldId id="3706" r:id="rId46"/>
    <p:sldId id="3820" r:id="rId47"/>
    <p:sldId id="3776" r:id="rId48"/>
    <p:sldId id="3774" r:id="rId49"/>
    <p:sldId id="3775" r:id="rId50"/>
    <p:sldId id="3765" r:id="rId51"/>
    <p:sldId id="3772" r:id="rId52"/>
    <p:sldId id="3771" r:id="rId53"/>
    <p:sldId id="3767" r:id="rId54"/>
    <p:sldId id="3768" r:id="rId55"/>
    <p:sldId id="3766" r:id="rId56"/>
    <p:sldId id="3789" r:id="rId57"/>
    <p:sldId id="3788" r:id="rId58"/>
    <p:sldId id="3790" r:id="rId59"/>
    <p:sldId id="3791" r:id="rId60"/>
    <p:sldId id="3792" r:id="rId61"/>
    <p:sldId id="3778" r:id="rId62"/>
    <p:sldId id="3779" r:id="rId63"/>
    <p:sldId id="3780" r:id="rId64"/>
    <p:sldId id="3781" r:id="rId65"/>
    <p:sldId id="3782" r:id="rId66"/>
    <p:sldId id="3783" r:id="rId67"/>
    <p:sldId id="3784" r:id="rId68"/>
    <p:sldId id="3899" r:id="rId69"/>
    <p:sldId id="3900" r:id="rId70"/>
    <p:sldId id="3901" r:id="rId71"/>
    <p:sldId id="3902" r:id="rId72"/>
    <p:sldId id="3903" r:id="rId73"/>
    <p:sldId id="3904" r:id="rId74"/>
    <p:sldId id="3905" r:id="rId75"/>
    <p:sldId id="3906" r:id="rId76"/>
    <p:sldId id="3907" r:id="rId77"/>
    <p:sldId id="3908" r:id="rId78"/>
    <p:sldId id="3909" r:id="rId79"/>
    <p:sldId id="3910" r:id="rId80"/>
    <p:sldId id="3911" r:id="rId81"/>
    <p:sldId id="3912" r:id="rId82"/>
    <p:sldId id="3913" r:id="rId83"/>
    <p:sldId id="3914" r:id="rId84"/>
    <p:sldId id="3915" r:id="rId85"/>
    <p:sldId id="3916" r:id="rId86"/>
    <p:sldId id="3917" r:id="rId87"/>
    <p:sldId id="3918" r:id="rId88"/>
    <p:sldId id="3919" r:id="rId89"/>
    <p:sldId id="3920" r:id="rId90"/>
    <p:sldId id="3921" r:id="rId91"/>
    <p:sldId id="3922" r:id="rId92"/>
    <p:sldId id="3815" r:id="rId93"/>
    <p:sldId id="3830" r:id="rId9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A50021"/>
    <a:srgbClr val="990099"/>
    <a:srgbClr val="006600"/>
    <a:srgbClr val="FF9900"/>
    <a:srgbClr val="00CC00"/>
    <a:srgbClr val="A6A6A6"/>
    <a:srgbClr val="FFFF99"/>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1" autoAdjust="0"/>
    <p:restoredTop sz="93372" autoAdjust="0"/>
  </p:normalViewPr>
  <p:slideViewPr>
    <p:cSldViewPr>
      <p:cViewPr varScale="1">
        <p:scale>
          <a:sx n="63" d="100"/>
          <a:sy n="63" d="100"/>
        </p:scale>
        <p:origin x="1674" y="6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 - The Coming Kingdom</a:t>
            </a:r>
          </a:p>
        </p:txBody>
      </p:sp>
      <p:sp>
        <p:nvSpPr>
          <p:cNvPr id="36867" name="Rectangle 3"/>
          <p:cNvSpPr>
            <a:spLocks noGrp="1" noChangeArrowheads="1"/>
          </p:cNvSpPr>
          <p:nvPr>
            <p:ph type="dt" sz="quarter" idx="1"/>
          </p:nvPr>
        </p:nvSpPr>
        <p:spPr bwMode="auto">
          <a:xfrm>
            <a:off x="4144437"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1/17/2018</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a:t>
            </a:r>
            <a:r>
              <a:rPr lang="en-US" dirty="0" err="1">
                <a:latin typeface="Calibri" panose="020F0502020204030204" pitchFamily="34" charset="0"/>
                <a:cs typeface="Calibri" panose="020F0502020204030204" pitchFamily="34" charset="0"/>
              </a:rPr>
              <a:t>BIble</a:t>
            </a:r>
            <a:r>
              <a:rPr lang="en-US" dirty="0">
                <a:latin typeface="Calibri" panose="020F0502020204030204" pitchFamily="34" charset="0"/>
                <a:cs typeface="Calibri" panose="020F0502020204030204" pitchFamily="34" charset="0"/>
              </a:rPr>
              <a:t>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3.538"/>
    </inkml:context>
    <inkml:brush xml:id="br0">
      <inkml:brushProperty name="width" value="0.025" units="cm"/>
      <inkml:brushProperty name="height" value="0.025" units="cm"/>
    </inkml:brush>
  </inkml:definitions>
  <inkml:trace contextRef="#ctx0" brushRef="#br0">30449 12353 6400,'-16'-16'2368,"16"0"-1280,0 1-640,0 15 640,0-16-128,0 16 256,16 0-448,-16 0-416,0 0 128,0 0 128,0 0-384,0 0-192,0 0-960,0-16-352,0 16-2112,0-16-1632,16 0 1856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5.261"/>
    </inkml:context>
    <inkml:brush xml:id="br0">
      <inkml:brushProperty name="width" value="0.025" units="cm"/>
      <inkml:brushProperty name="height" value="0.025" units="cm"/>
    </inkml:brush>
  </inkml:definitions>
  <inkml:trace contextRef="#ctx0" brushRef="#br0">19280 1720 1536,'0'0'608,"0"0"-320,0 0-64,0 0 224,0 0 32,0 0 128,0 0-64,0 0-32,0 0 0,0 0 0,0 0 0,0 0 0,0 0-192,0 0-64,0 0-128,0 0-32,0 0 96,0 0-32,0 0 64,0 0-192,0 0-32,0 0 64,0 0 32,0 0-32,0 0 32,0 0 0,0 0 96,0 0-96,0 0-64,0 0 0,0-32-32,0 32-160,0 0 32,0 0-576,0 0-192,0 0-1152,0 0-736,0 32 1184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06.506"/>
    </inkml:context>
    <inkml:brush xml:id="br0">
      <inkml:brushProperty name="width" value="0.025" units="cm"/>
      <inkml:brushProperty name="height" value="0.025" units="cm"/>
    </inkml:brush>
  </inkml:definitions>
  <inkml:trace contextRef="#ctx0" brushRef="#br0">19390 1562 7296,'0'0'2816,"-32"0"-1536,32 0-1280,0 0 576,0 0-320,0 0-64,0 0-96,0 0-96,0-31 32,32 31-480,-32 0-160,0 0-1600,0 0-832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02T00:17:32.293"/>
    </inkml:context>
    <inkml:brush xml:id="br0">
      <inkml:brushProperty name="width" value="0.025" units="cm"/>
      <inkml:brushProperty name="height" value="0.025" units="cm"/>
    </inkml:brush>
  </inkml:definitions>
  <inkml:trace contextRef="#ctx0" brushRef="#br0">30070 3045 4992,'0'-16'1824,"0"16"-960,-16 16-1920,16-16-160,0 16-64,0-48 32,-16 48 128,16-16 128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1/17/2018</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9065">
              <a:defRPr>
                <a:solidFill>
                  <a:schemeClr val="tx1"/>
                </a:solidFill>
                <a:latin typeface="Arial" panose="020B0604020202020204" pitchFamily="34" charset="0"/>
                <a:cs typeface="Arial" panose="020B0604020202020204" pitchFamily="34" charset="0"/>
              </a:defRPr>
            </a:lvl1pPr>
            <a:lvl2pPr marL="776715" indent="-298736" defTabSz="1009065">
              <a:defRPr>
                <a:solidFill>
                  <a:schemeClr val="tx1"/>
                </a:solidFill>
                <a:latin typeface="Arial" panose="020B0604020202020204" pitchFamily="34" charset="0"/>
                <a:cs typeface="Arial" panose="020B0604020202020204" pitchFamily="34" charset="0"/>
              </a:defRPr>
            </a:lvl2pPr>
            <a:lvl3pPr marL="1194946" indent="-238989" defTabSz="1009065">
              <a:defRPr>
                <a:solidFill>
                  <a:schemeClr val="tx1"/>
                </a:solidFill>
                <a:latin typeface="Arial" panose="020B0604020202020204" pitchFamily="34" charset="0"/>
                <a:cs typeface="Arial" panose="020B0604020202020204" pitchFamily="34" charset="0"/>
              </a:defRPr>
            </a:lvl3pPr>
            <a:lvl4pPr marL="1672924" indent="-238989" defTabSz="1009065">
              <a:defRPr>
                <a:solidFill>
                  <a:schemeClr val="tx1"/>
                </a:solidFill>
                <a:latin typeface="Arial" panose="020B0604020202020204" pitchFamily="34" charset="0"/>
                <a:cs typeface="Arial" panose="020B0604020202020204" pitchFamily="34" charset="0"/>
              </a:defRPr>
            </a:lvl4pPr>
            <a:lvl5pPr marL="2150902" indent="-238989" defTabSz="1009065">
              <a:defRPr>
                <a:solidFill>
                  <a:schemeClr val="tx1"/>
                </a:solidFill>
                <a:latin typeface="Arial" panose="020B0604020202020204" pitchFamily="34" charset="0"/>
                <a:cs typeface="Arial" panose="020B0604020202020204" pitchFamily="34" charset="0"/>
              </a:defRPr>
            </a:lvl5pPr>
            <a:lvl6pPr marL="2628880"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6859"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483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2816" indent="-238989" defTabSz="100906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560484-83D6-4B2D-B062-C1C10F986548}" type="slidenum">
              <a:rPr lang="en-US" altLang="en-US" sz="2000">
                <a:latin typeface="Calibri" panose="020F0502020204030204" pitchFamily="34" charset="0"/>
                <a:cs typeface="Calibri" panose="020F0502020204030204" pitchFamily="34" charset="0"/>
              </a:rPr>
              <a:pPr/>
              <a:t>2</a:t>
            </a:fld>
            <a:endParaRPr lang="en-US" altLang="en-US"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4"/>
          </p:nvPr>
        </p:nvSpPr>
        <p:spPr/>
        <p:txBody>
          <a:bodyPr/>
          <a:lstStyle/>
          <a:p>
            <a:pPr defTabSz="1010455">
              <a:defRPr/>
            </a:pPr>
            <a:r>
              <a:rPr lang="en-US" sz="2000" kern="0" dirty="0">
                <a:solidFill>
                  <a:sysClr val="windowText" lastClr="000000"/>
                </a:solidFill>
                <a:cs typeface="Calibri" panose="020F0502020204030204" pitchFamily="34" charset="0"/>
              </a:rPr>
              <a:t>Sugar Land </a:t>
            </a:r>
            <a:r>
              <a:rPr lang="en-US" sz="2000" kern="0" dirty="0" err="1">
                <a:solidFill>
                  <a:sysClr val="windowText" lastClr="000000"/>
                </a:solidFill>
                <a:cs typeface="Calibri" panose="020F0502020204030204" pitchFamily="34" charset="0"/>
              </a:rPr>
              <a:t>BIble</a:t>
            </a:r>
            <a:r>
              <a:rPr lang="en-US" sz="2000" kern="0" dirty="0">
                <a:solidFill>
                  <a:sysClr val="windowText" lastClr="000000"/>
                </a:solidFill>
                <a:cs typeface="Calibri" panose="020F0502020204030204" pitchFamily="34" charset="0"/>
              </a:rPr>
              <a:t> Church</a:t>
            </a:r>
          </a:p>
        </p:txBody>
      </p:sp>
      <p:sp>
        <p:nvSpPr>
          <p:cNvPr id="3" name="Header Placeholder 2"/>
          <p:cNvSpPr>
            <a:spLocks noGrp="1"/>
          </p:cNvSpPr>
          <p:nvPr>
            <p:ph type="hdr" sz="quarter"/>
          </p:nvPr>
        </p:nvSpPr>
        <p:spPr/>
        <p:txBody>
          <a:bodyPr/>
          <a:lstStyle/>
          <a:p>
            <a:pPr defTabSz="1010455">
              <a:defRPr/>
            </a:pPr>
            <a:r>
              <a:rPr lang="en-US" sz="2000" kern="0" dirty="0">
                <a:solidFill>
                  <a:sysClr val="windowText" lastClr="000000"/>
                </a:solidFill>
              </a:rPr>
              <a:t>Dr. Andy Woods - The Coming Kingdom</a:t>
            </a:r>
          </a:p>
        </p:txBody>
      </p:sp>
      <p:sp>
        <p:nvSpPr>
          <p:cNvPr id="4" name="Date Placeholder 3"/>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341663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68</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71783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85</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239179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A629790-2FA4-418E-9303-12D16B80909F}" type="slidenum">
              <a:rPr lang="en-US" altLang="en-US" sz="1300">
                <a:latin typeface="Calibri" panose="020F0502020204030204" pitchFamily="34" charset="0"/>
                <a:cs typeface="Calibri" panose="020F0502020204030204" pitchFamily="34" charset="0"/>
              </a:rPr>
              <a:pPr/>
              <a:t>86</a:t>
            </a:fld>
            <a:endParaRPr lang="en-US" altLang="en-US" sz="1300" dirty="0">
              <a:latin typeface="Calibri" panose="020F0502020204030204" pitchFamily="34" charset="0"/>
              <a:cs typeface="Calibri" panose="020F050202020403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108347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93</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27391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919444"/>
            <a:fld id="{0413A5C8-111D-4E5C-BB4C-D0F238F39719}" type="slidenum">
              <a:rPr lang="en-US" smtClean="0"/>
              <a:pPr defTabSz="919444"/>
              <a:t>4</a:t>
            </a:fld>
            <a:endParaRPr lang="en-US" dirty="0"/>
          </a:p>
        </p:txBody>
      </p:sp>
      <p:sp>
        <p:nvSpPr>
          <p:cNvPr id="5" name="Header Placeholder 4"/>
          <p:cNvSpPr>
            <a:spLocks noGrp="1"/>
          </p:cNvSpPr>
          <p:nvPr>
            <p:ph type="hdr" sz="quarter" idx="10"/>
          </p:nvPr>
        </p:nvSpPr>
        <p:spPr/>
        <p:txBody>
          <a:bodyPr/>
          <a:lstStyle/>
          <a:p>
            <a:pPr>
              <a:defRPr/>
            </a:pPr>
            <a:r>
              <a:rPr lang="en-US" dirty="0"/>
              <a:t>Dr. Andy Woods - The Coming Kingdom</a:t>
            </a:r>
          </a:p>
        </p:txBody>
      </p:sp>
      <p:sp>
        <p:nvSpPr>
          <p:cNvPr id="2" name="Date Placeholder 1"/>
          <p:cNvSpPr>
            <a:spLocks noGrp="1"/>
          </p:cNvSpPr>
          <p:nvPr>
            <p:ph type="dt" idx="11"/>
          </p:nvPr>
        </p:nvSpPr>
        <p:spPr/>
        <p:txBody>
          <a:bodyPr/>
          <a:lstStyle/>
          <a:p>
            <a:pPr>
              <a:defRPr/>
            </a:pPr>
            <a:r>
              <a:rPr lang="en-US"/>
              <a:t>1/17/2018</a:t>
            </a:r>
            <a:endParaRPr lang="en-US" dirty="0"/>
          </a:p>
        </p:txBody>
      </p:sp>
      <p:sp>
        <p:nvSpPr>
          <p:cNvPr id="3" name="Footer Placeholder 2"/>
          <p:cNvSpPr>
            <a:spLocks noGrp="1"/>
          </p:cNvSpPr>
          <p:nvPr>
            <p:ph type="ftr" sz="quarter" idx="12"/>
          </p:nvPr>
        </p:nvSpPr>
        <p:spPr/>
        <p:txBody>
          <a:body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Tree>
    <p:extLst>
      <p:ext uri="{BB962C8B-B14F-4D97-AF65-F5344CB8AC3E}">
        <p14:creationId xmlns:p14="http://schemas.microsoft.com/office/powerpoint/2010/main" val="384011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93188" name="Slide Number Placeholder 3"/>
          <p:cNvSpPr>
            <a:spLocks noGrp="1"/>
          </p:cNvSpPr>
          <p:nvPr>
            <p:ph type="sldNum" sz="quarter" idx="5"/>
          </p:nvPr>
        </p:nvSpPr>
        <p:spPr>
          <a:noFill/>
        </p:spPr>
        <p:txBody>
          <a:bodyPr/>
          <a:lstStyle/>
          <a:p>
            <a:pPr defTabSz="879475"/>
            <a:fld id="{0413A5C8-111D-4E5C-BB4C-D0F238F39719}" type="slidenum">
              <a:rPr lang="en-US" smtClean="0"/>
              <a:pPr defTabSz="879475"/>
              <a:t>5</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338318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166942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7</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384836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12</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211930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45</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1/17/2018</a:t>
            </a:r>
            <a:endParaRPr lang="en-US" dirty="0"/>
          </a:p>
        </p:txBody>
      </p:sp>
    </p:spTree>
    <p:extLst>
      <p:ext uri="{BB962C8B-B14F-4D97-AF65-F5344CB8AC3E}">
        <p14:creationId xmlns:p14="http://schemas.microsoft.com/office/powerpoint/2010/main" val="105052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54</a:t>
            </a:fld>
            <a:endParaRPr lang="en-US" altLang="en-US" sz="1200"/>
          </a:p>
        </p:txBody>
      </p:sp>
    </p:spTree>
    <p:extLst>
      <p:ext uri="{BB962C8B-B14F-4D97-AF65-F5344CB8AC3E}">
        <p14:creationId xmlns:p14="http://schemas.microsoft.com/office/powerpoint/2010/main" val="373588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79475"/>
            <a:fld id="{47EBC9F9-D13D-4C93-81F7-CE8C3B78C66F}" type="slidenum">
              <a:rPr lang="en-US" smtClean="0"/>
              <a:pPr defTabSz="879475"/>
              <a:t>55</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239601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924823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8DB10-4DD8-4FC6-A20A-D7C63BB5311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B9148D9B-B058-46B7-945B-F538A5F01DE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C9B5F6B7-9110-4A01-87C3-D20794E89946}"/>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D9CFD355-790D-478A-9373-FD9D0D67000C}"/>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8" name="Rectangle 6">
                <a:extLst>
                  <a:ext uri="{FF2B5EF4-FFF2-40B4-BE49-F238E27FC236}">
                    <a16:creationId xmlns:a16="http://schemas.microsoft.com/office/drawing/2014/main" id="{78ADF880-4ACE-4432-A81F-E48F64B1ED74}"/>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9" name="Rectangle 7">
                <a:extLst>
                  <a:ext uri="{FF2B5EF4-FFF2-40B4-BE49-F238E27FC236}">
                    <a16:creationId xmlns:a16="http://schemas.microsoft.com/office/drawing/2014/main" id="{E9D34633-DD26-4058-99A4-227CF6FADBE3}"/>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0" name="Rectangle 8">
                <a:extLst>
                  <a:ext uri="{FF2B5EF4-FFF2-40B4-BE49-F238E27FC236}">
                    <a16:creationId xmlns:a16="http://schemas.microsoft.com/office/drawing/2014/main" id="{F0172256-C4ED-4D9E-BFE6-C18420252174}"/>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1" name="Rectangle 9">
                <a:extLst>
                  <a:ext uri="{FF2B5EF4-FFF2-40B4-BE49-F238E27FC236}">
                    <a16:creationId xmlns:a16="http://schemas.microsoft.com/office/drawing/2014/main" id="{5474330A-0FAF-41F8-9203-F9AF7AF217CF}"/>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2" name="Rectangle 10">
                <a:extLst>
                  <a:ext uri="{FF2B5EF4-FFF2-40B4-BE49-F238E27FC236}">
                    <a16:creationId xmlns:a16="http://schemas.microsoft.com/office/drawing/2014/main" id="{9E25577B-F363-4532-A6D3-AA8F8DB34CBF}"/>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3" name="Rectangle 11">
                <a:extLst>
                  <a:ext uri="{FF2B5EF4-FFF2-40B4-BE49-F238E27FC236}">
                    <a16:creationId xmlns:a16="http://schemas.microsoft.com/office/drawing/2014/main" id="{A98CF924-40DD-47D0-8166-3D10F396B9D1}"/>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4" name="Rectangle 12">
                <a:extLst>
                  <a:ext uri="{FF2B5EF4-FFF2-40B4-BE49-F238E27FC236}">
                    <a16:creationId xmlns:a16="http://schemas.microsoft.com/office/drawing/2014/main" id="{F0DF55DC-6DA7-49C3-BF3A-A7E06545B60D}"/>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5" name="Rectangle 13">
                <a:extLst>
                  <a:ext uri="{FF2B5EF4-FFF2-40B4-BE49-F238E27FC236}">
                    <a16:creationId xmlns:a16="http://schemas.microsoft.com/office/drawing/2014/main" id="{1831067D-23EA-4EB8-B33D-47E53DBAE7E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6" name="Rectangle 14">
                <a:extLst>
                  <a:ext uri="{FF2B5EF4-FFF2-40B4-BE49-F238E27FC236}">
                    <a16:creationId xmlns:a16="http://schemas.microsoft.com/office/drawing/2014/main" id="{15F73C6D-F92B-4D7E-98AC-5E9CC98D577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7" name="Rectangle 15">
                <a:extLst>
                  <a:ext uri="{FF2B5EF4-FFF2-40B4-BE49-F238E27FC236}">
                    <a16:creationId xmlns:a16="http://schemas.microsoft.com/office/drawing/2014/main" id="{20667019-7C39-4E9D-83AD-D457FC3D98B8}"/>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8" name="Rectangle 16">
                <a:extLst>
                  <a:ext uri="{FF2B5EF4-FFF2-40B4-BE49-F238E27FC236}">
                    <a16:creationId xmlns:a16="http://schemas.microsoft.com/office/drawing/2014/main" id="{71D1F287-CAF9-4F8A-8971-59B040BCB5DC}"/>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9" name="Rectangle 17">
                <a:extLst>
                  <a:ext uri="{FF2B5EF4-FFF2-40B4-BE49-F238E27FC236}">
                    <a16:creationId xmlns:a16="http://schemas.microsoft.com/office/drawing/2014/main" id="{8B8D73E2-1966-4D4B-A72E-0AD659783A78}"/>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0" name="Rectangle 18">
                <a:extLst>
                  <a:ext uri="{FF2B5EF4-FFF2-40B4-BE49-F238E27FC236}">
                    <a16:creationId xmlns:a16="http://schemas.microsoft.com/office/drawing/2014/main" id="{7FE62A48-39EA-415C-9E47-C534815FE62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1" name="Rectangle 19">
                <a:extLst>
                  <a:ext uri="{FF2B5EF4-FFF2-40B4-BE49-F238E27FC236}">
                    <a16:creationId xmlns:a16="http://schemas.microsoft.com/office/drawing/2014/main" id="{228949E5-F63E-47D6-BD03-F6D4F0B8EDF9}"/>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2" name="Rectangle 20">
                <a:extLst>
                  <a:ext uri="{FF2B5EF4-FFF2-40B4-BE49-F238E27FC236}">
                    <a16:creationId xmlns:a16="http://schemas.microsoft.com/office/drawing/2014/main" id="{C7DFB4A6-E6A6-41F7-9178-C96BDE9129A3}"/>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3" name="Rectangle 21">
                <a:extLst>
                  <a:ext uri="{FF2B5EF4-FFF2-40B4-BE49-F238E27FC236}">
                    <a16:creationId xmlns:a16="http://schemas.microsoft.com/office/drawing/2014/main" id="{B3278C12-7CFA-4060-8350-29BFD39ADEAF}"/>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4" name="Rectangle 22">
                <a:extLst>
                  <a:ext uri="{FF2B5EF4-FFF2-40B4-BE49-F238E27FC236}">
                    <a16:creationId xmlns:a16="http://schemas.microsoft.com/office/drawing/2014/main" id="{D7857F09-EBD8-45B8-B514-48C4FFC3765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5" name="Rectangle 23">
                <a:extLst>
                  <a:ext uri="{FF2B5EF4-FFF2-40B4-BE49-F238E27FC236}">
                    <a16:creationId xmlns:a16="http://schemas.microsoft.com/office/drawing/2014/main" id="{B4C5CE0A-FE40-4D63-8019-44B6F57954A6}"/>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6" name="Rectangle 24">
                <a:extLst>
                  <a:ext uri="{FF2B5EF4-FFF2-40B4-BE49-F238E27FC236}">
                    <a16:creationId xmlns:a16="http://schemas.microsoft.com/office/drawing/2014/main" id="{1A64ADEE-91EA-4B5C-908D-AA39508C43A3}"/>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7" name="Rectangle 25">
                <a:extLst>
                  <a:ext uri="{FF2B5EF4-FFF2-40B4-BE49-F238E27FC236}">
                    <a16:creationId xmlns:a16="http://schemas.microsoft.com/office/drawing/2014/main" id="{C1BA3FF3-D65B-49BA-84A1-609A4FA5FFD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8" name="Rectangle 26">
                <a:extLst>
                  <a:ext uri="{FF2B5EF4-FFF2-40B4-BE49-F238E27FC236}">
                    <a16:creationId xmlns:a16="http://schemas.microsoft.com/office/drawing/2014/main" id="{9D9D75A5-BB07-44DD-86E6-1AB4530C7B30}"/>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9" name="Rectangle 27">
                <a:extLst>
                  <a:ext uri="{FF2B5EF4-FFF2-40B4-BE49-F238E27FC236}">
                    <a16:creationId xmlns:a16="http://schemas.microsoft.com/office/drawing/2014/main" id="{6B7C592D-C97F-4A41-A9D0-0E6D395B3937}"/>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0" name="Rectangle 28">
                <a:extLst>
                  <a:ext uri="{FF2B5EF4-FFF2-40B4-BE49-F238E27FC236}">
                    <a16:creationId xmlns:a16="http://schemas.microsoft.com/office/drawing/2014/main" id="{9B24E741-C603-4035-AC41-2C99CE834859}"/>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1" name="Rectangle 29">
                <a:extLst>
                  <a:ext uri="{FF2B5EF4-FFF2-40B4-BE49-F238E27FC236}">
                    <a16:creationId xmlns:a16="http://schemas.microsoft.com/office/drawing/2014/main" id="{10F8FDDD-095C-4E67-8047-EDFFC6655502}"/>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2" name="Rectangle 30">
                <a:extLst>
                  <a:ext uri="{FF2B5EF4-FFF2-40B4-BE49-F238E27FC236}">
                    <a16:creationId xmlns:a16="http://schemas.microsoft.com/office/drawing/2014/main" id="{34F5E1C5-0A3A-48E3-936C-1D7DA6EDF1A7}"/>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3" name="Rectangle 31">
                <a:extLst>
                  <a:ext uri="{FF2B5EF4-FFF2-40B4-BE49-F238E27FC236}">
                    <a16:creationId xmlns:a16="http://schemas.microsoft.com/office/drawing/2014/main" id="{731EAEE6-29F6-4DDC-B7B2-E77D160BB07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4" name="Rectangle 32">
                <a:extLst>
                  <a:ext uri="{FF2B5EF4-FFF2-40B4-BE49-F238E27FC236}">
                    <a16:creationId xmlns:a16="http://schemas.microsoft.com/office/drawing/2014/main" id="{8CBA982E-228F-4B9D-8050-E1E5B3F7009E}"/>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5" name="Rectangle 33">
                <a:extLst>
                  <a:ext uri="{FF2B5EF4-FFF2-40B4-BE49-F238E27FC236}">
                    <a16:creationId xmlns:a16="http://schemas.microsoft.com/office/drawing/2014/main" id="{8338F31D-7771-4646-ABD4-16CA473F36CF}"/>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B4132F01-5554-48EB-883F-1DC307C6D3DA}"/>
              </a:ext>
            </a:extLst>
          </p:cNvPr>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B09A268A-40ED-4444-ABAE-CB6AFCF4A7E2}"/>
              </a:ext>
            </a:extLst>
          </p:cNvPr>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C0CDF3ED-459F-4AD8-9BE1-3334C0E8E956}"/>
              </a:ext>
            </a:extLst>
          </p:cNvPr>
          <p:cNvSpPr>
            <a:spLocks noGrp="1" noChangeArrowheads="1"/>
          </p:cNvSpPr>
          <p:nvPr>
            <p:ph type="sldNum" sz="quarter" idx="12"/>
          </p:nvPr>
        </p:nvSpPr>
        <p:spPr/>
        <p:txBody>
          <a:bodyPr/>
          <a:lstStyle>
            <a:lvl1pPr>
              <a:defRPr>
                <a:solidFill>
                  <a:srgbClr val="FFFFFF"/>
                </a:solidFill>
              </a:defRPr>
            </a:lvl1pPr>
          </a:lstStyle>
          <a:p>
            <a:fld id="{9E8CC47D-91AD-4AEA-ACE6-ADAD4DF7B684}" type="slidenum">
              <a:rPr lang="en-US" altLang="en-US"/>
              <a:pPr/>
              <a:t>‹#›</a:t>
            </a:fld>
            <a:endParaRPr lang="en-US" altLang="en-US"/>
          </a:p>
        </p:txBody>
      </p:sp>
    </p:spTree>
    <p:extLst>
      <p:ext uri="{BB962C8B-B14F-4D97-AF65-F5344CB8AC3E}">
        <p14:creationId xmlns:p14="http://schemas.microsoft.com/office/powerpoint/2010/main" val="2172079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D30B759-3A14-49B6-BB9B-CC8128ABE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7F9229E-591E-4281-ADCC-AF4F886C1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DF54BDD-A815-4975-9FD6-A64C0164CEA4}"/>
              </a:ext>
            </a:extLst>
          </p:cNvPr>
          <p:cNvSpPr>
            <a:spLocks noGrp="1" noChangeArrowheads="1"/>
          </p:cNvSpPr>
          <p:nvPr>
            <p:ph type="sldNum" sz="quarter" idx="12"/>
          </p:nvPr>
        </p:nvSpPr>
        <p:spPr>
          <a:ln/>
        </p:spPr>
        <p:txBody>
          <a:bodyPr/>
          <a:lstStyle>
            <a:lvl1pPr>
              <a:defRPr/>
            </a:lvl1pPr>
          </a:lstStyle>
          <a:p>
            <a:fld id="{087953F9-02E8-4E42-940F-58151E841A8E}" type="slidenum">
              <a:rPr lang="en-US" altLang="en-US"/>
              <a:pPr/>
              <a:t>‹#›</a:t>
            </a:fld>
            <a:endParaRPr lang="en-US" altLang="en-US"/>
          </a:p>
        </p:txBody>
      </p:sp>
    </p:spTree>
    <p:extLst>
      <p:ext uri="{BB962C8B-B14F-4D97-AF65-F5344CB8AC3E}">
        <p14:creationId xmlns:p14="http://schemas.microsoft.com/office/powerpoint/2010/main" val="30381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a:defRPr/>
            </a:lvl1pPr>
          </a:lstStyle>
          <a:p>
            <a:pPr>
              <a:defRPr/>
            </a:pPr>
            <a:endParaRPr lang="en-US"/>
          </a:p>
        </p:txBody>
      </p:sp>
      <p:sp>
        <p:nvSpPr>
          <p:cNvPr id="3" name="Rectangle 37"/>
          <p:cNvSpPr>
            <a:spLocks noGrp="1" noChangeArrowheads="1"/>
          </p:cNvSpPr>
          <p:nvPr>
            <p:ph type="ftr" sz="quarter" idx="11"/>
          </p:nvPr>
        </p:nvSpPr>
        <p:spPr/>
        <p:txBody>
          <a:bodyPr/>
          <a:lstStyle>
            <a:lvl1pPr>
              <a:defRPr/>
            </a:lvl1pPr>
          </a:lstStyle>
          <a:p>
            <a:pPr>
              <a:defRPr/>
            </a:pPr>
            <a:endParaRPr lang="en-US"/>
          </a:p>
        </p:txBody>
      </p:sp>
      <p:sp>
        <p:nvSpPr>
          <p:cNvPr id="4" name="Rectangle 38"/>
          <p:cNvSpPr>
            <a:spLocks noGrp="1" noChangeArrowheads="1"/>
          </p:cNvSpPr>
          <p:nvPr>
            <p:ph type="sldNum" sz="quarter" idx="12"/>
          </p:nvPr>
        </p:nvSpPr>
        <p:spPr/>
        <p:txBody>
          <a:bodyPr/>
          <a:lstStyle>
            <a:lvl1pPr>
              <a:defRPr/>
            </a:lvl1pPr>
          </a:lstStyle>
          <a:p>
            <a:pPr>
              <a:defRPr/>
            </a:pPr>
            <a:fld id="{E88018D1-EB7A-42CC-8926-8191D263DE2B}" type="slidenum">
              <a:rPr lang="en-US"/>
              <a:pPr>
                <a:defRPr/>
              </a:pPr>
              <a:t>‹#›</a:t>
            </a:fld>
            <a:endParaRPr lang="en-US"/>
          </a:p>
        </p:txBody>
      </p:sp>
    </p:spTree>
    <p:extLst>
      <p:ext uri="{BB962C8B-B14F-4D97-AF65-F5344CB8AC3E}">
        <p14:creationId xmlns:p14="http://schemas.microsoft.com/office/powerpoint/2010/main" val="3315760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127045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DE8C3E27-2F10-4FFC-8C08-797155F5782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6560E4B-FFAD-4486-8D91-8C854DDD27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B6DC11-F729-4F2E-971D-54578A339D80}"/>
              </a:ext>
            </a:extLst>
          </p:cNvPr>
          <p:cNvSpPr>
            <a:spLocks noGrp="1"/>
          </p:cNvSpPr>
          <p:nvPr>
            <p:ph type="sldNum" sz="quarter" idx="12"/>
          </p:nvPr>
        </p:nvSpPr>
        <p:spPr/>
        <p:txBody>
          <a:bodyPr/>
          <a:lstStyle>
            <a:lvl1pPr>
              <a:defRPr/>
            </a:lvl1pPr>
          </a:lstStyle>
          <a:p>
            <a:fld id="{E4ACEEC6-EC06-405B-8ADA-68F1060728B0}" type="slidenum">
              <a:rPr lang="en-US" altLang="en-US"/>
              <a:pPr/>
              <a:t>‹#›</a:t>
            </a:fld>
            <a:endParaRPr lang="en-US" altLang="en-US"/>
          </a:p>
        </p:txBody>
      </p:sp>
    </p:spTree>
    <p:extLst>
      <p:ext uri="{BB962C8B-B14F-4D97-AF65-F5344CB8AC3E}">
        <p14:creationId xmlns:p14="http://schemas.microsoft.com/office/powerpoint/2010/main" val="923870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311878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52" r:id="rId11"/>
    <p:sldLayoutId id="2147492661" r:id="rId12"/>
    <p:sldLayoutId id="2147492664" r:id="rId13"/>
    <p:sldLayoutId id="2147492665" r:id="rId14"/>
    <p:sldLayoutId id="2147492667" r:id="rId15"/>
    <p:sldLayoutId id="2147492668" r:id="rId16"/>
    <p:sldLayoutId id="2147492669" r:id="rId17"/>
    <p:sldLayoutId id="2147492670" r:id="rId18"/>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customXml" Target="../ink/ink2.xml"/><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customXml" Target="../ink/ink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mages-na.ssl-images-amazon.com/images/I/51ICPeSz%2BKL._SX331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6488" y="152400"/>
            <a:ext cx="4391025"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9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661997" y="76200"/>
            <a:ext cx="7820006"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12:24</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4014378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381000" y="152400"/>
            <a:ext cx="8305800" cy="342900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24:14</a:t>
            </a:r>
          </a:p>
          <a:p>
            <a:pPr algn="just">
              <a:spcBef>
                <a:spcPts val="600"/>
              </a:spcBef>
              <a:spcAft>
                <a:spcPts val="600"/>
              </a:spcAft>
            </a:pPr>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gospel of the kingdom</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be preached in the whole world as a testimony to all the nations, and then the end will come.</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6329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031831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92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4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838200"/>
          </a:xfrm>
        </p:spPr>
        <p:txBody>
          <a:bodyPr/>
          <a:lstStyle/>
          <a:p>
            <a:pPr algn="ctr"/>
            <a:r>
              <a:rPr lang="en-US" sz="3600" dirty="0">
                <a:effectLst>
                  <a:outerShdw blurRad="38100" dist="38100" dir="2700000" algn="tl">
                    <a:srgbClr val="000000">
                      <a:alpha val="43137"/>
                    </a:srgbClr>
                  </a:outerShdw>
                </a:effectLst>
              </a:rPr>
              <a:t>Ultimate Exodus (Rev 11:15)</a:t>
            </a:r>
          </a:p>
        </p:txBody>
      </p:sp>
      <p:sp>
        <p:nvSpPr>
          <p:cNvPr id="72707" name="Rectangle 3"/>
          <p:cNvSpPr>
            <a:spLocks noGrp="1" noChangeArrowheads="1"/>
          </p:cNvSpPr>
          <p:nvPr>
            <p:ph type="body" idx="1"/>
          </p:nvPr>
        </p:nvSpPr>
        <p:spPr>
          <a:xfrm>
            <a:off x="114300" y="1524000"/>
            <a:ext cx="8915400" cy="4537075"/>
          </a:xfrm>
        </p:spPr>
        <p:txBody>
          <a:bodyPr/>
          <a:lstStyle/>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Sores</a:t>
            </a:r>
            <a:r>
              <a:rPr lang="en-US" dirty="0">
                <a:effectLst>
                  <a:outerShdw blurRad="38100" dist="38100" dir="2700000" algn="tl">
                    <a:srgbClr val="000000">
                      <a:alpha val="43137"/>
                    </a:srgbClr>
                  </a:outerShdw>
                </a:effectLst>
              </a:rPr>
              <a:t>: 6</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9:8-12),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bowl (Rev 16:1-2)</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Rivers to blood</a:t>
            </a:r>
            <a:r>
              <a:rPr lang="en-US" dirty="0">
                <a:effectLst>
                  <a:outerShdw blurRad="38100" dist="38100" dir="2700000" algn="tl">
                    <a:srgbClr val="000000">
                      <a:alpha val="43137"/>
                    </a:srgbClr>
                  </a:outerShdw>
                </a:effectLst>
              </a:rPr>
              <a:t>: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plague (Ex 7:19-21), 3</a:t>
            </a:r>
            <a:r>
              <a:rPr lang="en-US" baseline="30000" dirty="0">
                <a:effectLst>
                  <a:outerShdw blurRad="38100" dist="38100" dir="2700000" algn="tl">
                    <a:srgbClr val="000000">
                      <a:alpha val="43137"/>
                    </a:srgbClr>
                  </a:outerShdw>
                </a:effectLst>
              </a:rPr>
              <a:t>rd</a:t>
            </a:r>
            <a:r>
              <a:rPr lang="en-US" dirty="0">
                <a:effectLst>
                  <a:outerShdw blurRad="38100" dist="38100" dir="2700000" algn="tl">
                    <a:srgbClr val="000000">
                      <a:alpha val="43137"/>
                    </a:srgbClr>
                  </a:outerShdw>
                </a:effectLst>
              </a:rPr>
              <a:t> bowl (Rev 16:4-7)</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Darkness</a:t>
            </a:r>
            <a:r>
              <a:rPr lang="en-US" dirty="0">
                <a:effectLst>
                  <a:outerShdw blurRad="38100" dist="38100" dir="2700000" algn="tl">
                    <a:srgbClr val="000000">
                      <a:alpha val="43137"/>
                    </a:srgbClr>
                  </a:outerShdw>
                </a:effectLst>
              </a:rPr>
              <a:t>: 9</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10:21-23), 5</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16:10-11)</a:t>
            </a:r>
          </a:p>
          <a:p>
            <a:pPr marL="465138" indent="-465138"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Hail</a:t>
            </a:r>
            <a:r>
              <a:rPr lang="en-US" dirty="0">
                <a:effectLst>
                  <a:outerShdw blurRad="38100" dist="38100" dir="2700000" algn="tl">
                    <a:srgbClr val="000000">
                      <a:alpha val="43137"/>
                    </a:srgbClr>
                  </a:outerShdw>
                </a:effectLst>
              </a:rPr>
              <a:t>: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plague (Ex 9:22-26), 7</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235418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47413C-B8EE-4165-91CA-2272D5111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228600"/>
            <a:ext cx="8313445" cy="6400800"/>
          </a:xfrm>
          <a:prstGeom prst="rect">
            <a:avLst/>
          </a:prstGeom>
        </p:spPr>
      </p:pic>
    </p:spTree>
    <p:extLst>
      <p:ext uri="{BB962C8B-B14F-4D97-AF65-F5344CB8AC3E}">
        <p14:creationId xmlns:p14="http://schemas.microsoft.com/office/powerpoint/2010/main" val="972612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381000" y="76200"/>
            <a:ext cx="8305800" cy="276998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spcBef>
                <a:spcPts val="600"/>
              </a:spcBef>
              <a:spcAft>
                <a:spcPts val="600"/>
              </a:spcAft>
            </a:pPr>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a:t>
            </a: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be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kingdom and priests to our God; and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upon the earth</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7048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392415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4524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92" y="228600"/>
            <a:ext cx="8882217" cy="5120640"/>
          </a:xfrm>
          <a:prstGeom prst="rect">
            <a:avLst/>
          </a:prstGeom>
        </p:spPr>
      </p:pic>
    </p:spTree>
    <p:extLst>
      <p:ext uri="{BB962C8B-B14F-4D97-AF65-F5344CB8AC3E}">
        <p14:creationId xmlns:p14="http://schemas.microsoft.com/office/powerpoint/2010/main" val="2842636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1562100" y="594359"/>
            <a:ext cx="6019800" cy="1371600"/>
          </a:xfrm>
        </p:spPr>
        <p:txBody>
          <a:bodyPr/>
          <a:lstStyle/>
          <a:p>
            <a:pPr algn="ctr" eaLnBrk="1" hangingPunct="1">
              <a:defRPr/>
            </a:pPr>
            <a:r>
              <a:rPr lang="en-US" altLang="en-US" dirty="0">
                <a:solidFill>
                  <a:srgbClr val="00FFFF"/>
                </a:solidFill>
                <a:effectLst>
                  <a:outerShdw blurRad="38100" dist="38100" dir="2700000" algn="tl">
                    <a:srgbClr val="000000">
                      <a:alpha val="43137"/>
                    </a:srgbClr>
                  </a:outerShdw>
                </a:effectLst>
                <a:cs typeface="Calibri" panose="020F0502020204030204" pitchFamily="34" charset="0"/>
              </a:rPr>
              <a:t>The Coming Kingdom</a:t>
            </a:r>
            <a:br>
              <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rgbClr val="00FFFF"/>
                </a:solidFill>
                <a:effectLst>
                  <a:outerShdw blurRad="38100" dist="38100" dir="2700000" algn="tl">
                    <a:srgbClr val="000000">
                      <a:alpha val="43137"/>
                    </a:srgbClr>
                  </a:outerShdw>
                </a:effectLst>
                <a:cs typeface="Calibri" panose="020F0502020204030204" pitchFamily="34" charset="0"/>
              </a:rPr>
              <a:t>Chapter 13</a:t>
            </a:r>
            <a:endParaRPr lang="en-US" altLang="en-US"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6147" name="Subtitle 2"/>
          <p:cNvSpPr>
            <a:spLocks noGrp="1"/>
          </p:cNvSpPr>
          <p:nvPr>
            <p:ph type="subTitle" idx="4294967295"/>
          </p:nvPr>
        </p:nvSpPr>
        <p:spPr>
          <a:xfrm>
            <a:off x="990600" y="4572001"/>
            <a:ext cx="7467600" cy="1752600"/>
          </a:xfrm>
        </p:spPr>
        <p:txBody>
          <a:bodyPr/>
          <a:lstStyle/>
          <a:p>
            <a:pPr marL="0" indent="0" algn="ctr" eaLnBrk="1" hangingPunct="1">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eaLnBrk="1" hangingPunct="1"/>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ctr" eaLnBrk="1" hangingPunct="1">
              <a:buNone/>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None/>
            </a:pPr>
            <a:r>
              <a:rPr lang="en-US" altLang="en-US" sz="2000" dirty="0">
                <a:effectLst>
                  <a:outerShdw blurRad="38100" dist="38100" dir="2700000" algn="tl">
                    <a:srgbClr val="000000">
                      <a:alpha val="43137"/>
                    </a:srgbClr>
                  </a:outerShdw>
                </a:effectLst>
                <a:cs typeface="Calibri" panose="020F0502020204030204" pitchFamily="34" charset="0"/>
              </a:rPr>
              <a:t>President</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Chafer Theological Seminary</a:t>
            </a:r>
            <a:r>
              <a:rPr lang="en-US" alt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14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6363" y="2362200"/>
            <a:ext cx="1311275" cy="1828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1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6" y="76200"/>
            <a:ext cx="8791575"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27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0" y="76200"/>
            <a:ext cx="9067800"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latin typeface="Calibri" panose="020F0502020204030204" pitchFamily="34" charset="0"/>
                <a:cs typeface="Calibri" panose="020F0502020204030204" pitchFamily="34" charset="0"/>
              </a:rPr>
              <a:t>4 </a:t>
            </a:r>
            <a:r>
              <a:rPr lang="en-US" sz="3000" dirty="0">
                <a:latin typeface="Calibri" panose="020F0502020204030204" pitchFamily="34" charset="0"/>
                <a:cs typeface="Calibri" panose="020F0502020204030204" pitchFamily="34" charset="0"/>
              </a:rPr>
              <a:t>Then I saw thrones, and they sat on them, and judgment was given to them. And I </a:t>
            </a:r>
            <a:r>
              <a:rPr lang="en-US" sz="3000" i="1" dirty="0">
                <a:latin typeface="Calibri" panose="020F0502020204030204" pitchFamily="34" charset="0"/>
                <a:cs typeface="Calibri" panose="020F0502020204030204" pitchFamily="34" charset="0"/>
              </a:rPr>
              <a:t>saw</a:t>
            </a:r>
            <a:r>
              <a:rPr lang="en-US" sz="3000" dirty="0">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000" b="1" u="sng" dirty="0">
                <a:solidFill>
                  <a:srgbClr val="FFFFCC"/>
                </a:solidFill>
                <a:latin typeface="Calibri" panose="020F0502020204030204" pitchFamily="34" charset="0"/>
                <a:cs typeface="Calibri" panose="020F0502020204030204" pitchFamily="34" charset="0"/>
              </a:rPr>
              <a:t>they </a:t>
            </a:r>
            <a:r>
              <a:rPr lang="en-US" sz="3000" dirty="0">
                <a:latin typeface="Calibri" panose="020F0502020204030204" pitchFamily="34" charset="0"/>
                <a:cs typeface="Calibri" panose="020F0502020204030204" pitchFamily="34" charset="0"/>
              </a:rPr>
              <a:t>came to life and reigned with Christ for a thousand years. </a:t>
            </a:r>
            <a:r>
              <a:rPr lang="en-US" sz="3000" baseline="30000" dirty="0">
                <a:latin typeface="Calibri" panose="020F0502020204030204" pitchFamily="34" charset="0"/>
                <a:cs typeface="Calibri" panose="020F0502020204030204" pitchFamily="34" charset="0"/>
              </a:rPr>
              <a:t>5 </a:t>
            </a:r>
            <a:r>
              <a:rPr lang="en-US" sz="3000" dirty="0">
                <a:latin typeface="Calibri" panose="020F0502020204030204" pitchFamily="34" charset="0"/>
                <a:cs typeface="Calibri" panose="020F0502020204030204" pitchFamily="34" charset="0"/>
              </a:rPr>
              <a:t>The rest of the dead did not come to life until the thousand years were completed. This is . . .</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0" y="76200"/>
            <a:ext cx="9067800" cy="270843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 first resurrection.</a:t>
            </a:r>
            <a:r>
              <a:rPr lang="en-US" sz="3000" baseline="30000" dirty="0">
                <a:latin typeface="Calibri" panose="020F0502020204030204" pitchFamily="34" charset="0"/>
                <a:cs typeface="Calibri" panose="020F0502020204030204" pitchFamily="34" charset="0"/>
              </a:rPr>
              <a:t> 6 </a:t>
            </a:r>
            <a:r>
              <a:rPr lang="en-US" sz="3000" dirty="0">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445" y="2819400"/>
            <a:ext cx="3001110" cy="1828800"/>
          </a:xfrm>
          <a:prstGeom prst="rect">
            <a:avLst/>
          </a:prstGeom>
        </p:spPr>
      </p:pic>
    </p:spTree>
    <p:extLst>
      <p:ext uri="{BB962C8B-B14F-4D97-AF65-F5344CB8AC3E}">
        <p14:creationId xmlns:p14="http://schemas.microsoft.com/office/powerpoint/2010/main" val="3844819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73975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326243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 and devoured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574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8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6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3" y="76200"/>
            <a:ext cx="8791575" cy="2446824"/>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4" name="Picture 3" descr="A picture containing transport, aircraft, balloon, accessory&#10;&#10;Description generated with high confidence">
            <a:extLst>
              <a:ext uri="{FF2B5EF4-FFF2-40B4-BE49-F238E27FC236}">
                <a16:creationId xmlns:a16="http://schemas.microsoft.com/office/drawing/2014/main" id="{95CFAD38-067F-4C4E-A925-E982C8A6D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514" y="2667000"/>
            <a:ext cx="2280972" cy="2286000"/>
          </a:xfrm>
          <a:prstGeom prst="rect">
            <a:avLst/>
          </a:prstGeom>
        </p:spPr>
      </p:pic>
    </p:spTree>
    <p:extLst>
      <p:ext uri="{BB962C8B-B14F-4D97-AF65-F5344CB8AC3E}">
        <p14:creationId xmlns:p14="http://schemas.microsoft.com/office/powerpoint/2010/main" val="245959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47" y="76200"/>
            <a:ext cx="9108705" cy="2754600"/>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42:6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have called You in righteousness, I will also hold You by the hand and watch over You, And I will appoint You as a covenant to the people,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light to the nations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6" name="Picture 5" descr="A picture containing transport, aircraft, balloon, accessory&#10;&#10;Description generated with high confidence">
            <a:extLst>
              <a:ext uri="{FF2B5EF4-FFF2-40B4-BE49-F238E27FC236}">
                <a16:creationId xmlns:a16="http://schemas.microsoft.com/office/drawing/2014/main" id="{8339D3DC-5D69-4EE6-98A9-C33FBD44E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514" y="2667000"/>
            <a:ext cx="2280972" cy="2286000"/>
          </a:xfrm>
          <a:prstGeom prst="rect">
            <a:avLst/>
          </a:prstGeom>
        </p:spPr>
      </p:pic>
    </p:spTree>
    <p:extLst>
      <p:ext uri="{BB962C8B-B14F-4D97-AF65-F5344CB8AC3E}">
        <p14:creationId xmlns:p14="http://schemas.microsoft.com/office/powerpoint/2010/main" val="943123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47" y="76200"/>
            <a:ext cx="9108705"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49:6</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says, “It is too small a thing that You should be My Servant To raise up the tribes of Jacob and to restore the preserved ones of Israel; I will also make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 light of the nations So that My salvation may reach to the end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descr="A picture containing transport, aircraft, balloon, accessory&#10;&#10;Description generated with high confidence">
            <a:extLst>
              <a:ext uri="{FF2B5EF4-FFF2-40B4-BE49-F238E27FC236}">
                <a16:creationId xmlns:a16="http://schemas.microsoft.com/office/drawing/2014/main" id="{95CFAD38-067F-4C4E-A925-E982C8A6D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628" y="3200400"/>
            <a:ext cx="1748745" cy="1752600"/>
          </a:xfrm>
          <a:prstGeom prst="rect">
            <a:avLst/>
          </a:prstGeom>
        </p:spPr>
      </p:pic>
    </p:spTree>
    <p:extLst>
      <p:ext uri="{BB962C8B-B14F-4D97-AF65-F5344CB8AC3E}">
        <p14:creationId xmlns:p14="http://schemas.microsoft.com/office/powerpoint/2010/main" val="355184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4495800" cy="1143000"/>
          </a:xfrm>
        </p:spPr>
        <p:txBody>
          <a:bodyPr/>
          <a:lstStyle/>
          <a:p>
            <a:pPr>
              <a:defRPr/>
            </a:pPr>
            <a:r>
              <a:rPr lang="en-US" sz="3600" dirty="0">
                <a:solidFill>
                  <a:srgbClr val="00FFFF"/>
                </a:solidFill>
                <a:effectLst>
                  <a:outerShdw blurRad="38100" dist="38100" dir="2700000" algn="tl">
                    <a:srgbClr val="000000">
                      <a:alpha val="43137"/>
                    </a:srgbClr>
                  </a:outerShdw>
                </a:effectLst>
              </a:rPr>
              <a:t>Kingdom Study Outline</a:t>
            </a:r>
          </a:p>
        </p:txBody>
      </p:sp>
      <p:sp>
        <p:nvSpPr>
          <p:cNvPr id="12291" name="Content Placeholder 2"/>
          <p:cNvSpPr>
            <a:spLocks noGrp="1"/>
          </p:cNvSpPr>
          <p:nvPr>
            <p:ph idx="1"/>
          </p:nvPr>
        </p:nvSpPr>
        <p:spPr>
          <a:xfrm>
            <a:off x="2395558" y="1600200"/>
            <a:ext cx="6672241" cy="4648200"/>
          </a:xfrm>
        </p:spPr>
        <p:txBody>
          <a:bodyPr/>
          <a:lstStyle/>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b="1" u="sng" dirty="0">
                <a:solidFill>
                  <a:srgbClr val="FFFFCC"/>
                </a:solidFill>
                <a:effectLst>
                  <a:outerShdw blurRad="38100" dist="38100" dir="2700000" algn="tl">
                    <a:srgbClr val="000000">
                      <a:alpha val="43137"/>
                    </a:srgbClr>
                  </a:outerShdw>
                </a:effectLst>
              </a:rPr>
              <a:t>What does the Bible Say About the Kingdom?</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The Main Problem with Kingdom Now NT interpretations</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 some believe that we are in the kingdom now?</a:t>
            </a:r>
          </a:p>
          <a:p>
            <a:pPr marL="457200" indent="-457200">
              <a:spcBef>
                <a:spcPct val="0"/>
              </a:spcBef>
              <a:spcAft>
                <a:spcPts val="2400"/>
              </a:spcAft>
              <a:buClr>
                <a:srgbClr val="66FFFF"/>
              </a:buClr>
              <a:buSzPct val="100000"/>
              <a:buFont typeface="Calibri" panose="020F0502020204030204" pitchFamily="34" charset="0"/>
              <a:buAutoNum type="arabicPeriod"/>
            </a:pPr>
            <a:r>
              <a:rPr lang="en-US" altLang="en-US" dirty="0">
                <a:effectLst>
                  <a:outerShdw blurRad="38100" dist="38100" dir="2700000" algn="tl">
                    <a:srgbClr val="000000">
                      <a:alpha val="43137"/>
                    </a:srgbClr>
                  </a:outerShdw>
                </a:effectLst>
              </a:rPr>
              <a:t>Why does it matter?</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5257800"/>
            <a:ext cx="1822451" cy="1220964"/>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52400" y="1608034"/>
            <a:ext cx="2090759" cy="2148435"/>
          </a:xfrm>
          <a:prstGeom prst="rect">
            <a:avLst/>
          </a:prstGeom>
          <a:noFill/>
          <a:ln w="9525">
            <a:noFill/>
            <a:miter lim="800000"/>
            <a:headEnd/>
            <a:tailEnd/>
          </a:ln>
        </p:spPr>
      </p:pic>
    </p:spTree>
    <p:extLst>
      <p:ext uri="{BB962C8B-B14F-4D97-AF65-F5344CB8AC3E}">
        <p14:creationId xmlns:p14="http://schemas.microsoft.com/office/powerpoint/2010/main" val="1759709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57200" y="304799"/>
            <a:ext cx="8229600" cy="1243013"/>
          </a:xfrm>
        </p:spPr>
        <p:txBody>
          <a:bodyPr lIns="92075" tIns="46038" rIns="92075" bIns="46038"/>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rPr>
              <a:t>(Gen 12:3b)</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25603" name="Rectangle 3"/>
          <p:cNvSpPr>
            <a:spLocks noGrp="1" noChangeArrowheads="1"/>
          </p:cNvSpPr>
          <p:nvPr>
            <p:ph type="body" idx="4294967295"/>
          </p:nvPr>
        </p:nvSpPr>
        <p:spPr>
          <a:xfrm>
            <a:off x="228600" y="2057400"/>
            <a:ext cx="4800600" cy="4038600"/>
          </a:xfrm>
          <a:extLst/>
        </p:spPr>
        <p:txBody>
          <a:bodyPr/>
          <a:lstStyle/>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9921" y="2209800"/>
            <a:ext cx="3499279" cy="3657600"/>
          </a:xfrm>
          <a:prstGeom prst="rect">
            <a:avLst/>
          </a:prstGeom>
          <a:noFill/>
          <a:ln w="9525">
            <a:noFill/>
            <a:miter lim="800000"/>
            <a:headEnd/>
            <a:tailEnd/>
          </a:ln>
        </p:spPr>
      </p:pic>
    </p:spTree>
    <p:extLst>
      <p:ext uri="{BB962C8B-B14F-4D97-AF65-F5344CB8AC3E}">
        <p14:creationId xmlns:p14="http://schemas.microsoft.com/office/powerpoint/2010/main" val="3124998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79" y="615452"/>
            <a:ext cx="8882642" cy="5627096"/>
          </a:xfrm>
          <a:prstGeom prst="rect">
            <a:avLst/>
          </a:prstGeom>
        </p:spPr>
      </p:pic>
    </p:spTree>
    <p:extLst>
      <p:ext uri="{BB962C8B-B14F-4D97-AF65-F5344CB8AC3E}">
        <p14:creationId xmlns:p14="http://schemas.microsoft.com/office/powerpoint/2010/main" val="2697466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A6BDF-9BFB-4054-ABC8-C8261BDD99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70" y="45720"/>
            <a:ext cx="9055060" cy="676656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906390A-6E4D-47B2-A6A2-C3F26467A62D}"/>
                  </a:ext>
                </a:extLst>
              </p14:cNvPr>
              <p14:cNvContentPartPr/>
              <p14:nvPr/>
            </p14:nvContentPartPr>
            <p14:xfrm>
              <a:off x="9609658" y="4327607"/>
              <a:ext cx="11520" cy="39960"/>
            </p14:xfrm>
          </p:contentPart>
        </mc:Choice>
        <mc:Fallback xmlns="">
          <p:pic>
            <p:nvPicPr>
              <p:cNvPr id="2" name="Ink 1">
                <a:extLst>
                  <a:ext uri="{FF2B5EF4-FFF2-40B4-BE49-F238E27FC236}">
                    <a16:creationId xmlns:a16="http://schemas.microsoft.com/office/drawing/2014/main" id="{7906390A-6E4D-47B2-A6A2-C3F26467A62D}"/>
                  </a:ext>
                </a:extLst>
              </p:cNvPr>
              <p:cNvPicPr/>
              <p:nvPr/>
            </p:nvPicPr>
            <p:blipFill>
              <a:blip r:embed="rId4"/>
              <a:stretch>
                <a:fillRect/>
              </a:stretch>
            </p:blipFill>
            <p:spPr>
              <a:xfrm>
                <a:off x="9605469" y="4323326"/>
                <a:ext cx="19898" cy="4852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1C9090F-3707-4A72-A2EF-6262785CA68A}"/>
                  </a:ext>
                </a:extLst>
              </p14:cNvPr>
              <p14:cNvContentPartPr/>
              <p14:nvPr/>
            </p14:nvContentPartPr>
            <p14:xfrm>
              <a:off x="5594218" y="539526"/>
              <a:ext cx="180" cy="5940"/>
            </p14:xfrm>
          </p:contentPart>
        </mc:Choice>
        <mc:Fallback xmlns="">
          <p:pic>
            <p:nvPicPr>
              <p:cNvPr id="4" name="Ink 3">
                <a:extLst>
                  <a:ext uri="{FF2B5EF4-FFF2-40B4-BE49-F238E27FC236}">
                    <a16:creationId xmlns:a16="http://schemas.microsoft.com/office/drawing/2014/main" id="{11C9090F-3707-4A72-A2EF-6262785CA68A}"/>
                  </a:ext>
                </a:extLst>
              </p:cNvPr>
              <p:cNvPicPr/>
              <p:nvPr/>
            </p:nvPicPr>
            <p:blipFill>
              <a:blip r:embed="rId6"/>
              <a:stretch>
                <a:fillRect/>
              </a:stretch>
            </p:blipFill>
            <p:spPr>
              <a:xfrm>
                <a:off x="5592058" y="537366"/>
                <a:ext cx="4500" cy="102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BDA0D3A-03A0-4071-9461-E6B57E1007A0}"/>
                  </a:ext>
                </a:extLst>
              </p14:cNvPr>
              <p14:cNvContentPartPr/>
              <p14:nvPr/>
            </p14:nvContentPartPr>
            <p14:xfrm>
              <a:off x="5622658" y="482646"/>
              <a:ext cx="5940" cy="5940"/>
            </p14:xfrm>
          </p:contentPart>
        </mc:Choice>
        <mc:Fallback xmlns="">
          <p:pic>
            <p:nvPicPr>
              <p:cNvPr id="5" name="Ink 4">
                <a:extLst>
                  <a:ext uri="{FF2B5EF4-FFF2-40B4-BE49-F238E27FC236}">
                    <a16:creationId xmlns:a16="http://schemas.microsoft.com/office/drawing/2014/main" id="{8BDA0D3A-03A0-4071-9461-E6B57E1007A0}"/>
                  </a:ext>
                </a:extLst>
              </p:cNvPr>
              <p:cNvPicPr/>
              <p:nvPr/>
            </p:nvPicPr>
            <p:blipFill>
              <a:blip r:embed="rId8"/>
              <a:stretch>
                <a:fillRect/>
              </a:stretch>
            </p:blipFill>
            <p:spPr>
              <a:xfrm>
                <a:off x="5620498" y="480418"/>
                <a:ext cx="10260" cy="1039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2B213E8-BC3C-4ECE-A12E-0C7A0D940D1E}"/>
                  </a:ext>
                </a:extLst>
              </p14:cNvPr>
              <p14:cNvContentPartPr/>
              <p14:nvPr/>
            </p14:nvContentPartPr>
            <p14:xfrm>
              <a:off x="9467638" y="1022286"/>
              <a:ext cx="11520" cy="11520"/>
            </p14:xfrm>
          </p:contentPart>
        </mc:Choice>
        <mc:Fallback xmlns="">
          <p:pic>
            <p:nvPicPr>
              <p:cNvPr id="6" name="Ink 5">
                <a:extLst>
                  <a:ext uri="{FF2B5EF4-FFF2-40B4-BE49-F238E27FC236}">
                    <a16:creationId xmlns:a16="http://schemas.microsoft.com/office/drawing/2014/main" id="{B2B213E8-BC3C-4ECE-A12E-0C7A0D940D1E}"/>
                  </a:ext>
                </a:extLst>
              </p:cNvPr>
              <p:cNvPicPr/>
              <p:nvPr/>
            </p:nvPicPr>
            <p:blipFill>
              <a:blip r:embed="rId10"/>
              <a:stretch>
                <a:fillRect/>
              </a:stretch>
            </p:blipFill>
            <p:spPr>
              <a:xfrm>
                <a:off x="9463449" y="1018097"/>
                <a:ext cx="19898" cy="19898"/>
              </a:xfrm>
              <a:prstGeom prst="rect">
                <a:avLst/>
              </a:prstGeom>
            </p:spPr>
          </p:pic>
        </mc:Fallback>
      </mc:AlternateContent>
      <p:sp>
        <p:nvSpPr>
          <p:cNvPr id="11" name="Rectangle 1">
            <a:extLst>
              <a:ext uri="{FF2B5EF4-FFF2-40B4-BE49-F238E27FC236}">
                <a16:creationId xmlns:a16="http://schemas.microsoft.com/office/drawing/2014/main" id="{FB5D8867-9017-49E3-9CEF-BA2E4AFDD064}"/>
              </a:ext>
            </a:extLst>
          </p:cNvPr>
          <p:cNvSpPr>
            <a:spLocks noChangeArrowheads="1"/>
          </p:cNvSpPr>
          <p:nvPr/>
        </p:nvSpPr>
        <p:spPr bwMode="auto">
          <a:xfrm>
            <a:off x="176215" y="76200"/>
            <a:ext cx="8791575" cy="4662815"/>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Revelation 12:1-5</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 great sign appeared in heaven: a woman clothed in the sun, and the moon under her feet, and upon her head a crown of twelve stars;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was with child; and she cried out, being in labor pain to give birth.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another sign was seen in heaven: and behold, a great red dragon, having seven heads and ten horns, and upon his heads seven diadems.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623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2CE55-E3E9-4F5E-ADFC-B86DA47F4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5426"/>
            <a:ext cx="9059441" cy="6767147"/>
          </a:xfrm>
          <a:prstGeom prst="rect">
            <a:avLst/>
          </a:prstGeom>
        </p:spPr>
      </p:pic>
      <p:sp>
        <p:nvSpPr>
          <p:cNvPr id="134147" name="Rectangle 1"/>
          <p:cNvSpPr>
            <a:spLocks noChangeArrowheads="1"/>
          </p:cNvSpPr>
          <p:nvPr/>
        </p:nvSpPr>
        <p:spPr bwMode="auto">
          <a:xfrm>
            <a:off x="176215" y="76200"/>
            <a:ext cx="8791575" cy="4785926"/>
          </a:xfrm>
          <a:prstGeom prst="rect">
            <a:avLst/>
          </a:prstGeom>
          <a:noFill/>
          <a:ln w="28575">
            <a:noFill/>
            <a:miter lim="800000"/>
            <a:headEnd/>
            <a:tailEnd/>
          </a:ln>
        </p:spPr>
        <p:txBody>
          <a:bodyPr wrap="square">
            <a:spAutoFit/>
          </a:bodyPr>
          <a:lstStyle/>
          <a:p>
            <a:pPr algn="ctr">
              <a:spcAft>
                <a:spcPts val="6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Revelation 12:1-5 (cont’d)</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his tail swept a third part of the stars of heaven, and did cast them to the earth: and the dragon stood before the woman that is about to give birth, so that when she gave birth  he may devour her child.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gave birth to a son, a man child, who is to rule all the nations with a rod of iron: and her child was caught up unto God, and to his throne. </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04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Symbols</a:t>
            </a:r>
          </a:p>
        </p:txBody>
      </p:sp>
      <p:sp>
        <p:nvSpPr>
          <p:cNvPr id="99331" name="Content Placeholder 2"/>
          <p:cNvSpPr>
            <a:spLocks noGrp="1"/>
          </p:cNvSpPr>
          <p:nvPr>
            <p:ph idx="1"/>
          </p:nvPr>
        </p:nvSpPr>
        <p:spPr>
          <a:xfrm>
            <a:off x="381000" y="1143000"/>
            <a:ext cx="8382000" cy="3276601"/>
          </a:xfrm>
        </p:spPr>
        <p:txBody>
          <a:bodyPr/>
          <a:lstStyle/>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 = Messiah (Rev 12:5; Ps. 2:9; Acts 1:9)</a:t>
            </a:r>
          </a:p>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Dragon = Satan (Rev 12:3, 9) </a:t>
            </a:r>
          </a:p>
          <a:p>
            <a:pPr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Woman = Israel (Rev 12:1; Gen 37:9-10)</a:t>
            </a:r>
          </a:p>
        </p:txBody>
      </p:sp>
    </p:spTree>
    <p:extLst>
      <p:ext uri="{BB962C8B-B14F-4D97-AF65-F5344CB8AC3E}">
        <p14:creationId xmlns:p14="http://schemas.microsoft.com/office/powerpoint/2010/main" val="769425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362F3-2B59-47B4-A3B6-5067221B6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2378"/>
            <a:ext cx="9059441" cy="6773243"/>
          </a:xfrm>
          <a:prstGeom prst="rect">
            <a:avLst/>
          </a:prstGeom>
        </p:spPr>
      </p:pic>
      <p:sp>
        <p:nvSpPr>
          <p:cNvPr id="134147" name="Rectangle 1"/>
          <p:cNvSpPr>
            <a:spLocks noChangeArrowheads="1"/>
          </p:cNvSpPr>
          <p:nvPr/>
        </p:nvSpPr>
        <p:spPr bwMode="auto">
          <a:xfrm>
            <a:off x="176215" y="1143000"/>
            <a:ext cx="5691185" cy="3046988"/>
          </a:xfrm>
          <a:prstGeom prst="rect">
            <a:avLst/>
          </a:prstGeom>
          <a:noFill/>
          <a:ln w="28575">
            <a:noFill/>
            <a:miter lim="800000"/>
            <a:headEnd/>
            <a:tailEnd/>
          </a:ln>
        </p:spPr>
        <p:txBody>
          <a:bodyPr wrap="square">
            <a:spAutoFit/>
          </a:bodyPr>
          <a:lstStyle/>
          <a:p>
            <a:pPr algn="just">
              <a:spcAft>
                <a:spcPts val="600"/>
              </a:spcAft>
            </a:pPr>
            <a:r>
              <a:rPr lang="en-US" sz="3200" dirty="0">
                <a:effectLst>
                  <a:outerShdw blurRad="38100" dist="38100" dir="2700000" algn="tl">
                    <a:srgbClr val="000000">
                      <a:alpha val="43137"/>
                    </a:srgbClr>
                  </a:outerShdw>
                </a:effectLst>
                <a:latin typeface="Calibri" panose="020F0502020204030204" pitchFamily="34" charset="0"/>
                <a:ea typeface="+mj-ea"/>
              </a:rPr>
              <a:t>Now he had still another dream, and related it to his brothers, and said, “Lo, I have had still another dream; and behold, the sun and the moon and eleven stars were bowing down to me.</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00" y="1371600"/>
            <a:ext cx="2793999" cy="3048000"/>
          </a:xfrm>
          <a:prstGeom prst="rect">
            <a:avLst/>
          </a:prstGeom>
        </p:spPr>
      </p:pic>
      <p:sp>
        <p:nvSpPr>
          <p:cNvPr id="3" name="Rectangle 2"/>
          <p:cNvSpPr/>
          <p:nvPr/>
        </p:nvSpPr>
        <p:spPr>
          <a:xfrm>
            <a:off x="3118718" y="154238"/>
            <a:ext cx="2906565"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37:9</a:t>
            </a:r>
          </a:p>
        </p:txBody>
      </p:sp>
    </p:spTree>
    <p:extLst>
      <p:ext uri="{BB962C8B-B14F-4D97-AF65-F5344CB8AC3E}">
        <p14:creationId xmlns:p14="http://schemas.microsoft.com/office/powerpoint/2010/main" val="232047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0C618-42B9-4565-844B-B7D5C0D77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79" y="42378"/>
            <a:ext cx="9059441" cy="6773243"/>
          </a:xfrm>
          <a:prstGeom prst="rect">
            <a:avLst/>
          </a:prstGeom>
        </p:spPr>
      </p:pic>
      <p:sp>
        <p:nvSpPr>
          <p:cNvPr id="134147" name="Rectangle 1"/>
          <p:cNvSpPr>
            <a:spLocks noChangeArrowheads="1"/>
          </p:cNvSpPr>
          <p:nvPr/>
        </p:nvSpPr>
        <p:spPr bwMode="auto">
          <a:xfrm>
            <a:off x="176215" y="914400"/>
            <a:ext cx="6148385" cy="4031873"/>
          </a:xfrm>
          <a:prstGeom prst="rect">
            <a:avLst/>
          </a:prstGeom>
          <a:noFill/>
          <a:ln w="28575">
            <a:noFill/>
            <a:miter lim="800000"/>
            <a:headEnd/>
            <a:tailEnd/>
          </a:ln>
        </p:spPr>
        <p:txBody>
          <a:bodyPr wrap="square">
            <a:spAutoFit/>
          </a:bodyPr>
          <a:lstStyle/>
          <a:p>
            <a:pPr algn="just">
              <a:spcAft>
                <a:spcPts val="600"/>
              </a:spcAft>
            </a:pPr>
            <a:r>
              <a:rPr lang="en-US" sz="3200" dirty="0">
                <a:effectLst>
                  <a:outerShdw blurRad="38100" dist="38100" dir="2700000" algn="tl">
                    <a:srgbClr val="000000">
                      <a:alpha val="43137"/>
                    </a:srgbClr>
                  </a:outerShdw>
                </a:effectLst>
                <a:latin typeface="Calibri" panose="020F0502020204030204" pitchFamily="34" charset="0"/>
                <a:ea typeface="+mj-ea"/>
              </a:rPr>
              <a:t> He related it to his father and to his brothers; and his father rebuked him and said to him, “What is this dream that you have had?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rPr>
              <a:t>Shall I and your mother and your brothers actually come to bow ourselves down before you to the ground</a:t>
            </a:r>
            <a:r>
              <a:rPr lang="en-US" sz="3200" dirty="0">
                <a:effectLst>
                  <a:outerShdw blurRad="38100" dist="38100" dir="2700000" algn="tl">
                    <a:srgbClr val="000000">
                      <a:alpha val="43137"/>
                    </a:srgbClr>
                  </a:outerShdw>
                </a:effectLst>
                <a:latin typeface="Calibri" panose="020F0502020204030204" pitchFamily="34" charset="0"/>
                <a:ea typeface="+mj-ea"/>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8536" y="1143000"/>
            <a:ext cx="2355263" cy="3048000"/>
          </a:xfrm>
          <a:prstGeom prst="rect">
            <a:avLst/>
          </a:prstGeom>
        </p:spPr>
      </p:pic>
      <p:sp>
        <p:nvSpPr>
          <p:cNvPr id="3" name="Rectangle 2"/>
          <p:cNvSpPr/>
          <p:nvPr/>
        </p:nvSpPr>
        <p:spPr>
          <a:xfrm>
            <a:off x="2988875" y="154238"/>
            <a:ext cx="3166251"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37:10</a:t>
            </a:r>
          </a:p>
        </p:txBody>
      </p:sp>
    </p:spTree>
    <p:extLst>
      <p:ext uri="{BB962C8B-B14F-4D97-AF65-F5344CB8AC3E}">
        <p14:creationId xmlns:p14="http://schemas.microsoft.com/office/powerpoint/2010/main" val="1482486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600200"/>
            <a:ext cx="2895600" cy="3657600"/>
          </a:xfrm>
          <a:prstGeom prst="rect">
            <a:avLst/>
          </a:prstGeom>
          <a:noFill/>
          <a:ln w="9525">
            <a:noFill/>
            <a:miter lim="800000"/>
            <a:headEnd/>
            <a:tailEnd/>
          </a:ln>
        </p:spPr>
      </p:pic>
      <p:sp>
        <p:nvSpPr>
          <p:cNvPr id="19459" name="Text Box 3"/>
          <p:cNvSpPr txBox="1">
            <a:spLocks noChangeArrowheads="1"/>
          </p:cNvSpPr>
          <p:nvPr/>
        </p:nvSpPr>
        <p:spPr bwMode="auto">
          <a:xfrm>
            <a:off x="3157538" y="1382286"/>
            <a:ext cx="5867400" cy="4093428"/>
          </a:xfrm>
          <a:prstGeom prst="rect">
            <a:avLst/>
          </a:prstGeom>
          <a:noFill/>
          <a:ln w="9525">
            <a:noFill/>
            <a:miter lim="800000"/>
            <a:headEnd/>
            <a:tailEnd/>
          </a:ln>
        </p:spPr>
        <p:txBody>
          <a:bodyPr>
            <a:spAutoFit/>
          </a:bodyPr>
          <a:lstStyle/>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Sun = Jacob</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Moon = Leah</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Stars = Joseph’s brothers</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Star = Joseph</a:t>
            </a:r>
          </a:p>
          <a:p>
            <a:pPr marL="2235200" indent="-2235200" algn="l">
              <a:spcBef>
                <a:spcPts val="0"/>
              </a:spcBef>
              <a:spcAft>
                <a:spcPts val="24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Stars = Israel’s twelve tribes</a:t>
            </a:r>
          </a:p>
        </p:txBody>
      </p:sp>
      <p:sp>
        <p:nvSpPr>
          <p:cNvPr id="4" name="Rectangle 3"/>
          <p:cNvSpPr/>
          <p:nvPr/>
        </p:nvSpPr>
        <p:spPr>
          <a:xfrm>
            <a:off x="2780485" y="154238"/>
            <a:ext cx="3583032" cy="707886"/>
          </a:xfrm>
          <a:prstGeom prst="rect">
            <a:avLst/>
          </a:prstGeom>
        </p:spPr>
        <p:txBody>
          <a:bodyPr wrap="none">
            <a:spAutoFit/>
          </a:bodyPr>
          <a:lstStyle/>
          <a:p>
            <a:pPr lvl="0" algn="ctr">
              <a:spcAft>
                <a:spcPts val="600"/>
              </a:spcAft>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Genesis 37:9-10</a:t>
            </a:r>
          </a:p>
        </p:txBody>
      </p:sp>
    </p:spTree>
    <p:extLst>
      <p:ext uri="{BB962C8B-B14F-4D97-AF65-F5344CB8AC3E}">
        <p14:creationId xmlns:p14="http://schemas.microsoft.com/office/powerpoint/2010/main" val="1947692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9763" y="304800"/>
            <a:ext cx="5405437" cy="62865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571500" y="1143000"/>
            <a:ext cx="8001000" cy="2057400"/>
          </a:xfrm>
        </p:spPr>
        <p:txBody>
          <a:bodyPr/>
          <a:lstStyle/>
          <a:p>
            <a:pPr marL="347663" indent="-347663" eaLnBrk="1" hangingPunct="1">
              <a:spcBef>
                <a:spcPts val="0"/>
              </a:spcBef>
              <a:spcAft>
                <a:spcPts val="2700"/>
              </a:spcAft>
              <a:buClr>
                <a:srgbClr val="00FFFF"/>
              </a:buClr>
              <a:defRPr/>
            </a:pPr>
            <a:r>
              <a:rPr lang="en-US" altLang="en-US" sz="3600" dirty="0">
                <a:effectLst>
                  <a:outerShdw blurRad="38100" dist="38100" dir="2700000" algn="tl">
                    <a:srgbClr val="000000">
                      <a:alpha val="43137"/>
                    </a:srgbClr>
                  </a:outerShdw>
                </a:effectLst>
              </a:rPr>
              <a:t>Rev 12:1-5 - Past failed strategy</a:t>
            </a:r>
          </a:p>
          <a:p>
            <a:pPr marL="347663" indent="-347663" eaLnBrk="1" hangingPunct="1">
              <a:spcBef>
                <a:spcPts val="0"/>
              </a:spcBef>
              <a:spcAft>
                <a:spcPts val="2700"/>
              </a:spcAft>
              <a:buClr>
                <a:srgbClr val="00FFFF"/>
              </a:buClr>
              <a:defRPr/>
            </a:pPr>
            <a:r>
              <a:rPr lang="en-US" altLang="en-US" sz="3600" dirty="0">
                <a:effectLst>
                  <a:outerShdw blurRad="38100" dist="38100" dir="2700000" algn="tl">
                    <a:srgbClr val="000000">
                      <a:alpha val="43137"/>
                    </a:srgbClr>
                  </a:outerShdw>
                </a:effectLst>
              </a:rPr>
              <a:t>Rev 12:6-17 - Present &amp; future strategy</a:t>
            </a:r>
          </a:p>
        </p:txBody>
      </p:sp>
      <p:pic>
        <p:nvPicPr>
          <p:cNvPr id="2765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3200400"/>
            <a:ext cx="4312444" cy="348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37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01429" y="285750"/>
            <a:ext cx="5829300" cy="1238250"/>
          </a:xfrm>
        </p:spPr>
        <p:txBody>
          <a:bodyPr/>
          <a:lstStyle/>
          <a:p>
            <a:pPr algn="ctr" eaLnBrk="1" hangingPunct="1"/>
            <a:r>
              <a:rPr lang="en-US" altLang="en-US" sz="3600" dirty="0"/>
              <a:t>Descriptions of Satanic Hatred</a:t>
            </a:r>
            <a:br>
              <a:rPr lang="en-US" altLang="en-US" sz="3600" dirty="0"/>
            </a:br>
            <a:r>
              <a:rPr lang="en-US" altLang="en-US" sz="3600" dirty="0"/>
              <a:t>(Revelation 12:12-17)</a:t>
            </a:r>
          </a:p>
        </p:txBody>
      </p:sp>
      <p:sp>
        <p:nvSpPr>
          <p:cNvPr id="32771" name="Rectangle 3"/>
          <p:cNvSpPr>
            <a:spLocks noGrp="1" noChangeArrowheads="1"/>
          </p:cNvSpPr>
          <p:nvPr>
            <p:ph type="body" idx="1"/>
          </p:nvPr>
        </p:nvSpPr>
        <p:spPr>
          <a:xfrm>
            <a:off x="914400" y="1600200"/>
            <a:ext cx="4400550" cy="3943350"/>
          </a:xfrm>
        </p:spPr>
        <p:txBody>
          <a:bodyPr/>
          <a:lstStyle/>
          <a:p>
            <a:pPr marL="347663" indent="-347663" eaLnBrk="1" hangingPunct="1">
              <a:spcBef>
                <a:spcPts val="0"/>
              </a:spcBef>
              <a:spcAft>
                <a:spcPts val="2700"/>
              </a:spcAft>
              <a:defRPr/>
            </a:pPr>
            <a:r>
              <a:rPr lang="en-US" dirty="0">
                <a:cs typeface="Calibri" panose="020F0502020204030204" pitchFamily="34" charset="0"/>
              </a:rPr>
              <a:t>Wrath 12:12</a:t>
            </a:r>
          </a:p>
          <a:p>
            <a:pPr marL="347663" indent="-347663" eaLnBrk="1" hangingPunct="1">
              <a:spcBef>
                <a:spcPts val="0"/>
              </a:spcBef>
              <a:spcAft>
                <a:spcPts val="2700"/>
              </a:spcAft>
              <a:defRPr/>
            </a:pPr>
            <a:r>
              <a:rPr lang="en-US" dirty="0">
                <a:cs typeface="Calibri" panose="020F0502020204030204" pitchFamily="34" charset="0"/>
              </a:rPr>
              <a:t>Persecution 12:13</a:t>
            </a:r>
          </a:p>
          <a:p>
            <a:pPr marL="347663" indent="-347663" eaLnBrk="1" hangingPunct="1">
              <a:spcBef>
                <a:spcPts val="0"/>
              </a:spcBef>
              <a:spcAft>
                <a:spcPts val="2700"/>
              </a:spcAft>
              <a:defRPr/>
            </a:pPr>
            <a:r>
              <a:rPr lang="en-US" dirty="0">
                <a:cs typeface="Calibri" panose="020F0502020204030204" pitchFamily="34" charset="0"/>
              </a:rPr>
              <a:t>Sweep away 12:15</a:t>
            </a:r>
          </a:p>
          <a:p>
            <a:pPr marL="347663" indent="-347663" eaLnBrk="1" hangingPunct="1">
              <a:spcBef>
                <a:spcPts val="0"/>
              </a:spcBef>
              <a:spcAft>
                <a:spcPts val="2700"/>
              </a:spcAft>
              <a:defRPr/>
            </a:pPr>
            <a:r>
              <a:rPr lang="en-US" dirty="0">
                <a:cs typeface="Calibri" panose="020F0502020204030204" pitchFamily="34" charset="0"/>
              </a:rPr>
              <a:t>Enraged 12:17</a:t>
            </a:r>
          </a:p>
          <a:p>
            <a:pPr marL="347663" indent="-347663" eaLnBrk="1" hangingPunct="1">
              <a:spcBef>
                <a:spcPts val="0"/>
              </a:spcBef>
              <a:spcAft>
                <a:spcPts val="2700"/>
              </a:spcAft>
              <a:defRPr/>
            </a:pPr>
            <a:r>
              <a:rPr lang="en-US" dirty="0">
                <a:cs typeface="Calibri" panose="020F0502020204030204" pitchFamily="34" charset="0"/>
              </a:rPr>
              <a:t>War 12:17</a:t>
            </a:r>
            <a:endParaRPr lang="en-US" dirty="0">
              <a:effectLst>
                <a:outerShdw blurRad="38100" dist="38100" dir="2700000" algn="tl">
                  <a:srgbClr val="808080"/>
                </a:outerShdw>
              </a:effectLst>
              <a:cs typeface="Calibri" panose="020F0502020204030204" pitchFamily="34" charset="0"/>
            </a:endParaRPr>
          </a:p>
        </p:txBody>
      </p:sp>
      <p:pic>
        <p:nvPicPr>
          <p:cNvPr id="50180" name="Picture 4" descr="C:\Documents and Settings\Owner\Application Data\Microsoft\Media Catalog\Downloaded Clips\cl0\SY01462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3600" y="2514600"/>
            <a:ext cx="250269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429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effectLst>
                  <a:outerShdw blurRad="38100" dist="38100" dir="2700000" algn="tl">
                    <a:srgbClr val="000000">
                      <a:alpha val="43137"/>
                    </a:srgbClr>
                  </a:outerShdw>
                </a:effectLst>
              </a:rPr>
              <a:t>1. Kingdom Throughout the Bible</a:t>
            </a:r>
          </a:p>
        </p:txBody>
      </p:sp>
      <p:pic>
        <p:nvPicPr>
          <p:cNvPr id="23559"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586777865"/>
              </p:ext>
            </p:extLst>
          </p:nvPr>
        </p:nvGraphicFramePr>
        <p:xfrm>
          <a:off x="237886" y="1144368"/>
          <a:ext cx="8668228" cy="3870960"/>
        </p:xfrm>
        <a:graphic>
          <a:graphicData uri="http://schemas.openxmlformats.org/drawingml/2006/table">
            <a:tbl>
              <a:tblPr firstRow="1" bandRow="1">
                <a:tableStyleId>{5940675A-B579-460E-94D1-54222C63F5DA}</a:tableStyleId>
              </a:tblPr>
              <a:tblGrid>
                <a:gridCol w="3947140">
                  <a:extLst>
                    <a:ext uri="{9D8B030D-6E8A-4147-A177-3AD203B41FA5}">
                      <a16:colId xmlns:a16="http://schemas.microsoft.com/office/drawing/2014/main" val="4287931007"/>
                    </a:ext>
                  </a:extLst>
                </a:gridCol>
                <a:gridCol w="4721088">
                  <a:extLst>
                    <a:ext uri="{9D8B030D-6E8A-4147-A177-3AD203B41FA5}">
                      <a16:colId xmlns:a16="http://schemas.microsoft.com/office/drawing/2014/main" val="4222968114"/>
                    </a:ext>
                  </a:extLst>
                </a:gridCol>
              </a:tblGrid>
              <a:tr h="3870960">
                <a:tc>
                  <a:txBody>
                    <a:bodyPr/>
                    <a:lstStyle/>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Eden</a:t>
                      </a:r>
                    </a:p>
                    <a:p>
                      <a:pPr marL="457200" indent="-457200" algn="l" defTabSz="914400" rtl="0" eaLnBrk="0" fontAlgn="base" latinLnBrk="0" hangingPunct="0">
                        <a:spcBef>
                          <a:spcPct val="0"/>
                        </a:spcBef>
                        <a:spcAft>
                          <a:spcPts val="2400"/>
                        </a:spcAft>
                        <a:buClr>
                          <a:srgbClr val="66FFFF"/>
                        </a:buClr>
                        <a:buSzPct val="100000"/>
                        <a:buFont typeface="Calibri" panose="020F0502020204030204" pitchFamily="34" charset="0"/>
                        <a:buAutoNum type="arabicPeriod"/>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Abrahamic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Mosaic Covenant</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Divided Kingdom</a:t>
                      </a:r>
                    </a:p>
                    <a:p>
                      <a:pPr marL="457200" indent="-457200" algn="l" rtl="0" eaLnBrk="0" fontAlgn="base" hangingPunct="0">
                        <a:spcBef>
                          <a:spcPct val="0"/>
                        </a:spcBef>
                        <a:spcAft>
                          <a:spcPts val="2400"/>
                        </a:spcAft>
                        <a:buClr>
                          <a:srgbClr val="66FFFF"/>
                        </a:buClr>
                        <a:buSzPct val="100000"/>
                        <a:buFont typeface="Calibri" panose="020F0502020204030204" pitchFamily="34" charset="0"/>
                        <a:buAutoNum type="arabicPeriod"/>
                        <a:defRPr/>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Times of the Gentiles</a:t>
                      </a:r>
                    </a:p>
                  </a:txBody>
                  <a:tcPr/>
                </a:tc>
                <a:tc>
                  <a:txBody>
                    <a:bodyPr/>
                    <a:lstStyle/>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Old Testament Prophets</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Post exile</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Offer of the King / Kingdom</a:t>
                      </a:r>
                    </a:p>
                    <a:p>
                      <a:pPr marL="514350" indent="-514350" algn="l" defTabSz="914400" rtl="0" eaLnBrk="0" fontAlgn="base" latinLnBrk="0" hangingPunct="0">
                        <a:spcBef>
                          <a:spcPct val="0"/>
                        </a:spcBef>
                        <a:spcAft>
                          <a:spcPts val="2400"/>
                        </a:spcAft>
                        <a:buClr>
                          <a:srgbClr val="66FFFF"/>
                        </a:buClr>
                        <a:buSzPct val="100000"/>
                        <a:buFont typeface="+mj-lt"/>
                        <a:buAutoNum type="arabicPeriod" startAt="6"/>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Rejection of the Offer</a:t>
                      </a:r>
                    </a:p>
                    <a:p>
                      <a:pPr marL="514350" marR="0" lvl="0" indent="-514350" algn="l" defTabSz="914400" rtl="0" eaLnBrk="0" fontAlgn="base" latinLnBrk="0" hangingPunct="0">
                        <a:lnSpc>
                          <a:spcPct val="100000"/>
                        </a:lnSpc>
                        <a:spcBef>
                          <a:spcPct val="0"/>
                        </a:spcBef>
                        <a:spcAft>
                          <a:spcPts val="2400"/>
                        </a:spcAft>
                        <a:buClr>
                          <a:srgbClr val="66FFFF"/>
                        </a:buClr>
                        <a:buSzPct val="100000"/>
                        <a:buFont typeface="+mj-lt"/>
                        <a:buAutoNum type="arabicPeriod" startAt="6"/>
                        <a:tabLst/>
                        <a:defRPr/>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Interim Age</a:t>
                      </a:r>
                    </a:p>
                  </a:txBody>
                  <a:tcPr/>
                </a:tc>
                <a:extLst>
                  <a:ext uri="{0D108BD9-81ED-4DB2-BD59-A6C34878D82A}">
                    <a16:rowId xmlns:a16="http://schemas.microsoft.com/office/drawing/2014/main" val="4214517209"/>
                  </a:ext>
                </a:extLst>
              </a:tr>
            </a:tbl>
          </a:graphicData>
        </a:graphic>
      </p:graphicFrame>
    </p:spTree>
    <p:extLst>
      <p:ext uri="{BB962C8B-B14F-4D97-AF65-F5344CB8AC3E}">
        <p14:creationId xmlns:p14="http://schemas.microsoft.com/office/powerpoint/2010/main" val="3982266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68" y="45720"/>
            <a:ext cx="9074864" cy="6766560"/>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19536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52500" y="304800"/>
            <a:ext cx="7239000" cy="1371600"/>
          </a:xfrm>
        </p:spPr>
        <p:txBody>
          <a:bodyPr/>
          <a:lstStyle/>
          <a:p>
            <a:pPr algn="ctr" eaLnBrk="1" hangingPunct="1"/>
            <a:r>
              <a:rPr lang="en-US" altLang="en-US" sz="3600" dirty="0">
                <a:effectLst>
                  <a:outerShdw blurRad="38100" dist="38100" dir="2700000" algn="tl">
                    <a:srgbClr val="000000">
                      <a:alpha val="43137"/>
                    </a:srgbClr>
                  </a:outerShdw>
                </a:effectLst>
              </a:rPr>
              <a:t>2 CYCLES OF SATANIC PERSECUTION</a:t>
            </a:r>
            <a:br>
              <a:rPr lang="en-US" altLang="en-US" sz="2800" b="1" dirty="0">
                <a:solidFill>
                  <a:srgbClr val="FFFFCC"/>
                </a:solidFill>
                <a:effectLst>
                  <a:outerShdw blurRad="38100" dist="38100" dir="2700000" algn="tl">
                    <a:srgbClr val="000000">
                      <a:alpha val="43137"/>
                    </a:srgbClr>
                  </a:outerShdw>
                </a:effectLst>
              </a:rPr>
            </a:br>
            <a:r>
              <a:rPr lang="en-US" altLang="en-US" sz="3600" dirty="0">
                <a:effectLst>
                  <a:outerShdw blurRad="38100" dist="38100" dir="2700000" algn="tl">
                    <a:srgbClr val="000000">
                      <a:alpha val="43137"/>
                    </a:srgbClr>
                  </a:outerShdw>
                </a:effectLst>
              </a:rPr>
              <a:t>(Revelation 12:13-16)</a:t>
            </a:r>
          </a:p>
        </p:txBody>
      </p:sp>
      <p:sp>
        <p:nvSpPr>
          <p:cNvPr id="29699" name="Rectangle 4"/>
          <p:cNvSpPr>
            <a:spLocks noGrp="1" noChangeArrowheads="1"/>
          </p:cNvSpPr>
          <p:nvPr>
            <p:ph type="body" sz="half" idx="2"/>
          </p:nvPr>
        </p:nvSpPr>
        <p:spPr>
          <a:xfrm>
            <a:off x="3086100" y="2057400"/>
            <a:ext cx="5600700" cy="2228850"/>
          </a:xfrm>
        </p:spPr>
        <p:txBody>
          <a:bodyPr/>
          <a:lstStyle/>
          <a:p>
            <a:pPr marL="400050" indent="-400050" eaLnBrk="1" hangingPunct="1">
              <a:spcBef>
                <a:spcPts val="0"/>
              </a:spcBef>
              <a:spcAft>
                <a:spcPts val="2700"/>
              </a:spcAft>
              <a:buSzPct val="100000"/>
              <a:buFontTx/>
              <a:buAutoNum type="arabicPeriod"/>
              <a:defRPr/>
            </a:pPr>
            <a:r>
              <a:rPr lang="en-US" i="1" dirty="0">
                <a:effectLst>
                  <a:outerShdw blurRad="38100" dist="38100" dir="2700000" algn="tl">
                    <a:srgbClr val="000000">
                      <a:alpha val="43137"/>
                    </a:srgbClr>
                  </a:outerShdw>
                </a:effectLst>
              </a:rPr>
              <a:t>“Pursues the woman”</a:t>
            </a:r>
            <a:r>
              <a:rPr lang="en-US" dirty="0">
                <a:effectLst>
                  <a:outerShdw blurRad="38100" dist="38100" dir="2700000" algn="tl">
                    <a:srgbClr val="000000">
                      <a:alpha val="43137"/>
                    </a:srgbClr>
                  </a:outerShdw>
                </a:effectLst>
              </a:rPr>
              <a:t> = persecution of Israel 12:13-14</a:t>
            </a:r>
          </a:p>
          <a:p>
            <a:pPr marL="400050" indent="-400050" eaLnBrk="1" hangingPunct="1">
              <a:spcBef>
                <a:spcPts val="0"/>
              </a:spcBef>
              <a:spcAft>
                <a:spcPts val="2700"/>
              </a:spcAft>
              <a:buSzPct val="100000"/>
              <a:buFontTx/>
              <a:buAutoNum type="arabicPeriod"/>
              <a:defRPr/>
            </a:pP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47108" name="Picture 5" descr="C:\Documents and Settings\Owner\Application Data\Microsoft\Media Catalog\clip0010.BMP"/>
          <p:cNvPicPr>
            <a:picLocks noGrp="1" noChangeAspect="1" noChangeArrowheads="1"/>
          </p:cNvPicPr>
          <p:nvPr>
            <p:ph type="clipArt" sz="half" idx="1"/>
          </p:nvPr>
        </p:nvPicPr>
        <p:blipFill>
          <a:blip r:embed="rId2" cstate="email">
            <a:extLst>
              <a:ext uri="{28A0092B-C50C-407E-A947-70E740481C1C}">
                <a14:useLocalDpi xmlns:a14="http://schemas.microsoft.com/office/drawing/2010/main"/>
              </a:ext>
            </a:extLst>
          </a:blip>
          <a:srcRect/>
          <a:stretch>
            <a:fillRect/>
          </a:stretch>
        </p:blipFill>
        <p:spPr>
          <a:xfrm>
            <a:off x="381000" y="2133600"/>
            <a:ext cx="2286000" cy="2759869"/>
          </a:xfrm>
        </p:spPr>
      </p:pic>
    </p:spTree>
    <p:extLst>
      <p:ext uri="{BB962C8B-B14F-4D97-AF65-F5344CB8AC3E}">
        <p14:creationId xmlns:p14="http://schemas.microsoft.com/office/powerpoint/2010/main" val="279589701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F3A24-97B8-45C7-A3A9-FA68FF310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134147" name="Rectangle 1"/>
          <p:cNvSpPr>
            <a:spLocks noChangeArrowheads="1"/>
          </p:cNvSpPr>
          <p:nvPr/>
        </p:nvSpPr>
        <p:spPr bwMode="auto">
          <a:xfrm>
            <a:off x="76200" y="76200"/>
            <a:ext cx="8991600" cy="509883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Zechariah 13:8-9</a:t>
            </a:r>
          </a:p>
          <a:p>
            <a:pPr marL="0" marR="0"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rPr>
              <a:t>And I will bring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4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FC3C7-D4C2-4107-BDFB-B56AE2BF7B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5426"/>
            <a:ext cx="9083827" cy="6767147"/>
          </a:xfrm>
          <a:prstGeom prst="rect">
            <a:avLst/>
          </a:prstGeom>
        </p:spPr>
      </p:pic>
      <p:sp>
        <p:nvSpPr>
          <p:cNvPr id="21507" name="Rectangle 3"/>
          <p:cNvSpPr>
            <a:spLocks noGrp="1" noChangeArrowheads="1"/>
          </p:cNvSpPr>
          <p:nvPr>
            <p:ph type="body" idx="1"/>
          </p:nvPr>
        </p:nvSpPr>
        <p:spPr>
          <a:xfrm>
            <a:off x="30086" y="76200"/>
            <a:ext cx="9037714" cy="3505200"/>
          </a:xfrm>
        </p:spPr>
        <p:txBody>
          <a:bodyPr/>
          <a:lstStyle/>
          <a:p>
            <a:pPr marL="0" indent="0" algn="ctr" eaLnBrk="1" hangingPunct="1">
              <a:buNone/>
            </a:pPr>
            <a:r>
              <a:rPr lang="en-US" sz="4000" dirty="0">
                <a:solidFill>
                  <a:schemeClr val="tx2"/>
                </a:solidFill>
                <a:ea typeface="+mj-ea"/>
                <a:cs typeface="+mj-cs"/>
              </a:rPr>
              <a:t>Genesis 3:15</a:t>
            </a:r>
          </a:p>
          <a:p>
            <a:pPr marL="0" indent="0" algn="just" eaLnBrk="1" hangingPunct="1">
              <a:buFontTx/>
              <a:buNone/>
            </a:pPr>
            <a:r>
              <a:rPr lang="en-US" sz="3600" dirty="0"/>
              <a:t>“And I will put enmity between you and the woman, and between your seed and her seed; He shall bruise you on the head, and you shall bruise him on the heel.”</a:t>
            </a:r>
          </a:p>
        </p:txBody>
      </p:sp>
      <p:pic>
        <p:nvPicPr>
          <p:cNvPr id="2150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168650"/>
            <a:ext cx="2895600" cy="1479550"/>
          </a:xfrm>
          <a:prstGeom prst="rect">
            <a:avLst/>
          </a:prstGeom>
          <a:noFill/>
          <a:ln w="9525">
            <a:noFill/>
            <a:miter lim="800000"/>
            <a:headEnd/>
            <a:tailEnd/>
          </a:ln>
        </p:spPr>
      </p:pic>
    </p:spTree>
    <p:extLst>
      <p:ext uri="{BB962C8B-B14F-4D97-AF65-F5344CB8AC3E}">
        <p14:creationId xmlns:p14="http://schemas.microsoft.com/office/powerpoint/2010/main" val="71647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427621482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163972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59975-FA0C-405A-858B-C30292CE2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06" y="45720"/>
            <a:ext cx="9082388" cy="6766560"/>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76200" y="76200"/>
            <a:ext cx="8991600" cy="4662815"/>
          </a:xfrm>
          <a:prstGeom prst="rect">
            <a:avLst/>
          </a:prstGeom>
          <a:noFill/>
          <a:ln w="28575">
            <a:noFill/>
            <a:miter lim="800000"/>
            <a:headEnd/>
            <a:tailEnd/>
          </a:ln>
        </p:spPr>
        <p:txBody>
          <a:bodyPr wrap="square">
            <a:spAutoFit/>
          </a:bodyPr>
          <a:lstStyle/>
          <a:p>
            <a:pPr algn="ctr">
              <a:spcAft>
                <a:spcPts val="600"/>
              </a:spcAft>
              <a:defRPr/>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endPar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defRPr/>
            </a:pP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them rule over the fish of the sea and over the birds of the sky and over the cattle and over all the earth, and over every creeping thing that creeps on the earth</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200" baseline="30000" dirty="0">
                <a:effectLst>
                  <a:outerShdw blurRad="38100" dist="38100" dir="2700000" algn="tl">
                    <a:srgbClr val="000000">
                      <a:alpha val="43137"/>
                    </a:srgbClr>
                  </a:outerShdw>
                </a:effectLst>
                <a:latin typeface="Calibri" panose="020F0502020204030204" pitchFamily="34" charset="0"/>
              </a:rPr>
              <a:t>28 </a:t>
            </a:r>
            <a:r>
              <a:rPr lang="en-US" sz="3200" dirty="0">
                <a:effectLst>
                  <a:outerShdw blurRad="38100" dist="38100" dir="2700000" algn="tl">
                    <a:srgbClr val="000000">
                      <a:alpha val="43137"/>
                    </a:srgbClr>
                  </a:outerShdw>
                </a:effectLst>
                <a:latin typeface="Calibri" panose="020F0502020204030204" pitchFamily="34" charset="0"/>
              </a:rPr>
              <a:t>God blessed them; and God said to them, …</a:t>
            </a:r>
          </a:p>
        </p:txBody>
      </p:sp>
    </p:spTree>
    <p:extLst>
      <p:ext uri="{BB962C8B-B14F-4D97-AF65-F5344CB8AC3E}">
        <p14:creationId xmlns:p14="http://schemas.microsoft.com/office/powerpoint/2010/main" val="2643413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59975-FA0C-405A-858B-C30292CE2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06" y="45720"/>
            <a:ext cx="9082388" cy="6766560"/>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76200" y="76200"/>
            <a:ext cx="8991600" cy="2693045"/>
          </a:xfrm>
          <a:prstGeom prst="rect">
            <a:avLst/>
          </a:prstGeom>
          <a:noFill/>
          <a:ln w="28575">
            <a:noFill/>
            <a:miter lim="800000"/>
            <a:headEnd/>
            <a:tailEnd/>
          </a:ln>
        </p:spPr>
        <p:txBody>
          <a:bodyPr wrap="square">
            <a:spAutoFit/>
          </a:bodyPr>
          <a:lstStyle/>
          <a:p>
            <a:pPr algn="ctr">
              <a:spcAft>
                <a:spcPts val="600"/>
              </a:spcAft>
              <a:defRPr/>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endPar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defRPr/>
            </a:pPr>
            <a:r>
              <a:rPr lang="en-US" sz="3200" baseline="30000"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“Be fruitful and multiply, and fill the earth,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the fish of the sea and over the birds of the sky and over every living thing that moves on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4444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CFF085B2-C6A5-4D88-B54C-9C48DD7B7B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286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47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24200" y="228600"/>
            <a:ext cx="2895600" cy="1066800"/>
          </a:xfrm>
        </p:spPr>
        <p:txBody>
          <a:bodyPr/>
          <a:lstStyle/>
          <a:p>
            <a:pPr algn="ct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br>
            <a:r>
              <a:rPr lang="en-US" altLang="en-US" sz="2000" i="1" dirty="0">
                <a:solidFill>
                  <a:schemeClr val="tx1"/>
                </a:solidFill>
                <a:effectLst>
                  <a:outerShdw blurRad="38100" dist="38100" dir="2700000" algn="tl">
                    <a:srgbClr val="000000">
                      <a:alpha val="43137"/>
                    </a:srgbClr>
                  </a:outerShdw>
                </a:effectLst>
                <a:latin typeface="Calibri" panose="020F0502020204030204" pitchFamily="34" charset="0"/>
              </a:rPr>
              <a:t>Basic Theology, </a:t>
            </a:r>
            <a: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t>Page 511</a:t>
            </a:r>
          </a:p>
        </p:txBody>
      </p:sp>
      <p:pic>
        <p:nvPicPr>
          <p:cNvPr id="32771" name="Picture 4">
            <a:extLst>
              <a:ext uri="{FF2B5EF4-FFF2-40B4-BE49-F238E27FC236}">
                <a16:creationId xmlns:a16="http://schemas.microsoft.com/office/drawing/2014/main" id="{3375EC81-464F-45AE-94F4-9D03B8914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11337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8100" y="1600200"/>
            <a:ext cx="9067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FontTx/>
              <a:buNone/>
              <a:defRPr/>
            </a:pPr>
            <a:r>
              <a:rPr lang="en-US" sz="3000" kern="0" dirty="0">
                <a:effectLst>
                  <a:outerShdw blurRad="38100" dist="38100" dir="2700000" algn="tl">
                    <a:srgbClr val="000000">
                      <a:alpha val="43137"/>
                    </a:srgbClr>
                  </a:outerShdw>
                </a:effectLst>
                <a:latin typeface="Calibri" panose="020F0502020204030204" pitchFamily="34" charset="0"/>
              </a:rPr>
              <a:t>“Why is an earthly kingdom necessary? Did He not receive His inheritance when He was raised and exalted in heaven? </a:t>
            </a:r>
            <a:r>
              <a:rPr lang="en-US" sz="3000" b="1" u="sng" kern="0" dirty="0">
                <a:solidFill>
                  <a:srgbClr val="FFFFCC"/>
                </a:solidFill>
                <a:effectLst>
                  <a:outerShdw blurRad="38100" dist="38100" dir="2700000" algn="tl">
                    <a:srgbClr val="000000">
                      <a:alpha val="43137"/>
                    </a:srgbClr>
                  </a:outerShdw>
                </a:effectLst>
                <a:latin typeface="Calibri" panose="020F0502020204030204" pitchFamily="34" charset="0"/>
              </a:rPr>
              <a:t>Is not His present rule His inheritance? Why does there need to be an earthly kingdom? Because He must be triumphant in the same arena where He was seemingly defeated.  His rejection by the rulers of this world was on this earth (1Cor. 2:8). His exaltation must also be on this earth</a:t>
            </a:r>
            <a:r>
              <a:rPr lang="en-US" sz="3000" b="1"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000" kern="0" dirty="0">
                <a:effectLst>
                  <a:outerShdw blurRad="38100" dist="38100" dir="2700000" algn="tl">
                    <a:srgbClr val="000000">
                      <a:alpha val="43137"/>
                    </a:srgbClr>
                  </a:outerShdw>
                </a:effectLst>
                <a:latin typeface="Calibri" panose="020F0502020204030204" pitchFamily="34" charset="0"/>
              </a:rPr>
              <a:t> And so it shall be when He comes again to rule this world in righteousness. He has waited long for His inheritance; soon He shall receive it.”</a:t>
            </a:r>
          </a:p>
        </p:txBody>
      </p:sp>
    </p:spTree>
    <p:extLst>
      <p:ext uri="{BB962C8B-B14F-4D97-AF65-F5344CB8AC3E}">
        <p14:creationId xmlns:p14="http://schemas.microsoft.com/office/powerpoint/2010/main" val="334963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8628" y="45701"/>
            <a:ext cx="8534400" cy="838200"/>
          </a:xfrm>
        </p:spPr>
        <p:txBody>
          <a:bodyPr/>
          <a:lstStyle/>
          <a:p>
            <a:pPr algn="ctr" eaLnBrk="1" hangingPunct="1"/>
            <a:r>
              <a:rPr lang="en-US" sz="3600" dirty="0"/>
              <a:t>1. Kingdom Throughout the Bible</a:t>
            </a:r>
          </a:p>
        </p:txBody>
      </p:sp>
      <p:graphicFrame>
        <p:nvGraphicFramePr>
          <p:cNvPr id="4" name="Table 3"/>
          <p:cNvGraphicFramePr>
            <a:graphicFrameLocks noGrp="1"/>
          </p:cNvGraphicFramePr>
          <p:nvPr>
            <p:extLst>
              <p:ext uri="{D42A27DB-BD31-4B8C-83A1-F6EECF244321}">
                <p14:modId xmlns:p14="http://schemas.microsoft.com/office/powerpoint/2010/main" val="2877899699"/>
              </p:ext>
            </p:extLst>
          </p:nvPr>
        </p:nvGraphicFramePr>
        <p:xfrm>
          <a:off x="304800" y="1144368"/>
          <a:ext cx="8534400" cy="3566160"/>
        </p:xfrm>
        <a:graphic>
          <a:graphicData uri="http://schemas.openxmlformats.org/drawingml/2006/table">
            <a:tbl>
              <a:tblPr firstRow="1" bandRow="1">
                <a:tableStyleId>{5940675A-B579-460E-94D1-54222C63F5DA}</a:tableStyleId>
              </a:tblPr>
              <a:tblGrid>
                <a:gridCol w="4191000">
                  <a:extLst>
                    <a:ext uri="{9D8B030D-6E8A-4147-A177-3AD203B41FA5}">
                      <a16:colId xmlns:a16="http://schemas.microsoft.com/office/drawing/2014/main" val="4287931007"/>
                    </a:ext>
                  </a:extLst>
                </a:gridCol>
                <a:gridCol w="4343400">
                  <a:extLst>
                    <a:ext uri="{9D8B030D-6E8A-4147-A177-3AD203B41FA5}">
                      <a16:colId xmlns:a16="http://schemas.microsoft.com/office/drawing/2014/main" val="4222968114"/>
                    </a:ext>
                  </a:extLst>
                </a:gridCol>
              </a:tblGrid>
              <a:tr h="3566160">
                <a:tc>
                  <a:txBody>
                    <a:bodyPr/>
                    <a:lstStyle/>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Mysteries</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Church</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Israel’s Discipline &amp; Restoration</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Re-offer of the King/Kingdom</a:t>
                      </a:r>
                    </a:p>
                  </a:txBody>
                  <a:tcPr/>
                </a:tc>
                <a:tc>
                  <a:txBody>
                    <a:bodyPr/>
                    <a:lstStyle/>
                    <a:p>
                      <a:pPr marL="693738" marR="0" lvl="0" indent="-693738" algn="l" defTabSz="914400" rtl="0" eaLnBrk="0" fontAlgn="base" latinLnBrk="0" hangingPunct="0">
                        <a:lnSpc>
                          <a:spcPct val="100000"/>
                        </a:lnSpc>
                        <a:spcBef>
                          <a:spcPct val="0"/>
                        </a:spcBef>
                        <a:spcAft>
                          <a:spcPts val="2400"/>
                        </a:spcAft>
                        <a:buClr>
                          <a:srgbClr val="66FFFF"/>
                        </a:buClr>
                        <a:buSzPct val="100000"/>
                        <a:buFont typeface="+mj-lt"/>
                        <a:buAutoNum type="arabicPeriod" startAt="15"/>
                        <a:tabLst/>
                        <a:defRPr/>
                      </a:pPr>
                      <a:r>
                        <a:rPr lang="en-US" sz="28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mn-cs"/>
                        </a:rPr>
                        <a:t>Transfer of Kingdom Authority</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Kingdom Establishment</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Eternal State</a:t>
                      </a:r>
                    </a:p>
                    <a:p>
                      <a:pPr marL="742950" marR="0" lvl="0" indent="-742950" algn="l" defTabSz="914400" rtl="0" eaLnBrk="1" fontAlgn="base" latinLnBrk="0" hangingPunct="1">
                        <a:lnSpc>
                          <a:spcPct val="100000"/>
                        </a:lnSpc>
                        <a:spcBef>
                          <a:spcPts val="0"/>
                        </a:spcBef>
                        <a:spcAft>
                          <a:spcPts val="2400"/>
                        </a:spcAft>
                        <a:buClr>
                          <a:srgbClr val="00FFFF"/>
                        </a:buClr>
                        <a:buSzPct val="100000"/>
                        <a:buFont typeface="+mj-lt"/>
                        <a:buAutoNum type="arabicPeriod" startAt="11"/>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Testimony of Early Church History</a:t>
                      </a: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14517209"/>
                  </a:ext>
                </a:extLst>
              </a:tr>
            </a:tbl>
          </a:graphicData>
        </a:graphic>
      </p:graphicFrame>
      <p:pic>
        <p:nvPicPr>
          <p:cNvPr id="6"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5028159"/>
            <a:ext cx="1706563" cy="1753641"/>
          </a:xfrm>
          <a:prstGeom prst="rect">
            <a:avLst/>
          </a:prstGeom>
          <a:noFill/>
          <a:ln w="9525">
            <a:noFill/>
            <a:miter lim="800000"/>
            <a:headEnd/>
            <a:tailEnd/>
          </a:ln>
        </p:spPr>
      </p:pic>
    </p:spTree>
    <p:extLst>
      <p:ext uri="{BB962C8B-B14F-4D97-AF65-F5344CB8AC3E}">
        <p14:creationId xmlns:p14="http://schemas.microsoft.com/office/powerpoint/2010/main" val="2453281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845216383"/>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590A-F9AA-4C51-9462-021603796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5" name="Subtitle 3"/>
          <p:cNvSpPr txBox="1">
            <a:spLocks/>
          </p:cNvSpPr>
          <p:nvPr/>
        </p:nvSpPr>
        <p:spPr bwMode="auto">
          <a:xfrm>
            <a:off x="228600" y="76201"/>
            <a:ext cx="8686800" cy="396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buNone/>
              <a:defRPr/>
            </a:pPr>
            <a:r>
              <a:rPr lang="en-US" sz="4000" kern="0" dirty="0">
                <a:solidFill>
                  <a:srgbClr val="00FFFF"/>
                </a:solidFill>
                <a:effectLst>
                  <a:outerShdw blurRad="38100" dist="38100" dir="2700000" algn="tl">
                    <a:srgbClr val="000000">
                      <a:alpha val="43137"/>
                    </a:srgbClr>
                  </a:outerShdw>
                </a:effectLst>
                <a:ea typeface="+mj-ea"/>
                <a:cs typeface="+mj-cs"/>
              </a:rPr>
              <a:t>Exodus 19:5-6</a:t>
            </a:r>
          </a:p>
          <a:p>
            <a:pPr marL="0" indent="0" algn="just">
              <a:buNone/>
              <a:defRPr/>
            </a:pPr>
            <a:r>
              <a:rPr lang="en-US" kern="0" dirty="0">
                <a:effectLst>
                  <a:outerShdw blurRad="38100" dist="38100" dir="2700000" algn="tl">
                    <a:srgbClr val="000000">
                      <a:alpha val="43137"/>
                    </a:srgbClr>
                  </a:outerShdw>
                </a:effectLst>
              </a:rPr>
              <a:t>“Now then, </a:t>
            </a:r>
            <a:r>
              <a:rPr lang="en-US" b="1" u="sng" dirty="0">
                <a:solidFill>
                  <a:srgbClr val="FFFFCC"/>
                </a:solidFill>
                <a:effectLst>
                  <a:outerShdw blurRad="38100" dist="38100" dir="2700000" algn="tl">
                    <a:srgbClr val="000000">
                      <a:alpha val="43137"/>
                    </a:srgbClr>
                  </a:outerShdw>
                </a:effectLst>
              </a:rPr>
              <a:t>if</a:t>
            </a:r>
            <a:r>
              <a:rPr lang="en-US" kern="0" dirty="0">
                <a:effectLst>
                  <a:outerShdw blurRad="38100" dist="38100" dir="2700000" algn="tl">
                    <a:srgbClr val="000000">
                      <a:alpha val="43137"/>
                    </a:srgbClr>
                  </a:outerShdw>
                </a:effectLst>
              </a:rPr>
              <a:t> you will indeed obey My voice and keep My covenant, </a:t>
            </a:r>
            <a:r>
              <a:rPr lang="en-US" b="1" u="sng" dirty="0">
                <a:solidFill>
                  <a:srgbClr val="FFFFCC"/>
                </a:solidFill>
                <a:effectLst>
                  <a:outerShdw blurRad="38100" dist="38100" dir="2700000" algn="tl">
                    <a:srgbClr val="000000">
                      <a:alpha val="43137"/>
                    </a:srgbClr>
                  </a:outerShdw>
                </a:effectLst>
              </a:rPr>
              <a:t>then</a:t>
            </a:r>
            <a:r>
              <a:rPr lang="en-US" kern="0" dirty="0">
                <a:effectLst>
                  <a:outerShdw blurRad="38100" dist="38100" dir="2700000" algn="tl">
                    <a:srgbClr val="000000">
                      <a:alpha val="43137"/>
                    </a:srgbClr>
                  </a:outerShdw>
                </a:effectLst>
              </a:rPr>
              <a:t> you shall be My own possession among all the peoples, for all the earth is Mine; and you shall be to Me a </a:t>
            </a:r>
            <a:r>
              <a:rPr lang="en-US" b="1" u="sng" dirty="0">
                <a:solidFill>
                  <a:srgbClr val="FFFFCC"/>
                </a:solidFill>
                <a:effectLst>
                  <a:outerShdw blurRad="38100" dist="38100" dir="2700000" algn="tl">
                    <a:srgbClr val="000000">
                      <a:alpha val="43137"/>
                    </a:srgbClr>
                  </a:outerShdw>
                </a:effectLst>
              </a:rPr>
              <a:t>kingdom</a:t>
            </a:r>
            <a:r>
              <a:rPr lang="en-US" kern="0" dirty="0">
                <a:effectLst>
                  <a:outerShdw blurRad="38100" dist="38100" dir="2700000" algn="tl">
                    <a:srgbClr val="000000">
                      <a:alpha val="43137"/>
                    </a:srgbClr>
                  </a:outerShdw>
                </a:effectLst>
              </a:rPr>
              <a:t> of priests and a holy nation.’ These are the words that you shall speak to the sons of Israel.”</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48063" y="3733800"/>
            <a:ext cx="2047875" cy="1371600"/>
          </a:xfrm>
          <a:prstGeom prst="rect">
            <a:avLst/>
          </a:prstGeom>
          <a:noFill/>
          <a:ln w="9525">
            <a:noFill/>
            <a:miter lim="800000"/>
            <a:headEnd/>
            <a:tailEnd/>
          </a:ln>
        </p:spPr>
      </p:pic>
    </p:spTree>
    <p:extLst>
      <p:ext uri="{BB962C8B-B14F-4D97-AF65-F5344CB8AC3E}">
        <p14:creationId xmlns:p14="http://schemas.microsoft.com/office/powerpoint/2010/main" val="2686123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7640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139824" y="76201"/>
            <a:ext cx="8864352"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000" kern="0" dirty="0">
                <a:solidFill>
                  <a:srgbClr val="00FFFF"/>
                </a:solidFill>
                <a:effectLst>
                  <a:outerShdw blurRad="38100" dist="38100" dir="2700000" algn="tl">
                    <a:srgbClr val="000000">
                      <a:alpha val="43137"/>
                    </a:srgbClr>
                  </a:outerShdw>
                </a:effectLst>
                <a:ea typeface="+mj-ea"/>
                <a:cs typeface="+mj-cs"/>
              </a:rPr>
              <a:t>2 Peter 1:19</a:t>
            </a:r>
          </a:p>
          <a:p>
            <a:pPr marL="0" lvl="0" indent="0" algn="just">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i="1" dirty="0">
                <a:effectLst>
                  <a:outerShdw blurRad="38100" dist="38100" dir="2700000" algn="tl">
                    <a:srgbClr val="000000">
                      <a:alpha val="43137"/>
                    </a:srgbClr>
                  </a:outerShdw>
                </a:effectLst>
              </a:rPr>
              <a:t>So</a:t>
            </a:r>
            <a:r>
              <a:rPr lang="en-US" sz="3600" dirty="0">
                <a:effectLst>
                  <a:outerShdw blurRad="38100" dist="38100" dir="2700000" algn="tl">
                    <a:srgbClr val="000000">
                      <a:alpha val="43137"/>
                    </a:srgbClr>
                  </a:outerShdw>
                </a:effectLst>
              </a:rPr>
              <a:t> we have the </a:t>
            </a:r>
            <a:r>
              <a:rPr lang="en-US" sz="3600" b="1" u="sng" dirty="0">
                <a:solidFill>
                  <a:srgbClr val="FFFFCC"/>
                </a:solidFill>
                <a:effectLst>
                  <a:outerShdw blurRad="38100" dist="38100" dir="2700000" algn="tl">
                    <a:srgbClr val="000000">
                      <a:alpha val="43137"/>
                    </a:srgbClr>
                  </a:outerShdw>
                </a:effectLst>
              </a:rPr>
              <a:t>prophetic word</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made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more sure</a:t>
            </a:r>
            <a:r>
              <a:rPr lang="en-US" sz="3600" dirty="0">
                <a:effectLst>
                  <a:outerShdw blurRad="38100" dist="38100" dir="2700000" algn="tl">
                    <a:srgbClr val="000000">
                      <a:alpha val="43137"/>
                    </a:srgbClr>
                  </a:outerShdw>
                </a:effectLst>
              </a:rPr>
              <a:t>, to which you do well to pay attention as to a l</a:t>
            </a:r>
            <a:r>
              <a:rPr lang="en-US" sz="3600" b="1" u="sng" dirty="0">
                <a:solidFill>
                  <a:srgbClr val="FFFFCC"/>
                </a:solidFill>
                <a:effectLst>
                  <a:outerShdw blurRad="38100" dist="38100" dir="2700000" algn="tl">
                    <a:srgbClr val="000000">
                      <a:alpha val="43137"/>
                    </a:srgbClr>
                  </a:outerShdw>
                </a:effectLst>
              </a:rPr>
              <a:t>amp shining in a dark place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until</a:t>
            </a:r>
            <a:r>
              <a:rPr lang="en-US" sz="3600" dirty="0">
                <a:effectLst>
                  <a:outerShdw blurRad="38100" dist="38100" dir="2700000" algn="tl">
                    <a:srgbClr val="000000">
                      <a:alpha val="43137"/>
                    </a:srgbClr>
                  </a:outerShdw>
                </a:effectLst>
              </a:rPr>
              <a:t> the day dawns and the </a:t>
            </a:r>
            <a:r>
              <a:rPr lang="en-US" sz="3600" b="1" u="sng" dirty="0">
                <a:solidFill>
                  <a:srgbClr val="FFFFCC"/>
                </a:solidFill>
                <a:effectLst>
                  <a:outerShdw blurRad="38100" dist="38100" dir="2700000" algn="tl">
                    <a:srgbClr val="000000">
                      <a:alpha val="43137"/>
                    </a:srgbClr>
                  </a:outerShdw>
                </a:effectLst>
              </a:rPr>
              <a:t>morning star</a:t>
            </a:r>
            <a:r>
              <a:rPr lang="en-US" sz="3600" dirty="0">
                <a:effectLst>
                  <a:outerShdw blurRad="38100" dist="38100" dir="2700000" algn="tl">
                    <a:srgbClr val="000000">
                      <a:alpha val="43137"/>
                    </a:srgbClr>
                  </a:outerShdw>
                </a:effectLst>
              </a:rPr>
              <a:t> arises in your hearts</a:t>
            </a:r>
            <a:r>
              <a:rPr lang="en-US" sz="3600" kern="0" dirty="0">
                <a:solidFill>
                  <a:srgbClr val="FFFFFF"/>
                </a:solidFill>
                <a:effectLst>
                  <a:outerShdw blurRad="38100" dist="38100" dir="2700000" algn="tl">
                    <a:srgbClr val="000000">
                      <a:alpha val="43137"/>
                    </a:srgbClr>
                  </a:outerShdw>
                </a:effectLst>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1834" y="3429000"/>
            <a:ext cx="1820333" cy="1219200"/>
          </a:xfrm>
          <a:prstGeom prst="rect">
            <a:avLst/>
          </a:prstGeom>
          <a:noFill/>
          <a:ln w="9525">
            <a:noFill/>
            <a:miter lim="800000"/>
            <a:headEnd/>
            <a:tailEnd/>
          </a:ln>
        </p:spPr>
      </p:pic>
    </p:spTree>
    <p:extLst>
      <p:ext uri="{BB962C8B-B14F-4D97-AF65-F5344CB8AC3E}">
        <p14:creationId xmlns:p14="http://schemas.microsoft.com/office/powerpoint/2010/main" val="147584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3352800" y="1295400"/>
            <a:ext cx="5410200" cy="4114800"/>
          </a:xfrm>
        </p:spPr>
        <p:txBody>
          <a:bodyPr/>
          <a:lstStyle/>
          <a:p>
            <a:pPr eaLnBrk="1" hangingPunct="1">
              <a:spcBef>
                <a:spcPts val="0"/>
              </a:spcBef>
              <a:spcAft>
                <a:spcPts val="1200"/>
              </a:spcAft>
              <a:defRPr/>
            </a:pPr>
            <a:r>
              <a:rPr lang="en-US" sz="2800" dirty="0">
                <a:effectLst>
                  <a:outerShdw blurRad="38100" dist="38100" dir="2700000" algn="tl">
                    <a:srgbClr val="000000">
                      <a:alpha val="43137"/>
                    </a:srgbClr>
                  </a:outerShdw>
                </a:effectLst>
              </a:rPr>
              <a:t>Kingdom Characteristics </a:t>
            </a:r>
          </a:p>
          <a:p>
            <a:pPr eaLnBrk="1" hangingPunct="1">
              <a:spcBef>
                <a:spcPts val="0"/>
              </a:spcBef>
              <a:spcAft>
                <a:spcPts val="1200"/>
              </a:spcAft>
              <a:defRPr/>
            </a:pPr>
            <a:r>
              <a:rPr lang="en-US" sz="2800" dirty="0">
                <a:effectLst>
                  <a:outerShdw blurRad="38100" dist="38100" dir="2700000" algn="tl">
                    <a:srgbClr val="000000">
                      <a:alpha val="43137"/>
                    </a:srgbClr>
                  </a:outerShdw>
                </a:effectLst>
              </a:rPr>
              <a:t>Is. 2:1-4; 11:6-9; 65:17-25</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Jerusalem = center of world spiritual and political authority</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Perfect justice</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World peace</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Peace in the animal kingdom</a:t>
            </a:r>
          </a:p>
          <a:p>
            <a:pPr lvl="1" eaLnBrk="1" hangingPunct="1">
              <a:spcBef>
                <a:spcPts val="0"/>
              </a:spcBef>
              <a:spcAft>
                <a:spcPts val="1200"/>
              </a:spcAft>
              <a:defRPr/>
            </a:pPr>
            <a:r>
              <a:rPr lang="en-US" sz="2800" dirty="0">
                <a:effectLst>
                  <a:outerShdw blurRad="38100" dist="38100" dir="2700000" algn="tl">
                    <a:srgbClr val="000000">
                      <a:alpha val="43137"/>
                    </a:srgbClr>
                  </a:outerShdw>
                </a:effectLst>
              </a:rPr>
              <a:t>Universal spiritual knowledge. </a:t>
            </a:r>
          </a:p>
          <a:p>
            <a:pPr lvl="1" eaLnBrk="1" hangingPunct="1">
              <a:lnSpc>
                <a:spcPct val="90000"/>
              </a:lnSpc>
              <a:defRPr/>
            </a:pPr>
            <a:endParaRPr lang="en-US" sz="2800" dirty="0">
              <a:effectLst>
                <a:outerShdw blurRad="38100" dist="38100" dir="2700000" algn="tl">
                  <a:srgbClr val="000000">
                    <a:alpha val="43137"/>
                  </a:srgbClr>
                </a:outerShdw>
              </a:effectLst>
            </a:endParaRPr>
          </a:p>
        </p:txBody>
      </p:sp>
      <p:pic>
        <p:nvPicPr>
          <p:cNvPr id="47108"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304800" y="1447800"/>
            <a:ext cx="2925763" cy="3962400"/>
          </a:xfrm>
        </p:spPr>
      </p:pic>
    </p:spTree>
    <p:extLst>
      <p:ext uri="{BB962C8B-B14F-4D97-AF65-F5344CB8AC3E}">
        <p14:creationId xmlns:p14="http://schemas.microsoft.com/office/powerpoint/2010/main" val="2682490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4947393"/>
              </p:ext>
            </p:extLst>
          </p:nvPr>
        </p:nvGraphicFramePr>
        <p:xfrm>
          <a:off x="114300" y="274320"/>
          <a:ext cx="8915400" cy="6309360"/>
        </p:xfrm>
        <a:graphic>
          <a:graphicData uri="http://schemas.openxmlformats.org/drawingml/2006/table">
            <a:tbl>
              <a:tblPr firstRow="1" bandRow="1">
                <a:tableStyleId>{073A0DAA-6AF3-43AB-8588-CEC1D06C72B9}</a:tableStyleId>
              </a:tblPr>
              <a:tblGrid>
                <a:gridCol w="4229100">
                  <a:extLst>
                    <a:ext uri="{9D8B030D-6E8A-4147-A177-3AD203B41FA5}">
                      <a16:colId xmlns:a16="http://schemas.microsoft.com/office/drawing/2014/main" val="866188475"/>
                    </a:ext>
                  </a:extLst>
                </a:gridCol>
                <a:gridCol w="4686300">
                  <a:extLst>
                    <a:ext uri="{9D8B030D-6E8A-4147-A177-3AD203B41FA5}">
                      <a16:colId xmlns:a16="http://schemas.microsoft.com/office/drawing/2014/main" val="1256399376"/>
                    </a:ext>
                  </a:extLst>
                </a:gridCol>
              </a:tblGrid>
              <a:tr h="37084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Established by God (Dan. 2:44)</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Eternal (Dan. 7:27)</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Christ’s direct rule (Zech. 9:9-10)</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Earthly (Zech. 14:9)</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Land promises realized (Gen. 15:18-21)</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Israel’s preeminence (Isa. 49:22-23)</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Immediate answered prayers </a:t>
                      </a:r>
                      <a:r>
                        <a:rPr lang="en-US" sz="2800" b="0" kern="1200" dirty="0">
                          <a:solidFill>
                            <a:schemeClr val="bg2"/>
                          </a:solidFill>
                          <a:latin typeface="Calibri" panose="020F0502020204030204" pitchFamily="34" charset="0"/>
                          <a:ea typeface="+mn-ea"/>
                          <a:cs typeface="+mn-cs"/>
                        </a:rPr>
                        <a:t>(Isa. 65:24)</a:t>
                      </a:r>
                      <a:endParaRPr lang="en-US" sz="2800" b="0" kern="1200" noProof="0" dirty="0">
                        <a:solidFill>
                          <a:schemeClr val="bg2"/>
                        </a:solidFill>
                        <a:latin typeface="Calibri" panose="020F0502020204030204" pitchFamily="34" charset="0"/>
                        <a:ea typeface="+mn-ea"/>
                        <a:cs typeface="+mn-cs"/>
                      </a:endParaRPr>
                    </a:p>
                  </a:txBody>
                  <a:tcPr/>
                </a:tc>
                <a:tc>
                  <a:txBody>
                    <a:bodyPr/>
                    <a:lstStyle/>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Millennial Temple (Ezek. 40‒46)</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Millennial David (Jer. 30:9) </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Righteousness (Isa. 9:6-7)</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Curse curtailed (Isa. 65:20, 22)</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Peace (Isa. 2:4)</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Prosperity (Amos 9:13-14; Isa 65:22)</a:t>
                      </a:r>
                    </a:p>
                    <a:p>
                      <a:pPr marL="342900" marR="0" lvl="0" indent="-3429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2"/>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HP Desktop\Pictures\Gabe's images\DivisionOfLandInMillennium.jpg"/>
          <p:cNvPicPr>
            <a:picLocks noChangeAspect="1" noChangeArrowheads="1"/>
          </p:cNvPicPr>
          <p:nvPr/>
        </p:nvPicPr>
        <p:blipFill>
          <a:blip r:embed="rId2" cstate="print"/>
          <a:srcRect/>
          <a:stretch>
            <a:fillRect/>
          </a:stretch>
        </p:blipFill>
        <p:spPr bwMode="auto">
          <a:xfrm>
            <a:off x="84138" y="152400"/>
            <a:ext cx="8956675" cy="6553200"/>
          </a:xfrm>
          <a:prstGeom prst="rect">
            <a:avLst/>
          </a:prstGeom>
          <a:noFill/>
          <a:ln w="9525">
            <a:noFill/>
            <a:miter lim="800000"/>
            <a:headEnd/>
            <a:tailEnd/>
          </a:ln>
        </p:spPr>
      </p:pic>
    </p:spTree>
    <p:extLst>
      <p:ext uri="{BB962C8B-B14F-4D97-AF65-F5344CB8AC3E}">
        <p14:creationId xmlns:p14="http://schemas.microsoft.com/office/powerpoint/2010/main" val="3403870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216" y="228600"/>
            <a:ext cx="7697569" cy="6400800"/>
          </a:xfrm>
          <a:prstGeom prst="rect">
            <a:avLst/>
          </a:prstGeom>
          <a:ln w="28575">
            <a:solidFill>
              <a:schemeClr val="tx1"/>
            </a:solidFill>
          </a:ln>
        </p:spPr>
      </p:pic>
    </p:spTree>
    <p:extLst>
      <p:ext uri="{BB962C8B-B14F-4D97-AF65-F5344CB8AC3E}">
        <p14:creationId xmlns:p14="http://schemas.microsoft.com/office/powerpoint/2010/main" val="888508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heMellenniumTemple.jpg"/>
          <p:cNvPicPr>
            <a:picLocks noChangeAspect="1" noChangeArrowheads="1"/>
          </p:cNvPicPr>
          <p:nvPr/>
        </p:nvPicPr>
        <p:blipFill>
          <a:blip r:embed="rId2" cstate="print"/>
          <a:srcRect/>
          <a:stretch>
            <a:fillRect/>
          </a:stretch>
        </p:blipFill>
        <p:spPr bwMode="auto">
          <a:xfrm>
            <a:off x="1285585" y="228600"/>
            <a:ext cx="6572830" cy="6400800"/>
          </a:xfrm>
          <a:prstGeom prst="rect">
            <a:avLst/>
          </a:prstGeom>
          <a:noFill/>
          <a:ln w="9525">
            <a:noFill/>
            <a:miter lim="800000"/>
            <a:headEnd/>
            <a:tailEnd/>
          </a:ln>
        </p:spPr>
      </p:pic>
    </p:spTree>
    <p:extLst>
      <p:ext uri="{BB962C8B-B14F-4D97-AF65-F5344CB8AC3E}">
        <p14:creationId xmlns:p14="http://schemas.microsoft.com/office/powerpoint/2010/main" val="2342413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HP Desktop\Pictures\Gabe's images\TempleComparisons.jpg"/>
          <p:cNvPicPr>
            <a:picLocks noChangeAspect="1" noChangeArrowheads="1"/>
          </p:cNvPicPr>
          <p:nvPr/>
        </p:nvPicPr>
        <p:blipFill>
          <a:blip r:embed="rId2" cstate="print"/>
          <a:srcRect/>
          <a:stretch>
            <a:fillRect/>
          </a:stretch>
        </p:blipFill>
        <p:spPr bwMode="auto">
          <a:xfrm>
            <a:off x="156754" y="457200"/>
            <a:ext cx="8830492" cy="5943600"/>
          </a:xfrm>
          <a:prstGeom prst="rect">
            <a:avLst/>
          </a:prstGeom>
          <a:noFill/>
          <a:ln w="9525">
            <a:noFill/>
            <a:miter lim="800000"/>
            <a:headEnd/>
            <a:tailEnd/>
          </a:ln>
        </p:spPr>
      </p:pic>
    </p:spTree>
    <p:extLst>
      <p:ext uri="{BB962C8B-B14F-4D97-AF65-F5344CB8AC3E}">
        <p14:creationId xmlns:p14="http://schemas.microsoft.com/office/powerpoint/2010/main" val="92237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3148691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4958" y="173454"/>
            <a:ext cx="5194242" cy="6511092"/>
          </a:xfrm>
          <a:prstGeom prst="rect">
            <a:avLst/>
          </a:prstGeom>
        </p:spPr>
      </p:pic>
      <p:sp>
        <p:nvSpPr>
          <p:cNvPr id="4" name="TextBox 3"/>
          <p:cNvSpPr txBox="1"/>
          <p:nvPr/>
        </p:nvSpPr>
        <p:spPr>
          <a:xfrm>
            <a:off x="88842" y="3044280"/>
            <a:ext cx="3416358" cy="769441"/>
          </a:xfrm>
          <a:prstGeom prst="rect">
            <a:avLst/>
          </a:prstGeom>
          <a:noFill/>
        </p:spPr>
        <p:txBody>
          <a:bodyPr wrap="square" rtlCol="0">
            <a:spAutoFit/>
          </a:bodyPr>
          <a:lstStyle/>
          <a:p>
            <a:r>
              <a:rPr lang="en-US" sz="4400" dirty="0">
                <a:solidFill>
                  <a:schemeClr val="tx2"/>
                </a:solidFill>
                <a:latin typeface="Calibri" panose="020F0502020204030204" pitchFamily="34" charset="0"/>
                <a:ea typeface="+mj-ea"/>
                <a:cs typeface="+mj-cs"/>
              </a:rPr>
              <a:t>The Dead Sea</a:t>
            </a:r>
          </a:p>
        </p:txBody>
      </p:sp>
      <p:pic>
        <p:nvPicPr>
          <p:cNvPr id="5" name="Picture 4">
            <a:extLst>
              <a:ext uri="{FF2B5EF4-FFF2-40B4-BE49-F238E27FC236}">
                <a16:creationId xmlns:a16="http://schemas.microsoft.com/office/drawing/2014/main" id="{C0439BEB-032F-4522-A80D-B4F520CF94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8" y="381000"/>
            <a:ext cx="2986732" cy="22860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7988DCB-D1BE-4D7A-B90E-DCF9567687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654" y="4114800"/>
            <a:ext cx="2986734" cy="22860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9691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391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55218-1AB7-4FB0-84C4-3B53C8231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176213" y="76200"/>
            <a:ext cx="8791575" cy="5094288"/>
          </a:xfrm>
          <a:prstGeom prst="rect">
            <a:avLst/>
          </a:prstGeom>
          <a:noFill/>
          <a:ln w="28575">
            <a:noFill/>
            <a:miter lim="800000"/>
            <a:headEnd/>
            <a:tailEnd/>
          </a:ln>
        </p:spPr>
        <p:txBody>
          <a:bodyPr>
            <a:spAutoFit/>
          </a:bodyPr>
          <a:lstStyle/>
          <a:p>
            <a:pPr algn="ctr">
              <a:spcAft>
                <a:spcPts val="6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creation was subjected to futility, not willingly, but because of Him who subjected it,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3661826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D699A13-E3BF-4E80-A7BA-5AE615F75764}"/>
              </a:ext>
            </a:extLst>
          </p:cNvPr>
          <p:cNvSpPr>
            <a:spLocks noGrp="1" noChangeArrowheads="1"/>
          </p:cNvSpPr>
          <p:nvPr>
            <p:ph type="title"/>
          </p:nvPr>
        </p:nvSpPr>
        <p:spPr>
          <a:xfrm>
            <a:off x="1562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 Luke 4:5-8; Rom. 8:19-22)</a:t>
            </a: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147" name="Rectangle 3">
            <a:extLst>
              <a:ext uri="{FF2B5EF4-FFF2-40B4-BE49-F238E27FC236}">
                <a16:creationId xmlns:a16="http://schemas.microsoft.com/office/drawing/2014/main" id="{E20A4117-02C0-435B-BA49-74ABF45830C5}"/>
              </a:ext>
            </a:extLst>
          </p:cNvPr>
          <p:cNvSpPr>
            <a:spLocks noGrp="1" noChangeArrowheads="1"/>
          </p:cNvSpPr>
          <p:nvPr>
            <p:ph type="body" idx="1"/>
          </p:nvPr>
        </p:nvSpPr>
        <p:spPr>
          <a:xfrm>
            <a:off x="1714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Whole world lies in his power (1 John 5:19)</a:t>
            </a:r>
          </a:p>
        </p:txBody>
      </p:sp>
      <p:pic>
        <p:nvPicPr>
          <p:cNvPr id="28676" name="Picture 2" descr="https://encrypted-tbn2.gstatic.com/images?q=tbn:ANd9GcSBMfbzscRtRxzhQdk5QNPtl4JEhIIZ2ki1w7Rw4zlT093wbKclsg">
            <a:extLst>
              <a:ext uri="{FF2B5EF4-FFF2-40B4-BE49-F238E27FC236}">
                <a16:creationId xmlns:a16="http://schemas.microsoft.com/office/drawing/2014/main" id="{AD44DBCC-F00E-46BC-A785-7F30CBE59F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 y="2133600"/>
            <a:ext cx="14203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501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40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10385"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Pre-</a:t>
            </a:r>
            <a:r>
              <a:rPr lang="en-US" dirty="0" err="1">
                <a:effectLst>
                  <a:outerShdw blurRad="38100" dist="38100" dir="2700000" algn="tl">
                    <a:srgbClr val="000000">
                      <a:alpha val="43137"/>
                    </a:srgbClr>
                  </a:outerShdw>
                </a:effectLst>
                <a:latin typeface="Calibri" panose="020F0502020204030204" pitchFamily="34" charset="0"/>
              </a:rPr>
              <a:t>diluvian</a:t>
            </a:r>
            <a:r>
              <a:rPr lang="en-US"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676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FDA0F-9E40-49E0-8E37-CC796429D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86" y="42378"/>
            <a:ext cx="9083827" cy="6773243"/>
          </a:xfrm>
          <a:prstGeom prst="rect">
            <a:avLst/>
          </a:prstGeom>
        </p:spPr>
      </p:pic>
      <p:sp>
        <p:nvSpPr>
          <p:cNvPr id="134147" name="Rectangle 1"/>
          <p:cNvSpPr>
            <a:spLocks noChangeArrowheads="1"/>
          </p:cNvSpPr>
          <p:nvPr/>
        </p:nvSpPr>
        <p:spPr bwMode="auto">
          <a:xfrm>
            <a:off x="176215" y="762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p>
          <a:p>
            <a:pPr algn="just"/>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will not see Me until you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66501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521681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Acts 1:6-8</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when they had come together, they were asking Him,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 is it at this time You are restoring the kingdom to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said to them, ‘It is not for you to know times or epochs which the Father has fixed by His own authority;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you will receive power when the Holy Spirit has come upon you; and you shall be My witnesses both in Jerusalem, and in all Judea and Samaria, and even to the remotest part of the earth.’”</a:t>
            </a:r>
          </a:p>
        </p:txBody>
      </p:sp>
    </p:spTree>
    <p:extLst>
      <p:ext uri="{BB962C8B-B14F-4D97-AF65-F5344CB8AC3E}">
        <p14:creationId xmlns:p14="http://schemas.microsoft.com/office/powerpoint/2010/main" val="153103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2269635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55509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84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487087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came to life and reigned with Christ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did not come to life until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216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76200" y="76200"/>
            <a:ext cx="8991600" cy="317009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the first resurrection.</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4270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2937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56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2831544"/>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deceived them was thrown into the lake of fire and brimstone, where the beast and the false prophet are also; and they will be tormented day and night forever and ever.”</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8446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19200" y="304800"/>
            <a:ext cx="6705600" cy="13716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Kenneth L. Gentry</a:t>
            </a:r>
            <a:br>
              <a:rPr lang="en-US" altLang="en-US" sz="2000" dirty="0">
                <a:effectLst>
                  <a:outerShdw blurRad="38100" dist="38100" dir="2700000" algn="tl">
                    <a:srgbClr val="000000">
                      <a:alpha val="43137"/>
                    </a:srgbClr>
                  </a:outerShdw>
                </a:effectLst>
              </a:rPr>
            </a:br>
            <a:r>
              <a:rPr lang="en-US" altLang="en-US" sz="1800" i="1" kern="1200" dirty="0">
                <a:solidFill>
                  <a:schemeClr val="tx1"/>
                </a:solidFill>
                <a:effectLst>
                  <a:outerShdw blurRad="38100" dist="38100" dir="2700000" algn="tl">
                    <a:srgbClr val="000000">
                      <a:alpha val="43137"/>
                    </a:srgbClr>
                  </a:outerShdw>
                </a:effectLst>
                <a:ea typeface="+mn-ea"/>
                <a:cs typeface="+mn-cs"/>
              </a:rPr>
              <a:t>He Shall Have Dominion: A Post Millennial Eschatology (Tyler, Texas: Institute for Christian economics, 1992), page 335.</a:t>
            </a:r>
          </a:p>
        </p:txBody>
      </p:sp>
      <p:sp>
        <p:nvSpPr>
          <p:cNvPr id="14339" name="Rectangle 3"/>
          <p:cNvSpPr>
            <a:spLocks noGrp="1" noChangeArrowheads="1"/>
          </p:cNvSpPr>
          <p:nvPr>
            <p:ph type="body" idx="1"/>
          </p:nvPr>
        </p:nvSpPr>
        <p:spPr>
          <a:xfrm>
            <a:off x="3124200" y="1828800"/>
            <a:ext cx="5562600" cy="4572000"/>
          </a:xfrm>
        </p:spPr>
        <p:txBody>
          <a:bodyPr/>
          <a:lstStyle/>
          <a:p>
            <a:pPr marL="0" indent="0" algn="just">
              <a:buFontTx/>
              <a:buNone/>
              <a:defRPr/>
            </a:pPr>
            <a:r>
              <a:rPr lang="en-US"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320" y="1981200"/>
            <a:ext cx="238208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147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t>John’s use of indefinite concepts elsewhere</a:t>
            </a:r>
          </a:p>
          <a:p>
            <a:pPr marL="684213" lvl="1" indent="-358775">
              <a:spcBef>
                <a:spcPts val="0"/>
              </a:spcBef>
              <a:spcAft>
                <a:spcPts val="1800"/>
              </a:spcAft>
              <a:defRPr/>
            </a:pPr>
            <a:r>
              <a:rPr lang="en-US" sz="3000" dirty="0"/>
              <a:t>Revelation 20:8, 20:3</a:t>
            </a:r>
          </a:p>
          <a:p>
            <a:pPr>
              <a:spcBef>
                <a:spcPts val="0"/>
              </a:spcBef>
              <a:spcAft>
                <a:spcPts val="1800"/>
              </a:spcAft>
              <a:defRPr/>
            </a:pPr>
            <a:r>
              <a:rPr lang="en-US" sz="3000" dirty="0"/>
              <a:t>Exception to the “# of years” examples?</a:t>
            </a:r>
          </a:p>
          <a:p>
            <a:pPr>
              <a:spcBef>
                <a:spcPts val="0"/>
              </a:spcBef>
              <a:spcAft>
                <a:spcPts val="1800"/>
              </a:spcAft>
              <a:defRPr/>
            </a:pPr>
            <a:r>
              <a:rPr lang="en-US" sz="3000" dirty="0"/>
              <a:t>Other numbers are taken literally</a:t>
            </a:r>
          </a:p>
          <a:p>
            <a:pPr marL="684213" lvl="1" indent="-358775">
              <a:spcBef>
                <a:spcPts val="0"/>
              </a:spcBef>
              <a:spcAft>
                <a:spcPts val="1800"/>
              </a:spcAft>
              <a:defRPr/>
            </a:pPr>
            <a:r>
              <a:rPr lang="en-US" sz="3000" dirty="0"/>
              <a:t>Two witnesses (11:3), 7000 people (11:13), 4 Angels (7:1) 7 Angels (8:6),144,000 Jews (7:4), 42 months (11:2), 1260 days (11:3)</a:t>
            </a:r>
          </a:p>
          <a:p>
            <a:pPr>
              <a:spcBef>
                <a:spcPts val="0"/>
              </a:spcBef>
              <a:spcAft>
                <a:spcPts val="1800"/>
              </a:spcAft>
              <a:defRPr/>
            </a:pPr>
            <a:r>
              <a:rPr lang="en-US" sz="3000" dirty="0"/>
              <a:t>Not always a symbolic interpretation</a:t>
            </a:r>
          </a:p>
          <a:p>
            <a:pPr marL="684213" lvl="1" indent="-358775">
              <a:spcBef>
                <a:spcPts val="0"/>
              </a:spcBef>
              <a:spcAft>
                <a:spcPts val="1800"/>
              </a:spcAft>
              <a:defRPr/>
            </a:pPr>
            <a:r>
              <a:rPr lang="en-US" sz="3000" dirty="0"/>
              <a:t>(Rev. 17:18)</a:t>
            </a:r>
          </a:p>
        </p:txBody>
      </p:sp>
    </p:spTree>
    <p:extLst>
      <p:ext uri="{BB962C8B-B14F-4D97-AF65-F5344CB8AC3E}">
        <p14:creationId xmlns:p14="http://schemas.microsoft.com/office/powerpoint/2010/main" val="42182475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b="1" u="sng" dirty="0">
                <a:solidFill>
                  <a:srgbClr val="FFFFCC"/>
                </a:solidFill>
              </a:rPr>
              <a:t>John’s use of indefinite concepts elsewhere</a:t>
            </a:r>
          </a:p>
          <a:p>
            <a:pPr marL="684213" lvl="1" indent="-358775">
              <a:spcBef>
                <a:spcPts val="0"/>
              </a:spcBef>
              <a:spcAft>
                <a:spcPts val="1800"/>
              </a:spcAft>
              <a:defRPr/>
            </a:pPr>
            <a:r>
              <a:rPr lang="en-US" sz="3000" dirty="0"/>
              <a:t>Revelation 20:8, 20:3</a:t>
            </a:r>
          </a:p>
          <a:p>
            <a:pPr>
              <a:spcBef>
                <a:spcPts val="0"/>
              </a:spcBef>
              <a:spcAft>
                <a:spcPts val="1800"/>
              </a:spcAft>
              <a:defRPr/>
            </a:pPr>
            <a:r>
              <a:rPr lang="en-US" sz="3000" dirty="0"/>
              <a:t>Exception to the “# of years” examples?</a:t>
            </a:r>
          </a:p>
          <a:p>
            <a:pPr>
              <a:spcBef>
                <a:spcPts val="0"/>
              </a:spcBef>
              <a:spcAft>
                <a:spcPts val="1800"/>
              </a:spcAft>
              <a:defRPr/>
            </a:pPr>
            <a:r>
              <a:rPr lang="en-US" sz="3000" dirty="0"/>
              <a:t>Other numbers are taken literally</a:t>
            </a:r>
          </a:p>
          <a:p>
            <a:pPr marL="684213" lvl="1" indent="-358775">
              <a:spcBef>
                <a:spcPts val="0"/>
              </a:spcBef>
              <a:spcAft>
                <a:spcPts val="1800"/>
              </a:spcAft>
              <a:defRPr/>
            </a:pPr>
            <a:r>
              <a:rPr lang="en-US" sz="3000" dirty="0"/>
              <a:t>Two witnesses (11:3), 7000 people (11:13), 4 Angels (7:1) 7 Angels (8:6),144,000 Jews (7:4), 42 months (11:2), 1260 days (11:3)</a:t>
            </a:r>
          </a:p>
          <a:p>
            <a:pPr>
              <a:spcBef>
                <a:spcPts val="0"/>
              </a:spcBef>
              <a:spcAft>
                <a:spcPts val="1800"/>
              </a:spcAft>
              <a:defRPr/>
            </a:pPr>
            <a:r>
              <a:rPr lang="en-US" sz="3000" dirty="0"/>
              <a:t>Not always a symbolic interpretation</a:t>
            </a:r>
          </a:p>
          <a:p>
            <a:pPr marL="684213" lvl="1" indent="-358775">
              <a:spcBef>
                <a:spcPts val="0"/>
              </a:spcBef>
              <a:spcAft>
                <a:spcPts val="1800"/>
              </a:spcAft>
              <a:defRPr/>
            </a:pPr>
            <a:r>
              <a:rPr lang="en-US" sz="3000" dirty="0"/>
              <a:t>(Rev. 17:18)</a:t>
            </a:r>
          </a:p>
        </p:txBody>
      </p:sp>
    </p:spTree>
    <p:extLst>
      <p:ext uri="{BB962C8B-B14F-4D97-AF65-F5344CB8AC3E}">
        <p14:creationId xmlns:p14="http://schemas.microsoft.com/office/powerpoint/2010/main" val="362096205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23220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a:t>
            </a:r>
            <a:r>
              <a:rPr lang="en-US" sz="3200" b="1" u="sng" dirty="0">
                <a:solidFill>
                  <a:srgbClr val="FFFFCC"/>
                </a:solidFill>
                <a:latin typeface="Calibri" panose="020F0502020204030204" pitchFamily="34" charset="0"/>
                <a:cs typeface="Calibri" panose="020F0502020204030204" pitchFamily="34" charset="0"/>
              </a:rPr>
              <a:t>is like the sand of the seashore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the devil…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271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01675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t>
            </a:r>
            <a:r>
              <a:rPr lang="en-US" sz="3000" dirty="0">
                <a:effectLst>
                  <a:outerShdw blurRad="38100" dist="38100" dir="2700000" algn="tl">
                    <a:srgbClr val="000000">
                      <a:alpha val="43137"/>
                    </a:srgbClr>
                  </a:outerShdw>
                </a:effectLst>
                <a:latin typeface="Calibri" panose="020F0502020204030204" pitchFamily="34" charset="0"/>
              </a:rPr>
              <a:t>a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000" dirty="0">
                <a:effectLst>
                  <a:outerShdw blurRad="38100" dist="38100" dir="2700000" algn="tl">
                    <a:srgbClr val="000000">
                      <a:alpha val="43137"/>
                    </a:srgbClr>
                  </a:outerShdw>
                </a:effectLst>
                <a:latin typeface="Calibri" panose="020F0502020204030204" pitchFamily="34" charset="0"/>
              </a:rPr>
              <a:t>the thousand years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 short time [</a:t>
            </a:r>
            <a:r>
              <a:rPr lang="en-US" sz="3000" b="1" i="1" u="sng" dirty="0" err="1">
                <a:solidFill>
                  <a:srgbClr val="FFFFCC"/>
                </a:solidFill>
                <a:effectLst>
                  <a:outerShdw blurRad="38100" dist="38100" dir="2700000" algn="tl">
                    <a:srgbClr val="000000">
                      <a:alpha val="43137"/>
                    </a:srgbClr>
                  </a:outerShdw>
                </a:effectLst>
                <a:latin typeface="Calibri" panose="020F0502020204030204" pitchFamily="34" charset="0"/>
              </a:rPr>
              <a:t>mikros</a:t>
            </a: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000" b="1" i="1" u="sng" dirty="0" err="1">
                <a:solidFill>
                  <a:srgbClr val="FFFFCC"/>
                </a:solidFill>
                <a:effectLst>
                  <a:outerShdw blurRad="38100" dist="38100" dir="2700000" algn="tl">
                    <a:srgbClr val="000000">
                      <a:alpha val="43137"/>
                    </a:srgbClr>
                  </a:outerShdw>
                </a:effectLst>
                <a:latin typeface="Calibri" panose="020F0502020204030204" pitchFamily="34" charset="0"/>
              </a:rPr>
              <a:t>chronos</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8508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76200" y="76201"/>
            <a:ext cx="8991600" cy="26669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000" kern="0" dirty="0">
                <a:solidFill>
                  <a:srgbClr val="00FFFF"/>
                </a:solidFill>
                <a:effectLst>
                  <a:outerShdw blurRad="38100" dist="38100" dir="2700000" algn="tl">
                    <a:srgbClr val="000000">
                      <a:alpha val="43137"/>
                    </a:srgbClr>
                  </a:outerShdw>
                </a:effectLst>
                <a:ea typeface="+mj-ea"/>
                <a:cs typeface="+mj-cs"/>
              </a:rPr>
              <a:t>Matthew 25:19</a:t>
            </a:r>
          </a:p>
          <a:p>
            <a:pPr marL="0" lvl="0" indent="0" algn="just">
              <a:buClr>
                <a:srgbClr val="00FFFF"/>
              </a:buClr>
              <a:buNone/>
              <a:defRPr/>
            </a:pPr>
            <a:r>
              <a:rPr lang="en-US" sz="3600" kern="0" dirty="0">
                <a:solidFill>
                  <a:srgbClr val="FFFFFF"/>
                </a:solidFill>
              </a:rPr>
              <a:t>“</a:t>
            </a:r>
            <a:r>
              <a:rPr lang="en-US" sz="3600" dirty="0"/>
              <a:t>Now after </a:t>
            </a:r>
            <a:r>
              <a:rPr lang="en-US" sz="3600" b="1" u="sng" dirty="0">
                <a:solidFill>
                  <a:srgbClr val="FFFFCC"/>
                </a:solidFill>
              </a:rPr>
              <a:t>a long time [</a:t>
            </a:r>
            <a:r>
              <a:rPr lang="en-US" sz="3600" b="1" i="1" u="sng" dirty="0" err="1">
                <a:solidFill>
                  <a:srgbClr val="FFFFCC"/>
                </a:solidFill>
              </a:rPr>
              <a:t>polus</a:t>
            </a:r>
            <a:r>
              <a:rPr lang="en-US" sz="3600" b="1" i="1" u="sng" dirty="0">
                <a:solidFill>
                  <a:srgbClr val="FFFFCC"/>
                </a:solidFill>
              </a:rPr>
              <a:t> </a:t>
            </a:r>
            <a:r>
              <a:rPr lang="en-US" sz="3600" b="1" i="1" u="sng" dirty="0" err="1">
                <a:solidFill>
                  <a:srgbClr val="FFFFCC"/>
                </a:solidFill>
              </a:rPr>
              <a:t>chronos</a:t>
            </a:r>
            <a:r>
              <a:rPr lang="en-US" sz="3600" b="1" u="sng" dirty="0">
                <a:solidFill>
                  <a:srgbClr val="FFFFCC"/>
                </a:solidFill>
              </a:rPr>
              <a:t>]</a:t>
            </a:r>
            <a:r>
              <a:rPr lang="en-US" sz="3600" dirty="0"/>
              <a:t> the master of those slaves came and settled accounts with them</a:t>
            </a:r>
            <a:r>
              <a:rPr lang="en-US" sz="3600" kern="0" dirty="0">
                <a:solidFill>
                  <a:srgbClr val="FFFFFF"/>
                </a:solidFill>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2667000"/>
            <a:ext cx="2730500" cy="1828800"/>
          </a:xfrm>
          <a:prstGeom prst="rect">
            <a:avLst/>
          </a:prstGeom>
          <a:noFill/>
          <a:ln w="9525">
            <a:noFill/>
            <a:miter lim="800000"/>
            <a:headEnd/>
            <a:tailEnd/>
          </a:ln>
        </p:spPr>
      </p:pic>
    </p:spTree>
    <p:extLst>
      <p:ext uri="{BB962C8B-B14F-4D97-AF65-F5344CB8AC3E}">
        <p14:creationId xmlns:p14="http://schemas.microsoft.com/office/powerpoint/2010/main" val="1634002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4657727" y="1905003"/>
            <a:ext cx="4257673" cy="3581398"/>
          </a:xfrm>
        </p:spPr>
        <p:txBody>
          <a:bodyPr/>
          <a:lstStyle/>
          <a:p>
            <a:pPr marL="461963" indent="-461963" eaLnBrk="1" hangingPunct="1">
              <a:spcBef>
                <a:spcPts val="1200"/>
              </a:spcBef>
              <a:spcAft>
                <a:spcPts val="1200"/>
              </a:spcAft>
            </a:pPr>
            <a:r>
              <a:rPr lang="en-US" altLang="en-US" sz="3000" dirty="0"/>
              <a:t>John the Baptist – 3:2</a:t>
            </a:r>
          </a:p>
          <a:p>
            <a:pPr marL="461963" indent="-461963" eaLnBrk="1" hangingPunct="1">
              <a:spcBef>
                <a:spcPts val="1200"/>
              </a:spcBef>
              <a:spcAft>
                <a:spcPts val="1200"/>
              </a:spcAft>
            </a:pPr>
            <a:r>
              <a:rPr lang="en-US" altLang="en-US" sz="3000" dirty="0"/>
              <a:t>Jesus Christ – 4:17</a:t>
            </a:r>
          </a:p>
          <a:p>
            <a:pPr marL="461963" indent="-461963" eaLnBrk="1" hangingPunct="1">
              <a:spcBef>
                <a:spcPts val="1200"/>
              </a:spcBef>
              <a:spcAft>
                <a:spcPts val="1200"/>
              </a:spcAft>
            </a:pPr>
            <a:r>
              <a:rPr lang="en-US" altLang="en-US" sz="3000" dirty="0"/>
              <a:t>12 Apostles – 10:5-7</a:t>
            </a:r>
          </a:p>
          <a:p>
            <a:pPr marL="461963" indent="-461963" eaLnBrk="1" hangingPunct="1">
              <a:spcBef>
                <a:spcPts val="1200"/>
              </a:spcBef>
              <a:spcAft>
                <a:spcPts val="1200"/>
              </a:spcAft>
            </a:pPr>
            <a:r>
              <a:rPr lang="en-US" altLang="en-US" sz="30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295277" y="1905002"/>
            <a:ext cx="4048124"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7202543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143028209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304643814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b="1" u="sng" dirty="0">
                <a:solidFill>
                  <a:srgbClr val="FFFFCC"/>
                </a:solidFill>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319923649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515525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20:1-3</a:t>
            </a:r>
          </a:p>
          <a:p>
            <a:pPr algn="just">
              <a:spcBef>
                <a:spcPts val="600"/>
              </a:spcBef>
              <a:spcAft>
                <a:spcPts val="6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 dragon, the serpent of old, who is the devil and Satan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bound him for </a:t>
            </a:r>
            <a:r>
              <a:rPr lang="en-US" sz="3100" dirty="0">
                <a:effectLst>
                  <a:outerShdw blurRad="38100" dist="38100" dir="2700000" algn="tl">
                    <a:srgbClr val="000000">
                      <a:alpha val="43137"/>
                    </a:srgbClr>
                  </a:outerShdw>
                </a:effectLst>
                <a:latin typeface="Calibri" panose="020F0502020204030204" pitchFamily="34" charset="0"/>
              </a:rPr>
              <a:t>a thousand years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a:t>
            </a:r>
            <a:r>
              <a:rPr lang="en-US" sz="3100" dirty="0">
                <a:effectLst>
                  <a:outerShdw blurRad="38100" dist="38100" dir="2700000" algn="tl">
                    <a:srgbClr val="000000">
                      <a:alpha val="43137"/>
                    </a:srgbClr>
                  </a:outerShdw>
                </a:effectLst>
                <a:latin typeface="Calibri" panose="020F0502020204030204" pitchFamily="34" charset="0"/>
              </a:rPr>
              <a:t>the thousand years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t>
            </a:r>
            <a:r>
              <a:rPr lang="en-US" sz="3100" dirty="0">
                <a:effectLst>
                  <a:outerShdw blurRad="38100" dist="38100" dir="2700000" algn="tl">
                    <a:srgbClr val="000000">
                      <a:alpha val="43137"/>
                    </a:srgbClr>
                  </a:outerShdw>
                </a:effectLst>
                <a:latin typeface="Calibri" panose="020F0502020204030204" pitchFamily="34" charset="0"/>
              </a:rPr>
              <a:t>a short time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0645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112" y="624597"/>
            <a:ext cx="7943776" cy="5608806"/>
          </a:xfrm>
          <a:prstGeom prst="rect">
            <a:avLst/>
          </a:prstGeom>
        </p:spPr>
      </p:pic>
    </p:spTree>
    <p:extLst>
      <p:ext uri="{BB962C8B-B14F-4D97-AF65-F5344CB8AC3E}">
        <p14:creationId xmlns:p14="http://schemas.microsoft.com/office/powerpoint/2010/main" val="325779309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6700" y="228600"/>
            <a:ext cx="8610600" cy="762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Revelation's Symbols and Figures of Speech</a:t>
            </a:r>
          </a:p>
        </p:txBody>
      </p:sp>
      <p:sp>
        <p:nvSpPr>
          <p:cNvPr id="6147" name="Rectangle 3"/>
          <p:cNvSpPr>
            <a:spLocks noGrp="1" noChangeArrowheads="1"/>
          </p:cNvSpPr>
          <p:nvPr>
            <p:ph type="body" idx="1"/>
          </p:nvPr>
        </p:nvSpPr>
        <p:spPr>
          <a:xfrm>
            <a:off x="617446" y="1143000"/>
            <a:ext cx="8332788" cy="4572000"/>
          </a:xfrm>
        </p:spPr>
        <p:txBody>
          <a:bodyPr/>
          <a:lstStyle/>
          <a:p>
            <a:pPr eaLnBrk="1" hangingPunct="1">
              <a:spcBef>
                <a:spcPts val="0"/>
              </a:spcBef>
              <a:spcAft>
                <a:spcPts val="1800"/>
              </a:spcAft>
              <a:defRPr/>
            </a:pPr>
            <a:r>
              <a:rPr lang="en-US" dirty="0">
                <a:effectLst>
                  <a:outerShdw blurRad="38100" dist="38100" dir="2700000" algn="tl">
                    <a:srgbClr val="000000">
                      <a:alpha val="43137"/>
                    </a:srgbClr>
                  </a:outerShdw>
                </a:effectLst>
              </a:rPr>
              <a:t>“Spiritually” (11:8)</a:t>
            </a:r>
          </a:p>
          <a:p>
            <a:pPr eaLnBrk="1" hangingPunct="1">
              <a:spcBef>
                <a:spcPts val="0"/>
              </a:spcBef>
              <a:spcAft>
                <a:spcPts val="1800"/>
              </a:spcAft>
              <a:defRPr/>
            </a:pPr>
            <a:r>
              <a:rPr lang="en-US" dirty="0">
                <a:effectLst>
                  <a:outerShdw blurRad="38100" dist="38100" dir="2700000" algn="tl">
                    <a:srgbClr val="000000">
                      <a:alpha val="43137"/>
                    </a:srgbClr>
                  </a:outerShdw>
                </a:effectLst>
              </a:rPr>
              <a:t>“Sign” (12:1)</a:t>
            </a:r>
          </a:p>
          <a:p>
            <a:pPr eaLnBrk="1" hangingPunct="1">
              <a:spcBef>
                <a:spcPts val="0"/>
              </a:spcBef>
              <a:spcAft>
                <a:spcPts val="1800"/>
              </a:spcAft>
              <a:defRPr/>
            </a:pPr>
            <a:r>
              <a:rPr lang="en-US" dirty="0">
                <a:effectLst>
                  <a:outerShdw blurRad="38100" dist="38100" dir="2700000" algn="tl">
                    <a:srgbClr val="000000">
                      <a:alpha val="43137"/>
                    </a:srgbClr>
                  </a:outerShdw>
                </a:effectLst>
              </a:rPr>
              <a:t>“Like” or “as” (8:8)</a:t>
            </a:r>
          </a:p>
          <a:p>
            <a:pPr eaLnBrk="1" hangingPunct="1">
              <a:spcBef>
                <a:spcPts val="0"/>
              </a:spcBef>
              <a:spcAft>
                <a:spcPts val="1800"/>
              </a:spcAft>
              <a:defRPr/>
            </a:pPr>
            <a:r>
              <a:rPr lang="en-US" dirty="0">
                <a:effectLst>
                  <a:outerShdw blurRad="38100" dist="38100" dir="2700000" algn="tl">
                    <a:srgbClr val="000000">
                      <a:alpha val="43137"/>
                    </a:srgbClr>
                  </a:outerShdw>
                </a:effectLst>
              </a:rPr>
              <a:t>OT correspondence (Rev 13:2; Dan 7)</a:t>
            </a:r>
          </a:p>
          <a:p>
            <a:pPr eaLnBrk="1" hangingPunct="1">
              <a:spcBef>
                <a:spcPts val="0"/>
              </a:spcBef>
              <a:spcAft>
                <a:spcPts val="1800"/>
              </a:spcAft>
              <a:defRPr/>
            </a:pPr>
            <a:r>
              <a:rPr lang="en-US" dirty="0">
                <a:effectLst>
                  <a:outerShdw blurRad="38100" dist="38100" dir="2700000" algn="tl">
                    <a:srgbClr val="000000">
                      <a:alpha val="43137"/>
                    </a:srgbClr>
                  </a:outerShdw>
                </a:effectLst>
              </a:rPr>
              <a:t>Contextual interpretations (17:18)</a:t>
            </a:r>
          </a:p>
          <a:p>
            <a:pPr eaLnBrk="1" hangingPunct="1">
              <a:spcBef>
                <a:spcPts val="0"/>
              </a:spcBef>
              <a:spcAft>
                <a:spcPts val="1800"/>
              </a:spcAft>
              <a:defRPr/>
            </a:pPr>
            <a:r>
              <a:rPr lang="en-US" dirty="0">
                <a:effectLst>
                  <a:outerShdw blurRad="38100" dist="38100" dir="2700000" algn="tl">
                    <a:srgbClr val="000000">
                      <a:alpha val="43137"/>
                    </a:srgbClr>
                  </a:outerShdw>
                </a:effectLst>
              </a:rPr>
              <a:t>Absurdity (12:1)</a:t>
            </a:r>
          </a:p>
          <a:p>
            <a:pPr eaLnBrk="1" hangingPunct="1">
              <a:defRPr/>
            </a:pPr>
            <a:endParaRPr lang="en-US" dirty="0">
              <a:effectLst>
                <a:outerShdw blurRad="38100" dist="38100" dir="2700000" algn="tl">
                  <a:srgbClr val="000000">
                    <a:alpha val="43137"/>
                  </a:srgbClr>
                </a:outerShdw>
              </a:effectLst>
            </a:endParaRP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1295400"/>
            <a:ext cx="2362200" cy="17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5410200"/>
            <a:ext cx="4419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621360"/>
      </p:ext>
    </p:extLst>
  </p:cSld>
  <p:clrMapOvr>
    <a:masterClrMapping/>
  </p:clrMapOvr>
  <p:transition advTm="12004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7772400" cy="1143000"/>
          </a:xfrm>
          <a:ln>
            <a:miter lim="800000"/>
            <a:headEnd/>
            <a:tailEnd/>
          </a:ln>
        </p:spPr>
        <p:txBody>
          <a:bodyPr/>
          <a:lstStyle/>
          <a:p>
            <a:pPr algn="ctr" eaLnBrk="1" hangingPunct="1">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Assigning Meaning to Revelation’s Symbols and Figures of Speech</a:t>
            </a:r>
          </a:p>
        </p:txBody>
      </p:sp>
      <p:sp>
        <p:nvSpPr>
          <p:cNvPr id="7171" name="Rectangle 3"/>
          <p:cNvSpPr>
            <a:spLocks noGrp="1" noChangeArrowheads="1"/>
          </p:cNvSpPr>
          <p:nvPr>
            <p:ph type="body" sz="half" idx="1"/>
          </p:nvPr>
        </p:nvSpPr>
        <p:spPr>
          <a:xfrm>
            <a:off x="685800" y="1946275"/>
            <a:ext cx="4294188" cy="4073525"/>
          </a:xfrm>
        </p:spPr>
        <p:txBody>
          <a:bodyPr anchor="t">
            <a:normAutofit/>
          </a:bodyPr>
          <a:lstStyle/>
          <a:p>
            <a:pPr eaLnBrk="1" hangingPunct="1">
              <a:spcBef>
                <a:spcPts val="0"/>
              </a:spcBef>
              <a:spcAft>
                <a:spcPts val="3600"/>
              </a:spcAft>
              <a:defRPr/>
            </a:pPr>
            <a:r>
              <a:rPr lang="en-US" dirty="0"/>
              <a:t>Context (Rev 12:3, 9)</a:t>
            </a:r>
          </a:p>
          <a:p>
            <a:pPr eaLnBrk="1" hangingPunct="1">
              <a:spcBef>
                <a:spcPts val="0"/>
              </a:spcBef>
              <a:spcAft>
                <a:spcPts val="3600"/>
              </a:spcAft>
              <a:defRPr/>
            </a:pPr>
            <a:r>
              <a:rPr lang="en-US" dirty="0"/>
              <a:t>Old Testament (Rev 12:1; Gen 37:9-10)</a:t>
            </a:r>
          </a:p>
          <a:p>
            <a:pPr eaLnBrk="1" hangingPunct="1">
              <a:spcBef>
                <a:spcPts val="0"/>
              </a:spcBef>
              <a:spcAft>
                <a:spcPts val="3600"/>
              </a:spcAft>
              <a:defRPr/>
            </a:pPr>
            <a:r>
              <a:rPr lang="en-US" dirty="0"/>
              <a:t>Comparison (Rev 8:8)</a:t>
            </a:r>
          </a:p>
        </p:txBody>
      </p:sp>
      <p:pic>
        <p:nvPicPr>
          <p:cNvPr id="26628" name="Picture 5" descr="2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905000"/>
            <a:ext cx="3222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427446"/>
      </p:ext>
    </p:extLst>
  </p:cSld>
  <p:clrMapOvr>
    <a:masterClrMapping/>
  </p:clrMapOvr>
  <p:transition advTm="8254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800"/>
              </a:spcAft>
              <a:defRPr/>
            </a:pPr>
            <a:r>
              <a:rPr lang="en-US" sz="30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Revelation 20:8, 20:3</a:t>
            </a:r>
          </a:p>
          <a:p>
            <a:pPr>
              <a:spcBef>
                <a:spcPts val="0"/>
              </a:spcBef>
              <a:spcAft>
                <a:spcPts val="1800"/>
              </a:spcAft>
              <a:defRPr/>
            </a:pPr>
            <a:r>
              <a:rPr lang="en-US" sz="3000" dirty="0">
                <a:effectLst>
                  <a:outerShdw blurRad="38100" dist="38100" dir="2700000" algn="tl">
                    <a:srgbClr val="000000">
                      <a:alpha val="43137"/>
                    </a:srgbClr>
                  </a:outerShdw>
                </a:effectLst>
              </a:rPr>
              <a:t>Exception to the “# of years” examples?</a:t>
            </a:r>
          </a:p>
          <a:p>
            <a:pPr>
              <a:spcBef>
                <a:spcPts val="0"/>
              </a:spcBef>
              <a:spcAft>
                <a:spcPts val="1800"/>
              </a:spcAft>
              <a:defRPr/>
            </a:pPr>
            <a:r>
              <a:rPr lang="en-US" sz="3000" dirty="0">
                <a:effectLst>
                  <a:outerShdw blurRad="38100" dist="38100" dir="2700000" algn="tl">
                    <a:srgbClr val="000000">
                      <a:alpha val="43137"/>
                    </a:srgbClr>
                  </a:outerShdw>
                </a:effectLst>
              </a:rPr>
              <a:t>Other numbers are taken literally</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800"/>
              </a:spcAft>
              <a:defRPr/>
            </a:pPr>
            <a:r>
              <a:rPr lang="en-US" sz="3000" dirty="0">
                <a:effectLst>
                  <a:outerShdw blurRad="38100" dist="38100" dir="2700000" algn="tl">
                    <a:srgbClr val="000000">
                      <a:alpha val="43137"/>
                    </a:srgbClr>
                  </a:outerShdw>
                </a:effectLst>
              </a:rPr>
              <a:t>Not always a symbolic interpretation</a:t>
            </a:r>
          </a:p>
          <a:p>
            <a:pPr marL="684213" lvl="1" indent="-358775">
              <a:spcBef>
                <a:spcPts val="0"/>
              </a:spcBef>
              <a:spcAft>
                <a:spcPts val="18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5147877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124200" y="2476500"/>
            <a:ext cx="5867400" cy="1905000"/>
          </a:xfrm>
        </p:spPr>
        <p:txBody>
          <a:bodyPr lIns="91440" tIns="91440" bIns="91440"/>
          <a:lstStyle/>
          <a:p>
            <a:pPr marL="0" indent="0" algn="just" eaLnBrk="1" hangingPunct="1">
              <a:buFontTx/>
              <a:buNone/>
            </a:pPr>
            <a:r>
              <a:rPr lang="en-US" altLang="en-US" sz="3600" dirty="0">
                <a:effectLst>
                  <a:outerShdw blurRad="38100" dist="38100" dir="2700000" algn="tl">
                    <a:srgbClr val="000000">
                      <a:alpha val="43137"/>
                    </a:srgbClr>
                  </a:outerShdw>
                </a:effectLst>
              </a:rPr>
              <a:t>Robert</a:t>
            </a:r>
            <a:r>
              <a:rPr lang="en-US" altLang="en-US" sz="3600"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Thomas observes that, "no number in Revelation is verifiably a symbolic number</a:t>
            </a:r>
            <a:r>
              <a:rPr lang="en-US" altLang="en-US" sz="3600" i="1" dirty="0">
                <a:effectLst>
                  <a:outerShdw blurRad="38100" dist="38100" dir="2700000" algn="tl">
                    <a:srgbClr val="000000">
                      <a:alpha val="43137"/>
                    </a:srgbClr>
                  </a:outerShdw>
                </a:effectLst>
              </a:rPr>
              <a:t>.”</a:t>
            </a:r>
            <a:endParaRPr lang="en-US" altLang="en-US" sz="24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2324100" y="304800"/>
            <a:ext cx="4495800" cy="1477328"/>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36E6983A-5431-45CD-AA0D-F4105082E9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328" y="1904643"/>
            <a:ext cx="2682472" cy="4115157"/>
          </a:xfrm>
          <a:prstGeom prst="rect">
            <a:avLst/>
          </a:prstGeom>
        </p:spPr>
      </p:pic>
    </p:spTree>
    <p:extLst>
      <p:ext uri="{BB962C8B-B14F-4D97-AF65-F5344CB8AC3E}">
        <p14:creationId xmlns:p14="http://schemas.microsoft.com/office/powerpoint/2010/main" val="3602206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 y="45720"/>
            <a:ext cx="9084560" cy="6766560"/>
          </a:xfrm>
          <a:prstGeom prst="rect">
            <a:avLst/>
          </a:prstGeom>
        </p:spPr>
      </p:pic>
      <p:sp>
        <p:nvSpPr>
          <p:cNvPr id="5" name="Subtitle 3"/>
          <p:cNvSpPr txBox="1">
            <a:spLocks/>
          </p:cNvSpPr>
          <p:nvPr/>
        </p:nvSpPr>
        <p:spPr bwMode="auto">
          <a:xfrm>
            <a:off x="76200" y="76201"/>
            <a:ext cx="8991600" cy="2438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lvl="0" indent="0" algn="ctr">
              <a:buClr>
                <a:srgbClr val="00FFFF"/>
              </a:buClr>
              <a:buNone/>
              <a:defRPr/>
            </a:pPr>
            <a:r>
              <a:rPr lang="en-US" sz="4400" dirty="0">
                <a:solidFill>
                  <a:srgbClr val="00FFFF"/>
                </a:solidFill>
                <a:effectLst>
                  <a:outerShdw blurRad="38100" dist="38100" dir="2700000" algn="tl">
                    <a:srgbClr val="000000">
                      <a:alpha val="43137"/>
                    </a:srgbClr>
                  </a:outerShdw>
                </a:effectLst>
                <a:ea typeface="+mj-ea"/>
                <a:cs typeface="Calibri" panose="020F0502020204030204" pitchFamily="34" charset="0"/>
              </a:rPr>
              <a:t>Psalm 50:10</a:t>
            </a:r>
          </a:p>
          <a:p>
            <a:pPr marL="0" lvl="0" indent="0" algn="just">
              <a:buClr>
                <a:srgbClr val="00FFFF"/>
              </a:buClr>
              <a:buNone/>
              <a:defRPr/>
            </a:pPr>
            <a:r>
              <a:rPr lang="en-US" sz="4000" kern="0" dirty="0">
                <a:solidFill>
                  <a:srgbClr val="FFFFFF"/>
                </a:solidFill>
              </a:rPr>
              <a:t>“</a:t>
            </a:r>
            <a:r>
              <a:rPr lang="en-US" sz="4000" dirty="0"/>
              <a:t>For </a:t>
            </a:r>
            <a:r>
              <a:rPr lang="en-US" sz="4000" b="1" u="sng" dirty="0">
                <a:solidFill>
                  <a:srgbClr val="FFFFCC"/>
                </a:solidFill>
              </a:rPr>
              <a:t>every beast</a:t>
            </a:r>
            <a:r>
              <a:rPr lang="en-US" sz="4000" dirty="0"/>
              <a:t> of the forest is Mine,</a:t>
            </a:r>
            <a:br>
              <a:rPr lang="en-US" sz="4000" dirty="0"/>
            </a:br>
            <a:r>
              <a:rPr lang="en-US" sz="4000" dirty="0"/>
              <a:t>The cattle on </a:t>
            </a:r>
            <a:r>
              <a:rPr lang="en-US" sz="4000" b="1" u="sng" dirty="0">
                <a:solidFill>
                  <a:srgbClr val="FFFFCC"/>
                </a:solidFill>
              </a:rPr>
              <a:t>a thousand hills</a:t>
            </a:r>
            <a:r>
              <a:rPr lang="en-US" sz="4000" kern="0" dirty="0">
                <a:solidFill>
                  <a:srgbClr val="FFFFFF"/>
                </a:solidFill>
              </a:rPr>
              <a:t>.”</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2514600"/>
            <a:ext cx="2730500" cy="1828800"/>
          </a:xfrm>
          <a:prstGeom prst="rect">
            <a:avLst/>
          </a:prstGeom>
          <a:noFill/>
          <a:ln w="9525">
            <a:noFill/>
            <a:miter lim="800000"/>
            <a:headEnd/>
            <a:tailEnd/>
          </a:ln>
        </p:spPr>
      </p:pic>
    </p:spTree>
    <p:extLst>
      <p:ext uri="{BB962C8B-B14F-4D97-AF65-F5344CB8AC3E}">
        <p14:creationId xmlns:p14="http://schemas.microsoft.com/office/powerpoint/2010/main" val="75386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223654" y="76200"/>
            <a:ext cx="8586952" cy="4662815"/>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10:5-7</a:t>
            </a:r>
          </a:p>
          <a:p>
            <a:pPr marL="0" marR="0"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These twelve Jesus sent out after instructing them: “Do not go in </a:t>
            </a:r>
            <a:r>
              <a:rPr lang="en-US" sz="3600" i="1" dirty="0">
                <a:effectLst>
                  <a:outerShdw blurRad="38100" dist="38100" dir="2700000" algn="tl">
                    <a:srgbClr val="000000">
                      <a:alpha val="43137"/>
                    </a:srgbClr>
                  </a:outerShdw>
                </a:effectLst>
                <a:latin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rPr>
              <a:t> way of </a:t>
            </a:r>
            <a:r>
              <a:rPr lang="en-US" sz="3600" i="1" dirty="0">
                <a:effectLst>
                  <a:outerShdw blurRad="38100" dist="38100" dir="2700000" algn="tl">
                    <a:srgbClr val="000000">
                      <a:alpha val="43137"/>
                    </a:srgbClr>
                  </a:outerShdw>
                </a:effectLst>
                <a:latin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rPr>
              <a:t> Gentiles, and do not enter </a:t>
            </a:r>
            <a:r>
              <a:rPr lang="en-US" sz="3600" i="1" dirty="0">
                <a:effectLst>
                  <a:outerShdw blurRad="38100" dist="38100" dir="2700000" algn="tl">
                    <a:srgbClr val="000000">
                      <a:alpha val="43137"/>
                    </a:srgbClr>
                  </a:outerShdw>
                </a:effectLst>
                <a:latin typeface="Calibri" panose="020F0502020204030204" pitchFamily="34" charset="0"/>
              </a:rPr>
              <a:t>any</a:t>
            </a:r>
            <a:r>
              <a:rPr lang="en-US" sz="3600" dirty="0">
                <a:effectLst>
                  <a:outerShdw blurRad="38100" dist="38100" dir="2700000" algn="tl">
                    <a:srgbClr val="000000">
                      <a:alpha val="43137"/>
                    </a:srgbClr>
                  </a:outerShdw>
                </a:effectLst>
                <a:latin typeface="Calibri" panose="020F0502020204030204" pitchFamily="34" charset="0"/>
              </a:rPr>
              <a:t> city of the Samaritans; </a:t>
            </a:r>
            <a:r>
              <a:rPr lang="en-US" sz="3600" baseline="30000" dirty="0">
                <a:effectLst>
                  <a:outerShdw blurRad="38100" dist="38100" dir="2700000" algn="tl">
                    <a:srgbClr val="000000">
                      <a:alpha val="43137"/>
                    </a:srgbClr>
                  </a:outerShdw>
                </a:effectLst>
                <a:latin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rPr>
              <a:t> but rather go to the lost sheep of the house of Israel.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rPr>
              <a:t> “And as you go, preach,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kingdom of heaven is at hand.’ </a:t>
            </a:r>
          </a:p>
        </p:txBody>
      </p:sp>
    </p:spTree>
    <p:extLst>
      <p:ext uri="{BB962C8B-B14F-4D97-AF65-F5344CB8AC3E}">
        <p14:creationId xmlns:p14="http://schemas.microsoft.com/office/powerpoint/2010/main" val="25157054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739759"/>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7648" y="45720"/>
            <a:ext cx="9108705" cy="6766560"/>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47625" y="76200"/>
            <a:ext cx="9020175" cy="424731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600"/>
              </a:spcBef>
              <a:spcAft>
                <a:spcPts val="6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1874971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228600"/>
            <a:ext cx="7924800" cy="838200"/>
          </a:xfrm>
        </p:spPr>
        <p:txBody>
          <a:bodyPr/>
          <a:lstStyle/>
          <a:p>
            <a:pPr algn="ctr" eaLnBrk="1" hangingPunct="1"/>
            <a:r>
              <a:rPr lang="en-US" altLang="en-US" sz="4000" dirty="0">
                <a:effectLst>
                  <a:outerShdw blurRad="38100" dist="38100" dir="2700000" algn="tl">
                    <a:srgbClr val="000000">
                      <a:alpha val="43137"/>
                    </a:srgbClr>
                  </a:outerShdw>
                </a:effectLst>
              </a:rPr>
              <a:t>The Coming of the Kingdom</a:t>
            </a:r>
          </a:p>
        </p:txBody>
      </p:sp>
      <p:sp>
        <p:nvSpPr>
          <p:cNvPr id="16387" name="Rectangle 3"/>
          <p:cNvSpPr>
            <a:spLocks noGrp="1" noChangeArrowheads="1"/>
          </p:cNvSpPr>
          <p:nvPr>
            <p:ph type="body" sz="half" idx="2"/>
          </p:nvPr>
        </p:nvSpPr>
        <p:spPr>
          <a:xfrm>
            <a:off x="381000" y="1600200"/>
            <a:ext cx="8610600" cy="3962400"/>
          </a:xfrm>
        </p:spPr>
        <p:txBody>
          <a:bodyPr/>
          <a:lstStyle/>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Re-offer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Transfer of earthly authority</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Establishment of the kingdom</a:t>
            </a:r>
          </a:p>
          <a:p>
            <a:pPr marL="463550" indent="-463550" eaLnBrk="1" hangingPunct="1">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Duration of the kingdom</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6934200" y="1066800"/>
            <a:ext cx="1828800" cy="2476454"/>
          </a:xfrm>
        </p:spPr>
      </p:pic>
    </p:spTree>
    <p:extLst>
      <p:ext uri="{BB962C8B-B14F-4D97-AF65-F5344CB8AC3E}">
        <p14:creationId xmlns:p14="http://schemas.microsoft.com/office/powerpoint/2010/main" val="1234186410"/>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18302</TotalTime>
  <Words>2716</Words>
  <Application>Microsoft Office PowerPoint</Application>
  <PresentationFormat>On-screen Show (4:3)</PresentationFormat>
  <Paragraphs>341</Paragraphs>
  <Slides>93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Arial</vt:lpstr>
      <vt:lpstr>Calibri</vt:lpstr>
      <vt:lpstr>Times New Roman</vt:lpstr>
      <vt:lpstr>Wingdings</vt:lpstr>
      <vt:lpstr>Azure</vt:lpstr>
      <vt:lpstr>PowerPoint Presentation</vt:lpstr>
      <vt:lpstr>The Coming Kingdom Chapter 13</vt:lpstr>
      <vt:lpstr>Kingdom Study Outline</vt:lpstr>
      <vt:lpstr>1. Kingdom Throughout the Bible</vt:lpstr>
      <vt:lpstr>1. Kingdom Throughout the Bible</vt:lpstr>
      <vt:lpstr>The Coming of the Kingdom</vt:lpstr>
      <vt:lpstr>The Coming of the Kingdom</vt:lpstr>
      <vt:lpstr>Messengers of the Kingdom In Matthew</vt:lpstr>
      <vt:lpstr>PowerPoint Presentation</vt:lpstr>
      <vt:lpstr>PowerPoint Presentation</vt:lpstr>
      <vt:lpstr>PowerPoint Presentation</vt:lpstr>
      <vt:lpstr>The Coming of the Kingdom</vt:lpstr>
      <vt:lpstr>PowerPoint Presentation</vt:lpstr>
      <vt:lpstr>God’s Role in Redemption (Rev 5)</vt:lpstr>
      <vt:lpstr>Ultimate Exodus (Rev 11:15)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Progressive Defeat</vt:lpstr>
      <vt:lpstr>Satan’s Progressive Defeat</vt:lpstr>
      <vt:lpstr>PowerPoint Presentation</vt:lpstr>
      <vt:lpstr>PowerPoint Presentation</vt:lpstr>
      <vt:lpstr>PowerPoint Presentation</vt:lpstr>
      <vt:lpstr>Israel’s Three Blessings to the World (Gen 12:3b)</vt:lpstr>
      <vt:lpstr>PowerPoint Presentation</vt:lpstr>
      <vt:lpstr>PowerPoint Presentation</vt:lpstr>
      <vt:lpstr>PowerPoint Presentation</vt:lpstr>
      <vt:lpstr>Revelation: 12 Symbols</vt:lpstr>
      <vt:lpstr>PowerPoint Presentation</vt:lpstr>
      <vt:lpstr>PowerPoint Presentation</vt:lpstr>
      <vt:lpstr>PowerPoint Presentation</vt:lpstr>
      <vt:lpstr>Satan’s Two Strategies</vt:lpstr>
      <vt:lpstr>Descriptions of Satanic Hatred (Revelation 12:12-17)</vt:lpstr>
      <vt:lpstr>PowerPoint Presentation</vt:lpstr>
      <vt:lpstr>2 CYCLES OF SATANIC PERSECUTION (Revelation 12:13-16)</vt:lpstr>
      <vt:lpstr>PowerPoint Presentation</vt:lpstr>
      <vt:lpstr>PowerPoint Presentation</vt:lpstr>
      <vt:lpstr>PowerPoint Presentation</vt:lpstr>
      <vt:lpstr>The Coming of the Kingdom</vt:lpstr>
      <vt:lpstr>PowerPoint Presentation</vt:lpstr>
      <vt:lpstr>PowerPoint Presentation</vt:lpstr>
      <vt:lpstr>PowerPoint Presentation</vt:lpstr>
      <vt:lpstr>Charles Ryrie Basic Theology, Page 511</vt:lpstr>
      <vt:lpstr>PowerPoint Presentation</vt:lpstr>
      <vt:lpstr>PowerPoint Presentation</vt:lpstr>
      <vt:lpstr>PowerPoint Presentation</vt:lpstr>
      <vt:lpstr>PowerPoint Presentation</vt:lpstr>
      <vt:lpstr>OT PROPHETS DESCRIBE THE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Satan’s Progressive Defeat</vt:lpstr>
      <vt:lpstr>Satan’s Progressive Defeat</vt:lpstr>
      <vt:lpstr>PowerPoint Presentation</vt:lpstr>
      <vt:lpstr>PowerPoint Presentation</vt:lpstr>
      <vt:lpstr>The Coming of the Kingdom</vt:lpstr>
      <vt:lpstr>PowerPoint Presentation</vt:lpstr>
      <vt:lpstr>PowerPoint Presentation</vt:lpstr>
      <vt:lpstr>PowerPoint Presentation</vt:lpstr>
      <vt:lpstr>PowerPoint Presentation</vt:lpstr>
      <vt:lpstr>PowerPoint Presentation</vt:lpstr>
      <vt:lpstr>Kenneth L. Gentry He Shall Have Dominion: A Post Millennial Eschatology (Tyler, Texas: Institute for Christian economics, 1992), page 335.</vt:lpstr>
      <vt:lpstr>Reasons for Understanding 1000 Literally</vt:lpstr>
      <vt:lpstr>Reasons for Understanding 1000 Literally</vt:lpstr>
      <vt:lpstr>PowerPoint Presentation</vt:lpstr>
      <vt:lpstr>PowerPoint Presentation</vt:lpstr>
      <vt:lpstr>PowerPoint Presentation</vt:lpstr>
      <vt:lpstr>Reasons for Understanding 1000 Literally</vt:lpstr>
      <vt:lpstr>Reasons for Understanding 1000 Literally</vt:lpstr>
      <vt:lpstr>Reasons for Understanding 1000 Literally</vt:lpstr>
      <vt:lpstr>PowerPoint Presentation</vt:lpstr>
      <vt:lpstr>PowerPoint Presentation</vt:lpstr>
      <vt:lpstr>Revelation's Symbols and Figures of Speech</vt:lpstr>
      <vt:lpstr>Assigning Meaning to Revelation’s Symbols and Figures of Speech</vt:lpstr>
      <vt:lpstr>Reasons for Understanding 1000 Literally</vt:lpstr>
      <vt:lpstr>PowerPoint Presentation</vt:lpstr>
      <vt:lpstr>PowerPoint Presentation</vt:lpstr>
      <vt:lpstr>PowerPoint Presentation</vt:lpstr>
      <vt:lpstr>PowerPoint Presentation</vt:lpstr>
      <vt:lpstr>Conclusion</vt:lpstr>
      <vt:lpstr>The Coming of the Kingdom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SLBC_010 Kingdom_March 08 2017</dc:title>
  <dc:subject>Kingdom Series</dc:subject>
  <dc:creator>A. Woods</dc:creator>
  <dc:description>Modified by Jim McGowan</dc:description>
  <cp:lastModifiedBy>Andy Woods</cp:lastModifiedBy>
  <cp:revision>2036</cp:revision>
  <cp:lastPrinted>2018-01-16T17:27:45Z</cp:lastPrinted>
  <dcterms:created xsi:type="dcterms:W3CDTF">2009-03-17T12:21:13Z</dcterms:created>
  <dcterms:modified xsi:type="dcterms:W3CDTF">2018-01-31T20:55:25Z</dcterms:modified>
</cp:coreProperties>
</file>