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3" r:id="rId2"/>
    <p:sldMasterId id="2147483654" r:id="rId3"/>
  </p:sldMasterIdLst>
  <p:notesMasterIdLst>
    <p:notesMasterId r:id="rId77"/>
  </p:notesMasterIdLst>
  <p:handoutMasterIdLst>
    <p:handoutMasterId r:id="rId78"/>
  </p:handoutMasterIdLst>
  <p:sldIdLst>
    <p:sldId id="324" r:id="rId4"/>
    <p:sldId id="325" r:id="rId5"/>
    <p:sldId id="326" r:id="rId6"/>
    <p:sldId id="327" r:id="rId7"/>
    <p:sldId id="329" r:id="rId8"/>
    <p:sldId id="328" r:id="rId9"/>
    <p:sldId id="330" r:id="rId10"/>
    <p:sldId id="341" r:id="rId11"/>
    <p:sldId id="342" r:id="rId12"/>
    <p:sldId id="343" r:id="rId13"/>
    <p:sldId id="344" r:id="rId14"/>
    <p:sldId id="345" r:id="rId15"/>
    <p:sldId id="346" r:id="rId16"/>
    <p:sldId id="348" r:id="rId17"/>
    <p:sldId id="366" r:id="rId18"/>
    <p:sldId id="350" r:id="rId19"/>
    <p:sldId id="349" r:id="rId20"/>
    <p:sldId id="299" r:id="rId21"/>
    <p:sldId id="300" r:id="rId22"/>
    <p:sldId id="301" r:id="rId23"/>
    <p:sldId id="297" r:id="rId24"/>
    <p:sldId id="302" r:id="rId25"/>
    <p:sldId id="367" r:id="rId26"/>
    <p:sldId id="351" r:id="rId27"/>
    <p:sldId id="352" r:id="rId28"/>
    <p:sldId id="303" r:id="rId29"/>
    <p:sldId id="304" r:id="rId30"/>
    <p:sldId id="305" r:id="rId31"/>
    <p:sldId id="306" r:id="rId32"/>
    <p:sldId id="368" r:id="rId33"/>
    <p:sldId id="307" r:id="rId34"/>
    <p:sldId id="308" r:id="rId35"/>
    <p:sldId id="309" r:id="rId36"/>
    <p:sldId id="310" r:id="rId37"/>
    <p:sldId id="311" r:id="rId38"/>
    <p:sldId id="356" r:id="rId39"/>
    <p:sldId id="331" r:id="rId40"/>
    <p:sldId id="298" r:id="rId41"/>
    <p:sldId id="314" r:id="rId42"/>
    <p:sldId id="315" r:id="rId43"/>
    <p:sldId id="316" r:id="rId44"/>
    <p:sldId id="333" r:id="rId45"/>
    <p:sldId id="332" r:id="rId46"/>
    <p:sldId id="357" r:id="rId47"/>
    <p:sldId id="258" r:id="rId48"/>
    <p:sldId id="275" r:id="rId49"/>
    <p:sldId id="358" r:id="rId50"/>
    <p:sldId id="322" r:id="rId51"/>
    <p:sldId id="323" r:id="rId52"/>
    <p:sldId id="334" r:id="rId53"/>
    <p:sldId id="369" r:id="rId54"/>
    <p:sldId id="336" r:id="rId55"/>
    <p:sldId id="321" r:id="rId56"/>
    <p:sldId id="337" r:id="rId57"/>
    <p:sldId id="338" r:id="rId58"/>
    <p:sldId id="339" r:id="rId59"/>
    <p:sldId id="278" r:id="rId60"/>
    <p:sldId id="291" r:id="rId61"/>
    <p:sldId id="359" r:id="rId62"/>
    <p:sldId id="360" r:id="rId63"/>
    <p:sldId id="318" r:id="rId64"/>
    <p:sldId id="279" r:id="rId65"/>
    <p:sldId id="361" r:id="rId66"/>
    <p:sldId id="363" r:id="rId67"/>
    <p:sldId id="364" r:id="rId68"/>
    <p:sldId id="280" r:id="rId69"/>
    <p:sldId id="290" r:id="rId70"/>
    <p:sldId id="362" r:id="rId71"/>
    <p:sldId id="365" r:id="rId72"/>
    <p:sldId id="335" r:id="rId73"/>
    <p:sldId id="312" r:id="rId74"/>
    <p:sldId id="340" r:id="rId75"/>
    <p:sldId id="370" r:id="rId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a:srgbClr val="FFFF00"/>
    <a:srgbClr val="0000CC"/>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0" autoAdjust="0"/>
    <p:restoredTop sz="96395" autoAdjust="0"/>
  </p:normalViewPr>
  <p:slideViewPr>
    <p:cSldViewPr>
      <p:cViewPr varScale="1">
        <p:scale>
          <a:sx n="107" d="100"/>
          <a:sy n="107" d="100"/>
        </p:scale>
        <p:origin x="1146"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43B7E9A-7024-4593-A0D5-ADD249B3DDA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67587" name="Rectangle 3">
            <a:extLst>
              <a:ext uri="{FF2B5EF4-FFF2-40B4-BE49-F238E27FC236}">
                <a16:creationId xmlns:a16="http://schemas.microsoft.com/office/drawing/2014/main" id="{612F1335-570B-423C-8623-F3CE677B5808}"/>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67588" name="Rectangle 4">
            <a:extLst>
              <a:ext uri="{FF2B5EF4-FFF2-40B4-BE49-F238E27FC236}">
                <a16:creationId xmlns:a16="http://schemas.microsoft.com/office/drawing/2014/main" id="{6E4167A8-FCAB-4ED7-8BAD-D304E265157D}"/>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67589" name="Rectangle 5">
            <a:extLst>
              <a:ext uri="{FF2B5EF4-FFF2-40B4-BE49-F238E27FC236}">
                <a16:creationId xmlns:a16="http://schemas.microsoft.com/office/drawing/2014/main" id="{7546EF54-9FD7-4968-984B-8BD5FA76C22B}"/>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0A9DA67-93C4-43C2-8846-A49437C2ACD2}"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0E9A864-7A94-4083-9C9E-72B11F077CA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cs typeface="Calibri" panose="020F0502020204030204" pitchFamily="34" charset="0"/>
              </a:defRPr>
            </a:lvl1pPr>
          </a:lstStyle>
          <a:p>
            <a:pPr>
              <a:defRPr/>
            </a:pPr>
            <a:endParaRPr lang="en-US" dirty="0"/>
          </a:p>
        </p:txBody>
      </p:sp>
      <p:sp>
        <p:nvSpPr>
          <p:cNvPr id="4099" name="Rectangle 3">
            <a:extLst>
              <a:ext uri="{FF2B5EF4-FFF2-40B4-BE49-F238E27FC236}">
                <a16:creationId xmlns:a16="http://schemas.microsoft.com/office/drawing/2014/main" id="{166AA357-D833-4645-8A91-0DC9993FA1D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cs typeface="Calibri" panose="020F0502020204030204" pitchFamily="34" charset="0"/>
              </a:defRPr>
            </a:lvl1pPr>
          </a:lstStyle>
          <a:p>
            <a:pPr>
              <a:defRPr/>
            </a:pPr>
            <a:endParaRPr lang="en-US" dirty="0"/>
          </a:p>
        </p:txBody>
      </p:sp>
      <p:sp>
        <p:nvSpPr>
          <p:cNvPr id="44036" name="Rectangle 4">
            <a:extLst>
              <a:ext uri="{FF2B5EF4-FFF2-40B4-BE49-F238E27FC236}">
                <a16:creationId xmlns:a16="http://schemas.microsoft.com/office/drawing/2014/main" id="{AEA66C59-6292-4227-98F4-1093D88923C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A2F0E0D0-C13F-4572-9F95-BA371A11007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102" name="Rectangle 6">
            <a:extLst>
              <a:ext uri="{FF2B5EF4-FFF2-40B4-BE49-F238E27FC236}">
                <a16:creationId xmlns:a16="http://schemas.microsoft.com/office/drawing/2014/main" id="{5AAADF1D-9277-4317-94BF-78CB416B78E0}"/>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cs typeface="Calibri" panose="020F0502020204030204" pitchFamily="34" charset="0"/>
              </a:defRPr>
            </a:lvl1pPr>
          </a:lstStyle>
          <a:p>
            <a:pPr>
              <a:defRPr/>
            </a:pPr>
            <a:endParaRPr lang="en-US" dirty="0"/>
          </a:p>
        </p:txBody>
      </p:sp>
      <p:sp>
        <p:nvSpPr>
          <p:cNvPr id="4103" name="Rectangle 7">
            <a:extLst>
              <a:ext uri="{FF2B5EF4-FFF2-40B4-BE49-F238E27FC236}">
                <a16:creationId xmlns:a16="http://schemas.microsoft.com/office/drawing/2014/main" id="{F068940F-7971-4A91-BD98-18B84626ACE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cs typeface="Calibri" panose="020F0502020204030204" pitchFamily="34" charset="0"/>
              </a:defRPr>
            </a:lvl1pPr>
          </a:lstStyle>
          <a:p>
            <a:fld id="{7FB89A1E-D488-416B-A3CE-1AF38018643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pPr eaLnBrk="1" hangingPunct="1"/>
            <a:endParaRPr lang="en-US" altLang="en-US" dirty="0"/>
          </a:p>
        </p:txBody>
      </p:sp>
      <p:sp>
        <p:nvSpPr>
          <p:cNvPr id="9220" name="Slide Number Placeholder 3"/>
          <p:cNvSpPr>
            <a:spLocks noGrp="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4CF7E0F7-3E79-4AAC-BA6A-B0E1B9752462}" type="slidenum">
              <a:rPr lang="en-US" altLang="en-US">
                <a:latin typeface="Calibri" panose="020F0502020204030204" pitchFamily="34" charset="0"/>
                <a:cs typeface="Calibri" panose="020F0502020204030204" pitchFamily="34" charset="0"/>
              </a:rPr>
              <a:pPr>
                <a:spcBef>
                  <a:spcPct val="0"/>
                </a:spcBef>
              </a:pPr>
              <a:t>1</a:t>
            </a:fld>
            <a:endParaRPr lang="en-US" altLang="en-US" dirty="0">
              <a:latin typeface="Calibri" panose="020F0502020204030204" pitchFamily="34" charset="0"/>
              <a:cs typeface="Calibri" panose="020F0502020204030204" pitchFamily="34" charset="0"/>
            </a:endParaRPr>
          </a:p>
        </p:txBody>
      </p:sp>
      <p:sp>
        <p:nvSpPr>
          <p:cNvPr id="9221" name="Footer Placeholder 4"/>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9222" name="Header Placeholder 5"/>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3146346D-0302-40F7-974B-D0FCB2701F65}"/>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503712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FAEDE9E-68B5-4961-A242-A2B6CD6A7AFE}" type="slidenum">
              <a:rPr lang="en-US" altLang="en-US" smtClean="0">
                <a:latin typeface="Calibri" panose="020F0502020204030204" pitchFamily="34" charset="0"/>
                <a:cs typeface="Calibri" panose="020F0502020204030204" pitchFamily="34" charset="0"/>
              </a:rPr>
              <a:pPr eaLnBrk="1" hangingPunct="1">
                <a:spcBef>
                  <a:spcPct val="0"/>
                </a:spcBef>
              </a:pPr>
              <a:t>11</a:t>
            </a:fld>
            <a:endParaRPr lang="en-US" altLang="en-US" dirty="0">
              <a:latin typeface="Calibri" panose="020F0502020204030204" pitchFamily="34" charset="0"/>
              <a:cs typeface="Calibri" panose="020F0502020204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r>
              <a:rPr lang="en-US" sz="1500" b="1" dirty="0"/>
              <a:t>Hebrews 7:25 (NASB95) - </a:t>
            </a:r>
            <a:r>
              <a:rPr lang="en-US" sz="1500" dirty="0"/>
              <a:t>Therefore He is able also to save forever </a:t>
            </a:r>
            <a:r>
              <a:rPr lang="en-US" sz="1500" b="1" dirty="0"/>
              <a:t>those who draw near to God</a:t>
            </a:r>
            <a:r>
              <a:rPr lang="en-US" sz="1500" dirty="0"/>
              <a:t> through Him, since He always lives to make intercession for them. </a:t>
            </a:r>
            <a:r>
              <a:rPr lang="en-US" altLang="en-US" sz="1500" dirty="0"/>
              <a:t>(cf. Heb. 10:1; 22)</a:t>
            </a:r>
            <a:endParaRPr lang="en-US" sz="1500" dirty="0"/>
          </a:p>
          <a:p>
            <a:pPr algn="l"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536081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12</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3527764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36F5B1C9-8AA7-4D2C-8804-E1073A3E6D92}" type="slidenum">
              <a:rPr lang="en-US" altLang="en-US">
                <a:latin typeface="Calibri" panose="020F0502020204030204" pitchFamily="34" charset="0"/>
                <a:cs typeface="Calibri" panose="020F0502020204030204" pitchFamily="34" charset="0"/>
              </a:rPr>
              <a:pPr>
                <a:spcBef>
                  <a:spcPct val="0"/>
                </a:spcBef>
              </a:pPr>
              <a:t>13</a:t>
            </a:fld>
            <a:endParaRPr lang="en-US" altLang="en-US" dirty="0">
              <a:latin typeface="Calibri" panose="020F0502020204030204" pitchFamily="34" charset="0"/>
              <a:cs typeface="Calibri" panose="020F050202020403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17413"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17414"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2F9BA0CC-3F67-42FA-B697-07A3A56C8374}"/>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322192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15545153-6F5A-4CA7-AB7E-FDA6D58CAD29}" type="slidenum">
              <a:rPr lang="en-US" altLang="en-US">
                <a:latin typeface="Calibri" panose="020F0502020204030204" pitchFamily="34" charset="0"/>
                <a:cs typeface="Calibri" panose="020F0502020204030204" pitchFamily="34" charset="0"/>
              </a:rPr>
              <a:pPr>
                <a:spcBef>
                  <a:spcPct val="0"/>
                </a:spcBef>
              </a:pPr>
              <a:t>14</a:t>
            </a:fld>
            <a:endParaRPr lang="en-US" altLang="en-US" dirty="0">
              <a:latin typeface="Calibri" panose="020F0502020204030204" pitchFamily="34" charset="0"/>
              <a:cs typeface="Calibri" panose="020F050202020403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68613"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68614"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7B38C835-C2D9-4B00-AB5B-02868118DC81}"/>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464087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66BF60E9-339A-4EB5-B2D3-16A290A7DBF7}" type="slidenum">
              <a:rPr lang="en-US" altLang="en-US">
                <a:latin typeface="Calibri" panose="020F0502020204030204" pitchFamily="34" charset="0"/>
                <a:cs typeface="Calibri" panose="020F0502020204030204" pitchFamily="34" charset="0"/>
              </a:rPr>
              <a:pPr>
                <a:spcBef>
                  <a:spcPct val="0"/>
                </a:spcBef>
              </a:pPr>
              <a:t>15</a:t>
            </a:fld>
            <a:endParaRPr lang="en-US" altLang="en-US" dirty="0">
              <a:latin typeface="Calibri" panose="020F0502020204030204" pitchFamily="34" charset="0"/>
              <a:cs typeface="Calibri" panose="020F050202020403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56325"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56326"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9A64CF1A-7E58-4FE8-A5AF-92951935CC90}"/>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292372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3B08229-50A1-43E2-B5A5-AF4C5C7B2CA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54CD8F-F359-447B-9674-3122B9D58A5F}" type="slidenum">
              <a:rPr lang="en-US" altLang="en-US">
                <a:latin typeface="Calibri" panose="020F0502020204030204" pitchFamily="34" charset="0"/>
                <a:cs typeface="Calibri" panose="020F0502020204030204" pitchFamily="34" charset="0"/>
              </a:rPr>
              <a:pPr eaLnBrk="1" hangingPunct="1"/>
              <a:t>16</a:t>
            </a:fld>
            <a:endParaRPr lang="en-US" altLang="en-US" dirty="0">
              <a:latin typeface="Calibri" panose="020F0502020204030204" pitchFamily="34" charset="0"/>
              <a:cs typeface="Calibri" panose="020F0502020204030204" pitchFamily="34" charset="0"/>
            </a:endParaRPr>
          </a:p>
        </p:txBody>
      </p:sp>
      <p:sp>
        <p:nvSpPr>
          <p:cNvPr id="49155" name="Rectangle 2">
            <a:extLst>
              <a:ext uri="{FF2B5EF4-FFF2-40B4-BE49-F238E27FC236}">
                <a16:creationId xmlns:a16="http://schemas.microsoft.com/office/drawing/2014/main" id="{1A3EF901-15BE-47A6-B10B-8280AFE30BEB}"/>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B6C6EFDB-6BD2-455B-8AE6-F4FFD38777C5}"/>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49157" name="Footer Placeholder 1">
            <a:extLst>
              <a:ext uri="{FF2B5EF4-FFF2-40B4-BE49-F238E27FC236}">
                <a16:creationId xmlns:a16="http://schemas.microsoft.com/office/drawing/2014/main" id="{5064844A-87E6-40D3-8B2C-2E7ADA997881}"/>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49158" name="Header Placeholder 2">
            <a:extLst>
              <a:ext uri="{FF2B5EF4-FFF2-40B4-BE49-F238E27FC236}">
                <a16:creationId xmlns:a16="http://schemas.microsoft.com/office/drawing/2014/main" id="{3E828E31-0DFC-4BD2-A5E0-6AE15099426C}"/>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extLst>
      <p:ext uri="{BB962C8B-B14F-4D97-AF65-F5344CB8AC3E}">
        <p14:creationId xmlns:p14="http://schemas.microsoft.com/office/powerpoint/2010/main" val="417339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3D86E79A-1342-4A0A-9C02-CB0586E4E39F}" type="slidenum">
              <a:rPr lang="en-US" altLang="en-US">
                <a:latin typeface="Calibri" panose="020F0502020204030204" pitchFamily="34" charset="0"/>
                <a:cs typeface="Calibri" panose="020F0502020204030204" pitchFamily="34" charset="0"/>
              </a:rPr>
              <a:pPr>
                <a:spcBef>
                  <a:spcPct val="0"/>
                </a:spcBef>
              </a:pPr>
              <a:t>17</a:t>
            </a:fld>
            <a:endParaRPr lang="en-US" altLang="en-US" dirty="0">
              <a:latin typeface="Calibri" panose="020F0502020204030204" pitchFamily="34" charset="0"/>
              <a:cs typeface="Calibri" panose="020F050202020403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70661"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70662"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AB00619B-48BA-49A5-842C-58A066FAE483}"/>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1271033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4FCEC6EA-6CD6-4A99-B1F9-706F39ECD230}"/>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AC66CE8-AC56-4B6F-BE01-ACC382773640}" type="slidenum">
              <a:rPr lang="en-US" altLang="en-US">
                <a:latin typeface="Calibri" panose="020F0502020204030204" pitchFamily="34" charset="0"/>
                <a:cs typeface="Calibri" panose="020F0502020204030204" pitchFamily="34" charset="0"/>
              </a:rPr>
              <a:pPr eaLnBrk="1" hangingPunct="1"/>
              <a:t>18</a:t>
            </a:fld>
            <a:endParaRPr lang="en-US" altLang="en-US" dirty="0">
              <a:latin typeface="Calibri" panose="020F0502020204030204" pitchFamily="34" charset="0"/>
              <a:cs typeface="Calibri" panose="020F0502020204030204" pitchFamily="34" charset="0"/>
            </a:endParaRPr>
          </a:p>
        </p:txBody>
      </p:sp>
      <p:sp>
        <p:nvSpPr>
          <p:cNvPr id="50179" name="Rectangle 2">
            <a:extLst>
              <a:ext uri="{FF2B5EF4-FFF2-40B4-BE49-F238E27FC236}">
                <a16:creationId xmlns:a16="http://schemas.microsoft.com/office/drawing/2014/main" id="{21F586F8-E8C6-497D-894E-E4EA6D6753A3}"/>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0A129E4D-4BE8-476B-83AA-2CDE2EF54175}"/>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50181" name="Footer Placeholder 1">
            <a:extLst>
              <a:ext uri="{FF2B5EF4-FFF2-40B4-BE49-F238E27FC236}">
                <a16:creationId xmlns:a16="http://schemas.microsoft.com/office/drawing/2014/main" id="{3BBC18DA-E27B-4CDF-9BE6-E5F9A0A79C1A}"/>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50182" name="Header Placeholder 2">
            <a:extLst>
              <a:ext uri="{FF2B5EF4-FFF2-40B4-BE49-F238E27FC236}">
                <a16:creationId xmlns:a16="http://schemas.microsoft.com/office/drawing/2014/main" id="{CB8039DD-71AC-4A0A-8C73-5873ADC00A67}"/>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978901E5-B5E5-4F85-A3CA-DE845F32FAF0}"/>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2060430-12DE-4296-8193-37A6C354DDF7}" type="slidenum">
              <a:rPr lang="en-US" altLang="en-US">
                <a:latin typeface="Calibri" panose="020F0502020204030204" pitchFamily="34" charset="0"/>
                <a:cs typeface="Calibri" panose="020F0502020204030204" pitchFamily="34" charset="0"/>
              </a:rPr>
              <a:pPr eaLnBrk="1" hangingPunct="1"/>
              <a:t>19</a:t>
            </a:fld>
            <a:endParaRPr lang="en-US" altLang="en-US" dirty="0">
              <a:latin typeface="Calibri" panose="020F0502020204030204" pitchFamily="34" charset="0"/>
              <a:cs typeface="Calibri" panose="020F0502020204030204" pitchFamily="34" charset="0"/>
            </a:endParaRPr>
          </a:p>
        </p:txBody>
      </p:sp>
      <p:sp>
        <p:nvSpPr>
          <p:cNvPr id="51203" name="Rectangle 2">
            <a:extLst>
              <a:ext uri="{FF2B5EF4-FFF2-40B4-BE49-F238E27FC236}">
                <a16:creationId xmlns:a16="http://schemas.microsoft.com/office/drawing/2014/main" id="{631BF6CE-EFB6-4DCB-9B3B-3A844F450AFE}"/>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55DCD60E-3490-4C75-A23C-FF0A8E472D64}"/>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51205" name="Footer Placeholder 1">
            <a:extLst>
              <a:ext uri="{FF2B5EF4-FFF2-40B4-BE49-F238E27FC236}">
                <a16:creationId xmlns:a16="http://schemas.microsoft.com/office/drawing/2014/main" id="{0C5FEF2F-10E0-475B-8CD4-4D3C44F56C1B}"/>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51206" name="Header Placeholder 2">
            <a:extLst>
              <a:ext uri="{FF2B5EF4-FFF2-40B4-BE49-F238E27FC236}">
                <a16:creationId xmlns:a16="http://schemas.microsoft.com/office/drawing/2014/main" id="{315386C0-DD82-4303-967E-8685D149AC44}"/>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61C83174-0F18-40BE-991B-D4967DACE70A}"/>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456369-3807-4AFE-A338-1BB44E0D9C54}" type="slidenum">
              <a:rPr lang="en-US" altLang="en-US">
                <a:latin typeface="Calibri" panose="020F0502020204030204" pitchFamily="34" charset="0"/>
                <a:cs typeface="Calibri" panose="020F0502020204030204" pitchFamily="34" charset="0"/>
              </a:rPr>
              <a:pPr eaLnBrk="1" hangingPunct="1"/>
              <a:t>20</a:t>
            </a:fld>
            <a:endParaRPr lang="en-US" altLang="en-US" dirty="0">
              <a:latin typeface="Calibri" panose="020F0502020204030204" pitchFamily="34" charset="0"/>
              <a:cs typeface="Calibri" panose="020F0502020204030204" pitchFamily="34" charset="0"/>
            </a:endParaRPr>
          </a:p>
        </p:txBody>
      </p:sp>
      <p:sp>
        <p:nvSpPr>
          <p:cNvPr id="52227" name="Rectangle 2">
            <a:extLst>
              <a:ext uri="{FF2B5EF4-FFF2-40B4-BE49-F238E27FC236}">
                <a16:creationId xmlns:a16="http://schemas.microsoft.com/office/drawing/2014/main" id="{06C334E6-069A-4FEF-A38B-A08CB58C3EFB}"/>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5B5F035F-FC12-4555-AF49-BD052166CBA6}"/>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52229" name="Footer Placeholder 1">
            <a:extLst>
              <a:ext uri="{FF2B5EF4-FFF2-40B4-BE49-F238E27FC236}">
                <a16:creationId xmlns:a16="http://schemas.microsoft.com/office/drawing/2014/main" id="{0C2E185C-3FF7-46A4-A056-13E815E5F9D2}"/>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52230" name="Header Placeholder 2">
            <a:extLst>
              <a:ext uri="{FF2B5EF4-FFF2-40B4-BE49-F238E27FC236}">
                <a16:creationId xmlns:a16="http://schemas.microsoft.com/office/drawing/2014/main" id="{8CFB6A5B-71CD-4F27-90D4-6C16709FFC47}"/>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2</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4044964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3B08229-50A1-43E2-B5A5-AF4C5C7B2CA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54CD8F-F359-447B-9674-3122B9D58A5F}" type="slidenum">
              <a:rPr lang="en-US" altLang="en-US">
                <a:latin typeface="Calibri" panose="020F0502020204030204" pitchFamily="34" charset="0"/>
                <a:cs typeface="Calibri" panose="020F0502020204030204" pitchFamily="34" charset="0"/>
              </a:rPr>
              <a:pPr eaLnBrk="1" hangingPunct="1"/>
              <a:t>21</a:t>
            </a:fld>
            <a:endParaRPr lang="en-US" altLang="en-US" dirty="0">
              <a:latin typeface="Calibri" panose="020F0502020204030204" pitchFamily="34" charset="0"/>
              <a:cs typeface="Calibri" panose="020F0502020204030204" pitchFamily="34" charset="0"/>
            </a:endParaRPr>
          </a:p>
        </p:txBody>
      </p:sp>
      <p:sp>
        <p:nvSpPr>
          <p:cNvPr id="49155" name="Rectangle 2">
            <a:extLst>
              <a:ext uri="{FF2B5EF4-FFF2-40B4-BE49-F238E27FC236}">
                <a16:creationId xmlns:a16="http://schemas.microsoft.com/office/drawing/2014/main" id="{1A3EF901-15BE-47A6-B10B-8280AFE30BEB}"/>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B6C6EFDB-6BD2-455B-8AE6-F4FFD38777C5}"/>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49157" name="Footer Placeholder 1">
            <a:extLst>
              <a:ext uri="{FF2B5EF4-FFF2-40B4-BE49-F238E27FC236}">
                <a16:creationId xmlns:a16="http://schemas.microsoft.com/office/drawing/2014/main" id="{5064844A-87E6-40D3-8B2C-2E7ADA997881}"/>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49158" name="Header Placeholder 2">
            <a:extLst>
              <a:ext uri="{FF2B5EF4-FFF2-40B4-BE49-F238E27FC236}">
                <a16:creationId xmlns:a16="http://schemas.microsoft.com/office/drawing/2014/main" id="{3E828E31-0DFC-4BD2-A5E0-6AE15099426C}"/>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1932877F-21B8-4C91-B36D-6014586DB8B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E013CB-D94C-47E4-8A04-40D1B101AC57}" type="slidenum">
              <a:rPr lang="en-US" altLang="en-US">
                <a:latin typeface="Calibri" panose="020F0502020204030204" pitchFamily="34" charset="0"/>
                <a:cs typeface="Calibri" panose="020F0502020204030204" pitchFamily="34" charset="0"/>
              </a:rPr>
              <a:pPr eaLnBrk="1" hangingPunct="1"/>
              <a:t>22</a:t>
            </a:fld>
            <a:endParaRPr lang="en-US" altLang="en-US" dirty="0">
              <a:latin typeface="Calibri" panose="020F0502020204030204" pitchFamily="34" charset="0"/>
              <a:cs typeface="Calibri" panose="020F0502020204030204" pitchFamily="34" charset="0"/>
            </a:endParaRPr>
          </a:p>
        </p:txBody>
      </p:sp>
      <p:sp>
        <p:nvSpPr>
          <p:cNvPr id="53251" name="Rectangle 2">
            <a:extLst>
              <a:ext uri="{FF2B5EF4-FFF2-40B4-BE49-F238E27FC236}">
                <a16:creationId xmlns:a16="http://schemas.microsoft.com/office/drawing/2014/main" id="{9C987314-76CD-47FC-85F2-D3C441A69CEB}"/>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E5D1DE5F-D7CD-4396-BA27-ACDA4D70DB5A}"/>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53253" name="Footer Placeholder 1">
            <a:extLst>
              <a:ext uri="{FF2B5EF4-FFF2-40B4-BE49-F238E27FC236}">
                <a16:creationId xmlns:a16="http://schemas.microsoft.com/office/drawing/2014/main" id="{9D601DED-B110-4DAC-875E-BB81CF351196}"/>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53254" name="Header Placeholder 2">
            <a:extLst>
              <a:ext uri="{FF2B5EF4-FFF2-40B4-BE49-F238E27FC236}">
                <a16:creationId xmlns:a16="http://schemas.microsoft.com/office/drawing/2014/main" id="{BBC71175-96BB-4DC5-AE0A-BEF6695E0698}"/>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1932877F-21B8-4C91-B36D-6014586DB8B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E013CB-D94C-47E4-8A04-40D1B101AC57}" type="slidenum">
              <a:rPr lang="en-US" altLang="en-US">
                <a:latin typeface="Calibri" panose="020F0502020204030204" pitchFamily="34" charset="0"/>
                <a:cs typeface="Calibri" panose="020F0502020204030204" pitchFamily="34" charset="0"/>
              </a:rPr>
              <a:pPr eaLnBrk="1" hangingPunct="1"/>
              <a:t>23</a:t>
            </a:fld>
            <a:endParaRPr lang="en-US" altLang="en-US" dirty="0">
              <a:latin typeface="Calibri" panose="020F0502020204030204" pitchFamily="34" charset="0"/>
              <a:cs typeface="Calibri" panose="020F0502020204030204" pitchFamily="34" charset="0"/>
            </a:endParaRPr>
          </a:p>
        </p:txBody>
      </p:sp>
      <p:sp>
        <p:nvSpPr>
          <p:cNvPr id="53251" name="Rectangle 2">
            <a:extLst>
              <a:ext uri="{FF2B5EF4-FFF2-40B4-BE49-F238E27FC236}">
                <a16:creationId xmlns:a16="http://schemas.microsoft.com/office/drawing/2014/main" id="{9C987314-76CD-47FC-85F2-D3C441A69CEB}"/>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E5D1DE5F-D7CD-4396-BA27-ACDA4D70DB5A}"/>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53253" name="Footer Placeholder 1">
            <a:extLst>
              <a:ext uri="{FF2B5EF4-FFF2-40B4-BE49-F238E27FC236}">
                <a16:creationId xmlns:a16="http://schemas.microsoft.com/office/drawing/2014/main" id="{9D601DED-B110-4DAC-875E-BB81CF351196}"/>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53254" name="Header Placeholder 2">
            <a:extLst>
              <a:ext uri="{FF2B5EF4-FFF2-40B4-BE49-F238E27FC236}">
                <a16:creationId xmlns:a16="http://schemas.microsoft.com/office/drawing/2014/main" id="{BBC71175-96BB-4DC5-AE0A-BEF6695E0698}"/>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extLst>
      <p:ext uri="{BB962C8B-B14F-4D97-AF65-F5344CB8AC3E}">
        <p14:creationId xmlns:p14="http://schemas.microsoft.com/office/powerpoint/2010/main" val="1299374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20D5221F-1EE5-48CC-B966-B90EA600BDF9}" type="slidenum">
              <a:rPr lang="en-US" altLang="en-US">
                <a:latin typeface="Calibri" panose="020F0502020204030204" pitchFamily="34" charset="0"/>
                <a:cs typeface="Calibri" panose="020F0502020204030204" pitchFamily="34" charset="0"/>
              </a:rPr>
              <a:pPr>
                <a:spcBef>
                  <a:spcPct val="0"/>
                </a:spcBef>
              </a:pPr>
              <a:t>24</a:t>
            </a:fld>
            <a:endParaRPr lang="en-US" altLang="en-US" dirty="0">
              <a:latin typeface="Calibri" panose="020F0502020204030204" pitchFamily="34" charset="0"/>
              <a:cs typeface="Calibri" panose="020F050202020403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75360" y="4560570"/>
            <a:ext cx="5364480" cy="4320540"/>
          </a:xfrm>
          <a:noFill/>
        </p:spPr>
        <p:txBody>
          <a:bodyPr/>
          <a:lstStyle/>
          <a:p>
            <a:pPr eaLnBrk="1" hangingPunct="1"/>
            <a:endParaRPr lang="en-US" altLang="en-US" dirty="0"/>
          </a:p>
        </p:txBody>
      </p:sp>
      <p:sp>
        <p:nvSpPr>
          <p:cNvPr id="72709" name="Footer Placeholder 1"/>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Sugar Land Bible Church</a:t>
            </a:r>
            <a:endParaRPr lang="en-US" altLang="en-US" dirty="0">
              <a:latin typeface="Calibri" panose="020F0502020204030204" pitchFamily="34" charset="0"/>
              <a:cs typeface="Calibri" panose="020F0502020204030204" pitchFamily="34" charset="0"/>
            </a:endParaRPr>
          </a:p>
        </p:txBody>
      </p:sp>
      <p:sp>
        <p:nvSpPr>
          <p:cNvPr id="72710" name="Header Placeholder 2"/>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5FA6EF9A-6B9A-4372-9491-65227BE5C88B}"/>
              </a:ext>
            </a:extLst>
          </p:cNvPr>
          <p:cNvSpPr>
            <a:spLocks noGrp="1"/>
          </p:cNvSpPr>
          <p:nvPr>
            <p:ph type="dt" idx="10"/>
          </p:nvPr>
        </p:nvSpPr>
        <p:spPr/>
        <p:txBody>
          <a:bodyPr/>
          <a:lstStyle/>
          <a:p>
            <a:pPr>
              <a:defRPr/>
            </a:pPr>
            <a:r>
              <a:rPr lang="en-US"/>
              <a:t>10/29/2017</a:t>
            </a:r>
            <a:endParaRPr lang="en-US" dirty="0"/>
          </a:p>
        </p:txBody>
      </p:sp>
    </p:spTree>
    <p:extLst>
      <p:ext uri="{BB962C8B-B14F-4D97-AF65-F5344CB8AC3E}">
        <p14:creationId xmlns:p14="http://schemas.microsoft.com/office/powerpoint/2010/main" val="2596287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2F509476-A90C-4CA3-8366-DA67330019DF}"/>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B5014F-5D8D-47AF-9856-82DD9F178302}" type="slidenum">
              <a:rPr lang="en-US" altLang="en-US">
                <a:latin typeface="Calibri" panose="020F0502020204030204" pitchFamily="34" charset="0"/>
                <a:cs typeface="Calibri" panose="020F0502020204030204" pitchFamily="34" charset="0"/>
              </a:rPr>
              <a:pPr eaLnBrk="1" hangingPunct="1"/>
              <a:t>26</a:t>
            </a:fld>
            <a:endParaRPr lang="en-US" altLang="en-US" dirty="0">
              <a:latin typeface="Calibri" panose="020F0502020204030204" pitchFamily="34" charset="0"/>
              <a:cs typeface="Calibri" panose="020F0502020204030204" pitchFamily="34" charset="0"/>
            </a:endParaRPr>
          </a:p>
        </p:txBody>
      </p:sp>
      <p:sp>
        <p:nvSpPr>
          <p:cNvPr id="54275" name="Rectangle 2">
            <a:extLst>
              <a:ext uri="{FF2B5EF4-FFF2-40B4-BE49-F238E27FC236}">
                <a16:creationId xmlns:a16="http://schemas.microsoft.com/office/drawing/2014/main" id="{3F8CB251-D113-4DE1-9936-E73A5CF9771C}"/>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2737B979-8600-440B-8BC7-45DA35772933}"/>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54277" name="Footer Placeholder 1">
            <a:extLst>
              <a:ext uri="{FF2B5EF4-FFF2-40B4-BE49-F238E27FC236}">
                <a16:creationId xmlns:a16="http://schemas.microsoft.com/office/drawing/2014/main" id="{83EA5A34-07BA-4898-850E-38826198DC92}"/>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54278" name="Header Placeholder 2">
            <a:extLst>
              <a:ext uri="{FF2B5EF4-FFF2-40B4-BE49-F238E27FC236}">
                <a16:creationId xmlns:a16="http://schemas.microsoft.com/office/drawing/2014/main" id="{BF0114AF-273E-4DD2-8E4F-09A2F2FC2C04}"/>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661F1B0-1279-4472-9A0C-EFF510AC3FC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9914EF-3723-4B05-B7DC-35614A5A9967}" type="slidenum">
              <a:rPr lang="en-US" altLang="en-US">
                <a:latin typeface="Calibri" panose="020F0502020204030204" pitchFamily="34" charset="0"/>
                <a:cs typeface="Calibri" panose="020F0502020204030204" pitchFamily="34" charset="0"/>
              </a:rPr>
              <a:pPr eaLnBrk="1" hangingPunct="1"/>
              <a:t>27</a:t>
            </a:fld>
            <a:endParaRPr lang="en-US" altLang="en-US" dirty="0">
              <a:latin typeface="Calibri" panose="020F0502020204030204" pitchFamily="34" charset="0"/>
              <a:cs typeface="Calibri" panose="020F0502020204030204" pitchFamily="34" charset="0"/>
            </a:endParaRPr>
          </a:p>
        </p:txBody>
      </p:sp>
      <p:sp>
        <p:nvSpPr>
          <p:cNvPr id="55299" name="Rectangle 2">
            <a:extLst>
              <a:ext uri="{FF2B5EF4-FFF2-40B4-BE49-F238E27FC236}">
                <a16:creationId xmlns:a16="http://schemas.microsoft.com/office/drawing/2014/main" id="{01FFCBFF-1545-4440-AAF1-794DA92A9800}"/>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842DA8C5-A854-46F8-8A30-686B13C4256E}"/>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C4A80ABE-4594-48AD-8D87-9367ACCAEB2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EFDB6E-AA89-4470-A4BD-94F1F61498B6}" type="slidenum">
              <a:rPr lang="en-US" altLang="en-US">
                <a:latin typeface="Calibri" panose="020F0502020204030204" pitchFamily="34" charset="0"/>
                <a:cs typeface="Calibri" panose="020F0502020204030204" pitchFamily="34" charset="0"/>
              </a:rPr>
              <a:pPr eaLnBrk="1" hangingPunct="1"/>
              <a:t>28</a:t>
            </a:fld>
            <a:endParaRPr lang="en-US" altLang="en-US" dirty="0">
              <a:latin typeface="Calibri" panose="020F0502020204030204" pitchFamily="34" charset="0"/>
              <a:cs typeface="Calibri" panose="020F0502020204030204" pitchFamily="34" charset="0"/>
            </a:endParaRPr>
          </a:p>
        </p:txBody>
      </p:sp>
      <p:sp>
        <p:nvSpPr>
          <p:cNvPr id="56323" name="Rectangle 2">
            <a:extLst>
              <a:ext uri="{FF2B5EF4-FFF2-40B4-BE49-F238E27FC236}">
                <a16:creationId xmlns:a16="http://schemas.microsoft.com/office/drawing/2014/main" id="{05938856-5862-4726-B6F7-1BCBBEFD5515}"/>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C2E9BF00-422A-417C-ABFE-E8D0093812E4}"/>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1298837-B8A0-4F27-BDCF-BD27FB1413B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532CC7-FBBA-4F47-B92D-BD84E3F27ACD}" type="slidenum">
              <a:rPr lang="en-US" altLang="en-US">
                <a:latin typeface="Calibri" panose="020F0502020204030204" pitchFamily="34" charset="0"/>
                <a:cs typeface="Calibri" panose="020F0502020204030204" pitchFamily="34" charset="0"/>
              </a:rPr>
              <a:pPr eaLnBrk="1" hangingPunct="1"/>
              <a:t>29</a:t>
            </a:fld>
            <a:endParaRPr lang="en-US" altLang="en-US" dirty="0">
              <a:latin typeface="Calibri" panose="020F0502020204030204" pitchFamily="34" charset="0"/>
              <a:cs typeface="Calibri" panose="020F0502020204030204" pitchFamily="34" charset="0"/>
            </a:endParaRPr>
          </a:p>
        </p:txBody>
      </p:sp>
      <p:sp>
        <p:nvSpPr>
          <p:cNvPr id="57347" name="Rectangle 2">
            <a:extLst>
              <a:ext uri="{FF2B5EF4-FFF2-40B4-BE49-F238E27FC236}">
                <a16:creationId xmlns:a16="http://schemas.microsoft.com/office/drawing/2014/main" id="{BCC383DE-278D-47FD-8746-848BDC9D7855}"/>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97CA6EA1-907F-4D6E-A2E2-0846AFFD2786}"/>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1298837-B8A0-4F27-BDCF-BD27FB1413B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532CC7-FBBA-4F47-B92D-BD84E3F27ACD}" type="slidenum">
              <a:rPr lang="en-US" altLang="en-US">
                <a:latin typeface="Calibri" panose="020F0502020204030204" pitchFamily="34" charset="0"/>
                <a:cs typeface="Calibri" panose="020F0502020204030204" pitchFamily="34" charset="0"/>
              </a:rPr>
              <a:pPr eaLnBrk="1" hangingPunct="1"/>
              <a:t>30</a:t>
            </a:fld>
            <a:endParaRPr lang="en-US" altLang="en-US" dirty="0">
              <a:latin typeface="Calibri" panose="020F0502020204030204" pitchFamily="34" charset="0"/>
              <a:cs typeface="Calibri" panose="020F0502020204030204" pitchFamily="34" charset="0"/>
            </a:endParaRPr>
          </a:p>
        </p:txBody>
      </p:sp>
      <p:sp>
        <p:nvSpPr>
          <p:cNvPr id="57347" name="Rectangle 2">
            <a:extLst>
              <a:ext uri="{FF2B5EF4-FFF2-40B4-BE49-F238E27FC236}">
                <a16:creationId xmlns:a16="http://schemas.microsoft.com/office/drawing/2014/main" id="{BCC383DE-278D-47FD-8746-848BDC9D7855}"/>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97CA6EA1-907F-4D6E-A2E2-0846AFFD2786}"/>
              </a:ext>
            </a:extLst>
          </p:cNvPr>
          <p:cNvSpPr>
            <a:spLocks noGrp="1" noChangeArrowheads="1"/>
          </p:cNvSpPr>
          <p:nvPr>
            <p:ph type="body" idx="1"/>
          </p:nvPr>
        </p:nvSpPr>
        <p:spPr>
          <a:xfrm>
            <a:off x="914400" y="4343400"/>
            <a:ext cx="5029200" cy="4114800"/>
          </a:xfrm>
          <a:noFill/>
        </p:spPr>
        <p:txBody>
          <a:bodyPr/>
          <a:lstStyle/>
          <a:p>
            <a:pPr fontAlgn="base"/>
            <a:r>
              <a:rPr lang="en-US" sz="1200" kern="1200" dirty="0">
                <a:solidFill>
                  <a:schemeClr val="tx1"/>
                </a:solidFill>
                <a:effectLst/>
                <a:latin typeface="Calibri" panose="020F0502020204030204" pitchFamily="34" charset="0"/>
                <a:ea typeface="+mn-ea"/>
                <a:cs typeface="Calibri" panose="020F0502020204030204" pitchFamily="34" charset="0"/>
              </a:rPr>
              <a:t>The moment we believed we were identified with (joined to) Christ in His Death, Burial, Resurrection, Ascension, and Seating in Heaven.</a:t>
            </a:r>
          </a:p>
          <a:p>
            <a:pPr fontAlgn="base"/>
            <a:r>
              <a:rPr lang="en-US" sz="1200" kern="1200" dirty="0">
                <a:solidFill>
                  <a:schemeClr val="tx1"/>
                </a:solidFill>
                <a:effectLst/>
                <a:latin typeface="Calibri" panose="020F0502020204030204" pitchFamily="34" charset="0"/>
                <a:ea typeface="+mn-ea"/>
                <a:cs typeface="Calibri" panose="020F0502020204030204" pitchFamily="34" charset="0"/>
              </a:rPr>
              <a:t>Christ is righteous. The moment we believed we were given Christ’s righteousness which is unchangeable and eternal. Righteousness is right standing with God.</a:t>
            </a:r>
          </a:p>
          <a:p>
            <a:pPr fontAlgn="base"/>
            <a:r>
              <a:rPr lang="en-US" sz="1200" kern="1200" dirty="0">
                <a:solidFill>
                  <a:schemeClr val="tx1"/>
                </a:solidFill>
                <a:effectLst/>
                <a:latin typeface="Calibri" panose="020F0502020204030204" pitchFamily="34" charset="0"/>
                <a:ea typeface="+mn-ea"/>
                <a:cs typeface="Calibri" panose="020F0502020204030204" pitchFamily="34" charset="0"/>
              </a:rPr>
              <a:t>The moment we believed we were positionally “in Christ”, a New Man with a New Nature.</a:t>
            </a:r>
          </a:p>
          <a:p>
            <a:pPr fontAlgn="base"/>
            <a:r>
              <a:rPr lang="en-US" sz="1200" kern="1200" dirty="0">
                <a:solidFill>
                  <a:schemeClr val="tx1"/>
                </a:solidFill>
                <a:effectLst/>
                <a:latin typeface="Calibri" panose="020F0502020204030204" pitchFamily="34" charset="0"/>
                <a:ea typeface="+mn-ea"/>
                <a:cs typeface="Calibri" panose="020F0502020204030204" pitchFamily="34" charset="0"/>
              </a:rPr>
              <a:t>The principle of </a:t>
            </a:r>
            <a:r>
              <a:rPr lang="en-US" sz="1200" b="1" u="sng" kern="1200" dirty="0">
                <a:solidFill>
                  <a:schemeClr val="tx1"/>
                </a:solidFill>
                <a:effectLst/>
                <a:latin typeface="Calibri" panose="020F0502020204030204" pitchFamily="34" charset="0"/>
                <a:ea typeface="+mn-ea"/>
                <a:cs typeface="Calibri" panose="020F0502020204030204" pitchFamily="34" charset="0"/>
              </a:rPr>
              <a:t>death to life</a:t>
            </a:r>
            <a:r>
              <a:rPr lang="en-US" sz="1200" kern="1200" dirty="0">
                <a:solidFill>
                  <a:schemeClr val="tx1"/>
                </a:solidFill>
                <a:effectLst/>
                <a:latin typeface="Calibri" panose="020F0502020204030204" pitchFamily="34" charset="0"/>
                <a:ea typeface="+mn-ea"/>
                <a:cs typeface="Calibri" panose="020F0502020204030204" pitchFamily="34" charset="0"/>
              </a:rPr>
              <a:t> was carried out </a:t>
            </a:r>
            <a:r>
              <a:rPr lang="en-US" sz="1200" b="1" u="sng" kern="1200" dirty="0">
                <a:solidFill>
                  <a:schemeClr val="tx1"/>
                </a:solidFill>
                <a:effectLst/>
                <a:latin typeface="Calibri" panose="020F0502020204030204" pitchFamily="34" charset="0"/>
                <a:ea typeface="+mn-ea"/>
                <a:cs typeface="Calibri" panose="020F0502020204030204" pitchFamily="34" charset="0"/>
              </a:rPr>
              <a:t>SPIRITUALLY</a:t>
            </a:r>
            <a:r>
              <a:rPr lang="en-US" sz="1200" kern="1200" dirty="0">
                <a:solidFill>
                  <a:schemeClr val="tx1"/>
                </a:solidFill>
                <a:effectLst/>
                <a:latin typeface="Calibri" panose="020F0502020204030204" pitchFamily="34" charset="0"/>
                <a:ea typeface="+mn-ea"/>
                <a:cs typeface="Calibri" panose="020F0502020204030204" pitchFamily="34" charset="0"/>
              </a:rPr>
              <a:t> for us as God brought us from spiritual death to </a:t>
            </a:r>
            <a:r>
              <a:rPr lang="en-US" sz="1200" b="1" i="1" kern="1200" dirty="0">
                <a:solidFill>
                  <a:schemeClr val="tx1"/>
                </a:solidFill>
                <a:effectLst/>
                <a:latin typeface="Calibri" panose="020F0502020204030204" pitchFamily="34" charset="0"/>
                <a:ea typeface="+mn-ea"/>
                <a:cs typeface="Calibri" panose="020F0502020204030204" pitchFamily="34" charset="0"/>
              </a:rPr>
              <a:t>Christ’s very own resurrection life</a:t>
            </a:r>
            <a:r>
              <a:rPr lang="en-US" sz="1200" kern="1200" dirty="0">
                <a:solidFill>
                  <a:schemeClr val="tx1"/>
                </a:solidFill>
                <a:effectLst/>
                <a:latin typeface="Calibri" panose="020F0502020204030204" pitchFamily="34" charset="0"/>
                <a:ea typeface="+mn-ea"/>
                <a:cs typeface="Calibri" panose="020F0502020204030204" pitchFamily="34" charset="0"/>
              </a:rPr>
              <a:t>.</a:t>
            </a:r>
          </a:p>
          <a:p>
            <a:endParaRPr lang="en-US" sz="1400" kern="1200" dirty="0">
              <a:solidFill>
                <a:schemeClr val="tx1">
                  <a:lumMod val="10000"/>
                </a:schemeClr>
              </a:solidFill>
              <a:latin typeface="Calibri" panose="020F0502020204030204" pitchFamily="34" charset="0"/>
              <a:ea typeface="+mn-ea"/>
              <a:cs typeface="Calibri" panose="020F0502020204030204" pitchFamily="34" charset="0"/>
            </a:endParaRPr>
          </a:p>
          <a:p>
            <a:pPr eaLnBrk="1" hangingPunct="1"/>
            <a:endParaRPr lang="en-US" altLang="en-US" dirty="0"/>
          </a:p>
        </p:txBody>
      </p:sp>
    </p:spTree>
    <p:extLst>
      <p:ext uri="{BB962C8B-B14F-4D97-AF65-F5344CB8AC3E}">
        <p14:creationId xmlns:p14="http://schemas.microsoft.com/office/powerpoint/2010/main" val="448285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81A63AB-082C-426F-A872-CA99411FFB9F}"/>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DD968E5-D29F-4BC7-81AD-D7CF1FE5B353}" type="slidenum">
              <a:rPr lang="en-US" altLang="en-US">
                <a:latin typeface="Calibri" panose="020F0502020204030204" pitchFamily="34" charset="0"/>
                <a:cs typeface="Calibri" panose="020F0502020204030204" pitchFamily="34" charset="0"/>
              </a:rPr>
              <a:pPr eaLnBrk="1" hangingPunct="1"/>
              <a:t>31</a:t>
            </a:fld>
            <a:endParaRPr lang="en-US" altLang="en-US" dirty="0">
              <a:latin typeface="Calibri" panose="020F0502020204030204" pitchFamily="34" charset="0"/>
              <a:cs typeface="Calibri" panose="020F0502020204030204" pitchFamily="34" charset="0"/>
            </a:endParaRPr>
          </a:p>
        </p:txBody>
      </p:sp>
      <p:sp>
        <p:nvSpPr>
          <p:cNvPr id="58371" name="Rectangle 2">
            <a:extLst>
              <a:ext uri="{FF2B5EF4-FFF2-40B4-BE49-F238E27FC236}">
                <a16:creationId xmlns:a16="http://schemas.microsoft.com/office/drawing/2014/main" id="{DEE8F4C5-9AE4-4C3C-974A-09D2904A96E2}"/>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BA0DC47C-BC48-4302-9734-FB8925DBDDD8}"/>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216868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CAB29C36-4F9E-4B87-8CE6-FFDA2ACF5CA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A95345-2E94-41D0-87C1-21225E4B0B9D}" type="slidenum">
              <a:rPr lang="en-US" altLang="en-US">
                <a:latin typeface="Calibri" panose="020F0502020204030204" pitchFamily="34" charset="0"/>
                <a:cs typeface="Calibri" panose="020F0502020204030204" pitchFamily="34" charset="0"/>
              </a:rPr>
              <a:pPr eaLnBrk="1" hangingPunct="1"/>
              <a:t>32</a:t>
            </a:fld>
            <a:endParaRPr lang="en-US" altLang="en-US" dirty="0">
              <a:latin typeface="Calibri" panose="020F0502020204030204" pitchFamily="34" charset="0"/>
              <a:cs typeface="Calibri" panose="020F0502020204030204" pitchFamily="34" charset="0"/>
            </a:endParaRPr>
          </a:p>
        </p:txBody>
      </p:sp>
      <p:sp>
        <p:nvSpPr>
          <p:cNvPr id="59395" name="Rectangle 2">
            <a:extLst>
              <a:ext uri="{FF2B5EF4-FFF2-40B4-BE49-F238E27FC236}">
                <a16:creationId xmlns:a16="http://schemas.microsoft.com/office/drawing/2014/main" id="{02CEC983-57E8-4D88-A71E-0A947520791E}"/>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A6732D1A-793A-4A30-BF6E-612A9B8F0AAA}"/>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AC059010-32FE-44FF-B146-B9BACA06686F}"/>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6487D55-1C57-4E07-BD1E-1AEF96CB0EB6}" type="slidenum">
              <a:rPr lang="en-US" altLang="en-US">
                <a:latin typeface="Calibri" panose="020F0502020204030204" pitchFamily="34" charset="0"/>
                <a:cs typeface="Calibri" panose="020F0502020204030204" pitchFamily="34" charset="0"/>
              </a:rPr>
              <a:pPr eaLnBrk="1" hangingPunct="1"/>
              <a:t>33</a:t>
            </a:fld>
            <a:endParaRPr lang="en-US" altLang="en-US" dirty="0">
              <a:latin typeface="Calibri" panose="020F0502020204030204" pitchFamily="34" charset="0"/>
              <a:cs typeface="Calibri" panose="020F0502020204030204" pitchFamily="34" charset="0"/>
            </a:endParaRPr>
          </a:p>
        </p:txBody>
      </p:sp>
      <p:sp>
        <p:nvSpPr>
          <p:cNvPr id="60419" name="Rectangle 2">
            <a:extLst>
              <a:ext uri="{FF2B5EF4-FFF2-40B4-BE49-F238E27FC236}">
                <a16:creationId xmlns:a16="http://schemas.microsoft.com/office/drawing/2014/main" id="{E77BF096-AD0E-47CB-AC65-1E6FE5A8E043}"/>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5565E5A7-8F98-4059-A8C8-861705ADDA36}"/>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1834A1CA-FC06-49CA-8064-46644014A05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637F63C-379A-48B7-B1FC-0CB8CA1C14CB}" type="slidenum">
              <a:rPr lang="en-US" altLang="en-US">
                <a:latin typeface="Calibri" panose="020F0502020204030204" pitchFamily="34" charset="0"/>
                <a:cs typeface="Calibri" panose="020F0502020204030204" pitchFamily="34" charset="0"/>
              </a:rPr>
              <a:pPr eaLnBrk="1" hangingPunct="1"/>
              <a:t>34</a:t>
            </a:fld>
            <a:endParaRPr lang="en-US" altLang="en-US" dirty="0">
              <a:latin typeface="Calibri" panose="020F0502020204030204" pitchFamily="34" charset="0"/>
              <a:cs typeface="Calibri" panose="020F0502020204030204" pitchFamily="34" charset="0"/>
            </a:endParaRPr>
          </a:p>
        </p:txBody>
      </p:sp>
      <p:sp>
        <p:nvSpPr>
          <p:cNvPr id="61443" name="Rectangle 2">
            <a:extLst>
              <a:ext uri="{FF2B5EF4-FFF2-40B4-BE49-F238E27FC236}">
                <a16:creationId xmlns:a16="http://schemas.microsoft.com/office/drawing/2014/main" id="{B43A498D-B9E4-460F-A41B-97FF3FBA8C50}"/>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23373894-4D83-4F1C-AF21-766A2A4953A4}"/>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B7DD222-220B-48ED-9889-F4B05C5B32F6}"/>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379E590-E5CC-4D1D-B3C6-D95B0BDB4329}" type="slidenum">
              <a:rPr lang="en-US" altLang="en-US">
                <a:latin typeface="Calibri" panose="020F0502020204030204" pitchFamily="34" charset="0"/>
                <a:cs typeface="Calibri" panose="020F0502020204030204" pitchFamily="34" charset="0"/>
              </a:rPr>
              <a:pPr eaLnBrk="1" hangingPunct="1"/>
              <a:t>35</a:t>
            </a:fld>
            <a:endParaRPr lang="en-US" altLang="en-US" dirty="0">
              <a:latin typeface="Calibri" panose="020F0502020204030204" pitchFamily="34" charset="0"/>
              <a:cs typeface="Calibri" panose="020F0502020204030204" pitchFamily="34" charset="0"/>
            </a:endParaRPr>
          </a:p>
        </p:txBody>
      </p:sp>
      <p:sp>
        <p:nvSpPr>
          <p:cNvPr id="62467" name="Rectangle 2">
            <a:extLst>
              <a:ext uri="{FF2B5EF4-FFF2-40B4-BE49-F238E27FC236}">
                <a16:creationId xmlns:a16="http://schemas.microsoft.com/office/drawing/2014/main" id="{A491C60F-F952-4687-B559-16CAEC29C36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3CDD60D-CD89-4BBB-AD6C-D79524E02A4A}"/>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37</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307445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D72C3B38-EFED-46F7-9B76-105DAE69637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78DB94-B0AB-4C25-A789-0900CB2B6114}" type="slidenum">
              <a:rPr lang="en-US" altLang="en-US">
                <a:latin typeface="Calibri" panose="020F0502020204030204" pitchFamily="34" charset="0"/>
                <a:cs typeface="Calibri" panose="020F0502020204030204" pitchFamily="34" charset="0"/>
              </a:rPr>
              <a:pPr eaLnBrk="1" hangingPunct="1"/>
              <a:t>38</a:t>
            </a:fld>
            <a:endParaRPr lang="en-US" altLang="en-US" dirty="0">
              <a:latin typeface="Calibri" panose="020F0502020204030204" pitchFamily="34" charset="0"/>
              <a:cs typeface="Calibri" panose="020F0502020204030204" pitchFamily="34" charset="0"/>
            </a:endParaRPr>
          </a:p>
        </p:txBody>
      </p:sp>
      <p:sp>
        <p:nvSpPr>
          <p:cNvPr id="63491" name="Rectangle 2">
            <a:extLst>
              <a:ext uri="{FF2B5EF4-FFF2-40B4-BE49-F238E27FC236}">
                <a16:creationId xmlns:a16="http://schemas.microsoft.com/office/drawing/2014/main" id="{9D1DDA8A-73D3-4DDC-866F-47320D6D5661}"/>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415FA48-AE11-4364-9E89-A25535D66994}"/>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63493" name="Footer Placeholder 1">
            <a:extLst>
              <a:ext uri="{FF2B5EF4-FFF2-40B4-BE49-F238E27FC236}">
                <a16:creationId xmlns:a16="http://schemas.microsoft.com/office/drawing/2014/main" id="{A332D44B-7E93-4FF3-B788-85AA2A1278C5}"/>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63494" name="Header Placeholder 2">
            <a:extLst>
              <a:ext uri="{FF2B5EF4-FFF2-40B4-BE49-F238E27FC236}">
                <a16:creationId xmlns:a16="http://schemas.microsoft.com/office/drawing/2014/main" id="{CC260726-0B5F-4783-B802-9F3976240D00}"/>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6D5D7D92-FD30-4674-8B6D-B7D3037FF4D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8E5C39-F2FC-4276-844A-A6E5FCDD119B}" type="slidenum">
              <a:rPr lang="en-US" altLang="en-US">
                <a:latin typeface="Calibri" panose="020F0502020204030204" pitchFamily="34" charset="0"/>
                <a:cs typeface="Calibri" panose="020F0502020204030204" pitchFamily="34" charset="0"/>
              </a:rPr>
              <a:pPr eaLnBrk="1" hangingPunct="1"/>
              <a:t>39</a:t>
            </a:fld>
            <a:endParaRPr lang="en-US" altLang="en-US" dirty="0">
              <a:latin typeface="Calibri" panose="020F0502020204030204" pitchFamily="34" charset="0"/>
              <a:cs typeface="Calibri" panose="020F0502020204030204" pitchFamily="34" charset="0"/>
            </a:endParaRPr>
          </a:p>
        </p:txBody>
      </p:sp>
      <p:sp>
        <p:nvSpPr>
          <p:cNvPr id="64515" name="Rectangle 2">
            <a:extLst>
              <a:ext uri="{FF2B5EF4-FFF2-40B4-BE49-F238E27FC236}">
                <a16:creationId xmlns:a16="http://schemas.microsoft.com/office/drawing/2014/main" id="{052A2521-6669-484F-B48B-57E96AFBB945}"/>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7BC882E0-55C3-4100-BC2F-7897E5FEE2FD}"/>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7B0CB0E-7944-40A0-BD83-11B46B1DCE0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7934BC-14E7-4CD8-BC2F-4282E6078B3A}" type="slidenum">
              <a:rPr lang="en-US" altLang="en-US">
                <a:latin typeface="Calibri" panose="020F0502020204030204" pitchFamily="34" charset="0"/>
                <a:cs typeface="Calibri" panose="020F0502020204030204" pitchFamily="34" charset="0"/>
              </a:rPr>
              <a:pPr eaLnBrk="1" hangingPunct="1"/>
              <a:t>40</a:t>
            </a:fld>
            <a:endParaRPr lang="en-US" altLang="en-US" dirty="0">
              <a:latin typeface="Calibri" panose="020F0502020204030204" pitchFamily="34" charset="0"/>
              <a:cs typeface="Calibri" panose="020F0502020204030204" pitchFamily="34" charset="0"/>
            </a:endParaRPr>
          </a:p>
        </p:txBody>
      </p:sp>
      <p:sp>
        <p:nvSpPr>
          <p:cNvPr id="65539" name="Rectangle 2">
            <a:extLst>
              <a:ext uri="{FF2B5EF4-FFF2-40B4-BE49-F238E27FC236}">
                <a16:creationId xmlns:a16="http://schemas.microsoft.com/office/drawing/2014/main" id="{203AAE27-2F4F-4678-819D-3D76E67C5375}"/>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3128734F-E5DE-4E9C-8F26-2E16F73CD4D2}"/>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8E73757-C8F9-4E9E-96A7-E71F625D2A4D}"/>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9BDE24-1DAA-42BF-87A6-A0B15D01F823}" type="slidenum">
              <a:rPr lang="en-US" altLang="en-US">
                <a:latin typeface="Calibri" panose="020F0502020204030204" pitchFamily="34" charset="0"/>
                <a:cs typeface="Calibri" panose="020F0502020204030204" pitchFamily="34" charset="0"/>
              </a:rPr>
              <a:pPr eaLnBrk="1" hangingPunct="1"/>
              <a:t>41</a:t>
            </a:fld>
            <a:endParaRPr lang="en-US" altLang="en-US" dirty="0">
              <a:latin typeface="Calibri" panose="020F0502020204030204" pitchFamily="34" charset="0"/>
              <a:cs typeface="Calibri" panose="020F0502020204030204" pitchFamily="34" charset="0"/>
            </a:endParaRPr>
          </a:p>
        </p:txBody>
      </p:sp>
      <p:sp>
        <p:nvSpPr>
          <p:cNvPr id="66563" name="Rectangle 2">
            <a:extLst>
              <a:ext uri="{FF2B5EF4-FFF2-40B4-BE49-F238E27FC236}">
                <a16:creationId xmlns:a16="http://schemas.microsoft.com/office/drawing/2014/main" id="{278CFC86-23A5-4C12-863B-A501D27360B1}"/>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B126A323-7ED2-45D4-A982-A973783FA331}"/>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C8E73757-C8F9-4E9E-96A7-E71F625D2A4D}"/>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9BDE24-1DAA-42BF-87A6-A0B15D01F823}" type="slidenum">
              <a:rPr lang="en-US" altLang="en-US">
                <a:latin typeface="Calibri" panose="020F0502020204030204" pitchFamily="34" charset="0"/>
                <a:cs typeface="Calibri" panose="020F0502020204030204" pitchFamily="34" charset="0"/>
              </a:rPr>
              <a:pPr eaLnBrk="1" hangingPunct="1"/>
              <a:t>42</a:t>
            </a:fld>
            <a:endParaRPr lang="en-US" altLang="en-US" dirty="0">
              <a:latin typeface="Calibri" panose="020F0502020204030204" pitchFamily="34" charset="0"/>
              <a:cs typeface="Calibri" panose="020F0502020204030204" pitchFamily="34" charset="0"/>
            </a:endParaRPr>
          </a:p>
        </p:txBody>
      </p:sp>
      <p:sp>
        <p:nvSpPr>
          <p:cNvPr id="66563" name="Rectangle 2">
            <a:extLst>
              <a:ext uri="{FF2B5EF4-FFF2-40B4-BE49-F238E27FC236}">
                <a16:creationId xmlns:a16="http://schemas.microsoft.com/office/drawing/2014/main" id="{278CFC86-23A5-4C12-863B-A501D27360B1}"/>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B126A323-7ED2-45D4-A982-A973783FA331}"/>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88051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fld id="{7C1CD5D1-B74C-498D-9E1E-07C88E9286BF}" type="slidenum">
              <a:rPr lang="en-US" altLang="en-US">
                <a:solidFill>
                  <a:srgbClr val="000000"/>
                </a:solidFill>
                <a:latin typeface="Calibri" panose="020F0502020204030204" pitchFamily="34" charset="0"/>
                <a:cs typeface="Calibri" panose="020F0502020204030204" pitchFamily="34" charset="0"/>
              </a:rPr>
              <a:pPr>
                <a:spcBef>
                  <a:spcPct val="0"/>
                </a:spcBef>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Dr. Jim McGowan - Law &amp; Grace</a:t>
            </a:r>
            <a:endParaRPr lang="en-US" altLang="en-US" dirty="0">
              <a:latin typeface="Calibri" panose="020F0502020204030204" pitchFamily="34" charset="0"/>
              <a:cs typeface="Calibri" panose="020F0502020204030204" pitchFamily="34" charset="0"/>
            </a:endParaRPr>
          </a:p>
        </p:txBody>
      </p:sp>
      <p:sp>
        <p:nvSpPr>
          <p:cNvPr id="11271" name="Date Placeholder 2"/>
          <p:cNvSpPr>
            <a:spLocks noGrp="1"/>
          </p:cNvSpPr>
          <p:nvPr>
            <p:ph type="dt" sz="quarter" idx="1"/>
          </p:nvPr>
        </p:nvSpPr>
        <p:spPr>
          <a:noFill/>
        </p:spPr>
        <p:txBody>
          <a:bodyPr/>
          <a:lstStyle>
            <a:lvl1pPr>
              <a:spcBef>
                <a:spcPct val="30000"/>
              </a:spcBef>
              <a:defRPr sz="1300">
                <a:solidFill>
                  <a:schemeClr val="tx1"/>
                </a:solidFill>
                <a:latin typeface="Arial" panose="020B0604020202020204" pitchFamily="34" charset="0"/>
                <a:cs typeface="Arial" panose="020B0604020202020204" pitchFamily="34" charset="0"/>
              </a:defRPr>
            </a:lvl1pPr>
            <a:lvl2pPr marL="785372" indent="-302066">
              <a:spcBef>
                <a:spcPct val="30000"/>
              </a:spcBef>
              <a:defRPr sz="1300">
                <a:solidFill>
                  <a:schemeClr val="tx1"/>
                </a:solidFill>
                <a:latin typeface="Arial" panose="020B0604020202020204" pitchFamily="34" charset="0"/>
                <a:cs typeface="Arial" panose="020B0604020202020204" pitchFamily="34" charset="0"/>
              </a:defRPr>
            </a:lvl2pPr>
            <a:lvl3pPr marL="1208265" indent="-241653">
              <a:spcBef>
                <a:spcPct val="30000"/>
              </a:spcBef>
              <a:defRPr sz="1300">
                <a:solidFill>
                  <a:schemeClr val="tx1"/>
                </a:solidFill>
                <a:latin typeface="Arial" panose="020B0604020202020204" pitchFamily="34" charset="0"/>
                <a:cs typeface="Arial" panose="020B0604020202020204" pitchFamily="34" charset="0"/>
              </a:defRPr>
            </a:lvl3pPr>
            <a:lvl4pPr marL="1691571" indent="-241653">
              <a:spcBef>
                <a:spcPct val="30000"/>
              </a:spcBef>
              <a:defRPr sz="1300">
                <a:solidFill>
                  <a:schemeClr val="tx1"/>
                </a:solidFill>
                <a:latin typeface="Arial" panose="020B0604020202020204" pitchFamily="34" charset="0"/>
                <a:cs typeface="Arial" panose="020B0604020202020204" pitchFamily="34" charset="0"/>
              </a:defRPr>
            </a:lvl4pPr>
            <a:lvl5pPr marL="2174878" indent="-241653">
              <a:spcBef>
                <a:spcPct val="30000"/>
              </a:spcBef>
              <a:defRPr sz="1300">
                <a:solidFill>
                  <a:schemeClr val="tx1"/>
                </a:solidFill>
                <a:latin typeface="Arial" panose="020B0604020202020204" pitchFamily="34" charset="0"/>
                <a:cs typeface="Arial" panose="020B0604020202020204" pitchFamily="34" charset="0"/>
              </a:defRPr>
            </a:lvl5pPr>
            <a:lvl6pPr marL="2658184"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6pPr>
            <a:lvl7pPr marL="3141490"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7pPr>
            <a:lvl8pPr marL="3624796"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8pPr>
            <a:lvl9pPr marL="4108102" indent="-241653" eaLnBrk="0" fontAlgn="base" hangingPunct="0">
              <a:spcBef>
                <a:spcPct val="30000"/>
              </a:spcBef>
              <a:spcAft>
                <a:spcPct val="0"/>
              </a:spcAft>
              <a:defRPr sz="13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a:latin typeface="Calibri" panose="020F0502020204030204" pitchFamily="34" charset="0"/>
                <a:cs typeface="Calibri" panose="020F0502020204030204" pitchFamily="34" charset="0"/>
              </a:rPr>
              <a:t>10/29/2017</a:t>
            </a:r>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411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43</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74920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D72C3B38-EFED-46F7-9B76-105DAE69637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78DB94-B0AB-4C25-A789-0900CB2B6114}" type="slidenum">
              <a:rPr lang="en-US" altLang="en-US">
                <a:latin typeface="Calibri" panose="020F0502020204030204" pitchFamily="34" charset="0"/>
                <a:cs typeface="Calibri" panose="020F0502020204030204" pitchFamily="34" charset="0"/>
              </a:rPr>
              <a:pPr eaLnBrk="1" hangingPunct="1"/>
              <a:t>44</a:t>
            </a:fld>
            <a:endParaRPr lang="en-US" altLang="en-US" dirty="0">
              <a:latin typeface="Calibri" panose="020F0502020204030204" pitchFamily="34" charset="0"/>
              <a:cs typeface="Calibri" panose="020F0502020204030204" pitchFamily="34" charset="0"/>
            </a:endParaRPr>
          </a:p>
        </p:txBody>
      </p:sp>
      <p:sp>
        <p:nvSpPr>
          <p:cNvPr id="63491" name="Rectangle 2">
            <a:extLst>
              <a:ext uri="{FF2B5EF4-FFF2-40B4-BE49-F238E27FC236}">
                <a16:creationId xmlns:a16="http://schemas.microsoft.com/office/drawing/2014/main" id="{9D1DDA8A-73D3-4DDC-866F-47320D6D5661}"/>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415FA48-AE11-4364-9E89-A25535D66994}"/>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63493" name="Footer Placeholder 1">
            <a:extLst>
              <a:ext uri="{FF2B5EF4-FFF2-40B4-BE49-F238E27FC236}">
                <a16:creationId xmlns:a16="http://schemas.microsoft.com/office/drawing/2014/main" id="{A332D44B-7E93-4FF3-B788-85AA2A1278C5}"/>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63494" name="Header Placeholder 2">
            <a:extLst>
              <a:ext uri="{FF2B5EF4-FFF2-40B4-BE49-F238E27FC236}">
                <a16:creationId xmlns:a16="http://schemas.microsoft.com/office/drawing/2014/main" id="{CC260726-0B5F-4783-B802-9F3976240D00}"/>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extLst>
      <p:ext uri="{BB962C8B-B14F-4D97-AF65-F5344CB8AC3E}">
        <p14:creationId xmlns:p14="http://schemas.microsoft.com/office/powerpoint/2010/main" val="2849760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2B43778-6B10-4C76-8DCC-3B177D89977C}"/>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EA6D98-A91A-46B6-86BA-DDE13E49807D}" type="slidenum">
              <a:rPr lang="en-US" altLang="en-US">
                <a:latin typeface="Calibri" panose="020F0502020204030204" pitchFamily="34" charset="0"/>
                <a:cs typeface="Calibri" panose="020F0502020204030204" pitchFamily="34" charset="0"/>
              </a:rPr>
              <a:pPr eaLnBrk="1" hangingPunct="1"/>
              <a:t>45</a:t>
            </a:fld>
            <a:endParaRPr lang="en-US" altLang="en-US" dirty="0">
              <a:latin typeface="Calibri" panose="020F0502020204030204" pitchFamily="34" charset="0"/>
              <a:cs typeface="Calibri" panose="020F0502020204030204" pitchFamily="34" charset="0"/>
            </a:endParaRPr>
          </a:p>
        </p:txBody>
      </p:sp>
      <p:sp>
        <p:nvSpPr>
          <p:cNvPr id="67587" name="Rectangle 2">
            <a:extLst>
              <a:ext uri="{FF2B5EF4-FFF2-40B4-BE49-F238E27FC236}">
                <a16:creationId xmlns:a16="http://schemas.microsoft.com/office/drawing/2014/main" id="{DDC84A3D-982D-43AD-A0FB-E7DCE9EE1EC7}"/>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C1698FF8-FD45-47C7-9D1E-8D47C440455E}"/>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6FCE371-484C-4068-9F41-9E48DE235FAF}"/>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55F1C4-51D2-4FFF-8B82-AE3A82EBF23F}" type="slidenum">
              <a:rPr lang="en-US" altLang="en-US">
                <a:latin typeface="Calibri" panose="020F0502020204030204" pitchFamily="34" charset="0"/>
                <a:cs typeface="Calibri" panose="020F0502020204030204" pitchFamily="34" charset="0"/>
              </a:rPr>
              <a:pPr eaLnBrk="1" hangingPunct="1"/>
              <a:t>46</a:t>
            </a:fld>
            <a:endParaRPr lang="en-US" altLang="en-US" dirty="0">
              <a:latin typeface="Calibri" panose="020F0502020204030204" pitchFamily="34" charset="0"/>
              <a:cs typeface="Calibri" panose="020F0502020204030204" pitchFamily="34" charset="0"/>
            </a:endParaRPr>
          </a:p>
        </p:txBody>
      </p:sp>
      <p:sp>
        <p:nvSpPr>
          <p:cNvPr id="68611" name="Rectangle 2">
            <a:extLst>
              <a:ext uri="{FF2B5EF4-FFF2-40B4-BE49-F238E27FC236}">
                <a16:creationId xmlns:a16="http://schemas.microsoft.com/office/drawing/2014/main" id="{F7636553-EDA3-4085-BF5B-92F16D057662}"/>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D8FC8AF-A093-456D-A69E-2C05AB241219}"/>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D72C3B38-EFED-46F7-9B76-105DAE69637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78DB94-B0AB-4C25-A789-0900CB2B6114}" type="slidenum">
              <a:rPr lang="en-US" altLang="en-US">
                <a:latin typeface="Calibri" panose="020F0502020204030204" pitchFamily="34" charset="0"/>
                <a:cs typeface="Calibri" panose="020F0502020204030204" pitchFamily="34" charset="0"/>
              </a:rPr>
              <a:pPr eaLnBrk="1" hangingPunct="1"/>
              <a:t>47</a:t>
            </a:fld>
            <a:endParaRPr lang="en-US" altLang="en-US" dirty="0">
              <a:latin typeface="Calibri" panose="020F0502020204030204" pitchFamily="34" charset="0"/>
              <a:cs typeface="Calibri" panose="020F0502020204030204" pitchFamily="34" charset="0"/>
            </a:endParaRPr>
          </a:p>
        </p:txBody>
      </p:sp>
      <p:sp>
        <p:nvSpPr>
          <p:cNvPr id="63491" name="Rectangle 2">
            <a:extLst>
              <a:ext uri="{FF2B5EF4-FFF2-40B4-BE49-F238E27FC236}">
                <a16:creationId xmlns:a16="http://schemas.microsoft.com/office/drawing/2014/main" id="{9D1DDA8A-73D3-4DDC-866F-47320D6D5661}"/>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5415FA48-AE11-4364-9E89-A25535D66994}"/>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63493" name="Footer Placeholder 1">
            <a:extLst>
              <a:ext uri="{FF2B5EF4-FFF2-40B4-BE49-F238E27FC236}">
                <a16:creationId xmlns:a16="http://schemas.microsoft.com/office/drawing/2014/main" id="{A332D44B-7E93-4FF3-B788-85AA2A1278C5}"/>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63494" name="Header Placeholder 2">
            <a:extLst>
              <a:ext uri="{FF2B5EF4-FFF2-40B4-BE49-F238E27FC236}">
                <a16:creationId xmlns:a16="http://schemas.microsoft.com/office/drawing/2014/main" id="{CC260726-0B5F-4783-B802-9F3976240D00}"/>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extLst>
      <p:ext uri="{BB962C8B-B14F-4D97-AF65-F5344CB8AC3E}">
        <p14:creationId xmlns:p14="http://schemas.microsoft.com/office/powerpoint/2010/main" val="1357143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E98ED506-7648-4FC2-AF65-B37D98544FAD}"/>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FE15B3-3992-43DB-A1F9-E821986238D1}" type="slidenum">
              <a:rPr lang="en-US" altLang="en-US">
                <a:latin typeface="Calibri" panose="020F0502020204030204" pitchFamily="34" charset="0"/>
                <a:cs typeface="Calibri" panose="020F0502020204030204" pitchFamily="34" charset="0"/>
              </a:rPr>
              <a:pPr eaLnBrk="1" hangingPunct="1"/>
              <a:t>49</a:t>
            </a:fld>
            <a:endParaRPr lang="en-US" altLang="en-US" dirty="0">
              <a:latin typeface="Calibri" panose="020F0502020204030204" pitchFamily="34" charset="0"/>
              <a:cs typeface="Calibri" panose="020F0502020204030204" pitchFamily="34" charset="0"/>
            </a:endParaRPr>
          </a:p>
        </p:txBody>
      </p:sp>
      <p:sp>
        <p:nvSpPr>
          <p:cNvPr id="69635" name="Rectangle 2">
            <a:extLst>
              <a:ext uri="{FF2B5EF4-FFF2-40B4-BE49-F238E27FC236}">
                <a16:creationId xmlns:a16="http://schemas.microsoft.com/office/drawing/2014/main" id="{5C52EA5F-8647-4606-905F-C3D7907E4D22}"/>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2D2301C7-74AD-4FAB-95A2-7FEF9B16F7E0}"/>
              </a:ext>
            </a:extLst>
          </p:cNvPr>
          <p:cNvSpPr>
            <a:spLocks noGrp="1" noChangeArrowheads="1"/>
          </p:cNvSpPr>
          <p:nvPr>
            <p:ph type="body" idx="1"/>
          </p:nvPr>
        </p:nvSpPr>
        <p:spPr>
          <a:xfrm>
            <a:off x="914400" y="4343400"/>
            <a:ext cx="5029200" cy="4114800"/>
          </a:xfrm>
          <a:noFill/>
        </p:spPr>
        <p:txBody>
          <a:bodyPr/>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50</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2231433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5A5C606-2B7F-4B2F-9D79-C5A9DFFDD1E2}"/>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99B553-5EDC-4343-9917-8F2FF84BE1F5}" type="slidenum">
              <a:rPr lang="en-US" altLang="en-US">
                <a:latin typeface="Calibri" panose="020F0502020204030204" pitchFamily="34" charset="0"/>
                <a:cs typeface="Calibri" panose="020F0502020204030204" pitchFamily="34" charset="0"/>
              </a:rPr>
              <a:pPr eaLnBrk="1" hangingPunct="1"/>
              <a:t>51</a:t>
            </a:fld>
            <a:endParaRPr lang="en-US" altLang="en-US" dirty="0">
              <a:latin typeface="Calibri" panose="020F0502020204030204" pitchFamily="34" charset="0"/>
              <a:cs typeface="Calibri" panose="020F0502020204030204" pitchFamily="34" charset="0"/>
            </a:endParaRPr>
          </a:p>
        </p:txBody>
      </p:sp>
      <p:sp>
        <p:nvSpPr>
          <p:cNvPr id="70659" name="Rectangle 2">
            <a:extLst>
              <a:ext uri="{FF2B5EF4-FFF2-40B4-BE49-F238E27FC236}">
                <a16:creationId xmlns:a16="http://schemas.microsoft.com/office/drawing/2014/main" id="{1A2A4A9E-105A-47FD-907D-0824587C75EE}"/>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99B98955-04DA-405D-BD1A-AB9E3ED0FB4B}"/>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3706190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C7E28EF3-5973-4316-9FD0-89ADFBF53FB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E8C906-1B38-4BA8-A4C8-BB75375735C5}" type="slidenum">
              <a:rPr lang="en-US" altLang="en-US">
                <a:latin typeface="Calibri" panose="020F0502020204030204" pitchFamily="34" charset="0"/>
                <a:cs typeface="Calibri" panose="020F0502020204030204" pitchFamily="34" charset="0"/>
              </a:rPr>
              <a:pPr eaLnBrk="1" hangingPunct="1"/>
              <a:t>52</a:t>
            </a:fld>
            <a:endParaRPr lang="en-US" altLang="en-US" dirty="0">
              <a:latin typeface="Calibri" panose="020F0502020204030204" pitchFamily="34" charset="0"/>
              <a:cs typeface="Calibri" panose="020F0502020204030204" pitchFamily="34" charset="0"/>
            </a:endParaRPr>
          </a:p>
        </p:txBody>
      </p:sp>
      <p:sp>
        <p:nvSpPr>
          <p:cNvPr id="74755" name="Rectangle 2">
            <a:extLst>
              <a:ext uri="{FF2B5EF4-FFF2-40B4-BE49-F238E27FC236}">
                <a16:creationId xmlns:a16="http://schemas.microsoft.com/office/drawing/2014/main" id="{5469976C-7F72-42FF-AA13-915DA0CEEEC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A4DB6F30-78C8-4FBA-9C61-F9646687DA38}"/>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664114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5A5C606-2B7F-4B2F-9D79-C5A9DFFDD1E2}"/>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99B553-5EDC-4343-9917-8F2FF84BE1F5}" type="slidenum">
              <a:rPr lang="en-US" altLang="en-US">
                <a:latin typeface="Calibri" panose="020F0502020204030204" pitchFamily="34" charset="0"/>
                <a:cs typeface="Calibri" panose="020F0502020204030204" pitchFamily="34" charset="0"/>
              </a:rPr>
              <a:pPr eaLnBrk="1" hangingPunct="1"/>
              <a:t>53</a:t>
            </a:fld>
            <a:endParaRPr lang="en-US" altLang="en-US" dirty="0">
              <a:latin typeface="Calibri" panose="020F0502020204030204" pitchFamily="34" charset="0"/>
              <a:cs typeface="Calibri" panose="020F0502020204030204" pitchFamily="34" charset="0"/>
            </a:endParaRPr>
          </a:p>
        </p:txBody>
      </p:sp>
      <p:sp>
        <p:nvSpPr>
          <p:cNvPr id="70659" name="Rectangle 2">
            <a:extLst>
              <a:ext uri="{FF2B5EF4-FFF2-40B4-BE49-F238E27FC236}">
                <a16:creationId xmlns:a16="http://schemas.microsoft.com/office/drawing/2014/main" id="{1A2A4A9E-105A-47FD-907D-0824587C75EE}"/>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99B98955-04DA-405D-BD1A-AB9E3ED0FB4B}"/>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pPr eaLnBrk="1" hangingPunct="1">
                <a:spcBef>
                  <a:spcPct val="0"/>
                </a:spcBef>
              </a:pPr>
              <a:t>5</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endParaRPr lang="en-US" altLang="en-US" sz="1300" b="1" dirty="0">
              <a:latin typeface="+mn-lt"/>
            </a:endParaRPr>
          </a:p>
        </p:txBody>
      </p:sp>
      <p:sp>
        <p:nvSpPr>
          <p:cNvPr id="2" name="Date Placeholder 1"/>
          <p:cNvSpPr>
            <a:spLocks noGrp="1"/>
          </p:cNvSpPr>
          <p:nvPr>
            <p:ph type="dt" idx="10"/>
          </p:nvPr>
        </p:nvSpPr>
        <p:spPr/>
        <p:txBody>
          <a:bodyPr/>
          <a:lstStyle/>
          <a:p>
            <a:pPr>
              <a:defRPr/>
            </a:pPr>
            <a:r>
              <a:rPr lang="en-US"/>
              <a:t>10/29/2017</a:t>
            </a:r>
          </a:p>
        </p:txBody>
      </p:sp>
      <p:sp>
        <p:nvSpPr>
          <p:cNvPr id="3" name="Header Placeholder 2"/>
          <p:cNvSpPr>
            <a:spLocks noGrp="1"/>
          </p:cNvSpPr>
          <p:nvPr>
            <p:ph type="hdr" sz="quarter" idx="11"/>
          </p:nvPr>
        </p:nvSpPr>
        <p:spPr/>
        <p:txBody>
          <a:bodyPr/>
          <a:lstStyle/>
          <a:p>
            <a:pPr>
              <a:defRPr/>
            </a:pPr>
            <a:r>
              <a:rPr lang="en-US"/>
              <a:t>Dr. Jim McGowan - Law &amp; Grace</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8703579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C7E28EF3-5973-4316-9FD0-89ADFBF53FB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E8C906-1B38-4BA8-A4C8-BB75375735C5}" type="slidenum">
              <a:rPr lang="en-US" altLang="en-US">
                <a:latin typeface="Calibri" panose="020F0502020204030204" pitchFamily="34" charset="0"/>
                <a:cs typeface="Calibri" panose="020F0502020204030204" pitchFamily="34" charset="0"/>
              </a:rPr>
              <a:pPr eaLnBrk="1" hangingPunct="1"/>
              <a:t>54</a:t>
            </a:fld>
            <a:endParaRPr lang="en-US" altLang="en-US" dirty="0">
              <a:latin typeface="Calibri" panose="020F0502020204030204" pitchFamily="34" charset="0"/>
              <a:cs typeface="Calibri" panose="020F0502020204030204" pitchFamily="34" charset="0"/>
            </a:endParaRPr>
          </a:p>
        </p:txBody>
      </p:sp>
      <p:sp>
        <p:nvSpPr>
          <p:cNvPr id="74755" name="Rectangle 2">
            <a:extLst>
              <a:ext uri="{FF2B5EF4-FFF2-40B4-BE49-F238E27FC236}">
                <a16:creationId xmlns:a16="http://schemas.microsoft.com/office/drawing/2014/main" id="{5469976C-7F72-42FF-AA13-915DA0CEEEC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A4DB6F30-78C8-4FBA-9C61-F9646687DA38}"/>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365183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C7E28EF3-5973-4316-9FD0-89ADFBF53FB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E8C906-1B38-4BA8-A4C8-BB75375735C5}" type="slidenum">
              <a:rPr lang="en-US" altLang="en-US">
                <a:latin typeface="Calibri" panose="020F0502020204030204" pitchFamily="34" charset="0"/>
                <a:cs typeface="Calibri" panose="020F0502020204030204" pitchFamily="34" charset="0"/>
              </a:rPr>
              <a:pPr eaLnBrk="1" hangingPunct="1"/>
              <a:t>55</a:t>
            </a:fld>
            <a:endParaRPr lang="en-US" altLang="en-US" dirty="0">
              <a:latin typeface="Calibri" panose="020F0502020204030204" pitchFamily="34" charset="0"/>
              <a:cs typeface="Calibri" panose="020F0502020204030204" pitchFamily="34" charset="0"/>
            </a:endParaRPr>
          </a:p>
        </p:txBody>
      </p:sp>
      <p:sp>
        <p:nvSpPr>
          <p:cNvPr id="74755" name="Rectangle 2">
            <a:extLst>
              <a:ext uri="{FF2B5EF4-FFF2-40B4-BE49-F238E27FC236}">
                <a16:creationId xmlns:a16="http://schemas.microsoft.com/office/drawing/2014/main" id="{5469976C-7F72-42FF-AA13-915DA0CEEEC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A4DB6F30-78C8-4FBA-9C61-F9646687DA38}"/>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1974837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C7E28EF3-5973-4316-9FD0-89ADFBF53FB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E8C906-1B38-4BA8-A4C8-BB75375735C5}" type="slidenum">
              <a:rPr lang="en-US" altLang="en-US">
                <a:latin typeface="Calibri" panose="020F0502020204030204" pitchFamily="34" charset="0"/>
                <a:cs typeface="Calibri" panose="020F0502020204030204" pitchFamily="34" charset="0"/>
              </a:rPr>
              <a:pPr eaLnBrk="1" hangingPunct="1"/>
              <a:t>56</a:t>
            </a:fld>
            <a:endParaRPr lang="en-US" altLang="en-US" dirty="0">
              <a:latin typeface="Calibri" panose="020F0502020204030204" pitchFamily="34" charset="0"/>
              <a:cs typeface="Calibri" panose="020F0502020204030204" pitchFamily="34" charset="0"/>
            </a:endParaRPr>
          </a:p>
        </p:txBody>
      </p:sp>
      <p:sp>
        <p:nvSpPr>
          <p:cNvPr id="74755" name="Rectangle 2">
            <a:extLst>
              <a:ext uri="{FF2B5EF4-FFF2-40B4-BE49-F238E27FC236}">
                <a16:creationId xmlns:a16="http://schemas.microsoft.com/office/drawing/2014/main" id="{5469976C-7F72-42FF-AA13-915DA0CEEEC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A4DB6F30-78C8-4FBA-9C61-F9646687DA38}"/>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1014851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B5E6F197-1D19-4D2C-8904-333DFC8A5C3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6CBC31-2718-4D12-B0D6-078167EC1A94}" type="slidenum">
              <a:rPr lang="en-US" altLang="en-US">
                <a:latin typeface="Calibri" panose="020F0502020204030204" pitchFamily="34" charset="0"/>
                <a:cs typeface="Calibri" panose="020F0502020204030204" pitchFamily="34" charset="0"/>
              </a:rPr>
              <a:pPr eaLnBrk="1" hangingPunct="1"/>
              <a:t>57</a:t>
            </a:fld>
            <a:endParaRPr lang="en-US" altLang="en-US" dirty="0">
              <a:latin typeface="Calibri" panose="020F0502020204030204" pitchFamily="34" charset="0"/>
              <a:cs typeface="Calibri" panose="020F0502020204030204" pitchFamily="34" charset="0"/>
            </a:endParaRPr>
          </a:p>
        </p:txBody>
      </p:sp>
      <p:sp>
        <p:nvSpPr>
          <p:cNvPr id="73731" name="Rectangle 2">
            <a:extLst>
              <a:ext uri="{FF2B5EF4-FFF2-40B4-BE49-F238E27FC236}">
                <a16:creationId xmlns:a16="http://schemas.microsoft.com/office/drawing/2014/main" id="{09D9C6D4-C6E0-4DCE-AD4A-04680FB2AB0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0840F070-D0A4-41BA-9CF1-9BEDAC2ABBF3}"/>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C7E28EF3-5973-4316-9FD0-89ADFBF53FB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E8C906-1B38-4BA8-A4C8-BB75375735C5}" type="slidenum">
              <a:rPr lang="en-US" altLang="en-US">
                <a:latin typeface="Calibri" panose="020F0502020204030204" pitchFamily="34" charset="0"/>
                <a:cs typeface="Calibri" panose="020F0502020204030204" pitchFamily="34" charset="0"/>
              </a:rPr>
              <a:pPr eaLnBrk="1" hangingPunct="1"/>
              <a:t>58</a:t>
            </a:fld>
            <a:endParaRPr lang="en-US" altLang="en-US" dirty="0">
              <a:latin typeface="Calibri" panose="020F0502020204030204" pitchFamily="34" charset="0"/>
              <a:cs typeface="Calibri" panose="020F0502020204030204" pitchFamily="34" charset="0"/>
            </a:endParaRPr>
          </a:p>
        </p:txBody>
      </p:sp>
      <p:sp>
        <p:nvSpPr>
          <p:cNvPr id="74755" name="Rectangle 2">
            <a:extLst>
              <a:ext uri="{FF2B5EF4-FFF2-40B4-BE49-F238E27FC236}">
                <a16:creationId xmlns:a16="http://schemas.microsoft.com/office/drawing/2014/main" id="{5469976C-7F72-42FF-AA13-915DA0CEEEC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A4DB6F30-78C8-4FBA-9C61-F9646687DA38}"/>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24C0D662-B815-4717-BC4D-211CF512BD06}" type="slidenum">
              <a:rPr lang="en-US" altLang="en-US" smtClean="0">
                <a:latin typeface="Calibri" panose="020F0502020204030204" pitchFamily="34" charset="0"/>
                <a:cs typeface="Calibri" panose="020F0502020204030204" pitchFamily="34" charset="0"/>
              </a:rPr>
              <a:pPr eaLnBrk="1" hangingPunct="1">
                <a:spcBef>
                  <a:spcPct val="0"/>
                </a:spcBef>
              </a:pPr>
              <a:t>59</a:t>
            </a:fld>
            <a:endParaRPr lang="en-US" altLang="en-US" dirty="0">
              <a:latin typeface="Calibri" panose="020F0502020204030204" pitchFamily="34" charset="0"/>
              <a:cs typeface="Calibri" panose="020F050202020403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75360" y="4560570"/>
            <a:ext cx="5364480" cy="4320540"/>
          </a:xfrm>
          <a:noFill/>
        </p:spPr>
        <p:txBody>
          <a:bodyPr/>
          <a:lstStyle/>
          <a:p>
            <a:pPr defTabSz="966612" eaLnBrk="1" hangingPunct="1">
              <a:defRPr/>
            </a:pPr>
            <a:r>
              <a:rPr lang="en-US" altLang="en-US" sz="1500" b="1" dirty="0"/>
              <a:t>Exodus 3:6</a:t>
            </a:r>
          </a:p>
          <a:p>
            <a:pPr defTabSz="966612" eaLnBrk="1" hangingPunct="1">
              <a:defRPr/>
            </a:pPr>
            <a:r>
              <a:rPr lang="en-US" altLang="en-US" sz="1500" dirty="0"/>
              <a:t>Moses, soon to be the Lawgiver, then </a:t>
            </a:r>
            <a:r>
              <a:rPr lang="en-US" altLang="en-US" sz="1500" b="1" dirty="0"/>
              <a:t>HID HIS FACE</a:t>
            </a:r>
            <a:r>
              <a:rPr lang="en-US" altLang="en-US" sz="1500" dirty="0"/>
              <a:t>, for he was afraid to look at God.</a:t>
            </a:r>
          </a:p>
          <a:p>
            <a:pPr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3950242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B5E6F197-1D19-4D2C-8904-333DFC8A5C3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6CBC31-2718-4D12-B0D6-078167EC1A94}" type="slidenum">
              <a:rPr lang="en-US" altLang="en-US">
                <a:latin typeface="Calibri" panose="020F0502020204030204" pitchFamily="34" charset="0"/>
                <a:cs typeface="Calibri" panose="020F0502020204030204" pitchFamily="34" charset="0"/>
              </a:rPr>
              <a:pPr eaLnBrk="1" hangingPunct="1"/>
              <a:t>60</a:t>
            </a:fld>
            <a:endParaRPr lang="en-US" altLang="en-US" dirty="0">
              <a:latin typeface="Calibri" panose="020F0502020204030204" pitchFamily="34" charset="0"/>
              <a:cs typeface="Calibri" panose="020F0502020204030204" pitchFamily="34" charset="0"/>
            </a:endParaRPr>
          </a:p>
        </p:txBody>
      </p:sp>
      <p:sp>
        <p:nvSpPr>
          <p:cNvPr id="73731" name="Rectangle 2">
            <a:extLst>
              <a:ext uri="{FF2B5EF4-FFF2-40B4-BE49-F238E27FC236}">
                <a16:creationId xmlns:a16="http://schemas.microsoft.com/office/drawing/2014/main" id="{09D9C6D4-C6E0-4DCE-AD4A-04680FB2AB0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0840F070-D0A4-41BA-9CF1-9BEDAC2ABBF3}"/>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2783405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66C33C3-A4A0-4B0C-8A97-BBA8883E2B58}"/>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256928-61FA-4481-A913-BFDDA1E3ADFB}" type="slidenum">
              <a:rPr lang="en-US" altLang="en-US">
                <a:latin typeface="Calibri" panose="020F0502020204030204" pitchFamily="34" charset="0"/>
                <a:cs typeface="Calibri" panose="020F0502020204030204" pitchFamily="34" charset="0"/>
              </a:rPr>
              <a:pPr eaLnBrk="1" hangingPunct="1"/>
              <a:t>61</a:t>
            </a:fld>
            <a:endParaRPr lang="en-US" altLang="en-US" dirty="0">
              <a:latin typeface="Calibri" panose="020F0502020204030204" pitchFamily="34" charset="0"/>
              <a:cs typeface="Calibri" panose="020F0502020204030204" pitchFamily="34" charset="0"/>
            </a:endParaRPr>
          </a:p>
        </p:txBody>
      </p:sp>
      <p:sp>
        <p:nvSpPr>
          <p:cNvPr id="75779" name="Rectangle 2">
            <a:extLst>
              <a:ext uri="{FF2B5EF4-FFF2-40B4-BE49-F238E27FC236}">
                <a16:creationId xmlns:a16="http://schemas.microsoft.com/office/drawing/2014/main" id="{BB15CBCA-9521-4DEF-892A-D1DE4DAD6B82}"/>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074369CB-2480-4EF9-881B-E35DEDF25C13}"/>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4F7A87C9-83CC-4145-82C7-4A84F3F5632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44E30B-2554-483D-9679-3CE235923B9C}" type="slidenum">
              <a:rPr lang="en-US" altLang="en-US">
                <a:latin typeface="Calibri" panose="020F0502020204030204" pitchFamily="34" charset="0"/>
                <a:cs typeface="Calibri" panose="020F0502020204030204" pitchFamily="34" charset="0"/>
              </a:rPr>
              <a:pPr eaLnBrk="1" hangingPunct="1"/>
              <a:t>62</a:t>
            </a:fld>
            <a:endParaRPr lang="en-US" altLang="en-US" dirty="0">
              <a:latin typeface="Calibri" panose="020F0502020204030204" pitchFamily="34" charset="0"/>
              <a:cs typeface="Calibri" panose="020F0502020204030204" pitchFamily="34" charset="0"/>
            </a:endParaRPr>
          </a:p>
        </p:txBody>
      </p:sp>
      <p:sp>
        <p:nvSpPr>
          <p:cNvPr id="76803" name="Rectangle 2">
            <a:extLst>
              <a:ext uri="{FF2B5EF4-FFF2-40B4-BE49-F238E27FC236}">
                <a16:creationId xmlns:a16="http://schemas.microsoft.com/office/drawing/2014/main" id="{52E27656-83F4-40C6-8215-A0239C84E1E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88CCAFFA-83B5-4BAF-AC1B-131413CB405C}"/>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4F7A87C9-83CC-4145-82C7-4A84F3F5632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44E30B-2554-483D-9679-3CE235923B9C}" type="slidenum">
              <a:rPr lang="en-US" altLang="en-US">
                <a:latin typeface="Calibri" panose="020F0502020204030204" pitchFamily="34" charset="0"/>
                <a:cs typeface="Calibri" panose="020F0502020204030204" pitchFamily="34" charset="0"/>
              </a:rPr>
              <a:pPr eaLnBrk="1" hangingPunct="1"/>
              <a:t>63</a:t>
            </a:fld>
            <a:endParaRPr lang="en-US" altLang="en-US" dirty="0">
              <a:latin typeface="Calibri" panose="020F0502020204030204" pitchFamily="34" charset="0"/>
              <a:cs typeface="Calibri" panose="020F0502020204030204" pitchFamily="34" charset="0"/>
            </a:endParaRPr>
          </a:p>
        </p:txBody>
      </p:sp>
      <p:sp>
        <p:nvSpPr>
          <p:cNvPr id="76803" name="Rectangle 2">
            <a:extLst>
              <a:ext uri="{FF2B5EF4-FFF2-40B4-BE49-F238E27FC236}">
                <a16:creationId xmlns:a16="http://schemas.microsoft.com/office/drawing/2014/main" id="{52E27656-83F4-40C6-8215-A0239C84E1E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88CCAFFA-83B5-4BAF-AC1B-131413CB405C}"/>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150107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7</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7167674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658CE9CF-D401-4B6E-98D6-3A888A743DEB}"/>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C9893FC-0812-40FA-8248-E80772A08DED}" type="slidenum">
              <a:rPr lang="en-US" altLang="en-US">
                <a:latin typeface="Calibri" panose="020F0502020204030204" pitchFamily="34" charset="0"/>
                <a:cs typeface="Calibri" panose="020F0502020204030204" pitchFamily="34" charset="0"/>
              </a:rPr>
              <a:pPr eaLnBrk="1" hangingPunct="1"/>
              <a:t>64</a:t>
            </a:fld>
            <a:endParaRPr lang="en-US" altLang="en-US" dirty="0">
              <a:latin typeface="Calibri" panose="020F0502020204030204" pitchFamily="34" charset="0"/>
              <a:cs typeface="Calibri" panose="020F0502020204030204" pitchFamily="34" charset="0"/>
            </a:endParaRPr>
          </a:p>
        </p:txBody>
      </p:sp>
      <p:sp>
        <p:nvSpPr>
          <p:cNvPr id="77827" name="Rectangle 2">
            <a:extLst>
              <a:ext uri="{FF2B5EF4-FFF2-40B4-BE49-F238E27FC236}">
                <a16:creationId xmlns:a16="http://schemas.microsoft.com/office/drawing/2014/main" id="{D33FB586-54E1-47E7-8CD5-F8098CC3AE28}"/>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A010B04A-1F04-4412-B887-22B19D0C3D80}"/>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12048043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658CE9CF-D401-4B6E-98D6-3A888A743DEB}"/>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C9893FC-0812-40FA-8248-E80772A08DED}" type="slidenum">
              <a:rPr lang="en-US" altLang="en-US">
                <a:latin typeface="Calibri" panose="020F0502020204030204" pitchFamily="34" charset="0"/>
                <a:cs typeface="Calibri" panose="020F0502020204030204" pitchFamily="34" charset="0"/>
              </a:rPr>
              <a:pPr eaLnBrk="1" hangingPunct="1"/>
              <a:t>65</a:t>
            </a:fld>
            <a:endParaRPr lang="en-US" altLang="en-US" dirty="0">
              <a:latin typeface="Calibri" panose="020F0502020204030204" pitchFamily="34" charset="0"/>
              <a:cs typeface="Calibri" panose="020F0502020204030204" pitchFamily="34" charset="0"/>
            </a:endParaRPr>
          </a:p>
        </p:txBody>
      </p:sp>
      <p:sp>
        <p:nvSpPr>
          <p:cNvPr id="77827" name="Rectangle 2">
            <a:extLst>
              <a:ext uri="{FF2B5EF4-FFF2-40B4-BE49-F238E27FC236}">
                <a16:creationId xmlns:a16="http://schemas.microsoft.com/office/drawing/2014/main" id="{D33FB586-54E1-47E7-8CD5-F8098CC3AE28}"/>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A010B04A-1F04-4412-B887-22B19D0C3D80}"/>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11225771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658CE9CF-D401-4B6E-98D6-3A888A743DEB}"/>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C9893FC-0812-40FA-8248-E80772A08DED}" type="slidenum">
              <a:rPr lang="en-US" altLang="en-US">
                <a:latin typeface="Calibri" panose="020F0502020204030204" pitchFamily="34" charset="0"/>
                <a:cs typeface="Calibri" panose="020F0502020204030204" pitchFamily="34" charset="0"/>
              </a:rPr>
              <a:pPr eaLnBrk="1" hangingPunct="1"/>
              <a:t>66</a:t>
            </a:fld>
            <a:endParaRPr lang="en-US" altLang="en-US" dirty="0">
              <a:latin typeface="Calibri" panose="020F0502020204030204" pitchFamily="34" charset="0"/>
              <a:cs typeface="Calibri" panose="020F0502020204030204" pitchFamily="34" charset="0"/>
            </a:endParaRPr>
          </a:p>
        </p:txBody>
      </p:sp>
      <p:sp>
        <p:nvSpPr>
          <p:cNvPr id="77827" name="Rectangle 2">
            <a:extLst>
              <a:ext uri="{FF2B5EF4-FFF2-40B4-BE49-F238E27FC236}">
                <a16:creationId xmlns:a16="http://schemas.microsoft.com/office/drawing/2014/main" id="{D33FB586-54E1-47E7-8CD5-F8098CC3AE28}"/>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A010B04A-1F04-4412-B887-22B19D0C3D80}"/>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FD769A9-6B07-4496-B624-93820A881B4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649283-EA44-4AA4-9462-AE7EF360DD07}" type="slidenum">
              <a:rPr lang="en-US" altLang="en-US">
                <a:latin typeface="Calibri" panose="020F0502020204030204" pitchFamily="34" charset="0"/>
                <a:cs typeface="Calibri" panose="020F0502020204030204" pitchFamily="34" charset="0"/>
              </a:rPr>
              <a:pPr eaLnBrk="1" hangingPunct="1"/>
              <a:t>67</a:t>
            </a:fld>
            <a:endParaRPr lang="en-US" altLang="en-US" dirty="0">
              <a:latin typeface="Calibri" panose="020F0502020204030204" pitchFamily="34" charset="0"/>
              <a:cs typeface="Calibri" panose="020F0502020204030204" pitchFamily="34" charset="0"/>
            </a:endParaRPr>
          </a:p>
        </p:txBody>
      </p:sp>
      <p:sp>
        <p:nvSpPr>
          <p:cNvPr id="78851" name="Rectangle 2">
            <a:extLst>
              <a:ext uri="{FF2B5EF4-FFF2-40B4-BE49-F238E27FC236}">
                <a16:creationId xmlns:a16="http://schemas.microsoft.com/office/drawing/2014/main" id="{D291DF2B-F231-4B56-AD10-2D03C860AAD3}"/>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5722B180-4DD6-4F9F-8F9A-C697B799683F}"/>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FD769A9-6B07-4496-B624-93820A881B4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649283-EA44-4AA4-9462-AE7EF360DD07}" type="slidenum">
              <a:rPr lang="en-US" altLang="en-US">
                <a:latin typeface="Calibri" panose="020F0502020204030204" pitchFamily="34" charset="0"/>
                <a:cs typeface="Calibri" panose="020F0502020204030204" pitchFamily="34" charset="0"/>
              </a:rPr>
              <a:pPr eaLnBrk="1" hangingPunct="1"/>
              <a:t>68</a:t>
            </a:fld>
            <a:endParaRPr lang="en-US" altLang="en-US" dirty="0">
              <a:latin typeface="Calibri" panose="020F0502020204030204" pitchFamily="34" charset="0"/>
              <a:cs typeface="Calibri" panose="020F0502020204030204" pitchFamily="34" charset="0"/>
            </a:endParaRPr>
          </a:p>
        </p:txBody>
      </p:sp>
      <p:sp>
        <p:nvSpPr>
          <p:cNvPr id="78851" name="Rectangle 2">
            <a:extLst>
              <a:ext uri="{FF2B5EF4-FFF2-40B4-BE49-F238E27FC236}">
                <a16:creationId xmlns:a16="http://schemas.microsoft.com/office/drawing/2014/main" id="{D291DF2B-F231-4B56-AD10-2D03C860AAD3}"/>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5722B180-4DD6-4F9F-8F9A-C697B799683F}"/>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2062366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FD769A9-6B07-4496-B624-93820A881B4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649283-EA44-4AA4-9462-AE7EF360DD07}" type="slidenum">
              <a:rPr lang="en-US" altLang="en-US">
                <a:latin typeface="Calibri" panose="020F0502020204030204" pitchFamily="34" charset="0"/>
                <a:cs typeface="Calibri" panose="020F0502020204030204" pitchFamily="34" charset="0"/>
              </a:rPr>
              <a:pPr eaLnBrk="1" hangingPunct="1"/>
              <a:t>69</a:t>
            </a:fld>
            <a:endParaRPr lang="en-US" altLang="en-US" dirty="0">
              <a:latin typeface="Calibri" panose="020F0502020204030204" pitchFamily="34" charset="0"/>
              <a:cs typeface="Calibri" panose="020F0502020204030204" pitchFamily="34" charset="0"/>
            </a:endParaRPr>
          </a:p>
        </p:txBody>
      </p:sp>
      <p:sp>
        <p:nvSpPr>
          <p:cNvPr id="78851" name="Rectangle 2">
            <a:extLst>
              <a:ext uri="{FF2B5EF4-FFF2-40B4-BE49-F238E27FC236}">
                <a16:creationId xmlns:a16="http://schemas.microsoft.com/office/drawing/2014/main" id="{D291DF2B-F231-4B56-AD10-2D03C860AAD3}"/>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5722B180-4DD6-4F9F-8F9A-C697B799683F}"/>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31311427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70</a:t>
            </a:fld>
            <a:endParaRPr lang="en-US"/>
          </a:p>
        </p:txBody>
      </p:sp>
      <p:sp>
        <p:nvSpPr>
          <p:cNvPr id="5" name="Date Placeholder 4"/>
          <p:cNvSpPr>
            <a:spLocks noGrp="1"/>
          </p:cNvSpPr>
          <p:nvPr>
            <p:ph type="dt" idx="11"/>
          </p:nvPr>
        </p:nvSpPr>
        <p:spPr/>
        <p:txBody>
          <a:bodyPr/>
          <a:lstStyle/>
          <a:p>
            <a:pPr>
              <a:defRPr/>
            </a:pPr>
            <a:r>
              <a:rPr lang="en-US"/>
              <a:t>10/29/2017</a:t>
            </a:r>
          </a:p>
        </p:txBody>
      </p:sp>
      <p:sp>
        <p:nvSpPr>
          <p:cNvPr id="6" name="Header Placeholder 5"/>
          <p:cNvSpPr>
            <a:spLocks noGrp="1"/>
          </p:cNvSpPr>
          <p:nvPr>
            <p:ph type="hdr" sz="quarter" idx="12"/>
          </p:nvPr>
        </p:nvSpPr>
        <p:spPr/>
        <p:txBody>
          <a:bodyPr/>
          <a:lstStyle/>
          <a:p>
            <a:pPr>
              <a:defRPr/>
            </a:pPr>
            <a:r>
              <a:rPr lang="en-US"/>
              <a:t>Dr. Jim McGowan - Law &amp; Grace</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16212109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6B35B56B-ADEB-4539-9F63-9B19768D77B6}"/>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6EEBFF-B846-4DA0-9422-B26CF0A0CF39}" type="slidenum">
              <a:rPr lang="en-US" altLang="en-US">
                <a:latin typeface="Calibri" panose="020F0502020204030204" pitchFamily="34" charset="0"/>
                <a:cs typeface="Calibri" panose="020F0502020204030204" pitchFamily="34" charset="0"/>
              </a:rPr>
              <a:pPr eaLnBrk="1" hangingPunct="1"/>
              <a:t>71</a:t>
            </a:fld>
            <a:endParaRPr lang="en-US" altLang="en-US" dirty="0">
              <a:latin typeface="Calibri" panose="020F0502020204030204" pitchFamily="34" charset="0"/>
              <a:cs typeface="Calibri" panose="020F0502020204030204" pitchFamily="34" charset="0"/>
            </a:endParaRPr>
          </a:p>
        </p:txBody>
      </p:sp>
      <p:sp>
        <p:nvSpPr>
          <p:cNvPr id="79875" name="Rectangle 2">
            <a:extLst>
              <a:ext uri="{FF2B5EF4-FFF2-40B4-BE49-F238E27FC236}">
                <a16:creationId xmlns:a16="http://schemas.microsoft.com/office/drawing/2014/main" id="{A26C7F0E-90A5-458B-8848-81D81ECF50A2}"/>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980528A0-DBE6-46EF-8A9B-F4D68F5D3A10}"/>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
        <p:nvSpPr>
          <p:cNvPr id="79877" name="Footer Placeholder 1">
            <a:extLst>
              <a:ext uri="{FF2B5EF4-FFF2-40B4-BE49-F238E27FC236}">
                <a16:creationId xmlns:a16="http://schemas.microsoft.com/office/drawing/2014/main" id="{A1CC23C9-DB2C-4DCC-B213-7D3EE3C0DF62}"/>
              </a:ext>
            </a:extLst>
          </p:cNvPr>
          <p:cNvSpPr>
            <a:spLocks noGrp="1"/>
          </p:cNvSpPr>
          <p:nvPr>
            <p:ph type="ftr" sz="quarter" idx="4"/>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February 22, 2013</a:t>
            </a:r>
          </a:p>
        </p:txBody>
      </p:sp>
      <p:sp>
        <p:nvSpPr>
          <p:cNvPr id="79878" name="Header Placeholder 2">
            <a:extLst>
              <a:ext uri="{FF2B5EF4-FFF2-40B4-BE49-F238E27FC236}">
                <a16:creationId xmlns:a16="http://schemas.microsoft.com/office/drawing/2014/main" id="{57D69562-3B81-4445-8F37-F5B9169B2CAF}"/>
              </a:ext>
            </a:extLst>
          </p:cNvPr>
          <p:cNvSpPr>
            <a:spLocks noGrp="1"/>
          </p:cNvSpPr>
          <p:nvPr>
            <p:ph type="hdr" sz="quarter"/>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cs typeface="Calibri" panose="020F0502020204030204" pitchFamily="34" charset="0"/>
              </a:rPr>
              <a:t>Jim McGowan's Bible Study</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312DE033-A0D6-4BE6-9757-342E30391FB3}" type="slidenum">
              <a:rPr lang="en-US" altLang="en-US" smtClean="0"/>
              <a:pPr eaLnBrk="1" hangingPunct="1">
                <a:spcBef>
                  <a:spcPct val="0"/>
                </a:spcBef>
              </a:pPr>
              <a:t>72</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endParaRPr lang="en-US" altLang="en-US" sz="1300" b="1" dirty="0">
              <a:latin typeface="+mn-lt"/>
            </a:endParaRPr>
          </a:p>
        </p:txBody>
      </p:sp>
      <p:sp>
        <p:nvSpPr>
          <p:cNvPr id="2" name="Date Placeholder 1"/>
          <p:cNvSpPr>
            <a:spLocks noGrp="1"/>
          </p:cNvSpPr>
          <p:nvPr>
            <p:ph type="dt" idx="10"/>
          </p:nvPr>
        </p:nvSpPr>
        <p:spPr/>
        <p:txBody>
          <a:bodyPr/>
          <a:lstStyle/>
          <a:p>
            <a:pPr>
              <a:defRPr/>
            </a:pPr>
            <a:r>
              <a:rPr lang="en-US"/>
              <a:t>10/29/2017</a:t>
            </a:r>
          </a:p>
        </p:txBody>
      </p:sp>
      <p:sp>
        <p:nvSpPr>
          <p:cNvPr id="3" name="Header Placeholder 2"/>
          <p:cNvSpPr>
            <a:spLocks noGrp="1"/>
          </p:cNvSpPr>
          <p:nvPr>
            <p:ph type="hdr" sz="quarter" idx="11"/>
          </p:nvPr>
        </p:nvSpPr>
        <p:spPr/>
        <p:txBody>
          <a:bodyPr/>
          <a:lstStyle/>
          <a:p>
            <a:pPr>
              <a:defRPr/>
            </a:pPr>
            <a:r>
              <a:rPr lang="en-US"/>
              <a:t>Dr. Jim McGowan - Law &amp; Grace</a:t>
            </a:r>
            <a:endParaRPr lang="en-US" dirty="0"/>
          </a:p>
        </p:txBody>
      </p:sp>
      <p:sp>
        <p:nvSpPr>
          <p:cNvPr id="4" name="Footer Placeholder 3"/>
          <p:cNvSpPr>
            <a:spLocks noGrp="1"/>
          </p:cNvSpPr>
          <p:nvPr>
            <p:ph type="ftr" sz="quarter" idx="12"/>
          </p:nvPr>
        </p:nvSpPr>
        <p:spPr/>
        <p:txBody>
          <a:bodyPr/>
          <a:lstStyle/>
          <a:p>
            <a:pPr>
              <a:defRPr/>
            </a:pPr>
            <a:r>
              <a:rPr lang="en-US"/>
              <a:t>Sugar Land Bible Church</a:t>
            </a:r>
          </a:p>
        </p:txBody>
      </p:sp>
    </p:spTree>
    <p:extLst>
      <p:ext uri="{BB962C8B-B14F-4D97-AF65-F5344CB8AC3E}">
        <p14:creationId xmlns:p14="http://schemas.microsoft.com/office/powerpoint/2010/main" val="14197707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FD769A9-6B07-4496-B624-93820A881B4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649283-EA44-4AA4-9462-AE7EF360DD07}" type="slidenum">
              <a:rPr lang="en-US" altLang="en-US">
                <a:latin typeface="Calibri" panose="020F0502020204030204" pitchFamily="34" charset="0"/>
                <a:cs typeface="Calibri" panose="020F0502020204030204" pitchFamily="34" charset="0"/>
              </a:rPr>
              <a:pPr eaLnBrk="1" hangingPunct="1"/>
              <a:t>73</a:t>
            </a:fld>
            <a:endParaRPr lang="en-US" altLang="en-US" dirty="0">
              <a:latin typeface="Calibri" panose="020F0502020204030204" pitchFamily="34" charset="0"/>
              <a:cs typeface="Calibri" panose="020F0502020204030204" pitchFamily="34" charset="0"/>
            </a:endParaRPr>
          </a:p>
        </p:txBody>
      </p:sp>
      <p:sp>
        <p:nvSpPr>
          <p:cNvPr id="78851" name="Rectangle 2">
            <a:extLst>
              <a:ext uri="{FF2B5EF4-FFF2-40B4-BE49-F238E27FC236}">
                <a16:creationId xmlns:a16="http://schemas.microsoft.com/office/drawing/2014/main" id="{D291DF2B-F231-4B56-AD10-2D03C860AAD3}"/>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5722B180-4DD6-4F9F-8F9A-C697B799683F}"/>
              </a:ext>
            </a:extLst>
          </p:cNvPr>
          <p:cNvSpPr>
            <a:spLocks noGrp="1" noChangeArrowheads="1"/>
          </p:cNvSpPr>
          <p:nvPr>
            <p:ph type="body" idx="1"/>
          </p:nvPr>
        </p:nvSpPr>
        <p:spPr>
          <a:xfrm>
            <a:off x="914400" y="4343400"/>
            <a:ext cx="5029200" cy="4114800"/>
          </a:xfrm>
          <a:noFill/>
        </p:spPr>
        <p:txBody>
          <a:bodyPr/>
          <a:lstStyle/>
          <a:p>
            <a:pPr eaLnBrk="1" hangingPunct="1"/>
            <a:endParaRPr lang="en-US" altLang="en-US" dirty="0"/>
          </a:p>
        </p:txBody>
      </p:sp>
    </p:spTree>
    <p:extLst>
      <p:ext uri="{BB962C8B-B14F-4D97-AF65-F5344CB8AC3E}">
        <p14:creationId xmlns:p14="http://schemas.microsoft.com/office/powerpoint/2010/main" val="1070198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b="1" dirty="0"/>
              <a:t>“Do not come near…!”</a:t>
            </a:r>
          </a:p>
          <a:p>
            <a:pPr algn="l" eaLnBrk="1" hangingPunct="1">
              <a:spcBef>
                <a:spcPct val="0"/>
              </a:spcBef>
              <a:buFontTx/>
              <a:buNone/>
            </a:pPr>
            <a:r>
              <a:rPr lang="en-US" altLang="en-US" sz="1500" b="1" dirty="0"/>
              <a:t>“…Then Moses hid his face, for he was afraid to look at God.” Exodus 3:5-6</a:t>
            </a:r>
          </a:p>
          <a:p>
            <a:pPr algn="l"/>
            <a:endParaRPr lang="en-US" sz="1500" dirty="0"/>
          </a:p>
          <a:p>
            <a:pPr algn="l"/>
            <a:r>
              <a:rPr lang="en-US" sz="1500" b="1" u="sng" dirty="0"/>
              <a:t>COMPARE THIS TO WHAT IS WRITTEN IN THE BOOK OF HEBREWS…WRITTEN TO BELIEVING JEWS!!!</a:t>
            </a:r>
          </a:p>
        </p:txBody>
      </p:sp>
      <p:sp>
        <p:nvSpPr>
          <p:cNvPr id="4" name="Slide Number Placeholder 3"/>
          <p:cNvSpPr>
            <a:spLocks noGrp="1"/>
          </p:cNvSpPr>
          <p:nvPr>
            <p:ph type="sldNum" sz="quarter" idx="10"/>
          </p:nvPr>
        </p:nvSpPr>
        <p:spPr/>
        <p:txBody>
          <a:bodyPr/>
          <a:lstStyle/>
          <a:p>
            <a:pPr>
              <a:defRPr/>
            </a:pPr>
            <a:fld id="{64AFE55C-041F-42C9-B85A-A070FB4AA6D9}" type="slidenum">
              <a:rPr lang="en-US" smtClean="0"/>
              <a:pPr>
                <a:defRPr/>
              </a:pPr>
              <a:t>8</a:t>
            </a:fld>
            <a:endParaRPr lang="en-US" dirty="0"/>
          </a:p>
        </p:txBody>
      </p:sp>
      <p:sp>
        <p:nvSpPr>
          <p:cNvPr id="5" name="Date Placeholder 4"/>
          <p:cNvSpPr>
            <a:spLocks noGrp="1"/>
          </p:cNvSpPr>
          <p:nvPr>
            <p:ph type="dt" idx="11"/>
          </p:nvPr>
        </p:nvSpPr>
        <p:spPr/>
        <p:txBody>
          <a:bodyPr/>
          <a:lstStyle/>
          <a:p>
            <a:pPr>
              <a:defRPr/>
            </a:pPr>
            <a:r>
              <a:rPr lang="en-US"/>
              <a:t>11/20/2016</a:t>
            </a:r>
            <a:endParaRPr lang="en-US" dirty="0"/>
          </a:p>
        </p:txBody>
      </p:sp>
      <p:sp>
        <p:nvSpPr>
          <p:cNvPr id="6" name="Footer Placeholder 5"/>
          <p:cNvSpPr>
            <a:spLocks noGrp="1"/>
          </p:cNvSpPr>
          <p:nvPr>
            <p:ph type="ftr" sz="quarter" idx="12"/>
          </p:nvPr>
        </p:nvSpPr>
        <p:spPr/>
        <p:txBody>
          <a:bodyPr/>
          <a:lstStyle/>
          <a:p>
            <a:pPr>
              <a:defRPr/>
            </a:pPr>
            <a:r>
              <a:rPr lang="en-US"/>
              <a:t>Dr. Jim McGowan</a:t>
            </a:r>
            <a:endParaRPr lang="en-US" dirty="0"/>
          </a:p>
        </p:txBody>
      </p:sp>
      <p:sp>
        <p:nvSpPr>
          <p:cNvPr id="7" name="Header Placeholder 6"/>
          <p:cNvSpPr>
            <a:spLocks noGrp="1"/>
          </p:cNvSpPr>
          <p:nvPr>
            <p:ph type="hdr" sz="quarter" idx="13"/>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271645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FAEDE9E-68B5-4961-A242-A2B6CD6A7AFE}" type="slidenum">
              <a:rPr lang="en-US" altLang="en-US" smtClean="0">
                <a:latin typeface="Calibri" panose="020F0502020204030204" pitchFamily="34" charset="0"/>
                <a:cs typeface="Calibri" panose="020F0502020204030204" pitchFamily="34" charset="0"/>
              </a:rPr>
              <a:pPr eaLnBrk="1" hangingPunct="1">
                <a:spcBef>
                  <a:spcPct val="0"/>
                </a:spcBef>
              </a:pPr>
              <a:t>9</a:t>
            </a:fld>
            <a:endParaRPr lang="en-US" altLang="en-US" dirty="0">
              <a:latin typeface="Calibri" panose="020F0502020204030204" pitchFamily="34" charset="0"/>
              <a:cs typeface="Calibri" panose="020F0502020204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r>
              <a:rPr lang="en-US" sz="1500" b="1" dirty="0"/>
              <a:t>Hebrews 4:16 (NASB95) - </a:t>
            </a:r>
            <a:r>
              <a:rPr lang="en-US" sz="1500" dirty="0"/>
              <a:t>Therefore </a:t>
            </a:r>
            <a:r>
              <a:rPr lang="en-US" sz="1500" b="1" dirty="0"/>
              <a:t>let us draw near</a:t>
            </a:r>
            <a:r>
              <a:rPr lang="en-US" sz="1500" dirty="0"/>
              <a:t> with confidence to the throne of grace, so that we may receive mercy and find grace to help in time of need. </a:t>
            </a:r>
          </a:p>
          <a:p>
            <a:pPr algn="l"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4214578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cs typeface="Arial" charset="0"/>
              </a:defRPr>
            </a:lvl1pPr>
            <a:lvl2pPr marL="785372" indent="-302066" eaLnBrk="0" hangingPunct="0">
              <a:spcBef>
                <a:spcPct val="30000"/>
              </a:spcBef>
              <a:defRPr sz="1300">
                <a:solidFill>
                  <a:schemeClr val="tx1"/>
                </a:solidFill>
                <a:latin typeface="Arial" charset="0"/>
                <a:cs typeface="Arial" charset="0"/>
              </a:defRPr>
            </a:lvl2pPr>
            <a:lvl3pPr marL="1208265" indent="-241653" eaLnBrk="0" hangingPunct="0">
              <a:spcBef>
                <a:spcPct val="30000"/>
              </a:spcBef>
              <a:defRPr sz="1300">
                <a:solidFill>
                  <a:schemeClr val="tx1"/>
                </a:solidFill>
                <a:latin typeface="Arial" charset="0"/>
                <a:cs typeface="Arial" charset="0"/>
              </a:defRPr>
            </a:lvl3pPr>
            <a:lvl4pPr marL="1691571" indent="-241653" eaLnBrk="0" hangingPunct="0">
              <a:spcBef>
                <a:spcPct val="30000"/>
              </a:spcBef>
              <a:defRPr sz="1300">
                <a:solidFill>
                  <a:schemeClr val="tx1"/>
                </a:solidFill>
                <a:latin typeface="Arial" charset="0"/>
                <a:cs typeface="Arial" charset="0"/>
              </a:defRPr>
            </a:lvl4pPr>
            <a:lvl5pPr marL="2174878" indent="-241653" eaLnBrk="0" hangingPunct="0">
              <a:spcBef>
                <a:spcPct val="30000"/>
              </a:spcBef>
              <a:defRPr sz="1300">
                <a:solidFill>
                  <a:schemeClr val="tx1"/>
                </a:solidFill>
                <a:latin typeface="Arial" charset="0"/>
                <a:cs typeface="Arial" charset="0"/>
              </a:defRPr>
            </a:lvl5pPr>
            <a:lvl6pPr marL="2658184" indent="-241653" eaLnBrk="0" fontAlgn="base" hangingPunct="0">
              <a:spcBef>
                <a:spcPct val="30000"/>
              </a:spcBef>
              <a:spcAft>
                <a:spcPct val="0"/>
              </a:spcAft>
              <a:defRPr sz="1300">
                <a:solidFill>
                  <a:schemeClr val="tx1"/>
                </a:solidFill>
                <a:latin typeface="Arial" charset="0"/>
                <a:cs typeface="Arial" charset="0"/>
              </a:defRPr>
            </a:lvl6pPr>
            <a:lvl7pPr marL="3141490" indent="-241653" eaLnBrk="0" fontAlgn="base" hangingPunct="0">
              <a:spcBef>
                <a:spcPct val="30000"/>
              </a:spcBef>
              <a:spcAft>
                <a:spcPct val="0"/>
              </a:spcAft>
              <a:defRPr sz="1300">
                <a:solidFill>
                  <a:schemeClr val="tx1"/>
                </a:solidFill>
                <a:latin typeface="Arial" charset="0"/>
                <a:cs typeface="Arial" charset="0"/>
              </a:defRPr>
            </a:lvl7pPr>
            <a:lvl8pPr marL="3624796" indent="-241653" eaLnBrk="0" fontAlgn="base" hangingPunct="0">
              <a:spcBef>
                <a:spcPct val="30000"/>
              </a:spcBef>
              <a:spcAft>
                <a:spcPct val="0"/>
              </a:spcAft>
              <a:defRPr sz="1300">
                <a:solidFill>
                  <a:schemeClr val="tx1"/>
                </a:solidFill>
                <a:latin typeface="Arial" charset="0"/>
                <a:cs typeface="Arial" charset="0"/>
              </a:defRPr>
            </a:lvl8pPr>
            <a:lvl9pPr marL="4108102" indent="-241653" eaLnBrk="0" fontAlgn="base" hangingPunct="0">
              <a:spcBef>
                <a:spcPct val="30000"/>
              </a:spcBef>
              <a:spcAft>
                <a:spcPct val="0"/>
              </a:spcAft>
              <a:defRPr sz="1300">
                <a:solidFill>
                  <a:schemeClr val="tx1"/>
                </a:solidFill>
                <a:latin typeface="Arial" charset="0"/>
                <a:cs typeface="Arial" charset="0"/>
              </a:defRPr>
            </a:lvl9pPr>
          </a:lstStyle>
          <a:p>
            <a:pPr eaLnBrk="1" hangingPunct="1">
              <a:spcBef>
                <a:spcPct val="0"/>
              </a:spcBef>
            </a:pPr>
            <a:fld id="{FFAEDE9E-68B5-4961-A242-A2B6CD6A7AFE}" type="slidenum">
              <a:rPr lang="en-US" altLang="en-US" smtClean="0">
                <a:latin typeface="Calibri" panose="020F0502020204030204" pitchFamily="34" charset="0"/>
                <a:cs typeface="Calibri" panose="020F0502020204030204" pitchFamily="34" charset="0"/>
              </a:rPr>
              <a:pPr eaLnBrk="1" hangingPunct="1">
                <a:spcBef>
                  <a:spcPct val="0"/>
                </a:spcBef>
              </a:pPr>
              <a:t>10</a:t>
            </a:fld>
            <a:endParaRPr lang="en-US" altLang="en-US" dirty="0">
              <a:latin typeface="Calibri" panose="020F0502020204030204" pitchFamily="34" charset="0"/>
              <a:cs typeface="Calibri" panose="020F0502020204030204"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75360" y="4560570"/>
            <a:ext cx="5364480" cy="4320540"/>
          </a:xfrm>
          <a:noFill/>
        </p:spPr>
        <p:txBody>
          <a:bodyPr/>
          <a:lstStyle/>
          <a:p>
            <a:pPr>
              <a:spcBef>
                <a:spcPts val="0"/>
              </a:spcBef>
              <a:spcAft>
                <a:spcPts val="1057"/>
              </a:spcAft>
            </a:pPr>
            <a:r>
              <a:rPr lang="en-US" sz="1500" b="1" dirty="0"/>
              <a:t>Hebrews 7:19 (NASB95) - </a:t>
            </a:r>
            <a:r>
              <a:rPr lang="en-US" sz="1500" dirty="0"/>
              <a:t>(for the Law made nothing perfect), and on the other hand there is a bringing in of a better hope, through which </a:t>
            </a:r>
            <a:r>
              <a:rPr lang="en-US" sz="1500" b="1" dirty="0"/>
              <a:t>we draw near to God</a:t>
            </a:r>
            <a:r>
              <a:rPr lang="en-US" sz="1500" dirty="0"/>
              <a:t>.</a:t>
            </a:r>
          </a:p>
          <a:p>
            <a:pPr algn="l" eaLnBrk="1" hangingPunct="1"/>
            <a:endParaRPr lang="en-US" altLang="en-US" sz="1500" dirty="0"/>
          </a:p>
        </p:txBody>
      </p:sp>
      <p:sp>
        <p:nvSpPr>
          <p:cNvPr id="2" name="Date Placeholder 1"/>
          <p:cNvSpPr>
            <a:spLocks noGrp="1"/>
          </p:cNvSpPr>
          <p:nvPr>
            <p:ph type="dt" idx="10"/>
          </p:nvPr>
        </p:nvSpPr>
        <p:spPr/>
        <p:txBody>
          <a:bodyPr/>
          <a:lstStyle/>
          <a:p>
            <a:pPr>
              <a:defRPr/>
            </a:pPr>
            <a:r>
              <a:rPr lang="en-US"/>
              <a:t>11/20/2016</a:t>
            </a:r>
            <a:endParaRPr lang="en-US" dirty="0"/>
          </a:p>
        </p:txBody>
      </p:sp>
      <p:sp>
        <p:nvSpPr>
          <p:cNvPr id="3" name="Footer Placeholder 2"/>
          <p:cNvSpPr>
            <a:spLocks noGrp="1"/>
          </p:cNvSpPr>
          <p:nvPr>
            <p:ph type="ftr" sz="quarter" idx="11"/>
          </p:nvPr>
        </p:nvSpPr>
        <p:spPr/>
        <p:txBody>
          <a:bodyPr/>
          <a:lstStyle/>
          <a:p>
            <a:pPr>
              <a:defRPr/>
            </a:pPr>
            <a:r>
              <a:rPr lang="en-US"/>
              <a:t>Dr. Jim McGowan</a:t>
            </a:r>
            <a:endParaRPr lang="en-US" dirty="0"/>
          </a:p>
        </p:txBody>
      </p:sp>
      <p:sp>
        <p:nvSpPr>
          <p:cNvPr id="4" name="Header Placeholder 3"/>
          <p:cNvSpPr>
            <a:spLocks noGrp="1"/>
          </p:cNvSpPr>
          <p:nvPr>
            <p:ph type="hdr" sz="quarter" idx="12"/>
          </p:nvPr>
        </p:nvSpPr>
        <p:spPr/>
        <p:txBody>
          <a:bodyPr/>
          <a:lstStyle/>
          <a:p>
            <a:pPr>
              <a:defRPr/>
            </a:pPr>
            <a:r>
              <a:rPr lang="en-US"/>
              <a:t>LAW &amp; GRACE - 10 Strikes and YOU'RE OUT! - Part 1</a:t>
            </a:r>
            <a:endParaRPr lang="en-US" dirty="0"/>
          </a:p>
        </p:txBody>
      </p:sp>
    </p:spTree>
    <p:extLst>
      <p:ext uri="{BB962C8B-B14F-4D97-AF65-F5344CB8AC3E}">
        <p14:creationId xmlns:p14="http://schemas.microsoft.com/office/powerpoint/2010/main" val="1623080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CA21AA6-7B16-418F-88BA-8784165D3B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D6DE9B-43FD-4423-AE6A-F0A8E7B2DE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411F5C-B54A-4F9A-960A-9B1AD30F136D}"/>
              </a:ext>
            </a:extLst>
          </p:cNvPr>
          <p:cNvSpPr>
            <a:spLocks noGrp="1" noChangeArrowheads="1"/>
          </p:cNvSpPr>
          <p:nvPr>
            <p:ph type="sldNum" sz="quarter" idx="12"/>
          </p:nvPr>
        </p:nvSpPr>
        <p:spPr>
          <a:ln/>
        </p:spPr>
        <p:txBody>
          <a:bodyPr/>
          <a:lstStyle>
            <a:lvl1pPr>
              <a:defRPr/>
            </a:lvl1pPr>
          </a:lstStyle>
          <a:p>
            <a:fld id="{132D9F76-A621-4A75-BA1E-5C65C82D9F8F}" type="slidenum">
              <a:rPr lang="en-US" altLang="en-US"/>
              <a:pPr/>
              <a:t>‹#›</a:t>
            </a:fld>
            <a:endParaRPr lang="en-US" altLang="en-US"/>
          </a:p>
        </p:txBody>
      </p:sp>
    </p:spTree>
    <p:extLst>
      <p:ext uri="{BB962C8B-B14F-4D97-AF65-F5344CB8AC3E}">
        <p14:creationId xmlns:p14="http://schemas.microsoft.com/office/powerpoint/2010/main" val="766816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688708-EAD3-4339-BA40-B1D5E5330D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59E296-8A2A-4945-B019-277FC16A0C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855C0D-964D-4A65-B1C4-911CFBFE75EA}"/>
              </a:ext>
            </a:extLst>
          </p:cNvPr>
          <p:cNvSpPr>
            <a:spLocks noGrp="1" noChangeArrowheads="1"/>
          </p:cNvSpPr>
          <p:nvPr>
            <p:ph type="sldNum" sz="quarter" idx="12"/>
          </p:nvPr>
        </p:nvSpPr>
        <p:spPr>
          <a:ln/>
        </p:spPr>
        <p:txBody>
          <a:bodyPr/>
          <a:lstStyle>
            <a:lvl1pPr>
              <a:defRPr/>
            </a:lvl1pPr>
          </a:lstStyle>
          <a:p>
            <a:fld id="{254E24AD-EC80-4DAB-A12D-74A64F9E002E}" type="slidenum">
              <a:rPr lang="en-US" altLang="en-US"/>
              <a:pPr/>
              <a:t>‹#›</a:t>
            </a:fld>
            <a:endParaRPr lang="en-US" altLang="en-US"/>
          </a:p>
        </p:txBody>
      </p:sp>
    </p:spTree>
    <p:extLst>
      <p:ext uri="{BB962C8B-B14F-4D97-AF65-F5344CB8AC3E}">
        <p14:creationId xmlns:p14="http://schemas.microsoft.com/office/powerpoint/2010/main" val="73050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1220A2-F53E-4030-BB97-B6F030379F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1A33F1-0C4E-4EBE-97C5-2A8D63EE6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6E3E7E-544C-40C3-9D40-DB376110683E}"/>
              </a:ext>
            </a:extLst>
          </p:cNvPr>
          <p:cNvSpPr>
            <a:spLocks noGrp="1" noChangeArrowheads="1"/>
          </p:cNvSpPr>
          <p:nvPr>
            <p:ph type="sldNum" sz="quarter" idx="12"/>
          </p:nvPr>
        </p:nvSpPr>
        <p:spPr>
          <a:ln/>
        </p:spPr>
        <p:txBody>
          <a:bodyPr/>
          <a:lstStyle>
            <a:lvl1pPr>
              <a:defRPr/>
            </a:lvl1pPr>
          </a:lstStyle>
          <a:p>
            <a:fld id="{7E80DEFC-8030-4354-B209-752FE49A8FDD}" type="slidenum">
              <a:rPr lang="en-US" altLang="en-US"/>
              <a:pPr/>
              <a:t>‹#›</a:t>
            </a:fld>
            <a:endParaRPr lang="en-US" altLang="en-US"/>
          </a:p>
        </p:txBody>
      </p:sp>
    </p:spTree>
    <p:extLst>
      <p:ext uri="{BB962C8B-B14F-4D97-AF65-F5344CB8AC3E}">
        <p14:creationId xmlns:p14="http://schemas.microsoft.com/office/powerpoint/2010/main" val="94146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65B155AE-0906-4CFE-AD61-D626D2BEDC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A8083F-11CF-4C7D-9693-3A02B90829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1F8854-67E2-4A86-95F5-0CC10211BB7F}"/>
              </a:ext>
            </a:extLst>
          </p:cNvPr>
          <p:cNvSpPr>
            <a:spLocks noGrp="1" noChangeArrowheads="1"/>
          </p:cNvSpPr>
          <p:nvPr>
            <p:ph type="sldNum" sz="quarter" idx="12"/>
          </p:nvPr>
        </p:nvSpPr>
        <p:spPr>
          <a:ln/>
        </p:spPr>
        <p:txBody>
          <a:bodyPr/>
          <a:lstStyle>
            <a:lvl1pPr>
              <a:defRPr/>
            </a:lvl1pPr>
          </a:lstStyle>
          <a:p>
            <a:fld id="{61A2809A-2509-4B7C-8F0F-74A35F22AA6E}" type="slidenum">
              <a:rPr lang="en-US" altLang="en-US"/>
              <a:pPr/>
              <a:t>‹#›</a:t>
            </a:fld>
            <a:endParaRPr lang="en-US" altLang="en-US"/>
          </a:p>
        </p:txBody>
      </p:sp>
    </p:spTree>
    <p:extLst>
      <p:ext uri="{BB962C8B-B14F-4D97-AF65-F5344CB8AC3E}">
        <p14:creationId xmlns:p14="http://schemas.microsoft.com/office/powerpoint/2010/main" val="211790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E7B1348-ADAE-4691-BCFB-8CCEF0E845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086D49-9103-4D44-9C96-22EC657B8D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8EE71C-D845-438F-8256-73BC058D2AFB}"/>
              </a:ext>
            </a:extLst>
          </p:cNvPr>
          <p:cNvSpPr>
            <a:spLocks noGrp="1" noChangeArrowheads="1"/>
          </p:cNvSpPr>
          <p:nvPr>
            <p:ph type="sldNum" sz="quarter" idx="12"/>
          </p:nvPr>
        </p:nvSpPr>
        <p:spPr>
          <a:ln/>
        </p:spPr>
        <p:txBody>
          <a:bodyPr/>
          <a:lstStyle>
            <a:lvl1pPr>
              <a:defRPr/>
            </a:lvl1pPr>
          </a:lstStyle>
          <a:p>
            <a:fld id="{8198D7F0-6944-4373-BF5B-A404421F746A}" type="slidenum">
              <a:rPr lang="en-US" altLang="en-US"/>
              <a:pPr/>
              <a:t>‹#›</a:t>
            </a:fld>
            <a:endParaRPr lang="en-US" altLang="en-US"/>
          </a:p>
        </p:txBody>
      </p:sp>
    </p:spTree>
    <p:extLst>
      <p:ext uri="{BB962C8B-B14F-4D97-AF65-F5344CB8AC3E}">
        <p14:creationId xmlns:p14="http://schemas.microsoft.com/office/powerpoint/2010/main" val="3725852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0B7A5C-868C-4ECB-B44A-CE59B46E6F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B1BDAC-2D1A-4B6B-8023-A12651E59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A4A128-5558-4AAA-9AC0-B040B9777D91}"/>
              </a:ext>
            </a:extLst>
          </p:cNvPr>
          <p:cNvSpPr>
            <a:spLocks noGrp="1" noChangeArrowheads="1"/>
          </p:cNvSpPr>
          <p:nvPr>
            <p:ph type="sldNum" sz="quarter" idx="12"/>
          </p:nvPr>
        </p:nvSpPr>
        <p:spPr>
          <a:ln/>
        </p:spPr>
        <p:txBody>
          <a:bodyPr/>
          <a:lstStyle>
            <a:lvl1pPr>
              <a:defRPr/>
            </a:lvl1pPr>
          </a:lstStyle>
          <a:p>
            <a:fld id="{53D0C94F-0D2F-4491-8976-C5209B660FBF}" type="slidenum">
              <a:rPr lang="en-US" altLang="en-US"/>
              <a:pPr/>
              <a:t>‹#›</a:t>
            </a:fld>
            <a:endParaRPr lang="en-US" altLang="en-US"/>
          </a:p>
        </p:txBody>
      </p:sp>
    </p:spTree>
    <p:extLst>
      <p:ext uri="{BB962C8B-B14F-4D97-AF65-F5344CB8AC3E}">
        <p14:creationId xmlns:p14="http://schemas.microsoft.com/office/powerpoint/2010/main" val="491900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DDA44CD-AAB9-4035-80A7-AE245104F4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C5D8E-AE2B-4681-B80C-1368714A73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A3D9D1-95E8-466D-BC5F-AC3716DC3F3A}"/>
              </a:ext>
            </a:extLst>
          </p:cNvPr>
          <p:cNvSpPr>
            <a:spLocks noGrp="1" noChangeArrowheads="1"/>
          </p:cNvSpPr>
          <p:nvPr>
            <p:ph type="sldNum" sz="quarter" idx="12"/>
          </p:nvPr>
        </p:nvSpPr>
        <p:spPr>
          <a:ln/>
        </p:spPr>
        <p:txBody>
          <a:bodyPr/>
          <a:lstStyle>
            <a:lvl1pPr>
              <a:defRPr/>
            </a:lvl1pPr>
          </a:lstStyle>
          <a:p>
            <a:fld id="{E36D0660-7B3A-41AA-A83C-90EA1E0F1235}" type="slidenum">
              <a:rPr lang="en-US" altLang="en-US"/>
              <a:pPr/>
              <a:t>‹#›</a:t>
            </a:fld>
            <a:endParaRPr lang="en-US" altLang="en-US"/>
          </a:p>
        </p:txBody>
      </p:sp>
    </p:spTree>
    <p:extLst>
      <p:ext uri="{BB962C8B-B14F-4D97-AF65-F5344CB8AC3E}">
        <p14:creationId xmlns:p14="http://schemas.microsoft.com/office/powerpoint/2010/main" val="3875551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E32BB3-A0B1-427E-8C55-648C1C9D3A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884456-752D-4E0C-ACD3-21B232D26F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185761F-0D2C-4946-89A5-931C77F4B526}"/>
              </a:ext>
            </a:extLst>
          </p:cNvPr>
          <p:cNvSpPr>
            <a:spLocks noGrp="1" noChangeArrowheads="1"/>
          </p:cNvSpPr>
          <p:nvPr>
            <p:ph type="sldNum" sz="quarter" idx="12"/>
          </p:nvPr>
        </p:nvSpPr>
        <p:spPr>
          <a:ln/>
        </p:spPr>
        <p:txBody>
          <a:bodyPr/>
          <a:lstStyle>
            <a:lvl1pPr>
              <a:defRPr/>
            </a:lvl1pPr>
          </a:lstStyle>
          <a:p>
            <a:fld id="{3DEC41CA-7D12-4711-AC3A-9DBE5F00527E}" type="slidenum">
              <a:rPr lang="en-US" altLang="en-US"/>
              <a:pPr/>
              <a:t>‹#›</a:t>
            </a:fld>
            <a:endParaRPr lang="en-US" altLang="en-US"/>
          </a:p>
        </p:txBody>
      </p:sp>
    </p:spTree>
    <p:extLst>
      <p:ext uri="{BB962C8B-B14F-4D97-AF65-F5344CB8AC3E}">
        <p14:creationId xmlns:p14="http://schemas.microsoft.com/office/powerpoint/2010/main" val="713441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B921475-6B1F-473E-9230-938DD62640C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256A32-C9C2-4F5D-A0FA-D968424D40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969980-C20D-4055-9687-E2F86254CE86}"/>
              </a:ext>
            </a:extLst>
          </p:cNvPr>
          <p:cNvSpPr>
            <a:spLocks noGrp="1" noChangeArrowheads="1"/>
          </p:cNvSpPr>
          <p:nvPr>
            <p:ph type="sldNum" sz="quarter" idx="12"/>
          </p:nvPr>
        </p:nvSpPr>
        <p:spPr>
          <a:ln/>
        </p:spPr>
        <p:txBody>
          <a:bodyPr/>
          <a:lstStyle>
            <a:lvl1pPr>
              <a:defRPr/>
            </a:lvl1pPr>
          </a:lstStyle>
          <a:p>
            <a:fld id="{107A9671-0F4B-4809-886C-7490AF0C57B1}" type="slidenum">
              <a:rPr lang="en-US" altLang="en-US"/>
              <a:pPr/>
              <a:t>‹#›</a:t>
            </a:fld>
            <a:endParaRPr lang="en-US" altLang="en-US"/>
          </a:p>
        </p:txBody>
      </p:sp>
    </p:spTree>
    <p:extLst>
      <p:ext uri="{BB962C8B-B14F-4D97-AF65-F5344CB8AC3E}">
        <p14:creationId xmlns:p14="http://schemas.microsoft.com/office/powerpoint/2010/main" val="1416180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227394-E907-4BE9-96BF-0B90A1D7594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3C36D3-BD10-43BC-B7F7-29786A9D65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2B6093-A386-4236-B97B-602CEB05E15F}"/>
              </a:ext>
            </a:extLst>
          </p:cNvPr>
          <p:cNvSpPr>
            <a:spLocks noGrp="1" noChangeArrowheads="1"/>
          </p:cNvSpPr>
          <p:nvPr>
            <p:ph type="sldNum" sz="quarter" idx="12"/>
          </p:nvPr>
        </p:nvSpPr>
        <p:spPr>
          <a:ln/>
        </p:spPr>
        <p:txBody>
          <a:bodyPr/>
          <a:lstStyle>
            <a:lvl1pPr>
              <a:defRPr/>
            </a:lvl1pPr>
          </a:lstStyle>
          <a:p>
            <a:fld id="{A951C873-4CB5-4D68-AFBE-98C9F75F9C9C}" type="slidenum">
              <a:rPr lang="en-US" altLang="en-US"/>
              <a:pPr/>
              <a:t>‹#›</a:t>
            </a:fld>
            <a:endParaRPr lang="en-US" altLang="en-US"/>
          </a:p>
        </p:txBody>
      </p:sp>
    </p:spTree>
    <p:extLst>
      <p:ext uri="{BB962C8B-B14F-4D97-AF65-F5344CB8AC3E}">
        <p14:creationId xmlns:p14="http://schemas.microsoft.com/office/powerpoint/2010/main" val="1632739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E63F9B-B454-426A-9FF1-751789FF6D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69D4942-245D-4534-8811-2816BC0FD1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5B7FC89-533A-4A25-8A28-81A2789791B0}"/>
              </a:ext>
            </a:extLst>
          </p:cNvPr>
          <p:cNvSpPr>
            <a:spLocks noGrp="1" noChangeArrowheads="1"/>
          </p:cNvSpPr>
          <p:nvPr>
            <p:ph type="sldNum" sz="quarter" idx="12"/>
          </p:nvPr>
        </p:nvSpPr>
        <p:spPr>
          <a:ln/>
        </p:spPr>
        <p:txBody>
          <a:bodyPr/>
          <a:lstStyle>
            <a:lvl1pPr>
              <a:defRPr/>
            </a:lvl1pPr>
          </a:lstStyle>
          <a:p>
            <a:fld id="{48BFF98C-0ADC-4EFB-BEA8-C9D743DFEC9A}" type="slidenum">
              <a:rPr lang="en-US" altLang="en-US"/>
              <a:pPr/>
              <a:t>‹#›</a:t>
            </a:fld>
            <a:endParaRPr lang="en-US" altLang="en-US"/>
          </a:p>
        </p:txBody>
      </p:sp>
    </p:spTree>
    <p:extLst>
      <p:ext uri="{BB962C8B-B14F-4D97-AF65-F5344CB8AC3E}">
        <p14:creationId xmlns:p14="http://schemas.microsoft.com/office/powerpoint/2010/main" val="406784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9ADE73-BF28-4F08-83A3-D47CEE06A6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CDE808-D1D5-47F3-A0A6-EC1389567F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DA2ABB-1AE8-4615-AF8A-3C5D3B35796C}"/>
              </a:ext>
            </a:extLst>
          </p:cNvPr>
          <p:cNvSpPr>
            <a:spLocks noGrp="1" noChangeArrowheads="1"/>
          </p:cNvSpPr>
          <p:nvPr>
            <p:ph type="sldNum" sz="quarter" idx="12"/>
          </p:nvPr>
        </p:nvSpPr>
        <p:spPr>
          <a:ln/>
        </p:spPr>
        <p:txBody>
          <a:bodyPr/>
          <a:lstStyle>
            <a:lvl1pPr>
              <a:defRPr/>
            </a:lvl1pPr>
          </a:lstStyle>
          <a:p>
            <a:fld id="{948EB918-8881-42BA-AA13-ED204313606C}" type="slidenum">
              <a:rPr lang="en-US" altLang="en-US"/>
              <a:pPr/>
              <a:t>‹#›</a:t>
            </a:fld>
            <a:endParaRPr lang="en-US" altLang="en-US"/>
          </a:p>
        </p:txBody>
      </p:sp>
    </p:spTree>
    <p:extLst>
      <p:ext uri="{BB962C8B-B14F-4D97-AF65-F5344CB8AC3E}">
        <p14:creationId xmlns:p14="http://schemas.microsoft.com/office/powerpoint/2010/main" val="1719270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410A59-A24A-437E-83B5-DB9E0D6A53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1B8BBD-E191-4FFE-A2B0-BB6DD2E108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F05E9F-C0A1-4609-AEE4-72CC397F0400}"/>
              </a:ext>
            </a:extLst>
          </p:cNvPr>
          <p:cNvSpPr>
            <a:spLocks noGrp="1" noChangeArrowheads="1"/>
          </p:cNvSpPr>
          <p:nvPr>
            <p:ph type="sldNum" sz="quarter" idx="12"/>
          </p:nvPr>
        </p:nvSpPr>
        <p:spPr>
          <a:ln/>
        </p:spPr>
        <p:txBody>
          <a:bodyPr/>
          <a:lstStyle>
            <a:lvl1pPr>
              <a:defRPr/>
            </a:lvl1pPr>
          </a:lstStyle>
          <a:p>
            <a:fld id="{DE97ECAD-1E19-48F5-97AE-1830AD7F6AE7}" type="slidenum">
              <a:rPr lang="en-US" altLang="en-US"/>
              <a:pPr/>
              <a:t>‹#›</a:t>
            </a:fld>
            <a:endParaRPr lang="en-US" altLang="en-US"/>
          </a:p>
        </p:txBody>
      </p:sp>
    </p:spTree>
    <p:extLst>
      <p:ext uri="{BB962C8B-B14F-4D97-AF65-F5344CB8AC3E}">
        <p14:creationId xmlns:p14="http://schemas.microsoft.com/office/powerpoint/2010/main" val="4134298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474028-21A2-422B-A53D-2EA25E97C1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B010A3-44BA-441B-BCA5-90A5B889EA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160C82-E008-4456-96E1-F9099E081311}"/>
              </a:ext>
            </a:extLst>
          </p:cNvPr>
          <p:cNvSpPr>
            <a:spLocks noGrp="1" noChangeArrowheads="1"/>
          </p:cNvSpPr>
          <p:nvPr>
            <p:ph type="sldNum" sz="quarter" idx="12"/>
          </p:nvPr>
        </p:nvSpPr>
        <p:spPr>
          <a:ln/>
        </p:spPr>
        <p:txBody>
          <a:bodyPr/>
          <a:lstStyle>
            <a:lvl1pPr>
              <a:defRPr/>
            </a:lvl1pPr>
          </a:lstStyle>
          <a:p>
            <a:fld id="{64255C7A-0BF2-45AC-82C3-3F6CA4DF716D}" type="slidenum">
              <a:rPr lang="en-US" altLang="en-US"/>
              <a:pPr/>
              <a:t>‹#›</a:t>
            </a:fld>
            <a:endParaRPr lang="en-US" altLang="en-US"/>
          </a:p>
        </p:txBody>
      </p:sp>
    </p:spTree>
    <p:extLst>
      <p:ext uri="{BB962C8B-B14F-4D97-AF65-F5344CB8AC3E}">
        <p14:creationId xmlns:p14="http://schemas.microsoft.com/office/powerpoint/2010/main" val="3671876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9F42EE-0F57-4446-A61A-289B5E78DA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6E7CAF-1900-4E98-9EA0-F1AF72D965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2800D2-A44F-4B0A-B287-7B088A933C24}"/>
              </a:ext>
            </a:extLst>
          </p:cNvPr>
          <p:cNvSpPr>
            <a:spLocks noGrp="1" noChangeArrowheads="1"/>
          </p:cNvSpPr>
          <p:nvPr>
            <p:ph type="sldNum" sz="quarter" idx="12"/>
          </p:nvPr>
        </p:nvSpPr>
        <p:spPr>
          <a:ln/>
        </p:spPr>
        <p:txBody>
          <a:bodyPr/>
          <a:lstStyle>
            <a:lvl1pPr>
              <a:defRPr/>
            </a:lvl1pPr>
          </a:lstStyle>
          <a:p>
            <a:fld id="{5C6DAF5B-09B0-4351-A1C6-E69F5D0E0CCC}" type="slidenum">
              <a:rPr lang="en-US" altLang="en-US"/>
              <a:pPr/>
              <a:t>‹#›</a:t>
            </a:fld>
            <a:endParaRPr lang="en-US" altLang="en-US"/>
          </a:p>
        </p:txBody>
      </p:sp>
    </p:spTree>
    <p:extLst>
      <p:ext uri="{BB962C8B-B14F-4D97-AF65-F5344CB8AC3E}">
        <p14:creationId xmlns:p14="http://schemas.microsoft.com/office/powerpoint/2010/main" val="2576741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62157C-C3E7-4D32-B5C7-037CFE9CB4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6AD4D1-C5D3-4938-BBBC-FA598115DB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702ADF-1892-43E5-B1C3-1F218DD26A92}"/>
              </a:ext>
            </a:extLst>
          </p:cNvPr>
          <p:cNvSpPr>
            <a:spLocks noGrp="1" noChangeArrowheads="1"/>
          </p:cNvSpPr>
          <p:nvPr>
            <p:ph type="sldNum" sz="quarter" idx="12"/>
          </p:nvPr>
        </p:nvSpPr>
        <p:spPr>
          <a:ln/>
        </p:spPr>
        <p:txBody>
          <a:bodyPr/>
          <a:lstStyle>
            <a:lvl1pPr>
              <a:defRPr/>
            </a:lvl1pPr>
          </a:lstStyle>
          <a:p>
            <a:fld id="{FD4C341F-3328-4D2A-8B81-3F20B58C668C}" type="slidenum">
              <a:rPr lang="en-US" altLang="en-US"/>
              <a:pPr/>
              <a:t>‹#›</a:t>
            </a:fld>
            <a:endParaRPr lang="en-US" altLang="en-US"/>
          </a:p>
        </p:txBody>
      </p:sp>
    </p:spTree>
    <p:extLst>
      <p:ext uri="{BB962C8B-B14F-4D97-AF65-F5344CB8AC3E}">
        <p14:creationId xmlns:p14="http://schemas.microsoft.com/office/powerpoint/2010/main" val="1917628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B980BA0-61D2-4362-9883-AD88A31360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53115E-AC9D-4B89-8779-2249757F59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3B30C0-E387-4B26-8ADE-AB2B9284CEAA}"/>
              </a:ext>
            </a:extLst>
          </p:cNvPr>
          <p:cNvSpPr>
            <a:spLocks noGrp="1" noChangeArrowheads="1"/>
          </p:cNvSpPr>
          <p:nvPr>
            <p:ph type="sldNum" sz="quarter" idx="12"/>
          </p:nvPr>
        </p:nvSpPr>
        <p:spPr>
          <a:ln/>
        </p:spPr>
        <p:txBody>
          <a:bodyPr/>
          <a:lstStyle>
            <a:lvl1pPr>
              <a:defRPr/>
            </a:lvl1pPr>
          </a:lstStyle>
          <a:p>
            <a:fld id="{92958A5F-6645-4679-BA3C-B44CC8C5BD77}" type="slidenum">
              <a:rPr lang="en-US" altLang="en-US"/>
              <a:pPr/>
              <a:t>‹#›</a:t>
            </a:fld>
            <a:endParaRPr lang="en-US" altLang="en-US"/>
          </a:p>
        </p:txBody>
      </p:sp>
    </p:spTree>
    <p:extLst>
      <p:ext uri="{BB962C8B-B14F-4D97-AF65-F5344CB8AC3E}">
        <p14:creationId xmlns:p14="http://schemas.microsoft.com/office/powerpoint/2010/main" val="525389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469729-48B4-4844-8B4C-9321C15977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669863-84BA-4D5F-AC07-63828569CC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E6694F-22C5-4BAE-A125-F91D327CC957}"/>
              </a:ext>
            </a:extLst>
          </p:cNvPr>
          <p:cNvSpPr>
            <a:spLocks noGrp="1" noChangeArrowheads="1"/>
          </p:cNvSpPr>
          <p:nvPr>
            <p:ph type="sldNum" sz="quarter" idx="12"/>
          </p:nvPr>
        </p:nvSpPr>
        <p:spPr>
          <a:ln/>
        </p:spPr>
        <p:txBody>
          <a:bodyPr/>
          <a:lstStyle>
            <a:lvl1pPr>
              <a:defRPr/>
            </a:lvl1pPr>
          </a:lstStyle>
          <a:p>
            <a:fld id="{F98B2450-00D4-4DB5-B2AD-0241318E8D13}" type="slidenum">
              <a:rPr lang="en-US" altLang="en-US"/>
              <a:pPr/>
              <a:t>‹#›</a:t>
            </a:fld>
            <a:endParaRPr lang="en-US" altLang="en-US"/>
          </a:p>
        </p:txBody>
      </p:sp>
    </p:spTree>
    <p:extLst>
      <p:ext uri="{BB962C8B-B14F-4D97-AF65-F5344CB8AC3E}">
        <p14:creationId xmlns:p14="http://schemas.microsoft.com/office/powerpoint/2010/main" val="3145237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20AE92-7430-41EA-8E5C-565ED390B0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7D3AB-9539-4EED-B2F8-B37BD9A35C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952704-6350-476B-9C8B-E866D5B26805}"/>
              </a:ext>
            </a:extLst>
          </p:cNvPr>
          <p:cNvSpPr>
            <a:spLocks noGrp="1" noChangeArrowheads="1"/>
          </p:cNvSpPr>
          <p:nvPr>
            <p:ph type="sldNum" sz="quarter" idx="12"/>
          </p:nvPr>
        </p:nvSpPr>
        <p:spPr>
          <a:ln/>
        </p:spPr>
        <p:txBody>
          <a:bodyPr/>
          <a:lstStyle>
            <a:lvl1pPr>
              <a:defRPr/>
            </a:lvl1pPr>
          </a:lstStyle>
          <a:p>
            <a:fld id="{E9DD14D7-5AD8-4CEA-B628-E168C113A291}" type="slidenum">
              <a:rPr lang="en-US" altLang="en-US"/>
              <a:pPr/>
              <a:t>‹#›</a:t>
            </a:fld>
            <a:endParaRPr lang="en-US" altLang="en-US"/>
          </a:p>
        </p:txBody>
      </p:sp>
    </p:spTree>
    <p:extLst>
      <p:ext uri="{BB962C8B-B14F-4D97-AF65-F5344CB8AC3E}">
        <p14:creationId xmlns:p14="http://schemas.microsoft.com/office/powerpoint/2010/main" val="1776651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AA5AD9-5D1C-4EC5-A441-3414E7E179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9997A3-374C-432D-8A66-12EAA2B445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0089DB-619E-407B-B07C-1AD8A82956CE}"/>
              </a:ext>
            </a:extLst>
          </p:cNvPr>
          <p:cNvSpPr>
            <a:spLocks noGrp="1" noChangeArrowheads="1"/>
          </p:cNvSpPr>
          <p:nvPr>
            <p:ph type="sldNum" sz="quarter" idx="12"/>
          </p:nvPr>
        </p:nvSpPr>
        <p:spPr>
          <a:ln/>
        </p:spPr>
        <p:txBody>
          <a:bodyPr/>
          <a:lstStyle>
            <a:lvl1pPr>
              <a:defRPr/>
            </a:lvl1pPr>
          </a:lstStyle>
          <a:p>
            <a:fld id="{57B04CE4-B6DD-460C-A7CD-32B6CEA78BCE}" type="slidenum">
              <a:rPr lang="en-US" altLang="en-US"/>
              <a:pPr/>
              <a:t>‹#›</a:t>
            </a:fld>
            <a:endParaRPr lang="en-US" altLang="en-US"/>
          </a:p>
        </p:txBody>
      </p:sp>
    </p:spTree>
    <p:extLst>
      <p:ext uri="{BB962C8B-B14F-4D97-AF65-F5344CB8AC3E}">
        <p14:creationId xmlns:p14="http://schemas.microsoft.com/office/powerpoint/2010/main" val="3147806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46E6F2-EBBF-4A55-9F8D-7D48D28EC37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8464476-7786-4F31-8E9A-E443B3BA4F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3A36F11-F35D-407A-B85F-CA495A1461E8}"/>
              </a:ext>
            </a:extLst>
          </p:cNvPr>
          <p:cNvSpPr>
            <a:spLocks noGrp="1" noChangeArrowheads="1"/>
          </p:cNvSpPr>
          <p:nvPr>
            <p:ph type="sldNum" sz="quarter" idx="12"/>
          </p:nvPr>
        </p:nvSpPr>
        <p:spPr>
          <a:ln/>
        </p:spPr>
        <p:txBody>
          <a:bodyPr/>
          <a:lstStyle>
            <a:lvl1pPr>
              <a:defRPr/>
            </a:lvl1pPr>
          </a:lstStyle>
          <a:p>
            <a:fld id="{CDF978B5-D7A5-4907-834C-B0F5D7DAFF8A}" type="slidenum">
              <a:rPr lang="en-US" altLang="en-US"/>
              <a:pPr/>
              <a:t>‹#›</a:t>
            </a:fld>
            <a:endParaRPr lang="en-US" altLang="en-US"/>
          </a:p>
        </p:txBody>
      </p:sp>
    </p:spTree>
    <p:extLst>
      <p:ext uri="{BB962C8B-B14F-4D97-AF65-F5344CB8AC3E}">
        <p14:creationId xmlns:p14="http://schemas.microsoft.com/office/powerpoint/2010/main" val="1839394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0944AF0-C14D-40C2-B4B1-67C7D1608E4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8A800C6-689A-450E-ADAC-30D911E3EF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0317361-EC55-49E9-AC85-43FD609CA53F}"/>
              </a:ext>
            </a:extLst>
          </p:cNvPr>
          <p:cNvSpPr>
            <a:spLocks noGrp="1" noChangeArrowheads="1"/>
          </p:cNvSpPr>
          <p:nvPr>
            <p:ph type="sldNum" sz="quarter" idx="12"/>
          </p:nvPr>
        </p:nvSpPr>
        <p:spPr>
          <a:ln/>
        </p:spPr>
        <p:txBody>
          <a:bodyPr/>
          <a:lstStyle>
            <a:lvl1pPr>
              <a:defRPr/>
            </a:lvl1pPr>
          </a:lstStyle>
          <a:p>
            <a:fld id="{D3EA1E8D-BEEC-4EA6-A2F5-FB22903C31DD}" type="slidenum">
              <a:rPr lang="en-US" altLang="en-US"/>
              <a:pPr/>
              <a:t>‹#›</a:t>
            </a:fld>
            <a:endParaRPr lang="en-US" altLang="en-US"/>
          </a:p>
        </p:txBody>
      </p:sp>
    </p:spTree>
    <p:extLst>
      <p:ext uri="{BB962C8B-B14F-4D97-AF65-F5344CB8AC3E}">
        <p14:creationId xmlns:p14="http://schemas.microsoft.com/office/powerpoint/2010/main" val="3962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E3FDECE-31DB-41C6-9901-8DD46377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493E29-7FB6-46F0-BD9D-952C2ACF64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58B0F3-B550-4584-AF50-997EE17A53CA}"/>
              </a:ext>
            </a:extLst>
          </p:cNvPr>
          <p:cNvSpPr>
            <a:spLocks noGrp="1" noChangeArrowheads="1"/>
          </p:cNvSpPr>
          <p:nvPr>
            <p:ph type="sldNum" sz="quarter" idx="12"/>
          </p:nvPr>
        </p:nvSpPr>
        <p:spPr>
          <a:ln/>
        </p:spPr>
        <p:txBody>
          <a:bodyPr/>
          <a:lstStyle>
            <a:lvl1pPr>
              <a:defRPr/>
            </a:lvl1pPr>
          </a:lstStyle>
          <a:p>
            <a:fld id="{A781B9EA-748F-4A65-950F-E04ABD9225DE}" type="slidenum">
              <a:rPr lang="en-US" altLang="en-US"/>
              <a:pPr/>
              <a:t>‹#›</a:t>
            </a:fld>
            <a:endParaRPr lang="en-US" altLang="en-US"/>
          </a:p>
        </p:txBody>
      </p:sp>
    </p:spTree>
    <p:extLst>
      <p:ext uri="{BB962C8B-B14F-4D97-AF65-F5344CB8AC3E}">
        <p14:creationId xmlns:p14="http://schemas.microsoft.com/office/powerpoint/2010/main" val="2008690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5A26D0-9EF3-4E19-B404-95B59E32D8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1666694-47BC-4BE9-BBF9-BBFD1AEE2A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317B326-8ADD-47BC-80DB-32297B0D49BD}"/>
              </a:ext>
            </a:extLst>
          </p:cNvPr>
          <p:cNvSpPr>
            <a:spLocks noGrp="1" noChangeArrowheads="1"/>
          </p:cNvSpPr>
          <p:nvPr>
            <p:ph type="sldNum" sz="quarter" idx="12"/>
          </p:nvPr>
        </p:nvSpPr>
        <p:spPr>
          <a:ln/>
        </p:spPr>
        <p:txBody>
          <a:bodyPr/>
          <a:lstStyle>
            <a:lvl1pPr>
              <a:defRPr/>
            </a:lvl1pPr>
          </a:lstStyle>
          <a:p>
            <a:fld id="{432CDA94-5B3D-4A54-BA53-1A5407945F6A}" type="slidenum">
              <a:rPr lang="en-US" altLang="en-US"/>
              <a:pPr/>
              <a:t>‹#›</a:t>
            </a:fld>
            <a:endParaRPr lang="en-US" altLang="en-US"/>
          </a:p>
        </p:txBody>
      </p:sp>
    </p:spTree>
    <p:extLst>
      <p:ext uri="{BB962C8B-B14F-4D97-AF65-F5344CB8AC3E}">
        <p14:creationId xmlns:p14="http://schemas.microsoft.com/office/powerpoint/2010/main" val="3103952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7A998F-9065-4CAC-9932-8BFA6C9970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1FA05E-587F-4A9A-ABAB-7C05D0074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3BC0B3F-73CE-43FF-B48F-ED570FCED1EB}"/>
              </a:ext>
            </a:extLst>
          </p:cNvPr>
          <p:cNvSpPr>
            <a:spLocks noGrp="1" noChangeArrowheads="1"/>
          </p:cNvSpPr>
          <p:nvPr>
            <p:ph type="sldNum" sz="quarter" idx="12"/>
          </p:nvPr>
        </p:nvSpPr>
        <p:spPr>
          <a:ln/>
        </p:spPr>
        <p:txBody>
          <a:bodyPr/>
          <a:lstStyle>
            <a:lvl1pPr>
              <a:defRPr/>
            </a:lvl1pPr>
          </a:lstStyle>
          <a:p>
            <a:fld id="{BDB274FF-BD72-4257-9788-F9D88F3098E0}" type="slidenum">
              <a:rPr lang="en-US" altLang="en-US"/>
              <a:pPr/>
              <a:t>‹#›</a:t>
            </a:fld>
            <a:endParaRPr lang="en-US" altLang="en-US"/>
          </a:p>
        </p:txBody>
      </p:sp>
    </p:spTree>
    <p:extLst>
      <p:ext uri="{BB962C8B-B14F-4D97-AF65-F5344CB8AC3E}">
        <p14:creationId xmlns:p14="http://schemas.microsoft.com/office/powerpoint/2010/main" val="1641480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6611D4-A41B-4328-889D-BDB52E869A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2E0E04-4E58-41E9-9E64-6E2DD22211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1B07F4-6C18-4127-90F7-8A0A6BD7EB8C}"/>
              </a:ext>
            </a:extLst>
          </p:cNvPr>
          <p:cNvSpPr>
            <a:spLocks noGrp="1" noChangeArrowheads="1"/>
          </p:cNvSpPr>
          <p:nvPr>
            <p:ph type="sldNum" sz="quarter" idx="12"/>
          </p:nvPr>
        </p:nvSpPr>
        <p:spPr>
          <a:ln/>
        </p:spPr>
        <p:txBody>
          <a:bodyPr/>
          <a:lstStyle>
            <a:lvl1pPr>
              <a:defRPr/>
            </a:lvl1pPr>
          </a:lstStyle>
          <a:p>
            <a:fld id="{1E43222A-8B22-44E7-97C1-FB87512526E8}" type="slidenum">
              <a:rPr lang="en-US" altLang="en-US"/>
              <a:pPr/>
              <a:t>‹#›</a:t>
            </a:fld>
            <a:endParaRPr lang="en-US" altLang="en-US"/>
          </a:p>
        </p:txBody>
      </p:sp>
    </p:spTree>
    <p:extLst>
      <p:ext uri="{BB962C8B-B14F-4D97-AF65-F5344CB8AC3E}">
        <p14:creationId xmlns:p14="http://schemas.microsoft.com/office/powerpoint/2010/main" val="4057279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4724AB-2BE6-4731-A1DB-B81E14C9E9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96D77F-E506-4D74-ABD3-6D45308537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A0F65F-73B0-4BAF-94E7-1104D3849843}"/>
              </a:ext>
            </a:extLst>
          </p:cNvPr>
          <p:cNvSpPr>
            <a:spLocks noGrp="1" noChangeArrowheads="1"/>
          </p:cNvSpPr>
          <p:nvPr>
            <p:ph type="sldNum" sz="quarter" idx="12"/>
          </p:nvPr>
        </p:nvSpPr>
        <p:spPr>
          <a:ln/>
        </p:spPr>
        <p:txBody>
          <a:bodyPr/>
          <a:lstStyle>
            <a:lvl1pPr>
              <a:defRPr/>
            </a:lvl1pPr>
          </a:lstStyle>
          <a:p>
            <a:fld id="{A36A14C5-0A4C-410E-99DB-CFAB715AEEE5}" type="slidenum">
              <a:rPr lang="en-US" altLang="en-US"/>
              <a:pPr/>
              <a:t>‹#›</a:t>
            </a:fld>
            <a:endParaRPr lang="en-US" altLang="en-US"/>
          </a:p>
        </p:txBody>
      </p:sp>
    </p:spTree>
    <p:extLst>
      <p:ext uri="{BB962C8B-B14F-4D97-AF65-F5344CB8AC3E}">
        <p14:creationId xmlns:p14="http://schemas.microsoft.com/office/powerpoint/2010/main" val="1342412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E0596A-31DE-4C04-9687-4A11494CE4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3478C3-833B-4CF2-868C-160DE1628A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39CFB6-734C-4927-B19D-752E2957D98F}"/>
              </a:ext>
            </a:extLst>
          </p:cNvPr>
          <p:cNvSpPr>
            <a:spLocks noGrp="1" noChangeArrowheads="1"/>
          </p:cNvSpPr>
          <p:nvPr>
            <p:ph type="sldNum" sz="quarter" idx="12"/>
          </p:nvPr>
        </p:nvSpPr>
        <p:spPr>
          <a:ln/>
        </p:spPr>
        <p:txBody>
          <a:bodyPr/>
          <a:lstStyle>
            <a:lvl1pPr>
              <a:defRPr/>
            </a:lvl1pPr>
          </a:lstStyle>
          <a:p>
            <a:fld id="{3B9E3B64-E27D-4F80-B0EE-34C3E5A89B9D}" type="slidenum">
              <a:rPr lang="en-US" altLang="en-US"/>
              <a:pPr/>
              <a:t>‹#›</a:t>
            </a:fld>
            <a:endParaRPr lang="en-US" altLang="en-US"/>
          </a:p>
        </p:txBody>
      </p:sp>
    </p:spTree>
    <p:extLst>
      <p:ext uri="{BB962C8B-B14F-4D97-AF65-F5344CB8AC3E}">
        <p14:creationId xmlns:p14="http://schemas.microsoft.com/office/powerpoint/2010/main" val="375416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370679-805E-48B1-83EB-CC35D30A89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91824E-C0AB-4A0F-80E8-85E628D880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11D4B6-4B4D-48F8-9B04-84FB6A61DB40}"/>
              </a:ext>
            </a:extLst>
          </p:cNvPr>
          <p:cNvSpPr>
            <a:spLocks noGrp="1" noChangeArrowheads="1"/>
          </p:cNvSpPr>
          <p:nvPr>
            <p:ph type="sldNum" sz="quarter" idx="12"/>
          </p:nvPr>
        </p:nvSpPr>
        <p:spPr>
          <a:ln/>
        </p:spPr>
        <p:txBody>
          <a:bodyPr/>
          <a:lstStyle>
            <a:lvl1pPr>
              <a:defRPr/>
            </a:lvl1pPr>
          </a:lstStyle>
          <a:p>
            <a:fld id="{4F2DB4E0-A8D9-40C6-9538-A2F23CC44548}" type="slidenum">
              <a:rPr lang="en-US" altLang="en-US"/>
              <a:pPr/>
              <a:t>‹#›</a:t>
            </a:fld>
            <a:endParaRPr lang="en-US" altLang="en-US"/>
          </a:p>
        </p:txBody>
      </p:sp>
    </p:spTree>
    <p:extLst>
      <p:ext uri="{BB962C8B-B14F-4D97-AF65-F5344CB8AC3E}">
        <p14:creationId xmlns:p14="http://schemas.microsoft.com/office/powerpoint/2010/main" val="284970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964116-9F47-49DB-9B2C-EFDF3435086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A46ABC7-ECED-41C8-8802-F8566146F2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B02847E-7693-4E10-AE69-6756337729D3}"/>
              </a:ext>
            </a:extLst>
          </p:cNvPr>
          <p:cNvSpPr>
            <a:spLocks noGrp="1" noChangeArrowheads="1"/>
          </p:cNvSpPr>
          <p:nvPr>
            <p:ph type="sldNum" sz="quarter" idx="12"/>
          </p:nvPr>
        </p:nvSpPr>
        <p:spPr>
          <a:ln/>
        </p:spPr>
        <p:txBody>
          <a:bodyPr/>
          <a:lstStyle>
            <a:lvl1pPr>
              <a:defRPr/>
            </a:lvl1pPr>
          </a:lstStyle>
          <a:p>
            <a:fld id="{1DF88192-D02B-462A-8CE8-DD219410DA62}" type="slidenum">
              <a:rPr lang="en-US" altLang="en-US"/>
              <a:pPr/>
              <a:t>‹#›</a:t>
            </a:fld>
            <a:endParaRPr lang="en-US" altLang="en-US"/>
          </a:p>
        </p:txBody>
      </p:sp>
    </p:spTree>
    <p:extLst>
      <p:ext uri="{BB962C8B-B14F-4D97-AF65-F5344CB8AC3E}">
        <p14:creationId xmlns:p14="http://schemas.microsoft.com/office/powerpoint/2010/main" val="650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E34CB2-48CD-4FA1-8C48-32D1EE948AD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57C602B-4CA6-4BAA-B718-6FDF672D01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804331-BB33-4F20-8F4C-A47C64A8C366}"/>
              </a:ext>
            </a:extLst>
          </p:cNvPr>
          <p:cNvSpPr>
            <a:spLocks noGrp="1" noChangeArrowheads="1"/>
          </p:cNvSpPr>
          <p:nvPr>
            <p:ph type="sldNum" sz="quarter" idx="12"/>
          </p:nvPr>
        </p:nvSpPr>
        <p:spPr>
          <a:ln/>
        </p:spPr>
        <p:txBody>
          <a:bodyPr/>
          <a:lstStyle>
            <a:lvl1pPr>
              <a:defRPr/>
            </a:lvl1pPr>
          </a:lstStyle>
          <a:p>
            <a:fld id="{283F1AF3-BFB4-41B3-8529-0F47CF5EF318}" type="slidenum">
              <a:rPr lang="en-US" altLang="en-US"/>
              <a:pPr/>
              <a:t>‹#›</a:t>
            </a:fld>
            <a:endParaRPr lang="en-US" altLang="en-US"/>
          </a:p>
        </p:txBody>
      </p:sp>
    </p:spTree>
    <p:extLst>
      <p:ext uri="{BB962C8B-B14F-4D97-AF65-F5344CB8AC3E}">
        <p14:creationId xmlns:p14="http://schemas.microsoft.com/office/powerpoint/2010/main" val="1820865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005D7F-19FD-4771-887D-DDE8561B62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718E94D-192B-4F82-98AF-2E5C2C7E6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F87C08E-2A04-4B3F-B709-9A2367DB9A7E}"/>
              </a:ext>
            </a:extLst>
          </p:cNvPr>
          <p:cNvSpPr>
            <a:spLocks noGrp="1" noChangeArrowheads="1"/>
          </p:cNvSpPr>
          <p:nvPr>
            <p:ph type="sldNum" sz="quarter" idx="12"/>
          </p:nvPr>
        </p:nvSpPr>
        <p:spPr>
          <a:ln/>
        </p:spPr>
        <p:txBody>
          <a:bodyPr/>
          <a:lstStyle>
            <a:lvl1pPr>
              <a:defRPr/>
            </a:lvl1pPr>
          </a:lstStyle>
          <a:p>
            <a:fld id="{55511071-B5A7-4F6C-BF16-0BE5BF7FD0E0}" type="slidenum">
              <a:rPr lang="en-US" altLang="en-US"/>
              <a:pPr/>
              <a:t>‹#›</a:t>
            </a:fld>
            <a:endParaRPr lang="en-US" altLang="en-US"/>
          </a:p>
        </p:txBody>
      </p:sp>
    </p:spTree>
    <p:extLst>
      <p:ext uri="{BB962C8B-B14F-4D97-AF65-F5344CB8AC3E}">
        <p14:creationId xmlns:p14="http://schemas.microsoft.com/office/powerpoint/2010/main" val="238325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1A964B-0F47-400D-BC5A-7C8934777D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042280-F573-4D9D-B172-997AD46E6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CBE2B9-F9B5-4DE6-8DA5-9651D777152D}"/>
              </a:ext>
            </a:extLst>
          </p:cNvPr>
          <p:cNvSpPr>
            <a:spLocks noGrp="1" noChangeArrowheads="1"/>
          </p:cNvSpPr>
          <p:nvPr>
            <p:ph type="sldNum" sz="quarter" idx="12"/>
          </p:nvPr>
        </p:nvSpPr>
        <p:spPr>
          <a:ln/>
        </p:spPr>
        <p:txBody>
          <a:bodyPr/>
          <a:lstStyle>
            <a:lvl1pPr>
              <a:defRPr/>
            </a:lvl1pPr>
          </a:lstStyle>
          <a:p>
            <a:fld id="{99EE07F7-60D1-4990-A4F5-E0E9F22E598E}" type="slidenum">
              <a:rPr lang="en-US" altLang="en-US"/>
              <a:pPr/>
              <a:t>‹#›</a:t>
            </a:fld>
            <a:endParaRPr lang="en-US" altLang="en-US"/>
          </a:p>
        </p:txBody>
      </p:sp>
    </p:spTree>
    <p:extLst>
      <p:ext uri="{BB962C8B-B14F-4D97-AF65-F5344CB8AC3E}">
        <p14:creationId xmlns:p14="http://schemas.microsoft.com/office/powerpoint/2010/main" val="223700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B3CE61-7C23-4D70-B500-5A54646314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C6EEF2-7A0F-47FD-8164-64C38ED6FF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638B24-B223-4EDF-8F99-5F51168F8807}"/>
              </a:ext>
            </a:extLst>
          </p:cNvPr>
          <p:cNvSpPr>
            <a:spLocks noGrp="1" noChangeArrowheads="1"/>
          </p:cNvSpPr>
          <p:nvPr>
            <p:ph type="sldNum" sz="quarter" idx="12"/>
          </p:nvPr>
        </p:nvSpPr>
        <p:spPr>
          <a:ln/>
        </p:spPr>
        <p:txBody>
          <a:bodyPr/>
          <a:lstStyle>
            <a:lvl1pPr>
              <a:defRPr/>
            </a:lvl1pPr>
          </a:lstStyle>
          <a:p>
            <a:fld id="{3A691939-871F-4437-AFB2-6DAE40805201}" type="slidenum">
              <a:rPr lang="en-US" altLang="en-US"/>
              <a:pPr/>
              <a:t>‹#›</a:t>
            </a:fld>
            <a:endParaRPr lang="en-US" altLang="en-US"/>
          </a:p>
        </p:txBody>
      </p:sp>
    </p:spTree>
    <p:extLst>
      <p:ext uri="{BB962C8B-B14F-4D97-AF65-F5344CB8AC3E}">
        <p14:creationId xmlns:p14="http://schemas.microsoft.com/office/powerpoint/2010/main" val="175188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46375E2-81E0-48FE-AB5F-6F179594116C}"/>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39EBFCDB-F678-4CAB-B20D-88DA1EA5934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148" name="Rectangle 4">
            <a:extLst>
              <a:ext uri="{FF2B5EF4-FFF2-40B4-BE49-F238E27FC236}">
                <a16:creationId xmlns:a16="http://schemas.microsoft.com/office/drawing/2014/main" id="{28146BD5-0D1D-41F9-A1DB-78FDDC45D0A9}"/>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Times New Roman" pitchFamily="18" charset="0"/>
              </a:defRPr>
            </a:lvl1pPr>
          </a:lstStyle>
          <a:p>
            <a:pPr>
              <a:defRPr/>
            </a:pPr>
            <a:endParaRPr lang="en-US"/>
          </a:p>
        </p:txBody>
      </p:sp>
      <p:sp>
        <p:nvSpPr>
          <p:cNvPr id="6149" name="Rectangle 5">
            <a:extLst>
              <a:ext uri="{FF2B5EF4-FFF2-40B4-BE49-F238E27FC236}">
                <a16:creationId xmlns:a16="http://schemas.microsoft.com/office/drawing/2014/main" id="{6B71566B-06B8-4832-B5B9-34F1435B84B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Times New Roman" pitchFamily="18" charset="0"/>
              </a:defRPr>
            </a:lvl1pPr>
          </a:lstStyle>
          <a:p>
            <a:pPr>
              <a:defRPr/>
            </a:pPr>
            <a:endParaRPr lang="en-US"/>
          </a:p>
        </p:txBody>
      </p:sp>
      <p:sp>
        <p:nvSpPr>
          <p:cNvPr id="6150" name="Rectangle 6">
            <a:extLst>
              <a:ext uri="{FF2B5EF4-FFF2-40B4-BE49-F238E27FC236}">
                <a16:creationId xmlns:a16="http://schemas.microsoft.com/office/drawing/2014/main" id="{A7781D08-7CC9-4A02-AC4C-E1B3E68060AE}"/>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Times New Roman" panose="02020603050405020304" pitchFamily="18" charset="0"/>
              </a:defRPr>
            </a:lvl1pPr>
          </a:lstStyle>
          <a:p>
            <a:fld id="{1EAB3F49-D1E7-4648-854A-E6697C052B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A1E6A01-E5FF-432C-A689-06BB1224020E}"/>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Rectangle 3">
            <a:extLst>
              <a:ext uri="{FF2B5EF4-FFF2-40B4-BE49-F238E27FC236}">
                <a16:creationId xmlns:a16="http://schemas.microsoft.com/office/drawing/2014/main" id="{67F14CDF-B1A3-460B-8D17-A359B3A5592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3796" name="Rectangle 4">
            <a:extLst>
              <a:ext uri="{FF2B5EF4-FFF2-40B4-BE49-F238E27FC236}">
                <a16:creationId xmlns:a16="http://schemas.microsoft.com/office/drawing/2014/main" id="{9063E32B-14F7-441B-BDBB-D2090FE7F6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Times New Roman" pitchFamily="18" charset="0"/>
              </a:defRPr>
            </a:lvl1pPr>
          </a:lstStyle>
          <a:p>
            <a:pPr>
              <a:defRPr/>
            </a:pPr>
            <a:endParaRPr lang="en-US"/>
          </a:p>
        </p:txBody>
      </p:sp>
      <p:sp>
        <p:nvSpPr>
          <p:cNvPr id="33797" name="Rectangle 5">
            <a:extLst>
              <a:ext uri="{FF2B5EF4-FFF2-40B4-BE49-F238E27FC236}">
                <a16:creationId xmlns:a16="http://schemas.microsoft.com/office/drawing/2014/main" id="{304CC825-CABE-4A67-859D-C7816145D1AA}"/>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Times New Roman" pitchFamily="18" charset="0"/>
              </a:defRPr>
            </a:lvl1pPr>
          </a:lstStyle>
          <a:p>
            <a:pPr>
              <a:defRPr/>
            </a:pPr>
            <a:endParaRPr lang="en-US"/>
          </a:p>
        </p:txBody>
      </p:sp>
      <p:sp>
        <p:nvSpPr>
          <p:cNvPr id="33798" name="Rectangle 6">
            <a:extLst>
              <a:ext uri="{FF2B5EF4-FFF2-40B4-BE49-F238E27FC236}">
                <a16:creationId xmlns:a16="http://schemas.microsoft.com/office/drawing/2014/main" id="{72C2305C-48E8-4499-82A6-3ACCB2D6AEC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Times New Roman" panose="02020603050405020304" pitchFamily="18" charset="0"/>
              </a:defRPr>
            </a:lvl1pPr>
          </a:lstStyle>
          <a:p>
            <a:fld id="{5BBB7F62-2144-4DA8-9036-25985B1FE12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72E87F9-09F5-4697-B9BF-028CED62416D}"/>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5" name="Rectangle 3">
            <a:extLst>
              <a:ext uri="{FF2B5EF4-FFF2-40B4-BE49-F238E27FC236}">
                <a16:creationId xmlns:a16="http://schemas.microsoft.com/office/drawing/2014/main" id="{C9D63932-36EE-4FC0-A3AB-FD52B7044B94}"/>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4516" name="Rectangle 4">
            <a:extLst>
              <a:ext uri="{FF2B5EF4-FFF2-40B4-BE49-F238E27FC236}">
                <a16:creationId xmlns:a16="http://schemas.microsoft.com/office/drawing/2014/main" id="{782BC510-41D1-454C-87A6-32EE18BECB2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Calibri" panose="020F0502020204030204" pitchFamily="34" charset="0"/>
              </a:defRPr>
            </a:lvl1pPr>
          </a:lstStyle>
          <a:p>
            <a:pPr>
              <a:defRPr/>
            </a:pPr>
            <a:endParaRPr lang="en-US" dirty="0"/>
          </a:p>
        </p:txBody>
      </p:sp>
      <p:sp>
        <p:nvSpPr>
          <p:cNvPr id="64517" name="Rectangle 5">
            <a:extLst>
              <a:ext uri="{FF2B5EF4-FFF2-40B4-BE49-F238E27FC236}">
                <a16:creationId xmlns:a16="http://schemas.microsoft.com/office/drawing/2014/main" id="{723C81FA-0BC6-45B5-A61D-B4D369665BFF}"/>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Calibri" panose="020F0502020204030204" pitchFamily="34" charset="0"/>
              </a:defRPr>
            </a:lvl1pPr>
          </a:lstStyle>
          <a:p>
            <a:pPr>
              <a:defRPr/>
            </a:pPr>
            <a:endParaRPr lang="en-US" dirty="0"/>
          </a:p>
        </p:txBody>
      </p:sp>
      <p:sp>
        <p:nvSpPr>
          <p:cNvPr id="64518" name="Rectangle 6">
            <a:extLst>
              <a:ext uri="{FF2B5EF4-FFF2-40B4-BE49-F238E27FC236}">
                <a16:creationId xmlns:a16="http://schemas.microsoft.com/office/drawing/2014/main" id="{7F2E509E-4989-4B86-9705-29CBFD2864CB}"/>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Calibri" panose="020F0502020204030204" pitchFamily="34" charset="0"/>
              </a:defRPr>
            </a:lvl1pPr>
          </a:lstStyle>
          <a:p>
            <a:fld id="{BBAED1A8-8C3E-4FEC-A52D-9EF21D2E25D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7.xml"/><Relationship Id="rId1" Type="http://schemas.openxmlformats.org/officeDocument/2006/relationships/slideLayout" Target="../slideLayouts/slideLayout27.xml"/><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9.xml"/><Relationship Id="rId1" Type="http://schemas.openxmlformats.org/officeDocument/2006/relationships/slideLayout" Target="../slideLayouts/slideLayout25.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2D01AAF3-7056-4849-896E-C1088A8EC470}"/>
              </a:ext>
            </a:extLst>
          </p:cNvPr>
          <p:cNvSpPr txBox="1">
            <a:spLocks noChangeArrowheads="1"/>
          </p:cNvSpPr>
          <p:nvPr/>
        </p:nvSpPr>
        <p:spPr bwMode="auto">
          <a:xfrm>
            <a:off x="1333500" y="6459538"/>
            <a:ext cx="6477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800" b="1" dirty="0">
                <a:solidFill>
                  <a:srgbClr val="000000"/>
                </a:solidFill>
                <a:latin typeface="Calibri" panose="020F0502020204030204" pitchFamily="34" charset="0"/>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299"/>
            <a:ext cx="8229600" cy="151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r>
              <a:rPr lang="en-US" sz="3200" b="1" kern="0" dirty="0"/>
              <a:t>Law &amp; Grace: An Overview</a:t>
            </a:r>
            <a:br>
              <a:rPr lang="en-US" sz="3200" b="1" kern="0" dirty="0"/>
            </a:br>
            <a:r>
              <a:rPr lang="en-US" altLang="en-US" sz="2000" b="1" kern="0" dirty="0"/>
              <a:t>Jim McGowan, Th.D.</a:t>
            </a:r>
            <a:br>
              <a:rPr lang="en-US" altLang="en-US" sz="2000" b="1" kern="0" dirty="0"/>
            </a:br>
            <a:r>
              <a:rPr lang="en-US" altLang="en-US" sz="2000" b="1" kern="0" dirty="0"/>
              <a:t>Sugar Land Bible Church</a:t>
            </a:r>
            <a:br>
              <a:rPr lang="en-US" altLang="en-US" sz="2000" b="1" kern="0"/>
            </a:br>
            <a:r>
              <a:rPr lang="en-US" altLang="en-US" sz="2000" b="1" kern="0"/>
              <a:t>02-04-2018</a:t>
            </a:r>
            <a:endParaRPr lang="en-US" sz="3200" b="1" kern="0" dirty="0"/>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13" name="Text Box 4">
            <a:extLst>
              <a:ext uri="{FF2B5EF4-FFF2-40B4-BE49-F238E27FC236}">
                <a16:creationId xmlns:a16="http://schemas.microsoft.com/office/drawing/2014/main" id="{C756EEBB-D279-449B-877E-D5AD0FF559DB}"/>
              </a:ext>
            </a:extLst>
          </p:cNvPr>
          <p:cNvSpPr txBox="1">
            <a:spLocks noChangeArrowheads="1"/>
          </p:cNvSpPr>
          <p:nvPr/>
        </p:nvSpPr>
        <p:spPr bwMode="auto">
          <a:xfrm>
            <a:off x="5334000" y="5105400"/>
            <a:ext cx="335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sz="2400" b="1" i="1" dirty="0">
                <a:solidFill>
                  <a:srgbClr val="00FFFF"/>
                </a:solidFill>
                <a:latin typeface="Calibri" panose="020F0502020204030204" pitchFamily="34" charset="0"/>
                <a:cs typeface="Calibri" panose="020F0502020204030204" pitchFamily="34" charset="0"/>
              </a:rPr>
              <a:t>…but grace &amp; truth were realized through Jesus Christ - John 1:17</a:t>
            </a:r>
          </a:p>
        </p:txBody>
      </p:sp>
    </p:spTree>
    <p:extLst>
      <p:ext uri="{BB962C8B-B14F-4D97-AF65-F5344CB8AC3E}">
        <p14:creationId xmlns:p14="http://schemas.microsoft.com/office/powerpoint/2010/main" val="172332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5" name="Rectangle 4"/>
          <p:cNvSpPr/>
          <p:nvPr/>
        </p:nvSpPr>
        <p:spPr>
          <a:xfrm>
            <a:off x="88195" y="286038"/>
            <a:ext cx="8967610" cy="2436564"/>
          </a:xfrm>
          <a:prstGeom prst="rect">
            <a:avLst/>
          </a:prstGeom>
        </p:spPr>
        <p:txBody>
          <a:bodyPr wrap="square">
            <a:spAutoFit/>
          </a:bodyPr>
          <a:lstStyle/>
          <a:p>
            <a:pPr marL="0" marR="0" algn="ctr">
              <a:spcBef>
                <a:spcPts val="0"/>
              </a:spcBef>
              <a:spcAft>
                <a:spcPts val="1000"/>
              </a:spcAft>
            </a:pPr>
            <a:r>
              <a:rPr lang="en-US" sz="3600" b="1" dirty="0">
                <a:solidFill>
                  <a:srgbClr val="0000FF"/>
                </a:solidFill>
                <a:latin typeface="Calibri" panose="020F0502020204030204" pitchFamily="34" charset="0"/>
                <a:cs typeface="Calibri" panose="020F0502020204030204" pitchFamily="34" charset="0"/>
              </a:rPr>
              <a:t>Hebrews 7:19</a:t>
            </a:r>
          </a:p>
          <a:p>
            <a:pPr marL="0" marR="0" algn="just">
              <a:spcBef>
                <a:spcPts val="0"/>
              </a:spcBef>
              <a:spcAft>
                <a:spcPts val="1000"/>
              </a:spcAft>
            </a:pPr>
            <a:r>
              <a:rPr lang="en-US" sz="3600" dirty="0">
                <a:latin typeface="Calibri" panose="020F0502020204030204" pitchFamily="34" charset="0"/>
                <a:cs typeface="Calibri" panose="020F0502020204030204" pitchFamily="34" charset="0"/>
              </a:rPr>
              <a:t>(for the Law made nothing perfect), and on the other hand there is a bringing in of a better hope, through which </a:t>
            </a:r>
            <a:r>
              <a:rPr lang="en-US" sz="3600" b="1" dirty="0">
                <a:solidFill>
                  <a:srgbClr val="0000FF"/>
                </a:solidFill>
                <a:latin typeface="Calibri" panose="020F0502020204030204" pitchFamily="34" charset="0"/>
                <a:cs typeface="Calibri" panose="020F0502020204030204" pitchFamily="34" charset="0"/>
              </a:rPr>
              <a:t>we draw near to God</a:t>
            </a:r>
            <a:r>
              <a:rPr lang="en-US" sz="36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6946" y="2743200"/>
            <a:ext cx="3110108" cy="2286000"/>
          </a:xfrm>
          <a:prstGeom prst="rect">
            <a:avLst/>
          </a:prstGeom>
        </p:spPr>
      </p:pic>
    </p:spTree>
    <p:extLst>
      <p:ext uri="{BB962C8B-B14F-4D97-AF65-F5344CB8AC3E}">
        <p14:creationId xmlns:p14="http://schemas.microsoft.com/office/powerpoint/2010/main" val="257352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5" name="Rectangle 4"/>
          <p:cNvSpPr/>
          <p:nvPr/>
        </p:nvSpPr>
        <p:spPr>
          <a:xfrm>
            <a:off x="126295" y="286038"/>
            <a:ext cx="8891410" cy="2990562"/>
          </a:xfrm>
          <a:prstGeom prst="rect">
            <a:avLst/>
          </a:prstGeom>
        </p:spPr>
        <p:txBody>
          <a:bodyPr wrap="square">
            <a:spAutoFit/>
          </a:bodyPr>
          <a:lstStyle/>
          <a:p>
            <a:pPr marL="0" marR="0" algn="ctr">
              <a:spcBef>
                <a:spcPts val="0"/>
              </a:spcBef>
              <a:spcAft>
                <a:spcPts val="1000"/>
              </a:spcAft>
            </a:pPr>
            <a:r>
              <a:rPr lang="en-US" sz="3600" b="1" dirty="0">
                <a:solidFill>
                  <a:srgbClr val="0000FF"/>
                </a:solidFill>
                <a:latin typeface="Calibri" panose="020F0502020204030204" pitchFamily="34" charset="0"/>
                <a:cs typeface="Calibri" panose="020F0502020204030204" pitchFamily="34" charset="0"/>
              </a:rPr>
              <a:t>Hebrews 7:25</a:t>
            </a:r>
          </a:p>
          <a:p>
            <a:pPr marL="0" marR="0" algn="just">
              <a:spcBef>
                <a:spcPts val="0"/>
              </a:spcBef>
              <a:spcAft>
                <a:spcPts val="1000"/>
              </a:spcAft>
            </a:pPr>
            <a:r>
              <a:rPr lang="en-US" sz="3600" dirty="0">
                <a:latin typeface="Calibri" panose="020F0502020204030204" pitchFamily="34" charset="0"/>
                <a:cs typeface="Calibri" panose="020F0502020204030204" pitchFamily="34" charset="0"/>
              </a:rPr>
              <a:t>Therefore He is able also to save forever </a:t>
            </a:r>
            <a:r>
              <a:rPr lang="en-US" sz="3600" b="1" dirty="0">
                <a:solidFill>
                  <a:srgbClr val="0000FF"/>
                </a:solidFill>
                <a:latin typeface="Calibri" panose="020F0502020204030204" pitchFamily="34" charset="0"/>
                <a:cs typeface="Calibri" panose="020F0502020204030204" pitchFamily="34" charset="0"/>
              </a:rPr>
              <a:t>those who draw near to God</a:t>
            </a:r>
            <a:r>
              <a:rPr lang="en-US" sz="3600" dirty="0">
                <a:solidFill>
                  <a:srgbClr val="0000FF"/>
                </a:solidFill>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through Him, since He always lives to make intercession for them. </a:t>
            </a:r>
            <a:r>
              <a:rPr lang="en-US" altLang="en-US" sz="3600" dirty="0">
                <a:latin typeface="Calibri" panose="020F0502020204030204" pitchFamily="34" charset="0"/>
                <a:cs typeface="Calibri" panose="020F0502020204030204" pitchFamily="34" charset="0"/>
              </a:rPr>
              <a:t>(cf. Heb. 10:1; 22)</a:t>
            </a:r>
            <a:endParaRPr lang="en-US" sz="3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74877" y="2819400"/>
            <a:ext cx="1794246" cy="2286000"/>
          </a:xfrm>
          <a:prstGeom prst="rect">
            <a:avLst/>
          </a:prstGeom>
        </p:spPr>
      </p:pic>
    </p:spTree>
    <p:extLst>
      <p:ext uri="{BB962C8B-B14F-4D97-AF65-F5344CB8AC3E}">
        <p14:creationId xmlns:p14="http://schemas.microsoft.com/office/powerpoint/2010/main" val="3861965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676121"/>
            <a:ext cx="8686800" cy="6074769"/>
          </a:xfrm>
          <a:prstGeom prst="rect">
            <a:avLst/>
          </a:prstGeom>
        </p:spPr>
      </p:pic>
      <p:sp>
        <p:nvSpPr>
          <p:cNvPr id="17" name="Text Box 4"/>
          <p:cNvSpPr txBox="1">
            <a:spLocks noChangeArrowheads="1"/>
          </p:cNvSpPr>
          <p:nvPr/>
        </p:nvSpPr>
        <p:spPr bwMode="auto">
          <a:xfrm>
            <a:off x="1600200" y="239713"/>
            <a:ext cx="594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None/>
            </a:pPr>
            <a:r>
              <a:rPr lang="en-US" altLang="en-US" sz="1800" b="1" dirty="0">
                <a:latin typeface="Calibri" panose="020F0502020204030204" pitchFamily="34" charset="0"/>
                <a:cs typeface="Calibri" panose="020F0502020204030204" pitchFamily="34" charset="0"/>
              </a:rPr>
              <a:t>Law &amp; Grace: Lesson 4 Review</a:t>
            </a:r>
          </a:p>
        </p:txBody>
      </p:sp>
    </p:spTree>
    <p:extLst>
      <p:ext uri="{BB962C8B-B14F-4D97-AF65-F5344CB8AC3E}">
        <p14:creationId xmlns:p14="http://schemas.microsoft.com/office/powerpoint/2010/main" val="102358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None/>
            </a:pPr>
            <a:r>
              <a:rPr lang="en-US" altLang="en-US" sz="1800" b="1" dirty="0">
                <a:latin typeface="Calibri" panose="020F0502020204030204" pitchFamily="34" charset="0"/>
                <a:cs typeface="Calibri" panose="020F0502020204030204" pitchFamily="34" charset="0"/>
              </a:rPr>
              <a:t>Law &amp; Grace: Lesson 4 Review</a:t>
            </a:r>
          </a:p>
        </p:txBody>
      </p:sp>
      <p:pic>
        <p:nvPicPr>
          <p:cNvPr id="2" name="Picture 1">
            <a:extLst>
              <a:ext uri="{FF2B5EF4-FFF2-40B4-BE49-F238E27FC236}">
                <a16:creationId xmlns:a16="http://schemas.microsoft.com/office/drawing/2014/main" id="{81A28784-742D-4616-85B8-5A11EB3D76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7773" y="1295400"/>
            <a:ext cx="7308454" cy="5351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5A06B86B-1EE0-4BFA-84CA-F9285DEF8244}"/>
              </a:ext>
            </a:extLst>
          </p:cNvPr>
          <p:cNvSpPr>
            <a:spLocks noGrp="1"/>
          </p:cNvSpPr>
          <p:nvPr>
            <p:ph type="title"/>
          </p:nvPr>
        </p:nvSpPr>
        <p:spPr>
          <a:xfrm>
            <a:off x="2476500" y="685800"/>
            <a:ext cx="4191000" cy="609600"/>
          </a:xfrm>
        </p:spPr>
        <p:txBody>
          <a:bodyPr/>
          <a:lstStyle/>
          <a:p>
            <a:pPr eaLnBrk="1" hangingPunct="1">
              <a:defRPr/>
            </a:pPr>
            <a:r>
              <a:rPr lang="en-US" sz="3200" b="1" kern="1200" dirty="0">
                <a:solidFill>
                  <a:srgbClr val="0000FF"/>
                </a:solidFill>
              </a:rPr>
              <a:t>GET OUT OF DODGE!</a:t>
            </a:r>
            <a:endParaRPr lang="en-US" sz="3200" b="1" dirty="0"/>
          </a:p>
        </p:txBody>
      </p:sp>
    </p:spTree>
    <p:extLst>
      <p:ext uri="{BB962C8B-B14F-4D97-AF65-F5344CB8AC3E}">
        <p14:creationId xmlns:p14="http://schemas.microsoft.com/office/powerpoint/2010/main" val="5780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None/>
            </a:pPr>
            <a:r>
              <a:rPr lang="en-US" altLang="en-US" sz="1800" b="1" dirty="0">
                <a:latin typeface="Calibri" panose="020F0502020204030204" pitchFamily="34" charset="0"/>
                <a:cs typeface="Calibri" panose="020F0502020204030204" pitchFamily="34" charset="0"/>
              </a:rPr>
              <a:t>Law &amp; Grace: Lesson 4 Review</a:t>
            </a:r>
          </a:p>
        </p:txBody>
      </p:sp>
      <p:sp>
        <p:nvSpPr>
          <p:cNvPr id="6" name="Title 1">
            <a:extLst>
              <a:ext uri="{FF2B5EF4-FFF2-40B4-BE49-F238E27FC236}">
                <a16:creationId xmlns:a16="http://schemas.microsoft.com/office/drawing/2014/main" id="{BAACF1C0-61CD-49E8-8A78-5885F87A7C43}"/>
              </a:ext>
            </a:extLst>
          </p:cNvPr>
          <p:cNvSpPr>
            <a:spLocks noGrp="1"/>
          </p:cNvSpPr>
          <p:nvPr>
            <p:ph type="title"/>
          </p:nvPr>
        </p:nvSpPr>
        <p:spPr>
          <a:xfrm>
            <a:off x="1162050" y="685800"/>
            <a:ext cx="6819900" cy="609600"/>
          </a:xfrm>
        </p:spPr>
        <p:txBody>
          <a:bodyPr/>
          <a:lstStyle/>
          <a:p>
            <a:pPr eaLnBrk="1" hangingPunct="1">
              <a:defRPr/>
            </a:pPr>
            <a:r>
              <a:rPr lang="en-US" sz="3200" b="1" kern="1200" dirty="0">
                <a:solidFill>
                  <a:srgbClr val="0000FF"/>
                </a:solidFill>
              </a:rPr>
              <a:t>THE NILE DELTA AND LAND OF GOSHEN</a:t>
            </a:r>
            <a:endParaRPr lang="en-US" sz="3200" b="1" dirty="0"/>
          </a:p>
        </p:txBody>
      </p:sp>
      <p:pic>
        <p:nvPicPr>
          <p:cNvPr id="5" name="Picture 4">
            <a:extLst>
              <a:ext uri="{FF2B5EF4-FFF2-40B4-BE49-F238E27FC236}">
                <a16:creationId xmlns:a16="http://schemas.microsoft.com/office/drawing/2014/main" id="{319F3A7D-75CC-4F7C-849B-C7A903D544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9392" y="1368096"/>
            <a:ext cx="6645216" cy="5261304"/>
          </a:xfrm>
          <a:prstGeom prst="rect">
            <a:avLst/>
          </a:prstGeom>
        </p:spPr>
      </p:pic>
    </p:spTree>
    <p:extLst>
      <p:ext uri="{BB962C8B-B14F-4D97-AF65-F5344CB8AC3E}">
        <p14:creationId xmlns:p14="http://schemas.microsoft.com/office/powerpoint/2010/main" val="3109180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Lesson 4 Review</a:t>
            </a:r>
          </a:p>
        </p:txBody>
      </p:sp>
      <p:sp>
        <p:nvSpPr>
          <p:cNvPr id="8" name="Title 1">
            <a:extLst>
              <a:ext uri="{FF2B5EF4-FFF2-40B4-BE49-F238E27FC236}">
                <a16:creationId xmlns:a16="http://schemas.microsoft.com/office/drawing/2014/main" id="{630A7610-6222-4022-B3DE-491EB9FD930D}"/>
              </a:ext>
            </a:extLst>
          </p:cNvPr>
          <p:cNvSpPr txBox="1">
            <a:spLocks/>
          </p:cNvSpPr>
          <p:nvPr/>
        </p:nvSpPr>
        <p:spPr bwMode="auto">
          <a:xfrm>
            <a:off x="0" y="761999"/>
            <a:ext cx="9144000" cy="83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1200" dirty="0">
                <a:solidFill>
                  <a:srgbClr val="0000FF"/>
                </a:solidFill>
              </a:rPr>
              <a:t>POSSIBLE EXODUS ROUTES </a:t>
            </a:r>
            <a:endParaRPr lang="en-US" sz="2800" b="1" kern="1200" dirty="0">
              <a:solidFill>
                <a:srgbClr val="0000FF"/>
              </a:solidFill>
              <a:ea typeface="+mn-ea"/>
            </a:endParaRPr>
          </a:p>
        </p:txBody>
      </p:sp>
      <p:pic>
        <p:nvPicPr>
          <p:cNvPr id="3" name="Picture 2">
            <a:extLst>
              <a:ext uri="{FF2B5EF4-FFF2-40B4-BE49-F238E27FC236}">
                <a16:creationId xmlns:a16="http://schemas.microsoft.com/office/drawing/2014/main" id="{CA04CA3A-61D7-44CA-8AB1-B96ACF8B65C4}"/>
              </a:ext>
            </a:extLst>
          </p:cNvPr>
          <p:cNvPicPr>
            <a:picLocks noChangeAspect="1"/>
          </p:cNvPicPr>
          <p:nvPr/>
        </p:nvPicPr>
        <p:blipFill>
          <a:blip r:embed="rId3"/>
          <a:stretch>
            <a:fillRect/>
          </a:stretch>
        </p:blipFill>
        <p:spPr>
          <a:xfrm>
            <a:off x="2435612" y="1524000"/>
            <a:ext cx="427277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5447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8894B9F0-697D-4F2A-BA8D-D3405043F855}"/>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2" name="Picture 1">
            <a:extLst>
              <a:ext uri="{FF2B5EF4-FFF2-40B4-BE49-F238E27FC236}">
                <a16:creationId xmlns:a16="http://schemas.microsoft.com/office/drawing/2014/main" id="{F974A74F-66B9-4B4D-A3CA-10C5E2980C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553" y="914400"/>
            <a:ext cx="7500895"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6828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None/>
            </a:pPr>
            <a:r>
              <a:rPr lang="en-US" altLang="en-US" sz="1800" b="1" dirty="0">
                <a:latin typeface="Calibri" panose="020F0502020204030204" pitchFamily="34" charset="0"/>
                <a:cs typeface="Calibri" panose="020F0502020204030204" pitchFamily="34" charset="0"/>
              </a:rPr>
              <a:t>Law &amp; Grace: Lesson 4 Review</a:t>
            </a:r>
          </a:p>
        </p:txBody>
      </p:sp>
      <p:sp>
        <p:nvSpPr>
          <p:cNvPr id="12" name="Rectangle 11"/>
          <p:cNvSpPr/>
          <p:nvPr/>
        </p:nvSpPr>
        <p:spPr>
          <a:xfrm>
            <a:off x="0" y="677863"/>
            <a:ext cx="9144000" cy="1000274"/>
          </a:xfrm>
          <a:prstGeom prst="rect">
            <a:avLst/>
          </a:prstGeom>
        </p:spPr>
        <p:txBody>
          <a:bodyPr>
            <a:spAutoFit/>
          </a:bodyPr>
          <a:lstStyle/>
          <a:p>
            <a:pPr algn="ctr" eaLnBrk="1" hangingPunct="1">
              <a:spcBef>
                <a:spcPts val="0"/>
              </a:spcBef>
              <a:spcAft>
                <a:spcPts val="0"/>
              </a:spcAft>
              <a:defRPr/>
            </a:pPr>
            <a:r>
              <a:rPr lang="en-US" sz="3200" b="1" dirty="0">
                <a:solidFill>
                  <a:srgbClr val="0000FF"/>
                </a:solidFill>
                <a:latin typeface="Calibri" panose="020F0502020204030204" pitchFamily="34" charset="0"/>
                <a:ea typeface="+mj-ea"/>
                <a:cs typeface="Calibri" panose="020F0502020204030204" pitchFamily="34" charset="0"/>
              </a:rPr>
              <a:t>WHAT WERE WE THINKING?</a:t>
            </a:r>
          </a:p>
          <a:p>
            <a:pPr algn="ctr" eaLnBrk="1" hangingPunct="1">
              <a:spcBef>
                <a:spcPts val="600"/>
              </a:spcBef>
              <a:spcAft>
                <a:spcPts val="600"/>
              </a:spcAft>
              <a:defRPr/>
            </a:pPr>
            <a:r>
              <a:rPr lang="en-US" sz="2200" b="1" dirty="0">
                <a:solidFill>
                  <a:srgbClr val="0000FF"/>
                </a:solidFill>
                <a:latin typeface="Calibri" panose="020F0502020204030204" pitchFamily="34" charset="0"/>
                <a:cs typeface="Calibri" panose="020F0502020204030204" pitchFamily="34" charset="0"/>
              </a:rPr>
              <a:t>‘Then the Egyptians took up the pursuit…’ Exo. 14:23</a:t>
            </a:r>
          </a:p>
        </p:txBody>
      </p:sp>
      <p:pic>
        <p:nvPicPr>
          <p:cNvPr id="27660"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583" y="3886200"/>
            <a:ext cx="797883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61"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1730267"/>
            <a:ext cx="6096000" cy="20035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67488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546F75-41B4-4C53-A275-9227F256A501}"/>
              </a:ext>
            </a:extLst>
          </p:cNvPr>
          <p:cNvSpPr>
            <a:spLocks noGrp="1"/>
          </p:cNvSpPr>
          <p:nvPr>
            <p:ph type="title"/>
          </p:nvPr>
        </p:nvSpPr>
        <p:spPr>
          <a:xfrm>
            <a:off x="0" y="685800"/>
            <a:ext cx="9144000" cy="609600"/>
          </a:xfrm>
        </p:spPr>
        <p:txBody>
          <a:bodyPr/>
          <a:lstStyle/>
          <a:p>
            <a:pPr eaLnBrk="1" hangingPunct="1">
              <a:defRPr/>
            </a:pPr>
            <a:r>
              <a:rPr lang="en-US" sz="3600" b="1" kern="1200" dirty="0">
                <a:solidFill>
                  <a:srgbClr val="0000FF"/>
                </a:solidFill>
              </a:rPr>
              <a:t>Cloud by Day</a:t>
            </a:r>
            <a:endParaRPr lang="en-US" sz="3600" b="1" dirty="0"/>
          </a:p>
        </p:txBody>
      </p:sp>
      <p:sp>
        <p:nvSpPr>
          <p:cNvPr id="9223" name="Text Box 4">
            <a:extLst>
              <a:ext uri="{FF2B5EF4-FFF2-40B4-BE49-F238E27FC236}">
                <a16:creationId xmlns:a16="http://schemas.microsoft.com/office/drawing/2014/main" id="{D874655C-4CDC-4531-92B1-0CB692A0E42C}"/>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2" name="Picture 1">
            <a:extLst>
              <a:ext uri="{FF2B5EF4-FFF2-40B4-BE49-F238E27FC236}">
                <a16:creationId xmlns:a16="http://schemas.microsoft.com/office/drawing/2014/main" id="{FA3C8796-FD51-4B93-8841-3B80686C5F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5314" y="1371600"/>
            <a:ext cx="4133373" cy="5029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EF246F-33C8-4B03-A29F-3ADC0E019E5D}"/>
              </a:ext>
            </a:extLst>
          </p:cNvPr>
          <p:cNvSpPr>
            <a:spLocks noGrp="1"/>
          </p:cNvSpPr>
          <p:nvPr>
            <p:ph type="title"/>
          </p:nvPr>
        </p:nvSpPr>
        <p:spPr>
          <a:xfrm>
            <a:off x="0" y="685800"/>
            <a:ext cx="9144000" cy="609600"/>
          </a:xfrm>
        </p:spPr>
        <p:txBody>
          <a:bodyPr/>
          <a:lstStyle/>
          <a:p>
            <a:pPr eaLnBrk="1" hangingPunct="1">
              <a:defRPr/>
            </a:pPr>
            <a:r>
              <a:rPr lang="en-US" sz="3600" b="1" kern="1200" dirty="0">
                <a:solidFill>
                  <a:srgbClr val="0000FF"/>
                </a:solidFill>
              </a:rPr>
              <a:t>Pillar of Fire by Night</a:t>
            </a:r>
            <a:endParaRPr lang="en-US" sz="3600" b="1" dirty="0"/>
          </a:p>
        </p:txBody>
      </p:sp>
      <p:sp>
        <p:nvSpPr>
          <p:cNvPr id="10245" name="Text Box 4">
            <a:extLst>
              <a:ext uri="{FF2B5EF4-FFF2-40B4-BE49-F238E27FC236}">
                <a16:creationId xmlns:a16="http://schemas.microsoft.com/office/drawing/2014/main" id="{C0A15E1F-9176-4E0E-9E9E-8F72CA5CD7CE}"/>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3" name="Picture 2">
            <a:extLst>
              <a:ext uri="{FF2B5EF4-FFF2-40B4-BE49-F238E27FC236}">
                <a16:creationId xmlns:a16="http://schemas.microsoft.com/office/drawing/2014/main" id="{A14608D7-85D4-43FD-ABF9-C49AC67BEEE8}"/>
              </a:ext>
            </a:extLst>
          </p:cNvPr>
          <p:cNvPicPr>
            <a:picLocks noChangeAspect="1"/>
          </p:cNvPicPr>
          <p:nvPr/>
        </p:nvPicPr>
        <p:blipFill>
          <a:blip r:embed="rId3"/>
          <a:stretch>
            <a:fillRect/>
          </a:stretch>
        </p:blipFill>
        <p:spPr>
          <a:xfrm>
            <a:off x="800100" y="1371600"/>
            <a:ext cx="7543800" cy="5029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5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4</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A Mountaintop Experience – Part 1 (Exo. 19:10-25)</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25893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8B3B5E-EAD3-4393-80D0-603E87F9A894}"/>
              </a:ext>
            </a:extLst>
          </p:cNvPr>
          <p:cNvSpPr>
            <a:spLocks noGrp="1"/>
          </p:cNvSpPr>
          <p:nvPr>
            <p:ph type="title"/>
          </p:nvPr>
        </p:nvSpPr>
        <p:spPr>
          <a:xfrm>
            <a:off x="0" y="685800"/>
            <a:ext cx="9144000" cy="609600"/>
          </a:xfrm>
        </p:spPr>
        <p:txBody>
          <a:bodyPr/>
          <a:lstStyle/>
          <a:p>
            <a:pPr eaLnBrk="1" hangingPunct="1">
              <a:defRPr/>
            </a:pPr>
            <a:r>
              <a:rPr lang="en-US" sz="3600" b="1" kern="1200" dirty="0">
                <a:solidFill>
                  <a:srgbClr val="0000FF"/>
                </a:solidFill>
              </a:rPr>
              <a:t>Pillar of Fire by Night</a:t>
            </a:r>
            <a:endParaRPr lang="en-US" sz="3600" b="1" dirty="0"/>
          </a:p>
        </p:txBody>
      </p:sp>
      <p:pic>
        <p:nvPicPr>
          <p:cNvPr id="20502" name="Picture 22">
            <a:extLst>
              <a:ext uri="{FF2B5EF4-FFF2-40B4-BE49-F238E27FC236}">
                <a16:creationId xmlns:a16="http://schemas.microsoft.com/office/drawing/2014/main" id="{045A7324-0072-4F34-B616-1AE7A816CE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457200" y="685800"/>
            <a:ext cx="8229600" cy="594360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268" name="Rectangle 1">
            <a:extLst>
              <a:ext uri="{FF2B5EF4-FFF2-40B4-BE49-F238E27FC236}">
                <a16:creationId xmlns:a16="http://schemas.microsoft.com/office/drawing/2014/main" id="{2429E008-C66C-4E9C-857D-FC82BCA859B0}"/>
              </a:ext>
            </a:extLst>
          </p:cNvPr>
          <p:cNvSpPr>
            <a:spLocks noChangeArrowheads="1"/>
          </p:cNvSpPr>
          <p:nvPr/>
        </p:nvSpPr>
        <p:spPr bwMode="auto">
          <a:xfrm>
            <a:off x="876300" y="5675313"/>
            <a:ext cx="7391400" cy="954087"/>
          </a:xfrm>
          <a:prstGeom prst="rect">
            <a:avLst/>
          </a:prstGeom>
          <a:solidFill>
            <a:schemeClr val="tx1"/>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None/>
            </a:pPr>
            <a:r>
              <a:rPr lang="en-US" altLang="en-US" sz="2800" b="1" dirty="0">
                <a:solidFill>
                  <a:srgbClr val="00FFFF"/>
                </a:solidFill>
                <a:latin typeface="Calibri" panose="020F0502020204030204" pitchFamily="34" charset="0"/>
                <a:cs typeface="Calibri" panose="020F0502020204030204" pitchFamily="34" charset="0"/>
              </a:rPr>
              <a:t>IF REPRESENTING THE </a:t>
            </a:r>
            <a:r>
              <a:rPr lang="en-US" altLang="en-US" sz="2800" b="1" dirty="0">
                <a:solidFill>
                  <a:srgbClr val="FFFF99"/>
                </a:solidFill>
                <a:latin typeface="Calibri" panose="020F0502020204030204" pitchFamily="34" charset="0"/>
                <a:cs typeface="Calibri" panose="020F0502020204030204" pitchFamily="34" charset="0"/>
              </a:rPr>
              <a:t>SHEKINAH</a:t>
            </a:r>
            <a:r>
              <a:rPr lang="en-US" altLang="en-US" sz="2800" b="1" dirty="0">
                <a:solidFill>
                  <a:srgbClr val="FFFFFF"/>
                </a:solidFill>
                <a:latin typeface="Calibri" panose="020F0502020204030204" pitchFamily="34" charset="0"/>
                <a:cs typeface="Calibri" panose="020F0502020204030204" pitchFamily="34" charset="0"/>
              </a:rPr>
              <a:t> </a:t>
            </a:r>
            <a:r>
              <a:rPr lang="en-US" altLang="en-US" sz="2800" b="1" dirty="0">
                <a:solidFill>
                  <a:srgbClr val="00FFFF"/>
                </a:solidFill>
                <a:latin typeface="Calibri" panose="020F0502020204030204" pitchFamily="34" charset="0"/>
                <a:cs typeface="Calibri" panose="020F0502020204030204" pitchFamily="34" charset="0"/>
              </a:rPr>
              <a:t>IT MIGHT HAVE LOOKED SOMETHING LIKE THIS…</a:t>
            </a:r>
          </a:p>
        </p:txBody>
      </p:sp>
      <p:sp>
        <p:nvSpPr>
          <p:cNvPr id="11269" name="Text Box 4">
            <a:extLst>
              <a:ext uri="{FF2B5EF4-FFF2-40B4-BE49-F238E27FC236}">
                <a16:creationId xmlns:a16="http://schemas.microsoft.com/office/drawing/2014/main" id="{46570401-6893-46AA-8016-55C6A15D369D}"/>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8894B9F0-697D-4F2A-BA8D-D3405043F855}"/>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2" name="Picture 1">
            <a:extLst>
              <a:ext uri="{FF2B5EF4-FFF2-40B4-BE49-F238E27FC236}">
                <a16:creationId xmlns:a16="http://schemas.microsoft.com/office/drawing/2014/main" id="{8D496461-3EAD-4767-9E86-FFADF4C783FE}"/>
              </a:ext>
            </a:extLst>
          </p:cNvPr>
          <p:cNvPicPr>
            <a:picLocks noChangeAspect="1"/>
          </p:cNvPicPr>
          <p:nvPr/>
        </p:nvPicPr>
        <p:blipFill>
          <a:blip r:embed="rId3"/>
          <a:stretch>
            <a:fillRect/>
          </a:stretch>
        </p:blipFill>
        <p:spPr>
          <a:xfrm>
            <a:off x="1171978" y="914400"/>
            <a:ext cx="6800045"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a:extLst>
              <a:ext uri="{FF2B5EF4-FFF2-40B4-BE49-F238E27FC236}">
                <a16:creationId xmlns:a16="http://schemas.microsoft.com/office/drawing/2014/main" id="{7621B6D2-F7F3-41DF-AFA6-69090756BE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0923" y="1447800"/>
            <a:ext cx="668215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3D787060-448E-49D8-AFB4-2C106E77B78D}"/>
              </a:ext>
            </a:extLst>
          </p:cNvPr>
          <p:cNvSpPr/>
          <p:nvPr/>
        </p:nvSpPr>
        <p:spPr>
          <a:xfrm>
            <a:off x="228600" y="685800"/>
            <a:ext cx="8686800" cy="584775"/>
          </a:xfrm>
          <a:prstGeom prst="rect">
            <a:avLst/>
          </a:prstGeom>
        </p:spPr>
        <p:txBody>
          <a:bodyPr>
            <a:spAutoFit/>
          </a:bodyPr>
          <a:lstStyle/>
          <a:p>
            <a:pPr algn="ctr">
              <a:spcBef>
                <a:spcPts val="600"/>
              </a:spcBef>
              <a:spcAft>
                <a:spcPts val="600"/>
              </a:spcAft>
              <a:defRPr/>
            </a:pPr>
            <a:r>
              <a:rPr lang="en-US" sz="3200" b="1" dirty="0">
                <a:solidFill>
                  <a:srgbClr val="0000FF"/>
                </a:solidFill>
                <a:latin typeface="Calibri" panose="020F0502020204030204" pitchFamily="34" charset="0"/>
                <a:ea typeface="+mj-ea"/>
                <a:cs typeface="Calibri" panose="020F0502020204030204" pitchFamily="34" charset="0"/>
              </a:rPr>
              <a:t>Nighttime Crossing of the Red Sea (Exo. 14:19–25)</a:t>
            </a:r>
          </a:p>
        </p:txBody>
      </p:sp>
      <p:sp>
        <p:nvSpPr>
          <p:cNvPr id="12292" name="Text Box 4">
            <a:extLst>
              <a:ext uri="{FF2B5EF4-FFF2-40B4-BE49-F238E27FC236}">
                <a16:creationId xmlns:a16="http://schemas.microsoft.com/office/drawing/2014/main" id="{D3A99018-2703-4F0E-AC50-7F3116F5FB67}"/>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787060-448E-49D8-AFB4-2C106E77B78D}"/>
              </a:ext>
            </a:extLst>
          </p:cNvPr>
          <p:cNvSpPr/>
          <p:nvPr/>
        </p:nvSpPr>
        <p:spPr>
          <a:xfrm>
            <a:off x="228600" y="685800"/>
            <a:ext cx="8686800" cy="584775"/>
          </a:xfrm>
          <a:prstGeom prst="rect">
            <a:avLst/>
          </a:prstGeom>
        </p:spPr>
        <p:txBody>
          <a:bodyPr>
            <a:spAutoFit/>
          </a:bodyPr>
          <a:lstStyle/>
          <a:p>
            <a:pPr algn="ctr">
              <a:spcBef>
                <a:spcPts val="600"/>
              </a:spcBef>
              <a:spcAft>
                <a:spcPts val="600"/>
              </a:spcAft>
              <a:defRPr/>
            </a:pPr>
            <a:r>
              <a:rPr lang="en-US" sz="3200" b="1" dirty="0">
                <a:solidFill>
                  <a:srgbClr val="0000FF"/>
                </a:solidFill>
                <a:latin typeface="Calibri" panose="020F0502020204030204" pitchFamily="34" charset="0"/>
                <a:ea typeface="+mj-ea"/>
                <a:cs typeface="Calibri" panose="020F0502020204030204" pitchFamily="34" charset="0"/>
              </a:rPr>
              <a:t>Nighttime Crossing of the Red Sea (Exo. 14:19–25)</a:t>
            </a:r>
          </a:p>
        </p:txBody>
      </p:sp>
      <p:sp>
        <p:nvSpPr>
          <p:cNvPr id="12292" name="Text Box 4">
            <a:extLst>
              <a:ext uri="{FF2B5EF4-FFF2-40B4-BE49-F238E27FC236}">
                <a16:creationId xmlns:a16="http://schemas.microsoft.com/office/drawing/2014/main" id="{D3A99018-2703-4F0E-AC50-7F3116F5FB67}"/>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2" name="Picture 1">
            <a:extLst>
              <a:ext uri="{FF2B5EF4-FFF2-40B4-BE49-F238E27FC236}">
                <a16:creationId xmlns:a16="http://schemas.microsoft.com/office/drawing/2014/main" id="{BEF430EA-0EED-4EBE-807E-D917B926C729}"/>
              </a:ext>
            </a:extLst>
          </p:cNvPr>
          <p:cNvPicPr>
            <a:picLocks noChangeAspect="1"/>
          </p:cNvPicPr>
          <p:nvPr/>
        </p:nvPicPr>
        <p:blipFill>
          <a:blip r:embed="rId3"/>
          <a:stretch>
            <a:fillRect/>
          </a:stretch>
        </p:blipFill>
        <p:spPr>
          <a:xfrm>
            <a:off x="1382611" y="1352550"/>
            <a:ext cx="6378779" cy="5029200"/>
          </a:xfrm>
          <a:prstGeom prst="rect">
            <a:avLst/>
          </a:prstGeom>
        </p:spPr>
      </p:pic>
    </p:spTree>
    <p:extLst>
      <p:ext uri="{BB962C8B-B14F-4D97-AF65-F5344CB8AC3E}">
        <p14:creationId xmlns:p14="http://schemas.microsoft.com/office/powerpoint/2010/main" val="4047691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0" y="2397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None/>
            </a:pPr>
            <a:r>
              <a:rPr lang="en-US" altLang="en-US" sz="1800" b="1" dirty="0">
                <a:latin typeface="Calibri" panose="020F0502020204030204" pitchFamily="34" charset="0"/>
                <a:cs typeface="Calibri" panose="020F0502020204030204" pitchFamily="34" charset="0"/>
              </a:rPr>
              <a:t>Law &amp; Grace: Lesson 4 Review</a:t>
            </a:r>
          </a:p>
        </p:txBody>
      </p:sp>
      <p:pic>
        <p:nvPicPr>
          <p:cNvPr id="3" name="Picture 2">
            <a:extLst>
              <a:ext uri="{FF2B5EF4-FFF2-40B4-BE49-F238E27FC236}">
                <a16:creationId xmlns:a16="http://schemas.microsoft.com/office/drawing/2014/main" id="{2C7CBFD9-AAF7-42AD-9E3B-D9A680A3B1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615" y="1295400"/>
            <a:ext cx="7880771" cy="4982290"/>
          </a:xfrm>
          <a:prstGeom prst="rect">
            <a:avLst/>
          </a:prstGeom>
        </p:spPr>
      </p:pic>
      <p:sp>
        <p:nvSpPr>
          <p:cNvPr id="5" name="Title 1">
            <a:extLst>
              <a:ext uri="{FF2B5EF4-FFF2-40B4-BE49-F238E27FC236}">
                <a16:creationId xmlns:a16="http://schemas.microsoft.com/office/drawing/2014/main" id="{9F3E89BF-5F4E-4A60-8FF1-80755C9B8688}"/>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spcBef>
                <a:spcPts val="600"/>
              </a:spcBef>
              <a:spcAft>
                <a:spcPts val="600"/>
              </a:spcAft>
              <a:defRPr/>
            </a:pPr>
            <a:r>
              <a:rPr lang="en-US" sz="3200" b="1" dirty="0">
                <a:solidFill>
                  <a:srgbClr val="0000FF"/>
                </a:solidFill>
              </a:rPr>
              <a:t>SEEN NEVERMORE!</a:t>
            </a:r>
          </a:p>
        </p:txBody>
      </p:sp>
    </p:spTree>
    <p:extLst>
      <p:ext uri="{BB962C8B-B14F-4D97-AF65-F5344CB8AC3E}">
        <p14:creationId xmlns:p14="http://schemas.microsoft.com/office/powerpoint/2010/main" val="2017849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FAA1E8-2673-4E52-BFDE-D8F72D7AF3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5699" y="1828800"/>
            <a:ext cx="2993301" cy="4285773"/>
          </a:xfrm>
          <a:prstGeom prst="rect">
            <a:avLst/>
          </a:prstGeom>
        </p:spPr>
      </p:pic>
      <p:sp>
        <p:nvSpPr>
          <p:cNvPr id="7" name="Text Box 4">
            <a:extLst>
              <a:ext uri="{FF2B5EF4-FFF2-40B4-BE49-F238E27FC236}">
                <a16:creationId xmlns:a16="http://schemas.microsoft.com/office/drawing/2014/main" id="{1B777EB8-0096-4B4D-8A2B-40BDF807D459}"/>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 Lesson 4 Review</a:t>
            </a:r>
          </a:p>
        </p:txBody>
      </p:sp>
      <p:sp>
        <p:nvSpPr>
          <p:cNvPr id="8" name="Title 1">
            <a:extLst>
              <a:ext uri="{FF2B5EF4-FFF2-40B4-BE49-F238E27FC236}">
                <a16:creationId xmlns:a16="http://schemas.microsoft.com/office/drawing/2014/main" id="{C660DAC9-A39A-4F13-A029-54CF03DC84B1}"/>
              </a:ext>
            </a:extLst>
          </p:cNvPr>
          <p:cNvSpPr txBox="1">
            <a:spLocks/>
          </p:cNvSpPr>
          <p:nvPr/>
        </p:nvSpPr>
        <p:spPr bwMode="auto">
          <a:xfrm>
            <a:off x="0" y="63634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dirty="0">
                <a:solidFill>
                  <a:srgbClr val="0000FF"/>
                </a:solidFill>
              </a:rPr>
              <a:t>EXODUS 15:1-21</a:t>
            </a:r>
          </a:p>
        </p:txBody>
      </p:sp>
      <p:sp>
        <p:nvSpPr>
          <p:cNvPr id="9" name="Rectangle 8">
            <a:extLst>
              <a:ext uri="{FF2B5EF4-FFF2-40B4-BE49-F238E27FC236}">
                <a16:creationId xmlns:a16="http://schemas.microsoft.com/office/drawing/2014/main" id="{D9BE9B42-1545-4C03-A787-53FCFEBFF7FE}"/>
              </a:ext>
            </a:extLst>
          </p:cNvPr>
          <p:cNvSpPr/>
          <p:nvPr/>
        </p:nvSpPr>
        <p:spPr>
          <a:xfrm>
            <a:off x="1747838" y="1200090"/>
            <a:ext cx="5648325" cy="523220"/>
          </a:xfrm>
          <a:prstGeom prst="rect">
            <a:avLst/>
          </a:prstGeom>
        </p:spPr>
        <p:txBody>
          <a:bodyPr wrap="square">
            <a:spAutoFit/>
          </a:bodyPr>
          <a:lstStyle/>
          <a:p>
            <a:pPr algn="ctr" eaLnBrk="1" hangingPunct="1">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THE SONGS OF MOSES AND MIRIAM</a:t>
            </a:r>
          </a:p>
        </p:txBody>
      </p:sp>
      <p:pic>
        <p:nvPicPr>
          <p:cNvPr id="2" name="Picture 1">
            <a:extLst>
              <a:ext uri="{FF2B5EF4-FFF2-40B4-BE49-F238E27FC236}">
                <a16:creationId xmlns:a16="http://schemas.microsoft.com/office/drawing/2014/main" id="{2E5A955A-9F48-4063-B9BD-8C0B59A2BD18}"/>
              </a:ext>
            </a:extLst>
          </p:cNvPr>
          <p:cNvPicPr>
            <a:picLocks noChangeAspect="1"/>
          </p:cNvPicPr>
          <p:nvPr/>
        </p:nvPicPr>
        <p:blipFill>
          <a:blip r:embed="rId3"/>
          <a:stretch>
            <a:fillRect/>
          </a:stretch>
        </p:blipFill>
        <p:spPr>
          <a:xfrm>
            <a:off x="3633789" y="1852611"/>
            <a:ext cx="5199888" cy="4261961"/>
          </a:xfrm>
          <a:prstGeom prst="rect">
            <a:avLst/>
          </a:prstGeom>
        </p:spPr>
      </p:pic>
    </p:spTree>
    <p:extLst>
      <p:ext uri="{BB962C8B-B14F-4D97-AF65-F5344CB8AC3E}">
        <p14:creationId xmlns:p14="http://schemas.microsoft.com/office/powerpoint/2010/main" val="1915876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E918CA93-2E0E-49A3-8BD0-E78C945341AA}"/>
              </a:ext>
            </a:extLst>
          </p:cNvPr>
          <p:cNvGraphicFramePr>
            <a:graphicFrameLocks noGrp="1"/>
          </p:cNvGraphicFramePr>
          <p:nvPr>
            <p:extLst>
              <p:ext uri="{D42A27DB-BD31-4B8C-83A1-F6EECF244321}">
                <p14:modId xmlns:p14="http://schemas.microsoft.com/office/powerpoint/2010/main" val="3393588751"/>
              </p:ext>
            </p:extLst>
          </p:nvPr>
        </p:nvGraphicFramePr>
        <p:xfrm>
          <a:off x="152400" y="1431925"/>
          <a:ext cx="8839200" cy="4740275"/>
        </p:xfrm>
        <a:graphic>
          <a:graphicData uri="http://schemas.openxmlformats.org/drawingml/2006/table">
            <a:tbl>
              <a:tblPr firstRow="1" bandRow="1">
                <a:tableStyleId>{2D5ABB26-0587-4C30-8999-92F81FD0307C}</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893115">
                <a:tc>
                  <a:txBody>
                    <a:bodyPr/>
                    <a:lstStyle/>
                    <a:p>
                      <a:pPr marL="0" indent="0" algn="ctr">
                        <a:lnSpc>
                          <a:spcPct val="100000"/>
                        </a:lnSpc>
                        <a:spcBef>
                          <a:spcPts val="0"/>
                        </a:spcBef>
                        <a:spcAft>
                          <a:spcPts val="0"/>
                        </a:spcAft>
                        <a:buFont typeface="Arial" pitchFamily="34" charset="0"/>
                        <a:buNone/>
                      </a:pPr>
                      <a:r>
                        <a:rPr lang="en-US" sz="2400" b="1" kern="1200" dirty="0">
                          <a:solidFill>
                            <a:srgbClr val="0000FF"/>
                          </a:solidFill>
                          <a:latin typeface="Calibri" panose="020F0502020204030204" pitchFamily="34" charset="0"/>
                          <a:ea typeface="+mn-ea"/>
                          <a:cs typeface="Calibri" panose="020F0502020204030204" pitchFamily="34" charset="0"/>
                        </a:rPr>
                        <a:t>ISRAEL</a:t>
                      </a:r>
                    </a:p>
                    <a:p>
                      <a:pPr marL="0" indent="0" algn="ctr">
                        <a:lnSpc>
                          <a:spcPct val="100000"/>
                        </a:lnSpc>
                        <a:spcBef>
                          <a:spcPts val="0"/>
                        </a:spcBef>
                        <a:spcAft>
                          <a:spcPts val="0"/>
                        </a:spcAft>
                        <a:buFont typeface="Arial" pitchFamily="34" charset="0"/>
                        <a:buNone/>
                      </a:pPr>
                      <a:r>
                        <a:rPr lang="en-US" sz="2400" b="1" i="1" kern="1200" dirty="0">
                          <a:solidFill>
                            <a:srgbClr val="0000FF"/>
                          </a:solidFill>
                          <a:latin typeface="Calibri" panose="020F0502020204030204" pitchFamily="34" charset="0"/>
                          <a:ea typeface="+mn-ea"/>
                          <a:cs typeface="Calibri" panose="020F0502020204030204" pitchFamily="34" charset="0"/>
                        </a:rPr>
                        <a:t>Baptized into Moses</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lnSpc>
                          <a:spcPct val="100000"/>
                        </a:lnSpc>
                        <a:spcBef>
                          <a:spcPts val="0"/>
                        </a:spcBef>
                        <a:spcAft>
                          <a:spcPts val="0"/>
                        </a:spcAft>
                        <a:buFont typeface="Arial" pitchFamily="34" charset="0"/>
                        <a:buNone/>
                      </a:pPr>
                      <a:r>
                        <a:rPr lang="en-US" sz="2400" b="1" kern="1200" dirty="0">
                          <a:solidFill>
                            <a:srgbClr val="C00000"/>
                          </a:solidFill>
                          <a:latin typeface="Calibri" panose="020F0502020204030204" pitchFamily="34" charset="0"/>
                          <a:ea typeface="+mn-ea"/>
                          <a:cs typeface="Calibri" panose="020F0502020204030204" pitchFamily="34" charset="0"/>
                        </a:rPr>
                        <a:t>CHURCH</a:t>
                      </a:r>
                    </a:p>
                    <a:p>
                      <a:pPr marL="0" indent="0" algn="ctr">
                        <a:lnSpc>
                          <a:spcPct val="100000"/>
                        </a:lnSpc>
                        <a:spcBef>
                          <a:spcPts val="0"/>
                        </a:spcBef>
                        <a:spcAft>
                          <a:spcPts val="0"/>
                        </a:spcAft>
                        <a:buFont typeface="Arial" pitchFamily="34" charset="0"/>
                        <a:buNone/>
                      </a:pPr>
                      <a:r>
                        <a:rPr lang="en-US" sz="2400" b="1" i="1" kern="1200" dirty="0">
                          <a:solidFill>
                            <a:srgbClr val="C00000"/>
                          </a:solidFill>
                          <a:latin typeface="Calibri" panose="020F0502020204030204" pitchFamily="34" charset="0"/>
                          <a:ea typeface="+mn-ea"/>
                          <a:cs typeface="Calibri" panose="020F0502020204030204" pitchFamily="34" charset="0"/>
                        </a:rPr>
                        <a:t>Baptized into Christ</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47160">
                <a:tc>
                  <a:txBody>
                    <a:bodyPr/>
                    <a:lstStyle/>
                    <a:p>
                      <a:pPr marL="0" indent="0" algn="just">
                        <a:lnSpc>
                          <a:spcPct val="100000"/>
                        </a:lnSpc>
                        <a:spcBef>
                          <a:spcPts val="1200"/>
                        </a:spcBef>
                        <a:spcAft>
                          <a:spcPts val="1200"/>
                        </a:spcAft>
                        <a:buFont typeface="Arial" pitchFamily="34" charset="0"/>
                        <a:buNone/>
                      </a:pPr>
                      <a:r>
                        <a:rPr lang="en-US" sz="2800" b="1" dirty="0">
                          <a:latin typeface="Calibri" panose="020F0502020204030204" pitchFamily="34" charset="0"/>
                          <a:cs typeface="Calibri" panose="020F0502020204030204" pitchFamily="34" charset="0"/>
                        </a:rPr>
                        <a:t>1 Cor. 10:2 </a:t>
                      </a:r>
                      <a:r>
                        <a:rPr lang="en-US" sz="2800" dirty="0">
                          <a:latin typeface="Calibri" panose="020F0502020204030204" pitchFamily="34" charset="0"/>
                          <a:cs typeface="Calibri" panose="020F0502020204030204" pitchFamily="34" charset="0"/>
                        </a:rPr>
                        <a:t>says that the people of Israel were all baptized into Moses under the cloud and through the sea, a physical presence.</a:t>
                      </a:r>
                    </a:p>
                    <a:p>
                      <a:pPr marL="0" indent="0" algn="ctr">
                        <a:lnSpc>
                          <a:spcPct val="100000"/>
                        </a:lnSpc>
                        <a:spcBef>
                          <a:spcPts val="0"/>
                        </a:spcBef>
                        <a:spcAft>
                          <a:spcPts val="0"/>
                        </a:spcAft>
                        <a:buFont typeface="Arial" pitchFamily="34" charset="0"/>
                        <a:buNone/>
                      </a:pPr>
                      <a:r>
                        <a:rPr lang="en-US" sz="2800" b="1" cap="small" baseline="0" dirty="0">
                          <a:solidFill>
                            <a:srgbClr val="0000FF"/>
                          </a:solidFill>
                          <a:latin typeface="Calibri" panose="020F0502020204030204" pitchFamily="34" charset="0"/>
                          <a:cs typeface="Calibri" panose="020F0502020204030204" pitchFamily="34" charset="0"/>
                        </a:rPr>
                        <a:t>this baptism would place them all under the principle of </a:t>
                      </a:r>
                      <a:r>
                        <a:rPr lang="en-US" sz="2800" b="1" u="sng" cap="small" baseline="0" dirty="0">
                          <a:solidFill>
                            <a:srgbClr val="0000FF"/>
                          </a:solidFill>
                          <a:latin typeface="Calibri" panose="020F0502020204030204" pitchFamily="34" charset="0"/>
                          <a:cs typeface="Calibri" panose="020F0502020204030204" pitchFamily="34" charset="0"/>
                        </a:rPr>
                        <a:t>law</a:t>
                      </a:r>
                      <a:r>
                        <a:rPr lang="en-US" sz="2800" b="1" cap="small" baseline="0" dirty="0">
                          <a:solidFill>
                            <a:srgbClr val="0000FF"/>
                          </a:solidFill>
                          <a:latin typeface="Calibri" panose="020F0502020204030204" pitchFamily="34" charset="0"/>
                          <a:cs typeface="Calibri" panose="020F0502020204030204" pitchFamily="34" charset="0"/>
                        </a:rPr>
                        <a:t>.</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lnSpc>
                          <a:spcPct val="100000"/>
                        </a:lnSpc>
                        <a:spcBef>
                          <a:spcPts val="1200"/>
                        </a:spcBef>
                        <a:spcAft>
                          <a:spcPts val="1200"/>
                        </a:spcAft>
                        <a:buFont typeface="Arial" pitchFamily="34" charset="0"/>
                        <a:buNone/>
                      </a:pPr>
                      <a:r>
                        <a:rPr lang="en-US" sz="2800" dirty="0">
                          <a:latin typeface="Calibri" panose="020F0502020204030204" pitchFamily="34" charset="0"/>
                          <a:cs typeface="Calibri" panose="020F0502020204030204" pitchFamily="34" charset="0"/>
                        </a:rPr>
                        <a:t>And </a:t>
                      </a:r>
                      <a:r>
                        <a:rPr lang="en-US" sz="2800" b="1" dirty="0">
                          <a:latin typeface="Calibri" panose="020F0502020204030204" pitchFamily="34" charset="0"/>
                          <a:cs typeface="Calibri" panose="020F0502020204030204" pitchFamily="34" charset="0"/>
                        </a:rPr>
                        <a:t>Rom. </a:t>
                      </a:r>
                      <a:r>
                        <a:rPr lang="en-US" sz="2800" b="1">
                          <a:latin typeface="Calibri" panose="020F0502020204030204" pitchFamily="34" charset="0"/>
                          <a:cs typeface="Calibri" panose="020F0502020204030204" pitchFamily="34" charset="0"/>
                        </a:rPr>
                        <a:t>6:3 </a:t>
                      </a:r>
                      <a:r>
                        <a:rPr lang="en-US" sz="2800">
                          <a:latin typeface="Calibri" panose="020F0502020204030204" pitchFamily="34" charset="0"/>
                          <a:cs typeface="Calibri" panose="020F0502020204030204" pitchFamily="34" charset="0"/>
                        </a:rPr>
                        <a:t>and </a:t>
                      </a:r>
                      <a:r>
                        <a:rPr lang="en-US" sz="2800" dirty="0">
                          <a:latin typeface="Calibri" panose="020F0502020204030204" pitchFamily="34" charset="0"/>
                          <a:cs typeface="Calibri" panose="020F0502020204030204" pitchFamily="34" charset="0"/>
                        </a:rPr>
                        <a:t>also </a:t>
                      </a:r>
                      <a:r>
                        <a:rPr lang="en-US" sz="2800" b="1" dirty="0">
                          <a:latin typeface="Calibri" panose="020F0502020204030204" pitchFamily="34" charset="0"/>
                          <a:cs typeface="Calibri" panose="020F0502020204030204" pitchFamily="34" charset="0"/>
                        </a:rPr>
                        <a:t>Gal. 3:27 </a:t>
                      </a:r>
                      <a:r>
                        <a:rPr lang="en-US" sz="2800" dirty="0">
                          <a:latin typeface="Calibri" panose="020F0502020204030204" pitchFamily="34" charset="0"/>
                          <a:cs typeface="Calibri" panose="020F0502020204030204" pitchFamily="34" charset="0"/>
                        </a:rPr>
                        <a:t>say that we in the Church were all baptized into Christ Jesus, which is a spiritual presence.</a:t>
                      </a:r>
                    </a:p>
                    <a:p>
                      <a:pPr marL="0" indent="0" algn="ctr">
                        <a:lnSpc>
                          <a:spcPct val="100000"/>
                        </a:lnSpc>
                        <a:spcBef>
                          <a:spcPts val="0"/>
                        </a:spcBef>
                        <a:spcAft>
                          <a:spcPts val="0"/>
                        </a:spcAft>
                        <a:buFont typeface="Arial" pitchFamily="34" charset="0"/>
                        <a:buNone/>
                      </a:pPr>
                      <a:r>
                        <a:rPr lang="en-US" sz="2800" b="1" cap="small" baseline="0" dirty="0">
                          <a:solidFill>
                            <a:srgbClr val="C00000"/>
                          </a:solidFill>
                          <a:latin typeface="Calibri" panose="020F0502020204030204" pitchFamily="34" charset="0"/>
                          <a:cs typeface="Calibri" panose="020F0502020204030204" pitchFamily="34" charset="0"/>
                        </a:rPr>
                        <a:t>this baptism would place all of us under the principle of </a:t>
                      </a:r>
                      <a:r>
                        <a:rPr lang="en-US" sz="2800" b="1" u="sng" cap="small" baseline="0" dirty="0">
                          <a:solidFill>
                            <a:srgbClr val="C00000"/>
                          </a:solidFill>
                          <a:latin typeface="Calibri" panose="020F0502020204030204" pitchFamily="34" charset="0"/>
                          <a:cs typeface="Calibri" panose="020F0502020204030204" pitchFamily="34" charset="0"/>
                        </a:rPr>
                        <a:t>grace</a:t>
                      </a:r>
                      <a:r>
                        <a:rPr lang="en-US" sz="2800" b="1" cap="small" baseline="0" dirty="0">
                          <a:solidFill>
                            <a:srgbClr val="C00000"/>
                          </a:solidFill>
                          <a:latin typeface="Calibri" panose="020F0502020204030204" pitchFamily="34" charset="0"/>
                          <a:cs typeface="Calibri" panose="020F0502020204030204" pitchFamily="34" charset="0"/>
                        </a:rPr>
                        <a:t>.</a:t>
                      </a:r>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Title 1">
            <a:extLst>
              <a:ext uri="{FF2B5EF4-FFF2-40B4-BE49-F238E27FC236}">
                <a16:creationId xmlns:a16="http://schemas.microsoft.com/office/drawing/2014/main" id="{9D36ED7E-47CA-48BB-9A64-5B7FB67291F7}"/>
              </a:ext>
            </a:extLst>
          </p:cNvPr>
          <p:cNvSpPr>
            <a:spLocks noGrp="1"/>
          </p:cNvSpPr>
          <p:nvPr>
            <p:ph type="title"/>
          </p:nvPr>
        </p:nvSpPr>
        <p:spPr>
          <a:xfrm>
            <a:off x="0" y="685800"/>
            <a:ext cx="9144000" cy="609600"/>
          </a:xfrm>
        </p:spPr>
        <p:txBody>
          <a:bodyPr/>
          <a:lstStyle/>
          <a:p>
            <a:pPr eaLnBrk="1" hangingPunct="1">
              <a:defRPr/>
            </a:pPr>
            <a:r>
              <a:rPr lang="en-US" sz="3600" b="1" kern="1200" dirty="0">
                <a:solidFill>
                  <a:srgbClr val="0000FF"/>
                </a:solidFill>
              </a:rPr>
              <a:t>ISRAEL or the </a:t>
            </a:r>
            <a:r>
              <a:rPr lang="en-US" sz="3600" b="1" kern="1200" dirty="0">
                <a:solidFill>
                  <a:srgbClr val="C00000"/>
                </a:solidFill>
              </a:rPr>
              <a:t>CHURCH</a:t>
            </a:r>
            <a:endParaRPr lang="en-US" sz="3600" b="1" dirty="0"/>
          </a:p>
        </p:txBody>
      </p:sp>
      <p:sp>
        <p:nvSpPr>
          <p:cNvPr id="13326" name="Text Box 4">
            <a:extLst>
              <a:ext uri="{FF2B5EF4-FFF2-40B4-BE49-F238E27FC236}">
                <a16:creationId xmlns:a16="http://schemas.microsoft.com/office/drawing/2014/main" id="{1EC9DBBF-CE77-484E-8388-C27BFD936E62}"/>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8C475EA7-6D29-4751-A7A2-F1312B5F1BB2}"/>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graphicFrame>
        <p:nvGraphicFramePr>
          <p:cNvPr id="3" name="Table 2">
            <a:extLst>
              <a:ext uri="{FF2B5EF4-FFF2-40B4-BE49-F238E27FC236}">
                <a16:creationId xmlns:a16="http://schemas.microsoft.com/office/drawing/2014/main" id="{E5930E39-34CD-4884-995B-F1ACC81DD09C}"/>
              </a:ext>
            </a:extLst>
          </p:cNvPr>
          <p:cNvGraphicFramePr>
            <a:graphicFrameLocks noGrp="1"/>
          </p:cNvGraphicFramePr>
          <p:nvPr>
            <p:extLst>
              <p:ext uri="{D42A27DB-BD31-4B8C-83A1-F6EECF244321}">
                <p14:modId xmlns:p14="http://schemas.microsoft.com/office/powerpoint/2010/main" val="158239761"/>
              </p:ext>
            </p:extLst>
          </p:nvPr>
        </p:nvGraphicFramePr>
        <p:xfrm>
          <a:off x="152400" y="762000"/>
          <a:ext cx="8839200" cy="5875338"/>
        </p:xfrm>
        <a:graphic>
          <a:graphicData uri="http://schemas.openxmlformats.org/drawingml/2006/table">
            <a:tbl>
              <a:tblPr firstRow="1" bandRow="1">
                <a:tableStyleId>{16D9F66E-5EB9-4882-86FB-DCBF35E3C3E4}</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632247">
                <a:tc>
                  <a:txBody>
                    <a:bodyPr/>
                    <a:lstStyle/>
                    <a:p>
                      <a:pPr algn="ctr"/>
                      <a:r>
                        <a:rPr lang="en-US" sz="2400" b="1" dirty="0">
                          <a:solidFill>
                            <a:srgbClr val="0000FF"/>
                          </a:solidFill>
                          <a:latin typeface="Calibri" panose="020F0502020204030204" pitchFamily="34" charset="0"/>
                          <a:cs typeface="Calibri" panose="020F0502020204030204" pitchFamily="34" charset="0"/>
                        </a:rPr>
                        <a:t>GOD ACTED FOR ISRAEL</a:t>
                      </a:r>
                      <a:endParaRPr lang="en-US" sz="2400" dirty="0">
                        <a:latin typeface="Calibri" panose="020F0502020204030204" pitchFamily="34" charset="0"/>
                        <a:cs typeface="Calibri" panose="020F0502020204030204" pitchFamily="34" charset="0"/>
                      </a:endParaRPr>
                    </a:p>
                  </a:txBody>
                  <a:tcPr marT="45725" marB="45725" anchor="ctr"/>
                </a:tc>
                <a:tc>
                  <a:txBody>
                    <a:bodyPr/>
                    <a:lstStyle/>
                    <a:p>
                      <a:pPr algn="ctr"/>
                      <a:r>
                        <a:rPr lang="en-US" sz="2400" b="1" dirty="0">
                          <a:solidFill>
                            <a:srgbClr val="C00000"/>
                          </a:solidFill>
                          <a:latin typeface="Calibri" panose="020F0502020204030204" pitchFamily="34" charset="0"/>
                          <a:cs typeface="Calibri" panose="020F0502020204030204" pitchFamily="34" charset="0"/>
                        </a:rPr>
                        <a:t>GOD ACTED FOR US</a:t>
                      </a:r>
                      <a:endParaRPr lang="en-US" sz="2400" dirty="0">
                        <a:solidFill>
                          <a:srgbClr val="C00000"/>
                        </a:solidFill>
                        <a:latin typeface="Calibri" panose="020F0502020204030204" pitchFamily="34" charset="0"/>
                        <a:cs typeface="Calibri" panose="020F0502020204030204" pitchFamily="34" charset="0"/>
                      </a:endParaRPr>
                    </a:p>
                  </a:txBody>
                  <a:tcPr marT="45725" marB="45725" anchor="ctr"/>
                </a:tc>
                <a:extLst>
                  <a:ext uri="{0D108BD9-81ED-4DB2-BD59-A6C34878D82A}">
                    <a16:rowId xmlns:a16="http://schemas.microsoft.com/office/drawing/2014/main" val="10000"/>
                  </a:ext>
                </a:extLst>
              </a:tr>
              <a:tr h="5243091">
                <a:tc>
                  <a:txBody>
                    <a:bodyPr/>
                    <a:lstStyle/>
                    <a:p>
                      <a:pPr marL="171450" indent="-171450" algn="just" eaLnBrk="1" hangingPunct="1">
                        <a:spcBef>
                          <a:spcPts val="600"/>
                        </a:spcBef>
                        <a:spcAft>
                          <a:spcPts val="600"/>
                        </a:spcAft>
                        <a:buFont typeface="Arial" pitchFamily="34" charset="0"/>
                        <a:buChar char="•"/>
                      </a:pPr>
                      <a:r>
                        <a:rPr lang="en-US" sz="2200" dirty="0">
                          <a:latin typeface="Calibri" panose="020F0502020204030204" pitchFamily="34" charset="0"/>
                          <a:cs typeface="Calibri" panose="020F0502020204030204" pitchFamily="34" charset="0"/>
                        </a:rPr>
                        <a:t>God sent Moses to bring the Israelites out of Egypt;  </a:t>
                      </a:r>
                      <a:r>
                        <a:rPr lang="en-US" sz="2200" i="1" dirty="0">
                          <a:latin typeface="Calibri" panose="020F0502020204030204" pitchFamily="34" charset="0"/>
                          <a:cs typeface="Calibri" panose="020F0502020204030204" pitchFamily="34" charset="0"/>
                        </a:rPr>
                        <a:t>but not to die in Egypt</a:t>
                      </a:r>
                      <a:r>
                        <a:rPr lang="en-US" sz="2200" dirty="0">
                          <a:latin typeface="Calibri" panose="020F0502020204030204" pitchFamily="34" charset="0"/>
                          <a:cs typeface="Calibri" panose="020F0502020204030204" pitchFamily="34" charset="0"/>
                        </a:rPr>
                        <a:t> (Exodus 3:10).</a:t>
                      </a:r>
                    </a:p>
                    <a:p>
                      <a:pPr marL="171450" indent="-171450" algn="just" eaLnBrk="1" hangingPunct="1">
                        <a:spcBef>
                          <a:spcPts val="600"/>
                        </a:spcBef>
                        <a:spcAft>
                          <a:spcPts val="600"/>
                        </a:spcAft>
                        <a:buFont typeface="Arial" pitchFamily="34" charset="0"/>
                        <a:buChar char="•"/>
                      </a:pPr>
                      <a:r>
                        <a:rPr lang="en-US" sz="2200" dirty="0">
                          <a:latin typeface="Calibri" panose="020F0502020204030204" pitchFamily="34" charset="0"/>
                          <a:cs typeface="Calibri" panose="020F0502020204030204" pitchFamily="34" charset="0"/>
                        </a:rPr>
                        <a:t>He acted by sending ten plagues to bring Pharaoh to the point of letting “His” people go.</a:t>
                      </a:r>
                    </a:p>
                    <a:p>
                      <a:pPr marL="171450" indent="-171450" algn="just" eaLnBrk="1" hangingPunct="1">
                        <a:spcBef>
                          <a:spcPts val="600"/>
                        </a:spcBef>
                        <a:spcAft>
                          <a:spcPts val="600"/>
                        </a:spcAft>
                        <a:buFont typeface="Arial" pitchFamily="34" charset="0"/>
                        <a:buChar char="•"/>
                      </a:pPr>
                      <a:r>
                        <a:rPr lang="en-US" sz="2200" dirty="0">
                          <a:latin typeface="Calibri" panose="020F0502020204030204" pitchFamily="34" charset="0"/>
                          <a:cs typeface="Calibri" panose="020F0502020204030204" pitchFamily="34" charset="0"/>
                        </a:rPr>
                        <a:t>God, acting through Moses, Aaron, and the ten  plagues, brought “His” people to the sea.</a:t>
                      </a:r>
                    </a:p>
                    <a:p>
                      <a:pPr marL="171450" indent="-171450" algn="just" eaLnBrk="1" hangingPunct="1">
                        <a:spcBef>
                          <a:spcPts val="600"/>
                        </a:spcBef>
                        <a:spcAft>
                          <a:spcPts val="600"/>
                        </a:spcAft>
                        <a:buFont typeface="Arial" pitchFamily="34" charset="0"/>
                        <a:buChar char="•"/>
                      </a:pPr>
                      <a:r>
                        <a:rPr lang="en-US" sz="2200" dirty="0">
                          <a:latin typeface="Calibri" panose="020F0502020204030204" pitchFamily="34" charset="0"/>
                          <a:cs typeface="Calibri" panose="020F0502020204030204" pitchFamily="34" charset="0"/>
                        </a:rPr>
                        <a:t>Although “His” people thought they were as good as dead, God acted to save them.</a:t>
                      </a:r>
                    </a:p>
                  </a:txBody>
                  <a:tcPr marT="45725" marB="45725"/>
                </a:tc>
                <a:tc>
                  <a:txBody>
                    <a:bodyPr/>
                    <a:lstStyle/>
                    <a:p>
                      <a:pPr marL="171450" indent="-171450" algn="just" eaLnBrk="1" hangingPunct="1">
                        <a:spcBef>
                          <a:spcPts val="600"/>
                        </a:spcBef>
                        <a:spcAft>
                          <a:spcPts val="600"/>
                        </a:spcAft>
                        <a:buFont typeface="Arial" pitchFamily="34" charset="0"/>
                        <a:buChar char="•"/>
                      </a:pPr>
                      <a:r>
                        <a:rPr lang="en-US" sz="2200" dirty="0">
                          <a:latin typeface="Calibri" panose="020F0502020204030204" pitchFamily="34" charset="0"/>
                          <a:cs typeface="Calibri" panose="020F0502020204030204" pitchFamily="34" charset="0"/>
                        </a:rPr>
                        <a:t>God sent Christ to save us from years of bondage to the dread of sin and the tyranny of death in all their forms.</a:t>
                      </a:r>
                    </a:p>
                    <a:p>
                      <a:pPr marL="171450" indent="-171450" algn="just" eaLnBrk="1" hangingPunct="1">
                        <a:spcBef>
                          <a:spcPts val="600"/>
                        </a:spcBef>
                        <a:spcAft>
                          <a:spcPts val="600"/>
                        </a:spcAft>
                        <a:buFont typeface="Arial" pitchFamily="34" charset="0"/>
                        <a:buChar char="•"/>
                      </a:pPr>
                      <a:r>
                        <a:rPr lang="en-US" sz="2200" dirty="0">
                          <a:latin typeface="Calibri" panose="020F0502020204030204" pitchFamily="34" charset="0"/>
                          <a:cs typeface="Calibri" panose="020F0502020204030204" pitchFamily="34" charset="0"/>
                        </a:rPr>
                        <a:t>Christ died for our sins to end that bondage and bring us out - forever.</a:t>
                      </a:r>
                    </a:p>
                    <a:p>
                      <a:pPr marL="171450" indent="-171450" algn="just" eaLnBrk="1" hangingPunct="1">
                        <a:spcBef>
                          <a:spcPts val="600"/>
                        </a:spcBef>
                        <a:spcAft>
                          <a:spcPts val="600"/>
                        </a:spcAft>
                        <a:buFont typeface="Arial" pitchFamily="34" charset="0"/>
                        <a:buChar char="•"/>
                      </a:pPr>
                      <a:r>
                        <a:rPr lang="en-US" sz="2200" dirty="0">
                          <a:latin typeface="Calibri" panose="020F0502020204030204" pitchFamily="34" charset="0"/>
                          <a:cs typeface="Calibri" panose="020F0502020204030204" pitchFamily="34" charset="0"/>
                        </a:rPr>
                        <a:t>And in the process, God has us die with Christ, and even though that accomplished wonderful things, it was really death.</a:t>
                      </a:r>
                    </a:p>
                    <a:p>
                      <a:pPr marL="171450" indent="-171450" algn="just" eaLnBrk="1" hangingPunct="1">
                        <a:spcBef>
                          <a:spcPts val="600"/>
                        </a:spcBef>
                        <a:spcAft>
                          <a:spcPts val="600"/>
                        </a:spcAft>
                        <a:buFont typeface="Arial" pitchFamily="34" charset="0"/>
                        <a:buChar char="•"/>
                      </a:pPr>
                      <a:r>
                        <a:rPr lang="en-US" sz="2200" dirty="0">
                          <a:latin typeface="Calibri" panose="020F0502020204030204" pitchFamily="34" charset="0"/>
                          <a:cs typeface="Calibri" panose="020F0502020204030204" pitchFamily="34" charset="0"/>
                        </a:rPr>
                        <a:t>Though we died with Christ, God had an eternally very good purpose in all of it. </a:t>
                      </a:r>
                    </a:p>
                  </a:txBody>
                  <a:tcPr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B054AACC-8F20-4502-8293-961430076C79}"/>
              </a:ext>
            </a:extLst>
          </p:cNvPr>
          <p:cNvSpPr txBox="1">
            <a:spLocks noChangeArrowheads="1"/>
          </p:cNvSpPr>
          <p:nvPr/>
        </p:nvSpPr>
        <p:spPr bwMode="auto">
          <a:xfrm>
            <a:off x="685800" y="685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sz="3600" b="1" dirty="0">
                <a:solidFill>
                  <a:srgbClr val="0000FF"/>
                </a:solidFill>
                <a:latin typeface="Calibri" panose="020F0502020204030204" pitchFamily="34" charset="0"/>
                <a:cs typeface="Calibri" panose="020F0502020204030204" pitchFamily="34" charset="0"/>
              </a:rPr>
              <a:t>Death to life for Israel </a:t>
            </a:r>
            <a:endParaRPr lang="en-US" sz="3600" b="1" kern="0" dirty="0">
              <a:solidFill>
                <a:srgbClr val="0000FF"/>
              </a:solidFill>
              <a:latin typeface="Calibri" panose="020F0502020204030204" pitchFamily="34" charset="0"/>
              <a:cs typeface="Calibri" panose="020F0502020204030204" pitchFamily="34" charset="0"/>
            </a:endParaRPr>
          </a:p>
        </p:txBody>
      </p:sp>
      <p:sp>
        <p:nvSpPr>
          <p:cNvPr id="15365" name="Text Box 4">
            <a:extLst>
              <a:ext uri="{FF2B5EF4-FFF2-40B4-BE49-F238E27FC236}">
                <a16:creationId xmlns:a16="http://schemas.microsoft.com/office/drawing/2014/main" id="{5145B507-6359-4520-B9FD-529F3007EB48}"/>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3" name="Picture 2" descr="A picture containing grass&#10;&#10;Description generated with high confidence">
            <a:extLst>
              <a:ext uri="{FF2B5EF4-FFF2-40B4-BE49-F238E27FC236}">
                <a16:creationId xmlns:a16="http://schemas.microsoft.com/office/drawing/2014/main" id="{809591A2-506E-4AAD-BBC3-10206CF1FA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371600"/>
            <a:ext cx="8229600" cy="3733800"/>
          </a:xfrm>
          <a:prstGeom prst="rect">
            <a:avLst/>
          </a:prstGeom>
        </p:spPr>
      </p:pic>
      <p:sp>
        <p:nvSpPr>
          <p:cNvPr id="8" name="Text Box 6">
            <a:extLst>
              <a:ext uri="{FF2B5EF4-FFF2-40B4-BE49-F238E27FC236}">
                <a16:creationId xmlns:a16="http://schemas.microsoft.com/office/drawing/2014/main" id="{EE40A41D-B2A2-4E86-96A6-054C453220F6}"/>
              </a:ext>
            </a:extLst>
          </p:cNvPr>
          <p:cNvSpPr txBox="1">
            <a:spLocks noChangeArrowheads="1"/>
          </p:cNvSpPr>
          <p:nvPr/>
        </p:nvSpPr>
        <p:spPr bwMode="auto">
          <a:xfrm>
            <a:off x="457200" y="5321300"/>
            <a:ext cx="8229600" cy="1384300"/>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The principle of </a:t>
            </a:r>
            <a:r>
              <a:rPr lang="en-US" altLang="en-US" sz="2800" b="1" dirty="0">
                <a:latin typeface="Calibri" panose="020F0502020204030204" pitchFamily="34" charset="0"/>
                <a:cs typeface="Calibri" panose="020F0502020204030204" pitchFamily="34" charset="0"/>
              </a:rPr>
              <a:t>death to life </a:t>
            </a:r>
            <a:r>
              <a:rPr lang="en-US" altLang="en-US" sz="2800" dirty="0">
                <a:latin typeface="Calibri" panose="020F0502020204030204" pitchFamily="34" charset="0"/>
                <a:cs typeface="Calibri" panose="020F0502020204030204" pitchFamily="34" charset="0"/>
              </a:rPr>
              <a:t>was lived out </a:t>
            </a:r>
            <a:r>
              <a:rPr lang="en-US" altLang="en-US" sz="2800" b="1" u="sng" dirty="0">
                <a:latin typeface="Calibri" panose="020F0502020204030204" pitchFamily="34" charset="0"/>
                <a:cs typeface="Calibri" panose="020F0502020204030204" pitchFamily="34" charset="0"/>
              </a:rPr>
              <a:t>PHYSICALLY</a:t>
            </a:r>
            <a:r>
              <a:rPr lang="en-US" altLang="en-US" sz="2800" dirty="0">
                <a:latin typeface="Calibri" panose="020F0502020204030204" pitchFamily="34" charset="0"/>
                <a:cs typeface="Calibri" panose="020F0502020204030204" pitchFamily="34" charset="0"/>
              </a:rPr>
              <a:t> for Israel as God brought them from certain death to miraculously preserved life.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8191091B-9136-4536-8BB7-6FC94EFF113C}"/>
              </a:ext>
            </a:extLst>
          </p:cNvPr>
          <p:cNvSpPr txBox="1">
            <a:spLocks noChangeArrowheads="1"/>
          </p:cNvSpPr>
          <p:nvPr/>
        </p:nvSpPr>
        <p:spPr bwMode="auto">
          <a:xfrm>
            <a:off x="685800" y="685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sz="3600" b="1" dirty="0">
                <a:solidFill>
                  <a:srgbClr val="C00000"/>
                </a:solidFill>
                <a:latin typeface="Calibri" panose="020F0502020204030204" pitchFamily="34" charset="0"/>
                <a:cs typeface="Calibri" panose="020F0502020204030204" pitchFamily="34" charset="0"/>
              </a:rPr>
              <a:t>Death to life for Us</a:t>
            </a:r>
            <a:endParaRPr lang="en-US" sz="3600" b="1" kern="0" dirty="0">
              <a:solidFill>
                <a:srgbClr val="C00000"/>
              </a:solidFill>
              <a:latin typeface="Calibri" panose="020F0502020204030204" pitchFamily="34" charset="0"/>
              <a:cs typeface="Calibri" panose="020F0502020204030204" pitchFamily="34" charset="0"/>
            </a:endParaRPr>
          </a:p>
        </p:txBody>
      </p:sp>
      <p:sp>
        <p:nvSpPr>
          <p:cNvPr id="16389" name="Text Box 4">
            <a:extLst>
              <a:ext uri="{FF2B5EF4-FFF2-40B4-BE49-F238E27FC236}">
                <a16:creationId xmlns:a16="http://schemas.microsoft.com/office/drawing/2014/main" id="{4641C3C7-56A3-436D-B75A-89320627BE2B}"/>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3" name="Picture 2" descr="A close up of a map&#10;&#10;Description generated with very high confidence">
            <a:extLst>
              <a:ext uri="{FF2B5EF4-FFF2-40B4-BE49-F238E27FC236}">
                <a16:creationId xmlns:a16="http://schemas.microsoft.com/office/drawing/2014/main" id="{BDDB4504-B1C1-4F83-92C5-D340CC1B39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4655" y="1371600"/>
            <a:ext cx="7054690" cy="5029200"/>
          </a:xfrm>
          <a:prstGeom prst="rect">
            <a:avLst/>
          </a:prstGeom>
        </p:spPr>
      </p:pic>
      <p:pic>
        <p:nvPicPr>
          <p:cNvPr id="4" name="Picture 3">
            <a:extLst>
              <a:ext uri="{FF2B5EF4-FFF2-40B4-BE49-F238E27FC236}">
                <a16:creationId xmlns:a16="http://schemas.microsoft.com/office/drawing/2014/main" id="{7A9B7F84-92FE-4DEF-B629-347801C6AC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654" y="3124200"/>
            <a:ext cx="7054689" cy="160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5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FF"/>
                </a:solidFill>
                <a:latin typeface="Calibri" panose="020F0502020204030204" pitchFamily="34" charset="0"/>
                <a:cs typeface="Calibri" panose="020F0502020204030204" pitchFamily="34" charset="0"/>
              </a:rPr>
              <a:t>Review</a:t>
            </a:r>
            <a:endParaRPr lang="en-US" altLang="en-US" sz="3000" b="1" dirty="0">
              <a:solidFill>
                <a:srgbClr val="0000FF"/>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u="sng" dirty="0">
                <a:solidFill>
                  <a:srgbClr val="0000FF"/>
                </a:solidFill>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4</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A Mountaintop Experience – Part 1 (Exo. 19:10-25)</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239269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a:extLst>
              <a:ext uri="{FF2B5EF4-FFF2-40B4-BE49-F238E27FC236}">
                <a16:creationId xmlns:a16="http://schemas.microsoft.com/office/drawing/2014/main" id="{F1D28634-220F-4C04-963B-BEDD9F4C9E84}"/>
              </a:ext>
            </a:extLst>
          </p:cNvPr>
          <p:cNvSpPr txBox="1">
            <a:spLocks noChangeArrowheads="1"/>
          </p:cNvSpPr>
          <p:nvPr/>
        </p:nvSpPr>
        <p:spPr bwMode="auto">
          <a:xfrm>
            <a:off x="457200" y="5397500"/>
            <a:ext cx="8229600" cy="1384300"/>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The principle of </a:t>
            </a:r>
            <a:r>
              <a:rPr lang="en-US" altLang="en-US" sz="2800" b="1" dirty="0">
                <a:latin typeface="Calibri" panose="020F0502020204030204" pitchFamily="34" charset="0"/>
                <a:cs typeface="Calibri" panose="020F0502020204030204" pitchFamily="34" charset="0"/>
              </a:rPr>
              <a:t>death to life </a:t>
            </a:r>
            <a:r>
              <a:rPr lang="en-US" altLang="en-US" sz="2800" dirty="0">
                <a:latin typeface="Calibri" panose="020F0502020204030204" pitchFamily="34" charset="0"/>
                <a:cs typeface="Calibri" panose="020F0502020204030204" pitchFamily="34" charset="0"/>
              </a:rPr>
              <a:t>was carried out </a:t>
            </a:r>
            <a:r>
              <a:rPr lang="en-US" altLang="en-US" sz="2800" b="1" u="sng" dirty="0">
                <a:latin typeface="Calibri" panose="020F0502020204030204" pitchFamily="34" charset="0"/>
                <a:cs typeface="Calibri" panose="020F0502020204030204" pitchFamily="34" charset="0"/>
              </a:rPr>
              <a:t>SPIRITUALLY</a:t>
            </a:r>
            <a:r>
              <a:rPr lang="en-US" altLang="en-US" sz="2800" dirty="0">
                <a:latin typeface="Calibri" panose="020F0502020204030204" pitchFamily="34" charset="0"/>
                <a:cs typeface="Calibri" panose="020F0502020204030204" pitchFamily="34" charset="0"/>
              </a:rPr>
              <a:t> for us as God brought us from spiritual death to Christ’s resurrection life.</a:t>
            </a:r>
          </a:p>
        </p:txBody>
      </p:sp>
      <p:sp>
        <p:nvSpPr>
          <p:cNvPr id="12" name="Rectangle 2">
            <a:extLst>
              <a:ext uri="{FF2B5EF4-FFF2-40B4-BE49-F238E27FC236}">
                <a16:creationId xmlns:a16="http://schemas.microsoft.com/office/drawing/2014/main" id="{8191091B-9136-4536-8BB7-6FC94EFF113C}"/>
              </a:ext>
            </a:extLst>
          </p:cNvPr>
          <p:cNvSpPr txBox="1">
            <a:spLocks noChangeArrowheads="1"/>
          </p:cNvSpPr>
          <p:nvPr/>
        </p:nvSpPr>
        <p:spPr bwMode="auto">
          <a:xfrm>
            <a:off x="685800" y="685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sz="3600" b="1" dirty="0">
                <a:solidFill>
                  <a:srgbClr val="C00000"/>
                </a:solidFill>
                <a:latin typeface="Calibri" panose="020F0502020204030204" pitchFamily="34" charset="0"/>
                <a:cs typeface="Calibri" panose="020F0502020204030204" pitchFamily="34" charset="0"/>
              </a:rPr>
              <a:t>Death to life for Us</a:t>
            </a:r>
            <a:endParaRPr lang="en-US" sz="3600" b="1" kern="0" dirty="0">
              <a:solidFill>
                <a:srgbClr val="C00000"/>
              </a:solidFill>
              <a:latin typeface="Calibri" panose="020F0502020204030204" pitchFamily="34" charset="0"/>
              <a:cs typeface="Calibri" panose="020F0502020204030204" pitchFamily="34" charset="0"/>
            </a:endParaRPr>
          </a:p>
        </p:txBody>
      </p:sp>
      <p:sp>
        <p:nvSpPr>
          <p:cNvPr id="16389" name="Text Box 4">
            <a:extLst>
              <a:ext uri="{FF2B5EF4-FFF2-40B4-BE49-F238E27FC236}">
                <a16:creationId xmlns:a16="http://schemas.microsoft.com/office/drawing/2014/main" id="{4641C3C7-56A3-436D-B75A-89320627BE2B}"/>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5" name="Picture 4" descr="A picture containing indoor, wall, building&#10;&#10;Description generated with high confidence">
            <a:extLst>
              <a:ext uri="{FF2B5EF4-FFF2-40B4-BE49-F238E27FC236}">
                <a16:creationId xmlns:a16="http://schemas.microsoft.com/office/drawing/2014/main" id="{BFCDFC6F-C128-4D0B-902F-4CBAED67A5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0720" y="1371600"/>
            <a:ext cx="5242560" cy="3931920"/>
          </a:xfrm>
          <a:prstGeom prst="rect">
            <a:avLst/>
          </a:prstGeom>
        </p:spPr>
      </p:pic>
    </p:spTree>
    <p:extLst>
      <p:ext uri="{BB962C8B-B14F-4D97-AF65-F5344CB8AC3E}">
        <p14:creationId xmlns:p14="http://schemas.microsoft.com/office/powerpoint/2010/main" val="141311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a:extLst>
              <a:ext uri="{FF2B5EF4-FFF2-40B4-BE49-F238E27FC236}">
                <a16:creationId xmlns:a16="http://schemas.microsoft.com/office/drawing/2014/main" id="{A4F3E954-CE7C-4650-BD46-CE185A12C24B}"/>
              </a:ext>
            </a:extLst>
          </p:cNvPr>
          <p:cNvSpPr txBox="1">
            <a:spLocks noChangeArrowheads="1"/>
          </p:cNvSpPr>
          <p:nvPr/>
        </p:nvSpPr>
        <p:spPr bwMode="auto">
          <a:xfrm>
            <a:off x="1066800" y="5723834"/>
            <a:ext cx="7010400" cy="1015663"/>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So by the death of the Egyptians God made a </a:t>
            </a:r>
            <a:r>
              <a:rPr lang="en-US" altLang="en-US" sz="3200" b="1" dirty="0">
                <a:solidFill>
                  <a:srgbClr val="0000FF"/>
                </a:solidFill>
                <a:latin typeface="Calibri" panose="020F0502020204030204" pitchFamily="34" charset="0"/>
                <a:ea typeface="+mj-ea"/>
                <a:cs typeface="Calibri" panose="020F0502020204030204" pitchFamily="34" charset="0"/>
              </a:rPr>
              <a:t>physical</a:t>
            </a:r>
            <a:r>
              <a:rPr lang="en-US" altLang="en-US" sz="2800" dirty="0">
                <a:latin typeface="Calibri" panose="020F0502020204030204" pitchFamily="34" charset="0"/>
                <a:cs typeface="Calibri" panose="020F0502020204030204" pitchFamily="34" charset="0"/>
              </a:rPr>
              <a:t> separation between Egypt and Israel.</a:t>
            </a:r>
          </a:p>
        </p:txBody>
      </p:sp>
      <p:sp>
        <p:nvSpPr>
          <p:cNvPr id="9" name="Rectangle 2">
            <a:extLst>
              <a:ext uri="{FF2B5EF4-FFF2-40B4-BE49-F238E27FC236}">
                <a16:creationId xmlns:a16="http://schemas.microsoft.com/office/drawing/2014/main" id="{8FB04269-C6BB-4544-9768-15B3AA7DBA18}"/>
              </a:ext>
            </a:extLst>
          </p:cNvPr>
          <p:cNvSpPr txBox="1">
            <a:spLocks noChangeArrowheads="1"/>
          </p:cNvSpPr>
          <p:nvPr/>
        </p:nvSpPr>
        <p:spPr bwMode="auto">
          <a:xfrm>
            <a:off x="457200" y="685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sz="3600" b="1" dirty="0">
                <a:solidFill>
                  <a:srgbClr val="0000FF"/>
                </a:solidFill>
                <a:latin typeface="Calibri" panose="020F0502020204030204" pitchFamily="34" charset="0"/>
                <a:cs typeface="Calibri" panose="020F0502020204030204" pitchFamily="34" charset="0"/>
              </a:rPr>
              <a:t>Death was SEPARATION for Israel </a:t>
            </a:r>
            <a:endParaRPr lang="en-US" sz="3600" b="1" kern="0" dirty="0">
              <a:solidFill>
                <a:srgbClr val="0000FF"/>
              </a:solidFill>
              <a:latin typeface="Calibri" panose="020F0502020204030204" pitchFamily="34" charset="0"/>
              <a:cs typeface="Calibri" panose="020F0502020204030204" pitchFamily="34" charset="0"/>
            </a:endParaRPr>
          </a:p>
        </p:txBody>
      </p:sp>
      <p:sp>
        <p:nvSpPr>
          <p:cNvPr id="17413" name="Text Box 4">
            <a:extLst>
              <a:ext uri="{FF2B5EF4-FFF2-40B4-BE49-F238E27FC236}">
                <a16:creationId xmlns:a16="http://schemas.microsoft.com/office/drawing/2014/main" id="{06C05069-D9CB-4A0E-BDD1-E94862E29896}"/>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2" name="Picture 1">
            <a:extLst>
              <a:ext uri="{FF2B5EF4-FFF2-40B4-BE49-F238E27FC236}">
                <a16:creationId xmlns:a16="http://schemas.microsoft.com/office/drawing/2014/main" id="{796C9C41-B8F6-46DB-AA52-1C95DFC0B1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8438" y="1371600"/>
            <a:ext cx="6507124" cy="41148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a:extLst>
              <a:ext uri="{FF2B5EF4-FFF2-40B4-BE49-F238E27FC236}">
                <a16:creationId xmlns:a16="http://schemas.microsoft.com/office/drawing/2014/main" id="{71F4DFFD-9C3A-4243-93D5-2A89A719BDCA}"/>
              </a:ext>
            </a:extLst>
          </p:cNvPr>
          <p:cNvSpPr txBox="1">
            <a:spLocks noChangeArrowheads="1"/>
          </p:cNvSpPr>
          <p:nvPr/>
        </p:nvSpPr>
        <p:spPr bwMode="auto">
          <a:xfrm>
            <a:off x="1314450" y="5321300"/>
            <a:ext cx="6515100" cy="1384300"/>
          </a:xfrm>
          <a:prstGeom prst="rect">
            <a:avLst/>
          </a:prstGeom>
          <a:noFill/>
          <a:ln w="38100">
            <a:noFill/>
            <a:miter lim="800000"/>
            <a:headEnd/>
            <a:tailEnd/>
          </a:ln>
          <a:effectLs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So being “dead unto” and similar terms means for us to be </a:t>
            </a:r>
            <a:r>
              <a:rPr lang="en-US" altLang="en-US" sz="2800" b="1" dirty="0">
                <a:latin typeface="Calibri" panose="020F0502020204030204" pitchFamily="34" charset="0"/>
                <a:cs typeface="Calibri" panose="020F0502020204030204" pitchFamily="34" charset="0"/>
              </a:rPr>
              <a:t>“dead in relationship to” </a:t>
            </a:r>
            <a:r>
              <a:rPr lang="en-US" altLang="en-US" sz="2800" dirty="0">
                <a:latin typeface="Calibri" panose="020F0502020204030204" pitchFamily="34" charset="0"/>
                <a:cs typeface="Calibri" panose="020F0502020204030204" pitchFamily="34" charset="0"/>
              </a:rPr>
              <a:t>the sin nature, the Law and the world.</a:t>
            </a:r>
          </a:p>
        </p:txBody>
      </p:sp>
      <p:sp>
        <p:nvSpPr>
          <p:cNvPr id="9" name="Rectangle 2">
            <a:extLst>
              <a:ext uri="{FF2B5EF4-FFF2-40B4-BE49-F238E27FC236}">
                <a16:creationId xmlns:a16="http://schemas.microsoft.com/office/drawing/2014/main" id="{0257ADEE-ED90-4C09-92E2-18B203F214AB}"/>
              </a:ext>
            </a:extLst>
          </p:cNvPr>
          <p:cNvSpPr txBox="1">
            <a:spLocks noChangeArrowheads="1"/>
          </p:cNvSpPr>
          <p:nvPr/>
        </p:nvSpPr>
        <p:spPr bwMode="auto">
          <a:xfrm>
            <a:off x="457200" y="6858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sz="3600" b="1" dirty="0">
                <a:solidFill>
                  <a:srgbClr val="C00000"/>
                </a:solidFill>
                <a:latin typeface="Calibri" panose="020F0502020204030204" pitchFamily="34" charset="0"/>
                <a:cs typeface="Calibri" panose="020F0502020204030204" pitchFamily="34" charset="0"/>
              </a:rPr>
              <a:t>Death is SEPARATION for Us</a:t>
            </a:r>
            <a:endParaRPr lang="en-US" sz="3600" b="1" kern="0" dirty="0">
              <a:solidFill>
                <a:srgbClr val="C00000"/>
              </a:solidFill>
              <a:latin typeface="Calibri" panose="020F0502020204030204" pitchFamily="34" charset="0"/>
              <a:cs typeface="Calibri" panose="020F0502020204030204" pitchFamily="34" charset="0"/>
            </a:endParaRPr>
          </a:p>
        </p:txBody>
      </p:sp>
      <p:sp>
        <p:nvSpPr>
          <p:cNvPr id="18437" name="Text Box 4">
            <a:extLst>
              <a:ext uri="{FF2B5EF4-FFF2-40B4-BE49-F238E27FC236}">
                <a16:creationId xmlns:a16="http://schemas.microsoft.com/office/drawing/2014/main" id="{7666E8D0-393B-4CA8-81FD-0EC981B6A630}"/>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3" name="Picture 2">
            <a:extLst>
              <a:ext uri="{FF2B5EF4-FFF2-40B4-BE49-F238E27FC236}">
                <a16:creationId xmlns:a16="http://schemas.microsoft.com/office/drawing/2014/main" id="{C3497668-5B2E-4AC0-A616-45B636998E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447502"/>
            <a:ext cx="4876800" cy="36576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782E92E-198D-4E8B-9D82-8EF94A163DD1}"/>
              </a:ext>
            </a:extLst>
          </p:cNvPr>
          <p:cNvGraphicFramePr>
            <a:graphicFrameLocks noGrp="1"/>
          </p:cNvGraphicFramePr>
          <p:nvPr/>
        </p:nvGraphicFramePr>
        <p:xfrm>
          <a:off x="228600" y="838200"/>
          <a:ext cx="8686800" cy="5478462"/>
        </p:xfrm>
        <a:graphic>
          <a:graphicData uri="http://schemas.openxmlformats.org/drawingml/2006/table">
            <a:tbl>
              <a:tblPr firstRow="1" bandRow="1">
                <a:tableStyleId>{9DCAF9ED-07DC-4A11-8D7F-57B35C25682E}</a:tableStyleId>
              </a:tblPr>
              <a:tblGrid>
                <a:gridCol w="25908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09519">
                <a:tc gridSpan="2">
                  <a:txBody>
                    <a:bodyPr/>
                    <a:lstStyle/>
                    <a:p>
                      <a:pPr algn="ctr">
                        <a:lnSpc>
                          <a:spcPct val="100000"/>
                        </a:lnSpc>
                        <a:spcBef>
                          <a:spcPts val="600"/>
                        </a:spcBef>
                        <a:spcAft>
                          <a:spcPts val="600"/>
                        </a:spcAft>
                      </a:pPr>
                      <a:r>
                        <a:rPr lang="en-US" sz="2800" dirty="0">
                          <a:latin typeface="Calibri" panose="020F0502020204030204" pitchFamily="34" charset="0"/>
                          <a:cs typeface="Calibri" panose="020F0502020204030204" pitchFamily="34" charset="0"/>
                        </a:rPr>
                        <a:t>Death = separation; Being Alive = union</a:t>
                      </a:r>
                      <a:endParaRPr lang="en-US" sz="2800" dirty="0">
                        <a:solidFill>
                          <a:schemeClr val="tx1"/>
                        </a:solidFill>
                        <a:latin typeface="Calibri" panose="020F0502020204030204" pitchFamily="34" charset="0"/>
                        <a:cs typeface="Calibri" panose="020F0502020204030204" pitchFamily="34" charset="0"/>
                      </a:endParaRPr>
                    </a:p>
                  </a:txBody>
                  <a:tcPr marT="45714" marB="45714" anchor="ctr"/>
                </a:tc>
                <a:tc hMerge="1">
                  <a:txBody>
                    <a:bodyPr/>
                    <a:lstStyle/>
                    <a:p>
                      <a:endParaRPr lang="en-US" sz="2800" dirty="0"/>
                    </a:p>
                  </a:txBody>
                  <a:tcPr/>
                </a:tc>
                <a:extLst>
                  <a:ext uri="{0D108BD9-81ED-4DB2-BD59-A6C34878D82A}">
                    <a16:rowId xmlns:a16="http://schemas.microsoft.com/office/drawing/2014/main" val="10000"/>
                  </a:ext>
                </a:extLst>
              </a:tr>
              <a:tr h="574806">
                <a:tc>
                  <a:txBody>
                    <a:bodyPr/>
                    <a:lstStyle/>
                    <a:p>
                      <a:pPr marL="119063" marR="0" indent="0" algn="l"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Rom. 6:1-11</a:t>
                      </a:r>
                    </a:p>
                  </a:txBody>
                  <a:tcPr marT="45714" marB="45714" anchor="ctr"/>
                </a:tc>
                <a:tc>
                  <a:txBody>
                    <a:bodyPr/>
                    <a:lstStyle/>
                    <a:p>
                      <a:pPr marL="347663" marR="0" indent="-3476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dirty="0">
                          <a:latin typeface="Calibri" panose="020F0502020204030204" pitchFamily="34" charset="0"/>
                          <a:cs typeface="Calibri" panose="020F0502020204030204" pitchFamily="34" charset="0"/>
                        </a:rPr>
                        <a:t>dead to sin, alive to Christ</a:t>
                      </a:r>
                    </a:p>
                  </a:txBody>
                  <a:tcPr marT="45714" marB="45714" anchor="ctr"/>
                </a:tc>
                <a:extLst>
                  <a:ext uri="{0D108BD9-81ED-4DB2-BD59-A6C34878D82A}">
                    <a16:rowId xmlns:a16="http://schemas.microsoft.com/office/drawing/2014/main" val="10001"/>
                  </a:ext>
                </a:extLst>
              </a:tr>
              <a:tr h="1048175">
                <a:tc>
                  <a:txBody>
                    <a:bodyPr/>
                    <a:lstStyle/>
                    <a:p>
                      <a:pPr marL="119063" marR="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Rom. 7:1-6</a:t>
                      </a:r>
                    </a:p>
                  </a:txBody>
                  <a:tcPr marT="45714" marB="45714" anchor="ctr"/>
                </a:tc>
                <a:tc>
                  <a:txBody>
                    <a:bodyPr/>
                    <a:lstStyle/>
                    <a:p>
                      <a:pPr marL="347663" marR="0" indent="-3476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kern="1200" dirty="0">
                          <a:latin typeface="Calibri" panose="020F0502020204030204" pitchFamily="34" charset="0"/>
                          <a:cs typeface="Calibri" panose="020F0502020204030204" pitchFamily="34" charset="0"/>
                        </a:rPr>
                        <a:t>death releases one from marriage; died to the Law, joined to Christ</a:t>
                      </a:r>
                      <a:endParaRPr lang="en-US" sz="2800" kern="1200" dirty="0">
                        <a:solidFill>
                          <a:schemeClr val="dk1"/>
                        </a:solidFill>
                        <a:latin typeface="Calibri" panose="020F0502020204030204" pitchFamily="34" charset="0"/>
                        <a:ea typeface="+mn-ea"/>
                        <a:cs typeface="Calibri" panose="020F0502020204030204" pitchFamily="34" charset="0"/>
                      </a:endParaRPr>
                    </a:p>
                  </a:txBody>
                  <a:tcPr marT="45714" marB="45714" anchor="ctr"/>
                </a:tc>
                <a:extLst>
                  <a:ext uri="{0D108BD9-81ED-4DB2-BD59-A6C34878D82A}">
                    <a16:rowId xmlns:a16="http://schemas.microsoft.com/office/drawing/2014/main" val="10002"/>
                  </a:ext>
                </a:extLst>
              </a:tr>
              <a:tr h="574806">
                <a:tc>
                  <a:txBody>
                    <a:bodyPr/>
                    <a:lstStyle/>
                    <a:p>
                      <a:pPr marL="119063" marR="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2 Cor. 5:14-15</a:t>
                      </a:r>
                    </a:p>
                  </a:txBody>
                  <a:tcPr marT="45714" marB="45714" anchor="ctr"/>
                </a:tc>
                <a:tc>
                  <a:txBody>
                    <a:bodyPr/>
                    <a:lstStyle/>
                    <a:p>
                      <a:pPr marL="347663" marR="0" indent="-3476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kern="1200" dirty="0">
                          <a:latin typeface="Calibri" panose="020F0502020204030204" pitchFamily="34" charset="0"/>
                          <a:cs typeface="Calibri" panose="020F0502020204030204" pitchFamily="34" charset="0"/>
                        </a:rPr>
                        <a:t>dead to ourselves, alive to Christ</a:t>
                      </a:r>
                      <a:endParaRPr lang="en-US" sz="2800" kern="1200" dirty="0">
                        <a:solidFill>
                          <a:schemeClr val="dk1"/>
                        </a:solidFill>
                        <a:latin typeface="Calibri" panose="020F0502020204030204" pitchFamily="34" charset="0"/>
                        <a:ea typeface="+mn-ea"/>
                        <a:cs typeface="Calibri" panose="020F0502020204030204" pitchFamily="34" charset="0"/>
                      </a:endParaRPr>
                    </a:p>
                  </a:txBody>
                  <a:tcPr marT="45714" marB="45714" anchor="ctr"/>
                </a:tc>
                <a:extLst>
                  <a:ext uri="{0D108BD9-81ED-4DB2-BD59-A6C34878D82A}">
                    <a16:rowId xmlns:a16="http://schemas.microsoft.com/office/drawing/2014/main" val="10003"/>
                  </a:ext>
                </a:extLst>
              </a:tr>
              <a:tr h="574806">
                <a:tc>
                  <a:txBody>
                    <a:bodyPr/>
                    <a:lstStyle/>
                    <a:p>
                      <a:pPr marL="119063" marR="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Gal. 2:19-20</a:t>
                      </a:r>
                    </a:p>
                  </a:txBody>
                  <a:tcPr marT="45714" marB="45714" anchor="ctr"/>
                </a:tc>
                <a:tc>
                  <a:txBody>
                    <a:bodyPr/>
                    <a:lstStyle/>
                    <a:p>
                      <a:pPr marL="347663" marR="0" indent="-3476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kern="1200" dirty="0">
                          <a:latin typeface="Calibri" panose="020F0502020204030204" pitchFamily="34" charset="0"/>
                          <a:cs typeface="Calibri" panose="020F0502020204030204" pitchFamily="34" charset="0"/>
                        </a:rPr>
                        <a:t>died to the Law, to live to God</a:t>
                      </a:r>
                      <a:endParaRPr lang="en-US" sz="2800" kern="1200" dirty="0">
                        <a:solidFill>
                          <a:schemeClr val="dk1"/>
                        </a:solidFill>
                        <a:latin typeface="Calibri" panose="020F0502020204030204" pitchFamily="34" charset="0"/>
                        <a:ea typeface="+mn-ea"/>
                        <a:cs typeface="Calibri" panose="020F0502020204030204" pitchFamily="34" charset="0"/>
                      </a:endParaRPr>
                    </a:p>
                  </a:txBody>
                  <a:tcPr marT="45714" marB="45714" anchor="ctr"/>
                </a:tc>
                <a:extLst>
                  <a:ext uri="{0D108BD9-81ED-4DB2-BD59-A6C34878D82A}">
                    <a16:rowId xmlns:a16="http://schemas.microsoft.com/office/drawing/2014/main" val="10004"/>
                  </a:ext>
                </a:extLst>
              </a:tr>
              <a:tr h="1048175">
                <a:tc>
                  <a:txBody>
                    <a:bodyPr/>
                    <a:lstStyle/>
                    <a:p>
                      <a:pPr marL="119063" marR="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Col. 2:20</a:t>
                      </a:r>
                    </a:p>
                  </a:txBody>
                  <a:tcPr marT="45714" marB="45714" anchor="ctr"/>
                </a:tc>
                <a:tc>
                  <a:txBody>
                    <a:bodyPr/>
                    <a:lstStyle/>
                    <a:p>
                      <a:pPr marL="347663" marR="0" indent="-3476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kern="1200" dirty="0">
                          <a:latin typeface="Calibri" panose="020F0502020204030204" pitchFamily="34" charset="0"/>
                          <a:cs typeface="Calibri" panose="020F0502020204030204" pitchFamily="34" charset="0"/>
                        </a:rPr>
                        <a:t>died with Christ to the elementary principles of the world</a:t>
                      </a:r>
                      <a:endParaRPr lang="en-US" sz="2800" kern="1200" dirty="0">
                        <a:solidFill>
                          <a:schemeClr val="dk1"/>
                        </a:solidFill>
                        <a:latin typeface="Calibri" panose="020F0502020204030204" pitchFamily="34" charset="0"/>
                        <a:ea typeface="+mn-ea"/>
                        <a:cs typeface="Calibri" panose="020F0502020204030204" pitchFamily="34" charset="0"/>
                      </a:endParaRPr>
                    </a:p>
                  </a:txBody>
                  <a:tcPr marT="45714" marB="45714" anchor="ctr"/>
                </a:tc>
                <a:extLst>
                  <a:ext uri="{0D108BD9-81ED-4DB2-BD59-A6C34878D82A}">
                    <a16:rowId xmlns:a16="http://schemas.microsoft.com/office/drawing/2014/main" val="10005"/>
                  </a:ext>
                </a:extLst>
              </a:tr>
              <a:tr h="1048175">
                <a:tc>
                  <a:txBody>
                    <a:bodyPr/>
                    <a:lstStyle/>
                    <a:p>
                      <a:pPr marL="119063" marR="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latin typeface="Calibri" panose="020F0502020204030204" pitchFamily="34" charset="0"/>
                          <a:ea typeface="+mn-ea"/>
                          <a:cs typeface="Calibri" panose="020F0502020204030204" pitchFamily="34" charset="0"/>
                        </a:rPr>
                        <a:t>Col. 3:5, 20</a:t>
                      </a:r>
                    </a:p>
                  </a:txBody>
                  <a:tcPr marT="45714" marB="45714" anchor="ctr"/>
                </a:tc>
                <a:tc>
                  <a:txBody>
                    <a:bodyPr/>
                    <a:lstStyle/>
                    <a:p>
                      <a:pPr marL="347663" marR="0" indent="-34766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800" kern="1200" dirty="0">
                          <a:latin typeface="Calibri" panose="020F0502020204030204" pitchFamily="34" charset="0"/>
                          <a:cs typeface="Calibri" panose="020F0502020204030204" pitchFamily="34" charset="0"/>
                        </a:rPr>
                        <a:t>dead to sin, died with Christ to the world</a:t>
                      </a:r>
                      <a:endParaRPr lang="en-US" sz="2800" kern="1200" dirty="0">
                        <a:solidFill>
                          <a:schemeClr val="dk1"/>
                        </a:solidFill>
                        <a:latin typeface="Calibri" panose="020F0502020204030204" pitchFamily="34" charset="0"/>
                        <a:ea typeface="+mn-ea"/>
                        <a:cs typeface="Calibri" panose="020F0502020204030204" pitchFamily="34" charset="0"/>
                      </a:endParaRPr>
                    </a:p>
                  </a:txBody>
                  <a:tcPr marT="45714" marB="45714" anchor="ctr"/>
                </a:tc>
                <a:extLst>
                  <a:ext uri="{0D108BD9-81ED-4DB2-BD59-A6C34878D82A}">
                    <a16:rowId xmlns:a16="http://schemas.microsoft.com/office/drawing/2014/main" val="10006"/>
                  </a:ext>
                </a:extLst>
              </a:tr>
            </a:tbl>
          </a:graphicData>
        </a:graphic>
      </p:graphicFrame>
      <p:sp>
        <p:nvSpPr>
          <p:cNvPr id="19482" name="Text Box 4">
            <a:extLst>
              <a:ext uri="{FF2B5EF4-FFF2-40B4-BE49-F238E27FC236}">
                <a16:creationId xmlns:a16="http://schemas.microsoft.com/office/drawing/2014/main" id="{38261726-521D-49A2-B208-911AD91A3DC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1B749E-CEC3-4027-80BC-C288E221E9A7}"/>
              </a:ext>
            </a:extLst>
          </p:cNvPr>
          <p:cNvSpPr>
            <a:spLocks noGrp="1" noChangeArrowheads="1"/>
          </p:cNvSpPr>
          <p:nvPr>
            <p:ph type="title"/>
          </p:nvPr>
        </p:nvSpPr>
        <p:spPr>
          <a:xfrm>
            <a:off x="0" y="685800"/>
            <a:ext cx="9144000" cy="685800"/>
          </a:xfrm>
        </p:spPr>
        <p:txBody>
          <a:bodyPr/>
          <a:lstStyle/>
          <a:p>
            <a:pPr eaLnBrk="1" hangingPunct="1"/>
            <a:r>
              <a:rPr lang="en-US" altLang="en-US" sz="3200" b="1" dirty="0">
                <a:solidFill>
                  <a:srgbClr val="0000FF"/>
                </a:solidFill>
              </a:rPr>
              <a:t>God’s External &amp; Visible Presence with Israel </a:t>
            </a:r>
          </a:p>
        </p:txBody>
      </p:sp>
      <p:sp>
        <p:nvSpPr>
          <p:cNvPr id="50180" name="Text Box 5">
            <a:extLst>
              <a:ext uri="{FF2B5EF4-FFF2-40B4-BE49-F238E27FC236}">
                <a16:creationId xmlns:a16="http://schemas.microsoft.com/office/drawing/2014/main" id="{7F03524A-75DE-414F-89B1-C36E7F769FD2}"/>
              </a:ext>
            </a:extLst>
          </p:cNvPr>
          <p:cNvSpPr txBox="1">
            <a:spLocks noChangeArrowheads="1"/>
          </p:cNvSpPr>
          <p:nvPr/>
        </p:nvSpPr>
        <p:spPr bwMode="auto">
          <a:xfrm>
            <a:off x="800100" y="5791200"/>
            <a:ext cx="7543800" cy="954087"/>
          </a:xfrm>
          <a:prstGeom prst="rect">
            <a:avLst/>
          </a:prstGeom>
          <a:noFill/>
          <a:ln w="38100">
            <a:noFill/>
            <a:miter lim="800000"/>
            <a:headEnd/>
            <a:tailEnd/>
          </a:ln>
          <a:effectLs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ts val="600"/>
              </a:spcBef>
              <a:spcAft>
                <a:spcPts val="600"/>
              </a:spcAft>
            </a:pPr>
            <a:r>
              <a:rPr lang="en-US" altLang="en-US" sz="2800" dirty="0">
                <a:latin typeface="Calibri" panose="020F0502020204030204" pitchFamily="34" charset="0"/>
                <a:cs typeface="Calibri" panose="020F0502020204030204" pitchFamily="34" charset="0"/>
              </a:rPr>
              <a:t>So the Israelites always had a </a:t>
            </a:r>
            <a:r>
              <a:rPr lang="en-US" altLang="en-US" sz="2800" b="1" u="sng" dirty="0">
                <a:latin typeface="Calibri" panose="020F0502020204030204" pitchFamily="34" charset="0"/>
                <a:cs typeface="Calibri" panose="020F0502020204030204" pitchFamily="34" charset="0"/>
              </a:rPr>
              <a:t>visible</a:t>
            </a:r>
            <a:r>
              <a:rPr lang="en-US" altLang="en-US" sz="2800" dirty="0">
                <a:latin typeface="Calibri" panose="020F0502020204030204" pitchFamily="34" charset="0"/>
                <a:cs typeface="Calibri" panose="020F0502020204030204" pitchFamily="34" charset="0"/>
              </a:rPr>
              <a:t> reminder of God’s presence in the wilderness.</a:t>
            </a:r>
          </a:p>
        </p:txBody>
      </p:sp>
      <p:sp>
        <p:nvSpPr>
          <p:cNvPr id="20485" name="Text Box 4">
            <a:extLst>
              <a:ext uri="{FF2B5EF4-FFF2-40B4-BE49-F238E27FC236}">
                <a16:creationId xmlns:a16="http://schemas.microsoft.com/office/drawing/2014/main" id="{F579CF23-75E7-4BC9-88B3-DD1B2F68EA0A}"/>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4" name="Picture 3">
            <a:extLst>
              <a:ext uri="{FF2B5EF4-FFF2-40B4-BE49-F238E27FC236}">
                <a16:creationId xmlns:a16="http://schemas.microsoft.com/office/drawing/2014/main" id="{754F92DB-5D5A-47BF-9281-560535B591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9976" y="1447800"/>
            <a:ext cx="5664048" cy="41148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BB77E8-C91A-47A9-B9E2-AC8E6B145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447800"/>
            <a:ext cx="5486400" cy="4114800"/>
          </a:xfrm>
          <a:prstGeom prst="rect">
            <a:avLst/>
          </a:prstGeom>
          <a:ln w="38100">
            <a:solidFill>
              <a:schemeClr val="bg1"/>
            </a:solidFill>
          </a:ln>
        </p:spPr>
      </p:pic>
      <p:sp>
        <p:nvSpPr>
          <p:cNvPr id="21506" name="Rectangle 2">
            <a:extLst>
              <a:ext uri="{FF2B5EF4-FFF2-40B4-BE49-F238E27FC236}">
                <a16:creationId xmlns:a16="http://schemas.microsoft.com/office/drawing/2014/main" id="{FE79B504-95C5-4FCB-84F6-5AA85200FABB}"/>
              </a:ext>
            </a:extLst>
          </p:cNvPr>
          <p:cNvSpPr>
            <a:spLocks noGrp="1" noChangeArrowheads="1"/>
          </p:cNvSpPr>
          <p:nvPr>
            <p:ph type="title"/>
          </p:nvPr>
        </p:nvSpPr>
        <p:spPr>
          <a:xfrm>
            <a:off x="0" y="685800"/>
            <a:ext cx="9144000" cy="762000"/>
          </a:xfrm>
        </p:spPr>
        <p:txBody>
          <a:bodyPr/>
          <a:lstStyle/>
          <a:p>
            <a:pPr eaLnBrk="1" hangingPunct="1"/>
            <a:r>
              <a:rPr lang="en-US" altLang="en-US" sz="3200" b="1" dirty="0">
                <a:solidFill>
                  <a:srgbClr val="C00000"/>
                </a:solidFill>
              </a:rPr>
              <a:t>God’s Internal &amp; Invisible Presence with Us </a:t>
            </a:r>
          </a:p>
        </p:txBody>
      </p:sp>
      <p:sp>
        <p:nvSpPr>
          <p:cNvPr id="51203" name="Rectangle 3">
            <a:extLst>
              <a:ext uri="{FF2B5EF4-FFF2-40B4-BE49-F238E27FC236}">
                <a16:creationId xmlns:a16="http://schemas.microsoft.com/office/drawing/2014/main" id="{4404AFBA-1A9B-495E-8259-00BB8BA400AB}"/>
              </a:ext>
            </a:extLst>
          </p:cNvPr>
          <p:cNvSpPr>
            <a:spLocks noGrp="1" noChangeArrowheads="1"/>
          </p:cNvSpPr>
          <p:nvPr>
            <p:ph type="body" sz="half" idx="1"/>
          </p:nvPr>
        </p:nvSpPr>
        <p:spPr>
          <a:xfrm>
            <a:off x="1828800" y="1447800"/>
            <a:ext cx="5486400" cy="2971800"/>
          </a:xfrm>
          <a:noFill/>
          <a:ln>
            <a:noFill/>
            <a:miter lim="800000"/>
            <a:headEnd/>
            <a:tailEnd/>
          </a:ln>
        </p:spPr>
        <p:txBody>
          <a:bodyPr/>
          <a:lstStyle/>
          <a:p>
            <a:pPr marL="0" indent="0" algn="ctr" eaLnBrk="1" hangingPunct="1">
              <a:spcBef>
                <a:spcPts val="600"/>
              </a:spcBef>
              <a:spcAft>
                <a:spcPts val="600"/>
              </a:spcAft>
              <a:buFontTx/>
              <a:buNone/>
            </a:pPr>
            <a:r>
              <a:rPr lang="en-US" altLang="en-US" b="1" kern="1200" dirty="0">
                <a:solidFill>
                  <a:srgbClr val="0000FF"/>
                </a:solidFill>
                <a:ea typeface="+mj-ea"/>
              </a:rPr>
              <a:t>1 Corinthians 3:16 </a:t>
            </a:r>
          </a:p>
          <a:p>
            <a:pPr marL="0" indent="0" algn="just" eaLnBrk="1" hangingPunct="1">
              <a:spcBef>
                <a:spcPts val="600"/>
              </a:spcBef>
              <a:spcAft>
                <a:spcPts val="600"/>
              </a:spcAft>
              <a:buFontTx/>
              <a:buNone/>
            </a:pPr>
            <a:r>
              <a:rPr lang="en-US" altLang="en-US" dirty="0"/>
              <a:t>Do you not know that you are a temple of God and that the Spirit of God dwells in you?</a:t>
            </a:r>
          </a:p>
        </p:txBody>
      </p:sp>
      <p:sp>
        <p:nvSpPr>
          <p:cNvPr id="51204" name="Text Box 5">
            <a:extLst>
              <a:ext uri="{FF2B5EF4-FFF2-40B4-BE49-F238E27FC236}">
                <a16:creationId xmlns:a16="http://schemas.microsoft.com/office/drawing/2014/main" id="{1E50B26E-0DB4-4771-9586-124A86CD41FA}"/>
              </a:ext>
            </a:extLst>
          </p:cNvPr>
          <p:cNvSpPr txBox="1">
            <a:spLocks noChangeArrowheads="1"/>
          </p:cNvSpPr>
          <p:nvPr/>
        </p:nvSpPr>
        <p:spPr bwMode="auto">
          <a:xfrm>
            <a:off x="990600" y="5791200"/>
            <a:ext cx="7162800" cy="954107"/>
          </a:xfrm>
          <a:prstGeom prst="rect">
            <a:avLst/>
          </a:prstGeom>
          <a:noFill/>
          <a:ln w="38100">
            <a:noFill/>
            <a:miter lim="800000"/>
            <a:headEnd/>
            <a:tailEnd/>
          </a:ln>
          <a:effectLs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So we have an </a:t>
            </a:r>
            <a:r>
              <a:rPr lang="en-US" altLang="en-US" sz="2800" b="1" u="sng" dirty="0">
                <a:latin typeface="Calibri" panose="020F0502020204030204" pitchFamily="34" charset="0"/>
                <a:cs typeface="Calibri" panose="020F0502020204030204" pitchFamily="34" charset="0"/>
              </a:rPr>
              <a:t>Internal and Invisible</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reminder of God’s constant presence, wherever we go.</a:t>
            </a:r>
          </a:p>
        </p:txBody>
      </p:sp>
      <p:sp>
        <p:nvSpPr>
          <p:cNvPr id="21509" name="Text Box 4">
            <a:extLst>
              <a:ext uri="{FF2B5EF4-FFF2-40B4-BE49-F238E27FC236}">
                <a16:creationId xmlns:a16="http://schemas.microsoft.com/office/drawing/2014/main" id="{6AE97C97-6CE6-4864-BDE6-54BBF9052E4D}"/>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2" name="Picture 1">
            <a:extLst>
              <a:ext uri="{FF2B5EF4-FFF2-40B4-BE49-F238E27FC236}">
                <a16:creationId xmlns:a16="http://schemas.microsoft.com/office/drawing/2014/main" id="{56690562-8779-4DB8-B5F0-F366FB9E62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00400" y="3398520"/>
            <a:ext cx="2743200" cy="109728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EA9DB1-E51F-4458-80D6-C73CDB257223}"/>
              </a:ext>
            </a:extLst>
          </p:cNvPr>
          <p:cNvSpPr/>
          <p:nvPr/>
        </p:nvSpPr>
        <p:spPr>
          <a:xfrm>
            <a:off x="2889488" y="381000"/>
            <a:ext cx="3365024" cy="646331"/>
          </a:xfrm>
          <a:prstGeom prst="rect">
            <a:avLst/>
          </a:prstGeom>
        </p:spPr>
        <p:txBody>
          <a:bodyPr wrap="none">
            <a:spAutoFit/>
          </a:bodyPr>
          <a:lstStyle/>
          <a:p>
            <a:r>
              <a:rPr lang="en-US" sz="3600" b="1" kern="0" dirty="0">
                <a:latin typeface="Calibri" panose="020F0502020204030204" pitchFamily="34" charset="0"/>
                <a:ea typeface="+mj-ea"/>
                <a:cs typeface="Calibri" panose="020F0502020204030204" pitchFamily="34" charset="0"/>
              </a:rPr>
              <a:t>END OF REVIEW </a:t>
            </a:r>
          </a:p>
        </p:txBody>
      </p:sp>
      <p:sp>
        <p:nvSpPr>
          <p:cNvPr id="7" name="Rectangle 6">
            <a:extLst>
              <a:ext uri="{FF2B5EF4-FFF2-40B4-BE49-F238E27FC236}">
                <a16:creationId xmlns:a16="http://schemas.microsoft.com/office/drawing/2014/main" id="{68EF2DD8-64AF-41C8-97B7-CA74C7D54B54}"/>
              </a:ext>
            </a:extLst>
          </p:cNvPr>
          <p:cNvSpPr/>
          <p:nvPr/>
        </p:nvSpPr>
        <p:spPr>
          <a:xfrm>
            <a:off x="3703814" y="5830669"/>
            <a:ext cx="1736373" cy="646331"/>
          </a:xfrm>
          <a:prstGeom prst="rect">
            <a:avLst/>
          </a:prstGeom>
        </p:spPr>
        <p:txBody>
          <a:bodyPr wrap="none">
            <a:spAutoFit/>
          </a:bodyPr>
          <a:lstStyle/>
          <a:p>
            <a:r>
              <a:rPr lang="en-US" sz="3600" b="1" kern="0" dirty="0">
                <a:latin typeface="Calibri" panose="020F0502020204030204" pitchFamily="34" charset="0"/>
                <a:ea typeface="+mj-ea"/>
                <a:cs typeface="Calibri" panose="020F0502020204030204" pitchFamily="34" charset="0"/>
              </a:rPr>
              <a:t>FINALLY</a:t>
            </a:r>
          </a:p>
        </p:txBody>
      </p:sp>
      <p:pic>
        <p:nvPicPr>
          <p:cNvPr id="8" name="Picture 7">
            <a:extLst>
              <a:ext uri="{FF2B5EF4-FFF2-40B4-BE49-F238E27FC236}">
                <a16:creationId xmlns:a16="http://schemas.microsoft.com/office/drawing/2014/main" id="{2EF852D2-11DB-4635-BD59-C139A15AEF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6931" y="1143000"/>
            <a:ext cx="6870138" cy="4572000"/>
          </a:xfrm>
          <a:prstGeom prst="rect">
            <a:avLst/>
          </a:prstGeom>
        </p:spPr>
      </p:pic>
    </p:spTree>
    <p:extLst>
      <p:ext uri="{BB962C8B-B14F-4D97-AF65-F5344CB8AC3E}">
        <p14:creationId xmlns:p14="http://schemas.microsoft.com/office/powerpoint/2010/main" val="1222573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5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4</a:t>
            </a:r>
          </a:p>
          <a:p>
            <a:pPr marL="461963" lvl="1" indent="-461963" eaLnBrk="1" hangingPunct="1">
              <a:spcBef>
                <a:spcPts val="0"/>
              </a:spcBef>
              <a:spcAft>
                <a:spcPts val="1200"/>
              </a:spcAft>
              <a:buFont typeface="+mj-lt"/>
              <a:buAutoNum type="romanUcPeriod"/>
              <a:tabLst>
                <a:tab pos="1939925" algn="l"/>
              </a:tabLst>
            </a:pPr>
            <a:r>
              <a:rPr lang="en-US" altLang="en-US" sz="3000" b="1" dirty="0">
                <a:solidFill>
                  <a:srgbClr val="0000FF"/>
                </a:solidFill>
                <a:latin typeface="Calibri" panose="020F0502020204030204" pitchFamily="34" charset="0"/>
                <a:cs typeface="Calibri" panose="020F0502020204030204" pitchFamily="34" charset="0"/>
              </a:rPr>
              <a:t>A Mountaintop Experience – Part 1 (Exo. 19:10-25)</a:t>
            </a:r>
            <a:endParaRPr lang="en-US" sz="3000" b="1" dirty="0">
              <a:solidFill>
                <a:srgbClr val="0000FF"/>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4208659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5DBA8714-1DEC-4340-807A-66315199ECB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pic>
        <p:nvPicPr>
          <p:cNvPr id="23555" name="Picture 2">
            <a:extLst>
              <a:ext uri="{FF2B5EF4-FFF2-40B4-BE49-F238E27FC236}">
                <a16:creationId xmlns:a16="http://schemas.microsoft.com/office/drawing/2014/main" id="{6BEFDB7A-7970-4B8F-9940-BC9A0C963D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4810" y="1905000"/>
            <a:ext cx="542059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2532" name="Rectangle 1">
            <a:extLst>
              <a:ext uri="{FF2B5EF4-FFF2-40B4-BE49-F238E27FC236}">
                <a16:creationId xmlns:a16="http://schemas.microsoft.com/office/drawing/2014/main" id="{D60A3E7C-6221-469E-8457-3BA5CF0E28B9}"/>
              </a:ext>
            </a:extLst>
          </p:cNvPr>
          <p:cNvSpPr>
            <a:spLocks noChangeArrowheads="1"/>
          </p:cNvSpPr>
          <p:nvPr/>
        </p:nvSpPr>
        <p:spPr bwMode="auto">
          <a:xfrm>
            <a:off x="1133078" y="649288"/>
            <a:ext cx="68778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0000FF"/>
                </a:solidFill>
                <a:latin typeface="Calibri" panose="020F0502020204030204" pitchFamily="34" charset="0"/>
                <a:cs typeface="Calibri" panose="020F0502020204030204" pitchFamily="34" charset="0"/>
              </a:rPr>
              <a:t>A Mountaintop Experience – Part 1</a:t>
            </a:r>
          </a:p>
          <a:p>
            <a:pPr algn="ctr" eaLnBrk="1" hangingPunct="1"/>
            <a:r>
              <a:rPr lang="en-US" altLang="en-US" sz="3600" b="1" dirty="0">
                <a:solidFill>
                  <a:srgbClr val="0000FF"/>
                </a:solidFill>
                <a:latin typeface="Calibri" panose="020F0502020204030204" pitchFamily="34" charset="0"/>
                <a:cs typeface="Calibri" panose="020F0502020204030204" pitchFamily="34" charset="0"/>
              </a:rPr>
              <a:t>Exodus 19:10-25</a:t>
            </a:r>
          </a:p>
        </p:txBody>
      </p:sp>
      <p:pic>
        <p:nvPicPr>
          <p:cNvPr id="23557" name="Picture 5">
            <a:extLst>
              <a:ext uri="{FF2B5EF4-FFF2-40B4-BE49-F238E27FC236}">
                <a16:creationId xmlns:a16="http://schemas.microsoft.com/office/drawing/2014/main" id="{38711ABC-B47D-4139-B86C-2F05EAB628B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7306" y="1905000"/>
            <a:ext cx="2910089"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8CC940-A297-4235-A4C1-991270AF8D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 y="45720"/>
            <a:ext cx="9022080" cy="6766560"/>
          </a:xfrm>
          <a:prstGeom prst="rect">
            <a:avLst/>
          </a:prstGeom>
          <a:ln w="38100">
            <a:solidFill>
              <a:schemeClr val="bg1"/>
            </a:solidFill>
          </a:ln>
        </p:spPr>
      </p:pic>
      <p:sp>
        <p:nvSpPr>
          <p:cNvPr id="10" name="Rectangle 2">
            <a:extLst>
              <a:ext uri="{FF2B5EF4-FFF2-40B4-BE49-F238E27FC236}">
                <a16:creationId xmlns:a16="http://schemas.microsoft.com/office/drawing/2014/main" id="{1F9B8ED8-5728-4A8B-8E01-073765E2969F}"/>
              </a:ext>
            </a:extLst>
          </p:cNvPr>
          <p:cNvSpPr txBox="1">
            <a:spLocks noChangeArrowheads="1"/>
          </p:cNvSpPr>
          <p:nvPr/>
        </p:nvSpPr>
        <p:spPr bwMode="auto">
          <a:xfrm>
            <a:off x="152400" y="76200"/>
            <a:ext cx="8839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Exodus 19:10–14a</a:t>
            </a:r>
          </a:p>
          <a:p>
            <a:pPr algn="just">
              <a:spcBef>
                <a:spcPts val="600"/>
              </a:spcBef>
              <a:spcAft>
                <a:spcPts val="600"/>
              </a:spcAft>
              <a:defRPr/>
            </a:pPr>
            <a:r>
              <a:rPr lang="en-US" sz="2800" baseline="30000" dirty="0">
                <a:latin typeface="Calibri" panose="020F0502020204030204" pitchFamily="34" charset="0"/>
                <a:cs typeface="Calibri" panose="020F0502020204030204" pitchFamily="34" charset="0"/>
              </a:rPr>
              <a:t>10</a:t>
            </a:r>
            <a:r>
              <a:rPr lang="en-US" sz="2800" dirty="0">
                <a:latin typeface="Calibri" panose="020F0502020204030204" pitchFamily="34" charset="0"/>
                <a:cs typeface="Calibri" panose="020F0502020204030204" pitchFamily="34" charset="0"/>
              </a:rPr>
              <a:t>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also said to Moses, “Go to the people and </a:t>
            </a:r>
            <a:r>
              <a:rPr lang="en-US" sz="2800" b="1" dirty="0">
                <a:solidFill>
                  <a:srgbClr val="0000FF"/>
                </a:solidFill>
                <a:latin typeface="Calibri" panose="020F0502020204030204" pitchFamily="34" charset="0"/>
                <a:cs typeface="Calibri" panose="020F0502020204030204" pitchFamily="34" charset="0"/>
              </a:rPr>
              <a:t>consecrate</a:t>
            </a:r>
            <a:r>
              <a:rPr lang="en-US" sz="2800" dirty="0">
                <a:latin typeface="Calibri" panose="020F0502020204030204" pitchFamily="34" charset="0"/>
                <a:cs typeface="Calibri" panose="020F0502020204030204" pitchFamily="34" charset="0"/>
              </a:rPr>
              <a:t> them today and tomorrow, and let them wash their garments; </a:t>
            </a:r>
            <a:r>
              <a:rPr lang="en-US" sz="2800" baseline="30000" dirty="0">
                <a:latin typeface="Calibri" panose="020F0502020204030204" pitchFamily="34" charset="0"/>
                <a:cs typeface="Calibri" panose="020F0502020204030204" pitchFamily="34" charset="0"/>
              </a:rPr>
              <a:t>11</a:t>
            </a:r>
            <a:r>
              <a:rPr lang="en-US" sz="2800" dirty="0">
                <a:latin typeface="Calibri" panose="020F0502020204030204" pitchFamily="34" charset="0"/>
                <a:cs typeface="Calibri" panose="020F0502020204030204" pitchFamily="34" charset="0"/>
              </a:rPr>
              <a:t> and let them be ready for the third day, for on the third day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will come down on Mount Sinai in the sight of all the people. </a:t>
            </a:r>
            <a:r>
              <a:rPr lang="en-US" sz="2800" baseline="30000" dirty="0">
                <a:latin typeface="Calibri" panose="020F0502020204030204" pitchFamily="34" charset="0"/>
                <a:cs typeface="Calibri" panose="020F0502020204030204" pitchFamily="34" charset="0"/>
              </a:rPr>
              <a:t>12</a:t>
            </a:r>
            <a:r>
              <a:rPr lang="en-US" sz="2800" dirty="0">
                <a:latin typeface="Calibri" panose="020F0502020204030204" pitchFamily="34" charset="0"/>
                <a:cs typeface="Calibri" panose="020F0502020204030204" pitchFamily="34" charset="0"/>
              </a:rPr>
              <a:t> “</a:t>
            </a:r>
            <a:r>
              <a:rPr lang="en-US" sz="2800" b="1" dirty="0">
                <a:solidFill>
                  <a:srgbClr val="0000FF"/>
                </a:solidFill>
                <a:latin typeface="Calibri" panose="020F0502020204030204" pitchFamily="34" charset="0"/>
                <a:cs typeface="Calibri" panose="020F0502020204030204" pitchFamily="34" charset="0"/>
              </a:rPr>
              <a:t>You shall set bounds for the people all around</a:t>
            </a:r>
            <a:r>
              <a:rPr lang="en-US" sz="2800" dirty="0">
                <a:latin typeface="Calibri" panose="020F0502020204030204" pitchFamily="34" charset="0"/>
                <a:cs typeface="Calibri" panose="020F0502020204030204" pitchFamily="34" charset="0"/>
              </a:rPr>
              <a:t>, saying, ‘Beware that you do not go up on the mountain or touch the border of it; whoever touches the mountain shall surely be put to death. </a:t>
            </a:r>
            <a:r>
              <a:rPr lang="en-US" sz="2800" baseline="30000" dirty="0">
                <a:latin typeface="Calibri" panose="020F0502020204030204" pitchFamily="34" charset="0"/>
                <a:cs typeface="Calibri" panose="020F0502020204030204" pitchFamily="34" charset="0"/>
              </a:rPr>
              <a:t>13</a:t>
            </a:r>
            <a:r>
              <a:rPr lang="en-US" sz="2800" dirty="0">
                <a:latin typeface="Calibri" panose="020F0502020204030204" pitchFamily="34" charset="0"/>
                <a:cs typeface="Calibri" panose="020F0502020204030204" pitchFamily="34" charset="0"/>
              </a:rPr>
              <a:t> ‘No hand shall touch him, but he shall surely be stoned or shot through; whether beast or man, he shall not live.’ </a:t>
            </a:r>
            <a:r>
              <a:rPr lang="en-US" sz="2800" b="1" dirty="0">
                <a:solidFill>
                  <a:srgbClr val="0000FF"/>
                </a:solidFill>
                <a:latin typeface="Calibri" panose="020F0502020204030204" pitchFamily="34" charset="0"/>
                <a:cs typeface="Calibri" panose="020F0502020204030204" pitchFamily="34" charset="0"/>
              </a:rPr>
              <a:t>When the ram’s horn sounds a long blast, they shall come up to the mountain</a:t>
            </a:r>
            <a:r>
              <a:rPr lang="en-US" sz="2800" dirty="0">
                <a:latin typeface="Calibri" panose="020F0502020204030204" pitchFamily="34" charset="0"/>
                <a:cs typeface="Calibri" panose="020F0502020204030204" pitchFamily="34" charset="0"/>
              </a:rPr>
              <a:t>.” </a:t>
            </a:r>
            <a:r>
              <a:rPr lang="en-US" sz="2800" baseline="30000" dirty="0">
                <a:latin typeface="Calibri" panose="020F0502020204030204" pitchFamily="34" charset="0"/>
                <a:cs typeface="Calibri" panose="020F0502020204030204" pitchFamily="34" charset="0"/>
              </a:rPr>
              <a:t>14</a:t>
            </a:r>
            <a:r>
              <a:rPr lang="en-US" sz="2800" dirty="0">
                <a:latin typeface="Calibri" panose="020F0502020204030204" pitchFamily="34" charset="0"/>
                <a:cs typeface="Calibri" panose="020F0502020204030204" pitchFamily="34" charset="0"/>
              </a:rPr>
              <a:t> So Moses went down from the mountain to…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t>…is to Compare and Contrast </a:t>
            </a:r>
            <a:r>
              <a:rPr lang="en-US" altLang="en-US" b="1" dirty="0">
                <a:solidFill>
                  <a:srgbClr val="0000FF"/>
                </a:solidFill>
              </a:rPr>
              <a:t>Law</a:t>
            </a:r>
            <a:r>
              <a:rPr lang="en-US" altLang="en-US" b="1" dirty="0"/>
              <a:t> and </a:t>
            </a:r>
            <a:r>
              <a:rPr lang="en-US" altLang="en-US" b="1" dirty="0">
                <a:solidFill>
                  <a:srgbClr val="C00000"/>
                </a:solidFill>
              </a:rPr>
              <a:t>Grace</a:t>
            </a:r>
            <a:r>
              <a:rPr lang="en-US" altLang="en-US" b="1" dirty="0"/>
              <a:t> so as to properly understand these two important themes and </a:t>
            </a:r>
            <a:r>
              <a:rPr lang="en-US" altLang="en-US" b="1" i="1" dirty="0">
                <a:solidFill>
                  <a:srgbClr val="008000"/>
                </a:solidFill>
              </a:rPr>
              <a:t>how they are related to the life of the New Testament Believer</a:t>
            </a:r>
            <a:r>
              <a:rPr lang="en-US" altLang="en-US" b="1" dirty="0"/>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cs typeface="Calibri" panose="020F0502020204030204" pitchFamily="34" charset="0"/>
              </a:rPr>
              <a:t>Law &amp; Grace</a:t>
            </a:r>
          </a:p>
        </p:txBody>
      </p:sp>
    </p:spTree>
    <p:extLst>
      <p:ext uri="{BB962C8B-B14F-4D97-AF65-F5344CB8AC3E}">
        <p14:creationId xmlns:p14="http://schemas.microsoft.com/office/powerpoint/2010/main" val="1544723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A2E12-4C26-4E97-8816-D2191128A0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8847"/>
            <a:ext cx="9096020" cy="6840305"/>
          </a:xfrm>
          <a:prstGeom prst="rect">
            <a:avLst/>
          </a:prstGeom>
        </p:spPr>
      </p:pic>
      <p:sp>
        <p:nvSpPr>
          <p:cNvPr id="10" name="Rectangle 2">
            <a:extLst>
              <a:ext uri="{FF2B5EF4-FFF2-40B4-BE49-F238E27FC236}">
                <a16:creationId xmlns:a16="http://schemas.microsoft.com/office/drawing/2014/main" id="{B45972FA-741E-41A6-BB9C-D3866711480F}"/>
              </a:ext>
            </a:extLst>
          </p:cNvPr>
          <p:cNvSpPr txBox="1">
            <a:spLocks noChangeArrowheads="1"/>
          </p:cNvSpPr>
          <p:nvPr/>
        </p:nvSpPr>
        <p:spPr bwMode="auto">
          <a:xfrm>
            <a:off x="152400" y="76200"/>
            <a:ext cx="88392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Exodus 19:14b–19a</a:t>
            </a:r>
          </a:p>
          <a:p>
            <a:pPr algn="just">
              <a:spcBef>
                <a:spcPts val="600"/>
              </a:spcBef>
              <a:spcAft>
                <a:spcPts val="600"/>
              </a:spcAft>
              <a:defRPr/>
            </a:pPr>
            <a:r>
              <a:rPr lang="en-US" sz="2800" dirty="0">
                <a:latin typeface="Calibri" panose="020F0502020204030204" pitchFamily="34" charset="0"/>
                <a:cs typeface="Calibri" panose="020F0502020204030204" pitchFamily="34" charset="0"/>
              </a:rPr>
              <a:t>…the people and </a:t>
            </a:r>
            <a:r>
              <a:rPr lang="en-US" sz="2800" b="1" dirty="0">
                <a:solidFill>
                  <a:srgbClr val="0000FF"/>
                </a:solidFill>
                <a:latin typeface="Calibri" panose="020F0502020204030204" pitchFamily="34" charset="0"/>
                <a:cs typeface="Calibri" panose="020F0502020204030204" pitchFamily="34" charset="0"/>
              </a:rPr>
              <a:t>consecrated</a:t>
            </a:r>
            <a:r>
              <a:rPr lang="en-US" sz="2800" dirty="0">
                <a:latin typeface="Calibri" panose="020F0502020204030204" pitchFamily="34" charset="0"/>
                <a:cs typeface="Calibri" panose="020F0502020204030204" pitchFamily="34" charset="0"/>
              </a:rPr>
              <a:t> the people, and they washed their garments. </a:t>
            </a:r>
            <a:r>
              <a:rPr lang="en-US" sz="2800" baseline="30000" dirty="0">
                <a:latin typeface="Calibri" panose="020F0502020204030204" pitchFamily="34" charset="0"/>
                <a:cs typeface="Calibri" panose="020F0502020204030204" pitchFamily="34" charset="0"/>
              </a:rPr>
              <a:t>15</a:t>
            </a:r>
            <a:r>
              <a:rPr lang="en-US" sz="2800" dirty="0">
                <a:latin typeface="Calibri" panose="020F0502020204030204" pitchFamily="34" charset="0"/>
                <a:cs typeface="Calibri" panose="020F0502020204030204" pitchFamily="34" charset="0"/>
              </a:rPr>
              <a:t> He said to the people, “Be ready for the third day; do not go near a woman.”  </a:t>
            </a:r>
            <a:r>
              <a:rPr lang="en-US" sz="2800" baseline="30000" dirty="0">
                <a:latin typeface="Calibri" panose="020F0502020204030204" pitchFamily="34" charset="0"/>
                <a:cs typeface="Calibri" panose="020F0502020204030204" pitchFamily="34" charset="0"/>
              </a:rPr>
              <a:t>16</a:t>
            </a:r>
            <a:r>
              <a:rPr lang="en-US" sz="2800" dirty="0">
                <a:latin typeface="Calibri" panose="020F0502020204030204" pitchFamily="34" charset="0"/>
                <a:cs typeface="Calibri" panose="020F0502020204030204" pitchFamily="34" charset="0"/>
              </a:rPr>
              <a:t> So it came about on the third day, when it was morning, that there were </a:t>
            </a:r>
            <a:r>
              <a:rPr lang="en-US" sz="2800" b="1" dirty="0">
                <a:solidFill>
                  <a:srgbClr val="0000FF"/>
                </a:solidFill>
                <a:latin typeface="Calibri" panose="020F0502020204030204" pitchFamily="34" charset="0"/>
                <a:cs typeface="Calibri" panose="020F0502020204030204" pitchFamily="34" charset="0"/>
              </a:rPr>
              <a:t>thunder and lightning flashes and a thick cloud upon the mountain</a:t>
            </a:r>
            <a:r>
              <a:rPr lang="en-US" sz="2800" dirty="0">
                <a:latin typeface="Calibri" panose="020F0502020204030204" pitchFamily="34" charset="0"/>
                <a:cs typeface="Calibri" panose="020F0502020204030204" pitchFamily="34" charset="0"/>
              </a:rPr>
              <a:t> and </a:t>
            </a:r>
            <a:r>
              <a:rPr lang="en-US" sz="2800" b="1" dirty="0">
                <a:solidFill>
                  <a:srgbClr val="0000FF"/>
                </a:solidFill>
                <a:latin typeface="Calibri" panose="020F0502020204030204" pitchFamily="34" charset="0"/>
                <a:cs typeface="Calibri" panose="020F0502020204030204" pitchFamily="34" charset="0"/>
              </a:rPr>
              <a:t>a very loud trumpet sound, so that all the people who </a:t>
            </a:r>
            <a:r>
              <a:rPr lang="en-US" sz="2800" b="1" i="1" dirty="0">
                <a:solidFill>
                  <a:srgbClr val="0000FF"/>
                </a:solidFill>
                <a:latin typeface="Calibri" panose="020F0502020204030204" pitchFamily="34" charset="0"/>
                <a:cs typeface="Calibri" panose="020F0502020204030204" pitchFamily="34" charset="0"/>
              </a:rPr>
              <a:t>were </a:t>
            </a:r>
            <a:r>
              <a:rPr lang="en-US" sz="2800" b="1" dirty="0">
                <a:solidFill>
                  <a:srgbClr val="0000FF"/>
                </a:solidFill>
                <a:latin typeface="Calibri" panose="020F0502020204030204" pitchFamily="34" charset="0"/>
                <a:cs typeface="Calibri" panose="020F0502020204030204" pitchFamily="34" charset="0"/>
              </a:rPr>
              <a:t>in the camp trembled</a:t>
            </a:r>
            <a:r>
              <a:rPr lang="en-US" sz="2800" dirty="0">
                <a:latin typeface="Calibri" panose="020F0502020204030204" pitchFamily="34" charset="0"/>
                <a:cs typeface="Calibri" panose="020F0502020204030204" pitchFamily="34" charset="0"/>
              </a:rPr>
              <a:t>. </a:t>
            </a:r>
            <a:r>
              <a:rPr lang="en-US" sz="2800" baseline="30000" dirty="0">
                <a:latin typeface="Calibri" panose="020F0502020204030204" pitchFamily="34" charset="0"/>
                <a:cs typeface="Calibri" panose="020F0502020204030204" pitchFamily="34" charset="0"/>
              </a:rPr>
              <a:t>17</a:t>
            </a:r>
            <a:r>
              <a:rPr lang="en-US" sz="2800" dirty="0">
                <a:latin typeface="Calibri" panose="020F0502020204030204" pitchFamily="34" charset="0"/>
                <a:cs typeface="Calibri" panose="020F0502020204030204" pitchFamily="34" charset="0"/>
              </a:rPr>
              <a:t> And Moses brought the people out of the camp to meet God, and they stood </a:t>
            </a:r>
            <a:r>
              <a:rPr lang="en-US" sz="2800" b="1" dirty="0">
                <a:solidFill>
                  <a:srgbClr val="0000FF"/>
                </a:solidFill>
                <a:latin typeface="Calibri" panose="020F0502020204030204" pitchFamily="34" charset="0"/>
                <a:cs typeface="Calibri" panose="020F0502020204030204" pitchFamily="34" charset="0"/>
              </a:rPr>
              <a:t>at the foot of the mountain</a:t>
            </a:r>
            <a:r>
              <a:rPr lang="en-US" sz="2800" dirty="0">
                <a:latin typeface="Calibri" panose="020F0502020204030204" pitchFamily="34" charset="0"/>
                <a:cs typeface="Calibri" panose="020F0502020204030204" pitchFamily="34" charset="0"/>
              </a:rPr>
              <a:t>. </a:t>
            </a:r>
            <a:r>
              <a:rPr lang="en-US" sz="2800" baseline="30000" dirty="0">
                <a:latin typeface="Calibri" panose="020F0502020204030204" pitchFamily="34" charset="0"/>
                <a:cs typeface="Calibri" panose="020F0502020204030204" pitchFamily="34" charset="0"/>
              </a:rPr>
              <a:t>18</a:t>
            </a:r>
            <a:r>
              <a:rPr lang="en-US" sz="2800" dirty="0">
                <a:latin typeface="Calibri" panose="020F0502020204030204" pitchFamily="34" charset="0"/>
                <a:cs typeface="Calibri" panose="020F0502020204030204" pitchFamily="34" charset="0"/>
              </a:rPr>
              <a:t> Now Mount Sinai </a:t>
            </a:r>
            <a:r>
              <a:rPr lang="en-US" sz="2800" i="1" dirty="0">
                <a:latin typeface="Calibri" panose="020F0502020204030204" pitchFamily="34" charset="0"/>
                <a:cs typeface="Calibri" panose="020F0502020204030204" pitchFamily="34" charset="0"/>
              </a:rPr>
              <a:t>was </a:t>
            </a:r>
            <a:r>
              <a:rPr lang="en-US" sz="2800" dirty="0">
                <a:latin typeface="Calibri" panose="020F0502020204030204" pitchFamily="34" charset="0"/>
                <a:cs typeface="Calibri" panose="020F0502020204030204" pitchFamily="34" charset="0"/>
              </a:rPr>
              <a:t>all </a:t>
            </a:r>
            <a:r>
              <a:rPr lang="en-US" sz="2800" b="1" dirty="0">
                <a:solidFill>
                  <a:srgbClr val="0000FF"/>
                </a:solidFill>
                <a:latin typeface="Calibri" panose="020F0502020204030204" pitchFamily="34" charset="0"/>
                <a:cs typeface="Calibri" panose="020F0502020204030204" pitchFamily="34" charset="0"/>
              </a:rPr>
              <a:t>in smoke </a:t>
            </a:r>
            <a:r>
              <a:rPr lang="en-US" sz="2800" dirty="0">
                <a:latin typeface="Calibri" panose="020F0502020204030204" pitchFamily="34" charset="0"/>
                <a:cs typeface="Calibri" panose="020F0502020204030204" pitchFamily="34" charset="0"/>
              </a:rPr>
              <a:t>because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descended upon it </a:t>
            </a:r>
            <a:r>
              <a:rPr lang="en-US" sz="2800" b="1" dirty="0">
                <a:solidFill>
                  <a:srgbClr val="0000FF"/>
                </a:solidFill>
                <a:latin typeface="Calibri" panose="020F0502020204030204" pitchFamily="34" charset="0"/>
                <a:cs typeface="Calibri" panose="020F0502020204030204" pitchFamily="34" charset="0"/>
              </a:rPr>
              <a:t>in fire</a:t>
            </a:r>
            <a:r>
              <a:rPr lang="en-US" sz="2800" dirty="0">
                <a:latin typeface="Calibri" panose="020F0502020204030204" pitchFamily="34" charset="0"/>
                <a:cs typeface="Calibri" panose="020F0502020204030204" pitchFamily="34" charset="0"/>
              </a:rPr>
              <a:t>; and its smoke ascended like the smoke of a furnace, and </a:t>
            </a:r>
            <a:r>
              <a:rPr lang="en-US" sz="2800" b="1" dirty="0">
                <a:solidFill>
                  <a:srgbClr val="0000FF"/>
                </a:solidFill>
                <a:latin typeface="Calibri" panose="020F0502020204030204" pitchFamily="34" charset="0"/>
                <a:cs typeface="Calibri" panose="020F0502020204030204" pitchFamily="34" charset="0"/>
              </a:rPr>
              <a:t>the whole mountain quaked violently</a:t>
            </a:r>
            <a:r>
              <a:rPr lang="en-US" sz="2800" dirty="0">
                <a:latin typeface="Calibri" panose="020F0502020204030204" pitchFamily="34" charset="0"/>
                <a:cs typeface="Calibri" panose="020F0502020204030204" pitchFamily="34" charset="0"/>
              </a:rPr>
              <a:t>. </a:t>
            </a:r>
            <a:r>
              <a:rPr lang="en-US" sz="2800" baseline="30000" dirty="0">
                <a:latin typeface="Calibri" panose="020F0502020204030204" pitchFamily="34" charset="0"/>
                <a:cs typeface="Calibri" panose="020F0502020204030204" pitchFamily="34" charset="0"/>
              </a:rPr>
              <a:t>19</a:t>
            </a:r>
            <a:r>
              <a:rPr lang="en-US" sz="2800" dirty="0">
                <a:latin typeface="Calibri" panose="020F0502020204030204" pitchFamily="34" charset="0"/>
                <a:cs typeface="Calibri" panose="020F0502020204030204" pitchFamily="34" charset="0"/>
              </a:rPr>
              <a:t> When </a:t>
            </a:r>
            <a:r>
              <a:rPr lang="en-US" sz="2800" b="1" dirty="0">
                <a:solidFill>
                  <a:srgbClr val="0000FF"/>
                </a:solidFill>
                <a:latin typeface="Calibri" panose="020F0502020204030204" pitchFamily="34" charset="0"/>
                <a:cs typeface="Calibri" panose="020F0502020204030204" pitchFamily="34" charset="0"/>
              </a:rPr>
              <a:t>the . . .</a:t>
            </a:r>
            <a:endParaRPr lang="en-US" sz="2800" dirty="0">
              <a:latin typeface="Calibri" panose="020F0502020204030204" pitchFamily="34" charset="0"/>
              <a:cs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BF09C-5BC9-4FD3-9DA6-367373B4D4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 y="45720"/>
            <a:ext cx="9022080" cy="6766560"/>
          </a:xfrm>
          <a:prstGeom prst="rect">
            <a:avLst/>
          </a:prstGeom>
          <a:ln w="38100">
            <a:solidFill>
              <a:schemeClr val="bg1"/>
            </a:solidFill>
          </a:ln>
        </p:spPr>
      </p:pic>
      <p:sp>
        <p:nvSpPr>
          <p:cNvPr id="10" name="Rectangle 2">
            <a:extLst>
              <a:ext uri="{FF2B5EF4-FFF2-40B4-BE49-F238E27FC236}">
                <a16:creationId xmlns:a16="http://schemas.microsoft.com/office/drawing/2014/main" id="{115CA59D-4B97-476C-BB9B-31827A5265FF}"/>
              </a:ext>
            </a:extLst>
          </p:cNvPr>
          <p:cNvSpPr txBox="1">
            <a:spLocks noChangeArrowheads="1"/>
          </p:cNvSpPr>
          <p:nvPr/>
        </p:nvSpPr>
        <p:spPr bwMode="auto">
          <a:xfrm>
            <a:off x="152400" y="71438"/>
            <a:ext cx="8839200" cy="518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Exodus 19:19b–24a</a:t>
            </a:r>
          </a:p>
          <a:p>
            <a:pPr algn="just">
              <a:spcBef>
                <a:spcPts val="600"/>
              </a:spcBef>
              <a:spcAft>
                <a:spcPts val="600"/>
              </a:spcAft>
              <a:defRPr/>
            </a:pPr>
            <a:r>
              <a:rPr lang="en-US" sz="2800" dirty="0">
                <a:latin typeface="Calibri" panose="020F0502020204030204" pitchFamily="34" charset="0"/>
                <a:cs typeface="Calibri" panose="020F0502020204030204" pitchFamily="34" charset="0"/>
              </a:rPr>
              <a:t>…</a:t>
            </a:r>
            <a:r>
              <a:rPr lang="en-US" sz="2800" b="1" dirty="0">
                <a:solidFill>
                  <a:srgbClr val="0000FF"/>
                </a:solidFill>
                <a:latin typeface="Calibri" panose="020F0502020204030204" pitchFamily="34" charset="0"/>
                <a:cs typeface="Calibri" panose="020F0502020204030204" pitchFamily="34" charset="0"/>
              </a:rPr>
              <a:t>sound of the trumpet grew louder and louder</a:t>
            </a:r>
            <a:r>
              <a:rPr lang="en-US" sz="2800" dirty="0">
                <a:latin typeface="Calibri" panose="020F0502020204030204" pitchFamily="34" charset="0"/>
                <a:cs typeface="Calibri" panose="020F0502020204030204" pitchFamily="34" charset="0"/>
              </a:rPr>
              <a:t>, </a:t>
            </a:r>
            <a:r>
              <a:rPr lang="en-US" sz="2800" b="1" dirty="0">
                <a:solidFill>
                  <a:srgbClr val="0000FF"/>
                </a:solidFill>
                <a:latin typeface="Calibri" panose="020F0502020204030204" pitchFamily="34" charset="0"/>
                <a:cs typeface="Calibri" panose="020F0502020204030204" pitchFamily="34" charset="0"/>
              </a:rPr>
              <a:t>Moses spoke and God answered him with thunder</a:t>
            </a:r>
            <a:r>
              <a:rPr lang="en-US" sz="2800" dirty="0">
                <a:latin typeface="Calibri" panose="020F0502020204030204" pitchFamily="34" charset="0"/>
                <a:cs typeface="Calibri" panose="020F0502020204030204" pitchFamily="34" charset="0"/>
              </a:rPr>
              <a:t>. </a:t>
            </a:r>
            <a:r>
              <a:rPr lang="en-US" sz="2800" baseline="30000" dirty="0">
                <a:latin typeface="Calibri" panose="020F0502020204030204" pitchFamily="34" charset="0"/>
                <a:cs typeface="Calibri" panose="020F0502020204030204" pitchFamily="34" charset="0"/>
              </a:rPr>
              <a:t>20</a:t>
            </a:r>
            <a:r>
              <a:rPr lang="en-US" sz="2800" dirty="0">
                <a:latin typeface="Calibri" panose="020F0502020204030204" pitchFamily="34" charset="0"/>
                <a:cs typeface="Calibri" panose="020F0502020204030204" pitchFamily="34" charset="0"/>
              </a:rPr>
              <a:t>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came down on Mount Sinai, to the top of the mountain; and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called Moses to the top of the mountain, and Moses went up… </a:t>
            </a:r>
            <a:r>
              <a:rPr lang="en-US" sz="2800" baseline="30000" dirty="0">
                <a:latin typeface="Calibri" panose="020F0502020204030204" pitchFamily="34" charset="0"/>
                <a:cs typeface="Calibri" panose="020F0502020204030204" pitchFamily="34" charset="0"/>
              </a:rPr>
              <a:t>21</a:t>
            </a:r>
            <a:r>
              <a:rPr lang="en-US" sz="2800" dirty="0">
                <a:latin typeface="Calibri" panose="020F0502020204030204" pitchFamily="34" charset="0"/>
                <a:cs typeface="Calibri" panose="020F0502020204030204" pitchFamily="34" charset="0"/>
              </a:rPr>
              <a:t> Then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spoke to Moses, “Go down, warn the people, so that they do not break through to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to gaze, and many of them perish. </a:t>
            </a:r>
            <a:r>
              <a:rPr lang="en-US" sz="2800" baseline="30000" dirty="0">
                <a:latin typeface="Calibri" panose="020F0502020204030204" pitchFamily="34" charset="0"/>
                <a:cs typeface="Calibri" panose="020F0502020204030204" pitchFamily="34" charset="0"/>
              </a:rPr>
              <a:t>22</a:t>
            </a:r>
            <a:r>
              <a:rPr lang="en-US" sz="2800" dirty="0">
                <a:latin typeface="Calibri" panose="020F0502020204030204" pitchFamily="34" charset="0"/>
                <a:cs typeface="Calibri" panose="020F0502020204030204" pitchFamily="34" charset="0"/>
              </a:rPr>
              <a:t> </a:t>
            </a:r>
            <a:r>
              <a:rPr lang="en-US" sz="2800" b="1" dirty="0">
                <a:solidFill>
                  <a:srgbClr val="0000FF"/>
                </a:solidFill>
                <a:latin typeface="Calibri" panose="020F0502020204030204" pitchFamily="34" charset="0"/>
                <a:cs typeface="Calibri" panose="020F0502020204030204" pitchFamily="34" charset="0"/>
              </a:rPr>
              <a:t>“Also let the priests who come near to the </a:t>
            </a:r>
            <a:r>
              <a:rPr lang="en-US" sz="2800" b="1" cap="small" dirty="0">
                <a:solidFill>
                  <a:srgbClr val="0000FF"/>
                </a:solidFill>
                <a:latin typeface="Calibri" panose="020F0502020204030204" pitchFamily="34" charset="0"/>
                <a:cs typeface="Calibri" panose="020F0502020204030204" pitchFamily="34" charset="0"/>
              </a:rPr>
              <a:t>Lord</a:t>
            </a:r>
            <a:r>
              <a:rPr lang="en-US" sz="2800" b="1" dirty="0">
                <a:solidFill>
                  <a:srgbClr val="0000FF"/>
                </a:solidFill>
                <a:latin typeface="Calibri" panose="020F0502020204030204" pitchFamily="34" charset="0"/>
                <a:cs typeface="Calibri" panose="020F0502020204030204" pitchFamily="34" charset="0"/>
              </a:rPr>
              <a:t> consecrate themselves, or else the </a:t>
            </a:r>
            <a:r>
              <a:rPr lang="en-US" sz="2800" b="1" cap="small" dirty="0">
                <a:solidFill>
                  <a:srgbClr val="0000FF"/>
                </a:solidFill>
                <a:latin typeface="Calibri" panose="020F0502020204030204" pitchFamily="34" charset="0"/>
                <a:cs typeface="Calibri" panose="020F0502020204030204" pitchFamily="34" charset="0"/>
              </a:rPr>
              <a:t>Lord</a:t>
            </a:r>
            <a:r>
              <a:rPr lang="en-US" sz="2800" b="1" dirty="0">
                <a:solidFill>
                  <a:srgbClr val="0000FF"/>
                </a:solidFill>
                <a:latin typeface="Calibri" panose="020F0502020204030204" pitchFamily="34" charset="0"/>
                <a:cs typeface="Calibri" panose="020F0502020204030204" pitchFamily="34" charset="0"/>
              </a:rPr>
              <a:t> will break out against them.”</a:t>
            </a:r>
            <a:r>
              <a:rPr lang="en-US" sz="2800" dirty="0">
                <a:latin typeface="Calibri" panose="020F0502020204030204" pitchFamily="34" charset="0"/>
                <a:cs typeface="Calibri" panose="020F0502020204030204" pitchFamily="34" charset="0"/>
              </a:rPr>
              <a:t> </a:t>
            </a:r>
            <a:r>
              <a:rPr lang="en-US" sz="2800" baseline="30000" dirty="0">
                <a:latin typeface="Calibri" panose="020F0502020204030204" pitchFamily="34" charset="0"/>
                <a:cs typeface="Calibri" panose="020F0502020204030204" pitchFamily="34" charset="0"/>
              </a:rPr>
              <a:t>23</a:t>
            </a:r>
            <a:r>
              <a:rPr lang="en-US" sz="2800" dirty="0">
                <a:latin typeface="Calibri" panose="020F0502020204030204" pitchFamily="34" charset="0"/>
                <a:cs typeface="Calibri" panose="020F0502020204030204" pitchFamily="34" charset="0"/>
              </a:rPr>
              <a:t> Moses said to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“The people cannot come up to Mount Sinai, for You warned us, saying, ‘Set bounds about the mountain and consecrate it.’ ” </a:t>
            </a:r>
            <a:r>
              <a:rPr lang="en-US" sz="2800" baseline="30000" dirty="0">
                <a:latin typeface="Calibri" panose="020F0502020204030204" pitchFamily="34" charset="0"/>
                <a:cs typeface="Calibri" panose="020F0502020204030204" pitchFamily="34" charset="0"/>
              </a:rPr>
              <a:t>24</a:t>
            </a:r>
            <a:r>
              <a:rPr lang="en-US" sz="2800" dirty="0">
                <a:latin typeface="Calibri" panose="020F0502020204030204" pitchFamily="34" charset="0"/>
                <a:cs typeface="Calibri" panose="020F0502020204030204" pitchFamily="34" charset="0"/>
              </a:rPr>
              <a:t> Then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said to…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5D3C2-2E26-4058-8315-FA1574792E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 y="45720"/>
            <a:ext cx="9022080" cy="6766560"/>
          </a:xfrm>
          <a:prstGeom prst="rect">
            <a:avLst/>
          </a:prstGeom>
          <a:ln w="38100">
            <a:solidFill>
              <a:schemeClr val="bg1"/>
            </a:solidFill>
          </a:ln>
        </p:spPr>
      </p:pic>
      <p:pic>
        <p:nvPicPr>
          <p:cNvPr id="25602" name="Picture 3">
            <a:extLst>
              <a:ext uri="{FF2B5EF4-FFF2-40B4-BE49-F238E27FC236}">
                <a16:creationId xmlns:a16="http://schemas.microsoft.com/office/drawing/2014/main" id="{C0B7D1B5-C497-46D0-BB5D-5C5258409F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28224" y="2789237"/>
            <a:ext cx="168755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a:extLst>
              <a:ext uri="{FF2B5EF4-FFF2-40B4-BE49-F238E27FC236}">
                <a16:creationId xmlns:a16="http://schemas.microsoft.com/office/drawing/2014/main" id="{115CA59D-4B97-476C-BB9B-31827A5265FF}"/>
              </a:ext>
            </a:extLst>
          </p:cNvPr>
          <p:cNvSpPr txBox="1">
            <a:spLocks noChangeArrowheads="1"/>
          </p:cNvSpPr>
          <p:nvPr/>
        </p:nvSpPr>
        <p:spPr bwMode="auto">
          <a:xfrm>
            <a:off x="152400" y="71438"/>
            <a:ext cx="8839200"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spcBef>
                <a:spcPts val="600"/>
              </a:spcBef>
              <a:spcAft>
                <a:spcPts val="600"/>
              </a:spcAft>
              <a:defRPr/>
            </a:pPr>
            <a:r>
              <a:rPr lang="en-US" sz="2800" b="1" dirty="0">
                <a:solidFill>
                  <a:srgbClr val="0000FF"/>
                </a:solidFill>
                <a:latin typeface="Calibri" panose="020F0502020204030204" pitchFamily="34" charset="0"/>
                <a:cs typeface="Calibri" panose="020F0502020204030204" pitchFamily="34" charset="0"/>
              </a:rPr>
              <a:t>Exodus 19:24b–25</a:t>
            </a:r>
          </a:p>
          <a:p>
            <a:pPr algn="just">
              <a:spcBef>
                <a:spcPts val="600"/>
              </a:spcBef>
              <a:spcAft>
                <a:spcPts val="600"/>
              </a:spcAft>
              <a:defRPr/>
            </a:pPr>
            <a:r>
              <a:rPr lang="en-US" sz="2800" dirty="0">
                <a:latin typeface="Calibri" panose="020F0502020204030204" pitchFamily="34" charset="0"/>
                <a:cs typeface="Calibri" panose="020F0502020204030204" pitchFamily="34" charset="0"/>
              </a:rPr>
              <a:t>…him, “Go down and come up </a:t>
            </a:r>
            <a:r>
              <a:rPr lang="en-US" sz="2800" i="1" dirty="0">
                <a:latin typeface="Calibri" panose="020F0502020204030204" pitchFamily="34" charset="0"/>
                <a:cs typeface="Calibri" panose="020F0502020204030204" pitchFamily="34" charset="0"/>
              </a:rPr>
              <a:t>again, </a:t>
            </a:r>
            <a:r>
              <a:rPr lang="en-US" sz="2800" dirty="0">
                <a:latin typeface="Calibri" panose="020F0502020204030204" pitchFamily="34" charset="0"/>
                <a:cs typeface="Calibri" panose="020F0502020204030204" pitchFamily="34" charset="0"/>
              </a:rPr>
              <a:t>you and Aaron with you; but do not let the priests and the people break through to come up to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or He will break forth upon them.” </a:t>
            </a:r>
            <a:r>
              <a:rPr lang="en-US" sz="2800" baseline="30000" dirty="0">
                <a:latin typeface="Calibri" panose="020F0502020204030204" pitchFamily="34" charset="0"/>
                <a:cs typeface="Calibri" panose="020F0502020204030204" pitchFamily="34" charset="0"/>
              </a:rPr>
              <a:t>25</a:t>
            </a:r>
            <a:r>
              <a:rPr lang="en-US" sz="2800" dirty="0">
                <a:latin typeface="Calibri" panose="020F0502020204030204" pitchFamily="34" charset="0"/>
                <a:cs typeface="Calibri" panose="020F0502020204030204" pitchFamily="34" charset="0"/>
              </a:rPr>
              <a:t> So Moses went down to the people and told them. </a:t>
            </a:r>
          </a:p>
        </p:txBody>
      </p:sp>
    </p:spTree>
    <p:extLst>
      <p:ext uri="{BB962C8B-B14F-4D97-AF65-F5344CB8AC3E}">
        <p14:creationId xmlns:p14="http://schemas.microsoft.com/office/powerpoint/2010/main" val="1306987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5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4</a:t>
            </a:r>
          </a:p>
          <a:p>
            <a:pPr marL="461963" lvl="1" indent="-461963" eaLnBrk="1" hangingPunct="1">
              <a:spcBef>
                <a:spcPts val="0"/>
              </a:spcBef>
              <a:spcAft>
                <a:spcPts val="1200"/>
              </a:spcAft>
              <a:buFont typeface="+mj-lt"/>
              <a:buAutoNum type="romanUcPeriod"/>
              <a:tabLst>
                <a:tab pos="1939925" algn="l"/>
              </a:tabLst>
            </a:pPr>
            <a:r>
              <a:rPr lang="en-US" altLang="en-US" sz="3000" b="1" dirty="0">
                <a:solidFill>
                  <a:srgbClr val="0000FF"/>
                </a:solidFill>
                <a:latin typeface="Calibri" panose="020F0502020204030204" pitchFamily="34" charset="0"/>
                <a:cs typeface="Calibri" panose="020F0502020204030204" pitchFamily="34" charset="0"/>
              </a:rPr>
              <a:t>A Mountaintop Experience – Part 1 (Exo. 19:10-25)</a:t>
            </a:r>
            <a:endParaRPr lang="en-US" sz="3000" b="1" dirty="0">
              <a:solidFill>
                <a:srgbClr val="0000FF"/>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u="sng" dirty="0">
                <a:solidFill>
                  <a:srgbClr val="0000FF"/>
                </a:solidFill>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2424403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5DBA8714-1DEC-4340-807A-66315199ECB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sp>
        <p:nvSpPr>
          <p:cNvPr id="22532" name="Rectangle 1">
            <a:extLst>
              <a:ext uri="{FF2B5EF4-FFF2-40B4-BE49-F238E27FC236}">
                <a16:creationId xmlns:a16="http://schemas.microsoft.com/office/drawing/2014/main" id="{D60A3E7C-6221-469E-8457-3BA5CF0E28B9}"/>
              </a:ext>
            </a:extLst>
          </p:cNvPr>
          <p:cNvSpPr>
            <a:spLocks noChangeArrowheads="1"/>
          </p:cNvSpPr>
          <p:nvPr/>
        </p:nvSpPr>
        <p:spPr bwMode="auto">
          <a:xfrm>
            <a:off x="3622862" y="649288"/>
            <a:ext cx="1898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0000FF"/>
                </a:solidFill>
                <a:latin typeface="Calibri" panose="020F0502020204030204" pitchFamily="34" charset="0"/>
                <a:cs typeface="Calibri" panose="020F0502020204030204" pitchFamily="34" charset="0"/>
              </a:rPr>
              <a:t>Mt. Sinai</a:t>
            </a:r>
          </a:p>
        </p:txBody>
      </p:sp>
      <p:pic>
        <p:nvPicPr>
          <p:cNvPr id="3" name="Picture 2">
            <a:extLst>
              <a:ext uri="{FF2B5EF4-FFF2-40B4-BE49-F238E27FC236}">
                <a16:creationId xmlns:a16="http://schemas.microsoft.com/office/drawing/2014/main" id="{4C2BCEA3-883E-4B05-9B6A-8C7EA3D5BD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017" y="1328475"/>
            <a:ext cx="8839966" cy="5224725"/>
          </a:xfrm>
          <a:prstGeom prst="rect">
            <a:avLst/>
          </a:prstGeom>
        </p:spPr>
      </p:pic>
    </p:spTree>
    <p:extLst>
      <p:ext uri="{BB962C8B-B14F-4D97-AF65-F5344CB8AC3E}">
        <p14:creationId xmlns:p14="http://schemas.microsoft.com/office/powerpoint/2010/main" val="2999321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B7232EF-72C8-4DFB-8F6F-B7D1A503FE5E}"/>
              </a:ext>
            </a:extLst>
          </p:cNvPr>
          <p:cNvSpPr>
            <a:spLocks noGrp="1" noChangeArrowheads="1"/>
          </p:cNvSpPr>
          <p:nvPr>
            <p:ph type="title"/>
          </p:nvPr>
        </p:nvSpPr>
        <p:spPr>
          <a:xfrm>
            <a:off x="228600" y="685800"/>
            <a:ext cx="8229600" cy="690563"/>
          </a:xfrm>
        </p:spPr>
        <p:txBody>
          <a:bodyPr/>
          <a:lstStyle/>
          <a:p>
            <a:pPr eaLnBrk="1" hangingPunct="1"/>
            <a:r>
              <a:rPr lang="en-US" altLang="en-US" sz="3600" b="1" dirty="0">
                <a:solidFill>
                  <a:srgbClr val="0000FF"/>
                </a:solidFill>
              </a:rPr>
              <a:t>Moses on the Mountain</a:t>
            </a:r>
          </a:p>
        </p:txBody>
      </p:sp>
      <p:sp>
        <p:nvSpPr>
          <p:cNvPr id="26627" name="Text Box 4">
            <a:extLst>
              <a:ext uri="{FF2B5EF4-FFF2-40B4-BE49-F238E27FC236}">
                <a16:creationId xmlns:a16="http://schemas.microsoft.com/office/drawing/2014/main" id="{668E48CE-AF39-4696-8BEA-5DE7DDAA966E}"/>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pic>
        <p:nvPicPr>
          <p:cNvPr id="2" name="Picture 1">
            <a:extLst>
              <a:ext uri="{FF2B5EF4-FFF2-40B4-BE49-F238E27FC236}">
                <a16:creationId xmlns:a16="http://schemas.microsoft.com/office/drawing/2014/main" id="{4F11FCAA-C3D2-40C2-9927-E05F13DF9A2E}"/>
              </a:ext>
            </a:extLst>
          </p:cNvPr>
          <p:cNvPicPr>
            <a:picLocks noChangeAspect="1"/>
          </p:cNvPicPr>
          <p:nvPr/>
        </p:nvPicPr>
        <p:blipFill>
          <a:blip r:embed="rId3"/>
          <a:stretch>
            <a:fillRect/>
          </a:stretch>
        </p:blipFill>
        <p:spPr>
          <a:xfrm>
            <a:off x="762000" y="1495425"/>
            <a:ext cx="7620000" cy="437197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a:extLst>
              <a:ext uri="{FF2B5EF4-FFF2-40B4-BE49-F238E27FC236}">
                <a16:creationId xmlns:a16="http://schemas.microsoft.com/office/drawing/2014/main" id="{FFD1D458-F566-4FDD-9D11-74267ADD8234}"/>
              </a:ext>
            </a:extLst>
          </p:cNvPr>
          <p:cNvSpPr txBox="1">
            <a:spLocks noChangeArrowheads="1"/>
          </p:cNvSpPr>
          <p:nvPr/>
        </p:nvSpPr>
        <p:spPr bwMode="auto">
          <a:xfrm>
            <a:off x="0" y="152400"/>
            <a:ext cx="9144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pic>
        <p:nvPicPr>
          <p:cNvPr id="27651" name="Picture 17">
            <a:extLst>
              <a:ext uri="{FF2B5EF4-FFF2-40B4-BE49-F238E27FC236}">
                <a16:creationId xmlns:a16="http://schemas.microsoft.com/office/drawing/2014/main" id="{B8D1AE3B-483A-4045-93C7-D60CF32C5A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7038" y="487363"/>
            <a:ext cx="8289925" cy="621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5DBA8714-1DEC-4340-807A-66315199ECB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4 Review</a:t>
            </a:r>
          </a:p>
        </p:txBody>
      </p:sp>
      <p:sp>
        <p:nvSpPr>
          <p:cNvPr id="22532" name="Rectangle 1">
            <a:extLst>
              <a:ext uri="{FF2B5EF4-FFF2-40B4-BE49-F238E27FC236}">
                <a16:creationId xmlns:a16="http://schemas.microsoft.com/office/drawing/2014/main" id="{D60A3E7C-6221-469E-8457-3BA5CF0E28B9}"/>
              </a:ext>
            </a:extLst>
          </p:cNvPr>
          <p:cNvSpPr>
            <a:spLocks noChangeArrowheads="1"/>
          </p:cNvSpPr>
          <p:nvPr/>
        </p:nvSpPr>
        <p:spPr bwMode="auto">
          <a:xfrm>
            <a:off x="3622862" y="649288"/>
            <a:ext cx="1898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0000FF"/>
                </a:solidFill>
                <a:latin typeface="Calibri" panose="020F0502020204030204" pitchFamily="34" charset="0"/>
                <a:cs typeface="Calibri" panose="020F0502020204030204" pitchFamily="34" charset="0"/>
              </a:rPr>
              <a:t>Mt. Sinai</a:t>
            </a:r>
          </a:p>
        </p:txBody>
      </p:sp>
      <p:pic>
        <p:nvPicPr>
          <p:cNvPr id="3" name="Picture 2">
            <a:extLst>
              <a:ext uri="{FF2B5EF4-FFF2-40B4-BE49-F238E27FC236}">
                <a16:creationId xmlns:a16="http://schemas.microsoft.com/office/drawing/2014/main" id="{4C2BCEA3-883E-4B05-9B6A-8C7EA3D5BD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017" y="1328475"/>
            <a:ext cx="8839966" cy="5224725"/>
          </a:xfrm>
          <a:prstGeom prst="rect">
            <a:avLst/>
          </a:prstGeom>
        </p:spPr>
      </p:pic>
    </p:spTree>
    <p:extLst>
      <p:ext uri="{BB962C8B-B14F-4D97-AF65-F5344CB8AC3E}">
        <p14:creationId xmlns:p14="http://schemas.microsoft.com/office/powerpoint/2010/main" val="2750853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BD473E-5BDC-4950-BD47-0934CB0A65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7B569F-99D2-4FFD-8E12-58D64B0C2B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329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1259443"/>
            <a:ext cx="8991600" cy="5563061"/>
          </a:xfrm>
          <a:prstGeom prst="rect">
            <a:avLst/>
          </a:prstGeom>
          <a:noFill/>
          <a:ln>
            <a:noFill/>
          </a:ln>
        </p:spPr>
        <p:txBody>
          <a:bodyPr wrap="square">
            <a:spAutoFit/>
          </a:bodyPr>
          <a:lstStyle/>
          <a:p>
            <a:pPr algn="just"/>
            <a:r>
              <a:rPr lang="en-US" sz="2650" dirty="0">
                <a:latin typeface="Calibri" panose="020F0502020204030204" pitchFamily="34" charset="0"/>
                <a:cs typeface="Calibri" panose="020F0502020204030204" pitchFamily="34" charset="0"/>
              </a:rPr>
              <a:t>We have, most of us, been reared and now live under the influence of </a:t>
            </a:r>
            <a:r>
              <a:rPr lang="en-US" sz="2650" b="1" i="1" dirty="0">
                <a:solidFill>
                  <a:srgbClr val="0000FF"/>
                </a:solidFill>
                <a:latin typeface="Calibri" panose="020F0502020204030204" pitchFamily="34" charset="0"/>
                <a:cs typeface="Calibri" panose="020F0502020204030204" pitchFamily="34" charset="0"/>
              </a:rPr>
              <a:t>Galatianism</a:t>
            </a:r>
            <a:r>
              <a:rPr lang="en-US" sz="2650" dirty="0">
                <a:latin typeface="Calibri" panose="020F0502020204030204" pitchFamily="34" charset="0"/>
                <a:cs typeface="Calibri" panose="020F0502020204030204" pitchFamily="34" charset="0"/>
              </a:rPr>
              <a:t>. Protestant theology, alas, is for the most part, thoroughly </a:t>
            </a:r>
            <a:r>
              <a:rPr lang="en-US" sz="2650" b="1" i="1" dirty="0">
                <a:solidFill>
                  <a:srgbClr val="0000FF"/>
                </a:solidFill>
                <a:latin typeface="Calibri" panose="020F0502020204030204" pitchFamily="34" charset="0"/>
                <a:cs typeface="Calibri" panose="020F0502020204030204" pitchFamily="34" charset="0"/>
              </a:rPr>
              <a:t>Galatianized</a:t>
            </a:r>
            <a:r>
              <a:rPr lang="en-US" sz="2650" dirty="0">
                <a:latin typeface="Calibri" panose="020F0502020204030204" pitchFamily="34" charset="0"/>
                <a:cs typeface="Calibri" panose="020F0502020204030204" pitchFamily="34" charset="0"/>
              </a:rPr>
              <a:t>, in that neither law nor grace are given their </a:t>
            </a:r>
            <a:r>
              <a:rPr lang="en-US" sz="2650" b="1" i="1" dirty="0">
                <a:solidFill>
                  <a:srgbClr val="008000"/>
                </a:solidFill>
                <a:latin typeface="Calibri" panose="020F0502020204030204" pitchFamily="34" charset="0"/>
                <a:cs typeface="Calibri" panose="020F0502020204030204" pitchFamily="34" charset="0"/>
              </a:rPr>
              <a:t>distinct</a:t>
            </a:r>
            <a:r>
              <a:rPr lang="en-US" sz="2650" dirty="0">
                <a:latin typeface="Calibri" panose="020F0502020204030204" pitchFamily="34" charset="0"/>
                <a:cs typeface="Calibri" panose="020F0502020204030204" pitchFamily="34" charset="0"/>
              </a:rPr>
              <a:t> and </a:t>
            </a:r>
            <a:r>
              <a:rPr lang="en-US" sz="2650" b="1" i="1" dirty="0">
                <a:solidFill>
                  <a:srgbClr val="008000"/>
                </a:solidFill>
                <a:latin typeface="Calibri" panose="020F0502020204030204" pitchFamily="34" charset="0"/>
                <a:cs typeface="Calibri" panose="020F0502020204030204" pitchFamily="34" charset="0"/>
              </a:rPr>
              <a:t>separated</a:t>
            </a:r>
            <a:r>
              <a:rPr lang="en-US" sz="2650" dirty="0">
                <a:latin typeface="Calibri" panose="020F0502020204030204" pitchFamily="34" charset="0"/>
                <a:cs typeface="Calibri" panose="020F0502020204030204" pitchFamily="34" charset="0"/>
              </a:rPr>
              <a:t> places, as in the counsels of God, but are mingled together in one incoherent system. The law is no longer, as in the Divine intent, a ministration of death (2 Cor. 3:7), of cursing (Gal. 3:10), of conviction (Rom. 3:19), because we are taught that we must try to keep it, and that by Divine help we may. Nor, on the other hand, does grace bring us blessed deliverance from the dominion of sin, for we are kept under the law as a rule of life despite the plain declaration, “Sin shall not have dominion over you: for ye are not under the law, but under grace” (Rom. 6:14).</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C. I. SCOFIELD, D. D.</a:t>
            </a:r>
          </a:p>
          <a:p>
            <a:pPr algn="ctr"/>
            <a:r>
              <a:rPr lang="en-US" sz="2000" i="1" dirty="0">
                <a:latin typeface="Calibri" panose="020F0502020204030204" pitchFamily="34" charset="0"/>
                <a:cs typeface="Calibri" panose="020F0502020204030204" pitchFamily="34" charset="0"/>
              </a:rPr>
              <a:t>The Grace of God</a:t>
            </a:r>
            <a:r>
              <a:rPr lang="en-US" sz="2000" dirty="0">
                <a:latin typeface="Calibri" panose="020F0502020204030204" pitchFamily="34" charset="0"/>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5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4</a:t>
            </a:r>
          </a:p>
          <a:p>
            <a:pPr marL="461963" lvl="1" indent="-461963" eaLnBrk="1" hangingPunct="1">
              <a:spcBef>
                <a:spcPts val="0"/>
              </a:spcBef>
              <a:spcAft>
                <a:spcPts val="1200"/>
              </a:spcAft>
              <a:buFont typeface="+mj-lt"/>
              <a:buAutoNum type="romanUcPeriod"/>
              <a:tabLst>
                <a:tab pos="1939925" algn="l"/>
              </a:tabLst>
            </a:pPr>
            <a:r>
              <a:rPr lang="en-US" altLang="en-US" sz="3000" b="1" dirty="0">
                <a:solidFill>
                  <a:srgbClr val="0000FF"/>
                </a:solidFill>
                <a:latin typeface="Calibri" panose="020F0502020204030204" pitchFamily="34" charset="0"/>
                <a:cs typeface="Calibri" panose="020F0502020204030204" pitchFamily="34" charset="0"/>
              </a:rPr>
              <a:t>A Mountaintop Experience – Part 1 (Exo. 19:10-25)</a:t>
            </a:r>
            <a:endParaRPr lang="en-US" sz="3000" b="1" dirty="0">
              <a:solidFill>
                <a:srgbClr val="0000FF"/>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u="sng" dirty="0">
                <a:solidFill>
                  <a:srgbClr val="0000FF"/>
                </a:solidFill>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3555705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0A4EFB1-05E8-42C3-9A24-BA9A2D9FC28E}"/>
              </a:ext>
            </a:extLst>
          </p:cNvPr>
          <p:cNvSpPr>
            <a:spLocks noGrp="1" noChangeArrowheads="1"/>
          </p:cNvSpPr>
          <p:nvPr>
            <p:ph type="title"/>
          </p:nvPr>
        </p:nvSpPr>
        <p:spPr>
          <a:xfrm>
            <a:off x="685800" y="685800"/>
            <a:ext cx="7772400" cy="609600"/>
          </a:xfrm>
        </p:spPr>
        <p:txBody>
          <a:bodyPr/>
          <a:lstStyle/>
          <a:p>
            <a:pPr eaLnBrk="1" hangingPunct="1"/>
            <a:r>
              <a:rPr lang="en-US" altLang="en-US" sz="3600" b="1">
                <a:solidFill>
                  <a:srgbClr val="0000FF"/>
                </a:solidFill>
              </a:rPr>
              <a:t>Consecration – who does it? </a:t>
            </a:r>
          </a:p>
        </p:txBody>
      </p:sp>
      <p:sp>
        <p:nvSpPr>
          <p:cNvPr id="30723" name="Text Box 4">
            <a:extLst>
              <a:ext uri="{FF2B5EF4-FFF2-40B4-BE49-F238E27FC236}">
                <a16:creationId xmlns:a16="http://schemas.microsoft.com/office/drawing/2014/main" id="{84623FF0-BC5B-42F3-A08A-DAA517C90CD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graphicFrame>
        <p:nvGraphicFramePr>
          <p:cNvPr id="4" name="Table 3">
            <a:extLst>
              <a:ext uri="{FF2B5EF4-FFF2-40B4-BE49-F238E27FC236}">
                <a16:creationId xmlns:a16="http://schemas.microsoft.com/office/drawing/2014/main" id="{055853F0-E5C4-4FCB-B9ED-C3A94DDC60A3}"/>
              </a:ext>
            </a:extLst>
          </p:cNvPr>
          <p:cNvGraphicFramePr>
            <a:graphicFrameLocks noGrp="1"/>
          </p:cNvGraphicFramePr>
          <p:nvPr/>
        </p:nvGraphicFramePr>
        <p:xfrm>
          <a:off x="342900" y="2286000"/>
          <a:ext cx="8458200" cy="3886200"/>
        </p:xfrm>
        <a:graphic>
          <a:graphicData uri="http://schemas.openxmlformats.org/drawingml/2006/table">
            <a:tbl>
              <a:tblPr firstRow="1" bandRow="1">
                <a:tableStyleId>{16D9F66E-5EB9-4882-86FB-DCBF35E3C3E4}</a:tableStyleId>
              </a:tblPr>
              <a:tblGrid>
                <a:gridCol w="4229100">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559876">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the Law…</a:t>
                      </a:r>
                    </a:p>
                  </a:txBody>
                  <a:tcPr/>
                </a:tc>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Grace…</a:t>
                      </a:r>
                    </a:p>
                  </a:txBody>
                  <a:tcPr/>
                </a:tc>
                <a:extLst>
                  <a:ext uri="{0D108BD9-81ED-4DB2-BD59-A6C34878D82A}">
                    <a16:rowId xmlns:a16="http://schemas.microsoft.com/office/drawing/2014/main" val="10000"/>
                  </a:ext>
                </a:extLst>
              </a:tr>
              <a:tr h="3326324">
                <a:tc>
                  <a:txBody>
                    <a:bodyPr/>
                    <a:lstStyle/>
                    <a:p>
                      <a:pPr algn="just">
                        <a:spcBef>
                          <a:spcPts val="600"/>
                        </a:spcBef>
                        <a:spcAft>
                          <a:spcPts val="600"/>
                        </a:spcAft>
                      </a:pPr>
                      <a:r>
                        <a:rPr lang="en-US" sz="2800" dirty="0">
                          <a:latin typeface="Calibri" panose="020F0502020204030204" pitchFamily="34" charset="0"/>
                          <a:cs typeface="Calibri" panose="020F0502020204030204" pitchFamily="34" charset="0"/>
                        </a:rPr>
                        <a:t>…it was the entire responsibility of the people to set themselves apart (Exodus 19:10, 14, 22).</a:t>
                      </a:r>
                    </a:p>
                  </a:txBody>
                  <a:tcPr/>
                </a:tc>
                <a:tc>
                  <a:txBody>
                    <a:bodyPr/>
                    <a:lstStyle/>
                    <a:p>
                      <a:pPr algn="just">
                        <a:spcBef>
                          <a:spcPts val="600"/>
                        </a:spcBef>
                        <a:spcAft>
                          <a:spcPts val="600"/>
                        </a:spcAft>
                      </a:pPr>
                      <a:r>
                        <a:rPr lang="en-US" sz="2800" dirty="0">
                          <a:latin typeface="Calibri" panose="020F0502020204030204" pitchFamily="34" charset="0"/>
                          <a:cs typeface="Calibri" panose="020F0502020204030204" pitchFamily="34" charset="0"/>
                        </a:rPr>
                        <a:t>…it is God who has sanctified and set us apart in our eternal position in Christ (1 Cor. 1:2, 6:11; Heb. 2:11), and He also continues to sanctify each of us (Heb. 10:14). </a:t>
                      </a:r>
                    </a:p>
                  </a:txBody>
                  <a:tcPr/>
                </a:tc>
                <a:extLst>
                  <a:ext uri="{0D108BD9-81ED-4DB2-BD59-A6C34878D82A}">
                    <a16:rowId xmlns:a16="http://schemas.microsoft.com/office/drawing/2014/main" val="10001"/>
                  </a:ext>
                </a:extLst>
              </a:tr>
            </a:tbl>
          </a:graphicData>
        </a:graphic>
      </p:graphicFrame>
      <p:sp>
        <p:nvSpPr>
          <p:cNvPr id="30735" name="Rectangle 4">
            <a:extLst>
              <a:ext uri="{FF2B5EF4-FFF2-40B4-BE49-F238E27FC236}">
                <a16:creationId xmlns:a16="http://schemas.microsoft.com/office/drawing/2014/main" id="{4CFC2D92-F1ED-4D0E-9F8E-8FCC14628035}"/>
              </a:ext>
            </a:extLst>
          </p:cNvPr>
          <p:cNvSpPr>
            <a:spLocks noChangeArrowheads="1"/>
          </p:cNvSpPr>
          <p:nvPr/>
        </p:nvSpPr>
        <p:spPr bwMode="auto">
          <a:xfrm>
            <a:off x="228600" y="1295400"/>
            <a:ext cx="868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en-US" sz="2800" b="1" i="1" dirty="0">
                <a:solidFill>
                  <a:srgbClr val="C00000"/>
                </a:solidFill>
                <a:latin typeface="Calibri" panose="020F0502020204030204" pitchFamily="34" charset="0"/>
                <a:cs typeface="Calibri" panose="020F0502020204030204" pitchFamily="34" charset="0"/>
              </a:rPr>
              <a:t>To consecrate is to set apart &amp; dedicate for a holy purpose…</a:t>
            </a:r>
          </a:p>
        </p:txBody>
      </p:sp>
      <p:sp>
        <p:nvSpPr>
          <p:cNvPr id="6" name="Rectangle 5">
            <a:extLst>
              <a:ext uri="{FF2B5EF4-FFF2-40B4-BE49-F238E27FC236}">
                <a16:creationId xmlns:a16="http://schemas.microsoft.com/office/drawing/2014/main" id="{1896CE4E-4510-4C13-9931-DB95E8DFF424}"/>
              </a:ext>
            </a:extLst>
          </p:cNvPr>
          <p:cNvSpPr/>
          <p:nvPr/>
        </p:nvSpPr>
        <p:spPr>
          <a:xfrm>
            <a:off x="4648200" y="2895600"/>
            <a:ext cx="4078942" cy="3200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3631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CD562-E161-4E78-A46D-E07BF895A1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 y="1295400"/>
            <a:ext cx="7787640" cy="5486400"/>
          </a:xfrm>
          <a:prstGeom prst="rect">
            <a:avLst/>
          </a:prstGeom>
          <a:ln w="38100">
            <a:solidFill>
              <a:schemeClr val="bg1"/>
            </a:solidFill>
          </a:ln>
        </p:spPr>
      </p:pic>
      <p:sp>
        <p:nvSpPr>
          <p:cNvPr id="34818" name="Rectangle 2">
            <a:extLst>
              <a:ext uri="{FF2B5EF4-FFF2-40B4-BE49-F238E27FC236}">
                <a16:creationId xmlns:a16="http://schemas.microsoft.com/office/drawing/2014/main" id="{2FB0D1B3-1A90-402D-B97C-C4384617DF48}"/>
              </a:ext>
            </a:extLst>
          </p:cNvPr>
          <p:cNvSpPr>
            <a:spLocks noGrp="1" noChangeArrowheads="1"/>
          </p:cNvSpPr>
          <p:nvPr>
            <p:ph type="body" idx="1"/>
          </p:nvPr>
        </p:nvSpPr>
        <p:spPr>
          <a:xfrm>
            <a:off x="678180" y="1371600"/>
            <a:ext cx="7787640" cy="4191000"/>
          </a:xfrm>
          <a:noFill/>
          <a:ln>
            <a:noFill/>
            <a:miter lim="800000"/>
            <a:headEnd/>
            <a:tailEnd/>
          </a:ln>
        </p:spPr>
        <p:txBody>
          <a:bodyPr/>
          <a:lstStyle/>
          <a:p>
            <a:pPr marL="0" indent="0" algn="ctr" eaLnBrk="1" hangingPunct="1">
              <a:lnSpc>
                <a:spcPct val="90000"/>
              </a:lnSpc>
              <a:buFontTx/>
              <a:buNone/>
            </a:pPr>
            <a:r>
              <a:rPr lang="en-US" altLang="en-US" b="1" dirty="0"/>
              <a:t>Exodus 19:10, 14, 22 </a:t>
            </a:r>
            <a:endParaRPr lang="en-US" altLang="en-US" b="1" baseline="30000" dirty="0"/>
          </a:p>
          <a:p>
            <a:pPr marL="0" indent="0" algn="just" eaLnBrk="1" hangingPunct="1">
              <a:spcBef>
                <a:spcPts val="1200"/>
              </a:spcBef>
              <a:spcAft>
                <a:spcPts val="1200"/>
              </a:spcAft>
              <a:buFontTx/>
              <a:buNone/>
            </a:pPr>
            <a:r>
              <a:rPr lang="en-US" altLang="en-US" sz="2800" baseline="30000" dirty="0"/>
              <a:t>10</a:t>
            </a:r>
            <a:r>
              <a:rPr lang="en-US" altLang="en-US" sz="2800" dirty="0"/>
              <a:t> The LORD also said to Moses, “Go to the people and consecrate them today and tomorrow, and </a:t>
            </a:r>
            <a:r>
              <a:rPr lang="en-US" altLang="en-US" sz="2800" b="1" u="sng" dirty="0">
                <a:solidFill>
                  <a:srgbClr val="0000FF"/>
                </a:solidFill>
                <a:ea typeface="+mj-ea"/>
              </a:rPr>
              <a:t>let them wash their garments</a:t>
            </a:r>
            <a:r>
              <a:rPr lang="en-US" altLang="en-US" sz="2800" dirty="0"/>
              <a:t>;…</a:t>
            </a:r>
            <a:r>
              <a:rPr lang="en-US" altLang="en-US" sz="2800" baseline="30000" dirty="0"/>
              <a:t>14</a:t>
            </a:r>
            <a:r>
              <a:rPr lang="en-US" altLang="en-US" sz="2800" dirty="0"/>
              <a:t> So Moses went down from the mountain to the people and consecrated the people, and </a:t>
            </a:r>
            <a:r>
              <a:rPr lang="en-US" altLang="en-US" sz="2800" b="1" u="sng" dirty="0">
                <a:solidFill>
                  <a:srgbClr val="0000FF"/>
                </a:solidFill>
                <a:ea typeface="+mj-ea"/>
              </a:rPr>
              <a:t>they washed their garments</a:t>
            </a:r>
            <a:r>
              <a:rPr lang="en-US" altLang="en-US" sz="2800" dirty="0"/>
              <a:t>…</a:t>
            </a:r>
            <a:r>
              <a:rPr lang="en-US" altLang="en-US" sz="2800" baseline="30000" dirty="0"/>
              <a:t>22</a:t>
            </a:r>
            <a:r>
              <a:rPr lang="en-US" altLang="en-US" sz="2800" dirty="0"/>
              <a:t> “Also let the [chief rulers] who come near to the LORD </a:t>
            </a:r>
            <a:r>
              <a:rPr lang="en-US" altLang="en-US" sz="2800" b="1" u="sng" dirty="0">
                <a:solidFill>
                  <a:srgbClr val="0000FF"/>
                </a:solidFill>
                <a:ea typeface="+mj-ea"/>
              </a:rPr>
              <a:t>consecrate themselves</a:t>
            </a:r>
            <a:r>
              <a:rPr lang="en-US" altLang="en-US" sz="2800" dirty="0"/>
              <a:t>, or else the LORD will break out against them.”</a:t>
            </a:r>
          </a:p>
          <a:p>
            <a:pPr marL="0" indent="0" algn="just" eaLnBrk="1" hangingPunct="1">
              <a:spcBef>
                <a:spcPts val="1200"/>
              </a:spcBef>
              <a:spcAft>
                <a:spcPts val="1200"/>
              </a:spcAft>
              <a:buFontTx/>
              <a:buNone/>
            </a:pPr>
            <a:endParaRPr lang="en-US" altLang="en-US" sz="2800" dirty="0"/>
          </a:p>
          <a:p>
            <a:pPr marL="0" indent="0" algn="just" eaLnBrk="1" hangingPunct="1">
              <a:spcBef>
                <a:spcPts val="1200"/>
              </a:spcBef>
              <a:spcAft>
                <a:spcPts val="1200"/>
              </a:spcAft>
              <a:buFontTx/>
              <a:buNone/>
            </a:pPr>
            <a:endParaRPr lang="en-US" altLang="en-US" sz="2800" dirty="0"/>
          </a:p>
          <a:p>
            <a:pPr marL="0" indent="0" algn="just" eaLnBrk="1" hangingPunct="1">
              <a:lnSpc>
                <a:spcPct val="90000"/>
              </a:lnSpc>
              <a:buFontTx/>
              <a:buNone/>
            </a:pPr>
            <a:endParaRPr lang="en-US" altLang="en-US" baseline="30000" dirty="0"/>
          </a:p>
        </p:txBody>
      </p:sp>
      <p:sp>
        <p:nvSpPr>
          <p:cNvPr id="34819" name="Text Box 4">
            <a:extLst>
              <a:ext uri="{FF2B5EF4-FFF2-40B4-BE49-F238E27FC236}">
                <a16:creationId xmlns:a16="http://schemas.microsoft.com/office/drawing/2014/main" id="{6C5339AD-9E44-4820-B723-B95A326DFFB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
        <p:nvSpPr>
          <p:cNvPr id="34820" name="Rectangle 2">
            <a:extLst>
              <a:ext uri="{FF2B5EF4-FFF2-40B4-BE49-F238E27FC236}">
                <a16:creationId xmlns:a16="http://schemas.microsoft.com/office/drawing/2014/main" id="{E953B855-090A-4FC8-8650-424A761C0305}"/>
              </a:ext>
            </a:extLst>
          </p:cNvPr>
          <p:cNvSpPr>
            <a:spLocks noGrp="1" noChangeArrowheads="1"/>
          </p:cNvSpPr>
          <p:nvPr>
            <p:ph type="title"/>
          </p:nvPr>
        </p:nvSpPr>
        <p:spPr>
          <a:xfrm>
            <a:off x="0" y="685800"/>
            <a:ext cx="9144000" cy="609600"/>
          </a:xfrm>
        </p:spPr>
        <p:txBody>
          <a:bodyPr/>
          <a:lstStyle/>
          <a:p>
            <a:pPr eaLnBrk="1" hangingPunct="1"/>
            <a:r>
              <a:rPr lang="en-US" altLang="en-US" sz="3600" b="1" dirty="0">
                <a:solidFill>
                  <a:srgbClr val="0000FF"/>
                </a:solidFill>
              </a:rPr>
              <a:t>Under the Law: Your Responsibility!</a:t>
            </a:r>
          </a:p>
        </p:txBody>
      </p:sp>
    </p:spTree>
    <p:extLst>
      <p:ext uri="{BB962C8B-B14F-4D97-AF65-F5344CB8AC3E}">
        <p14:creationId xmlns:p14="http://schemas.microsoft.com/office/powerpoint/2010/main" val="893984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0A4EFB1-05E8-42C3-9A24-BA9A2D9FC28E}"/>
              </a:ext>
            </a:extLst>
          </p:cNvPr>
          <p:cNvSpPr>
            <a:spLocks noGrp="1" noChangeArrowheads="1"/>
          </p:cNvSpPr>
          <p:nvPr>
            <p:ph type="title"/>
          </p:nvPr>
        </p:nvSpPr>
        <p:spPr>
          <a:xfrm>
            <a:off x="685800" y="685800"/>
            <a:ext cx="7772400" cy="609600"/>
          </a:xfrm>
        </p:spPr>
        <p:txBody>
          <a:bodyPr/>
          <a:lstStyle/>
          <a:p>
            <a:pPr eaLnBrk="1" hangingPunct="1"/>
            <a:r>
              <a:rPr lang="en-US" altLang="en-US" sz="3600" b="1">
                <a:solidFill>
                  <a:srgbClr val="0000FF"/>
                </a:solidFill>
              </a:rPr>
              <a:t>Consecration – who does it? </a:t>
            </a:r>
          </a:p>
        </p:txBody>
      </p:sp>
      <p:sp>
        <p:nvSpPr>
          <p:cNvPr id="30723" name="Text Box 4">
            <a:extLst>
              <a:ext uri="{FF2B5EF4-FFF2-40B4-BE49-F238E27FC236}">
                <a16:creationId xmlns:a16="http://schemas.microsoft.com/office/drawing/2014/main" id="{84623FF0-BC5B-42F3-A08A-DAA517C90CD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graphicFrame>
        <p:nvGraphicFramePr>
          <p:cNvPr id="4" name="Table 3">
            <a:extLst>
              <a:ext uri="{FF2B5EF4-FFF2-40B4-BE49-F238E27FC236}">
                <a16:creationId xmlns:a16="http://schemas.microsoft.com/office/drawing/2014/main" id="{055853F0-E5C4-4FCB-B9ED-C3A94DDC60A3}"/>
              </a:ext>
            </a:extLst>
          </p:cNvPr>
          <p:cNvGraphicFramePr>
            <a:graphicFrameLocks noGrp="1"/>
          </p:cNvGraphicFramePr>
          <p:nvPr>
            <p:extLst>
              <p:ext uri="{D42A27DB-BD31-4B8C-83A1-F6EECF244321}">
                <p14:modId xmlns:p14="http://schemas.microsoft.com/office/powerpoint/2010/main" val="161887556"/>
              </p:ext>
            </p:extLst>
          </p:nvPr>
        </p:nvGraphicFramePr>
        <p:xfrm>
          <a:off x="342900" y="2286000"/>
          <a:ext cx="8458200" cy="3886200"/>
        </p:xfrm>
        <a:graphic>
          <a:graphicData uri="http://schemas.openxmlformats.org/drawingml/2006/table">
            <a:tbl>
              <a:tblPr firstRow="1" bandRow="1">
                <a:tableStyleId>{16D9F66E-5EB9-4882-86FB-DCBF35E3C3E4}</a:tableStyleId>
              </a:tblPr>
              <a:tblGrid>
                <a:gridCol w="4229100">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559876">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the Law…</a:t>
                      </a:r>
                    </a:p>
                  </a:txBody>
                  <a:tcPr/>
                </a:tc>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Grace…</a:t>
                      </a:r>
                    </a:p>
                  </a:txBody>
                  <a:tcPr/>
                </a:tc>
                <a:extLst>
                  <a:ext uri="{0D108BD9-81ED-4DB2-BD59-A6C34878D82A}">
                    <a16:rowId xmlns:a16="http://schemas.microsoft.com/office/drawing/2014/main" val="10000"/>
                  </a:ext>
                </a:extLst>
              </a:tr>
              <a:tr h="3326324">
                <a:tc>
                  <a:txBody>
                    <a:bodyPr/>
                    <a:lstStyle/>
                    <a:p>
                      <a:pPr algn="just">
                        <a:spcBef>
                          <a:spcPts val="600"/>
                        </a:spcBef>
                        <a:spcAft>
                          <a:spcPts val="600"/>
                        </a:spcAft>
                      </a:pPr>
                      <a:r>
                        <a:rPr lang="en-US" sz="2800" dirty="0">
                          <a:latin typeface="Calibri" panose="020F0502020204030204" pitchFamily="34" charset="0"/>
                          <a:cs typeface="Calibri" panose="020F0502020204030204" pitchFamily="34" charset="0"/>
                        </a:rPr>
                        <a:t>…it was the entire responsibility of the people to set themselves apart (Exodus 19:10, 14, 22).</a:t>
                      </a:r>
                    </a:p>
                  </a:txBody>
                  <a:tcPr/>
                </a:tc>
                <a:tc>
                  <a:txBody>
                    <a:bodyPr/>
                    <a:lstStyle/>
                    <a:p>
                      <a:pPr algn="just">
                        <a:spcBef>
                          <a:spcPts val="600"/>
                        </a:spcBef>
                        <a:spcAft>
                          <a:spcPts val="600"/>
                        </a:spcAft>
                      </a:pPr>
                      <a:r>
                        <a:rPr lang="en-US" sz="2800" dirty="0">
                          <a:latin typeface="Calibri" panose="020F0502020204030204" pitchFamily="34" charset="0"/>
                          <a:cs typeface="Calibri" panose="020F0502020204030204" pitchFamily="34" charset="0"/>
                        </a:rPr>
                        <a:t>…it is God who has sanctified and set us apart in our eternal position in Christ (1 Cor. 1:2, 6:11; Heb. 2:11), and He also continues to sanctify each of us (Heb. 10:14). </a:t>
                      </a:r>
                    </a:p>
                  </a:txBody>
                  <a:tcPr/>
                </a:tc>
                <a:extLst>
                  <a:ext uri="{0D108BD9-81ED-4DB2-BD59-A6C34878D82A}">
                    <a16:rowId xmlns:a16="http://schemas.microsoft.com/office/drawing/2014/main" val="10001"/>
                  </a:ext>
                </a:extLst>
              </a:tr>
            </a:tbl>
          </a:graphicData>
        </a:graphic>
      </p:graphicFrame>
      <p:sp>
        <p:nvSpPr>
          <p:cNvPr id="30735" name="Rectangle 4">
            <a:extLst>
              <a:ext uri="{FF2B5EF4-FFF2-40B4-BE49-F238E27FC236}">
                <a16:creationId xmlns:a16="http://schemas.microsoft.com/office/drawing/2014/main" id="{4CFC2D92-F1ED-4D0E-9F8E-8FCC14628035}"/>
              </a:ext>
            </a:extLst>
          </p:cNvPr>
          <p:cNvSpPr>
            <a:spLocks noChangeArrowheads="1"/>
          </p:cNvSpPr>
          <p:nvPr/>
        </p:nvSpPr>
        <p:spPr bwMode="auto">
          <a:xfrm>
            <a:off x="228600" y="1295400"/>
            <a:ext cx="8686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en-US" sz="2800" b="1" i="1" dirty="0">
                <a:solidFill>
                  <a:srgbClr val="C00000"/>
                </a:solidFill>
                <a:latin typeface="Calibri" panose="020F0502020204030204" pitchFamily="34" charset="0"/>
                <a:cs typeface="Calibri" panose="020F0502020204030204" pitchFamily="34" charset="0"/>
              </a:rPr>
              <a:t>To consecrate is to set apart &amp; dedicate for a holy purpose…</a:t>
            </a:r>
          </a:p>
        </p:txBody>
      </p:sp>
      <p:sp>
        <p:nvSpPr>
          <p:cNvPr id="6" name="Rectangle 5">
            <a:extLst>
              <a:ext uri="{FF2B5EF4-FFF2-40B4-BE49-F238E27FC236}">
                <a16:creationId xmlns:a16="http://schemas.microsoft.com/office/drawing/2014/main" id="{3166B9FE-8684-4580-AD84-571B80C02A1B}"/>
              </a:ext>
            </a:extLst>
          </p:cNvPr>
          <p:cNvSpPr/>
          <p:nvPr/>
        </p:nvSpPr>
        <p:spPr>
          <a:xfrm>
            <a:off x="416858" y="2895600"/>
            <a:ext cx="4078942" cy="3200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CD562-E161-4E78-A46D-E07BF895A1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 y="1295400"/>
            <a:ext cx="7787640" cy="5486400"/>
          </a:xfrm>
          <a:prstGeom prst="rect">
            <a:avLst/>
          </a:prstGeom>
          <a:ln w="38100">
            <a:solidFill>
              <a:schemeClr val="bg1"/>
            </a:solidFill>
          </a:ln>
        </p:spPr>
      </p:pic>
      <p:sp>
        <p:nvSpPr>
          <p:cNvPr id="34818" name="Rectangle 2">
            <a:extLst>
              <a:ext uri="{FF2B5EF4-FFF2-40B4-BE49-F238E27FC236}">
                <a16:creationId xmlns:a16="http://schemas.microsoft.com/office/drawing/2014/main" id="{2FB0D1B3-1A90-402D-B97C-C4384617DF48}"/>
              </a:ext>
            </a:extLst>
          </p:cNvPr>
          <p:cNvSpPr>
            <a:spLocks noGrp="1" noChangeArrowheads="1"/>
          </p:cNvSpPr>
          <p:nvPr>
            <p:ph type="body" idx="1"/>
          </p:nvPr>
        </p:nvSpPr>
        <p:spPr>
          <a:xfrm>
            <a:off x="678180" y="1371600"/>
            <a:ext cx="7787640" cy="4191000"/>
          </a:xfrm>
          <a:noFill/>
          <a:ln>
            <a:noFill/>
            <a:miter lim="800000"/>
            <a:headEnd/>
            <a:tailEnd/>
          </a:ln>
        </p:spPr>
        <p:txBody>
          <a:bodyPr/>
          <a:lstStyle/>
          <a:p>
            <a:pPr marL="0" indent="0" algn="ctr" eaLnBrk="1" hangingPunct="1">
              <a:lnSpc>
                <a:spcPct val="90000"/>
              </a:lnSpc>
              <a:buFontTx/>
              <a:buNone/>
            </a:pPr>
            <a:endParaRPr lang="en-US" altLang="en-US" b="1" dirty="0"/>
          </a:p>
          <a:p>
            <a:pPr marL="0" indent="0" algn="just" eaLnBrk="1" hangingPunct="1">
              <a:spcBef>
                <a:spcPts val="1200"/>
              </a:spcBef>
              <a:spcAft>
                <a:spcPts val="1200"/>
              </a:spcAft>
              <a:buFontTx/>
              <a:buNone/>
            </a:pPr>
            <a:endParaRPr lang="en-US" altLang="en-US" sz="2800" dirty="0"/>
          </a:p>
          <a:p>
            <a:pPr marL="0" indent="0" algn="just" eaLnBrk="1" hangingPunct="1">
              <a:spcBef>
                <a:spcPts val="1200"/>
              </a:spcBef>
              <a:spcAft>
                <a:spcPts val="1200"/>
              </a:spcAft>
              <a:buFontTx/>
              <a:buNone/>
            </a:pPr>
            <a:endParaRPr lang="en-US" altLang="en-US" sz="2800" dirty="0"/>
          </a:p>
          <a:p>
            <a:pPr marL="0" indent="0" algn="just" eaLnBrk="1" hangingPunct="1">
              <a:lnSpc>
                <a:spcPct val="90000"/>
              </a:lnSpc>
              <a:buFontTx/>
              <a:buNone/>
            </a:pPr>
            <a:endParaRPr lang="en-US" altLang="en-US" baseline="30000" dirty="0"/>
          </a:p>
        </p:txBody>
      </p:sp>
      <p:sp>
        <p:nvSpPr>
          <p:cNvPr id="34819" name="Text Box 4">
            <a:extLst>
              <a:ext uri="{FF2B5EF4-FFF2-40B4-BE49-F238E27FC236}">
                <a16:creationId xmlns:a16="http://schemas.microsoft.com/office/drawing/2014/main" id="{6C5339AD-9E44-4820-B723-B95A326DFFB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
        <p:nvSpPr>
          <p:cNvPr id="34820" name="Rectangle 2">
            <a:extLst>
              <a:ext uri="{FF2B5EF4-FFF2-40B4-BE49-F238E27FC236}">
                <a16:creationId xmlns:a16="http://schemas.microsoft.com/office/drawing/2014/main" id="{E953B855-090A-4FC8-8650-424A761C0305}"/>
              </a:ext>
            </a:extLst>
          </p:cNvPr>
          <p:cNvSpPr>
            <a:spLocks noGrp="1" noChangeArrowheads="1"/>
          </p:cNvSpPr>
          <p:nvPr>
            <p:ph type="title"/>
          </p:nvPr>
        </p:nvSpPr>
        <p:spPr>
          <a:xfrm>
            <a:off x="0" y="685800"/>
            <a:ext cx="9144000" cy="609600"/>
          </a:xfrm>
        </p:spPr>
        <p:txBody>
          <a:bodyPr/>
          <a:lstStyle/>
          <a:p>
            <a:pPr eaLnBrk="1" hangingPunct="1"/>
            <a:r>
              <a:rPr lang="en-US" altLang="en-US" sz="3600" b="1" dirty="0">
                <a:solidFill>
                  <a:srgbClr val="0000FF"/>
                </a:solidFill>
              </a:rPr>
              <a:t>Under Grace: God Acts on our behalf!</a:t>
            </a:r>
          </a:p>
        </p:txBody>
      </p:sp>
      <p:sp>
        <p:nvSpPr>
          <p:cNvPr id="6" name="Rectangle 2">
            <a:extLst>
              <a:ext uri="{FF2B5EF4-FFF2-40B4-BE49-F238E27FC236}">
                <a16:creationId xmlns:a16="http://schemas.microsoft.com/office/drawing/2014/main" id="{7366B5E1-402D-4B46-B9A9-9BD643D83BAC}"/>
              </a:ext>
            </a:extLst>
          </p:cNvPr>
          <p:cNvSpPr txBox="1">
            <a:spLocks noChangeArrowheads="1"/>
          </p:cNvSpPr>
          <p:nvPr/>
        </p:nvSpPr>
        <p:spPr bwMode="auto">
          <a:xfrm>
            <a:off x="678180" y="1295400"/>
            <a:ext cx="7787640" cy="2438400"/>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a:lstStyle>
          <a:p>
            <a:pPr marL="0" indent="0" algn="ctr">
              <a:buFontTx/>
              <a:buNone/>
            </a:pPr>
            <a:r>
              <a:rPr lang="en-US" altLang="en-US" b="1" kern="0" dirty="0"/>
              <a:t>1 Corinthians 1:2</a:t>
            </a:r>
          </a:p>
          <a:p>
            <a:pPr marL="0" indent="0" algn="just">
              <a:buFontTx/>
              <a:buNone/>
            </a:pPr>
            <a:r>
              <a:rPr lang="en-US" altLang="en-US" sz="2800" kern="0" dirty="0"/>
              <a:t>To the church of God which is at Corinth, to those who </a:t>
            </a:r>
            <a:r>
              <a:rPr lang="en-US" altLang="en-US" sz="2800" b="1" u="sng" kern="0" dirty="0">
                <a:solidFill>
                  <a:srgbClr val="0000FF"/>
                </a:solidFill>
              </a:rPr>
              <a:t>have been sanctified</a:t>
            </a:r>
            <a:r>
              <a:rPr lang="en-US" altLang="en-US" sz="2800" kern="0" dirty="0"/>
              <a:t> </a:t>
            </a:r>
            <a:r>
              <a:rPr lang="en-US" altLang="en-US" sz="2800" b="1" kern="0" dirty="0"/>
              <a:t>in Christ Jesus</a:t>
            </a:r>
            <a:r>
              <a:rPr lang="en-US" altLang="en-US" sz="2800" kern="0" dirty="0"/>
              <a:t>, saints by calling, with all who in every place call on the name of our Lord Jesus Christ, their </a:t>
            </a:r>
            <a:r>
              <a:rPr lang="en-US" altLang="en-US" sz="2800" i="1" kern="0" dirty="0"/>
              <a:t>Lord </a:t>
            </a:r>
            <a:r>
              <a:rPr lang="en-US" altLang="en-US" sz="2800" kern="0" dirty="0"/>
              <a:t>and ours: …</a:t>
            </a:r>
          </a:p>
        </p:txBody>
      </p:sp>
      <p:sp>
        <p:nvSpPr>
          <p:cNvPr id="7" name="Rectangle 2">
            <a:extLst>
              <a:ext uri="{FF2B5EF4-FFF2-40B4-BE49-F238E27FC236}">
                <a16:creationId xmlns:a16="http://schemas.microsoft.com/office/drawing/2014/main" id="{41E6E3AD-1F02-4791-AB2F-43642D4475DF}"/>
              </a:ext>
            </a:extLst>
          </p:cNvPr>
          <p:cNvSpPr txBox="1">
            <a:spLocks noChangeArrowheads="1"/>
          </p:cNvSpPr>
          <p:nvPr/>
        </p:nvSpPr>
        <p:spPr bwMode="auto">
          <a:xfrm>
            <a:off x="678180" y="3886200"/>
            <a:ext cx="7787640" cy="23622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a:lstStyle>
          <a:p>
            <a:pPr marL="0" indent="0" algn="ctr">
              <a:buFontTx/>
              <a:buNone/>
              <a:defRPr/>
            </a:pPr>
            <a:endParaRPr lang="en-US" sz="2800" kern="0" dirty="0">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1FFA88C4-C9B6-44EC-A17D-2FC17E81EE60}"/>
              </a:ext>
            </a:extLst>
          </p:cNvPr>
          <p:cNvSpPr txBox="1">
            <a:spLocks noChangeArrowheads="1"/>
          </p:cNvSpPr>
          <p:nvPr/>
        </p:nvSpPr>
        <p:spPr bwMode="auto">
          <a:xfrm>
            <a:off x="670560" y="3733800"/>
            <a:ext cx="7787640" cy="2438400"/>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a:lstStyle>
          <a:p>
            <a:pPr marL="0" indent="0" algn="ctr">
              <a:buFontTx/>
              <a:buNone/>
            </a:pPr>
            <a:r>
              <a:rPr lang="en-US" altLang="en-US" b="1" kern="0" dirty="0"/>
              <a:t>1 Corinthians 1:30</a:t>
            </a:r>
          </a:p>
          <a:p>
            <a:pPr marL="0" indent="0" algn="just">
              <a:buFontTx/>
              <a:buNone/>
            </a:pPr>
            <a:r>
              <a:rPr lang="en-US" altLang="en-US" sz="2800" kern="0" dirty="0"/>
              <a:t>“But </a:t>
            </a:r>
            <a:r>
              <a:rPr lang="en-US" altLang="en-US" sz="2800" b="1" u="sng" kern="0" dirty="0">
                <a:solidFill>
                  <a:srgbClr val="0000FF"/>
                </a:solidFill>
              </a:rPr>
              <a:t>by His doing</a:t>
            </a:r>
            <a:r>
              <a:rPr lang="en-US" altLang="en-US" sz="2800" kern="0" dirty="0"/>
              <a:t> you are </a:t>
            </a:r>
            <a:r>
              <a:rPr lang="en-US" altLang="en-US" sz="2800" b="1" kern="0" dirty="0"/>
              <a:t>in Christ Jesus</a:t>
            </a:r>
            <a:r>
              <a:rPr lang="en-US" altLang="en-US" sz="2800" kern="0" dirty="0"/>
              <a:t>…”</a:t>
            </a:r>
          </a:p>
        </p:txBody>
      </p:sp>
    </p:spTree>
    <p:extLst>
      <p:ext uri="{BB962C8B-B14F-4D97-AF65-F5344CB8AC3E}">
        <p14:creationId xmlns:p14="http://schemas.microsoft.com/office/powerpoint/2010/main" val="3076544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CD562-E161-4E78-A46D-E07BF895A1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 y="1295400"/>
            <a:ext cx="7787640" cy="5486400"/>
          </a:xfrm>
          <a:prstGeom prst="rect">
            <a:avLst/>
          </a:prstGeom>
          <a:ln w="38100">
            <a:solidFill>
              <a:schemeClr val="bg1"/>
            </a:solidFill>
          </a:ln>
        </p:spPr>
      </p:pic>
      <p:sp>
        <p:nvSpPr>
          <p:cNvPr id="34818" name="Rectangle 2">
            <a:extLst>
              <a:ext uri="{FF2B5EF4-FFF2-40B4-BE49-F238E27FC236}">
                <a16:creationId xmlns:a16="http://schemas.microsoft.com/office/drawing/2014/main" id="{2FB0D1B3-1A90-402D-B97C-C4384617DF48}"/>
              </a:ext>
            </a:extLst>
          </p:cNvPr>
          <p:cNvSpPr>
            <a:spLocks noGrp="1" noChangeArrowheads="1"/>
          </p:cNvSpPr>
          <p:nvPr>
            <p:ph type="body" idx="1"/>
          </p:nvPr>
        </p:nvSpPr>
        <p:spPr>
          <a:xfrm>
            <a:off x="678180" y="1371600"/>
            <a:ext cx="7787640" cy="4191000"/>
          </a:xfrm>
          <a:noFill/>
          <a:ln>
            <a:noFill/>
            <a:miter lim="800000"/>
            <a:headEnd/>
            <a:tailEnd/>
          </a:ln>
        </p:spPr>
        <p:txBody>
          <a:bodyPr/>
          <a:lstStyle/>
          <a:p>
            <a:pPr marL="0" indent="0" algn="ctr" eaLnBrk="1" hangingPunct="1">
              <a:lnSpc>
                <a:spcPct val="90000"/>
              </a:lnSpc>
              <a:buFontTx/>
              <a:buNone/>
            </a:pPr>
            <a:endParaRPr lang="en-US" altLang="en-US" b="1" dirty="0"/>
          </a:p>
          <a:p>
            <a:pPr marL="0" indent="0" algn="just" eaLnBrk="1" hangingPunct="1">
              <a:spcBef>
                <a:spcPts val="1200"/>
              </a:spcBef>
              <a:spcAft>
                <a:spcPts val="1200"/>
              </a:spcAft>
              <a:buFontTx/>
              <a:buNone/>
            </a:pPr>
            <a:endParaRPr lang="en-US" altLang="en-US" sz="2800" dirty="0"/>
          </a:p>
          <a:p>
            <a:pPr marL="0" indent="0" algn="just" eaLnBrk="1" hangingPunct="1">
              <a:spcBef>
                <a:spcPts val="1200"/>
              </a:spcBef>
              <a:spcAft>
                <a:spcPts val="1200"/>
              </a:spcAft>
              <a:buFontTx/>
              <a:buNone/>
            </a:pPr>
            <a:endParaRPr lang="en-US" altLang="en-US" sz="2800" dirty="0"/>
          </a:p>
          <a:p>
            <a:pPr marL="0" indent="0" algn="just" eaLnBrk="1" hangingPunct="1">
              <a:lnSpc>
                <a:spcPct val="90000"/>
              </a:lnSpc>
              <a:buFontTx/>
              <a:buNone/>
            </a:pPr>
            <a:endParaRPr lang="en-US" altLang="en-US" baseline="30000" dirty="0"/>
          </a:p>
        </p:txBody>
      </p:sp>
      <p:sp>
        <p:nvSpPr>
          <p:cNvPr id="34819" name="Text Box 4">
            <a:extLst>
              <a:ext uri="{FF2B5EF4-FFF2-40B4-BE49-F238E27FC236}">
                <a16:creationId xmlns:a16="http://schemas.microsoft.com/office/drawing/2014/main" id="{6C5339AD-9E44-4820-B723-B95A326DFFB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
        <p:nvSpPr>
          <p:cNvPr id="34820" name="Rectangle 2">
            <a:extLst>
              <a:ext uri="{FF2B5EF4-FFF2-40B4-BE49-F238E27FC236}">
                <a16:creationId xmlns:a16="http://schemas.microsoft.com/office/drawing/2014/main" id="{E953B855-090A-4FC8-8650-424A761C0305}"/>
              </a:ext>
            </a:extLst>
          </p:cNvPr>
          <p:cNvSpPr>
            <a:spLocks noGrp="1" noChangeArrowheads="1"/>
          </p:cNvSpPr>
          <p:nvPr>
            <p:ph type="title"/>
          </p:nvPr>
        </p:nvSpPr>
        <p:spPr>
          <a:xfrm>
            <a:off x="0" y="685800"/>
            <a:ext cx="9144000" cy="609600"/>
          </a:xfrm>
        </p:spPr>
        <p:txBody>
          <a:bodyPr/>
          <a:lstStyle/>
          <a:p>
            <a:pPr eaLnBrk="1" hangingPunct="1"/>
            <a:r>
              <a:rPr lang="en-US" altLang="en-US" sz="3600" b="1" dirty="0">
                <a:solidFill>
                  <a:srgbClr val="0000FF"/>
                </a:solidFill>
              </a:rPr>
              <a:t>Under Grace: God Acts on our behalf!</a:t>
            </a:r>
          </a:p>
        </p:txBody>
      </p:sp>
      <p:sp>
        <p:nvSpPr>
          <p:cNvPr id="7" name="Rectangle 2">
            <a:extLst>
              <a:ext uri="{FF2B5EF4-FFF2-40B4-BE49-F238E27FC236}">
                <a16:creationId xmlns:a16="http://schemas.microsoft.com/office/drawing/2014/main" id="{41E6E3AD-1F02-4791-AB2F-43642D4475DF}"/>
              </a:ext>
            </a:extLst>
          </p:cNvPr>
          <p:cNvSpPr txBox="1">
            <a:spLocks noChangeArrowheads="1"/>
          </p:cNvSpPr>
          <p:nvPr/>
        </p:nvSpPr>
        <p:spPr bwMode="auto">
          <a:xfrm>
            <a:off x="678180" y="1295400"/>
            <a:ext cx="7787640" cy="23622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a:lstStyle>
          <a:p>
            <a:pPr marL="0" indent="0" algn="ctr">
              <a:buFontTx/>
              <a:buNone/>
              <a:defRPr/>
            </a:pPr>
            <a:r>
              <a:rPr lang="en-US" b="1" kern="0" dirty="0">
                <a:latin typeface="Calibri" panose="020F0502020204030204" pitchFamily="34" charset="0"/>
                <a:cs typeface="Calibri" panose="020F0502020204030204" pitchFamily="34" charset="0"/>
              </a:rPr>
              <a:t>1 Corinthians 6:11</a:t>
            </a:r>
          </a:p>
          <a:p>
            <a:pPr marL="0" indent="0" algn="just">
              <a:buFontTx/>
              <a:buNone/>
              <a:defRPr/>
            </a:pPr>
            <a:r>
              <a:rPr lang="en-US" sz="2800" kern="0" dirty="0">
                <a:latin typeface="Calibri" panose="020F0502020204030204" pitchFamily="34" charset="0"/>
                <a:cs typeface="Calibri" panose="020F0502020204030204" pitchFamily="34" charset="0"/>
              </a:rPr>
              <a:t>Such were some of you; but you were washed, but </a:t>
            </a:r>
            <a:r>
              <a:rPr lang="en-US" sz="2800" b="1" u="sng" kern="0" dirty="0">
                <a:solidFill>
                  <a:srgbClr val="0000FF"/>
                </a:solidFill>
                <a:latin typeface="Calibri" panose="020F0502020204030204" pitchFamily="34" charset="0"/>
                <a:cs typeface="Calibri" panose="020F0502020204030204" pitchFamily="34" charset="0"/>
              </a:rPr>
              <a:t>you were sanctified</a:t>
            </a:r>
            <a:r>
              <a:rPr lang="en-US" sz="2800" kern="0" dirty="0">
                <a:latin typeface="Calibri" panose="020F0502020204030204" pitchFamily="34" charset="0"/>
                <a:cs typeface="Calibri" panose="020F0502020204030204" pitchFamily="34" charset="0"/>
              </a:rPr>
              <a:t>, but you were justified in the name of the Lord Jesus Christ and in the Spirit of our God.</a:t>
            </a:r>
          </a:p>
        </p:txBody>
      </p:sp>
    </p:spTree>
    <p:extLst>
      <p:ext uri="{BB962C8B-B14F-4D97-AF65-F5344CB8AC3E}">
        <p14:creationId xmlns:p14="http://schemas.microsoft.com/office/powerpoint/2010/main" val="1821627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CD562-E161-4E78-A46D-E07BF895A1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 y="1295400"/>
            <a:ext cx="7787640" cy="5486400"/>
          </a:xfrm>
          <a:prstGeom prst="rect">
            <a:avLst/>
          </a:prstGeom>
          <a:ln w="38100">
            <a:solidFill>
              <a:schemeClr val="bg1"/>
            </a:solidFill>
          </a:ln>
        </p:spPr>
      </p:pic>
      <p:sp>
        <p:nvSpPr>
          <p:cNvPr id="34818" name="Rectangle 2">
            <a:extLst>
              <a:ext uri="{FF2B5EF4-FFF2-40B4-BE49-F238E27FC236}">
                <a16:creationId xmlns:a16="http://schemas.microsoft.com/office/drawing/2014/main" id="{2FB0D1B3-1A90-402D-B97C-C4384617DF48}"/>
              </a:ext>
            </a:extLst>
          </p:cNvPr>
          <p:cNvSpPr>
            <a:spLocks noGrp="1" noChangeArrowheads="1"/>
          </p:cNvSpPr>
          <p:nvPr>
            <p:ph type="body" idx="1"/>
          </p:nvPr>
        </p:nvSpPr>
        <p:spPr>
          <a:xfrm>
            <a:off x="678180" y="1371600"/>
            <a:ext cx="7787640" cy="4191000"/>
          </a:xfrm>
          <a:noFill/>
          <a:ln>
            <a:noFill/>
            <a:miter lim="800000"/>
            <a:headEnd/>
            <a:tailEnd/>
          </a:ln>
        </p:spPr>
        <p:txBody>
          <a:bodyPr/>
          <a:lstStyle/>
          <a:p>
            <a:pPr marL="0" indent="0" algn="ctr" eaLnBrk="1" hangingPunct="1">
              <a:lnSpc>
                <a:spcPct val="90000"/>
              </a:lnSpc>
              <a:buFontTx/>
              <a:buNone/>
            </a:pPr>
            <a:endParaRPr lang="en-US" altLang="en-US" b="1" dirty="0"/>
          </a:p>
          <a:p>
            <a:pPr marL="0" indent="0" algn="just" eaLnBrk="1" hangingPunct="1">
              <a:spcBef>
                <a:spcPts val="1200"/>
              </a:spcBef>
              <a:spcAft>
                <a:spcPts val="1200"/>
              </a:spcAft>
              <a:buFontTx/>
              <a:buNone/>
            </a:pPr>
            <a:endParaRPr lang="en-US" altLang="en-US" sz="2800" dirty="0"/>
          </a:p>
          <a:p>
            <a:pPr marL="0" indent="0" algn="just" eaLnBrk="1" hangingPunct="1">
              <a:spcBef>
                <a:spcPts val="1200"/>
              </a:spcBef>
              <a:spcAft>
                <a:spcPts val="1200"/>
              </a:spcAft>
              <a:buFontTx/>
              <a:buNone/>
            </a:pPr>
            <a:endParaRPr lang="en-US" altLang="en-US" sz="2800" dirty="0"/>
          </a:p>
          <a:p>
            <a:pPr marL="0" indent="0" algn="just" eaLnBrk="1" hangingPunct="1">
              <a:lnSpc>
                <a:spcPct val="90000"/>
              </a:lnSpc>
              <a:buFontTx/>
              <a:buNone/>
            </a:pPr>
            <a:endParaRPr lang="en-US" altLang="en-US" baseline="30000" dirty="0"/>
          </a:p>
        </p:txBody>
      </p:sp>
      <p:sp>
        <p:nvSpPr>
          <p:cNvPr id="34819" name="Text Box 4">
            <a:extLst>
              <a:ext uri="{FF2B5EF4-FFF2-40B4-BE49-F238E27FC236}">
                <a16:creationId xmlns:a16="http://schemas.microsoft.com/office/drawing/2014/main" id="{6C5339AD-9E44-4820-B723-B95A326DFFB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
        <p:nvSpPr>
          <p:cNvPr id="34820" name="Rectangle 2">
            <a:extLst>
              <a:ext uri="{FF2B5EF4-FFF2-40B4-BE49-F238E27FC236}">
                <a16:creationId xmlns:a16="http://schemas.microsoft.com/office/drawing/2014/main" id="{E953B855-090A-4FC8-8650-424A761C0305}"/>
              </a:ext>
            </a:extLst>
          </p:cNvPr>
          <p:cNvSpPr>
            <a:spLocks noGrp="1" noChangeArrowheads="1"/>
          </p:cNvSpPr>
          <p:nvPr>
            <p:ph type="title"/>
          </p:nvPr>
        </p:nvSpPr>
        <p:spPr>
          <a:xfrm>
            <a:off x="0" y="685800"/>
            <a:ext cx="9144000" cy="609600"/>
          </a:xfrm>
        </p:spPr>
        <p:txBody>
          <a:bodyPr/>
          <a:lstStyle/>
          <a:p>
            <a:pPr eaLnBrk="1" hangingPunct="1"/>
            <a:r>
              <a:rPr lang="en-US" altLang="en-US" sz="3600" b="1" dirty="0">
                <a:solidFill>
                  <a:srgbClr val="0000FF"/>
                </a:solidFill>
              </a:rPr>
              <a:t>Under Grace: God Acts on our behalf!</a:t>
            </a:r>
          </a:p>
        </p:txBody>
      </p:sp>
      <p:sp>
        <p:nvSpPr>
          <p:cNvPr id="8" name="Rectangle 2">
            <a:extLst>
              <a:ext uri="{FF2B5EF4-FFF2-40B4-BE49-F238E27FC236}">
                <a16:creationId xmlns:a16="http://schemas.microsoft.com/office/drawing/2014/main" id="{21C36792-1046-4DD0-8A08-D4ECD61FD429}"/>
              </a:ext>
            </a:extLst>
          </p:cNvPr>
          <p:cNvSpPr txBox="1">
            <a:spLocks noChangeArrowheads="1"/>
          </p:cNvSpPr>
          <p:nvPr/>
        </p:nvSpPr>
        <p:spPr bwMode="auto">
          <a:xfrm>
            <a:off x="678180" y="1295400"/>
            <a:ext cx="7787640" cy="1981200"/>
          </a:xfrm>
          <a:prstGeom prst="rect">
            <a:avLst/>
          </a:prstGeom>
          <a:noFill/>
          <a:ln>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a:lstStyle>
          <a:p>
            <a:pPr marL="0" indent="0" algn="ctr" eaLnBrk="1" hangingPunct="1">
              <a:lnSpc>
                <a:spcPct val="95000"/>
              </a:lnSpc>
              <a:buFontTx/>
              <a:buNone/>
            </a:pPr>
            <a:r>
              <a:rPr lang="en-US" altLang="en-US" b="1" kern="0" dirty="0"/>
              <a:t>Hebrews 2:11</a:t>
            </a:r>
          </a:p>
          <a:p>
            <a:pPr marL="0" indent="0" algn="just" eaLnBrk="1" hangingPunct="1">
              <a:lnSpc>
                <a:spcPct val="95000"/>
              </a:lnSpc>
              <a:buFontTx/>
              <a:buNone/>
            </a:pPr>
            <a:r>
              <a:rPr lang="en-US" altLang="en-US" sz="2800" kern="0" dirty="0"/>
              <a:t>For both </a:t>
            </a:r>
            <a:r>
              <a:rPr lang="en-US" altLang="en-US" sz="2800" b="1" u="sng" kern="0" dirty="0">
                <a:solidFill>
                  <a:srgbClr val="0000FF"/>
                </a:solidFill>
              </a:rPr>
              <a:t>He who sanctifies and those who are sanctified</a:t>
            </a:r>
            <a:r>
              <a:rPr lang="en-US" altLang="en-US" sz="2800" kern="0" dirty="0"/>
              <a:t> are all from one Father; for which reason </a:t>
            </a:r>
            <a:r>
              <a:rPr lang="en-US" altLang="en-US" sz="2800" b="1" u="sng" kern="0" dirty="0">
                <a:solidFill>
                  <a:srgbClr val="006600"/>
                </a:solidFill>
              </a:rPr>
              <a:t>He is not ashamed to call them brethren</a:t>
            </a:r>
            <a:r>
              <a:rPr lang="en-US" altLang="en-US" sz="2800" kern="0" dirty="0"/>
              <a:t>.</a:t>
            </a:r>
            <a:endParaRPr lang="en-US" altLang="en-US" sz="2800" kern="0" dirty="0">
              <a:solidFill>
                <a:srgbClr val="000000"/>
              </a:solidFill>
            </a:endParaRPr>
          </a:p>
        </p:txBody>
      </p:sp>
      <p:sp>
        <p:nvSpPr>
          <p:cNvPr id="9" name="Rectangle 2">
            <a:extLst>
              <a:ext uri="{FF2B5EF4-FFF2-40B4-BE49-F238E27FC236}">
                <a16:creationId xmlns:a16="http://schemas.microsoft.com/office/drawing/2014/main" id="{7AD0AB38-B4C5-484B-A496-D49C8AA1212C}"/>
              </a:ext>
            </a:extLst>
          </p:cNvPr>
          <p:cNvSpPr txBox="1">
            <a:spLocks noChangeArrowheads="1"/>
          </p:cNvSpPr>
          <p:nvPr/>
        </p:nvSpPr>
        <p:spPr bwMode="auto">
          <a:xfrm>
            <a:off x="678180" y="3505200"/>
            <a:ext cx="7787640" cy="18288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a:lstStyle>
          <a:p>
            <a:pPr marL="0" indent="0" algn="ctr" eaLnBrk="1" hangingPunct="1">
              <a:lnSpc>
                <a:spcPct val="95000"/>
              </a:lnSpc>
              <a:buFontTx/>
              <a:buNone/>
              <a:defRPr/>
            </a:pPr>
            <a:r>
              <a:rPr lang="en-US" b="1" kern="0" dirty="0">
                <a:latin typeface="Calibri" panose="020F0502020204030204" pitchFamily="34" charset="0"/>
                <a:cs typeface="Calibri" panose="020F0502020204030204" pitchFamily="34" charset="0"/>
              </a:rPr>
              <a:t>Hebrews 10:14</a:t>
            </a:r>
          </a:p>
          <a:p>
            <a:pPr marL="0" indent="0" algn="just" eaLnBrk="1" hangingPunct="1">
              <a:lnSpc>
                <a:spcPct val="95000"/>
              </a:lnSpc>
              <a:buFontTx/>
              <a:buNone/>
              <a:defRPr/>
            </a:pPr>
            <a:r>
              <a:rPr lang="en-US" sz="2800" kern="0" dirty="0">
                <a:latin typeface="Calibri" panose="020F0502020204030204" pitchFamily="34" charset="0"/>
                <a:cs typeface="Calibri" panose="020F0502020204030204" pitchFamily="34" charset="0"/>
              </a:rPr>
              <a:t>For by one offering </a:t>
            </a:r>
            <a:r>
              <a:rPr lang="en-US" sz="2800" b="1" u="sng" kern="0" dirty="0">
                <a:solidFill>
                  <a:srgbClr val="0000FF"/>
                </a:solidFill>
                <a:latin typeface="Calibri" panose="020F0502020204030204" pitchFamily="34" charset="0"/>
                <a:cs typeface="Calibri" panose="020F0502020204030204" pitchFamily="34" charset="0"/>
              </a:rPr>
              <a:t>He has perfected for all time those who are sanctified</a:t>
            </a:r>
            <a:r>
              <a:rPr lang="en-US" sz="2800" kern="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72872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B793468-3D85-43EF-82BB-985EC9FE960F}"/>
              </a:ext>
            </a:extLst>
          </p:cNvPr>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Stay away… or draw near? </a:t>
            </a:r>
          </a:p>
        </p:txBody>
      </p:sp>
      <p:sp>
        <p:nvSpPr>
          <p:cNvPr id="33795" name="Text Box 4">
            <a:extLst>
              <a:ext uri="{FF2B5EF4-FFF2-40B4-BE49-F238E27FC236}">
                <a16:creationId xmlns:a16="http://schemas.microsoft.com/office/drawing/2014/main" id="{62746E47-87F4-49AF-85B2-07A2CE546F1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graphicFrame>
        <p:nvGraphicFramePr>
          <p:cNvPr id="9" name="Table 8">
            <a:extLst>
              <a:ext uri="{FF2B5EF4-FFF2-40B4-BE49-F238E27FC236}">
                <a16:creationId xmlns:a16="http://schemas.microsoft.com/office/drawing/2014/main" id="{84A51F0B-B8DB-42CA-A209-B1D88634C001}"/>
              </a:ext>
            </a:extLst>
          </p:cNvPr>
          <p:cNvGraphicFramePr>
            <a:graphicFrameLocks noGrp="1"/>
          </p:cNvGraphicFramePr>
          <p:nvPr/>
        </p:nvGraphicFramePr>
        <p:xfrm>
          <a:off x="457200" y="1447800"/>
          <a:ext cx="8229600" cy="3452817"/>
        </p:xfrm>
        <a:graphic>
          <a:graphicData uri="http://schemas.openxmlformats.org/drawingml/2006/table">
            <a:tbl>
              <a:tblPr firstRow="1" bandRow="1">
                <a:tableStyleId>{16D9F66E-5EB9-4882-86FB-DCBF35E3C3E4}</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18146">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the Law…</a:t>
                      </a:r>
                    </a:p>
                  </a:txBody>
                  <a:tcPr marT="45715" marB="45715"/>
                </a:tc>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Grace…</a:t>
                      </a:r>
                    </a:p>
                  </a:txBody>
                  <a:tcPr marT="45715" marB="45715"/>
                </a:tc>
                <a:extLst>
                  <a:ext uri="{0D108BD9-81ED-4DB2-BD59-A6C34878D82A}">
                    <a16:rowId xmlns:a16="http://schemas.microsoft.com/office/drawing/2014/main" val="10000"/>
                  </a:ext>
                </a:extLst>
              </a:tr>
              <a:tr h="2934667">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800" dirty="0">
                          <a:latin typeface="Calibri" panose="020F0502020204030204" pitchFamily="34" charset="0"/>
                          <a:cs typeface="Calibri" panose="020F0502020204030204" pitchFamily="34" charset="0"/>
                        </a:rPr>
                        <a:t>…all of the people were to keep away, under penalty of death, from the mountain where God was to give a portion of the  Law to Moses.</a:t>
                      </a:r>
                    </a:p>
                  </a:txBody>
                  <a:tcPr marT="45715" marB="45715"/>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800" dirty="0">
                          <a:latin typeface="Calibri" panose="020F0502020204030204" pitchFamily="34" charset="0"/>
                          <a:cs typeface="Calibri" panose="020F0502020204030204" pitchFamily="34" charset="0"/>
                        </a:rPr>
                        <a:t>…we are called to draw near to God &amp; are given access to God by His own accomplishment - all we did was to believe Him.</a:t>
                      </a:r>
                    </a:p>
                  </a:txBody>
                  <a:tcPr marT="45715" marB="45715"/>
                </a:tc>
                <a:extLst>
                  <a:ext uri="{0D108BD9-81ED-4DB2-BD59-A6C34878D82A}">
                    <a16:rowId xmlns:a16="http://schemas.microsoft.com/office/drawing/2014/main" val="10001"/>
                  </a:ext>
                </a:extLst>
              </a:tr>
            </a:tbl>
          </a:graphicData>
        </a:graphic>
      </p:graphicFrame>
      <p:sp>
        <p:nvSpPr>
          <p:cNvPr id="2" name="Rectangle 1">
            <a:extLst>
              <a:ext uri="{FF2B5EF4-FFF2-40B4-BE49-F238E27FC236}">
                <a16:creationId xmlns:a16="http://schemas.microsoft.com/office/drawing/2014/main" id="{68A88594-088D-4407-81DE-1A5ECE6776A1}"/>
              </a:ext>
            </a:extLst>
          </p:cNvPr>
          <p:cNvSpPr/>
          <p:nvPr/>
        </p:nvSpPr>
        <p:spPr>
          <a:xfrm>
            <a:off x="4572000" y="1981200"/>
            <a:ext cx="4078942" cy="2895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ECD562-E161-4E78-A46D-E07BF895A1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 y="1295400"/>
            <a:ext cx="7787640" cy="5486400"/>
          </a:xfrm>
          <a:prstGeom prst="rect">
            <a:avLst/>
          </a:prstGeom>
          <a:ln w="38100">
            <a:solidFill>
              <a:schemeClr val="bg1"/>
            </a:solidFill>
          </a:ln>
        </p:spPr>
      </p:pic>
      <p:sp>
        <p:nvSpPr>
          <p:cNvPr id="34818" name="Rectangle 2">
            <a:extLst>
              <a:ext uri="{FF2B5EF4-FFF2-40B4-BE49-F238E27FC236}">
                <a16:creationId xmlns:a16="http://schemas.microsoft.com/office/drawing/2014/main" id="{2FB0D1B3-1A90-402D-B97C-C4384617DF48}"/>
              </a:ext>
            </a:extLst>
          </p:cNvPr>
          <p:cNvSpPr>
            <a:spLocks noGrp="1" noChangeArrowheads="1"/>
          </p:cNvSpPr>
          <p:nvPr>
            <p:ph type="body" idx="1"/>
          </p:nvPr>
        </p:nvSpPr>
        <p:spPr>
          <a:xfrm>
            <a:off x="678180" y="1371600"/>
            <a:ext cx="7787640" cy="4191000"/>
          </a:xfrm>
          <a:noFill/>
          <a:ln>
            <a:noFill/>
            <a:miter lim="800000"/>
            <a:headEnd/>
            <a:tailEnd/>
          </a:ln>
        </p:spPr>
        <p:txBody>
          <a:bodyPr/>
          <a:lstStyle/>
          <a:p>
            <a:pPr marL="0" indent="0" algn="ctr" eaLnBrk="1" hangingPunct="1">
              <a:lnSpc>
                <a:spcPct val="90000"/>
              </a:lnSpc>
              <a:buFontTx/>
              <a:buNone/>
            </a:pPr>
            <a:r>
              <a:rPr lang="en-US" altLang="en-US" b="1" dirty="0"/>
              <a:t>Exodus 19:12-13</a:t>
            </a:r>
            <a:endParaRPr lang="en-US" altLang="en-US" b="1" baseline="30000" dirty="0"/>
          </a:p>
          <a:p>
            <a:pPr marL="0" indent="0" algn="just" eaLnBrk="1" hangingPunct="1">
              <a:lnSpc>
                <a:spcPct val="90000"/>
              </a:lnSpc>
              <a:buFontTx/>
              <a:buNone/>
            </a:pPr>
            <a:r>
              <a:rPr lang="en-US" altLang="en-US" baseline="30000" dirty="0"/>
              <a:t>12</a:t>
            </a:r>
            <a:r>
              <a:rPr lang="en-US" altLang="en-US" dirty="0"/>
              <a:t> "You shall set bounds for the people all around, saying, 'Beware that you do not go up on the mountain or touch the border of it; whoever touches the mountain shall surely be put to death. </a:t>
            </a:r>
            <a:r>
              <a:rPr lang="en-US" altLang="en-US" baseline="30000" dirty="0"/>
              <a:t>13</a:t>
            </a:r>
            <a:r>
              <a:rPr lang="en-US" altLang="en-US" dirty="0"/>
              <a:t> 'No hand shall touch him, but he shall surely be stoned or shot through; whether beast or man, he shall not live…"</a:t>
            </a:r>
          </a:p>
        </p:txBody>
      </p:sp>
      <p:sp>
        <p:nvSpPr>
          <p:cNvPr id="34819" name="Text Box 4">
            <a:extLst>
              <a:ext uri="{FF2B5EF4-FFF2-40B4-BE49-F238E27FC236}">
                <a16:creationId xmlns:a16="http://schemas.microsoft.com/office/drawing/2014/main" id="{6C5339AD-9E44-4820-B723-B95A326DFFB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
        <p:nvSpPr>
          <p:cNvPr id="34820" name="Rectangle 2">
            <a:extLst>
              <a:ext uri="{FF2B5EF4-FFF2-40B4-BE49-F238E27FC236}">
                <a16:creationId xmlns:a16="http://schemas.microsoft.com/office/drawing/2014/main" id="{E953B855-090A-4FC8-8650-424A761C0305}"/>
              </a:ext>
            </a:extLst>
          </p:cNvPr>
          <p:cNvSpPr>
            <a:spLocks noGrp="1" noChangeArrowheads="1"/>
          </p:cNvSpPr>
          <p:nvPr>
            <p:ph type="title"/>
          </p:nvPr>
        </p:nvSpPr>
        <p:spPr>
          <a:xfrm>
            <a:off x="0" y="685800"/>
            <a:ext cx="9144000" cy="609600"/>
          </a:xfrm>
        </p:spPr>
        <p:txBody>
          <a:bodyPr/>
          <a:lstStyle/>
          <a:p>
            <a:pPr eaLnBrk="1" hangingPunct="1"/>
            <a:r>
              <a:rPr lang="en-US" altLang="en-US" sz="3600" b="1" dirty="0">
                <a:solidFill>
                  <a:srgbClr val="0000FF"/>
                </a:solidFill>
              </a:rPr>
              <a:t>Under the Law: Distance or Death</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285750" y="5638800"/>
            <a:ext cx="8572500" cy="1066800"/>
          </a:xfrm>
        </p:spPr>
        <p:txBody>
          <a:bodyPr/>
          <a:lstStyle/>
          <a:p>
            <a:pPr marL="0" indent="0" algn="just" eaLnBrk="1" hangingPunct="1">
              <a:spcBef>
                <a:spcPct val="0"/>
              </a:spcBef>
              <a:buFontTx/>
              <a:buNone/>
            </a:pPr>
            <a:r>
              <a:rPr lang="en-US" altLang="en-US" sz="3000" dirty="0"/>
              <a:t>Moses, hid his face, for he was afraid to look at God.</a:t>
            </a:r>
          </a:p>
        </p:txBody>
      </p:sp>
      <p:pic>
        <p:nvPicPr>
          <p:cNvPr id="44035" name="Picture 3" descr="Moses &amp; the burning bush"/>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1828800" y="1295400"/>
            <a:ext cx="54864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 Box 4"/>
          <p:cNvSpPr txBox="1">
            <a:spLocks noChangeArrowheads="1"/>
          </p:cNvSpPr>
          <p:nvPr/>
        </p:nvSpPr>
        <p:spPr bwMode="auto">
          <a:xfrm>
            <a:off x="1600200" y="239713"/>
            <a:ext cx="594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None/>
            </a:pPr>
            <a:r>
              <a:rPr lang="en-US" altLang="en-US" sz="1800" b="1" dirty="0">
                <a:latin typeface="Calibri" panose="020F0502020204030204" pitchFamily="34" charset="0"/>
                <a:cs typeface="Calibri" panose="020F0502020204030204" pitchFamily="34" charset="0"/>
              </a:rPr>
              <a:t>Law &amp; Grace: Lesson 5 A Mountaintop Experience – Part 1</a:t>
            </a:r>
          </a:p>
        </p:txBody>
      </p:sp>
      <p:sp>
        <p:nvSpPr>
          <p:cNvPr id="6" name="Rectangle 7"/>
          <p:cNvSpPr>
            <a:spLocks noChangeArrowheads="1"/>
          </p:cNvSpPr>
          <p:nvPr/>
        </p:nvSpPr>
        <p:spPr bwMode="auto">
          <a:xfrm>
            <a:off x="3452624" y="685800"/>
            <a:ext cx="22387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3600" b="1" dirty="0">
                <a:solidFill>
                  <a:srgbClr val="0000FF"/>
                </a:solidFill>
                <a:latin typeface="Calibri" panose="020F0502020204030204" pitchFamily="34" charset="0"/>
                <a:cs typeface="Calibri" panose="020F0502020204030204" pitchFamily="34" charset="0"/>
              </a:rPr>
              <a:t>Exodus 3:6</a:t>
            </a:r>
          </a:p>
        </p:txBody>
      </p:sp>
    </p:spTree>
    <p:extLst>
      <p:ext uri="{BB962C8B-B14F-4D97-AF65-F5344CB8AC3E}">
        <p14:creationId xmlns:p14="http://schemas.microsoft.com/office/powerpoint/2010/main" val="1516020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84D44F6-96C4-4B90-8116-7114D023A8B7}"/>
              </a:ext>
            </a:extLst>
          </p:cNvPr>
          <p:cNvGraphicFramePr>
            <a:graphicFrameLocks noGrp="1"/>
          </p:cNvGraphicFramePr>
          <p:nvPr>
            <p:ph sz="half" idx="1"/>
            <p:extLst/>
          </p:nvPr>
        </p:nvGraphicFramePr>
        <p:xfrm>
          <a:off x="76200" y="213360"/>
          <a:ext cx="8991600" cy="6431280"/>
        </p:xfrm>
        <a:graphic>
          <a:graphicData uri="http://schemas.openxmlformats.org/drawingml/2006/table">
            <a:tbl>
              <a:tblPr firstRow="1" bandRow="1">
                <a:tableStyleId>{073A0DAA-6AF3-43AB-8588-CEC1D06C72B9}</a:tableStyleId>
              </a:tblPr>
              <a:tblGrid>
                <a:gridCol w="4495800">
                  <a:extLst>
                    <a:ext uri="{9D8B030D-6E8A-4147-A177-3AD203B41FA5}">
                      <a16:colId xmlns:a16="http://schemas.microsoft.com/office/drawing/2014/main" val="4281156893"/>
                    </a:ext>
                  </a:extLst>
                </a:gridCol>
                <a:gridCol w="4495800">
                  <a:extLst>
                    <a:ext uri="{9D8B030D-6E8A-4147-A177-3AD203B41FA5}">
                      <a16:colId xmlns:a16="http://schemas.microsoft.com/office/drawing/2014/main" val="2895279053"/>
                    </a:ext>
                  </a:extLst>
                </a:gridCol>
              </a:tblGrid>
              <a:tr h="822960">
                <a:tc>
                  <a:txBody>
                    <a:bodyPr/>
                    <a:lstStyle/>
                    <a:p>
                      <a:pPr marL="0" marR="0" lvl="0" indent="0" algn="ctr"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800" b="1" kern="1200" dirty="0">
                          <a:solidFill>
                            <a:srgbClr val="00FFFF"/>
                          </a:solidFill>
                          <a:latin typeface="Calibri" panose="020F0502020204030204" pitchFamily="34" charset="0"/>
                          <a:cs typeface="Calibri" panose="020F0502020204030204" pitchFamily="34" charset="0"/>
                        </a:rPr>
                        <a:t>TEACHINGS OF </a:t>
                      </a:r>
                      <a:r>
                        <a:rPr lang="en-US" sz="2800" b="1" u="sng" kern="1200" dirty="0">
                          <a:solidFill>
                            <a:srgbClr val="FFFFCC"/>
                          </a:solidFill>
                          <a:latin typeface="Calibri" panose="020F0502020204030204" pitchFamily="34" charset="0"/>
                          <a:cs typeface="Calibri" panose="020F0502020204030204" pitchFamily="34" charset="0"/>
                        </a:rPr>
                        <a:t>LAW</a:t>
                      </a:r>
                      <a:endParaRPr lang="en-US" sz="2800" b="1" u="sng" kern="1200" dirty="0">
                        <a:solidFill>
                          <a:srgbClr val="FFFFCC"/>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sz="2800" b="1" kern="1200" dirty="0">
                          <a:solidFill>
                            <a:srgbClr val="00FFFF"/>
                          </a:solidFill>
                          <a:latin typeface="Calibri" panose="020F0502020204030204" pitchFamily="34" charset="0"/>
                          <a:cs typeface="Calibri" panose="020F0502020204030204" pitchFamily="34" charset="0"/>
                        </a:rPr>
                        <a:t>TEACHINGS OF </a:t>
                      </a:r>
                      <a:r>
                        <a:rPr lang="en-US" sz="2800" b="1" u="sng" kern="1200" dirty="0">
                          <a:solidFill>
                            <a:srgbClr val="99FFCC"/>
                          </a:solidFill>
                          <a:latin typeface="Calibri" panose="020F0502020204030204" pitchFamily="34" charset="0"/>
                          <a:cs typeface="Calibri" panose="020F0502020204030204" pitchFamily="34" charset="0"/>
                        </a:rPr>
                        <a:t>GRACE</a:t>
                      </a:r>
                      <a:endParaRPr lang="en-US" sz="2800" b="1" u="sng" kern="1200" dirty="0">
                        <a:solidFill>
                          <a:srgbClr val="99FFCC"/>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762004855"/>
                  </a:ext>
                </a:extLst>
              </a:tr>
              <a:tr h="731520">
                <a:tc>
                  <a:txBody>
                    <a:bodyPr/>
                    <a:lstStyle/>
                    <a:p>
                      <a:pPr marL="0" indent="0">
                        <a:spcBef>
                          <a:spcPts val="0"/>
                        </a:spcBef>
                        <a:spcAft>
                          <a:spcPts val="0"/>
                        </a:spcAft>
                        <a:buFont typeface="Arial" panose="020B0604020202020204" pitchFamily="34" charset="0"/>
                        <a:buNone/>
                      </a:pPr>
                      <a:r>
                        <a:rPr lang="en-US" sz="2600" dirty="0">
                          <a:latin typeface="Calibri" panose="020F0502020204030204" pitchFamily="34" charset="0"/>
                          <a:cs typeface="Calibri" panose="020F0502020204030204" pitchFamily="34" charset="0"/>
                        </a:rPr>
                        <a:t>Written with ink.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Written with the Spirit of the living God.</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075517518"/>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In tables of stone.</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In fleshy tables of the heart.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35069451"/>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The letter </a:t>
                      </a:r>
                      <a:r>
                        <a:rPr lang="en-US" sz="2600" kern="1200" dirty="0" err="1">
                          <a:latin typeface="Calibri" panose="020F0502020204030204" pitchFamily="34" charset="0"/>
                          <a:cs typeface="Calibri" panose="020F0502020204030204" pitchFamily="34" charset="0"/>
                        </a:rPr>
                        <a:t>killeth</a:t>
                      </a:r>
                      <a:r>
                        <a:rPr lang="en-US" sz="2600" kern="1200" dirty="0">
                          <a:latin typeface="Calibri" panose="020F0502020204030204" pitchFamily="34" charset="0"/>
                          <a:cs typeface="Calibri" panose="020F0502020204030204" pitchFamily="34" charset="0"/>
                        </a:rPr>
                        <a: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The Spirit giveth life.</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392743910"/>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The ministration of death.</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The ministration of the Spirit.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616815331"/>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Was glorious.</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Is rather glorious.</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93146939"/>
                  </a:ext>
                </a:extLst>
              </a:tr>
              <a:tr h="731520">
                <a:tc>
                  <a:txBody>
                    <a:bodyPr/>
                    <a:lstStyle/>
                    <a:p>
                      <a:pPr marL="0" indent="0" algn="l" defTabSz="914400" rtl="0" eaLnBrk="1" latinLnBrk="0" hangingPunct="1">
                        <a:spcBef>
                          <a:spcPts val="0"/>
                        </a:spcBef>
                        <a:spcAft>
                          <a:spcPts val="0"/>
                        </a:spcAft>
                        <a:buFont typeface="Arial" panose="020B0604020202020204" pitchFamily="34" charset="0"/>
                        <a:buNone/>
                      </a:pPr>
                      <a:r>
                        <a:rPr lang="en-US" sz="2600" kern="1200" dirty="0">
                          <a:latin typeface="Calibri" panose="020F0502020204030204" pitchFamily="34" charset="0"/>
                          <a:cs typeface="Calibri" panose="020F0502020204030204" pitchFamily="34" charset="0"/>
                        </a:rPr>
                        <a:t>Done away.</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err="1">
                          <a:latin typeface="Calibri" panose="020F0502020204030204" pitchFamily="34" charset="0"/>
                          <a:cs typeface="Calibri" panose="020F0502020204030204" pitchFamily="34" charset="0"/>
                        </a:rPr>
                        <a:t>Remaineth</a:t>
                      </a:r>
                      <a:r>
                        <a:rPr lang="en-US" sz="2600" kern="1200" dirty="0">
                          <a:latin typeface="Calibri" panose="020F0502020204030204" pitchFamily="34" charset="0"/>
                          <a:cs typeface="Calibri" panose="020F0502020204030204" pitchFamily="34" charset="0"/>
                        </a:rPr>
                        <a:t>.</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217176497"/>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Abolished.</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600" kern="1200" dirty="0">
                          <a:latin typeface="Calibri" panose="020F0502020204030204" pitchFamily="34" charset="0"/>
                          <a:cs typeface="Calibri" panose="020F0502020204030204" pitchFamily="34" charset="0"/>
                        </a:rPr>
                        <a:t>We have such hope.</a:t>
                      </a:r>
                      <a:endParaRPr lang="en-US" sz="2600" kern="1200" dirty="0">
                        <a:solidFill>
                          <a:schemeClr val="dk1"/>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53260936"/>
                  </a:ext>
                </a:extLst>
              </a:tr>
              <a:tr h="274320">
                <a:tc gridSpan="2">
                  <a:txBody>
                    <a:bodyPr/>
                    <a:lstStyle/>
                    <a:p>
                      <a:pPr algn="ctr"/>
                      <a:r>
                        <a:rPr lang="en-US" sz="1600" dirty="0">
                          <a:latin typeface="Calibri" panose="020F0502020204030204" pitchFamily="34" charset="0"/>
                          <a:cs typeface="Calibri" panose="020F0502020204030204" pitchFamily="34" charset="0"/>
                        </a:rPr>
                        <a:t>L. S.  CHAFER, Systematic theology (Vol. 4, p. 242).  (1993). Grand Rapids, MI: </a:t>
                      </a:r>
                      <a:r>
                        <a:rPr lang="en-US" sz="1600" dirty="0" err="1">
                          <a:latin typeface="Calibri" panose="020F0502020204030204" pitchFamily="34" charset="0"/>
                          <a:cs typeface="Calibri" panose="020F0502020204030204" pitchFamily="34" charset="0"/>
                        </a:rPr>
                        <a:t>Kregel</a:t>
                      </a:r>
                      <a:r>
                        <a:rPr lang="en-US" sz="1600" dirty="0">
                          <a:latin typeface="Calibri" panose="020F0502020204030204" pitchFamily="34" charset="0"/>
                          <a:cs typeface="Calibri" panose="020F0502020204030204" pitchFamily="34" charset="0"/>
                        </a:rPr>
                        <a:t> Publications.</a:t>
                      </a:r>
                    </a:p>
                  </a:txBody>
                  <a:tcPr anchor="ctr"/>
                </a:tc>
                <a:tc hMerge="1">
                  <a:txBody>
                    <a:bodyPr/>
                    <a:lstStyle/>
                    <a:p>
                      <a:endParaRPr lang="en-US" dirty="0"/>
                    </a:p>
                  </a:txBody>
                  <a:tcPr anchor="ctr"/>
                </a:tc>
                <a:extLst>
                  <a:ext uri="{0D108BD9-81ED-4DB2-BD59-A6C34878D82A}">
                    <a16:rowId xmlns:a16="http://schemas.microsoft.com/office/drawing/2014/main" val="1170557462"/>
                  </a:ext>
                </a:extLst>
              </a:tr>
            </a:tbl>
          </a:graphicData>
        </a:graphic>
      </p:graphicFrame>
    </p:spTree>
    <p:extLst>
      <p:ext uri="{BB962C8B-B14F-4D97-AF65-F5344CB8AC3E}">
        <p14:creationId xmlns:p14="http://schemas.microsoft.com/office/powerpoint/2010/main" val="1841240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B793468-3D85-43EF-82BB-985EC9FE960F}"/>
              </a:ext>
            </a:extLst>
          </p:cNvPr>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Stay away… or draw near? </a:t>
            </a:r>
          </a:p>
        </p:txBody>
      </p:sp>
      <p:sp>
        <p:nvSpPr>
          <p:cNvPr id="33795" name="Text Box 4">
            <a:extLst>
              <a:ext uri="{FF2B5EF4-FFF2-40B4-BE49-F238E27FC236}">
                <a16:creationId xmlns:a16="http://schemas.microsoft.com/office/drawing/2014/main" id="{62746E47-87F4-49AF-85B2-07A2CE546F13}"/>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graphicFrame>
        <p:nvGraphicFramePr>
          <p:cNvPr id="9" name="Table 8">
            <a:extLst>
              <a:ext uri="{FF2B5EF4-FFF2-40B4-BE49-F238E27FC236}">
                <a16:creationId xmlns:a16="http://schemas.microsoft.com/office/drawing/2014/main" id="{84A51F0B-B8DB-42CA-A209-B1D88634C001}"/>
              </a:ext>
            </a:extLst>
          </p:cNvPr>
          <p:cNvGraphicFramePr>
            <a:graphicFrameLocks noGrp="1"/>
          </p:cNvGraphicFramePr>
          <p:nvPr>
            <p:extLst>
              <p:ext uri="{D42A27DB-BD31-4B8C-83A1-F6EECF244321}">
                <p14:modId xmlns:p14="http://schemas.microsoft.com/office/powerpoint/2010/main" val="1959082824"/>
              </p:ext>
            </p:extLst>
          </p:nvPr>
        </p:nvGraphicFramePr>
        <p:xfrm>
          <a:off x="457200" y="1447800"/>
          <a:ext cx="8229600" cy="3452817"/>
        </p:xfrm>
        <a:graphic>
          <a:graphicData uri="http://schemas.openxmlformats.org/drawingml/2006/table">
            <a:tbl>
              <a:tblPr firstRow="1" bandRow="1">
                <a:tableStyleId>{16D9F66E-5EB9-4882-86FB-DCBF35E3C3E4}</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18146">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the Law…</a:t>
                      </a:r>
                    </a:p>
                  </a:txBody>
                  <a:tcPr marT="45715" marB="45715"/>
                </a:tc>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Grace…</a:t>
                      </a:r>
                    </a:p>
                  </a:txBody>
                  <a:tcPr marT="45715" marB="45715"/>
                </a:tc>
                <a:extLst>
                  <a:ext uri="{0D108BD9-81ED-4DB2-BD59-A6C34878D82A}">
                    <a16:rowId xmlns:a16="http://schemas.microsoft.com/office/drawing/2014/main" val="10000"/>
                  </a:ext>
                </a:extLst>
              </a:tr>
              <a:tr h="2934667">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800" dirty="0">
                          <a:latin typeface="Calibri" panose="020F0502020204030204" pitchFamily="34" charset="0"/>
                          <a:cs typeface="Calibri" panose="020F0502020204030204" pitchFamily="34" charset="0"/>
                        </a:rPr>
                        <a:t>…all of the people were to keep away, under penalty of death, from the mountain where God was to give a portion of the  Law to Moses.</a:t>
                      </a:r>
                    </a:p>
                  </a:txBody>
                  <a:tcPr marT="45715" marB="45715"/>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2800" dirty="0">
                          <a:latin typeface="Calibri" panose="020F0502020204030204" pitchFamily="34" charset="0"/>
                          <a:cs typeface="Calibri" panose="020F0502020204030204" pitchFamily="34" charset="0"/>
                        </a:rPr>
                        <a:t>…we are called to draw near to God and are given access to God by His own accomplishment - all we did was to believe Him.</a:t>
                      </a:r>
                    </a:p>
                  </a:txBody>
                  <a:tcPr marT="45715" marB="45715"/>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DE686078-C9AA-49DC-99A2-132CD9521920}"/>
              </a:ext>
            </a:extLst>
          </p:cNvPr>
          <p:cNvSpPr/>
          <p:nvPr/>
        </p:nvSpPr>
        <p:spPr>
          <a:xfrm>
            <a:off x="457200" y="1981200"/>
            <a:ext cx="4078942" cy="2895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46807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3C3D14-2066-4C65-8040-E45DEDC088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 y="1295400"/>
            <a:ext cx="7787640" cy="5486400"/>
          </a:xfrm>
          <a:prstGeom prst="rect">
            <a:avLst/>
          </a:prstGeom>
          <a:ln w="38100">
            <a:solidFill>
              <a:schemeClr val="bg1"/>
            </a:solidFill>
          </a:ln>
        </p:spPr>
      </p:pic>
      <p:sp>
        <p:nvSpPr>
          <p:cNvPr id="35842" name="Rectangle 2">
            <a:extLst>
              <a:ext uri="{FF2B5EF4-FFF2-40B4-BE49-F238E27FC236}">
                <a16:creationId xmlns:a16="http://schemas.microsoft.com/office/drawing/2014/main" id="{891FA794-31B2-4AAB-A50A-FC71C161EEA5}"/>
              </a:ext>
            </a:extLst>
          </p:cNvPr>
          <p:cNvSpPr>
            <a:spLocks noGrp="1" noChangeArrowheads="1"/>
          </p:cNvSpPr>
          <p:nvPr>
            <p:ph type="body" idx="1"/>
          </p:nvPr>
        </p:nvSpPr>
        <p:spPr>
          <a:xfrm>
            <a:off x="678180" y="1371600"/>
            <a:ext cx="7787640" cy="1600200"/>
          </a:xfrm>
          <a:noFill/>
          <a:ln>
            <a:noFill/>
            <a:miter lim="800000"/>
            <a:headEnd/>
            <a:tailEnd/>
          </a:ln>
        </p:spPr>
        <p:txBody>
          <a:bodyPr/>
          <a:lstStyle/>
          <a:p>
            <a:pPr marL="0" indent="0" algn="ctr" eaLnBrk="1" hangingPunct="1">
              <a:lnSpc>
                <a:spcPct val="90000"/>
              </a:lnSpc>
              <a:buFontTx/>
              <a:buNone/>
            </a:pPr>
            <a:r>
              <a:rPr lang="en-US" altLang="en-US" b="1" dirty="0"/>
              <a:t>Ephesians 2:18</a:t>
            </a:r>
          </a:p>
          <a:p>
            <a:pPr marL="0" indent="0" eaLnBrk="1" hangingPunct="1">
              <a:lnSpc>
                <a:spcPct val="90000"/>
              </a:lnSpc>
              <a:buFontTx/>
              <a:buNone/>
            </a:pPr>
            <a:r>
              <a:rPr lang="en-US" altLang="en-US" baseline="30000" dirty="0"/>
              <a:t>18</a:t>
            </a:r>
            <a:r>
              <a:rPr lang="en-US" altLang="en-US" dirty="0"/>
              <a:t>…for through Him [Christ] we both have our </a:t>
            </a:r>
            <a:r>
              <a:rPr lang="en-US" altLang="en-US" b="1" u="sng" dirty="0">
                <a:solidFill>
                  <a:srgbClr val="0000FF"/>
                </a:solidFill>
                <a:ea typeface="+mj-ea"/>
              </a:rPr>
              <a:t>access</a:t>
            </a:r>
            <a:r>
              <a:rPr lang="en-US" altLang="en-US" dirty="0"/>
              <a:t> in one Spirit to the Father.</a:t>
            </a:r>
          </a:p>
        </p:txBody>
      </p:sp>
      <p:sp>
        <p:nvSpPr>
          <p:cNvPr id="35843" name="Text Box 4">
            <a:extLst>
              <a:ext uri="{FF2B5EF4-FFF2-40B4-BE49-F238E27FC236}">
                <a16:creationId xmlns:a16="http://schemas.microsoft.com/office/drawing/2014/main" id="{5E44963E-5095-4838-8650-E8968921FDB8}"/>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
        <p:nvSpPr>
          <p:cNvPr id="35844" name="Rectangle 2">
            <a:extLst>
              <a:ext uri="{FF2B5EF4-FFF2-40B4-BE49-F238E27FC236}">
                <a16:creationId xmlns:a16="http://schemas.microsoft.com/office/drawing/2014/main" id="{4D85C9A7-648D-4FD6-A19C-B3E2779F792B}"/>
              </a:ext>
            </a:extLst>
          </p:cNvPr>
          <p:cNvSpPr>
            <a:spLocks noGrp="1" noChangeArrowheads="1"/>
          </p:cNvSpPr>
          <p:nvPr>
            <p:ph type="title"/>
          </p:nvPr>
        </p:nvSpPr>
        <p:spPr>
          <a:xfrm>
            <a:off x="0" y="685800"/>
            <a:ext cx="9144000" cy="609600"/>
          </a:xfrm>
        </p:spPr>
        <p:txBody>
          <a:bodyPr/>
          <a:lstStyle/>
          <a:p>
            <a:pPr eaLnBrk="1" hangingPunct="1">
              <a:lnSpc>
                <a:spcPct val="90000"/>
              </a:lnSpc>
            </a:pPr>
            <a:r>
              <a:rPr lang="en-US" altLang="en-US" sz="3600" b="1" dirty="0">
                <a:solidFill>
                  <a:srgbClr val="0000FF"/>
                </a:solidFill>
              </a:rPr>
              <a:t>Under Grace: Access</a:t>
            </a:r>
          </a:p>
        </p:txBody>
      </p:sp>
      <p:sp>
        <p:nvSpPr>
          <p:cNvPr id="5" name="Rectangle 2">
            <a:extLst>
              <a:ext uri="{FF2B5EF4-FFF2-40B4-BE49-F238E27FC236}">
                <a16:creationId xmlns:a16="http://schemas.microsoft.com/office/drawing/2014/main" id="{14FB9BBE-E7CD-483B-8822-B80B2FBA0531}"/>
              </a:ext>
            </a:extLst>
          </p:cNvPr>
          <p:cNvSpPr txBox="1">
            <a:spLocks noChangeArrowheads="1"/>
          </p:cNvSpPr>
          <p:nvPr/>
        </p:nvSpPr>
        <p:spPr bwMode="auto">
          <a:xfrm>
            <a:off x="678180" y="3276600"/>
            <a:ext cx="7787640" cy="21336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9pPr>
          </a:lstStyle>
          <a:p>
            <a:pPr marL="0" indent="0" algn="ctr" eaLnBrk="1" hangingPunct="1">
              <a:lnSpc>
                <a:spcPct val="90000"/>
              </a:lnSpc>
              <a:buFontTx/>
              <a:buNone/>
              <a:defRPr/>
            </a:pPr>
            <a:r>
              <a:rPr lang="en-US" b="1" dirty="0">
                <a:latin typeface="Calibri" panose="020F0502020204030204" pitchFamily="34" charset="0"/>
                <a:cs typeface="Calibri" panose="020F0502020204030204" pitchFamily="34" charset="0"/>
              </a:rPr>
              <a:t>Ephesians 3:11-12</a:t>
            </a:r>
          </a:p>
          <a:p>
            <a:pPr marL="0" indent="0" eaLnBrk="1" hangingPunct="1">
              <a:lnSpc>
                <a:spcPct val="90000"/>
              </a:lnSpc>
              <a:buFontTx/>
              <a:buNone/>
              <a:defRPr/>
            </a:pPr>
            <a:r>
              <a:rPr lang="en-US" kern="0" baseline="30000" dirty="0">
                <a:latin typeface="Calibri" panose="020F0502020204030204" pitchFamily="34" charset="0"/>
                <a:cs typeface="Calibri" panose="020F0502020204030204" pitchFamily="34" charset="0"/>
              </a:rPr>
              <a:t>11</a:t>
            </a:r>
            <a:r>
              <a:rPr lang="en-US" kern="0" dirty="0">
                <a:latin typeface="Calibri" panose="020F0502020204030204" pitchFamily="34" charset="0"/>
                <a:cs typeface="Calibri" panose="020F0502020204030204" pitchFamily="34" charset="0"/>
              </a:rPr>
              <a:t> …Christ Jesus our Lord, </a:t>
            </a:r>
            <a:r>
              <a:rPr lang="en-US" kern="0" baseline="30000" dirty="0">
                <a:latin typeface="Calibri" panose="020F0502020204030204" pitchFamily="34" charset="0"/>
                <a:cs typeface="Calibri" panose="020F0502020204030204" pitchFamily="34" charset="0"/>
              </a:rPr>
              <a:t>12</a:t>
            </a:r>
            <a:r>
              <a:rPr lang="en-US" kern="0" dirty="0">
                <a:latin typeface="Calibri" panose="020F0502020204030204" pitchFamily="34" charset="0"/>
                <a:cs typeface="Calibri" panose="020F0502020204030204" pitchFamily="34" charset="0"/>
              </a:rPr>
              <a:t> in whom we have </a:t>
            </a:r>
            <a:r>
              <a:rPr lang="en-US" b="1" u="sng" dirty="0">
                <a:solidFill>
                  <a:srgbClr val="0000FF"/>
                </a:solidFill>
                <a:latin typeface="Calibri" panose="020F0502020204030204" pitchFamily="34" charset="0"/>
                <a:ea typeface="+mj-ea"/>
                <a:cs typeface="Calibri" panose="020F0502020204030204" pitchFamily="34" charset="0"/>
              </a:rPr>
              <a:t>boldness and confident access</a:t>
            </a:r>
            <a:r>
              <a:rPr lang="en-US" kern="0" dirty="0">
                <a:latin typeface="Calibri" panose="020F0502020204030204" pitchFamily="34" charset="0"/>
                <a:cs typeface="Calibri" panose="020F0502020204030204" pitchFamily="34" charset="0"/>
              </a:rPr>
              <a:t> through faith in Him.</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0EBED45-5329-4157-8DC2-19D05D52E7B3}"/>
              </a:ext>
            </a:extLst>
          </p:cNvPr>
          <p:cNvSpPr>
            <a:spLocks noGrp="1" noChangeArrowheads="1"/>
          </p:cNvSpPr>
          <p:nvPr>
            <p:ph type="title"/>
          </p:nvPr>
        </p:nvSpPr>
        <p:spPr>
          <a:xfrm>
            <a:off x="342900" y="685800"/>
            <a:ext cx="8458200" cy="762000"/>
          </a:xfrm>
        </p:spPr>
        <p:txBody>
          <a:bodyPr/>
          <a:lstStyle/>
          <a:p>
            <a:pPr eaLnBrk="1" hangingPunct="1"/>
            <a:r>
              <a:rPr lang="en-US" altLang="en-US" sz="3600" b="1" dirty="0">
                <a:solidFill>
                  <a:srgbClr val="0000FF"/>
                </a:solidFill>
              </a:rPr>
              <a:t>Death Threatened vs. Death Accomplished</a:t>
            </a:r>
          </a:p>
        </p:txBody>
      </p:sp>
      <p:sp>
        <p:nvSpPr>
          <p:cNvPr id="36867" name="Text Box 4">
            <a:extLst>
              <a:ext uri="{FF2B5EF4-FFF2-40B4-BE49-F238E27FC236}">
                <a16:creationId xmlns:a16="http://schemas.microsoft.com/office/drawing/2014/main" id="{98F35BCD-6421-4709-A820-DEF89EB7800D}"/>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graphicFrame>
        <p:nvGraphicFramePr>
          <p:cNvPr id="9" name="Table 8">
            <a:extLst>
              <a:ext uri="{FF2B5EF4-FFF2-40B4-BE49-F238E27FC236}">
                <a16:creationId xmlns:a16="http://schemas.microsoft.com/office/drawing/2014/main" id="{A1617AFA-FCDE-46DC-9D2D-24A2B98568AC}"/>
              </a:ext>
            </a:extLst>
          </p:cNvPr>
          <p:cNvGraphicFramePr>
            <a:graphicFrameLocks noGrp="1"/>
          </p:cNvGraphicFramePr>
          <p:nvPr>
            <p:extLst>
              <p:ext uri="{D42A27DB-BD31-4B8C-83A1-F6EECF244321}">
                <p14:modId xmlns:p14="http://schemas.microsoft.com/office/powerpoint/2010/main" val="1771512816"/>
              </p:ext>
            </p:extLst>
          </p:nvPr>
        </p:nvGraphicFramePr>
        <p:xfrm>
          <a:off x="457200" y="1447800"/>
          <a:ext cx="8229600" cy="3886200"/>
        </p:xfrm>
        <a:graphic>
          <a:graphicData uri="http://schemas.openxmlformats.org/drawingml/2006/table">
            <a:tbl>
              <a:tblPr firstRow="1" bandRow="1">
                <a:tableStyleId>{16D9F66E-5EB9-4882-86FB-DCBF35E3C3E4}</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59876">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the Law…</a:t>
                      </a:r>
                    </a:p>
                  </a:txBody>
                  <a:tcPr/>
                </a:tc>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Grace…</a:t>
                      </a:r>
                    </a:p>
                  </a:txBody>
                  <a:tcPr/>
                </a:tc>
                <a:extLst>
                  <a:ext uri="{0D108BD9-81ED-4DB2-BD59-A6C34878D82A}">
                    <a16:rowId xmlns:a16="http://schemas.microsoft.com/office/drawing/2014/main" val="10000"/>
                  </a:ext>
                </a:extLst>
              </a:tr>
              <a:tr h="3326324">
                <a:tc>
                  <a:txBody>
                    <a:bodyPr/>
                    <a:lstStyle/>
                    <a:p>
                      <a:pPr algn="just" eaLnBrk="1" hangingPunct="1">
                        <a:lnSpc>
                          <a:spcPct val="90000"/>
                        </a:lnSpc>
                      </a:pPr>
                      <a:r>
                        <a:rPr lang="en-US" sz="2800" dirty="0">
                          <a:latin typeface="Calibri" panose="020F0502020204030204" pitchFamily="34" charset="0"/>
                          <a:cs typeface="Calibri" panose="020F0502020204030204" pitchFamily="34" charset="0"/>
                        </a:rPr>
                        <a:t>…the Israelites were to remain holy and sanctified entirely through their own efforts. The penalty for failure was death to be carried out by the</a:t>
                      </a:r>
                      <a:r>
                        <a:rPr lang="en-US" sz="2800" baseline="0" dirty="0">
                          <a:latin typeface="Calibri" panose="020F0502020204030204" pitchFamily="34" charset="0"/>
                          <a:cs typeface="Calibri" panose="020F0502020204030204" pitchFamily="34" charset="0"/>
                        </a:rPr>
                        <a:t> community.</a:t>
                      </a:r>
                      <a:endParaRPr lang="en-US" sz="2800" dirty="0">
                        <a:latin typeface="Calibri" panose="020F0502020204030204" pitchFamily="34" charset="0"/>
                        <a:cs typeface="Calibri" panose="020F0502020204030204" pitchFamily="34" charset="0"/>
                      </a:endParaRPr>
                    </a:p>
                  </a:txBody>
                  <a:tcPr/>
                </a:tc>
                <a:tc>
                  <a:txBody>
                    <a:bodyPr/>
                    <a:lstStyle/>
                    <a:p>
                      <a:pPr eaLnBrk="1" hangingPunct="1">
                        <a:lnSpc>
                          <a:spcPct val="90000"/>
                        </a:lnSpc>
                      </a:pPr>
                      <a:r>
                        <a:rPr lang="en-US" sz="2800" dirty="0">
                          <a:latin typeface="Calibri" panose="020F0502020204030204" pitchFamily="34" charset="0"/>
                          <a:cs typeface="Calibri" panose="020F0502020204030204" pitchFamily="34" charset="0"/>
                        </a:rPr>
                        <a:t>…believers are made holy &amp; sanctified in Christ, sinc</a:t>
                      </a:r>
                      <a:r>
                        <a:rPr lang="en-US" sz="2800" baseline="0" dirty="0">
                          <a:latin typeface="Calibri" panose="020F0502020204030204" pitchFamily="34" charset="0"/>
                          <a:cs typeface="Calibri" panose="020F0502020204030204" pitchFamily="34" charset="0"/>
                        </a:rPr>
                        <a:t>e they have </a:t>
                      </a:r>
                      <a:r>
                        <a:rPr lang="en-US" sz="2800" dirty="0">
                          <a:latin typeface="Calibri" panose="020F0502020204030204" pitchFamily="34" charset="0"/>
                          <a:cs typeface="Calibri" panose="020F0502020204030204" pitchFamily="34" charset="0"/>
                        </a:rPr>
                        <a:t>already died with Christ -an accomplishment of God Himself and in which the we had no part.</a:t>
                      </a:r>
                    </a:p>
                  </a:txBody>
                  <a:tcPr/>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5DC45A72-2688-49E1-90F2-DAD72255EF7A}"/>
              </a:ext>
            </a:extLst>
          </p:cNvPr>
          <p:cNvSpPr/>
          <p:nvPr/>
        </p:nvSpPr>
        <p:spPr>
          <a:xfrm>
            <a:off x="4572000" y="2057400"/>
            <a:ext cx="4078942" cy="3200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0EBED45-5329-4157-8DC2-19D05D52E7B3}"/>
              </a:ext>
            </a:extLst>
          </p:cNvPr>
          <p:cNvSpPr>
            <a:spLocks noGrp="1" noChangeArrowheads="1"/>
          </p:cNvSpPr>
          <p:nvPr>
            <p:ph type="title"/>
          </p:nvPr>
        </p:nvSpPr>
        <p:spPr>
          <a:xfrm>
            <a:off x="381000" y="685800"/>
            <a:ext cx="8382000" cy="762000"/>
          </a:xfrm>
        </p:spPr>
        <p:txBody>
          <a:bodyPr/>
          <a:lstStyle/>
          <a:p>
            <a:pPr eaLnBrk="1" hangingPunct="1"/>
            <a:r>
              <a:rPr lang="en-US" altLang="en-US" sz="3600" b="1" dirty="0">
                <a:solidFill>
                  <a:srgbClr val="0000FF"/>
                </a:solidFill>
              </a:rPr>
              <a:t>Death Threatened vs. Death Accomplished</a:t>
            </a:r>
          </a:p>
        </p:txBody>
      </p:sp>
      <p:sp>
        <p:nvSpPr>
          <p:cNvPr id="36867" name="Text Box 4">
            <a:extLst>
              <a:ext uri="{FF2B5EF4-FFF2-40B4-BE49-F238E27FC236}">
                <a16:creationId xmlns:a16="http://schemas.microsoft.com/office/drawing/2014/main" id="{98F35BCD-6421-4709-A820-DEF89EB7800D}"/>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graphicFrame>
        <p:nvGraphicFramePr>
          <p:cNvPr id="9" name="Table 8">
            <a:extLst>
              <a:ext uri="{FF2B5EF4-FFF2-40B4-BE49-F238E27FC236}">
                <a16:creationId xmlns:a16="http://schemas.microsoft.com/office/drawing/2014/main" id="{A1617AFA-FCDE-46DC-9D2D-24A2B98568AC}"/>
              </a:ext>
            </a:extLst>
          </p:cNvPr>
          <p:cNvGraphicFramePr>
            <a:graphicFrameLocks noGrp="1"/>
          </p:cNvGraphicFramePr>
          <p:nvPr>
            <p:extLst>
              <p:ext uri="{D42A27DB-BD31-4B8C-83A1-F6EECF244321}">
                <p14:modId xmlns:p14="http://schemas.microsoft.com/office/powerpoint/2010/main" val="593709908"/>
              </p:ext>
            </p:extLst>
          </p:nvPr>
        </p:nvGraphicFramePr>
        <p:xfrm>
          <a:off x="457200" y="1447800"/>
          <a:ext cx="8229600" cy="3886200"/>
        </p:xfrm>
        <a:graphic>
          <a:graphicData uri="http://schemas.openxmlformats.org/drawingml/2006/table">
            <a:tbl>
              <a:tblPr firstRow="1" bandRow="1">
                <a:tableStyleId>{16D9F66E-5EB9-4882-86FB-DCBF35E3C3E4}</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59876">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the Law…</a:t>
                      </a:r>
                    </a:p>
                  </a:txBody>
                  <a:tcPr/>
                </a:tc>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Grace…</a:t>
                      </a:r>
                    </a:p>
                  </a:txBody>
                  <a:tcPr/>
                </a:tc>
                <a:extLst>
                  <a:ext uri="{0D108BD9-81ED-4DB2-BD59-A6C34878D82A}">
                    <a16:rowId xmlns:a16="http://schemas.microsoft.com/office/drawing/2014/main" val="10000"/>
                  </a:ext>
                </a:extLst>
              </a:tr>
              <a:tr h="3326324">
                <a:tc>
                  <a:txBody>
                    <a:bodyPr/>
                    <a:lstStyle/>
                    <a:p>
                      <a:pPr eaLnBrk="1" hangingPunct="1">
                        <a:lnSpc>
                          <a:spcPct val="90000"/>
                        </a:lnSpc>
                      </a:pPr>
                      <a:r>
                        <a:rPr lang="en-US" sz="2800" dirty="0">
                          <a:latin typeface="Calibri" panose="020F0502020204030204" pitchFamily="34" charset="0"/>
                          <a:cs typeface="Calibri" panose="020F0502020204030204" pitchFamily="34" charset="0"/>
                        </a:rPr>
                        <a:t>…the Israelites were to remain holy &amp; sanctified entirely through their own efforts. The penalty for failure was death to be carried out by the</a:t>
                      </a:r>
                      <a:r>
                        <a:rPr lang="en-US" sz="2800" baseline="0" dirty="0">
                          <a:latin typeface="Calibri" panose="020F0502020204030204" pitchFamily="34" charset="0"/>
                          <a:cs typeface="Calibri" panose="020F0502020204030204" pitchFamily="34" charset="0"/>
                        </a:rPr>
                        <a:t> community.</a:t>
                      </a:r>
                      <a:endParaRPr lang="en-US" sz="2800" dirty="0">
                        <a:latin typeface="Calibri" panose="020F0502020204030204" pitchFamily="34" charset="0"/>
                        <a:cs typeface="Calibri" panose="020F0502020204030204" pitchFamily="34" charset="0"/>
                      </a:endParaRPr>
                    </a:p>
                  </a:txBody>
                  <a:tcPr/>
                </a:tc>
                <a:tc>
                  <a:txBody>
                    <a:bodyPr/>
                    <a:lstStyle/>
                    <a:p>
                      <a:pPr algn="just" eaLnBrk="1" hangingPunct="1">
                        <a:lnSpc>
                          <a:spcPct val="90000"/>
                        </a:lnSpc>
                      </a:pPr>
                      <a:r>
                        <a:rPr lang="en-US" sz="2800" dirty="0">
                          <a:latin typeface="Calibri" panose="020F0502020204030204" pitchFamily="34" charset="0"/>
                          <a:cs typeface="Calibri" panose="020F0502020204030204" pitchFamily="34" charset="0"/>
                        </a:rPr>
                        <a:t>…believers are made holy and sanctified in Christ, sinc</a:t>
                      </a:r>
                      <a:r>
                        <a:rPr lang="en-US" sz="2800" baseline="0" dirty="0">
                          <a:latin typeface="Calibri" panose="020F0502020204030204" pitchFamily="34" charset="0"/>
                          <a:cs typeface="Calibri" panose="020F0502020204030204" pitchFamily="34" charset="0"/>
                        </a:rPr>
                        <a:t>e they have </a:t>
                      </a:r>
                      <a:r>
                        <a:rPr lang="en-US" sz="2800" dirty="0">
                          <a:latin typeface="Calibri" panose="020F0502020204030204" pitchFamily="34" charset="0"/>
                          <a:cs typeface="Calibri" panose="020F0502020204030204" pitchFamily="34" charset="0"/>
                        </a:rPr>
                        <a:t>already died with Christ - an accomplishment of God Himself and in which we had no part.</a:t>
                      </a:r>
                    </a:p>
                  </a:txBody>
                  <a:tcPr/>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94CF6A74-3E1E-4E16-AD12-CA9C4E457395}"/>
              </a:ext>
            </a:extLst>
          </p:cNvPr>
          <p:cNvSpPr/>
          <p:nvPr/>
        </p:nvSpPr>
        <p:spPr>
          <a:xfrm>
            <a:off x="457200" y="2057400"/>
            <a:ext cx="4078942" cy="3200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80978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5111E6E-F2A4-478B-99A1-E160784C8D32}"/>
              </a:ext>
            </a:extLst>
          </p:cNvPr>
          <p:cNvSpPr>
            <a:spLocks noGrp="1" noChangeArrowheads="1"/>
          </p:cNvSpPr>
          <p:nvPr>
            <p:ph type="title"/>
          </p:nvPr>
        </p:nvSpPr>
        <p:spPr>
          <a:xfrm>
            <a:off x="266700" y="685800"/>
            <a:ext cx="8610600" cy="762000"/>
          </a:xfrm>
        </p:spPr>
        <p:txBody>
          <a:bodyPr/>
          <a:lstStyle/>
          <a:p>
            <a:pPr eaLnBrk="1" hangingPunct="1"/>
            <a:r>
              <a:rPr lang="en-US" altLang="en-US" sz="3600" b="1" dirty="0">
                <a:solidFill>
                  <a:srgbClr val="0000FF"/>
                </a:solidFill>
              </a:rPr>
              <a:t>Death: A Bad Thing or Death: A Good Thing? </a:t>
            </a:r>
          </a:p>
        </p:txBody>
      </p:sp>
      <p:sp>
        <p:nvSpPr>
          <p:cNvPr id="37891" name="Text Box 4">
            <a:extLst>
              <a:ext uri="{FF2B5EF4-FFF2-40B4-BE49-F238E27FC236}">
                <a16:creationId xmlns:a16="http://schemas.microsoft.com/office/drawing/2014/main" id="{3926ED94-237F-49B2-A0EF-7300C9D2953E}"/>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graphicFrame>
        <p:nvGraphicFramePr>
          <p:cNvPr id="10" name="Table 9">
            <a:extLst>
              <a:ext uri="{FF2B5EF4-FFF2-40B4-BE49-F238E27FC236}">
                <a16:creationId xmlns:a16="http://schemas.microsoft.com/office/drawing/2014/main" id="{C7E42540-036F-4099-9365-C1BE4D8B0E87}"/>
              </a:ext>
            </a:extLst>
          </p:cNvPr>
          <p:cNvGraphicFramePr>
            <a:graphicFrameLocks noGrp="1"/>
          </p:cNvGraphicFramePr>
          <p:nvPr>
            <p:extLst>
              <p:ext uri="{D42A27DB-BD31-4B8C-83A1-F6EECF244321}">
                <p14:modId xmlns:p14="http://schemas.microsoft.com/office/powerpoint/2010/main" val="422100498"/>
              </p:ext>
            </p:extLst>
          </p:nvPr>
        </p:nvGraphicFramePr>
        <p:xfrm>
          <a:off x="457200" y="1447800"/>
          <a:ext cx="8229600" cy="2865453"/>
        </p:xfrm>
        <a:graphic>
          <a:graphicData uri="http://schemas.openxmlformats.org/drawingml/2006/table">
            <a:tbl>
              <a:tblPr firstRow="1" bandRow="1">
                <a:tableStyleId>{16D9F66E-5EB9-4882-86FB-DCBF35E3C3E4}</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18119">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the Law…</a:t>
                      </a:r>
                    </a:p>
                  </a:txBody>
                  <a:tcPr marT="45707" marB="45707"/>
                </a:tc>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Grace…</a:t>
                      </a:r>
                    </a:p>
                  </a:txBody>
                  <a:tcPr marT="45707" marB="45707"/>
                </a:tc>
                <a:extLst>
                  <a:ext uri="{0D108BD9-81ED-4DB2-BD59-A6C34878D82A}">
                    <a16:rowId xmlns:a16="http://schemas.microsoft.com/office/drawing/2014/main" val="10000"/>
                  </a:ext>
                </a:extLst>
              </a:tr>
              <a:tr h="2347319">
                <a:tc>
                  <a:txBody>
                    <a:bodyPr/>
                    <a:lstStyle/>
                    <a:p>
                      <a:pPr algn="just" eaLnBrk="1" hangingPunct="1">
                        <a:lnSpc>
                          <a:spcPct val="90000"/>
                        </a:lnSpc>
                      </a:pPr>
                      <a:r>
                        <a:rPr lang="en-US" sz="2800" dirty="0">
                          <a:latin typeface="Calibri" panose="020F0502020204030204" pitchFamily="34" charset="0"/>
                          <a:cs typeface="Calibri" panose="020F0502020204030204" pitchFamily="34" charset="0"/>
                        </a:rPr>
                        <a:t>…from the very giving of it, the Israelites were threatened with the death if they came too close to the mountain.</a:t>
                      </a:r>
                    </a:p>
                  </a:txBody>
                  <a:tcPr marT="45707" marB="45707"/>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…as a result of having died with Christ, believers have also died in relationship to Law.</a:t>
                      </a:r>
                    </a:p>
                  </a:txBody>
                  <a:tcPr marT="45707" marB="45707"/>
                </a:tc>
                <a:extLst>
                  <a:ext uri="{0D108BD9-81ED-4DB2-BD59-A6C34878D82A}">
                    <a16:rowId xmlns:a16="http://schemas.microsoft.com/office/drawing/2014/main" val="10001"/>
                  </a:ext>
                </a:extLst>
              </a:tr>
            </a:tbl>
          </a:graphicData>
        </a:graphic>
      </p:graphicFrame>
      <p:sp>
        <p:nvSpPr>
          <p:cNvPr id="37903" name="Text Box 7">
            <a:extLst>
              <a:ext uri="{FF2B5EF4-FFF2-40B4-BE49-F238E27FC236}">
                <a16:creationId xmlns:a16="http://schemas.microsoft.com/office/drawing/2014/main" id="{9277BD35-4A68-45BD-B1E8-592D30C3865E}"/>
              </a:ext>
            </a:extLst>
          </p:cNvPr>
          <p:cNvSpPr txBox="1">
            <a:spLocks noChangeArrowheads="1"/>
          </p:cNvSpPr>
          <p:nvPr/>
        </p:nvSpPr>
        <p:spPr bwMode="auto">
          <a:xfrm>
            <a:off x="457200" y="6096000"/>
            <a:ext cx="8229600" cy="584775"/>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dirty="0">
                <a:latin typeface="Calibri" panose="020F0502020204030204" pitchFamily="34" charset="0"/>
                <a:cs typeface="Calibri" panose="020F0502020204030204" pitchFamily="34" charset="0"/>
              </a:rPr>
              <a:t>Under the Law, dying </a:t>
            </a:r>
            <a:r>
              <a:rPr lang="en-US" altLang="en-US" sz="3200" b="1" u="sng" dirty="0">
                <a:latin typeface="Calibri" panose="020F0502020204030204" pitchFamily="34" charset="0"/>
                <a:cs typeface="Calibri" panose="020F0502020204030204" pitchFamily="34" charset="0"/>
              </a:rPr>
              <a:t>was not</a:t>
            </a:r>
            <a:r>
              <a:rPr lang="en-US" altLang="en-US" sz="3200" dirty="0">
                <a:latin typeface="Calibri" panose="020F0502020204030204" pitchFamily="34" charset="0"/>
                <a:cs typeface="Calibri" panose="020F0502020204030204" pitchFamily="34" charset="0"/>
              </a:rPr>
              <a:t> good or desirable.</a:t>
            </a:r>
          </a:p>
        </p:txBody>
      </p:sp>
      <p:sp>
        <p:nvSpPr>
          <p:cNvPr id="6" name="Rectangle 5">
            <a:extLst>
              <a:ext uri="{FF2B5EF4-FFF2-40B4-BE49-F238E27FC236}">
                <a16:creationId xmlns:a16="http://schemas.microsoft.com/office/drawing/2014/main" id="{D05DEEC4-70B3-458D-AAD0-3AF177BEF3BA}"/>
              </a:ext>
            </a:extLst>
          </p:cNvPr>
          <p:cNvSpPr/>
          <p:nvPr/>
        </p:nvSpPr>
        <p:spPr>
          <a:xfrm>
            <a:off x="4607858" y="1981200"/>
            <a:ext cx="4078942" cy="233205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8232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5111E6E-F2A4-478B-99A1-E160784C8D32}"/>
              </a:ext>
            </a:extLst>
          </p:cNvPr>
          <p:cNvSpPr>
            <a:spLocks noGrp="1" noChangeArrowheads="1"/>
          </p:cNvSpPr>
          <p:nvPr>
            <p:ph type="title"/>
          </p:nvPr>
        </p:nvSpPr>
        <p:spPr>
          <a:xfrm>
            <a:off x="266700" y="685800"/>
            <a:ext cx="8610600" cy="762000"/>
          </a:xfrm>
        </p:spPr>
        <p:txBody>
          <a:bodyPr/>
          <a:lstStyle/>
          <a:p>
            <a:pPr eaLnBrk="1" hangingPunct="1"/>
            <a:r>
              <a:rPr lang="en-US" altLang="en-US" sz="3600" b="1" dirty="0">
                <a:solidFill>
                  <a:srgbClr val="0000FF"/>
                </a:solidFill>
              </a:rPr>
              <a:t>Death: A Bad Thing or Death: A Good Thing? </a:t>
            </a:r>
          </a:p>
        </p:txBody>
      </p:sp>
      <p:sp>
        <p:nvSpPr>
          <p:cNvPr id="37891" name="Text Box 4">
            <a:extLst>
              <a:ext uri="{FF2B5EF4-FFF2-40B4-BE49-F238E27FC236}">
                <a16:creationId xmlns:a16="http://schemas.microsoft.com/office/drawing/2014/main" id="{3926ED94-237F-49B2-A0EF-7300C9D2953E}"/>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pic>
        <p:nvPicPr>
          <p:cNvPr id="2" name="Picture 1">
            <a:extLst>
              <a:ext uri="{FF2B5EF4-FFF2-40B4-BE49-F238E27FC236}">
                <a16:creationId xmlns:a16="http://schemas.microsoft.com/office/drawing/2014/main" id="{28552DC5-610B-4CAB-85B7-48F8182EE6FA}"/>
              </a:ext>
            </a:extLst>
          </p:cNvPr>
          <p:cNvPicPr>
            <a:picLocks noChangeAspect="1"/>
          </p:cNvPicPr>
          <p:nvPr/>
        </p:nvPicPr>
        <p:blipFill>
          <a:blip r:embed="rId3"/>
          <a:stretch>
            <a:fillRect/>
          </a:stretch>
        </p:blipFill>
        <p:spPr>
          <a:xfrm>
            <a:off x="1714500" y="1571625"/>
            <a:ext cx="5715000" cy="3714750"/>
          </a:xfrm>
          <a:prstGeom prst="rect">
            <a:avLst/>
          </a:prstGeom>
        </p:spPr>
      </p:pic>
      <p:sp>
        <p:nvSpPr>
          <p:cNvPr id="6" name="Text Box 7">
            <a:extLst>
              <a:ext uri="{FF2B5EF4-FFF2-40B4-BE49-F238E27FC236}">
                <a16:creationId xmlns:a16="http://schemas.microsoft.com/office/drawing/2014/main" id="{F549DFBF-E98F-47C3-AC0B-FDF33844670A}"/>
              </a:ext>
            </a:extLst>
          </p:cNvPr>
          <p:cNvSpPr txBox="1">
            <a:spLocks noChangeArrowheads="1"/>
          </p:cNvSpPr>
          <p:nvPr/>
        </p:nvSpPr>
        <p:spPr bwMode="auto">
          <a:xfrm>
            <a:off x="457200" y="6096000"/>
            <a:ext cx="8229600" cy="584775"/>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dirty="0">
                <a:latin typeface="Calibri" panose="020F0502020204030204" pitchFamily="34" charset="0"/>
                <a:cs typeface="Calibri" panose="020F0502020204030204" pitchFamily="34" charset="0"/>
              </a:rPr>
              <a:t>Under the Law, dying </a:t>
            </a:r>
            <a:r>
              <a:rPr lang="en-US" altLang="en-US" sz="3200" b="1" u="sng" dirty="0">
                <a:latin typeface="Calibri" panose="020F0502020204030204" pitchFamily="34" charset="0"/>
                <a:cs typeface="Calibri" panose="020F0502020204030204" pitchFamily="34" charset="0"/>
              </a:rPr>
              <a:t>was not</a:t>
            </a:r>
            <a:r>
              <a:rPr lang="en-US" altLang="en-US" sz="3200" dirty="0">
                <a:latin typeface="Calibri" panose="020F0502020204030204" pitchFamily="34" charset="0"/>
                <a:cs typeface="Calibri" panose="020F0502020204030204" pitchFamily="34" charset="0"/>
              </a:rPr>
              <a:t> good or desirable.</a:t>
            </a:r>
          </a:p>
        </p:txBody>
      </p:sp>
    </p:spTree>
    <p:extLst>
      <p:ext uri="{BB962C8B-B14F-4D97-AF65-F5344CB8AC3E}">
        <p14:creationId xmlns:p14="http://schemas.microsoft.com/office/powerpoint/2010/main" val="2671067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5111E6E-F2A4-478B-99A1-E160784C8D32}"/>
              </a:ext>
            </a:extLst>
          </p:cNvPr>
          <p:cNvSpPr>
            <a:spLocks noGrp="1" noChangeArrowheads="1"/>
          </p:cNvSpPr>
          <p:nvPr>
            <p:ph type="title"/>
          </p:nvPr>
        </p:nvSpPr>
        <p:spPr>
          <a:xfrm>
            <a:off x="266700" y="685800"/>
            <a:ext cx="8610600" cy="762000"/>
          </a:xfrm>
        </p:spPr>
        <p:txBody>
          <a:bodyPr/>
          <a:lstStyle/>
          <a:p>
            <a:pPr eaLnBrk="1" hangingPunct="1"/>
            <a:r>
              <a:rPr lang="en-US" altLang="en-US" sz="3600" b="1" dirty="0">
                <a:solidFill>
                  <a:srgbClr val="0000FF"/>
                </a:solidFill>
              </a:rPr>
              <a:t>Death: A Bad Thing or Death: A Good Thing? </a:t>
            </a:r>
          </a:p>
        </p:txBody>
      </p:sp>
      <p:sp>
        <p:nvSpPr>
          <p:cNvPr id="37891" name="Text Box 4">
            <a:extLst>
              <a:ext uri="{FF2B5EF4-FFF2-40B4-BE49-F238E27FC236}">
                <a16:creationId xmlns:a16="http://schemas.microsoft.com/office/drawing/2014/main" id="{3926ED94-237F-49B2-A0EF-7300C9D2953E}"/>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graphicFrame>
        <p:nvGraphicFramePr>
          <p:cNvPr id="10" name="Table 9">
            <a:extLst>
              <a:ext uri="{FF2B5EF4-FFF2-40B4-BE49-F238E27FC236}">
                <a16:creationId xmlns:a16="http://schemas.microsoft.com/office/drawing/2014/main" id="{C7E42540-036F-4099-9365-C1BE4D8B0E87}"/>
              </a:ext>
            </a:extLst>
          </p:cNvPr>
          <p:cNvGraphicFramePr>
            <a:graphicFrameLocks noGrp="1"/>
          </p:cNvGraphicFramePr>
          <p:nvPr>
            <p:extLst>
              <p:ext uri="{D42A27DB-BD31-4B8C-83A1-F6EECF244321}">
                <p14:modId xmlns:p14="http://schemas.microsoft.com/office/powerpoint/2010/main" val="3298451799"/>
              </p:ext>
            </p:extLst>
          </p:nvPr>
        </p:nvGraphicFramePr>
        <p:xfrm>
          <a:off x="457200" y="1447800"/>
          <a:ext cx="8229600" cy="2865453"/>
        </p:xfrm>
        <a:graphic>
          <a:graphicData uri="http://schemas.openxmlformats.org/drawingml/2006/table">
            <a:tbl>
              <a:tblPr firstRow="1" bandRow="1">
                <a:tableStyleId>{16D9F66E-5EB9-4882-86FB-DCBF35E3C3E4}</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18119">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the Law…</a:t>
                      </a:r>
                    </a:p>
                  </a:txBody>
                  <a:tcPr marT="45707" marB="45707"/>
                </a:tc>
                <a:tc>
                  <a:txBody>
                    <a:bodyPr/>
                    <a:lstStyle/>
                    <a:p>
                      <a:pPr algn="ctr">
                        <a:spcBef>
                          <a:spcPts val="600"/>
                        </a:spcBef>
                        <a:spcAft>
                          <a:spcPts val="600"/>
                        </a:spcAft>
                      </a:pPr>
                      <a:r>
                        <a:rPr lang="en-US" sz="2800" dirty="0">
                          <a:latin typeface="Calibri" panose="020F0502020204030204" pitchFamily="34" charset="0"/>
                          <a:cs typeface="Calibri" panose="020F0502020204030204" pitchFamily="34" charset="0"/>
                        </a:rPr>
                        <a:t>Under Grace…</a:t>
                      </a:r>
                    </a:p>
                  </a:txBody>
                  <a:tcPr marT="45707" marB="45707"/>
                </a:tc>
                <a:extLst>
                  <a:ext uri="{0D108BD9-81ED-4DB2-BD59-A6C34878D82A}">
                    <a16:rowId xmlns:a16="http://schemas.microsoft.com/office/drawing/2014/main" val="10000"/>
                  </a:ext>
                </a:extLst>
              </a:tr>
              <a:tr h="2347319">
                <a:tc>
                  <a:txBody>
                    <a:bodyPr/>
                    <a:lstStyle/>
                    <a:p>
                      <a:pPr algn="just" eaLnBrk="1" hangingPunct="1">
                        <a:lnSpc>
                          <a:spcPct val="90000"/>
                        </a:lnSpc>
                      </a:pPr>
                      <a:r>
                        <a:rPr lang="en-US" sz="2800" dirty="0">
                          <a:latin typeface="Calibri" panose="020F0502020204030204" pitchFamily="34" charset="0"/>
                          <a:cs typeface="Calibri" panose="020F0502020204030204" pitchFamily="34" charset="0"/>
                        </a:rPr>
                        <a:t>…from the very giving of it, the Israelites were threatened with the death if they came too close to the mountain.</a:t>
                      </a:r>
                    </a:p>
                  </a:txBody>
                  <a:tcPr marT="45707" marB="45707"/>
                </a:tc>
                <a:tc>
                  <a:txBody>
                    <a:bodyPr/>
                    <a:lstStyle/>
                    <a:p>
                      <a:pPr marL="0" marR="0" indent="0" algn="just" defTabSz="914400" rtl="0" eaLnBrk="1" fontAlgn="auto" latinLnBrk="0" hangingPunct="1">
                        <a:lnSpc>
                          <a:spcPct val="9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…as a result of having died with Christ, believers have also died in relationship to Law.</a:t>
                      </a:r>
                    </a:p>
                  </a:txBody>
                  <a:tcPr marT="45707" marB="45707"/>
                </a:tc>
                <a:extLst>
                  <a:ext uri="{0D108BD9-81ED-4DB2-BD59-A6C34878D82A}">
                    <a16:rowId xmlns:a16="http://schemas.microsoft.com/office/drawing/2014/main" val="10001"/>
                  </a:ext>
                </a:extLst>
              </a:tr>
            </a:tbl>
          </a:graphicData>
        </a:graphic>
      </p:graphicFrame>
      <p:sp>
        <p:nvSpPr>
          <p:cNvPr id="37903" name="Text Box 7">
            <a:extLst>
              <a:ext uri="{FF2B5EF4-FFF2-40B4-BE49-F238E27FC236}">
                <a16:creationId xmlns:a16="http://schemas.microsoft.com/office/drawing/2014/main" id="{9277BD35-4A68-45BD-B1E8-592D30C3865E}"/>
              </a:ext>
            </a:extLst>
          </p:cNvPr>
          <p:cNvSpPr txBox="1">
            <a:spLocks noChangeArrowheads="1"/>
          </p:cNvSpPr>
          <p:nvPr/>
        </p:nvSpPr>
        <p:spPr bwMode="auto">
          <a:xfrm>
            <a:off x="876300" y="5562600"/>
            <a:ext cx="7391400" cy="1077218"/>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dirty="0">
                <a:latin typeface="Calibri" panose="020F0502020204030204" pitchFamily="34" charset="0"/>
                <a:cs typeface="Calibri" panose="020F0502020204030204" pitchFamily="34" charset="0"/>
              </a:rPr>
              <a:t>…but under Grace our death with Christ is </a:t>
            </a:r>
            <a:r>
              <a:rPr lang="en-US" altLang="en-US" sz="3200" b="1" u="sng" dirty="0">
                <a:latin typeface="Calibri" panose="020F0502020204030204" pitchFamily="34" charset="0"/>
                <a:cs typeface="Calibri" panose="020F0502020204030204" pitchFamily="34" charset="0"/>
              </a:rPr>
              <a:t>phenomenally good</a:t>
            </a:r>
            <a:r>
              <a:rPr lang="en-US" altLang="en-US" sz="3200" dirty="0">
                <a:latin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id="{D05DEEC4-70B3-458D-AAD0-3AF177BEF3BA}"/>
              </a:ext>
            </a:extLst>
          </p:cNvPr>
          <p:cNvSpPr/>
          <p:nvPr/>
        </p:nvSpPr>
        <p:spPr>
          <a:xfrm>
            <a:off x="493058" y="1981200"/>
            <a:ext cx="4078942" cy="233205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128CF-F244-4556-9572-C8D01C12DE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 y="1295400"/>
            <a:ext cx="7787640" cy="5486400"/>
          </a:xfrm>
          <a:prstGeom prst="rect">
            <a:avLst/>
          </a:prstGeom>
          <a:ln w="38100">
            <a:solidFill>
              <a:schemeClr val="bg1"/>
            </a:solidFill>
          </a:ln>
        </p:spPr>
      </p:pic>
      <p:sp>
        <p:nvSpPr>
          <p:cNvPr id="38914" name="Rectangle 2">
            <a:extLst>
              <a:ext uri="{FF2B5EF4-FFF2-40B4-BE49-F238E27FC236}">
                <a16:creationId xmlns:a16="http://schemas.microsoft.com/office/drawing/2014/main" id="{5CC0CBE5-3410-4214-A58C-70B6A07EEA86}"/>
              </a:ext>
            </a:extLst>
          </p:cNvPr>
          <p:cNvSpPr>
            <a:spLocks noGrp="1" noChangeArrowheads="1"/>
          </p:cNvSpPr>
          <p:nvPr>
            <p:ph type="body" idx="1"/>
          </p:nvPr>
        </p:nvSpPr>
        <p:spPr>
          <a:xfrm>
            <a:off x="685800" y="1295400"/>
            <a:ext cx="7787640" cy="4267200"/>
          </a:xfrm>
          <a:noFill/>
          <a:ln>
            <a:noFill/>
            <a:miter lim="800000"/>
            <a:headEnd/>
            <a:tailEnd/>
          </a:ln>
        </p:spPr>
        <p:txBody>
          <a:bodyPr/>
          <a:lstStyle/>
          <a:p>
            <a:pPr marL="0" indent="0" algn="ctr" eaLnBrk="1" hangingPunct="1">
              <a:buFontTx/>
              <a:buNone/>
            </a:pPr>
            <a:r>
              <a:rPr lang="en-US" altLang="en-US" b="1" dirty="0"/>
              <a:t>Galatians 2:19-21</a:t>
            </a:r>
          </a:p>
          <a:p>
            <a:pPr marL="0" indent="0" algn="just" eaLnBrk="1" hangingPunct="1">
              <a:buFontTx/>
              <a:buNone/>
            </a:pPr>
            <a:r>
              <a:rPr lang="en-US" altLang="en-US" sz="2800" baseline="30000" dirty="0"/>
              <a:t>19</a:t>
            </a:r>
            <a:r>
              <a:rPr lang="en-US" altLang="en-US" sz="2800" dirty="0"/>
              <a:t> "For through the Law </a:t>
            </a:r>
            <a:r>
              <a:rPr lang="en-US" altLang="en-US" sz="2800" b="1" dirty="0">
                <a:solidFill>
                  <a:srgbClr val="0000FF"/>
                </a:solidFill>
              </a:rPr>
              <a:t>I died to the Law</a:t>
            </a:r>
            <a:r>
              <a:rPr lang="en-US" altLang="en-US" sz="2800" dirty="0"/>
              <a:t>, so that I might live to God. </a:t>
            </a:r>
            <a:r>
              <a:rPr lang="en-US" altLang="en-US" sz="2800" baseline="30000" dirty="0"/>
              <a:t>20</a:t>
            </a:r>
            <a:r>
              <a:rPr lang="en-US" altLang="en-US" sz="2800" dirty="0"/>
              <a:t> </a:t>
            </a:r>
            <a:r>
              <a:rPr lang="en-US" altLang="en-US" sz="2800" b="1" dirty="0">
                <a:solidFill>
                  <a:srgbClr val="0000FF"/>
                </a:solidFill>
              </a:rPr>
              <a:t>I have been crucified with Christ</a:t>
            </a:r>
            <a:r>
              <a:rPr lang="en-US" altLang="en-US" sz="2800" dirty="0"/>
              <a:t>; and it is no longer I who live, but Christ lives in me; and the life which I now live in the flesh I live by faith in the Son of God, who loved me and gave Himself up for me. </a:t>
            </a:r>
            <a:r>
              <a:rPr lang="en-US" altLang="en-US" sz="2800" baseline="30000" dirty="0"/>
              <a:t>21</a:t>
            </a:r>
            <a:r>
              <a:rPr lang="en-US" altLang="en-US" sz="2800" dirty="0"/>
              <a:t> I do not nullify the grace of God, for if righteousness comes through the Law, then Christ died needlessly."</a:t>
            </a:r>
            <a:endParaRPr lang="en-US" altLang="en-US" sz="2800" dirty="0">
              <a:solidFill>
                <a:srgbClr val="000000"/>
              </a:solidFill>
            </a:endParaRPr>
          </a:p>
        </p:txBody>
      </p:sp>
      <p:sp>
        <p:nvSpPr>
          <p:cNvPr id="38915" name="Rectangle 2">
            <a:extLst>
              <a:ext uri="{FF2B5EF4-FFF2-40B4-BE49-F238E27FC236}">
                <a16:creationId xmlns:a16="http://schemas.microsoft.com/office/drawing/2014/main" id="{AE9600B6-3C5C-4853-A2E8-74008C8E60A9}"/>
              </a:ext>
            </a:extLst>
          </p:cNvPr>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Death under the Law…or from it? </a:t>
            </a:r>
          </a:p>
        </p:txBody>
      </p:sp>
      <p:sp>
        <p:nvSpPr>
          <p:cNvPr id="38916" name="Text Box 4">
            <a:extLst>
              <a:ext uri="{FF2B5EF4-FFF2-40B4-BE49-F238E27FC236}">
                <a16:creationId xmlns:a16="http://schemas.microsoft.com/office/drawing/2014/main" id="{7733F80B-DC8E-4948-AD91-A78311A9F4F2}"/>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CC0CBE5-3410-4214-A58C-70B6A07EEA86}"/>
              </a:ext>
            </a:extLst>
          </p:cNvPr>
          <p:cNvSpPr>
            <a:spLocks noGrp="1" noChangeArrowheads="1"/>
          </p:cNvSpPr>
          <p:nvPr>
            <p:ph type="body" idx="1"/>
          </p:nvPr>
        </p:nvSpPr>
        <p:spPr>
          <a:xfrm>
            <a:off x="514350" y="1600200"/>
            <a:ext cx="8115300" cy="3733800"/>
          </a:xfrm>
          <a:noFill/>
          <a:ln>
            <a:noFill/>
            <a:miter lim="800000"/>
            <a:headEnd/>
            <a:tailEnd/>
          </a:ln>
        </p:spPr>
        <p:txBody>
          <a:bodyPr/>
          <a:lstStyle/>
          <a:p>
            <a:pPr marL="0" indent="0" algn="just">
              <a:buNone/>
            </a:pPr>
            <a:r>
              <a:rPr lang="en-US" sz="2800" dirty="0"/>
              <a:t>“By virtue of his incorporation </a:t>
            </a:r>
            <a:r>
              <a:rPr lang="en-US" sz="2800" b="1" dirty="0"/>
              <a:t>into Christ </a:t>
            </a:r>
            <a:r>
              <a:rPr lang="en-US" sz="2800" dirty="0"/>
              <a:t>(cf. v. 17) and </a:t>
            </a:r>
            <a:r>
              <a:rPr lang="en-US" sz="2800" b="1" dirty="0"/>
              <a:t>participation in Christ’s death </a:t>
            </a:r>
            <a:r>
              <a:rPr lang="en-US" sz="2800" dirty="0"/>
              <a:t>Paul has undergone a death whereby </a:t>
            </a:r>
            <a:r>
              <a:rPr lang="en-US" sz="2800" b="1" dirty="0"/>
              <a:t>his relation to the law has been decisively severed </a:t>
            </a:r>
            <a:r>
              <a:rPr lang="en-US" sz="2800" dirty="0"/>
              <a:t>and </a:t>
            </a:r>
            <a:r>
              <a:rPr lang="en-US" sz="2800" b="1" dirty="0"/>
              <a:t>the law has ceased to have any claim on him </a:t>
            </a:r>
            <a:r>
              <a:rPr lang="en-US" sz="2800" dirty="0"/>
              <a:t>(cf. Rom. 7:4, 6).…This death to the law’ means not only that the law as a false way of righteousness has been set aside but also that </a:t>
            </a:r>
            <a:r>
              <a:rPr lang="en-US" sz="2800" b="1" dirty="0"/>
              <a:t>the believer is set free from the dominion of the law…for a life of consecration to God</a:t>
            </a:r>
            <a:r>
              <a:rPr lang="en-US" sz="2800" dirty="0"/>
              <a:t>…”</a:t>
            </a:r>
          </a:p>
        </p:txBody>
      </p:sp>
      <p:pic>
        <p:nvPicPr>
          <p:cNvPr id="4" name="Picture 3">
            <a:extLst>
              <a:ext uri="{FF2B5EF4-FFF2-40B4-BE49-F238E27FC236}">
                <a16:creationId xmlns:a16="http://schemas.microsoft.com/office/drawing/2014/main" id="{CF937316-823F-450A-A3D6-AB9AAD8A2A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033" y="76200"/>
            <a:ext cx="660967" cy="914400"/>
          </a:xfrm>
          <a:prstGeom prst="rect">
            <a:avLst/>
          </a:prstGeom>
        </p:spPr>
      </p:pic>
      <p:sp>
        <p:nvSpPr>
          <p:cNvPr id="6" name="Rectangle 5">
            <a:extLst>
              <a:ext uri="{FF2B5EF4-FFF2-40B4-BE49-F238E27FC236}">
                <a16:creationId xmlns:a16="http://schemas.microsoft.com/office/drawing/2014/main" id="{45912869-6761-4163-8D5A-69CAC340226D}"/>
              </a:ext>
            </a:extLst>
          </p:cNvPr>
          <p:cNvSpPr/>
          <p:nvPr/>
        </p:nvSpPr>
        <p:spPr>
          <a:xfrm>
            <a:off x="1485900" y="67270"/>
            <a:ext cx="6172200" cy="1138773"/>
          </a:xfrm>
          <a:prstGeom prst="rect">
            <a:avLst/>
          </a:prstGeom>
        </p:spPr>
        <p:txBody>
          <a:bodyPr wrap="square">
            <a:spAutoFit/>
          </a:bodyPr>
          <a:lstStyle/>
          <a:p>
            <a:pPr algn="ctr"/>
            <a:r>
              <a:rPr lang="en-US" sz="3200" b="1" dirty="0">
                <a:solidFill>
                  <a:srgbClr val="0000FF"/>
                </a:solidFill>
                <a:latin typeface="Calibri" panose="020F0502020204030204" pitchFamily="34" charset="0"/>
                <a:ea typeface="+mj-ea"/>
                <a:cs typeface="Calibri" panose="020F0502020204030204" pitchFamily="34" charset="0"/>
              </a:rPr>
              <a:t>Dr. Thomas L. Constable</a:t>
            </a:r>
          </a:p>
          <a:p>
            <a:pPr algn="ctr"/>
            <a:r>
              <a:rPr lang="en-US" dirty="0">
                <a:latin typeface="Calibri" panose="020F0502020204030204" pitchFamily="34" charset="0"/>
                <a:cs typeface="Calibri" panose="020F0502020204030204" pitchFamily="34" charset="0"/>
              </a:rPr>
              <a:t>Expository Notes on the Bible</a:t>
            </a:r>
          </a:p>
          <a:p>
            <a:pPr algn="ctr"/>
            <a:r>
              <a:rPr lang="en-US" dirty="0">
                <a:latin typeface="Calibri" panose="020F0502020204030204" pitchFamily="34" charset="0"/>
                <a:cs typeface="Calibri" panose="020F0502020204030204" pitchFamily="34" charset="0"/>
              </a:rPr>
              <a:t>http://www.soniclight.com/constable/notes.htm</a:t>
            </a:r>
          </a:p>
        </p:txBody>
      </p:sp>
    </p:spTree>
    <p:extLst>
      <p:ext uri="{BB962C8B-B14F-4D97-AF65-F5344CB8AC3E}">
        <p14:creationId xmlns:p14="http://schemas.microsoft.com/office/powerpoint/2010/main" val="8259616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128CF-F244-4556-9572-C8D01C12DE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80" y="1295400"/>
            <a:ext cx="7787640" cy="5486400"/>
          </a:xfrm>
          <a:prstGeom prst="rect">
            <a:avLst/>
          </a:prstGeom>
          <a:ln w="38100">
            <a:solidFill>
              <a:schemeClr val="bg1"/>
            </a:solidFill>
          </a:ln>
        </p:spPr>
      </p:pic>
      <p:sp>
        <p:nvSpPr>
          <p:cNvPr id="38914" name="Rectangle 2">
            <a:extLst>
              <a:ext uri="{FF2B5EF4-FFF2-40B4-BE49-F238E27FC236}">
                <a16:creationId xmlns:a16="http://schemas.microsoft.com/office/drawing/2014/main" id="{5CC0CBE5-3410-4214-A58C-70B6A07EEA86}"/>
              </a:ext>
            </a:extLst>
          </p:cNvPr>
          <p:cNvSpPr>
            <a:spLocks noGrp="1" noChangeArrowheads="1"/>
          </p:cNvSpPr>
          <p:nvPr>
            <p:ph type="body" idx="1"/>
          </p:nvPr>
        </p:nvSpPr>
        <p:spPr>
          <a:xfrm>
            <a:off x="685800" y="1295400"/>
            <a:ext cx="7787640" cy="4267200"/>
          </a:xfrm>
          <a:noFill/>
          <a:ln>
            <a:noFill/>
            <a:miter lim="800000"/>
            <a:headEnd/>
            <a:tailEnd/>
          </a:ln>
        </p:spPr>
        <p:txBody>
          <a:bodyPr/>
          <a:lstStyle/>
          <a:p>
            <a:pPr marL="0" indent="0" algn="ctr" eaLnBrk="1" hangingPunct="1">
              <a:buFontTx/>
              <a:buNone/>
            </a:pPr>
            <a:r>
              <a:rPr lang="en-US" altLang="en-US" b="1" dirty="0"/>
              <a:t>Galatians 2:19-21</a:t>
            </a:r>
          </a:p>
          <a:p>
            <a:pPr marL="0" indent="0" algn="just" eaLnBrk="1" hangingPunct="1">
              <a:buFontTx/>
              <a:buNone/>
            </a:pPr>
            <a:r>
              <a:rPr lang="en-US" altLang="en-US" sz="2800" baseline="30000" dirty="0"/>
              <a:t>19</a:t>
            </a:r>
            <a:r>
              <a:rPr lang="en-US" altLang="en-US" sz="2800" dirty="0"/>
              <a:t> "For through the Law </a:t>
            </a:r>
            <a:r>
              <a:rPr lang="en-US" altLang="en-US" sz="2800" b="1" dirty="0">
                <a:solidFill>
                  <a:srgbClr val="0000FF"/>
                </a:solidFill>
              </a:rPr>
              <a:t>I died to the Law</a:t>
            </a:r>
            <a:r>
              <a:rPr lang="en-US" altLang="en-US" sz="2800" dirty="0"/>
              <a:t>, so that I might live to God. </a:t>
            </a:r>
            <a:r>
              <a:rPr lang="en-US" altLang="en-US" sz="2800" baseline="30000" dirty="0"/>
              <a:t>20</a:t>
            </a:r>
            <a:r>
              <a:rPr lang="en-US" altLang="en-US" sz="2800" dirty="0"/>
              <a:t> </a:t>
            </a:r>
            <a:r>
              <a:rPr lang="en-US" altLang="en-US" sz="2800" b="1" dirty="0">
                <a:solidFill>
                  <a:srgbClr val="0000FF"/>
                </a:solidFill>
              </a:rPr>
              <a:t>I have been crucified with Christ</a:t>
            </a:r>
            <a:r>
              <a:rPr lang="en-US" altLang="en-US" sz="2800" dirty="0"/>
              <a:t>; and it is no longer I who live, but Christ lives in me; and the life which I now live in the flesh I live by faith in the Son of God, who loved me and gave Himself up for me. </a:t>
            </a:r>
            <a:r>
              <a:rPr lang="en-US" altLang="en-US" sz="2800" baseline="30000" dirty="0"/>
              <a:t>21</a:t>
            </a:r>
            <a:r>
              <a:rPr lang="en-US" altLang="en-US" sz="2800" dirty="0"/>
              <a:t> I do not nullify the grace of God, for if righteousness comes through the Law, then Christ died needlessly."</a:t>
            </a:r>
            <a:endParaRPr lang="en-US" altLang="en-US" sz="2800" dirty="0">
              <a:solidFill>
                <a:srgbClr val="000000"/>
              </a:solidFill>
            </a:endParaRPr>
          </a:p>
        </p:txBody>
      </p:sp>
      <p:sp>
        <p:nvSpPr>
          <p:cNvPr id="38915" name="Rectangle 2">
            <a:extLst>
              <a:ext uri="{FF2B5EF4-FFF2-40B4-BE49-F238E27FC236}">
                <a16:creationId xmlns:a16="http://schemas.microsoft.com/office/drawing/2014/main" id="{AE9600B6-3C5C-4853-A2E8-74008C8E60A9}"/>
              </a:ext>
            </a:extLst>
          </p:cNvPr>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Death under the Law…or from it? </a:t>
            </a:r>
          </a:p>
        </p:txBody>
      </p:sp>
      <p:sp>
        <p:nvSpPr>
          <p:cNvPr id="38916" name="Text Box 4">
            <a:extLst>
              <a:ext uri="{FF2B5EF4-FFF2-40B4-BE49-F238E27FC236}">
                <a16:creationId xmlns:a16="http://schemas.microsoft.com/office/drawing/2014/main" id="{7733F80B-DC8E-4948-AD91-A78311A9F4F2}"/>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Tree>
    <p:extLst>
      <p:ext uri="{BB962C8B-B14F-4D97-AF65-F5344CB8AC3E}">
        <p14:creationId xmlns:p14="http://schemas.microsoft.com/office/powerpoint/2010/main" val="423551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5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solidFill>
                  <a:srgbClr val="0000FF"/>
                </a:solidFill>
                <a:latin typeface="Calibri" panose="020F0502020204030204" pitchFamily="34" charset="0"/>
                <a:cs typeface="Calibri" panose="020F0502020204030204" pitchFamily="34" charset="0"/>
              </a:rPr>
              <a:t>Review</a:t>
            </a:r>
            <a:endParaRPr lang="en-US" altLang="en-US" sz="3000" b="1" dirty="0">
              <a:solidFill>
                <a:srgbClr val="0000FF"/>
              </a:solidFill>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u="sng" dirty="0">
                <a:solidFill>
                  <a:srgbClr val="0000FF"/>
                </a:solidFill>
                <a:latin typeface="Calibri" panose="020F0502020204030204" pitchFamily="34" charset="0"/>
                <a:cs typeface="Calibri" panose="020F0502020204030204" pitchFamily="34" charset="0"/>
              </a:rPr>
              <a:t>Session 4</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A Mountaintop Experience – Part 1 (Exo. 19:10-25)</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3856724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3600" b="1" kern="0" dirty="0">
                <a:solidFill>
                  <a:schemeClr val="tx1"/>
                </a:solidFill>
                <a:latin typeface="Calibri" panose="020F0502020204030204" pitchFamily="34" charset="0"/>
                <a:cs typeface="Calibri" panose="020F0502020204030204" pitchFamily="34" charset="0"/>
              </a:rPr>
              <a:t>Session 5 Outline</a:t>
            </a:r>
            <a:endParaRPr lang="en-US" sz="3200" kern="0" dirty="0">
              <a:solidFill>
                <a:schemeClr val="tx1"/>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28600" y="1143000"/>
            <a:ext cx="8686800"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pPr>
            <a:r>
              <a:rPr lang="en-US" sz="3000" b="1" dirty="0">
                <a:latin typeface="Calibri" panose="020F0502020204030204" pitchFamily="34" charset="0"/>
                <a:cs typeface="Calibri" panose="020F0502020204030204" pitchFamily="34" charset="0"/>
              </a:rPr>
              <a:t>Review</a:t>
            </a:r>
            <a:endParaRPr lang="en-US" alt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Purpose, Aim, and Objective</a:t>
            </a:r>
          </a:p>
          <a:p>
            <a:pPr marL="914400" lvl="2" indent="-514350" eaLnBrk="1" hangingPunct="1">
              <a:spcBef>
                <a:spcPts val="0"/>
              </a:spcBef>
              <a:spcAft>
                <a:spcPts val="1200"/>
              </a:spcAft>
              <a:buFont typeface="+mj-lt"/>
              <a:buAutoNum type="alphaUcPeriod"/>
              <a:tabLst>
                <a:tab pos="1939925" algn="l"/>
              </a:tabLst>
            </a:pPr>
            <a:r>
              <a:rPr lang="en-US" altLang="en-US" sz="3000" b="1" dirty="0">
                <a:latin typeface="Calibri" panose="020F0502020204030204" pitchFamily="34" charset="0"/>
                <a:cs typeface="Calibri" panose="020F0502020204030204" pitchFamily="34" charset="0"/>
              </a:rPr>
              <a:t>Session 4</a:t>
            </a:r>
          </a:p>
          <a:p>
            <a:pPr marL="461963" lvl="1" indent="-461963" eaLnBrk="1" hangingPunct="1">
              <a:spcBef>
                <a:spcPts val="0"/>
              </a:spcBef>
              <a:spcAft>
                <a:spcPts val="1200"/>
              </a:spcAft>
              <a:buFont typeface="+mj-lt"/>
              <a:buAutoNum type="romanUcPeriod"/>
              <a:tabLst>
                <a:tab pos="1939925" algn="l"/>
              </a:tabLst>
            </a:pPr>
            <a:r>
              <a:rPr lang="en-US" altLang="en-US" sz="3000" b="1" dirty="0">
                <a:latin typeface="Calibri" panose="020F0502020204030204" pitchFamily="34" charset="0"/>
                <a:cs typeface="Calibri" panose="020F0502020204030204" pitchFamily="34" charset="0"/>
              </a:rPr>
              <a:t>A Mountaintop Experience – Part 1 (Exo. 19:10-25)</a:t>
            </a:r>
            <a:endParaRPr lang="en-US" sz="3000" b="1" dirty="0">
              <a:latin typeface="Calibri" panose="020F0502020204030204" pitchFamily="34" charset="0"/>
              <a:cs typeface="Calibri" panose="020F0502020204030204" pitchFamily="34" charset="0"/>
            </a:endParaRP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General Information</a:t>
            </a:r>
          </a:p>
          <a:p>
            <a:pPr marL="914400" lvl="2" indent="-514350" eaLnBrk="1" hangingPunct="1">
              <a:spcBef>
                <a:spcPts val="0"/>
              </a:spcBef>
              <a:spcAft>
                <a:spcPts val="1200"/>
              </a:spcAft>
              <a:buFont typeface="+mj-lt"/>
              <a:buAutoNum type="alphaUcPeriod"/>
              <a:tabLst>
                <a:tab pos="1939925" algn="l"/>
              </a:tabLst>
            </a:pPr>
            <a:r>
              <a:rPr lang="en-US" sz="3000" b="1" dirty="0">
                <a:latin typeface="Calibri" panose="020F0502020204030204" pitchFamily="34" charset="0"/>
                <a:cs typeface="Calibri" panose="020F0502020204030204" pitchFamily="34" charset="0"/>
              </a:rPr>
              <a:t>Contrast &amp; Comparison of Law &amp; Grace</a:t>
            </a:r>
          </a:p>
          <a:p>
            <a:pPr marL="461963" lvl="1" indent="-461963" eaLnBrk="1" hangingPunct="1">
              <a:spcBef>
                <a:spcPts val="0"/>
              </a:spcBef>
              <a:spcAft>
                <a:spcPts val="1200"/>
              </a:spcAft>
              <a:buFont typeface="+mj-lt"/>
              <a:buAutoNum type="romanUcPeriod"/>
              <a:tabLst>
                <a:tab pos="1939925" algn="l"/>
              </a:tabLst>
            </a:pPr>
            <a:r>
              <a:rPr lang="en-US" altLang="en-US" sz="3000" b="1" u="sng" dirty="0">
                <a:solidFill>
                  <a:srgbClr val="0000FF"/>
                </a:solidFill>
                <a:latin typeface="Calibri" panose="020F0502020204030204" pitchFamily="34" charset="0"/>
                <a:cs typeface="Calibri" panose="020F0502020204030204" pitchFamily="34" charset="0"/>
              </a:rPr>
              <a:t>Conclusion</a:t>
            </a:r>
          </a:p>
        </p:txBody>
      </p:sp>
    </p:spTree>
    <p:extLst>
      <p:ext uri="{BB962C8B-B14F-4D97-AF65-F5344CB8AC3E}">
        <p14:creationId xmlns:p14="http://schemas.microsoft.com/office/powerpoint/2010/main" val="17838063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a:extLst>
              <a:ext uri="{FF2B5EF4-FFF2-40B4-BE49-F238E27FC236}">
                <a16:creationId xmlns:a16="http://schemas.microsoft.com/office/drawing/2014/main" id="{FE338250-FD59-414B-9E3F-C19FB61CB7FB}"/>
              </a:ext>
            </a:extLst>
          </p:cNvPr>
          <p:cNvSpPr txBox="1">
            <a:spLocks noChangeArrowheads="1"/>
          </p:cNvSpPr>
          <p:nvPr/>
        </p:nvSpPr>
        <p:spPr bwMode="auto">
          <a:xfrm>
            <a:off x="3207011" y="725269"/>
            <a:ext cx="27299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0000FF"/>
                </a:solidFill>
                <a:latin typeface="Calibri" panose="020F0502020204030204" pitchFamily="34" charset="0"/>
                <a:cs typeface="Calibri" panose="020F0502020204030204" pitchFamily="34" charset="0"/>
              </a:rPr>
              <a:t>CONCLUSION</a:t>
            </a:r>
          </a:p>
        </p:txBody>
      </p:sp>
      <p:pic>
        <p:nvPicPr>
          <p:cNvPr id="1026" name="Picture 2">
            <a:extLst>
              <a:ext uri="{FF2B5EF4-FFF2-40B4-BE49-F238E27FC236}">
                <a16:creationId xmlns:a16="http://schemas.microsoft.com/office/drawing/2014/main" id="{0F19BC01-6FCD-4AEB-AFE6-4457EE082C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4876800"/>
            <a:ext cx="1335881"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a:extLst>
              <a:ext uri="{FF2B5EF4-FFF2-40B4-BE49-F238E27FC236}">
                <a16:creationId xmlns:a16="http://schemas.microsoft.com/office/drawing/2014/main" id="{337B9302-44BA-4D54-BAB3-3B54E1618E2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8900" y="1600200"/>
            <a:ext cx="3886200" cy="5134936"/>
          </a:xfrm>
          <a:prstGeom prst="rect">
            <a:avLst/>
          </a:prstGeom>
          <a:ln w="38100" cap="sq">
            <a:solidFill>
              <a:srgbClr val="000000"/>
            </a:solidFill>
            <a:prstDash val="solid"/>
            <a:miter lim="800000"/>
          </a:ln>
          <a:effectLst>
            <a:glow rad="228600">
              <a:srgbClr val="FFFF00">
                <a:alpha val="40000"/>
              </a:srgbClr>
            </a:glow>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9942" name="Text Box 4">
            <a:extLst>
              <a:ext uri="{FF2B5EF4-FFF2-40B4-BE49-F238E27FC236}">
                <a16:creationId xmlns:a16="http://schemas.microsoft.com/office/drawing/2014/main" id="{7E898461-DDD1-4C95-BE23-3F2ED4BA770F}"/>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1259443"/>
            <a:ext cx="8991600" cy="5293757"/>
          </a:xfrm>
          <a:prstGeom prst="rect">
            <a:avLst/>
          </a:prstGeom>
          <a:noFill/>
          <a:ln>
            <a:noFill/>
          </a:ln>
        </p:spPr>
        <p:txBody>
          <a:bodyPr wrap="square">
            <a:spAutoFit/>
          </a:bodyPr>
          <a:lstStyle/>
          <a:p>
            <a:pPr algn="just"/>
            <a:r>
              <a:rPr lang="en-US" sz="2600" b="1" dirty="0">
                <a:latin typeface="Calibri" panose="020F0502020204030204" pitchFamily="34" charset="0"/>
                <a:cs typeface="Calibri" panose="020F0502020204030204" pitchFamily="34" charset="0"/>
              </a:rPr>
              <a:t>We have, most of us, been reared and now live under the influence of </a:t>
            </a:r>
            <a:r>
              <a:rPr lang="en-US" sz="2600" b="1" i="1" dirty="0">
                <a:solidFill>
                  <a:srgbClr val="0000FF"/>
                </a:solidFill>
                <a:latin typeface="Calibri" panose="020F0502020204030204" pitchFamily="34" charset="0"/>
                <a:cs typeface="Calibri" panose="020F0502020204030204" pitchFamily="34" charset="0"/>
              </a:rPr>
              <a:t>Galatianism</a:t>
            </a:r>
            <a:r>
              <a:rPr lang="en-US" sz="2600" b="1" dirty="0">
                <a:latin typeface="Calibri" panose="020F0502020204030204" pitchFamily="34" charset="0"/>
                <a:cs typeface="Calibri" panose="020F0502020204030204" pitchFamily="34" charset="0"/>
              </a:rPr>
              <a:t>. Protestant theology, alas, is for the most part, thoroughly </a:t>
            </a:r>
            <a:r>
              <a:rPr lang="en-US" sz="2600" b="1" i="1" dirty="0">
                <a:solidFill>
                  <a:srgbClr val="0000FF"/>
                </a:solidFill>
                <a:latin typeface="Calibri" panose="020F0502020204030204" pitchFamily="34" charset="0"/>
                <a:cs typeface="Calibri" panose="020F0502020204030204" pitchFamily="34" charset="0"/>
              </a:rPr>
              <a:t>Galatianized</a:t>
            </a:r>
            <a:r>
              <a:rPr lang="en-US" sz="2600" b="1" dirty="0">
                <a:latin typeface="Calibri" panose="020F0502020204030204" pitchFamily="34" charset="0"/>
                <a:cs typeface="Calibri" panose="020F0502020204030204" pitchFamily="34" charset="0"/>
              </a:rPr>
              <a:t>, in that neither law nor grace are given their </a:t>
            </a:r>
            <a:r>
              <a:rPr lang="en-US" sz="2600" b="1" i="1" dirty="0">
                <a:solidFill>
                  <a:srgbClr val="008000"/>
                </a:solidFill>
                <a:latin typeface="Calibri" panose="020F0502020204030204" pitchFamily="34" charset="0"/>
                <a:cs typeface="Calibri" panose="020F0502020204030204" pitchFamily="34" charset="0"/>
              </a:rPr>
              <a:t>distinct</a:t>
            </a:r>
            <a:r>
              <a:rPr lang="en-US" sz="2600" b="1" dirty="0">
                <a:latin typeface="Calibri" panose="020F0502020204030204" pitchFamily="34" charset="0"/>
                <a:cs typeface="Calibri" panose="020F0502020204030204" pitchFamily="34" charset="0"/>
              </a:rPr>
              <a:t> and </a:t>
            </a:r>
            <a:r>
              <a:rPr lang="en-US" sz="2600" b="1" i="1" dirty="0">
                <a:solidFill>
                  <a:srgbClr val="008000"/>
                </a:solidFill>
                <a:latin typeface="Calibri" panose="020F0502020204030204" pitchFamily="34" charset="0"/>
                <a:cs typeface="Calibri" panose="020F0502020204030204" pitchFamily="34" charset="0"/>
              </a:rPr>
              <a:t>separated</a:t>
            </a:r>
            <a:r>
              <a:rPr lang="en-US" sz="2600" b="1" dirty="0">
                <a:latin typeface="Calibri" panose="020F0502020204030204" pitchFamily="34" charset="0"/>
                <a:cs typeface="Calibri" panose="020F0502020204030204" pitchFamily="34" charset="0"/>
              </a:rPr>
              <a:t> places, as in the counsels of God, </a:t>
            </a:r>
            <a:r>
              <a:rPr lang="en-US" sz="2600" b="1" dirty="0">
                <a:solidFill>
                  <a:srgbClr val="C00000"/>
                </a:solidFill>
                <a:latin typeface="Calibri" panose="020F0502020204030204" pitchFamily="34" charset="0"/>
                <a:cs typeface="Calibri" panose="020F0502020204030204" pitchFamily="34" charset="0"/>
              </a:rPr>
              <a:t>but are mingled together in one incoherent system</a:t>
            </a:r>
            <a:r>
              <a:rPr lang="en-US" sz="2600" b="1" dirty="0">
                <a:latin typeface="Calibri" panose="020F0502020204030204" pitchFamily="34" charset="0"/>
                <a:cs typeface="Calibri" panose="020F0502020204030204" pitchFamily="34" charset="0"/>
              </a:rPr>
              <a:t>.</a:t>
            </a:r>
            <a:r>
              <a:rPr lang="en-US" sz="2600" dirty="0">
                <a:latin typeface="Calibri" panose="020F0502020204030204" pitchFamily="34" charset="0"/>
                <a:cs typeface="Calibri" panose="020F0502020204030204" pitchFamily="34" charset="0"/>
              </a:rPr>
              <a:t> </a:t>
            </a:r>
            <a:r>
              <a:rPr lang="en-US" sz="2600" b="1" dirty="0">
                <a:latin typeface="Calibri" panose="020F0502020204030204" pitchFamily="34" charset="0"/>
                <a:cs typeface="Calibri" panose="020F0502020204030204" pitchFamily="34" charset="0"/>
              </a:rPr>
              <a:t>The law is no longer, as in the Divine intent, a ministration of death (2 Cor. 3:7), of cursing (Gal. 3:10), of conviction (Rom. 3:19), because </a:t>
            </a:r>
            <a:r>
              <a:rPr lang="en-US" sz="2600" b="1" dirty="0">
                <a:solidFill>
                  <a:srgbClr val="C00000"/>
                </a:solidFill>
                <a:latin typeface="Calibri" panose="020F0502020204030204" pitchFamily="34" charset="0"/>
                <a:cs typeface="Calibri" panose="020F0502020204030204" pitchFamily="34" charset="0"/>
              </a:rPr>
              <a:t>we are taught that we must try to keep it, and that by Divine help we may</a:t>
            </a:r>
            <a:r>
              <a:rPr lang="en-US" sz="2600" b="1" dirty="0">
                <a:latin typeface="Calibri" panose="020F0502020204030204" pitchFamily="34" charset="0"/>
                <a:cs typeface="Calibri" panose="020F0502020204030204" pitchFamily="34" charset="0"/>
              </a:rPr>
              <a:t>. Nor, on the other hand, does grace bring us blessed deliverance from the dominion of sin, for </a:t>
            </a:r>
            <a:r>
              <a:rPr lang="en-US" sz="2600" b="1" dirty="0">
                <a:solidFill>
                  <a:srgbClr val="C00000"/>
                </a:solidFill>
                <a:latin typeface="Calibri" panose="020F0502020204030204" pitchFamily="34" charset="0"/>
                <a:cs typeface="Calibri" panose="020F0502020204030204" pitchFamily="34" charset="0"/>
              </a:rPr>
              <a:t>we are kept under the law as a rule of life despite the plain declaration, “Sin shall not have dominion over you: for ye are not under the law, but under grace</a:t>
            </a:r>
            <a:r>
              <a:rPr lang="en-US" sz="2600" b="1" dirty="0">
                <a:latin typeface="Calibri" panose="020F0502020204030204" pitchFamily="34" charset="0"/>
                <a:cs typeface="Calibri" panose="020F0502020204030204" pitchFamily="34" charset="0"/>
              </a:rPr>
              <a:t>” (Rom. 6:14).</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C. I. SCOFIELD, D. D.</a:t>
            </a:r>
          </a:p>
          <a:p>
            <a:pPr algn="ctr"/>
            <a:r>
              <a:rPr lang="en-US" sz="2000" i="1" dirty="0">
                <a:latin typeface="Calibri" panose="020F0502020204030204" pitchFamily="34" charset="0"/>
                <a:cs typeface="Calibri" panose="020F0502020204030204" pitchFamily="34" charset="0"/>
              </a:rPr>
              <a:t>The Grace of God</a:t>
            </a:r>
            <a:r>
              <a:rPr lang="en-US" sz="2000" dirty="0">
                <a:latin typeface="Calibri" panose="020F0502020204030204" pitchFamily="34" charset="0"/>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604916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AE9600B6-3C5C-4853-A2E8-74008C8E60A9}"/>
              </a:ext>
            </a:extLst>
          </p:cNvPr>
          <p:cNvSpPr>
            <a:spLocks noGrp="1" noChangeArrowheads="1"/>
          </p:cNvSpPr>
          <p:nvPr>
            <p:ph type="title"/>
          </p:nvPr>
        </p:nvSpPr>
        <p:spPr>
          <a:xfrm>
            <a:off x="685800" y="685800"/>
            <a:ext cx="7772400" cy="609600"/>
          </a:xfrm>
        </p:spPr>
        <p:txBody>
          <a:bodyPr/>
          <a:lstStyle/>
          <a:p>
            <a:pPr eaLnBrk="1" hangingPunct="1"/>
            <a:r>
              <a:rPr lang="en-US" altLang="en-US" sz="3600" b="1" dirty="0">
                <a:solidFill>
                  <a:srgbClr val="0000FF"/>
                </a:solidFill>
              </a:rPr>
              <a:t>LIVING UNDER LAW OR UNDER GRACE? </a:t>
            </a:r>
          </a:p>
        </p:txBody>
      </p:sp>
      <p:sp>
        <p:nvSpPr>
          <p:cNvPr id="38916" name="Text Box 4">
            <a:extLst>
              <a:ext uri="{FF2B5EF4-FFF2-40B4-BE49-F238E27FC236}">
                <a16:creationId xmlns:a16="http://schemas.microsoft.com/office/drawing/2014/main" id="{7733F80B-DC8E-4948-AD91-A78311A9F4F2}"/>
              </a:ext>
            </a:extLst>
          </p:cNvPr>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latin typeface="Calibri" panose="020F0502020204030204" pitchFamily="34" charset="0"/>
                <a:cs typeface="Calibri" panose="020F0502020204030204" pitchFamily="34" charset="0"/>
              </a:rPr>
              <a:t>Law &amp; Grace: Lesson 5 A Mountaintop Experience – Part 1</a:t>
            </a:r>
          </a:p>
        </p:txBody>
      </p:sp>
      <p:sp>
        <p:nvSpPr>
          <p:cNvPr id="8" name="Text Box 7">
            <a:extLst>
              <a:ext uri="{FF2B5EF4-FFF2-40B4-BE49-F238E27FC236}">
                <a16:creationId xmlns:a16="http://schemas.microsoft.com/office/drawing/2014/main" id="{B204AF3A-113E-42FD-ABE3-BD4123A8B208}"/>
              </a:ext>
            </a:extLst>
          </p:cNvPr>
          <p:cNvSpPr txBox="1">
            <a:spLocks noChangeArrowheads="1"/>
          </p:cNvSpPr>
          <p:nvPr/>
        </p:nvSpPr>
        <p:spPr bwMode="auto">
          <a:xfrm>
            <a:off x="2495550" y="5715000"/>
            <a:ext cx="4152900" cy="584775"/>
          </a:xfrm>
          <a:prstGeom prst="rect">
            <a:avLst/>
          </a:prstGeom>
          <a:noFill/>
          <a:ln w="38100">
            <a:noFill/>
            <a:miter lim="800000"/>
            <a:headEnd/>
            <a:tailEnd/>
          </a:ln>
          <a:effectLs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i="1" dirty="0">
                <a:latin typeface="Calibri" panose="020F0502020204030204" pitchFamily="34" charset="0"/>
                <a:cs typeface="Calibri" panose="020F0502020204030204" pitchFamily="34" charset="0"/>
              </a:rPr>
              <a:t>What’s your pleasure?</a:t>
            </a:r>
          </a:p>
        </p:txBody>
      </p:sp>
      <p:pic>
        <p:nvPicPr>
          <p:cNvPr id="2" name="Picture 1">
            <a:extLst>
              <a:ext uri="{FF2B5EF4-FFF2-40B4-BE49-F238E27FC236}">
                <a16:creationId xmlns:a16="http://schemas.microsoft.com/office/drawing/2014/main" id="{40A02C60-5881-4275-85DA-92F4DCF794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478638"/>
            <a:ext cx="2438400" cy="3933825"/>
          </a:xfrm>
          <a:prstGeom prst="rect">
            <a:avLst/>
          </a:prstGeom>
        </p:spPr>
      </p:pic>
      <p:pic>
        <p:nvPicPr>
          <p:cNvPr id="4" name="Picture 3">
            <a:extLst>
              <a:ext uri="{FF2B5EF4-FFF2-40B4-BE49-F238E27FC236}">
                <a16:creationId xmlns:a16="http://schemas.microsoft.com/office/drawing/2014/main" id="{F60997E7-19F2-4516-89ED-09F14CF2A5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5000" y="1478638"/>
            <a:ext cx="2438400" cy="3931562"/>
          </a:xfrm>
          <a:prstGeom prst="rect">
            <a:avLst/>
          </a:prstGeom>
        </p:spPr>
      </p:pic>
    </p:spTree>
    <p:extLst>
      <p:ext uri="{BB962C8B-B14F-4D97-AF65-F5344CB8AC3E}">
        <p14:creationId xmlns:p14="http://schemas.microsoft.com/office/powerpoint/2010/main" val="88987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1600200" y="769203"/>
            <a:ext cx="594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dirty="0">
                <a:solidFill>
                  <a:srgbClr val="C00000"/>
                </a:solidFill>
                <a:latin typeface="Calibri" panose="020F0502020204030204" pitchFamily="34" charset="0"/>
                <a:cs typeface="Calibri" panose="020F0502020204030204" pitchFamily="34" charset="0"/>
              </a:rPr>
              <a:t>“Do not come near…!”</a:t>
            </a:r>
          </a:p>
        </p:txBody>
      </p:sp>
      <p:sp>
        <p:nvSpPr>
          <p:cNvPr id="16" name="Text Box 3"/>
          <p:cNvSpPr txBox="1">
            <a:spLocks noChangeArrowheads="1"/>
          </p:cNvSpPr>
          <p:nvPr/>
        </p:nvSpPr>
        <p:spPr bwMode="auto">
          <a:xfrm>
            <a:off x="723900" y="5599112"/>
            <a:ext cx="7696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dirty="0">
                <a:solidFill>
                  <a:srgbClr val="0000FF"/>
                </a:solidFill>
                <a:latin typeface="Calibri" panose="020F0502020204030204" pitchFamily="34" charset="0"/>
                <a:cs typeface="Calibri" panose="020F0502020204030204" pitchFamily="34" charset="0"/>
              </a:rPr>
              <a:t>“…Then Moses hid his face, for he was afraid </a:t>
            </a:r>
          </a:p>
          <a:p>
            <a:pPr algn="ctr" eaLnBrk="1" hangingPunct="1">
              <a:spcBef>
                <a:spcPct val="0"/>
              </a:spcBef>
              <a:buFontTx/>
              <a:buNone/>
            </a:pPr>
            <a:r>
              <a:rPr lang="en-US" altLang="en-US" b="1" dirty="0">
                <a:solidFill>
                  <a:srgbClr val="0000FF"/>
                </a:solidFill>
                <a:latin typeface="Calibri" panose="020F0502020204030204" pitchFamily="34" charset="0"/>
                <a:cs typeface="Calibri" panose="020F0502020204030204" pitchFamily="34" charset="0"/>
              </a:rPr>
              <a:t>to look at God.” Exodus 3:5-6</a:t>
            </a:r>
          </a:p>
        </p:txBody>
      </p:sp>
      <p:pic>
        <p:nvPicPr>
          <p:cNvPr id="3" name="Picture 2"/>
          <p:cNvPicPr>
            <a:picLocks noChangeAspect="1"/>
          </p:cNvPicPr>
          <p:nvPr/>
        </p:nvPicPr>
        <p:blipFill>
          <a:blip r:embed="rId3"/>
          <a:stretch>
            <a:fillRect/>
          </a:stretch>
        </p:blipFill>
        <p:spPr>
          <a:xfrm>
            <a:off x="914400" y="1752600"/>
            <a:ext cx="7315200" cy="3657600"/>
          </a:xfrm>
          <a:prstGeom prst="rect">
            <a:avLst/>
          </a:prstGeom>
        </p:spPr>
      </p:pic>
      <p:sp>
        <p:nvSpPr>
          <p:cNvPr id="6" name="Text Box 4"/>
          <p:cNvSpPr txBox="1">
            <a:spLocks noChangeArrowheads="1"/>
          </p:cNvSpPr>
          <p:nvPr/>
        </p:nvSpPr>
        <p:spPr bwMode="auto">
          <a:xfrm>
            <a:off x="1600200" y="239713"/>
            <a:ext cx="5943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None/>
            </a:pPr>
            <a:r>
              <a:rPr lang="en-US" altLang="en-US" sz="1800" b="1" dirty="0">
                <a:latin typeface="Calibri" panose="020F0502020204030204" pitchFamily="34" charset="0"/>
                <a:cs typeface="Calibri" panose="020F0502020204030204" pitchFamily="34" charset="0"/>
              </a:rPr>
              <a:t>Law &amp; Grace: Lesson 4 Review</a:t>
            </a:r>
          </a:p>
        </p:txBody>
      </p:sp>
    </p:spTree>
    <p:extLst>
      <p:ext uri="{BB962C8B-B14F-4D97-AF65-F5344CB8AC3E}">
        <p14:creationId xmlns:p14="http://schemas.microsoft.com/office/powerpoint/2010/main" val="74257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90" y="5799"/>
            <a:ext cx="9096020" cy="6846401"/>
          </a:xfrm>
          <a:prstGeom prst="rect">
            <a:avLst/>
          </a:prstGeom>
        </p:spPr>
      </p:pic>
      <p:sp>
        <p:nvSpPr>
          <p:cNvPr id="5" name="Rectangle 4"/>
          <p:cNvSpPr/>
          <p:nvPr/>
        </p:nvSpPr>
        <p:spPr>
          <a:xfrm>
            <a:off x="202495" y="286038"/>
            <a:ext cx="8739010" cy="2436564"/>
          </a:xfrm>
          <a:prstGeom prst="rect">
            <a:avLst/>
          </a:prstGeom>
        </p:spPr>
        <p:txBody>
          <a:bodyPr wrap="square">
            <a:spAutoFit/>
          </a:bodyPr>
          <a:lstStyle/>
          <a:p>
            <a:pPr marL="0" marR="0" algn="ctr">
              <a:spcBef>
                <a:spcPts val="0"/>
              </a:spcBef>
              <a:spcAft>
                <a:spcPts val="1000"/>
              </a:spcAft>
            </a:pPr>
            <a:r>
              <a:rPr lang="en-US" sz="3600" b="1" dirty="0">
                <a:solidFill>
                  <a:srgbClr val="0000FF"/>
                </a:solidFill>
                <a:latin typeface="Calibri" panose="020F0502020204030204" pitchFamily="34" charset="0"/>
                <a:cs typeface="Calibri" panose="020F0502020204030204" pitchFamily="34" charset="0"/>
              </a:rPr>
              <a:t>Hebrews 4:16</a:t>
            </a:r>
          </a:p>
          <a:p>
            <a:pPr marL="0" marR="0" algn="just">
              <a:spcBef>
                <a:spcPts val="0"/>
              </a:spcBef>
              <a:spcAft>
                <a:spcPts val="1000"/>
              </a:spcAft>
            </a:pPr>
            <a:r>
              <a:rPr lang="en-US" sz="3600" dirty="0">
                <a:latin typeface="Calibri" panose="020F0502020204030204" pitchFamily="34" charset="0"/>
                <a:cs typeface="Calibri" panose="020F0502020204030204" pitchFamily="34" charset="0"/>
              </a:rPr>
              <a:t>Therefore </a:t>
            </a:r>
            <a:r>
              <a:rPr lang="en-US" sz="3600" b="1" dirty="0">
                <a:solidFill>
                  <a:srgbClr val="0000FF"/>
                </a:solidFill>
                <a:latin typeface="Calibri" panose="020F0502020204030204" pitchFamily="34" charset="0"/>
                <a:cs typeface="Calibri" panose="020F0502020204030204" pitchFamily="34" charset="0"/>
              </a:rPr>
              <a:t>let us draw near</a:t>
            </a:r>
            <a:r>
              <a:rPr lang="en-US" sz="3600" dirty="0">
                <a:solidFill>
                  <a:srgbClr val="0000FF"/>
                </a:solidFill>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with confidence to the throne of grace, so that we may receive mercy and find grace to help in time of need. </a:t>
            </a:r>
            <a:endParaRPr lang="en-US" sz="3600" dirty="0">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38446" y="2743200"/>
            <a:ext cx="3067108" cy="2286000"/>
          </a:xfrm>
          <a:prstGeom prst="rect">
            <a:avLst/>
          </a:prstGeom>
        </p:spPr>
      </p:pic>
    </p:spTree>
    <p:extLst>
      <p:ext uri="{BB962C8B-B14F-4D97-AF65-F5344CB8AC3E}">
        <p14:creationId xmlns:p14="http://schemas.microsoft.com/office/powerpoint/2010/main" val="1978340447"/>
      </p:ext>
    </p:extLst>
  </p:cSld>
  <p:clrMapOvr>
    <a:masterClrMapping/>
  </p:clrMapOvr>
</p:sld>
</file>

<file path=ppt/theme/theme1.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2494</TotalTime>
  <Words>4757</Words>
  <Application>Microsoft Office PowerPoint</Application>
  <PresentationFormat>On-screen Show (4:3)</PresentationFormat>
  <Paragraphs>485</Paragraphs>
  <Slides>73</Slides>
  <Notes>69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73</vt:i4>
      </vt:variant>
    </vt:vector>
  </HeadingPairs>
  <TitlesOfParts>
    <vt:vector size="79" baseType="lpstr">
      <vt:lpstr>Arial</vt:lpstr>
      <vt:lpstr>Calibri</vt:lpstr>
      <vt:lpstr>Times New Roman</vt:lpstr>
      <vt:lpstr>1_Default Design</vt:lpstr>
      <vt:lpstr>5_Default Design</vt:lpstr>
      <vt:lpstr>6_Default Design</vt:lpstr>
      <vt:lpstr>PowerPoint Presentation</vt:lpstr>
      <vt:lpstr>PowerPoint Presentation</vt:lpstr>
      <vt:lpstr>PowerPoint Presentation</vt:lpstr>
      <vt:lpstr>OUR PURPOSE, AIM AND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OUT OF DODGE!</vt:lpstr>
      <vt:lpstr>THE NILE DELTA AND LAND OF GOSHEN</vt:lpstr>
      <vt:lpstr>PowerPoint Presentation</vt:lpstr>
      <vt:lpstr>PowerPoint Presentation</vt:lpstr>
      <vt:lpstr>PowerPoint Presentation</vt:lpstr>
      <vt:lpstr>Cloud by Day</vt:lpstr>
      <vt:lpstr>Pillar of Fire by Night</vt:lpstr>
      <vt:lpstr>Pillar of Fire by Night</vt:lpstr>
      <vt:lpstr>PowerPoint Presentation</vt:lpstr>
      <vt:lpstr>PowerPoint Presentation</vt:lpstr>
      <vt:lpstr>PowerPoint Presentation</vt:lpstr>
      <vt:lpstr>PowerPoint Presentation</vt:lpstr>
      <vt:lpstr>PowerPoint Presentation</vt:lpstr>
      <vt:lpstr>ISRAEL or the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External &amp; Visible Presence with Israel </vt:lpstr>
      <vt:lpstr>God’s Internal &amp; Invisible Presence with 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Moses on the Mountain</vt:lpstr>
      <vt:lpstr>PowerPoint Presentation</vt:lpstr>
      <vt:lpstr>PowerPoint Presentation</vt:lpstr>
      <vt:lpstr>PowerPoint Presentation</vt:lpstr>
      <vt:lpstr>PowerPoint Presentation</vt:lpstr>
      <vt:lpstr>PowerPoint Presentation</vt:lpstr>
      <vt:lpstr>Consecration – who does it? </vt:lpstr>
      <vt:lpstr>Under the Law: Your Responsibility!</vt:lpstr>
      <vt:lpstr>Consecration – who does it? </vt:lpstr>
      <vt:lpstr>Under Grace: God Acts on our behalf!</vt:lpstr>
      <vt:lpstr>Under Grace: God Acts on our behalf!</vt:lpstr>
      <vt:lpstr>Under Grace: God Acts on our behalf!</vt:lpstr>
      <vt:lpstr>Stay away… or draw near? </vt:lpstr>
      <vt:lpstr>Under the Law: Distance or Death</vt:lpstr>
      <vt:lpstr>PowerPoint Presentation</vt:lpstr>
      <vt:lpstr>Stay away… or draw near? </vt:lpstr>
      <vt:lpstr>Under Grace: Access</vt:lpstr>
      <vt:lpstr>Death Threatened vs. Death Accomplished</vt:lpstr>
      <vt:lpstr>Death Threatened vs. Death Accomplished</vt:lpstr>
      <vt:lpstr>Death: A Bad Thing or Death: A Good Thing? </vt:lpstr>
      <vt:lpstr>Death: A Bad Thing or Death: A Good Thing? </vt:lpstr>
      <vt:lpstr>Death: A Bad Thing or Death: A Good Thing? </vt:lpstr>
      <vt:lpstr>Death under the Law…or from it? </vt:lpstr>
      <vt:lpstr>PowerPoint Presentation</vt:lpstr>
      <vt:lpstr>Death under the Law…or from it? </vt:lpstr>
      <vt:lpstr>PowerPoint Presentation</vt:lpstr>
      <vt:lpstr>PowerPoint Presentation</vt:lpstr>
      <vt:lpstr>PowerPoint Presentation</vt:lpstr>
      <vt:lpstr>LIVING UNDER LAW OR UNDER GRACE? </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 Peterman</dc:creator>
  <cp:lastModifiedBy>Jim McGowan</cp:lastModifiedBy>
  <cp:revision>136</cp:revision>
  <dcterms:created xsi:type="dcterms:W3CDTF">2010-12-30T23:18:30Z</dcterms:created>
  <dcterms:modified xsi:type="dcterms:W3CDTF">2018-02-03T21:44:42Z</dcterms:modified>
</cp:coreProperties>
</file>