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handoutMasterIdLst>
    <p:handoutMasterId r:id="rId72"/>
  </p:handoutMasterIdLst>
  <p:sldIdLst>
    <p:sldId id="2408" r:id="rId2"/>
    <p:sldId id="3553" r:id="rId3"/>
    <p:sldId id="2391" r:id="rId4"/>
    <p:sldId id="3458" r:id="rId5"/>
    <p:sldId id="3402" r:id="rId6"/>
    <p:sldId id="3463" r:id="rId7"/>
    <p:sldId id="3452" r:id="rId8"/>
    <p:sldId id="3453" r:id="rId9"/>
    <p:sldId id="3435" r:id="rId10"/>
    <p:sldId id="3466" r:id="rId11"/>
    <p:sldId id="3472" r:id="rId12"/>
    <p:sldId id="3404" r:id="rId13"/>
    <p:sldId id="3500" r:id="rId14"/>
    <p:sldId id="3480" r:id="rId15"/>
    <p:sldId id="3405" r:id="rId16"/>
    <p:sldId id="3481" r:id="rId17"/>
    <p:sldId id="3503" r:id="rId18"/>
    <p:sldId id="3512" r:id="rId19"/>
    <p:sldId id="3501" r:id="rId20"/>
    <p:sldId id="3516" r:id="rId21"/>
    <p:sldId id="3502" r:id="rId22"/>
    <p:sldId id="3504" r:id="rId23"/>
    <p:sldId id="3505" r:id="rId24"/>
    <p:sldId id="3506" r:id="rId25"/>
    <p:sldId id="3507" r:id="rId26"/>
    <p:sldId id="3482" r:id="rId27"/>
    <p:sldId id="3513" r:id="rId28"/>
    <p:sldId id="3508" r:id="rId29"/>
    <p:sldId id="3515" r:id="rId30"/>
    <p:sldId id="3509" r:id="rId31"/>
    <p:sldId id="3510" r:id="rId32"/>
    <p:sldId id="3551" r:id="rId33"/>
    <p:sldId id="3552" r:id="rId34"/>
    <p:sldId id="3520" r:id="rId35"/>
    <p:sldId id="3521" r:id="rId36"/>
    <p:sldId id="3566" r:id="rId37"/>
    <p:sldId id="3519" r:id="rId38"/>
    <p:sldId id="3518" r:id="rId39"/>
    <p:sldId id="3523" r:id="rId40"/>
    <p:sldId id="3483" r:id="rId41"/>
    <p:sldId id="3525" r:id="rId42"/>
    <p:sldId id="3555" r:id="rId43"/>
    <p:sldId id="3556" r:id="rId44"/>
    <p:sldId id="3557" r:id="rId45"/>
    <p:sldId id="3538" r:id="rId46"/>
    <p:sldId id="3558" r:id="rId47"/>
    <p:sldId id="3548" r:id="rId48"/>
    <p:sldId id="3559" r:id="rId49"/>
    <p:sldId id="3549" r:id="rId50"/>
    <p:sldId id="3539" r:id="rId51"/>
    <p:sldId id="3540" r:id="rId52"/>
    <p:sldId id="3560" r:id="rId53"/>
    <p:sldId id="3541" r:id="rId54"/>
    <p:sldId id="3561" r:id="rId55"/>
    <p:sldId id="3562" r:id="rId56"/>
    <p:sldId id="3563" r:id="rId57"/>
    <p:sldId id="3544" r:id="rId58"/>
    <p:sldId id="3547" r:id="rId59"/>
    <p:sldId id="3564" r:id="rId60"/>
    <p:sldId id="3565" r:id="rId61"/>
    <p:sldId id="3545" r:id="rId62"/>
    <p:sldId id="3528" r:id="rId63"/>
    <p:sldId id="3484" r:id="rId64"/>
    <p:sldId id="3485" r:id="rId65"/>
    <p:sldId id="3486" r:id="rId66"/>
    <p:sldId id="2902" r:id="rId67"/>
    <p:sldId id="3487" r:id="rId68"/>
    <p:sldId id="3449" r:id="rId69"/>
    <p:sldId id="3488" r:id="rId7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A50021"/>
    <a:srgbClr val="3333FF"/>
    <a:srgbClr val="FFFF99"/>
    <a:srgbClr val="006600"/>
    <a:srgbClr val="0000FF"/>
    <a:srgbClr val="99FF66"/>
    <a:srgbClr val="33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1654" autoAdjust="0"/>
  </p:normalViewPr>
  <p:slideViewPr>
    <p:cSldViewPr>
      <p:cViewPr varScale="1">
        <p:scale>
          <a:sx n="110" d="100"/>
          <a:sy n="110" d="100"/>
        </p:scale>
        <p:origin x="1434" y="10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a:latin typeface="Calibri" panose="020F0502020204030204" pitchFamily="34" charset="0"/>
                <a:cs typeface="Arial" panose="020B0604020202020204" pitchFamily="34" charset="0"/>
              </a:defRPr>
            </a:lvl1pPr>
          </a:lstStyle>
          <a:p>
            <a:pPr>
              <a:defRPr/>
            </a:pPr>
            <a:fld id="{8B871098-312A-4203-BEAF-CC46D88734C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18T00:27:15.204"/>
    </inkml:context>
    <inkml:brush xml:id="br0">
      <inkml:brushProperty name="width" value="0.0265" units="cm"/>
      <inkml:brushProperty name="height" value="0.0265" units="cm"/>
    </inkml:brush>
    <inkml:brush xml:id="br1">
      <inkml:brushProperty name="width" value="0.025" units="cm"/>
      <inkml:brushProperty name="height" value="0.025" units="cm"/>
    </inkml:brush>
  </inkml:definitions>
  <inkml:trace contextRef="#ctx0" brushRef="#br0">20812 5228 9984,'0'0'3776,"0"0"-2048,0 0-2016,0 0 576,0 0-384,0 0 64,0 0 32,0 0 128,0 0-128,0 0 0</inkml:trace>
  <inkml:trace contextRef="#ctx0" brushRef="#br1" timeOffset="4298">20812 5228 9856,'0'0'3680,"0"0"-1984,0 0-1984,0 0 576,0 0-3552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18T00:27:15.204"/>
    </inkml:context>
    <inkml:brush xml:id="br0">
      <inkml:brushProperty name="width" value="0.0265" units="cm"/>
      <inkml:brushProperty name="height" value="0.0265" units="cm"/>
    </inkml:brush>
    <inkml:brush xml:id="br1">
      <inkml:brushProperty name="width" value="0.025" units="cm"/>
      <inkml:brushProperty name="height" value="0.025" units="cm"/>
    </inkml:brush>
  </inkml:definitions>
  <inkml:trace contextRef="#ctx0" brushRef="#br0">20812 5228 9984,'0'0'3776,"0"0"-2048,0 0-2016,0 0 576,0 0-384,0 0 64,0 0 32,0 0 128,0 0-128,0 0 0</inkml:trace>
  <inkml:trace contextRef="#ctx0" brushRef="#br1" timeOffset="4298">20812 5228 9856,'0'0'3680,"0"0"-1984,0 0-1984,0 0 576,0 0-3552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dirty="0">
                <a:latin typeface="Calibri" panose="020F0502020204030204" pitchFamily="34" charset="0"/>
                <a:cs typeface="Arial" charset="0"/>
              </a:defRPr>
            </a:lvl1pPr>
          </a:lstStyle>
          <a:p>
            <a:pPr>
              <a:defRPr/>
            </a:pPr>
            <a:r>
              <a:rPr lang="en-US"/>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dirty="0">
                <a:latin typeface="Calibri" panose="020F0502020204030204" pitchFamily="34"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cs typeface="Arial" panose="020B0604020202020204" pitchFamily="34" charset="0"/>
              </a:defRPr>
            </a:lvl1pPr>
          </a:lstStyle>
          <a:p>
            <a:pPr>
              <a:defRPr/>
            </a:pPr>
            <a:fld id="{152DD1A1-F99A-4FB8-8776-D254C3D2304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731E87DA-7BEB-48FB-8C3E-B7E5299F1469}"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12/2/2017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fld id="{F8379056-4412-4B54-8DAE-48A6AAA4A3E7}" type="datetime1">
              <a:rPr lang="en-US" altLang="en-US"/>
              <a:pPr>
                <a:defRPr/>
              </a:pPr>
              <a:t>12/2/2017</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DB7918C-E374-44E3-A796-149597BCAFC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AEA301B1-5D33-4A41-ADD3-F0B3ED5FF78D}" type="datetime1">
              <a:rPr lang="en-US" altLang="en-US"/>
              <a:pPr>
                <a:defRPr/>
              </a:pPr>
              <a:t>12/2/2017</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ltLang="en-US"/>
              <a:t>DANIEL 6</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DA786214-CBB7-4779-9A3A-A0DFE8D29B64}"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F4B55-5161-4338-A9FA-A6BD238FC2A1}"/>
              </a:ext>
            </a:extLst>
          </p:cNvPr>
          <p:cNvSpPr>
            <a:spLocks noGrp="1"/>
          </p:cNvSpPr>
          <p:nvPr>
            <p:ph type="dt" sz="half" idx="10"/>
          </p:nvPr>
        </p:nvSpPr>
        <p:spPr/>
        <p:txBody>
          <a:bodyPr/>
          <a:lstStyle/>
          <a:p>
            <a:pPr>
              <a:defRPr/>
            </a:pPr>
            <a:fld id="{5C7FDA95-8E37-4F5D-B545-267E1C3086AA}" type="datetime1">
              <a:rPr lang="en-US" smtClean="0"/>
              <a:pPr>
                <a:defRPr/>
              </a:pPr>
              <a:t>12/2/2017</a:t>
            </a:fld>
            <a:endParaRPr lang="en-US"/>
          </a:p>
        </p:txBody>
      </p:sp>
      <p:sp>
        <p:nvSpPr>
          <p:cNvPr id="3" name="Footer Placeholder 2">
            <a:extLst>
              <a:ext uri="{FF2B5EF4-FFF2-40B4-BE49-F238E27FC236}">
                <a16:creationId xmlns:a16="http://schemas.microsoft.com/office/drawing/2014/main" id="{C6A560EA-0461-4DCF-A19A-5557BE563008}"/>
              </a:ext>
            </a:extLst>
          </p:cNvPr>
          <p:cNvSpPr>
            <a:spLocks noGrp="1"/>
          </p:cNvSpPr>
          <p:nvPr>
            <p:ph type="ftr" sz="quarter" idx="11"/>
          </p:nvPr>
        </p:nvSpPr>
        <p:spPr/>
        <p:txBody>
          <a:bodyPr/>
          <a:lstStyle/>
          <a:p>
            <a:pPr>
              <a:defRPr/>
            </a:pPr>
            <a:r>
              <a:rPr lang="en-US"/>
              <a:t>DANIEL 9</a:t>
            </a:r>
          </a:p>
        </p:txBody>
      </p:sp>
      <p:sp>
        <p:nvSpPr>
          <p:cNvPr id="4" name="Slide Number Placeholder 3">
            <a:extLst>
              <a:ext uri="{FF2B5EF4-FFF2-40B4-BE49-F238E27FC236}">
                <a16:creationId xmlns:a16="http://schemas.microsoft.com/office/drawing/2014/main" id="{A9723255-1375-41C9-8796-950CFED85182}"/>
              </a:ext>
            </a:extLst>
          </p:cNvPr>
          <p:cNvSpPr>
            <a:spLocks noGrp="1"/>
          </p:cNvSpPr>
          <p:nvPr>
            <p:ph type="sldNum" sz="quarter" idx="12"/>
          </p:nvPr>
        </p:nvSpPr>
        <p:spPr/>
        <p:txBody>
          <a:bodyPr/>
          <a:lstStyle/>
          <a:p>
            <a:fld id="{2F8035AE-6347-4C79-B46B-5876506ECC04}" type="slidenum">
              <a:rPr lang="en-US" altLang="en-US" smtClean="0"/>
              <a:pPr/>
              <a:t>‹#›</a:t>
            </a:fld>
            <a:endParaRPr lang="en-US" altLang="en-US"/>
          </a:p>
        </p:txBody>
      </p:sp>
    </p:spTree>
    <p:extLst>
      <p:ext uri="{BB962C8B-B14F-4D97-AF65-F5344CB8AC3E}">
        <p14:creationId xmlns:p14="http://schemas.microsoft.com/office/powerpoint/2010/main" val="1320097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CE9F-1BEF-420D-842A-24E6D73F3D1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C9D091-CC80-4475-A7E4-1CA9879C50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128A61-F288-45D0-B674-2A5064D71F5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FA7175-4D70-4075-B6E8-C1483C10D8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8C5EF1-10FD-4A80-8AD5-F3D7BB6EFF5E}"/>
              </a:ext>
            </a:extLst>
          </p:cNvPr>
          <p:cNvSpPr>
            <a:spLocks noGrp="1"/>
          </p:cNvSpPr>
          <p:nvPr>
            <p:ph type="sldNum" sz="quarter" idx="12"/>
          </p:nvPr>
        </p:nvSpPr>
        <p:spPr/>
        <p:txBody>
          <a:bodyPr/>
          <a:lstStyle>
            <a:lvl1pPr>
              <a:defRPr/>
            </a:lvl1pPr>
          </a:lstStyle>
          <a:p>
            <a:fld id="{E06D07A1-B22B-4411-A8BF-F517BBE4C83E}" type="slidenum">
              <a:rPr lang="en-US" altLang="en-US"/>
              <a:pPr/>
              <a:t>‹#›</a:t>
            </a:fld>
            <a:endParaRPr lang="en-US" altLang="en-US"/>
          </a:p>
        </p:txBody>
      </p:sp>
    </p:spTree>
    <p:extLst>
      <p:ext uri="{BB962C8B-B14F-4D97-AF65-F5344CB8AC3E}">
        <p14:creationId xmlns:p14="http://schemas.microsoft.com/office/powerpoint/2010/main" val="92921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Arial" panose="020B0604020202020204" pitchFamily="34" charset="0"/>
              </a:defRPr>
            </a:lvl1pPr>
          </a:lstStyle>
          <a:p>
            <a:pPr>
              <a:defRPr/>
            </a:pPr>
            <a:fld id="{5E8CD070-E302-4B34-BCB0-3C8C3E904965}" type="slidenum">
              <a:rPr lang="en-US" altLang="en-US"/>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78" r:id="rId13"/>
    <p:sldLayoutId id="2147483679" r:id="rId14"/>
    <p:sldLayoutId id="2147483680"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t>THE BOOK OF 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Font typeface="Wingdings" pitchFamily="2" charset="2"/>
              <a:buNone/>
              <a:defRPr/>
            </a:pPr>
            <a:r>
              <a:rPr lang="en-US" dirty="0">
                <a:cs typeface="Calibri" pitchFamily="34" charset="0"/>
              </a:rPr>
              <a:t>Dr. Andy Woods</a:t>
            </a:r>
          </a:p>
        </p:txBody>
      </p:sp>
      <p:pic>
        <p:nvPicPr>
          <p:cNvPr id="19459"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888" y="1906588"/>
            <a:ext cx="7896225" cy="3200400"/>
          </a:xfrm>
          <a:prstGeom prst="rect">
            <a:avLst/>
          </a:prstGeom>
          <a:noFill/>
          <a:ln w="9525">
            <a:solidFill>
              <a:srgbClr val="FF0000"/>
            </a:solid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7630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E658014B-6D40-49A8-8805-ED740788EE6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7173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7630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Explanation of the Heavenly Messenger (10:10</a:t>
            </a:r>
            <a:r>
              <a:rPr lang="en-US" sz="2800" b="1" u="sng" dirty="0">
                <a:solidFill>
                  <a:srgbClr val="FFFFCC"/>
                </a:solidFill>
                <a:effectLst>
                  <a:outerShdw blurRad="38100" dist="38100" dir="2700000" algn="tl">
                    <a:srgbClr val="000000">
                      <a:alpha val="43137"/>
                    </a:srgbClr>
                  </a:outerShdw>
                </a:effectLst>
              </a:rPr>
              <a:t>–</a:t>
            </a:r>
            <a:r>
              <a:rPr lang="en-US" altLang="en-US" sz="2800" b="1" u="sng" dirty="0">
                <a:solidFill>
                  <a:srgbClr val="FFFFCC"/>
                </a:solidFill>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38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57200" y="228600"/>
            <a:ext cx="8229600" cy="1066800"/>
          </a:xfrm>
        </p:spPr>
        <p:txBody>
          <a:bodyPr/>
          <a:lstStyle/>
          <a:p>
            <a:pPr algn="ctr"/>
            <a:r>
              <a:rPr lang="en-US" altLang="en-US" sz="3600" dirty="0">
                <a:effectLst>
                  <a:outerShdw blurRad="38100" dist="38100" dir="2700000" algn="tl">
                    <a:srgbClr val="000000">
                      <a:alpha val="43137"/>
                    </a:srgbClr>
                  </a:outerShdw>
                </a:effectLst>
              </a:rPr>
              <a:t>III. Explanation of the Heavenly Messenger </a:t>
            </a:r>
            <a:r>
              <a:rPr lang="en-US" altLang="en-US" sz="3200" dirty="0">
                <a:effectLst>
                  <a:outerShdw blurRad="38100" dist="38100" dir="2700000" algn="tl">
                    <a:srgbClr val="000000">
                      <a:alpha val="43137"/>
                    </a:srgbClr>
                  </a:outerShdw>
                </a:effectLst>
              </a:rPr>
              <a:t>(10:10</a:t>
            </a:r>
            <a:r>
              <a:rPr lang="en-US" sz="3200" dirty="0">
                <a:effectLst>
                  <a:outerShdw blurRad="38100" dist="38100" dir="2700000" algn="tl">
                    <a:srgbClr val="000000">
                      <a:alpha val="43137"/>
                    </a:srgbClr>
                  </a:outerShdw>
                </a:effectLst>
              </a:rPr>
              <a:t>–11:1</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457200" y="1447800"/>
            <a:ext cx="8077200" cy="37338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Explanation of His Delay (10:10-13)</a:t>
            </a:r>
          </a:p>
          <a:p>
            <a:pPr marL="457200" indent="-457200">
              <a:spcBef>
                <a:spcPct val="0"/>
              </a:spcBef>
              <a:spcAft>
                <a:spcPts val="24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Explanation of His Visit (10:14</a:t>
            </a:r>
            <a:r>
              <a:rPr lang="en-US" dirty="0">
                <a:effectLst>
                  <a:outerShdw blurRad="38100" dist="38100" dir="2700000" algn="tl">
                    <a:srgbClr val="000000">
                      <a:alpha val="43137"/>
                    </a:srgbClr>
                  </a:outerShdw>
                </a:effectLst>
              </a:rPr>
              <a:t>–11:1</a:t>
            </a:r>
            <a:r>
              <a:rPr lang="en-US" altLang="en-US" dirty="0">
                <a:effectLst>
                  <a:outerShdw blurRad="38100" dist="38100" dir="2700000" algn="tl">
                    <a:srgbClr val="000000">
                      <a:alpha val="43137"/>
                    </a:srgbClr>
                  </a:outerShdw>
                </a:effectLst>
              </a:rPr>
              <a:t>)</a:t>
            </a:r>
          </a:p>
          <a:p>
            <a:pPr marL="914400" lvl="1" indent="-457200">
              <a:spcBef>
                <a:spcPct val="0"/>
              </a:spcBef>
              <a:spcAft>
                <a:spcPts val="2400"/>
              </a:spcAft>
              <a:buSzPct val="100000"/>
              <a:buAutoNum type="arabicPeriod"/>
            </a:pPr>
            <a:r>
              <a:rPr lang="en-US" altLang="en-US" dirty="0">
                <a:effectLst>
                  <a:outerShdw blurRad="38100" dist="38100" dir="2700000" algn="tl">
                    <a:srgbClr val="000000">
                      <a:alpha val="43137"/>
                    </a:srgbClr>
                  </a:outerShdw>
                </a:effectLst>
                <a:ea typeface="+mn-ea"/>
                <a:cs typeface="+mn-cs"/>
              </a:rPr>
              <a:t>Purpose of his visit (10:14)</a:t>
            </a:r>
          </a:p>
          <a:p>
            <a:pPr marL="914400" lvl="1" indent="-457200">
              <a:spcBef>
                <a:spcPct val="0"/>
              </a:spcBef>
              <a:spcAft>
                <a:spcPts val="2400"/>
              </a:spcAft>
              <a:buSzPct val="100000"/>
              <a:buAutoNum type="arabicPeriod"/>
            </a:pPr>
            <a:r>
              <a:rPr lang="en-US" altLang="en-US" dirty="0">
                <a:effectLst>
                  <a:outerShdw blurRad="38100" dist="38100" dir="2700000" algn="tl">
                    <a:srgbClr val="000000">
                      <a:alpha val="43137"/>
                    </a:srgbClr>
                  </a:outerShdw>
                </a:effectLst>
                <a:ea typeface="+mn-ea"/>
                <a:cs typeface="+mn-cs"/>
              </a:rPr>
              <a:t>Daniel's reaction (10:15-19)</a:t>
            </a:r>
          </a:p>
          <a:p>
            <a:pPr marL="914400" lvl="1" indent="-457200">
              <a:spcBef>
                <a:spcPct val="0"/>
              </a:spcBef>
              <a:spcAft>
                <a:spcPts val="2400"/>
              </a:spcAft>
              <a:buSzPct val="100000"/>
              <a:buAutoNum type="arabicPeriod"/>
            </a:pPr>
            <a:r>
              <a:rPr lang="en-US" altLang="en-US" dirty="0">
                <a:effectLst>
                  <a:outerShdw blurRad="38100" dist="38100" dir="2700000" algn="tl">
                    <a:srgbClr val="000000">
                      <a:alpha val="43137"/>
                    </a:srgbClr>
                  </a:outerShdw>
                </a:effectLst>
                <a:ea typeface="+mn-ea"/>
                <a:cs typeface="+mn-cs"/>
              </a:rPr>
              <a:t>Continuing spiritual warfare (10:20</a:t>
            </a:r>
            <a:r>
              <a:rPr lang="en-US" dirty="0">
                <a:effectLst>
                  <a:outerShdw blurRad="38100" dist="38100" dir="2700000" algn="tl">
                    <a:srgbClr val="000000">
                      <a:alpha val="43137"/>
                    </a:srgbClr>
                  </a:outerShdw>
                </a:effectLst>
                <a:ea typeface="+mn-ea"/>
                <a:cs typeface="+mn-cs"/>
              </a:rPr>
              <a:t>–11:1)</a:t>
            </a:r>
            <a:endParaRPr lang="en-US" altLang="en-US" dirty="0">
              <a:effectLst>
                <a:outerShdw blurRad="38100" dist="38100" dir="2700000" algn="tl">
                  <a:srgbClr val="000000">
                    <a:alpha val="43137"/>
                  </a:srgbClr>
                </a:outerShdw>
              </a:effectLst>
              <a:ea typeface="+mn-ea"/>
              <a:cs typeface="+mn-cs"/>
            </a:endParaRPr>
          </a:p>
        </p:txBody>
      </p:sp>
      <p:pic>
        <p:nvPicPr>
          <p:cNvPr id="35843"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5257800"/>
            <a:ext cx="3546475" cy="1371600"/>
          </a:xfrm>
          <a:prstGeom prst="rect">
            <a:avLst/>
          </a:prstGeom>
          <a:noFill/>
          <a:ln w="9525">
            <a:noFill/>
            <a:miter lim="800000"/>
            <a:headEnd/>
            <a:tailEnd/>
          </a:ln>
        </p:spPr>
      </p:pic>
      <p:pic>
        <p:nvPicPr>
          <p:cNvPr id="8" name="Picture 4" descr="C:\WINDOWS\Application Data\Microsoft\Media Catalog\Downloaded Clips\cl2e\j0116767.wmf">
            <a:extLst>
              <a:ext uri="{FF2B5EF4-FFF2-40B4-BE49-F238E27FC236}">
                <a16:creationId xmlns:a16="http://schemas.microsoft.com/office/drawing/2014/main" id="{B3666431-104B-415C-9E1C-01089A85A2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400" y="2286000"/>
            <a:ext cx="147928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27415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42707" y="228600"/>
            <a:ext cx="6858586" cy="838200"/>
          </a:xfrm>
        </p:spPr>
        <p:txBody>
          <a:bodyPr/>
          <a:lstStyle/>
          <a:p>
            <a:pPr algn="ctr" eaLnBrk="1" hangingPunct="1"/>
            <a:r>
              <a:rPr lang="en-US" altLang="en-US" sz="3600" dirty="0">
                <a:effectLst>
                  <a:outerShdw blurRad="38100" dist="38100" dir="2700000" algn="tl">
                    <a:srgbClr val="000000">
                      <a:alpha val="43137"/>
                    </a:srgbClr>
                  </a:outerShdw>
                </a:effectLst>
              </a:rPr>
              <a:t>Biblical Reality of the Angelic World</a:t>
            </a:r>
          </a:p>
        </p:txBody>
      </p:sp>
      <p:sp>
        <p:nvSpPr>
          <p:cNvPr id="9219" name="Rectangle 3"/>
          <p:cNvSpPr>
            <a:spLocks noGrp="1" noChangeArrowheads="1"/>
          </p:cNvSpPr>
          <p:nvPr>
            <p:ph type="body" idx="1"/>
          </p:nvPr>
        </p:nvSpPr>
        <p:spPr>
          <a:xfrm>
            <a:off x="217028" y="1143000"/>
            <a:ext cx="3810000" cy="5257800"/>
          </a:xfrm>
        </p:spPr>
        <p:txBody>
          <a:bodyPr/>
          <a:lstStyle/>
          <a:p>
            <a:pPr marL="347663" indent="-347663" eaLnBrk="1" hangingPunct="1">
              <a:spcBef>
                <a:spcPts val="0"/>
              </a:spcBef>
              <a:spcAft>
                <a:spcPts val="2250"/>
              </a:spcAft>
              <a:defRPr/>
            </a:pPr>
            <a:r>
              <a:rPr lang="en-US" dirty="0">
                <a:effectLst>
                  <a:outerShdw blurRad="38100" dist="38100" dir="2700000" algn="tl">
                    <a:srgbClr val="000000">
                      <a:alpha val="43137"/>
                    </a:srgbClr>
                  </a:outerShdw>
                </a:effectLst>
                <a:cs typeface="Calibri" panose="020F0502020204030204" pitchFamily="34" charset="0"/>
              </a:rPr>
              <a:t>Job 1:12</a:t>
            </a:r>
          </a:p>
          <a:p>
            <a:pPr marL="347663" indent="-347663" eaLnBrk="1" hangingPunct="1">
              <a:spcBef>
                <a:spcPts val="0"/>
              </a:spcBef>
              <a:spcAft>
                <a:spcPts val="2250"/>
              </a:spcAft>
              <a:defRPr/>
            </a:pPr>
            <a:r>
              <a:rPr lang="en-US" dirty="0">
                <a:effectLst>
                  <a:outerShdw blurRad="38100" dist="38100" dir="2700000" algn="tl">
                    <a:srgbClr val="000000">
                      <a:alpha val="43137"/>
                    </a:srgbClr>
                  </a:outerShdw>
                </a:effectLst>
                <a:cs typeface="Calibri" panose="020F0502020204030204" pitchFamily="34" charset="0"/>
              </a:rPr>
              <a:t>2 Kings 6:15-17</a:t>
            </a:r>
          </a:p>
          <a:p>
            <a:pPr marL="347663" indent="-347663" eaLnBrk="1" hangingPunct="1">
              <a:spcBef>
                <a:spcPts val="0"/>
              </a:spcBef>
              <a:spcAft>
                <a:spcPts val="2250"/>
              </a:spcAft>
              <a:defRPr/>
            </a:pPr>
            <a:r>
              <a:rPr lang="en-US" dirty="0">
                <a:effectLst>
                  <a:outerShdw blurRad="38100" dist="38100" dir="2700000" algn="tl">
                    <a:srgbClr val="000000">
                      <a:alpha val="43137"/>
                    </a:srgbClr>
                  </a:outerShdw>
                </a:effectLst>
                <a:cs typeface="Calibri" panose="020F0502020204030204" pitchFamily="34" charset="0"/>
              </a:rPr>
              <a:t>1 Chron. 21:1</a:t>
            </a:r>
          </a:p>
          <a:p>
            <a:pPr marL="347663" indent="-347663" eaLnBrk="1" hangingPunct="1">
              <a:spcBef>
                <a:spcPts val="0"/>
              </a:spcBef>
              <a:spcAft>
                <a:spcPts val="2250"/>
              </a:spcAft>
              <a:defRPr/>
            </a:pPr>
            <a:r>
              <a:rPr lang="en-US" dirty="0">
                <a:effectLst>
                  <a:outerShdw blurRad="38100" dist="38100" dir="2700000" algn="tl">
                    <a:srgbClr val="000000">
                      <a:alpha val="43137"/>
                    </a:srgbClr>
                  </a:outerShdw>
                </a:effectLst>
                <a:cs typeface="Calibri" panose="020F0502020204030204" pitchFamily="34" charset="0"/>
              </a:rPr>
              <a:t>Dan 10:12-13, 20</a:t>
            </a:r>
          </a:p>
          <a:p>
            <a:pPr marL="347663" indent="-347663" eaLnBrk="1" hangingPunct="1">
              <a:spcBef>
                <a:spcPts val="0"/>
              </a:spcBef>
              <a:spcAft>
                <a:spcPts val="2250"/>
              </a:spcAft>
              <a:defRPr/>
            </a:pPr>
            <a:r>
              <a:rPr lang="en-US" dirty="0">
                <a:effectLst>
                  <a:outerShdw blurRad="38100" dist="38100" dir="2700000" algn="tl">
                    <a:srgbClr val="000000">
                      <a:alpha val="43137"/>
                    </a:srgbClr>
                  </a:outerShdw>
                </a:effectLst>
                <a:cs typeface="Calibri" panose="020F0502020204030204" pitchFamily="34" charset="0"/>
              </a:rPr>
              <a:t>Matt. 16:21-23</a:t>
            </a:r>
          </a:p>
          <a:p>
            <a:pPr marL="347663" indent="-347663" eaLnBrk="1" hangingPunct="1">
              <a:spcBef>
                <a:spcPts val="0"/>
              </a:spcBef>
              <a:spcAft>
                <a:spcPts val="2250"/>
              </a:spcAft>
              <a:defRPr/>
            </a:pPr>
            <a:r>
              <a:rPr lang="en-US" dirty="0">
                <a:effectLst>
                  <a:outerShdw blurRad="38100" dist="38100" dir="2700000" algn="tl">
                    <a:srgbClr val="000000">
                      <a:alpha val="43137"/>
                    </a:srgbClr>
                  </a:outerShdw>
                </a:effectLst>
                <a:cs typeface="Calibri" panose="020F0502020204030204" pitchFamily="34" charset="0"/>
              </a:rPr>
              <a:t>Eph. 6:12</a:t>
            </a:r>
          </a:p>
          <a:p>
            <a:pPr marL="347663" indent="-347663" eaLnBrk="1" hangingPunct="1">
              <a:spcBef>
                <a:spcPts val="0"/>
              </a:spcBef>
              <a:spcAft>
                <a:spcPts val="2250"/>
              </a:spcAft>
              <a:defRPr/>
            </a:pPr>
            <a:r>
              <a:rPr lang="en-US" dirty="0">
                <a:effectLst>
                  <a:outerShdw blurRad="38100" dist="38100" dir="2700000" algn="tl">
                    <a:srgbClr val="000000">
                      <a:alpha val="43137"/>
                    </a:srgbClr>
                  </a:outerShdw>
                </a:effectLst>
              </a:rPr>
              <a:t>Rev. 12</a:t>
            </a:r>
          </a:p>
        </p:txBody>
      </p:sp>
      <p:pic>
        <p:nvPicPr>
          <p:cNvPr id="26628" name="Picture 8" descr="D:\Powerpoint JPEG Images\2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67200" y="1943100"/>
            <a:ext cx="4692597"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2411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The Prophecy of the Heavenly Messenger (11:2</a:t>
            </a:r>
            <a:r>
              <a:rPr lang="en-US" sz="2800" b="1" u="sng" dirty="0">
                <a:solidFill>
                  <a:srgbClr val="FFFFCC"/>
                </a:solidFill>
                <a:effectLst>
                  <a:outerShdw blurRad="38100" dist="38100" dir="2700000" algn="tl">
                    <a:srgbClr val="000000">
                      <a:alpha val="43137"/>
                    </a:srgbClr>
                  </a:outerShdw>
                </a:effectLst>
              </a:rPr>
              <a:t>–</a:t>
            </a:r>
            <a:r>
              <a:rPr lang="en-US" altLang="en-US" sz="2800" b="1" u="sng" dirty="0">
                <a:solidFill>
                  <a:srgbClr val="FFFFCC"/>
                </a:solidFill>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683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Tree>
    <p:extLst>
      <p:ext uri="{BB962C8B-B14F-4D97-AF65-F5344CB8AC3E}">
        <p14:creationId xmlns:p14="http://schemas.microsoft.com/office/powerpoint/2010/main" val="2442674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
        <p:nvSpPr>
          <p:cNvPr id="7" name="Rectangle 2">
            <a:extLst>
              <a:ext uri="{FF2B5EF4-FFF2-40B4-BE49-F238E27FC236}">
                <a16:creationId xmlns:a16="http://schemas.microsoft.com/office/drawing/2014/main" id="{5A7662EC-023E-4B19-BE8C-49BACA75F58C}"/>
              </a:ext>
            </a:extLst>
          </p:cNvPr>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58508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2604" y="1676400"/>
            <a:ext cx="8378792" cy="4385593"/>
          </a:xfrm>
          <a:prstGeom prst="rect">
            <a:avLst/>
          </a:prstGeom>
          <a:ln w="57150">
            <a:solidFill>
              <a:srgbClr val="C00000"/>
            </a:solidFill>
          </a:ln>
        </p:spPr>
      </p:pic>
      <p:sp>
        <p:nvSpPr>
          <p:cNvPr id="6" name="Rectangle 2"/>
          <p:cNvSpPr txBox="1">
            <a:spLocks noChangeArrowheads="1"/>
          </p:cNvSpPr>
          <p:nvPr/>
        </p:nvSpPr>
        <p:spPr>
          <a:xfrm>
            <a:off x="0" y="228600"/>
            <a:ext cx="9144000" cy="1295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 </a:t>
            </a:r>
            <a:r>
              <a:rPr lang="en-US" altLang="en-US" sz="3600" kern="0" dirty="0">
                <a:effectLst>
                  <a:outerShdw blurRad="38100" dist="38100" dir="2700000" algn="tl">
                    <a:srgbClr val="000000">
                      <a:alpha val="43137"/>
                    </a:srgbClr>
                  </a:outerShdw>
                </a:effectLst>
              </a:rPr>
              <a:t>Daniel Interprets the Handwriting on the Wall</a:t>
            </a:r>
          </a:p>
          <a:p>
            <a:pPr algn="ctr" eaLnBrk="1" hangingPunct="1"/>
            <a:r>
              <a:rPr lang="en-US" altLang="en-US" sz="3200" kern="0" dirty="0">
                <a:effectLst>
                  <a:outerShdw blurRad="38100" dist="38100" dir="2700000" algn="tl">
                    <a:srgbClr val="000000">
                      <a:alpha val="43137"/>
                    </a:srgbClr>
                  </a:outerShdw>
                </a:effectLst>
              </a:rPr>
              <a:t>(Daniel 5)</a:t>
            </a:r>
            <a:endParaRPr lang="en-US" altLang="en-US" sz="36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761322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3219450" y="228600"/>
            <a:ext cx="2705100" cy="838200"/>
          </a:xfrm>
        </p:spPr>
        <p:txBody>
          <a:bodyPr/>
          <a:lstStyle/>
          <a:p>
            <a:pPr algn="ctr" eaLnBrk="1" hangingPunct="1"/>
            <a:r>
              <a:rPr lang="en-US" altLang="en-US" dirty="0">
                <a:effectLst>
                  <a:outerShdw blurRad="38100" dist="38100" dir="2700000" algn="tl">
                    <a:srgbClr val="000000">
                      <a:alpha val="43137"/>
                    </a:srgbClr>
                  </a:outerShdw>
                </a:effectLst>
              </a:rPr>
              <a:t>6 Empires</a:t>
            </a:r>
          </a:p>
        </p:txBody>
      </p:sp>
      <p:sp>
        <p:nvSpPr>
          <p:cNvPr id="19462" name="Rectangle 3"/>
          <p:cNvSpPr>
            <a:spLocks noGrp="1" noChangeArrowheads="1"/>
          </p:cNvSpPr>
          <p:nvPr>
            <p:ph type="body" idx="4294967295"/>
          </p:nvPr>
        </p:nvSpPr>
        <p:spPr>
          <a:xfrm>
            <a:off x="228600" y="1143000"/>
            <a:ext cx="8763000" cy="5181600"/>
          </a:xfrm>
        </p:spPr>
        <p:txBody>
          <a:bodyPr/>
          <a:lstStyle/>
          <a:p>
            <a:pPr marL="461963" indent="-461963" eaLnBrk="1" hangingPunct="1">
              <a:spcBef>
                <a:spcPct val="0"/>
              </a:spcBef>
              <a:spcAft>
                <a:spcPts val="2400"/>
              </a:spcAft>
              <a:buSzPct val="100000"/>
              <a:buFont typeface="+mj-lt"/>
              <a:buAutoNum type="arabicPeriod"/>
              <a:defRPr/>
            </a:pPr>
            <a:r>
              <a:rPr lang="en-US" altLang="en-US" sz="3600" dirty="0">
                <a:effectLst>
                  <a:outerShdw blurRad="38100" dist="38100" dir="2700000" algn="tl">
                    <a:srgbClr val="000000">
                      <a:alpha val="43137"/>
                    </a:srgbClr>
                  </a:outerShdw>
                </a:effectLst>
              </a:rPr>
              <a:t>Babylon (2:36-38; 7:4) 605-539 BC</a:t>
            </a:r>
          </a:p>
          <a:p>
            <a:pPr marL="461963" indent="-461963" eaLnBrk="1" hangingPunct="1">
              <a:spcBef>
                <a:spcPct val="0"/>
              </a:spcBef>
              <a:spcAft>
                <a:spcPts val="2400"/>
              </a:spcAft>
              <a:buSzPct val="100000"/>
              <a:buFont typeface="+mj-lt"/>
              <a:buAutoNum type="arabicPeriod"/>
              <a:defRPr/>
            </a:pPr>
            <a:r>
              <a:rPr lang="en-US" altLang="en-US" sz="3600" b="1" u="sng" dirty="0">
                <a:solidFill>
                  <a:srgbClr val="FFFFCC"/>
                </a:solidFill>
                <a:effectLst>
                  <a:outerShdw blurRad="38100" dist="38100" dir="2700000" algn="tl">
                    <a:srgbClr val="000000">
                      <a:alpha val="43137"/>
                    </a:srgbClr>
                  </a:outerShdw>
                </a:effectLst>
              </a:rPr>
              <a:t>Media-Persia (2:39a; 7:5) 539-331 BC</a:t>
            </a:r>
          </a:p>
          <a:p>
            <a:pPr marL="461963" indent="-461963" eaLnBrk="1" hangingPunct="1">
              <a:spcBef>
                <a:spcPct val="0"/>
              </a:spcBef>
              <a:spcAft>
                <a:spcPts val="2400"/>
              </a:spcAft>
              <a:buSzPct val="100000"/>
              <a:buFont typeface="+mj-lt"/>
              <a:buAutoNum type="arabicPeriod"/>
              <a:defRPr/>
            </a:pPr>
            <a:r>
              <a:rPr lang="en-US" altLang="en-US" sz="3600" dirty="0">
                <a:effectLst>
                  <a:outerShdw blurRad="38100" dist="38100" dir="2700000" algn="tl">
                    <a:srgbClr val="000000">
                      <a:alpha val="43137"/>
                    </a:srgbClr>
                  </a:outerShdw>
                </a:effectLst>
              </a:rPr>
              <a:t>Greece (2:39b; 7:6) 331-63 BC</a:t>
            </a:r>
          </a:p>
          <a:p>
            <a:pPr marL="461963" indent="-461963" eaLnBrk="1" hangingPunct="1">
              <a:spcBef>
                <a:spcPct val="0"/>
              </a:spcBef>
              <a:spcAft>
                <a:spcPts val="2400"/>
              </a:spcAft>
              <a:buSzPct val="100000"/>
              <a:buFont typeface="+mj-lt"/>
              <a:buAutoNum type="arabicPeriod"/>
              <a:defRPr/>
            </a:pPr>
            <a:r>
              <a:rPr lang="en-US" altLang="en-US" sz="3600" dirty="0">
                <a:effectLst>
                  <a:outerShdw blurRad="38100" dist="38100" dir="2700000" algn="tl">
                    <a:srgbClr val="000000">
                      <a:alpha val="43137"/>
                    </a:srgbClr>
                  </a:outerShdw>
                </a:effectLst>
              </a:rPr>
              <a:t>Rome I (2:40; 7:7a) 63 BC – 70 AD</a:t>
            </a:r>
          </a:p>
          <a:p>
            <a:pPr marL="461963" indent="-461963" eaLnBrk="1" hangingPunct="1">
              <a:spcBef>
                <a:spcPct val="0"/>
              </a:spcBef>
              <a:spcAft>
                <a:spcPts val="2400"/>
              </a:spcAft>
              <a:buSzPct val="100000"/>
              <a:buFont typeface="+mj-lt"/>
              <a:buAutoNum type="arabicPeriod"/>
              <a:defRPr/>
            </a:pPr>
            <a:r>
              <a:rPr lang="en-US" altLang="en-US" sz="3600" dirty="0">
                <a:effectLst>
                  <a:outerShdw blurRad="38100" dist="38100" dir="2700000" algn="tl">
                    <a:srgbClr val="000000">
                      <a:alpha val="43137"/>
                    </a:srgbClr>
                  </a:outerShdw>
                </a:effectLst>
              </a:rPr>
              <a:t>Rome II (2:41-43; 7:7b-8) Tribulation</a:t>
            </a:r>
          </a:p>
          <a:p>
            <a:pPr marL="461963" indent="-461963" eaLnBrk="1" hangingPunct="1">
              <a:spcBef>
                <a:spcPct val="0"/>
              </a:spcBef>
              <a:spcAft>
                <a:spcPts val="2400"/>
              </a:spcAft>
              <a:buSzPct val="100000"/>
              <a:buFont typeface="+mj-lt"/>
              <a:buAutoNum type="arabicPeriod"/>
              <a:defRPr/>
            </a:pPr>
            <a:r>
              <a:rPr lang="en-US" altLang="en-US" sz="3600" dirty="0">
                <a:effectLst>
                  <a:outerShdw blurRad="38100" dist="38100" dir="2700000" algn="tl">
                    <a:srgbClr val="000000">
                      <a:alpha val="43137"/>
                    </a:srgbClr>
                  </a:outerShdw>
                </a:effectLst>
              </a:rPr>
              <a:t>Kingdom (2:44-45; 7:9-14) After 2</a:t>
            </a:r>
            <a:r>
              <a:rPr lang="en-US" altLang="en-US" sz="3600" baseline="30000" dirty="0">
                <a:effectLst>
                  <a:outerShdw blurRad="38100" dist="38100" dir="2700000" algn="tl">
                    <a:srgbClr val="000000">
                      <a:alpha val="43137"/>
                    </a:srgbClr>
                  </a:outerShdw>
                </a:effectLst>
              </a:rPr>
              <a:t>nd</a:t>
            </a:r>
            <a:r>
              <a:rPr lang="en-US" altLang="en-US" sz="3600" dirty="0">
                <a:effectLst>
                  <a:outerShdw blurRad="38100" dist="38100" dir="2700000" algn="tl">
                    <a:srgbClr val="000000">
                      <a:alpha val="43137"/>
                    </a:srgbClr>
                  </a:outerShdw>
                </a:effectLst>
              </a:rPr>
              <a:t> Coming</a:t>
            </a:r>
          </a:p>
        </p:txBody>
      </p:sp>
    </p:spTree>
    <p:extLst>
      <p:ext uri="{BB962C8B-B14F-4D97-AF65-F5344CB8AC3E}">
        <p14:creationId xmlns:p14="http://schemas.microsoft.com/office/powerpoint/2010/main" val="30269213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Statue </a:t>
            </a:r>
          </a:p>
          <a:p>
            <a:pPr algn="ctr" eaLnBrk="1" hangingPunct="1">
              <a:defRPr/>
            </a:pPr>
            <a:r>
              <a:rPr lang="en-US" altLang="en-US" kern="0" dirty="0">
                <a:effectLst>
                  <a:outerShdw blurRad="38100" dist="38100" dir="2700000" algn="tl">
                    <a:srgbClr val="000000">
                      <a:alpha val="43137"/>
                    </a:srgbClr>
                  </a:outerShdw>
                </a:effectLst>
              </a:rPr>
              <a:t>&amp; </a:t>
            </a:r>
          </a:p>
          <a:p>
            <a:pPr algn="ctr" eaLnBrk="1" hangingPunct="1">
              <a:defRPr/>
            </a:pPr>
            <a:r>
              <a:rPr lang="en-US" altLang="en-US" kern="0" dirty="0">
                <a:effectLst>
                  <a:outerShdw blurRad="38100" dist="38100" dir="2700000" algn="tl">
                    <a:srgbClr val="000000">
                      <a:alpha val="43137"/>
                    </a:srgbClr>
                  </a:outerShdw>
                </a:effectLst>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94918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0AB1E2-2E7C-4CE4-8A1D-8E8D28A132FD}"/>
              </a:ext>
            </a:extLst>
          </p:cNvPr>
          <p:cNvSpPr>
            <a:spLocks noGrp="1" noChangeArrowheads="1"/>
          </p:cNvSpPr>
          <p:nvPr>
            <p:ph type="ctrTitle" idx="4294967295"/>
          </p:nvPr>
        </p:nvSpPr>
        <p:spPr>
          <a:xfrm>
            <a:off x="2834867" y="228600"/>
            <a:ext cx="3474267" cy="1143000"/>
          </a:xfrm>
        </p:spPr>
        <p:txBody>
          <a:bodyPr anchor="ctr"/>
          <a:lstStyle/>
          <a:p>
            <a:pPr lvl="0" algn="ctr">
              <a:spcBef>
                <a:spcPct val="20000"/>
              </a:spcBef>
              <a:buClr>
                <a:srgbClr val="00FFFF"/>
              </a:buClr>
              <a:buSzPct val="75000"/>
            </a:pPr>
            <a:r>
              <a:rPr lang="en-US" altLang="en-US" sz="4400" dirty="0"/>
              <a:t>DANIEL 10-12</a:t>
            </a:r>
            <a:br>
              <a:rPr lang="en-US" altLang="en-US" sz="4400" dirty="0"/>
            </a:br>
            <a:r>
              <a:rPr lang="en-US" altLang="en-US" sz="3200" dirty="0">
                <a:solidFill>
                  <a:srgbClr val="FFFFFF"/>
                </a:solidFill>
                <a:effectLst>
                  <a:outerShdw blurRad="38100" dist="38100" dir="2700000" algn="tl">
                    <a:srgbClr val="000000"/>
                  </a:outerShdw>
                </a:effectLst>
                <a:ea typeface="+mn-ea"/>
                <a:cs typeface="+mn-cs"/>
              </a:rPr>
              <a:t>THE FINAL VISION</a:t>
            </a:r>
            <a:endParaRPr lang="en-US" altLang="en-US" sz="4400" dirty="0"/>
          </a:p>
        </p:txBody>
      </p:sp>
      <p:pic>
        <p:nvPicPr>
          <p:cNvPr id="2052" name="Picture 4" descr="C:\My Documents\My Pictures\vision of ram &amp; goat">
            <a:extLst>
              <a:ext uri="{FF2B5EF4-FFF2-40B4-BE49-F238E27FC236}">
                <a16:creationId xmlns:a16="http://schemas.microsoft.com/office/drawing/2014/main" id="{BA5BF767-5932-422E-92BD-B5D28FCE4F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9703" y="1752600"/>
            <a:ext cx="646459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183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685800" y="228600"/>
            <a:ext cx="7772400" cy="685800"/>
          </a:xfrm>
        </p:spPr>
        <p:txBody>
          <a:bodyPr/>
          <a:lstStyle/>
          <a:p>
            <a:pPr algn="ctr"/>
            <a:r>
              <a:rPr lang="en-US" sz="4000" dirty="0">
                <a:effectLst>
                  <a:outerShdw blurRad="38100" dist="38100" dir="2700000" algn="tl">
                    <a:srgbClr val="000000">
                      <a:alpha val="43137"/>
                    </a:srgbClr>
                  </a:outerShdw>
                </a:effectLst>
              </a:rPr>
              <a:t>Description of 4 Beasts</a:t>
            </a:r>
          </a:p>
        </p:txBody>
      </p:sp>
      <p:sp>
        <p:nvSpPr>
          <p:cNvPr id="124931" name="Rectangle 3"/>
          <p:cNvSpPr>
            <a:spLocks noGrp="1" noChangeArrowheads="1"/>
          </p:cNvSpPr>
          <p:nvPr>
            <p:ph type="body" idx="4294967295"/>
          </p:nvPr>
        </p:nvSpPr>
        <p:spPr>
          <a:xfrm>
            <a:off x="457200" y="1143000"/>
            <a:ext cx="8485188" cy="5562600"/>
          </a:xfrm>
          <a:noFill/>
        </p:spPr>
        <p:txBody>
          <a:bodyPr/>
          <a:lstStyle/>
          <a:p>
            <a:pPr marL="457200" indent="-457200">
              <a:spcBef>
                <a:spcPts val="0"/>
              </a:spcBef>
              <a:spcAft>
                <a:spcPts val="900"/>
              </a:spcAft>
            </a:pPr>
            <a:r>
              <a:rPr lang="en-US" dirty="0">
                <a:effectLst>
                  <a:outerShdw blurRad="38100" dist="38100" dir="2700000" algn="tl">
                    <a:srgbClr val="000000">
                      <a:alpha val="43137"/>
                    </a:srgbClr>
                  </a:outerShdw>
                </a:effectLst>
              </a:rPr>
              <a:t>2</a:t>
            </a:r>
            <a:r>
              <a:rPr lang="en-US" baseline="30000" dirty="0">
                <a:effectLst>
                  <a:outerShdw blurRad="38100" dist="38100" dir="2700000" algn="tl">
                    <a:srgbClr val="000000">
                      <a:alpha val="43137"/>
                    </a:srgbClr>
                  </a:outerShdw>
                </a:effectLst>
              </a:rPr>
              <a:t>nd</a:t>
            </a:r>
            <a:r>
              <a:rPr lang="en-US" dirty="0">
                <a:effectLst>
                  <a:outerShdw blurRad="38100" dist="38100" dir="2700000" algn="tl">
                    <a:srgbClr val="000000">
                      <a:alpha val="43137"/>
                    </a:srgbClr>
                  </a:outerShdw>
                </a:effectLst>
              </a:rPr>
              <a:t> Beast (V.5)</a:t>
            </a:r>
          </a:p>
          <a:p>
            <a:pPr marL="914400" lvl="1" indent="-457200">
              <a:spcBef>
                <a:spcPts val="0"/>
              </a:spcBef>
              <a:spcAft>
                <a:spcPts val="900"/>
              </a:spcAft>
              <a:buSzPct val="100000"/>
              <a:buFont typeface="Courier New" panose="02070309020205020404" pitchFamily="49" charset="0"/>
              <a:buChar char="­"/>
            </a:pPr>
            <a:r>
              <a:rPr lang="en-US" dirty="0">
                <a:effectLst>
                  <a:outerShdw blurRad="38100" dist="38100" dir="2700000" algn="tl">
                    <a:srgbClr val="000000">
                      <a:alpha val="43137"/>
                    </a:srgbClr>
                  </a:outerShdw>
                </a:effectLst>
              </a:rPr>
              <a:t>Bear</a:t>
            </a:r>
          </a:p>
          <a:p>
            <a:pPr marL="914400" lvl="1" indent="-457200">
              <a:spcBef>
                <a:spcPts val="0"/>
              </a:spcBef>
              <a:spcAft>
                <a:spcPts val="900"/>
              </a:spcAft>
              <a:buSzPct val="100000"/>
              <a:buFont typeface="Courier New" panose="02070309020205020404" pitchFamily="49" charset="0"/>
              <a:buChar char="­"/>
            </a:pPr>
            <a:r>
              <a:rPr lang="en-US" dirty="0">
                <a:effectLst>
                  <a:outerShdw blurRad="38100" dist="38100" dir="2700000" algn="tl">
                    <a:srgbClr val="000000">
                      <a:alpha val="43137"/>
                    </a:srgbClr>
                  </a:outerShdw>
                </a:effectLst>
              </a:rPr>
              <a:t>Media-Persia</a:t>
            </a:r>
          </a:p>
          <a:p>
            <a:pPr marL="914400" lvl="1" indent="-457200">
              <a:spcBef>
                <a:spcPts val="0"/>
              </a:spcBef>
              <a:spcAft>
                <a:spcPts val="900"/>
              </a:spcAft>
              <a:buSzPct val="100000"/>
              <a:buFont typeface="Courier New" panose="02070309020205020404" pitchFamily="49" charset="0"/>
              <a:buChar char="­"/>
            </a:pPr>
            <a:r>
              <a:rPr lang="en-US" dirty="0">
                <a:effectLst>
                  <a:outerShdw blurRad="38100" dist="38100" dir="2700000" algn="tl">
                    <a:srgbClr val="000000">
                      <a:alpha val="43137"/>
                    </a:srgbClr>
                  </a:outerShdw>
                </a:effectLst>
              </a:rPr>
              <a:t>Chest &amp; Arms of Silver</a:t>
            </a:r>
          </a:p>
          <a:p>
            <a:pPr marL="914400" lvl="1" indent="-457200">
              <a:spcBef>
                <a:spcPts val="0"/>
              </a:spcBef>
              <a:spcAft>
                <a:spcPts val="900"/>
              </a:spcAft>
              <a:buSzPct val="100000"/>
              <a:buFont typeface="Courier New" panose="02070309020205020404" pitchFamily="49" charset="0"/>
              <a:buChar char="­"/>
            </a:pPr>
            <a:r>
              <a:rPr lang="en-US" dirty="0">
                <a:effectLst>
                  <a:outerShdw blurRad="38100" dist="38100" dir="2700000" algn="tl">
                    <a:srgbClr val="000000">
                      <a:alpha val="43137"/>
                    </a:srgbClr>
                  </a:outerShdw>
                </a:effectLst>
              </a:rPr>
              <a:t>5:28; 8:20</a:t>
            </a:r>
          </a:p>
          <a:p>
            <a:pPr marL="914400" lvl="1" indent="-457200">
              <a:spcBef>
                <a:spcPts val="0"/>
              </a:spcBef>
              <a:spcAft>
                <a:spcPts val="900"/>
              </a:spcAft>
              <a:buSzPct val="100000"/>
              <a:buFont typeface="Courier New" panose="02070309020205020404" pitchFamily="49" charset="0"/>
              <a:buChar char="­"/>
            </a:pPr>
            <a:r>
              <a:rPr lang="en-US" dirty="0">
                <a:effectLst>
                  <a:outerShdw blurRad="38100" dist="38100" dir="2700000" algn="tl">
                    <a:srgbClr val="000000">
                      <a:alpha val="43137"/>
                    </a:srgbClr>
                  </a:outerShdw>
                </a:effectLst>
              </a:rPr>
              <a:t>539-331 BC</a:t>
            </a:r>
          </a:p>
          <a:p>
            <a:pPr marL="914400" lvl="1" indent="-457200">
              <a:spcBef>
                <a:spcPts val="0"/>
              </a:spcBef>
              <a:spcAft>
                <a:spcPts val="900"/>
              </a:spcAft>
              <a:buSzPct val="100000"/>
              <a:buFont typeface="Courier New" panose="02070309020205020404" pitchFamily="49" charset="0"/>
              <a:buChar char="­"/>
            </a:pPr>
            <a:r>
              <a:rPr lang="en-US" dirty="0">
                <a:effectLst>
                  <a:outerShdw blurRad="38100" dist="38100" dir="2700000" algn="tl">
                    <a:srgbClr val="000000">
                      <a:alpha val="43137"/>
                    </a:srgbClr>
                  </a:outerShdw>
                </a:effectLst>
              </a:rPr>
              <a:t>Raised on One Side</a:t>
            </a:r>
          </a:p>
          <a:p>
            <a:pPr marL="914400" lvl="1" indent="-457200">
              <a:spcBef>
                <a:spcPts val="0"/>
              </a:spcBef>
              <a:spcAft>
                <a:spcPts val="900"/>
              </a:spcAft>
              <a:buSzPct val="100000"/>
              <a:buFont typeface="Courier New" panose="02070309020205020404" pitchFamily="49" charset="0"/>
              <a:buChar char="­"/>
            </a:pPr>
            <a:r>
              <a:rPr lang="en-US" dirty="0">
                <a:effectLst>
                  <a:outerShdw blurRad="38100" dist="38100" dir="2700000" algn="tl">
                    <a:srgbClr val="000000">
                      <a:alpha val="43137"/>
                    </a:srgbClr>
                  </a:outerShdw>
                </a:effectLst>
              </a:rPr>
              <a:t>Three Ribs</a:t>
            </a:r>
          </a:p>
          <a:p>
            <a:pPr marL="914400" lvl="1" indent="-457200">
              <a:spcBef>
                <a:spcPts val="0"/>
              </a:spcBef>
              <a:spcAft>
                <a:spcPts val="900"/>
              </a:spcAft>
              <a:buSzPct val="100000"/>
              <a:buFont typeface="Courier New" panose="02070309020205020404" pitchFamily="49" charset="0"/>
              <a:buChar char="­"/>
            </a:pPr>
            <a:r>
              <a:rPr lang="en-US" dirty="0">
                <a:effectLst>
                  <a:outerShdw blurRad="38100" dist="38100" dir="2700000" algn="tl">
                    <a:srgbClr val="000000">
                      <a:alpha val="43137"/>
                    </a:srgbClr>
                  </a:outerShdw>
                </a:effectLst>
              </a:rPr>
              <a:t>Arise and Devour</a:t>
            </a:r>
          </a:p>
        </p:txBody>
      </p:sp>
      <p:pic>
        <p:nvPicPr>
          <p:cNvPr id="6" name="Picture 2" descr="Daniel-7_5-Bear-Beas-Final_edit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21436" y="1066800"/>
            <a:ext cx="3093964" cy="563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4532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r>
              <a:rPr lang="en-US">
                <a:solidFill>
                  <a:schemeClr val="bg1"/>
                </a:solidFill>
              </a:rPr>
              <a:t>CHART1</a:t>
            </a:r>
          </a:p>
        </p:txBody>
      </p:sp>
      <p:pic>
        <p:nvPicPr>
          <p:cNvPr id="117764" name="Picture 4" descr="4KINGS"/>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5800" y="381000"/>
            <a:ext cx="7848600" cy="6096000"/>
          </a:xfrm>
          <a:prstGeom prst="rect">
            <a:avLst/>
          </a:prstGeom>
          <a:noFill/>
        </p:spPr>
      </p:pic>
    </p:spTree>
    <p:extLst>
      <p:ext uri="{BB962C8B-B14F-4D97-AF65-F5344CB8AC3E}">
        <p14:creationId xmlns:p14="http://schemas.microsoft.com/office/powerpoint/2010/main" val="2580709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DE45D872-BDCF-4AAF-A842-62179CDA4D35}"/>
              </a:ext>
            </a:extLst>
          </p:cNvPr>
          <p:cNvSpPr txBox="1">
            <a:spLocks noChangeArrowheads="1"/>
          </p:cNvSpPr>
          <p:nvPr/>
        </p:nvSpPr>
        <p:spPr>
          <a:xfrm>
            <a:off x="2438400" y="228600"/>
            <a:ext cx="4267200" cy="762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CHAPTER 8</a:t>
            </a:r>
          </a:p>
        </p:txBody>
      </p:sp>
      <p:pic>
        <p:nvPicPr>
          <p:cNvPr id="4" name="Picture 3">
            <a:extLst>
              <a:ext uri="{FF2B5EF4-FFF2-40B4-BE49-F238E27FC236}">
                <a16:creationId xmlns:a16="http://schemas.microsoft.com/office/drawing/2014/main" id="{CEAB1BB8-9341-4EC1-AF29-D39B30181410}"/>
              </a:ext>
            </a:extLst>
          </p:cNvPr>
          <p:cNvPicPr>
            <a:picLocks noChangeAspect="1"/>
          </p:cNvPicPr>
          <p:nvPr/>
        </p:nvPicPr>
        <p:blipFill>
          <a:blip r:embed="rId2"/>
          <a:stretch>
            <a:fillRect/>
          </a:stretch>
        </p:blipFill>
        <p:spPr>
          <a:xfrm>
            <a:off x="346586" y="1219200"/>
            <a:ext cx="8450828"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586779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3"/>
          <p:cNvSpPr txBox="1">
            <a:spLocks/>
          </p:cNvSpPr>
          <p:nvPr/>
        </p:nvSpPr>
        <p:spPr bwMode="auto">
          <a:xfrm>
            <a:off x="202406" y="76200"/>
            <a:ext cx="8739188"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pPr>
            <a:r>
              <a:rPr lang="en-US" altLang="en-US" sz="4000" dirty="0">
                <a:solidFill>
                  <a:srgbClr val="00FFFF"/>
                </a:solidFill>
                <a:effectLst>
                  <a:outerShdw blurRad="38100" dist="38100" dir="2700000" algn="tl">
                    <a:srgbClr val="000000">
                      <a:alpha val="43137"/>
                    </a:srgbClr>
                  </a:outerShdw>
                </a:effectLst>
              </a:rPr>
              <a:t>Daniel 8:20-21 (NASB)</a:t>
            </a:r>
            <a:endParaRPr lang="en-US" altLang="en-US" sz="4000" dirty="0">
              <a:solidFill>
                <a:srgbClr val="FFFFCC"/>
              </a:solidFill>
              <a:effectLst>
                <a:outerShdw blurRad="38100" dist="38100" dir="2700000" algn="tl">
                  <a:srgbClr val="000000">
                    <a:alpha val="43137"/>
                  </a:srgbClr>
                </a:outerShdw>
              </a:effectLst>
              <a:cs typeface="Arial" panose="020B0604020202020204" pitchFamily="34" charset="0"/>
            </a:endParaRPr>
          </a:p>
          <a:p>
            <a:pPr marL="0" indent="0" algn="just">
              <a:buNone/>
            </a:pPr>
            <a:r>
              <a:rPr lang="en-US" altLang="en-US" sz="3600" dirty="0">
                <a:solidFill>
                  <a:srgbClr val="FFFFCC"/>
                </a:solidFill>
                <a:effectLst>
                  <a:outerShdw blurRad="38100" dist="38100" dir="2700000" algn="tl">
                    <a:srgbClr val="000000">
                      <a:alpha val="43137"/>
                    </a:srgbClr>
                  </a:outerShdw>
                </a:effectLst>
                <a:cs typeface="Arial" panose="020B0604020202020204" pitchFamily="34" charset="0"/>
              </a:rPr>
              <a:t>“</a:t>
            </a:r>
            <a:r>
              <a:rPr lang="en-US" sz="3600" dirty="0">
                <a:effectLst>
                  <a:outerShdw blurRad="38100" dist="38100" dir="2700000" algn="tl">
                    <a:srgbClr val="000000">
                      <a:alpha val="43137"/>
                    </a:srgbClr>
                  </a:outerShdw>
                </a:effectLst>
              </a:rPr>
              <a:t>The </a:t>
            </a:r>
            <a:r>
              <a:rPr lang="en-US" sz="3600" b="1" u="sng" dirty="0">
                <a:solidFill>
                  <a:srgbClr val="FFFFCC"/>
                </a:solidFill>
                <a:effectLst>
                  <a:outerShdw blurRad="38100" dist="38100" dir="2700000" algn="tl">
                    <a:srgbClr val="000000">
                      <a:alpha val="43137"/>
                    </a:srgbClr>
                  </a:outerShdw>
                </a:effectLst>
              </a:rPr>
              <a:t>ram</a:t>
            </a:r>
            <a:r>
              <a:rPr lang="en-US" sz="3600" dirty="0">
                <a:effectLst>
                  <a:outerShdw blurRad="38100" dist="38100" dir="2700000" algn="tl">
                    <a:srgbClr val="000000">
                      <a:alpha val="43137"/>
                    </a:srgbClr>
                  </a:outerShdw>
                </a:effectLst>
              </a:rPr>
              <a:t> which you saw with the two horns represents the kings of </a:t>
            </a:r>
            <a:r>
              <a:rPr lang="en-US" sz="3600" b="1" u="sng" dirty="0">
                <a:solidFill>
                  <a:srgbClr val="FFFFCC"/>
                </a:solidFill>
                <a:effectLst>
                  <a:outerShdw blurRad="38100" dist="38100" dir="2700000" algn="tl">
                    <a:srgbClr val="000000">
                      <a:alpha val="43137"/>
                    </a:srgbClr>
                  </a:outerShdw>
                </a:effectLst>
              </a:rPr>
              <a:t>Media and Persia</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21 </a:t>
            </a:r>
            <a:r>
              <a:rPr lang="en-US" sz="3600" dirty="0">
                <a:effectLst>
                  <a:outerShdw blurRad="38100" dist="38100" dir="2700000" algn="tl">
                    <a:srgbClr val="000000">
                      <a:alpha val="43137"/>
                    </a:srgbClr>
                  </a:outerShdw>
                </a:effectLst>
              </a:rPr>
              <a:t>The shaggy goat </a:t>
            </a:r>
            <a:r>
              <a:rPr lang="en-US" sz="3600" i="1" dirty="0">
                <a:effectLst>
                  <a:outerShdw blurRad="38100" dist="38100" dir="2700000" algn="tl">
                    <a:srgbClr val="000000">
                      <a:alpha val="43137"/>
                    </a:srgbClr>
                  </a:outerShdw>
                </a:effectLst>
              </a:rPr>
              <a:t>represents</a:t>
            </a:r>
            <a:r>
              <a:rPr lang="en-US" sz="3600" dirty="0">
                <a:effectLst>
                  <a:outerShdw blurRad="38100" dist="38100" dir="2700000" algn="tl">
                    <a:srgbClr val="000000">
                      <a:alpha val="43137"/>
                    </a:srgbClr>
                  </a:outerShdw>
                </a:effectLst>
              </a:rPr>
              <a:t> the kingdom of Greece, and the large horn that is between his eyes is the first king.</a:t>
            </a:r>
            <a:r>
              <a:rPr lang="en-US" altLang="en-US" sz="3600" dirty="0">
                <a:solidFill>
                  <a:srgbClr val="FFFFCC"/>
                </a:solidFill>
                <a:effectLst>
                  <a:outerShdw blurRad="38100" dist="38100" dir="2700000" algn="tl">
                    <a:srgbClr val="000000">
                      <a:alpha val="43137"/>
                    </a:srgbClr>
                  </a:outerShdw>
                </a:effectLst>
                <a:cs typeface="Arial" panose="020B0604020202020204" pitchFamily="34" charset="0"/>
              </a:rPr>
              <a:t>”</a:t>
            </a:r>
          </a:p>
        </p:txBody>
      </p:sp>
    </p:spTree>
    <p:extLst>
      <p:ext uri="{BB962C8B-B14F-4D97-AF65-F5344CB8AC3E}">
        <p14:creationId xmlns:p14="http://schemas.microsoft.com/office/powerpoint/2010/main" val="336416668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837CEF9-3163-4319-81DF-29A7FC968095}"/>
              </a:ext>
            </a:extLst>
          </p:cNvPr>
          <p:cNvSpPr>
            <a:spLocks noGrp="1" noChangeArrowheads="1"/>
          </p:cNvSpPr>
          <p:nvPr>
            <p:ph type="title"/>
          </p:nvPr>
        </p:nvSpPr>
        <p:spPr>
          <a:xfrm>
            <a:off x="3086100" y="228600"/>
            <a:ext cx="2971800" cy="1143000"/>
          </a:xfrm>
        </p:spPr>
        <p:txBody>
          <a:bodyPr/>
          <a:lstStyle/>
          <a:p>
            <a:r>
              <a:rPr lang="en-US" altLang="en-US" dirty="0">
                <a:effectLst>
                  <a:outerShdw blurRad="38100" dist="38100" dir="2700000" algn="tl">
                    <a:srgbClr val="000000">
                      <a:alpha val="43137"/>
                    </a:srgbClr>
                  </a:outerShdw>
                </a:effectLst>
              </a:rPr>
              <a:t>PERSIA 11:2</a:t>
            </a:r>
          </a:p>
        </p:txBody>
      </p:sp>
      <p:sp>
        <p:nvSpPr>
          <p:cNvPr id="11267" name="Rectangle 3">
            <a:extLst>
              <a:ext uri="{FF2B5EF4-FFF2-40B4-BE49-F238E27FC236}">
                <a16:creationId xmlns:a16="http://schemas.microsoft.com/office/drawing/2014/main" id="{07D52AC6-47A7-44AA-B520-B13D4D5487EE}"/>
              </a:ext>
            </a:extLst>
          </p:cNvPr>
          <p:cNvSpPr>
            <a:spLocks noGrp="1" noChangeArrowheads="1"/>
          </p:cNvSpPr>
          <p:nvPr>
            <p:ph type="body" idx="1"/>
          </p:nvPr>
        </p:nvSpPr>
        <p:spPr>
          <a:xfrm>
            <a:off x="300037" y="1600200"/>
            <a:ext cx="6710363" cy="4572000"/>
          </a:xfrm>
        </p:spPr>
        <p:txBody>
          <a:bodyPr/>
          <a:lstStyle/>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Cambyses 530-523 BC</a:t>
            </a:r>
          </a:p>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Pseudo-</a:t>
            </a:r>
            <a:r>
              <a:rPr lang="en-US" altLang="en-US" sz="3600" dirty="0" err="1">
                <a:effectLst>
                  <a:outerShdw blurRad="38100" dist="38100" dir="2700000" algn="tl">
                    <a:srgbClr val="000000">
                      <a:alpha val="43137"/>
                    </a:srgbClr>
                  </a:outerShdw>
                </a:effectLst>
              </a:rPr>
              <a:t>Smerdis</a:t>
            </a:r>
            <a:r>
              <a:rPr lang="en-US" altLang="en-US" sz="3600" dirty="0">
                <a:effectLst>
                  <a:outerShdw blurRad="38100" dist="38100" dir="2700000" algn="tl">
                    <a:srgbClr val="000000">
                      <a:alpha val="43137"/>
                    </a:srgbClr>
                  </a:outerShdw>
                </a:effectLst>
              </a:rPr>
              <a:t> 522 BC</a:t>
            </a:r>
          </a:p>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Darius I  </a:t>
            </a:r>
            <a:r>
              <a:rPr lang="en-US" altLang="en-US" sz="3600" dirty="0" err="1">
                <a:effectLst>
                  <a:outerShdw blurRad="38100" dist="38100" dir="2700000" algn="tl">
                    <a:srgbClr val="000000">
                      <a:alpha val="43137"/>
                    </a:srgbClr>
                  </a:outerShdw>
                </a:effectLst>
              </a:rPr>
              <a:t>Hystaspes</a:t>
            </a:r>
            <a:r>
              <a:rPr lang="en-US" altLang="en-US" sz="3600" dirty="0">
                <a:effectLst>
                  <a:outerShdw blurRad="38100" dist="38100" dir="2700000" algn="tl">
                    <a:srgbClr val="000000">
                      <a:alpha val="43137"/>
                    </a:srgbClr>
                  </a:outerShdw>
                </a:effectLst>
              </a:rPr>
              <a:t> 521-486 BC</a:t>
            </a:r>
          </a:p>
          <a:p>
            <a:pPr marL="461963" indent="-461963">
              <a:spcBef>
                <a:spcPts val="0"/>
              </a:spcBef>
              <a:spcAft>
                <a:spcPts val="2400"/>
              </a:spcAft>
              <a:buSzPct val="100000"/>
              <a:buFontTx/>
              <a:buAutoNum type="alphaUcPeriod"/>
            </a:pPr>
            <a:r>
              <a:rPr lang="en-US" altLang="en-US" sz="3600" dirty="0">
                <a:effectLst>
                  <a:outerShdw blurRad="38100" dist="38100" dir="2700000" algn="tl">
                    <a:srgbClr val="000000">
                      <a:alpha val="43137"/>
                    </a:srgbClr>
                  </a:outerShdw>
                </a:effectLst>
              </a:rPr>
              <a:t>Xerxes 485-465 BC</a:t>
            </a:r>
          </a:p>
          <a:p>
            <a:pPr marL="457200" lvl="1" indent="0">
              <a:spcBef>
                <a:spcPts val="0"/>
              </a:spcBef>
              <a:spcAft>
                <a:spcPts val="2400"/>
              </a:spcAft>
              <a:buNone/>
            </a:pPr>
            <a:r>
              <a:rPr lang="en-US" altLang="en-US" sz="3200" dirty="0">
                <a:effectLst>
                  <a:outerShdw blurRad="38100" dist="38100" dir="2700000" algn="tl">
                    <a:srgbClr val="000000">
                      <a:alpha val="43137"/>
                    </a:srgbClr>
                  </a:outerShdw>
                </a:effectLst>
              </a:rPr>
              <a:t>Aka. “Ahasuerus” in Esther </a:t>
            </a:r>
          </a:p>
        </p:txBody>
      </p:sp>
      <p:pic>
        <p:nvPicPr>
          <p:cNvPr id="10" name="Picture 2" descr="Daniel-7_5-Bear-Beas-Final_edited">
            <a:extLst>
              <a:ext uri="{FF2B5EF4-FFF2-40B4-BE49-F238E27FC236}">
                <a16:creationId xmlns:a16="http://schemas.microsoft.com/office/drawing/2014/main" id="{9C78ED2C-21D0-43DE-87EA-1334F8937C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35813" y="1524000"/>
            <a:ext cx="1272601" cy="2319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99C16E38-EA2E-47E2-B9E6-471D4E56DF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600" y="4343400"/>
            <a:ext cx="2230244" cy="1219200"/>
          </a:xfrm>
          <a:prstGeom prst="rect">
            <a:avLst/>
          </a:prstGeom>
        </p:spPr>
      </p:pic>
    </p:spTree>
    <p:extLst>
      <p:ext uri="{BB962C8B-B14F-4D97-AF65-F5344CB8AC3E}">
        <p14:creationId xmlns:p14="http://schemas.microsoft.com/office/powerpoint/2010/main" val="352056001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990600"/>
            <a:ext cx="8686800" cy="4524315"/>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his great campaign against Greece from 481 to 479 BC, with an army of probably 200,000 men and a navy of many hundreds of ships gathered from all over his vast empire, Xerxes desperately sought to avenge the humiliating defeat suffered by his father, Darius I, at the battle of Marathon (490 BC). But his army was defeated north of Athens at Plataea (479 BC) just after his Navy was smashed at Salamis, to the west of Athens.”</a:t>
            </a:r>
          </a:p>
        </p:txBody>
      </p:sp>
      <p:sp>
        <p:nvSpPr>
          <p:cNvPr id="8" name="TextBox 7"/>
          <p:cNvSpPr txBox="1"/>
          <p:nvPr/>
        </p:nvSpPr>
        <p:spPr>
          <a:xfrm>
            <a:off x="2095500" y="5867400"/>
            <a:ext cx="4953000" cy="707886"/>
          </a:xfrm>
          <a:prstGeom prst="rect">
            <a:avLst/>
          </a:prstGeom>
          <a:noFill/>
        </p:spPr>
        <p:txBody>
          <a:bodyPr wrap="square" rtlCol="0">
            <a:spAutoFit/>
          </a:bodyPr>
          <a:lstStyle/>
          <a:p>
            <a:pPr algn="ct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C. Whitcomb, </a:t>
            </a: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Everyman's Bible Commentary (Chicago, IL: Moody, 1985), 146.</a:t>
            </a:r>
          </a:p>
        </p:txBody>
      </p:sp>
      <p:sp>
        <p:nvSpPr>
          <p:cNvPr id="3" name="Rectangle 2"/>
          <p:cNvSpPr/>
          <p:nvPr/>
        </p:nvSpPr>
        <p:spPr>
          <a:xfrm>
            <a:off x="533400" y="121384"/>
            <a:ext cx="7962899" cy="646331"/>
          </a:xfrm>
          <a:prstGeom prst="rect">
            <a:avLst/>
          </a:prstGeom>
        </p:spPr>
        <p:txBody>
          <a:bodyPr wrap="square">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Xerxes Against Greece</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5509957" y="1769632"/>
              <a:ext cx="180" cy="180"/>
            </p14:xfrm>
          </p:contentPart>
        </mc:Choice>
        <mc:Fallback>
          <p:pic>
            <p:nvPicPr>
              <p:cNvPr id="4" name="Ink 3"/>
              <p:cNvPicPr/>
              <p:nvPr/>
            </p:nvPicPr>
            <p:blipFill>
              <a:blip r:embed="rId3"/>
              <a:stretch>
                <a:fillRect/>
              </a:stretch>
            </p:blipFill>
            <p:spPr>
              <a:xfrm>
                <a:off x="5507617" y="1767292"/>
                <a:ext cx="4860" cy="4860"/>
              </a:xfrm>
              <a:prstGeom prst="rect">
                <a:avLst/>
              </a:prstGeom>
            </p:spPr>
          </p:pic>
        </mc:Fallback>
      </mc:AlternateContent>
    </p:spTree>
    <p:extLst>
      <p:ext uri="{BB962C8B-B14F-4D97-AF65-F5344CB8AC3E}">
        <p14:creationId xmlns:p14="http://schemas.microsoft.com/office/powerpoint/2010/main" val="427894941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Greece (</a:t>
            </a:r>
            <a:r>
              <a:rPr lang="en-US" b="1" u="sng" dirty="0">
                <a:solidFill>
                  <a:srgbClr val="FFFFCC"/>
                </a:solidFill>
                <a:effectLst>
                  <a:outerShdw blurRad="38100" dist="38100" dir="2700000" algn="tl">
                    <a:srgbClr val="000000">
                      <a:alpha val="43137"/>
                    </a:srgbClr>
                  </a:outerShdw>
                </a:effectLst>
              </a:rPr>
              <a:t>11:3-4</a:t>
            </a:r>
            <a:r>
              <a:rPr lang="en-US" altLang="en-US" b="1" u="sng" dirty="0">
                <a:solidFill>
                  <a:srgbClr val="FFFFCC"/>
                </a:solidFill>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
        <p:nvSpPr>
          <p:cNvPr id="7" name="Rectangle 2">
            <a:extLst>
              <a:ext uri="{FF2B5EF4-FFF2-40B4-BE49-F238E27FC236}">
                <a16:creationId xmlns:a16="http://schemas.microsoft.com/office/drawing/2014/main" id="{1D65C3EC-652A-4AB8-AC44-6CEB70949CAD}"/>
              </a:ext>
            </a:extLst>
          </p:cNvPr>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574248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3219450" y="228600"/>
            <a:ext cx="2705100" cy="838200"/>
          </a:xfrm>
        </p:spPr>
        <p:txBody>
          <a:bodyPr/>
          <a:lstStyle/>
          <a:p>
            <a:pPr algn="ctr" eaLnBrk="1" hangingPunct="1"/>
            <a:r>
              <a:rPr lang="en-US" altLang="en-US" dirty="0">
                <a:effectLst>
                  <a:outerShdw blurRad="38100" dist="38100" dir="2700000" algn="tl">
                    <a:srgbClr val="000000">
                      <a:alpha val="43137"/>
                    </a:srgbClr>
                  </a:outerShdw>
                </a:effectLst>
              </a:rPr>
              <a:t>6 Empires</a:t>
            </a:r>
          </a:p>
        </p:txBody>
      </p:sp>
      <p:sp>
        <p:nvSpPr>
          <p:cNvPr id="19462" name="Rectangle 3"/>
          <p:cNvSpPr>
            <a:spLocks noGrp="1" noChangeArrowheads="1"/>
          </p:cNvSpPr>
          <p:nvPr>
            <p:ph type="body" idx="4294967295"/>
          </p:nvPr>
        </p:nvSpPr>
        <p:spPr>
          <a:xfrm>
            <a:off x="228600" y="1143000"/>
            <a:ext cx="8763000" cy="5181600"/>
          </a:xfrm>
        </p:spPr>
        <p:txBody>
          <a:bodyPr/>
          <a:lstStyle/>
          <a:p>
            <a:pPr marL="461963" indent="-461963" eaLnBrk="1" hangingPunct="1">
              <a:spcBef>
                <a:spcPct val="0"/>
              </a:spcBef>
              <a:spcAft>
                <a:spcPts val="2400"/>
              </a:spcAft>
              <a:buSzPct val="100000"/>
              <a:buFont typeface="+mj-lt"/>
              <a:buAutoNum type="arabicPeriod"/>
              <a:defRPr/>
            </a:pPr>
            <a:r>
              <a:rPr lang="en-US" altLang="en-US" sz="3600" dirty="0">
                <a:effectLst>
                  <a:outerShdw blurRad="38100" dist="38100" dir="2700000" algn="tl">
                    <a:srgbClr val="000000">
                      <a:alpha val="43137"/>
                    </a:srgbClr>
                  </a:outerShdw>
                </a:effectLst>
              </a:rPr>
              <a:t>Babylon (2:36-38; 7:4) 605-539 BC</a:t>
            </a:r>
          </a:p>
          <a:p>
            <a:pPr marL="461963" indent="-461963" eaLnBrk="1" hangingPunct="1">
              <a:spcBef>
                <a:spcPct val="0"/>
              </a:spcBef>
              <a:spcAft>
                <a:spcPts val="2400"/>
              </a:spcAft>
              <a:buSzPct val="100000"/>
              <a:buFont typeface="+mj-lt"/>
              <a:buAutoNum type="arabicPeriod"/>
              <a:defRPr/>
            </a:pPr>
            <a:r>
              <a:rPr lang="en-US" altLang="en-US" sz="3600" dirty="0">
                <a:effectLst>
                  <a:outerShdw blurRad="38100" dist="38100" dir="2700000" algn="tl">
                    <a:srgbClr val="000000">
                      <a:alpha val="43137"/>
                    </a:srgbClr>
                  </a:outerShdw>
                </a:effectLst>
              </a:rPr>
              <a:t>Media-Persia (2:39a; 7:5) 539-331 BC</a:t>
            </a:r>
          </a:p>
          <a:p>
            <a:pPr marL="461963" indent="-461963" eaLnBrk="1" hangingPunct="1">
              <a:spcBef>
                <a:spcPct val="0"/>
              </a:spcBef>
              <a:spcAft>
                <a:spcPts val="2400"/>
              </a:spcAft>
              <a:buSzPct val="100000"/>
              <a:buFont typeface="+mj-lt"/>
              <a:buAutoNum type="arabicPeriod"/>
              <a:defRPr/>
            </a:pPr>
            <a:r>
              <a:rPr lang="en-US" altLang="en-US" sz="3600" b="1" u="sng" dirty="0">
                <a:solidFill>
                  <a:srgbClr val="FFFFCC"/>
                </a:solidFill>
                <a:effectLst>
                  <a:outerShdw blurRad="38100" dist="38100" dir="2700000" algn="tl">
                    <a:srgbClr val="000000">
                      <a:alpha val="43137"/>
                    </a:srgbClr>
                  </a:outerShdw>
                </a:effectLst>
              </a:rPr>
              <a:t>Greece (2:39b; 7:6) 331-63 BC</a:t>
            </a:r>
          </a:p>
          <a:p>
            <a:pPr marL="461963" indent="-461963" eaLnBrk="1" hangingPunct="1">
              <a:spcBef>
                <a:spcPct val="0"/>
              </a:spcBef>
              <a:spcAft>
                <a:spcPts val="2400"/>
              </a:spcAft>
              <a:buSzPct val="100000"/>
              <a:buFont typeface="+mj-lt"/>
              <a:buAutoNum type="arabicPeriod"/>
              <a:defRPr/>
            </a:pPr>
            <a:r>
              <a:rPr lang="en-US" altLang="en-US" sz="3600" dirty="0">
                <a:effectLst>
                  <a:outerShdw blurRad="38100" dist="38100" dir="2700000" algn="tl">
                    <a:srgbClr val="000000">
                      <a:alpha val="43137"/>
                    </a:srgbClr>
                  </a:outerShdw>
                </a:effectLst>
              </a:rPr>
              <a:t>Rome I (2:40; 7:7a) 63 BC – 70 AD</a:t>
            </a:r>
          </a:p>
          <a:p>
            <a:pPr marL="461963" indent="-461963" eaLnBrk="1" hangingPunct="1">
              <a:spcBef>
                <a:spcPct val="0"/>
              </a:spcBef>
              <a:spcAft>
                <a:spcPts val="2400"/>
              </a:spcAft>
              <a:buSzPct val="100000"/>
              <a:buFont typeface="+mj-lt"/>
              <a:buAutoNum type="arabicPeriod"/>
              <a:defRPr/>
            </a:pPr>
            <a:r>
              <a:rPr lang="en-US" altLang="en-US" sz="3600" dirty="0">
                <a:effectLst>
                  <a:outerShdw blurRad="38100" dist="38100" dir="2700000" algn="tl">
                    <a:srgbClr val="000000">
                      <a:alpha val="43137"/>
                    </a:srgbClr>
                  </a:outerShdw>
                </a:effectLst>
              </a:rPr>
              <a:t>Rome II (2:41-43; 7:7b-8) Tribulation</a:t>
            </a:r>
          </a:p>
          <a:p>
            <a:pPr marL="461963" indent="-461963" eaLnBrk="1" hangingPunct="1">
              <a:spcBef>
                <a:spcPct val="0"/>
              </a:spcBef>
              <a:spcAft>
                <a:spcPts val="2400"/>
              </a:spcAft>
              <a:buSzPct val="100000"/>
              <a:buFont typeface="+mj-lt"/>
              <a:buAutoNum type="arabicPeriod"/>
              <a:defRPr/>
            </a:pPr>
            <a:r>
              <a:rPr lang="en-US" altLang="en-US" sz="3600" dirty="0">
                <a:effectLst>
                  <a:outerShdw blurRad="38100" dist="38100" dir="2700000" algn="tl">
                    <a:srgbClr val="000000">
                      <a:alpha val="43137"/>
                    </a:srgbClr>
                  </a:outerShdw>
                </a:effectLst>
              </a:rPr>
              <a:t>Kingdom (2:44-45; 7:9-14) After 2</a:t>
            </a:r>
            <a:r>
              <a:rPr lang="en-US" altLang="en-US" sz="3600" baseline="30000" dirty="0">
                <a:effectLst>
                  <a:outerShdw blurRad="38100" dist="38100" dir="2700000" algn="tl">
                    <a:srgbClr val="000000">
                      <a:alpha val="43137"/>
                    </a:srgbClr>
                  </a:outerShdw>
                </a:effectLst>
              </a:rPr>
              <a:t>nd</a:t>
            </a:r>
            <a:r>
              <a:rPr lang="en-US" altLang="en-US" sz="3600" dirty="0">
                <a:effectLst>
                  <a:outerShdw blurRad="38100" dist="38100" dir="2700000" algn="tl">
                    <a:srgbClr val="000000">
                      <a:alpha val="43137"/>
                    </a:srgbClr>
                  </a:outerShdw>
                </a:effectLst>
              </a:rPr>
              <a:t> Coming</a:t>
            </a:r>
          </a:p>
        </p:txBody>
      </p:sp>
    </p:spTree>
    <p:extLst>
      <p:ext uri="{BB962C8B-B14F-4D97-AF65-F5344CB8AC3E}">
        <p14:creationId xmlns:p14="http://schemas.microsoft.com/office/powerpoint/2010/main" val="35778019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Statue </a:t>
            </a:r>
          </a:p>
          <a:p>
            <a:pPr algn="ctr" eaLnBrk="1" hangingPunct="1">
              <a:defRPr/>
            </a:pPr>
            <a:r>
              <a:rPr lang="en-US" altLang="en-US" kern="0" dirty="0">
                <a:effectLst>
                  <a:outerShdw blurRad="38100" dist="38100" dir="2700000" algn="tl">
                    <a:srgbClr val="000000">
                      <a:alpha val="43137"/>
                    </a:srgbClr>
                  </a:outerShdw>
                </a:effectLst>
              </a:rPr>
              <a:t>&amp; </a:t>
            </a:r>
          </a:p>
          <a:p>
            <a:pPr algn="ctr" eaLnBrk="1" hangingPunct="1">
              <a:defRPr/>
            </a:pPr>
            <a:r>
              <a:rPr lang="en-US" altLang="en-US" kern="0" dirty="0">
                <a:effectLst>
                  <a:outerShdw blurRad="38100" dist="38100" dir="2700000" algn="tl">
                    <a:srgbClr val="000000">
                      <a:alpha val="43137"/>
                    </a:srgbClr>
                  </a:outerShdw>
                </a:effectLst>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601653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685800" y="228600"/>
            <a:ext cx="7772400" cy="685800"/>
          </a:xfrm>
        </p:spPr>
        <p:txBody>
          <a:bodyPr/>
          <a:lstStyle/>
          <a:p>
            <a:pPr algn="ctr"/>
            <a:r>
              <a:rPr lang="en-US" sz="4000" dirty="0">
                <a:effectLst>
                  <a:outerShdw blurRad="38100" dist="38100" dir="2700000" algn="tl">
                    <a:srgbClr val="000000">
                      <a:alpha val="43137"/>
                    </a:srgbClr>
                  </a:outerShdw>
                </a:effectLst>
              </a:rPr>
              <a:t>Description of 4 Beasts</a:t>
            </a:r>
          </a:p>
        </p:txBody>
      </p:sp>
      <p:sp>
        <p:nvSpPr>
          <p:cNvPr id="126979" name="Rectangle 3"/>
          <p:cNvSpPr>
            <a:spLocks noGrp="1" noChangeArrowheads="1"/>
          </p:cNvSpPr>
          <p:nvPr>
            <p:ph type="body" idx="4294967295"/>
          </p:nvPr>
        </p:nvSpPr>
        <p:spPr>
          <a:xfrm>
            <a:off x="457200" y="1177925"/>
            <a:ext cx="7391400" cy="4918075"/>
          </a:xfrm>
          <a:noFill/>
        </p:spPr>
        <p:txBody>
          <a:bodyPr/>
          <a:lstStyle/>
          <a:p>
            <a:pPr marL="457200" indent="-457200">
              <a:lnSpc>
                <a:spcPct val="90000"/>
              </a:lnSpc>
              <a:spcBef>
                <a:spcPts val="0"/>
              </a:spcBef>
              <a:spcAft>
                <a:spcPts val="1800"/>
              </a:spcAft>
            </a:pPr>
            <a:r>
              <a:rPr lang="en-US" dirty="0">
                <a:effectLst>
                  <a:outerShdw blurRad="38100" dist="38100" dir="2700000" algn="tl">
                    <a:srgbClr val="000000">
                      <a:alpha val="43137"/>
                    </a:srgbClr>
                  </a:outerShdw>
                </a:effectLst>
              </a:rPr>
              <a:t>3</a:t>
            </a:r>
            <a:r>
              <a:rPr lang="en-US" baseline="30000" dirty="0">
                <a:effectLst>
                  <a:outerShdw blurRad="38100" dist="38100" dir="2700000" algn="tl">
                    <a:srgbClr val="000000">
                      <a:alpha val="43137"/>
                    </a:srgbClr>
                  </a:outerShdw>
                </a:effectLst>
              </a:rPr>
              <a:t>rd</a:t>
            </a:r>
            <a:r>
              <a:rPr lang="en-US" dirty="0">
                <a:effectLst>
                  <a:outerShdw blurRad="38100" dist="38100" dir="2700000" algn="tl">
                    <a:srgbClr val="000000">
                      <a:alpha val="43137"/>
                    </a:srgbClr>
                  </a:outerShdw>
                </a:effectLst>
              </a:rPr>
              <a:t> Beast (V. 6)</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outerShdw blurRad="38100" dist="38100" dir="2700000" algn="tl">
                    <a:srgbClr val="000000">
                      <a:alpha val="43137"/>
                    </a:srgbClr>
                  </a:outerShdw>
                </a:effectLst>
              </a:rPr>
              <a:t>Leopard </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outerShdw blurRad="38100" dist="38100" dir="2700000" algn="tl">
                    <a:srgbClr val="000000">
                      <a:alpha val="43137"/>
                    </a:srgbClr>
                  </a:outerShdw>
                </a:effectLst>
              </a:rPr>
              <a:t>Greece</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outerShdw blurRad="38100" dist="38100" dir="2700000" algn="tl">
                    <a:srgbClr val="000000">
                      <a:alpha val="43137"/>
                    </a:srgbClr>
                  </a:outerShdw>
                </a:effectLst>
              </a:rPr>
              <a:t>Belly &amp; Thighs of Bronze</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outerShdw blurRad="38100" dist="38100" dir="2700000" algn="tl">
                    <a:srgbClr val="000000">
                      <a:alpha val="43137"/>
                    </a:srgbClr>
                  </a:outerShdw>
                </a:effectLst>
              </a:rPr>
              <a:t>8:21</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outerShdw blurRad="38100" dist="38100" dir="2700000" algn="tl">
                    <a:srgbClr val="000000">
                      <a:alpha val="43137"/>
                    </a:srgbClr>
                  </a:outerShdw>
                </a:effectLst>
              </a:rPr>
              <a:t>331-63 BC</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outerShdw blurRad="38100" dist="38100" dir="2700000" algn="tl">
                    <a:srgbClr val="000000">
                      <a:alpha val="43137"/>
                    </a:srgbClr>
                  </a:outerShdw>
                </a:effectLst>
              </a:rPr>
              <a:t>Rapid Conquest (Wings &amp; Leopard)</a:t>
            </a:r>
          </a:p>
          <a:p>
            <a:pPr marL="914400" lvl="1" indent="-457200">
              <a:lnSpc>
                <a:spcPct val="90000"/>
              </a:lnSpc>
              <a:spcBef>
                <a:spcPts val="0"/>
              </a:spcBef>
              <a:spcAft>
                <a:spcPts val="1800"/>
              </a:spcAft>
              <a:buSzPct val="100000"/>
              <a:buFont typeface="Courier New" panose="02070309020205020404" pitchFamily="49" charset="0"/>
              <a:buChar char="­"/>
            </a:pPr>
            <a:r>
              <a:rPr lang="en-US" dirty="0">
                <a:effectLst>
                  <a:outerShdw blurRad="38100" dist="38100" dir="2700000" algn="tl">
                    <a:srgbClr val="000000">
                      <a:alpha val="43137"/>
                    </a:srgbClr>
                  </a:outerShdw>
                </a:effectLst>
              </a:rPr>
              <a:t>Four Generals (Wings &amp; Heads)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1143000"/>
            <a:ext cx="3484880" cy="3733800"/>
          </a:xfrm>
          <a:prstGeom prst="ellipse">
            <a:avLst/>
          </a:prstGeom>
          <a:ln>
            <a:noFill/>
          </a:ln>
          <a:effectLst>
            <a:softEdge rad="112500"/>
          </a:effectLst>
        </p:spPr>
      </p:pic>
    </p:spTree>
    <p:extLst>
      <p:ext uri="{BB962C8B-B14F-4D97-AF65-F5344CB8AC3E}">
        <p14:creationId xmlns:p14="http://schemas.microsoft.com/office/powerpoint/2010/main" val="3243879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7630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p:txBody>
          <a:bodyPr/>
          <a:lstStyle/>
          <a:p>
            <a:r>
              <a:rPr lang="en-US">
                <a:solidFill>
                  <a:schemeClr val="bg1"/>
                </a:solidFill>
              </a:rPr>
              <a:t>CHART1</a:t>
            </a:r>
          </a:p>
        </p:txBody>
      </p:sp>
      <p:pic>
        <p:nvPicPr>
          <p:cNvPr id="117764" name="Picture 4" descr="4KINGS"/>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5800" y="381000"/>
            <a:ext cx="7848600" cy="6096000"/>
          </a:xfrm>
          <a:prstGeom prst="rect">
            <a:avLst/>
          </a:prstGeom>
          <a:noFill/>
        </p:spPr>
      </p:pic>
    </p:spTree>
    <p:extLst>
      <p:ext uri="{BB962C8B-B14F-4D97-AF65-F5344CB8AC3E}">
        <p14:creationId xmlns:p14="http://schemas.microsoft.com/office/powerpoint/2010/main" val="957269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DE45D872-BDCF-4AAF-A842-62179CDA4D35}"/>
              </a:ext>
            </a:extLst>
          </p:cNvPr>
          <p:cNvSpPr txBox="1">
            <a:spLocks noChangeArrowheads="1"/>
          </p:cNvSpPr>
          <p:nvPr/>
        </p:nvSpPr>
        <p:spPr>
          <a:xfrm>
            <a:off x="2438400" y="228600"/>
            <a:ext cx="4267200" cy="762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CHAPTER 8</a:t>
            </a:r>
          </a:p>
        </p:txBody>
      </p:sp>
      <p:pic>
        <p:nvPicPr>
          <p:cNvPr id="4" name="Picture 3">
            <a:extLst>
              <a:ext uri="{FF2B5EF4-FFF2-40B4-BE49-F238E27FC236}">
                <a16:creationId xmlns:a16="http://schemas.microsoft.com/office/drawing/2014/main" id="{F11D0C79-0436-4E2B-8816-F5A85F564EB3}"/>
              </a:ext>
            </a:extLst>
          </p:cNvPr>
          <p:cNvPicPr>
            <a:picLocks noChangeAspect="1"/>
          </p:cNvPicPr>
          <p:nvPr/>
        </p:nvPicPr>
        <p:blipFill>
          <a:blip r:embed="rId2"/>
          <a:stretch>
            <a:fillRect/>
          </a:stretch>
        </p:blipFill>
        <p:spPr>
          <a:xfrm>
            <a:off x="346586" y="1219200"/>
            <a:ext cx="8450828"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576260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3"/>
          <p:cNvSpPr txBox="1">
            <a:spLocks/>
          </p:cNvSpPr>
          <p:nvPr/>
        </p:nvSpPr>
        <p:spPr bwMode="auto">
          <a:xfrm>
            <a:off x="202406" y="76200"/>
            <a:ext cx="8739188"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pPr>
            <a:r>
              <a:rPr lang="en-US" altLang="en-US" sz="4000" dirty="0">
                <a:solidFill>
                  <a:srgbClr val="00FFFF"/>
                </a:solidFill>
                <a:effectLst>
                  <a:outerShdw blurRad="38100" dist="38100" dir="2700000" algn="tl">
                    <a:srgbClr val="000000">
                      <a:alpha val="43137"/>
                    </a:srgbClr>
                  </a:outerShdw>
                </a:effectLst>
              </a:rPr>
              <a:t>Daniel 8:20-21 (NASB)</a:t>
            </a:r>
            <a:endParaRPr lang="en-US" altLang="en-US" sz="4000" dirty="0">
              <a:solidFill>
                <a:srgbClr val="FFFFCC"/>
              </a:solidFill>
              <a:effectLst>
                <a:outerShdw blurRad="38100" dist="38100" dir="2700000" algn="tl">
                  <a:srgbClr val="000000">
                    <a:alpha val="43137"/>
                  </a:srgbClr>
                </a:outerShdw>
              </a:effectLst>
              <a:cs typeface="Arial" panose="020B0604020202020204" pitchFamily="34" charset="0"/>
            </a:endParaRPr>
          </a:p>
          <a:p>
            <a:pPr marL="0" indent="0" algn="just">
              <a:buNone/>
            </a:pPr>
            <a:r>
              <a:rPr lang="en-US" altLang="en-US" sz="3600" dirty="0">
                <a:solidFill>
                  <a:srgbClr val="FFFFCC"/>
                </a:solidFill>
                <a:effectLst>
                  <a:outerShdw blurRad="38100" dist="38100" dir="2700000" algn="tl">
                    <a:srgbClr val="000000">
                      <a:alpha val="43137"/>
                    </a:srgbClr>
                  </a:outerShdw>
                </a:effectLst>
                <a:cs typeface="Arial" panose="020B0604020202020204" pitchFamily="34" charset="0"/>
              </a:rPr>
              <a:t>“</a:t>
            </a:r>
            <a:r>
              <a:rPr lang="en-US" sz="3600" dirty="0">
                <a:effectLst>
                  <a:outerShdw blurRad="38100" dist="38100" dir="2700000" algn="tl">
                    <a:srgbClr val="000000">
                      <a:alpha val="43137"/>
                    </a:srgbClr>
                  </a:outerShdw>
                </a:effectLst>
              </a:rPr>
              <a:t>The ram which you saw with the two horns represents the kings of Media and Persia. </a:t>
            </a:r>
            <a:r>
              <a:rPr lang="en-US" sz="3600" baseline="30000" dirty="0">
                <a:effectLst>
                  <a:outerShdw blurRad="38100" dist="38100" dir="2700000" algn="tl">
                    <a:srgbClr val="000000">
                      <a:alpha val="43137"/>
                    </a:srgbClr>
                  </a:outerShdw>
                </a:effectLst>
              </a:rPr>
              <a:t>21 </a:t>
            </a:r>
            <a:r>
              <a:rPr lang="en-US" sz="3600" dirty="0">
                <a:effectLst>
                  <a:outerShdw blurRad="38100" dist="38100" dir="2700000" algn="tl">
                    <a:srgbClr val="000000">
                      <a:alpha val="43137"/>
                    </a:srgbClr>
                  </a:outerShdw>
                </a:effectLst>
              </a:rPr>
              <a:t>The shaggy </a:t>
            </a:r>
            <a:r>
              <a:rPr lang="en-US" sz="3600" b="1" u="sng" dirty="0">
                <a:solidFill>
                  <a:srgbClr val="FFFFCC"/>
                </a:solidFill>
                <a:effectLst>
                  <a:outerShdw blurRad="38100" dist="38100" dir="2700000" algn="tl">
                    <a:srgbClr val="000000">
                      <a:alpha val="43137"/>
                    </a:srgbClr>
                  </a:outerShdw>
                </a:effectLst>
              </a:rPr>
              <a:t>goat</a:t>
            </a:r>
            <a:r>
              <a:rPr lang="en-US" sz="3600" dirty="0">
                <a:effectLst>
                  <a:outerShdw blurRad="38100" dist="38100" dir="2700000" algn="tl">
                    <a:srgbClr val="000000">
                      <a:alpha val="43137"/>
                    </a:srgbClr>
                  </a:outerShdw>
                </a:effectLst>
              </a:rPr>
              <a:t> </a:t>
            </a:r>
            <a:r>
              <a:rPr lang="en-US" sz="3600" i="1" dirty="0">
                <a:effectLst>
                  <a:outerShdw blurRad="38100" dist="38100" dir="2700000" algn="tl">
                    <a:srgbClr val="000000">
                      <a:alpha val="43137"/>
                    </a:srgbClr>
                  </a:outerShdw>
                </a:effectLst>
              </a:rPr>
              <a:t>represents</a:t>
            </a:r>
            <a:r>
              <a:rPr lang="en-US" sz="3600" dirty="0">
                <a:effectLst>
                  <a:outerShdw blurRad="38100" dist="38100" dir="2700000" algn="tl">
                    <a:srgbClr val="000000">
                      <a:alpha val="43137"/>
                    </a:srgbClr>
                  </a:outerShdw>
                </a:effectLst>
              </a:rPr>
              <a:t> the kingdom of </a:t>
            </a:r>
            <a:r>
              <a:rPr lang="en-US" sz="3600" b="1" u="sng" dirty="0">
                <a:solidFill>
                  <a:srgbClr val="FFFFCC"/>
                </a:solidFill>
                <a:effectLst>
                  <a:outerShdw blurRad="38100" dist="38100" dir="2700000" algn="tl">
                    <a:srgbClr val="000000">
                      <a:alpha val="43137"/>
                    </a:srgbClr>
                  </a:outerShdw>
                </a:effectLst>
              </a:rPr>
              <a:t>Greece</a:t>
            </a:r>
            <a:r>
              <a:rPr lang="en-US" sz="3600" dirty="0">
                <a:effectLst>
                  <a:outerShdw blurRad="38100" dist="38100" dir="2700000" algn="tl">
                    <a:srgbClr val="000000">
                      <a:alpha val="43137"/>
                    </a:srgbClr>
                  </a:outerShdw>
                </a:effectLst>
              </a:rPr>
              <a:t>, and the large horn that is between his eyes is the first king.</a:t>
            </a:r>
            <a:r>
              <a:rPr lang="en-US" altLang="en-US" sz="3600" dirty="0">
                <a:solidFill>
                  <a:srgbClr val="FFFFCC"/>
                </a:solidFill>
                <a:effectLst>
                  <a:outerShdw blurRad="38100" dist="38100" dir="2700000" algn="tl">
                    <a:srgbClr val="000000">
                      <a:alpha val="43137"/>
                    </a:srgbClr>
                  </a:outerShdw>
                </a:effectLst>
                <a:cs typeface="Arial" panose="020B0604020202020204" pitchFamily="34" charset="0"/>
              </a:rPr>
              <a:t>”</a:t>
            </a:r>
          </a:p>
        </p:txBody>
      </p:sp>
    </p:spTree>
    <p:extLst>
      <p:ext uri="{BB962C8B-B14F-4D97-AF65-F5344CB8AC3E}">
        <p14:creationId xmlns:p14="http://schemas.microsoft.com/office/powerpoint/2010/main" val="376433989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42707" y="228600"/>
            <a:ext cx="6858586" cy="838200"/>
          </a:xfrm>
        </p:spPr>
        <p:txBody>
          <a:bodyPr/>
          <a:lstStyle/>
          <a:p>
            <a:pPr algn="ctr" eaLnBrk="1" hangingPunct="1"/>
            <a:r>
              <a:rPr lang="en-US" altLang="en-US" sz="3600" dirty="0">
                <a:effectLst>
                  <a:outerShdw blurRad="38100" dist="38100" dir="2700000" algn="tl">
                    <a:srgbClr val="000000">
                      <a:alpha val="43137"/>
                    </a:srgbClr>
                  </a:outerShdw>
                </a:effectLst>
              </a:rPr>
              <a:t>Biblical Reality of the Angelic World</a:t>
            </a:r>
          </a:p>
        </p:txBody>
      </p:sp>
      <p:sp>
        <p:nvSpPr>
          <p:cNvPr id="9219" name="Rectangle 3"/>
          <p:cNvSpPr>
            <a:spLocks noGrp="1" noChangeArrowheads="1"/>
          </p:cNvSpPr>
          <p:nvPr>
            <p:ph type="body" idx="1"/>
          </p:nvPr>
        </p:nvSpPr>
        <p:spPr>
          <a:xfrm>
            <a:off x="217028" y="1143000"/>
            <a:ext cx="3810000" cy="5257800"/>
          </a:xfrm>
        </p:spPr>
        <p:txBody>
          <a:bodyPr/>
          <a:lstStyle/>
          <a:p>
            <a:pPr marL="347663" indent="-347663" eaLnBrk="1" hangingPunct="1">
              <a:spcBef>
                <a:spcPts val="0"/>
              </a:spcBef>
              <a:spcAft>
                <a:spcPts val="2250"/>
              </a:spcAft>
              <a:defRPr/>
            </a:pPr>
            <a:r>
              <a:rPr lang="en-US" dirty="0">
                <a:effectLst>
                  <a:outerShdw blurRad="38100" dist="38100" dir="2700000" algn="tl">
                    <a:srgbClr val="000000">
                      <a:alpha val="43137"/>
                    </a:srgbClr>
                  </a:outerShdw>
                </a:effectLst>
                <a:cs typeface="Calibri" panose="020F0502020204030204" pitchFamily="34" charset="0"/>
              </a:rPr>
              <a:t>Job 1:12</a:t>
            </a:r>
          </a:p>
          <a:p>
            <a:pPr marL="347663" indent="-347663" eaLnBrk="1" hangingPunct="1">
              <a:spcBef>
                <a:spcPts val="0"/>
              </a:spcBef>
              <a:spcAft>
                <a:spcPts val="2250"/>
              </a:spcAft>
              <a:defRPr/>
            </a:pPr>
            <a:r>
              <a:rPr lang="en-US" dirty="0">
                <a:effectLst>
                  <a:outerShdw blurRad="38100" dist="38100" dir="2700000" algn="tl">
                    <a:srgbClr val="000000">
                      <a:alpha val="43137"/>
                    </a:srgbClr>
                  </a:outerShdw>
                </a:effectLst>
                <a:cs typeface="Calibri" panose="020F0502020204030204" pitchFamily="34" charset="0"/>
              </a:rPr>
              <a:t>2 Kings 6:15-17</a:t>
            </a:r>
          </a:p>
          <a:p>
            <a:pPr marL="347663" indent="-347663" eaLnBrk="1" hangingPunct="1">
              <a:spcBef>
                <a:spcPts val="0"/>
              </a:spcBef>
              <a:spcAft>
                <a:spcPts val="2250"/>
              </a:spcAft>
              <a:defRPr/>
            </a:pPr>
            <a:r>
              <a:rPr lang="en-US" dirty="0">
                <a:effectLst>
                  <a:outerShdw blurRad="38100" dist="38100" dir="2700000" algn="tl">
                    <a:srgbClr val="000000">
                      <a:alpha val="43137"/>
                    </a:srgbClr>
                  </a:outerShdw>
                </a:effectLst>
                <a:cs typeface="Calibri" panose="020F0502020204030204" pitchFamily="34" charset="0"/>
              </a:rPr>
              <a:t>1 Chron. 21:1</a:t>
            </a:r>
          </a:p>
          <a:p>
            <a:pPr marL="347663" indent="-347663" eaLnBrk="1" hangingPunct="1">
              <a:spcBef>
                <a:spcPts val="0"/>
              </a:spcBef>
              <a:spcAft>
                <a:spcPts val="2250"/>
              </a:spcAft>
              <a:defRPr/>
            </a:pPr>
            <a:r>
              <a:rPr lang="en-US" dirty="0">
                <a:effectLst>
                  <a:outerShdw blurRad="38100" dist="38100" dir="2700000" algn="tl">
                    <a:srgbClr val="000000">
                      <a:alpha val="43137"/>
                    </a:srgbClr>
                  </a:outerShdw>
                </a:effectLst>
                <a:cs typeface="Calibri" panose="020F0502020204030204" pitchFamily="34" charset="0"/>
              </a:rPr>
              <a:t>Dan 10:12-13, 20</a:t>
            </a:r>
          </a:p>
          <a:p>
            <a:pPr marL="347663" indent="-347663" eaLnBrk="1" hangingPunct="1">
              <a:spcBef>
                <a:spcPts val="0"/>
              </a:spcBef>
              <a:spcAft>
                <a:spcPts val="2250"/>
              </a:spcAft>
              <a:defRPr/>
            </a:pPr>
            <a:r>
              <a:rPr lang="en-US" dirty="0">
                <a:effectLst>
                  <a:outerShdw blurRad="38100" dist="38100" dir="2700000" algn="tl">
                    <a:srgbClr val="000000">
                      <a:alpha val="43137"/>
                    </a:srgbClr>
                  </a:outerShdw>
                </a:effectLst>
                <a:cs typeface="Calibri" panose="020F0502020204030204" pitchFamily="34" charset="0"/>
              </a:rPr>
              <a:t>Matt. 16:21-23</a:t>
            </a:r>
          </a:p>
          <a:p>
            <a:pPr marL="347663" indent="-347663" eaLnBrk="1" hangingPunct="1">
              <a:spcBef>
                <a:spcPts val="0"/>
              </a:spcBef>
              <a:spcAft>
                <a:spcPts val="2250"/>
              </a:spcAft>
              <a:defRPr/>
            </a:pPr>
            <a:r>
              <a:rPr lang="en-US" dirty="0">
                <a:effectLst>
                  <a:outerShdw blurRad="38100" dist="38100" dir="2700000" algn="tl">
                    <a:srgbClr val="000000">
                      <a:alpha val="43137"/>
                    </a:srgbClr>
                  </a:outerShdw>
                </a:effectLst>
                <a:cs typeface="Calibri" panose="020F0502020204030204" pitchFamily="34" charset="0"/>
              </a:rPr>
              <a:t>Eph. 6:12</a:t>
            </a:r>
          </a:p>
          <a:p>
            <a:pPr marL="347663" indent="-347663" eaLnBrk="1" hangingPunct="1">
              <a:spcBef>
                <a:spcPts val="0"/>
              </a:spcBef>
              <a:spcAft>
                <a:spcPts val="2250"/>
              </a:spcAft>
              <a:defRPr/>
            </a:pPr>
            <a:r>
              <a:rPr lang="en-US" dirty="0">
                <a:effectLst>
                  <a:outerShdw blurRad="38100" dist="38100" dir="2700000" algn="tl">
                    <a:srgbClr val="000000">
                      <a:alpha val="43137"/>
                    </a:srgbClr>
                  </a:outerShdw>
                </a:effectLst>
              </a:rPr>
              <a:t>Rev. 12</a:t>
            </a:r>
          </a:p>
        </p:txBody>
      </p:sp>
      <p:pic>
        <p:nvPicPr>
          <p:cNvPr id="26628" name="Picture 8" descr="D:\Powerpoint JPEG Images\2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67200" y="1943100"/>
            <a:ext cx="4692597"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85814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9E33083-8327-403D-BF16-F08FB2673DBF}"/>
              </a:ext>
            </a:extLst>
          </p:cNvPr>
          <p:cNvSpPr>
            <a:spLocks noGrp="1" noChangeArrowheads="1"/>
          </p:cNvSpPr>
          <p:nvPr>
            <p:ph type="title"/>
          </p:nvPr>
        </p:nvSpPr>
        <p:spPr>
          <a:xfrm>
            <a:off x="2743200" y="228600"/>
            <a:ext cx="3657600" cy="762000"/>
          </a:xfrm>
        </p:spPr>
        <p:txBody>
          <a:bodyPr/>
          <a:lstStyle/>
          <a:p>
            <a:pPr algn="ctr"/>
            <a:r>
              <a:rPr lang="en-US" altLang="en-US" sz="4000">
                <a:effectLst>
                  <a:outerShdw blurRad="38100" dist="38100" dir="2700000" algn="tl">
                    <a:srgbClr val="000000">
                      <a:alpha val="43137"/>
                    </a:srgbClr>
                  </a:outerShdw>
                </a:effectLst>
              </a:rPr>
              <a:t>GREECE 11:3-4</a:t>
            </a:r>
            <a:endParaRPr lang="en-US" altLang="en-US" sz="4000" dirty="0">
              <a:effectLst>
                <a:outerShdw blurRad="38100" dist="38100" dir="2700000" algn="tl">
                  <a:srgbClr val="000000">
                    <a:alpha val="43137"/>
                  </a:srgbClr>
                </a:outerShdw>
              </a:effectLst>
            </a:endParaRPr>
          </a:p>
        </p:txBody>
      </p:sp>
      <p:sp>
        <p:nvSpPr>
          <p:cNvPr id="12291" name="Rectangle 3">
            <a:extLst>
              <a:ext uri="{FF2B5EF4-FFF2-40B4-BE49-F238E27FC236}">
                <a16:creationId xmlns:a16="http://schemas.microsoft.com/office/drawing/2014/main" id="{C62EC263-F9D2-4620-B93D-7DD6D0026885}"/>
              </a:ext>
            </a:extLst>
          </p:cNvPr>
          <p:cNvSpPr>
            <a:spLocks noGrp="1" noChangeArrowheads="1"/>
          </p:cNvSpPr>
          <p:nvPr>
            <p:ph type="body" idx="1"/>
          </p:nvPr>
        </p:nvSpPr>
        <p:spPr>
          <a:xfrm>
            <a:off x="685800" y="1143000"/>
            <a:ext cx="7772400" cy="3657600"/>
          </a:xfrm>
        </p:spPr>
        <p:txBody>
          <a:bodyPr/>
          <a:lstStyle/>
          <a:p>
            <a:pPr marL="461963" indent="-461963">
              <a:spcBef>
                <a:spcPts val="0"/>
              </a:spcBef>
              <a:spcAft>
                <a:spcPts val="2400"/>
              </a:spcAft>
              <a:buSzPct val="100000"/>
              <a:buFontTx/>
              <a:buAutoNum type="alphaUcPeriod"/>
            </a:pPr>
            <a:r>
              <a:rPr lang="en-US" altLang="en-US">
                <a:effectLst>
                  <a:outerShdw blurRad="38100" dist="38100" dir="2700000" algn="tl">
                    <a:srgbClr val="000000">
                      <a:alpha val="43137"/>
                    </a:srgbClr>
                  </a:outerShdw>
                </a:effectLst>
              </a:rPr>
              <a:t>Alexander the Great</a:t>
            </a:r>
          </a:p>
          <a:p>
            <a:pPr marL="914400" lvl="1" indent="-457200">
              <a:spcBef>
                <a:spcPts val="0"/>
              </a:spcBef>
              <a:spcAft>
                <a:spcPts val="2400"/>
              </a:spcAft>
              <a:buSzPct val="100000"/>
              <a:buFontTx/>
              <a:buAutoNum type="arabicPeriod"/>
            </a:pPr>
            <a:r>
              <a:rPr lang="en-US" altLang="en-US">
                <a:effectLst>
                  <a:outerShdw blurRad="38100" dist="38100" dir="2700000" algn="tl">
                    <a:srgbClr val="000000">
                      <a:alpha val="43137"/>
                    </a:srgbClr>
                  </a:outerShdw>
                </a:effectLst>
              </a:rPr>
              <a:t>Died at age 33 in 323 BC</a:t>
            </a:r>
          </a:p>
          <a:p>
            <a:pPr marL="914400" lvl="1" indent="-457200">
              <a:spcBef>
                <a:spcPts val="0"/>
              </a:spcBef>
              <a:spcAft>
                <a:spcPts val="2400"/>
              </a:spcAft>
              <a:buSzPct val="100000"/>
              <a:buFontTx/>
              <a:buAutoNum type="arabicPeriod"/>
            </a:pPr>
            <a:r>
              <a:rPr lang="en-US" altLang="en-US">
                <a:effectLst>
                  <a:outerShdw blurRad="38100" dist="38100" dir="2700000" algn="tl">
                    <a:srgbClr val="000000">
                      <a:alpha val="43137"/>
                    </a:srgbClr>
                  </a:outerShdw>
                </a:effectLst>
              </a:rPr>
              <a:t>No heirs</a:t>
            </a:r>
          </a:p>
          <a:p>
            <a:pPr marL="914400" lvl="1" indent="-457200">
              <a:spcBef>
                <a:spcPts val="0"/>
              </a:spcBef>
              <a:spcAft>
                <a:spcPts val="2400"/>
              </a:spcAft>
              <a:buSzPct val="100000"/>
              <a:buFontTx/>
              <a:buAutoNum type="arabicPeriod"/>
            </a:pPr>
            <a:r>
              <a:rPr lang="en-US" altLang="en-US">
                <a:effectLst>
                  <a:outerShdw blurRad="38100" dist="38100" dir="2700000" algn="tl">
                    <a:srgbClr val="000000">
                      <a:alpha val="43137"/>
                    </a:srgbClr>
                  </a:outerShdw>
                </a:effectLst>
              </a:rPr>
              <a:t>Kingdom divided among his 4 generals</a:t>
            </a:r>
          </a:p>
          <a:p>
            <a:pPr marL="461963" indent="-461963">
              <a:spcBef>
                <a:spcPts val="0"/>
              </a:spcBef>
              <a:spcAft>
                <a:spcPts val="2400"/>
              </a:spcAft>
              <a:buSzPct val="100000"/>
              <a:buFontTx/>
              <a:buAutoNum type="alphaUcPeriod"/>
            </a:pPr>
            <a:r>
              <a:rPr lang="en-US" altLang="en-US">
                <a:effectLst>
                  <a:outerShdw blurRad="38100" dist="38100" dir="2700000" algn="tl">
                    <a:srgbClr val="000000">
                      <a:alpha val="43137"/>
                    </a:srgbClr>
                  </a:outerShdw>
                </a:effectLst>
              </a:rPr>
              <a:t>Daniel 7:6, 8:5-8</a:t>
            </a:r>
            <a:endParaRPr lang="en-US" altLang="en-US" dirty="0">
              <a:effectLst>
                <a:outerShdw blurRad="38100" dist="38100" dir="2700000" algn="tl">
                  <a:srgbClr val="000000">
                    <a:alpha val="43137"/>
                  </a:srgbClr>
                </a:outerShdw>
              </a:effectLst>
            </a:endParaRPr>
          </a:p>
        </p:txBody>
      </p:sp>
      <p:pic>
        <p:nvPicPr>
          <p:cNvPr id="12292" name="Picture 4" descr="C:\My Documents\My Pictures\alexwinks.gif">
            <a:extLst>
              <a:ext uri="{FF2B5EF4-FFF2-40B4-BE49-F238E27FC236}">
                <a16:creationId xmlns:a16="http://schemas.microsoft.com/office/drawing/2014/main" id="{EAABC98A-232D-45A2-A19F-297C9049A2D5}"/>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3891756" y="5222875"/>
            <a:ext cx="1360488" cy="1406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CBACD4B-4913-4AA2-9DAE-ED67F4B4B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5105400"/>
            <a:ext cx="2154533" cy="1371600"/>
          </a:xfrm>
          <a:prstGeom prst="rect">
            <a:avLst/>
          </a:prstGeom>
        </p:spPr>
      </p:pic>
      <p:pic>
        <p:nvPicPr>
          <p:cNvPr id="5" name="Picture 4">
            <a:extLst>
              <a:ext uri="{FF2B5EF4-FFF2-40B4-BE49-F238E27FC236}">
                <a16:creationId xmlns:a16="http://schemas.microsoft.com/office/drawing/2014/main" id="{BCDDF310-0AEC-4450-BE3F-0825A3D32B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267" y="5105400"/>
            <a:ext cx="2154533" cy="1371600"/>
          </a:xfrm>
          <a:prstGeom prst="rect">
            <a:avLst/>
          </a:prstGeom>
        </p:spPr>
      </p:pic>
    </p:spTree>
    <p:extLst>
      <p:ext uri="{BB962C8B-B14F-4D97-AF65-F5344CB8AC3E}">
        <p14:creationId xmlns:p14="http://schemas.microsoft.com/office/powerpoint/2010/main" val="338697378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Hall of the Humbled </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(Prov. 16:18; 1 Peter 5:5)</a:t>
            </a:r>
            <a:endParaRPr lang="en-US" altLang="en-US" sz="3600" dirty="0">
              <a:effectLst>
                <a:outerShdw blurRad="38100" dist="38100" dir="2700000" algn="tl">
                  <a:srgbClr val="000000">
                    <a:alpha val="43137"/>
                  </a:srgbClr>
                </a:outerShdw>
              </a:effectLst>
            </a:endParaRPr>
          </a:p>
        </p:txBody>
      </p:sp>
      <p:sp>
        <p:nvSpPr>
          <p:cNvPr id="13315" name="Rectangle 3"/>
          <p:cNvSpPr>
            <a:spLocks noGrp="1" noChangeArrowheads="1"/>
          </p:cNvSpPr>
          <p:nvPr>
            <p:ph type="body" idx="1"/>
          </p:nvPr>
        </p:nvSpPr>
        <p:spPr>
          <a:xfrm>
            <a:off x="304800" y="1600200"/>
            <a:ext cx="8534400" cy="4460875"/>
          </a:xfrm>
        </p:spPr>
        <p:txBody>
          <a:bodyPr/>
          <a:lstStyle/>
          <a:p>
            <a:pPr marL="457200" indent="-457200" eaLnBrk="1" hangingPunct="1">
              <a:spcBef>
                <a:spcPts val="0"/>
              </a:spcBef>
              <a:spcAft>
                <a:spcPts val="3600"/>
              </a:spcAft>
            </a:pPr>
            <a:r>
              <a:rPr lang="en-US" altLang="en-US" dirty="0">
                <a:effectLst>
                  <a:outerShdw blurRad="38100" dist="38100" dir="2700000" algn="tl">
                    <a:srgbClr val="000000">
                      <a:alpha val="43137"/>
                    </a:srgbClr>
                  </a:outerShdw>
                </a:effectLst>
              </a:rPr>
              <a:t>Satan (Isa. 14:12-15; Ezek. 28:12-17; 1 Tim. 3:6)</a:t>
            </a:r>
          </a:p>
          <a:p>
            <a:pPr marL="457200" indent="-457200" eaLnBrk="1" hangingPunct="1">
              <a:spcBef>
                <a:spcPts val="0"/>
              </a:spcBef>
              <a:spcAft>
                <a:spcPts val="3600"/>
              </a:spcAft>
            </a:pPr>
            <a:r>
              <a:rPr lang="en-US" altLang="en-US" dirty="0" err="1">
                <a:effectLst>
                  <a:outerShdw blurRad="38100" dist="38100" dir="2700000" algn="tl">
                    <a:srgbClr val="000000">
                      <a:alpha val="43137"/>
                    </a:srgbClr>
                  </a:outerShdw>
                </a:effectLst>
              </a:rPr>
              <a:t>Uzziah</a:t>
            </a:r>
            <a:r>
              <a:rPr lang="en-US" altLang="en-US" dirty="0">
                <a:effectLst>
                  <a:outerShdw blurRad="38100" dist="38100" dir="2700000" algn="tl">
                    <a:srgbClr val="000000">
                      <a:alpha val="43137"/>
                    </a:srgbClr>
                  </a:outerShdw>
                </a:effectLst>
              </a:rPr>
              <a:t> (2 </a:t>
            </a:r>
            <a:r>
              <a:rPr lang="en-US" altLang="en-US" dirty="0" err="1">
                <a:effectLst>
                  <a:outerShdw blurRad="38100" dist="38100" dir="2700000" algn="tl">
                    <a:srgbClr val="000000">
                      <a:alpha val="43137"/>
                    </a:srgbClr>
                  </a:outerShdw>
                </a:effectLst>
              </a:rPr>
              <a:t>Chron</a:t>
            </a:r>
            <a:r>
              <a:rPr lang="en-US" altLang="en-US" dirty="0">
                <a:effectLst>
                  <a:outerShdw blurRad="38100" dist="38100" dir="2700000" algn="tl">
                    <a:srgbClr val="000000">
                      <a:alpha val="43137"/>
                    </a:srgbClr>
                  </a:outerShdw>
                </a:effectLst>
              </a:rPr>
              <a:t> 26:16)</a:t>
            </a:r>
          </a:p>
          <a:p>
            <a:pPr marL="457200" indent="-457200" eaLnBrk="1" hangingPunct="1">
              <a:spcBef>
                <a:spcPts val="0"/>
              </a:spcBef>
              <a:spcAft>
                <a:spcPts val="3600"/>
              </a:spcAft>
            </a:pPr>
            <a:r>
              <a:rPr lang="en-US" altLang="en-US" dirty="0">
                <a:effectLst>
                  <a:outerShdw blurRad="38100" dist="38100" dir="2700000" algn="tl">
                    <a:srgbClr val="000000">
                      <a:alpha val="43137"/>
                    </a:srgbClr>
                  </a:outerShdw>
                </a:effectLst>
              </a:rPr>
              <a:t>Herod (Acts 12:20-23)</a:t>
            </a:r>
          </a:p>
          <a:p>
            <a:pPr marL="457200" indent="-457200" eaLnBrk="1" hangingPunct="1">
              <a:spcBef>
                <a:spcPts val="0"/>
              </a:spcBef>
              <a:spcAft>
                <a:spcPts val="3600"/>
              </a:spcAft>
            </a:pPr>
            <a:r>
              <a:rPr lang="en-US" altLang="en-US" dirty="0">
                <a:effectLst>
                  <a:outerShdw blurRad="38100" dist="38100" dir="2700000" algn="tl">
                    <a:srgbClr val="000000">
                      <a:alpha val="43137"/>
                    </a:srgbClr>
                  </a:outerShdw>
                </a:effectLst>
              </a:rPr>
              <a:t>Paul (2 Cor 12:1-10)</a:t>
            </a:r>
          </a:p>
        </p:txBody>
      </p:sp>
      <p:pic>
        <p:nvPicPr>
          <p:cNvPr id="4" name="Picture 4" descr="C:\DAN437.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5168" y="4343399"/>
            <a:ext cx="3177832"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52800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9E33083-8327-403D-BF16-F08FB2673DBF}"/>
              </a:ext>
            </a:extLst>
          </p:cNvPr>
          <p:cNvSpPr>
            <a:spLocks noGrp="1" noChangeArrowheads="1"/>
          </p:cNvSpPr>
          <p:nvPr>
            <p:ph type="title"/>
          </p:nvPr>
        </p:nvSpPr>
        <p:spPr>
          <a:xfrm>
            <a:off x="2743200" y="228600"/>
            <a:ext cx="3657600" cy="762000"/>
          </a:xfrm>
        </p:spPr>
        <p:txBody>
          <a:bodyPr/>
          <a:lstStyle/>
          <a:p>
            <a:pPr algn="ctr"/>
            <a:r>
              <a:rPr lang="en-US" altLang="en-US" sz="4000">
                <a:effectLst>
                  <a:outerShdw blurRad="38100" dist="38100" dir="2700000" algn="tl">
                    <a:srgbClr val="000000">
                      <a:alpha val="43137"/>
                    </a:srgbClr>
                  </a:outerShdw>
                </a:effectLst>
              </a:rPr>
              <a:t>GREECE 11:3-4</a:t>
            </a:r>
            <a:endParaRPr lang="en-US" altLang="en-US" sz="4000" dirty="0">
              <a:effectLst>
                <a:outerShdw blurRad="38100" dist="38100" dir="2700000" algn="tl">
                  <a:srgbClr val="000000">
                    <a:alpha val="43137"/>
                  </a:srgbClr>
                </a:outerShdw>
              </a:effectLst>
            </a:endParaRPr>
          </a:p>
        </p:txBody>
      </p:sp>
      <p:sp>
        <p:nvSpPr>
          <p:cNvPr id="12291" name="Rectangle 3">
            <a:extLst>
              <a:ext uri="{FF2B5EF4-FFF2-40B4-BE49-F238E27FC236}">
                <a16:creationId xmlns:a16="http://schemas.microsoft.com/office/drawing/2014/main" id="{C62EC263-F9D2-4620-B93D-7DD6D0026885}"/>
              </a:ext>
            </a:extLst>
          </p:cNvPr>
          <p:cNvSpPr>
            <a:spLocks noGrp="1" noChangeArrowheads="1"/>
          </p:cNvSpPr>
          <p:nvPr>
            <p:ph type="body" idx="1"/>
          </p:nvPr>
        </p:nvSpPr>
        <p:spPr>
          <a:xfrm>
            <a:off x="685800" y="1143000"/>
            <a:ext cx="7772400" cy="3657600"/>
          </a:xfrm>
        </p:spPr>
        <p:txBody>
          <a:bodyPr/>
          <a:lstStyle/>
          <a:p>
            <a:pPr marL="461963" indent="-461963">
              <a:spcBef>
                <a:spcPts val="0"/>
              </a:spcBef>
              <a:spcAft>
                <a:spcPts val="2400"/>
              </a:spcAft>
              <a:buSzPct val="100000"/>
              <a:buFontTx/>
              <a:buAutoNum type="alphaUcPeriod"/>
            </a:pPr>
            <a:r>
              <a:rPr lang="en-US" altLang="en-US">
                <a:effectLst>
                  <a:outerShdw blurRad="38100" dist="38100" dir="2700000" algn="tl">
                    <a:srgbClr val="000000">
                      <a:alpha val="43137"/>
                    </a:srgbClr>
                  </a:outerShdw>
                </a:effectLst>
              </a:rPr>
              <a:t>Alexander the Great</a:t>
            </a:r>
          </a:p>
          <a:p>
            <a:pPr marL="914400" lvl="1" indent="-457200">
              <a:spcBef>
                <a:spcPts val="0"/>
              </a:spcBef>
              <a:spcAft>
                <a:spcPts val="2400"/>
              </a:spcAft>
              <a:buSzPct val="100000"/>
              <a:buFontTx/>
              <a:buAutoNum type="arabicPeriod"/>
            </a:pPr>
            <a:r>
              <a:rPr lang="en-US" altLang="en-US">
                <a:effectLst>
                  <a:outerShdw blurRad="38100" dist="38100" dir="2700000" algn="tl">
                    <a:srgbClr val="000000">
                      <a:alpha val="43137"/>
                    </a:srgbClr>
                  </a:outerShdw>
                </a:effectLst>
              </a:rPr>
              <a:t>Died at age 33 in 323 BC</a:t>
            </a:r>
          </a:p>
          <a:p>
            <a:pPr marL="914400" lvl="1" indent="-457200">
              <a:spcBef>
                <a:spcPts val="0"/>
              </a:spcBef>
              <a:spcAft>
                <a:spcPts val="2400"/>
              </a:spcAft>
              <a:buSzPct val="100000"/>
              <a:buFontTx/>
              <a:buAutoNum type="arabicPeriod"/>
            </a:pPr>
            <a:r>
              <a:rPr lang="en-US" altLang="en-US">
                <a:effectLst>
                  <a:outerShdw blurRad="38100" dist="38100" dir="2700000" algn="tl">
                    <a:srgbClr val="000000">
                      <a:alpha val="43137"/>
                    </a:srgbClr>
                  </a:outerShdw>
                </a:effectLst>
              </a:rPr>
              <a:t>No heirs</a:t>
            </a:r>
          </a:p>
          <a:p>
            <a:pPr marL="914400" lvl="1" indent="-457200">
              <a:spcBef>
                <a:spcPts val="0"/>
              </a:spcBef>
              <a:spcAft>
                <a:spcPts val="2400"/>
              </a:spcAft>
              <a:buSzPct val="100000"/>
              <a:buFontTx/>
              <a:buAutoNum type="arabicPeriod"/>
            </a:pPr>
            <a:r>
              <a:rPr lang="en-US" altLang="en-US">
                <a:effectLst>
                  <a:outerShdw blurRad="38100" dist="38100" dir="2700000" algn="tl">
                    <a:srgbClr val="000000">
                      <a:alpha val="43137"/>
                    </a:srgbClr>
                  </a:outerShdw>
                </a:effectLst>
              </a:rPr>
              <a:t>Kingdom divided among his 4 generals</a:t>
            </a:r>
          </a:p>
          <a:p>
            <a:pPr marL="461963" indent="-461963">
              <a:spcBef>
                <a:spcPts val="0"/>
              </a:spcBef>
              <a:spcAft>
                <a:spcPts val="2400"/>
              </a:spcAft>
              <a:buSzPct val="100000"/>
              <a:buFontTx/>
              <a:buAutoNum type="alphaUcPeriod"/>
            </a:pPr>
            <a:r>
              <a:rPr lang="en-US" altLang="en-US">
                <a:effectLst>
                  <a:outerShdw blurRad="38100" dist="38100" dir="2700000" algn="tl">
                    <a:srgbClr val="000000">
                      <a:alpha val="43137"/>
                    </a:srgbClr>
                  </a:outerShdw>
                </a:effectLst>
              </a:rPr>
              <a:t>Daniel 7:6, 8:5-8</a:t>
            </a:r>
            <a:endParaRPr lang="en-US" altLang="en-US" dirty="0">
              <a:effectLst>
                <a:outerShdw blurRad="38100" dist="38100" dir="2700000" algn="tl">
                  <a:srgbClr val="000000">
                    <a:alpha val="43137"/>
                  </a:srgbClr>
                </a:outerShdw>
              </a:effectLst>
            </a:endParaRPr>
          </a:p>
        </p:txBody>
      </p:sp>
      <p:pic>
        <p:nvPicPr>
          <p:cNvPr id="12292" name="Picture 4" descr="C:\My Documents\My Pictures\alexwinks.gif">
            <a:extLst>
              <a:ext uri="{FF2B5EF4-FFF2-40B4-BE49-F238E27FC236}">
                <a16:creationId xmlns:a16="http://schemas.microsoft.com/office/drawing/2014/main" id="{EAABC98A-232D-45A2-A19F-297C9049A2D5}"/>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3891756" y="5222875"/>
            <a:ext cx="1360488" cy="1406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CBACD4B-4913-4AA2-9DAE-ED67F4B4B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5105400"/>
            <a:ext cx="2154533" cy="1371600"/>
          </a:xfrm>
          <a:prstGeom prst="rect">
            <a:avLst/>
          </a:prstGeom>
        </p:spPr>
      </p:pic>
      <p:pic>
        <p:nvPicPr>
          <p:cNvPr id="5" name="Picture 4">
            <a:extLst>
              <a:ext uri="{FF2B5EF4-FFF2-40B4-BE49-F238E27FC236}">
                <a16:creationId xmlns:a16="http://schemas.microsoft.com/office/drawing/2014/main" id="{BCDDF310-0AEC-4450-BE3F-0825A3D32B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267" y="5105400"/>
            <a:ext cx="2154533" cy="1371600"/>
          </a:xfrm>
          <a:prstGeom prst="rect">
            <a:avLst/>
          </a:prstGeom>
        </p:spPr>
      </p:pic>
    </p:spTree>
    <p:extLst>
      <p:ext uri="{BB962C8B-B14F-4D97-AF65-F5344CB8AC3E}">
        <p14:creationId xmlns:p14="http://schemas.microsoft.com/office/powerpoint/2010/main" val="254470930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DBFBCF3-702D-4C55-9AD0-14CCC156C602}"/>
              </a:ext>
            </a:extLst>
          </p:cNvPr>
          <p:cNvSpPr>
            <a:spLocks noGrp="1" noChangeArrowheads="1"/>
          </p:cNvSpPr>
          <p:nvPr>
            <p:ph type="title"/>
          </p:nvPr>
        </p:nvSpPr>
        <p:spPr>
          <a:xfrm>
            <a:off x="2347993" y="228600"/>
            <a:ext cx="4448014" cy="1143000"/>
          </a:xfrm>
        </p:spPr>
        <p:txBody>
          <a:bodyPr/>
          <a:lstStyle/>
          <a:p>
            <a:pPr algn="ctr"/>
            <a:r>
              <a:rPr lang="en-US" altLang="en-US" sz="4000" dirty="0">
                <a:effectLst>
                  <a:outerShdw blurRad="38100" dist="38100" dir="2700000" algn="tl">
                    <a:srgbClr val="000000">
                      <a:alpha val="43137"/>
                    </a:srgbClr>
                  </a:outerShdw>
                </a:effectLst>
              </a:rPr>
              <a:t>Four Generals</a:t>
            </a:r>
            <a:br>
              <a:rPr lang="en-US" altLang="en-US" sz="40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Daniel 7:6; 8:8, 22</a:t>
            </a:r>
            <a:endParaRPr lang="en-US" altLang="en-US" sz="4000" dirty="0">
              <a:effectLst>
                <a:outerShdw blurRad="38100" dist="38100" dir="2700000" algn="tl">
                  <a:srgbClr val="000000">
                    <a:alpha val="43137"/>
                  </a:srgbClr>
                </a:outerShdw>
              </a:effectLst>
            </a:endParaRPr>
          </a:p>
        </p:txBody>
      </p:sp>
      <p:graphicFrame>
        <p:nvGraphicFramePr>
          <p:cNvPr id="2" name="Table 1">
            <a:extLst>
              <a:ext uri="{FF2B5EF4-FFF2-40B4-BE49-F238E27FC236}">
                <a16:creationId xmlns:a16="http://schemas.microsoft.com/office/drawing/2014/main" id="{460C70B0-D5A7-4769-B189-7570899E49D7}"/>
              </a:ext>
            </a:extLst>
          </p:cNvPr>
          <p:cNvGraphicFramePr>
            <a:graphicFrameLocks noGrp="1"/>
          </p:cNvGraphicFramePr>
          <p:nvPr>
            <p:extLst>
              <p:ext uri="{D42A27DB-BD31-4B8C-83A1-F6EECF244321}">
                <p14:modId xmlns:p14="http://schemas.microsoft.com/office/powerpoint/2010/main" val="3403079203"/>
              </p:ext>
            </p:extLst>
          </p:nvPr>
        </p:nvGraphicFramePr>
        <p:xfrm>
          <a:off x="1028700" y="1600200"/>
          <a:ext cx="7086600" cy="3474720"/>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3340154120"/>
                    </a:ext>
                  </a:extLst>
                </a:gridCol>
                <a:gridCol w="3543300">
                  <a:extLst>
                    <a:ext uri="{9D8B030D-6E8A-4147-A177-3AD203B41FA5}">
                      <a16:colId xmlns:a16="http://schemas.microsoft.com/office/drawing/2014/main" val="1867013496"/>
                    </a:ext>
                  </a:extLst>
                </a:gridCol>
              </a:tblGrid>
              <a:tr h="1737360">
                <a:tc>
                  <a:txBody>
                    <a:bodyPr/>
                    <a:lstStyle/>
                    <a:p>
                      <a:pPr algn="ctr"/>
                      <a:r>
                        <a:rPr lang="en-US" altLang="en-US" sz="3600" dirty="0">
                          <a:solidFill>
                            <a:schemeClr val="bg2"/>
                          </a:solidFill>
                          <a:latin typeface="Calibri" panose="020F0502020204030204" pitchFamily="34" charset="0"/>
                          <a:cs typeface="Calibri" panose="020F0502020204030204" pitchFamily="34" charset="0"/>
                        </a:rPr>
                        <a:t>Cassander</a:t>
                      </a:r>
                    </a:p>
                    <a:p>
                      <a:pPr algn="ctr"/>
                      <a:r>
                        <a:rPr lang="en-US" altLang="en-US" sz="3600" dirty="0">
                          <a:latin typeface="Calibri" panose="020F0502020204030204" pitchFamily="34" charset="0"/>
                          <a:cs typeface="Calibri" panose="020F0502020204030204" pitchFamily="34" charset="0"/>
                        </a:rPr>
                        <a:t>Macedonia</a:t>
                      </a:r>
                    </a:p>
                  </a:txBody>
                  <a:tcPr anchor="ctr">
                    <a:solidFill>
                      <a:schemeClr val="tx2">
                        <a:lumMod val="75000"/>
                      </a:schemeClr>
                    </a:solidFill>
                  </a:tcPr>
                </a:tc>
                <a:tc>
                  <a:txBody>
                    <a:bodyPr/>
                    <a:lstStyle/>
                    <a:p>
                      <a:pPr algn="ctr"/>
                      <a:r>
                        <a:rPr lang="en-US" altLang="en-US" sz="3600" b="1" kern="1200" dirty="0">
                          <a:solidFill>
                            <a:schemeClr val="bg2"/>
                          </a:solidFill>
                          <a:latin typeface="Calibri" panose="020F0502020204030204" pitchFamily="34" charset="0"/>
                          <a:ea typeface="+mn-ea"/>
                          <a:cs typeface="Calibri" panose="020F0502020204030204" pitchFamily="34" charset="0"/>
                        </a:rPr>
                        <a:t>Ptolemy</a:t>
                      </a:r>
                    </a:p>
                    <a:p>
                      <a:pPr algn="ctr"/>
                      <a:r>
                        <a:rPr lang="en-US" altLang="en-US" sz="3600" dirty="0">
                          <a:latin typeface="Calibri" panose="020F0502020204030204" pitchFamily="34" charset="0"/>
                          <a:cs typeface="Calibri" panose="020F0502020204030204" pitchFamily="34" charset="0"/>
                        </a:rPr>
                        <a:t>Egypt</a:t>
                      </a:r>
                    </a:p>
                  </a:txBody>
                  <a:tcPr anchor="ctr">
                    <a:solidFill>
                      <a:schemeClr val="tx2">
                        <a:lumMod val="75000"/>
                      </a:schemeClr>
                    </a:solidFill>
                  </a:tcPr>
                </a:tc>
                <a:extLst>
                  <a:ext uri="{0D108BD9-81ED-4DB2-BD59-A6C34878D82A}">
                    <a16:rowId xmlns:a16="http://schemas.microsoft.com/office/drawing/2014/main" val="58391898"/>
                  </a:ext>
                </a:extLst>
              </a:tr>
              <a:tr h="1737360">
                <a:tc>
                  <a:txBody>
                    <a:bodyPr/>
                    <a:lstStyle/>
                    <a:p>
                      <a:pPr algn="ctr"/>
                      <a:r>
                        <a:rPr lang="en-US" altLang="en-US" sz="3600" b="1" kern="1200" dirty="0">
                          <a:solidFill>
                            <a:schemeClr val="bg2"/>
                          </a:solidFill>
                          <a:latin typeface="Calibri" panose="020F0502020204030204" pitchFamily="34" charset="0"/>
                          <a:ea typeface="+mn-ea"/>
                          <a:cs typeface="Calibri" panose="020F0502020204030204" pitchFamily="34" charset="0"/>
                        </a:rPr>
                        <a:t>Lysimachus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Thrace &amp;</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 Asia Minor</a:t>
                      </a:r>
                      <a:endParaRPr lang="en-US" sz="3600" b="1" kern="1200" dirty="0">
                        <a:solidFill>
                          <a:schemeClr val="lt1"/>
                        </a:solidFill>
                        <a:latin typeface="Calibri" panose="020F0502020204030204" pitchFamily="34" charset="0"/>
                        <a:ea typeface="+mn-ea"/>
                        <a:cs typeface="Calibri" panose="020F0502020204030204" pitchFamily="34" charset="0"/>
                      </a:endParaRPr>
                    </a:p>
                  </a:txBody>
                  <a:tcPr anchor="ctr">
                    <a:solidFill>
                      <a:schemeClr val="tx2">
                        <a:lumMod val="75000"/>
                      </a:schemeClr>
                    </a:solidFill>
                  </a:tcPr>
                </a:tc>
                <a:tc>
                  <a:txBody>
                    <a:bodyPr/>
                    <a:lstStyle/>
                    <a:p>
                      <a:pPr algn="ctr"/>
                      <a:r>
                        <a:rPr lang="en-US" altLang="en-US" sz="3600" b="1" kern="1200" dirty="0">
                          <a:solidFill>
                            <a:schemeClr val="bg2"/>
                          </a:solidFill>
                          <a:latin typeface="Calibri" panose="020F0502020204030204" pitchFamily="34" charset="0"/>
                          <a:ea typeface="+mn-ea"/>
                          <a:cs typeface="Calibri" panose="020F0502020204030204" pitchFamily="34" charset="0"/>
                        </a:rPr>
                        <a:t>Seleucus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Syria </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(including Israel)</a:t>
                      </a:r>
                    </a:p>
                  </a:txBody>
                  <a:tcPr anchor="ctr">
                    <a:solidFill>
                      <a:schemeClr val="tx2">
                        <a:lumMod val="75000"/>
                      </a:schemeClr>
                    </a:solidFill>
                  </a:tcPr>
                </a:tc>
                <a:extLst>
                  <a:ext uri="{0D108BD9-81ED-4DB2-BD59-A6C34878D82A}">
                    <a16:rowId xmlns:a16="http://schemas.microsoft.com/office/drawing/2014/main" val="2928192964"/>
                  </a:ext>
                </a:extLst>
              </a:tr>
            </a:tbl>
          </a:graphicData>
        </a:graphic>
      </p:graphicFrame>
    </p:spTree>
    <p:extLst>
      <p:ext uri="{BB962C8B-B14F-4D97-AF65-F5344CB8AC3E}">
        <p14:creationId xmlns:p14="http://schemas.microsoft.com/office/powerpoint/2010/main" val="139367711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CA0D9F-3219-4AF9-ACF1-1BC49CE364C7}"/>
              </a:ext>
            </a:extLst>
          </p:cNvPr>
          <p:cNvPicPr>
            <a:picLocks noChangeAspect="1"/>
          </p:cNvPicPr>
          <p:nvPr/>
        </p:nvPicPr>
        <p:blipFill>
          <a:blip r:embed="rId2"/>
          <a:stretch>
            <a:fillRect/>
          </a:stretch>
        </p:blipFill>
        <p:spPr>
          <a:xfrm>
            <a:off x="675014" y="228600"/>
            <a:ext cx="7793972"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337763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DBFBCF3-702D-4C55-9AD0-14CCC156C602}"/>
              </a:ext>
            </a:extLst>
          </p:cNvPr>
          <p:cNvSpPr>
            <a:spLocks noGrp="1" noChangeArrowheads="1"/>
          </p:cNvSpPr>
          <p:nvPr>
            <p:ph type="title"/>
          </p:nvPr>
        </p:nvSpPr>
        <p:spPr>
          <a:xfrm>
            <a:off x="2347993" y="228600"/>
            <a:ext cx="4448014" cy="1143000"/>
          </a:xfrm>
        </p:spPr>
        <p:txBody>
          <a:bodyPr/>
          <a:lstStyle/>
          <a:p>
            <a:pPr algn="ctr"/>
            <a:r>
              <a:rPr lang="en-US" altLang="en-US" sz="4000" dirty="0">
                <a:effectLst>
                  <a:outerShdw blurRad="38100" dist="38100" dir="2700000" algn="tl">
                    <a:srgbClr val="000000">
                      <a:alpha val="43137"/>
                    </a:srgbClr>
                  </a:outerShdw>
                </a:effectLst>
              </a:rPr>
              <a:t>Four Generals</a:t>
            </a:r>
            <a:br>
              <a:rPr lang="en-US" altLang="en-US" sz="40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Daniel 7:6; 8:8, 22</a:t>
            </a:r>
            <a:endParaRPr lang="en-US" altLang="en-US" sz="4000" dirty="0">
              <a:effectLst>
                <a:outerShdw blurRad="38100" dist="38100" dir="2700000" algn="tl">
                  <a:srgbClr val="000000">
                    <a:alpha val="43137"/>
                  </a:srgbClr>
                </a:outerShdw>
              </a:effectLst>
            </a:endParaRPr>
          </a:p>
        </p:txBody>
      </p:sp>
      <p:graphicFrame>
        <p:nvGraphicFramePr>
          <p:cNvPr id="2" name="Table 1">
            <a:extLst>
              <a:ext uri="{FF2B5EF4-FFF2-40B4-BE49-F238E27FC236}">
                <a16:creationId xmlns:a16="http://schemas.microsoft.com/office/drawing/2014/main" id="{460C70B0-D5A7-4769-B189-7570899E49D7}"/>
              </a:ext>
            </a:extLst>
          </p:cNvPr>
          <p:cNvGraphicFramePr>
            <a:graphicFrameLocks noGrp="1"/>
          </p:cNvGraphicFramePr>
          <p:nvPr>
            <p:extLst>
              <p:ext uri="{D42A27DB-BD31-4B8C-83A1-F6EECF244321}">
                <p14:modId xmlns:p14="http://schemas.microsoft.com/office/powerpoint/2010/main" val="1297323563"/>
              </p:ext>
            </p:extLst>
          </p:nvPr>
        </p:nvGraphicFramePr>
        <p:xfrm>
          <a:off x="1028700" y="1600200"/>
          <a:ext cx="7086600" cy="3474720"/>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3340154120"/>
                    </a:ext>
                  </a:extLst>
                </a:gridCol>
                <a:gridCol w="3543300">
                  <a:extLst>
                    <a:ext uri="{9D8B030D-6E8A-4147-A177-3AD203B41FA5}">
                      <a16:colId xmlns:a16="http://schemas.microsoft.com/office/drawing/2014/main" val="1867013496"/>
                    </a:ext>
                  </a:extLst>
                </a:gridCol>
              </a:tblGrid>
              <a:tr h="1737360">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Cassander</a:t>
                      </a:r>
                    </a:p>
                    <a:p>
                      <a:pPr algn="ctr"/>
                      <a:r>
                        <a:rPr lang="en-US" altLang="en-US" sz="3600" dirty="0">
                          <a:latin typeface="Calibri" panose="020F0502020204030204" pitchFamily="34" charset="0"/>
                          <a:cs typeface="Calibri" panose="020F0502020204030204" pitchFamily="34" charset="0"/>
                        </a:rPr>
                        <a:t>Macedonia</a:t>
                      </a:r>
                    </a:p>
                  </a:txBody>
                  <a:tcPr anchor="ctr">
                    <a:solidFill>
                      <a:schemeClr val="tx2">
                        <a:lumMod val="75000"/>
                      </a:schemeClr>
                    </a:solidFill>
                  </a:tcPr>
                </a:tc>
                <a:tc>
                  <a:txBody>
                    <a:bodyPr/>
                    <a:lstStyle/>
                    <a:p>
                      <a:pPr marL="0" algn="ctr" defTabSz="914400" rtl="0" eaLnBrk="1" latinLnBrk="0" hangingPunct="1"/>
                      <a:r>
                        <a:rPr lang="en-US" altLang="en-US" sz="3600" b="1" kern="1200" dirty="0">
                          <a:solidFill>
                            <a:schemeClr val="lt1"/>
                          </a:solidFill>
                          <a:latin typeface="Calibri" panose="020F0502020204030204" pitchFamily="34" charset="0"/>
                          <a:ea typeface="+mn-ea"/>
                          <a:cs typeface="Calibri" panose="020F0502020204030204" pitchFamily="34" charset="0"/>
                        </a:rPr>
                        <a:t>Ptolemy</a:t>
                      </a:r>
                    </a:p>
                    <a:p>
                      <a:pPr algn="ctr"/>
                      <a:r>
                        <a:rPr lang="en-US" altLang="en-US" sz="3600" dirty="0">
                          <a:latin typeface="Calibri" panose="020F0502020204030204" pitchFamily="34" charset="0"/>
                          <a:cs typeface="Calibri" panose="020F0502020204030204" pitchFamily="34" charset="0"/>
                        </a:rPr>
                        <a:t>Egypt</a:t>
                      </a:r>
                    </a:p>
                  </a:txBody>
                  <a:tcPr anchor="ctr">
                    <a:solidFill>
                      <a:srgbClr val="C00000"/>
                    </a:solidFill>
                  </a:tcPr>
                </a:tc>
                <a:extLst>
                  <a:ext uri="{0D108BD9-81ED-4DB2-BD59-A6C34878D82A}">
                    <a16:rowId xmlns:a16="http://schemas.microsoft.com/office/drawing/2014/main" val="58391898"/>
                  </a:ext>
                </a:extLst>
              </a:tr>
              <a:tr h="1737360">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Lysimachus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Thrace &amp;</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 Asia Minor</a:t>
                      </a:r>
                      <a:endParaRPr lang="en-US" sz="3600" b="1" kern="1200" dirty="0">
                        <a:solidFill>
                          <a:schemeClr val="lt1"/>
                        </a:solidFill>
                        <a:latin typeface="Calibri" panose="020F0502020204030204" pitchFamily="34" charset="0"/>
                        <a:ea typeface="+mn-ea"/>
                        <a:cs typeface="Calibri" panose="020F0502020204030204" pitchFamily="34" charset="0"/>
                      </a:endParaRPr>
                    </a:p>
                  </a:txBody>
                  <a:tcPr anchor="ctr">
                    <a:solidFill>
                      <a:schemeClr val="accent1"/>
                    </a:solidFill>
                  </a:tcPr>
                </a:tc>
                <a:tc>
                  <a:txBody>
                    <a:bodyPr/>
                    <a:lstStyle/>
                    <a:p>
                      <a:pPr algn="ctr"/>
                      <a:r>
                        <a:rPr lang="en-US" altLang="en-US" sz="3600" b="1" kern="1200" dirty="0">
                          <a:solidFill>
                            <a:srgbClr val="FFFFCC"/>
                          </a:solidFill>
                          <a:latin typeface="Calibri" panose="020F0502020204030204" pitchFamily="34" charset="0"/>
                          <a:ea typeface="+mn-ea"/>
                          <a:cs typeface="Calibri" panose="020F0502020204030204" pitchFamily="34" charset="0"/>
                        </a:rPr>
                        <a:t>Seleucus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Syria </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(including Israel)</a:t>
                      </a:r>
                    </a:p>
                  </a:txBody>
                  <a:tcPr anchor="ctr">
                    <a:solidFill>
                      <a:srgbClr val="C00000"/>
                    </a:solidFill>
                  </a:tcPr>
                </a:tc>
                <a:extLst>
                  <a:ext uri="{0D108BD9-81ED-4DB2-BD59-A6C34878D82A}">
                    <a16:rowId xmlns:a16="http://schemas.microsoft.com/office/drawing/2014/main" val="2928192964"/>
                  </a:ext>
                </a:extLst>
              </a:tr>
            </a:tbl>
          </a:graphicData>
        </a:graphic>
      </p:graphicFrame>
    </p:spTree>
    <p:extLst>
      <p:ext uri="{BB962C8B-B14F-4D97-AF65-F5344CB8AC3E}">
        <p14:creationId xmlns:p14="http://schemas.microsoft.com/office/powerpoint/2010/main" val="26004083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7630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b="1" u="sng" dirty="0">
                <a:solidFill>
                  <a:srgbClr val="FFFFCC"/>
                </a:solidFill>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(10:10</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EC0A8BB6-96C2-425E-86EF-B8C13DE0D8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52504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
        <p:nvSpPr>
          <p:cNvPr id="7" name="Rectangle 2">
            <a:extLst>
              <a:ext uri="{FF2B5EF4-FFF2-40B4-BE49-F238E27FC236}">
                <a16:creationId xmlns:a16="http://schemas.microsoft.com/office/drawing/2014/main" id="{761A72FC-F525-4068-8FBB-ECCB0000170B}"/>
              </a:ext>
            </a:extLst>
          </p:cNvPr>
          <p:cNvSpPr>
            <a:spLocks noGrp="1" noChangeArrowheads="1"/>
          </p:cNvSpPr>
          <p:nvPr>
            <p:ph type="title"/>
          </p:nvPr>
        </p:nvSpPr>
        <p:spPr>
          <a:xfrm>
            <a:off x="304800" y="228600"/>
            <a:ext cx="8534400" cy="12192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663727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A8C8D9-894F-43BB-9066-6CE5F1E5341F}"/>
              </a:ext>
            </a:extLst>
          </p:cNvPr>
          <p:cNvSpPr>
            <a:spLocks noGrp="1" noChangeArrowheads="1"/>
          </p:cNvSpPr>
          <p:nvPr>
            <p:ph type="title"/>
          </p:nvPr>
        </p:nvSpPr>
        <p:spPr>
          <a:xfrm>
            <a:off x="1104900" y="228600"/>
            <a:ext cx="6934200" cy="685800"/>
          </a:xfrm>
        </p:spPr>
        <p:txBody>
          <a:bodyPr/>
          <a:lstStyle/>
          <a:p>
            <a:pPr algn="ctr"/>
            <a:r>
              <a:rPr lang="en-US" altLang="en-US" sz="3600" dirty="0">
                <a:effectLst>
                  <a:outerShdw blurRad="38100" dist="38100" dir="2700000" algn="tl">
                    <a:srgbClr val="000000">
                      <a:alpha val="43137"/>
                    </a:srgbClr>
                  </a:outerShdw>
                </a:effectLst>
              </a:rPr>
              <a:t>PTOLEMIES AND SELEUCIDS 11:5-20</a:t>
            </a:r>
          </a:p>
        </p:txBody>
      </p:sp>
      <p:sp>
        <p:nvSpPr>
          <p:cNvPr id="13315" name="Rectangle 3">
            <a:extLst>
              <a:ext uri="{FF2B5EF4-FFF2-40B4-BE49-F238E27FC236}">
                <a16:creationId xmlns:a16="http://schemas.microsoft.com/office/drawing/2014/main" id="{27709FB3-78BC-44BF-9F29-3D73BA77A4A8}"/>
              </a:ext>
            </a:extLst>
          </p:cNvPr>
          <p:cNvSpPr>
            <a:spLocks noGrp="1" noChangeArrowheads="1"/>
          </p:cNvSpPr>
          <p:nvPr>
            <p:ph type="body" idx="1"/>
          </p:nvPr>
        </p:nvSpPr>
        <p:spPr>
          <a:xfrm>
            <a:off x="552450" y="990600"/>
            <a:ext cx="8039100" cy="5486400"/>
          </a:xfrm>
        </p:spPr>
        <p:txBody>
          <a:bodyPr/>
          <a:lstStyle/>
          <a:p>
            <a:pPr marL="461963" indent="-461963">
              <a:buSzPct val="100000"/>
              <a:buFontTx/>
              <a:buAutoNum type="alphaUcPeriod"/>
            </a:pPr>
            <a:r>
              <a:rPr lang="en-US" altLang="en-US" dirty="0">
                <a:effectLst>
                  <a:outerShdw blurRad="38100" dist="38100" dir="2700000" algn="tl">
                    <a:srgbClr val="000000">
                      <a:alpha val="43137"/>
                    </a:srgbClr>
                  </a:outerShdw>
                </a:effectLst>
              </a:rPr>
              <a:t>History of warfare between the 2 dynasties</a:t>
            </a:r>
          </a:p>
          <a:p>
            <a:pPr marL="461963" indent="-461963">
              <a:buSzPct val="100000"/>
              <a:buFontTx/>
              <a:buAutoNum type="alphaUcPeriod"/>
            </a:pPr>
            <a:r>
              <a:rPr lang="en-US" altLang="en-US" dirty="0">
                <a:effectLst>
                  <a:outerShdw blurRad="38100" dist="38100" dir="2700000" algn="tl">
                    <a:srgbClr val="000000">
                      <a:alpha val="43137"/>
                    </a:srgbClr>
                  </a:outerShdw>
                </a:effectLst>
              </a:rPr>
              <a:t>Ptolemies of Egypt vs. Seleucids of Syria</a:t>
            </a:r>
          </a:p>
          <a:p>
            <a:pPr marL="461963" indent="-461963">
              <a:buSzPct val="100000"/>
              <a:buFontTx/>
              <a:buAutoNum type="alphaUcPeriod"/>
            </a:pPr>
            <a:r>
              <a:rPr lang="en-US" altLang="en-US" dirty="0">
                <a:effectLst>
                  <a:outerShdw blurRad="38100" dist="38100" dir="2700000" algn="tl">
                    <a:srgbClr val="000000">
                      <a:alpha val="43137"/>
                    </a:srgbClr>
                  </a:outerShdw>
                </a:effectLst>
              </a:rPr>
              <a:t>King of the South vs. King of the North</a:t>
            </a:r>
          </a:p>
          <a:p>
            <a:pPr marL="461963" indent="-461963">
              <a:buSzPct val="100000"/>
              <a:buFontTx/>
              <a:buAutoNum type="alphaUcPeriod"/>
            </a:pPr>
            <a:r>
              <a:rPr lang="en-US" altLang="en-US" dirty="0">
                <a:effectLst>
                  <a:outerShdw blurRad="38100" dist="38100" dir="2700000" algn="tl">
                    <a:srgbClr val="000000">
                      <a:alpha val="43137"/>
                    </a:srgbClr>
                  </a:outerShdw>
                </a:effectLst>
              </a:rPr>
              <a:t>From 323 BC – 175 BC </a:t>
            </a:r>
          </a:p>
          <a:p>
            <a:pPr marL="461963" indent="-461963">
              <a:buSzPct val="100000"/>
              <a:buFontTx/>
              <a:buAutoNum type="alphaUcPeriod"/>
            </a:pPr>
            <a:r>
              <a:rPr lang="en-US" altLang="en-US" dirty="0">
                <a:effectLst>
                  <a:outerShdw blurRad="38100" dist="38100" dir="2700000" algn="tl">
                    <a:srgbClr val="000000">
                      <a:alpha val="43137"/>
                    </a:srgbClr>
                  </a:outerShdw>
                </a:effectLst>
              </a:rPr>
              <a:t>The beautiful land = Israel</a:t>
            </a:r>
          </a:p>
          <a:p>
            <a:pPr marL="461963" indent="-461963">
              <a:buSzPct val="100000"/>
              <a:buFontTx/>
              <a:buAutoNum type="alphaUcPeriod"/>
            </a:pPr>
            <a:r>
              <a:rPr lang="en-US" altLang="en-US" dirty="0">
                <a:effectLst>
                  <a:outerShdw blurRad="38100" dist="38100" dir="2700000" algn="tl">
                    <a:srgbClr val="000000">
                      <a:alpha val="43137"/>
                    </a:srgbClr>
                  </a:outerShdw>
                </a:effectLst>
              </a:rPr>
              <a:t>Cassander and Lysimachus not in view</a:t>
            </a:r>
          </a:p>
          <a:p>
            <a:pPr marL="461963" indent="-461963">
              <a:buSzPct val="100000"/>
              <a:buFontTx/>
              <a:buAutoNum type="alphaUcPeriod"/>
            </a:pPr>
            <a:r>
              <a:rPr lang="en-US" altLang="en-US" dirty="0">
                <a:effectLst>
                  <a:outerShdw blurRad="38100" dist="38100" dir="2700000" algn="tl">
                    <a:srgbClr val="000000">
                      <a:alpha val="43137"/>
                    </a:srgbClr>
                  </a:outerShdw>
                </a:effectLst>
              </a:rPr>
              <a:t>Key transition in 198 B.C.</a:t>
            </a:r>
          </a:p>
          <a:p>
            <a:pPr marL="461963" indent="-461963">
              <a:buSzPct val="100000"/>
              <a:buFontTx/>
              <a:buAutoNum type="alphaUcPeriod"/>
            </a:pPr>
            <a:r>
              <a:rPr lang="en-US" altLang="en-US" dirty="0">
                <a:effectLst>
                  <a:outerShdw blurRad="38100" dist="38100" dir="2700000" algn="tl">
                    <a:srgbClr val="000000">
                      <a:alpha val="43137"/>
                    </a:srgbClr>
                  </a:outerShdw>
                </a:effectLst>
              </a:rPr>
              <a:t>Selective and non-comprehensive history</a:t>
            </a:r>
          </a:p>
          <a:p>
            <a:pPr marL="461963" indent="-461963">
              <a:buSzPct val="100000"/>
              <a:buFontTx/>
              <a:buAutoNum type="alphaUcPeriod"/>
            </a:pPr>
            <a:r>
              <a:rPr lang="en-US" altLang="en-US" dirty="0">
                <a:effectLst>
                  <a:outerShdw blurRad="38100" dist="38100" dir="2700000" algn="tl">
                    <a:srgbClr val="000000">
                      <a:alpha val="43137"/>
                    </a:srgbClr>
                  </a:outerShdw>
                </a:effectLst>
              </a:rPr>
              <a:t>What is at stake?</a:t>
            </a:r>
          </a:p>
        </p:txBody>
      </p:sp>
    </p:spTree>
    <p:extLst>
      <p:ext uri="{BB962C8B-B14F-4D97-AF65-F5344CB8AC3E}">
        <p14:creationId xmlns:p14="http://schemas.microsoft.com/office/powerpoint/2010/main" val="228599835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A8C8D9-894F-43BB-9066-6CE5F1E5341F}"/>
              </a:ext>
            </a:extLst>
          </p:cNvPr>
          <p:cNvSpPr>
            <a:spLocks noGrp="1" noChangeArrowheads="1"/>
          </p:cNvSpPr>
          <p:nvPr>
            <p:ph type="title"/>
          </p:nvPr>
        </p:nvSpPr>
        <p:spPr>
          <a:xfrm>
            <a:off x="1104900" y="228600"/>
            <a:ext cx="6934200" cy="685800"/>
          </a:xfrm>
        </p:spPr>
        <p:txBody>
          <a:bodyPr/>
          <a:lstStyle/>
          <a:p>
            <a:pPr algn="ctr"/>
            <a:r>
              <a:rPr lang="en-US" altLang="en-US" sz="3600" dirty="0">
                <a:effectLst>
                  <a:outerShdw blurRad="38100" dist="38100" dir="2700000" algn="tl">
                    <a:srgbClr val="000000">
                      <a:alpha val="43137"/>
                    </a:srgbClr>
                  </a:outerShdw>
                </a:effectLst>
              </a:rPr>
              <a:t>PTOLEMIES AND SELEUCIDS 11:5-20</a:t>
            </a:r>
          </a:p>
        </p:txBody>
      </p:sp>
      <p:sp>
        <p:nvSpPr>
          <p:cNvPr id="13315" name="Rectangle 3">
            <a:extLst>
              <a:ext uri="{FF2B5EF4-FFF2-40B4-BE49-F238E27FC236}">
                <a16:creationId xmlns:a16="http://schemas.microsoft.com/office/drawing/2014/main" id="{27709FB3-78BC-44BF-9F29-3D73BA77A4A8}"/>
              </a:ext>
            </a:extLst>
          </p:cNvPr>
          <p:cNvSpPr>
            <a:spLocks noGrp="1" noChangeArrowheads="1"/>
          </p:cNvSpPr>
          <p:nvPr>
            <p:ph type="body" idx="1"/>
          </p:nvPr>
        </p:nvSpPr>
        <p:spPr>
          <a:xfrm>
            <a:off x="552450" y="990600"/>
            <a:ext cx="8039100" cy="5486400"/>
          </a:xfrm>
        </p:spPr>
        <p:txBody>
          <a:bodyPr/>
          <a:lstStyle/>
          <a:p>
            <a:pPr marL="461963" indent="-461963">
              <a:buSzPct val="100000"/>
              <a:buFontTx/>
              <a:buAutoNum type="alphaUcPeriod"/>
            </a:pPr>
            <a:r>
              <a:rPr lang="en-US" altLang="en-US" b="1" u="sng" dirty="0">
                <a:solidFill>
                  <a:srgbClr val="FFFFCC"/>
                </a:solidFill>
                <a:effectLst>
                  <a:outerShdw blurRad="38100" dist="38100" dir="2700000" algn="tl">
                    <a:srgbClr val="000000">
                      <a:alpha val="43137"/>
                    </a:srgbClr>
                  </a:outerShdw>
                </a:effectLst>
              </a:rPr>
              <a:t>History of warfare between the 2 dynasties</a:t>
            </a:r>
          </a:p>
          <a:p>
            <a:pPr marL="461963" indent="-461963">
              <a:buSzPct val="100000"/>
              <a:buFontTx/>
              <a:buAutoNum type="alphaUcPeriod"/>
            </a:pPr>
            <a:r>
              <a:rPr lang="en-US" altLang="en-US" dirty="0">
                <a:effectLst>
                  <a:outerShdw blurRad="38100" dist="38100" dir="2700000" algn="tl">
                    <a:srgbClr val="000000">
                      <a:alpha val="43137"/>
                    </a:srgbClr>
                  </a:outerShdw>
                </a:effectLst>
              </a:rPr>
              <a:t>Ptolemies of Egypt vs. Seleucids of Syria</a:t>
            </a:r>
          </a:p>
          <a:p>
            <a:pPr marL="461963" indent="-461963">
              <a:buSzPct val="100000"/>
              <a:buFontTx/>
              <a:buAutoNum type="alphaUcPeriod"/>
            </a:pPr>
            <a:r>
              <a:rPr lang="en-US" altLang="en-US" dirty="0">
                <a:effectLst>
                  <a:outerShdw blurRad="38100" dist="38100" dir="2700000" algn="tl">
                    <a:srgbClr val="000000">
                      <a:alpha val="43137"/>
                    </a:srgbClr>
                  </a:outerShdw>
                </a:effectLst>
              </a:rPr>
              <a:t>King of the South vs. King of the North</a:t>
            </a:r>
          </a:p>
          <a:p>
            <a:pPr marL="461963" indent="-461963">
              <a:buSzPct val="100000"/>
              <a:buFontTx/>
              <a:buAutoNum type="alphaUcPeriod"/>
            </a:pPr>
            <a:r>
              <a:rPr lang="en-US" altLang="en-US" dirty="0">
                <a:effectLst>
                  <a:outerShdw blurRad="38100" dist="38100" dir="2700000" algn="tl">
                    <a:srgbClr val="000000">
                      <a:alpha val="43137"/>
                    </a:srgbClr>
                  </a:outerShdw>
                </a:effectLst>
              </a:rPr>
              <a:t>From 323 BC – 175 BC </a:t>
            </a:r>
          </a:p>
          <a:p>
            <a:pPr marL="461963" indent="-461963">
              <a:buSzPct val="100000"/>
              <a:buFontTx/>
              <a:buAutoNum type="alphaUcPeriod"/>
            </a:pPr>
            <a:r>
              <a:rPr lang="en-US" altLang="en-US" dirty="0">
                <a:effectLst>
                  <a:outerShdw blurRad="38100" dist="38100" dir="2700000" algn="tl">
                    <a:srgbClr val="000000">
                      <a:alpha val="43137"/>
                    </a:srgbClr>
                  </a:outerShdw>
                </a:effectLst>
              </a:rPr>
              <a:t>The beautiful land = Israel</a:t>
            </a:r>
          </a:p>
          <a:p>
            <a:pPr marL="461963" indent="-461963">
              <a:buSzPct val="100000"/>
              <a:buFontTx/>
              <a:buAutoNum type="alphaUcPeriod"/>
            </a:pPr>
            <a:r>
              <a:rPr lang="en-US" altLang="en-US" dirty="0">
                <a:effectLst>
                  <a:outerShdw blurRad="38100" dist="38100" dir="2700000" algn="tl">
                    <a:srgbClr val="000000">
                      <a:alpha val="43137"/>
                    </a:srgbClr>
                  </a:outerShdw>
                </a:effectLst>
              </a:rPr>
              <a:t>Cassander and Lysimachus not in view</a:t>
            </a:r>
          </a:p>
          <a:p>
            <a:pPr marL="461963" indent="-461963">
              <a:buSzPct val="100000"/>
              <a:buFontTx/>
              <a:buAutoNum type="alphaUcPeriod"/>
            </a:pPr>
            <a:r>
              <a:rPr lang="en-US" altLang="en-US" dirty="0">
                <a:effectLst>
                  <a:outerShdw blurRad="38100" dist="38100" dir="2700000" algn="tl">
                    <a:srgbClr val="000000">
                      <a:alpha val="43137"/>
                    </a:srgbClr>
                  </a:outerShdw>
                </a:effectLst>
              </a:rPr>
              <a:t>Key transition in 198 B.C.</a:t>
            </a:r>
          </a:p>
          <a:p>
            <a:pPr marL="461963" indent="-461963">
              <a:buSzPct val="100000"/>
              <a:buFontTx/>
              <a:buAutoNum type="alphaUcPeriod"/>
            </a:pPr>
            <a:r>
              <a:rPr lang="en-US" altLang="en-US" dirty="0">
                <a:effectLst>
                  <a:outerShdw blurRad="38100" dist="38100" dir="2700000" algn="tl">
                    <a:srgbClr val="000000">
                      <a:alpha val="43137"/>
                    </a:srgbClr>
                  </a:outerShdw>
                </a:effectLst>
              </a:rPr>
              <a:t>Selective and non-comprehensive history</a:t>
            </a:r>
          </a:p>
          <a:p>
            <a:pPr marL="461963" indent="-461963">
              <a:buSzPct val="100000"/>
              <a:buFontTx/>
              <a:buAutoNum type="alphaUcPeriod"/>
            </a:pPr>
            <a:r>
              <a:rPr lang="en-US" altLang="en-US" dirty="0">
                <a:effectLst>
                  <a:outerShdw blurRad="38100" dist="38100" dir="2700000" algn="tl">
                    <a:srgbClr val="000000">
                      <a:alpha val="43137"/>
                    </a:srgbClr>
                  </a:outerShdw>
                </a:effectLst>
              </a:rPr>
              <a:t>What is at stake?</a:t>
            </a:r>
          </a:p>
        </p:txBody>
      </p:sp>
    </p:spTree>
    <p:extLst>
      <p:ext uri="{BB962C8B-B14F-4D97-AF65-F5344CB8AC3E}">
        <p14:creationId xmlns:p14="http://schemas.microsoft.com/office/powerpoint/2010/main" val="278114604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A8C8D9-894F-43BB-9066-6CE5F1E5341F}"/>
              </a:ext>
            </a:extLst>
          </p:cNvPr>
          <p:cNvSpPr>
            <a:spLocks noGrp="1" noChangeArrowheads="1"/>
          </p:cNvSpPr>
          <p:nvPr>
            <p:ph type="title"/>
          </p:nvPr>
        </p:nvSpPr>
        <p:spPr>
          <a:xfrm>
            <a:off x="1104900" y="228600"/>
            <a:ext cx="6934200" cy="685800"/>
          </a:xfrm>
        </p:spPr>
        <p:txBody>
          <a:bodyPr/>
          <a:lstStyle/>
          <a:p>
            <a:pPr algn="ctr"/>
            <a:r>
              <a:rPr lang="en-US" altLang="en-US" sz="3600" dirty="0">
                <a:effectLst>
                  <a:outerShdw blurRad="38100" dist="38100" dir="2700000" algn="tl">
                    <a:srgbClr val="000000">
                      <a:alpha val="43137"/>
                    </a:srgbClr>
                  </a:outerShdw>
                </a:effectLst>
              </a:rPr>
              <a:t>PTOLEMIES AND SELEUCIDS 11:5-20</a:t>
            </a:r>
          </a:p>
        </p:txBody>
      </p:sp>
      <p:sp>
        <p:nvSpPr>
          <p:cNvPr id="13315" name="Rectangle 3">
            <a:extLst>
              <a:ext uri="{FF2B5EF4-FFF2-40B4-BE49-F238E27FC236}">
                <a16:creationId xmlns:a16="http://schemas.microsoft.com/office/drawing/2014/main" id="{27709FB3-78BC-44BF-9F29-3D73BA77A4A8}"/>
              </a:ext>
            </a:extLst>
          </p:cNvPr>
          <p:cNvSpPr>
            <a:spLocks noGrp="1" noChangeArrowheads="1"/>
          </p:cNvSpPr>
          <p:nvPr>
            <p:ph type="body" idx="1"/>
          </p:nvPr>
        </p:nvSpPr>
        <p:spPr>
          <a:xfrm>
            <a:off x="552450" y="990600"/>
            <a:ext cx="8039100" cy="5486400"/>
          </a:xfrm>
        </p:spPr>
        <p:txBody>
          <a:bodyPr/>
          <a:lstStyle/>
          <a:p>
            <a:pPr marL="461963" indent="-461963">
              <a:buSzPct val="100000"/>
              <a:buFontTx/>
              <a:buAutoNum type="alphaUcPeriod"/>
            </a:pPr>
            <a:r>
              <a:rPr lang="en-US" altLang="en-US" dirty="0">
                <a:effectLst>
                  <a:outerShdw blurRad="38100" dist="38100" dir="2700000" algn="tl">
                    <a:srgbClr val="000000">
                      <a:alpha val="43137"/>
                    </a:srgbClr>
                  </a:outerShdw>
                </a:effectLst>
              </a:rPr>
              <a:t>History of warfare between the 2 dynasties</a:t>
            </a:r>
          </a:p>
          <a:p>
            <a:pPr marL="461963" indent="-461963">
              <a:buSzPct val="100000"/>
              <a:buFontTx/>
              <a:buAutoNum type="alphaUcPeriod"/>
            </a:pPr>
            <a:r>
              <a:rPr lang="en-US" altLang="en-US" b="1" u="sng" dirty="0">
                <a:solidFill>
                  <a:srgbClr val="FFFFCC"/>
                </a:solidFill>
                <a:effectLst>
                  <a:outerShdw blurRad="38100" dist="38100" dir="2700000" algn="tl">
                    <a:srgbClr val="000000">
                      <a:alpha val="43137"/>
                    </a:srgbClr>
                  </a:outerShdw>
                </a:effectLst>
              </a:rPr>
              <a:t>Ptolemies of Egypt vs. Seleucids of Syria</a:t>
            </a:r>
          </a:p>
          <a:p>
            <a:pPr marL="461963" indent="-461963">
              <a:buSzPct val="100000"/>
              <a:buFontTx/>
              <a:buAutoNum type="alphaUcPeriod"/>
            </a:pPr>
            <a:r>
              <a:rPr lang="en-US" altLang="en-US" dirty="0">
                <a:effectLst>
                  <a:outerShdw blurRad="38100" dist="38100" dir="2700000" algn="tl">
                    <a:srgbClr val="000000">
                      <a:alpha val="43137"/>
                    </a:srgbClr>
                  </a:outerShdw>
                </a:effectLst>
              </a:rPr>
              <a:t>King of the South vs. King of the North</a:t>
            </a:r>
          </a:p>
          <a:p>
            <a:pPr marL="461963" indent="-461963">
              <a:buSzPct val="100000"/>
              <a:buFontTx/>
              <a:buAutoNum type="alphaUcPeriod"/>
            </a:pPr>
            <a:r>
              <a:rPr lang="en-US" altLang="en-US" dirty="0">
                <a:effectLst>
                  <a:outerShdw blurRad="38100" dist="38100" dir="2700000" algn="tl">
                    <a:srgbClr val="000000">
                      <a:alpha val="43137"/>
                    </a:srgbClr>
                  </a:outerShdw>
                </a:effectLst>
              </a:rPr>
              <a:t>From 323 BC – 175 BC </a:t>
            </a:r>
          </a:p>
          <a:p>
            <a:pPr marL="461963" indent="-461963">
              <a:buSzPct val="100000"/>
              <a:buFontTx/>
              <a:buAutoNum type="alphaUcPeriod"/>
            </a:pPr>
            <a:r>
              <a:rPr lang="en-US" altLang="en-US" dirty="0">
                <a:effectLst>
                  <a:outerShdw blurRad="38100" dist="38100" dir="2700000" algn="tl">
                    <a:srgbClr val="000000">
                      <a:alpha val="43137"/>
                    </a:srgbClr>
                  </a:outerShdw>
                </a:effectLst>
              </a:rPr>
              <a:t>The beautiful land = Israel</a:t>
            </a:r>
          </a:p>
          <a:p>
            <a:pPr marL="461963" indent="-461963">
              <a:buSzPct val="100000"/>
              <a:buFontTx/>
              <a:buAutoNum type="alphaUcPeriod"/>
            </a:pPr>
            <a:r>
              <a:rPr lang="en-US" altLang="en-US" dirty="0">
                <a:effectLst>
                  <a:outerShdw blurRad="38100" dist="38100" dir="2700000" algn="tl">
                    <a:srgbClr val="000000">
                      <a:alpha val="43137"/>
                    </a:srgbClr>
                  </a:outerShdw>
                </a:effectLst>
              </a:rPr>
              <a:t>Cassander and Lysimachus not in view</a:t>
            </a:r>
          </a:p>
          <a:p>
            <a:pPr marL="461963" indent="-461963">
              <a:buSzPct val="100000"/>
              <a:buFontTx/>
              <a:buAutoNum type="alphaUcPeriod"/>
            </a:pPr>
            <a:r>
              <a:rPr lang="en-US" altLang="en-US" dirty="0">
                <a:effectLst>
                  <a:outerShdw blurRad="38100" dist="38100" dir="2700000" algn="tl">
                    <a:srgbClr val="000000">
                      <a:alpha val="43137"/>
                    </a:srgbClr>
                  </a:outerShdw>
                </a:effectLst>
              </a:rPr>
              <a:t>Key transition in 198 B.C.</a:t>
            </a:r>
          </a:p>
          <a:p>
            <a:pPr marL="461963" indent="-461963">
              <a:buSzPct val="100000"/>
              <a:buFontTx/>
              <a:buAutoNum type="alphaUcPeriod"/>
            </a:pPr>
            <a:r>
              <a:rPr lang="en-US" altLang="en-US" dirty="0">
                <a:effectLst>
                  <a:outerShdw blurRad="38100" dist="38100" dir="2700000" algn="tl">
                    <a:srgbClr val="000000">
                      <a:alpha val="43137"/>
                    </a:srgbClr>
                  </a:outerShdw>
                </a:effectLst>
              </a:rPr>
              <a:t>Selective and non-comprehensive history</a:t>
            </a:r>
          </a:p>
          <a:p>
            <a:pPr marL="461963" indent="-461963">
              <a:buSzPct val="100000"/>
              <a:buFontTx/>
              <a:buAutoNum type="alphaUcPeriod"/>
            </a:pPr>
            <a:r>
              <a:rPr lang="en-US" altLang="en-US" dirty="0">
                <a:effectLst>
                  <a:outerShdw blurRad="38100" dist="38100" dir="2700000" algn="tl">
                    <a:srgbClr val="000000">
                      <a:alpha val="43137"/>
                    </a:srgbClr>
                  </a:outerShdw>
                </a:effectLst>
              </a:rPr>
              <a:t>What is at stake?</a:t>
            </a:r>
          </a:p>
        </p:txBody>
      </p:sp>
    </p:spTree>
    <p:extLst>
      <p:ext uri="{BB962C8B-B14F-4D97-AF65-F5344CB8AC3E}">
        <p14:creationId xmlns:p14="http://schemas.microsoft.com/office/powerpoint/2010/main" val="182535161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A8C8D9-894F-43BB-9066-6CE5F1E5341F}"/>
              </a:ext>
            </a:extLst>
          </p:cNvPr>
          <p:cNvSpPr>
            <a:spLocks noGrp="1" noChangeArrowheads="1"/>
          </p:cNvSpPr>
          <p:nvPr>
            <p:ph type="title"/>
          </p:nvPr>
        </p:nvSpPr>
        <p:spPr>
          <a:xfrm>
            <a:off x="1104900" y="228600"/>
            <a:ext cx="6934200" cy="685800"/>
          </a:xfrm>
        </p:spPr>
        <p:txBody>
          <a:bodyPr/>
          <a:lstStyle/>
          <a:p>
            <a:pPr algn="ctr"/>
            <a:r>
              <a:rPr lang="en-US" altLang="en-US" sz="3600" dirty="0">
                <a:effectLst>
                  <a:outerShdw blurRad="38100" dist="38100" dir="2700000" algn="tl">
                    <a:srgbClr val="000000">
                      <a:alpha val="43137"/>
                    </a:srgbClr>
                  </a:outerShdw>
                </a:effectLst>
              </a:rPr>
              <a:t>PTOLEMIES AND SELEUCIDS 11:5-20</a:t>
            </a:r>
          </a:p>
        </p:txBody>
      </p:sp>
      <p:sp>
        <p:nvSpPr>
          <p:cNvPr id="13315" name="Rectangle 3">
            <a:extLst>
              <a:ext uri="{FF2B5EF4-FFF2-40B4-BE49-F238E27FC236}">
                <a16:creationId xmlns:a16="http://schemas.microsoft.com/office/drawing/2014/main" id="{27709FB3-78BC-44BF-9F29-3D73BA77A4A8}"/>
              </a:ext>
            </a:extLst>
          </p:cNvPr>
          <p:cNvSpPr>
            <a:spLocks noGrp="1" noChangeArrowheads="1"/>
          </p:cNvSpPr>
          <p:nvPr>
            <p:ph type="body" idx="1"/>
          </p:nvPr>
        </p:nvSpPr>
        <p:spPr>
          <a:xfrm>
            <a:off x="552450" y="990600"/>
            <a:ext cx="8039100" cy="5486400"/>
          </a:xfrm>
        </p:spPr>
        <p:txBody>
          <a:bodyPr/>
          <a:lstStyle/>
          <a:p>
            <a:pPr marL="461963" indent="-461963">
              <a:buSzPct val="100000"/>
              <a:buFontTx/>
              <a:buAutoNum type="alphaUcPeriod"/>
            </a:pPr>
            <a:r>
              <a:rPr lang="en-US" altLang="en-US" dirty="0">
                <a:effectLst>
                  <a:outerShdw blurRad="38100" dist="38100" dir="2700000" algn="tl">
                    <a:srgbClr val="000000">
                      <a:alpha val="43137"/>
                    </a:srgbClr>
                  </a:outerShdw>
                </a:effectLst>
              </a:rPr>
              <a:t>History of warfare between the 2 dynasties</a:t>
            </a:r>
          </a:p>
          <a:p>
            <a:pPr marL="461963" indent="-461963">
              <a:buSzPct val="100000"/>
              <a:buFontTx/>
              <a:buAutoNum type="alphaUcPeriod"/>
            </a:pPr>
            <a:r>
              <a:rPr lang="en-US" altLang="en-US" dirty="0">
                <a:effectLst>
                  <a:outerShdw blurRad="38100" dist="38100" dir="2700000" algn="tl">
                    <a:srgbClr val="000000">
                      <a:alpha val="43137"/>
                    </a:srgbClr>
                  </a:outerShdw>
                </a:effectLst>
              </a:rPr>
              <a:t>Ptolemies of Egypt vs. Seleucids of Syria</a:t>
            </a:r>
          </a:p>
          <a:p>
            <a:pPr marL="461963" indent="-461963">
              <a:buSzPct val="100000"/>
              <a:buFontTx/>
              <a:buAutoNum type="alphaUcPeriod"/>
            </a:pPr>
            <a:r>
              <a:rPr lang="en-US" altLang="en-US" b="1" u="sng" dirty="0">
                <a:solidFill>
                  <a:srgbClr val="FFFFCC"/>
                </a:solidFill>
                <a:effectLst>
                  <a:outerShdw blurRad="38100" dist="38100" dir="2700000" algn="tl">
                    <a:srgbClr val="000000">
                      <a:alpha val="43137"/>
                    </a:srgbClr>
                  </a:outerShdw>
                </a:effectLst>
              </a:rPr>
              <a:t>King of the South vs. King of the North</a:t>
            </a:r>
          </a:p>
          <a:p>
            <a:pPr marL="461963" indent="-461963">
              <a:buSzPct val="100000"/>
              <a:buFontTx/>
              <a:buAutoNum type="alphaUcPeriod"/>
            </a:pPr>
            <a:r>
              <a:rPr lang="en-US" altLang="en-US" dirty="0">
                <a:effectLst>
                  <a:outerShdw blurRad="38100" dist="38100" dir="2700000" algn="tl">
                    <a:srgbClr val="000000">
                      <a:alpha val="43137"/>
                    </a:srgbClr>
                  </a:outerShdw>
                </a:effectLst>
              </a:rPr>
              <a:t>From 323 BC – 175 BC </a:t>
            </a:r>
          </a:p>
          <a:p>
            <a:pPr marL="461963" indent="-461963">
              <a:buSzPct val="100000"/>
              <a:buFontTx/>
              <a:buAutoNum type="alphaUcPeriod"/>
            </a:pPr>
            <a:r>
              <a:rPr lang="en-US" altLang="en-US" dirty="0">
                <a:effectLst>
                  <a:outerShdw blurRad="38100" dist="38100" dir="2700000" algn="tl">
                    <a:srgbClr val="000000">
                      <a:alpha val="43137"/>
                    </a:srgbClr>
                  </a:outerShdw>
                </a:effectLst>
              </a:rPr>
              <a:t>The beautiful land = Israel</a:t>
            </a:r>
          </a:p>
          <a:p>
            <a:pPr marL="461963" indent="-461963">
              <a:buSzPct val="100000"/>
              <a:buFontTx/>
              <a:buAutoNum type="alphaUcPeriod"/>
            </a:pPr>
            <a:r>
              <a:rPr lang="en-US" altLang="en-US" dirty="0">
                <a:effectLst>
                  <a:outerShdw blurRad="38100" dist="38100" dir="2700000" algn="tl">
                    <a:srgbClr val="000000">
                      <a:alpha val="43137"/>
                    </a:srgbClr>
                  </a:outerShdw>
                </a:effectLst>
              </a:rPr>
              <a:t>Cassander and Lysimachus not in view</a:t>
            </a:r>
          </a:p>
          <a:p>
            <a:pPr marL="461963" indent="-461963">
              <a:buSzPct val="100000"/>
              <a:buFontTx/>
              <a:buAutoNum type="alphaUcPeriod"/>
            </a:pPr>
            <a:r>
              <a:rPr lang="en-US" altLang="en-US" dirty="0">
                <a:effectLst>
                  <a:outerShdw blurRad="38100" dist="38100" dir="2700000" algn="tl">
                    <a:srgbClr val="000000">
                      <a:alpha val="43137"/>
                    </a:srgbClr>
                  </a:outerShdw>
                </a:effectLst>
              </a:rPr>
              <a:t>Key transition in 198 B.C.</a:t>
            </a:r>
          </a:p>
          <a:p>
            <a:pPr marL="461963" indent="-461963">
              <a:buSzPct val="100000"/>
              <a:buFontTx/>
              <a:buAutoNum type="alphaUcPeriod"/>
            </a:pPr>
            <a:r>
              <a:rPr lang="en-US" altLang="en-US" dirty="0">
                <a:effectLst>
                  <a:outerShdw blurRad="38100" dist="38100" dir="2700000" algn="tl">
                    <a:srgbClr val="000000">
                      <a:alpha val="43137"/>
                    </a:srgbClr>
                  </a:outerShdw>
                </a:effectLst>
              </a:rPr>
              <a:t>Selective and non-comprehensive history</a:t>
            </a:r>
          </a:p>
          <a:p>
            <a:pPr marL="461963" indent="-461963">
              <a:buSzPct val="100000"/>
              <a:buFontTx/>
              <a:buAutoNum type="alphaUcPeriod"/>
            </a:pPr>
            <a:r>
              <a:rPr lang="en-US" altLang="en-US" dirty="0">
                <a:effectLst>
                  <a:outerShdw blurRad="38100" dist="38100" dir="2700000" algn="tl">
                    <a:srgbClr val="000000">
                      <a:alpha val="43137"/>
                    </a:srgbClr>
                  </a:outerShdw>
                </a:effectLst>
              </a:rPr>
              <a:t>What is at stake?</a:t>
            </a:r>
          </a:p>
        </p:txBody>
      </p:sp>
    </p:spTree>
    <p:extLst>
      <p:ext uri="{BB962C8B-B14F-4D97-AF65-F5344CB8AC3E}">
        <p14:creationId xmlns:p14="http://schemas.microsoft.com/office/powerpoint/2010/main" val="387936359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CA0D9F-3219-4AF9-ACF1-1BC49CE364C7}"/>
              </a:ext>
            </a:extLst>
          </p:cNvPr>
          <p:cNvPicPr>
            <a:picLocks noChangeAspect="1"/>
          </p:cNvPicPr>
          <p:nvPr/>
        </p:nvPicPr>
        <p:blipFill>
          <a:blip r:embed="rId2"/>
          <a:stretch>
            <a:fillRect/>
          </a:stretch>
        </p:blipFill>
        <p:spPr>
          <a:xfrm>
            <a:off x="675014" y="228600"/>
            <a:ext cx="7793972"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564935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A8C8D9-894F-43BB-9066-6CE5F1E5341F}"/>
              </a:ext>
            </a:extLst>
          </p:cNvPr>
          <p:cNvSpPr>
            <a:spLocks noGrp="1" noChangeArrowheads="1"/>
          </p:cNvSpPr>
          <p:nvPr>
            <p:ph type="title"/>
          </p:nvPr>
        </p:nvSpPr>
        <p:spPr>
          <a:xfrm>
            <a:off x="1104900" y="228600"/>
            <a:ext cx="6934200" cy="685800"/>
          </a:xfrm>
        </p:spPr>
        <p:txBody>
          <a:bodyPr/>
          <a:lstStyle/>
          <a:p>
            <a:pPr algn="ctr"/>
            <a:r>
              <a:rPr lang="en-US" altLang="en-US" sz="3600" dirty="0">
                <a:effectLst>
                  <a:outerShdw blurRad="38100" dist="38100" dir="2700000" algn="tl">
                    <a:srgbClr val="000000">
                      <a:alpha val="43137"/>
                    </a:srgbClr>
                  </a:outerShdw>
                </a:effectLst>
              </a:rPr>
              <a:t>PTOLEMIES AND SELEUCIDS 11:5-20</a:t>
            </a:r>
          </a:p>
        </p:txBody>
      </p:sp>
      <p:sp>
        <p:nvSpPr>
          <p:cNvPr id="13315" name="Rectangle 3">
            <a:extLst>
              <a:ext uri="{FF2B5EF4-FFF2-40B4-BE49-F238E27FC236}">
                <a16:creationId xmlns:a16="http://schemas.microsoft.com/office/drawing/2014/main" id="{27709FB3-78BC-44BF-9F29-3D73BA77A4A8}"/>
              </a:ext>
            </a:extLst>
          </p:cNvPr>
          <p:cNvSpPr>
            <a:spLocks noGrp="1" noChangeArrowheads="1"/>
          </p:cNvSpPr>
          <p:nvPr>
            <p:ph type="body" idx="1"/>
          </p:nvPr>
        </p:nvSpPr>
        <p:spPr>
          <a:xfrm>
            <a:off x="552450" y="990600"/>
            <a:ext cx="8039100" cy="5486400"/>
          </a:xfrm>
        </p:spPr>
        <p:txBody>
          <a:bodyPr/>
          <a:lstStyle/>
          <a:p>
            <a:pPr marL="461963" indent="-461963">
              <a:buSzPct val="100000"/>
              <a:buFontTx/>
              <a:buAutoNum type="alphaUcPeriod"/>
            </a:pPr>
            <a:r>
              <a:rPr lang="en-US" altLang="en-US" dirty="0">
                <a:effectLst>
                  <a:outerShdw blurRad="38100" dist="38100" dir="2700000" algn="tl">
                    <a:srgbClr val="000000">
                      <a:alpha val="43137"/>
                    </a:srgbClr>
                  </a:outerShdw>
                </a:effectLst>
              </a:rPr>
              <a:t>History of warfare between the 2 dynasties</a:t>
            </a:r>
          </a:p>
          <a:p>
            <a:pPr marL="461963" indent="-461963">
              <a:buSzPct val="100000"/>
              <a:buFontTx/>
              <a:buAutoNum type="alphaUcPeriod"/>
            </a:pPr>
            <a:r>
              <a:rPr lang="en-US" altLang="en-US" dirty="0">
                <a:effectLst>
                  <a:outerShdw blurRad="38100" dist="38100" dir="2700000" algn="tl">
                    <a:srgbClr val="000000">
                      <a:alpha val="43137"/>
                    </a:srgbClr>
                  </a:outerShdw>
                </a:effectLst>
              </a:rPr>
              <a:t>Ptolemies of Egypt vs. Seleucids of Syria</a:t>
            </a:r>
          </a:p>
          <a:p>
            <a:pPr marL="461963" indent="-461963">
              <a:buSzPct val="100000"/>
              <a:buFontTx/>
              <a:buAutoNum type="alphaUcPeriod"/>
            </a:pPr>
            <a:r>
              <a:rPr lang="en-US" altLang="en-US" dirty="0">
                <a:effectLst>
                  <a:outerShdw blurRad="38100" dist="38100" dir="2700000" algn="tl">
                    <a:srgbClr val="000000">
                      <a:alpha val="43137"/>
                    </a:srgbClr>
                  </a:outerShdw>
                </a:effectLst>
              </a:rPr>
              <a:t>King of the South vs. King of the North</a:t>
            </a:r>
          </a:p>
          <a:p>
            <a:pPr marL="461963" indent="-461963">
              <a:buSzPct val="100000"/>
              <a:buFontTx/>
              <a:buAutoNum type="alphaUcPeriod"/>
            </a:pPr>
            <a:r>
              <a:rPr lang="en-US" altLang="en-US" b="1" u="sng" dirty="0">
                <a:solidFill>
                  <a:srgbClr val="FFFFCC"/>
                </a:solidFill>
                <a:effectLst>
                  <a:outerShdw blurRad="38100" dist="38100" dir="2700000" algn="tl">
                    <a:srgbClr val="000000">
                      <a:alpha val="43137"/>
                    </a:srgbClr>
                  </a:outerShdw>
                </a:effectLst>
              </a:rPr>
              <a:t>From 323 BC – 175 BC </a:t>
            </a:r>
          </a:p>
          <a:p>
            <a:pPr marL="461963" indent="-461963">
              <a:buSzPct val="100000"/>
              <a:buFontTx/>
              <a:buAutoNum type="alphaUcPeriod"/>
            </a:pPr>
            <a:r>
              <a:rPr lang="en-US" altLang="en-US" dirty="0">
                <a:effectLst>
                  <a:outerShdw blurRad="38100" dist="38100" dir="2700000" algn="tl">
                    <a:srgbClr val="000000">
                      <a:alpha val="43137"/>
                    </a:srgbClr>
                  </a:outerShdw>
                </a:effectLst>
              </a:rPr>
              <a:t>The beautiful land = Israel</a:t>
            </a:r>
          </a:p>
          <a:p>
            <a:pPr marL="461963" indent="-461963">
              <a:buSzPct val="100000"/>
              <a:buFontTx/>
              <a:buAutoNum type="alphaUcPeriod"/>
            </a:pPr>
            <a:r>
              <a:rPr lang="en-US" altLang="en-US" dirty="0">
                <a:effectLst>
                  <a:outerShdw blurRad="38100" dist="38100" dir="2700000" algn="tl">
                    <a:srgbClr val="000000">
                      <a:alpha val="43137"/>
                    </a:srgbClr>
                  </a:outerShdw>
                </a:effectLst>
              </a:rPr>
              <a:t>Cassander and Lysimachus not in view</a:t>
            </a:r>
          </a:p>
          <a:p>
            <a:pPr marL="461963" indent="-461963">
              <a:buSzPct val="100000"/>
              <a:buFontTx/>
              <a:buAutoNum type="alphaUcPeriod"/>
            </a:pPr>
            <a:r>
              <a:rPr lang="en-US" altLang="en-US" dirty="0">
                <a:effectLst>
                  <a:outerShdw blurRad="38100" dist="38100" dir="2700000" algn="tl">
                    <a:srgbClr val="000000">
                      <a:alpha val="43137"/>
                    </a:srgbClr>
                  </a:outerShdw>
                </a:effectLst>
              </a:rPr>
              <a:t>Key transition in 198 B.C.</a:t>
            </a:r>
          </a:p>
          <a:p>
            <a:pPr marL="461963" indent="-461963">
              <a:buSzPct val="100000"/>
              <a:buFontTx/>
              <a:buAutoNum type="alphaUcPeriod"/>
            </a:pPr>
            <a:r>
              <a:rPr lang="en-US" altLang="en-US" dirty="0">
                <a:effectLst>
                  <a:outerShdw blurRad="38100" dist="38100" dir="2700000" algn="tl">
                    <a:srgbClr val="000000">
                      <a:alpha val="43137"/>
                    </a:srgbClr>
                  </a:outerShdw>
                </a:effectLst>
              </a:rPr>
              <a:t>Selective and non-comprehensive history</a:t>
            </a:r>
          </a:p>
          <a:p>
            <a:pPr marL="461963" indent="-461963">
              <a:buSzPct val="100000"/>
              <a:buFontTx/>
              <a:buAutoNum type="alphaUcPeriod"/>
            </a:pPr>
            <a:r>
              <a:rPr lang="en-US" altLang="en-US" dirty="0">
                <a:effectLst>
                  <a:outerShdw blurRad="38100" dist="38100" dir="2700000" algn="tl">
                    <a:srgbClr val="000000">
                      <a:alpha val="43137"/>
                    </a:srgbClr>
                  </a:outerShdw>
                </a:effectLst>
              </a:rPr>
              <a:t>What is at stake?</a:t>
            </a:r>
          </a:p>
        </p:txBody>
      </p:sp>
    </p:spTree>
    <p:extLst>
      <p:ext uri="{BB962C8B-B14F-4D97-AF65-F5344CB8AC3E}">
        <p14:creationId xmlns:p14="http://schemas.microsoft.com/office/powerpoint/2010/main" val="349993210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1E8E46D-27BF-4191-BF83-FD437BB29810}"/>
              </a:ext>
            </a:extLst>
          </p:cNvPr>
          <p:cNvGraphicFramePr>
            <a:graphicFrameLocks noGrp="1"/>
          </p:cNvGraphicFramePr>
          <p:nvPr>
            <p:ph idx="1"/>
            <p:extLst>
              <p:ext uri="{D42A27DB-BD31-4B8C-83A1-F6EECF244321}">
                <p14:modId xmlns:p14="http://schemas.microsoft.com/office/powerpoint/2010/main" val="1250656152"/>
              </p:ext>
            </p:extLst>
          </p:nvPr>
        </p:nvGraphicFramePr>
        <p:xfrm>
          <a:off x="152400" y="152400"/>
          <a:ext cx="8839200" cy="6400800"/>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3244548483"/>
                    </a:ext>
                  </a:extLst>
                </a:gridCol>
                <a:gridCol w="4419600">
                  <a:extLst>
                    <a:ext uri="{9D8B030D-6E8A-4147-A177-3AD203B41FA5}">
                      <a16:colId xmlns:a16="http://schemas.microsoft.com/office/drawing/2014/main" val="397312424"/>
                    </a:ext>
                  </a:extLst>
                </a:gridCol>
              </a:tblGrid>
              <a:tr h="640080">
                <a:tc>
                  <a:txBody>
                    <a:bodyPr/>
                    <a:lstStyle/>
                    <a:p>
                      <a:pPr algn="ctr"/>
                      <a:r>
                        <a:rPr lang="en-US" sz="2400" dirty="0">
                          <a:solidFill>
                            <a:schemeClr val="tx2"/>
                          </a:solidFill>
                          <a:latin typeface="Calibri" panose="020F0502020204030204" pitchFamily="34" charset="0"/>
                          <a:cs typeface="Calibri" panose="020F0502020204030204" pitchFamily="34" charset="0"/>
                        </a:rPr>
                        <a:t>KINGS OF THE SOUTH (EGYPT)</a:t>
                      </a:r>
                    </a:p>
                  </a:txBody>
                  <a:tcPr/>
                </a:tc>
                <a:tc>
                  <a:txBody>
                    <a:bodyPr/>
                    <a:lstStyle/>
                    <a:p>
                      <a:pPr algn="ctr"/>
                      <a:r>
                        <a:rPr lang="en-US" sz="2400" dirty="0">
                          <a:solidFill>
                            <a:schemeClr val="tx2"/>
                          </a:solidFill>
                          <a:latin typeface="Calibri" panose="020F0502020204030204" pitchFamily="34" charset="0"/>
                          <a:cs typeface="Calibri" panose="020F0502020204030204" pitchFamily="34" charset="0"/>
                        </a:rPr>
                        <a:t>KINGS OF THE NORTH (SYRIA)</a:t>
                      </a:r>
                    </a:p>
                  </a:txBody>
                  <a:tcPr/>
                </a:tc>
                <a:extLst>
                  <a:ext uri="{0D108BD9-81ED-4DB2-BD59-A6C34878D82A}">
                    <a16:rowId xmlns:a16="http://schemas.microsoft.com/office/drawing/2014/main" val="3843150139"/>
                  </a:ext>
                </a:extLst>
              </a:tr>
              <a:tr h="640080">
                <a:tc>
                  <a:txBody>
                    <a:bodyPr/>
                    <a:lstStyle/>
                    <a:p>
                      <a:r>
                        <a:rPr lang="en-US" sz="2400" dirty="0">
                          <a:latin typeface="Calibri" panose="020F0502020204030204" pitchFamily="34" charset="0"/>
                          <a:cs typeface="Calibri" panose="020F0502020204030204" pitchFamily="34" charset="0"/>
                        </a:rPr>
                        <a:t>Ptolemy I (</a:t>
                      </a:r>
                      <a:r>
                        <a:rPr lang="en-US" sz="2400" dirty="0" err="1">
                          <a:latin typeface="Calibri" panose="020F0502020204030204" pitchFamily="34" charset="0"/>
                          <a:cs typeface="Calibri" panose="020F0502020204030204" pitchFamily="34" charset="0"/>
                        </a:rPr>
                        <a:t>Soter</a:t>
                      </a:r>
                      <a:r>
                        <a:rPr lang="en-US" sz="2400" dirty="0">
                          <a:latin typeface="Calibri" panose="020F0502020204030204" pitchFamily="34" charset="0"/>
                          <a:cs typeface="Calibri" panose="020F0502020204030204" pitchFamily="34" charset="0"/>
                        </a:rPr>
                        <a:t>) 323–285</a:t>
                      </a:r>
                    </a:p>
                  </a:txBody>
                  <a:tcPr/>
                </a:tc>
                <a:tc>
                  <a:txBody>
                    <a:bodyPr/>
                    <a:lstStyle/>
                    <a:p>
                      <a:r>
                        <a:rPr lang="en-US" sz="2400" dirty="0">
                          <a:latin typeface="Calibri" panose="020F0502020204030204" pitchFamily="34" charset="0"/>
                          <a:cs typeface="Calibri" panose="020F0502020204030204" pitchFamily="34" charset="0"/>
                        </a:rPr>
                        <a:t>Seleucus I (Nicator) 312–281</a:t>
                      </a:r>
                    </a:p>
                  </a:txBody>
                  <a:tcPr/>
                </a:tc>
                <a:extLst>
                  <a:ext uri="{0D108BD9-81ED-4DB2-BD59-A6C34878D82A}">
                    <a16:rowId xmlns:a16="http://schemas.microsoft.com/office/drawing/2014/main" val="1764075264"/>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Ptolemy II (</a:t>
                      </a:r>
                      <a:r>
                        <a:rPr lang="en-US" sz="2400" dirty="0" err="1">
                          <a:latin typeface="Calibri" panose="020F0502020204030204" pitchFamily="34" charset="0"/>
                          <a:cs typeface="Calibri" panose="020F0502020204030204" pitchFamily="34" charset="0"/>
                        </a:rPr>
                        <a:t>Philadelphus</a:t>
                      </a:r>
                      <a:r>
                        <a:rPr lang="en-US" sz="2400" dirty="0">
                          <a:latin typeface="Calibri" panose="020F0502020204030204" pitchFamily="34" charset="0"/>
                          <a:cs typeface="Calibri" panose="020F0502020204030204" pitchFamily="34" charset="0"/>
                        </a:rPr>
                        <a:t>) 285–247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Antiochus I (</a:t>
                      </a:r>
                      <a:r>
                        <a:rPr lang="en-US" sz="2400" dirty="0" err="1">
                          <a:latin typeface="Calibri" panose="020F0502020204030204" pitchFamily="34" charset="0"/>
                          <a:cs typeface="Calibri" panose="020F0502020204030204" pitchFamily="34" charset="0"/>
                        </a:rPr>
                        <a:t>Soter</a:t>
                      </a:r>
                      <a:r>
                        <a:rPr lang="en-US" sz="2400" dirty="0">
                          <a:latin typeface="Calibri" panose="020F0502020204030204" pitchFamily="34" charset="0"/>
                          <a:cs typeface="Calibri" panose="020F0502020204030204" pitchFamily="34" charset="0"/>
                        </a:rPr>
                        <a:t>) 281–261</a:t>
                      </a:r>
                    </a:p>
                  </a:txBody>
                  <a:tcPr/>
                </a:tc>
                <a:extLst>
                  <a:ext uri="{0D108BD9-81ED-4DB2-BD59-A6C34878D82A}">
                    <a16:rowId xmlns:a16="http://schemas.microsoft.com/office/drawing/2014/main" val="4103546392"/>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Ptolemy III (</a:t>
                      </a:r>
                      <a:r>
                        <a:rPr lang="en-US" sz="2400" dirty="0" err="1">
                          <a:latin typeface="Calibri" panose="020F0502020204030204" pitchFamily="34" charset="0"/>
                          <a:cs typeface="Calibri" panose="020F0502020204030204" pitchFamily="34" charset="0"/>
                        </a:rPr>
                        <a:t>Euregetus</a:t>
                      </a:r>
                      <a:r>
                        <a:rPr lang="en-US" sz="2400" dirty="0">
                          <a:latin typeface="Calibri" panose="020F0502020204030204" pitchFamily="34" charset="0"/>
                          <a:cs typeface="Calibri" panose="020F0502020204030204" pitchFamily="34" charset="0"/>
                        </a:rPr>
                        <a:t>) 247–221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Antiochus Theos 261–246</a:t>
                      </a:r>
                    </a:p>
                  </a:txBody>
                  <a:tcPr/>
                </a:tc>
                <a:extLst>
                  <a:ext uri="{0D108BD9-81ED-4DB2-BD59-A6C34878D82A}">
                    <a16:rowId xmlns:a16="http://schemas.microsoft.com/office/drawing/2014/main" val="3903824586"/>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Ptolemy IV (</a:t>
                      </a:r>
                      <a:r>
                        <a:rPr lang="en-US" sz="2400" dirty="0" err="1">
                          <a:latin typeface="Calibri" panose="020F0502020204030204" pitchFamily="34" charset="0"/>
                          <a:cs typeface="Calibri" panose="020F0502020204030204" pitchFamily="34" charset="0"/>
                        </a:rPr>
                        <a:t>Philopater</a:t>
                      </a:r>
                      <a:r>
                        <a:rPr lang="en-US" sz="2400" dirty="0">
                          <a:latin typeface="Calibri" panose="020F0502020204030204" pitchFamily="34" charset="0"/>
                          <a:cs typeface="Calibri" panose="020F0502020204030204" pitchFamily="34" charset="0"/>
                        </a:rPr>
                        <a:t>) 221–220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Seleucus </a:t>
                      </a:r>
                      <a:r>
                        <a:rPr lang="en-US" sz="2400" dirty="0" err="1">
                          <a:latin typeface="Calibri" panose="020F0502020204030204" pitchFamily="34" charset="0"/>
                          <a:cs typeface="Calibri" panose="020F0502020204030204" pitchFamily="34" charset="0"/>
                        </a:rPr>
                        <a:t>Callinicus</a:t>
                      </a:r>
                      <a:r>
                        <a:rPr lang="en-US" sz="2400" dirty="0">
                          <a:latin typeface="Calibri" panose="020F0502020204030204" pitchFamily="34" charset="0"/>
                          <a:cs typeface="Calibri" panose="020F0502020204030204" pitchFamily="34" charset="0"/>
                        </a:rPr>
                        <a:t> 246–226</a:t>
                      </a:r>
                    </a:p>
                  </a:txBody>
                  <a:tcPr/>
                </a:tc>
                <a:extLst>
                  <a:ext uri="{0D108BD9-81ED-4DB2-BD59-A6C34878D82A}">
                    <a16:rowId xmlns:a16="http://schemas.microsoft.com/office/drawing/2014/main" val="1665965297"/>
                  </a:ext>
                </a:extLst>
              </a:tr>
              <a:tr h="640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Ptolemy V (Epiphanes) 203–182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Seleucus III 226–223</a:t>
                      </a:r>
                    </a:p>
                  </a:txBody>
                  <a:tcPr/>
                </a:tc>
                <a:extLst>
                  <a:ext uri="{0D108BD9-81ED-4DB2-BD59-A6C34878D82A}">
                    <a16:rowId xmlns:a16="http://schemas.microsoft.com/office/drawing/2014/main" val="2521938180"/>
                  </a:ext>
                </a:extLst>
              </a:tr>
              <a:tr h="640080">
                <a:tc>
                  <a:txBody>
                    <a:bodyPr/>
                    <a:lstStyle/>
                    <a:p>
                      <a:endParaRPr lang="en-US" sz="240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Antiochus III (Great) 223–187</a:t>
                      </a:r>
                    </a:p>
                  </a:txBody>
                  <a:tcPr/>
                </a:tc>
                <a:extLst>
                  <a:ext uri="{0D108BD9-81ED-4DB2-BD59-A6C34878D82A}">
                    <a16:rowId xmlns:a16="http://schemas.microsoft.com/office/drawing/2014/main" val="502652322"/>
                  </a:ext>
                </a:extLst>
              </a:tr>
              <a:tr h="640080">
                <a:tc>
                  <a:txBody>
                    <a:bodyPr/>
                    <a:lstStyle/>
                    <a:p>
                      <a:endParaRPr lang="en-US" sz="2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Seleucus IV (</a:t>
                      </a:r>
                      <a:r>
                        <a:rPr lang="en-US" sz="2400" dirty="0" err="1">
                          <a:latin typeface="Calibri" panose="020F0502020204030204" pitchFamily="34" charset="0"/>
                          <a:cs typeface="Calibri" panose="020F0502020204030204" pitchFamily="34" charset="0"/>
                        </a:rPr>
                        <a:t>Philopater</a:t>
                      </a:r>
                      <a:r>
                        <a:rPr lang="en-US" sz="2400" dirty="0">
                          <a:latin typeface="Calibri" panose="020F0502020204030204" pitchFamily="34" charset="0"/>
                          <a:cs typeface="Calibri" panose="020F0502020204030204" pitchFamily="34" charset="0"/>
                        </a:rPr>
                        <a:t>) 186–175</a:t>
                      </a:r>
                    </a:p>
                  </a:txBody>
                  <a:tcPr/>
                </a:tc>
                <a:extLst>
                  <a:ext uri="{0D108BD9-81ED-4DB2-BD59-A6C34878D82A}">
                    <a16:rowId xmlns:a16="http://schemas.microsoft.com/office/drawing/2014/main" val="3961232057"/>
                  </a:ext>
                </a:extLst>
              </a:tr>
              <a:tr h="640080">
                <a:tc>
                  <a:txBody>
                    <a:bodyPr/>
                    <a:lstStyle/>
                    <a:p>
                      <a:endParaRPr lang="en-US" sz="2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cs typeface="Calibri" panose="020F0502020204030204" pitchFamily="34" charset="0"/>
                        </a:rPr>
                        <a:t>Antiochus IV (Epiphanes) 175–164</a:t>
                      </a:r>
                    </a:p>
                  </a:txBody>
                  <a:tcPr/>
                </a:tc>
                <a:extLst>
                  <a:ext uri="{0D108BD9-81ED-4DB2-BD59-A6C34878D82A}">
                    <a16:rowId xmlns:a16="http://schemas.microsoft.com/office/drawing/2014/main" val="2323529509"/>
                  </a:ext>
                </a:extLst>
              </a:tr>
              <a:tr h="640080">
                <a:tc gridSpan="2">
                  <a:txBody>
                    <a:bodyPr/>
                    <a:lstStyle/>
                    <a:p>
                      <a:pPr algn="ctr"/>
                      <a:r>
                        <a:rPr lang="en-US" sz="1800" dirty="0">
                          <a:latin typeface="Calibri" panose="020F0502020204030204" pitchFamily="34" charset="0"/>
                          <a:cs typeface="Calibri" panose="020F0502020204030204" pitchFamily="34" charset="0"/>
                        </a:rPr>
                        <a:t>Paul N. </a:t>
                      </a:r>
                      <a:r>
                        <a:rPr lang="en-US" sz="1800" dirty="0" err="1">
                          <a:latin typeface="Calibri" panose="020F0502020204030204" pitchFamily="34" charset="0"/>
                          <a:cs typeface="Calibri" panose="020F0502020204030204" pitchFamily="34" charset="0"/>
                        </a:rPr>
                        <a:t>Benware</a:t>
                      </a:r>
                      <a:r>
                        <a:rPr lang="en-US" sz="1800" dirty="0">
                          <a:latin typeface="Calibri" panose="020F0502020204030204" pitchFamily="34" charset="0"/>
                          <a:cs typeface="Calibri" panose="020F0502020204030204" pitchFamily="34" charset="0"/>
                        </a:rPr>
                        <a:t>, Commentary on the Book of Daniel: The Coming Judgment of the Nations; Daniel's Prophecy of Things to Come (Clifton, TX: Scofield Ministries, 2007), 233.</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extLst>
                  <a:ext uri="{0D108BD9-81ED-4DB2-BD59-A6C34878D82A}">
                    <a16:rowId xmlns:a16="http://schemas.microsoft.com/office/drawing/2014/main" val="3854959327"/>
                  </a:ext>
                </a:extLst>
              </a:tr>
            </a:tbl>
          </a:graphicData>
        </a:graphic>
      </p:graphicFrame>
    </p:spTree>
    <p:extLst>
      <p:ext uri="{BB962C8B-B14F-4D97-AF65-F5344CB8AC3E}">
        <p14:creationId xmlns:p14="http://schemas.microsoft.com/office/powerpoint/2010/main" val="197580951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A8C8D9-894F-43BB-9066-6CE5F1E5341F}"/>
              </a:ext>
            </a:extLst>
          </p:cNvPr>
          <p:cNvSpPr>
            <a:spLocks noGrp="1" noChangeArrowheads="1"/>
          </p:cNvSpPr>
          <p:nvPr>
            <p:ph type="title"/>
          </p:nvPr>
        </p:nvSpPr>
        <p:spPr>
          <a:xfrm>
            <a:off x="1104900" y="228600"/>
            <a:ext cx="6934200" cy="685800"/>
          </a:xfrm>
        </p:spPr>
        <p:txBody>
          <a:bodyPr/>
          <a:lstStyle/>
          <a:p>
            <a:pPr algn="ctr"/>
            <a:r>
              <a:rPr lang="en-US" altLang="en-US" sz="3600" dirty="0">
                <a:effectLst>
                  <a:outerShdw blurRad="38100" dist="38100" dir="2700000" algn="tl">
                    <a:srgbClr val="000000">
                      <a:alpha val="43137"/>
                    </a:srgbClr>
                  </a:outerShdw>
                </a:effectLst>
              </a:rPr>
              <a:t>PTOLEMIES AND SELEUCIDS 11:5-20</a:t>
            </a:r>
          </a:p>
        </p:txBody>
      </p:sp>
      <p:sp>
        <p:nvSpPr>
          <p:cNvPr id="13315" name="Rectangle 3">
            <a:extLst>
              <a:ext uri="{FF2B5EF4-FFF2-40B4-BE49-F238E27FC236}">
                <a16:creationId xmlns:a16="http://schemas.microsoft.com/office/drawing/2014/main" id="{27709FB3-78BC-44BF-9F29-3D73BA77A4A8}"/>
              </a:ext>
            </a:extLst>
          </p:cNvPr>
          <p:cNvSpPr>
            <a:spLocks noGrp="1" noChangeArrowheads="1"/>
          </p:cNvSpPr>
          <p:nvPr>
            <p:ph type="body" idx="1"/>
          </p:nvPr>
        </p:nvSpPr>
        <p:spPr>
          <a:xfrm>
            <a:off x="552450" y="990600"/>
            <a:ext cx="8039100" cy="5486400"/>
          </a:xfrm>
        </p:spPr>
        <p:txBody>
          <a:bodyPr/>
          <a:lstStyle/>
          <a:p>
            <a:pPr marL="461963" indent="-461963">
              <a:buSzPct val="100000"/>
              <a:buFontTx/>
              <a:buAutoNum type="alphaUcPeriod"/>
            </a:pPr>
            <a:r>
              <a:rPr lang="en-US" altLang="en-US" dirty="0">
                <a:effectLst>
                  <a:outerShdw blurRad="38100" dist="38100" dir="2700000" algn="tl">
                    <a:srgbClr val="000000">
                      <a:alpha val="43137"/>
                    </a:srgbClr>
                  </a:outerShdw>
                </a:effectLst>
              </a:rPr>
              <a:t>History of warfare between the 2 dynasties</a:t>
            </a:r>
          </a:p>
          <a:p>
            <a:pPr marL="461963" indent="-461963">
              <a:buSzPct val="100000"/>
              <a:buFontTx/>
              <a:buAutoNum type="alphaUcPeriod"/>
            </a:pPr>
            <a:r>
              <a:rPr lang="en-US" altLang="en-US" dirty="0">
                <a:effectLst>
                  <a:outerShdw blurRad="38100" dist="38100" dir="2700000" algn="tl">
                    <a:srgbClr val="000000">
                      <a:alpha val="43137"/>
                    </a:srgbClr>
                  </a:outerShdw>
                </a:effectLst>
              </a:rPr>
              <a:t>Ptolemies of Egypt vs. Seleucids of Syria</a:t>
            </a:r>
          </a:p>
          <a:p>
            <a:pPr marL="461963" indent="-461963">
              <a:buSzPct val="100000"/>
              <a:buFontTx/>
              <a:buAutoNum type="alphaUcPeriod"/>
            </a:pPr>
            <a:r>
              <a:rPr lang="en-US" altLang="en-US" dirty="0">
                <a:effectLst>
                  <a:outerShdw blurRad="38100" dist="38100" dir="2700000" algn="tl">
                    <a:srgbClr val="000000">
                      <a:alpha val="43137"/>
                    </a:srgbClr>
                  </a:outerShdw>
                </a:effectLst>
              </a:rPr>
              <a:t>King of the South vs. King of the North</a:t>
            </a:r>
          </a:p>
          <a:p>
            <a:pPr marL="461963" indent="-461963">
              <a:buSzPct val="100000"/>
              <a:buFontTx/>
              <a:buAutoNum type="alphaUcPeriod"/>
            </a:pPr>
            <a:r>
              <a:rPr lang="en-US" altLang="en-US" dirty="0">
                <a:effectLst>
                  <a:outerShdw blurRad="38100" dist="38100" dir="2700000" algn="tl">
                    <a:srgbClr val="000000">
                      <a:alpha val="43137"/>
                    </a:srgbClr>
                  </a:outerShdw>
                </a:effectLst>
              </a:rPr>
              <a:t>From 323 BC – 175 BC </a:t>
            </a:r>
          </a:p>
          <a:p>
            <a:pPr marL="461963" indent="-461963">
              <a:buSzPct val="100000"/>
              <a:buFontTx/>
              <a:buAutoNum type="alphaUcPeriod"/>
            </a:pPr>
            <a:r>
              <a:rPr lang="en-US" altLang="en-US" b="1" u="sng" dirty="0">
                <a:solidFill>
                  <a:srgbClr val="FFFFCC"/>
                </a:solidFill>
                <a:effectLst>
                  <a:outerShdw blurRad="38100" dist="38100" dir="2700000" algn="tl">
                    <a:srgbClr val="000000">
                      <a:alpha val="43137"/>
                    </a:srgbClr>
                  </a:outerShdw>
                </a:effectLst>
              </a:rPr>
              <a:t>The beautiful land = Israel</a:t>
            </a:r>
          </a:p>
          <a:p>
            <a:pPr marL="461963" indent="-461963">
              <a:buSzPct val="100000"/>
              <a:buFontTx/>
              <a:buAutoNum type="alphaUcPeriod"/>
            </a:pPr>
            <a:r>
              <a:rPr lang="en-US" altLang="en-US" dirty="0">
                <a:effectLst>
                  <a:outerShdw blurRad="38100" dist="38100" dir="2700000" algn="tl">
                    <a:srgbClr val="000000">
                      <a:alpha val="43137"/>
                    </a:srgbClr>
                  </a:outerShdw>
                </a:effectLst>
              </a:rPr>
              <a:t>Cassander and Lysimachus not in view</a:t>
            </a:r>
          </a:p>
          <a:p>
            <a:pPr marL="461963" indent="-461963">
              <a:buSzPct val="100000"/>
              <a:buFontTx/>
              <a:buAutoNum type="alphaUcPeriod"/>
            </a:pPr>
            <a:r>
              <a:rPr lang="en-US" altLang="en-US" dirty="0">
                <a:effectLst>
                  <a:outerShdw blurRad="38100" dist="38100" dir="2700000" algn="tl">
                    <a:srgbClr val="000000">
                      <a:alpha val="43137"/>
                    </a:srgbClr>
                  </a:outerShdw>
                </a:effectLst>
              </a:rPr>
              <a:t>Key transition in 198 B.C.</a:t>
            </a:r>
          </a:p>
          <a:p>
            <a:pPr marL="461963" indent="-461963">
              <a:buSzPct val="100000"/>
              <a:buFontTx/>
              <a:buAutoNum type="alphaUcPeriod"/>
            </a:pPr>
            <a:r>
              <a:rPr lang="en-US" altLang="en-US" dirty="0">
                <a:effectLst>
                  <a:outerShdw blurRad="38100" dist="38100" dir="2700000" algn="tl">
                    <a:srgbClr val="000000">
                      <a:alpha val="43137"/>
                    </a:srgbClr>
                  </a:outerShdw>
                </a:effectLst>
              </a:rPr>
              <a:t>Selective and non-comprehensive history</a:t>
            </a:r>
          </a:p>
          <a:p>
            <a:pPr marL="461963" indent="-461963">
              <a:buSzPct val="100000"/>
              <a:buFontTx/>
              <a:buAutoNum type="alphaUcPeriod"/>
            </a:pPr>
            <a:r>
              <a:rPr lang="en-US" altLang="en-US" dirty="0">
                <a:effectLst>
                  <a:outerShdw blurRad="38100" dist="38100" dir="2700000" algn="tl">
                    <a:srgbClr val="000000">
                      <a:alpha val="43137"/>
                    </a:srgbClr>
                  </a:outerShdw>
                </a:effectLst>
              </a:rPr>
              <a:t>What is at stake?</a:t>
            </a:r>
          </a:p>
        </p:txBody>
      </p:sp>
    </p:spTree>
    <p:extLst>
      <p:ext uri="{BB962C8B-B14F-4D97-AF65-F5344CB8AC3E}">
        <p14:creationId xmlns:p14="http://schemas.microsoft.com/office/powerpoint/2010/main" val="229197729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CA0D9F-3219-4AF9-ACF1-1BC49CE364C7}"/>
              </a:ext>
            </a:extLst>
          </p:cNvPr>
          <p:cNvPicPr>
            <a:picLocks noChangeAspect="1"/>
          </p:cNvPicPr>
          <p:nvPr/>
        </p:nvPicPr>
        <p:blipFill>
          <a:blip r:embed="rId2"/>
          <a:stretch>
            <a:fillRect/>
          </a:stretch>
        </p:blipFill>
        <p:spPr>
          <a:xfrm>
            <a:off x="675014" y="228600"/>
            <a:ext cx="7793972"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58001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676400" y="228600"/>
            <a:ext cx="5099050" cy="685800"/>
          </a:xfrm>
        </p:spPr>
        <p:txBody>
          <a:bodyPr/>
          <a:lstStyle/>
          <a:p>
            <a:pPr algn="ctr"/>
            <a:r>
              <a:rPr lang="en-US" altLang="en-US" sz="3600" dirty="0">
                <a:effectLst>
                  <a:outerShdw blurRad="38100" dist="38100" dir="2700000" algn="tl">
                    <a:srgbClr val="000000">
                      <a:alpha val="43137"/>
                    </a:srgbClr>
                  </a:outerShdw>
                </a:effectLst>
              </a:rPr>
              <a:t>I. The Setting (10:1-3)</a:t>
            </a:r>
          </a:p>
        </p:txBody>
      </p:sp>
      <p:sp>
        <p:nvSpPr>
          <p:cNvPr id="19459" name="Rectangle 3"/>
          <p:cNvSpPr>
            <a:spLocks noGrp="1" noChangeArrowheads="1"/>
          </p:cNvSpPr>
          <p:nvPr>
            <p:ph type="body" idx="1"/>
          </p:nvPr>
        </p:nvSpPr>
        <p:spPr>
          <a:xfrm>
            <a:off x="1371600" y="1143000"/>
            <a:ext cx="4572000" cy="3657600"/>
          </a:xfrm>
        </p:spPr>
        <p:txBody>
          <a:bodyPr/>
          <a:lstStyle/>
          <a:p>
            <a:pPr marL="457200" indent="-457200">
              <a:spcBef>
                <a:spcPct val="0"/>
              </a:spcBef>
              <a:spcAft>
                <a:spcPts val="3600"/>
              </a:spcAft>
              <a:buSzPct val="100000"/>
              <a:buAutoNum type="alphaUcPeriod"/>
            </a:pPr>
            <a:r>
              <a:rPr lang="en-US" altLang="en-US" dirty="0">
                <a:effectLst>
                  <a:outerShdw blurRad="38100" dist="38100" dir="2700000" algn="tl">
                    <a:srgbClr val="000000">
                      <a:alpha val="43137"/>
                    </a:srgbClr>
                  </a:outerShdw>
                </a:effectLst>
              </a:rPr>
              <a:t>Historically (v. 1)</a:t>
            </a:r>
          </a:p>
          <a:p>
            <a:pPr marL="914400" lvl="1" indent="-457200">
              <a:spcBef>
                <a:spcPct val="0"/>
              </a:spcBef>
              <a:spcAft>
                <a:spcPts val="3600"/>
              </a:spcAft>
              <a:buSzPct val="100000"/>
              <a:buAutoNum type="arabicPeriod"/>
            </a:pPr>
            <a:r>
              <a:rPr lang="en-US" altLang="en-US" dirty="0">
                <a:effectLst>
                  <a:outerShdw blurRad="38100" dist="38100" dir="2700000" algn="tl">
                    <a:srgbClr val="000000">
                      <a:alpha val="43137"/>
                    </a:srgbClr>
                  </a:outerShdw>
                </a:effectLst>
              </a:rPr>
              <a:t>Cyrus of Persia</a:t>
            </a:r>
          </a:p>
          <a:p>
            <a:pPr marL="914400" lvl="1" indent="-457200">
              <a:spcBef>
                <a:spcPct val="0"/>
              </a:spcBef>
              <a:spcAft>
                <a:spcPts val="3600"/>
              </a:spcAft>
              <a:buSzPct val="100000"/>
              <a:buAutoNum type="arabicPeriod"/>
            </a:pPr>
            <a:r>
              <a:rPr lang="en-US" altLang="en-US" dirty="0">
                <a:effectLst>
                  <a:outerShdw blurRad="38100" dist="38100" dir="2700000" algn="tl">
                    <a:srgbClr val="000000">
                      <a:alpha val="43137"/>
                    </a:srgbClr>
                  </a:outerShdw>
                </a:effectLst>
              </a:rPr>
              <a:t>Third year of Cyrus</a:t>
            </a:r>
          </a:p>
          <a:p>
            <a:pPr marL="457200" indent="-457200">
              <a:spcBef>
                <a:spcPct val="0"/>
              </a:spcBef>
              <a:spcAft>
                <a:spcPts val="3600"/>
              </a:spcAft>
              <a:buSzPct val="100000"/>
              <a:buFont typeface="Wingdings" pitchFamily="2" charset="2"/>
              <a:buAutoNum type="alphaUcPeriod"/>
            </a:pPr>
            <a:r>
              <a:rPr lang="en-US" altLang="en-US" dirty="0">
                <a:effectLst>
                  <a:outerShdw blurRad="38100" dist="38100" dir="2700000" algn="tl">
                    <a:srgbClr val="000000">
                      <a:alpha val="43137"/>
                    </a:srgbClr>
                  </a:outerShdw>
                </a:effectLst>
              </a:rPr>
              <a:t>Personally (v. 2-3)</a:t>
            </a:r>
          </a:p>
        </p:txBody>
      </p:sp>
      <p:pic>
        <p:nvPicPr>
          <p:cNvPr id="7" name="Picture 2" descr="Daniel-7_5-Bear-Beas-Final_edited">
            <a:extLst>
              <a:ext uri="{FF2B5EF4-FFF2-40B4-BE49-F238E27FC236}">
                <a16:creationId xmlns:a16="http://schemas.microsoft.com/office/drawing/2014/main" id="{99CF208B-EB17-4896-96F8-9C83BB5DAF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5450" y="1033463"/>
            <a:ext cx="1272601" cy="2319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DD254283-3124-4754-AE79-D544EF823F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5237" y="3526961"/>
            <a:ext cx="2230244" cy="1219200"/>
          </a:xfrm>
          <a:prstGeom prst="rect">
            <a:avLst/>
          </a:prstGeom>
        </p:spPr>
      </p:pic>
      <p:pic>
        <p:nvPicPr>
          <p:cNvPr id="8" name="Picture 2" descr="http://slbc.org/wp-content/uploads/2014/09/Book-of-Daniel-weppage.jpg">
            <a:extLst>
              <a:ext uri="{FF2B5EF4-FFF2-40B4-BE49-F238E27FC236}">
                <a16:creationId xmlns:a16="http://schemas.microsoft.com/office/drawing/2014/main" id="{6227E46F-3AB6-4229-AB44-5A030188811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65047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955" y="72861"/>
            <a:ext cx="8974090" cy="6712278"/>
          </a:xfrm>
          <a:prstGeom prst="rect">
            <a:avLst/>
          </a:prstGeom>
        </p:spPr>
      </p:pic>
      <p:sp>
        <p:nvSpPr>
          <p:cNvPr id="3" name="Content Placeholder 2"/>
          <p:cNvSpPr>
            <a:spLocks noGrp="1"/>
          </p:cNvSpPr>
          <p:nvPr>
            <p:ph idx="1"/>
          </p:nvPr>
        </p:nvSpPr>
        <p:spPr>
          <a:xfrm>
            <a:off x="571500" y="152400"/>
            <a:ext cx="8001000" cy="3581400"/>
          </a:xfrm>
        </p:spPr>
        <p:txBody>
          <a:bodyPr/>
          <a:lstStyle/>
          <a:p>
            <a:pPr algn="ctr">
              <a:spcBef>
                <a:spcPts val="0"/>
              </a:spcBef>
              <a:spcAft>
                <a:spcPts val="1200"/>
              </a:spcAft>
              <a:buNone/>
              <a:defRPr/>
            </a:pPr>
            <a:r>
              <a:rPr lang="en-US" sz="3600" dirty="0">
                <a:effectLst>
                  <a:outerShdw blurRad="38100" dist="38100" dir="2700000" algn="tl">
                    <a:srgbClr val="000000">
                      <a:alpha val="43137"/>
                    </a:srgbClr>
                  </a:outerShdw>
                </a:effectLst>
              </a:rPr>
              <a:t>	</a:t>
            </a:r>
            <a:r>
              <a:rPr lang="en-US" sz="4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Ezekiel</a:t>
            </a:r>
            <a:r>
              <a:rPr lang="en-US" altLang="en-US" sz="4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5:5</a:t>
            </a:r>
            <a:endParaRPr lang="en-US" sz="4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marL="0" indent="0" algn="just">
              <a:buNone/>
              <a:defRPr/>
            </a:pP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says the Lord </a:t>
            </a:r>
            <a:r>
              <a:rPr lang="en-US" sz="44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is Jerusalem; I have set her at </a:t>
            </a:r>
            <a:r>
              <a:rPr lang="en-US" sz="4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center of the nations</a:t>
            </a:r>
            <a:r>
              <a:rPr lang="en-US" sz="4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lands around her.’”</a:t>
            </a:r>
          </a:p>
        </p:txBody>
      </p:sp>
    </p:spTree>
    <p:extLst>
      <p:ext uri="{BB962C8B-B14F-4D97-AF65-F5344CB8AC3E}">
        <p14:creationId xmlns:p14="http://schemas.microsoft.com/office/powerpoint/2010/main" val="41181704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955" y="72861"/>
            <a:ext cx="8974090" cy="6712278"/>
          </a:xfrm>
          <a:prstGeom prst="rect">
            <a:avLst/>
          </a:prstGeom>
        </p:spPr>
      </p:pic>
      <p:sp>
        <p:nvSpPr>
          <p:cNvPr id="3" name="Content Placeholder 2"/>
          <p:cNvSpPr>
            <a:spLocks noGrp="1"/>
          </p:cNvSpPr>
          <p:nvPr>
            <p:ph idx="1"/>
          </p:nvPr>
        </p:nvSpPr>
        <p:spPr>
          <a:xfrm>
            <a:off x="571500" y="152400"/>
            <a:ext cx="8001000" cy="3581400"/>
          </a:xfrm>
        </p:spPr>
        <p:txBody>
          <a:bodyPr/>
          <a:lstStyle/>
          <a:p>
            <a:pPr algn="ctr">
              <a:spcBef>
                <a:spcPts val="0"/>
              </a:spcBef>
              <a:spcAft>
                <a:spcPts val="1200"/>
              </a:spcAft>
              <a:buNone/>
              <a:defRPr/>
            </a:pPr>
            <a:r>
              <a:rPr lang="en-US" sz="3600" dirty="0"/>
              <a:t>	</a:t>
            </a:r>
            <a:r>
              <a:rPr lang="en-US" sz="4800" dirty="0">
                <a:solidFill>
                  <a:schemeClr val="tx2"/>
                </a:solidFill>
                <a:latin typeface="Calibri" panose="020F0502020204030204" pitchFamily="34" charset="0"/>
                <a:ea typeface="+mj-ea"/>
                <a:cs typeface="Calibri" panose="020F0502020204030204" pitchFamily="34" charset="0"/>
              </a:rPr>
              <a:t>Ezekiel</a:t>
            </a:r>
            <a:r>
              <a:rPr lang="en-US" altLang="en-US" sz="4800" dirty="0">
                <a:solidFill>
                  <a:schemeClr val="tx2"/>
                </a:solidFill>
                <a:latin typeface="Calibri" panose="020F0502020204030204" pitchFamily="34" charset="0"/>
                <a:ea typeface="+mj-ea"/>
                <a:cs typeface="Calibri" panose="020F0502020204030204" pitchFamily="34" charset="0"/>
              </a:rPr>
              <a:t> 38:12</a:t>
            </a:r>
            <a:endParaRPr lang="en-US" sz="4800" dirty="0">
              <a:solidFill>
                <a:schemeClr val="tx2"/>
              </a:solidFill>
              <a:latin typeface="Calibri" panose="020F0502020204030204" pitchFamily="34" charset="0"/>
              <a:ea typeface="+mj-ea"/>
              <a:cs typeface="Calibri" panose="020F0502020204030204" pitchFamily="34" charset="0"/>
            </a:endParaRPr>
          </a:p>
          <a:p>
            <a:pPr marL="0" indent="0" algn="just">
              <a:buNone/>
              <a:defRPr/>
            </a:pPr>
            <a:r>
              <a:rPr lang="en-US" sz="3600" dirty="0">
                <a:latin typeface="Calibri" panose="020F0502020204030204" pitchFamily="34" charset="0"/>
                <a:cs typeface="Calibri" panose="020F0502020204030204" pitchFamily="34" charset="0"/>
              </a:rPr>
              <a:t>“to capture spoil and to seize plunder, to turn your hand against the waste places which are </a:t>
            </a:r>
            <a:r>
              <a:rPr lang="en-US" sz="3600" i="1" dirty="0">
                <a:latin typeface="Calibri" panose="020F0502020204030204" pitchFamily="34" charset="0"/>
                <a:cs typeface="Calibri" panose="020F0502020204030204" pitchFamily="34" charset="0"/>
              </a:rPr>
              <a:t>now</a:t>
            </a:r>
            <a:r>
              <a:rPr lang="en-US" sz="3600" dirty="0">
                <a:latin typeface="Calibri" panose="020F0502020204030204" pitchFamily="34" charset="0"/>
                <a:cs typeface="Calibri" panose="020F0502020204030204" pitchFamily="34" charset="0"/>
              </a:rPr>
              <a:t> inhabited, and against the people who are gathered from the nations, who have acquired cattle and goods, </a:t>
            </a:r>
            <a:r>
              <a:rPr lang="en-US" sz="3600" b="1" u="sng" dirty="0">
                <a:solidFill>
                  <a:srgbClr val="FFFFCC"/>
                </a:solidFill>
                <a:latin typeface="Calibri" panose="020F0502020204030204" pitchFamily="34" charset="0"/>
                <a:cs typeface="Calibri" panose="020F0502020204030204" pitchFamily="34" charset="0"/>
              </a:rPr>
              <a:t>who live at the center of the world</a:t>
            </a:r>
            <a:r>
              <a:rPr lang="en-US"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7212816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A8C8D9-894F-43BB-9066-6CE5F1E5341F}"/>
              </a:ext>
            </a:extLst>
          </p:cNvPr>
          <p:cNvSpPr>
            <a:spLocks noGrp="1" noChangeArrowheads="1"/>
          </p:cNvSpPr>
          <p:nvPr>
            <p:ph type="title"/>
          </p:nvPr>
        </p:nvSpPr>
        <p:spPr>
          <a:xfrm>
            <a:off x="1104900" y="228600"/>
            <a:ext cx="6934200" cy="685800"/>
          </a:xfrm>
        </p:spPr>
        <p:txBody>
          <a:bodyPr/>
          <a:lstStyle/>
          <a:p>
            <a:pPr algn="ctr"/>
            <a:r>
              <a:rPr lang="en-US" altLang="en-US" sz="3600" dirty="0">
                <a:effectLst>
                  <a:outerShdw blurRad="38100" dist="38100" dir="2700000" algn="tl">
                    <a:srgbClr val="000000">
                      <a:alpha val="43137"/>
                    </a:srgbClr>
                  </a:outerShdw>
                </a:effectLst>
              </a:rPr>
              <a:t>PTOLEMIES AND SELEUCIDS 11:5-20</a:t>
            </a:r>
          </a:p>
        </p:txBody>
      </p:sp>
      <p:sp>
        <p:nvSpPr>
          <p:cNvPr id="13315" name="Rectangle 3">
            <a:extLst>
              <a:ext uri="{FF2B5EF4-FFF2-40B4-BE49-F238E27FC236}">
                <a16:creationId xmlns:a16="http://schemas.microsoft.com/office/drawing/2014/main" id="{27709FB3-78BC-44BF-9F29-3D73BA77A4A8}"/>
              </a:ext>
            </a:extLst>
          </p:cNvPr>
          <p:cNvSpPr>
            <a:spLocks noGrp="1" noChangeArrowheads="1"/>
          </p:cNvSpPr>
          <p:nvPr>
            <p:ph type="body" idx="1"/>
          </p:nvPr>
        </p:nvSpPr>
        <p:spPr>
          <a:xfrm>
            <a:off x="552450" y="990600"/>
            <a:ext cx="8039100" cy="5486400"/>
          </a:xfrm>
        </p:spPr>
        <p:txBody>
          <a:bodyPr/>
          <a:lstStyle/>
          <a:p>
            <a:pPr marL="461963" indent="-461963">
              <a:buSzPct val="100000"/>
              <a:buFontTx/>
              <a:buAutoNum type="alphaUcPeriod"/>
            </a:pPr>
            <a:r>
              <a:rPr lang="en-US" altLang="en-US" dirty="0">
                <a:effectLst>
                  <a:outerShdw blurRad="38100" dist="38100" dir="2700000" algn="tl">
                    <a:srgbClr val="000000">
                      <a:alpha val="43137"/>
                    </a:srgbClr>
                  </a:outerShdw>
                </a:effectLst>
              </a:rPr>
              <a:t>History of warfare between the 2 dynasties</a:t>
            </a:r>
          </a:p>
          <a:p>
            <a:pPr marL="461963" indent="-461963">
              <a:buSzPct val="100000"/>
              <a:buFontTx/>
              <a:buAutoNum type="alphaUcPeriod"/>
            </a:pPr>
            <a:r>
              <a:rPr lang="en-US" altLang="en-US" dirty="0">
                <a:effectLst>
                  <a:outerShdw blurRad="38100" dist="38100" dir="2700000" algn="tl">
                    <a:srgbClr val="000000">
                      <a:alpha val="43137"/>
                    </a:srgbClr>
                  </a:outerShdw>
                </a:effectLst>
              </a:rPr>
              <a:t>Ptolemies of Egypt vs. Seleucids of Syria</a:t>
            </a:r>
          </a:p>
          <a:p>
            <a:pPr marL="461963" indent="-461963">
              <a:buSzPct val="100000"/>
              <a:buFontTx/>
              <a:buAutoNum type="alphaUcPeriod"/>
            </a:pPr>
            <a:r>
              <a:rPr lang="en-US" altLang="en-US" dirty="0">
                <a:effectLst>
                  <a:outerShdw blurRad="38100" dist="38100" dir="2700000" algn="tl">
                    <a:srgbClr val="000000">
                      <a:alpha val="43137"/>
                    </a:srgbClr>
                  </a:outerShdw>
                </a:effectLst>
              </a:rPr>
              <a:t>King of the South vs. King of the North</a:t>
            </a:r>
          </a:p>
          <a:p>
            <a:pPr marL="461963" indent="-461963">
              <a:buSzPct val="100000"/>
              <a:buFontTx/>
              <a:buAutoNum type="alphaUcPeriod"/>
            </a:pPr>
            <a:r>
              <a:rPr lang="en-US" altLang="en-US" dirty="0">
                <a:effectLst>
                  <a:outerShdw blurRad="38100" dist="38100" dir="2700000" algn="tl">
                    <a:srgbClr val="000000">
                      <a:alpha val="43137"/>
                    </a:srgbClr>
                  </a:outerShdw>
                </a:effectLst>
              </a:rPr>
              <a:t>From 323 BC – 175 BC </a:t>
            </a:r>
          </a:p>
          <a:p>
            <a:pPr marL="461963" indent="-461963">
              <a:buSzPct val="100000"/>
              <a:buFontTx/>
              <a:buAutoNum type="alphaUcPeriod"/>
            </a:pPr>
            <a:r>
              <a:rPr lang="en-US" altLang="en-US" dirty="0">
                <a:effectLst>
                  <a:outerShdw blurRad="38100" dist="38100" dir="2700000" algn="tl">
                    <a:srgbClr val="000000">
                      <a:alpha val="43137"/>
                    </a:srgbClr>
                  </a:outerShdw>
                </a:effectLst>
              </a:rPr>
              <a:t>The beautiful land = Israel</a:t>
            </a:r>
          </a:p>
          <a:p>
            <a:pPr marL="461963" indent="-461963">
              <a:buSzPct val="100000"/>
              <a:buFontTx/>
              <a:buAutoNum type="alphaUcPeriod"/>
            </a:pPr>
            <a:r>
              <a:rPr lang="en-US" altLang="en-US" b="1" u="sng" dirty="0">
                <a:solidFill>
                  <a:srgbClr val="FFFFCC"/>
                </a:solidFill>
                <a:effectLst>
                  <a:outerShdw blurRad="38100" dist="38100" dir="2700000" algn="tl">
                    <a:srgbClr val="000000">
                      <a:alpha val="43137"/>
                    </a:srgbClr>
                  </a:outerShdw>
                </a:effectLst>
              </a:rPr>
              <a:t>Cassander and Lysimachus not in view</a:t>
            </a:r>
          </a:p>
          <a:p>
            <a:pPr marL="461963" indent="-461963">
              <a:buSzPct val="100000"/>
              <a:buFontTx/>
              <a:buAutoNum type="alphaUcPeriod"/>
            </a:pPr>
            <a:r>
              <a:rPr lang="en-US" altLang="en-US" dirty="0">
                <a:effectLst>
                  <a:outerShdw blurRad="38100" dist="38100" dir="2700000" algn="tl">
                    <a:srgbClr val="000000">
                      <a:alpha val="43137"/>
                    </a:srgbClr>
                  </a:outerShdw>
                </a:effectLst>
              </a:rPr>
              <a:t>Key transition in 198 B.C.</a:t>
            </a:r>
          </a:p>
          <a:p>
            <a:pPr marL="461963" indent="-461963">
              <a:buSzPct val="100000"/>
              <a:buFontTx/>
              <a:buAutoNum type="alphaUcPeriod"/>
            </a:pPr>
            <a:r>
              <a:rPr lang="en-US" altLang="en-US" dirty="0">
                <a:effectLst>
                  <a:outerShdw blurRad="38100" dist="38100" dir="2700000" algn="tl">
                    <a:srgbClr val="000000">
                      <a:alpha val="43137"/>
                    </a:srgbClr>
                  </a:outerShdw>
                </a:effectLst>
              </a:rPr>
              <a:t>Selective and non-comprehensive history</a:t>
            </a:r>
          </a:p>
          <a:p>
            <a:pPr marL="461963" indent="-461963">
              <a:buSzPct val="100000"/>
              <a:buFontTx/>
              <a:buAutoNum type="alphaUcPeriod"/>
            </a:pPr>
            <a:r>
              <a:rPr lang="en-US" altLang="en-US" dirty="0">
                <a:effectLst>
                  <a:outerShdw blurRad="38100" dist="38100" dir="2700000" algn="tl">
                    <a:srgbClr val="000000">
                      <a:alpha val="43137"/>
                    </a:srgbClr>
                  </a:outerShdw>
                </a:effectLst>
              </a:rPr>
              <a:t>What is at stake?</a:t>
            </a:r>
          </a:p>
        </p:txBody>
      </p:sp>
    </p:spTree>
    <p:extLst>
      <p:ext uri="{BB962C8B-B14F-4D97-AF65-F5344CB8AC3E}">
        <p14:creationId xmlns:p14="http://schemas.microsoft.com/office/powerpoint/2010/main" val="188335485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CA0D9F-3219-4AF9-ACF1-1BC49CE364C7}"/>
              </a:ext>
            </a:extLst>
          </p:cNvPr>
          <p:cNvPicPr>
            <a:picLocks noChangeAspect="1"/>
          </p:cNvPicPr>
          <p:nvPr/>
        </p:nvPicPr>
        <p:blipFill>
          <a:blip r:embed="rId2"/>
          <a:stretch>
            <a:fillRect/>
          </a:stretch>
        </p:blipFill>
        <p:spPr>
          <a:xfrm>
            <a:off x="675014" y="228600"/>
            <a:ext cx="7793972"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3764247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DBFBCF3-702D-4C55-9AD0-14CCC156C602}"/>
              </a:ext>
            </a:extLst>
          </p:cNvPr>
          <p:cNvSpPr>
            <a:spLocks noGrp="1" noChangeArrowheads="1"/>
          </p:cNvSpPr>
          <p:nvPr>
            <p:ph type="title"/>
          </p:nvPr>
        </p:nvSpPr>
        <p:spPr>
          <a:xfrm>
            <a:off x="2347993" y="228600"/>
            <a:ext cx="4448014" cy="1143000"/>
          </a:xfrm>
        </p:spPr>
        <p:txBody>
          <a:bodyPr/>
          <a:lstStyle/>
          <a:p>
            <a:pPr algn="ctr"/>
            <a:r>
              <a:rPr lang="en-US" altLang="en-US" sz="4000" dirty="0">
                <a:effectLst>
                  <a:outerShdw blurRad="38100" dist="38100" dir="2700000" algn="tl">
                    <a:srgbClr val="000000">
                      <a:alpha val="43137"/>
                    </a:srgbClr>
                  </a:outerShdw>
                </a:effectLst>
              </a:rPr>
              <a:t>Four Generals</a:t>
            </a:r>
            <a:br>
              <a:rPr lang="en-US" altLang="en-US" sz="40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Daniel 7:6; 8:8, 22</a:t>
            </a:r>
            <a:endParaRPr lang="en-US" altLang="en-US" sz="4000" dirty="0">
              <a:effectLst>
                <a:outerShdw blurRad="38100" dist="38100" dir="2700000" algn="tl">
                  <a:srgbClr val="000000">
                    <a:alpha val="43137"/>
                  </a:srgbClr>
                </a:outerShdw>
              </a:effectLst>
            </a:endParaRPr>
          </a:p>
        </p:txBody>
      </p:sp>
      <p:graphicFrame>
        <p:nvGraphicFramePr>
          <p:cNvPr id="2" name="Table 1">
            <a:extLst>
              <a:ext uri="{FF2B5EF4-FFF2-40B4-BE49-F238E27FC236}">
                <a16:creationId xmlns:a16="http://schemas.microsoft.com/office/drawing/2014/main" id="{460C70B0-D5A7-4769-B189-7570899E49D7}"/>
              </a:ext>
            </a:extLst>
          </p:cNvPr>
          <p:cNvGraphicFramePr>
            <a:graphicFrameLocks noGrp="1"/>
          </p:cNvGraphicFramePr>
          <p:nvPr>
            <p:extLst>
              <p:ext uri="{D42A27DB-BD31-4B8C-83A1-F6EECF244321}">
                <p14:modId xmlns:p14="http://schemas.microsoft.com/office/powerpoint/2010/main" val="2327997484"/>
              </p:ext>
            </p:extLst>
          </p:nvPr>
        </p:nvGraphicFramePr>
        <p:xfrm>
          <a:off x="1028700" y="1600200"/>
          <a:ext cx="7086600" cy="3474720"/>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3340154120"/>
                    </a:ext>
                  </a:extLst>
                </a:gridCol>
                <a:gridCol w="3543300">
                  <a:extLst>
                    <a:ext uri="{9D8B030D-6E8A-4147-A177-3AD203B41FA5}">
                      <a16:colId xmlns:a16="http://schemas.microsoft.com/office/drawing/2014/main" val="1867013496"/>
                    </a:ext>
                  </a:extLst>
                </a:gridCol>
              </a:tblGrid>
              <a:tr h="1737360">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Cassander</a:t>
                      </a:r>
                    </a:p>
                    <a:p>
                      <a:pPr algn="ctr"/>
                      <a:r>
                        <a:rPr lang="en-US" altLang="en-US" sz="3600" dirty="0">
                          <a:latin typeface="Calibri" panose="020F0502020204030204" pitchFamily="34" charset="0"/>
                          <a:cs typeface="Calibri" panose="020F0502020204030204" pitchFamily="34" charset="0"/>
                        </a:rPr>
                        <a:t>Macedonia</a:t>
                      </a:r>
                    </a:p>
                  </a:txBody>
                  <a:tcPr anchor="ctr">
                    <a:solidFill>
                      <a:schemeClr val="tx2">
                        <a:lumMod val="75000"/>
                      </a:schemeClr>
                    </a:solidFill>
                  </a:tcPr>
                </a:tc>
                <a:tc>
                  <a:txBody>
                    <a:bodyPr/>
                    <a:lstStyle/>
                    <a:p>
                      <a:pPr marL="0" algn="ctr" defTabSz="914400" rtl="0" eaLnBrk="1" latinLnBrk="0" hangingPunct="1"/>
                      <a:r>
                        <a:rPr lang="en-US" altLang="en-US" sz="3600" b="1" kern="1200" dirty="0">
                          <a:solidFill>
                            <a:schemeClr val="lt1"/>
                          </a:solidFill>
                          <a:latin typeface="Calibri" panose="020F0502020204030204" pitchFamily="34" charset="0"/>
                          <a:ea typeface="+mn-ea"/>
                          <a:cs typeface="Calibri" panose="020F0502020204030204" pitchFamily="34" charset="0"/>
                        </a:rPr>
                        <a:t>Ptolemy</a:t>
                      </a:r>
                    </a:p>
                    <a:p>
                      <a:pPr algn="ctr"/>
                      <a:r>
                        <a:rPr lang="en-US" altLang="en-US" sz="3600" dirty="0">
                          <a:latin typeface="Calibri" panose="020F0502020204030204" pitchFamily="34" charset="0"/>
                          <a:cs typeface="Calibri" panose="020F0502020204030204" pitchFamily="34" charset="0"/>
                        </a:rPr>
                        <a:t>Egypt</a:t>
                      </a:r>
                    </a:p>
                  </a:txBody>
                  <a:tcPr anchor="ctr">
                    <a:solidFill>
                      <a:srgbClr val="C00000"/>
                    </a:solidFill>
                  </a:tcPr>
                </a:tc>
                <a:extLst>
                  <a:ext uri="{0D108BD9-81ED-4DB2-BD59-A6C34878D82A}">
                    <a16:rowId xmlns:a16="http://schemas.microsoft.com/office/drawing/2014/main" val="58391898"/>
                  </a:ext>
                </a:extLst>
              </a:tr>
              <a:tr h="1737360">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Lysimachus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Thrace &amp;</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 Asia Minor</a:t>
                      </a:r>
                      <a:endParaRPr lang="en-US" sz="3600" b="1" kern="1200" dirty="0">
                        <a:solidFill>
                          <a:schemeClr val="lt1"/>
                        </a:solidFill>
                        <a:latin typeface="Calibri" panose="020F0502020204030204" pitchFamily="34" charset="0"/>
                        <a:ea typeface="+mn-ea"/>
                        <a:cs typeface="Calibri" panose="020F0502020204030204" pitchFamily="34" charset="0"/>
                      </a:endParaRPr>
                    </a:p>
                  </a:txBody>
                  <a:tcPr anchor="ctr">
                    <a:solidFill>
                      <a:schemeClr val="accent1"/>
                    </a:solidFill>
                  </a:tcPr>
                </a:tc>
                <a:tc>
                  <a:txBody>
                    <a:bodyPr/>
                    <a:lstStyle/>
                    <a:p>
                      <a:pPr algn="ctr"/>
                      <a:r>
                        <a:rPr lang="en-US" altLang="en-US" sz="3600" b="1" kern="1200" dirty="0">
                          <a:solidFill>
                            <a:srgbClr val="FFFFCC"/>
                          </a:solidFill>
                          <a:latin typeface="Calibri" panose="020F0502020204030204" pitchFamily="34" charset="0"/>
                          <a:ea typeface="+mn-ea"/>
                          <a:cs typeface="Calibri" panose="020F0502020204030204" pitchFamily="34" charset="0"/>
                        </a:rPr>
                        <a:t>Seleucus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Syria </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(including Israel)</a:t>
                      </a:r>
                    </a:p>
                  </a:txBody>
                  <a:tcPr anchor="ctr">
                    <a:solidFill>
                      <a:srgbClr val="C00000"/>
                    </a:solidFill>
                  </a:tcPr>
                </a:tc>
                <a:extLst>
                  <a:ext uri="{0D108BD9-81ED-4DB2-BD59-A6C34878D82A}">
                    <a16:rowId xmlns:a16="http://schemas.microsoft.com/office/drawing/2014/main" val="2928192964"/>
                  </a:ext>
                </a:extLst>
              </a:tr>
            </a:tbl>
          </a:graphicData>
        </a:graphic>
      </p:graphicFrame>
    </p:spTree>
    <p:extLst>
      <p:ext uri="{BB962C8B-B14F-4D97-AF65-F5344CB8AC3E}">
        <p14:creationId xmlns:p14="http://schemas.microsoft.com/office/powerpoint/2010/main" val="244789729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A8C8D9-894F-43BB-9066-6CE5F1E5341F}"/>
              </a:ext>
            </a:extLst>
          </p:cNvPr>
          <p:cNvSpPr>
            <a:spLocks noGrp="1" noChangeArrowheads="1"/>
          </p:cNvSpPr>
          <p:nvPr>
            <p:ph type="title"/>
          </p:nvPr>
        </p:nvSpPr>
        <p:spPr>
          <a:xfrm>
            <a:off x="1104900" y="228600"/>
            <a:ext cx="6934200" cy="685800"/>
          </a:xfrm>
        </p:spPr>
        <p:txBody>
          <a:bodyPr/>
          <a:lstStyle/>
          <a:p>
            <a:pPr algn="ctr"/>
            <a:r>
              <a:rPr lang="en-US" altLang="en-US" sz="3600" dirty="0">
                <a:effectLst>
                  <a:outerShdw blurRad="38100" dist="38100" dir="2700000" algn="tl">
                    <a:srgbClr val="000000">
                      <a:alpha val="43137"/>
                    </a:srgbClr>
                  </a:outerShdw>
                </a:effectLst>
              </a:rPr>
              <a:t>PTOLEMIES AND SELEUCIDS 11:5-20</a:t>
            </a:r>
          </a:p>
        </p:txBody>
      </p:sp>
      <p:sp>
        <p:nvSpPr>
          <p:cNvPr id="13315" name="Rectangle 3">
            <a:extLst>
              <a:ext uri="{FF2B5EF4-FFF2-40B4-BE49-F238E27FC236}">
                <a16:creationId xmlns:a16="http://schemas.microsoft.com/office/drawing/2014/main" id="{27709FB3-78BC-44BF-9F29-3D73BA77A4A8}"/>
              </a:ext>
            </a:extLst>
          </p:cNvPr>
          <p:cNvSpPr>
            <a:spLocks noGrp="1" noChangeArrowheads="1"/>
          </p:cNvSpPr>
          <p:nvPr>
            <p:ph type="body" idx="1"/>
          </p:nvPr>
        </p:nvSpPr>
        <p:spPr>
          <a:xfrm>
            <a:off x="552450" y="990600"/>
            <a:ext cx="8039100" cy="5486400"/>
          </a:xfrm>
        </p:spPr>
        <p:txBody>
          <a:bodyPr/>
          <a:lstStyle/>
          <a:p>
            <a:pPr marL="461963" indent="-461963">
              <a:buSzPct val="100000"/>
              <a:buFontTx/>
              <a:buAutoNum type="alphaUcPeriod"/>
            </a:pPr>
            <a:r>
              <a:rPr lang="en-US" altLang="en-US" dirty="0">
                <a:effectLst>
                  <a:outerShdw blurRad="38100" dist="38100" dir="2700000" algn="tl">
                    <a:srgbClr val="000000">
                      <a:alpha val="43137"/>
                    </a:srgbClr>
                  </a:outerShdw>
                </a:effectLst>
              </a:rPr>
              <a:t>History of warfare between the 2 dynasties</a:t>
            </a:r>
          </a:p>
          <a:p>
            <a:pPr marL="461963" indent="-461963">
              <a:buSzPct val="100000"/>
              <a:buFontTx/>
              <a:buAutoNum type="alphaUcPeriod"/>
            </a:pPr>
            <a:r>
              <a:rPr lang="en-US" altLang="en-US" dirty="0">
                <a:effectLst>
                  <a:outerShdw blurRad="38100" dist="38100" dir="2700000" algn="tl">
                    <a:srgbClr val="000000">
                      <a:alpha val="43137"/>
                    </a:srgbClr>
                  </a:outerShdw>
                </a:effectLst>
              </a:rPr>
              <a:t>Ptolemies of Egypt vs. Seleucids of Syria</a:t>
            </a:r>
          </a:p>
          <a:p>
            <a:pPr marL="461963" indent="-461963">
              <a:buSzPct val="100000"/>
              <a:buFontTx/>
              <a:buAutoNum type="alphaUcPeriod"/>
            </a:pPr>
            <a:r>
              <a:rPr lang="en-US" altLang="en-US" dirty="0">
                <a:effectLst>
                  <a:outerShdw blurRad="38100" dist="38100" dir="2700000" algn="tl">
                    <a:srgbClr val="000000">
                      <a:alpha val="43137"/>
                    </a:srgbClr>
                  </a:outerShdw>
                </a:effectLst>
              </a:rPr>
              <a:t>King of the South vs. King of the North</a:t>
            </a:r>
          </a:p>
          <a:p>
            <a:pPr marL="461963" indent="-461963">
              <a:buSzPct val="100000"/>
              <a:buFontTx/>
              <a:buAutoNum type="alphaUcPeriod"/>
            </a:pPr>
            <a:r>
              <a:rPr lang="en-US" altLang="en-US" dirty="0">
                <a:effectLst>
                  <a:outerShdw blurRad="38100" dist="38100" dir="2700000" algn="tl">
                    <a:srgbClr val="000000">
                      <a:alpha val="43137"/>
                    </a:srgbClr>
                  </a:outerShdw>
                </a:effectLst>
              </a:rPr>
              <a:t>From 323 BC – 175 BC </a:t>
            </a:r>
          </a:p>
          <a:p>
            <a:pPr marL="461963" indent="-461963">
              <a:buSzPct val="100000"/>
              <a:buFontTx/>
              <a:buAutoNum type="alphaUcPeriod"/>
            </a:pPr>
            <a:r>
              <a:rPr lang="en-US" altLang="en-US" dirty="0">
                <a:effectLst>
                  <a:outerShdw blurRad="38100" dist="38100" dir="2700000" algn="tl">
                    <a:srgbClr val="000000">
                      <a:alpha val="43137"/>
                    </a:srgbClr>
                  </a:outerShdw>
                </a:effectLst>
              </a:rPr>
              <a:t>The beautiful land = Israel</a:t>
            </a:r>
          </a:p>
          <a:p>
            <a:pPr marL="461963" indent="-461963">
              <a:buSzPct val="100000"/>
              <a:buFontTx/>
              <a:buAutoNum type="alphaUcPeriod"/>
            </a:pPr>
            <a:r>
              <a:rPr lang="en-US" altLang="en-US" dirty="0">
                <a:effectLst>
                  <a:outerShdw blurRad="38100" dist="38100" dir="2700000" algn="tl">
                    <a:srgbClr val="000000">
                      <a:alpha val="43137"/>
                    </a:srgbClr>
                  </a:outerShdw>
                </a:effectLst>
              </a:rPr>
              <a:t>Cassander and Lysimachus not in view</a:t>
            </a:r>
          </a:p>
          <a:p>
            <a:pPr marL="461963" indent="-461963">
              <a:buSzPct val="100000"/>
              <a:buFontTx/>
              <a:buAutoNum type="alphaUcPeriod"/>
            </a:pPr>
            <a:r>
              <a:rPr lang="en-US" altLang="en-US" b="1" u="sng" dirty="0">
                <a:solidFill>
                  <a:srgbClr val="FFFFCC"/>
                </a:solidFill>
                <a:effectLst>
                  <a:outerShdw blurRad="38100" dist="38100" dir="2700000" algn="tl">
                    <a:srgbClr val="000000">
                      <a:alpha val="43137"/>
                    </a:srgbClr>
                  </a:outerShdw>
                </a:effectLst>
              </a:rPr>
              <a:t>Key transition in 198 B.C.</a:t>
            </a:r>
          </a:p>
          <a:p>
            <a:pPr marL="461963" indent="-461963">
              <a:buSzPct val="100000"/>
              <a:buFontTx/>
              <a:buAutoNum type="alphaUcPeriod"/>
            </a:pPr>
            <a:r>
              <a:rPr lang="en-US" altLang="en-US" dirty="0">
                <a:effectLst>
                  <a:outerShdw blurRad="38100" dist="38100" dir="2700000" algn="tl">
                    <a:srgbClr val="000000">
                      <a:alpha val="43137"/>
                    </a:srgbClr>
                  </a:outerShdw>
                </a:effectLst>
              </a:rPr>
              <a:t>Selective and non-comprehensive history</a:t>
            </a:r>
          </a:p>
          <a:p>
            <a:pPr marL="461963" indent="-461963">
              <a:buSzPct val="100000"/>
              <a:buFontTx/>
              <a:buAutoNum type="alphaUcPeriod"/>
            </a:pPr>
            <a:r>
              <a:rPr lang="en-US" altLang="en-US" dirty="0">
                <a:effectLst>
                  <a:outerShdw blurRad="38100" dist="38100" dir="2700000" algn="tl">
                    <a:srgbClr val="000000">
                      <a:alpha val="43137"/>
                    </a:srgbClr>
                  </a:outerShdw>
                </a:effectLst>
              </a:rPr>
              <a:t>What is at stake?</a:t>
            </a:r>
          </a:p>
        </p:txBody>
      </p:sp>
    </p:spTree>
    <p:extLst>
      <p:ext uri="{BB962C8B-B14F-4D97-AF65-F5344CB8AC3E}">
        <p14:creationId xmlns:p14="http://schemas.microsoft.com/office/powerpoint/2010/main" val="420178474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DBFBCF3-702D-4C55-9AD0-14CCC156C602}"/>
              </a:ext>
            </a:extLst>
          </p:cNvPr>
          <p:cNvSpPr>
            <a:spLocks noGrp="1" noChangeArrowheads="1"/>
          </p:cNvSpPr>
          <p:nvPr>
            <p:ph type="title"/>
          </p:nvPr>
        </p:nvSpPr>
        <p:spPr>
          <a:xfrm>
            <a:off x="2347993" y="228600"/>
            <a:ext cx="4448014" cy="1143000"/>
          </a:xfrm>
        </p:spPr>
        <p:txBody>
          <a:bodyPr/>
          <a:lstStyle/>
          <a:p>
            <a:pPr algn="ctr"/>
            <a:r>
              <a:rPr lang="en-US" altLang="en-US" sz="4000" dirty="0">
                <a:effectLst>
                  <a:outerShdw blurRad="38100" dist="38100" dir="2700000" algn="tl">
                    <a:srgbClr val="000000">
                      <a:alpha val="43137"/>
                    </a:srgbClr>
                  </a:outerShdw>
                </a:effectLst>
              </a:rPr>
              <a:t>Four Generals</a:t>
            </a:r>
            <a:br>
              <a:rPr lang="en-US" altLang="en-US" sz="40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Daniel 7:6; 8:8, 22</a:t>
            </a:r>
            <a:endParaRPr lang="en-US" altLang="en-US" sz="4000" dirty="0">
              <a:effectLst>
                <a:outerShdw blurRad="38100" dist="38100" dir="2700000" algn="tl">
                  <a:srgbClr val="000000">
                    <a:alpha val="43137"/>
                  </a:srgbClr>
                </a:outerShdw>
              </a:effectLst>
            </a:endParaRPr>
          </a:p>
        </p:txBody>
      </p:sp>
      <p:graphicFrame>
        <p:nvGraphicFramePr>
          <p:cNvPr id="2" name="Table 1">
            <a:extLst>
              <a:ext uri="{FF2B5EF4-FFF2-40B4-BE49-F238E27FC236}">
                <a16:creationId xmlns:a16="http://schemas.microsoft.com/office/drawing/2014/main" id="{460C70B0-D5A7-4769-B189-7570899E49D7}"/>
              </a:ext>
            </a:extLst>
          </p:cNvPr>
          <p:cNvGraphicFramePr>
            <a:graphicFrameLocks noGrp="1"/>
          </p:cNvGraphicFramePr>
          <p:nvPr>
            <p:extLst>
              <p:ext uri="{D42A27DB-BD31-4B8C-83A1-F6EECF244321}">
                <p14:modId xmlns:p14="http://schemas.microsoft.com/office/powerpoint/2010/main" val="6392120"/>
              </p:ext>
            </p:extLst>
          </p:nvPr>
        </p:nvGraphicFramePr>
        <p:xfrm>
          <a:off x="1028700" y="1600200"/>
          <a:ext cx="7086600" cy="3474720"/>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3340154120"/>
                    </a:ext>
                  </a:extLst>
                </a:gridCol>
                <a:gridCol w="3543300">
                  <a:extLst>
                    <a:ext uri="{9D8B030D-6E8A-4147-A177-3AD203B41FA5}">
                      <a16:colId xmlns:a16="http://schemas.microsoft.com/office/drawing/2014/main" val="1867013496"/>
                    </a:ext>
                  </a:extLst>
                </a:gridCol>
              </a:tblGrid>
              <a:tr h="1737360">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Cassander</a:t>
                      </a:r>
                    </a:p>
                    <a:p>
                      <a:pPr algn="ctr"/>
                      <a:r>
                        <a:rPr lang="en-US" altLang="en-US" sz="3600" dirty="0">
                          <a:latin typeface="Calibri" panose="020F0502020204030204" pitchFamily="34" charset="0"/>
                          <a:cs typeface="Calibri" panose="020F0502020204030204" pitchFamily="34" charset="0"/>
                        </a:rPr>
                        <a:t>Macedonia</a:t>
                      </a:r>
                    </a:p>
                  </a:txBody>
                  <a:tcPr anchor="ctr">
                    <a:solidFill>
                      <a:schemeClr val="tx2">
                        <a:lumMod val="75000"/>
                      </a:schemeClr>
                    </a:solidFill>
                  </a:tcPr>
                </a:tc>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Ptolemy</a:t>
                      </a:r>
                    </a:p>
                    <a:p>
                      <a:pPr algn="ctr"/>
                      <a:r>
                        <a:rPr lang="en-US" altLang="en-US" sz="3600" dirty="0">
                          <a:latin typeface="Calibri" panose="020F0502020204030204" pitchFamily="34" charset="0"/>
                          <a:cs typeface="Calibri" panose="020F0502020204030204" pitchFamily="34" charset="0"/>
                        </a:rPr>
                        <a:t>Egypt</a:t>
                      </a:r>
                    </a:p>
                  </a:txBody>
                  <a:tcPr anchor="ctr">
                    <a:solidFill>
                      <a:schemeClr val="tx2">
                        <a:lumMod val="75000"/>
                      </a:schemeClr>
                    </a:solidFill>
                  </a:tcPr>
                </a:tc>
                <a:extLst>
                  <a:ext uri="{0D108BD9-81ED-4DB2-BD59-A6C34878D82A}">
                    <a16:rowId xmlns:a16="http://schemas.microsoft.com/office/drawing/2014/main" val="58391898"/>
                  </a:ext>
                </a:extLst>
              </a:tr>
              <a:tr h="1737360">
                <a:tc>
                  <a:txBody>
                    <a:bodyPr/>
                    <a:lstStyle/>
                    <a:p>
                      <a:pPr marL="0" algn="ctr" defTabSz="914400" rtl="0" eaLnBrk="1" latinLnBrk="0" hangingPunct="1"/>
                      <a:r>
                        <a:rPr lang="en-US" altLang="en-US" sz="3600" b="1" kern="1200" dirty="0">
                          <a:solidFill>
                            <a:schemeClr val="bg2"/>
                          </a:solidFill>
                          <a:latin typeface="Calibri" panose="020F0502020204030204" pitchFamily="34" charset="0"/>
                          <a:ea typeface="+mn-ea"/>
                          <a:cs typeface="Calibri" panose="020F0502020204030204" pitchFamily="34" charset="0"/>
                        </a:rPr>
                        <a:t>Lysimachus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Thrace &amp;</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 Asia Minor</a:t>
                      </a:r>
                      <a:endParaRPr lang="en-US" sz="3600" b="1" kern="1200" dirty="0">
                        <a:solidFill>
                          <a:schemeClr val="lt1"/>
                        </a:solidFill>
                        <a:latin typeface="Calibri" panose="020F0502020204030204" pitchFamily="34" charset="0"/>
                        <a:ea typeface="+mn-ea"/>
                        <a:cs typeface="Calibri" panose="020F0502020204030204" pitchFamily="34" charset="0"/>
                      </a:endParaRPr>
                    </a:p>
                  </a:txBody>
                  <a:tcPr anchor="ctr">
                    <a:solidFill>
                      <a:schemeClr val="accent1"/>
                    </a:solidFill>
                  </a:tcPr>
                </a:tc>
                <a:tc>
                  <a:txBody>
                    <a:bodyPr/>
                    <a:lstStyle/>
                    <a:p>
                      <a:pPr algn="ctr"/>
                      <a:r>
                        <a:rPr lang="en-US" altLang="en-US" sz="3600" b="1" kern="1200" dirty="0">
                          <a:solidFill>
                            <a:srgbClr val="FFFFCC"/>
                          </a:solidFill>
                          <a:latin typeface="Calibri" panose="020F0502020204030204" pitchFamily="34" charset="0"/>
                          <a:ea typeface="+mn-ea"/>
                          <a:cs typeface="Calibri" panose="020F0502020204030204" pitchFamily="34" charset="0"/>
                        </a:rPr>
                        <a:t>Seleucus</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Syria </a:t>
                      </a:r>
                    </a:p>
                    <a:p>
                      <a:pPr algn="ctr"/>
                      <a:r>
                        <a:rPr lang="en-US" altLang="en-US" sz="3600" b="1" kern="1200" dirty="0">
                          <a:solidFill>
                            <a:schemeClr val="lt1"/>
                          </a:solidFill>
                          <a:latin typeface="Calibri" panose="020F0502020204030204" pitchFamily="34" charset="0"/>
                          <a:ea typeface="+mn-ea"/>
                          <a:cs typeface="Calibri" panose="020F0502020204030204" pitchFamily="34" charset="0"/>
                        </a:rPr>
                        <a:t>(including Israel)</a:t>
                      </a:r>
                    </a:p>
                  </a:txBody>
                  <a:tcPr anchor="ctr">
                    <a:solidFill>
                      <a:srgbClr val="C00000"/>
                    </a:solidFill>
                  </a:tcPr>
                </a:tc>
                <a:extLst>
                  <a:ext uri="{0D108BD9-81ED-4DB2-BD59-A6C34878D82A}">
                    <a16:rowId xmlns:a16="http://schemas.microsoft.com/office/drawing/2014/main" val="2928192964"/>
                  </a:ext>
                </a:extLst>
              </a:tr>
            </a:tbl>
          </a:graphicData>
        </a:graphic>
      </p:graphicFrame>
    </p:spTree>
    <p:extLst>
      <p:ext uri="{BB962C8B-B14F-4D97-AF65-F5344CB8AC3E}">
        <p14:creationId xmlns:p14="http://schemas.microsoft.com/office/powerpoint/2010/main" val="418108801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9DDD9DA-CAE6-4226-9CA8-591943977BCA}"/>
              </a:ext>
            </a:extLst>
          </p:cNvPr>
          <p:cNvGraphicFramePr>
            <a:graphicFrameLocks noGrp="1"/>
          </p:cNvGraphicFramePr>
          <p:nvPr>
            <p:extLst>
              <p:ext uri="{D42A27DB-BD31-4B8C-83A1-F6EECF244321}">
                <p14:modId xmlns:p14="http://schemas.microsoft.com/office/powerpoint/2010/main" val="251829852"/>
              </p:ext>
            </p:extLst>
          </p:nvPr>
        </p:nvGraphicFramePr>
        <p:xfrm>
          <a:off x="1085850" y="91440"/>
          <a:ext cx="6972300" cy="6675120"/>
        </p:xfrm>
        <a:graphic>
          <a:graphicData uri="http://schemas.openxmlformats.org/drawingml/2006/table">
            <a:tbl>
              <a:tblPr firstRow="1" bandRow="1">
                <a:tableStyleId>{073A0DAA-6AF3-43AB-8588-CEC1D06C72B9}</a:tableStyleId>
              </a:tblPr>
              <a:tblGrid>
                <a:gridCol w="6972300">
                  <a:extLst>
                    <a:ext uri="{9D8B030D-6E8A-4147-A177-3AD203B41FA5}">
                      <a16:colId xmlns:a16="http://schemas.microsoft.com/office/drawing/2014/main" val="3629894259"/>
                    </a:ext>
                  </a:extLst>
                </a:gridCol>
              </a:tblGrid>
              <a:tr h="0">
                <a:tc>
                  <a:txBody>
                    <a:bodyPr/>
                    <a:lstStyle/>
                    <a:p>
                      <a:pPr algn="ctr"/>
                      <a:r>
                        <a:rPr lang="en-US" sz="2800" dirty="0">
                          <a:solidFill>
                            <a:schemeClr val="tx2"/>
                          </a:solidFill>
                          <a:latin typeface="Calibri" panose="020F0502020204030204" pitchFamily="34" charset="0"/>
                          <a:cs typeface="Calibri" panose="020F0502020204030204" pitchFamily="34" charset="0"/>
                        </a:rPr>
                        <a:t>Intertestamental Chronology (Dates BC)</a:t>
                      </a:r>
                    </a:p>
                  </a:txBody>
                  <a:tcPr/>
                </a:tc>
                <a:extLst>
                  <a:ext uri="{0D108BD9-81ED-4DB2-BD59-A6C34878D82A}">
                    <a16:rowId xmlns:a16="http://schemas.microsoft.com/office/drawing/2014/main" val="3979240356"/>
                  </a:ext>
                </a:extLst>
              </a:tr>
              <a:tr h="548640">
                <a:tc>
                  <a:txBody>
                    <a:bodyPr/>
                    <a:lstStyle/>
                    <a:p>
                      <a:pPr algn="ctr"/>
                      <a:r>
                        <a:rPr lang="en-US" sz="2600" b="1" dirty="0">
                          <a:latin typeface="Calibri" panose="020F0502020204030204" pitchFamily="34" charset="0"/>
                          <a:cs typeface="Calibri" panose="020F0502020204030204" pitchFamily="34" charset="0"/>
                        </a:rPr>
                        <a:t>SELEUCIDS</a:t>
                      </a:r>
                    </a:p>
                  </a:txBody>
                  <a:tcPr/>
                </a:tc>
                <a:extLst>
                  <a:ext uri="{0D108BD9-81ED-4DB2-BD59-A6C34878D82A}">
                    <a16:rowId xmlns:a16="http://schemas.microsoft.com/office/drawing/2014/main" val="1898205543"/>
                  </a:ext>
                </a:extLst>
              </a:tr>
              <a:tr h="0">
                <a:tc>
                  <a:txBody>
                    <a:bodyPr/>
                    <a:lstStyle/>
                    <a:p>
                      <a:pPr lvl="3" algn="l"/>
                      <a:r>
                        <a:rPr lang="en-US" sz="2000" b="1" dirty="0">
                          <a:latin typeface="Calibri" panose="020F0502020204030204" pitchFamily="34" charset="0"/>
                          <a:cs typeface="Calibri" panose="020F0502020204030204" pitchFamily="34" charset="0"/>
                        </a:rPr>
                        <a:t>Seleucus I</a:t>
                      </a:r>
                    </a:p>
                    <a:p>
                      <a:pPr lvl="3" algn="l"/>
                      <a:r>
                        <a:rPr lang="en-US" sz="2000" b="1" dirty="0">
                          <a:latin typeface="Calibri" panose="020F0502020204030204" pitchFamily="34" charset="0"/>
                          <a:cs typeface="Calibri" panose="020F0502020204030204" pitchFamily="34" charset="0"/>
                        </a:rPr>
                        <a:t>312-281</a:t>
                      </a:r>
                    </a:p>
                  </a:txBody>
                  <a:tcPr/>
                </a:tc>
                <a:extLst>
                  <a:ext uri="{0D108BD9-81ED-4DB2-BD59-A6C34878D82A}">
                    <a16:rowId xmlns:a16="http://schemas.microsoft.com/office/drawing/2014/main" val="1856627599"/>
                  </a:ext>
                </a:extLst>
              </a:tr>
              <a:tr h="0">
                <a:tc>
                  <a:txBody>
                    <a:bodyPr/>
                    <a:lstStyle/>
                    <a:p>
                      <a:pPr marL="1598613" lvl="3" indent="0" algn="l"/>
                      <a:r>
                        <a:rPr lang="en-US" sz="2000" b="1" dirty="0">
                          <a:latin typeface="Calibri" panose="020F0502020204030204" pitchFamily="34" charset="0"/>
                          <a:cs typeface="Calibri" panose="020F0502020204030204" pitchFamily="34" charset="0"/>
                        </a:rPr>
                        <a:t>Antiochus I</a:t>
                      </a:r>
                    </a:p>
                    <a:p>
                      <a:pPr marL="1598613" lvl="3" indent="0" algn="l"/>
                      <a:r>
                        <a:rPr lang="en-US" sz="2000" b="1" dirty="0">
                          <a:latin typeface="Calibri" panose="020F0502020204030204" pitchFamily="34" charset="0"/>
                          <a:cs typeface="Calibri" panose="020F0502020204030204" pitchFamily="34" charset="0"/>
                        </a:rPr>
                        <a:t>281-261</a:t>
                      </a:r>
                    </a:p>
                  </a:txBody>
                  <a:tcPr/>
                </a:tc>
                <a:extLst>
                  <a:ext uri="{0D108BD9-81ED-4DB2-BD59-A6C34878D82A}">
                    <a16:rowId xmlns:a16="http://schemas.microsoft.com/office/drawing/2014/main" val="3484793594"/>
                  </a:ext>
                </a:extLst>
              </a:tr>
              <a:tr h="0">
                <a:tc>
                  <a:txBody>
                    <a:bodyPr/>
                    <a:lstStyle/>
                    <a:p>
                      <a:pPr marL="1833563"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Antiochus II</a:t>
                      </a:r>
                    </a:p>
                    <a:p>
                      <a:pPr marL="1833563" lvl="3" indent="0" algn="l"/>
                      <a:r>
                        <a:rPr lang="en-US" sz="2000" b="1" dirty="0">
                          <a:latin typeface="Calibri" panose="020F0502020204030204" pitchFamily="34" charset="0"/>
                          <a:cs typeface="Calibri" panose="020F0502020204030204" pitchFamily="34" charset="0"/>
                        </a:rPr>
                        <a:t>261-246</a:t>
                      </a:r>
                    </a:p>
                  </a:txBody>
                  <a:tcPr/>
                </a:tc>
                <a:extLst>
                  <a:ext uri="{0D108BD9-81ED-4DB2-BD59-A6C34878D82A}">
                    <a16:rowId xmlns:a16="http://schemas.microsoft.com/office/drawing/2014/main" val="2493993580"/>
                  </a:ext>
                </a:extLst>
              </a:tr>
              <a:tr h="0">
                <a:tc>
                  <a:txBody>
                    <a:bodyPr/>
                    <a:lstStyle/>
                    <a:p>
                      <a:pPr marL="2058988"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Seleucus II</a:t>
                      </a:r>
                    </a:p>
                    <a:p>
                      <a:pPr marL="2058988" lvl="3" indent="0" algn="l"/>
                      <a:r>
                        <a:rPr lang="en-US" sz="2000" b="1" dirty="0">
                          <a:latin typeface="Calibri" panose="020F0502020204030204" pitchFamily="34" charset="0"/>
                          <a:cs typeface="Calibri" panose="020F0502020204030204" pitchFamily="34" charset="0"/>
                        </a:rPr>
                        <a:t>246-226</a:t>
                      </a:r>
                    </a:p>
                  </a:txBody>
                  <a:tcPr/>
                </a:tc>
                <a:extLst>
                  <a:ext uri="{0D108BD9-81ED-4DB2-BD59-A6C34878D82A}">
                    <a16:rowId xmlns:a16="http://schemas.microsoft.com/office/drawing/2014/main" val="303968492"/>
                  </a:ext>
                </a:extLst>
              </a:tr>
              <a:tr h="0">
                <a:tc>
                  <a:txBody>
                    <a:bodyPr/>
                    <a:lstStyle/>
                    <a:p>
                      <a:pPr marL="2286000"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Seleucus III</a:t>
                      </a:r>
                    </a:p>
                    <a:p>
                      <a:pPr marL="2286000" lvl="3" indent="0" algn="l"/>
                      <a:r>
                        <a:rPr lang="en-US" sz="2000" b="1" dirty="0">
                          <a:latin typeface="Calibri" panose="020F0502020204030204" pitchFamily="34" charset="0"/>
                          <a:cs typeface="Calibri" panose="020F0502020204030204" pitchFamily="34" charset="0"/>
                        </a:rPr>
                        <a:t>226-223</a:t>
                      </a:r>
                    </a:p>
                  </a:txBody>
                  <a:tcPr/>
                </a:tc>
                <a:extLst>
                  <a:ext uri="{0D108BD9-81ED-4DB2-BD59-A6C34878D82A}">
                    <a16:rowId xmlns:a16="http://schemas.microsoft.com/office/drawing/2014/main" val="997890456"/>
                  </a:ext>
                </a:extLst>
              </a:tr>
              <a:tr h="0">
                <a:tc>
                  <a:txBody>
                    <a:bodyPr/>
                    <a:lstStyle/>
                    <a:p>
                      <a:pPr marL="2513013" marR="0" lvl="3"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Antiochus III</a:t>
                      </a:r>
                    </a:p>
                    <a:p>
                      <a:pPr marL="2513013" lvl="3" indent="0" algn="l"/>
                      <a:r>
                        <a:rPr lang="en-US" sz="2000" b="1" dirty="0">
                          <a:latin typeface="Calibri" panose="020F0502020204030204" pitchFamily="34" charset="0"/>
                          <a:cs typeface="Calibri" panose="020F0502020204030204" pitchFamily="34" charset="0"/>
                        </a:rPr>
                        <a:t>223-187</a:t>
                      </a:r>
                    </a:p>
                  </a:txBody>
                  <a:tcPr/>
                </a:tc>
                <a:extLst>
                  <a:ext uri="{0D108BD9-81ED-4DB2-BD59-A6C34878D82A}">
                    <a16:rowId xmlns:a16="http://schemas.microsoft.com/office/drawing/2014/main" val="3393009710"/>
                  </a:ext>
                </a:extLst>
              </a:tr>
              <a:tr h="0">
                <a:tc>
                  <a:txBody>
                    <a:bodyPr/>
                    <a:lstStyle/>
                    <a:p>
                      <a:pPr marL="2743200" marR="0" lvl="2"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Seleucus IV Philapator</a:t>
                      </a:r>
                    </a:p>
                    <a:p>
                      <a:pPr marL="2743200" lvl="2" indent="0" algn="l"/>
                      <a:r>
                        <a:rPr lang="en-US" sz="2000" b="1" dirty="0">
                          <a:latin typeface="Calibri" panose="020F0502020204030204" pitchFamily="34" charset="0"/>
                          <a:cs typeface="Calibri" panose="020F0502020204030204" pitchFamily="34" charset="0"/>
                        </a:rPr>
                        <a:t>187-175</a:t>
                      </a:r>
                    </a:p>
                  </a:txBody>
                  <a:tcPr/>
                </a:tc>
                <a:extLst>
                  <a:ext uri="{0D108BD9-81ED-4DB2-BD59-A6C34878D82A}">
                    <a16:rowId xmlns:a16="http://schemas.microsoft.com/office/drawing/2014/main" val="2816862187"/>
                  </a:ext>
                </a:extLst>
              </a:tr>
              <a:tr h="0">
                <a:tc>
                  <a:txBody>
                    <a:bodyPr/>
                    <a:lstStyle/>
                    <a:p>
                      <a:pPr marL="2970213" marR="0" lvl="2" indent="0" algn="l"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Antiochus IV Epiphanes</a:t>
                      </a:r>
                    </a:p>
                    <a:p>
                      <a:pPr marL="2970213" lvl="2" indent="0" algn="l"/>
                      <a:r>
                        <a:rPr lang="en-US" sz="2000" b="1" dirty="0">
                          <a:latin typeface="Calibri" panose="020F0502020204030204" pitchFamily="34" charset="0"/>
                          <a:cs typeface="Calibri" panose="020F0502020204030204" pitchFamily="34" charset="0"/>
                        </a:rPr>
                        <a:t>175-163</a:t>
                      </a:r>
                    </a:p>
                  </a:txBody>
                  <a:tcPr/>
                </a:tc>
                <a:extLst>
                  <a:ext uri="{0D108BD9-81ED-4DB2-BD59-A6C34878D82A}">
                    <a16:rowId xmlns:a16="http://schemas.microsoft.com/office/drawing/2014/main" val="1784140349"/>
                  </a:ext>
                </a:extLst>
              </a:tr>
            </a:tbl>
          </a:graphicData>
        </a:graphic>
      </p:graphicFrame>
    </p:spTree>
    <p:extLst>
      <p:ext uri="{BB962C8B-B14F-4D97-AF65-F5344CB8AC3E}">
        <p14:creationId xmlns:p14="http://schemas.microsoft.com/office/powerpoint/2010/main" val="240222899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808229-4769-492A-A051-C5300733B4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304800"/>
            <a:ext cx="8285182" cy="5767316"/>
          </a:xfrm>
          <a:prstGeom prst="rect">
            <a:avLst/>
          </a:prstGeom>
        </p:spPr>
      </p:pic>
    </p:spTree>
    <p:extLst>
      <p:ext uri="{BB962C8B-B14F-4D97-AF65-F5344CB8AC3E}">
        <p14:creationId xmlns:p14="http://schemas.microsoft.com/office/powerpoint/2010/main" val="381502338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A8C8D9-894F-43BB-9066-6CE5F1E5341F}"/>
              </a:ext>
            </a:extLst>
          </p:cNvPr>
          <p:cNvSpPr>
            <a:spLocks noGrp="1" noChangeArrowheads="1"/>
          </p:cNvSpPr>
          <p:nvPr>
            <p:ph type="title"/>
          </p:nvPr>
        </p:nvSpPr>
        <p:spPr>
          <a:xfrm>
            <a:off x="1104900" y="228600"/>
            <a:ext cx="6934200" cy="685800"/>
          </a:xfrm>
        </p:spPr>
        <p:txBody>
          <a:bodyPr/>
          <a:lstStyle/>
          <a:p>
            <a:pPr algn="ctr"/>
            <a:r>
              <a:rPr lang="en-US" altLang="en-US" sz="3600" dirty="0">
                <a:effectLst>
                  <a:outerShdw blurRad="38100" dist="38100" dir="2700000" algn="tl">
                    <a:srgbClr val="000000">
                      <a:alpha val="43137"/>
                    </a:srgbClr>
                  </a:outerShdw>
                </a:effectLst>
              </a:rPr>
              <a:t>PTOLEMIES AND SELEUCIDS 11:5-20</a:t>
            </a:r>
          </a:p>
        </p:txBody>
      </p:sp>
      <p:sp>
        <p:nvSpPr>
          <p:cNvPr id="13315" name="Rectangle 3">
            <a:extLst>
              <a:ext uri="{FF2B5EF4-FFF2-40B4-BE49-F238E27FC236}">
                <a16:creationId xmlns:a16="http://schemas.microsoft.com/office/drawing/2014/main" id="{27709FB3-78BC-44BF-9F29-3D73BA77A4A8}"/>
              </a:ext>
            </a:extLst>
          </p:cNvPr>
          <p:cNvSpPr>
            <a:spLocks noGrp="1" noChangeArrowheads="1"/>
          </p:cNvSpPr>
          <p:nvPr>
            <p:ph type="body" idx="1"/>
          </p:nvPr>
        </p:nvSpPr>
        <p:spPr>
          <a:xfrm>
            <a:off x="552450" y="990600"/>
            <a:ext cx="8039100" cy="5486400"/>
          </a:xfrm>
        </p:spPr>
        <p:txBody>
          <a:bodyPr/>
          <a:lstStyle/>
          <a:p>
            <a:pPr marL="461963" indent="-461963">
              <a:buSzPct val="100000"/>
              <a:buFontTx/>
              <a:buAutoNum type="alphaUcPeriod"/>
            </a:pPr>
            <a:r>
              <a:rPr lang="en-US" altLang="en-US" dirty="0">
                <a:effectLst>
                  <a:outerShdw blurRad="38100" dist="38100" dir="2700000" algn="tl">
                    <a:srgbClr val="000000">
                      <a:alpha val="43137"/>
                    </a:srgbClr>
                  </a:outerShdw>
                </a:effectLst>
              </a:rPr>
              <a:t>History of warfare between the 2 dynasties</a:t>
            </a:r>
          </a:p>
          <a:p>
            <a:pPr marL="461963" indent="-461963">
              <a:buSzPct val="100000"/>
              <a:buFontTx/>
              <a:buAutoNum type="alphaUcPeriod"/>
            </a:pPr>
            <a:r>
              <a:rPr lang="en-US" altLang="en-US" dirty="0">
                <a:effectLst>
                  <a:outerShdw blurRad="38100" dist="38100" dir="2700000" algn="tl">
                    <a:srgbClr val="000000">
                      <a:alpha val="43137"/>
                    </a:srgbClr>
                  </a:outerShdw>
                </a:effectLst>
              </a:rPr>
              <a:t>Ptolemies of Egypt vs. Seleucids of Syria</a:t>
            </a:r>
          </a:p>
          <a:p>
            <a:pPr marL="461963" indent="-461963">
              <a:buSzPct val="100000"/>
              <a:buFontTx/>
              <a:buAutoNum type="alphaUcPeriod"/>
            </a:pPr>
            <a:r>
              <a:rPr lang="en-US" altLang="en-US" dirty="0">
                <a:effectLst>
                  <a:outerShdw blurRad="38100" dist="38100" dir="2700000" algn="tl">
                    <a:srgbClr val="000000">
                      <a:alpha val="43137"/>
                    </a:srgbClr>
                  </a:outerShdw>
                </a:effectLst>
              </a:rPr>
              <a:t>King of the South vs. King of the North</a:t>
            </a:r>
          </a:p>
          <a:p>
            <a:pPr marL="461963" indent="-461963">
              <a:buSzPct val="100000"/>
              <a:buFontTx/>
              <a:buAutoNum type="alphaUcPeriod"/>
            </a:pPr>
            <a:r>
              <a:rPr lang="en-US" altLang="en-US" dirty="0">
                <a:effectLst>
                  <a:outerShdw blurRad="38100" dist="38100" dir="2700000" algn="tl">
                    <a:srgbClr val="000000">
                      <a:alpha val="43137"/>
                    </a:srgbClr>
                  </a:outerShdw>
                </a:effectLst>
              </a:rPr>
              <a:t>From 323 BC – 175 BC </a:t>
            </a:r>
          </a:p>
          <a:p>
            <a:pPr marL="461963" indent="-461963">
              <a:buSzPct val="100000"/>
              <a:buFontTx/>
              <a:buAutoNum type="alphaUcPeriod"/>
            </a:pPr>
            <a:r>
              <a:rPr lang="en-US" altLang="en-US" dirty="0">
                <a:effectLst>
                  <a:outerShdw blurRad="38100" dist="38100" dir="2700000" algn="tl">
                    <a:srgbClr val="000000">
                      <a:alpha val="43137"/>
                    </a:srgbClr>
                  </a:outerShdw>
                </a:effectLst>
              </a:rPr>
              <a:t>The beautiful land = Israel</a:t>
            </a:r>
          </a:p>
          <a:p>
            <a:pPr marL="461963" indent="-461963">
              <a:buSzPct val="100000"/>
              <a:buFontTx/>
              <a:buAutoNum type="alphaUcPeriod"/>
            </a:pPr>
            <a:r>
              <a:rPr lang="en-US" altLang="en-US" dirty="0">
                <a:effectLst>
                  <a:outerShdw blurRad="38100" dist="38100" dir="2700000" algn="tl">
                    <a:srgbClr val="000000">
                      <a:alpha val="43137"/>
                    </a:srgbClr>
                  </a:outerShdw>
                </a:effectLst>
              </a:rPr>
              <a:t>Cassander and Lysimachus not in view</a:t>
            </a:r>
          </a:p>
          <a:p>
            <a:pPr marL="461963" indent="-461963">
              <a:buSzPct val="100000"/>
              <a:buFontTx/>
              <a:buAutoNum type="alphaUcPeriod"/>
            </a:pPr>
            <a:r>
              <a:rPr lang="en-US" altLang="en-US" dirty="0">
                <a:effectLst>
                  <a:outerShdw blurRad="38100" dist="38100" dir="2700000" algn="tl">
                    <a:srgbClr val="000000">
                      <a:alpha val="43137"/>
                    </a:srgbClr>
                  </a:outerShdw>
                </a:effectLst>
              </a:rPr>
              <a:t>Key transition in 198 B.C.</a:t>
            </a:r>
          </a:p>
          <a:p>
            <a:pPr marL="461963" indent="-461963">
              <a:buSzPct val="100000"/>
              <a:buFontTx/>
              <a:buAutoNum type="alphaUcPeriod"/>
            </a:pPr>
            <a:r>
              <a:rPr lang="en-US" altLang="en-US" b="1" u="sng" dirty="0">
                <a:solidFill>
                  <a:srgbClr val="FFFFCC"/>
                </a:solidFill>
                <a:effectLst>
                  <a:outerShdw blurRad="38100" dist="38100" dir="2700000" algn="tl">
                    <a:srgbClr val="000000">
                      <a:alpha val="43137"/>
                    </a:srgbClr>
                  </a:outerShdw>
                </a:effectLst>
              </a:rPr>
              <a:t>Selective and non-comprehensive history</a:t>
            </a:r>
          </a:p>
          <a:p>
            <a:pPr marL="461963" indent="-461963">
              <a:buSzPct val="100000"/>
              <a:buFontTx/>
              <a:buAutoNum type="alphaUcPeriod"/>
            </a:pPr>
            <a:r>
              <a:rPr lang="en-US" altLang="en-US" dirty="0">
                <a:effectLst>
                  <a:outerShdw blurRad="38100" dist="38100" dir="2700000" algn="tl">
                    <a:srgbClr val="000000">
                      <a:alpha val="43137"/>
                    </a:srgbClr>
                  </a:outerShdw>
                </a:effectLst>
              </a:rPr>
              <a:t>What is at stake?</a:t>
            </a:r>
          </a:p>
        </p:txBody>
      </p:sp>
    </p:spTree>
    <p:extLst>
      <p:ext uri="{BB962C8B-B14F-4D97-AF65-F5344CB8AC3E}">
        <p14:creationId xmlns:p14="http://schemas.microsoft.com/office/powerpoint/2010/main" val="39204799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257300" y="228600"/>
            <a:ext cx="6629400" cy="762000"/>
          </a:xfrm>
        </p:spPr>
        <p:txBody>
          <a:bodyPr/>
          <a:lstStyle/>
          <a:p>
            <a:pPr algn="ctr" eaLnBrk="1" hangingPunct="1"/>
            <a:r>
              <a:rPr lang="en-US" altLang="en-US" sz="3600" dirty="0">
                <a:effectLst>
                  <a:outerShdw blurRad="38100" dist="38100" dir="2700000" algn="tl">
                    <a:srgbClr val="000000">
                      <a:alpha val="43137"/>
                    </a:srgbClr>
                  </a:outerShdw>
                </a:effectLst>
              </a:rPr>
              <a:t>Succession of Gentile Rulers</a:t>
            </a:r>
          </a:p>
        </p:txBody>
      </p:sp>
      <p:sp>
        <p:nvSpPr>
          <p:cNvPr id="20483" name="Rectangle 3"/>
          <p:cNvSpPr>
            <a:spLocks noGrp="1" noChangeArrowheads="1"/>
          </p:cNvSpPr>
          <p:nvPr>
            <p:ph type="body" idx="4294967295"/>
          </p:nvPr>
        </p:nvSpPr>
        <p:spPr>
          <a:xfrm>
            <a:off x="1466850" y="1143000"/>
            <a:ext cx="6210300" cy="5410200"/>
          </a:xfrm>
        </p:spPr>
        <p:txBody>
          <a:bodyPr/>
          <a:lstStyle/>
          <a:p>
            <a:pPr marL="457200" indent="-457200" eaLnBrk="1" hangingPunct="1">
              <a:spcBef>
                <a:spcPct val="0"/>
              </a:spcBef>
              <a:spcAft>
                <a:spcPts val="2400"/>
              </a:spcAft>
            </a:pPr>
            <a:r>
              <a:rPr lang="en-US" dirty="0">
                <a:effectLst>
                  <a:outerShdw blurRad="38100" dist="38100" dir="2700000" algn="tl">
                    <a:srgbClr val="000000">
                      <a:alpha val="43137"/>
                    </a:srgbClr>
                  </a:outerShdw>
                </a:effectLst>
              </a:rPr>
              <a:t>1-4: Nebuchadnezzar of Babylon</a:t>
            </a:r>
          </a:p>
          <a:p>
            <a:pPr marL="457200" indent="-457200" eaLnBrk="1" hangingPunct="1">
              <a:spcBef>
                <a:spcPct val="0"/>
              </a:spcBef>
              <a:spcAft>
                <a:spcPts val="2400"/>
              </a:spcAft>
            </a:pPr>
            <a:r>
              <a:rPr lang="en-US" dirty="0">
                <a:effectLst>
                  <a:outerShdw blurRad="38100" dist="38100" dir="2700000" algn="tl">
                    <a:srgbClr val="000000">
                      <a:alpha val="43137"/>
                    </a:srgbClr>
                  </a:outerShdw>
                </a:effectLst>
              </a:rPr>
              <a:t>5: Belshazzar of Babylon</a:t>
            </a:r>
          </a:p>
          <a:p>
            <a:pPr marL="457200" indent="-457200" eaLnBrk="1" hangingPunct="1">
              <a:spcBef>
                <a:spcPct val="0"/>
              </a:spcBef>
              <a:spcAft>
                <a:spcPts val="2400"/>
              </a:spcAft>
            </a:pPr>
            <a:r>
              <a:rPr lang="en-US" dirty="0">
                <a:effectLst>
                  <a:outerShdw blurRad="38100" dist="38100" dir="2700000" algn="tl">
                    <a:srgbClr val="000000">
                      <a:alpha val="43137"/>
                    </a:srgbClr>
                  </a:outerShdw>
                </a:effectLst>
              </a:rPr>
              <a:t>6: Darius of Media – Persia</a:t>
            </a:r>
          </a:p>
          <a:p>
            <a:pPr marL="457200" indent="-457200" eaLnBrk="1" hangingPunct="1">
              <a:spcBef>
                <a:spcPct val="0"/>
              </a:spcBef>
              <a:spcAft>
                <a:spcPts val="2400"/>
              </a:spcAft>
            </a:pPr>
            <a:r>
              <a:rPr lang="en-US" dirty="0">
                <a:effectLst>
                  <a:outerShdw blurRad="38100" dist="38100" dir="2700000" algn="tl">
                    <a:srgbClr val="000000">
                      <a:alpha val="43137"/>
                    </a:srgbClr>
                  </a:outerShdw>
                </a:effectLst>
              </a:rPr>
              <a:t>7-8: Belshazzar of Babylon</a:t>
            </a:r>
          </a:p>
          <a:p>
            <a:pPr marL="457200" indent="-457200" eaLnBrk="1" hangingPunct="1">
              <a:spcBef>
                <a:spcPct val="0"/>
              </a:spcBef>
              <a:spcAft>
                <a:spcPts val="2400"/>
              </a:spcAft>
            </a:pPr>
            <a:r>
              <a:rPr lang="en-US" dirty="0">
                <a:effectLst>
                  <a:outerShdw blurRad="38100" dist="38100" dir="2700000" algn="tl">
                    <a:srgbClr val="000000">
                      <a:alpha val="43137"/>
                    </a:srgbClr>
                  </a:outerShdw>
                </a:effectLst>
              </a:rPr>
              <a:t>9: Darius of Media – Persia</a:t>
            </a:r>
          </a:p>
          <a:p>
            <a:pPr marL="457200" indent="-457200" eaLnBrk="1" hangingPunct="1">
              <a:spcBef>
                <a:spcPct val="0"/>
              </a:spcBef>
              <a:spcAft>
                <a:spcPts val="2400"/>
              </a:spcAft>
            </a:pPr>
            <a:r>
              <a:rPr lang="en-US" b="1" u="sng" dirty="0">
                <a:solidFill>
                  <a:srgbClr val="FFFFCC"/>
                </a:solidFill>
                <a:effectLst>
                  <a:outerShdw blurRad="38100" dist="38100" dir="2700000" algn="tl">
                    <a:srgbClr val="000000">
                      <a:alpha val="43137"/>
                    </a:srgbClr>
                  </a:outerShdw>
                </a:effectLst>
              </a:rPr>
              <a:t>10-12: Cyrus of Media – Persia</a:t>
            </a:r>
          </a:p>
        </p:txBody>
      </p:sp>
    </p:spTree>
    <p:extLst>
      <p:ext uri="{BB962C8B-B14F-4D97-AF65-F5344CB8AC3E}">
        <p14:creationId xmlns:p14="http://schemas.microsoft.com/office/powerpoint/2010/main" val="337088352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8A8C8D9-894F-43BB-9066-6CE5F1E5341F}"/>
              </a:ext>
            </a:extLst>
          </p:cNvPr>
          <p:cNvSpPr>
            <a:spLocks noGrp="1" noChangeArrowheads="1"/>
          </p:cNvSpPr>
          <p:nvPr>
            <p:ph type="title"/>
          </p:nvPr>
        </p:nvSpPr>
        <p:spPr>
          <a:xfrm>
            <a:off x="1104900" y="228600"/>
            <a:ext cx="6934200" cy="685800"/>
          </a:xfrm>
        </p:spPr>
        <p:txBody>
          <a:bodyPr/>
          <a:lstStyle/>
          <a:p>
            <a:pPr algn="ctr"/>
            <a:r>
              <a:rPr lang="en-US" altLang="en-US" sz="3600" dirty="0">
                <a:effectLst>
                  <a:outerShdw blurRad="38100" dist="38100" dir="2700000" algn="tl">
                    <a:srgbClr val="000000">
                      <a:alpha val="43137"/>
                    </a:srgbClr>
                  </a:outerShdw>
                </a:effectLst>
              </a:rPr>
              <a:t>PTOLEMIES AND SELEUCIDS 11:5-20</a:t>
            </a:r>
          </a:p>
        </p:txBody>
      </p:sp>
      <p:sp>
        <p:nvSpPr>
          <p:cNvPr id="13315" name="Rectangle 3">
            <a:extLst>
              <a:ext uri="{FF2B5EF4-FFF2-40B4-BE49-F238E27FC236}">
                <a16:creationId xmlns:a16="http://schemas.microsoft.com/office/drawing/2014/main" id="{27709FB3-78BC-44BF-9F29-3D73BA77A4A8}"/>
              </a:ext>
            </a:extLst>
          </p:cNvPr>
          <p:cNvSpPr>
            <a:spLocks noGrp="1" noChangeArrowheads="1"/>
          </p:cNvSpPr>
          <p:nvPr>
            <p:ph type="body" idx="1"/>
          </p:nvPr>
        </p:nvSpPr>
        <p:spPr>
          <a:xfrm>
            <a:off x="552450" y="990600"/>
            <a:ext cx="8039100" cy="5486400"/>
          </a:xfrm>
        </p:spPr>
        <p:txBody>
          <a:bodyPr/>
          <a:lstStyle/>
          <a:p>
            <a:pPr marL="461963" indent="-461963">
              <a:buSzPct val="100000"/>
              <a:buFontTx/>
              <a:buAutoNum type="alphaUcPeriod"/>
            </a:pPr>
            <a:r>
              <a:rPr lang="en-US" altLang="en-US" dirty="0">
                <a:effectLst>
                  <a:outerShdw blurRad="38100" dist="38100" dir="2700000" algn="tl">
                    <a:srgbClr val="000000">
                      <a:alpha val="43137"/>
                    </a:srgbClr>
                  </a:outerShdw>
                </a:effectLst>
              </a:rPr>
              <a:t>History of warfare between the 2 dynasties</a:t>
            </a:r>
          </a:p>
          <a:p>
            <a:pPr marL="461963" indent="-461963">
              <a:buSzPct val="100000"/>
              <a:buFontTx/>
              <a:buAutoNum type="alphaUcPeriod"/>
            </a:pPr>
            <a:r>
              <a:rPr lang="en-US" altLang="en-US" dirty="0">
                <a:effectLst>
                  <a:outerShdw blurRad="38100" dist="38100" dir="2700000" algn="tl">
                    <a:srgbClr val="000000">
                      <a:alpha val="43137"/>
                    </a:srgbClr>
                  </a:outerShdw>
                </a:effectLst>
              </a:rPr>
              <a:t>Ptolemies of Egypt vs. Seleucids of Syria</a:t>
            </a:r>
          </a:p>
          <a:p>
            <a:pPr marL="461963" indent="-461963">
              <a:buSzPct val="100000"/>
              <a:buFontTx/>
              <a:buAutoNum type="alphaUcPeriod"/>
            </a:pPr>
            <a:r>
              <a:rPr lang="en-US" altLang="en-US" dirty="0">
                <a:effectLst>
                  <a:outerShdw blurRad="38100" dist="38100" dir="2700000" algn="tl">
                    <a:srgbClr val="000000">
                      <a:alpha val="43137"/>
                    </a:srgbClr>
                  </a:outerShdw>
                </a:effectLst>
              </a:rPr>
              <a:t>King of the South vs. King of the North</a:t>
            </a:r>
          </a:p>
          <a:p>
            <a:pPr marL="461963" indent="-461963">
              <a:buSzPct val="100000"/>
              <a:buFontTx/>
              <a:buAutoNum type="alphaUcPeriod"/>
            </a:pPr>
            <a:r>
              <a:rPr lang="en-US" altLang="en-US" dirty="0">
                <a:effectLst>
                  <a:outerShdw blurRad="38100" dist="38100" dir="2700000" algn="tl">
                    <a:srgbClr val="000000">
                      <a:alpha val="43137"/>
                    </a:srgbClr>
                  </a:outerShdw>
                </a:effectLst>
              </a:rPr>
              <a:t>From 323 BC – 175 BC </a:t>
            </a:r>
          </a:p>
          <a:p>
            <a:pPr marL="461963" indent="-461963">
              <a:buSzPct val="100000"/>
              <a:buFontTx/>
              <a:buAutoNum type="alphaUcPeriod"/>
            </a:pPr>
            <a:r>
              <a:rPr lang="en-US" altLang="en-US" dirty="0">
                <a:effectLst>
                  <a:outerShdw blurRad="38100" dist="38100" dir="2700000" algn="tl">
                    <a:srgbClr val="000000">
                      <a:alpha val="43137"/>
                    </a:srgbClr>
                  </a:outerShdw>
                </a:effectLst>
              </a:rPr>
              <a:t>The beautiful land = Israel</a:t>
            </a:r>
          </a:p>
          <a:p>
            <a:pPr marL="461963" indent="-461963">
              <a:buSzPct val="100000"/>
              <a:buFontTx/>
              <a:buAutoNum type="alphaUcPeriod"/>
            </a:pPr>
            <a:r>
              <a:rPr lang="en-US" altLang="en-US" dirty="0">
                <a:effectLst>
                  <a:outerShdw blurRad="38100" dist="38100" dir="2700000" algn="tl">
                    <a:srgbClr val="000000">
                      <a:alpha val="43137"/>
                    </a:srgbClr>
                  </a:outerShdw>
                </a:effectLst>
              </a:rPr>
              <a:t>Cassander and Lysimachus not in view</a:t>
            </a:r>
          </a:p>
          <a:p>
            <a:pPr marL="461963" indent="-461963">
              <a:buSzPct val="100000"/>
              <a:buFontTx/>
              <a:buAutoNum type="alphaUcPeriod"/>
            </a:pPr>
            <a:r>
              <a:rPr lang="en-US" altLang="en-US" dirty="0">
                <a:effectLst>
                  <a:outerShdw blurRad="38100" dist="38100" dir="2700000" algn="tl">
                    <a:srgbClr val="000000">
                      <a:alpha val="43137"/>
                    </a:srgbClr>
                  </a:outerShdw>
                </a:effectLst>
              </a:rPr>
              <a:t>Key transition in 198 B.C.</a:t>
            </a:r>
          </a:p>
          <a:p>
            <a:pPr marL="461963" indent="-461963">
              <a:buSzPct val="100000"/>
              <a:buFontTx/>
              <a:buAutoNum type="alphaUcPeriod"/>
            </a:pPr>
            <a:r>
              <a:rPr lang="en-US" altLang="en-US" dirty="0">
                <a:effectLst>
                  <a:outerShdw blurRad="38100" dist="38100" dir="2700000" algn="tl">
                    <a:srgbClr val="000000">
                      <a:alpha val="43137"/>
                    </a:srgbClr>
                  </a:outerShdw>
                </a:effectLst>
              </a:rPr>
              <a:t>Selective and non-comprehensive history</a:t>
            </a:r>
          </a:p>
          <a:p>
            <a:pPr marL="461963" indent="-461963">
              <a:buSzPct val="100000"/>
              <a:buFontTx/>
              <a:buAutoNum type="alphaUcPeriod"/>
            </a:pPr>
            <a:r>
              <a:rPr lang="en-US" altLang="en-US" b="1" u="sng" dirty="0">
                <a:solidFill>
                  <a:srgbClr val="FFFFCC"/>
                </a:solidFill>
                <a:effectLst>
                  <a:outerShdw blurRad="38100" dist="38100" dir="2700000" algn="tl">
                    <a:srgbClr val="000000">
                      <a:alpha val="43137"/>
                    </a:srgbClr>
                  </a:outerShdw>
                </a:effectLst>
              </a:rPr>
              <a:t>What is at stake?</a:t>
            </a:r>
          </a:p>
        </p:txBody>
      </p:sp>
    </p:spTree>
    <p:extLst>
      <p:ext uri="{BB962C8B-B14F-4D97-AF65-F5344CB8AC3E}">
        <p14:creationId xmlns:p14="http://schemas.microsoft.com/office/powerpoint/2010/main" val="121721202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0521295-2156-4D9B-9377-CE7EE200ECAF}"/>
              </a:ext>
            </a:extLst>
          </p:cNvPr>
          <p:cNvSpPr>
            <a:spLocks noGrp="1" noChangeArrowheads="1"/>
          </p:cNvSpPr>
          <p:nvPr>
            <p:ph type="title" idx="4294967295"/>
          </p:nvPr>
        </p:nvSpPr>
        <p:spPr>
          <a:xfrm>
            <a:off x="1371600" y="609600"/>
            <a:ext cx="7772400" cy="1143000"/>
          </a:xfrm>
        </p:spPr>
        <p:txBody>
          <a:bodyPr/>
          <a:lstStyle/>
          <a:p>
            <a:r>
              <a:rPr lang="en-US" altLang="en-US">
                <a:solidFill>
                  <a:schemeClr val="tx1"/>
                </a:solidFill>
              </a:rPr>
              <a:t>CHART 1</a:t>
            </a:r>
          </a:p>
        </p:txBody>
      </p:sp>
      <p:pic>
        <p:nvPicPr>
          <p:cNvPr id="15363" name="Picture 3" descr="C:\Program Files\Sony IJP-V100\images\dan1012.tif">
            <a:extLst>
              <a:ext uri="{FF2B5EF4-FFF2-40B4-BE49-F238E27FC236}">
                <a16:creationId xmlns:a16="http://schemas.microsoft.com/office/drawing/2014/main" id="{0CA59447-E85F-47E1-AD88-76405858DD1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1227" y="228600"/>
            <a:ext cx="7101546"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96332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674674"/>
            <a:ext cx="8686800" cy="1754326"/>
          </a:xfrm>
          <a:prstGeom prst="rect">
            <a:avLst/>
          </a:prstGeom>
        </p:spPr>
        <p:txBody>
          <a:bodyPr wrap="square">
            <a:spAutoFit/>
          </a:bodyPr>
          <a:lstStyle/>
          <a:p>
            <a:pPr algn="ctr"/>
            <a:r>
              <a:rPr lang="en-US" sz="3600" dirty="0">
                <a:solidFill>
                  <a:srgbClr val="FFFFCC"/>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chapter might be treated in Bible classes. We do not see how it could be used for a sermon or for sermons.”</a:t>
            </a:r>
          </a:p>
        </p:txBody>
      </p:sp>
      <p:sp>
        <p:nvSpPr>
          <p:cNvPr id="8" name="TextBox 7"/>
          <p:cNvSpPr txBox="1"/>
          <p:nvPr/>
        </p:nvSpPr>
        <p:spPr>
          <a:xfrm>
            <a:off x="342900" y="6336268"/>
            <a:ext cx="845820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Leupold, H. C. (1949). Exposition of Daniel (p. 525). Grand Rapids, MI: Baker Book House.</a:t>
            </a:r>
          </a:p>
        </p:txBody>
      </p:sp>
      <p:sp>
        <p:nvSpPr>
          <p:cNvPr id="3" name="Rectangle 2"/>
          <p:cNvSpPr/>
          <p:nvPr/>
        </p:nvSpPr>
        <p:spPr>
          <a:xfrm>
            <a:off x="457200" y="228600"/>
            <a:ext cx="8458200" cy="1200329"/>
          </a:xfrm>
          <a:prstGeom prst="rect">
            <a:avLst/>
          </a:prstGeom>
        </p:spPr>
        <p:txBody>
          <a:bodyPr wrap="square">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H.C. Leupold’s Homiletical (Preaching) Suggestions on Daniel 11</a:t>
            </a: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5509957" y="1769632"/>
              <a:ext cx="180" cy="180"/>
            </p14:xfrm>
          </p:contentPart>
        </mc:Choice>
        <mc:Fallback>
          <p:pic>
            <p:nvPicPr>
              <p:cNvPr id="4" name="Ink 3"/>
              <p:cNvPicPr/>
              <p:nvPr/>
            </p:nvPicPr>
            <p:blipFill>
              <a:blip r:embed="rId3"/>
              <a:stretch>
                <a:fillRect/>
              </a:stretch>
            </p:blipFill>
            <p:spPr>
              <a:xfrm>
                <a:off x="5507617" y="1767292"/>
                <a:ext cx="4860" cy="4860"/>
              </a:xfrm>
              <a:prstGeom prst="rect">
                <a:avLst/>
              </a:prstGeom>
            </p:spPr>
          </p:pic>
        </mc:Fallback>
      </mc:AlternateContent>
      <p:pic>
        <p:nvPicPr>
          <p:cNvPr id="2" name="Picture 1">
            <a:extLst>
              <a:ext uri="{FF2B5EF4-FFF2-40B4-BE49-F238E27FC236}">
                <a16:creationId xmlns:a16="http://schemas.microsoft.com/office/drawing/2014/main" id="{5E0F4C4A-A231-4A50-A53F-33B61684C381}"/>
              </a:ext>
            </a:extLst>
          </p:cNvPr>
          <p:cNvPicPr>
            <a:picLocks noChangeAspect="1"/>
          </p:cNvPicPr>
          <p:nvPr/>
        </p:nvPicPr>
        <p:blipFill>
          <a:blip r:embed="rId4"/>
          <a:stretch>
            <a:fillRect/>
          </a:stretch>
        </p:blipFill>
        <p:spPr>
          <a:xfrm>
            <a:off x="2206751" y="3657520"/>
            <a:ext cx="4730499" cy="1828800"/>
          </a:xfrm>
          <a:prstGeom prst="rect">
            <a:avLst/>
          </a:prstGeom>
        </p:spPr>
      </p:pic>
    </p:spTree>
    <p:extLst>
      <p:ext uri="{BB962C8B-B14F-4D97-AF65-F5344CB8AC3E}">
        <p14:creationId xmlns:p14="http://schemas.microsoft.com/office/powerpoint/2010/main" val="1856029087"/>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Antiochus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
        <p:nvSpPr>
          <p:cNvPr id="7" name="Rectangle 2">
            <a:extLst>
              <a:ext uri="{FF2B5EF4-FFF2-40B4-BE49-F238E27FC236}">
                <a16:creationId xmlns:a16="http://schemas.microsoft.com/office/drawing/2014/main" id="{66741F40-2DB1-4976-A4C4-92C5A55FD998}"/>
              </a:ext>
            </a:extLst>
          </p:cNvPr>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219503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rPr>
              <a:t>Persia (11:2)</a:t>
            </a:r>
          </a:p>
          <a:p>
            <a:pPr marL="457200" indent="-457200">
              <a:spcBef>
                <a:spcPct val="0"/>
              </a:spcBef>
              <a:spcAft>
                <a:spcPts val="2400"/>
              </a:spcAft>
              <a:buSzPct val="100000"/>
              <a:buAutoNum type="alphaUcPeriod"/>
            </a:pPr>
            <a:r>
              <a:rPr lang="en-US" altLang="en-US" dirty="0">
                <a:effectLst/>
              </a:rPr>
              <a:t>Greece (</a:t>
            </a:r>
            <a:r>
              <a:rPr lang="en-US" dirty="0">
                <a:effectLst/>
              </a:rPr>
              <a:t>11:3-4</a:t>
            </a:r>
            <a:r>
              <a:rPr lang="en-US" altLang="en-US" dirty="0">
                <a:effectLst/>
              </a:rPr>
              <a:t>)</a:t>
            </a:r>
          </a:p>
          <a:p>
            <a:pPr marL="457200" indent="-457200">
              <a:spcBef>
                <a:spcPct val="0"/>
              </a:spcBef>
              <a:spcAft>
                <a:spcPts val="2400"/>
              </a:spcAft>
              <a:buSzPct val="100000"/>
              <a:buAutoNum type="alphaUcPeriod"/>
            </a:pPr>
            <a:r>
              <a:rPr lang="en-US" altLang="en-US" dirty="0">
                <a:effectLst/>
              </a:rPr>
              <a:t>Ptolemies &amp; Seleucids (11:5-20)</a:t>
            </a:r>
          </a:p>
          <a:p>
            <a:pPr marL="457200" indent="-457200">
              <a:spcBef>
                <a:spcPct val="0"/>
              </a:spcBef>
              <a:spcAft>
                <a:spcPts val="2400"/>
              </a:spcAft>
              <a:buSzPct val="100000"/>
              <a:buAutoNum type="alphaUcPeriod"/>
            </a:pPr>
            <a:r>
              <a:rPr lang="en-US" altLang="en-US" dirty="0">
                <a:effectLst/>
              </a:rPr>
              <a:t>Antiochus (11:21-35)</a:t>
            </a:r>
          </a:p>
          <a:p>
            <a:pPr marL="457200" indent="-457200">
              <a:spcBef>
                <a:spcPct val="0"/>
              </a:spcBef>
              <a:spcAft>
                <a:spcPts val="2400"/>
              </a:spcAft>
              <a:buSzPct val="100000"/>
              <a:buAutoNum type="alphaUcPeriod"/>
            </a:pPr>
            <a:r>
              <a:rPr lang="en-US" altLang="en-US" b="1" u="sng" dirty="0">
                <a:solidFill>
                  <a:srgbClr val="FFFFCC"/>
                </a:solidFill>
                <a:effectLst/>
              </a:rPr>
              <a:t>Antichrist (11:36-45)</a:t>
            </a:r>
          </a:p>
          <a:p>
            <a:pPr marL="457200" indent="-457200">
              <a:spcBef>
                <a:spcPct val="0"/>
              </a:spcBef>
              <a:spcAft>
                <a:spcPts val="2400"/>
              </a:spcAft>
              <a:buSzPct val="100000"/>
              <a:buAutoNum type="alphaUcPeriod"/>
            </a:pPr>
            <a:r>
              <a:rPr lang="en-US" altLang="en-US" dirty="0">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
        <p:nvSpPr>
          <p:cNvPr id="7" name="Rectangle 2">
            <a:extLst>
              <a:ext uri="{FF2B5EF4-FFF2-40B4-BE49-F238E27FC236}">
                <a16:creationId xmlns:a16="http://schemas.microsoft.com/office/drawing/2014/main" id="{271C556A-AC38-4D95-AF22-D0DAF4CB7D5E}"/>
              </a:ext>
            </a:extLst>
          </p:cNvPr>
          <p:cNvSpPr>
            <a:spLocks noGrp="1" noChangeArrowheads="1"/>
          </p:cNvSpPr>
          <p:nvPr>
            <p:ph type="title"/>
          </p:nvPr>
        </p:nvSpPr>
        <p:spPr>
          <a:xfrm>
            <a:off x="304800" y="228600"/>
            <a:ext cx="8534400" cy="1066800"/>
          </a:xfrm>
        </p:spPr>
        <p:txBody>
          <a:bodyPr/>
          <a:lstStyle/>
          <a:p>
            <a:pPr algn="ctr"/>
            <a:r>
              <a:rPr lang="en-US" altLang="en-US" sz="3600" dirty="0"/>
              <a:t>IV. The Prophecy of the Heavenly Messenger </a:t>
            </a:r>
            <a:r>
              <a:rPr lang="en-US" altLang="en-US" sz="3200" dirty="0"/>
              <a:t>(11:2</a:t>
            </a:r>
            <a:r>
              <a:rPr lang="en-US" sz="3200" dirty="0"/>
              <a:t>–12:13</a:t>
            </a:r>
            <a:r>
              <a:rPr lang="en-US" altLang="en-US" sz="3200" dirty="0"/>
              <a:t>)</a:t>
            </a:r>
            <a:endParaRPr lang="en-US" altLang="en-US" sz="3600" dirty="0"/>
          </a:p>
        </p:txBody>
      </p:sp>
    </p:spTree>
    <p:extLst>
      <p:ext uri="{BB962C8B-B14F-4D97-AF65-F5344CB8AC3E}">
        <p14:creationId xmlns:p14="http://schemas.microsoft.com/office/powerpoint/2010/main" val="386431777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295400" y="1600200"/>
            <a:ext cx="6553200" cy="4724400"/>
          </a:xfrm>
        </p:spPr>
        <p:txBody>
          <a:bodyPr/>
          <a:lstStyle/>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Persia (11:2)</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Greece (</a:t>
            </a:r>
            <a:r>
              <a:rPr lang="en-US" dirty="0">
                <a:effectLst>
                  <a:outerShdw blurRad="38100" dist="38100" dir="2700000" algn="tl">
                    <a:srgbClr val="000000">
                      <a:alpha val="43137"/>
                    </a:srgbClr>
                  </a:outerShdw>
                </a:effectLst>
              </a:rPr>
              <a:t>11:3-4</a:t>
            </a:r>
            <a:r>
              <a:rPr lang="en-US" altLang="en-US" dirty="0">
                <a:effectLst>
                  <a:outerShdw blurRad="38100" dist="38100" dir="2700000" algn="tl">
                    <a:srgbClr val="000000">
                      <a:alpha val="43137"/>
                    </a:srgbClr>
                  </a:outerShdw>
                </a:effectLst>
              </a:rPr>
              <a:t>)</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Ptolemies &amp; Seleucids (11:5-20)</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Antiochus (11:21-35)</a:t>
            </a:r>
          </a:p>
          <a:p>
            <a:pPr marL="457200" indent="-457200">
              <a:spcBef>
                <a:spcPct val="0"/>
              </a:spcBef>
              <a:spcAft>
                <a:spcPts val="2400"/>
              </a:spcAft>
              <a:buSzPct val="100000"/>
              <a:buAutoNum type="alphaUcPeriod"/>
            </a:pPr>
            <a:r>
              <a:rPr lang="en-US" altLang="en-US" dirty="0">
                <a:effectLst>
                  <a:outerShdw blurRad="38100" dist="38100" dir="2700000" algn="tl">
                    <a:srgbClr val="000000">
                      <a:alpha val="43137"/>
                    </a:srgbClr>
                  </a:outerShdw>
                </a:effectLst>
              </a:rPr>
              <a:t>Antichrist (11:36-45)</a:t>
            </a:r>
          </a:p>
          <a:p>
            <a:pPr marL="457200" indent="-457200">
              <a:spcBef>
                <a:spcPct val="0"/>
              </a:spcBef>
              <a:spcAft>
                <a:spcPts val="2400"/>
              </a:spcAft>
              <a:buSzPct val="100000"/>
              <a:buAutoNum type="alphaUcPeriod"/>
            </a:pPr>
            <a:r>
              <a:rPr lang="en-US" altLang="en-US" b="1" u="sng" dirty="0">
                <a:solidFill>
                  <a:srgbClr val="FFFFCC"/>
                </a:solidFill>
                <a:effectLst>
                  <a:outerShdw blurRad="38100" dist="38100" dir="2700000" algn="tl">
                    <a:srgbClr val="000000">
                      <a:alpha val="43137"/>
                    </a:srgbClr>
                  </a:outerShdw>
                </a:effectLst>
              </a:rPr>
              <a:t>Tribulation &amp; Millennium (12:1-13)</a:t>
            </a:r>
          </a:p>
        </p:txBody>
      </p:sp>
      <p:pic>
        <p:nvPicPr>
          <p:cNvPr id="35843"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4885" y="1828800"/>
            <a:ext cx="2364315" cy="914400"/>
          </a:xfrm>
          <a:prstGeom prst="rect">
            <a:avLst/>
          </a:prstGeom>
          <a:noFill/>
          <a:ln w="9525">
            <a:noFill/>
            <a:miter lim="800000"/>
            <a:headEnd/>
            <a:tailEnd/>
          </a:ln>
        </p:spPr>
      </p:pic>
      <p:sp>
        <p:nvSpPr>
          <p:cNvPr id="7" name="Rectangle 2">
            <a:extLst>
              <a:ext uri="{FF2B5EF4-FFF2-40B4-BE49-F238E27FC236}">
                <a16:creationId xmlns:a16="http://schemas.microsoft.com/office/drawing/2014/main" id="{FABBDC8D-C613-4854-935E-D2B01A6E1FC4}"/>
              </a:ext>
            </a:extLst>
          </p:cNvPr>
          <p:cNvSpPr>
            <a:spLocks noGrp="1" noChangeArrowheads="1"/>
          </p:cNvSpPr>
          <p:nvPr>
            <p:ph type="title"/>
          </p:nvPr>
        </p:nvSpPr>
        <p:spPr>
          <a:xfrm>
            <a:off x="304800" y="228600"/>
            <a:ext cx="8534400" cy="1066800"/>
          </a:xfrm>
        </p:spPr>
        <p:txBody>
          <a:bodyPr/>
          <a:lstStyle/>
          <a:p>
            <a:pPr algn="ctr"/>
            <a:r>
              <a:rPr lang="en-US" altLang="en-US" sz="3600" dirty="0">
                <a:effectLst>
                  <a:outerShdw blurRad="38100" dist="38100" dir="2700000" algn="tl">
                    <a:srgbClr val="000000">
                      <a:alpha val="43137"/>
                    </a:srgbClr>
                  </a:outerShdw>
                </a:effectLst>
              </a:rPr>
              <a:t>IV. The Prophecy of the Heavenly Messenger </a:t>
            </a:r>
            <a:r>
              <a:rPr lang="en-US" altLang="en-US" sz="3200" dirty="0">
                <a:effectLst>
                  <a:outerShdw blurRad="38100" dist="38100" dir="2700000" algn="tl">
                    <a:srgbClr val="000000">
                      <a:alpha val="43137"/>
                    </a:srgbClr>
                  </a:outerShdw>
                </a:effectLst>
              </a:rPr>
              <a:t>(11:2</a:t>
            </a:r>
            <a:r>
              <a:rPr lang="en-US" sz="3200" dirty="0">
                <a:effectLst>
                  <a:outerShdw blurRad="38100" dist="38100" dir="2700000" algn="tl">
                    <a:srgbClr val="000000">
                      <a:alpha val="43137"/>
                    </a:srgbClr>
                  </a:outerShdw>
                </a:effectLst>
              </a:rPr>
              <a:t>–12:13</a:t>
            </a:r>
            <a:r>
              <a:rPr lang="en-US" altLang="en-US" sz="3200" dirty="0">
                <a:effectLst>
                  <a:outerShdw blurRad="38100" dist="38100" dir="2700000" algn="tl">
                    <a:srgbClr val="000000">
                      <a:alpha val="43137"/>
                    </a:srgbClr>
                  </a:outerShdw>
                </a:effectLst>
              </a:rPr>
              <a:t>)</a:t>
            </a:r>
            <a:endParaRPr lang="en-US" alt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022690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022475" y="228600"/>
            <a:ext cx="5099050" cy="685800"/>
          </a:xfrm>
        </p:spPr>
        <p:txBody>
          <a:bodyPr/>
          <a:lstStyle/>
          <a:p>
            <a:pPr algn="ctr"/>
            <a:r>
              <a:rPr lang="en-US" altLang="en-US" sz="3600" dirty="0">
                <a:effectLst>
                  <a:outerShdw blurRad="38100" dist="38100" dir="2700000" algn="tl">
                    <a:srgbClr val="000000">
                      <a:alpha val="43137"/>
                    </a:srgbClr>
                  </a:outerShdw>
                </a:effectLst>
              </a:rPr>
              <a:t>Chapter 10</a:t>
            </a:r>
            <a:r>
              <a:rPr lang="en-US" sz="3600" dirty="0">
                <a:effectLst>
                  <a:outerShdw blurRad="38100" dist="38100" dir="2700000" algn="tl">
                    <a:srgbClr val="000000">
                      <a:alpha val="43137"/>
                    </a:srgbClr>
                  </a:outerShdw>
                </a:effectLst>
              </a:rPr>
              <a:t>–12</a:t>
            </a:r>
            <a:r>
              <a:rPr lang="en-US" altLang="en-US" sz="3600" dirty="0">
                <a:effectLst>
                  <a:outerShdw blurRad="38100" dist="38100" dir="2700000" algn="tl">
                    <a:srgbClr val="000000">
                      <a:alpha val="43137"/>
                    </a:srgbClr>
                  </a:outerShdw>
                </a:effectLst>
              </a:rPr>
              <a:t> Outline</a:t>
            </a:r>
          </a:p>
        </p:txBody>
      </p:sp>
      <p:sp>
        <p:nvSpPr>
          <p:cNvPr id="19459" name="Rectangle 3"/>
          <p:cNvSpPr>
            <a:spLocks noGrp="1" noChangeArrowheads="1"/>
          </p:cNvSpPr>
          <p:nvPr>
            <p:ph type="body" idx="1"/>
          </p:nvPr>
        </p:nvSpPr>
        <p:spPr>
          <a:xfrm>
            <a:off x="190500" y="1143000"/>
            <a:ext cx="8877300" cy="3657600"/>
          </a:xfrm>
        </p:spPr>
        <p:txBody>
          <a:bodyPr/>
          <a:lstStyle/>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Setting (10:1-3)</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Arrival of the Heavenly Messenger (10:4-9)</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Explanation of the Heavenly Messenger (10:1</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11:1)</a:t>
            </a:r>
          </a:p>
          <a:p>
            <a:pPr marL="574675" indent="-574675">
              <a:spcBef>
                <a:spcPct val="0"/>
              </a:spcBef>
              <a:spcAft>
                <a:spcPts val="3600"/>
              </a:spcAft>
              <a:buSzPct val="100000"/>
              <a:buFont typeface="Times New Roman" pitchFamily="18" charset="0"/>
              <a:buAutoNum type="romanUcPeriod"/>
            </a:pPr>
            <a:r>
              <a:rPr lang="en-US" altLang="en-US" sz="2800" dirty="0">
                <a:effectLst>
                  <a:outerShdw blurRad="38100" dist="38100" dir="2700000" algn="tl">
                    <a:srgbClr val="000000">
                      <a:alpha val="43137"/>
                    </a:srgbClr>
                  </a:outerShdw>
                </a:effectLst>
              </a:rPr>
              <a:t>The Prophecy of the Heavenly Messenger (11:2</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rPr>
              <a:t>12:13)</a:t>
            </a:r>
          </a:p>
        </p:txBody>
      </p:sp>
      <p:pic>
        <p:nvPicPr>
          <p:cNvPr id="5" name="Picture 2" descr="http://slbc.org/wp-content/uploads/2014/09/Book-of-Daniel-weppage.jpg">
            <a:extLst>
              <a:ext uri="{FF2B5EF4-FFF2-40B4-BE49-F238E27FC236}">
                <a16:creationId xmlns:a16="http://schemas.microsoft.com/office/drawing/2014/main" id="{05D65879-D84C-4CA3-8649-42AF1F50BD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340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60362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228600"/>
            <a:ext cx="6096000" cy="746185"/>
          </a:xfrm>
        </p:spPr>
        <p:txBody>
          <a:bodyPr/>
          <a:lstStyle/>
          <a:p>
            <a:pPr algn="ctr" eaLnBrk="1" hangingPunct="1"/>
            <a:r>
              <a:rPr lang="en-US" altLang="en-US" dirty="0">
                <a:effectLst>
                  <a:outerShdw blurRad="38100" dist="38100" dir="2700000" algn="tl">
                    <a:srgbClr val="000000">
                      <a:alpha val="43137"/>
                    </a:srgbClr>
                  </a:outerShdw>
                </a:effectLst>
              </a:rPr>
              <a:t>Purpose</a:t>
            </a:r>
          </a:p>
        </p:txBody>
      </p:sp>
      <p:sp>
        <p:nvSpPr>
          <p:cNvPr id="35843" name="Rectangle 3"/>
          <p:cNvSpPr>
            <a:spLocks noGrp="1" noChangeArrowheads="1"/>
          </p:cNvSpPr>
          <p:nvPr>
            <p:ph type="body" idx="1"/>
          </p:nvPr>
        </p:nvSpPr>
        <p:spPr>
          <a:xfrm>
            <a:off x="457200" y="1143000"/>
            <a:ext cx="8229600" cy="2514600"/>
          </a:xfrm>
        </p:spPr>
        <p:txBody>
          <a:bodyPr/>
          <a:lstStyle/>
          <a:p>
            <a:pPr marL="0" indent="0" algn="just" eaLnBrk="1" hangingPunct="1">
              <a:spcBef>
                <a:spcPts val="0"/>
              </a:spcBef>
              <a:spcAft>
                <a:spcPts val="2400"/>
              </a:spcAft>
              <a:buNone/>
              <a:defRPr/>
            </a:pPr>
            <a:r>
              <a:rPr lang="en-US" sz="3600" dirty="0">
                <a:effectLst>
                  <a:outerShdw blurRad="38100" dist="38100" dir="2700000" algn="tl">
                    <a:srgbClr val="000000">
                      <a:alpha val="43137"/>
                    </a:srgbClr>
                  </a:outerShdw>
                </a:effectLst>
              </a:rPr>
              <a:t>To encourage Judah by emphasizing  the sovereignty of God during the Babylonian captivity and to teach  Judah how to live while outside the land</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7612" y="4800600"/>
            <a:ext cx="472877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6896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1754326"/>
          </a:xfrm>
          <a:prstGeom prst="rect">
            <a:avLst/>
          </a:prstGeom>
        </p:spPr>
        <p:txBody>
          <a:bodyPr wrap="square">
            <a:spAutoFit/>
          </a:bodyPr>
          <a:lstStyle/>
          <a:p>
            <a:pPr algn="just">
              <a:defRPr/>
            </a:pP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bless you and keep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rPr>
              <a:t>the </a:t>
            </a:r>
            <a:r>
              <a:rPr lang="en-US" sz="2700" cap="small" dirty="0">
                <a:effectLst>
                  <a:outerShdw blurRad="38100" dist="38100" dir="2700000" algn="tl">
                    <a:srgbClr val="000000">
                      <a:alpha val="43137"/>
                    </a:srgbClr>
                  </a:outerShdw>
                </a:effectLst>
                <a:latin typeface="Calibri" panose="020F0502020204030204" pitchFamily="34" charset="0"/>
              </a:rPr>
              <a:t>Lord</a:t>
            </a:r>
            <a:r>
              <a:rPr lang="en-US" sz="2700" dirty="0">
                <a:effectLst>
                  <a:outerShdw blurRad="38100" dist="38100" dir="2700000" algn="tl">
                    <a:srgbClr val="000000">
                      <a:alpha val="43137"/>
                    </a:srgbClr>
                  </a:outerShdw>
                </a:effectLst>
                <a:latin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4149" y="1085850"/>
            <a:ext cx="4124302" cy="223133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2472485561"/>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CHAPTER AND VERSE IN DANIEL</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A50021"/>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sng"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rgbClr val="FFFFCC"/>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2932113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7479735"/>
              </p:ext>
            </p:extLst>
          </p:nvPr>
        </p:nvGraphicFramePr>
        <p:xfrm>
          <a:off x="190500" y="117658"/>
          <a:ext cx="8763000" cy="6622684"/>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23866">
                <a:tc gridSpan="3">
                  <a:txBody>
                    <a:bodyPr/>
                    <a:lstStyle/>
                    <a:p>
                      <a:pPr algn="ctr"/>
                      <a:r>
                        <a:rPr lang="en-US" alt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Daniel’s Age</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CHAPTER</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554212">
                <a:tc>
                  <a:txBody>
                    <a:bodyPr/>
                    <a:lstStyle/>
                    <a:p>
                      <a:pPr algn="ctr"/>
                      <a:r>
                        <a:rPr lang="en-US" sz="2000" b="1" dirty="0">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Taken to Babylonian captivity</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683282">
                <a:tc>
                  <a:txBody>
                    <a:bodyPr/>
                    <a:lstStyle/>
                    <a:p>
                      <a:pPr algn="ctr"/>
                      <a:r>
                        <a:rPr lang="en-US" sz="2000" b="1"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Interpreting Nebuchadnezzar’s 1</a:t>
                      </a:r>
                      <a:r>
                        <a:rPr kumimoji="0" lang="en-US" sz="2000" b="1" u="none" strike="noStrike" cap="none" normalizeH="0" baseline="30000" dirty="0">
                          <a:ln>
                            <a:noFill/>
                          </a:ln>
                          <a:effectLst/>
                          <a:latin typeface="Calibri" panose="020F0502020204030204" pitchFamily="34" charset="0"/>
                          <a:cs typeface="Calibri" panose="020F0502020204030204" pitchFamily="34" charset="0"/>
                        </a:rPr>
                        <a:t>st</a:t>
                      </a:r>
                      <a:r>
                        <a:rPr kumimoji="0" lang="en-US" sz="2000" b="1" u="none" strike="noStrike" cap="none" normalizeH="0" baseline="0" dirty="0">
                          <a:ln>
                            <a:noFill/>
                          </a:ln>
                          <a:effectLst/>
                          <a:latin typeface="Calibri" panose="020F0502020204030204" pitchFamily="34" charset="0"/>
                          <a:cs typeface="Calibri" panose="020F0502020204030204" pitchFamily="34" charset="0"/>
                        </a:rPr>
                        <a:t> dream (huge image)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554212">
                <a:tc>
                  <a:txBody>
                    <a:bodyPr/>
                    <a:lstStyle/>
                    <a:p>
                      <a:pPr algn="ctr"/>
                      <a:r>
                        <a:rPr lang="en-US" sz="2000" b="1" dirty="0">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3 friends cast into the fiery furnace </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683282">
                <a:tc>
                  <a:txBody>
                    <a:bodyPr/>
                    <a:lstStyle/>
                    <a:p>
                      <a:pPr algn="ctr"/>
                      <a:r>
                        <a:rPr lang="en-US" sz="2000" b="1" dirty="0">
                          <a:latin typeface="Calibri" panose="020F0502020204030204" pitchFamily="34" charset="0"/>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Nebuchadnezzar’s 2nd dream (huge tree)</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45-50</a:t>
                      </a:r>
                    </a:p>
                  </a:txBody>
                  <a:tcPr/>
                </a:tc>
                <a:extLst>
                  <a:ext uri="{0D108BD9-81ED-4DB2-BD59-A6C34878D82A}">
                    <a16:rowId xmlns:a16="http://schemas.microsoft.com/office/drawing/2014/main" val="2058114041"/>
                  </a:ext>
                </a:extLst>
              </a:tr>
              <a:tr h="683282">
                <a:tc>
                  <a:txBody>
                    <a:bodyPr/>
                    <a:lstStyle/>
                    <a:p>
                      <a:pPr algn="ctr"/>
                      <a:r>
                        <a:rPr lang="en-US" sz="2000" b="1" dirty="0">
                          <a:latin typeface="Calibri" panose="020F0502020204030204" pitchFamily="34" charset="0"/>
                          <a:cs typeface="Calibri" panose="020F050202020403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handwriting of the wall at Belshazzar’s feast</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 80’s</a:t>
                      </a:r>
                    </a:p>
                  </a:txBody>
                  <a:tcPr/>
                </a:tc>
                <a:extLst>
                  <a:ext uri="{0D108BD9-81ED-4DB2-BD59-A6C34878D82A}">
                    <a16:rowId xmlns:a16="http://schemas.microsoft.com/office/drawing/2014/main" val="3950018317"/>
                  </a:ext>
                </a:extLst>
              </a:tr>
              <a:tr h="554212">
                <a:tc>
                  <a:txBody>
                    <a:bodyPr/>
                    <a:lstStyle/>
                    <a:p>
                      <a:pPr algn="ctr"/>
                      <a:r>
                        <a:rPr lang="en-US" sz="2000" b="1" dirty="0">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554212">
                <a:tc>
                  <a:txBody>
                    <a:bodyPr/>
                    <a:lstStyle/>
                    <a:p>
                      <a:pPr algn="ctr"/>
                      <a:r>
                        <a:rPr lang="en-US" sz="2000" b="1" dirty="0">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554212">
                <a:tc>
                  <a:txBody>
                    <a:bodyPr/>
                    <a:lstStyle/>
                    <a:p>
                      <a:pPr algn="ctr"/>
                      <a:r>
                        <a:rPr lang="en-US" sz="2000" b="1" dirty="0">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seventy “sevens” prophecy</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554212">
                <a:tc>
                  <a:txBody>
                    <a:bodyPr/>
                    <a:lstStyle/>
                    <a:p>
                      <a:pPr algn="ctr"/>
                      <a:r>
                        <a:rPr lang="en-US" sz="2000" b="1" u="sng" dirty="0">
                          <a:solidFill>
                            <a:srgbClr val="0000CC"/>
                          </a:solidFill>
                          <a:latin typeface="Calibri" panose="020F0502020204030204" pitchFamily="34" charset="0"/>
                          <a:cs typeface="Calibri" panose="020F0502020204030204" pitchFamily="34" charset="0"/>
                        </a:rPr>
                        <a:t>10-12</a:t>
                      </a:r>
                    </a:p>
                  </a:txBody>
                  <a:tcP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sng" strike="noStrike" kern="1200" cap="none" normalizeH="0" baseline="0" dirty="0">
                          <a:ln>
                            <a:noFill/>
                          </a:ln>
                          <a:solidFill>
                            <a:srgbClr val="0000CC"/>
                          </a:solidFill>
                          <a:effectLst/>
                          <a:latin typeface="Calibri" panose="020F0502020204030204" pitchFamily="34" charset="0"/>
                          <a:cs typeface="Calibri" panose="020F0502020204030204" pitchFamily="34" charset="0"/>
                        </a:rPr>
                        <a:t>Final dreams and visions</a:t>
                      </a:r>
                      <a:endParaRPr kumimoji="0" lang="en-US" sz="2000" b="1" i="0"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endParaRPr>
                    </a:p>
                  </a:txBody>
                  <a:tcPr>
                    <a:solidFill>
                      <a:srgbClr val="FFFFCC"/>
                    </a:solidFill>
                  </a:tcPr>
                </a:tc>
                <a:tc>
                  <a:txBody>
                    <a:bodyPr/>
                    <a:lstStyle/>
                    <a:p>
                      <a:pPr algn="ctr"/>
                      <a:r>
                        <a:rPr lang="en-US" sz="2000" b="1" u="sng" dirty="0">
                          <a:solidFill>
                            <a:srgbClr val="0000CC"/>
                          </a:solidFill>
                          <a:latin typeface="Calibri" panose="020F0502020204030204" pitchFamily="34" charset="0"/>
                          <a:cs typeface="Calibri" panose="020F0502020204030204" pitchFamily="34" charset="0"/>
                        </a:rPr>
                        <a:t>Mid-80’s</a:t>
                      </a:r>
                    </a:p>
                  </a:txBody>
                  <a:tcPr>
                    <a:solidFill>
                      <a:srgbClr val="FFFFCC"/>
                    </a:solidFill>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378189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Group 3"/>
          <p:cNvGraphicFramePr>
            <a:graphicFrameLocks noGrp="1"/>
          </p:cNvGraphicFramePr>
          <p:nvPr>
            <p:extLst>
              <p:ext uri="{D42A27DB-BD31-4B8C-83A1-F6EECF244321}">
                <p14:modId xmlns:p14="http://schemas.microsoft.com/office/powerpoint/2010/main" val="1717459661"/>
              </p:ext>
            </p:extLst>
          </p:nvPr>
        </p:nvGraphicFramePr>
        <p:xfrm>
          <a:off x="114300" y="919163"/>
          <a:ext cx="8915400" cy="5020312"/>
        </p:xfrm>
        <a:graphic>
          <a:graphicData uri="http://schemas.openxmlformats.org/drawingml/2006/table">
            <a:tbl>
              <a:tblPr/>
              <a:tblGrid>
                <a:gridCol w="1114425">
                  <a:extLst>
                    <a:ext uri="{9D8B030D-6E8A-4147-A177-3AD203B41FA5}">
                      <a16:colId xmlns:a16="http://schemas.microsoft.com/office/drawing/2014/main" val="20000"/>
                    </a:ext>
                  </a:extLst>
                </a:gridCol>
                <a:gridCol w="981075">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054100">
                  <a:extLst>
                    <a:ext uri="{9D8B030D-6E8A-4147-A177-3AD203B41FA5}">
                      <a16:colId xmlns:a16="http://schemas.microsoft.com/office/drawing/2014/main" val="20006"/>
                    </a:ext>
                  </a:extLst>
                </a:gridCol>
                <a:gridCol w="1257300">
                  <a:extLst>
                    <a:ext uri="{9D8B030D-6E8A-4147-A177-3AD203B41FA5}">
                      <a16:colId xmlns:a16="http://schemas.microsoft.com/office/drawing/2014/main" val="20007"/>
                    </a:ext>
                  </a:extLst>
                </a:gridCol>
              </a:tblGrid>
              <a:tr h="731838">
                <a:tc gridSpan="8">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lang="en-US" altLang="en-US" sz="3600" b="1" kern="1200" dirty="0">
                          <a:solidFill>
                            <a:srgbClr val="C00000"/>
                          </a:solidFill>
                          <a:effectLst/>
                          <a:latin typeface="Calibri" panose="020F0502020204030204" pitchFamily="34" charset="0"/>
                          <a:ea typeface="+mn-ea"/>
                          <a:cs typeface="Calibri" panose="020F0502020204030204" pitchFamily="34" charset="0"/>
                        </a:rPr>
                        <a:t>Three Returns</a:t>
                      </a:r>
                      <a:endParaRPr lang="en-US" sz="3600" b="1" kern="1200" dirty="0">
                        <a:solidFill>
                          <a:srgbClr val="C00000"/>
                        </a:solidFill>
                        <a:effectLst/>
                        <a:latin typeface="Calibri" panose="020F0502020204030204" pitchFamily="34" charset="0"/>
                        <a:ea typeface="+mn-ea"/>
                        <a:cs typeface="Calibri" panose="020F0502020204030204" pitchFamily="34"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2325">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i="0" u="none" strike="noStrike" cap="none" normalizeH="0" baseline="0">
                        <a:ln>
                          <a:noFill/>
                        </a:ln>
                        <a:solidFill>
                          <a:srgbClr val="0000FF"/>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i="0" u="none" strike="noStrike" cap="none" normalizeH="0" baseline="0">
                        <a:ln>
                          <a:noFill/>
                        </a:ln>
                        <a:solidFill>
                          <a:srgbClr val="0000FF"/>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800" b="1" i="0" u="none" strike="noStrike" cap="none" normalizeH="0" baseline="0">
                        <a:ln>
                          <a:noFill/>
                        </a:ln>
                        <a:solidFill>
                          <a:srgbClr val="0000FF"/>
                        </a:solidFill>
                        <a:effectLst/>
                        <a:latin typeface="Calibri" pitchFamily="34"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Date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Duration</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Persian king</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Jewish leader</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Scripture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Purpose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800" b="1" i="0" u="none" strike="noStrike" cap="none" normalizeH="0" baseline="0">
                          <a:ln>
                            <a:noFill/>
                          </a:ln>
                          <a:solidFill>
                            <a:srgbClr val="0000FF"/>
                          </a:solidFill>
                          <a:effectLst/>
                          <a:latin typeface="Calibri" pitchFamily="34" charset="0"/>
                          <a:cs typeface="Arial" charset="0"/>
                        </a:rPr>
                        <a:t>Number of returnees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909638">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dirty="0">
                          <a:ln>
                            <a:noFill/>
                          </a:ln>
                          <a:solidFill>
                            <a:srgbClr val="000000"/>
                          </a:solidFill>
                          <a:effectLst/>
                          <a:latin typeface="Calibri" pitchFamily="34" charset="0"/>
                          <a:cs typeface="Arial" charset="0"/>
                        </a:rPr>
                        <a:t>1</a:t>
                      </a:r>
                      <a:r>
                        <a:rPr kumimoji="0" lang="en-US" sz="1600" b="1" i="0" u="none" strike="noStrike" cap="none" normalizeH="0" baseline="30000" dirty="0">
                          <a:ln>
                            <a:noFill/>
                          </a:ln>
                          <a:solidFill>
                            <a:srgbClr val="000000"/>
                          </a:solidFill>
                          <a:effectLst/>
                          <a:latin typeface="Calibri" pitchFamily="34" charset="0"/>
                          <a:cs typeface="Arial" charset="0"/>
                        </a:rPr>
                        <a:t>st</a:t>
                      </a:r>
                      <a:r>
                        <a:rPr kumimoji="0" lang="en-US" sz="1600" b="1" i="0" u="none" strike="noStrike" cap="none" normalizeH="0" baseline="0" dirty="0">
                          <a:ln>
                            <a:noFill/>
                          </a:ln>
                          <a:solidFill>
                            <a:srgbClr val="000000"/>
                          </a:solidFill>
                          <a:effectLst/>
                          <a:latin typeface="Calibri" pitchFamily="34" charset="0"/>
                          <a:cs typeface="Arial" charset="0"/>
                        </a:rPr>
                        <a:t> return</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dirty="0">
                          <a:ln>
                            <a:noFill/>
                          </a:ln>
                          <a:solidFill>
                            <a:srgbClr val="000000"/>
                          </a:solidFill>
                          <a:effectLst/>
                          <a:latin typeface="Calibri" pitchFamily="34" charset="0"/>
                          <a:cs typeface="Arial" charset="0"/>
                        </a:rPr>
                        <a:t>538–515 B.C.</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dirty="0">
                          <a:ln>
                            <a:noFill/>
                          </a:ln>
                          <a:solidFill>
                            <a:srgbClr val="000000"/>
                          </a:solidFill>
                          <a:effectLst/>
                          <a:latin typeface="Calibri" pitchFamily="34" charset="0"/>
                          <a:cs typeface="Arial" charset="0"/>
                        </a:rPr>
                        <a:t>23 years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dirty="0">
                          <a:ln>
                            <a:noFill/>
                          </a:ln>
                          <a:solidFill>
                            <a:srgbClr val="000000"/>
                          </a:solidFill>
                          <a:effectLst/>
                          <a:latin typeface="Calibri" pitchFamily="34" charset="0"/>
                          <a:cs typeface="Arial" charset="0"/>
                        </a:rPr>
                        <a:t>Cyrus (Isa 44:28‒45:1)</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dirty="0">
                          <a:ln>
                            <a:noFill/>
                          </a:ln>
                          <a:solidFill>
                            <a:srgbClr val="000000"/>
                          </a:solidFill>
                          <a:effectLst/>
                          <a:latin typeface="Calibri" pitchFamily="34" charset="0"/>
                          <a:cs typeface="Arial" charset="0"/>
                        </a:rPr>
                        <a:t>Zerubbabel</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Ezra 1–6; Isaiah 44:28</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Rebuilding the temple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50,000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1646238">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2</a:t>
                      </a:r>
                      <a:r>
                        <a:rPr kumimoji="0" lang="en-US" sz="1600" b="1" i="0" u="none" strike="noStrike" cap="none" normalizeH="0" baseline="30000">
                          <a:ln>
                            <a:noFill/>
                          </a:ln>
                          <a:solidFill>
                            <a:srgbClr val="000000"/>
                          </a:solidFill>
                          <a:effectLst/>
                          <a:latin typeface="Calibri" pitchFamily="34" charset="0"/>
                          <a:cs typeface="Arial" charset="0"/>
                        </a:rPr>
                        <a:t>nd</a:t>
                      </a:r>
                      <a:r>
                        <a:rPr kumimoji="0" lang="en-US" sz="1600" b="1" i="0" u="none" strike="noStrike" cap="none" normalizeH="0" baseline="0">
                          <a:ln>
                            <a:noFill/>
                          </a:ln>
                          <a:solidFill>
                            <a:srgbClr val="000000"/>
                          </a:solidFill>
                          <a:effectLst/>
                          <a:latin typeface="Calibri" pitchFamily="34" charset="0"/>
                          <a:cs typeface="Arial" charset="0"/>
                        </a:rPr>
                        <a:t> return</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458–457 B.C.</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2 years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Artaxerxes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dirty="0">
                          <a:ln>
                            <a:noFill/>
                          </a:ln>
                          <a:solidFill>
                            <a:srgbClr val="000000"/>
                          </a:solidFill>
                          <a:effectLst/>
                          <a:latin typeface="Calibri" pitchFamily="34" charset="0"/>
                          <a:cs typeface="Arial" charset="0"/>
                        </a:rPr>
                        <a:t>Ezra</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dirty="0">
                          <a:ln>
                            <a:noFill/>
                          </a:ln>
                          <a:solidFill>
                            <a:srgbClr val="000000"/>
                          </a:solidFill>
                          <a:effectLst/>
                          <a:latin typeface="Calibri" pitchFamily="34" charset="0"/>
                          <a:cs typeface="Arial" charset="0"/>
                        </a:rPr>
                        <a:t>Ezra 7–10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dirty="0">
                          <a:ln>
                            <a:noFill/>
                          </a:ln>
                          <a:solidFill>
                            <a:srgbClr val="000000"/>
                          </a:solidFill>
                          <a:effectLst/>
                          <a:latin typeface="Calibri" pitchFamily="34" charset="0"/>
                          <a:cs typeface="Arial" charset="0"/>
                        </a:rPr>
                        <a:t>Adorning of the temple and reforming the people</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dirty="0">
                          <a:ln>
                            <a:noFill/>
                          </a:ln>
                          <a:solidFill>
                            <a:srgbClr val="000000"/>
                          </a:solidFill>
                          <a:effectLst/>
                          <a:latin typeface="Calibri" pitchFamily="34" charset="0"/>
                          <a:cs typeface="Arial" charset="0"/>
                        </a:rPr>
                        <a:t>2,000</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909638">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3</a:t>
                      </a:r>
                      <a:r>
                        <a:rPr kumimoji="0" lang="en-US" sz="1600" b="1" i="0" u="none" strike="noStrike" cap="none" normalizeH="0" baseline="30000">
                          <a:ln>
                            <a:noFill/>
                          </a:ln>
                          <a:solidFill>
                            <a:srgbClr val="000000"/>
                          </a:solidFill>
                          <a:effectLst/>
                          <a:latin typeface="Calibri" pitchFamily="34" charset="0"/>
                          <a:cs typeface="Arial" charset="0"/>
                        </a:rPr>
                        <a:t>rd</a:t>
                      </a:r>
                      <a:r>
                        <a:rPr kumimoji="0" lang="en-US" sz="1600" b="1" i="0" u="none" strike="noStrike" cap="none" normalizeH="0" baseline="0">
                          <a:ln>
                            <a:noFill/>
                          </a:ln>
                          <a:solidFill>
                            <a:srgbClr val="000000"/>
                          </a:solidFill>
                          <a:effectLst/>
                          <a:latin typeface="Calibri" pitchFamily="34" charset="0"/>
                          <a:cs typeface="Arial" charset="0"/>
                        </a:rPr>
                        <a:t> return</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444–432 B.C.</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8 years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Artaxerxes</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Nehemiah</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Nehemiah</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r>
                        <a:rPr kumimoji="0" lang="en-US" sz="1600" b="1" i="0" u="none" strike="noStrike" cap="none" normalizeH="0" baseline="0">
                          <a:ln>
                            <a:noFill/>
                          </a:ln>
                          <a:solidFill>
                            <a:srgbClr val="000000"/>
                          </a:solidFill>
                          <a:effectLst/>
                          <a:latin typeface="Calibri" pitchFamily="34" charset="0"/>
                          <a:cs typeface="Arial" charset="0"/>
                        </a:rPr>
                        <a:t>Rebuilding the wall</a:t>
                      </a: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5000"/>
                        <a:buFontTx/>
                        <a:buNone/>
                        <a:tabLst/>
                      </a:pPr>
                      <a:endParaRPr kumimoji="0" lang="en-US" sz="1600" b="1" i="0" u="none" strike="noStrike" cap="none" normalizeH="0" baseline="0" dirty="0">
                        <a:ln>
                          <a:noFill/>
                        </a:ln>
                        <a:solidFill>
                          <a:srgbClr val="000000"/>
                        </a:solidFill>
                        <a:effectLst/>
                        <a:latin typeface="Calibri" pitchFamily="34" charset="0"/>
                        <a:cs typeface="Arial" charset="0"/>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64131028"/>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17839</TotalTime>
  <Words>2283</Words>
  <Application>Microsoft Office PowerPoint</Application>
  <PresentationFormat>On-screen Show (4:3)</PresentationFormat>
  <Paragraphs>467</Paragraphs>
  <Slides>69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Calibri</vt:lpstr>
      <vt:lpstr>Courier New</vt:lpstr>
      <vt:lpstr>Times New Roman</vt:lpstr>
      <vt:lpstr>Wingdings</vt:lpstr>
      <vt:lpstr>Azure</vt:lpstr>
      <vt:lpstr>THE BOOK OF DANIEL</vt:lpstr>
      <vt:lpstr>DANIEL 10-12 THE FINAL VISION</vt:lpstr>
      <vt:lpstr>Chapter 10–12 Outline</vt:lpstr>
      <vt:lpstr>Chapter 10–12 Outline</vt:lpstr>
      <vt:lpstr>I. The Setting (10:1-3)</vt:lpstr>
      <vt:lpstr>Succession of Gentile Rulers</vt:lpstr>
      <vt:lpstr>PowerPoint Presentation</vt:lpstr>
      <vt:lpstr>PowerPoint Presentation</vt:lpstr>
      <vt:lpstr>PowerPoint Presentation</vt:lpstr>
      <vt:lpstr>Chapter 10–12 Outline</vt:lpstr>
      <vt:lpstr>Chapter 10–12 Outline</vt:lpstr>
      <vt:lpstr>III. Explanation of the Heavenly Messenger (10:10–11:1)</vt:lpstr>
      <vt:lpstr>Biblical Reality of the Angelic World</vt:lpstr>
      <vt:lpstr>Chapter 10–12 Outline</vt:lpstr>
      <vt:lpstr>IV. The Prophecy of the Heavenly Messenger (11:2–12:13)</vt:lpstr>
      <vt:lpstr>IV. The Prophecy of the Heavenly Messenger (11:2–12:13)</vt:lpstr>
      <vt:lpstr>PowerPoint Presentation</vt:lpstr>
      <vt:lpstr>6 Empires</vt:lpstr>
      <vt:lpstr>PowerPoint Presentation</vt:lpstr>
      <vt:lpstr>Description of 4 Beasts</vt:lpstr>
      <vt:lpstr>CHART1</vt:lpstr>
      <vt:lpstr>PowerPoint Presentation</vt:lpstr>
      <vt:lpstr>PowerPoint Presentation</vt:lpstr>
      <vt:lpstr>PERSIA 11:2</vt:lpstr>
      <vt:lpstr>PowerPoint Presentation</vt:lpstr>
      <vt:lpstr>IV. The Prophecy of the Heavenly Messenger (11:2–12:13)</vt:lpstr>
      <vt:lpstr>6 Empires</vt:lpstr>
      <vt:lpstr>PowerPoint Presentation</vt:lpstr>
      <vt:lpstr>Description of 4 Beasts</vt:lpstr>
      <vt:lpstr>CHART1</vt:lpstr>
      <vt:lpstr>PowerPoint Presentation</vt:lpstr>
      <vt:lpstr>PowerPoint Presentation</vt:lpstr>
      <vt:lpstr>Biblical Reality of the Angelic World</vt:lpstr>
      <vt:lpstr>GREECE 11:3-4</vt:lpstr>
      <vt:lpstr>Hall of the Humbled  (Prov. 16:18; 1 Peter 5:5)</vt:lpstr>
      <vt:lpstr>GREECE 11:3-4</vt:lpstr>
      <vt:lpstr>Four Generals Daniel 7:6; 8:8, 22</vt:lpstr>
      <vt:lpstr>PowerPoint Presentation</vt:lpstr>
      <vt:lpstr>Four Generals Daniel 7:6; 8:8, 22</vt:lpstr>
      <vt:lpstr>IV. The Prophecy of the Heavenly Messenger (11:2–12:13)</vt:lpstr>
      <vt:lpstr>PTOLEMIES AND SELEUCIDS 11:5-20</vt:lpstr>
      <vt:lpstr>PTOLEMIES AND SELEUCIDS 11:5-20</vt:lpstr>
      <vt:lpstr>PTOLEMIES AND SELEUCIDS 11:5-20</vt:lpstr>
      <vt:lpstr>PTOLEMIES AND SELEUCIDS 11:5-20</vt:lpstr>
      <vt:lpstr>PowerPoint Presentation</vt:lpstr>
      <vt:lpstr>PTOLEMIES AND SELEUCIDS 11:5-20</vt:lpstr>
      <vt:lpstr>PowerPoint Presentation</vt:lpstr>
      <vt:lpstr>PTOLEMIES AND SELEUCIDS 11:5-20</vt:lpstr>
      <vt:lpstr>PowerPoint Presentation</vt:lpstr>
      <vt:lpstr>PowerPoint Presentation</vt:lpstr>
      <vt:lpstr>PowerPoint Presentation</vt:lpstr>
      <vt:lpstr>PTOLEMIES AND SELEUCIDS 11:5-20</vt:lpstr>
      <vt:lpstr>PowerPoint Presentation</vt:lpstr>
      <vt:lpstr>Four Generals Daniel 7:6; 8:8, 22</vt:lpstr>
      <vt:lpstr>PTOLEMIES AND SELEUCIDS 11:5-20</vt:lpstr>
      <vt:lpstr>Four Generals Daniel 7:6; 8:8, 22</vt:lpstr>
      <vt:lpstr>PowerPoint Presentation</vt:lpstr>
      <vt:lpstr>PowerPoint Presentation</vt:lpstr>
      <vt:lpstr>PTOLEMIES AND SELEUCIDS 11:5-20</vt:lpstr>
      <vt:lpstr>PTOLEMIES AND SELEUCIDS 11:5-20</vt:lpstr>
      <vt:lpstr>CHART 1</vt:lpstr>
      <vt:lpstr>PowerPoint Presentation</vt:lpstr>
      <vt:lpstr>IV. The Prophecy of the Heavenly Messenger (11:2–12:13)</vt:lpstr>
      <vt:lpstr>IV. The Prophecy of the Heavenly Messenger (11:2–12:13)</vt:lpstr>
      <vt:lpstr>IV. The Prophecy of the Heavenly Messenger (11:2–12:13)</vt:lpstr>
      <vt:lpstr>Conclusion</vt:lpstr>
      <vt:lpstr>Chapter 10–12 Outline</vt:lpstr>
      <vt:lpstr>Purpose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Jim McGowan</cp:lastModifiedBy>
  <cp:revision>1776</cp:revision>
  <cp:lastPrinted>2017-02-05T01:03:10Z</cp:lastPrinted>
  <dcterms:created xsi:type="dcterms:W3CDTF">2009-03-17T12:21:13Z</dcterms:created>
  <dcterms:modified xsi:type="dcterms:W3CDTF">2017-12-03T03:29:09Z</dcterms:modified>
</cp:coreProperties>
</file>