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3644" r:id="rId2"/>
    <p:sldId id="3645" r:id="rId3"/>
    <p:sldId id="3586" r:id="rId4"/>
    <p:sldId id="3647" r:id="rId5"/>
    <p:sldId id="3671" r:id="rId6"/>
    <p:sldId id="3588" r:id="rId7"/>
    <p:sldId id="3589" r:id="rId8"/>
    <p:sldId id="3590" r:id="rId9"/>
    <p:sldId id="3672" r:id="rId10"/>
    <p:sldId id="3606" r:id="rId11"/>
    <p:sldId id="3630" r:id="rId12"/>
    <p:sldId id="3648" r:id="rId13"/>
    <p:sldId id="3649" r:id="rId14"/>
    <p:sldId id="3592" r:id="rId15"/>
    <p:sldId id="3593" r:id="rId16"/>
    <p:sldId id="3650" r:id="rId17"/>
    <p:sldId id="3651" r:id="rId18"/>
    <p:sldId id="3652" r:id="rId19"/>
    <p:sldId id="3653" r:id="rId20"/>
    <p:sldId id="3677" r:id="rId21"/>
    <p:sldId id="3676" r:id="rId22"/>
    <p:sldId id="3654" r:id="rId23"/>
    <p:sldId id="3678" r:id="rId24"/>
    <p:sldId id="3655" r:id="rId25"/>
    <p:sldId id="3675" r:id="rId26"/>
    <p:sldId id="3673" r:id="rId27"/>
    <p:sldId id="3674" r:id="rId28"/>
    <p:sldId id="3656" r:id="rId29"/>
    <p:sldId id="3609" r:id="rId30"/>
    <p:sldId id="3612" r:id="rId31"/>
    <p:sldId id="3657" r:id="rId32"/>
    <p:sldId id="3613" r:id="rId33"/>
    <p:sldId id="3658" r:id="rId34"/>
    <p:sldId id="3659" r:id="rId35"/>
    <p:sldId id="3660" r:id="rId36"/>
    <p:sldId id="3661" r:id="rId37"/>
    <p:sldId id="3662" r:id="rId38"/>
    <p:sldId id="3663" r:id="rId39"/>
    <p:sldId id="3664" r:id="rId40"/>
    <p:sldId id="3665" r:id="rId41"/>
    <p:sldId id="3615" r:id="rId42"/>
    <p:sldId id="3616" r:id="rId43"/>
    <p:sldId id="3666" r:id="rId44"/>
    <p:sldId id="3623" r:id="rId45"/>
    <p:sldId id="3599" r:id="rId46"/>
    <p:sldId id="3622" r:id="rId47"/>
    <p:sldId id="3667" r:id="rId48"/>
    <p:sldId id="3600" r:id="rId49"/>
    <p:sldId id="3642" r:id="rId50"/>
    <p:sldId id="3643" r:id="rId51"/>
    <p:sldId id="3670" r:id="rId52"/>
    <p:sldId id="3669" r:id="rId53"/>
    <p:sldId id="3602" r:id="rId5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84994" autoAdjust="0"/>
  </p:normalViewPr>
  <p:slideViewPr>
    <p:cSldViewPr>
      <p:cViewPr varScale="1">
        <p:scale>
          <a:sx n="57" d="100"/>
          <a:sy n="57" d="100"/>
        </p:scale>
        <p:origin x="18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12/6/2017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12/6/2017</a:t>
            </a:r>
            <a:endParaRPr lang="en-US" dirty="0"/>
          </a:p>
        </p:txBody>
      </p:sp>
    </p:spTree>
    <p:extLst>
      <p:ext uri="{BB962C8B-B14F-4D97-AF65-F5344CB8AC3E}">
        <p14:creationId xmlns:p14="http://schemas.microsoft.com/office/powerpoint/2010/main" val="215189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59186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3" r:id="rId12"/>
    <p:sldLayoutId id="2147492664" r:id="rId13"/>
    <p:sldLayoutId id="2147492665" r:id="rId14"/>
    <p:sldLayoutId id="214749266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4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C3B89099-D878-440A-96C3-830C80F484DC}"/>
              </a:ext>
            </a:extLst>
          </p:cNvPr>
          <p:cNvGraphicFramePr>
            <a:graphicFrameLocks noGrp="1"/>
          </p:cNvGraphicFramePr>
          <p:nvPr>
            <p:ph type="tbl" idx="1"/>
            <p:extLst>
              <p:ext uri="{D42A27DB-BD31-4B8C-83A1-F6EECF244321}">
                <p14:modId xmlns:p14="http://schemas.microsoft.com/office/powerpoint/2010/main" val="1753627354"/>
              </p:ext>
            </p:extLst>
          </p:nvPr>
        </p:nvGraphicFramePr>
        <p:xfrm>
          <a:off x="152400" y="304800"/>
          <a:ext cx="8839200" cy="6248401"/>
        </p:xfrm>
        <a:graphic>
          <a:graphicData uri="http://schemas.openxmlformats.org/drawingml/2006/table">
            <a:tbl>
              <a:tblPr firstRow="1" bandRow="1">
                <a:tableStyleId>{073A0DAA-6AF3-43AB-8588-CEC1D06C72B9}</a:tableStyleId>
              </a:tblPr>
              <a:tblGrid>
                <a:gridCol w="2946400">
                  <a:extLst>
                    <a:ext uri="{9D8B030D-6E8A-4147-A177-3AD203B41FA5}">
                      <a16:colId xmlns:a16="http://schemas.microsoft.com/office/drawing/2014/main" val="1765403527"/>
                    </a:ext>
                  </a:extLst>
                </a:gridCol>
                <a:gridCol w="2946400">
                  <a:extLst>
                    <a:ext uri="{9D8B030D-6E8A-4147-A177-3AD203B41FA5}">
                      <a16:colId xmlns:a16="http://schemas.microsoft.com/office/drawing/2014/main" val="3490738748"/>
                    </a:ext>
                  </a:extLst>
                </a:gridCol>
                <a:gridCol w="2946400">
                  <a:extLst>
                    <a:ext uri="{9D8B030D-6E8A-4147-A177-3AD203B41FA5}">
                      <a16:colId xmlns:a16="http://schemas.microsoft.com/office/drawing/2014/main" val="2435885925"/>
                    </a:ext>
                  </a:extLst>
                </a:gridCol>
              </a:tblGrid>
              <a:tr h="733053">
                <a:tc gridSpan="3">
                  <a:txBody>
                    <a:bodyPr/>
                    <a:lstStyle/>
                    <a:p>
                      <a:pPr algn="ctr"/>
                      <a:r>
                        <a:rPr lang="en-US" sz="3600" dirty="0">
                          <a:solidFill>
                            <a:schemeClr val="tx2"/>
                          </a:solidFill>
                          <a:latin typeface="Calibri" panose="020F0502020204030204" pitchFamily="34" charset="0"/>
                          <a:ea typeface="+mj-ea"/>
                          <a:cs typeface="+mj-cs"/>
                        </a:rPr>
                        <a:t>The Galatians 6:16 Controversy</a:t>
                      </a:r>
                    </a:p>
                  </a:txBody>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1025950240"/>
                  </a:ext>
                </a:extLst>
              </a:tr>
              <a:tr h="593423">
                <a:tc>
                  <a:txBody>
                    <a:bodyPr/>
                    <a:lstStyle/>
                    <a:p>
                      <a:r>
                        <a:rPr lang="en-US" sz="2800" dirty="0">
                          <a:latin typeface="Calibri" panose="020F0502020204030204" pitchFamily="34" charset="0"/>
                          <a:cs typeface="Calibri" panose="020F0502020204030204" pitchFamily="34" charset="0"/>
                        </a:rPr>
                        <a:t>Translation of kai</a:t>
                      </a:r>
                      <a:endParaRPr lang="en-US" sz="2800" i="1" dirty="0">
                        <a:latin typeface="Calibri" panose="020F0502020204030204" pitchFamily="34" charset="0"/>
                        <a:cs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cs typeface="Calibri" panose="020F0502020204030204" pitchFamily="34" charset="0"/>
                        </a:rPr>
                        <a:t>“even”</a:t>
                      </a:r>
                    </a:p>
                  </a:txBody>
                  <a:tcPr/>
                </a:tc>
                <a:tc>
                  <a:txBody>
                    <a:bodyPr/>
                    <a:lstStyle/>
                    <a:p>
                      <a:r>
                        <a:rPr lang="en-US" sz="2800" b="1" dirty="0">
                          <a:solidFill>
                            <a:srgbClr val="0000FF"/>
                          </a:solidFill>
                          <a:latin typeface="Calibri" panose="020F0502020204030204" pitchFamily="34" charset="0"/>
                          <a:cs typeface="Calibri" panose="020F0502020204030204" pitchFamily="34" charset="0"/>
                        </a:rPr>
                        <a:t>“and”</a:t>
                      </a:r>
                    </a:p>
                  </a:txBody>
                  <a:tcPr/>
                </a:tc>
                <a:extLst>
                  <a:ext uri="{0D108BD9-81ED-4DB2-BD59-A6C34878D82A}">
                    <a16:rowId xmlns:a16="http://schemas.microsoft.com/office/drawing/2014/main" val="969964522"/>
                  </a:ext>
                </a:extLst>
              </a:tr>
              <a:tr h="593423">
                <a:tc>
                  <a:txBody>
                    <a:bodyPr/>
                    <a:lstStyle/>
                    <a:p>
                      <a:r>
                        <a:rPr lang="en-US" sz="2800" dirty="0">
                          <a:latin typeface="Calibri" panose="020F0502020204030204" pitchFamily="34" charset="0"/>
                          <a:cs typeface="Calibri" panose="020F0502020204030204" pitchFamily="34" charset="0"/>
                        </a:rPr>
                        <a:t>Use of kai</a:t>
                      </a:r>
                      <a:endParaRPr lang="en-US" sz="2800" i="1" dirty="0">
                        <a:latin typeface="Calibri" panose="020F0502020204030204" pitchFamily="34" charset="0"/>
                        <a:cs typeface="Calibri" panose="020F0502020204030204" pitchFamily="34" charset="0"/>
                      </a:endParaRP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appositional</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continuative</a:t>
                      </a:r>
                    </a:p>
                  </a:txBody>
                  <a:tcPr/>
                </a:tc>
                <a:extLst>
                  <a:ext uri="{0D108BD9-81ED-4DB2-BD59-A6C34878D82A}">
                    <a16:rowId xmlns:a16="http://schemas.microsoft.com/office/drawing/2014/main" val="4049015391"/>
                  </a:ext>
                </a:extLst>
              </a:tr>
              <a:tr h="593423">
                <a:tc>
                  <a:txBody>
                    <a:bodyPr/>
                    <a:lstStyle/>
                    <a:p>
                      <a:r>
                        <a:rPr lang="en-US" sz="2800" dirty="0">
                          <a:latin typeface="Calibri" panose="020F0502020204030204" pitchFamily="34" charset="0"/>
                          <a:cs typeface="Calibri" panose="020F0502020204030204" pitchFamily="34" charset="0"/>
                        </a:rPr>
                        <a:t>Bible version</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NIV</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NASB</a:t>
                      </a:r>
                    </a:p>
                  </a:txBody>
                  <a:tcPr/>
                </a:tc>
                <a:extLst>
                  <a:ext uri="{0D108BD9-81ED-4DB2-BD59-A6C34878D82A}">
                    <a16:rowId xmlns:a16="http://schemas.microsoft.com/office/drawing/2014/main" val="2830625949"/>
                  </a:ext>
                </a:extLst>
              </a:tr>
              <a:tr h="1082126">
                <a:tc>
                  <a:txBody>
                    <a:bodyPr/>
                    <a:lstStyle/>
                    <a:p>
                      <a:r>
                        <a:rPr lang="en-US" sz="2800" dirty="0">
                          <a:latin typeface="Calibri" panose="020F0502020204030204" pitchFamily="34" charset="0"/>
                          <a:cs typeface="Calibri" panose="020F0502020204030204" pitchFamily="34" charset="0"/>
                        </a:rPr>
                        <a:t>“Israel of God”</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Church</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Hebrew-Christians within the Church</a:t>
                      </a:r>
                    </a:p>
                  </a:txBody>
                  <a:tcPr/>
                </a:tc>
                <a:extLst>
                  <a:ext uri="{0D108BD9-81ED-4DB2-BD59-A6C34878D82A}">
                    <a16:rowId xmlns:a16="http://schemas.microsoft.com/office/drawing/2014/main" val="3511889087"/>
                  </a:ext>
                </a:extLst>
              </a:tr>
              <a:tr h="1570827">
                <a:tc>
                  <a:txBody>
                    <a:bodyPr/>
                    <a:lstStyle/>
                    <a:p>
                      <a:r>
                        <a:rPr lang="en-US" sz="2800" dirty="0">
                          <a:latin typeface="Calibri" panose="020F0502020204030204" pitchFamily="34" charset="0"/>
                          <a:cs typeface="Calibri" panose="020F0502020204030204" pitchFamily="34" charset="0"/>
                        </a:rPr>
                        <a:t>Israel and Church</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Equated</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“Israel of God” is a subset within the church</a:t>
                      </a:r>
                    </a:p>
                  </a:txBody>
                  <a:tcPr/>
                </a:tc>
                <a:extLst>
                  <a:ext uri="{0D108BD9-81ED-4DB2-BD59-A6C34878D82A}">
                    <a16:rowId xmlns:a16="http://schemas.microsoft.com/office/drawing/2014/main" val="2498239078"/>
                  </a:ext>
                </a:extLst>
              </a:tr>
              <a:tr h="1082126">
                <a:tc>
                  <a:txBody>
                    <a:bodyPr/>
                    <a:lstStyle/>
                    <a:p>
                      <a:r>
                        <a:rPr lang="en-US" sz="2800" dirty="0">
                          <a:latin typeface="Calibri" panose="020F0502020204030204" pitchFamily="34" charset="0"/>
                          <a:cs typeface="Calibri" panose="020F0502020204030204" pitchFamily="34" charset="0"/>
                        </a:rPr>
                        <a:t>Theology</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Replacement Theology</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Dispensational Theology</a:t>
                      </a:r>
                    </a:p>
                  </a:txBody>
                  <a:tcPr/>
                </a:tc>
                <a:extLst>
                  <a:ext uri="{0D108BD9-81ED-4DB2-BD59-A6C34878D82A}">
                    <a16:rowId xmlns:a16="http://schemas.microsoft.com/office/drawing/2014/main" val="1595320479"/>
                  </a:ext>
                </a:extLst>
              </a:tr>
            </a:tbl>
          </a:graphicData>
        </a:graphic>
      </p:graphicFrame>
    </p:spTree>
    <p:extLst>
      <p:ext uri="{BB962C8B-B14F-4D97-AF65-F5344CB8AC3E}">
        <p14:creationId xmlns:p14="http://schemas.microsoft.com/office/powerpoint/2010/main" val="93519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04103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rPr>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5635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b="1" u="sng" dirty="0">
                <a:solidFill>
                  <a:srgbClr val="FFFFCC"/>
                </a:solidFill>
              </a:rPr>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1099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981075" y="228600"/>
            <a:ext cx="7181850" cy="1524000"/>
          </a:xfrm>
        </p:spPr>
        <p:txBody>
          <a:bodyPr anchor="t"/>
          <a:lstStyle/>
          <a:p>
            <a:pPr marL="0" indent="0" algn="ctr" eaLnBrk="1" hangingPunct="1">
              <a:spcAft>
                <a:spcPts val="2400"/>
              </a:spcAft>
              <a:buFontTx/>
              <a:buNone/>
              <a:defRPr/>
            </a:pPr>
            <a:r>
              <a:rPr lang="en-US" sz="3200" dirty="0">
                <a:effectLst>
                  <a:outerShdw blurRad="38100" dist="38100" dir="2700000" algn="tl">
                    <a:srgbClr val="000000"/>
                  </a:outerShdw>
                </a:effectLst>
                <a:ea typeface="+mn-ea"/>
                <a:cs typeface="+mn-cs"/>
              </a:rPr>
              <a:t>S. Lewis Johnson</a:t>
            </a:r>
            <a:br>
              <a:rPr lang="en-US" sz="3200" dirty="0"/>
            </a:br>
            <a:r>
              <a:rPr lang="en-US" sz="1800" dirty="0">
                <a:solidFill>
                  <a:schemeClr val="tx1"/>
                </a:solidFill>
              </a:rPr>
              <a:t>“Paul and the 'Israel of God': An Exegetical and Eschatological Case-Study,” in </a:t>
            </a:r>
            <a:r>
              <a:rPr lang="en-US" sz="1800" i="1" dirty="0">
                <a:solidFill>
                  <a:schemeClr val="tx1"/>
                </a:solidFill>
              </a:rPr>
              <a:t>Essays in Honor of J. Dwight Pentecost</a:t>
            </a:r>
            <a:r>
              <a:rPr lang="en-US" sz="1800" dirty="0">
                <a:solidFill>
                  <a:schemeClr val="tx1"/>
                </a:solidFill>
              </a:rPr>
              <a:t>, ed. Stanley D. Toussaint and Charles H. Dyer (Chicago: Moody, 1986), 187.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381000" y="1828800"/>
            <a:ext cx="8305800" cy="4267200"/>
          </a:xfrm>
        </p:spPr>
        <p:txBody>
          <a:bodyPr/>
          <a:lstStyle/>
          <a:p>
            <a:pPr marL="0" indent="0" algn="just" eaLnBrk="1" hangingPunct="1">
              <a:spcBef>
                <a:spcPts val="0"/>
              </a:spcBef>
              <a:buFont typeface="Wingdings" panose="05000000000000000000" pitchFamily="2" charset="2"/>
              <a:buNone/>
              <a:defRPr/>
            </a:pPr>
            <a:r>
              <a:rPr lang="en-US" sz="3600" dirty="0"/>
              <a:t>“It is necessary to begin this part of the discussion with a basic but often neglected hermeneutical principle. It is this: in the absence of compelling exegetical and theological considerations, we should avoid the rare grammatical usages when the common ones make good sense.”</a:t>
            </a:r>
          </a:p>
        </p:txBody>
      </p:sp>
      <p:pic>
        <p:nvPicPr>
          <p:cNvPr id="2" name="Picture 1">
            <a:extLst>
              <a:ext uri="{FF2B5EF4-FFF2-40B4-BE49-F238E27FC236}">
                <a16:creationId xmlns:a16="http://schemas.microsoft.com/office/drawing/2014/main" id="{2D385950-508B-4DBC-A484-05FAAEE04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85103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C5A605ED-6934-4885-BE50-03C215E039F4}"/>
              </a:ext>
            </a:extLst>
          </p:cNvPr>
          <p:cNvSpPr>
            <a:spLocks noGrp="1" noChangeArrowheads="1"/>
          </p:cNvSpPr>
          <p:nvPr>
            <p:ph type="body" idx="1"/>
          </p:nvPr>
        </p:nvSpPr>
        <p:spPr>
          <a:xfrm>
            <a:off x="405606" y="1828800"/>
            <a:ext cx="8332788" cy="3775075"/>
          </a:xfrm>
        </p:spPr>
        <p:txBody>
          <a:bodyPr/>
          <a:lstStyle/>
          <a:p>
            <a:pPr marL="0" indent="0" algn="just" eaLnBrk="1" hangingPunct="1">
              <a:spcBef>
                <a:spcPts val="0"/>
              </a:spcBef>
              <a:buNone/>
              <a:defRPr/>
            </a:pPr>
            <a:r>
              <a:rPr lang="en-US" sz="3600" dirty="0"/>
              <a:t>“An extremely rare use has been made to replace the common usage, even in spite of the fact that the common and frequent usage makes perfectly good sense in Galatians 6:16.”</a:t>
            </a:r>
          </a:p>
        </p:txBody>
      </p:sp>
      <p:sp>
        <p:nvSpPr>
          <p:cNvPr id="4" name="Rectangle 2">
            <a:extLst>
              <a:ext uri="{FF2B5EF4-FFF2-40B4-BE49-F238E27FC236}">
                <a16:creationId xmlns:a16="http://schemas.microsoft.com/office/drawing/2014/main" id="{C05103F7-D356-453D-86DE-9EF82C0ADF38}"/>
              </a:ext>
            </a:extLst>
          </p:cNvPr>
          <p:cNvSpPr txBox="1">
            <a:spLocks noChangeArrowheads="1"/>
          </p:cNvSpPr>
          <p:nvPr/>
        </p:nvSpPr>
        <p:spPr bwMode="auto">
          <a:xfrm>
            <a:off x="981075" y="228600"/>
            <a:ext cx="7181850" cy="152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2400"/>
              </a:spcAft>
              <a:defRPr/>
            </a:pPr>
            <a:r>
              <a:rPr lang="en-US" sz="3200" kern="0">
                <a:effectLst>
                  <a:outerShdw blurRad="38100" dist="38100" dir="2700000" algn="tl">
                    <a:srgbClr val="000000"/>
                  </a:outerShdw>
                </a:effectLst>
                <a:ea typeface="+mn-ea"/>
                <a:cs typeface="+mn-cs"/>
              </a:rPr>
              <a:t>S. Lewis Johnson</a:t>
            </a:r>
            <a:br>
              <a:rPr lang="en-US" sz="3200" kern="0"/>
            </a:br>
            <a:r>
              <a:rPr lang="en-US" sz="1800" kern="0">
                <a:solidFill>
                  <a:schemeClr val="tx1"/>
                </a:solidFill>
              </a:rPr>
              <a:t>“Paul and the 'Israel of God': An Exegetical and Eschatological Case-Study,” in </a:t>
            </a:r>
            <a:r>
              <a:rPr lang="en-US" sz="1800" i="1" kern="0">
                <a:solidFill>
                  <a:schemeClr val="tx1"/>
                </a:solidFill>
              </a:rPr>
              <a:t>Essays in Honor of J. Dwight Pentecost</a:t>
            </a:r>
            <a:r>
              <a:rPr lang="en-US" sz="1800" kern="0">
                <a:solidFill>
                  <a:schemeClr val="tx1"/>
                </a:solidFill>
              </a:rPr>
              <a:t>, ed. Stanley D. Toussaint and Charles H. Dyer (Chicago: Moody, 1986), 187. </a:t>
            </a:r>
            <a:endParaRPr lang="en-US" sz="1800" kern="0" dirty="0">
              <a:solidFill>
                <a:schemeClr val="tx1"/>
              </a:solidFill>
            </a:endParaRPr>
          </a:p>
        </p:txBody>
      </p:sp>
      <p:pic>
        <p:nvPicPr>
          <p:cNvPr id="5" name="Picture 4">
            <a:extLst>
              <a:ext uri="{FF2B5EF4-FFF2-40B4-BE49-F238E27FC236}">
                <a16:creationId xmlns:a16="http://schemas.microsoft.com/office/drawing/2014/main" id="{4E03A9C9-65E9-4984-9BBB-189503FEC2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134635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b="1" u="sng" dirty="0">
                <a:solidFill>
                  <a:srgbClr val="FFFFCC"/>
                </a:solidFill>
              </a:rPr>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5523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(NIV)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to all who follow this rule, </a:t>
            </a:r>
            <a:r>
              <a:rPr lang="en-US" sz="4000" b="1" i="1" u="sng" dirty="0">
                <a:solidFill>
                  <a:srgbClr val="FFFFCC"/>
                </a:solidFill>
                <a:latin typeface="Calibri" panose="020F0502020204030204" pitchFamily="34" charset="0"/>
                <a:cs typeface="Calibri" panose="020F0502020204030204" pitchFamily="34" charset="0"/>
              </a:rPr>
              <a:t>even</a:t>
            </a:r>
            <a:r>
              <a:rPr lang="en-US" sz="4000" dirty="0">
                <a:latin typeface="Calibri" panose="020F0502020204030204" pitchFamily="34" charset="0"/>
                <a:cs typeface="Calibri" panose="020F0502020204030204" pitchFamily="34" charset="0"/>
              </a:rPr>
              <a:t> to the Israel of God.”</a:t>
            </a:r>
          </a:p>
        </p:txBody>
      </p:sp>
      <p:pic>
        <p:nvPicPr>
          <p:cNvPr id="4" name="Picture 3">
            <a:extLst>
              <a:ext uri="{FF2B5EF4-FFF2-40B4-BE49-F238E27FC236}">
                <a16:creationId xmlns:a16="http://schemas.microsoft.com/office/drawing/2014/main" id="{BA59DA03-A125-42EC-9109-718F10A87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40258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(NASB)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t>
            </a:r>
            <a:r>
              <a:rPr lang="en-US" sz="4000" b="1" i="1" u="sng" dirty="0">
                <a:solidFill>
                  <a:srgbClr val="FFFFCC"/>
                </a:solidFill>
                <a:latin typeface="Calibri" panose="020F0502020204030204" pitchFamily="34" charset="0"/>
                <a:cs typeface="Calibri" panose="020F0502020204030204" pitchFamily="34" charset="0"/>
              </a:rPr>
              <a:t>and</a:t>
            </a:r>
            <a:r>
              <a:rPr lang="en-US" sz="4000" dirty="0">
                <a:latin typeface="Calibri" panose="020F0502020204030204" pitchFamily="34" charset="0"/>
                <a:cs typeface="Calibri" panose="020F0502020204030204" pitchFamily="34" charset="0"/>
              </a:rPr>
              <a:t> upon the Israel of God.”</a:t>
            </a:r>
          </a:p>
        </p:txBody>
      </p:sp>
      <p:pic>
        <p:nvPicPr>
          <p:cNvPr id="4" name="Picture 3">
            <a:extLst>
              <a:ext uri="{FF2B5EF4-FFF2-40B4-BE49-F238E27FC236}">
                <a16:creationId xmlns:a16="http://schemas.microsoft.com/office/drawing/2014/main" id="{587B4FA4-945C-451D-995E-B358310C9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32450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“And as many as shall walk by this rule, peace be upon them and mercy, upon the Israel of God.”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39063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2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313932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latin typeface="Calibri" panose="020F0502020204030204" pitchFamily="34" charset="0"/>
                <a:cs typeface="Calibri" panose="020F0502020204030204" pitchFamily="34" charset="0"/>
              </a:rPr>
              <a:t>“But He answered and said, “It is written, ‘</a:t>
            </a:r>
            <a:r>
              <a:rPr lang="en-US" sz="3600" cap="small" dirty="0">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latin typeface="Calibri" panose="020F0502020204030204" pitchFamily="34" charset="0"/>
                <a:cs typeface="Calibri" panose="020F0502020204030204" pitchFamily="34" charset="0"/>
              </a:rPr>
              <a:t>every word</a:t>
            </a:r>
            <a:r>
              <a:rPr lang="en-US" sz="3600" cap="small" dirty="0">
                <a:latin typeface="Calibri" panose="020F0502020204030204" pitchFamily="34" charset="0"/>
                <a:cs typeface="Calibri" panose="020F0502020204030204" pitchFamily="34" charset="0"/>
              </a:rPr>
              <a:t> that proceeds out of the mouth of God</a:t>
            </a:r>
            <a:r>
              <a:rPr lang="en-US" sz="36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“For truly I say to you, until heaven and earth pass away, not </a:t>
            </a:r>
            <a:r>
              <a:rPr lang="en-US" sz="4000" b="1" i="1" u="sng" dirty="0">
                <a:solidFill>
                  <a:srgbClr val="FFFFCC"/>
                </a:solidFill>
                <a:latin typeface="Calibri" panose="020F0502020204030204" pitchFamily="34" charset="0"/>
                <a:cs typeface="Calibri" panose="020F0502020204030204" pitchFamily="34" charset="0"/>
              </a:rPr>
              <a:t>the smallest letter or stroke</a:t>
            </a:r>
            <a:r>
              <a:rPr lang="en-US" sz="4000" dirty="0">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b="1" dirty="0">
                <a:solidFill>
                  <a:srgbClr val="FFFFCC"/>
                </a:solidFill>
              </a:rPr>
              <a:t>“</a:t>
            </a:r>
            <a:r>
              <a:rPr lang="en-US" sz="2800" b="1" u="sng" dirty="0">
                <a:solidFill>
                  <a:srgbClr val="FFFFCC"/>
                </a:solidFill>
              </a:rPr>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42858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7084-68E7-4DA1-8562-C9E7D6588428}"/>
              </a:ext>
            </a:extLst>
          </p:cNvPr>
          <p:cNvSpPr>
            <a:spLocks noGrp="1"/>
          </p:cNvSpPr>
          <p:nvPr>
            <p:ph type="title"/>
          </p:nvPr>
        </p:nvSpPr>
        <p:spPr>
          <a:xfrm>
            <a:off x="685800" y="228600"/>
            <a:ext cx="7772400" cy="762000"/>
          </a:xfrm>
        </p:spPr>
        <p:txBody>
          <a:bodyPr/>
          <a:lstStyle/>
          <a:p>
            <a:pPr algn="ctr"/>
            <a:r>
              <a:rPr lang="en-US" dirty="0"/>
              <a:t>Israel Means Israel</a:t>
            </a:r>
          </a:p>
        </p:txBody>
      </p:sp>
      <p:sp>
        <p:nvSpPr>
          <p:cNvPr id="3" name="Content Placeholder 2">
            <a:extLst>
              <a:ext uri="{FF2B5EF4-FFF2-40B4-BE49-F238E27FC236}">
                <a16:creationId xmlns:a16="http://schemas.microsoft.com/office/drawing/2014/main" id="{1F6BC41D-9623-433C-920D-E8417A67BF2F}"/>
              </a:ext>
            </a:extLst>
          </p:cNvPr>
          <p:cNvSpPr>
            <a:spLocks noGrp="1"/>
          </p:cNvSpPr>
          <p:nvPr>
            <p:ph idx="1"/>
          </p:nvPr>
        </p:nvSpPr>
        <p:spPr>
          <a:xfrm>
            <a:off x="152400" y="1143000"/>
            <a:ext cx="8789988" cy="3505359"/>
          </a:xfrm>
        </p:spPr>
        <p:txBody>
          <a:bodyPr/>
          <a:lstStyle/>
          <a:p>
            <a:pPr>
              <a:spcBef>
                <a:spcPts val="0"/>
              </a:spcBef>
              <a:spcAft>
                <a:spcPts val="2400"/>
              </a:spcAft>
            </a:pPr>
            <a:r>
              <a:rPr lang="en-US" dirty="0"/>
              <a:t>15x elsewhere in Paul’s writings</a:t>
            </a:r>
          </a:p>
          <a:p>
            <a:pPr>
              <a:spcBef>
                <a:spcPts val="0"/>
              </a:spcBef>
              <a:spcAft>
                <a:spcPts val="2400"/>
              </a:spcAft>
            </a:pPr>
            <a:r>
              <a:rPr lang="en-US" dirty="0"/>
              <a:t>72x elsewhere in the New Testament</a:t>
            </a:r>
          </a:p>
          <a:p>
            <a:pPr>
              <a:spcBef>
                <a:spcPts val="0"/>
              </a:spcBef>
              <a:spcAft>
                <a:spcPts val="2400"/>
              </a:spcAft>
            </a:pPr>
            <a:r>
              <a:rPr lang="en-US" dirty="0"/>
              <a:t>1800x in the Old Testament</a:t>
            </a:r>
          </a:p>
          <a:p>
            <a:pPr>
              <a:spcBef>
                <a:spcPts val="0"/>
              </a:spcBef>
              <a:spcAft>
                <a:spcPts val="2400"/>
              </a:spcAft>
            </a:pPr>
            <a:r>
              <a:rPr lang="en-US" dirty="0"/>
              <a:t>“Israel” or “Israelite” used 2500x in the OT</a:t>
            </a:r>
          </a:p>
        </p:txBody>
      </p:sp>
      <p:pic>
        <p:nvPicPr>
          <p:cNvPr id="4" name="Picture 3">
            <a:extLst>
              <a:ext uri="{FF2B5EF4-FFF2-40B4-BE49-F238E27FC236}">
                <a16:creationId xmlns:a16="http://schemas.microsoft.com/office/drawing/2014/main" id="{ACCD3D8A-D065-4AF6-99A8-39FAF7A1B3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1" y="4724400"/>
            <a:ext cx="1828959" cy="1828959"/>
          </a:xfrm>
          <a:prstGeom prst="rect">
            <a:avLst/>
          </a:prstGeom>
        </p:spPr>
      </p:pic>
    </p:spTree>
    <p:extLst>
      <p:ext uri="{BB962C8B-B14F-4D97-AF65-F5344CB8AC3E}">
        <p14:creationId xmlns:p14="http://schemas.microsoft.com/office/powerpoint/2010/main" val="2810540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b="1" u="sng" dirty="0">
                <a:solidFill>
                  <a:srgbClr val="FFFFCC"/>
                </a:solidFill>
              </a:rPr>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6591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Justin Martyr</a:t>
            </a:r>
            <a:br>
              <a:rPr lang="en-US" sz="2400" dirty="0"/>
            </a:br>
            <a:r>
              <a:rPr lang="en-US" sz="2400" dirty="0">
                <a:solidFill>
                  <a:schemeClr val="tx1"/>
                </a:solidFill>
              </a:rPr>
              <a:t>“Dialogue with Trypho” 123, 135</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194734" y="1524000"/>
            <a:ext cx="8686800" cy="4114800"/>
          </a:xfrm>
        </p:spPr>
        <p:txBody>
          <a:bodyPr/>
          <a:lstStyle/>
          <a:p>
            <a:pPr marL="0" indent="0" algn="just" eaLnBrk="1" hangingPunct="1">
              <a:buNone/>
              <a:defRPr/>
            </a:pPr>
            <a:r>
              <a:rPr lang="en-US" dirty="0"/>
              <a:t>“</a:t>
            </a:r>
            <a:r>
              <a:rPr lang="en-US" dirty="0">
                <a:effectLst/>
              </a:rPr>
              <a:t>As therefore from the one man Jacob, who was surnamed Israel, all your nation has been called Jacob and Israel; so we from Christ, who begat us unto God, (like Jacob, and Israel, and Judah, and Joseph, and David,) are called and are the true sons of God, and keep the commandments of Christ"… "As, therefore, Christ is the Israel and the Jacob, even so we, who have been quarried out from the bowels of Christ, are the true </a:t>
            </a:r>
            <a:r>
              <a:rPr lang="en-US" dirty="0" err="1">
                <a:effectLst/>
              </a:rPr>
              <a:t>Israelitic</a:t>
            </a:r>
            <a:r>
              <a:rPr lang="en-US" dirty="0">
                <a:effectLst/>
              </a:rPr>
              <a:t> race.”</a:t>
            </a:r>
          </a:p>
        </p:txBody>
      </p:sp>
      <p:pic>
        <p:nvPicPr>
          <p:cNvPr id="5" name="Picture 4">
            <a:extLst>
              <a:ext uri="{FF2B5EF4-FFF2-40B4-BE49-F238E27FC236}">
                <a16:creationId xmlns:a16="http://schemas.microsoft.com/office/drawing/2014/main" id="{F173E54B-71FA-4FAE-AED5-5EEEFEB94C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67" y="197443"/>
            <a:ext cx="1962150" cy="1098804"/>
          </a:xfrm>
          <a:prstGeom prst="rect">
            <a:avLst/>
          </a:prstGeom>
        </p:spPr>
      </p:pic>
    </p:spTree>
    <p:extLst>
      <p:ext uri="{BB962C8B-B14F-4D97-AF65-F5344CB8AC3E}">
        <p14:creationId xmlns:p14="http://schemas.microsoft.com/office/powerpoint/2010/main" val="280843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414462" y="381000"/>
            <a:ext cx="5200650" cy="62865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800100" y="1657350"/>
            <a:ext cx="7543800" cy="405765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5112" y="15430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64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414462" y="381000"/>
            <a:ext cx="5200650" cy="62865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800100" y="1657350"/>
            <a:ext cx="7543800" cy="405765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5112" y="15430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17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b="1" u="sng" dirty="0">
                <a:solidFill>
                  <a:srgbClr val="FFFFCC"/>
                </a:solidFill>
              </a:rPr>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006609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E3304C0-BCE4-47FC-B414-A0B3F628B398}"/>
              </a:ext>
            </a:extLst>
          </p:cNvPr>
          <p:cNvSpPr>
            <a:spLocks noGrp="1" noChangeArrowheads="1"/>
          </p:cNvSpPr>
          <p:nvPr>
            <p:ph type="title" idx="4294967295"/>
          </p:nvPr>
        </p:nvSpPr>
        <p:spPr>
          <a:xfrm>
            <a:off x="342900" y="228600"/>
            <a:ext cx="8458200" cy="838200"/>
          </a:xfrm>
        </p:spPr>
        <p:txBody>
          <a:bodyPr/>
          <a:lstStyle/>
          <a:p>
            <a:pPr algn="ctr"/>
            <a:r>
              <a:rPr lang="en-US" altLang="en-US" sz="4000" dirty="0"/>
              <a:t>What is Inside? Galatians Structure</a:t>
            </a:r>
          </a:p>
        </p:txBody>
      </p:sp>
      <p:sp>
        <p:nvSpPr>
          <p:cNvPr id="21507" name="Rectangle 3">
            <a:extLst>
              <a:ext uri="{FF2B5EF4-FFF2-40B4-BE49-F238E27FC236}">
                <a16:creationId xmlns:a16="http://schemas.microsoft.com/office/drawing/2014/main" id="{026D7105-8257-4A94-9D0A-D584A0FD9272}"/>
              </a:ext>
            </a:extLst>
          </p:cNvPr>
          <p:cNvSpPr>
            <a:spLocks noGrp="1" noChangeArrowheads="1"/>
          </p:cNvSpPr>
          <p:nvPr>
            <p:ph type="body" idx="4294967295"/>
          </p:nvPr>
        </p:nvSpPr>
        <p:spPr>
          <a:xfrm>
            <a:off x="737394" y="1600199"/>
            <a:ext cx="7669212" cy="3124201"/>
          </a:xfrm>
        </p:spPr>
        <p:txBody>
          <a:bodyPr/>
          <a:lstStyle/>
          <a:p>
            <a:pPr marL="461963" indent="-461963">
              <a:spcBef>
                <a:spcPts val="0"/>
              </a:spcBef>
              <a:spcAft>
                <a:spcPts val="3600"/>
              </a:spcAft>
              <a:defRPr/>
            </a:pPr>
            <a:r>
              <a:rPr lang="en-US" sz="3600" dirty="0"/>
              <a:t>Chaps. 1</a:t>
            </a:r>
            <a:r>
              <a:rPr lang="en-US" sz="3600" dirty="0">
                <a:cs typeface="Times New Roman" charset="0"/>
              </a:rPr>
              <a:t>–2: Autobiographical section</a:t>
            </a:r>
          </a:p>
          <a:p>
            <a:pPr marL="461963" indent="-461963">
              <a:spcBef>
                <a:spcPts val="0"/>
              </a:spcBef>
              <a:spcAft>
                <a:spcPts val="3600"/>
              </a:spcAft>
              <a:defRPr/>
            </a:pPr>
            <a:r>
              <a:rPr lang="en-US" sz="3600" dirty="0"/>
              <a:t>Chaps. </a:t>
            </a:r>
            <a:r>
              <a:rPr lang="en-US" sz="3600" dirty="0">
                <a:cs typeface="Times New Roman" charset="0"/>
              </a:rPr>
              <a:t>3–4: Doctrinal section</a:t>
            </a:r>
          </a:p>
          <a:p>
            <a:pPr marL="461963" indent="-461963">
              <a:spcBef>
                <a:spcPts val="0"/>
              </a:spcBef>
              <a:spcAft>
                <a:spcPts val="3600"/>
              </a:spcAft>
              <a:defRPr/>
            </a:pPr>
            <a:r>
              <a:rPr lang="en-US" sz="3600" dirty="0"/>
              <a:t>Chaps. </a:t>
            </a:r>
            <a:r>
              <a:rPr lang="en-US" sz="3600" dirty="0">
                <a:cs typeface="Times New Roman" charset="0"/>
              </a:rPr>
              <a:t>5–6: Practical section</a:t>
            </a:r>
          </a:p>
        </p:txBody>
      </p:sp>
      <p:pic>
        <p:nvPicPr>
          <p:cNvPr id="4" name="Picture 4">
            <a:extLst>
              <a:ext uri="{FF2B5EF4-FFF2-40B4-BE49-F238E27FC236}">
                <a16:creationId xmlns:a16="http://schemas.microsoft.com/office/drawing/2014/main" id="{4D47E014-2D7B-43E8-A65D-559406227DA8}"/>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3435" y="3451860"/>
            <a:ext cx="2428165" cy="3253740"/>
          </a:xfrm>
          <a:prstGeom prst="ellipse">
            <a:avLst/>
          </a:prstGeom>
          <a:ln>
            <a:noFill/>
          </a:ln>
          <a:effectLst>
            <a:softEdge rad="112500"/>
          </a:effectLst>
        </p:spPr>
      </p:pic>
    </p:spTree>
    <p:extLst>
      <p:ext uri="{BB962C8B-B14F-4D97-AF65-F5344CB8AC3E}">
        <p14:creationId xmlns:p14="http://schemas.microsoft.com/office/powerpoint/2010/main" val="26609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Y01462_">
            <a:extLst>
              <a:ext uri="{FF2B5EF4-FFF2-40B4-BE49-F238E27FC236}">
                <a16:creationId xmlns:a16="http://schemas.microsoft.com/office/drawing/2014/main" id="{60319BB0-920E-44A5-9C9B-0EF2B9DDCB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2362199"/>
            <a:ext cx="3352800" cy="371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6875202D-88D8-4B5D-AF43-AC9B8FF6688C}"/>
              </a:ext>
            </a:extLst>
          </p:cNvPr>
          <p:cNvSpPr>
            <a:spLocks noGrp="1" noChangeArrowheads="1"/>
          </p:cNvSpPr>
          <p:nvPr>
            <p:ph type="ctrTitle" idx="4294967295"/>
          </p:nvPr>
        </p:nvSpPr>
        <p:spPr>
          <a:xfrm>
            <a:off x="685800" y="304800"/>
            <a:ext cx="7772400" cy="1524000"/>
          </a:xfrm>
        </p:spPr>
        <p:txBody>
          <a:bodyPr/>
          <a:lstStyle/>
          <a:p>
            <a:pPr marL="0" indent="0" algn="ctr" eaLnBrk="1" hangingPunct="1">
              <a:buFontTx/>
              <a:buNone/>
              <a:defRPr/>
            </a:pPr>
            <a:r>
              <a:rPr lang="en-US" dirty="0"/>
              <a:t>IS THE CHURCH, ISRAEL?</a:t>
            </a:r>
            <a:br>
              <a:rPr lang="en-US" dirty="0"/>
            </a:br>
            <a:r>
              <a:rPr lang="en-US" sz="3600" dirty="0"/>
              <a:t> Galatians 6:16</a:t>
            </a:r>
            <a:endParaRPr lang="en-US" dirty="0"/>
          </a:p>
        </p:txBody>
      </p:sp>
      <p:pic>
        <p:nvPicPr>
          <p:cNvPr id="3077" name="Picture 5" descr="BD06455_">
            <a:extLst>
              <a:ext uri="{FF2B5EF4-FFF2-40B4-BE49-F238E27FC236}">
                <a16:creationId xmlns:a16="http://schemas.microsoft.com/office/drawing/2014/main" id="{D4F30A86-E745-4300-A839-7E8A392B81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491581"/>
            <a:ext cx="3286517" cy="32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8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CE5CA-D7C5-45A7-8A43-3F604CB5B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567" y="1143000"/>
            <a:ext cx="8152866" cy="4572000"/>
          </a:xfrm>
          <a:prstGeom prst="rect">
            <a:avLst/>
          </a:prstGeom>
        </p:spPr>
      </p:pic>
    </p:spTree>
    <p:extLst>
      <p:ext uri="{BB962C8B-B14F-4D97-AF65-F5344CB8AC3E}">
        <p14:creationId xmlns:p14="http://schemas.microsoft.com/office/powerpoint/2010/main" val="2089782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FA94E-B0FB-439E-AD89-B12349D9A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1143000"/>
            <a:ext cx="8636000" cy="4572000"/>
          </a:xfrm>
          <a:prstGeom prst="rect">
            <a:avLst/>
          </a:prstGeom>
        </p:spPr>
      </p:pic>
    </p:spTree>
    <p:extLst>
      <p:ext uri="{BB962C8B-B14F-4D97-AF65-F5344CB8AC3E}">
        <p14:creationId xmlns:p14="http://schemas.microsoft.com/office/powerpoint/2010/main" val="7590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02754-83C1-4AC1-B765-064CCD49C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26" y="1280160"/>
            <a:ext cx="8888949" cy="4297680"/>
          </a:xfrm>
          <a:prstGeom prst="rect">
            <a:avLst/>
          </a:prstGeom>
        </p:spPr>
      </p:pic>
    </p:spTree>
    <p:extLst>
      <p:ext uri="{BB962C8B-B14F-4D97-AF65-F5344CB8AC3E}">
        <p14:creationId xmlns:p14="http://schemas.microsoft.com/office/powerpoint/2010/main" val="2987970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b="1" u="sng" dirty="0">
                <a:solidFill>
                  <a:srgbClr val="FFFFCC"/>
                </a:solidFill>
              </a:rPr>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20650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(NASB)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a:t>
            </a:r>
            <a:r>
              <a:rPr lang="en-US" sz="4000" b="1" i="1" u="sng" dirty="0">
                <a:solidFill>
                  <a:srgbClr val="FFFFCC"/>
                </a:solidFill>
                <a:latin typeface="Calibri" panose="020F0502020204030204" pitchFamily="34" charset="0"/>
                <a:cs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them, </a:t>
            </a:r>
            <a:r>
              <a:rPr lang="en-US" sz="4000" dirty="0">
                <a:latin typeface="Calibri" panose="020F0502020204030204" pitchFamily="34" charset="0"/>
              </a:rPr>
              <a:t>and</a:t>
            </a:r>
            <a:r>
              <a:rPr lang="en-US" sz="4000" dirty="0">
                <a:latin typeface="Calibri" panose="020F0502020204030204" pitchFamily="34" charset="0"/>
                <a:cs typeface="Calibri" panose="020F0502020204030204" pitchFamily="34" charset="0"/>
              </a:rPr>
              <a:t> </a:t>
            </a:r>
            <a:r>
              <a:rPr lang="en-US" sz="4000" b="1" i="1" u="sng" dirty="0">
                <a:solidFill>
                  <a:srgbClr val="FFFFCC"/>
                </a:solidFill>
                <a:latin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 Israel of God.”</a:t>
            </a:r>
          </a:p>
        </p:txBody>
      </p:sp>
      <p:pic>
        <p:nvPicPr>
          <p:cNvPr id="4" name="Picture 3">
            <a:extLst>
              <a:ext uri="{FF2B5EF4-FFF2-40B4-BE49-F238E27FC236}">
                <a16:creationId xmlns:a16="http://schemas.microsoft.com/office/drawing/2014/main" id="{80FEECD0-EE10-4B8F-A1E9-7A069AA292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216519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b="1" u="sng" dirty="0">
                <a:solidFill>
                  <a:srgbClr val="FFFFCC"/>
                </a:solidFill>
              </a:rPr>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9217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37424" y="76200"/>
            <a:ext cx="8669152" cy="21544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6:15 (NASB) </a:t>
            </a:r>
          </a:p>
          <a:p>
            <a:pPr marL="0" indent="0" algn="just" eaLnBrk="1" hangingPunct="1">
              <a:buNone/>
              <a:defRPr/>
            </a:pPr>
            <a:r>
              <a:rPr lang="en-US" sz="4000" dirty="0">
                <a:latin typeface="Calibri" panose="020F0502020204030204" pitchFamily="34" charset="0"/>
                <a:cs typeface="Calibri" panose="020F0502020204030204" pitchFamily="34" charset="0"/>
              </a:rPr>
              <a:t>“For neither is </a:t>
            </a:r>
            <a:r>
              <a:rPr lang="en-US" sz="4000" b="1" i="1" u="sng" dirty="0">
                <a:solidFill>
                  <a:srgbClr val="FFFFCC"/>
                </a:solidFill>
                <a:latin typeface="Calibri" panose="020F0502020204030204" pitchFamily="34" charset="0"/>
                <a:cs typeface="Calibri" panose="020F0502020204030204" pitchFamily="34" charset="0"/>
              </a:rPr>
              <a:t>circumcision</a:t>
            </a:r>
            <a:r>
              <a:rPr lang="en-US" sz="4000" dirty="0">
                <a:latin typeface="Calibri" panose="020F0502020204030204" pitchFamily="34" charset="0"/>
                <a:cs typeface="Calibri" panose="020F0502020204030204" pitchFamily="34" charset="0"/>
              </a:rPr>
              <a:t> anything, nor </a:t>
            </a:r>
            <a:r>
              <a:rPr lang="en-US" sz="4000" b="1" i="1" u="sng" dirty="0">
                <a:solidFill>
                  <a:srgbClr val="FFFFCC"/>
                </a:solidFill>
                <a:latin typeface="Calibri" panose="020F0502020204030204" pitchFamily="34" charset="0"/>
                <a:cs typeface="Calibri" panose="020F0502020204030204" pitchFamily="34" charset="0"/>
              </a:rPr>
              <a:t>uncircumcision</a:t>
            </a:r>
            <a:r>
              <a:rPr lang="en-US" sz="4000" dirty="0">
                <a:latin typeface="Calibri" panose="020F0502020204030204" pitchFamily="34" charset="0"/>
                <a:cs typeface="Calibri" panose="020F0502020204030204" pitchFamily="34" charset="0"/>
              </a:rPr>
              <a:t>, but a new creation.”</a:t>
            </a:r>
          </a:p>
        </p:txBody>
      </p:sp>
      <p:pic>
        <p:nvPicPr>
          <p:cNvPr id="2" name="Picture 1">
            <a:extLst>
              <a:ext uri="{FF2B5EF4-FFF2-40B4-BE49-F238E27FC236}">
                <a16:creationId xmlns:a16="http://schemas.microsoft.com/office/drawing/2014/main" id="{377338D1-9DC9-4DF0-8670-59501D2E1803}"/>
              </a:ext>
            </a:extLst>
          </p:cNvPr>
          <p:cNvPicPr>
            <a:picLocks noChangeAspect="1"/>
          </p:cNvPicPr>
          <p:nvPr/>
        </p:nvPicPr>
        <p:blipFill>
          <a:blip r:embed="rId3"/>
          <a:stretch>
            <a:fillRect/>
          </a:stretch>
        </p:blipFill>
        <p:spPr>
          <a:xfrm>
            <a:off x="3143428" y="2962505"/>
            <a:ext cx="2857143" cy="1838095"/>
          </a:xfrm>
          <a:prstGeom prst="rect">
            <a:avLst/>
          </a:prstGeom>
        </p:spPr>
      </p:pic>
    </p:spTree>
    <p:extLst>
      <p:ext uri="{BB962C8B-B14F-4D97-AF65-F5344CB8AC3E}">
        <p14:creationId xmlns:p14="http://schemas.microsoft.com/office/powerpoint/2010/main" val="301402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 y="76200"/>
            <a:ext cx="85344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2:7-8 (NASB) </a:t>
            </a:r>
          </a:p>
          <a:p>
            <a:pPr marL="0" marR="0" algn="just">
              <a:spcBef>
                <a:spcPts val="0"/>
              </a:spcBef>
              <a:spcAft>
                <a:spcPts val="1000"/>
              </a:spcAft>
            </a:pPr>
            <a:r>
              <a:rPr lang="en-US" sz="3800" baseline="30000" dirty="0">
                <a:latin typeface="Calibri" panose="020F0502020204030204" pitchFamily="34" charset="0"/>
              </a:rPr>
              <a:t>7</a:t>
            </a:r>
            <a:r>
              <a:rPr lang="en-US" sz="3800" dirty="0">
                <a:latin typeface="Calibri" panose="020F0502020204030204" pitchFamily="34" charset="0"/>
              </a:rPr>
              <a:t> But on the contrary, seeing that I had been entrusted with the gospel to the </a:t>
            </a:r>
            <a:r>
              <a:rPr lang="en-US" sz="3800" b="1" i="1" u="sng" dirty="0">
                <a:solidFill>
                  <a:srgbClr val="FFFFCC"/>
                </a:solidFill>
                <a:latin typeface="Calibri" panose="020F0502020204030204" pitchFamily="34" charset="0"/>
              </a:rPr>
              <a:t>uncircumcised</a:t>
            </a:r>
            <a:r>
              <a:rPr lang="en-US" sz="3800" dirty="0">
                <a:latin typeface="Calibri" panose="020F0502020204030204" pitchFamily="34" charset="0"/>
              </a:rPr>
              <a:t>, just as Peter </a:t>
            </a:r>
            <a:r>
              <a:rPr lang="en-US" sz="3800" i="1" dirty="0">
                <a:latin typeface="Calibri" panose="020F0502020204030204" pitchFamily="34" charset="0"/>
              </a:rPr>
              <a:t>had been</a:t>
            </a:r>
            <a:r>
              <a:rPr lang="en-US" sz="3800" dirty="0">
                <a:latin typeface="Calibri" panose="020F0502020204030204" pitchFamily="34" charset="0"/>
              </a:rPr>
              <a:t> to the </a:t>
            </a:r>
            <a:r>
              <a:rPr lang="en-US" sz="3800" b="1" i="1" u="sng" dirty="0">
                <a:solidFill>
                  <a:srgbClr val="FFFFCC"/>
                </a:solidFill>
                <a:latin typeface="Calibri" panose="020F0502020204030204" pitchFamily="34" charset="0"/>
              </a:rPr>
              <a:t>circumcised</a:t>
            </a:r>
            <a:r>
              <a:rPr lang="en-US" sz="3800" dirty="0">
                <a:latin typeface="Calibri" panose="020F0502020204030204" pitchFamily="34" charset="0"/>
              </a:rPr>
              <a:t> </a:t>
            </a:r>
            <a:r>
              <a:rPr lang="en-US" sz="3800" baseline="30000" dirty="0">
                <a:latin typeface="Calibri" panose="020F0502020204030204" pitchFamily="34" charset="0"/>
              </a:rPr>
              <a:t>8</a:t>
            </a:r>
            <a:r>
              <a:rPr lang="en-US" sz="3800" dirty="0">
                <a:latin typeface="Calibri" panose="020F0502020204030204" pitchFamily="34" charset="0"/>
              </a:rPr>
              <a:t> (for He who effectually worked for Peter in </a:t>
            </a:r>
            <a:r>
              <a:rPr lang="en-US" sz="3800" i="1" dirty="0">
                <a:latin typeface="Calibri" panose="020F0502020204030204" pitchFamily="34" charset="0"/>
              </a:rPr>
              <a:t>his</a:t>
            </a:r>
            <a:r>
              <a:rPr lang="en-US" sz="3800" dirty="0">
                <a:latin typeface="Calibri" panose="020F0502020204030204" pitchFamily="34" charset="0"/>
              </a:rPr>
              <a:t> apostleship to the circumcised effectually worked for me also to the Gentiles)… </a:t>
            </a:r>
            <a:endParaRPr lang="en-US" sz="3800" dirty="0">
              <a:effectLst/>
              <a:latin typeface="Calibri" panose="020F0502020204030204" pitchFamily="34" charset="0"/>
            </a:endParaRPr>
          </a:p>
        </p:txBody>
      </p:sp>
    </p:spTree>
    <p:extLst>
      <p:ext uri="{BB962C8B-B14F-4D97-AF65-F5344CB8AC3E}">
        <p14:creationId xmlns:p14="http://schemas.microsoft.com/office/powerpoint/2010/main" val="132460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(NASB)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a:t>
            </a:r>
            <a:r>
              <a:rPr lang="en-US" sz="4000" b="1" i="1" u="sng" dirty="0">
                <a:solidFill>
                  <a:srgbClr val="FFFFCC"/>
                </a:solidFill>
                <a:latin typeface="Calibri" panose="020F0502020204030204" pitchFamily="34" charset="0"/>
              </a:rPr>
              <a:t>them</a:t>
            </a:r>
            <a:r>
              <a:rPr lang="en-US" sz="4000" dirty="0">
                <a:latin typeface="Calibri" panose="020F0502020204030204" pitchFamily="34" charset="0"/>
                <a:cs typeface="Calibri" panose="020F0502020204030204" pitchFamily="34" charset="0"/>
              </a:rPr>
              <a:t>, and</a:t>
            </a:r>
            <a:r>
              <a:rPr lang="en-US" sz="4000" i="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FA07B72-A6A7-4517-8766-E4B28A8C9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870956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b="1" u="sng" dirty="0">
                <a:solidFill>
                  <a:srgbClr val="FFFFCC"/>
                </a:solidFill>
              </a:rPr>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96103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 Galatians 6:16 </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p:txBody>
      </p:sp>
    </p:spTree>
    <p:extLst>
      <p:ext uri="{BB962C8B-B14F-4D97-AF65-F5344CB8AC3E}">
        <p14:creationId xmlns:p14="http://schemas.microsoft.com/office/powerpoint/2010/main" val="359476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(NASB)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and 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276019E-1837-42EC-9815-D3F4A483F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96164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145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914400" y="76200"/>
            <a:ext cx="7315200" cy="258532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F111B1-CC00-4EB0-B428-CB6C47E8C3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6670" y="2667000"/>
            <a:ext cx="2270660" cy="2286000"/>
          </a:xfrm>
          <a:prstGeom prst="rect">
            <a:avLst/>
          </a:prstGeom>
        </p:spPr>
      </p:pic>
    </p:spTree>
    <p:extLst>
      <p:ext uri="{BB962C8B-B14F-4D97-AF65-F5344CB8AC3E}">
        <p14:creationId xmlns:p14="http://schemas.microsoft.com/office/powerpoint/2010/main" val="3245164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b="1" u="sng" dirty="0">
                <a:solidFill>
                  <a:srgbClr val="FFFFCC"/>
                </a:solidFill>
              </a:rPr>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583370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A5131-21EF-4109-A9BE-EE65F312C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5426"/>
            <a:ext cx="9083827" cy="6767147"/>
          </a:xfrm>
          <a:prstGeom prst="rect">
            <a:avLst/>
          </a:prstGeom>
        </p:spPr>
      </p:pic>
      <p:sp>
        <p:nvSpPr>
          <p:cNvPr id="9" name="Rectangle 1">
            <a:extLst>
              <a:ext uri="{FF2B5EF4-FFF2-40B4-BE49-F238E27FC236}">
                <a16:creationId xmlns:a16="http://schemas.microsoft.com/office/drawing/2014/main" id="{03F60600-8A33-4207-9C04-12C4D17CC7E4}"/>
              </a:ext>
            </a:extLst>
          </p:cNvPr>
          <p:cNvSpPr>
            <a:spLocks noChangeArrowheads="1"/>
          </p:cNvSpPr>
          <p:nvPr/>
        </p:nvSpPr>
        <p:spPr bwMode="auto">
          <a:xfrm>
            <a:off x="281743" y="76200"/>
            <a:ext cx="8580514" cy="3570208"/>
          </a:xfrm>
          <a:prstGeom prst="rect">
            <a:avLst/>
          </a:prstGeom>
          <a:noFill/>
          <a:ln w="28575">
            <a:noFill/>
            <a:miter lim="800000"/>
            <a:headEnd/>
            <a:tailEnd/>
          </a:ln>
        </p:spPr>
        <p:txBody>
          <a:bodyPr wrap="square">
            <a:spAutoFit/>
          </a:bodyPr>
          <a:lstStyle/>
          <a:p>
            <a:pPr marL="0" marR="0" algn="ctr">
              <a:spcBef>
                <a:spcPts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1:8–9 (NASB) </a:t>
            </a:r>
          </a:p>
          <a:p>
            <a:pPr marL="0" marR="0" algn="just">
              <a:spcBef>
                <a:spcPts val="0"/>
              </a:spcBef>
              <a:spcAft>
                <a:spcPts val="1000"/>
              </a:spcAft>
            </a:pPr>
            <a:r>
              <a:rPr lang="en-US" sz="3000" baseline="30000" dirty="0">
                <a:latin typeface="Calibri" panose="020F0502020204030204" pitchFamily="34" charset="0"/>
              </a:rPr>
              <a:t>8</a:t>
            </a:r>
            <a:r>
              <a:rPr lang="en-US" sz="3000" dirty="0">
                <a:latin typeface="Calibri" panose="020F0502020204030204" pitchFamily="34" charset="0"/>
              </a:rPr>
              <a:t> But even if we, or an angel from heaven, should preach to you a gospel contrary to what we have preached to you, he is to be </a:t>
            </a:r>
            <a:r>
              <a:rPr lang="en-US" sz="3000" b="1" i="1" u="sng" dirty="0">
                <a:solidFill>
                  <a:srgbClr val="FFFFCC"/>
                </a:solidFill>
                <a:latin typeface="Calibri" panose="020F0502020204030204" pitchFamily="34" charset="0"/>
              </a:rPr>
              <a:t>accursed</a:t>
            </a:r>
            <a:r>
              <a:rPr lang="en-US" sz="3000" dirty="0">
                <a:latin typeface="Calibri" panose="020F0502020204030204" pitchFamily="34" charset="0"/>
              </a:rPr>
              <a:t>! </a:t>
            </a:r>
            <a:r>
              <a:rPr lang="en-US" sz="3000" baseline="30000" dirty="0">
                <a:latin typeface="Calibri" panose="020F0502020204030204" pitchFamily="34" charset="0"/>
              </a:rPr>
              <a:t>9</a:t>
            </a:r>
            <a:r>
              <a:rPr lang="en-US" sz="3000" dirty="0">
                <a:latin typeface="Calibri" panose="020F0502020204030204" pitchFamily="34" charset="0"/>
              </a:rPr>
              <a:t> As we have said before, so I say again now, if any man is preaching to you a gospel contrary to what you received, he is to be </a:t>
            </a:r>
            <a:r>
              <a:rPr lang="en-US" sz="3000" b="1" i="1" u="sng" dirty="0">
                <a:solidFill>
                  <a:srgbClr val="FFFFCC"/>
                </a:solidFill>
                <a:latin typeface="Calibri" panose="020F0502020204030204" pitchFamily="34" charset="0"/>
              </a:rPr>
              <a:t>accursed</a:t>
            </a:r>
            <a:r>
              <a:rPr lang="en-US" sz="3000" dirty="0">
                <a:latin typeface="Calibri" panose="020F0502020204030204" pitchFamily="34" charset="0"/>
              </a:rPr>
              <a:t>! </a:t>
            </a:r>
            <a:endParaRPr lang="en-US" sz="3000" dirty="0">
              <a:effectLst/>
              <a:latin typeface="Calibri" panose="020F0502020204030204" pitchFamily="34" charset="0"/>
            </a:endParaRPr>
          </a:p>
        </p:txBody>
      </p:sp>
      <p:pic>
        <p:nvPicPr>
          <p:cNvPr id="1026" name="Picture 2" descr="C:\Users\jamcg\AppData\Local\Temp\SNAGHTML55daaff.PNG">
            <a:extLst>
              <a:ext uri="{FF2B5EF4-FFF2-40B4-BE49-F238E27FC236}">
                <a16:creationId xmlns:a16="http://schemas.microsoft.com/office/drawing/2014/main" id="{5148580A-A01F-46FD-A853-E940AA719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9475" y="3409950"/>
            <a:ext cx="23050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8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64A7B9C-BFC6-43B2-A9B2-5214D8D08D36}"/>
              </a:ext>
            </a:extLst>
          </p:cNvPr>
          <p:cNvSpPr>
            <a:spLocks noGrp="1" noChangeArrowheads="1"/>
          </p:cNvSpPr>
          <p:nvPr>
            <p:ph type="ctrTitle" idx="4294967295"/>
          </p:nvPr>
        </p:nvSpPr>
        <p:spPr>
          <a:xfrm>
            <a:off x="3124200" y="1371600"/>
            <a:ext cx="5867400" cy="4572000"/>
          </a:xfrm>
        </p:spPr>
        <p:txBody>
          <a:bodyPr anchor="t"/>
          <a:lstStyle/>
          <a:p>
            <a:pPr marL="0" indent="0" algn="just" eaLnBrk="1" hangingPunct="1">
              <a:buFontTx/>
              <a:buNone/>
            </a:pPr>
            <a:r>
              <a:rPr lang="en-US" altLang="en-US" sz="3600" dirty="0">
                <a:solidFill>
                  <a:schemeClr val="tx1"/>
                </a:solidFill>
                <a:cs typeface="Calibri" panose="020F0502020204030204" pitchFamily="34" charset="0"/>
              </a:rPr>
              <a:t>“In view of the apostle's previous strong anti-</a:t>
            </a:r>
            <a:r>
              <a:rPr lang="en-US" altLang="en-US" sz="3600" dirty="0" err="1">
                <a:solidFill>
                  <a:schemeClr val="tx1"/>
                </a:solidFill>
                <a:cs typeface="Calibri" panose="020F0502020204030204" pitchFamily="34" charset="0"/>
              </a:rPr>
              <a:t>Judaistic</a:t>
            </a:r>
            <a:r>
              <a:rPr lang="en-US" altLang="en-US" sz="3600" dirty="0">
                <a:solidFill>
                  <a:schemeClr val="tx1"/>
                </a:solidFill>
                <a:cs typeface="Calibri" panose="020F0502020204030204" pitchFamily="34" charset="0"/>
              </a:rPr>
              <a:t> expressions, he feels impelled by the insertion of ‘</a:t>
            </a:r>
            <a:r>
              <a:rPr lang="en-US" altLang="en-US" sz="3600" b="1" i="1" u="sng" dirty="0">
                <a:solidFill>
                  <a:srgbClr val="FFFFCC"/>
                </a:solidFill>
                <a:cs typeface="Calibri" panose="020F0502020204030204" pitchFamily="34" charset="0"/>
              </a:rPr>
              <a:t>and</a:t>
            </a:r>
            <a:r>
              <a:rPr lang="en-US" altLang="en-US" sz="3600" dirty="0">
                <a:solidFill>
                  <a:schemeClr val="tx1"/>
                </a:solidFill>
                <a:cs typeface="Calibri" panose="020F0502020204030204" pitchFamily="34" charset="0"/>
              </a:rPr>
              <a:t>’, to emphasize this expression of his true attitude towards his people” (emphasis mine).</a:t>
            </a:r>
          </a:p>
        </p:txBody>
      </p:sp>
      <p:sp>
        <p:nvSpPr>
          <p:cNvPr id="47108" name="Rectangle 4">
            <a:extLst>
              <a:ext uri="{FF2B5EF4-FFF2-40B4-BE49-F238E27FC236}">
                <a16:creationId xmlns:a16="http://schemas.microsoft.com/office/drawing/2014/main" id="{7801B158-2274-412A-802F-D07EA6B1FCDC}"/>
              </a:ext>
            </a:extLst>
          </p:cNvPr>
          <p:cNvSpPr>
            <a:spLocks noChangeArrowheads="1"/>
          </p:cNvSpPr>
          <p:nvPr/>
        </p:nvSpPr>
        <p:spPr bwMode="auto">
          <a:xfrm>
            <a:off x="2395538" y="228600"/>
            <a:ext cx="4352925" cy="954107"/>
          </a:xfrm>
          <a:prstGeom prst="rect">
            <a:avLst/>
          </a:prstGeom>
          <a:noFill/>
          <a:ln w="9525">
            <a:noFill/>
            <a:miter lim="800000"/>
            <a:headEnd/>
            <a:tailEnd/>
          </a:ln>
          <a:effectLst/>
        </p:spPr>
        <p:txBody>
          <a:bodyPr>
            <a:spAutoFit/>
          </a:bodyPr>
          <a:lstStyle/>
          <a:p>
            <a:pPr algn="ctr">
              <a:defRPr/>
            </a:pPr>
            <a:r>
              <a:rPr lang="en-US" sz="3600" dirty="0">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rPr>
              <a:t>Burton</a:t>
            </a:r>
          </a:p>
          <a:p>
            <a:pPr algn="ctr">
              <a:defRPr/>
            </a:pPr>
            <a:r>
              <a:rPr lang="en-US" sz="2000" u="sng" dirty="0">
                <a:effectLst>
                  <a:outerShdw blurRad="38100" dist="38100" dir="2700000" algn="tl">
                    <a:srgbClr val="000000"/>
                  </a:outerShdw>
                </a:effectLst>
                <a:latin typeface="Calibri" panose="020F0502020204030204" pitchFamily="34" charset="0"/>
                <a:cs typeface="Calibri" panose="020F0502020204030204" pitchFamily="34" charset="0"/>
              </a:rPr>
              <a:t>Galatians</a:t>
            </a:r>
            <a:r>
              <a:rPr lang="en-US" sz="2000" dirty="0">
                <a:effectLst>
                  <a:outerShdw blurRad="38100" dist="38100" dir="2700000" algn="tl">
                    <a:srgbClr val="000000"/>
                  </a:outerShdw>
                </a:effectLst>
                <a:latin typeface="Calibri" panose="020F0502020204030204" pitchFamily="34" charset="0"/>
                <a:cs typeface="Calibri" panose="020F0502020204030204" pitchFamily="34" charset="0"/>
              </a:rPr>
              <a:t>, p.358</a:t>
            </a:r>
          </a:p>
        </p:txBody>
      </p:sp>
      <p:pic>
        <p:nvPicPr>
          <p:cNvPr id="2" name="Picture 1">
            <a:extLst>
              <a:ext uri="{FF2B5EF4-FFF2-40B4-BE49-F238E27FC236}">
                <a16:creationId xmlns:a16="http://schemas.microsoft.com/office/drawing/2014/main" id="{E9502677-9494-4C59-BE66-B4BB6A20F3AE}"/>
              </a:ext>
            </a:extLst>
          </p:cNvPr>
          <p:cNvPicPr>
            <a:picLocks noChangeAspect="1"/>
          </p:cNvPicPr>
          <p:nvPr/>
        </p:nvPicPr>
        <p:blipFill>
          <a:blip r:embed="rId2"/>
          <a:stretch>
            <a:fillRect/>
          </a:stretch>
        </p:blipFill>
        <p:spPr>
          <a:xfrm>
            <a:off x="228600" y="1524000"/>
            <a:ext cx="2743200" cy="4204440"/>
          </a:xfrm>
          <a:prstGeom prst="rect">
            <a:avLst/>
          </a:prstGeom>
        </p:spPr>
      </p:pic>
    </p:spTree>
    <p:extLst>
      <p:ext uri="{BB962C8B-B14F-4D97-AF65-F5344CB8AC3E}">
        <p14:creationId xmlns:p14="http://schemas.microsoft.com/office/powerpoint/2010/main" val="2615028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333231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kai is the most common in NT</a:t>
            </a:r>
          </a:p>
          <a:p>
            <a:pPr marL="514350" indent="-514350">
              <a:buSzPct val="100000"/>
              <a:buAutoNum type="arabicPeriod"/>
            </a:pPr>
            <a:r>
              <a:rPr lang="en-US" sz="2800" dirty="0"/>
              <a:t>Appositional kai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661059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D.W.B Robinson</a:t>
            </a:r>
            <a:br>
              <a:rPr lang="en-US" sz="2400" dirty="0"/>
            </a:br>
            <a:r>
              <a:rPr lang="en-US" sz="2400" dirty="0">
                <a:solidFill>
                  <a:schemeClr val="tx1"/>
                </a:solidFill>
              </a:rPr>
              <a:t>“The Distinction Between Jewish and Gentile Believers in Galatians,” Australian Biblical Review 13 (1965): 29-48</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228600" y="2057400"/>
            <a:ext cx="8686800" cy="4114800"/>
          </a:xfrm>
        </p:spPr>
        <p:txBody>
          <a:bodyPr/>
          <a:lstStyle/>
          <a:p>
            <a:pPr marL="0" indent="0" algn="just" eaLnBrk="1" hangingPunct="1">
              <a:buFont typeface="Wingdings" panose="05000000000000000000" pitchFamily="2" charset="2"/>
              <a:buNone/>
              <a:defRPr/>
            </a:pPr>
            <a:r>
              <a:rPr lang="en-US" dirty="0"/>
              <a:t>“</a:t>
            </a:r>
            <a:r>
              <a:rPr lang="en-US" sz="3600" dirty="0"/>
              <a:t>The glib citing of Gal. vi: 16 to support the view that ‘the church is the new Israel’ should be vigorously challenged. There is weighty support for a limited interpretation.”</a:t>
            </a:r>
          </a:p>
        </p:txBody>
      </p:sp>
      <p:pic>
        <p:nvPicPr>
          <p:cNvPr id="2" name="Picture 1">
            <a:extLst>
              <a:ext uri="{FF2B5EF4-FFF2-40B4-BE49-F238E27FC236}">
                <a16:creationId xmlns:a16="http://schemas.microsoft.com/office/drawing/2014/main" id="{B2DE6299-03C6-4AD9-9563-3C42C236B7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63" y="114300"/>
            <a:ext cx="869986" cy="1097280"/>
          </a:xfrm>
          <a:prstGeom prst="rect">
            <a:avLst/>
          </a:prstGeom>
        </p:spPr>
      </p:pic>
      <p:pic>
        <p:nvPicPr>
          <p:cNvPr id="3" name="Picture 2">
            <a:extLst>
              <a:ext uri="{FF2B5EF4-FFF2-40B4-BE49-F238E27FC236}">
                <a16:creationId xmlns:a16="http://schemas.microsoft.com/office/drawing/2014/main" id="{03223C38-C7D2-4245-9AD7-C166C030C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5562" y="4648200"/>
            <a:ext cx="3052877" cy="1828800"/>
          </a:xfrm>
          <a:prstGeom prst="rect">
            <a:avLst/>
          </a:prstGeom>
        </p:spPr>
      </p:pic>
    </p:spTree>
    <p:extLst>
      <p:ext uri="{BB962C8B-B14F-4D97-AF65-F5344CB8AC3E}">
        <p14:creationId xmlns:p14="http://schemas.microsoft.com/office/powerpoint/2010/main" val="3374166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3248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58080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2535645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CBCC1-3D19-46BF-BBB1-82C5FBCE3E58}"/>
              </a:ext>
            </a:extLst>
          </p:cNvPr>
          <p:cNvPicPr>
            <a:picLocks noChangeAspect="1"/>
          </p:cNvPicPr>
          <p:nvPr/>
        </p:nvPicPr>
        <p:blipFill>
          <a:blip r:embed="rId2"/>
          <a:stretch>
            <a:fillRect/>
          </a:stretch>
        </p:blipFill>
        <p:spPr>
          <a:xfrm>
            <a:off x="1136143" y="1371600"/>
            <a:ext cx="6871715" cy="4114800"/>
          </a:xfrm>
          <a:prstGeom prst="rect">
            <a:avLst/>
          </a:prstGeom>
        </p:spPr>
      </p:pic>
    </p:spTree>
    <p:extLst>
      <p:ext uri="{BB962C8B-B14F-4D97-AF65-F5344CB8AC3E}">
        <p14:creationId xmlns:p14="http://schemas.microsoft.com/office/powerpoint/2010/main" val="1398420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FCDB8-2051-444F-A0D4-0A448810064E}"/>
              </a:ext>
            </a:extLst>
          </p:cNvPr>
          <p:cNvSpPr>
            <a:spLocks noGrp="1" noChangeArrowheads="1"/>
          </p:cNvSpPr>
          <p:nvPr>
            <p:ph type="title" idx="4294967295"/>
          </p:nvPr>
        </p:nvSpPr>
        <p:spPr>
          <a:xfrm>
            <a:off x="838200" y="228600"/>
            <a:ext cx="7772400" cy="762000"/>
          </a:xfrm>
        </p:spPr>
        <p:txBody>
          <a:bodyPr anchor="t"/>
          <a:lstStyle/>
          <a:p>
            <a:pPr algn="ctr" eaLnBrk="1" hangingPunct="1">
              <a:defRPr/>
            </a:pPr>
            <a:r>
              <a:rPr lang="en-US" dirty="0"/>
              <a:t>Conclusion</a:t>
            </a:r>
          </a:p>
        </p:txBody>
      </p:sp>
      <p:sp>
        <p:nvSpPr>
          <p:cNvPr id="45067" name="Rectangle 11">
            <a:extLst>
              <a:ext uri="{FF2B5EF4-FFF2-40B4-BE49-F238E27FC236}">
                <a16:creationId xmlns:a16="http://schemas.microsoft.com/office/drawing/2014/main" id="{775D6FA8-F0CB-43E8-A77B-5C113B5039BB}"/>
              </a:ext>
            </a:extLst>
          </p:cNvPr>
          <p:cNvSpPr>
            <a:spLocks noGrp="1" noChangeArrowheads="1"/>
          </p:cNvSpPr>
          <p:nvPr>
            <p:ph type="body" sz="half" idx="4294967295"/>
          </p:nvPr>
        </p:nvSpPr>
        <p:spPr>
          <a:xfrm>
            <a:off x="2015067" y="1143000"/>
            <a:ext cx="5113867" cy="5486399"/>
          </a:xfrm>
        </p:spPr>
        <p:txBody>
          <a:bodyPr/>
          <a:lstStyle/>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Who’s Who? </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Chrysostom</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Calvin</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Lightfoot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Stott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Guthrie</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Luther</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Lenski</a:t>
            </a:r>
          </a:p>
          <a:p>
            <a:pPr marL="914400" lvl="1" indent="-457200" eaLnBrk="1" hangingPunct="1">
              <a:spcBef>
                <a:spcPts val="0"/>
              </a:spcBef>
              <a:spcAft>
                <a:spcPts val="1200"/>
              </a:spcAft>
              <a:buClr>
                <a:srgbClr val="CC99FF"/>
              </a:buClr>
              <a:buSzPct val="100000"/>
              <a:buFontTx/>
              <a:buChar char="•"/>
              <a:defRPr/>
            </a:pPr>
            <a:r>
              <a:rPr lang="en-US" dirty="0" err="1">
                <a:solidFill>
                  <a:srgbClr val="FFFFFF"/>
                </a:solidFill>
                <a:ea typeface="+mn-ea"/>
                <a:cs typeface="+mn-cs"/>
              </a:rPr>
              <a:t>Hendricksen</a:t>
            </a:r>
            <a:endParaRPr lang="en-US" dirty="0">
              <a:solidFill>
                <a:srgbClr val="FFFFFF"/>
              </a:solidFill>
              <a:ea typeface="+mn-ea"/>
              <a:cs typeface="+mn-cs"/>
            </a:endParaRPr>
          </a:p>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Amillennial exegetical bias</a:t>
            </a:r>
          </a:p>
        </p:txBody>
      </p:sp>
    </p:spTree>
    <p:extLst>
      <p:ext uri="{BB962C8B-B14F-4D97-AF65-F5344CB8AC3E}">
        <p14:creationId xmlns:p14="http://schemas.microsoft.com/office/powerpoint/2010/main" val="134320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C84C06E-EE68-424A-B12F-7CA0C587199B}"/>
              </a:ext>
            </a:extLst>
          </p:cNvPr>
          <p:cNvSpPr>
            <a:spLocks noGrp="1" noChangeArrowheads="1"/>
          </p:cNvSpPr>
          <p:nvPr>
            <p:ph type="title"/>
          </p:nvPr>
        </p:nvSpPr>
        <p:spPr>
          <a:xfrm>
            <a:off x="571500" y="228600"/>
            <a:ext cx="8001000" cy="990600"/>
          </a:xfrm>
        </p:spPr>
        <p:txBody>
          <a:bodyPr anchor="t"/>
          <a:lstStyle/>
          <a:p>
            <a:pPr algn="ctr" eaLnBrk="1" hangingPunct="1">
              <a:buFontTx/>
              <a:buNone/>
              <a:defRPr/>
            </a:pPr>
            <a:r>
              <a:rPr lang="en-US" sz="3600" dirty="0"/>
              <a:t>C.E.B. </a:t>
            </a:r>
            <a:r>
              <a:rPr lang="en-US" sz="3600" dirty="0" err="1"/>
              <a:t>Cranfield</a:t>
            </a:r>
            <a:br>
              <a:rPr lang="en-US" sz="2400" dirty="0"/>
            </a:br>
            <a:r>
              <a:rPr lang="en-US" sz="2000" i="1" dirty="0">
                <a:solidFill>
                  <a:schemeClr val="tx1"/>
                </a:solidFill>
              </a:rPr>
              <a:t>A Critical and Exegetical Commentary on the Epistle to the Romans p.448</a:t>
            </a:r>
          </a:p>
        </p:txBody>
      </p:sp>
      <p:sp>
        <p:nvSpPr>
          <p:cNvPr id="46083" name="Rectangle 3">
            <a:extLst>
              <a:ext uri="{FF2B5EF4-FFF2-40B4-BE49-F238E27FC236}">
                <a16:creationId xmlns:a16="http://schemas.microsoft.com/office/drawing/2014/main" id="{C572D4B5-9DCA-48C8-92DE-348F3F2F5A22}"/>
              </a:ext>
            </a:extLst>
          </p:cNvPr>
          <p:cNvSpPr>
            <a:spLocks noGrp="1" noChangeArrowheads="1"/>
          </p:cNvSpPr>
          <p:nvPr>
            <p:ph type="body" idx="1"/>
          </p:nvPr>
        </p:nvSpPr>
        <p:spPr>
          <a:xfrm>
            <a:off x="2209801" y="1295400"/>
            <a:ext cx="6858000" cy="4495800"/>
          </a:xfrm>
        </p:spPr>
        <p:txBody>
          <a:bodyPr/>
          <a:lstStyle/>
          <a:p>
            <a:pPr marL="0" indent="0" algn="just" eaLnBrk="1" hangingPunct="1">
              <a:buFont typeface="Wingdings" panose="05000000000000000000" pitchFamily="2" charset="2"/>
              <a:buNone/>
              <a:defRPr/>
            </a:pPr>
            <a:r>
              <a:rPr lang="en-US" sz="2800" i="1" dirty="0"/>
              <a:t>“These 3 chapters (Rom 9-11) emphatically forbid us to speak of the church as having once and for all taken the place of the Jewish people…</a:t>
            </a:r>
            <a:r>
              <a:rPr lang="en-US" sz="2800" b="1" i="1" dirty="0">
                <a:solidFill>
                  <a:srgbClr val="FFFFCC"/>
                </a:solidFill>
              </a:rPr>
              <a:t>But the </a:t>
            </a:r>
            <a:r>
              <a:rPr lang="en-US" sz="2800" b="1" i="1" u="sng" dirty="0">
                <a:solidFill>
                  <a:srgbClr val="FFFFCC"/>
                </a:solidFill>
              </a:rPr>
              <a:t>assumption</a:t>
            </a:r>
            <a:r>
              <a:rPr lang="en-US" sz="2800" b="1" i="1" dirty="0">
                <a:solidFill>
                  <a:srgbClr val="FFFFCC"/>
                </a:solidFill>
              </a:rPr>
              <a:t> that the church has simply replaced Israel as the people of God is extremely common</a:t>
            </a:r>
            <a:r>
              <a:rPr lang="en-US" sz="2800" i="1" dirty="0"/>
              <a:t>…And I confess with shame to having also myself used in print on more than one occasion this language of the replacement of Israel by the Church.”</a:t>
            </a:r>
          </a:p>
        </p:txBody>
      </p:sp>
      <p:pic>
        <p:nvPicPr>
          <p:cNvPr id="2" name="Picture 1">
            <a:extLst>
              <a:ext uri="{FF2B5EF4-FFF2-40B4-BE49-F238E27FC236}">
                <a16:creationId xmlns:a16="http://schemas.microsoft.com/office/drawing/2014/main" id="{6BC3BBC3-3FF1-4389-A80B-E330945066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4" y="1400175"/>
            <a:ext cx="2005586" cy="3200400"/>
          </a:xfrm>
          <a:prstGeom prst="rect">
            <a:avLst/>
          </a:prstGeom>
        </p:spPr>
      </p:pic>
    </p:spTree>
    <p:extLst>
      <p:ext uri="{BB962C8B-B14F-4D97-AF65-F5344CB8AC3E}">
        <p14:creationId xmlns:p14="http://schemas.microsoft.com/office/powerpoint/2010/main" val="416168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278606" y="1676400"/>
            <a:ext cx="8586788" cy="4343400"/>
          </a:xfrm>
        </p:spPr>
        <p:txBody>
          <a:bodyPr anchor="t"/>
          <a:lstStyle/>
          <a:p>
            <a:pPr algn="just" eaLnBrk="1" hangingPunct="1">
              <a:buFontTx/>
              <a:buNone/>
              <a:defRPr/>
            </a:pPr>
            <a:r>
              <a:rPr lang="en-US" sz="3200" dirty="0">
                <a:solidFill>
                  <a:schemeClr val="tx1"/>
                </a:solidFill>
              </a:rPr>
              <a:t>“That is, we believe in the unfolding plan of God in history, the Christian Church is the very fruition of the redemptive purpose of God.  As such, the multi-racial, international Church of Jesus Christ supersedes racial, national Israel as the focus of the kingdom of God.  </a:t>
            </a:r>
            <a:r>
              <a:rPr lang="en-US" sz="3200" b="1" dirty="0">
                <a:solidFill>
                  <a:srgbClr val="FFFFCC"/>
                </a:solidFill>
              </a:rPr>
              <a:t>Indeed, we believe that the church becomes ‘</a:t>
            </a:r>
            <a:r>
              <a:rPr lang="en-US" sz="3200" b="1" i="1" dirty="0">
                <a:solidFill>
                  <a:srgbClr val="FFFFCC"/>
                </a:solidFill>
              </a:rPr>
              <a:t>the Israel of God</a:t>
            </a:r>
            <a:r>
              <a:rPr lang="en-US" sz="3200" b="1" dirty="0">
                <a:solidFill>
                  <a:srgbClr val="FFFFCC"/>
                </a:solidFill>
              </a:rPr>
              <a:t>’ (Gal. 6:16)</a:t>
            </a:r>
            <a:r>
              <a:rPr lang="en-US" sz="3200" dirty="0">
                <a:solidFill>
                  <a:schemeClr val="tx1"/>
                </a:solidFill>
              </a:rPr>
              <a:t>…”</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524000" y="304800"/>
            <a:ext cx="7010400" cy="1219200"/>
          </a:xfrm>
        </p:spPr>
        <p:txBody>
          <a:bodyPr/>
          <a:lstStyle/>
          <a:p>
            <a:pPr marL="0" indent="0" algn="ctr" eaLnBrk="1" hangingPunct="1">
              <a:lnSpc>
                <a:spcPct val="90000"/>
              </a:lnSpc>
              <a:buFont typeface="Wingdings" panose="05000000000000000000" pitchFamily="2" charset="2"/>
              <a:buNone/>
              <a:defRPr/>
            </a:pPr>
            <a:r>
              <a:rPr lang="en-US" dirty="0">
                <a:solidFill>
                  <a:schemeClr val="tx2"/>
                </a:solidFill>
              </a:rPr>
              <a:t>Kenneth L. Gentry Jr.</a:t>
            </a:r>
          </a:p>
          <a:p>
            <a:pPr marL="0" indent="0" algn="ctr" eaLnBrk="1" hangingPunct="1">
              <a:lnSpc>
                <a:spcPct val="90000"/>
              </a:lnSpc>
              <a:buFont typeface="Wingdings" panose="05000000000000000000" pitchFamily="2" charset="2"/>
              <a:buNone/>
              <a:defRPr/>
            </a:pPr>
            <a:r>
              <a:rPr lang="en-US" sz="2000" i="1" dirty="0"/>
              <a:t>“The Iceman Cometh!  Mormonism </a:t>
            </a:r>
            <a:r>
              <a:rPr lang="en-US" sz="2000" i="1" dirty="0" err="1"/>
              <a:t>Reigneth</a:t>
            </a:r>
            <a:r>
              <a:rPr lang="en-US" sz="2000" i="1" dirty="0"/>
              <a:t>!,”</a:t>
            </a:r>
            <a:r>
              <a:rPr lang="en-US" sz="2000" dirty="0"/>
              <a:t> </a:t>
            </a:r>
            <a:r>
              <a:rPr lang="en-US" sz="2000" u="sng" dirty="0"/>
              <a:t>Dispensationalism in Transition</a:t>
            </a:r>
            <a:r>
              <a:rPr lang="en-US" sz="2000" dirty="0"/>
              <a:t>, Vol 6, No.1; Jan. 1993 p. 1. Italics mine</a:t>
            </a:r>
          </a:p>
        </p:txBody>
      </p:sp>
      <p:pic>
        <p:nvPicPr>
          <p:cNvPr id="2" name="Picture 1">
            <a:extLst>
              <a:ext uri="{FF2B5EF4-FFF2-40B4-BE49-F238E27FC236}">
                <a16:creationId xmlns:a16="http://schemas.microsoft.com/office/drawing/2014/main" id="{FEAECE1F-39DD-4863-9A3F-3742F959D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88" y="121920"/>
            <a:ext cx="937260" cy="914400"/>
          </a:xfrm>
          <a:prstGeom prst="rect">
            <a:avLst/>
          </a:prstGeom>
        </p:spPr>
      </p:pic>
    </p:spTree>
    <p:extLst>
      <p:ext uri="{BB962C8B-B14F-4D97-AF65-F5344CB8AC3E}">
        <p14:creationId xmlns:p14="http://schemas.microsoft.com/office/powerpoint/2010/main" val="180956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5ACD26-490C-4A18-B1EE-3996817EFFC3}"/>
              </a:ext>
            </a:extLst>
          </p:cNvPr>
          <p:cNvSpPr>
            <a:spLocks noGrp="1" noChangeArrowheads="1"/>
          </p:cNvSpPr>
          <p:nvPr>
            <p:ph type="title"/>
          </p:nvPr>
        </p:nvSpPr>
        <p:spPr>
          <a:xfrm>
            <a:off x="885825" y="228600"/>
            <a:ext cx="7372350" cy="1295400"/>
          </a:xfrm>
        </p:spPr>
        <p:txBody>
          <a:bodyPr/>
          <a:lstStyle/>
          <a:p>
            <a:pPr marL="0" indent="0" algn="ctr" eaLnBrk="1" hangingPunct="1">
              <a:buFontTx/>
              <a:buNone/>
              <a:defRPr/>
            </a:pPr>
            <a:r>
              <a:rPr lang="en-US" sz="3200" dirty="0">
                <a:effectLst>
                  <a:outerShdw blurRad="38100" dist="38100" dir="2700000" algn="tl">
                    <a:srgbClr val="000000"/>
                  </a:outerShdw>
                </a:effectLst>
                <a:ea typeface="+mn-ea"/>
                <a:cs typeface="+mn-cs"/>
              </a:rPr>
              <a:t>Hans K. </a:t>
            </a:r>
            <a:r>
              <a:rPr lang="en-US" sz="3200" dirty="0" err="1">
                <a:effectLst>
                  <a:outerShdw blurRad="38100" dist="38100" dir="2700000" algn="tl">
                    <a:srgbClr val="000000"/>
                  </a:outerShdw>
                </a:effectLst>
                <a:ea typeface="+mn-ea"/>
                <a:cs typeface="+mn-cs"/>
              </a:rPr>
              <a:t>LaRondelle</a:t>
            </a:r>
            <a:br>
              <a:rPr lang="en-US" sz="2000" dirty="0"/>
            </a:br>
            <a:r>
              <a:rPr lang="en-US" sz="1800" dirty="0"/>
              <a:t> </a:t>
            </a:r>
            <a:r>
              <a:rPr lang="en-US" sz="1800" dirty="0">
                <a:solidFill>
                  <a:schemeClr val="tx1"/>
                </a:solidFill>
              </a:rPr>
              <a:t>The Israel of God in Prophecy: Principles of Prophetic Interpretation (Berrien Springs, Mich.: Andrews University U., 1983), pp. 110-11. Italics mine</a:t>
            </a:r>
            <a:endParaRPr lang="en-US" sz="2000" dirty="0">
              <a:solidFill>
                <a:schemeClr val="tx1"/>
              </a:solidFill>
            </a:endParaRPr>
          </a:p>
        </p:txBody>
      </p:sp>
      <p:sp>
        <p:nvSpPr>
          <p:cNvPr id="48131" name="Rectangle 3">
            <a:extLst>
              <a:ext uri="{FF2B5EF4-FFF2-40B4-BE49-F238E27FC236}">
                <a16:creationId xmlns:a16="http://schemas.microsoft.com/office/drawing/2014/main" id="{B65F445E-52F1-452A-80CF-B4A09BE9DBAD}"/>
              </a:ext>
            </a:extLst>
          </p:cNvPr>
          <p:cNvSpPr>
            <a:spLocks noGrp="1" noChangeArrowheads="1"/>
          </p:cNvSpPr>
          <p:nvPr>
            <p:ph type="body" idx="1"/>
          </p:nvPr>
        </p:nvSpPr>
        <p:spPr>
          <a:xfrm>
            <a:off x="114300" y="1600200"/>
            <a:ext cx="8915400" cy="3352800"/>
          </a:xfrm>
        </p:spPr>
        <p:txBody>
          <a:bodyPr/>
          <a:lstStyle/>
          <a:p>
            <a:pPr marL="0" indent="0" algn="just" eaLnBrk="1" hangingPunct="1">
              <a:lnSpc>
                <a:spcPct val="90000"/>
              </a:lnSpc>
              <a:buFont typeface="Wingdings" panose="05000000000000000000" pitchFamily="2" charset="2"/>
              <a:buNone/>
              <a:defRPr/>
            </a:pPr>
            <a:r>
              <a:rPr lang="en-US" sz="3600" dirty="0"/>
              <a:t>“Paul’s benediction in Galatians 6:16 becomes, then, the </a:t>
            </a:r>
            <a:r>
              <a:rPr lang="en-US" sz="3600" b="1" i="1" dirty="0">
                <a:solidFill>
                  <a:srgbClr val="FFFFCC"/>
                </a:solidFill>
              </a:rPr>
              <a:t>chief witness</a:t>
            </a:r>
            <a:r>
              <a:rPr lang="en-US" sz="3600" dirty="0">
                <a:solidFill>
                  <a:srgbClr val="FFFFCC"/>
                </a:solidFill>
              </a:rPr>
              <a:t> </a:t>
            </a:r>
            <a:r>
              <a:rPr lang="en-US" sz="3600" dirty="0"/>
              <a:t>in the New Testament declaring that the universal church is the Israel of God, the seed of Abraham, the heir to Israel’s covenant promise (c.f. Gal. 3:29; 6:16).”</a:t>
            </a:r>
          </a:p>
        </p:txBody>
      </p:sp>
      <p:pic>
        <p:nvPicPr>
          <p:cNvPr id="2" name="Picture 1">
            <a:extLst>
              <a:ext uri="{FF2B5EF4-FFF2-40B4-BE49-F238E27FC236}">
                <a16:creationId xmlns:a16="http://schemas.microsoft.com/office/drawing/2014/main" id="{48A4F1B2-662D-442F-B7B0-DB0585B77A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1" y="133350"/>
            <a:ext cx="738835" cy="914400"/>
          </a:xfrm>
          <a:prstGeom prst="rect">
            <a:avLst/>
          </a:prstGeom>
        </p:spPr>
      </p:pic>
    </p:spTree>
    <p:extLst>
      <p:ext uri="{BB962C8B-B14F-4D97-AF65-F5344CB8AC3E}">
        <p14:creationId xmlns:p14="http://schemas.microsoft.com/office/powerpoint/2010/main" val="254809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a:p>
            <a:pPr marL="914400" lvl="1" indent="-457200" algn="just" eaLnBrk="1" hangingPunct="1">
              <a:spcBef>
                <a:spcPts val="0"/>
              </a:spcBef>
              <a:spcAft>
                <a:spcPts val="2400"/>
              </a:spcAft>
              <a:buSzPct val="100000"/>
              <a:buFont typeface="Arial" panose="020B0604020202020204" pitchFamily="34" charset="0"/>
              <a:buChar char="•"/>
              <a:defRPr/>
            </a:pPr>
            <a:r>
              <a:rPr lang="en-US" kern="1200" dirty="0">
                <a:cs typeface="Calibri" panose="020F0502020204030204" pitchFamily="34" charset="0"/>
              </a:rPr>
              <a:t>NASB: “And to those who will walk by this rule, peace and mercy be upon them, </a:t>
            </a:r>
            <a:r>
              <a:rPr lang="en-US" b="1" i="1" u="sng" dirty="0">
                <a:solidFill>
                  <a:srgbClr val="FFFFCC"/>
                </a:solidFill>
                <a:cs typeface="Calibri" panose="020F0502020204030204" pitchFamily="34" charset="0"/>
              </a:rPr>
              <a:t>and</a:t>
            </a:r>
            <a:r>
              <a:rPr lang="en-US" kern="1200" dirty="0">
                <a:cs typeface="Calibri" panose="020F0502020204030204" pitchFamily="34" charset="0"/>
              </a:rPr>
              <a:t> upon the Israel of God.”</a:t>
            </a:r>
            <a:endParaRPr lang="en-US" sz="2400" dirty="0">
              <a:solidFill>
                <a:schemeClr val="tx2"/>
              </a:solidFill>
            </a:endParaRPr>
          </a:p>
        </p:txBody>
      </p:sp>
    </p:spTree>
    <p:extLst>
      <p:ext uri="{BB962C8B-B14F-4D97-AF65-F5344CB8AC3E}">
        <p14:creationId xmlns:p14="http://schemas.microsoft.com/office/powerpoint/2010/main" val="44934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118382112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17252</TotalTime>
  <Words>2426</Words>
  <Application>Microsoft Office PowerPoint</Application>
  <PresentationFormat>On-screen Show (4:3)</PresentationFormat>
  <Paragraphs>305</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Azure</vt:lpstr>
      <vt:lpstr>PowerPoint Presentation</vt:lpstr>
      <vt:lpstr>The Coming Kingdom Chapter 11</vt:lpstr>
      <vt:lpstr>IS THE CHURCH, ISRAEL?  Galatians 6:16</vt:lpstr>
      <vt:lpstr>INTRODUCTION</vt:lpstr>
      <vt:lpstr>PowerPoint Presentation</vt:lpstr>
      <vt:lpstr>“That is, we believe in the unfolding plan of God in history, the Christian Church is the very fruition of the redemptive purpose of God.  As such, the multi-racial, international Church of Jesus Christ supersedes racial, national Israel as the focus of the kingdom of God.  Indeed, we believe that the church becomes ‘the Israel of God’ (Gal. 6:16)…”</vt:lpstr>
      <vt:lpstr>Hans K. LaRondelle  The Israel of God in Prophecy: Principles of Prophetic Interpretation (Berrien Springs, Mich.: Andrews University U., 1983), pp. 110-11. Italics mine</vt:lpstr>
      <vt:lpstr>INTRODUCTION</vt:lpstr>
      <vt:lpstr>PowerPoint Presentation</vt:lpstr>
      <vt:lpstr>PowerPoint Presentation</vt:lpstr>
      <vt:lpstr>10 Facts Favoring the Dispensational Interpretation of Galatians 6:16</vt:lpstr>
      <vt:lpstr>10 Facts Favoring the Dispensational Interpretation of Galatians 6:16</vt:lpstr>
      <vt:lpstr>10 Facts Favoring the Dispensational Interpretation of Galatians 6:16</vt:lpstr>
      <vt:lpstr>S. Lewis Johnson “Paul and the 'Israel of God': An Exegetical and Eschatological Case-Study,” in Essays in Honor of J. Dwight Pentecost, ed. Stanley D. Toussaint and Charles H. Dyer (Chicago: Moody, 1986), 187. </vt:lpstr>
      <vt:lpstr>PowerPoint Presentation</vt:lpstr>
      <vt:lpstr>10 Facts Favoring the Dispensational Interpretation of Galatians 6:16</vt:lpstr>
      <vt:lpstr>PowerPoint Presentation</vt:lpstr>
      <vt:lpstr>PowerPoint Presentation</vt:lpstr>
      <vt:lpstr>PowerPoint Presentation</vt:lpstr>
      <vt:lpstr>PowerPoint Presentation</vt:lpstr>
      <vt:lpstr>PowerPoint Presentation</vt:lpstr>
      <vt:lpstr>10 Facts Favoring the Dispensational Interpretation of Galatians 6:16</vt:lpstr>
      <vt:lpstr>Israel Means Israel</vt:lpstr>
      <vt:lpstr>10 Facts Favoring the Dispensational Interpretation of Galatians 6:16</vt:lpstr>
      <vt:lpstr>Justin Martyr “Dialogue with Trypho” 123, 135</vt:lpstr>
      <vt:lpstr>Order of Paul’s Letters</vt:lpstr>
      <vt:lpstr>Order of Paul’s Letters</vt:lpstr>
      <vt:lpstr>10 Facts Favoring the Dispensational Interpretation of Galatians 6:16</vt:lpstr>
      <vt:lpstr>What is Inside? Galatians Structure</vt:lpstr>
      <vt:lpstr>PowerPoint Presentation</vt:lpstr>
      <vt:lpstr>PowerPoint Presentation</vt:lpstr>
      <vt:lpstr>PowerPoint Presentation</vt:lpstr>
      <vt:lpstr>10 Facts Favoring the Dispensational Interpretation of Galatians 6:16</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“In view of the apostle's previous strong anti-Judaistic expressions, he feels impelled by the insertion of ‘and’, to emphasize this expression of his true attitude towards his people” (emphasis mine).</vt:lpstr>
      <vt:lpstr>Conclusion</vt:lpstr>
      <vt:lpstr>10 Facts Favoring the Dispensational Interpretation of Galatians 6:16</vt:lpstr>
      <vt:lpstr>D.W.B Robinson “The Distinction Between Jewish and Gentile Believers in Galatians,” Australian Biblical Review 13 (1965): 29-48</vt:lpstr>
      <vt:lpstr>PowerPoint Presentation</vt:lpstr>
      <vt:lpstr>PowerPoint Presentation</vt:lpstr>
      <vt:lpstr>PowerPoint Presentation</vt:lpstr>
      <vt:lpstr>Conclusion</vt:lpstr>
      <vt:lpstr>C.E.B. Cranfield A Critical and Exegetical Commentary on the Epistle to the Romans p.448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1934</cp:revision>
  <cp:lastPrinted>2017-12-05T14:06:02Z</cp:lastPrinted>
  <dcterms:created xsi:type="dcterms:W3CDTF">2009-03-17T12:21:13Z</dcterms:created>
  <dcterms:modified xsi:type="dcterms:W3CDTF">2017-12-07T00:07:13Z</dcterms:modified>
</cp:coreProperties>
</file>