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372" r:id="rId3"/>
    <p:sldId id="373" r:id="rId4"/>
    <p:sldId id="374" r:id="rId5"/>
    <p:sldId id="257" r:id="rId6"/>
    <p:sldId id="400" r:id="rId7"/>
    <p:sldId id="375" r:id="rId8"/>
    <p:sldId id="337" r:id="rId9"/>
    <p:sldId id="405" r:id="rId10"/>
    <p:sldId id="402" r:id="rId11"/>
    <p:sldId id="419" r:id="rId12"/>
    <p:sldId id="420" r:id="rId13"/>
    <p:sldId id="406" r:id="rId14"/>
    <p:sldId id="410" r:id="rId15"/>
    <p:sldId id="408" r:id="rId16"/>
    <p:sldId id="412" r:id="rId17"/>
    <p:sldId id="421" r:id="rId18"/>
    <p:sldId id="424" r:id="rId19"/>
    <p:sldId id="425" r:id="rId20"/>
    <p:sldId id="426" r:id="rId21"/>
    <p:sldId id="427" r:id="rId22"/>
    <p:sldId id="428" r:id="rId23"/>
    <p:sldId id="430" r:id="rId24"/>
    <p:sldId id="429" r:id="rId25"/>
    <p:sldId id="401" r:id="rId26"/>
    <p:sldId id="422" r:id="rId27"/>
    <p:sldId id="379" r:id="rId2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3300"/>
    <a:srgbClr val="00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23" autoAdjust="0"/>
    <p:restoredTop sz="90929"/>
  </p:normalViewPr>
  <p:slideViewPr>
    <p:cSldViewPr>
      <p:cViewPr varScale="1">
        <p:scale>
          <a:sx n="101" d="100"/>
          <a:sy n="101" d="100"/>
        </p:scale>
        <p:origin x="17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621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>
                <a:latin typeface="Calibri" panose="020F0502020204030204" pitchFamily="34" charset="0"/>
              </a:rPr>
              <a:t>Dr. Andy Woods - Ecclessiology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618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621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>
                <a:latin typeface="Calibri" panose="020F0502020204030204" pitchFamily="34" charset="0"/>
              </a:rPr>
              <a:t>12/10/2017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3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621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>
                <a:latin typeface="Calibri" panose="020F0502020204030204" pitchFamily="34" charset="0"/>
              </a:rPr>
              <a:t>Sugar Land Bible Church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618" y="9120813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621" eaLnBrk="1" hangingPunct="1">
              <a:defRPr sz="1200" smtClean="0"/>
            </a:lvl1pPr>
          </a:lstStyle>
          <a:p>
            <a:pPr>
              <a:defRPr/>
            </a:pPr>
            <a:fld id="{64D9FA50-B652-4374-A60C-942D4D86F55D}" type="slidenum">
              <a:rPr lang="en-US" altLang="en-US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19T16:48:20.075"/>
    </inkml:context>
    <inkml:brush xml:id="br0">
      <inkml:brushProperty name="width" value="0.0265" units="cm"/>
      <inkml:brushProperty name="height" value="0.0265" units="cm"/>
    </inkml:brush>
  </inkml:definitions>
  <inkml:trace contextRef="#ctx0" brushRef="#br0">17 0 2688,'-17'0'1056,"17"0"-576,0 34-512,0-18 224</inkml:trace>
  <inkml:trace contextRef="#ctx0" brushRef="#br0" timeOffset="90.0217">1 51 4000,'0'0'-576,"0"0"288,0 0 128,0 0 192,0 0 64,0 0-32,0 0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12T16:38:03.09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32888 6127 7040,'-34'-34'2624,"34"34"-1408,34 0-1856,-34 0 224,16 0-800,-16 0-192,17 0-960,-17 17-320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/>
              <a:t>Dr. Andy Woods - Ecclessiology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/>
              <a:t>12/10/2017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/>
              <a:t>Sugar Land Bible Church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EE12E10-4977-4B34-9E69-F74DF60D6BD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307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99408" indent="-307464" defTabSz="946307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229858" indent="-245972" defTabSz="946307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721801" indent="-245972" defTabSz="946307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213744" indent="-245972" defTabSz="946307" eaLnBrk="0" hangingPunct="0"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705688" indent="-245972" defTabSz="946307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197631" indent="-245972" defTabSz="946307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689574" indent="-245972" defTabSz="946307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4181517" indent="-245972" defTabSz="946307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9C21613-B277-418A-868C-8142072CA599}" type="slidenum">
              <a:rPr lang="en-US" altLang="en-US" sz="1300">
                <a:latin typeface="Calibri" panose="020F0502020204030204" pitchFamily="34" charset="0"/>
                <a:cs typeface="Calibri" panose="020F0502020204030204" pitchFamily="34" charset="0"/>
              </a:rPr>
              <a:pPr eaLnBrk="1" hangingPunct="1"/>
              <a:t>6</a:t>
            </a:fld>
            <a:endParaRPr lang="en-US" alt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12/10/2017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0826B3-0C0A-4C69-9E06-A25AB907E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Sugar Land Bible Church</a:t>
            </a:r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3A5B4D64-DB76-4A0A-A525-4DEDA57AA53D}"/>
              </a:ext>
            </a:extLst>
          </p:cNvPr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Andy Woods - Ecclessiology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383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1846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6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5D4CAFE-C319-4571-8217-AC672F7692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785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876B10-3D84-4311-8447-02D5602794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81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6343EB-E510-474F-81AE-1CC688088E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1881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FD5E51-C704-4CB5-AD20-00065384E6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174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E8520-37C3-473E-85E6-D362048BCA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251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2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1FCA6-7645-460B-AB48-CA8D34B80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92325"/>
      </p:ext>
    </p:extLst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C5604CA-7E00-4A43-B005-6F56A60F567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6B6D153-6814-485C-AFCA-41046F9616DA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203015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0F24F6-3D46-4411-917A-59364F9CF2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505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F88F1C-F52B-4866-9B19-20E62C6DC2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586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34585D-10B2-47BE-B30E-3840132CB9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582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C7DA9A-C91F-4D7C-9543-1232334F43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28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8044A3-C64B-439C-B7F2-9F7A50A2C0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02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E853EB-C01D-41FA-99BA-0A731164B3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22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164743-69A0-4AE9-A82A-E469AF6283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8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3F167E-0034-4040-A80B-059AAEDBFB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23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7411" name="Rectangle 1027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grpSp>
          <p:nvGrpSpPr>
            <p:cNvPr id="1033" name="Group 1028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034" name="Rectangle 1029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35" name="Rectangle 1030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36" name="Rectangle 1031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37" name="Rectangle 1032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38" name="Rectangle 1033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39" name="Rectangle 1034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40" name="Rectangle 1035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41" name="Rectangle 1036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42" name="Rectangle 1037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43" name="Rectangle 1038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44" name="Rectangle 1039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45" name="Rectangle 1040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46" name="Rectangle 1041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47" name="Rectangle 1042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48" name="Rectangle 1043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49" name="Rectangle 1044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0" name="Rectangle 1045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1" name="Rectangle 1046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2" name="Rectangle 1047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3" name="Rectangle 1048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4" name="Rectangle 1049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5" name="Rectangle 1050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6" name="Rectangle 1051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7" name="Rectangle 1052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8" name="Rectangle 1053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9" name="Rectangle 1054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0" name="Rectangle 1055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1" name="Rectangle 1056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2" name="Rectangle 1057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1027" name="Rectangle 1058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7443" name="Rectangle 10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44" name="Rectangle 10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45" name="Rectangle 10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4A62825-CB94-47F8-9653-B250F41B422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7446" name="Rectangle 106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  <p:sldLayoutId id="2147483926" r:id="rId13"/>
    <p:sldLayoutId id="2147483927" r:id="rId14"/>
    <p:sldLayoutId id="2147483928" r:id="rId15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76996" y="2477941"/>
            <a:ext cx="1390008" cy="190211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2971800" y="685800"/>
            <a:ext cx="3048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FFFF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Ecclesiology</a:t>
            </a:r>
            <a:br>
              <a:rPr lang="en-US" altLang="en-US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7</a:t>
            </a:r>
            <a:endParaRPr lang="en-US" altLang="en-US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838200" y="4572000"/>
            <a:ext cx="7467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defRPr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/>
            <a:r>
              <a:rPr lang="en-US" altLang="en-US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Andy Woods</a:t>
            </a:r>
          </a:p>
          <a:p>
            <a:pPr eaLnBrk="1" hangingPunct="1"/>
            <a:endParaRPr lang="en-US" altLang="en-US" sz="2000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r>
              <a:rPr lang="en-US" altLang="en-US" sz="20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Senior Pastor – Sugar Land Bible Church</a:t>
            </a:r>
          </a:p>
          <a:p>
            <a:pPr eaLnBrk="1" hangingPunct="1"/>
            <a:r>
              <a:rPr lang="en-US" altLang="en-US" sz="20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 – Chafer Theological Seminary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E27B7D1-57B0-45DC-ABD1-2E4F00DC204F}"/>
                  </a:ext>
                </a:extLst>
              </p14:cNvPr>
              <p14:cNvContentPartPr/>
              <p14:nvPr/>
            </p14:nvContentPartPr>
            <p14:xfrm>
              <a:off x="10853129" y="4297026"/>
              <a:ext cx="6120" cy="181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E27B7D1-57B0-45DC-ABD1-2E4F00DC204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848709" y="4292481"/>
                <a:ext cx="14620" cy="26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Universal Church Word Pictures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143000"/>
            <a:ext cx="8458200" cy="54102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Shepherd/sheep – John 10:16; Acts 20:28; </a:t>
            </a:r>
            <a:r>
              <a:rPr lang="en-US" dirty="0" err="1">
                <a:cs typeface="Calibri" panose="020F0502020204030204" pitchFamily="34" charset="0"/>
              </a:rPr>
              <a:t>Heb</a:t>
            </a:r>
            <a:r>
              <a:rPr lang="en-US" dirty="0">
                <a:cs typeface="Calibri" panose="020F0502020204030204" pitchFamily="34" charset="0"/>
              </a:rPr>
              <a:t> 13:20; 1 Pet 5:2-4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Head/body – Rom 12:5; 1 Cor 12:12-13; </a:t>
            </a:r>
            <a:r>
              <a:rPr lang="en-US" dirty="0" err="1">
                <a:cs typeface="Calibri" panose="020F0502020204030204" pitchFamily="34" charset="0"/>
              </a:rPr>
              <a:t>Eph</a:t>
            </a:r>
            <a:r>
              <a:rPr lang="en-US" dirty="0">
                <a:cs typeface="Calibri" panose="020F0502020204030204" pitchFamily="34" charset="0"/>
              </a:rPr>
              <a:t> 1:22-23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Bride/groom – </a:t>
            </a:r>
            <a:r>
              <a:rPr lang="en-US" dirty="0" err="1">
                <a:cs typeface="Calibri" panose="020F0502020204030204" pitchFamily="34" charset="0"/>
              </a:rPr>
              <a:t>Eph</a:t>
            </a:r>
            <a:r>
              <a:rPr lang="en-US" dirty="0">
                <a:cs typeface="Calibri" panose="020F0502020204030204" pitchFamily="34" charset="0"/>
              </a:rPr>
              <a:t> 5:22-33; 2 Cor 11:2-3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Temple – 1 Cor 3:16-17; </a:t>
            </a:r>
            <a:r>
              <a:rPr lang="en-US" dirty="0" err="1">
                <a:cs typeface="Calibri" panose="020F0502020204030204" pitchFamily="34" charset="0"/>
              </a:rPr>
              <a:t>Eph</a:t>
            </a:r>
            <a:r>
              <a:rPr lang="en-US" dirty="0">
                <a:cs typeface="Calibri" panose="020F0502020204030204" pitchFamily="34" charset="0"/>
              </a:rPr>
              <a:t> 2:19-22; Gal 6:10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High priest/priesthood – </a:t>
            </a:r>
            <a:r>
              <a:rPr lang="en-US" dirty="0" err="1">
                <a:cs typeface="Calibri" panose="020F0502020204030204" pitchFamily="34" charset="0"/>
              </a:rPr>
              <a:t>Heb</a:t>
            </a:r>
            <a:r>
              <a:rPr lang="en-US" dirty="0">
                <a:cs typeface="Calibri" panose="020F0502020204030204" pitchFamily="34" charset="0"/>
              </a:rPr>
              <a:t> 4:14-15; 1 Pet 2:5-9; Rev 1:6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Pillar of truth – 1 Tim 3:15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Vine and branches – John 15:1-8</a:t>
            </a:r>
          </a:p>
        </p:txBody>
      </p:sp>
    </p:spTree>
    <p:extLst>
      <p:ext uri="{BB962C8B-B14F-4D97-AF65-F5344CB8AC3E}">
        <p14:creationId xmlns:p14="http://schemas.microsoft.com/office/powerpoint/2010/main" val="173075884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Universal Church Word Pictures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143000"/>
            <a:ext cx="8458200" cy="54102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b="1" u="sng" dirty="0">
                <a:solidFill>
                  <a:srgbClr val="FFFFCC"/>
                </a:solidFill>
              </a:rPr>
              <a:t>Shepherd/sheep – John 10:16; Acts 20:28; </a:t>
            </a:r>
            <a:r>
              <a:rPr lang="en-US" b="1" u="sng" dirty="0" err="1">
                <a:solidFill>
                  <a:srgbClr val="FFFFCC"/>
                </a:solidFill>
              </a:rPr>
              <a:t>Heb</a:t>
            </a:r>
            <a:r>
              <a:rPr lang="en-US" b="1" u="sng" dirty="0">
                <a:solidFill>
                  <a:srgbClr val="FFFFCC"/>
                </a:solidFill>
              </a:rPr>
              <a:t> 13:20; 1 Pet 5:2-4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Head/body – Rom 12:5; 1 Cor 12:12-13; </a:t>
            </a:r>
            <a:r>
              <a:rPr lang="en-US" dirty="0" err="1">
                <a:cs typeface="Calibri" panose="020F0502020204030204" pitchFamily="34" charset="0"/>
              </a:rPr>
              <a:t>Eph</a:t>
            </a:r>
            <a:r>
              <a:rPr lang="en-US" dirty="0">
                <a:cs typeface="Calibri" panose="020F0502020204030204" pitchFamily="34" charset="0"/>
              </a:rPr>
              <a:t> 1:22-23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Bride/groom – </a:t>
            </a:r>
            <a:r>
              <a:rPr lang="en-US" dirty="0" err="1">
                <a:cs typeface="Calibri" panose="020F0502020204030204" pitchFamily="34" charset="0"/>
              </a:rPr>
              <a:t>Eph</a:t>
            </a:r>
            <a:r>
              <a:rPr lang="en-US" dirty="0">
                <a:cs typeface="Calibri" panose="020F0502020204030204" pitchFamily="34" charset="0"/>
              </a:rPr>
              <a:t> 5:22-33; 2 Cor 11:2-3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Temple – 1 Cor 3:16-17; </a:t>
            </a:r>
            <a:r>
              <a:rPr lang="en-US" dirty="0" err="1">
                <a:cs typeface="Calibri" panose="020F0502020204030204" pitchFamily="34" charset="0"/>
              </a:rPr>
              <a:t>Eph</a:t>
            </a:r>
            <a:r>
              <a:rPr lang="en-US" dirty="0">
                <a:cs typeface="Calibri" panose="020F0502020204030204" pitchFamily="34" charset="0"/>
              </a:rPr>
              <a:t> 2:19-22; Gal 6:10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High priest/priesthood – </a:t>
            </a:r>
            <a:r>
              <a:rPr lang="en-US" dirty="0" err="1">
                <a:cs typeface="Calibri" panose="020F0502020204030204" pitchFamily="34" charset="0"/>
              </a:rPr>
              <a:t>Heb</a:t>
            </a:r>
            <a:r>
              <a:rPr lang="en-US" dirty="0">
                <a:cs typeface="Calibri" panose="020F0502020204030204" pitchFamily="34" charset="0"/>
              </a:rPr>
              <a:t> 4:14-15; 1 Pet 2:5-9; Rev 1:6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Pillar of truth – 1 Tim 3:15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Vine and branches – John 15:1-8</a:t>
            </a:r>
          </a:p>
        </p:txBody>
      </p:sp>
    </p:spTree>
    <p:extLst>
      <p:ext uri="{BB962C8B-B14F-4D97-AF65-F5344CB8AC3E}">
        <p14:creationId xmlns:p14="http://schemas.microsoft.com/office/powerpoint/2010/main" val="54535529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Universal Church Word Pictures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143000"/>
            <a:ext cx="8458200" cy="54102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Shepherd/sheep – John 10:16; Acts 20:28; </a:t>
            </a:r>
            <a:r>
              <a:rPr lang="en-US" dirty="0" err="1">
                <a:cs typeface="Calibri" panose="020F0502020204030204" pitchFamily="34" charset="0"/>
              </a:rPr>
              <a:t>Heb</a:t>
            </a:r>
            <a:r>
              <a:rPr lang="en-US" dirty="0">
                <a:cs typeface="Calibri" panose="020F0502020204030204" pitchFamily="34" charset="0"/>
              </a:rPr>
              <a:t> 13:20; 1 Pet 5:2-4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b="1" u="sng" dirty="0">
                <a:solidFill>
                  <a:srgbClr val="FFFFCC"/>
                </a:solidFill>
              </a:rPr>
              <a:t>Head/body – Rom 12:5; 1 Cor 12:12-13; </a:t>
            </a:r>
            <a:r>
              <a:rPr lang="en-US" b="1" u="sng" dirty="0" err="1">
                <a:solidFill>
                  <a:srgbClr val="FFFFCC"/>
                </a:solidFill>
              </a:rPr>
              <a:t>Eph</a:t>
            </a:r>
            <a:r>
              <a:rPr lang="en-US" b="1" u="sng" dirty="0">
                <a:solidFill>
                  <a:srgbClr val="FFFFCC"/>
                </a:solidFill>
              </a:rPr>
              <a:t> 1:22-23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Bride/groom – </a:t>
            </a:r>
            <a:r>
              <a:rPr lang="en-US" dirty="0" err="1">
                <a:cs typeface="Calibri" panose="020F0502020204030204" pitchFamily="34" charset="0"/>
              </a:rPr>
              <a:t>Eph</a:t>
            </a:r>
            <a:r>
              <a:rPr lang="en-US" dirty="0">
                <a:cs typeface="Calibri" panose="020F0502020204030204" pitchFamily="34" charset="0"/>
              </a:rPr>
              <a:t> 5:22-33; 2 Cor 11:2-3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Temple – 1 Cor 3:16-17; </a:t>
            </a:r>
            <a:r>
              <a:rPr lang="en-US" dirty="0" err="1">
                <a:cs typeface="Calibri" panose="020F0502020204030204" pitchFamily="34" charset="0"/>
              </a:rPr>
              <a:t>Eph</a:t>
            </a:r>
            <a:r>
              <a:rPr lang="en-US" dirty="0">
                <a:cs typeface="Calibri" panose="020F0502020204030204" pitchFamily="34" charset="0"/>
              </a:rPr>
              <a:t> 2:19-22; Gal 6:10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High priest/priesthood – </a:t>
            </a:r>
            <a:r>
              <a:rPr lang="en-US" dirty="0" err="1">
                <a:cs typeface="Calibri" panose="020F0502020204030204" pitchFamily="34" charset="0"/>
              </a:rPr>
              <a:t>Heb</a:t>
            </a:r>
            <a:r>
              <a:rPr lang="en-US" dirty="0">
                <a:cs typeface="Calibri" panose="020F0502020204030204" pitchFamily="34" charset="0"/>
              </a:rPr>
              <a:t> 4:14-15; 1 Pet 2:5-9; Rev 1:6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Pillar of truth – 1 Tim 3:15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Vine and branches – John 15:1-8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CE90ADC-591E-43E3-BC93-4003D0D5CC98}"/>
                  </a:ext>
                </a:extLst>
              </p14:cNvPr>
              <p14:cNvContentPartPr/>
              <p14:nvPr/>
            </p14:nvContentPartPr>
            <p14:xfrm>
              <a:off x="9914789" y="2115606"/>
              <a:ext cx="24120" cy="120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CE90ADC-591E-43E3-BC93-4003D0D5CC9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910469" y="2111471"/>
                <a:ext cx="32760" cy="2033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855237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Universal Church Word Pictures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143000"/>
            <a:ext cx="8458200" cy="54102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Shepherd/sheep – John 10:16; Acts 20:28; </a:t>
            </a:r>
            <a:r>
              <a:rPr lang="en-US" dirty="0" err="1">
                <a:cs typeface="Calibri" panose="020F0502020204030204" pitchFamily="34" charset="0"/>
              </a:rPr>
              <a:t>Heb</a:t>
            </a:r>
            <a:r>
              <a:rPr lang="en-US" dirty="0">
                <a:cs typeface="Calibri" panose="020F0502020204030204" pitchFamily="34" charset="0"/>
              </a:rPr>
              <a:t> 13:20; 1 Pet 5:2-4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Head/body – Rom 12:5; 1 Cor 12:12-13; </a:t>
            </a:r>
            <a:r>
              <a:rPr lang="en-US" dirty="0" err="1">
                <a:cs typeface="Calibri" panose="020F0502020204030204" pitchFamily="34" charset="0"/>
              </a:rPr>
              <a:t>Eph</a:t>
            </a:r>
            <a:r>
              <a:rPr lang="en-US" dirty="0">
                <a:cs typeface="Calibri" panose="020F0502020204030204" pitchFamily="34" charset="0"/>
              </a:rPr>
              <a:t> 1:22-23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b="1" u="sng" dirty="0">
                <a:solidFill>
                  <a:srgbClr val="FFFFCC"/>
                </a:solidFill>
                <a:cs typeface="Calibri" panose="020F0502020204030204" pitchFamily="34" charset="0"/>
              </a:rPr>
              <a:t>Bride/groom – </a:t>
            </a:r>
            <a:r>
              <a:rPr lang="en-US" b="1" u="sng" dirty="0" err="1">
                <a:solidFill>
                  <a:srgbClr val="FFFFCC"/>
                </a:solidFill>
                <a:cs typeface="Calibri" panose="020F0502020204030204" pitchFamily="34" charset="0"/>
              </a:rPr>
              <a:t>Eph</a:t>
            </a:r>
            <a:r>
              <a:rPr lang="en-US" b="1" u="sng" dirty="0">
                <a:solidFill>
                  <a:srgbClr val="FFFFCC"/>
                </a:solidFill>
                <a:cs typeface="Calibri" panose="020F0502020204030204" pitchFamily="34" charset="0"/>
              </a:rPr>
              <a:t> 5:22-33; 2 Cor 11:2-3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Temple – 1 Cor 3:16-17; </a:t>
            </a:r>
            <a:r>
              <a:rPr lang="en-US" dirty="0" err="1">
                <a:cs typeface="Calibri" panose="020F0502020204030204" pitchFamily="34" charset="0"/>
              </a:rPr>
              <a:t>Eph</a:t>
            </a:r>
            <a:r>
              <a:rPr lang="en-US" dirty="0">
                <a:cs typeface="Calibri" panose="020F0502020204030204" pitchFamily="34" charset="0"/>
              </a:rPr>
              <a:t> 2:19-22; Gal 6:10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High priest/priesthood – </a:t>
            </a:r>
            <a:r>
              <a:rPr lang="en-US" dirty="0" err="1">
                <a:cs typeface="Calibri" panose="020F0502020204030204" pitchFamily="34" charset="0"/>
              </a:rPr>
              <a:t>Heb</a:t>
            </a:r>
            <a:r>
              <a:rPr lang="en-US" dirty="0">
                <a:cs typeface="Calibri" panose="020F0502020204030204" pitchFamily="34" charset="0"/>
              </a:rPr>
              <a:t> 4:14-15; 1 Pet 2:5-9; Rev 1:6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Pillar of truth – 1 Tim 3:15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Vine and branches – John 15:1-8</a:t>
            </a:r>
          </a:p>
        </p:txBody>
      </p:sp>
    </p:spTree>
    <p:extLst>
      <p:ext uri="{BB962C8B-B14F-4D97-AF65-F5344CB8AC3E}">
        <p14:creationId xmlns:p14="http://schemas.microsoft.com/office/powerpoint/2010/main" val="33422368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altLang="en-US" sz="40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Universal Church Word Pictures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143000"/>
            <a:ext cx="8458200" cy="54102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Shepherd/sheep – John 10:16; Acts 20:28; </a:t>
            </a:r>
            <a:r>
              <a:rPr lang="en-US" dirty="0" err="1">
                <a:cs typeface="Calibri" panose="020F0502020204030204" pitchFamily="34" charset="0"/>
              </a:rPr>
              <a:t>Heb</a:t>
            </a:r>
            <a:r>
              <a:rPr lang="en-US" dirty="0">
                <a:cs typeface="Calibri" panose="020F0502020204030204" pitchFamily="34" charset="0"/>
              </a:rPr>
              <a:t> 13:20; 1 Pet 5:2-4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Head/body – Rom 12:5; 1 Cor 12:12-13; </a:t>
            </a:r>
            <a:r>
              <a:rPr lang="en-US" dirty="0" err="1">
                <a:cs typeface="Calibri" panose="020F0502020204030204" pitchFamily="34" charset="0"/>
              </a:rPr>
              <a:t>Eph</a:t>
            </a:r>
            <a:r>
              <a:rPr lang="en-US" dirty="0">
                <a:cs typeface="Calibri" panose="020F0502020204030204" pitchFamily="34" charset="0"/>
              </a:rPr>
              <a:t> 1:22-23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Bride/groom – </a:t>
            </a:r>
            <a:r>
              <a:rPr lang="en-US" dirty="0" err="1">
                <a:cs typeface="Calibri" panose="020F0502020204030204" pitchFamily="34" charset="0"/>
              </a:rPr>
              <a:t>Eph</a:t>
            </a:r>
            <a:r>
              <a:rPr lang="en-US" dirty="0">
                <a:cs typeface="Calibri" panose="020F0502020204030204" pitchFamily="34" charset="0"/>
              </a:rPr>
              <a:t> 5:22-33; 2 Cor 11:2-3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b="1" u="sng" dirty="0">
                <a:solidFill>
                  <a:srgbClr val="FFFFCC"/>
                </a:solidFill>
                <a:cs typeface="Calibri" panose="020F0502020204030204" pitchFamily="34" charset="0"/>
              </a:rPr>
              <a:t>Temple – 1 Cor 3:16-17; </a:t>
            </a:r>
            <a:r>
              <a:rPr lang="en-US" b="1" u="sng" dirty="0" err="1">
                <a:solidFill>
                  <a:srgbClr val="FFFFCC"/>
                </a:solidFill>
                <a:cs typeface="Calibri" panose="020F0502020204030204" pitchFamily="34" charset="0"/>
              </a:rPr>
              <a:t>Eph</a:t>
            </a:r>
            <a:r>
              <a:rPr lang="en-US" b="1" u="sng" dirty="0">
                <a:solidFill>
                  <a:srgbClr val="FFFFCC"/>
                </a:solidFill>
                <a:cs typeface="Calibri" panose="020F0502020204030204" pitchFamily="34" charset="0"/>
              </a:rPr>
              <a:t> 2:19-22; Gal 6:10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High priest/priesthood – </a:t>
            </a:r>
            <a:r>
              <a:rPr lang="en-US" dirty="0" err="1">
                <a:cs typeface="Calibri" panose="020F0502020204030204" pitchFamily="34" charset="0"/>
              </a:rPr>
              <a:t>Heb</a:t>
            </a:r>
            <a:r>
              <a:rPr lang="en-US" dirty="0">
                <a:cs typeface="Calibri" panose="020F0502020204030204" pitchFamily="34" charset="0"/>
              </a:rPr>
              <a:t> 4:14-15; 1 Pet 2:5-9; Rev 1:6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Pillar of truth – 1 Tim 3:15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Vine and branches – John 15:1-8</a:t>
            </a:r>
          </a:p>
        </p:txBody>
      </p:sp>
    </p:spTree>
    <p:extLst>
      <p:ext uri="{BB962C8B-B14F-4D97-AF65-F5344CB8AC3E}">
        <p14:creationId xmlns:p14="http://schemas.microsoft.com/office/powerpoint/2010/main" val="250310020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altLang="en-US" sz="40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Universal Church Word Pictures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143000"/>
            <a:ext cx="8458200" cy="54102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Shepherd/sheep – John 10:16; Acts 20:28; </a:t>
            </a:r>
            <a:r>
              <a:rPr lang="en-US" dirty="0" err="1">
                <a:cs typeface="Calibri" panose="020F0502020204030204" pitchFamily="34" charset="0"/>
              </a:rPr>
              <a:t>Heb</a:t>
            </a:r>
            <a:r>
              <a:rPr lang="en-US" dirty="0">
                <a:cs typeface="Calibri" panose="020F0502020204030204" pitchFamily="34" charset="0"/>
              </a:rPr>
              <a:t> 13:20; 1 Pet 5:2-4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Head/body – Rom 12:5; 1 Cor 12:12-13; </a:t>
            </a:r>
            <a:r>
              <a:rPr lang="en-US" dirty="0" err="1">
                <a:cs typeface="Calibri" panose="020F0502020204030204" pitchFamily="34" charset="0"/>
              </a:rPr>
              <a:t>Eph</a:t>
            </a:r>
            <a:r>
              <a:rPr lang="en-US" dirty="0">
                <a:cs typeface="Calibri" panose="020F0502020204030204" pitchFamily="34" charset="0"/>
              </a:rPr>
              <a:t> 1:22-23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Bride/groom – </a:t>
            </a:r>
            <a:r>
              <a:rPr lang="en-US" dirty="0" err="1">
                <a:cs typeface="Calibri" panose="020F0502020204030204" pitchFamily="34" charset="0"/>
              </a:rPr>
              <a:t>Eph</a:t>
            </a:r>
            <a:r>
              <a:rPr lang="en-US" dirty="0">
                <a:cs typeface="Calibri" panose="020F0502020204030204" pitchFamily="34" charset="0"/>
              </a:rPr>
              <a:t> 5:22-33; 2 Cor 11:2-3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Temple – 1 Cor 3:16-17; </a:t>
            </a:r>
            <a:r>
              <a:rPr lang="en-US" dirty="0" err="1">
                <a:cs typeface="Calibri" panose="020F0502020204030204" pitchFamily="34" charset="0"/>
              </a:rPr>
              <a:t>Eph</a:t>
            </a:r>
            <a:r>
              <a:rPr lang="en-US" dirty="0">
                <a:cs typeface="Calibri" panose="020F0502020204030204" pitchFamily="34" charset="0"/>
              </a:rPr>
              <a:t> 2:19-22; Gal 6:10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b="1" u="sng" dirty="0">
                <a:solidFill>
                  <a:srgbClr val="FFFFCC"/>
                </a:solidFill>
              </a:rPr>
              <a:t>High priest/priesthood – </a:t>
            </a:r>
            <a:r>
              <a:rPr lang="en-US" b="1" u="sng" dirty="0" err="1">
                <a:solidFill>
                  <a:srgbClr val="FFFFCC"/>
                </a:solidFill>
              </a:rPr>
              <a:t>Heb</a:t>
            </a:r>
            <a:r>
              <a:rPr lang="en-US" b="1" u="sng" dirty="0">
                <a:solidFill>
                  <a:srgbClr val="FFFFCC"/>
                </a:solidFill>
              </a:rPr>
              <a:t> 4:14-15; 1 Pet 2:5-9; Rev 1:6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Pillar of truth – 1 Tim 3:15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Vine and branches – John 15:1-8</a:t>
            </a:r>
          </a:p>
        </p:txBody>
      </p:sp>
    </p:spTree>
    <p:extLst>
      <p:ext uri="{BB962C8B-B14F-4D97-AF65-F5344CB8AC3E}">
        <p14:creationId xmlns:p14="http://schemas.microsoft.com/office/powerpoint/2010/main" val="405804923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Universal Church Word Pictures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143000"/>
            <a:ext cx="8458200" cy="54102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Shepherd/sheep – John 10:16; Acts 20:28; </a:t>
            </a:r>
            <a:r>
              <a:rPr lang="en-US" dirty="0" err="1">
                <a:cs typeface="Calibri" panose="020F0502020204030204" pitchFamily="34" charset="0"/>
              </a:rPr>
              <a:t>Heb</a:t>
            </a:r>
            <a:r>
              <a:rPr lang="en-US" dirty="0">
                <a:cs typeface="Calibri" panose="020F0502020204030204" pitchFamily="34" charset="0"/>
              </a:rPr>
              <a:t> 13:20; 1 Pet 5:2-4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Head/body – Rom 12:5; 1 Cor 12:12-13; </a:t>
            </a:r>
            <a:r>
              <a:rPr lang="en-US" dirty="0" err="1">
                <a:cs typeface="Calibri" panose="020F0502020204030204" pitchFamily="34" charset="0"/>
              </a:rPr>
              <a:t>Eph</a:t>
            </a:r>
            <a:r>
              <a:rPr lang="en-US" dirty="0">
                <a:cs typeface="Calibri" panose="020F0502020204030204" pitchFamily="34" charset="0"/>
              </a:rPr>
              <a:t> 1:22-23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Bride/groom – </a:t>
            </a:r>
            <a:r>
              <a:rPr lang="en-US" dirty="0" err="1">
                <a:cs typeface="Calibri" panose="020F0502020204030204" pitchFamily="34" charset="0"/>
              </a:rPr>
              <a:t>Eph</a:t>
            </a:r>
            <a:r>
              <a:rPr lang="en-US" dirty="0">
                <a:cs typeface="Calibri" panose="020F0502020204030204" pitchFamily="34" charset="0"/>
              </a:rPr>
              <a:t> 5:22-33; 2 Cor 11:2-3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Temple – 1 Cor 3:16-17; </a:t>
            </a:r>
            <a:r>
              <a:rPr lang="en-US" dirty="0" err="1">
                <a:cs typeface="Calibri" panose="020F0502020204030204" pitchFamily="34" charset="0"/>
              </a:rPr>
              <a:t>Eph</a:t>
            </a:r>
            <a:r>
              <a:rPr lang="en-US" dirty="0">
                <a:cs typeface="Calibri" panose="020F0502020204030204" pitchFamily="34" charset="0"/>
              </a:rPr>
              <a:t> 2:19-22; Gal 6:10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High priest/priesthood – </a:t>
            </a:r>
            <a:r>
              <a:rPr lang="en-US" dirty="0" err="1">
                <a:cs typeface="Calibri" panose="020F0502020204030204" pitchFamily="34" charset="0"/>
              </a:rPr>
              <a:t>Heb</a:t>
            </a:r>
            <a:r>
              <a:rPr lang="en-US" dirty="0">
                <a:cs typeface="Calibri" panose="020F0502020204030204" pitchFamily="34" charset="0"/>
              </a:rPr>
              <a:t> 4:14-15; 1 Pet 2:5-9; Rev 1:6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b="1" u="sng" dirty="0">
                <a:solidFill>
                  <a:srgbClr val="FFFFCC"/>
                </a:solidFill>
              </a:rPr>
              <a:t>Pillar of truth – 1 Tim 3:15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Vine and branches – John 15:1-8</a:t>
            </a:r>
          </a:p>
        </p:txBody>
      </p:sp>
    </p:spTree>
    <p:extLst>
      <p:ext uri="{BB962C8B-B14F-4D97-AF65-F5344CB8AC3E}">
        <p14:creationId xmlns:p14="http://schemas.microsoft.com/office/powerpoint/2010/main" val="122267380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Universal Church Word Pictures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143000"/>
            <a:ext cx="8458200" cy="54102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Shepherd/sheep – John 10:16; Acts 20:28; </a:t>
            </a:r>
            <a:r>
              <a:rPr lang="en-US" dirty="0" err="1">
                <a:cs typeface="Calibri" panose="020F0502020204030204" pitchFamily="34" charset="0"/>
              </a:rPr>
              <a:t>Heb</a:t>
            </a:r>
            <a:r>
              <a:rPr lang="en-US" dirty="0">
                <a:cs typeface="Calibri" panose="020F0502020204030204" pitchFamily="34" charset="0"/>
              </a:rPr>
              <a:t> 13:20; 1 Pet 5:2-4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Head/body – Rom 12:5; 1 Cor 12:12-13; </a:t>
            </a:r>
            <a:r>
              <a:rPr lang="en-US" dirty="0" err="1">
                <a:cs typeface="Calibri" panose="020F0502020204030204" pitchFamily="34" charset="0"/>
              </a:rPr>
              <a:t>Eph</a:t>
            </a:r>
            <a:r>
              <a:rPr lang="en-US" dirty="0">
                <a:cs typeface="Calibri" panose="020F0502020204030204" pitchFamily="34" charset="0"/>
              </a:rPr>
              <a:t> 1:22-23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Bride/groom – </a:t>
            </a:r>
            <a:r>
              <a:rPr lang="en-US" dirty="0" err="1">
                <a:cs typeface="Calibri" panose="020F0502020204030204" pitchFamily="34" charset="0"/>
              </a:rPr>
              <a:t>Eph</a:t>
            </a:r>
            <a:r>
              <a:rPr lang="en-US" dirty="0">
                <a:cs typeface="Calibri" panose="020F0502020204030204" pitchFamily="34" charset="0"/>
              </a:rPr>
              <a:t> 5:22-33; 2 Cor 11:2-3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Temple – 1 Cor 3:16-17; </a:t>
            </a:r>
            <a:r>
              <a:rPr lang="en-US" dirty="0" err="1">
                <a:cs typeface="Calibri" panose="020F0502020204030204" pitchFamily="34" charset="0"/>
              </a:rPr>
              <a:t>Eph</a:t>
            </a:r>
            <a:r>
              <a:rPr lang="en-US" dirty="0">
                <a:cs typeface="Calibri" panose="020F0502020204030204" pitchFamily="34" charset="0"/>
              </a:rPr>
              <a:t> 2:19-22; Gal 6:10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High priest/priesthood – </a:t>
            </a:r>
            <a:r>
              <a:rPr lang="en-US" dirty="0" err="1">
                <a:cs typeface="Calibri" panose="020F0502020204030204" pitchFamily="34" charset="0"/>
              </a:rPr>
              <a:t>Heb</a:t>
            </a:r>
            <a:r>
              <a:rPr lang="en-US" dirty="0">
                <a:cs typeface="Calibri" panose="020F0502020204030204" pitchFamily="34" charset="0"/>
              </a:rPr>
              <a:t> 4:14-15; 1 Pet 2:5-9; Rev 1:6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Pillar of truth – 1 Tim 3:15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b="1" u="sng" dirty="0">
                <a:solidFill>
                  <a:srgbClr val="FFFFCC"/>
                </a:solidFill>
              </a:rPr>
              <a:t>Vine and branches – John 15:1-8</a:t>
            </a:r>
          </a:p>
        </p:txBody>
      </p:sp>
    </p:spTree>
    <p:extLst>
      <p:ext uri="{BB962C8B-B14F-4D97-AF65-F5344CB8AC3E}">
        <p14:creationId xmlns:p14="http://schemas.microsoft.com/office/powerpoint/2010/main" val="14528923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7822B52-F41E-444A-9D4D-EF695A2FA83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00300" y="228600"/>
            <a:ext cx="4343400" cy="1219200"/>
          </a:xfrm>
        </p:spPr>
        <p:txBody>
          <a:bodyPr/>
          <a:lstStyle/>
          <a:p>
            <a:pPr algn="ctr"/>
            <a:r>
              <a:rPr lang="en-US" altLang="en-US" dirty="0"/>
              <a:t>Chafer</a:t>
            </a:r>
            <a:br>
              <a:rPr lang="en-US" altLang="en-US" dirty="0"/>
            </a:br>
            <a:r>
              <a:rPr lang="en-US" alt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Systematic Theology, 1:111.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1C82DEE-892B-4341-BA50-AFA90FE59ED4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438400" y="1752600"/>
            <a:ext cx="6477000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en-US" dirty="0"/>
              <a:t>"The </a:t>
            </a:r>
            <a:r>
              <a:rPr lang="en-US" altLang="en-US" b="1" u="sng" dirty="0">
                <a:solidFill>
                  <a:srgbClr val="FFFFCC"/>
                </a:solidFill>
              </a:rPr>
              <a:t>Upper Room Discourse</a:t>
            </a:r>
            <a:r>
              <a:rPr lang="en-US" altLang="en-US" dirty="0"/>
              <a:t>, in which the above passage is found, </a:t>
            </a:r>
            <a:r>
              <a:rPr lang="en-US" altLang="en-US" b="1" u="sng" dirty="0"/>
              <a:t>i</a:t>
            </a:r>
            <a:r>
              <a:rPr lang="en-US" altLang="en-US" b="1" u="sng" dirty="0">
                <a:solidFill>
                  <a:srgbClr val="FFFFCC"/>
                </a:solidFill>
              </a:rPr>
              <a:t>s the seed-plot of that form of doctrine which is later developed in the Epistles</a:t>
            </a:r>
            <a:r>
              <a:rPr lang="en-US" altLang="en-US" dirty="0"/>
              <a:t>. It is not strange, therefore, that the Apostle Paul takes up this great theme for further elucidation."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5332BA-A446-46B3-B9B8-BDB6F77BC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238124" y="1905000"/>
            <a:ext cx="2047875" cy="2804934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169011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C452D02D-0AFD-48C2-BDA3-60EB851DE186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16150" y="1295400"/>
            <a:ext cx="8911701" cy="5334000"/>
          </a:xfrm>
        </p:spPr>
        <p:txBody>
          <a:bodyPr/>
          <a:lstStyle/>
          <a:p>
            <a:pPr marL="457200" indent="-457200" algn="just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n-US" altLang="en-US" sz="2800" dirty="0"/>
              <a:t>believers' oneness in Christ (John 17:20-23; </a:t>
            </a:r>
            <a:r>
              <a:rPr lang="en-US" altLang="en-US" sz="2800" dirty="0" err="1"/>
              <a:t>Eph</a:t>
            </a:r>
            <a:r>
              <a:rPr lang="en-US" altLang="en-US" sz="2800" dirty="0"/>
              <a:t> 2:11-22)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n-US" altLang="en-US" sz="2800" dirty="0"/>
              <a:t>Spirit's permanent residence in the believer (John 14:16; </a:t>
            </a:r>
            <a:r>
              <a:rPr lang="en-US" altLang="en-US" sz="2800" dirty="0" err="1"/>
              <a:t>Eph</a:t>
            </a:r>
            <a:r>
              <a:rPr lang="en-US" altLang="en-US" sz="2800" dirty="0"/>
              <a:t> 4:30)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n-US" altLang="en-US" sz="2800" dirty="0"/>
              <a:t>believer's union with Christ (John 14:20; Gal 2:20; Rom 6:1-14)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n-US" altLang="en-US" sz="2800" dirty="0"/>
              <a:t>believer's opposition to the world (John 15:18-19; Jas 4:4; 1 John 2:15-17)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n-US" altLang="en-US" sz="2800" dirty="0"/>
              <a:t>necessity of believer to stay in fellowship with Christ (John 13:10; 15:1-17; 1 John 1:5-7, 9)  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77AE56AF-ACC5-41FF-810B-91EDC0E88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6099" y="152400"/>
            <a:ext cx="834501" cy="1143000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0244" name="Rectangle 2">
            <a:extLst>
              <a:ext uri="{FF2B5EF4-FFF2-40B4-BE49-F238E27FC236}">
                <a16:creationId xmlns:a16="http://schemas.microsoft.com/office/drawing/2014/main" id="{3C01AAB4-2E87-4263-BBFD-7D7D200A6D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07277" y="228600"/>
            <a:ext cx="4929447" cy="762000"/>
          </a:xfrm>
        </p:spPr>
        <p:txBody>
          <a:bodyPr/>
          <a:lstStyle/>
          <a:p>
            <a:pPr algn="ctr"/>
            <a:r>
              <a:rPr lang="en-US" altLang="en-US" sz="3600" dirty="0"/>
              <a:t>Seed Truths (John 13</a:t>
            </a:r>
            <a:r>
              <a:rPr lang="en-US" altLang="en-US" sz="3600" dirty="0">
                <a:ea typeface="Calibri" panose="020F0502020204030204" pitchFamily="34" charset="0"/>
                <a:cs typeface="Calibri" panose="020F0502020204030204" pitchFamily="34" charset="0"/>
              </a:rPr>
              <a:t>─17)</a:t>
            </a:r>
          </a:p>
        </p:txBody>
      </p:sp>
    </p:spTree>
    <p:extLst>
      <p:ext uri="{BB962C8B-B14F-4D97-AF65-F5344CB8AC3E}">
        <p14:creationId xmlns:p14="http://schemas.microsoft.com/office/powerpoint/2010/main" val="261531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162800" cy="685800"/>
          </a:xfrm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Areas of Systematic Theology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7315200" cy="5791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Prolegomena – Introduction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Theology – Study of God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Christology – Study of Christ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Pneumatology – Study of the Holy Spirit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Anthropology – Study of Man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Hamartiology – Study of sin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Soteriology – Study of salvation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Angelology – Study of angels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b="1" u="sng" dirty="0">
                <a:solidFill>
                  <a:srgbClr val="FFFFCC"/>
                </a:solidFill>
              </a:rPr>
              <a:t>Ecclesiology – Study of the Church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Eschatology – Study of the end</a:t>
            </a:r>
          </a:p>
        </p:txBody>
      </p:sp>
      <p:pic>
        <p:nvPicPr>
          <p:cNvPr id="3076" name="Picture 2" descr="http://studentsofjesus.com/storage/Systematic%20Theology.jpg?__SQUARESPACE_CACHEVERSION=133843368137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3962400"/>
            <a:ext cx="281940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4" descr="http://rediscoveringthebible.com/SystematicTheology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29300" y="1143000"/>
            <a:ext cx="3009900" cy="1249363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829609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384B81AB-149D-4091-9738-A5B64BD9269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8050" y="1371600"/>
            <a:ext cx="8987901" cy="4525963"/>
          </a:xfrm>
        </p:spPr>
        <p:txBody>
          <a:bodyPr/>
          <a:lstStyle/>
          <a:p>
            <a:pPr marL="514350" indent="-514350" algn="just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6"/>
            </a:pPr>
            <a:r>
              <a:rPr lang="en-US" altLang="en-US" sz="2800" dirty="0"/>
              <a:t>abiding in Christ as a prerequisite for fruit bearing (John 15:1-7; Philip 4:13)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6"/>
            </a:pPr>
            <a:r>
              <a:rPr lang="en-US" altLang="en-US" sz="2800" dirty="0"/>
              <a:t>believer's election (John 15:16; </a:t>
            </a:r>
            <a:r>
              <a:rPr lang="en-US" altLang="en-US" sz="2800" dirty="0" err="1"/>
              <a:t>Eph</a:t>
            </a:r>
            <a:r>
              <a:rPr lang="en-US" altLang="en-US" sz="2800" dirty="0"/>
              <a:t> 1:4)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6"/>
            </a:pPr>
            <a:r>
              <a:rPr lang="en-US" altLang="en-US" sz="2800" dirty="0"/>
              <a:t>Christ as the ultimate model of sacrificial living and service (John 13:1-20; Philip 2:5-11)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6"/>
            </a:pPr>
            <a:r>
              <a:rPr lang="en-US" altLang="en-US" sz="2800" dirty="0"/>
              <a:t>necessity of divine discipline in the believer's life (John 15:2; </a:t>
            </a:r>
            <a:r>
              <a:rPr lang="en-US" altLang="en-US" sz="2800" dirty="0" err="1"/>
              <a:t>Heb</a:t>
            </a:r>
            <a:r>
              <a:rPr lang="en-US" altLang="en-US" sz="2800" dirty="0"/>
              <a:t> 12:5-11)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6"/>
            </a:pPr>
            <a:r>
              <a:rPr lang="en-US" altLang="en-US" sz="2800" dirty="0"/>
              <a:t>Satan as the god of this age (John 12:31; 14:30; 16:11; 2 Cor 4:4; </a:t>
            </a:r>
            <a:r>
              <a:rPr lang="en-US" altLang="en-US" sz="2800" dirty="0" err="1"/>
              <a:t>Eph</a:t>
            </a:r>
            <a:r>
              <a:rPr lang="en-US" altLang="en-US" sz="2800" dirty="0"/>
              <a:t> 2:2)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11898A-DE4D-44B6-9567-560E1514D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6099" y="152400"/>
            <a:ext cx="834501" cy="1143000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20B57BA3-2225-47ED-8741-802F55731629}"/>
              </a:ext>
            </a:extLst>
          </p:cNvPr>
          <p:cNvSpPr txBox="1">
            <a:spLocks/>
          </p:cNvSpPr>
          <p:nvPr/>
        </p:nvSpPr>
        <p:spPr bwMode="auto">
          <a:xfrm>
            <a:off x="2107277" y="228600"/>
            <a:ext cx="492944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ctr"/>
            <a:r>
              <a:rPr lang="en-US" altLang="en-US" sz="3600" kern="0"/>
              <a:t>Seed Truths (John 13</a:t>
            </a:r>
            <a:r>
              <a:rPr lang="en-US" altLang="en-US" sz="3600" kern="0">
                <a:ea typeface="Calibri" panose="020F0502020204030204" pitchFamily="34" charset="0"/>
                <a:cs typeface="Calibri" panose="020F0502020204030204" pitchFamily="34" charset="0"/>
              </a:rPr>
              <a:t>─17)</a:t>
            </a:r>
            <a:endParaRPr lang="en-US" altLang="en-US" sz="3600" kern="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092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E420F8A8-2BAB-4402-A2E6-9FA3F364C4CF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8050" y="1371600"/>
            <a:ext cx="8987901" cy="5334000"/>
          </a:xfrm>
        </p:spPr>
        <p:txBody>
          <a:bodyPr/>
          <a:lstStyle/>
          <a:p>
            <a:pPr marL="514350" indent="-514350" algn="just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11"/>
            </a:pPr>
            <a:r>
              <a:rPr lang="en-US" altLang="en-US" sz="2800" dirty="0"/>
              <a:t>defeat of Satan at the cross (John 12:31; 16:11; Col 2:15; </a:t>
            </a:r>
            <a:r>
              <a:rPr lang="en-US" altLang="en-US" sz="2800" dirty="0" err="1"/>
              <a:t>Heb</a:t>
            </a:r>
            <a:r>
              <a:rPr lang="en-US" altLang="en-US" sz="2800" dirty="0"/>
              <a:t> 2:14)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11"/>
            </a:pPr>
            <a:r>
              <a:rPr lang="en-US" altLang="en-US" sz="2800" dirty="0"/>
              <a:t>Spirit as the inspirer of all Scripture (John 14:26; 16:13; 2 Tim 3:16; 2 Pet 1:20-21)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11"/>
            </a:pPr>
            <a:r>
              <a:rPr lang="en-US" altLang="en-US" sz="2800" dirty="0"/>
              <a:t>the Spirit as the illuminator of all Scripture (John 14:26; 16:13; 1 Cor 2:14; 1 John 2:20, 27)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11"/>
            </a:pPr>
            <a:r>
              <a:rPr lang="en-US" altLang="en-US" sz="2800" dirty="0"/>
              <a:t>Christ's provision of peace in the midst of adversity (John 14:27; Philip 4:7)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11"/>
            </a:pPr>
            <a:r>
              <a:rPr lang="en-US" altLang="en-US" sz="2800" dirty="0"/>
              <a:t>necessity of the Sprit's convicting ministry as a prerequisite for salvation (John 16:7-11; 1 Cor 2:14; 2 Cor 4:4)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B4FD84-204F-48AC-B982-291FF55F6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6099" y="152400"/>
            <a:ext cx="834501" cy="1143000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39A109B9-EC27-4A9F-8ED8-F277A4AA4665}"/>
              </a:ext>
            </a:extLst>
          </p:cNvPr>
          <p:cNvSpPr txBox="1">
            <a:spLocks/>
          </p:cNvSpPr>
          <p:nvPr/>
        </p:nvSpPr>
        <p:spPr bwMode="auto">
          <a:xfrm>
            <a:off x="2107277" y="228600"/>
            <a:ext cx="492944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ctr"/>
            <a:r>
              <a:rPr lang="en-US" altLang="en-US" sz="3600" kern="0"/>
              <a:t>Seed Truths (John 13</a:t>
            </a:r>
            <a:r>
              <a:rPr lang="en-US" altLang="en-US" sz="3600" kern="0">
                <a:ea typeface="Calibri" panose="020F0502020204030204" pitchFamily="34" charset="0"/>
                <a:cs typeface="Calibri" panose="020F0502020204030204" pitchFamily="34" charset="0"/>
              </a:rPr>
              <a:t>─17)</a:t>
            </a:r>
            <a:endParaRPr lang="en-US" altLang="en-US" sz="3600" kern="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715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A7782AD7-1750-4381-B0B2-6F4562D8AC89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8050" y="1371600"/>
            <a:ext cx="8987901" cy="5029200"/>
          </a:xfrm>
        </p:spPr>
        <p:txBody>
          <a:bodyPr/>
          <a:lstStyle/>
          <a:p>
            <a:pPr marL="514350" indent="-514350" algn="just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16"/>
            </a:pPr>
            <a:r>
              <a:rPr lang="en-US" altLang="en-US" sz="2800" dirty="0"/>
              <a:t>normalcy of tribulations in the present age (John 16:33; Jas 1:2-4)</a:t>
            </a:r>
          </a:p>
          <a:p>
            <a:pPr marL="514350" indent="-514350" algn="just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16"/>
            </a:pPr>
            <a:r>
              <a:rPr lang="en-US" altLang="en-US" sz="2800" dirty="0"/>
              <a:t>believer as the ultimate over comer (John 16:33; 1 John 4:4; 5:4-5)</a:t>
            </a:r>
          </a:p>
          <a:p>
            <a:pPr marL="514350" indent="-514350" algn="just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16"/>
            </a:pPr>
            <a:r>
              <a:rPr lang="en-US" altLang="en-US" sz="2800" dirty="0"/>
              <a:t>Christ's present session at the Father's right hand (John 14:12-14; 17:5; </a:t>
            </a:r>
            <a:r>
              <a:rPr lang="en-US" altLang="en-US" sz="2800" dirty="0" err="1"/>
              <a:t>Heb</a:t>
            </a:r>
            <a:r>
              <a:rPr lang="en-US" altLang="en-US" sz="2800" dirty="0"/>
              <a:t> 7:3b, 25)</a:t>
            </a:r>
          </a:p>
          <a:p>
            <a:pPr marL="514350" indent="-514350" algn="just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16"/>
            </a:pPr>
            <a:r>
              <a:rPr lang="en-US" altLang="en-US" sz="2800" dirty="0"/>
              <a:t>power of prayer (John 14:12-14; </a:t>
            </a:r>
            <a:r>
              <a:rPr lang="en-US" altLang="en-US" sz="2800" dirty="0" err="1"/>
              <a:t>Eph</a:t>
            </a:r>
            <a:r>
              <a:rPr lang="en-US" altLang="en-US" sz="2800" dirty="0"/>
              <a:t> 6:18-20; Jas 5:16)</a:t>
            </a:r>
          </a:p>
          <a:p>
            <a:pPr marL="514350" indent="-514350" algn="just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16"/>
            </a:pPr>
            <a:r>
              <a:rPr lang="en-US" altLang="en-US" sz="2800" dirty="0"/>
              <a:t>inerrancy of Scripture (John 17:20; 2 Tim 3:16)</a:t>
            </a:r>
          </a:p>
          <a:p>
            <a:pPr marL="514350" indent="-514350" algn="just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16"/>
            </a:pPr>
            <a:r>
              <a:rPr lang="en-US" altLang="en-US" sz="2800" dirty="0"/>
              <a:t>disclosure of Eschatology (John 16:13; 2 </a:t>
            </a:r>
            <a:r>
              <a:rPr lang="en-US" altLang="en-US" sz="2800" dirty="0" err="1"/>
              <a:t>Thess</a:t>
            </a:r>
            <a:r>
              <a:rPr lang="en-US" altLang="en-US" sz="2800" dirty="0"/>
              <a:t> 2:1-12)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431A40-F005-4E0B-B72E-17D1F7EA0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6099" y="152400"/>
            <a:ext cx="834501" cy="1143000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17061148-E726-4A06-B9A4-3D2BF97A1D50}"/>
              </a:ext>
            </a:extLst>
          </p:cNvPr>
          <p:cNvSpPr txBox="1">
            <a:spLocks/>
          </p:cNvSpPr>
          <p:nvPr/>
        </p:nvSpPr>
        <p:spPr bwMode="auto">
          <a:xfrm>
            <a:off x="2107277" y="228600"/>
            <a:ext cx="492944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ctr"/>
            <a:r>
              <a:rPr lang="en-US" altLang="en-US" sz="3600" kern="0"/>
              <a:t>Seed Truths (John 13</a:t>
            </a:r>
            <a:r>
              <a:rPr lang="en-US" altLang="en-US" sz="3600" kern="0">
                <a:ea typeface="Calibri" panose="020F0502020204030204" pitchFamily="34" charset="0"/>
                <a:cs typeface="Calibri" panose="020F0502020204030204" pitchFamily="34" charset="0"/>
              </a:rPr>
              <a:t>─17)</a:t>
            </a:r>
            <a:endParaRPr lang="en-US" altLang="en-US" sz="3600" kern="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086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E8CC33-314C-44DB-AC29-4F1AB8608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524" y="557571"/>
            <a:ext cx="6980952" cy="5742857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379262151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BD3B36D-0297-4749-B0D3-F242CEEFB957}"/>
              </a:ext>
            </a:extLst>
          </p:cNvPr>
          <p:cNvSpPr/>
          <p:nvPr/>
        </p:nvSpPr>
        <p:spPr>
          <a:xfrm>
            <a:off x="1295400" y="685800"/>
            <a:ext cx="6019800" cy="5715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1" anchor="ctr">
            <a:prstTxWarp prst="textArchUp">
              <a:avLst/>
            </a:prstTxWarp>
          </a:bodyPr>
          <a:lstStyle/>
          <a:p>
            <a:pPr algn="ctr">
              <a:defRPr/>
            </a:pPr>
            <a:r>
              <a:rPr lang="en-US" sz="6600" b="1" dirty="0">
                <a:ln w="5080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Believers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F4B71EF-1992-4377-9192-3E7A57F6367E}"/>
              </a:ext>
            </a:extLst>
          </p:cNvPr>
          <p:cNvSpPr/>
          <p:nvPr/>
        </p:nvSpPr>
        <p:spPr>
          <a:xfrm>
            <a:off x="3048000" y="2667000"/>
            <a:ext cx="26670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647B7D-CA81-46F3-BB91-522DFFEB3E09}"/>
              </a:ext>
            </a:extLst>
          </p:cNvPr>
          <p:cNvSpPr/>
          <p:nvPr/>
        </p:nvSpPr>
        <p:spPr>
          <a:xfrm>
            <a:off x="3429000" y="3581400"/>
            <a:ext cx="2057400" cy="914400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691563"/>
              </a:avLst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50800"/>
                <a:latin typeface="Calibri" panose="020F0502020204030204" pitchFamily="34" charset="0"/>
                <a:cs typeface="Calibri" panose="020F0502020204030204" pitchFamily="34" charset="0"/>
              </a:rPr>
              <a:t>Disciples</a:t>
            </a:r>
          </a:p>
        </p:txBody>
      </p:sp>
    </p:spTree>
    <p:extLst>
      <p:ext uri="{BB962C8B-B14F-4D97-AF65-F5344CB8AC3E}">
        <p14:creationId xmlns:p14="http://schemas.microsoft.com/office/powerpoint/2010/main" val="6576408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F38CF-D945-4AF2-80C9-5CA740DE0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57500"/>
            <a:ext cx="7772400" cy="1143000"/>
          </a:xfrm>
        </p:spPr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6421158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Universal Church Word Pictures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143000"/>
            <a:ext cx="8458200" cy="54102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Shepherd/sheep – John 10:16; Acts 20:28; </a:t>
            </a:r>
            <a:r>
              <a:rPr lang="en-US" dirty="0" err="1">
                <a:cs typeface="Calibri" panose="020F0502020204030204" pitchFamily="34" charset="0"/>
              </a:rPr>
              <a:t>Heb</a:t>
            </a:r>
            <a:r>
              <a:rPr lang="en-US" dirty="0">
                <a:cs typeface="Calibri" panose="020F0502020204030204" pitchFamily="34" charset="0"/>
              </a:rPr>
              <a:t> 13:20; 1 Pet 5:2-4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Head/body – Rom 12:5; 1 Cor 12:12-13; </a:t>
            </a:r>
            <a:r>
              <a:rPr lang="en-US" dirty="0" err="1">
                <a:cs typeface="Calibri" panose="020F0502020204030204" pitchFamily="34" charset="0"/>
              </a:rPr>
              <a:t>Eph</a:t>
            </a:r>
            <a:r>
              <a:rPr lang="en-US" dirty="0">
                <a:cs typeface="Calibri" panose="020F0502020204030204" pitchFamily="34" charset="0"/>
              </a:rPr>
              <a:t> 1:22-23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Bride/groom – </a:t>
            </a:r>
            <a:r>
              <a:rPr lang="en-US" dirty="0" err="1">
                <a:cs typeface="Calibri" panose="020F0502020204030204" pitchFamily="34" charset="0"/>
              </a:rPr>
              <a:t>Eph</a:t>
            </a:r>
            <a:r>
              <a:rPr lang="en-US" dirty="0">
                <a:cs typeface="Calibri" panose="020F0502020204030204" pitchFamily="34" charset="0"/>
              </a:rPr>
              <a:t> 5:22-33; 2 Cor 11:2-3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Temple – 1 Cor 3:16-17; </a:t>
            </a:r>
            <a:r>
              <a:rPr lang="en-US" dirty="0" err="1">
                <a:cs typeface="Calibri" panose="020F0502020204030204" pitchFamily="34" charset="0"/>
              </a:rPr>
              <a:t>Eph</a:t>
            </a:r>
            <a:r>
              <a:rPr lang="en-US" dirty="0">
                <a:cs typeface="Calibri" panose="020F0502020204030204" pitchFamily="34" charset="0"/>
              </a:rPr>
              <a:t> 2:19-22; Gal 6:10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High priest/priesthood – </a:t>
            </a:r>
            <a:r>
              <a:rPr lang="en-US" dirty="0" err="1">
                <a:cs typeface="Calibri" panose="020F0502020204030204" pitchFamily="34" charset="0"/>
              </a:rPr>
              <a:t>Heb</a:t>
            </a:r>
            <a:r>
              <a:rPr lang="en-US" dirty="0">
                <a:cs typeface="Calibri" panose="020F0502020204030204" pitchFamily="34" charset="0"/>
              </a:rPr>
              <a:t> 4:14-15; 1 Pet 2:5-9; Rev 1:6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Pillar of truth – 1 Tim 3:15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en-US" dirty="0">
                <a:cs typeface="Calibri" panose="020F0502020204030204" pitchFamily="34" charset="0"/>
              </a:rPr>
              <a:t>Vine and branches – John 15:1-8</a:t>
            </a:r>
          </a:p>
        </p:txBody>
      </p:sp>
    </p:spTree>
    <p:extLst>
      <p:ext uri="{BB962C8B-B14F-4D97-AF65-F5344CB8AC3E}">
        <p14:creationId xmlns:p14="http://schemas.microsoft.com/office/powerpoint/2010/main" val="1081583838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Ecclesiology Overview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6019800" cy="6019800"/>
          </a:xfrm>
        </p:spPr>
        <p:txBody>
          <a:bodyPr/>
          <a:lstStyle/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cs typeface="Calibri" panose="020F0502020204030204" pitchFamily="34" charset="0"/>
              </a:rPr>
              <a:t>Definition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cs typeface="Calibri" panose="020F0502020204030204" pitchFamily="34" charset="0"/>
              </a:rPr>
              <a:t>Universal vs. local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cs typeface="Calibri" panose="020F0502020204030204" pitchFamily="34" charset="0"/>
              </a:rPr>
              <a:t>Word pictures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b="1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Israel – Church differences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Intercalation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Purposes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Activities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Government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Officers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Ordinances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Purity</a:t>
            </a:r>
          </a:p>
        </p:txBody>
      </p:sp>
      <p:pic>
        <p:nvPicPr>
          <p:cNvPr id="18436" name="Picture 2" descr="http://image.slidesharecdn.com/ecclesiologyandmodelsofthechurch-1207707008649037-8/95/ecclesiology-and-models-of-the-church-1-728.jpg?cb=120768182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26000" y="3581400"/>
            <a:ext cx="4165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560814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Ecclesiology Overview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6019800" cy="6019800"/>
          </a:xfrm>
        </p:spPr>
        <p:txBody>
          <a:bodyPr/>
          <a:lstStyle/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Definition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Universal vs. local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Word pictures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Origin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Israel – Church differences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Intercalation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Purposes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Activities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Government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Officers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Ordinances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Purity</a:t>
            </a:r>
          </a:p>
        </p:txBody>
      </p:sp>
      <p:pic>
        <p:nvPicPr>
          <p:cNvPr id="18436" name="Picture 2" descr="http://image.slidesharecdn.com/ecclesiologyandmodelsofthechurch-1207707008649037-8/95/ecclesiology-and-models-of-the-church-1-728.jpg?cb=120768182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26000" y="3581400"/>
            <a:ext cx="4165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09935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Ecclesiology Overview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6019800" cy="6019800"/>
          </a:xfrm>
        </p:spPr>
        <p:txBody>
          <a:bodyPr/>
          <a:lstStyle/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b="1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Universal vs. local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Word pictures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Origin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Israel – Church differences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Intercalation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Purposes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Activities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Government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Officers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Ordinances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Purity</a:t>
            </a:r>
          </a:p>
        </p:txBody>
      </p:sp>
      <p:pic>
        <p:nvPicPr>
          <p:cNvPr id="18436" name="Picture 2" descr="http://image.slidesharecdn.com/ecclesiologyandmodelsofthechurch-1207707008649037-8/95/ecclesiology-and-models-of-the-church-1-728.jpg?cb=120768182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26000" y="3581400"/>
            <a:ext cx="4165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71469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algn="ctr" eaLnBrk="1" hangingPunct="1"/>
            <a:r>
              <a:rPr lang="en-US" altLang="en-US" sz="40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Definition of Ecclesiology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4724400" cy="4800600"/>
          </a:xfrm>
        </p:spPr>
        <p:txBody>
          <a:bodyPr/>
          <a:lstStyle/>
          <a:p>
            <a:pPr marL="463550" indent="-463550" eaLnBrk="1" hangingPunct="1">
              <a:spcBef>
                <a:spcPts val="0"/>
              </a:spcBef>
              <a:spcAft>
                <a:spcPts val="3600"/>
              </a:spcAft>
              <a:defRPr/>
            </a:pPr>
            <a:r>
              <a:rPr lang="en-US" dirty="0" err="1"/>
              <a:t>Ekklēsía</a:t>
            </a:r>
            <a:r>
              <a:rPr lang="en-US" dirty="0"/>
              <a:t> (</a:t>
            </a:r>
            <a:r>
              <a:rPr lang="el-GR" dirty="0"/>
              <a:t>ἐκκλησία</a:t>
            </a:r>
            <a:r>
              <a:rPr lang="en-US" dirty="0"/>
              <a:t>)</a:t>
            </a:r>
            <a:endParaRPr lang="en-US" dirty="0">
              <a:cs typeface="Calibri" panose="020F0502020204030204" pitchFamily="34" charset="0"/>
            </a:endParaRPr>
          </a:p>
          <a:p>
            <a:pPr marL="463550" indent="-463550" eaLnBrk="1" hangingPunct="1">
              <a:spcBef>
                <a:spcPts val="0"/>
              </a:spcBef>
              <a:spcAft>
                <a:spcPts val="3600"/>
              </a:spcAft>
              <a:defRPr/>
            </a:pPr>
            <a:r>
              <a:rPr lang="en-US" dirty="0" err="1"/>
              <a:t>ĕk</a:t>
            </a:r>
            <a:r>
              <a:rPr lang="en-US" dirty="0"/>
              <a:t> (</a:t>
            </a:r>
            <a:r>
              <a:rPr lang="el-GR" dirty="0"/>
              <a:t>ἐκ</a:t>
            </a:r>
            <a:r>
              <a:rPr lang="en-US" dirty="0"/>
              <a:t>) </a:t>
            </a:r>
            <a:r>
              <a:rPr lang="en-US" dirty="0">
                <a:cs typeface="Calibri" panose="020F0502020204030204" pitchFamily="34" charset="0"/>
              </a:rPr>
              <a:t>/ </a:t>
            </a:r>
            <a:r>
              <a:rPr lang="en-US" dirty="0" err="1">
                <a:cs typeface="Calibri" panose="020F0502020204030204" pitchFamily="34" charset="0"/>
              </a:rPr>
              <a:t>kaleo</a:t>
            </a:r>
            <a:r>
              <a:rPr lang="en-US" dirty="0">
                <a:cs typeface="Calibri" panose="020F0502020204030204" pitchFamily="34" charset="0"/>
              </a:rPr>
              <a:t> (</a:t>
            </a:r>
            <a:r>
              <a:rPr lang="el-GR" dirty="0"/>
              <a:t>καλέω</a:t>
            </a:r>
            <a:r>
              <a:rPr lang="en-US" dirty="0"/>
              <a:t>)</a:t>
            </a:r>
            <a:endParaRPr lang="en-US" dirty="0">
              <a:cs typeface="Calibri" panose="020F0502020204030204" pitchFamily="34" charset="0"/>
            </a:endParaRPr>
          </a:p>
          <a:p>
            <a:pPr marL="463550" indent="-463550" eaLnBrk="1" hangingPunct="1">
              <a:spcBef>
                <a:spcPts val="0"/>
              </a:spcBef>
              <a:spcAft>
                <a:spcPts val="3600"/>
              </a:spcAft>
              <a:defRPr/>
            </a:pPr>
            <a:r>
              <a:rPr lang="en-US" dirty="0">
                <a:cs typeface="Calibri" panose="020F0502020204030204" pitchFamily="34" charset="0"/>
              </a:rPr>
              <a:t>Acts 15:14</a:t>
            </a:r>
          </a:p>
          <a:p>
            <a:pPr marL="463550" indent="-463550" eaLnBrk="1" hangingPunct="1">
              <a:spcBef>
                <a:spcPts val="0"/>
              </a:spcBef>
              <a:spcAft>
                <a:spcPts val="3600"/>
              </a:spcAft>
              <a:defRPr/>
            </a:pPr>
            <a:r>
              <a:rPr lang="en-US" dirty="0">
                <a:cs typeface="Calibri" panose="020F0502020204030204" pitchFamily="34" charset="0"/>
              </a:rPr>
              <a:t>Logos</a:t>
            </a:r>
          </a:p>
          <a:p>
            <a:pPr marL="463550" indent="-463550" eaLnBrk="1" hangingPunct="1">
              <a:spcBef>
                <a:spcPts val="0"/>
              </a:spcBef>
              <a:spcAft>
                <a:spcPts val="3600"/>
              </a:spcAft>
              <a:defRPr/>
            </a:pPr>
            <a:r>
              <a:rPr lang="en-US" dirty="0">
                <a:cs typeface="Calibri" panose="020F0502020204030204" pitchFamily="34" charset="0"/>
              </a:rPr>
              <a:t>1 Cor 10:32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24800" cy="838200"/>
          </a:xfrm>
        </p:spPr>
        <p:txBody>
          <a:bodyPr/>
          <a:lstStyle/>
          <a:p>
            <a:pPr algn="ctr" eaLnBrk="1" hangingPunct="1"/>
            <a:r>
              <a:rPr lang="en-US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Definition of the Church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143000"/>
            <a:ext cx="8229600" cy="4114800"/>
          </a:xfrm>
        </p:spPr>
        <p:txBody>
          <a:bodyPr/>
          <a:lstStyle/>
          <a:p>
            <a:pPr marL="461963" indent="-461963" algn="just" eaLnBrk="1" hangingPunct="1">
              <a:spcBef>
                <a:spcPts val="0"/>
              </a:spcBef>
              <a:spcAft>
                <a:spcPts val="2400"/>
              </a:spcAft>
              <a:buSzPct val="100000"/>
              <a:buFont typeface="+mj-lt"/>
              <a:buAutoNum type="alphaLcPeriod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(both Jew &amp; Gentile) who have trusted in the very Messiah rejected by first-century national Israel (Gal. 3:28; Rom. 10:19; Eph. 2:14)</a:t>
            </a:r>
          </a:p>
          <a:p>
            <a:pPr marL="463550" indent="-463550" algn="just" eaLnBrk="1" hangingPunct="1">
              <a:spcBef>
                <a:spcPts val="0"/>
              </a:spcBef>
              <a:spcAft>
                <a:spcPts val="2400"/>
              </a:spcAft>
              <a:buSzPct val="100000"/>
              <a:buFont typeface="+mj-lt"/>
              <a:buAutoNum type="alphaLcPeriod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Intercalation</a:t>
            </a:r>
          </a:p>
          <a:p>
            <a:pPr marL="463550" indent="-463550" algn="just" eaLnBrk="1" hangingPunct="1">
              <a:spcBef>
                <a:spcPts val="0"/>
              </a:spcBef>
              <a:spcAft>
                <a:spcPts val="2400"/>
              </a:spcAft>
              <a:buSzPct val="100000"/>
              <a:buFont typeface="+mj-lt"/>
              <a:buAutoNum type="alphaLcPeriod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fulfill Israel’s purposes</a:t>
            </a:r>
          </a:p>
        </p:txBody>
      </p:sp>
      <p:pic>
        <p:nvPicPr>
          <p:cNvPr id="84996" name="Picture 4" descr="King_of_Kings[1]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98273" y="3048000"/>
            <a:ext cx="1440927" cy="1951220"/>
          </a:xfrm>
        </p:spPr>
      </p:pic>
    </p:spTree>
    <p:extLst>
      <p:ext uri="{BB962C8B-B14F-4D97-AF65-F5344CB8AC3E}">
        <p14:creationId xmlns:p14="http://schemas.microsoft.com/office/powerpoint/2010/main" val="2675599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Ecclesiology Overview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6019800" cy="6019800"/>
          </a:xfrm>
        </p:spPr>
        <p:txBody>
          <a:bodyPr/>
          <a:lstStyle/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cs typeface="Calibri" panose="020F0502020204030204" pitchFamily="34" charset="0"/>
              </a:rPr>
              <a:t>Definition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b="1" u="sng" dirty="0">
                <a:solidFill>
                  <a:srgbClr val="FFFFCC"/>
                </a:solidFill>
                <a:cs typeface="Calibri" panose="020F0502020204030204" pitchFamily="34" charset="0"/>
              </a:rPr>
              <a:t>Universal vs. local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Word pictures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Origin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Israel – Church differences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Intercalation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Purposes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Activities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Government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Officers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Ordinances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Purity</a:t>
            </a:r>
          </a:p>
        </p:txBody>
      </p:sp>
      <p:pic>
        <p:nvPicPr>
          <p:cNvPr id="18436" name="Picture 2" descr="http://image.slidesharecdn.com/ecclesiologyandmodelsofthechurch-1207707008649037-8/95/ecclesiology-and-models-of-the-church-1-728.jpg?cb=120768182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26000" y="3581400"/>
            <a:ext cx="4165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774614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48323081"/>
              </p:ext>
            </p:extLst>
          </p:nvPr>
        </p:nvGraphicFramePr>
        <p:xfrm>
          <a:off x="152400" y="62884"/>
          <a:ext cx="8839200" cy="66427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80705188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416673137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3259655191"/>
                    </a:ext>
                  </a:extLst>
                </a:gridCol>
              </a:tblGrid>
              <a:tr h="68786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FF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 Universal vs. Local Church</a:t>
                      </a:r>
                      <a:endParaRPr kumimoji="0" 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24" marB="45724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j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6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j-ea"/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0537022"/>
                  </a:ext>
                </a:extLst>
              </a:tr>
              <a:tr h="4127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Universal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Local</a:t>
                      </a:r>
                    </a:p>
                  </a:txBody>
                  <a:tcPr marT="45713" marB="45713" anchor="ctr" horzOverflow="overflow"/>
                </a:tc>
                <a:extLst>
                  <a:ext uri="{0D108BD9-81ED-4DB2-BD59-A6C34878D82A}">
                    <a16:rowId xmlns:a16="http://schemas.microsoft.com/office/drawing/2014/main" val="1459597859"/>
                  </a:ext>
                </a:extLst>
              </a:tr>
              <a:tr h="412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sz="2400" b="1" kern="1200" dirty="0">
                          <a:solidFill>
                            <a:srgbClr val="0000CC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One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Many</a:t>
                      </a:r>
                    </a:p>
                  </a:txBody>
                  <a:tcPr marT="45713" marB="45713" anchor="ctr" horzOverflow="overflow"/>
                </a:tc>
                <a:extLst>
                  <a:ext uri="{0D108BD9-81ED-4DB2-BD59-A6C34878D82A}">
                    <a16:rowId xmlns:a16="http://schemas.microsoft.com/office/drawing/2014/main" val="3070623534"/>
                  </a:ext>
                </a:extLst>
              </a:tr>
              <a:tr h="412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sz="2400" b="1" kern="1200" dirty="0">
                          <a:solidFill>
                            <a:srgbClr val="0000CC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Members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All believers from Pentecost to the Rapture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Local gathering</a:t>
                      </a:r>
                    </a:p>
                  </a:txBody>
                  <a:tcPr marT="45713" marB="45713" anchor="ctr" horzOverflow="overflow"/>
                </a:tc>
                <a:extLst>
                  <a:ext uri="{0D108BD9-81ED-4DB2-BD59-A6C34878D82A}">
                    <a16:rowId xmlns:a16="http://schemas.microsoft.com/office/drawing/2014/main" val="934686761"/>
                  </a:ext>
                </a:extLst>
              </a:tr>
              <a:tr h="412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sz="2400" b="1" kern="1200" dirty="0">
                          <a:solidFill>
                            <a:srgbClr val="0000CC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Spiritual status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Believers only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Believers and unbelievers</a:t>
                      </a:r>
                    </a:p>
                  </a:txBody>
                  <a:tcPr marT="45713" marB="45713" anchor="ctr" horzOverflow="overflow"/>
                </a:tc>
                <a:extLst>
                  <a:ext uri="{0D108BD9-81ED-4DB2-BD59-A6C34878D82A}">
                    <a16:rowId xmlns:a16="http://schemas.microsoft.com/office/drawing/2014/main" val="2215589415"/>
                  </a:ext>
                </a:extLst>
              </a:tr>
              <a:tr h="412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sz="2400" b="1" kern="1200" dirty="0">
                          <a:solidFill>
                            <a:srgbClr val="0000CC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Living or dead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Living and dead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Living only</a:t>
                      </a:r>
                    </a:p>
                  </a:txBody>
                  <a:tcPr marT="45713" marB="45713" anchor="ctr" horzOverflow="overflow"/>
                </a:tc>
                <a:extLst>
                  <a:ext uri="{0D108BD9-81ED-4DB2-BD59-A6C34878D82A}">
                    <a16:rowId xmlns:a16="http://schemas.microsoft.com/office/drawing/2014/main" val="3144159118"/>
                  </a:ext>
                </a:extLst>
              </a:tr>
              <a:tr h="412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sz="2400" b="1" kern="1200" dirty="0">
                          <a:solidFill>
                            <a:srgbClr val="0000CC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Assembly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Cannot assemble at one place and time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Can assemble at one place and time</a:t>
                      </a:r>
                    </a:p>
                  </a:txBody>
                  <a:tcPr marT="45713" marB="45713" anchor="ctr" horzOverflow="overflow"/>
                </a:tc>
                <a:extLst>
                  <a:ext uri="{0D108BD9-81ED-4DB2-BD59-A6C34878D82A}">
                    <a16:rowId xmlns:a16="http://schemas.microsoft.com/office/drawing/2014/main" val="667267062"/>
                  </a:ext>
                </a:extLst>
              </a:tr>
              <a:tr h="412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sz="2400" b="1" kern="1200" dirty="0">
                          <a:solidFill>
                            <a:srgbClr val="0000CC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Visibility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Invisible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Visible</a:t>
                      </a:r>
                    </a:p>
                  </a:txBody>
                  <a:tcPr marT="45713" marB="45713" anchor="ctr" horzOverflow="overflow"/>
                </a:tc>
                <a:extLst>
                  <a:ext uri="{0D108BD9-81ED-4DB2-BD59-A6C34878D82A}">
                    <a16:rowId xmlns:a16="http://schemas.microsoft.com/office/drawing/2014/main" val="192586952"/>
                  </a:ext>
                </a:extLst>
              </a:tr>
              <a:tr h="412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sz="2400" b="1" kern="1200" dirty="0">
                          <a:solidFill>
                            <a:srgbClr val="0000CC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NT Material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Minority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Majority</a:t>
                      </a:r>
                    </a:p>
                  </a:txBody>
                  <a:tcPr marT="45713" marB="45713" anchor="ctr" horzOverflow="overflow"/>
                </a:tc>
                <a:extLst>
                  <a:ext uri="{0D108BD9-81ED-4DB2-BD59-A6C34878D82A}">
                    <a16:rowId xmlns:a16="http://schemas.microsoft.com/office/drawing/2014/main" val="2375205361"/>
                  </a:ext>
                </a:extLst>
              </a:tr>
              <a:tr h="412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sz="2400" b="1" kern="1200" dirty="0">
                          <a:solidFill>
                            <a:srgbClr val="0000CC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Joining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Faith alone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Unique requirements</a:t>
                      </a:r>
                    </a:p>
                  </a:txBody>
                  <a:tcPr marT="45713" marB="45713" anchor="ctr" horzOverflow="overflow"/>
                </a:tc>
                <a:extLst>
                  <a:ext uri="{0D108BD9-81ED-4DB2-BD59-A6C34878D82A}">
                    <a16:rowId xmlns:a16="http://schemas.microsoft.com/office/drawing/2014/main" val="3146553624"/>
                  </a:ext>
                </a:extLst>
              </a:tr>
              <a:tr h="742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sz="2400" b="1" kern="1200" dirty="0">
                          <a:solidFill>
                            <a:srgbClr val="0000CC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Denomination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All believers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Specific denomination</a:t>
                      </a:r>
                    </a:p>
                  </a:txBody>
                  <a:tcPr marT="45713" marB="45713" anchor="ctr" horzOverflow="overflow"/>
                </a:tc>
                <a:extLst>
                  <a:ext uri="{0D108BD9-81ED-4DB2-BD59-A6C34878D82A}">
                    <a16:rowId xmlns:a16="http://schemas.microsoft.com/office/drawing/2014/main" val="1819150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03296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Ecclesiology Overview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6019800" cy="6019800"/>
          </a:xfrm>
        </p:spPr>
        <p:txBody>
          <a:bodyPr/>
          <a:lstStyle/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Definition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Universal vs. local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b="1" u="sng" dirty="0">
                <a:solidFill>
                  <a:srgbClr val="FFFFCC"/>
                </a:solidFill>
              </a:rPr>
              <a:t>Word pictures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Origin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Israel – Church differences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Intercalation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Purposes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Activities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Government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Officers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Ordinances</a:t>
            </a:r>
          </a:p>
          <a:p>
            <a:pPr marL="571500" indent="-571500" eaLnBrk="1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romanUcPeriod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Purity</a:t>
            </a:r>
          </a:p>
        </p:txBody>
      </p:sp>
      <p:pic>
        <p:nvPicPr>
          <p:cNvPr id="18436" name="Picture 2" descr="http://image.slidesharecdn.com/ecclesiologyandmodelsofthechurch-1207707008649037-8/95/ecclesiology-and-models-of-the-church-1-728.jpg?cb=120768182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26000" y="3581400"/>
            <a:ext cx="4165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55044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Designs\Azure.pot</Template>
  <TotalTime>2920</TotalTime>
  <Words>1479</Words>
  <Application>Microsoft Office PowerPoint</Application>
  <PresentationFormat>On-screen Show (4:3)</PresentationFormat>
  <Paragraphs>227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Wingdings</vt:lpstr>
      <vt:lpstr>Azure</vt:lpstr>
      <vt:lpstr>PowerPoint Presentation</vt:lpstr>
      <vt:lpstr>Areas of Systematic Theology</vt:lpstr>
      <vt:lpstr>Ecclesiology Overview</vt:lpstr>
      <vt:lpstr>Ecclesiology Overview</vt:lpstr>
      <vt:lpstr>Definition of Ecclesiology</vt:lpstr>
      <vt:lpstr>The Definition of the Church</vt:lpstr>
      <vt:lpstr>Ecclesiology Overview</vt:lpstr>
      <vt:lpstr>PowerPoint Presentation</vt:lpstr>
      <vt:lpstr>Ecclesiology Overview</vt:lpstr>
      <vt:lpstr>Universal Church Word Pictures </vt:lpstr>
      <vt:lpstr>Universal Church Word Pictures </vt:lpstr>
      <vt:lpstr>Universal Church Word Pictures </vt:lpstr>
      <vt:lpstr>Universal Church Word Pictures </vt:lpstr>
      <vt:lpstr>Universal Church Word Pictures </vt:lpstr>
      <vt:lpstr>Universal Church Word Pictures </vt:lpstr>
      <vt:lpstr>Universal Church Word Pictures </vt:lpstr>
      <vt:lpstr>Universal Church Word Pictures </vt:lpstr>
      <vt:lpstr>Chafer Systematic Theology, 1:111. </vt:lpstr>
      <vt:lpstr>Seed Truths (John 13─17)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Universal Church Word Pictures </vt:lpstr>
      <vt:lpstr>Ecclesiology Overview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Ecclesiology</dc:title>
  <dc:creator>A. Woods</dc:creator>
  <cp:lastModifiedBy>Jim McGowan</cp:lastModifiedBy>
  <cp:revision>140</cp:revision>
  <cp:lastPrinted>2017-12-10T01:43:35Z</cp:lastPrinted>
  <dcterms:created xsi:type="dcterms:W3CDTF">2009-02-28T19:27:16Z</dcterms:created>
  <dcterms:modified xsi:type="dcterms:W3CDTF">2017-12-10T01:44:19Z</dcterms:modified>
</cp:coreProperties>
</file>