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408" r:id="rId2"/>
    <p:sldId id="3553" r:id="rId3"/>
    <p:sldId id="2391" r:id="rId4"/>
    <p:sldId id="3458" r:id="rId5"/>
    <p:sldId id="3402" r:id="rId6"/>
    <p:sldId id="3452" r:id="rId7"/>
    <p:sldId id="3466" r:id="rId8"/>
    <p:sldId id="3472" r:id="rId9"/>
    <p:sldId id="3480" r:id="rId10"/>
    <p:sldId id="3405" r:id="rId11"/>
    <p:sldId id="3481" r:id="rId12"/>
    <p:sldId id="3506" r:id="rId13"/>
    <p:sldId id="3482" r:id="rId14"/>
    <p:sldId id="3520" r:id="rId15"/>
    <p:sldId id="3519" r:id="rId16"/>
    <p:sldId id="3518" r:id="rId17"/>
    <p:sldId id="3523" r:id="rId18"/>
    <p:sldId id="3483" r:id="rId19"/>
    <p:sldId id="3525" r:id="rId20"/>
    <p:sldId id="3555" r:id="rId21"/>
    <p:sldId id="3556" r:id="rId22"/>
    <p:sldId id="3557" r:id="rId23"/>
    <p:sldId id="3538" r:id="rId24"/>
    <p:sldId id="3558" r:id="rId25"/>
    <p:sldId id="3548" r:id="rId26"/>
    <p:sldId id="3559" r:id="rId27"/>
    <p:sldId id="3549" r:id="rId28"/>
    <p:sldId id="3539" r:id="rId29"/>
    <p:sldId id="3540" r:id="rId30"/>
    <p:sldId id="3560" r:id="rId31"/>
    <p:sldId id="3541" r:id="rId32"/>
    <p:sldId id="3561" r:id="rId33"/>
    <p:sldId id="3562" r:id="rId34"/>
    <p:sldId id="3610" r:id="rId35"/>
    <p:sldId id="3563" r:id="rId36"/>
    <p:sldId id="3544" r:id="rId37"/>
    <p:sldId id="3547" r:id="rId38"/>
    <p:sldId id="3564" r:id="rId39"/>
    <p:sldId id="3565" r:id="rId40"/>
    <p:sldId id="3545" r:id="rId41"/>
    <p:sldId id="3528" r:id="rId42"/>
    <p:sldId id="3611" r:id="rId43"/>
    <p:sldId id="3612" r:id="rId44"/>
    <p:sldId id="3587" r:id="rId45"/>
    <p:sldId id="3588" r:id="rId46"/>
    <p:sldId id="3589" r:id="rId47"/>
    <p:sldId id="3590" r:id="rId48"/>
    <p:sldId id="3591" r:id="rId49"/>
    <p:sldId id="3592" r:id="rId50"/>
    <p:sldId id="3593" r:id="rId51"/>
    <p:sldId id="3594" r:id="rId52"/>
    <p:sldId id="3595" r:id="rId53"/>
    <p:sldId id="3596" r:id="rId54"/>
    <p:sldId id="3597" r:id="rId55"/>
    <p:sldId id="3598" r:id="rId56"/>
    <p:sldId id="3599" r:id="rId57"/>
    <p:sldId id="3600" r:id="rId58"/>
    <p:sldId id="3601" r:id="rId59"/>
    <p:sldId id="3602" r:id="rId60"/>
    <p:sldId id="3603" r:id="rId61"/>
    <p:sldId id="3604" r:id="rId62"/>
    <p:sldId id="3605" r:id="rId63"/>
    <p:sldId id="3613" r:id="rId64"/>
    <p:sldId id="3614" r:id="rId65"/>
    <p:sldId id="3615" r:id="rId66"/>
    <p:sldId id="3609" r:id="rId67"/>
    <p:sldId id="3616" r:id="rId68"/>
    <p:sldId id="3484" r:id="rId69"/>
    <p:sldId id="3485" r:id="rId70"/>
    <p:sldId id="3486" r:id="rId71"/>
    <p:sldId id="2902" r:id="rId72"/>
    <p:sldId id="3487" r:id="rId73"/>
    <p:sldId id="3449" r:id="rId74"/>
    <p:sldId id="3488" r:id="rId7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3269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5-18T00:27:15.204"/>
    </inkml:context>
    <inkml:brush xml:id="br0">
      <inkml:brushProperty name="width" value="0.0265" units="cm"/>
      <inkml:brushProperty name="height" value="0.0265" units="cm"/>
    </inkml:brush>
    <inkml:brush xml:id="br1">
      <inkml:brushProperty name="width" value="0.025" units="cm"/>
      <inkml:brushProperty name="height" value="0.025" units="cm"/>
    </inkml:brush>
  </inkml:definitions>
  <inkml:trace contextRef="#ctx0" brushRef="#br0">20812 5228 9984,'0'0'3776,"0"0"-2048,0 0-2016,0 0 576,0 0-384,0 0 64,0 0 32,0 0 128,0 0-128,0 0 0</inkml:trace>
  <inkml:trace contextRef="#ctx0" brushRef="#br1" timeOffset="4298">20812 5228 9856,'0'0'3680,"0"0"-1984,0 0-1984,0 0 576,0 0-3552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12/10/2017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12/10/2017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E9F-1BEF-420D-842A-24E6D73F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D091-CC80-4475-A7E4-1CA9879C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A61-F288-45D0-B674-2A5064D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7175-4D70-4075-B6E8-C1483C10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EF1-10FD-4A80-8AD5-F3D7BB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07A1-B22B-4411-A8BF-F517BBE4C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7662EC-023E-4B19-BE8C-49BACA75F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37CEF9-3163-4319-81DF-29A7FC968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2971800" cy="11430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11:2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D52AC6-47A7-44AA-B520-B13D4D54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7" y="1600200"/>
            <a:ext cx="6710363" cy="45720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Cambyses 530-523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Smerdis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522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 I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Hystaspes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521-486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Xerxes 485-465 BC</a:t>
            </a:r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Aka. “Ahasuerus” in Esther </a:t>
            </a:r>
          </a:p>
        </p:txBody>
      </p:sp>
      <p:pic>
        <p:nvPicPr>
          <p:cNvPr id="10" name="Picture 2" descr="Daniel-7_5-Bear-Beas-Final_edited">
            <a:extLst>
              <a:ext uri="{FF2B5EF4-FFF2-40B4-BE49-F238E27FC236}">
                <a16:creationId xmlns:a16="http://schemas.microsoft.com/office/drawing/2014/main" id="{9C78ED2C-21D0-43DE-87EA-1334F893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1524000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16E38-EA2E-47E2-B9E6-471D4E56D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00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65C3EC-652A-4AB8-AC44-6CEB70949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E33083-8327-403D-BF16-F08FB267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657600" cy="762000"/>
          </a:xfrm>
        </p:spPr>
        <p:txBody>
          <a:bodyPr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11:3-4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2EC263-F9D2-4620-B93D-7DD6D0026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at age 33 in 323 BC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heirs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divided among his 4 generals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7:6, 8:5-8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C:\My Documents\My Pictures\alexwinks.gif">
            <a:extLst>
              <a:ext uri="{FF2B5EF4-FFF2-40B4-BE49-F238E27FC236}">
                <a16:creationId xmlns:a16="http://schemas.microsoft.com/office/drawing/2014/main" id="{EAABC98A-232D-45A2-A19F-297C9049A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756" y="5222875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ACD4B-4913-4AA2-9DAE-ED67F4B4B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105400"/>
            <a:ext cx="2154533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DF310-0AEC-4450-BE3F-0825A3D32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67" y="5105400"/>
            <a:ext cx="21545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37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7920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771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2356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08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A72FC-F525-4068-8FBB-ECCB00001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285998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0AB1E2-2E7C-4CE4-8A1D-8E8D28A132F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34867" y="228600"/>
            <a:ext cx="3474267" cy="1143000"/>
          </a:xfrm>
        </p:spPr>
        <p:txBody>
          <a:bodyPr anchor="ctr"/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75000"/>
            </a:pPr>
            <a:r>
              <a:rPr lang="en-US" altLang="en-US" sz="4400" dirty="0"/>
              <a:t>DANIEL 10-12</a:t>
            </a:r>
            <a:br>
              <a:rPr lang="en-US" altLang="en-US" sz="4400" dirty="0"/>
            </a:b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THE FINAL VISION</a:t>
            </a:r>
            <a:endParaRPr lang="en-US" altLang="en-US" sz="4400" dirty="0"/>
          </a:p>
        </p:txBody>
      </p:sp>
      <p:pic>
        <p:nvPicPr>
          <p:cNvPr id="2052" name="Picture 4" descr="C:\My Documents\My Pictures\vision of ram &amp; goat">
            <a:extLst>
              <a:ext uri="{FF2B5EF4-FFF2-40B4-BE49-F238E27FC236}">
                <a16:creationId xmlns:a16="http://schemas.microsoft.com/office/drawing/2014/main" id="{BA5BF767-5932-422E-92BD-B5D28FC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03" y="1752600"/>
            <a:ext cx="6464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83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7811460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18253516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38793635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56493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34999321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9077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095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2919772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58001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"/>
            <a:ext cx="8001000" cy="3581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</a:t>
            </a:r>
            <a:r>
              <a:rPr lang="en-US" alt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5:5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“Thus says the Lord </a:t>
            </a:r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‘This is Jerusalem; I have set her at </a:t>
            </a:r>
            <a:r>
              <a:rPr lang="en-US" sz="4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center of the nations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with lands around her.’”</a:t>
            </a:r>
          </a:p>
        </p:txBody>
      </p:sp>
    </p:spTree>
    <p:extLst>
      <p:ext uri="{BB962C8B-B14F-4D97-AF65-F5344CB8AC3E}">
        <p14:creationId xmlns:p14="http://schemas.microsoft.com/office/powerpoint/2010/main" val="4118170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"/>
            <a:ext cx="8001000" cy="3581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4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</a:t>
            </a:r>
            <a:r>
              <a:rPr lang="en-US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38:12</a:t>
            </a:r>
            <a:endParaRPr lang="en-US" sz="48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“to capture spoil and to seize plunder, to turn your hand against the waste places which are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inhabited, and against the people who are gathered from the nations, who have acquired cattle and goods,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live at the center of the world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72128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18833548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76424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97484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8972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420178474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035592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7234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20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80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DD9DA-CAE6-4226-9CA8-59194397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9852"/>
              </p:ext>
            </p:extLst>
          </p:nvPr>
        </p:nvGraphicFramePr>
        <p:xfrm>
          <a:off x="1085850" y="91440"/>
          <a:ext cx="6972300" cy="667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3629894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Intertestamental Chronology (Dates 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03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0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</a:t>
                      </a:r>
                    </a:p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312-281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</a:t>
                      </a:r>
                    </a:p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281-261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93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3356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</a:t>
                      </a:r>
                    </a:p>
                    <a:p>
                      <a:pPr marL="183356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261-246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9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58988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</a:t>
                      </a:r>
                    </a:p>
                    <a:p>
                      <a:pPr marL="2058988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246-226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</a:t>
                      </a:r>
                    </a:p>
                    <a:p>
                      <a:pPr marL="2286000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226-223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9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1301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</a:t>
                      </a:r>
                    </a:p>
                    <a:p>
                      <a:pPr marL="25130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223-187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Philapator</a:t>
                      </a:r>
                    </a:p>
                    <a:p>
                      <a:pPr marL="2743200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187-175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70213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Epiphanes</a:t>
                      </a:r>
                    </a:p>
                    <a:p>
                      <a:pPr marL="2970213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175-163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289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39204799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1217212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521295-2156-4D9B-9377-CE7EE200EC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CHART 1</a:t>
            </a:r>
          </a:p>
        </p:txBody>
      </p:sp>
      <p:pic>
        <p:nvPicPr>
          <p:cNvPr id="15363" name="Picture 3" descr="C:\Program Files\Sony IJP-V100\images\dan1012.tif">
            <a:extLst>
              <a:ext uri="{FF2B5EF4-FFF2-40B4-BE49-F238E27FC236}">
                <a16:creationId xmlns:a16="http://schemas.microsoft.com/office/drawing/2014/main" id="{0CA59447-E85F-47E1-AD88-76405858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27" y="228600"/>
            <a:ext cx="710154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6332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74674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chapter might be treated in Bible classes. We do not see how it could be used for a sermon or for sermons.”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6336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Leupold, H. C. (1949). Exposition of Daniel (p. 525). Grand Rapids, MI: Baker Book House.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H.C. Leupold’s Homiletical (Preaching) Suggestions on Daniel 11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09957" y="1769632"/>
              <a:ext cx="180" cy="1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7617" y="1767292"/>
                <a:ext cx="4860" cy="48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E0F4C4A-A231-4A50-A53F-33B61684C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751" y="3657520"/>
            <a:ext cx="47304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908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8600" y="76200"/>
            <a:ext cx="8686800" cy="31393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4:4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“But He answered and said, “It is written, ‘</a:t>
            </a:r>
            <a:r>
              <a:rPr lang="en-US" sz="3600" cap="small" dirty="0">
                <a:latin typeface="Calibri" panose="020F0502020204030204" pitchFamily="34" charset="0"/>
                <a:cs typeface="Calibri" panose="020F0502020204030204" pitchFamily="34" charset="0"/>
              </a:rPr>
              <a:t>Man shall not live on bread alone, but on </a:t>
            </a:r>
            <a:r>
              <a:rPr lang="en-US" sz="3600" b="1" i="1" u="sng" cap="small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word</a:t>
            </a:r>
            <a:r>
              <a:rPr lang="en-US" sz="3600" cap="small" dirty="0">
                <a:latin typeface="Calibri" panose="020F0502020204030204" pitchFamily="34" charset="0"/>
                <a:cs typeface="Calibri" panose="020F0502020204030204" pitchFamily="34" charset="0"/>
              </a:rPr>
              <a:t> that proceeds out of the mouth of God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4D2C0-63E0-4170-B97D-6B44881F0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0480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7256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8600" y="76200"/>
            <a:ext cx="8686800" cy="33855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5:18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“For truly I say to you, until heaven and earth pass away, not </a:t>
            </a:r>
            <a:r>
              <a:rPr lang="en-US" sz="4000" b="1" i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smallest letter or stroke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shall pass from the Law until all is accomplished.”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4D2C0-63E0-4170-B97D-6B44881F0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0480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5303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46146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b="1" u="sng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4906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7525" y="228600"/>
            <a:ext cx="3028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S. = Ptolemy 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 initially joined with Seleucus 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 broke with Seleucus 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 made Israel part of his empire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23417864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97311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200" b="1" u="sng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2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0830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7525" y="228600"/>
            <a:ext cx="3028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11:6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8136"/>
            <a:ext cx="9144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Bernice (daughter of Ptolemy II) marries Antiochus Theos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Theos brings back former wife Laodice when Ptolemy II dies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 poisons Antiochus Theos, Bernice, and Bernice’s children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Bernice brought from Egypt also destroyed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Laodice’s son (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Seluecus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Calliniucus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becomes ruler of the 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23039450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82408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b="1" u="sng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5150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5125" y="228600"/>
            <a:ext cx="33337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11:7-9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998136"/>
            <a:ext cx="8915400" cy="3726264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III = brother of the poisoned Bernice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III conquers King of the N. (Seleucus Callinicus)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III takes strongholds and wealth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 attack by Seleucus Callinicus was fruitless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1276050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003593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4216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5125" y="228600"/>
            <a:ext cx="33337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11:10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143000"/>
            <a:ext cx="8610600" cy="5036736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Callinicus has two sons: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Selecus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&amp; Antiochus III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III dies in battle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taken by Antiochus III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becomes a powerful King of the N.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took sever cities in Israel from Ptolemy Philopater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brought the Kingdom of the N. to the very border of the Kingdom of the 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72291051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807936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529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11:11-12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534400" cy="5036736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Victories of Antiochus III aroused Ptolemy IV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vs. Antiochus III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favored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prevails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escapes with his life and is granted peace by Ptolemy IV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does not crush the N. in preference for living a life of 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38793581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8086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1170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11:13-16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2438" y="998136"/>
            <a:ext cx="8239125" cy="5181600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recovers from defeat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dies suddenly thereby vacating Egypt’s throne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V occupies the throne at age 6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saw this as an opportunity to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and Philip of Macedon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Egyptians sided with the invaders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did as he pleased, took Israel, and placed it under sovereignty of the 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3932919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72431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8277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11:17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29718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tries to regain control over Egypt by marrying his daughter Cleopatra over to Ptolemy 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 remains loyal to her husband (Ptolemy V) and not her father (Antiochus III)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243633588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06309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0166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11:18-19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8136"/>
            <a:ext cx="88392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(discontent over prior victories) invades Greece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tells Antiochus III to leave Greece alone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refuses to listen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general Cornelius Scipio defeats Antiochus III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returns home and robs the Temple of Jupiter in order to compensate for depleted funds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rebellion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Antiochus III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2228898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87445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599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11:20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8136"/>
            <a:ext cx="9144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replaced by his son Seleucus IV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is forced to pay tribute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heavily taxes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becomes unpopular with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sent tax collector Heliodorus to Jerusalem to plunder treasure from the Temple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was poisoned by Heliodorus resulting in a sort reign of a few days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up to Antiochus IV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8215452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038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8950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038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8882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038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168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038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4573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68716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038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2475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6741F40-2DB1-4976-A4C4-92C5A55F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>
                <a:effectLst/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71C556A-AC38-4D95-AF22-D0DAF4CB7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/>
              <a:t>IV. The Prophecy of the Heavenly Messenger </a:t>
            </a:r>
            <a:r>
              <a:rPr lang="en-US" altLang="en-US" sz="3200" dirty="0"/>
              <a:t>(11:2</a:t>
            </a:r>
            <a:r>
              <a:rPr lang="en-US" sz="3200" dirty="0"/>
              <a:t>–12:13</a:t>
            </a:r>
            <a:r>
              <a:rPr lang="en-US" altLang="en-US" sz="3200" dirty="0"/>
              <a:t>)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BBDC8D-C613-4854-935E-D2B01A6E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4618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2" y="4800600"/>
            <a:ext cx="4728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18199</TotalTime>
  <Words>3983</Words>
  <Application>Microsoft Office PowerPoint</Application>
  <PresentationFormat>On-screen Show (4:3)</PresentationFormat>
  <Paragraphs>570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Times New Roman</vt:lpstr>
      <vt:lpstr>Wingdings</vt:lpstr>
      <vt:lpstr>Azure</vt:lpstr>
      <vt:lpstr>THE BOOK OF DANIEL</vt:lpstr>
      <vt:lpstr>DANIEL 10-12 THE FINAL VISION</vt:lpstr>
      <vt:lpstr>Chapter 10–12 Outline</vt:lpstr>
      <vt:lpstr>Chapter 10–12 Outline</vt:lpstr>
      <vt:lpstr>I. The Setting (10:1-3)</vt:lpstr>
      <vt:lpstr>PowerPoint Presentation</vt:lpstr>
      <vt:lpstr>Chapter 10–12 Outline</vt:lpstr>
      <vt:lpstr>Chapter 10–12 Outline</vt:lpstr>
      <vt:lpstr>Chapter 10–12 Outline</vt:lpstr>
      <vt:lpstr>IV. The Prophecy of the Heavenly Messenger (11:2–12:13)</vt:lpstr>
      <vt:lpstr>IV. The Prophecy of the Heavenly Messenger (11:2–12:13)</vt:lpstr>
      <vt:lpstr>PERSIA 11:2</vt:lpstr>
      <vt:lpstr>IV. The Prophecy of the Heavenly Messenger (11:2–12:13)</vt:lpstr>
      <vt:lpstr>GREECE 11:3-4</vt:lpstr>
      <vt:lpstr>Four Generals Daniel 7:6; 8:8, 22</vt:lpstr>
      <vt:lpstr>PowerPoint Presentation</vt:lpstr>
      <vt:lpstr>Four Generals Daniel 7:6; 8:8, 22</vt:lpstr>
      <vt:lpstr>IV. The Prophecy of the Heavenly Messenger (11:2–12:13)</vt:lpstr>
      <vt:lpstr>PTOLEMIES AND SELEUCIDS 11:5-20</vt:lpstr>
      <vt:lpstr>PTOLEMIES AND SELEUCIDS 11:5-20</vt:lpstr>
      <vt:lpstr>PTOLEMIES AND SELEUCIDS 11:5-20</vt:lpstr>
      <vt:lpstr>PTOLEMIES AND SELEUCIDS 11:5-20</vt:lpstr>
      <vt:lpstr>PowerPoint Presentation</vt:lpstr>
      <vt:lpstr>PTOLEMIES AND SELEUCIDS 11:5-20</vt:lpstr>
      <vt:lpstr>PowerPoint Presentation</vt:lpstr>
      <vt:lpstr>PTOLEMIES AND SELEUCIDS 11:5-20</vt:lpstr>
      <vt:lpstr>PowerPoint Presentation</vt:lpstr>
      <vt:lpstr>PowerPoint Presentation</vt:lpstr>
      <vt:lpstr>PowerPoint Presentation</vt:lpstr>
      <vt:lpstr>PTOLEMIES AND SELEUCIDS 11:5-20</vt:lpstr>
      <vt:lpstr>PowerPoint Presentation</vt:lpstr>
      <vt:lpstr>Four Generals Daniel 7:6; 8:8, 22</vt:lpstr>
      <vt:lpstr>PTOLEMIES AND SELEUCIDS 11:5-20</vt:lpstr>
      <vt:lpstr>PowerPoint Presentation</vt:lpstr>
      <vt:lpstr>Four Generals Daniel 7:6; 8:8, 22</vt:lpstr>
      <vt:lpstr>PowerPoint Presentation</vt:lpstr>
      <vt:lpstr>PowerPoint Presentation</vt:lpstr>
      <vt:lpstr>PTOLEMIES AND SELEUCIDS 11:5-20</vt:lpstr>
      <vt:lpstr>PTOLEMIES AND SELEUCIDS 11:5-20</vt:lpstr>
      <vt:lpstr>CHART 1</vt:lpstr>
      <vt:lpstr>PowerPoint Presentation</vt:lpstr>
      <vt:lpstr>PowerPoint Presentation</vt:lpstr>
      <vt:lpstr>PowerPoint Presentation</vt:lpstr>
      <vt:lpstr>PowerPoint Presentation</vt:lpstr>
      <vt:lpstr>Daniel 11:5</vt:lpstr>
      <vt:lpstr>PowerPoint Presentation</vt:lpstr>
      <vt:lpstr>Daniel 11:6</vt:lpstr>
      <vt:lpstr>PowerPoint Presentation</vt:lpstr>
      <vt:lpstr>Daniel 11:7-9</vt:lpstr>
      <vt:lpstr>PowerPoint Presentation</vt:lpstr>
      <vt:lpstr>Daniel 11:10</vt:lpstr>
      <vt:lpstr>PowerPoint Presentation</vt:lpstr>
      <vt:lpstr>Daniel 11:11-12</vt:lpstr>
      <vt:lpstr>PowerPoint Presentation</vt:lpstr>
      <vt:lpstr>Daniel 11:13-16</vt:lpstr>
      <vt:lpstr>PowerPoint Presentation</vt:lpstr>
      <vt:lpstr>Daniel 11:17</vt:lpstr>
      <vt:lpstr>PowerPoint Presentation</vt:lpstr>
      <vt:lpstr>Daniel 11:18-19</vt:lpstr>
      <vt:lpstr>PowerPoint Presentation</vt:lpstr>
      <vt:lpstr>Daniel 11:20</vt:lpstr>
      <vt:lpstr>Daniel 11:5-20 Applications</vt:lpstr>
      <vt:lpstr>Daniel 11:5-20 Applications</vt:lpstr>
      <vt:lpstr>Daniel 11:5-20 Applications</vt:lpstr>
      <vt:lpstr>Daniel 11:5-20 Applications</vt:lpstr>
      <vt:lpstr>PowerPoint Presentation</vt:lpstr>
      <vt:lpstr>Daniel 11:5-20 Applications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1796</cp:revision>
  <cp:lastPrinted>2017-02-05T01:03:10Z</cp:lastPrinted>
  <dcterms:created xsi:type="dcterms:W3CDTF">2009-03-17T12:21:13Z</dcterms:created>
  <dcterms:modified xsi:type="dcterms:W3CDTF">2017-12-10T14:17:18Z</dcterms:modified>
</cp:coreProperties>
</file>