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2408" r:id="rId2"/>
    <p:sldId id="3553" r:id="rId3"/>
    <p:sldId id="2391" r:id="rId4"/>
    <p:sldId id="3458" r:id="rId5"/>
    <p:sldId id="3402" r:id="rId6"/>
    <p:sldId id="3452" r:id="rId7"/>
    <p:sldId id="3466" r:id="rId8"/>
    <p:sldId id="3472" r:id="rId9"/>
    <p:sldId id="3480" r:id="rId10"/>
    <p:sldId id="3405" r:id="rId11"/>
    <p:sldId id="3481" r:id="rId12"/>
    <p:sldId id="3506" r:id="rId13"/>
    <p:sldId id="3482" r:id="rId14"/>
    <p:sldId id="3520" r:id="rId15"/>
    <p:sldId id="3519" r:id="rId16"/>
    <p:sldId id="3518" r:id="rId17"/>
    <p:sldId id="3523" r:id="rId18"/>
    <p:sldId id="3483" r:id="rId19"/>
    <p:sldId id="3525" r:id="rId20"/>
    <p:sldId id="3548" r:id="rId21"/>
    <p:sldId id="3563" r:id="rId22"/>
    <p:sldId id="3544" r:id="rId23"/>
    <p:sldId id="3547" r:id="rId24"/>
    <p:sldId id="3597" r:id="rId25"/>
    <p:sldId id="3598" r:id="rId26"/>
    <p:sldId id="3599" r:id="rId27"/>
    <p:sldId id="3600" r:id="rId28"/>
    <p:sldId id="3601" r:id="rId29"/>
    <p:sldId id="3602" r:id="rId30"/>
    <p:sldId id="3603" r:id="rId31"/>
    <p:sldId id="3604" r:id="rId32"/>
    <p:sldId id="3605" r:id="rId33"/>
    <p:sldId id="3623" r:id="rId34"/>
    <p:sldId id="3624" r:id="rId35"/>
    <p:sldId id="3625" r:id="rId36"/>
    <p:sldId id="3626" r:id="rId37"/>
    <p:sldId id="3609" r:id="rId38"/>
    <p:sldId id="3627" r:id="rId39"/>
    <p:sldId id="3617" r:id="rId40"/>
    <p:sldId id="3484" r:id="rId41"/>
    <p:sldId id="3485" r:id="rId42"/>
    <p:sldId id="3486" r:id="rId43"/>
    <p:sldId id="2902" r:id="rId44"/>
    <p:sldId id="3487" r:id="rId45"/>
    <p:sldId id="3449" r:id="rId46"/>
    <p:sldId id="3488" r:id="rId4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CC"/>
    <a:srgbClr val="A50021"/>
    <a:srgbClr val="3333FF"/>
    <a:srgbClr val="FFFF99"/>
    <a:srgbClr val="006600"/>
    <a:srgbClr val="0000FF"/>
    <a:srgbClr val="99FF66"/>
    <a:srgbClr val="33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93269" autoAdjust="0"/>
  </p:normalViewPr>
  <p:slideViewPr>
    <p:cSldViewPr>
      <p:cViewPr varScale="1">
        <p:scale>
          <a:sx n="82" d="100"/>
          <a:sy n="82" d="100"/>
        </p:scale>
        <p:origin x="891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9/11/2016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B871098-312A-4203-BEAF-CC46D88734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01:16:2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31856 5825 6400,'0'0'2464,"-17"0"-1344,17 0-1088,0 0 512,0 0-352,0 0-32,0 0-864,0-16-416,0-1-1696,0 1-672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01:16:2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31856 5825 6400,'0'0'2464,"-17"0"-1344,17 0-1088,0 0 512,0 0-352,0 0-32,0 0-864,0-16-416,0-1-1696,0 1-672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01:16:2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31856 5825 6400,'0'0'2464,"-17"0"-1344,17 0-1088,0 0 512,0 0-352,0 0-32,0 0-864,0-16-416,0-1-1696,0 1-672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01:16:2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31856 5825 6400,'0'0'2464,"-17"0"-1344,17 0-1088,0 0 512,0 0-352,0 0-32,0 0-864,0-16-416,0-1-1696,0 1-672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01:16:2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31856 5825 6400,'0'0'2464,"-17"0"-1344,17 0-1088,0 0 512,0 0-352,0 0-32,0 0-864,0-16-416,0-1-1696,0 1-672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01:16:2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31856 5825 6400,'0'0'2464,"-17"0"-1344,17 0-1088,0 0 512,0 0-352,0 0-32,0 0-864,0-16-416,0-1-1696,0 1-672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01:13:09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32211 3689 8320,'-48'0'3072,"48"0"-1664,0 0-1728,0 0 448,0 0-1024,-17 0-288,17 0-2016,0 0-864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9/11/2016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91" tIns="48695" rIns="97391" bIns="4869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52DD1A1-F99A-4FB8-8776-D254C3D230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87DA-7BEB-48FB-8C3E-B7E5299F1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5A85E-A017-48E2-8C36-B52A3589F659}" type="datetime1">
              <a:rPr lang="en-US"/>
              <a:pPr>
                <a:defRPr/>
              </a:pPr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1BA2D-BFD4-43E6-AE9D-591A4F31AD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79056-4412-4B54-8DAE-48A6AAA4A3E7}" type="datetime1">
              <a:rPr lang="en-US" altLang="en-US"/>
              <a:pPr>
                <a:defRPr/>
              </a:pPr>
              <a:t>12/16/2017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DANIEL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7918C-E374-44E3-A796-149597BCA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301B1-5D33-4A41-ADD3-F0B3ED5FF78D}" type="datetime1">
              <a:rPr lang="en-US" altLang="en-US"/>
              <a:pPr>
                <a:defRPr/>
              </a:pPr>
              <a:t>12/16/2017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DANIEL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86214-CBB7-4779-9A3A-A0DFE8D29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F4B55-5161-4338-A9FA-A6BD238FC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7FDA95-8E37-4F5D-B545-267E1C3086AA}" type="datetime1">
              <a:rPr lang="en-US" smtClean="0"/>
              <a:pPr>
                <a:defRPr/>
              </a:pPr>
              <a:t>12/16/2017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560EA-0461-4DCF-A19A-5557BE563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DANIEL 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23255-1375-41C9-8796-950CFED85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35AE-6347-4C79-B46B-5876506ECC0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097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CE9F-1BEF-420D-842A-24E6D73F3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9D091-CC80-4475-A7E4-1CA9879C5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28A61-F288-45D0-B674-2A5064D71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A7175-4D70-4075-B6E8-C1483C10D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C5EF1-10FD-4A80-8AD5-F3D7BB6EF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D07A1-B22B-4411-A8BF-F517BBE4C8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21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8CD070-E302-4B34-BCB0-3C8C3E9049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  <p:sldLayoutId id="2147483678" r:id="rId13"/>
    <p:sldLayoutId id="2147483679" r:id="rId14"/>
    <p:sldLayoutId id="2147483680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customXml" Target="../ink/ink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 sz="quarter" idx="4294967295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THE BOOK OF DANIEL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4294967295"/>
          </p:nvPr>
        </p:nvSpPr>
        <p:spPr>
          <a:xfrm>
            <a:off x="3009900" y="5486400"/>
            <a:ext cx="3124200" cy="6477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>
                <a:cs typeface="Calibri" pitchFamily="34" charset="0"/>
              </a:rPr>
              <a:t>Dr. Andy Woods</a:t>
            </a:r>
          </a:p>
        </p:txBody>
      </p:sp>
      <p:pic>
        <p:nvPicPr>
          <p:cNvPr id="19459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8" y="1906588"/>
            <a:ext cx="7896225" cy="3200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(11:2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11:3-4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IV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26740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11:3-4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IV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A7662EC-023E-4B19-BE8C-49BACA75F5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(11:2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585086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837CEF9-3163-4319-81DF-29A7FC968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86100" y="228600"/>
            <a:ext cx="2971800" cy="1143000"/>
          </a:xfrm>
        </p:spPr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 11:2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7D52AC6-47A7-44AA-B520-B13D4D548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0037" y="1600200"/>
            <a:ext cx="6710363" cy="4572000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2400"/>
              </a:spcAft>
              <a:buSzPct val="100000"/>
              <a:buFontTx/>
              <a:buAutoNum type="alphaUcPeriod"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Cambyses 530-523 BC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buSzPct val="100000"/>
              <a:buFontTx/>
              <a:buAutoNum type="alphaUcPeriod"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Pseudo-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Smerdis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522 BC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buSzPct val="100000"/>
              <a:buFontTx/>
              <a:buAutoNum type="alphaUcPeriod"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Darius I 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Hystaspes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521-486 BC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buSzPct val="100000"/>
              <a:buFontTx/>
              <a:buAutoNum type="alphaUcPeriod"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Xerxes 485-465 BC</a:t>
            </a:r>
          </a:p>
          <a:p>
            <a:pPr marL="4572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Aka. “Ahasuerus” in Esther </a:t>
            </a:r>
          </a:p>
        </p:txBody>
      </p:sp>
      <p:pic>
        <p:nvPicPr>
          <p:cNvPr id="10" name="Picture 2" descr="Daniel-7_5-Bear-Beas-Final_edited">
            <a:extLst>
              <a:ext uri="{FF2B5EF4-FFF2-40B4-BE49-F238E27FC236}">
                <a16:creationId xmlns:a16="http://schemas.microsoft.com/office/drawing/2014/main" id="{9C78ED2C-21D0-43DE-87EA-1334F8937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5813" y="1524000"/>
            <a:ext cx="1272601" cy="2319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C16E38-EA2E-47E2-B9E6-471D4E56DF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4343400"/>
            <a:ext cx="2230244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6001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 (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11:3-4</a:t>
            </a: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1D65C3EC-652A-4AB8-AC44-6CEB70949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(11:2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574248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9E33083-8327-403D-BF16-F08FB2673D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0" y="228600"/>
            <a:ext cx="3657600" cy="762000"/>
          </a:xfrm>
        </p:spPr>
        <p:txBody>
          <a:bodyPr/>
          <a:lstStyle/>
          <a:p>
            <a:pPr algn="ctr"/>
            <a:r>
              <a:rPr lang="en-US" alt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 11:3-4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62EC263-F9D2-4620-B93D-7DD6D0026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3657600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2400"/>
              </a:spcAft>
              <a:buSzPct val="100000"/>
              <a:buFontTx/>
              <a:buAutoNum type="alphaUcPeriod"/>
            </a:pPr>
            <a:r>
              <a:rPr lang="en-US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the Great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  <a:buSzPct val="100000"/>
              <a:buFontTx/>
              <a:buAutoNum type="arabicPeriod"/>
            </a:pPr>
            <a:r>
              <a:rPr lang="en-US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Died at age 33 in 323 BC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  <a:buSzPct val="100000"/>
              <a:buFontTx/>
              <a:buAutoNum type="arabicPeriod"/>
            </a:pPr>
            <a:r>
              <a:rPr lang="en-US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heirs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  <a:buSzPct val="100000"/>
              <a:buFontTx/>
              <a:buAutoNum type="arabicPeriod"/>
            </a:pPr>
            <a:r>
              <a:rPr lang="en-US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divided among his 4 generals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buSzPct val="100000"/>
              <a:buFontTx/>
              <a:buAutoNum type="alphaUcPeriod"/>
            </a:pPr>
            <a:r>
              <a:rPr lang="en-US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7:6, 8:5-8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2" name="Picture 4" descr="C:\My Documents\My Pictures\alexwinks.gif">
            <a:extLst>
              <a:ext uri="{FF2B5EF4-FFF2-40B4-BE49-F238E27FC236}">
                <a16:creationId xmlns:a16="http://schemas.microsoft.com/office/drawing/2014/main" id="{EAABC98A-232D-45A2-A19F-297C9049A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1756" y="5222875"/>
            <a:ext cx="1360488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BACD4B-4913-4AA2-9DAE-ED67F4B4BA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5105400"/>
            <a:ext cx="2154533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DDF310-0AEC-4450-BE3F-0825A3D32B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67" y="5105400"/>
            <a:ext cx="215453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7378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DBFBCF3-702D-4C55-9AD0-14CCC156C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7993" y="228600"/>
            <a:ext cx="4448014" cy="1143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Generals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7:6; 8:8, 22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0C70B0-D5A7-4769-B189-7570899E4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079203"/>
              </p:ext>
            </p:extLst>
          </p:nvPr>
        </p:nvGraphicFramePr>
        <p:xfrm>
          <a:off x="1028700" y="1600200"/>
          <a:ext cx="7086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334015412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1867013496"/>
                    </a:ext>
                  </a:extLst>
                </a:gridCol>
              </a:tblGrid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Cassander</a:t>
                      </a: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Macedonia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Ptolemy</a:t>
                      </a: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Egypt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91898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Lysimachus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Thrace &amp;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Asia Minor</a:t>
                      </a:r>
                      <a:endParaRPr lang="en-US" sz="36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Seleucus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Syria 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(including Israel)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192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67711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A0D9F-3219-4AF9-ACF1-1BC49CE36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14" y="228600"/>
            <a:ext cx="7793972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337763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DBFBCF3-702D-4C55-9AD0-14CCC156C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7993" y="228600"/>
            <a:ext cx="4448014" cy="1143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Generals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7:6; 8:8, 22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0C70B0-D5A7-4769-B189-7570899E4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323563"/>
              </p:ext>
            </p:extLst>
          </p:nvPr>
        </p:nvGraphicFramePr>
        <p:xfrm>
          <a:off x="1028700" y="1600200"/>
          <a:ext cx="7086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334015412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1867013496"/>
                    </a:ext>
                  </a:extLst>
                </a:gridCol>
              </a:tblGrid>
              <a:tr h="17373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Cassander</a:t>
                      </a: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Macedonia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Ptolemy</a:t>
                      </a: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Egypt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91898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Lysimachus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Thrace &amp;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Asia Minor</a:t>
                      </a:r>
                      <a:endParaRPr lang="en-US" sz="36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>
                          <a:solidFill>
                            <a:srgbClr val="FFFF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Seleucus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Syria 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(including Israel)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192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40833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11:3-4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61A72FC-F525-4068-8FBB-ECCB00001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2192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(11:2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663727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8A8C8D9-894F-43BB-9066-6CE5F1E53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4900" y="228600"/>
            <a:ext cx="693420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AND SELEUCIDS 11:5-20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7709FB3-78BC-44BF-9F29-3D73BA77A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2450" y="990600"/>
            <a:ext cx="8039100" cy="5486400"/>
          </a:xfrm>
        </p:spPr>
        <p:txBody>
          <a:bodyPr/>
          <a:lstStyle/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warfare between the 2 dynasties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of Egypt vs. Seleucids of Syria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of the South vs. King of the North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323 BC – 175 BC 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beautiful land = Israel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Cassander and Lysimachus not in view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transition in 198 B.C.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Selective and non-comprehensive history</a:t>
            </a:r>
          </a:p>
          <a:p>
            <a:pPr marL="461963" indent="-461963">
              <a:buSzPct val="100000"/>
              <a:buFontTx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at stake?</a:t>
            </a:r>
          </a:p>
        </p:txBody>
      </p:sp>
    </p:spTree>
    <p:extLst>
      <p:ext uri="{BB962C8B-B14F-4D97-AF65-F5344CB8AC3E}">
        <p14:creationId xmlns:p14="http://schemas.microsoft.com/office/powerpoint/2010/main" val="228599835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80AB1E2-2E7C-4CE4-8A1D-8E8D28A132FD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834867" y="228600"/>
            <a:ext cx="3474267" cy="1143000"/>
          </a:xfrm>
        </p:spPr>
        <p:txBody>
          <a:bodyPr anchor="ctr"/>
          <a:lstStyle/>
          <a:p>
            <a:pPr lvl="0" algn="ctr">
              <a:spcBef>
                <a:spcPct val="20000"/>
              </a:spcBef>
              <a:buClr>
                <a:srgbClr val="00FFFF"/>
              </a:buClr>
              <a:buSzPct val="75000"/>
            </a:pPr>
            <a:r>
              <a:rPr lang="en-US" altLang="en-US" sz="4400" dirty="0"/>
              <a:t>DANIEL 10-12</a:t>
            </a:r>
            <a:br>
              <a:rPr lang="en-US" altLang="en-US" sz="4400" dirty="0"/>
            </a:br>
            <a:r>
              <a:rPr lang="en-US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THE FINAL VISION</a:t>
            </a:r>
            <a:endParaRPr lang="en-US" altLang="en-US" sz="4400" dirty="0"/>
          </a:p>
        </p:txBody>
      </p:sp>
      <p:pic>
        <p:nvPicPr>
          <p:cNvPr id="2052" name="Picture 4" descr="C:\My Documents\My Pictures\vision of ram &amp; goat">
            <a:extLst>
              <a:ext uri="{FF2B5EF4-FFF2-40B4-BE49-F238E27FC236}">
                <a16:creationId xmlns:a16="http://schemas.microsoft.com/office/drawing/2014/main" id="{BA5BF767-5932-422E-92BD-B5D28FCE4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703" y="1752600"/>
            <a:ext cx="646459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31834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E8E46D-27BF-4191-BF83-FD437BB29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129077"/>
              </p:ext>
            </p:extLst>
          </p:nvPr>
        </p:nvGraphicFramePr>
        <p:xfrm>
          <a:off x="152400" y="152400"/>
          <a:ext cx="8839200" cy="640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244548483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39731242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SOUTH (EGYPT)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NORTH (SYRIA)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31501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323–285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 (Nicator) 312–281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07526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Philadelphus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285–247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281–261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54639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Euregetus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247–221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Theos 261–246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82458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IV (Philopater) 221–220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Callinicus 246–226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9652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V (Epiphanes) 203–182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III 226–223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193818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III (Great) 223–187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265232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IV (Philopater) 186–175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123205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IV (Epiphanes) 175–164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3529509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Paul N. 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Benware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Commentary on the Book of Daniel: The Coming Judgment of the Nations; Daniel's Prophecy of Things to Come (Clifton, TX: Scofield Ministries, 2007), 233.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80951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DBFBCF3-702D-4C55-9AD0-14CCC156C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7993" y="228600"/>
            <a:ext cx="4448014" cy="1143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Generals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7:6; 8:8, 22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0C70B0-D5A7-4769-B189-7570899E4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2120"/>
              </p:ext>
            </p:extLst>
          </p:nvPr>
        </p:nvGraphicFramePr>
        <p:xfrm>
          <a:off x="1028700" y="1600200"/>
          <a:ext cx="7086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334015412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1867013496"/>
                    </a:ext>
                  </a:extLst>
                </a:gridCol>
              </a:tblGrid>
              <a:tr h="17373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Cassander</a:t>
                      </a: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Macedonia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Ptolemy</a:t>
                      </a: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Egypt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91898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Lysimachus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Thrace &amp;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Asia Minor</a:t>
                      </a:r>
                      <a:endParaRPr lang="en-US" sz="36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>
                          <a:solidFill>
                            <a:srgbClr val="FFFF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Seleucus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Syria 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(including Israel)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192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08801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9DDD9DA-CAE6-4226-9CA8-591943977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29852"/>
              </p:ext>
            </p:extLst>
          </p:nvPr>
        </p:nvGraphicFramePr>
        <p:xfrm>
          <a:off x="1085850" y="91440"/>
          <a:ext cx="6972300" cy="6675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72300">
                  <a:extLst>
                    <a:ext uri="{9D8B030D-6E8A-4147-A177-3AD203B41FA5}">
                      <a16:colId xmlns:a16="http://schemas.microsoft.com/office/drawing/2014/main" val="36298942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Intertestamental Chronology (Dates BC)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24035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SELEUCIDS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205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3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</a:t>
                      </a:r>
                    </a:p>
                    <a:p>
                      <a:pPr lvl="3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312-281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627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98613" lvl="3" indent="0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</a:t>
                      </a:r>
                    </a:p>
                    <a:p>
                      <a:pPr marL="1598613" lvl="3" indent="0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281-261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793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33563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II</a:t>
                      </a:r>
                    </a:p>
                    <a:p>
                      <a:pPr marL="1833563" lvl="3" indent="0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261-246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993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058988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II</a:t>
                      </a:r>
                    </a:p>
                    <a:p>
                      <a:pPr marL="2058988" lvl="3" indent="0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246-226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68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III</a:t>
                      </a:r>
                    </a:p>
                    <a:p>
                      <a:pPr marL="2286000" lvl="3" indent="0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226-223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890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513013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III</a:t>
                      </a:r>
                    </a:p>
                    <a:p>
                      <a:pPr marL="2513013" lvl="3" indent="0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223-187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009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7432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IV Philapator</a:t>
                      </a:r>
                    </a:p>
                    <a:p>
                      <a:pPr marL="2743200" lvl="2" indent="0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187-175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862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970213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IV Epiphanes</a:t>
                      </a:r>
                    </a:p>
                    <a:p>
                      <a:pPr marL="2970213" lvl="2" indent="0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175-163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140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22899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08229-4769-492A-A051-C5300733B4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04800"/>
            <a:ext cx="8285182" cy="57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2338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E8E46D-27BF-4191-BF83-FD437BB29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98086"/>
              </p:ext>
            </p:extLst>
          </p:nvPr>
        </p:nvGraphicFramePr>
        <p:xfrm>
          <a:off x="152400" y="152400"/>
          <a:ext cx="8839200" cy="640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244548483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39731242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SOUTH (EGYPT)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NORTH (SYRIA)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31501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323–285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 (Nicator) 312–281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07526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Philadelphus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285–247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281–261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54639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Euregetus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247–221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Theos 261–246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82458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IV (Philopater) 221–220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Callinicus 246–226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9652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V (Epiphanes) 203–182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III 226–223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193818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III (Great) 223–187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65232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IV (Philopater) 186–175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123205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IV (Epiphanes) 175–164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3529509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Paul N. 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Benware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Commentary on the Book of Daniel: The Coming Judgment of the Nations; Daniel's Prophecy of Things to Come (Clifton, TX: Scofield Ministries, 2007), 233.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51170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76525" y="228600"/>
            <a:ext cx="379095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11:13-16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2438" y="998136"/>
            <a:ext cx="8239125" cy="5181600"/>
          </a:xfrm>
        </p:spPr>
        <p:txBody>
          <a:bodyPr/>
          <a:lstStyle/>
          <a:p>
            <a:pPr marL="461963" indent="-461963" algn="just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III recovers from defeat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Ptolemy IV dies suddenly thereby vacating Egypt’s throne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Ptolemy V occupies the throne at age 6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III saw this as an opportunity to invade Egypt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III and Philip of Macedon invade Egypt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Egyptians sided with the invaders</a:t>
            </a:r>
          </a:p>
          <a:p>
            <a:pPr marL="461963" indent="-461963" algn="just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III did as he pleased, took Israel, and placed it under sovereignty of the North.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F1297-2144-4C95-B14A-5F7BB68B7C9A}"/>
              </a:ext>
            </a:extLst>
          </p:cNvPr>
          <p:cNvSpPr txBox="1"/>
          <p:nvPr/>
        </p:nvSpPr>
        <p:spPr>
          <a:xfrm>
            <a:off x="1066800" y="6324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Paul N.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Benware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Commentary on the Book of Daniel: The Coming Judgment of the Nations; Daniel's Prophecy of Things to Come (Clifton, TX: Scofield Ministries, 2007), 232-36.</a:t>
            </a:r>
          </a:p>
        </p:txBody>
      </p:sp>
    </p:spTree>
    <p:extLst>
      <p:ext uri="{BB962C8B-B14F-4D97-AF65-F5344CB8AC3E}">
        <p14:creationId xmlns:p14="http://schemas.microsoft.com/office/powerpoint/2010/main" val="83932919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E8E46D-27BF-4191-BF83-FD437BB29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372431"/>
              </p:ext>
            </p:extLst>
          </p:nvPr>
        </p:nvGraphicFramePr>
        <p:xfrm>
          <a:off x="152400" y="152400"/>
          <a:ext cx="8839200" cy="640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244548483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39731242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SOUTH (EGYPT)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NORTH (SYRIA)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31501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323–285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 (Nicator) 312–281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07526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Philadelphus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285–247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281–261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54639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Euregetus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247–221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Theos 261–246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82458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IV (Philopater) 221–220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Callinicus 246–226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9652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V (Epiphanes) 203–182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III 226–223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193818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III (Great) 223–187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65232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IV (Philopater) 186–175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123205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IV (Epiphanes) 175–164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3529509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Paul N. 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Benware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Commentary on the Book of Daniel: The Coming Judgment of the Nations; Daniel's Prophecy of Things to Come (Clifton, TX: Scofield Ministries, 2007), 233.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08277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76525" y="228600"/>
            <a:ext cx="379095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11:17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86800" cy="2971800"/>
          </a:xfrm>
        </p:spPr>
        <p:txBody>
          <a:bodyPr/>
          <a:lstStyle/>
          <a:p>
            <a:pPr marL="461963" indent="-461963" eaLnBrk="1" hangingPunct="1">
              <a:spcBef>
                <a:spcPct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III tries to regain control over Egypt by marrying his daughter Cleopatra over to Ptolemy V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Cleopatra remains loyal to her husband (Ptolemy V) and not her father (Antiochus III)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F1297-2144-4C95-B14A-5F7BB68B7C9A}"/>
              </a:ext>
            </a:extLst>
          </p:cNvPr>
          <p:cNvSpPr txBox="1"/>
          <p:nvPr/>
        </p:nvSpPr>
        <p:spPr>
          <a:xfrm>
            <a:off x="1066800" y="6324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Paul N.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Benware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Commentary on the Book of Daniel: The Coming Judgment of the Nations; Daniel's Prophecy of Things to Come (Clifton, TX: Scofield Ministries, 2007), 232-36.</a:t>
            </a:r>
          </a:p>
        </p:txBody>
      </p:sp>
    </p:spTree>
    <p:extLst>
      <p:ext uri="{BB962C8B-B14F-4D97-AF65-F5344CB8AC3E}">
        <p14:creationId xmlns:p14="http://schemas.microsoft.com/office/powerpoint/2010/main" val="243633588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E8E46D-27BF-4191-BF83-FD437BB29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606309"/>
              </p:ext>
            </p:extLst>
          </p:nvPr>
        </p:nvGraphicFramePr>
        <p:xfrm>
          <a:off x="152400" y="152400"/>
          <a:ext cx="8839200" cy="640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244548483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39731242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SOUTH (EGYPT)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NORTH (SYRIA)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31501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323–285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 (Nicator) 312–281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07526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Philadelphus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285–247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281–261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54639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Euregetus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247–221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Theos 261–246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82458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IV (Philopater) 221–220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Callinicus 246–226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9652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V (Epiphanes) 203–182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III 226–223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193818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III (Great) 223–187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65232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IV (Philopater) 186–175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123205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IV (Epiphanes) 175–164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3529509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Paul N. 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Benware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Commentary on the Book of Daniel: The Coming Judgment of the Nations; Daniel's Prophecy of Things to Come (Clifton, TX: Scofield Ministries, 2007), 233.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30166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76525" y="228600"/>
            <a:ext cx="379095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11:18-19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998136"/>
            <a:ext cx="8839200" cy="5181600"/>
          </a:xfrm>
        </p:spPr>
        <p:txBody>
          <a:bodyPr/>
          <a:lstStyle/>
          <a:p>
            <a:pPr marL="461963" indent="-461963" eaLnBrk="1" hangingPunct="1">
              <a:spcBef>
                <a:spcPct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III (discontent over prior victories) invades Greece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Rome tells Antiochus III to leave Greece alone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III refuses to listen to Rome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 general Cornelius Scipio defeats Antiochus III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III returns home and robs the Temple of Jupiter in order to compensate for depleted funds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Caused rebellion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of Antiochus III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F1297-2144-4C95-B14A-5F7BB68B7C9A}"/>
              </a:ext>
            </a:extLst>
          </p:cNvPr>
          <p:cNvSpPr txBox="1"/>
          <p:nvPr/>
        </p:nvSpPr>
        <p:spPr>
          <a:xfrm>
            <a:off x="1066800" y="6324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Paul N.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Benware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Commentary on the Book of Daniel: The Coming Judgment of the Nations; Daniel's Prophecy of Things to Come (Clifton, TX: Scofield Ministries, 2007), 232-36.</a:t>
            </a:r>
          </a:p>
        </p:txBody>
      </p:sp>
    </p:spTree>
    <p:extLst>
      <p:ext uri="{BB962C8B-B14F-4D97-AF65-F5344CB8AC3E}">
        <p14:creationId xmlns:p14="http://schemas.microsoft.com/office/powerpoint/2010/main" val="122288981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7630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Explanation of the Heavenly Messenger (10:10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Prophecy of the Heavenly Messenger (11:2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E8E46D-27BF-4191-BF83-FD437BB29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6487445"/>
              </p:ext>
            </p:extLst>
          </p:nvPr>
        </p:nvGraphicFramePr>
        <p:xfrm>
          <a:off x="152400" y="152400"/>
          <a:ext cx="8839200" cy="640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244548483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39731242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SOUTH (EGYPT)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KINGS OF THE NORTH (SYRIA)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31501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323–285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 (Nicator) 312–281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07526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Philadelphus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285–247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Soter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281–261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54639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III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Euregetus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247–221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Theos 261–246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82458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IV (Philopater) 221–220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Callinicus 246–226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9652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 V (Epiphanes) 203–182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III 226–223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193818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III (Great) 223–187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265232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Seleucus IV (Philopater) 186–175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23205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Antiochus IV (Epiphanes) 175–164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3529509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Paul N. 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Benware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Commentary on the Book of Daniel: The Coming Judgment of the Nations; Daniel's Prophecy of Things to Come (Clifton, TX: Scofield Ministries, 2007), 233.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5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95599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76525" y="228600"/>
            <a:ext cx="379095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11:20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8136"/>
            <a:ext cx="9144000" cy="5181600"/>
          </a:xfrm>
        </p:spPr>
        <p:txBody>
          <a:bodyPr/>
          <a:lstStyle/>
          <a:p>
            <a:pPr marL="461963" indent="-461963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III replaced by his son Seleucus IV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Seleucus IV is forced to pay tribute to Rome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Consequently Seleucus IV heavily taxes his own people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Consequently Seleucus IV becomes unpopular with his own people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Consequently Seleucus IV sent tax collector Heliodorus to Jerusalem to plunder treasure from the Temple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Seleucus IV was poisoned by Heliodorus resulting in a sort reign of a few days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up to Antiochus IV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F1297-2144-4C95-B14A-5F7BB68B7C9A}"/>
              </a:ext>
            </a:extLst>
          </p:cNvPr>
          <p:cNvSpPr txBox="1"/>
          <p:nvPr/>
        </p:nvSpPr>
        <p:spPr>
          <a:xfrm>
            <a:off x="1066800" y="6324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Paul N.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Benware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Commentary on the Book of Daniel: The Coming Judgment of the Nations; Daniel's Prophecy of Things to Come (Clifton, TX: Scofield Ministries, 2007), 232-36.</a:t>
            </a:r>
          </a:p>
        </p:txBody>
      </p:sp>
    </p:spTree>
    <p:extLst>
      <p:ext uri="{BB962C8B-B14F-4D97-AF65-F5344CB8AC3E}">
        <p14:creationId xmlns:p14="http://schemas.microsoft.com/office/powerpoint/2010/main" val="88215452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811338" y="228600"/>
            <a:ext cx="5521325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11:5-20 Applications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066800"/>
            <a:ext cx="8458200" cy="4038600"/>
          </a:xfrm>
        </p:spPr>
        <p:txBody>
          <a:bodyPr/>
          <a:lstStyle/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Prophecy is proof of divine inspiration (Isa. 48:3, 5; John 13:19; 14:29)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real cause of war (Dan. 9:26; Mark 7:20-23; James 4:1-2; Prov. 4:23)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Earthly riches can be lost (Dan. 11:8; Matt. 6:19-20; 1 Tim. 6:7, 17)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leaders come and go (Dan. 2:44; Heb. 12:28)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is faithful to His people (2 Tim. 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026" y="5842982"/>
            <a:ext cx="212794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14:cNvPr>
              <p14:cNvContentPartPr/>
              <p14:nvPr/>
            </p14:nvContentPartPr>
            <p14:xfrm>
              <a:off x="9732071" y="2003465"/>
              <a:ext cx="5940" cy="17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8111" y="1999231"/>
                <a:ext cx="13860" cy="261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268950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811338" y="228600"/>
            <a:ext cx="5521325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11:5-20 Applications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066800"/>
            <a:ext cx="8458200" cy="4038600"/>
          </a:xfrm>
        </p:spPr>
        <p:txBody>
          <a:bodyPr/>
          <a:lstStyle/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Prophecy is proof of divine inspiration (Isa. 48:3, 5; John 13:19; 14:29)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real cause of war (Dan. 9:26; Mark 7:20-23; James 4:1-2; Prov. 4:23)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Earthly riches can be lost (Dan. 11:8; Matt. 6:19-20; 1 Tim. 6:7, 17)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leaders come and go (Dan. 2:44; Heb. 12:28)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is faithful to His people (2 Tim. 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026" y="5842982"/>
            <a:ext cx="212794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14:cNvPr>
              <p14:cNvContentPartPr/>
              <p14:nvPr/>
            </p14:nvContentPartPr>
            <p14:xfrm>
              <a:off x="9732071" y="2003465"/>
              <a:ext cx="5940" cy="17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8111" y="1999231"/>
                <a:ext cx="13860" cy="261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271524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811338" y="228600"/>
            <a:ext cx="5521325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11:5-20 Applications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066800"/>
            <a:ext cx="8458200" cy="4038600"/>
          </a:xfrm>
        </p:spPr>
        <p:txBody>
          <a:bodyPr/>
          <a:lstStyle/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Prophecy is proof of divine inspiration (Isa. 48:3, 5; John 13:19; 14:29)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real cause of war (Dan. 9:26; Mark 7:20-23; James 4:1-2; Prov. 4:23)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Earthly riches can be lost (Dan. 11:8; Matt. 6:19-20; 1 Tim. 6:7, 17)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leaders come and go (Dan. 2:44; Heb. 12:28)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is faithful to His people (2 Tim. 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026" y="5842982"/>
            <a:ext cx="212794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14:cNvPr>
              <p14:cNvContentPartPr/>
              <p14:nvPr/>
            </p14:nvContentPartPr>
            <p14:xfrm>
              <a:off x="9732071" y="2003465"/>
              <a:ext cx="5940" cy="17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8111" y="1999231"/>
                <a:ext cx="13860" cy="261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507460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811338" y="228600"/>
            <a:ext cx="5521325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11:5-20 Applications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066800"/>
            <a:ext cx="8458200" cy="4038600"/>
          </a:xfrm>
        </p:spPr>
        <p:txBody>
          <a:bodyPr/>
          <a:lstStyle/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Prophecy is proof of divine inspiration (Isa. 48:3, 5; John 13:19; 14:29)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real cause of war (Dan. 9:26; Mark 7:20-23; James 4:1-2; Prov. 4:23)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Earthly riches can be lost (Dan. 11:8; Matt. 6:19-20; 1 Tim. 6:7, 17)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leaders come and go (Dan. 2:44; Heb. 12:28)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is faithful to His people (2 Tim. 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026" y="5842982"/>
            <a:ext cx="212794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14:cNvPr>
              <p14:cNvContentPartPr/>
              <p14:nvPr/>
            </p14:nvContentPartPr>
            <p14:xfrm>
              <a:off x="9732071" y="2003465"/>
              <a:ext cx="5940" cy="17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8111" y="1999231"/>
                <a:ext cx="13860" cy="261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374076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811338" y="228600"/>
            <a:ext cx="5521325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11:5-20 Applications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066800"/>
            <a:ext cx="8458200" cy="4038600"/>
          </a:xfrm>
        </p:spPr>
        <p:txBody>
          <a:bodyPr/>
          <a:lstStyle/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Prophecy is proof of divine inspiration (Isa. 48:3, 5; John 13:19; 14:29)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real cause of war (Dan. 9:26; Mark 7:20-23; James 4:1-2; Prov. 4:23)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Earthly riches can be lost (Dan. 11:8; Matt. 6:19-20; 1 Tim. 6:7, 17)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leaders come and go (Dan. 2:44; Heb. 12:28)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is faithful to His people (2 Tim. 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026" y="5842982"/>
            <a:ext cx="212794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14:cNvPr>
              <p14:cNvContentPartPr/>
              <p14:nvPr/>
            </p14:nvContentPartPr>
            <p14:xfrm>
              <a:off x="9732071" y="2003465"/>
              <a:ext cx="5940" cy="17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8111" y="1999231"/>
                <a:ext cx="13860" cy="261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1356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66700"/>
            <a:ext cx="2943069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3467100" y="1905000"/>
            <a:ext cx="2209800" cy="28956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Statue </a:t>
            </a:r>
          </a:p>
          <a:p>
            <a:pPr algn="ctr" eaLnBrk="1" hangingPunct="1">
              <a:defRPr/>
            </a:pPr>
            <a:r>
              <a:rPr lang="en-US" alt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</a:p>
          <a:p>
            <a:pPr algn="ctr" eaLnBrk="1" hangingPunct="1">
              <a:defRPr/>
            </a:pPr>
            <a:r>
              <a:rPr lang="en-US" alt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Stone</a:t>
            </a:r>
          </a:p>
        </p:txBody>
      </p:sp>
      <p:pic>
        <p:nvPicPr>
          <p:cNvPr id="4" name="Picture 1026" descr="C:\STATUE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4759" y="266700"/>
            <a:ext cx="3150641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168716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811338" y="228600"/>
            <a:ext cx="5521325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11:5-20 Applications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066800"/>
            <a:ext cx="8458200" cy="4038600"/>
          </a:xfrm>
        </p:spPr>
        <p:txBody>
          <a:bodyPr/>
          <a:lstStyle/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Prophecy is proof of divine inspiration (Isa. 48:3, 5; John 13:19; 14:29)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real cause of war (Dan. 9:26; Mark 7:20-23; James 4:1-2; Prov. 4:23)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Earthly riches can be lost (Dan. 11:8; Matt. 6:19-20; 1 Tim. 6:7, 17)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leaders come and go (Dan. 2:44; Heb. 12:28)</a:t>
            </a:r>
          </a:p>
          <a:p>
            <a:pPr marL="460375" indent="-460375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is faithful to His people (2 Tim. 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026" y="5842982"/>
            <a:ext cx="212794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14:cNvPr>
              <p14:cNvContentPartPr/>
              <p14:nvPr/>
            </p14:nvContentPartPr>
            <p14:xfrm>
              <a:off x="9732071" y="2003465"/>
              <a:ext cx="5940" cy="17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8111" y="1999231"/>
                <a:ext cx="13860" cy="261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18594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15D36-92AF-4114-87E8-77A5CED72A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5720"/>
            <a:ext cx="8991600" cy="67665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00241" cy="268605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900"/>
              </a:spcAft>
              <a:buNone/>
              <a:defRPr/>
            </a:pPr>
            <a:r>
              <a:rPr lang="en-US" sz="2700" dirty="0"/>
              <a:t>	</a:t>
            </a:r>
            <a:r>
              <a:rPr lang="en-US" altLang="en-US" sz="4000" dirty="0">
                <a:solidFill>
                  <a:schemeClr val="tx2"/>
                </a:solidFill>
                <a:ea typeface="+mj-ea"/>
                <a:cs typeface="+mj-cs"/>
              </a:rPr>
              <a:t>2 Timothy 2:13</a:t>
            </a:r>
            <a:endParaRPr lang="en-US" sz="4000" dirty="0">
              <a:solidFill>
                <a:schemeClr val="tx2"/>
              </a:solidFill>
              <a:ea typeface="+mj-ea"/>
              <a:cs typeface="+mj-cs"/>
            </a:endParaRPr>
          </a:p>
          <a:p>
            <a:pPr marL="0" indent="0" algn="just">
              <a:buNone/>
              <a:defRPr/>
            </a:pPr>
            <a:r>
              <a:rPr lang="en-US" sz="3600" dirty="0"/>
              <a:t>“If </a:t>
            </a:r>
            <a:r>
              <a:rPr lang="en-US" sz="3600" b="1" u="sng" dirty="0">
                <a:solidFill>
                  <a:srgbClr val="FFFFCC"/>
                </a:solidFill>
              </a:rPr>
              <a:t>we</a:t>
            </a:r>
            <a:r>
              <a:rPr lang="en-US" sz="3600" dirty="0"/>
              <a:t> are </a:t>
            </a:r>
            <a:r>
              <a:rPr lang="en-US" sz="3600" b="1" u="sng" dirty="0">
                <a:solidFill>
                  <a:srgbClr val="FFFFCC"/>
                </a:solidFill>
              </a:rPr>
              <a:t>faithless</a:t>
            </a:r>
            <a:r>
              <a:rPr lang="en-US" sz="3600" dirty="0"/>
              <a:t>, </a:t>
            </a:r>
            <a:r>
              <a:rPr lang="en-US" sz="3600" b="1" u="sng" dirty="0">
                <a:solidFill>
                  <a:srgbClr val="FFFFCC"/>
                </a:solidFill>
              </a:rPr>
              <a:t>He</a:t>
            </a:r>
            <a:r>
              <a:rPr lang="en-US" sz="3600" dirty="0"/>
              <a:t> remains </a:t>
            </a:r>
            <a:r>
              <a:rPr lang="en-US" sz="3600" b="1" u="sng" dirty="0">
                <a:solidFill>
                  <a:srgbClr val="FFFFCC"/>
                </a:solidFill>
              </a:rPr>
              <a:t>faithful</a:t>
            </a:r>
            <a:r>
              <a:rPr lang="en-US" sz="3600" dirty="0"/>
              <a:t>, for He cannot deny Himself.”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9B8C60-3F74-4A9A-98DE-833ADC9195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429" y="2667000"/>
            <a:ext cx="4859141" cy="1828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40A8D6E-3746-40E1-A885-3029EAFD8477}"/>
                  </a:ext>
                </a:extLst>
              </p14:cNvPr>
              <p14:cNvContentPartPr/>
              <p14:nvPr/>
            </p14:nvContentPartPr>
            <p14:xfrm>
              <a:off x="9842771" y="1252145"/>
              <a:ext cx="23400" cy="1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40A8D6E-3746-40E1-A885-3029EAFD84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8516" y="1249985"/>
                <a:ext cx="31909" cy="4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8018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7630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Explanation of the Heavenly Messenger (10:10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Prophecy of the Heavenly Messenger (11:2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EC0A8BB6-96C2-425E-86EF-B8C13DE0D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52504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11:3-4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6741F40-2DB1-4976-A4C4-92C5A55FD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(11:2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219503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/>
              </a:rPr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/>
              </a:rPr>
              <a:t>Greece (</a:t>
            </a:r>
            <a:r>
              <a:rPr lang="en-US" dirty="0">
                <a:effectLst/>
              </a:rPr>
              <a:t>11:3-4</a:t>
            </a:r>
            <a:r>
              <a:rPr lang="en-US" altLang="en-US" dirty="0">
                <a:effectLst/>
              </a:rPr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/>
              </a:rPr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/>
              </a:rPr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  <a:effectLst/>
              </a:rPr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/>
              </a:rPr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71C556A-AC38-4D95-AF22-D0DAF4CB7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pPr algn="ctr"/>
            <a:r>
              <a:rPr lang="en-US" altLang="en-US" sz="3600" dirty="0"/>
              <a:t>IV. The Prophecy of the Heavenly Messenger </a:t>
            </a:r>
            <a:r>
              <a:rPr lang="en-US" altLang="en-US" sz="3200" dirty="0"/>
              <a:t>(11:2</a:t>
            </a:r>
            <a:r>
              <a:rPr lang="en-US" sz="3200" dirty="0"/>
              <a:t>–12:13</a:t>
            </a:r>
            <a:r>
              <a:rPr lang="en-US" altLang="en-US" sz="3200" dirty="0"/>
              <a:t>)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6431777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11:3-4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ABBDC8D-C613-4854-935E-D2B01A6E1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(11:2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022690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8773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Explanation of the Heavenly Messenger (10:10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Prophecy of the Heavenly Messenger (11:2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60362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096000" cy="746185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2514600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encourage Judah by emphasizing  the sovereignty of God during the Babylonian captivity and to teach  Judah how to live while outside the land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7612" y="4800600"/>
            <a:ext cx="472877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36896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3429000"/>
            <a:ext cx="75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“The </a:t>
            </a:r>
            <a:r>
              <a:rPr lang="en-US" sz="27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bless you and keep you; </a:t>
            </a: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sz="27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make his face shine on you and be gracious to you; </a:t>
            </a: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sz="27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turn his face toward you and give you peace.” (NIV)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149" y="1085850"/>
            <a:ext cx="4124302" cy="223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310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The Setting (10:1-3)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143000"/>
            <a:ext cx="4572000" cy="36576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36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Historically (v. 1)</a:t>
            </a:r>
          </a:p>
          <a:p>
            <a:pPr marL="914400" lvl="1" indent="-457200">
              <a:spcBef>
                <a:spcPct val="0"/>
              </a:spcBef>
              <a:spcAft>
                <a:spcPts val="3600"/>
              </a:spcAft>
              <a:buSzPct val="100000"/>
              <a:buAutoNum type="arabi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Cyrus of Persia</a:t>
            </a:r>
          </a:p>
          <a:p>
            <a:pPr marL="914400" lvl="1" indent="-457200">
              <a:spcBef>
                <a:spcPct val="0"/>
              </a:spcBef>
              <a:spcAft>
                <a:spcPts val="3600"/>
              </a:spcAft>
              <a:buSzPct val="100000"/>
              <a:buAutoNum type="arabi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year of Cyrus</a:t>
            </a:r>
          </a:p>
          <a:p>
            <a:pPr marL="457200" indent="-457200">
              <a:spcBef>
                <a:spcPct val="0"/>
              </a:spcBef>
              <a:spcAft>
                <a:spcPts val="36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Personally (v. 2-3)</a:t>
            </a:r>
          </a:p>
        </p:txBody>
      </p:sp>
      <p:pic>
        <p:nvPicPr>
          <p:cNvPr id="7" name="Picture 2" descr="Daniel-7_5-Bear-Beas-Final_edited">
            <a:extLst>
              <a:ext uri="{FF2B5EF4-FFF2-40B4-BE49-F238E27FC236}">
                <a16:creationId xmlns:a16="http://schemas.microsoft.com/office/drawing/2014/main" id="{99CF208B-EB17-4896-96F8-9C83BB5DA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5450" y="1033463"/>
            <a:ext cx="1272601" cy="2319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254283-3124-4754-AE79-D544EF823F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237" y="3526961"/>
            <a:ext cx="2230244" cy="1219200"/>
          </a:xfrm>
          <a:prstGeom prst="rect">
            <a:avLst/>
          </a:prstGeom>
        </p:spPr>
      </p:pic>
      <p:pic>
        <p:nvPicPr>
          <p:cNvPr id="8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6227E46F-3AB6-4229-AB44-5A0301888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65047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0" name="Group 30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72485561"/>
              </p:ext>
            </p:extLst>
          </p:nvPr>
        </p:nvGraphicFramePr>
        <p:xfrm>
          <a:off x="76200" y="228602"/>
          <a:ext cx="8991600" cy="640079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kern="1200" dirty="0">
                          <a:solidFill>
                            <a:srgbClr val="A5002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CHAPTER AND VERSE IN DANIEL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kern="1200" dirty="0">
                          <a:solidFill>
                            <a:srgbClr val="A5002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CHRONOLOGICAL DATE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kern="1200" dirty="0">
                          <a:solidFill>
                            <a:srgbClr val="A5002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BIBLICAL DATE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605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</a:t>
                      </a:r>
                      <a:r>
                        <a:rPr kumimoji="0" lang="en-US" altLang="en-US" sz="2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Jehoiakim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603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Nebuchadnezzar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Sat. night 10/12/539 (</a:t>
                      </a:r>
                      <a:r>
                        <a:rPr kumimoji="0" lang="en-US" altLang="en-US" sz="2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Hoehner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553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Belshazzar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551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Belshazzar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77163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538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Darius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839911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10:1</a:t>
                      </a: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536</a:t>
                      </a:r>
                      <a:endParaRPr kumimoji="0" lang="en-US" sz="2400" b="1" i="0" u="sng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sng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Cyrus</a:t>
                      </a: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778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113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7630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Explanation of the Heavenly Messenger (10:10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Prophecy of the Heavenly Messenger (11:2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E658014B-6D40-49A8-8805-ED740788E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71730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7630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Explanation of the Heavenly Messenger (10:10</a:t>
            </a: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Prophecy of the Heavenly Messenger (11:2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3856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8773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Explanation of the Heavenly Messenger (10:10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Prophecy of the Heavenly Messenger (11:2</a:t>
            </a: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76837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18354</TotalTime>
  <Words>2304</Words>
  <Application>Microsoft Office PowerPoint</Application>
  <PresentationFormat>On-screen Show (4:3)</PresentationFormat>
  <Paragraphs>339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Times New Roman</vt:lpstr>
      <vt:lpstr>Wingdings</vt:lpstr>
      <vt:lpstr>Azure</vt:lpstr>
      <vt:lpstr>THE BOOK OF DANIEL</vt:lpstr>
      <vt:lpstr>DANIEL 10-12 THE FINAL VISION</vt:lpstr>
      <vt:lpstr>Chapter 10–12 Outline</vt:lpstr>
      <vt:lpstr>Chapter 10–12 Outline</vt:lpstr>
      <vt:lpstr>I. The Setting (10:1-3)</vt:lpstr>
      <vt:lpstr>PowerPoint Presentation</vt:lpstr>
      <vt:lpstr>Chapter 10–12 Outline</vt:lpstr>
      <vt:lpstr>Chapter 10–12 Outline</vt:lpstr>
      <vt:lpstr>Chapter 10–12 Outline</vt:lpstr>
      <vt:lpstr>IV. The Prophecy of the Heavenly Messenger (11:2–12:13)</vt:lpstr>
      <vt:lpstr>IV. The Prophecy of the Heavenly Messenger (11:2–12:13)</vt:lpstr>
      <vt:lpstr>PERSIA 11:2</vt:lpstr>
      <vt:lpstr>IV. The Prophecy of the Heavenly Messenger (11:2–12:13)</vt:lpstr>
      <vt:lpstr>GREECE 11:3-4</vt:lpstr>
      <vt:lpstr>Four Generals Daniel 7:6; 8:8, 22</vt:lpstr>
      <vt:lpstr>PowerPoint Presentation</vt:lpstr>
      <vt:lpstr>Four Generals Daniel 7:6; 8:8, 22</vt:lpstr>
      <vt:lpstr>IV. The Prophecy of the Heavenly Messenger (11:2–12:13)</vt:lpstr>
      <vt:lpstr>PTOLEMIES AND SELEUCIDS 11:5-20</vt:lpstr>
      <vt:lpstr>PowerPoint Presentation</vt:lpstr>
      <vt:lpstr>Four Generals Daniel 7:6; 8:8, 22</vt:lpstr>
      <vt:lpstr>PowerPoint Presentation</vt:lpstr>
      <vt:lpstr>PowerPoint Presentation</vt:lpstr>
      <vt:lpstr>PowerPoint Presentation</vt:lpstr>
      <vt:lpstr>Daniel 11:13-16</vt:lpstr>
      <vt:lpstr>PowerPoint Presentation</vt:lpstr>
      <vt:lpstr>Daniel 11:17</vt:lpstr>
      <vt:lpstr>PowerPoint Presentation</vt:lpstr>
      <vt:lpstr>Daniel 11:18-19</vt:lpstr>
      <vt:lpstr>PowerPoint Presentation</vt:lpstr>
      <vt:lpstr>Daniel 11:20</vt:lpstr>
      <vt:lpstr>Daniel 11:5-20 Applications</vt:lpstr>
      <vt:lpstr>Daniel 11:5-20 Applications</vt:lpstr>
      <vt:lpstr>Daniel 11:5-20 Applications</vt:lpstr>
      <vt:lpstr>Daniel 11:5-20 Applications</vt:lpstr>
      <vt:lpstr>Daniel 11:5-20 Applications</vt:lpstr>
      <vt:lpstr>PowerPoint Presentation</vt:lpstr>
      <vt:lpstr>Daniel 11:5-20 Applications</vt:lpstr>
      <vt:lpstr>PowerPoint Presentation</vt:lpstr>
      <vt:lpstr>IV. The Prophecy of the Heavenly Messenger (11:2–12:13)</vt:lpstr>
      <vt:lpstr>IV. The Prophecy of the Heavenly Messenger (11:2–12:13)</vt:lpstr>
      <vt:lpstr>IV. The Prophecy of the Heavenly Messenger (11:2–12:13)</vt:lpstr>
      <vt:lpstr>Conclusion</vt:lpstr>
      <vt:lpstr>Chapter 10–12 Outline</vt:lpstr>
      <vt:lpstr>Purpose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</dc:title>
  <dc:subject>Daniel</dc:subject>
  <dc:creator>A. Woods</dc:creator>
  <dc:description>Modified by Jim McGowan</dc:description>
  <cp:lastModifiedBy>Jim McGowan</cp:lastModifiedBy>
  <cp:revision>1806</cp:revision>
  <cp:lastPrinted>2017-02-05T01:03:10Z</cp:lastPrinted>
  <dcterms:created xsi:type="dcterms:W3CDTF">2009-03-17T12:21:13Z</dcterms:created>
  <dcterms:modified xsi:type="dcterms:W3CDTF">2017-12-17T01:22:18Z</dcterms:modified>
</cp:coreProperties>
</file>