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9.xml" ContentType="application/vnd.openxmlformats-officedocument.presentationml.notesSlide+xml"/>
  <Override PartName="/ppt/ink/ink1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0.xml" ContentType="application/inkml+xml"/>
  <Override PartName="/ppt/notesSlides/notesSlide15.xml" ContentType="application/vnd.openxmlformats-officedocument.presentationml.notesSlide+xml"/>
  <Override PartName="/ppt/ink/ink21.xml" ContentType="application/inkml+xml"/>
  <Override PartName="/ppt/notesSlides/notesSlide16.xml" ContentType="application/vnd.openxmlformats-officedocument.presentationml.notesSlide+xml"/>
  <Override PartName="/ppt/ink/ink22.xml" ContentType="application/inkml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372" r:id="rId3"/>
    <p:sldId id="373" r:id="rId4"/>
    <p:sldId id="374" r:id="rId5"/>
    <p:sldId id="257" r:id="rId6"/>
    <p:sldId id="400" r:id="rId7"/>
    <p:sldId id="375" r:id="rId8"/>
    <p:sldId id="337" r:id="rId9"/>
    <p:sldId id="405" r:id="rId10"/>
    <p:sldId id="402" r:id="rId11"/>
    <p:sldId id="379" r:id="rId12"/>
    <p:sldId id="474" r:id="rId13"/>
    <p:sldId id="433" r:id="rId14"/>
    <p:sldId id="467" r:id="rId15"/>
    <p:sldId id="486" r:id="rId16"/>
    <p:sldId id="435" r:id="rId17"/>
    <p:sldId id="436" r:id="rId18"/>
    <p:sldId id="455" r:id="rId19"/>
    <p:sldId id="487" r:id="rId20"/>
    <p:sldId id="438" r:id="rId21"/>
    <p:sldId id="451" r:id="rId22"/>
    <p:sldId id="439" r:id="rId23"/>
    <p:sldId id="453" r:id="rId24"/>
    <p:sldId id="452" r:id="rId25"/>
    <p:sldId id="454" r:id="rId26"/>
    <p:sldId id="472" r:id="rId27"/>
    <p:sldId id="488" r:id="rId28"/>
    <p:sldId id="457" r:id="rId29"/>
    <p:sldId id="458" r:id="rId30"/>
    <p:sldId id="489" r:id="rId31"/>
    <p:sldId id="476" r:id="rId32"/>
    <p:sldId id="477" r:id="rId33"/>
    <p:sldId id="478" r:id="rId34"/>
    <p:sldId id="490" r:id="rId35"/>
    <p:sldId id="475" r:id="rId36"/>
    <p:sldId id="442" r:id="rId37"/>
    <p:sldId id="473" r:id="rId38"/>
    <p:sldId id="459" r:id="rId39"/>
    <p:sldId id="460" r:id="rId40"/>
    <p:sldId id="480" r:id="rId41"/>
    <p:sldId id="479" r:id="rId42"/>
    <p:sldId id="481" r:id="rId43"/>
    <p:sldId id="483" r:id="rId44"/>
    <p:sldId id="484" r:id="rId45"/>
    <p:sldId id="461" r:id="rId46"/>
    <p:sldId id="482" r:id="rId47"/>
    <p:sldId id="445" r:id="rId48"/>
    <p:sldId id="491" r:id="rId49"/>
    <p:sldId id="464" r:id="rId50"/>
    <p:sldId id="492" r:id="rId51"/>
    <p:sldId id="465" r:id="rId52"/>
    <p:sldId id="493" r:id="rId53"/>
    <p:sldId id="466" r:id="rId54"/>
    <p:sldId id="494" r:id="rId55"/>
    <p:sldId id="495" r:id="rId56"/>
    <p:sldId id="443" r:id="rId57"/>
    <p:sldId id="496" r:id="rId58"/>
    <p:sldId id="497" r:id="rId59"/>
    <p:sldId id="406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3" autoAdjust="0"/>
    <p:restoredTop sz="90929"/>
  </p:normalViewPr>
  <p:slideViewPr>
    <p:cSldViewPr>
      <p:cViewPr>
        <p:scale>
          <a:sx n="80" d="100"/>
          <a:sy n="80" d="100"/>
        </p:scale>
        <p:origin x="96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12/17/2017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7">1 51 4000,'0'0'-576,"0"0"288,0 0 128,0 0 192,0 0 64,0 0-32,0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0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33037 2756 5248,'-33'-33'2016,"33"33"-1088,0 33-1152,0-33 256,33 0-864,-33 0-320,0 0-800,0 0-320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16:2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32738 5031 6400,'-33'-17'2464,"33"17"-1344,-17 0-1184,17 0 544,0 0-352,0 0-64,-17 0-32,17 0-32,0 0 0,0 0-96,0 0 64,0 0-384,0 0-160,0 0-2144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22:4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12003 5031 5248,'-33'0'2016,"66"-33"-1088,-66 33-864,33 0 384,0 0-160,0 0 0,0 0-160,0 0-96,0 0 0,0 0 32,0 33 32,0-33-384,0 0-224,0 0-704,0 0-1632,0 0 192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22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12949 5213 6016,'0'-17'2272,"0"17"-1216,0 0-672,0 0 672,0 0-608,0 0-160,0 0-192,0 0 0,0 0-64,0 0-512,0 0-224,17 0-864,-17 0-288,17 0-576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24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12252 1046 3328,'0'-17'1216,"0"17"-640,0 0-384,0 0 352,0 0-288,0 17-128,17-17-1152,-17 17-512,0-17 128,17 17 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24:3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12434 1362 2304,'17'-33'864,"0"33"-448,-17 0-480,16 0 128,1-17-64,-1 0 0,1 17 0,0 0 0,16 0 192,0 0 128,17 17 32,0-17 32,-1 0-64,18 0 32,16 0-128,17 0-64,16 0 0,-17 0-32,18 0-160,32 17 32,-16-17 0,0 16 64,-17 1-32,0 0-32,17-1 32,-17 1 32,1-1 32,-18 1 32,1 16 64,-17-16 96,0 0 0,-17-17 0,-16 16-160,0 1-96,0-17 0,-17 16-896,-17 1-1632,1-17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24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12252 1046 3328,'0'-17'1216,"0"17"-640,0 0-384,0 0 352,0 0-288,0 17-128,17-17-1152,-17 17-512,0-17 128,17 17 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24:3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12434 1362 2304,'17'-33'864,"0"33"-448,-17 0-480,16 0 128,1-17-64,-1 0 0,1 17 0,0 0 0,16 0 192,0 0 128,17 17 32,0-17 32,-1 0-64,18 0 32,16 0-128,17 0-64,16 0 0,-17 0-32,18 0-160,32 17 32,-16-17 0,0 16 64,-17 1-32,0 0-32,17-1 32,-17 1 32,1-1 32,-18 1 32,1 16 64,-17-16 96,0 0 0,-17-17 0,-16 16-160,0 1-96,0-17 0,-17 16-896,-17 1-1632,1-17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29:1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27226 3337 3200,'0'-17'1216,"17"17"-640,-17 0 160,0 0 576,0 0 32,-17 0 32,17 0-96,0 0-96,0 0-640,0 0-32,0 0 0,0 0-192,0 0-96,0 0-128,0 17-96,0-17-192,17 0-128,-17 17-1568,17-17-704,-1 0-704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33:5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18214 5910 3072,'0'-17'1120,"0"17"-576,0 0-640,0 0 256,0 0-128,0 0 64,0 0 224,0 0 160,0 0 320,0 0 224,0 0-192,0 0-32,0 0-160,0 0-32,0 0-320,0 0-32,0 0-32,0 0-96,0 0-32,-17 17-32,17-17-64,0 0-64,-17 17 32,17-17 32,0 16 64,-17 1-32,17-17-32,0 33-64,-16-16 32,16 16 32,0 0 0,0 17-96,0 0 64,0 0 32,-17-1 64,17 1-32,0 0-32,0 0 32,-17-17-32,17 0 0,0 17 0,-16-17 0,16 17 64,0 0-32,0-17-32,0 17 32,0 0-32,0 0-96,0-1 64,0-15 32,0 15 0,0-15 0,-17 15 0,17-15 0,0-1 64,-17 0-32,17-16 64,0 16-128,0 0 0,0-16-32,0 16 0,0 17 64,0-17 64,0 17-32,0-1-32,0 1 32,0 0-32,0-17 0,0 17 0,-17-17 0,17 1 64,0-1-96,0 0 0,0 0 32,0 0 0,0 1 0,0-18 0,-16 17 0,16-16 64,0 16-96,0 0 0,0 1 32,0-18 0,0 17 0,0 1 64,0-1-32,0-17-32,0 34-64,0-16 32,0-18 448,0 17 192,0 1-160,0-18-96,0 1-128,0-1-64,0 18-32,0-18 0,0 1-160,0-1 32,0-16 64,0 17 32,0 0-32,-17-17 32,17 16-64,0-16-32,0 17-320,0-17-128,-17 0-288,17 0 0,0 0-256,0-17-96,0 17-1952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0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33037 2756 5248,'-33'-33'2016,"33"33"-1088,0 33-1152,0-33 256,33 0-864,-33 0-320,0 0-800,0 0-320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38:5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11239 15141 1792,'0'-17'704,"0"17"-384,17-16 96,-17 16 352,0 0 160,16 0 64,-16 0 96,0-17 64,0 17-512,17 0-192,-17 0-288,16 0-128,-16 0 64,17 0-64,0 0 64,-1 0 0,1 0 32,16 0 192,0 0 192,1 0-64,15 0 0,18 0-192,-1 0 0,1 0-160,-1 0-64,17 0 0,17 0-32,-1 0 0,-16 0 0,33 0 0,-16 0 64,0 0-32,-1 0 64,1 0-64,-1 0-32,1 0 96,0 0 0,-17 0 160,0 0 96,0 0-64,-17 0 0,0 0-160,1-17-32,-17 17 96,-17 0 32,0 0 32,0 0 0,-16 0-64,16 0-32,-33 0-32,17 0 0,-1 0-64,-16 0 32,17-16-64,-17 16-32,16 0 32,1 0 32,-17 0-32,17 0 64,-17 0 64,0 0 127,16 0-127,-16 0-32,0 0-64,0 0-64,17 0-64,-17-17 32,0 17 32,16 0 0,-16 0 0,0 0 64,0 0-32,0 0-32,0 0 288,0 0 128,0 0-128,0 0-32,0 0-192,0 0-64,0 0 0,0 0 64,0 0-192,0 0 32,0 0 160,0 0 128,0 0-96,0 0-64,0 0-96,0 0 32,0 0 32,0 0 64,0 0-32,0 0-32,-16 0-832,16 0-319,0 17-1697,-17-17-704,17-17-128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38:5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11239 15141 1792,'0'-17'704,"0"17"-384,17-16 96,-17 16 352,0 0 160,16 0 64,-16 0 96,0-17 64,0 17-512,17 0-192,-17 0-288,16 0-128,-16 0 64,17 0-64,0 0 64,-1 0 0,1 0 32,16 0 192,0 0 192,1 0-64,15 0 0,18 0-192,-1 0 0,1 0-160,-1 0-64,17 0 0,17 0-32,-1 0 0,-16 0 0,33 0 0,-16 0 64,0 0-32,-1 0 64,1 0-64,-1 0-32,1 0 96,0 0 0,-17 0 160,0 0 96,0 0-64,-17 0 0,0 0-160,1-17-32,-17 17 96,-17 0 32,0 0 32,0 0 0,-16 0-64,16 0-32,-33 0-32,17 0 0,-1 0-64,-16 0 32,17-16-64,-17 16-32,16 0 32,1 0 32,-17 0-32,17 0 64,-17 0 64,0 0 127,16 0-127,-16 0-32,0 0-64,0 0-64,17 0-64,-17-17 32,0 17 32,16 0 0,-16 0 0,0 0 64,0 0-32,0 0-32,0 0 288,0 0 128,0 0-128,0 0-32,0 0-192,0 0-64,0 0 0,0 0 64,0 0-192,0 0 32,0 0 160,0 0 128,0 0-96,0 0-64,0 0-96,0 0 32,0 0 32,0 0 64,0 0-32,0 0-32,-16 0-832,16 0-319,0 17-1697,-17-17-704,17-17-128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0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33037 2756 5248,'-33'-33'2016,"33"33"-1088,0 33-1152,0-33 256,33 0-864,-33 0-320,0 0-800,0 0-320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0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33037 2756 5248,'-33'-33'2016,"33"33"-1088,0 33-1152,0-33 256,33 0-864,-33 0-320,0 0-800,0 0-320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0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33037 2756 5248,'-33'-33'2016,"33"33"-1088,0 33-1152,0-33 256,33 0-864,-33 0-320,0 0-800,0 0-320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14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19872 11085 6144,'-33'0'2272,"33"0"-1216,-34 0-960,34 0 480,0 0-352,0 0-64,0 0-1024,0 0-448,0 0-1312,17 0-576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14:0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19906 11051 3328,'0'33'1312,"0"-33"-704,33 0-2112,-33 0-448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14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19939 11484 5376,'-17'0'2112,"17"-17"-1152,0 0-3296,0 17-704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14:0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20171 11301 7296,'-17'-17'2720,"17"17"-1472,17 0-1952,0 0 256,-1-17-2496,1 0-992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16:0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33037 2756 5248,'-33'-33'2016,"33"33"-1088,0 33-1152,0-33 256,33 0-864,-33 0-320,0 0-800,0 0-320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99408" indent="-307464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29858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21801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13744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705688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97631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89574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81517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6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826B3-0C0A-4C69-9E06-A25AB907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B4D64-DB76-4A0A-A525-4DEDA57AA53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47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7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48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50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2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52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54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96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55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9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6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58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4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434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13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3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14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1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15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19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9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27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3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30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82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36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12/17/2017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520-37C3-473E-85E6-D362048BC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25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232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6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6" r:id="rId13"/>
    <p:sldLayoutId id="2147483927" r:id="rId14"/>
    <p:sldLayoutId id="2147483928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6.xm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customXml" Target="../ink/ink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customXml" Target="../ink/ink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customXml" Target="../ink/ink1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customXml" Target="../ink/ink15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customXml" Target="../ink/ink17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ilmtfPvJHYAhUPwmMKHTTqAPAQjRwIBw&amp;url=http%3A%2F%2Flismorebiblechurch.org%2Fsermon-series%2Fpersecutor-turned-proclaimer%2F&amp;psig=AOvVaw1aYU59Yy-si5Au0ZOk3fJ8&amp;ust=151361474757782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customXml" Target="../ink/ink19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customXml" Target="../ink/ink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customXml" Target="../ink/ink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customXml" Target="../ink/ink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8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Church Word Pictures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5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Shepherd/sheep – John 10:16; Acts 20:28;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13:20; 1 Pet 5:2-4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Head/body – Rom 12:5; 1 Cor 12:12-13;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1:22-23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Bride/groom –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5:22-33; 2 Cor 11:2-3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Temple – 1 Cor 3:16-17; </a:t>
            </a: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2:19-22; Gal 6:10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High priest/priesthood – </a:t>
            </a:r>
            <a:r>
              <a:rPr lang="en-US" dirty="0" err="1">
                <a:cs typeface="Calibri" panose="020F0502020204030204" pitchFamily="34" charset="0"/>
              </a:rPr>
              <a:t>Heb</a:t>
            </a:r>
            <a:r>
              <a:rPr lang="en-US" dirty="0">
                <a:cs typeface="Calibri" panose="020F0502020204030204" pitchFamily="34" charset="0"/>
              </a:rPr>
              <a:t> 4:14-15; 1 Pet 2:5-9; Rev 1:6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Pillar of truth – 1 Tim 3:15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Calibri" panose="020F0502020204030204" pitchFamily="34" charset="0"/>
              </a:rPr>
              <a:t>Vine and branches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17307588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081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8686800" cy="21321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382B50-4E3F-4207-8BA7-0DD9794A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The Seven Dispensations</a:t>
            </a:r>
          </a:p>
        </p:txBody>
      </p:sp>
    </p:spTree>
    <p:extLst>
      <p:ext uri="{BB962C8B-B14F-4D97-AF65-F5344CB8AC3E}">
        <p14:creationId xmlns:p14="http://schemas.microsoft.com/office/powerpoint/2010/main" val="456979387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156" y="1257300"/>
            <a:ext cx="8475689" cy="4991100"/>
          </a:xfrm>
        </p:spPr>
        <p:txBody>
          <a:bodyPr/>
          <a:lstStyle/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referred to the Church in the future tense (Matt. 16:18)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referred to the Church as a “mystery” (Eph. 3:4-5, 9) 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Christ became the head of the Church (Eph. 5:23) after His Ascension (Eph. 1:20-22)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spiritual gifts (1 Cor. 12:7; 14:26) only came into existence after His Ascension (Eph. 4:7-11)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76200"/>
            <a:ext cx="810313" cy="109728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14:cNvPr>
              <p14:cNvContentPartPr/>
              <p14:nvPr/>
            </p14:nvContentPartPr>
            <p14:xfrm>
              <a:off x="9968609" y="920335"/>
              <a:ext cx="6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66449" y="918175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42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(joining, uniting, identifying)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601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156" y="1257300"/>
            <a:ext cx="8475689" cy="4991100"/>
          </a:xfrm>
        </p:spPr>
        <p:txBody>
          <a:bodyPr/>
          <a:lstStyle/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referred to the Church in the future tense (Matt. 16:18)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referred to the Church as a “mystery” (Eph. 3:4-5, 9) 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Christ became the head of the Church (Eph. 5:23) after His Ascension (Eph. 1:20-22)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spiritual gifts (1 Cor. 12:7; 14:26) only came into existence after His Ascension (Eph. 4:7-11)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76200"/>
            <a:ext cx="810313" cy="109728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14:cNvPr>
              <p14:cNvContentPartPr/>
              <p14:nvPr/>
            </p14:nvContentPartPr>
            <p14:xfrm>
              <a:off x="9968609" y="920335"/>
              <a:ext cx="6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66449" y="918175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45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1" y="76200"/>
            <a:ext cx="8915400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16:18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also say to you that you are Peter, and upon this rock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will build [</a:t>
            </a:r>
            <a:r>
              <a:rPr lang="en-US" sz="40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oikodomeō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 My church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the gates of Hades will not overpower it.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5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6" y="76200"/>
            <a:ext cx="8791575" cy="45550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7:38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is the one who was in the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congregation [</a:t>
            </a:r>
            <a:r>
              <a:rPr lang="en-US" sz="40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ekklēsia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wilderness together with the angel who was speaking to him on Mount Sinai, and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was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our fathers; and he received living oracles to pass on to you.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0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0" y="76200"/>
            <a:ext cx="8839199" cy="27084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4:4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when the fullness of the time came, God sent forth His Son, born of a woman,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born under the Law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4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156" y="1257300"/>
            <a:ext cx="8475689" cy="4991100"/>
          </a:xfrm>
        </p:spPr>
        <p:txBody>
          <a:bodyPr/>
          <a:lstStyle/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referred to the Church in the future tense (Matt. 16:18)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referred to the Church as a “mystery” (Eph. 3:4-5, 9) 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Christ became the head of the Church (Eph. 5:23) after His Ascension (Eph. 1:20-22)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spiritual gifts (1 Cor. 12:7; 14:26) only came into existence after His Ascension (Eph. 4:7-11)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76200"/>
            <a:ext cx="810313" cy="109728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14:cNvPr>
              <p14:cNvContentPartPr/>
              <p14:nvPr/>
            </p14:nvContentPartPr>
            <p14:xfrm>
              <a:off x="9968609" y="920335"/>
              <a:ext cx="6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66449" y="918175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99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76200"/>
            <a:ext cx="8744137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16:25-26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Now to Him who is able to establish you according to my gospel and the preaching of Jesus Christ, according to the revelation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mystery which has been kept secret for long ages past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now is manifested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by the Scriptures of the prophets, according to the commandment of the eternal God, has been made known to all the nations, leading to obedience of faith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52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47" y="76200"/>
            <a:ext cx="9108705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Colossians 1:26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which has been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hidden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ages and generations,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 been manifested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to His.”</a:t>
            </a:r>
            <a:endParaRPr lang="en-US" altLang="en-US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9409E-620A-4BB4-B55B-27B66C889B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004" y="2819399"/>
            <a:ext cx="276999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88B94B-F02B-4366-BCB6-FB1593123494}"/>
                  </a:ext>
                </a:extLst>
              </p14:cNvPr>
              <p14:cNvContentPartPr/>
              <p14:nvPr/>
            </p14:nvContentPartPr>
            <p14:xfrm>
              <a:off x="5217329" y="3900593"/>
              <a:ext cx="24120" cy="1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88B94B-F02B-4366-BCB6-FB15931234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3009" y="3898433"/>
                <a:ext cx="3276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A384A3-9D6C-4CE8-972D-4964ECEC420A}"/>
                  </a:ext>
                </a:extLst>
              </p14:cNvPr>
              <p14:cNvContentPartPr/>
              <p14:nvPr/>
            </p14:nvContentPartPr>
            <p14:xfrm>
              <a:off x="5253149" y="3888713"/>
              <a:ext cx="6120" cy="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A384A3-9D6C-4CE8-972D-4964ECEC42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0989" y="3886553"/>
                <a:ext cx="104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66CEB4-C165-473F-8CE2-E4A4FE11143E}"/>
                  </a:ext>
                </a:extLst>
              </p14:cNvPr>
              <p14:cNvContentPartPr/>
              <p14:nvPr/>
            </p14:nvContentPartPr>
            <p14:xfrm>
              <a:off x="5259269" y="4032173"/>
              <a:ext cx="6120" cy="120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66CEB4-C165-473F-8CE2-E4A4FE1114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5189" y="4028038"/>
                <a:ext cx="14280" cy="20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04F0A6-7792-4FD2-B5B9-EE59AF5CBC88}"/>
                  </a:ext>
                </a:extLst>
              </p14:cNvPr>
              <p14:cNvContentPartPr/>
              <p14:nvPr/>
            </p14:nvContentPartPr>
            <p14:xfrm>
              <a:off x="5342789" y="3960353"/>
              <a:ext cx="24120" cy="181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04F0A6-7792-4FD2-B5B9-EE59AF5CBC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8469" y="3956075"/>
                <a:ext cx="32760" cy="267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061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“Mystery” Defined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81534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N.T, it [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mystērion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denotes, not the mysterious (as with the Eng. word), but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which, being outside the range of unassisted natural apprehension, can be made known only by Divine revelation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is made known in a manner and at a time appointed by God, and to those who are illumined by His Spirit.”</a:t>
            </a: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800100" y="60960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W. E. Vine, Merrill F. Unger, and William White, </a:t>
            </a:r>
            <a:r>
              <a:rPr lang="en-US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Vine's Complete Expository Dictionary of the Old and New Testament Words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(Nashville: Nelson, 1996), 424.</a:t>
            </a:r>
          </a:p>
        </p:txBody>
      </p:sp>
    </p:spTree>
    <p:extLst>
      <p:ext uri="{BB962C8B-B14F-4D97-AF65-F5344CB8AC3E}">
        <p14:creationId xmlns:p14="http://schemas.microsoft.com/office/powerpoint/2010/main" val="155923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76200"/>
            <a:ext cx="89916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3:3-6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by revelation there was made known to me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mystery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 I wrote before in brief.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referring to this, when you read you can understand my insight into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mystery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Christ,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in other generations was not made known to the sons of men, as it has now been revealed to His holy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prophets in the Spirit;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to be specific, that the Gentiles are fellow heirs and fellow members of the body, and fellow partakers of the promise in Christ Jesus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through the gospel”.</a:t>
            </a:r>
            <a:endParaRPr lang="en-US" alt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163516"/>
            <a:ext cx="8744137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3:9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to bring to light what is the administration of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mystery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which for ages has been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hidden in God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created all things.”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AB11C-0C5C-47DE-9AE9-947CBCEA3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004" y="2819399"/>
            <a:ext cx="276999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20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14300" y="76200"/>
            <a:ext cx="8915400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2:15-16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“by abolishing in His flesh the enmity,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Law of commandments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ordinances, so that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in Himself He might make the two into one new man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establishing peace,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might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reconcile them both in one body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God through the cross, by it having put to death the enmity.”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3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14300" y="76200"/>
            <a:ext cx="8915400" cy="4001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Ruth 1:16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Ruth said, “Do not urge me to leave you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back from following you; for where you go, I will go, and where you lodge, I will lodge.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people </a:t>
            </a:r>
            <a:r>
              <a:rPr lang="en-US" sz="40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shall be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my people, and your God, my God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24711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156" y="1257300"/>
            <a:ext cx="8475689" cy="4991100"/>
          </a:xfrm>
        </p:spPr>
        <p:txBody>
          <a:bodyPr/>
          <a:lstStyle/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referred to the Church in the future tense (Matt. 16:18)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referred to the Church as a “mystery” (Eph. 3:4-5, 9) 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Christ became the head of the Church (Eph. 5:23) after His Ascension (Eph. 1:20-22)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spiritual gifts (1 Cor. 12:7; 14:26) only came into existence after His Ascension (Eph. 4:7-11)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76200"/>
            <a:ext cx="810313" cy="109728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14:cNvPr>
              <p14:cNvContentPartPr/>
              <p14:nvPr/>
            </p14:nvContentPartPr>
            <p14:xfrm>
              <a:off x="9968609" y="920335"/>
              <a:ext cx="6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66449" y="918175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30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14300" y="76200"/>
            <a:ext cx="8915400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 5:23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the husband is the head of the wife, as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 also is the head of the church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He Himself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Savior of the body.</a:t>
            </a:r>
          </a:p>
        </p:txBody>
      </p:sp>
    </p:spTree>
    <p:extLst>
      <p:ext uri="{BB962C8B-B14F-4D97-AF65-F5344CB8AC3E}">
        <p14:creationId xmlns:p14="http://schemas.microsoft.com/office/powerpoint/2010/main" val="49524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38100" y="76200"/>
            <a:ext cx="9067800" cy="52322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 1:20-22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He brought about in Christ, when He raised Him from the dead and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seated Him at His right hand in the heavenly places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 above all rule and authority and power and dominion, and every name that is named, not only in this age but also in the one to come.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put all things in subjection under His feet, and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gave Him as head over all things to the church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is His body, the fullness of Him who fills all in all.</a:t>
            </a:r>
          </a:p>
        </p:txBody>
      </p:sp>
    </p:spTree>
    <p:extLst>
      <p:ext uri="{BB962C8B-B14F-4D97-AF65-F5344CB8AC3E}">
        <p14:creationId xmlns:p14="http://schemas.microsoft.com/office/powerpoint/2010/main" val="71562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93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156" y="1257300"/>
            <a:ext cx="8657444" cy="4991100"/>
          </a:xfrm>
        </p:spPr>
        <p:txBody>
          <a:bodyPr/>
          <a:lstStyle/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referred to the Church in the future tense (Matt. 16:18)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referred to the Church as a “mystery” (Eph. 3:4-5, 9) 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Christ became the head of the Church (Eph. 5:23) after His Ascension (Eph. 1:20-22)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spiritual gifts (1 Cor. 12:7; 14:26) only came into existence after His Ascension (Eph. 4:7-11)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76200"/>
            <a:ext cx="810313" cy="109728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14:cNvPr>
              <p14:cNvContentPartPr/>
              <p14:nvPr/>
            </p14:nvContentPartPr>
            <p14:xfrm>
              <a:off x="9968609" y="920335"/>
              <a:ext cx="6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66449" y="918175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684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7" y="57075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76200"/>
            <a:ext cx="8915400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12:7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But to each one is given the manifestation of the Spirit </a:t>
            </a:r>
            <a:r>
              <a:rPr lang="en-US" sz="4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the common good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F742C9-0E41-431B-8CEC-B9CF1AFE2068}"/>
                  </a:ext>
                </a:extLst>
              </p14:cNvPr>
              <p14:cNvContentPartPr/>
              <p14:nvPr/>
            </p14:nvContentPartPr>
            <p14:xfrm>
              <a:off x="9849089" y="1715213"/>
              <a:ext cx="24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F742C9-0E41-431B-8CEC-B9CF1AFE20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4769" y="1711133"/>
                <a:ext cx="32760" cy="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135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0" y="76200"/>
            <a:ext cx="8815391" cy="4001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14:26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the outcome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then, brethren? When you assemble, each one has a psalm, has a teaching, has a revelation, has a tongue, has an interpretation.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all things be done for edification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95C414-74D6-4F0D-93D4-E3EA4C9C0B33}"/>
                  </a:ext>
                </a:extLst>
              </p14:cNvPr>
              <p14:cNvContentPartPr/>
              <p14:nvPr/>
            </p14:nvContentPartPr>
            <p14:xfrm>
              <a:off x="2396549" y="1709093"/>
              <a:ext cx="6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95C414-74D6-4F0D-93D4-E3EA4C9C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4389" y="1706933"/>
                <a:ext cx="104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277406-1180-47FD-A6D5-E2B14437F13C}"/>
                  </a:ext>
                </a:extLst>
              </p14:cNvPr>
              <p14:cNvContentPartPr/>
              <p14:nvPr/>
            </p14:nvContentPartPr>
            <p14:xfrm>
              <a:off x="2749169" y="1780913"/>
              <a:ext cx="12060" cy="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277406-1180-47FD-A6D5-E2B14437F1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5034" y="1776833"/>
                <a:ext cx="20330" cy="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654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58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76200"/>
            <a:ext cx="9108705" cy="5216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 4:7-12 (NASB)</a:t>
            </a:r>
          </a:p>
          <a:p>
            <a:pPr algn="just"/>
            <a:r>
              <a:rPr lang="en-US" sz="35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3550" dirty="0">
                <a:latin typeface="Calibri" panose="020F0502020204030204" pitchFamily="34" charset="0"/>
                <a:cs typeface="Calibri" panose="020F0502020204030204" pitchFamily="34" charset="0"/>
              </a:rPr>
              <a:t>But to each one of us grace was given according to the measure of Christ’s gift. </a:t>
            </a:r>
            <a:r>
              <a:rPr lang="en-US" sz="35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550" dirty="0">
                <a:latin typeface="Calibri" panose="020F0502020204030204" pitchFamily="34" charset="0"/>
                <a:cs typeface="Calibri" panose="020F0502020204030204" pitchFamily="34" charset="0"/>
              </a:rPr>
              <a:t> Therefore it says, “When He ascended on high, He led captive a host of captives, And He gave gifts to men.” </a:t>
            </a:r>
            <a:r>
              <a:rPr lang="en-US" sz="35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550" dirty="0">
                <a:latin typeface="Calibri" panose="020F0502020204030204" pitchFamily="34" charset="0"/>
                <a:cs typeface="Calibri" panose="020F0502020204030204" pitchFamily="34" charset="0"/>
              </a:rPr>
              <a:t> (Now this expression, “He ascended,” what does it mean except that He also had descended into the lower parts of the earth? </a:t>
            </a:r>
            <a:r>
              <a:rPr lang="en-US" sz="35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550" dirty="0">
                <a:latin typeface="Calibri" panose="020F0502020204030204" pitchFamily="34" charset="0"/>
                <a:cs typeface="Calibri" panose="020F0502020204030204" pitchFamily="34" charset="0"/>
              </a:rPr>
              <a:t> He who descended is Himself also 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45A6CF-EFDA-405B-90AD-629BE0B145DB}"/>
                  </a:ext>
                </a:extLst>
              </p14:cNvPr>
              <p14:cNvContentPartPr/>
              <p14:nvPr/>
            </p14:nvContentPartPr>
            <p14:xfrm>
              <a:off x="2498069" y="286769"/>
              <a:ext cx="12060" cy="181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45A6CF-EFDA-405B-90AD-629BE0B14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3934" y="282491"/>
                <a:ext cx="20330" cy="26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B487D6-0A2D-422F-9F76-393E035C7227}"/>
                  </a:ext>
                </a:extLst>
              </p14:cNvPr>
              <p14:cNvContentPartPr/>
              <p14:nvPr/>
            </p14:nvContentPartPr>
            <p14:xfrm>
              <a:off x="2563769" y="382349"/>
              <a:ext cx="926460" cy="1017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B487D6-0A2D-422F-9F76-393E035C72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9452" y="378052"/>
                <a:ext cx="935095" cy="1102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75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58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8" y="76200"/>
            <a:ext cx="8862523" cy="46628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 4:7-12 (NASB)</a:t>
            </a:r>
          </a:p>
          <a:p>
            <a:pPr algn="just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…He who ascended far above all the heavens, so that He might fill all things.) 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He gave some as apostles, and some as prophets, and some as evangelists, and some as pastors and teachers, </a:t>
            </a:r>
            <a:r>
              <a:rPr lang="en-US" sz="3600" b="1" u="sng" baseline="30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for the equipping of the saints for the work of service, to the building up of the body of Christ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45A6CF-EFDA-405B-90AD-629BE0B145DB}"/>
                  </a:ext>
                </a:extLst>
              </p14:cNvPr>
              <p14:cNvContentPartPr/>
              <p14:nvPr/>
            </p14:nvContentPartPr>
            <p14:xfrm>
              <a:off x="2498069" y="286769"/>
              <a:ext cx="12060" cy="181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45A6CF-EFDA-405B-90AD-629BE0B14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3934" y="282491"/>
                <a:ext cx="20330" cy="26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B487D6-0A2D-422F-9F76-393E035C7227}"/>
                  </a:ext>
                </a:extLst>
              </p14:cNvPr>
              <p14:cNvContentPartPr/>
              <p14:nvPr/>
            </p14:nvContentPartPr>
            <p14:xfrm>
              <a:off x="2563769" y="382349"/>
              <a:ext cx="926460" cy="1017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B487D6-0A2D-422F-9F76-393E035C72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9452" y="378052"/>
                <a:ext cx="935095" cy="11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DB64C4-B635-45CB-BF7F-3FD0CEDA5EDE}"/>
                  </a:ext>
                </a:extLst>
              </p14:cNvPr>
              <p14:cNvContentPartPr/>
              <p14:nvPr/>
            </p14:nvContentPartPr>
            <p14:xfrm>
              <a:off x="7888889" y="1105553"/>
              <a:ext cx="18180" cy="120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DB64C4-B635-45CB-BF7F-3FD0CEDA5E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611" y="1101418"/>
                <a:ext cx="26735" cy="203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03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8" y="76200"/>
            <a:ext cx="8862523" cy="3554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 4:7-12 (NASB)</a:t>
            </a:r>
          </a:p>
          <a:p>
            <a:pPr algn="just"/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But to each one of us grace was given according to the measure of Christ’s gift. 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Therefore it says, “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He ascended on high, He led captive a host of captives, And He gave gifts to men.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99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(joining, uniting, identifying)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7205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0" y="76200"/>
            <a:ext cx="8815391" cy="33855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3:5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“which in other generations was not made known to the sons of men, as it has now been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revealed [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apokaluptō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His holy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prophets in the Spirit.”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56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5:11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great fear came over the whole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over all who heard of these things.</a:t>
            </a:r>
          </a:p>
        </p:txBody>
      </p:sp>
    </p:spTree>
    <p:extLst>
      <p:ext uri="{BB962C8B-B14F-4D97-AF65-F5344CB8AC3E}">
        <p14:creationId xmlns:p14="http://schemas.microsoft.com/office/powerpoint/2010/main" val="2617493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8" y="76200"/>
            <a:ext cx="8862523" cy="47243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8:1, 3 (NASB)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Saul was in hearty agreement with putting him to death. And on that day a great persecution began against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church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Jerusalem, and they were all scattered throughout the regions of Judea and Samaria, except the apostles…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Saul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ravaging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church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entering house after house, and dragging off men and women, he would put them in prison.</a:t>
            </a:r>
          </a:p>
        </p:txBody>
      </p:sp>
    </p:spTree>
    <p:extLst>
      <p:ext uri="{BB962C8B-B14F-4D97-AF65-F5344CB8AC3E}">
        <p14:creationId xmlns:p14="http://schemas.microsoft.com/office/powerpoint/2010/main" val="199898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1469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33855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1:13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 you have heard of my former manner of life in Judaism, how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used to persecute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church of God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beyond measure and tried to destroy it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42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15:9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am the least of the apostles, and not fit to be called an apostle, because I persecuted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church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of God.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58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Philippians 3:6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as to zeal,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persecutor of the church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; as to the righteousness which is in the Law, found blameless.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lated image">
            <a:hlinkClick r:id="rId3"/>
            <a:extLst>
              <a:ext uri="{FF2B5EF4-FFF2-40B4-BE49-F238E27FC236}">
                <a16:creationId xmlns:a16="http://schemas.microsoft.com/office/drawing/2014/main" id="{4620F01C-9FD1-4B97-876E-154157B2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2819400"/>
            <a:ext cx="21031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CC848F-9499-4563-BF01-83A85D570046}"/>
                  </a:ext>
                </a:extLst>
              </p14:cNvPr>
              <p14:cNvContentPartPr/>
              <p14:nvPr/>
            </p14:nvContentPartPr>
            <p14:xfrm>
              <a:off x="4533030" y="3429000"/>
              <a:ext cx="77940" cy="9624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CC848F-9499-4563-BF01-83A85D5700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8740" y="3424681"/>
                <a:ext cx="86521" cy="9710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631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163516"/>
            <a:ext cx="8915400" cy="330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10:16 (NASB)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 have other sheep, which are not of this fold; I must bring them also, and they will hear My voice; and they will become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flock </a:t>
            </a:r>
            <a:r>
              <a:rPr lang="en-US" sz="4000" b="1" i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 shepherd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80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8" y="76200"/>
            <a:ext cx="8862523" cy="39241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4:4-6 (NASB)</a:t>
            </a:r>
          </a:p>
          <a:p>
            <a:pPr algn="just"/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 is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body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one Spirit, just as also you were called in one hope of your calling;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Lord, one faith, one baptism,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God and Father of all who is over all and through all and in all.</a:t>
            </a:r>
          </a:p>
        </p:txBody>
      </p:sp>
    </p:spTree>
    <p:extLst>
      <p:ext uri="{BB962C8B-B14F-4D97-AF65-F5344CB8AC3E}">
        <p14:creationId xmlns:p14="http://schemas.microsoft.com/office/powerpoint/2010/main" val="3765129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8" y="76200"/>
            <a:ext cx="8862523" cy="45397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16:7 (NASB)</a:t>
            </a:r>
          </a:p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Greet Andronicus and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Junias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my kinsmen and my fellow prisoners, who are outstanding among the apostles, who also were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before me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Saul was in hearty agreement with putting him to death. </a:t>
            </a:r>
          </a:p>
        </p:txBody>
      </p:sp>
    </p:spTree>
    <p:extLst>
      <p:ext uri="{BB962C8B-B14F-4D97-AF65-F5344CB8AC3E}">
        <p14:creationId xmlns:p14="http://schemas.microsoft.com/office/powerpoint/2010/main" val="621421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8" y="76200"/>
            <a:ext cx="8862523" cy="330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Thessalonians 4:16 (NASB)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 the Lord Himself will descend from heaven with a shout, with the voice of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archangel and with the trumpet of God, and the dead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Christ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will rise first.</a:t>
            </a:r>
          </a:p>
        </p:txBody>
      </p:sp>
    </p:spTree>
    <p:extLst>
      <p:ext uri="{BB962C8B-B14F-4D97-AF65-F5344CB8AC3E}">
        <p14:creationId xmlns:p14="http://schemas.microsoft.com/office/powerpoint/2010/main" val="2623347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(joining, uniting, identifying) 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3278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(joining, uniting, identifying) 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8593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F663F5-BE39-4AF9-B766-08EF283D6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" y="45720"/>
            <a:ext cx="9082388" cy="6766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1" y="70616"/>
            <a:ext cx="88391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12:13</a:t>
            </a:r>
            <a:endParaRPr lang="en-US" altLang="en-US" sz="4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“For by one Spirit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were all baptized into one body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whether Jews or Greeks, whether slaves or free, and we were all made to drink of one Spirit.”</a:t>
            </a:r>
          </a:p>
        </p:txBody>
      </p:sp>
    </p:spTree>
    <p:extLst>
      <p:ext uri="{BB962C8B-B14F-4D97-AF65-F5344CB8AC3E}">
        <p14:creationId xmlns:p14="http://schemas.microsoft.com/office/powerpoint/2010/main" val="163118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 of Ecclesiology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7244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Ekklēsía</a:t>
            </a:r>
            <a:r>
              <a:rPr lang="en-US" dirty="0"/>
              <a:t> (</a:t>
            </a:r>
            <a:r>
              <a:rPr lang="el-GR" dirty="0"/>
              <a:t>ἐκκλησία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ĕk</a:t>
            </a:r>
            <a:r>
              <a:rPr lang="en-US" dirty="0"/>
              <a:t> (</a:t>
            </a:r>
            <a:r>
              <a:rPr lang="el-GR" dirty="0"/>
              <a:t>ἐκ</a:t>
            </a:r>
            <a:r>
              <a:rPr lang="en-US" dirty="0"/>
              <a:t>) </a:t>
            </a:r>
            <a:r>
              <a:rPr lang="en-US" dirty="0">
                <a:cs typeface="Calibri" panose="020F0502020204030204" pitchFamily="34" charset="0"/>
              </a:rPr>
              <a:t>/ </a:t>
            </a:r>
            <a:r>
              <a:rPr lang="en-US" dirty="0" err="1">
                <a:cs typeface="Calibri" panose="020F0502020204030204" pitchFamily="34" charset="0"/>
              </a:rPr>
              <a:t>kaleo</a:t>
            </a:r>
            <a:r>
              <a:rPr lang="en-US" dirty="0">
                <a:cs typeface="Calibri" panose="020F0502020204030204" pitchFamily="34" charset="0"/>
              </a:rPr>
              <a:t> (</a:t>
            </a:r>
            <a:r>
              <a:rPr lang="el-GR" dirty="0"/>
              <a:t>καλέω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Acts 15:14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Logos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Cor 10:32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(joining, uniting, identifying) 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0305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C1489-9F72-4597-A67E-39BE89AC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76200"/>
            <a:ext cx="883919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1:5</a:t>
            </a:r>
            <a:endParaRPr lang="en-US" altLang="en-US" sz="4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John baptized with water, but you will be baptized with the Holy Spirit not many days from now.</a:t>
            </a:r>
          </a:p>
        </p:txBody>
      </p:sp>
    </p:spTree>
    <p:extLst>
      <p:ext uri="{BB962C8B-B14F-4D97-AF65-F5344CB8AC3E}">
        <p14:creationId xmlns:p14="http://schemas.microsoft.com/office/powerpoint/2010/main" val="3605004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(joining, uniting, identifying) 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9861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2E1B4-49C7-4EB4-AD81-AA0AF876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"/>
            <a:ext cx="9144000" cy="6809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76200"/>
            <a:ext cx="88391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11:15-16</a:t>
            </a:r>
            <a:endParaRPr lang="en-US" altLang="en-US" sz="4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as I began to speak, the Holy Spirit fell upon them just as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did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upon us at the beginning.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I remembered the word of the Lord, how He used to say, ‘John baptized with water, but you will be baptized with the Holy Spirit.’</a:t>
            </a:r>
          </a:p>
        </p:txBody>
      </p:sp>
    </p:spTree>
    <p:extLst>
      <p:ext uri="{BB962C8B-B14F-4D97-AF65-F5344CB8AC3E}">
        <p14:creationId xmlns:p14="http://schemas.microsoft.com/office/powerpoint/2010/main" val="2227296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(joining, uniting, identifying) 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324609-CCBC-49FE-A548-C1FF9F19C8BB}"/>
                  </a:ext>
                </a:extLst>
              </p14:cNvPr>
              <p14:cNvContentPartPr/>
              <p14:nvPr/>
            </p14:nvContentPartPr>
            <p14:xfrm>
              <a:off x="2133569" y="5336886"/>
              <a:ext cx="908640" cy="3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324609-CCBC-49FE-A548-C1FF9F19C8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9249" y="5332609"/>
                <a:ext cx="917280" cy="445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655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(joining, uniting, identifying) 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324609-CCBC-49FE-A548-C1FF9F19C8BB}"/>
                  </a:ext>
                </a:extLst>
              </p14:cNvPr>
              <p14:cNvContentPartPr/>
              <p14:nvPr/>
            </p14:nvContentPartPr>
            <p14:xfrm>
              <a:off x="2133569" y="5336886"/>
              <a:ext cx="908640" cy="3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324609-CCBC-49FE-A548-C1FF9F19C8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9249" y="5332609"/>
                <a:ext cx="917280" cy="445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836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80905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156" y="1257300"/>
            <a:ext cx="8475689" cy="4991100"/>
          </a:xfrm>
        </p:spPr>
        <p:txBody>
          <a:bodyPr/>
          <a:lstStyle/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referred to the Church in the future tense (Matt. 16:18)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referred to the Church as a “mystery” (Eph. 3:4-5, 9) 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Christ became the head of the Church (Eph. 5:23) after His Ascension (Eph. 1:20-22)</a:t>
            </a:r>
          </a:p>
          <a:p>
            <a:pPr marL="460375" indent="-4603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spiritual gifts (1 Cor. 12:7; 14:26) only came into existence after His Ascension (Eph. 4:7-11)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76200"/>
            <a:ext cx="810313" cy="109728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14:cNvPr>
              <p14:cNvContentPartPr/>
              <p14:nvPr/>
            </p14:nvContentPartPr>
            <p14:xfrm>
              <a:off x="9968609" y="920335"/>
              <a:ext cx="612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E4C2C4-EBC7-4403-97D9-77B9AA9A4B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66449" y="918175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609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(joining, uniting, identifying)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85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/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697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(both Jew &amp; Gentile) who have trusted in the very Messiah rejected by first-century national Israel (Gal. 3:28; Rom. 10:19; Eph. 2:14)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fulfill Israel’s purposes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273" y="3048000"/>
            <a:ext cx="1440927" cy="1951220"/>
          </a:xfrm>
        </p:spPr>
      </p:pic>
    </p:spTree>
    <p:extLst>
      <p:ext uri="{BB962C8B-B14F-4D97-AF65-F5344CB8AC3E}">
        <p14:creationId xmlns:p14="http://schemas.microsoft.com/office/powerpoint/2010/main" val="267559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461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8323081"/>
              </p:ext>
            </p:extLst>
          </p:nvPr>
        </p:nvGraphicFramePr>
        <p:xfrm>
          <a:off x="152400" y="62884"/>
          <a:ext cx="8839200" cy="6642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Universal vs. Local Church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 from Pentecost to the Rapture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 gathering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 status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and unbelievers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or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and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only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Assembly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Cannot assemble at one place and time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 assemble at one place and time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Visibility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Invisible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Visible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 Material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Majority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Joining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Faith alone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Unique requirements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Denomination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Specific denomination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329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504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3222</TotalTime>
  <Words>2558</Words>
  <Application>Microsoft Office PowerPoint</Application>
  <PresentationFormat>On-screen Show (4:3)</PresentationFormat>
  <Paragraphs>354</Paragraphs>
  <Slides>59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Ecclesiology Overview</vt:lpstr>
      <vt:lpstr>Definition of Ecclesiology</vt:lpstr>
      <vt:lpstr>The Definition of the Church</vt:lpstr>
      <vt:lpstr>Ecclesiology Overview</vt:lpstr>
      <vt:lpstr>PowerPoint Presentation</vt:lpstr>
      <vt:lpstr>Ecclesiology Overview</vt:lpstr>
      <vt:lpstr>Universal Church Word Pictures </vt:lpstr>
      <vt:lpstr>Ecclesiology Overview</vt:lpstr>
      <vt:lpstr>The Seven Dispensations</vt:lpstr>
      <vt:lpstr>When Did the Church Begin?</vt:lpstr>
      <vt:lpstr>When Did the Church Begin?</vt:lpstr>
      <vt:lpstr>When Did the Church Begin?</vt:lpstr>
      <vt:lpstr>PowerPoint Presentation</vt:lpstr>
      <vt:lpstr>PowerPoint Presentation</vt:lpstr>
      <vt:lpstr>PowerPoint Presentation</vt:lpstr>
      <vt:lpstr>When Did the Church Begin?</vt:lpstr>
      <vt:lpstr>PowerPoint Presentation</vt:lpstr>
      <vt:lpstr>PowerPoint Presentation</vt:lpstr>
      <vt:lpstr>“Mystery” Defined</vt:lpstr>
      <vt:lpstr>PowerPoint Presentation</vt:lpstr>
      <vt:lpstr>PowerPoint Presentation</vt:lpstr>
      <vt:lpstr>PowerPoint Presentation</vt:lpstr>
      <vt:lpstr>PowerPoint Presentation</vt:lpstr>
      <vt:lpstr>When Did the Church Begin?</vt:lpstr>
      <vt:lpstr>PowerPoint Presentation</vt:lpstr>
      <vt:lpstr>PowerPoint Presentation</vt:lpstr>
      <vt:lpstr>When Did the Church Begin?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Did the Church Begin?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Did the Church Begin?</vt:lpstr>
      <vt:lpstr>When Did the Church Begin?</vt:lpstr>
      <vt:lpstr>PowerPoint Presentation</vt:lpstr>
      <vt:lpstr>When Did the Church Begin?</vt:lpstr>
      <vt:lpstr>PowerPoint Presentation</vt:lpstr>
      <vt:lpstr>When Did the Church Begin?</vt:lpstr>
      <vt:lpstr>PowerPoint Presentation</vt:lpstr>
      <vt:lpstr>When Did the Church Begin?</vt:lpstr>
      <vt:lpstr>When Did the Church Begin?</vt:lpstr>
      <vt:lpstr>Conclusion</vt:lpstr>
      <vt:lpstr>When Did the Church Begin?</vt:lpstr>
      <vt:lpstr>When Did the Church Begin?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176</cp:revision>
  <cp:lastPrinted>2017-12-15T17:57:33Z</cp:lastPrinted>
  <dcterms:created xsi:type="dcterms:W3CDTF">2009-02-28T19:27:16Z</dcterms:created>
  <dcterms:modified xsi:type="dcterms:W3CDTF">2017-12-17T16:47:17Z</dcterms:modified>
</cp:coreProperties>
</file>