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5"/>
  </p:notesMasterIdLst>
  <p:handoutMasterIdLst>
    <p:handoutMasterId r:id="rId46"/>
  </p:handoutMasterIdLst>
  <p:sldIdLst>
    <p:sldId id="2408" r:id="rId2"/>
    <p:sldId id="3553" r:id="rId3"/>
    <p:sldId id="2391" r:id="rId4"/>
    <p:sldId id="3458" r:id="rId5"/>
    <p:sldId id="3452" r:id="rId6"/>
    <p:sldId id="3466" r:id="rId7"/>
    <p:sldId id="3472" r:id="rId8"/>
    <p:sldId id="3480" r:id="rId9"/>
    <p:sldId id="3405" r:id="rId10"/>
    <p:sldId id="3481" r:id="rId11"/>
    <p:sldId id="3506" r:id="rId12"/>
    <p:sldId id="3482" r:id="rId13"/>
    <p:sldId id="3520" r:id="rId14"/>
    <p:sldId id="3519" r:id="rId15"/>
    <p:sldId id="3518" r:id="rId16"/>
    <p:sldId id="3523" r:id="rId17"/>
    <p:sldId id="3483" r:id="rId18"/>
    <p:sldId id="3525" r:id="rId19"/>
    <p:sldId id="3548" r:id="rId20"/>
    <p:sldId id="3563" r:id="rId21"/>
    <p:sldId id="3544" r:id="rId22"/>
    <p:sldId id="3547" r:id="rId23"/>
    <p:sldId id="3610" r:id="rId24"/>
    <p:sldId id="3653" r:id="rId25"/>
    <p:sldId id="3611" r:id="rId26"/>
    <p:sldId id="3686" r:id="rId27"/>
    <p:sldId id="3618" r:id="rId28"/>
    <p:sldId id="3598" r:id="rId29"/>
    <p:sldId id="3687" r:id="rId30"/>
    <p:sldId id="3617" r:id="rId31"/>
    <p:sldId id="3641" r:id="rId32"/>
    <p:sldId id="3635" r:id="rId33"/>
    <p:sldId id="3645" r:id="rId34"/>
    <p:sldId id="3683" r:id="rId35"/>
    <p:sldId id="3619" r:id="rId36"/>
    <p:sldId id="3621" r:id="rId37"/>
    <p:sldId id="3643" r:id="rId38"/>
    <p:sldId id="3644" r:id="rId39"/>
    <p:sldId id="3684" r:id="rId40"/>
    <p:sldId id="2902" r:id="rId41"/>
    <p:sldId id="3487" r:id="rId42"/>
    <p:sldId id="3449" r:id="rId43"/>
    <p:sldId id="3488" r:id="rId44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99FF66"/>
    <a:srgbClr val="0000CC"/>
    <a:srgbClr val="A50021"/>
    <a:srgbClr val="3333FF"/>
    <a:srgbClr val="FFFF99"/>
    <a:srgbClr val="006600"/>
    <a:srgbClr val="0000FF"/>
    <a:srgbClr val="3399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21" autoAdjust="0"/>
    <p:restoredTop sz="93269" autoAdjust="0"/>
  </p:normalViewPr>
  <p:slideViewPr>
    <p:cSldViewPr>
      <p:cViewPr varScale="1">
        <p:scale>
          <a:sx n="104" d="100"/>
          <a:sy n="104" d="100"/>
        </p:scale>
        <p:origin x="161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microsoft.com/office/2015/10/relationships/revisionInfo" Target="revisionInfo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876" tIns="46939" rIns="93876" bIns="46939" numCol="1" anchor="t" anchorCtr="0" compatLnSpc="1">
            <a:prstTxWarp prst="textNoShape">
              <a:avLst/>
            </a:prstTxWarp>
          </a:bodyPr>
          <a:lstStyle>
            <a:lvl1pPr defTabSz="887723" eaLnBrk="1" hangingPunct="1">
              <a:defRPr sz="1300" dirty="0">
                <a:latin typeface="Calibri" panose="020F0502020204030204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Dr. Andy Woods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876" tIns="46939" rIns="93876" bIns="46939" numCol="1" anchor="t" anchorCtr="0" compatLnSpc="1">
            <a:prstTxWarp prst="textNoShape">
              <a:avLst/>
            </a:prstTxWarp>
          </a:bodyPr>
          <a:lstStyle>
            <a:lvl1pPr algn="r" defTabSz="887723" eaLnBrk="1" hangingPunct="1">
              <a:defRPr sz="1300" dirty="0">
                <a:latin typeface="Calibri" panose="020F0502020204030204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9/11/2016</a:t>
            </a: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285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876" tIns="46939" rIns="93876" bIns="46939" numCol="1" anchor="b" anchorCtr="0" compatLnSpc="1">
            <a:prstTxWarp prst="textNoShape">
              <a:avLst/>
            </a:prstTxWarp>
          </a:bodyPr>
          <a:lstStyle>
            <a:lvl1pPr defTabSz="887723" eaLnBrk="1" hangingPunct="1">
              <a:defRPr sz="1300" dirty="0">
                <a:latin typeface="Calibri" panose="020F0502020204030204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Sugar Land Bible Church</a:t>
            </a:r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285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876" tIns="46939" rIns="93876" bIns="46939" numCol="1" anchor="b" anchorCtr="0" compatLnSpc="1">
            <a:prstTxWarp prst="textNoShape">
              <a:avLst/>
            </a:prstTxWarp>
          </a:bodyPr>
          <a:lstStyle>
            <a:lvl1pPr algn="r" defTabSz="885981" eaLnBrk="1" hangingPunct="1">
              <a:defRPr sz="130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B871098-312A-4203-BEAF-CC46D88734C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2-31T17:21:54.493"/>
    </inkml:context>
    <inkml:brush xml:id="br0">
      <inkml:brushProperty name="width" value="0.0265" units="cm"/>
      <inkml:brushProperty name="height" value="0.0265" units="cm"/>
    </inkml:brush>
  </inkml:definitions>
  <inkml:trace contextRef="#ctx0" brushRef="#br0">34282 6957 2816,'0'0'1056,"0"0"-576,-16 0-160,16 0 448,0 0-224,0 17-64,0-17-192,0 0-32,0 0-672,-16 0-256,16 0-1152,0 0-416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2-31T17:21:54.7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32131 8947 9600,'-16'0'3584,"16"0"-1920,0 0-1952,0 0 640,0 0-384,0 0 0,0 16-384,-17-16-160,17 16-1664,0 1-768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2-31T17:21:56.8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33457 7766 6272,'0'0'2368,"0"0"-1280,0 0-3040,17 0-352,-17 0 128,16 0 224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2-17T17:38:17.0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31694 8024 3712,'-16'0'1472,"16"0"-768,0-16-672,0 16 352,-16 0-256,16 0 0,-17 0-1408,17-32-640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2-17T01:16:29.6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31856 5825 6400,'0'0'2464,"-17"0"-1344,17 0-1088,0 0 512,0 0-352,0 0-32,0 0-864,0-16-416,0-1-1696,0 1-672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2-17T01:16:29.6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31856 5825 6400,'0'0'2464,"-17"0"-1344,17 0-1088,0 0 512,0 0-352,0 0-32,0 0-864,0-16-416,0-1-1696,0 1-672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2-17T01:16:29.6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31856 5825 6400,'0'0'2464,"-17"0"-1344,17 0-1088,0 0 512,0 0-352,0 0-32,0 0-864,0-16-416,0-1-1696,0 1-672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2-31T17:07:44.9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31791 7378 4224,'0'0'1664,"0"0"-896,0 0-1600,0 0 0,0 0-768,0 0-288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876" tIns="46939" rIns="93876" bIns="46939" numCol="1" anchor="t" anchorCtr="0" compatLnSpc="1">
            <a:prstTxWarp prst="textNoShape">
              <a:avLst/>
            </a:prstTxWarp>
          </a:bodyPr>
          <a:lstStyle>
            <a:lvl1pPr defTabSz="887723" eaLnBrk="1" hangingPunct="1">
              <a:defRPr sz="1300" dirty="0">
                <a:latin typeface="Calibri" panose="020F0502020204030204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Dr. Andy Woods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970338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876" tIns="46939" rIns="93876" bIns="46939" numCol="1" anchor="t" anchorCtr="0" compatLnSpc="1">
            <a:prstTxWarp prst="textNoShape">
              <a:avLst/>
            </a:prstTxWarp>
          </a:bodyPr>
          <a:lstStyle>
            <a:lvl1pPr algn="r" defTabSz="887723" eaLnBrk="1" hangingPunct="1">
              <a:defRPr sz="1300" dirty="0">
                <a:latin typeface="Calibri" panose="020F0502020204030204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9/11/2016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7391" tIns="48695" rIns="97391" bIns="48695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701675" y="4416425"/>
            <a:ext cx="5607050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876" tIns="46939" rIns="93876" bIns="469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876" tIns="46939" rIns="93876" bIns="46939" numCol="1" anchor="b" anchorCtr="0" compatLnSpc="1">
            <a:prstTxWarp prst="textNoShape">
              <a:avLst/>
            </a:prstTxWarp>
          </a:bodyPr>
          <a:lstStyle>
            <a:lvl1pPr defTabSz="887723" eaLnBrk="1" hangingPunct="1">
              <a:defRPr sz="1300" dirty="0">
                <a:latin typeface="Calibri" panose="020F0502020204030204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Sugar Land Bible Church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876" tIns="46939" rIns="93876" bIns="46939" numCol="1" anchor="b" anchorCtr="0" compatLnSpc="1">
            <a:prstTxWarp prst="textNoShape">
              <a:avLst/>
            </a:prstTxWarp>
          </a:bodyPr>
          <a:lstStyle>
            <a:lvl1pPr algn="r" defTabSz="885981" eaLnBrk="1" hangingPunct="1">
              <a:defRPr sz="1300" smtClean="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52DD1A1-F99A-4FB8-8776-D254C3D2304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9988" y="1946275"/>
            <a:ext cx="77724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E87DA-7BEB-48FB-8C3E-B7E5299F14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169988" y="1946275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5A85E-A017-48E2-8C36-B52A3589F659}" type="datetime1">
              <a:rPr lang="en-US"/>
              <a:pPr>
                <a:defRPr/>
              </a:pPr>
              <a:t>1/1/2018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DANIEL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1BA2D-BFD4-43E6-AE9D-591A4F31AD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379056-4412-4B54-8DAE-48A6AAA4A3E7}" type="datetime1">
              <a:rPr lang="en-US" altLang="en-US"/>
              <a:pPr>
                <a:defRPr/>
              </a:pPr>
              <a:t>1/1/2018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DANIEL 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B7918C-E374-44E3-A796-149597BCAF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Online Image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A301B1-5D33-4A41-ADD3-F0B3ED5FF78D}" type="datetime1">
              <a:rPr lang="en-US" altLang="en-US"/>
              <a:pPr>
                <a:defRPr/>
              </a:pPr>
              <a:t>1/1/2018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DANIEL 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786214-CBB7-4779-9A3A-A0DFE8D29B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2CE9F-1BEF-420D-842A-24E6D73F3D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C9D091-CC80-4475-A7E4-1CA9879C50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128A61-F288-45D0-B674-2A5064D71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FA7175-4D70-4075-B6E8-C1483C10D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8C5EF1-10FD-4A80-8AD5-F3D7BB6EF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6D07A1-B22B-4411-A8BF-F517BBE4C8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92195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7638D0F-AF1C-4AFB-8987-872321CF80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6124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1433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alibri" panose="020F0502020204030204" pitchFamily="34" charset="0"/>
                <a:cs typeface="+mn-cs"/>
              </a:endParaRPr>
            </a:p>
          </p:txBody>
        </p:sp>
        <p:grpSp>
          <p:nvGrpSpPr>
            <p:cNvPr id="1033" name="Group 4"/>
            <p:cNvGrpSpPr>
              <a:grpSpLocks/>
            </p:cNvGrpSpPr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1034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5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6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7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8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9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0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1" name="Rectangle 12"/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2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3" name="Rectangle 14"/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4" name="Rectangle 15"/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5" name="Rectangle 16"/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6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7" name="Rectangle 18"/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8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9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0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1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2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3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4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5" name="Rectangle 26"/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6" name="Rectangle 27"/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7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8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9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60" name="Rectangle 31"/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61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62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</p:grpSp>
      </p:grpSp>
      <p:sp>
        <p:nvSpPr>
          <p:cNvPr id="1027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4371" name="Rectangle 3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 dirty="0"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72" name="Rectangle 3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 dirty="0"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73" name="Rectangle 3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E8CD070-E302-4B34-BCB0-3C8C3E90496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4374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7" r:id="rId12"/>
    <p:sldLayoutId id="2147483678" r:id="rId13"/>
    <p:sldLayoutId id="2147483680" r:id="rId14"/>
    <p:sldLayoutId id="2147483681" r:id="rId15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t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customXml" Target="../ink/ink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2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2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2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ctrTitle" sz="quarter" idx="4294967295"/>
          </p:nvPr>
        </p:nvSpPr>
        <p:spPr>
          <a:xfrm>
            <a:off x="304800" y="228600"/>
            <a:ext cx="8534400" cy="1143000"/>
          </a:xfrm>
        </p:spPr>
        <p:txBody>
          <a:bodyPr/>
          <a:lstStyle/>
          <a:p>
            <a:pPr algn="ctr" eaLnBrk="1" hangingPunct="1"/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BOOK OF DANIEL</a:t>
            </a:r>
          </a:p>
        </p:txBody>
      </p:sp>
      <p:sp>
        <p:nvSpPr>
          <p:cNvPr id="3075" name="Subtitle 2"/>
          <p:cNvSpPr>
            <a:spLocks noGrp="1"/>
          </p:cNvSpPr>
          <p:nvPr>
            <p:ph type="subTitle" sz="quarter" idx="4294967295"/>
          </p:nvPr>
        </p:nvSpPr>
        <p:spPr>
          <a:xfrm>
            <a:off x="3009900" y="5486400"/>
            <a:ext cx="3124200" cy="647700"/>
          </a:xfr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Dr. Andy Woods</a:t>
            </a:r>
          </a:p>
        </p:txBody>
      </p:sp>
      <p:pic>
        <p:nvPicPr>
          <p:cNvPr id="19459" name="Picture 2" descr="http://slbc.org/wp-content/uploads/2014/09/Book-of-Daniel-wepp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3888" y="1906588"/>
            <a:ext cx="7896225" cy="3200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5C5805D-0C19-4078-92C4-B42FEBD88BFC}"/>
                  </a:ext>
                </a:extLst>
              </p14:cNvPr>
              <p14:cNvContentPartPr/>
              <p14:nvPr/>
            </p14:nvContentPartPr>
            <p14:xfrm>
              <a:off x="10600031" y="2428625"/>
              <a:ext cx="11880" cy="59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5C5805D-0C19-4078-92C4-B42FEBD88BF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595351" y="2424335"/>
                <a:ext cx="21240" cy="141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494F5A9-D731-43D9-9E12-4F89C4FA2318}"/>
                  </a:ext>
                </a:extLst>
              </p14:cNvPr>
              <p14:cNvContentPartPr/>
              <p14:nvPr/>
            </p14:nvContentPartPr>
            <p14:xfrm>
              <a:off x="9825311" y="3145025"/>
              <a:ext cx="11880" cy="176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494F5A9-D731-43D9-9E12-4F89C4FA231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820991" y="3140791"/>
                <a:ext cx="20520" cy="261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E6F4257-4AC9-42E0-8863-3EC5101C59F3}"/>
                  </a:ext>
                </a:extLst>
              </p14:cNvPr>
              <p14:cNvContentPartPr/>
              <p14:nvPr/>
            </p14:nvContentPartPr>
            <p14:xfrm>
              <a:off x="10314551" y="2719865"/>
              <a:ext cx="11880" cy="1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E6F4257-4AC9-42E0-8863-3EC5101C59F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310231" y="2717705"/>
                <a:ext cx="20520" cy="45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1600200"/>
            <a:ext cx="6553200" cy="4724400"/>
          </a:xfrm>
        </p:spPr>
        <p:txBody>
          <a:bodyPr/>
          <a:lstStyle/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Persia (11:2)</a:t>
            </a:r>
          </a:p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Greece (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11:3-4</a:t>
            </a: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Ptolemies &amp; Seleucids (11:5-20)</a:t>
            </a:r>
          </a:p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Antiochus IV (11:21-35)</a:t>
            </a:r>
          </a:p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Antichrist (11:36-45)</a:t>
            </a:r>
          </a:p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Tribulation &amp; Millennium (12:1-13)</a:t>
            </a:r>
          </a:p>
        </p:txBody>
      </p:sp>
      <p:pic>
        <p:nvPicPr>
          <p:cNvPr id="35843" name="Picture 2" descr="http://slbc.org/wp-content/uploads/2014/09/Book-of-Daniel-weppag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4885" y="1828800"/>
            <a:ext cx="236431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5A7662EC-023E-4B19-BE8C-49BACA75F5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534400" cy="1066800"/>
          </a:xfrm>
        </p:spPr>
        <p:txBody>
          <a:bodyPr/>
          <a:lstStyle/>
          <a:p>
            <a:pPr algn="ctr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IV. The Prophecy of the Heavenly Messenger </a:t>
            </a:r>
            <a: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(11:2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–12:13</a:t>
            </a:r>
            <a: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25850860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5837CEF9-3163-4319-81DF-29A7FC9680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86100" y="228600"/>
            <a:ext cx="2971800" cy="1143000"/>
          </a:xfrm>
        </p:spPr>
        <p:txBody>
          <a:bodyPr/>
          <a:lstStyle/>
          <a:p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PERSIA 11:2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07D52AC6-47A7-44AA-B520-B13D4D5487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0037" y="1600200"/>
            <a:ext cx="6710363" cy="4572000"/>
          </a:xfrm>
        </p:spPr>
        <p:txBody>
          <a:bodyPr/>
          <a:lstStyle/>
          <a:p>
            <a:pPr marL="461963" indent="-461963">
              <a:spcBef>
                <a:spcPts val="0"/>
              </a:spcBef>
              <a:spcAft>
                <a:spcPts val="2400"/>
              </a:spcAft>
              <a:buSzPct val="100000"/>
              <a:buFontTx/>
              <a:buAutoNum type="alphaUcPeriod"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Cambyses 530-523 BC</a:t>
            </a:r>
          </a:p>
          <a:p>
            <a:pPr marL="461963" indent="-461963">
              <a:spcBef>
                <a:spcPts val="0"/>
              </a:spcBef>
              <a:spcAft>
                <a:spcPts val="2400"/>
              </a:spcAft>
              <a:buSzPct val="100000"/>
              <a:buFontTx/>
              <a:buAutoNum type="alphaUcPeriod"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Pseudo-</a:t>
            </a:r>
            <a:r>
              <a:rPr lang="en-US" alt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Smerdis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522 BC</a:t>
            </a:r>
          </a:p>
          <a:p>
            <a:pPr marL="461963" indent="-461963">
              <a:spcBef>
                <a:spcPts val="0"/>
              </a:spcBef>
              <a:spcAft>
                <a:spcPts val="2400"/>
              </a:spcAft>
              <a:buSzPct val="100000"/>
              <a:buFontTx/>
              <a:buAutoNum type="alphaUcPeriod"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Darius I  </a:t>
            </a:r>
            <a:r>
              <a:rPr lang="en-US" alt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Hystaspes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521-486 BC</a:t>
            </a:r>
          </a:p>
          <a:p>
            <a:pPr marL="461963" indent="-461963">
              <a:spcBef>
                <a:spcPts val="0"/>
              </a:spcBef>
              <a:spcAft>
                <a:spcPts val="2400"/>
              </a:spcAft>
              <a:buSzPct val="100000"/>
              <a:buFontTx/>
              <a:buAutoNum type="alphaUcPeriod"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Xerxes 485-465 BC</a:t>
            </a:r>
          </a:p>
          <a:p>
            <a:pPr marL="457200" lvl="1" indent="0">
              <a:spcBef>
                <a:spcPts val="0"/>
              </a:spcBef>
              <a:spcAft>
                <a:spcPts val="2400"/>
              </a:spcAft>
              <a:buNone/>
            </a:pPr>
            <a: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Aka. “Ahasuerus” in Esther </a:t>
            </a:r>
          </a:p>
        </p:txBody>
      </p:sp>
      <p:pic>
        <p:nvPicPr>
          <p:cNvPr id="10" name="Picture 2" descr="Daniel-7_5-Bear-Beas-Final_edited">
            <a:extLst>
              <a:ext uri="{FF2B5EF4-FFF2-40B4-BE49-F238E27FC236}">
                <a16:creationId xmlns:a16="http://schemas.microsoft.com/office/drawing/2014/main" id="{9C78ED2C-21D0-43DE-87EA-1334F8937C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35813" y="1524000"/>
            <a:ext cx="1272601" cy="23193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9C16E38-EA2E-47E2-B9E6-471D4E56DF2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5600" y="4343400"/>
            <a:ext cx="2230244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560017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1600200"/>
            <a:ext cx="6553200" cy="4724400"/>
          </a:xfrm>
        </p:spPr>
        <p:txBody>
          <a:bodyPr/>
          <a:lstStyle/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Persia (11:2)</a:t>
            </a:r>
          </a:p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Greece (</a:t>
            </a: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11:3-4</a:t>
            </a:r>
            <a:r>
              <a:rPr lang="en-US" alt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Ptolemies &amp; Seleucids (11:5-20)</a:t>
            </a:r>
          </a:p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Antiochus (11:21-35)</a:t>
            </a:r>
          </a:p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Antichrist (11:36-45)</a:t>
            </a:r>
          </a:p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Tribulation &amp; Millennium (12:1-13)</a:t>
            </a:r>
          </a:p>
        </p:txBody>
      </p:sp>
      <p:pic>
        <p:nvPicPr>
          <p:cNvPr id="35843" name="Picture 2" descr="http://slbc.org/wp-content/uploads/2014/09/Book-of-Daniel-weppag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4885" y="1828800"/>
            <a:ext cx="236431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1D65C3EC-652A-4AB8-AC44-6CEB70949C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534400" cy="1066800"/>
          </a:xfrm>
        </p:spPr>
        <p:txBody>
          <a:bodyPr/>
          <a:lstStyle/>
          <a:p>
            <a:pPr algn="ctr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IV. The Prophecy of the Heavenly Messenger </a:t>
            </a:r>
            <a: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(11:2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–12:13</a:t>
            </a:r>
            <a: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85742484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C9E33083-8327-403D-BF16-F08FB2673D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43200" y="228600"/>
            <a:ext cx="3657600" cy="762000"/>
          </a:xfrm>
        </p:spPr>
        <p:txBody>
          <a:bodyPr/>
          <a:lstStyle/>
          <a:p>
            <a:pPr algn="ctr"/>
            <a:r>
              <a:rPr lang="en-US" altLang="en-US"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GREECE 11:3-4</a:t>
            </a:r>
            <a:endParaRPr lang="en-US" alt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C62EC263-F9D2-4620-B93D-7DD6D00268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3657600"/>
          </a:xfrm>
        </p:spPr>
        <p:txBody>
          <a:bodyPr/>
          <a:lstStyle/>
          <a:p>
            <a:pPr marL="461963" indent="-461963">
              <a:spcBef>
                <a:spcPts val="0"/>
              </a:spcBef>
              <a:spcAft>
                <a:spcPts val="2400"/>
              </a:spcAft>
              <a:buSzPct val="100000"/>
              <a:buFontTx/>
              <a:buAutoNum type="alphaU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Alexander the Great</a:t>
            </a:r>
          </a:p>
          <a:p>
            <a:pPr marL="914400" lvl="1" indent="-457200">
              <a:spcBef>
                <a:spcPts val="0"/>
              </a:spcBef>
              <a:spcAft>
                <a:spcPts val="2400"/>
              </a:spcAft>
              <a:buSzPct val="100000"/>
              <a:buFontTx/>
              <a:buAutoNum type="arabi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Died at age 33 in 323 BC</a:t>
            </a:r>
          </a:p>
          <a:p>
            <a:pPr marL="914400" lvl="1" indent="-457200">
              <a:spcBef>
                <a:spcPts val="0"/>
              </a:spcBef>
              <a:spcAft>
                <a:spcPts val="2400"/>
              </a:spcAft>
              <a:buSzPct val="100000"/>
              <a:buFontTx/>
              <a:buAutoNum type="arabi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heirs</a:t>
            </a:r>
          </a:p>
          <a:p>
            <a:pPr marL="914400" lvl="1" indent="-457200">
              <a:spcBef>
                <a:spcPts val="0"/>
              </a:spcBef>
              <a:spcAft>
                <a:spcPts val="2400"/>
              </a:spcAft>
              <a:buSzPct val="100000"/>
              <a:buFontTx/>
              <a:buAutoNum type="arabi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Kingdom divided among his 4 generals</a:t>
            </a:r>
          </a:p>
          <a:p>
            <a:pPr marL="461963" indent="-461963">
              <a:spcBef>
                <a:spcPts val="0"/>
              </a:spcBef>
              <a:spcAft>
                <a:spcPts val="2400"/>
              </a:spcAft>
              <a:buSzPct val="100000"/>
              <a:buFontTx/>
              <a:buAutoNum type="alphaU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Daniel 7:6, 8:5-8</a:t>
            </a:r>
          </a:p>
        </p:txBody>
      </p:sp>
      <p:pic>
        <p:nvPicPr>
          <p:cNvPr id="12292" name="Picture 4" descr="C:\My Documents\My Pictures\alexwinks.gif">
            <a:extLst>
              <a:ext uri="{FF2B5EF4-FFF2-40B4-BE49-F238E27FC236}">
                <a16:creationId xmlns:a16="http://schemas.microsoft.com/office/drawing/2014/main" id="{EAABC98A-232D-45A2-A19F-297C9049A2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91756" y="5222875"/>
            <a:ext cx="1360488" cy="140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CBACD4B-4913-4AA2-9DAE-ED67F4B4BA6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3200" y="5105400"/>
            <a:ext cx="2154533" cy="1371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CDDF310-0AEC-4450-BE3F-0825A3D32B5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267" y="5105400"/>
            <a:ext cx="2154533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973785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FDBFBCF3-702D-4C55-9AD0-14CCC156C6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47993" y="228600"/>
            <a:ext cx="4448014" cy="1143000"/>
          </a:xfrm>
        </p:spPr>
        <p:txBody>
          <a:bodyPr/>
          <a:lstStyle/>
          <a:p>
            <a:pPr algn="ctr"/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Four Generals</a:t>
            </a:r>
            <a:b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Daniel 7:6; 8:8, 22</a:t>
            </a:r>
            <a:endParaRPr lang="en-US" alt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60C70B0-D5A7-4769-B189-7570899E49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3079203"/>
              </p:ext>
            </p:extLst>
          </p:nvPr>
        </p:nvGraphicFramePr>
        <p:xfrm>
          <a:off x="1028700" y="1600200"/>
          <a:ext cx="7086600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3300">
                  <a:extLst>
                    <a:ext uri="{9D8B030D-6E8A-4147-A177-3AD203B41FA5}">
                      <a16:colId xmlns:a16="http://schemas.microsoft.com/office/drawing/2014/main" val="3340154120"/>
                    </a:ext>
                  </a:extLst>
                </a:gridCol>
                <a:gridCol w="3543300">
                  <a:extLst>
                    <a:ext uri="{9D8B030D-6E8A-4147-A177-3AD203B41FA5}">
                      <a16:colId xmlns:a16="http://schemas.microsoft.com/office/drawing/2014/main" val="1867013496"/>
                    </a:ext>
                  </a:extLst>
                </a:gridCol>
              </a:tblGrid>
              <a:tr h="1737360"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3600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Cassander</a:t>
                      </a:r>
                    </a:p>
                    <a:p>
                      <a:pPr algn="ctr"/>
                      <a:r>
                        <a:rPr lang="en-US" altLang="en-US" sz="3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Macedonia</a:t>
                      </a: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3600" b="1" kern="1200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Ptolemy</a:t>
                      </a:r>
                    </a:p>
                    <a:p>
                      <a:pPr algn="ctr"/>
                      <a:r>
                        <a:rPr lang="en-US" altLang="en-US" sz="3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Egypt</a:t>
                      </a: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391898"/>
                  </a:ext>
                </a:extLst>
              </a:tr>
              <a:tr h="1737360"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3600" b="1" kern="1200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Lysimachus</a:t>
                      </a:r>
                    </a:p>
                    <a:p>
                      <a:pPr algn="ctr"/>
                      <a:r>
                        <a:rPr lang="en-US" altLang="en-US" sz="3600" b="1" kern="1200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Thrace &amp;</a:t>
                      </a:r>
                    </a:p>
                    <a:p>
                      <a:pPr algn="ctr"/>
                      <a:r>
                        <a:rPr lang="en-US" altLang="en-US" sz="3600" b="1" kern="1200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Asia Minor</a:t>
                      </a:r>
                      <a:endParaRPr lang="en-US" sz="3600" b="1" kern="1200" dirty="0">
                        <a:solidFill>
                          <a:schemeClr val="lt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3600" b="1" kern="1200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Seleucus</a:t>
                      </a:r>
                    </a:p>
                    <a:p>
                      <a:pPr algn="ctr"/>
                      <a:r>
                        <a:rPr lang="en-US" altLang="en-US" sz="3600" b="1" kern="1200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Syria </a:t>
                      </a:r>
                    </a:p>
                    <a:p>
                      <a:pPr algn="ctr"/>
                      <a:r>
                        <a:rPr lang="en-US" altLang="en-US" sz="3600" b="1" kern="1200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(including Israel)</a:t>
                      </a: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1929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3677117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6CA0D9F-3219-4AF9-ACF1-1BC49CE364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014" y="228600"/>
            <a:ext cx="7793972" cy="6400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23377632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FDBFBCF3-702D-4C55-9AD0-14CCC156C6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47993" y="228600"/>
            <a:ext cx="4448014" cy="1143000"/>
          </a:xfrm>
        </p:spPr>
        <p:txBody>
          <a:bodyPr/>
          <a:lstStyle/>
          <a:p>
            <a:pPr algn="ctr"/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Four Generals</a:t>
            </a:r>
            <a:b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Daniel 7:6; 8:8, 22</a:t>
            </a:r>
            <a:endParaRPr lang="en-US" alt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60C70B0-D5A7-4769-B189-7570899E49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392807"/>
              </p:ext>
            </p:extLst>
          </p:nvPr>
        </p:nvGraphicFramePr>
        <p:xfrm>
          <a:off x="1028700" y="1600200"/>
          <a:ext cx="7086600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3300">
                  <a:extLst>
                    <a:ext uri="{9D8B030D-6E8A-4147-A177-3AD203B41FA5}">
                      <a16:colId xmlns:a16="http://schemas.microsoft.com/office/drawing/2014/main" val="3340154120"/>
                    </a:ext>
                  </a:extLst>
                </a:gridCol>
                <a:gridCol w="3543300">
                  <a:extLst>
                    <a:ext uri="{9D8B030D-6E8A-4147-A177-3AD203B41FA5}">
                      <a16:colId xmlns:a16="http://schemas.microsoft.com/office/drawing/2014/main" val="1867013496"/>
                    </a:ext>
                  </a:extLst>
                </a:gridCol>
              </a:tblGrid>
              <a:tr h="173736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en-US" sz="3600" b="1" kern="1200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Cassander</a:t>
                      </a:r>
                    </a:p>
                    <a:p>
                      <a:pPr algn="ctr"/>
                      <a:r>
                        <a:rPr lang="en-US" altLang="en-US" sz="3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Macedonia</a:t>
                      </a: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en-US" sz="3600" b="1" kern="1200" dirty="0">
                          <a:solidFill>
                            <a:srgbClr val="FFFFCC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Ptolemy</a:t>
                      </a:r>
                    </a:p>
                    <a:p>
                      <a:pPr algn="ctr"/>
                      <a:r>
                        <a:rPr lang="en-US" altLang="en-US" sz="3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Egypt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391898"/>
                  </a:ext>
                </a:extLst>
              </a:tr>
              <a:tr h="173736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en-US" sz="3600" b="1" kern="1200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Lysimachus</a:t>
                      </a:r>
                    </a:p>
                    <a:p>
                      <a:pPr algn="ctr"/>
                      <a:r>
                        <a:rPr lang="en-US" altLang="en-US" sz="3600" b="1" kern="1200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Thrace &amp;</a:t>
                      </a:r>
                    </a:p>
                    <a:p>
                      <a:pPr algn="ctr"/>
                      <a:r>
                        <a:rPr lang="en-US" altLang="en-US" sz="3600" b="1" kern="1200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Asia Minor</a:t>
                      </a:r>
                      <a:endParaRPr lang="en-US" sz="3600" b="1" kern="1200" dirty="0">
                        <a:solidFill>
                          <a:schemeClr val="lt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3600" b="1" kern="1200" dirty="0">
                          <a:solidFill>
                            <a:srgbClr val="FFFFCC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Seleucus</a:t>
                      </a:r>
                    </a:p>
                    <a:p>
                      <a:pPr algn="ctr"/>
                      <a:r>
                        <a:rPr lang="en-US" altLang="en-US" sz="3600" b="1" kern="1200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Syria </a:t>
                      </a:r>
                    </a:p>
                    <a:p>
                      <a:pPr algn="ctr"/>
                      <a:r>
                        <a:rPr lang="en-US" altLang="en-US" sz="3600" b="1" kern="1200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(including Israel)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1929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0408330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1600200"/>
            <a:ext cx="6553200" cy="4724400"/>
          </a:xfrm>
        </p:spPr>
        <p:txBody>
          <a:bodyPr/>
          <a:lstStyle/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Persia (11:2)</a:t>
            </a:r>
          </a:p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Greece (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11:3-4</a:t>
            </a: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Ptolemies &amp; Seleucids (11:5-20)</a:t>
            </a:r>
          </a:p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Antiochus (11:21-35)</a:t>
            </a:r>
          </a:p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Antichrist (11:36-45)</a:t>
            </a:r>
          </a:p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Tribulation &amp; Millennium (12:1-13)</a:t>
            </a:r>
          </a:p>
        </p:txBody>
      </p:sp>
      <p:pic>
        <p:nvPicPr>
          <p:cNvPr id="35843" name="Picture 2" descr="http://slbc.org/wp-content/uploads/2014/09/Book-of-Daniel-weppag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4885" y="1828800"/>
            <a:ext cx="236431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761A72FC-F525-4068-8FBB-ECCB000017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534400" cy="1219200"/>
          </a:xfrm>
        </p:spPr>
        <p:txBody>
          <a:bodyPr/>
          <a:lstStyle/>
          <a:p>
            <a:pPr algn="ctr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IV. The Prophecy of the Heavenly Messenger </a:t>
            </a:r>
            <a: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(11:2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–12:13</a:t>
            </a:r>
            <a: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86637273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38A8C8D9-894F-43BB-9066-6CE5F1E534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04900" y="228600"/>
            <a:ext cx="6934200" cy="685800"/>
          </a:xfrm>
        </p:spPr>
        <p:txBody>
          <a:bodyPr/>
          <a:lstStyle/>
          <a:p>
            <a:pPr algn="ctr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PTOLEMIES AND SELEUCIDS 11:5-20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27709FB3-78BC-44BF-9F29-3D73BA77A4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52450" y="990600"/>
            <a:ext cx="8039100" cy="5486400"/>
          </a:xfrm>
        </p:spPr>
        <p:txBody>
          <a:bodyPr/>
          <a:lstStyle/>
          <a:p>
            <a:pPr marL="461963" indent="-461963">
              <a:spcBef>
                <a:spcPts val="0"/>
              </a:spcBef>
              <a:spcAft>
                <a:spcPts val="1200"/>
              </a:spcAft>
              <a:buSzPct val="100000"/>
              <a:buFontTx/>
              <a:buAutoNum type="alphaU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History of warfare between the 2 dynasties</a:t>
            </a:r>
          </a:p>
          <a:p>
            <a:pPr marL="461963" indent="-461963">
              <a:spcBef>
                <a:spcPts val="0"/>
              </a:spcBef>
              <a:spcAft>
                <a:spcPts val="1200"/>
              </a:spcAft>
              <a:buSzPct val="100000"/>
              <a:buFontTx/>
              <a:buAutoNum type="alphaU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Ptolemies of Egypt vs. Seleucids of Syria</a:t>
            </a:r>
          </a:p>
          <a:p>
            <a:pPr marL="461963" indent="-461963">
              <a:spcBef>
                <a:spcPts val="0"/>
              </a:spcBef>
              <a:spcAft>
                <a:spcPts val="1200"/>
              </a:spcAft>
              <a:buSzPct val="100000"/>
              <a:buFontTx/>
              <a:buAutoNum type="alphaU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King of the South vs. King of the North</a:t>
            </a:r>
          </a:p>
          <a:p>
            <a:pPr marL="461963" indent="-461963">
              <a:spcBef>
                <a:spcPts val="0"/>
              </a:spcBef>
              <a:spcAft>
                <a:spcPts val="1200"/>
              </a:spcAft>
              <a:buSzPct val="100000"/>
              <a:buFontTx/>
              <a:buAutoNum type="alphaU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323 BC – 175 BC </a:t>
            </a:r>
          </a:p>
          <a:p>
            <a:pPr marL="461963" indent="-461963">
              <a:spcBef>
                <a:spcPts val="0"/>
              </a:spcBef>
              <a:spcAft>
                <a:spcPts val="1200"/>
              </a:spcAft>
              <a:buSzPct val="100000"/>
              <a:buFontTx/>
              <a:buAutoNum type="alphaU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beautiful land = Israel</a:t>
            </a:r>
          </a:p>
          <a:p>
            <a:pPr marL="461963" indent="-461963">
              <a:spcBef>
                <a:spcPts val="0"/>
              </a:spcBef>
              <a:spcAft>
                <a:spcPts val="1200"/>
              </a:spcAft>
              <a:buSzPct val="100000"/>
              <a:buFontTx/>
              <a:buAutoNum type="alphaU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Cassander and Lysimachus not in view</a:t>
            </a:r>
          </a:p>
          <a:p>
            <a:pPr marL="461963" indent="-461963">
              <a:spcBef>
                <a:spcPts val="0"/>
              </a:spcBef>
              <a:spcAft>
                <a:spcPts val="1200"/>
              </a:spcAft>
              <a:buSzPct val="100000"/>
              <a:buFontTx/>
              <a:buAutoNum type="alphaU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Key transition in 198 B.C.</a:t>
            </a:r>
          </a:p>
          <a:p>
            <a:pPr marL="461963" indent="-461963">
              <a:spcBef>
                <a:spcPts val="0"/>
              </a:spcBef>
              <a:spcAft>
                <a:spcPts val="1200"/>
              </a:spcAft>
              <a:buSzPct val="100000"/>
              <a:buFontTx/>
              <a:buAutoNum type="alphaU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Selective and non-comprehensive history</a:t>
            </a:r>
          </a:p>
          <a:p>
            <a:pPr marL="461963" indent="-461963">
              <a:spcBef>
                <a:spcPts val="0"/>
              </a:spcBef>
              <a:spcAft>
                <a:spcPts val="1200"/>
              </a:spcAft>
              <a:buSzPct val="100000"/>
              <a:buFontTx/>
              <a:buAutoNum type="alphaU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at stake?</a:t>
            </a:r>
          </a:p>
        </p:txBody>
      </p:sp>
    </p:spTree>
    <p:extLst>
      <p:ext uri="{BB962C8B-B14F-4D97-AF65-F5344CB8AC3E}">
        <p14:creationId xmlns:p14="http://schemas.microsoft.com/office/powerpoint/2010/main" val="2285998354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1E8E46D-27BF-4191-BF83-FD437BB298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0129077"/>
              </p:ext>
            </p:extLst>
          </p:nvPr>
        </p:nvGraphicFramePr>
        <p:xfrm>
          <a:off x="152400" y="152400"/>
          <a:ext cx="8839200" cy="64008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419600">
                  <a:extLst>
                    <a:ext uri="{9D8B030D-6E8A-4147-A177-3AD203B41FA5}">
                      <a16:colId xmlns:a16="http://schemas.microsoft.com/office/drawing/2014/main" val="3244548483"/>
                    </a:ext>
                  </a:extLst>
                </a:gridCol>
                <a:gridCol w="4419600">
                  <a:extLst>
                    <a:ext uri="{9D8B030D-6E8A-4147-A177-3AD203B41FA5}">
                      <a16:colId xmlns:a16="http://schemas.microsoft.com/office/drawing/2014/main" val="397312424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KINGS OF THE SOUTH (EGYPT)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KINGS OF THE NORTH (SYRIA)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43150139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Ptolemy I (</a:t>
                      </a:r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Soter</a:t>
                      </a: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 323–285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Seleucus I (Nicator) 312–281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64075264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Ptolemy II (</a:t>
                      </a:r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Philadelphus</a:t>
                      </a: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 285–247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Antiochus I (</a:t>
                      </a:r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Soter</a:t>
                      </a: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 281–261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0354639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Ptolemy III (</a:t>
                      </a:r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Euregetus</a:t>
                      </a: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 247–221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Antiochus Theos 261–246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03824586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Ptolemy IV (Philopater) 221–220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Seleucus Callinicus 246–226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65965297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Ptolemy V (Epiphanes) 203–182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Seleucus III 226–223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2193818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endParaRPr lang="en-US" sz="24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Antiochus III (Great) 223–187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0265232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Seleucus IV (Philopater) 186–175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61232057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Antiochus IV (Epiphanes) 175–164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23529509"/>
                  </a:ext>
                </a:extLst>
              </a:tr>
              <a:tr h="64008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Paul N. </a:t>
                      </a:r>
                      <a:r>
                        <a:rPr lang="en-US" sz="1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Benware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Commentary on the Book of Daniel: The Coming Judgment of the Nations; Daniel's Prophecy of Things to Come (Clifton, TX: Scofield Ministries, 2007), 233.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49593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5809516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180AB1E2-2E7C-4CE4-8A1D-8E8D28A132FD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2834867" y="228600"/>
            <a:ext cx="3474267" cy="1143000"/>
          </a:xfrm>
        </p:spPr>
        <p:txBody>
          <a:bodyPr anchor="ctr"/>
          <a:lstStyle/>
          <a:p>
            <a:pPr lvl="0" algn="ctr">
              <a:spcBef>
                <a:spcPct val="20000"/>
              </a:spcBef>
              <a:buClr>
                <a:srgbClr val="00FFFF"/>
              </a:buClr>
              <a:buSzPct val="75000"/>
            </a:pPr>
            <a:r>
              <a:rPr lang="en-US" alt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DANIEL 10-12</a:t>
            </a:r>
            <a:br>
              <a:rPr lang="en-US" alt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THE FINAL VISION</a:t>
            </a:r>
            <a:endParaRPr lang="en-US" alt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2" name="Picture 4" descr="C:\My Documents\My Pictures\vision of ram &amp; goat">
            <a:extLst>
              <a:ext uri="{FF2B5EF4-FFF2-40B4-BE49-F238E27FC236}">
                <a16:creationId xmlns:a16="http://schemas.microsoft.com/office/drawing/2014/main" id="{BA5BF767-5932-422E-92BD-B5D28FCE4F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9703" y="1752600"/>
            <a:ext cx="6464595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7318349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FDBFBCF3-702D-4C55-9AD0-14CCC156C6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47993" y="228600"/>
            <a:ext cx="4448014" cy="1143000"/>
          </a:xfrm>
        </p:spPr>
        <p:txBody>
          <a:bodyPr/>
          <a:lstStyle/>
          <a:p>
            <a:pPr algn="ctr"/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Four Generals</a:t>
            </a:r>
            <a:b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Daniel 7:6; 8:8, 22</a:t>
            </a:r>
            <a:endParaRPr lang="en-US" alt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60C70B0-D5A7-4769-B189-7570899E49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92120"/>
              </p:ext>
            </p:extLst>
          </p:nvPr>
        </p:nvGraphicFramePr>
        <p:xfrm>
          <a:off x="1028700" y="1600200"/>
          <a:ext cx="7086600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3300">
                  <a:extLst>
                    <a:ext uri="{9D8B030D-6E8A-4147-A177-3AD203B41FA5}">
                      <a16:colId xmlns:a16="http://schemas.microsoft.com/office/drawing/2014/main" val="3340154120"/>
                    </a:ext>
                  </a:extLst>
                </a:gridCol>
                <a:gridCol w="3543300">
                  <a:extLst>
                    <a:ext uri="{9D8B030D-6E8A-4147-A177-3AD203B41FA5}">
                      <a16:colId xmlns:a16="http://schemas.microsoft.com/office/drawing/2014/main" val="1867013496"/>
                    </a:ext>
                  </a:extLst>
                </a:gridCol>
              </a:tblGrid>
              <a:tr h="173736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en-US" sz="3600" b="1" kern="1200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Cassander</a:t>
                      </a:r>
                    </a:p>
                    <a:p>
                      <a:pPr algn="ctr"/>
                      <a:r>
                        <a:rPr lang="en-US" altLang="en-US" sz="3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Macedonia</a:t>
                      </a: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en-US" sz="3600" b="1" kern="1200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Ptolemy</a:t>
                      </a:r>
                    </a:p>
                    <a:p>
                      <a:pPr algn="ctr"/>
                      <a:r>
                        <a:rPr lang="en-US" altLang="en-US" sz="3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Egypt</a:t>
                      </a: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391898"/>
                  </a:ext>
                </a:extLst>
              </a:tr>
              <a:tr h="173736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en-US" sz="3600" b="1" kern="1200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Lysimachus</a:t>
                      </a:r>
                    </a:p>
                    <a:p>
                      <a:pPr algn="ctr"/>
                      <a:r>
                        <a:rPr lang="en-US" altLang="en-US" sz="3600" b="1" kern="1200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Thrace &amp;</a:t>
                      </a:r>
                    </a:p>
                    <a:p>
                      <a:pPr algn="ctr"/>
                      <a:r>
                        <a:rPr lang="en-US" altLang="en-US" sz="3600" b="1" kern="1200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Asia Minor</a:t>
                      </a:r>
                      <a:endParaRPr lang="en-US" sz="3600" b="1" kern="1200" dirty="0">
                        <a:solidFill>
                          <a:schemeClr val="lt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3600" b="1" kern="1200" dirty="0">
                          <a:solidFill>
                            <a:srgbClr val="FFFFCC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Seleucus</a:t>
                      </a:r>
                    </a:p>
                    <a:p>
                      <a:pPr algn="ctr"/>
                      <a:r>
                        <a:rPr lang="en-US" altLang="en-US" sz="3600" b="1" kern="1200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Syria </a:t>
                      </a:r>
                    </a:p>
                    <a:p>
                      <a:pPr algn="ctr"/>
                      <a:r>
                        <a:rPr lang="en-US" altLang="en-US" sz="3600" b="1" kern="1200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(including Israel)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1929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1088019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9DDD9DA-CAE6-4226-9CA8-591943977B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829852"/>
              </p:ext>
            </p:extLst>
          </p:nvPr>
        </p:nvGraphicFramePr>
        <p:xfrm>
          <a:off x="1085850" y="91440"/>
          <a:ext cx="6972300" cy="66751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972300">
                  <a:extLst>
                    <a:ext uri="{9D8B030D-6E8A-4147-A177-3AD203B41FA5}">
                      <a16:colId xmlns:a16="http://schemas.microsoft.com/office/drawing/2014/main" val="362989425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Intertestamental Chronology (Dates BC)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9240356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SELEUCIDS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82055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3" algn="l"/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Seleucus I</a:t>
                      </a:r>
                    </a:p>
                    <a:p>
                      <a:pPr lvl="3" algn="l"/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312-281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66275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598613" lvl="3" indent="0" algn="l"/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Antiochus I</a:t>
                      </a:r>
                    </a:p>
                    <a:p>
                      <a:pPr marL="1598613" lvl="3" indent="0" algn="l"/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281-261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47935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33563" marR="0" lvl="3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Antiochus II</a:t>
                      </a:r>
                    </a:p>
                    <a:p>
                      <a:pPr marL="1833563" lvl="3" indent="0" algn="l"/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261-246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39935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058988" marR="0" lvl="3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Seleucus II</a:t>
                      </a:r>
                    </a:p>
                    <a:p>
                      <a:pPr marL="2058988" lvl="3" indent="0" algn="l"/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246-226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9684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286000" marR="0" lvl="3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Seleucus III</a:t>
                      </a:r>
                    </a:p>
                    <a:p>
                      <a:pPr marL="2286000" lvl="3" indent="0" algn="l"/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226-223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78904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513013" marR="0" lvl="3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Antiochus III</a:t>
                      </a:r>
                    </a:p>
                    <a:p>
                      <a:pPr marL="2513013" lvl="3" indent="0" algn="l"/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223-187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30097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74320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Seleucus IV Philapator</a:t>
                      </a:r>
                    </a:p>
                    <a:p>
                      <a:pPr marL="2743200" lvl="2" indent="0" algn="l"/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187-175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68621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970213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Antiochus IV Epiphanes</a:t>
                      </a:r>
                    </a:p>
                    <a:p>
                      <a:pPr marL="2970213" lvl="2" indent="0" algn="l"/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175-163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41403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2228996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B808229-4769-492A-A051-C5300733B4E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409" y="304800"/>
            <a:ext cx="8285182" cy="576731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551B636-DE5F-4B45-A786-FD2C9BC25151}"/>
                  </a:ext>
                </a:extLst>
              </p14:cNvPr>
              <p14:cNvContentPartPr/>
              <p14:nvPr/>
            </p14:nvContentPartPr>
            <p14:xfrm>
              <a:off x="9662231" y="2795645"/>
              <a:ext cx="17640" cy="176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551B636-DE5F-4B45-A786-FD2C9BC2515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657997" y="2791325"/>
                <a:ext cx="26107" cy="26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15023381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534400" cy="1066800"/>
          </a:xfrm>
        </p:spPr>
        <p:txBody>
          <a:bodyPr/>
          <a:lstStyle/>
          <a:p>
            <a:pPr algn="ctr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IV. The Prophecy of the Heavenly Messenger </a:t>
            </a:r>
            <a: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(11:2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–12:13</a:t>
            </a:r>
            <a: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1600200"/>
            <a:ext cx="6553200" cy="4724400"/>
          </a:xfrm>
        </p:spPr>
        <p:txBody>
          <a:bodyPr/>
          <a:lstStyle/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Persia (11:2)</a:t>
            </a:r>
          </a:p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Greece (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11:3-4</a:t>
            </a: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Ptolemies &amp; Seleucids (11:5-20)</a:t>
            </a:r>
          </a:p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Font typeface="Wingdings" pitchFamily="2" charset="2"/>
              <a:buAutoNum type="alphaUcPeriod"/>
            </a:pPr>
            <a:r>
              <a:rPr lang="en-US" alt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Antiochus IV (11:21-35)</a:t>
            </a:r>
          </a:p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Antichrist (11:36-45)</a:t>
            </a:r>
          </a:p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Tribulation &amp; Millennium (12:1-13)</a:t>
            </a:r>
          </a:p>
        </p:txBody>
      </p:sp>
      <p:pic>
        <p:nvPicPr>
          <p:cNvPr id="35843" name="Picture 2" descr="http://slbc.org/wp-content/uploads/2014/09/Book-of-Daniel-weppag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4885" y="1828800"/>
            <a:ext cx="236431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46673458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38A8C8D9-894F-43BB-9066-6CE5F1E534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04900" y="228600"/>
            <a:ext cx="6934200" cy="685800"/>
          </a:xfrm>
        </p:spPr>
        <p:txBody>
          <a:bodyPr/>
          <a:lstStyle/>
          <a:p>
            <a:pPr algn="ctr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Daniel 11:21-35 Overview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27709FB3-78BC-44BF-9F29-3D73BA77A4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990600"/>
            <a:ext cx="8991600" cy="5486400"/>
          </a:xfrm>
        </p:spPr>
        <p:txBody>
          <a:bodyPr/>
          <a:lstStyle/>
          <a:p>
            <a:pPr marL="461963" indent="-461963">
              <a:buSzPct val="100000"/>
              <a:buFontTx/>
              <a:buAutoNum type="alphaU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Antiochus IV Epiphanes moves into center stage</a:t>
            </a:r>
          </a:p>
          <a:p>
            <a:pPr marL="461963" indent="-461963">
              <a:buSzPct val="100000"/>
              <a:buFontTx/>
              <a:buAutoNum type="alphaU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reigned for 10 years 175 – 164 B.C.</a:t>
            </a:r>
          </a:p>
          <a:p>
            <a:pPr marL="461963" indent="-461963">
              <a:buSzPct val="100000"/>
              <a:buFontTx/>
              <a:buAutoNum type="alphaU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Daniel predictions 536 B.C. (Dan. 10:1)</a:t>
            </a:r>
          </a:p>
          <a:p>
            <a:pPr marL="461963" indent="-461963">
              <a:buSzPct val="100000"/>
              <a:buFontTx/>
              <a:buAutoNum type="alphaU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Antiochus IV = “little horn” (Dan. 8:9-14, 23-25)</a:t>
            </a:r>
          </a:p>
          <a:p>
            <a:pPr marL="461963" indent="-461963">
              <a:buSzPct val="100000"/>
              <a:buFontTx/>
              <a:buAutoNum type="alphaU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Goal of Hellenization &amp; persecution of the Jews</a:t>
            </a:r>
          </a:p>
          <a:p>
            <a:pPr marL="461963" indent="-461963">
              <a:buSzPct val="100000"/>
              <a:buFontTx/>
              <a:buAutoNum type="alphaU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Antiochus IV known for his hatred of the Jews</a:t>
            </a:r>
          </a:p>
          <a:p>
            <a:pPr marL="461963" indent="-461963">
              <a:buSzPct val="100000"/>
              <a:buFontTx/>
              <a:buAutoNum type="alphaU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Antiochus IV will desecrate the Jewish Temple</a:t>
            </a:r>
          </a:p>
          <a:p>
            <a:pPr marL="461963" indent="-461963">
              <a:buSzPct val="100000"/>
              <a:buFontTx/>
              <a:buAutoNum type="alphaU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Fulfilment recorded in 1 – 2 Maccabees</a:t>
            </a:r>
          </a:p>
          <a:p>
            <a:pPr marL="461963" indent="-461963">
              <a:buSzPct val="100000"/>
              <a:buFontTx/>
              <a:buAutoNum type="alphaU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Antiochus IV = Antichrist’s prefigurement (Dan. 9:27; 11:36-45) </a:t>
            </a:r>
          </a:p>
        </p:txBody>
      </p:sp>
    </p:spTree>
    <p:extLst>
      <p:ext uri="{BB962C8B-B14F-4D97-AF65-F5344CB8AC3E}">
        <p14:creationId xmlns:p14="http://schemas.microsoft.com/office/powerpoint/2010/main" val="599394872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599"/>
            <a:ext cx="8763000" cy="1130791"/>
          </a:xfrm>
        </p:spPr>
        <p:txBody>
          <a:bodyPr/>
          <a:lstStyle/>
          <a:p>
            <a:pPr algn="ctr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Career of Antiochus IV Epiphanes </a:t>
            </a:r>
            <a:b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Daniel 11:21-35</a:t>
            </a:r>
            <a:endParaRPr lang="en-US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6620" y="1359390"/>
            <a:ext cx="8570760" cy="4777530"/>
          </a:xfrm>
        </p:spPr>
        <p:txBody>
          <a:bodyPr/>
          <a:lstStyle/>
          <a:p>
            <a:pPr marL="460375" indent="-460375">
              <a:spcBef>
                <a:spcPct val="0"/>
              </a:spcBef>
              <a:spcAft>
                <a:spcPts val="24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rise to power (21)</a:t>
            </a:r>
          </a:p>
          <a:p>
            <a:pPr marL="460375" indent="-460375">
              <a:spcBef>
                <a:spcPct val="0"/>
              </a:spcBef>
              <a:spcAft>
                <a:spcPts val="24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initial and general military successes (22-24)</a:t>
            </a:r>
          </a:p>
          <a:p>
            <a:pPr marL="460375" indent="-460375">
              <a:spcBef>
                <a:spcPct val="0"/>
              </a:spcBef>
              <a:spcAft>
                <a:spcPts val="24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1st military activities concerning Egypt &amp; Israel (25-28)</a:t>
            </a:r>
          </a:p>
          <a:p>
            <a:pPr marL="460375" indent="-460375">
              <a:spcBef>
                <a:spcPct val="0"/>
              </a:spcBef>
              <a:spcAft>
                <a:spcPts val="24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desecration of the Jewish Temple (29-31)</a:t>
            </a:r>
          </a:p>
          <a:p>
            <a:pPr marL="460375" indent="-460375">
              <a:spcBef>
                <a:spcPct val="0"/>
              </a:spcBef>
              <a:spcAft>
                <a:spcPts val="24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reaction of Israel to the Temple’s desecration (32-25)</a:t>
            </a:r>
          </a:p>
        </p:txBody>
      </p:sp>
      <p:pic>
        <p:nvPicPr>
          <p:cNvPr id="5" name="Picture 2" descr="http://slbc.org/wp-content/uploads/2014/09/Book-of-Daniel-weppage.jpg">
            <a:extLst>
              <a:ext uri="{FF2B5EF4-FFF2-40B4-BE49-F238E27FC236}">
                <a16:creationId xmlns:a16="http://schemas.microsoft.com/office/drawing/2014/main" id="{05D65879-D84C-4CA3-8649-42AF1F50B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7451" y="5842982"/>
            <a:ext cx="2127949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4D4023F-53B6-46B8-B956-86A2F5101186}"/>
                  </a:ext>
                </a:extLst>
              </p14:cNvPr>
              <p14:cNvContentPartPr/>
              <p14:nvPr/>
            </p14:nvContentPartPr>
            <p14:xfrm>
              <a:off x="9732071" y="2003465"/>
              <a:ext cx="5940" cy="176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4D4023F-53B6-46B8-B956-86A2F510118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728111" y="1999231"/>
                <a:ext cx="13860" cy="2610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9536476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599"/>
            <a:ext cx="8763000" cy="1130791"/>
          </a:xfrm>
        </p:spPr>
        <p:txBody>
          <a:bodyPr/>
          <a:lstStyle/>
          <a:p>
            <a:pPr algn="ctr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Career of Antiochus IV Epiphanes </a:t>
            </a:r>
            <a:b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Daniel 11:21-35</a:t>
            </a:r>
            <a:endParaRPr lang="en-US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6620" y="1359390"/>
            <a:ext cx="8570760" cy="4777530"/>
          </a:xfrm>
        </p:spPr>
        <p:txBody>
          <a:bodyPr/>
          <a:lstStyle/>
          <a:p>
            <a:pPr marL="460375" indent="-460375">
              <a:spcBef>
                <a:spcPct val="0"/>
              </a:spcBef>
              <a:spcAft>
                <a:spcPts val="24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rise to power (21)</a:t>
            </a:r>
          </a:p>
          <a:p>
            <a:pPr marL="460375" indent="-460375">
              <a:spcBef>
                <a:spcPct val="0"/>
              </a:spcBef>
              <a:spcAft>
                <a:spcPts val="24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initial and general military successes (22-24)</a:t>
            </a:r>
          </a:p>
          <a:p>
            <a:pPr marL="460375" indent="-460375">
              <a:spcBef>
                <a:spcPct val="0"/>
              </a:spcBef>
              <a:spcAft>
                <a:spcPts val="24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1st military activities concerning Egypt &amp; Israel (25-28)</a:t>
            </a:r>
          </a:p>
          <a:p>
            <a:pPr marL="460375" indent="-460375">
              <a:spcBef>
                <a:spcPct val="0"/>
              </a:spcBef>
              <a:spcAft>
                <a:spcPts val="24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desecration of the Jewish Temple (29-31)</a:t>
            </a:r>
          </a:p>
          <a:p>
            <a:pPr marL="460375" indent="-460375">
              <a:spcBef>
                <a:spcPct val="0"/>
              </a:spcBef>
              <a:spcAft>
                <a:spcPts val="24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reaction of Israel to the Temple’s desecration (32-25)</a:t>
            </a:r>
          </a:p>
        </p:txBody>
      </p:sp>
      <p:pic>
        <p:nvPicPr>
          <p:cNvPr id="5" name="Picture 2" descr="http://slbc.org/wp-content/uploads/2014/09/Book-of-Daniel-weppage.jpg">
            <a:extLst>
              <a:ext uri="{FF2B5EF4-FFF2-40B4-BE49-F238E27FC236}">
                <a16:creationId xmlns:a16="http://schemas.microsoft.com/office/drawing/2014/main" id="{05D65879-D84C-4CA3-8649-42AF1F50B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7451" y="5842982"/>
            <a:ext cx="2127949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4D4023F-53B6-46B8-B956-86A2F5101186}"/>
                  </a:ext>
                </a:extLst>
              </p14:cNvPr>
              <p14:cNvContentPartPr/>
              <p14:nvPr/>
            </p14:nvContentPartPr>
            <p14:xfrm>
              <a:off x="9732071" y="2003465"/>
              <a:ext cx="5940" cy="176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4D4023F-53B6-46B8-B956-86A2F510118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728111" y="1999231"/>
                <a:ext cx="13860" cy="2610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06306719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1E8E46D-27BF-4191-BF83-FD437BB298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9181580"/>
              </p:ext>
            </p:extLst>
          </p:nvPr>
        </p:nvGraphicFramePr>
        <p:xfrm>
          <a:off x="152400" y="152400"/>
          <a:ext cx="8839200" cy="64008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419600">
                  <a:extLst>
                    <a:ext uri="{9D8B030D-6E8A-4147-A177-3AD203B41FA5}">
                      <a16:colId xmlns:a16="http://schemas.microsoft.com/office/drawing/2014/main" val="3244548483"/>
                    </a:ext>
                  </a:extLst>
                </a:gridCol>
                <a:gridCol w="4419600">
                  <a:extLst>
                    <a:ext uri="{9D8B030D-6E8A-4147-A177-3AD203B41FA5}">
                      <a16:colId xmlns:a16="http://schemas.microsoft.com/office/drawing/2014/main" val="397312424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KINGS OF THE SOUTH (EGYPT)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KINGS OF THE NORTH (SYRIA)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43150139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Ptolemy I (</a:t>
                      </a:r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Soter</a:t>
                      </a: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 323–285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Seleucus I (Nicator) 312–281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64075264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Ptolemy II (</a:t>
                      </a:r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Philadelphus</a:t>
                      </a: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 285–247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Antiochus I (</a:t>
                      </a:r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Soter</a:t>
                      </a: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 281–261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0354639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Ptolemy III (</a:t>
                      </a:r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Euregetus</a:t>
                      </a: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 247–221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Antiochus Theos 261–246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03824586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Ptolemy IV (Philopater) 221–220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Seleucus Callinicus 246–226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65965297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Ptolemy V (Epiphanes) 203–182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Seleucus III 226–223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2193818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endParaRPr lang="en-US" sz="24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Antiochus III (Great) 223–187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0265232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Seleucus IV (Philopater) 186–175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1232057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b="1" u="sng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Antiochus IV (Epiphanes) 175–164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3529509"/>
                  </a:ext>
                </a:extLst>
              </a:tr>
              <a:tr h="64008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Paul N. </a:t>
                      </a:r>
                      <a:r>
                        <a:rPr lang="en-US" sz="1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Benware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Commentary on the Book of Daniel: The Coming Judgment of the Nations; Daniel's Prophecy of Things to Come (Clifton, TX: Scofield Ministries, 2007), 233.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49593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9242140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676525" y="228600"/>
            <a:ext cx="3790950" cy="838200"/>
          </a:xfrm>
        </p:spPr>
        <p:txBody>
          <a:bodyPr/>
          <a:lstStyle/>
          <a:p>
            <a:pPr algn="ctr" eaLnBrk="1" hangingPunct="1"/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Daniel 11:21</a:t>
            </a:r>
          </a:p>
        </p:txBody>
      </p:sp>
      <p:sp>
        <p:nvSpPr>
          <p:cNvPr id="1946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998136"/>
            <a:ext cx="8686800" cy="5174064"/>
          </a:xfrm>
        </p:spPr>
        <p:txBody>
          <a:bodyPr/>
          <a:lstStyle/>
          <a:p>
            <a:pPr marL="461963" indent="-461963" algn="just" eaLnBrk="1" hangingPunct="1">
              <a:spcBef>
                <a:spcPct val="0"/>
              </a:spcBef>
              <a:spcAft>
                <a:spcPts val="1800"/>
              </a:spcAft>
              <a:buSzPct val="100000"/>
              <a:buFont typeface="+mj-lt"/>
              <a:buAutoNum type="arabicPeriod"/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Death of Seleucus IV Philopater</a:t>
            </a:r>
          </a:p>
          <a:p>
            <a:pPr marL="461963" indent="-461963" algn="just" eaLnBrk="1" hangingPunct="1">
              <a:spcBef>
                <a:spcPct val="0"/>
              </a:spcBef>
              <a:spcAft>
                <a:spcPts val="1800"/>
              </a:spcAft>
              <a:buSzPct val="100000"/>
              <a:buFont typeface="+mj-lt"/>
              <a:buAutoNum type="arabicPeriod"/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Heir apparent Demetrius (son of Seleucus IV) sent to Rome</a:t>
            </a:r>
          </a:p>
          <a:p>
            <a:pPr marL="461963" indent="-461963" algn="just" eaLnBrk="1" hangingPunct="1">
              <a:spcBef>
                <a:spcPct val="0"/>
              </a:spcBef>
              <a:spcAft>
                <a:spcPts val="1800"/>
              </a:spcAft>
              <a:buSzPct val="100000"/>
              <a:buFont typeface="+mj-lt"/>
              <a:buAutoNum type="arabicPeriod"/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Antiochus IV Epiphanes rises to Syria’s throne</a:t>
            </a:r>
          </a:p>
          <a:p>
            <a:pPr marL="461963" indent="-461963" algn="just" eaLnBrk="1" hangingPunct="1">
              <a:spcBef>
                <a:spcPct val="0"/>
              </a:spcBef>
              <a:spcAft>
                <a:spcPts val="1800"/>
              </a:spcAft>
              <a:buSzPct val="100000"/>
              <a:buFont typeface="+mj-lt"/>
              <a:buAutoNum type="arabicPeriod"/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a “god-like” person but rather a “despicable person”</a:t>
            </a:r>
          </a:p>
          <a:p>
            <a:pPr marL="461963" indent="-461963" algn="just" eaLnBrk="1" hangingPunct="1">
              <a:spcBef>
                <a:spcPct val="0"/>
              </a:spcBef>
              <a:spcAft>
                <a:spcPts val="1800"/>
              </a:spcAft>
              <a:buSzPct val="100000"/>
              <a:buFont typeface="+mj-lt"/>
              <a:buAutoNum type="arabicPeriod"/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“Intrigue” and a lack of “honor” brought Antiochus IV to the throne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89F1297-2144-4C95-B14A-5F7BB68B7C9A}"/>
              </a:ext>
            </a:extLst>
          </p:cNvPr>
          <p:cNvSpPr txBox="1"/>
          <p:nvPr/>
        </p:nvSpPr>
        <p:spPr>
          <a:xfrm>
            <a:off x="1066800" y="6324600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Paul N.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Benware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Commentary on the Book of Daniel: The Coming Judgment of the Nations; Daniel's Prophecy of Things to Come (Clifton, TX: Scofield Ministries, 2007), 236-46.</a:t>
            </a:r>
          </a:p>
        </p:txBody>
      </p:sp>
    </p:spTree>
    <p:extLst>
      <p:ext uri="{BB962C8B-B14F-4D97-AF65-F5344CB8AC3E}">
        <p14:creationId xmlns:p14="http://schemas.microsoft.com/office/powerpoint/2010/main" val="839329192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599"/>
            <a:ext cx="8763000" cy="1130791"/>
          </a:xfrm>
        </p:spPr>
        <p:txBody>
          <a:bodyPr/>
          <a:lstStyle/>
          <a:p>
            <a:pPr algn="ctr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Career of Antiochus IV Epiphanes </a:t>
            </a:r>
            <a:b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Daniel 11:21-35</a:t>
            </a:r>
            <a:endParaRPr lang="en-US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6620" y="1359390"/>
            <a:ext cx="8699040" cy="4777530"/>
          </a:xfrm>
        </p:spPr>
        <p:txBody>
          <a:bodyPr/>
          <a:lstStyle/>
          <a:p>
            <a:pPr marL="460375" indent="-460375">
              <a:spcBef>
                <a:spcPct val="0"/>
              </a:spcBef>
              <a:spcAft>
                <a:spcPts val="24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rise to power (21)</a:t>
            </a:r>
          </a:p>
          <a:p>
            <a:pPr marL="460375" indent="-460375">
              <a:spcBef>
                <a:spcPct val="0"/>
              </a:spcBef>
              <a:spcAft>
                <a:spcPts val="24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initial and general military successes (22-24)</a:t>
            </a:r>
          </a:p>
          <a:p>
            <a:pPr marL="460375" indent="-460375">
              <a:spcBef>
                <a:spcPct val="0"/>
              </a:spcBef>
              <a:spcAft>
                <a:spcPts val="24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1st military activities concerning Egypt &amp; Israel (25-28)</a:t>
            </a:r>
          </a:p>
          <a:p>
            <a:pPr marL="460375" indent="-460375">
              <a:spcBef>
                <a:spcPct val="0"/>
              </a:spcBef>
              <a:spcAft>
                <a:spcPts val="24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desecration of the Jewish Temple (29-31)</a:t>
            </a:r>
          </a:p>
          <a:p>
            <a:pPr marL="460375" indent="-460375">
              <a:spcBef>
                <a:spcPct val="0"/>
              </a:spcBef>
              <a:spcAft>
                <a:spcPts val="24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reaction of Israel to the Temple’s desecration (32-25)</a:t>
            </a:r>
          </a:p>
        </p:txBody>
      </p:sp>
      <p:pic>
        <p:nvPicPr>
          <p:cNvPr id="5" name="Picture 2" descr="http://slbc.org/wp-content/uploads/2014/09/Book-of-Daniel-weppage.jpg">
            <a:extLst>
              <a:ext uri="{FF2B5EF4-FFF2-40B4-BE49-F238E27FC236}">
                <a16:creationId xmlns:a16="http://schemas.microsoft.com/office/drawing/2014/main" id="{05D65879-D84C-4CA3-8649-42AF1F50B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7451" y="5842982"/>
            <a:ext cx="2127949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4D4023F-53B6-46B8-B956-86A2F5101186}"/>
                  </a:ext>
                </a:extLst>
              </p14:cNvPr>
              <p14:cNvContentPartPr/>
              <p14:nvPr/>
            </p14:nvContentPartPr>
            <p14:xfrm>
              <a:off x="9732071" y="2003465"/>
              <a:ext cx="5940" cy="176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4D4023F-53B6-46B8-B956-86A2F510118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728111" y="1999231"/>
                <a:ext cx="13860" cy="2610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66191031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2022475" y="228600"/>
            <a:ext cx="5099050" cy="685800"/>
          </a:xfrm>
        </p:spPr>
        <p:txBody>
          <a:bodyPr/>
          <a:lstStyle/>
          <a:p>
            <a:pPr algn="ctr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10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–12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Outline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" y="1143000"/>
            <a:ext cx="8763000" cy="3657600"/>
          </a:xfrm>
        </p:spPr>
        <p:txBody>
          <a:bodyPr/>
          <a:lstStyle/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Setting (10:1-3)</a:t>
            </a:r>
          </a:p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Arrival of the Heavenly Messenger (10:4-9)</a:t>
            </a:r>
          </a:p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Explanation of the Heavenly Messenger (10:10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11:1)</a:t>
            </a:r>
          </a:p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Prophecy of the Heavenly Messenger (11:2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12:13)</a:t>
            </a:r>
          </a:p>
        </p:txBody>
      </p:sp>
      <p:pic>
        <p:nvPicPr>
          <p:cNvPr id="5" name="Picture 2" descr="http://slbc.org/wp-content/uploads/2014/09/Book-of-Daniel-weppage.jpg">
            <a:extLst>
              <a:ext uri="{FF2B5EF4-FFF2-40B4-BE49-F238E27FC236}">
                <a16:creationId xmlns:a16="http://schemas.microsoft.com/office/drawing/2014/main" id="{05D65879-D84C-4CA3-8649-42AF1F50B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8709" y="5334000"/>
            <a:ext cx="3546582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676525" y="228600"/>
            <a:ext cx="3790950" cy="838200"/>
          </a:xfrm>
        </p:spPr>
        <p:txBody>
          <a:bodyPr/>
          <a:lstStyle/>
          <a:p>
            <a:pPr algn="ctr" eaLnBrk="1" hangingPunct="1"/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Daniel 11:22</a:t>
            </a:r>
          </a:p>
        </p:txBody>
      </p:sp>
      <p:sp>
        <p:nvSpPr>
          <p:cNvPr id="1946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" y="998136"/>
            <a:ext cx="8915400" cy="5181600"/>
          </a:xfrm>
        </p:spPr>
        <p:txBody>
          <a:bodyPr/>
          <a:lstStyle/>
          <a:p>
            <a:pPr marL="461963" indent="-461963" algn="just" eaLnBrk="1" hangingPunct="1">
              <a:spcBef>
                <a:spcPct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Initial military activities of Antiochus IV with his forces “overflowing” his opponents</a:t>
            </a:r>
          </a:p>
          <a:p>
            <a:pPr marL="461963" indent="-461963" algn="just" eaLnBrk="1" hangingPunct="1">
              <a:spcBef>
                <a:spcPct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Syrians already enjoyed control of the land of Israel</a:t>
            </a:r>
          </a:p>
          <a:p>
            <a:pPr marL="461963" indent="-461963" algn="just" eaLnBrk="1" hangingPunct="1">
              <a:spcBef>
                <a:spcPct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 Priest </a:t>
            </a:r>
            <a:r>
              <a:rPr lang="en-US" alt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Onias</a:t>
            </a: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III (“Prince of the Covenant”) disliked by Antiochus IV</a:t>
            </a:r>
          </a:p>
          <a:p>
            <a:pPr marL="461963" indent="-461963" algn="just" eaLnBrk="1" hangingPunct="1">
              <a:spcBef>
                <a:spcPct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Antiochus IV favored Jason (</a:t>
            </a:r>
            <a:r>
              <a:rPr lang="en-US" alt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Onias</a:t>
            </a: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III’s brother)</a:t>
            </a:r>
          </a:p>
          <a:p>
            <a:pPr marL="461963" indent="-461963" algn="just" eaLnBrk="1" hangingPunct="1">
              <a:spcBef>
                <a:spcPct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Antiochus IV pressures Israel to replace (“shatter”) Jason with </a:t>
            </a:r>
            <a:r>
              <a:rPr lang="en-US" alt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Onias</a:t>
            </a: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III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89F1297-2144-4C95-B14A-5F7BB68B7C9A}"/>
              </a:ext>
            </a:extLst>
          </p:cNvPr>
          <p:cNvSpPr txBox="1"/>
          <p:nvPr/>
        </p:nvSpPr>
        <p:spPr>
          <a:xfrm>
            <a:off x="1066800" y="6324600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Paul N.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Benware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Commentary on the Book of Daniel: The Coming Judgment of the Nations; Daniel's Prophecy of Things to Come (Clifton, TX: Scofield Ministries, 2007), 236-46.</a:t>
            </a:r>
          </a:p>
        </p:txBody>
      </p:sp>
    </p:spTree>
    <p:extLst>
      <p:ext uri="{BB962C8B-B14F-4D97-AF65-F5344CB8AC3E}">
        <p14:creationId xmlns:p14="http://schemas.microsoft.com/office/powerpoint/2010/main" val="1006580551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ABFA96-28D9-4A14-9076-8CC0CD00908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534" y="228600"/>
            <a:ext cx="8900931" cy="5364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0720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81DCB00-EAFE-40A8-88DB-7EAAA0A273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333" y="605190"/>
            <a:ext cx="8533333" cy="56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323443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1E8E46D-27BF-4191-BF83-FD437BB298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9577763"/>
              </p:ext>
            </p:extLst>
          </p:nvPr>
        </p:nvGraphicFramePr>
        <p:xfrm>
          <a:off x="152400" y="152400"/>
          <a:ext cx="8839200" cy="64008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419600">
                  <a:extLst>
                    <a:ext uri="{9D8B030D-6E8A-4147-A177-3AD203B41FA5}">
                      <a16:colId xmlns:a16="http://schemas.microsoft.com/office/drawing/2014/main" val="3244548483"/>
                    </a:ext>
                  </a:extLst>
                </a:gridCol>
                <a:gridCol w="4419600">
                  <a:extLst>
                    <a:ext uri="{9D8B030D-6E8A-4147-A177-3AD203B41FA5}">
                      <a16:colId xmlns:a16="http://schemas.microsoft.com/office/drawing/2014/main" val="397312424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KINGS OF THE SOUTH (EGYPT)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KINGS OF THE NORTH (SYRIA)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43150139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Ptolemy I (</a:t>
                      </a:r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Soter</a:t>
                      </a: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 323–285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Seleucus I (Nicator) 312–281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64075264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Ptolemy II (</a:t>
                      </a:r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Philadelphus</a:t>
                      </a: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 285–247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Antiochus I (</a:t>
                      </a:r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Soter</a:t>
                      </a: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 281–261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0354639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Ptolemy III (</a:t>
                      </a:r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Euregetus</a:t>
                      </a: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 247–221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Antiochus Theos 261–246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03824586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Ptolemy IV (Philopater) 221–220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Seleucus Callinicus 246–226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65965297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Ptolemy V (Epiphanes) 203–182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Seleucus III 226–223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2193818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endParaRPr lang="en-US" sz="24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Antiochus III (Great) 223–187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265232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Seleucus IV (Philopater) 186–175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61232057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Antiochus IV (Epiphanes) 175–164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23529509"/>
                  </a:ext>
                </a:extLst>
              </a:tr>
              <a:tr h="64008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Paul N. </a:t>
                      </a:r>
                      <a:r>
                        <a:rPr lang="en-US" sz="1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Benware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Commentary on the Book of Daniel: The Coming Judgment of the Nations; Daniel's Prophecy of Things to Come (Clifton, TX: Scofield Ministries, 2007), 233.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49593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5569855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676525" y="228600"/>
            <a:ext cx="3790950" cy="838200"/>
          </a:xfrm>
        </p:spPr>
        <p:txBody>
          <a:bodyPr/>
          <a:lstStyle/>
          <a:p>
            <a:pPr algn="ctr" eaLnBrk="1" hangingPunct="1"/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Daniel 11:22</a:t>
            </a:r>
          </a:p>
        </p:txBody>
      </p:sp>
      <p:sp>
        <p:nvSpPr>
          <p:cNvPr id="1946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" y="998136"/>
            <a:ext cx="8915400" cy="5181600"/>
          </a:xfrm>
        </p:spPr>
        <p:txBody>
          <a:bodyPr/>
          <a:lstStyle/>
          <a:p>
            <a:pPr marL="461963" indent="-461963" algn="just" eaLnBrk="1" hangingPunct="1">
              <a:spcBef>
                <a:spcPct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Initial military activities of Antiochus IV with his forces “overflowing” his opponents</a:t>
            </a:r>
          </a:p>
          <a:p>
            <a:pPr marL="461963" indent="-461963" algn="just" eaLnBrk="1" hangingPunct="1">
              <a:spcBef>
                <a:spcPct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Syrians already enjoyed control of the land of Israel</a:t>
            </a:r>
          </a:p>
          <a:p>
            <a:pPr marL="461963" indent="-461963" algn="just" eaLnBrk="1" hangingPunct="1">
              <a:spcBef>
                <a:spcPct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 Priest </a:t>
            </a:r>
            <a:r>
              <a:rPr lang="en-US" alt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Onias</a:t>
            </a: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III (“Prince of the Covenant”) disliked by Antiochus IV</a:t>
            </a:r>
          </a:p>
          <a:p>
            <a:pPr marL="461963" indent="-461963" algn="just" eaLnBrk="1" hangingPunct="1">
              <a:spcBef>
                <a:spcPct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Antiochus IV favored Jason (</a:t>
            </a:r>
            <a:r>
              <a:rPr lang="en-US" alt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Onias</a:t>
            </a: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III’s brother)</a:t>
            </a:r>
          </a:p>
          <a:p>
            <a:pPr marL="461963" indent="-461963" algn="just" eaLnBrk="1" hangingPunct="1">
              <a:spcBef>
                <a:spcPct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Antiochus IV pressures Israel to replace (“shatter”) Jason with </a:t>
            </a:r>
            <a:r>
              <a:rPr lang="en-US" alt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Onias</a:t>
            </a: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III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89F1297-2144-4C95-B14A-5F7BB68B7C9A}"/>
              </a:ext>
            </a:extLst>
          </p:cNvPr>
          <p:cNvSpPr txBox="1"/>
          <p:nvPr/>
        </p:nvSpPr>
        <p:spPr>
          <a:xfrm>
            <a:off x="1066800" y="6324600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Paul N.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Benware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Commentary on the Book of Daniel: The Coming Judgment of the Nations; Daniel's Prophecy of Things to Come (Clifton, TX: Scofield Ministries, 2007), 236-46.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D5F2236-E001-4976-89D4-8D2189EB054B}"/>
                  </a:ext>
                </a:extLst>
              </p14:cNvPr>
              <p14:cNvContentPartPr/>
              <p14:nvPr/>
            </p14:nvContentPartPr>
            <p14:xfrm>
              <a:off x="9714611" y="2580005"/>
              <a:ext cx="180" cy="1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D5F2236-E001-4976-89D4-8D2189EB054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712451" y="2577845"/>
                <a:ext cx="4500" cy="45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3176166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676525" y="228600"/>
            <a:ext cx="3790950" cy="838200"/>
          </a:xfrm>
        </p:spPr>
        <p:txBody>
          <a:bodyPr/>
          <a:lstStyle/>
          <a:p>
            <a:pPr algn="ctr" eaLnBrk="1" hangingPunct="1"/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Daniel 11:23</a:t>
            </a:r>
          </a:p>
        </p:txBody>
      </p:sp>
      <p:sp>
        <p:nvSpPr>
          <p:cNvPr id="1946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90600" y="1143000"/>
            <a:ext cx="7162800" cy="5036736"/>
          </a:xfrm>
        </p:spPr>
        <p:txBody>
          <a:bodyPr/>
          <a:lstStyle/>
          <a:p>
            <a:pPr marL="461963" indent="-461963" algn="just" eaLnBrk="1" hangingPunct="1">
              <a:spcBef>
                <a:spcPct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“Alliance” between Antiochus IV &amp; the new puppet High Priest Jason</a:t>
            </a:r>
          </a:p>
          <a:p>
            <a:pPr marL="461963" indent="-461963" algn="just" eaLnBrk="1" hangingPunct="1">
              <a:spcBef>
                <a:spcPct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Antiochus IV “practiced deception”</a:t>
            </a:r>
          </a:p>
          <a:p>
            <a:pPr marL="461963" indent="-461963" algn="just" eaLnBrk="1" hangingPunct="1">
              <a:spcBef>
                <a:spcPct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Antiochus IV gained power with a “small” group “of people”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89F1297-2144-4C95-B14A-5F7BB68B7C9A}"/>
              </a:ext>
            </a:extLst>
          </p:cNvPr>
          <p:cNvSpPr txBox="1"/>
          <p:nvPr/>
        </p:nvSpPr>
        <p:spPr>
          <a:xfrm>
            <a:off x="1066800" y="6324600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Paul N.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Benware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Commentary on the Book of Daniel: The Coming Judgment of the Nations; Daniel's Prophecy of Things to Come (Clifton, TX: Scofield Ministries, 2007), 236-46.</a:t>
            </a:r>
          </a:p>
        </p:txBody>
      </p:sp>
    </p:spTree>
    <p:extLst>
      <p:ext uri="{BB962C8B-B14F-4D97-AF65-F5344CB8AC3E}">
        <p14:creationId xmlns:p14="http://schemas.microsoft.com/office/powerpoint/2010/main" val="402358670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676525" y="228600"/>
            <a:ext cx="3790950" cy="838200"/>
          </a:xfrm>
        </p:spPr>
        <p:txBody>
          <a:bodyPr/>
          <a:lstStyle/>
          <a:p>
            <a:pPr algn="ctr" eaLnBrk="1" hangingPunct="1"/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Daniel 11:24</a:t>
            </a:r>
          </a:p>
        </p:txBody>
      </p:sp>
      <p:sp>
        <p:nvSpPr>
          <p:cNvPr id="1946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143000"/>
            <a:ext cx="7772400" cy="5036736"/>
          </a:xfrm>
        </p:spPr>
        <p:txBody>
          <a:bodyPr/>
          <a:lstStyle/>
          <a:p>
            <a:pPr marL="461963" indent="-461963" algn="just" eaLnBrk="1" hangingPunct="1">
              <a:spcBef>
                <a:spcPct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Antiochus IV achieved power by any means possible including attacking others “in a time of tranquility”</a:t>
            </a:r>
          </a:p>
          <a:p>
            <a:pPr marL="461963" indent="-461963" algn="just" eaLnBrk="1" hangingPunct="1">
              <a:spcBef>
                <a:spcPct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Antiochus IV implemented a wealth redistribution strategy in order to win the favor of the under classes</a:t>
            </a:r>
          </a:p>
          <a:p>
            <a:pPr marL="461963" indent="-461963" algn="just" eaLnBrk="1" hangingPunct="1">
              <a:spcBef>
                <a:spcPct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evil would be limited “only for a time”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89F1297-2144-4C95-B14A-5F7BB68B7C9A}"/>
              </a:ext>
            </a:extLst>
          </p:cNvPr>
          <p:cNvSpPr txBox="1"/>
          <p:nvPr/>
        </p:nvSpPr>
        <p:spPr>
          <a:xfrm>
            <a:off x="1066800" y="6324600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Paul N.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Benware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Commentary on the Book of Daniel: The Coming Judgment of the Nations; Daniel's Prophecy of Things to Come (Clifton, TX: Scofield Ministries, 2007), 236-46.</a:t>
            </a:r>
          </a:p>
        </p:txBody>
      </p:sp>
    </p:spTree>
    <p:extLst>
      <p:ext uri="{BB962C8B-B14F-4D97-AF65-F5344CB8AC3E}">
        <p14:creationId xmlns:p14="http://schemas.microsoft.com/office/powerpoint/2010/main" val="4087695429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ABFA96-28D9-4A14-9076-8CC0CD00908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534" y="228600"/>
            <a:ext cx="8900931" cy="5364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58611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81DCB00-EAFE-40A8-88DB-7EAAA0A273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333" y="605190"/>
            <a:ext cx="8533333" cy="56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008441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676525" y="228600"/>
            <a:ext cx="3790950" cy="838200"/>
          </a:xfrm>
        </p:spPr>
        <p:txBody>
          <a:bodyPr/>
          <a:lstStyle/>
          <a:p>
            <a:pPr algn="ctr" eaLnBrk="1" hangingPunct="1"/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Daniel 11:24</a:t>
            </a:r>
          </a:p>
        </p:txBody>
      </p:sp>
      <p:sp>
        <p:nvSpPr>
          <p:cNvPr id="1946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143000"/>
            <a:ext cx="7772400" cy="5036736"/>
          </a:xfrm>
        </p:spPr>
        <p:txBody>
          <a:bodyPr/>
          <a:lstStyle/>
          <a:p>
            <a:pPr marL="461963" indent="-461963" algn="just" eaLnBrk="1" hangingPunct="1">
              <a:spcBef>
                <a:spcPct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Antiochus IV achieved power by any means possible including attacking others “in a time of tranquility”</a:t>
            </a:r>
          </a:p>
          <a:p>
            <a:pPr marL="461963" indent="-461963" algn="just" eaLnBrk="1" hangingPunct="1">
              <a:spcBef>
                <a:spcPct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Antiochus IV implemented a wealth redistribution strategy in order to win the favor of the under classes</a:t>
            </a:r>
          </a:p>
          <a:p>
            <a:pPr marL="461963" indent="-461963" algn="just" eaLnBrk="1" hangingPunct="1">
              <a:spcBef>
                <a:spcPct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evil would be limited “only for a time”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89F1297-2144-4C95-B14A-5F7BB68B7C9A}"/>
              </a:ext>
            </a:extLst>
          </p:cNvPr>
          <p:cNvSpPr txBox="1"/>
          <p:nvPr/>
        </p:nvSpPr>
        <p:spPr>
          <a:xfrm>
            <a:off x="1066800" y="6324600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Paul N.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Benware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Commentary on the Book of Daniel: The Coming Judgment of the Nations; Daniel's Prophecy of Things to Come (Clifton, TX: Scofield Ministries, 2007), 236-46.</a:t>
            </a:r>
          </a:p>
        </p:txBody>
      </p:sp>
    </p:spTree>
    <p:extLst>
      <p:ext uri="{BB962C8B-B14F-4D97-AF65-F5344CB8AC3E}">
        <p14:creationId xmlns:p14="http://schemas.microsoft.com/office/powerpoint/2010/main" val="2648119977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2022475" y="228600"/>
            <a:ext cx="5099050" cy="685800"/>
          </a:xfrm>
        </p:spPr>
        <p:txBody>
          <a:bodyPr/>
          <a:lstStyle/>
          <a:p>
            <a:pPr algn="ctr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10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–12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Outline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" y="1143000"/>
            <a:ext cx="8763000" cy="3657600"/>
          </a:xfrm>
        </p:spPr>
        <p:txBody>
          <a:bodyPr/>
          <a:lstStyle/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sz="28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Setting (10:1-3)</a:t>
            </a:r>
          </a:p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Arrival of the Heavenly Messenger (10:4-9)</a:t>
            </a:r>
          </a:p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Explanation of the Heavenly Messenger (10:10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11:1)</a:t>
            </a:r>
          </a:p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Prophecy of the Heavenly Messenger (11:2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12:13)</a:t>
            </a:r>
          </a:p>
        </p:txBody>
      </p:sp>
      <p:pic>
        <p:nvPicPr>
          <p:cNvPr id="5" name="Picture 2" descr="http://slbc.org/wp-content/uploads/2014/09/Book-of-Daniel-weppage.jpg">
            <a:extLst>
              <a:ext uri="{FF2B5EF4-FFF2-40B4-BE49-F238E27FC236}">
                <a16:creationId xmlns:a16="http://schemas.microsoft.com/office/drawing/2014/main" id="{EC0A8BB6-96C2-425E-86EF-B8C13DE0D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8709" y="5334000"/>
            <a:ext cx="3546582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1525047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1"/>
          <p:cNvSpPr>
            <a:spLocks noGrp="1"/>
          </p:cNvSpPr>
          <p:nvPr>
            <p:ph type="title" idx="4294967295"/>
          </p:nvPr>
        </p:nvSpPr>
        <p:spPr>
          <a:xfrm>
            <a:off x="685800" y="2857500"/>
            <a:ext cx="7772400" cy="1143000"/>
          </a:xfrm>
        </p:spPr>
        <p:txBody>
          <a:bodyPr/>
          <a:lstStyle/>
          <a:p>
            <a:pPr algn="ctr"/>
            <a:r>
              <a:rPr lang="en-US" altLang="en-US"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</a:t>
            </a:r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2022475" y="228600"/>
            <a:ext cx="5099050" cy="685800"/>
          </a:xfrm>
        </p:spPr>
        <p:txBody>
          <a:bodyPr/>
          <a:lstStyle/>
          <a:p>
            <a:pPr algn="ctr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10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–12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Outline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" y="1143000"/>
            <a:ext cx="8877300" cy="3657600"/>
          </a:xfrm>
        </p:spPr>
        <p:txBody>
          <a:bodyPr/>
          <a:lstStyle/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Setting (10:1-3)</a:t>
            </a:r>
          </a:p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Arrival of the Heavenly Messenger (10:4-9)</a:t>
            </a:r>
          </a:p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Explanation of the Heavenly Messenger (10:10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11:1)</a:t>
            </a:r>
          </a:p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Prophecy of the Heavenly Messenger (11:2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12:13)</a:t>
            </a:r>
          </a:p>
        </p:txBody>
      </p:sp>
      <p:pic>
        <p:nvPicPr>
          <p:cNvPr id="5" name="Picture 2" descr="http://slbc.org/wp-content/uploads/2014/09/Book-of-Daniel-weppage.jpg">
            <a:extLst>
              <a:ext uri="{FF2B5EF4-FFF2-40B4-BE49-F238E27FC236}">
                <a16:creationId xmlns:a16="http://schemas.microsoft.com/office/drawing/2014/main" id="{05D65879-D84C-4CA3-8649-42AF1F50B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8709" y="5334000"/>
            <a:ext cx="3546582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3603628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28600"/>
            <a:ext cx="6096000" cy="746185"/>
          </a:xfrm>
        </p:spPr>
        <p:txBody>
          <a:bodyPr/>
          <a:lstStyle/>
          <a:p>
            <a:pPr algn="ctr" eaLnBrk="1" hangingPunct="1"/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Purpose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2514600"/>
          </a:xfrm>
        </p:spPr>
        <p:txBody>
          <a:bodyPr/>
          <a:lstStyle/>
          <a:p>
            <a:pPr marL="0" indent="0" algn="just" eaLnBrk="1" hangingPunct="1">
              <a:spcBef>
                <a:spcPts val="0"/>
              </a:spcBef>
              <a:spcAft>
                <a:spcPts val="2400"/>
              </a:spcAft>
              <a:buNone/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encourage Judah by emphasizing  the sovereignty of God during the Babylonian captivity and to teach  Judah how to live while outside the land</a:t>
            </a:r>
          </a:p>
        </p:txBody>
      </p:sp>
      <p:pic>
        <p:nvPicPr>
          <p:cNvPr id="4" name="Picture 2" descr="http://slbc.org/wp-content/uploads/2014/09/Book-of-Daniel-weppag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7612" y="4800600"/>
            <a:ext cx="4728776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7368963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00100" y="3429000"/>
            <a:ext cx="7543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“The </a:t>
            </a:r>
            <a:r>
              <a:rPr lang="en-US" sz="27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Lord</a:t>
            </a:r>
            <a:r>
              <a:rPr 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bless you and keep you; </a:t>
            </a:r>
            <a:r>
              <a:rPr lang="en-US" sz="27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 </a:t>
            </a:r>
            <a:r>
              <a:rPr 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the </a:t>
            </a:r>
            <a:r>
              <a:rPr lang="en-US" sz="27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Lord</a:t>
            </a:r>
            <a:r>
              <a:rPr 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make his face shine on you and be gracious to you; </a:t>
            </a:r>
            <a:r>
              <a:rPr lang="en-US" sz="27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 </a:t>
            </a:r>
            <a:r>
              <a:rPr 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the </a:t>
            </a:r>
            <a:r>
              <a:rPr lang="en-US" sz="27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Lord</a:t>
            </a:r>
            <a:r>
              <a:rPr 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turn his face toward you and give you peace.” (NIV)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580A0FF-365B-4E3B-8121-89E750C5118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4149" y="1085850"/>
            <a:ext cx="4124302" cy="2231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831085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0" name="Group 306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472485561"/>
              </p:ext>
            </p:extLst>
          </p:nvPr>
        </p:nvGraphicFramePr>
        <p:xfrm>
          <a:off x="76200" y="228602"/>
          <a:ext cx="8991600" cy="6400797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299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9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9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078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en-US" sz="2400" b="1" u="none" kern="1200" dirty="0">
                          <a:solidFill>
                            <a:srgbClr val="A5002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CHAPTER AND VERSE IN DANIEL</a:t>
                      </a:r>
                    </a:p>
                  </a:txBody>
                  <a:tcPr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en-US" sz="2400" b="1" u="none" kern="1200" dirty="0">
                          <a:solidFill>
                            <a:srgbClr val="A5002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CHRONOLOGICAL DATE</a:t>
                      </a:r>
                    </a:p>
                  </a:txBody>
                  <a:tcPr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en-US" sz="2400" b="1" u="none" kern="1200" dirty="0">
                          <a:solidFill>
                            <a:srgbClr val="A5002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BIBLICAL DATE</a:t>
                      </a:r>
                    </a:p>
                  </a:txBody>
                  <a:tcPr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54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1:1</a:t>
                      </a:r>
                    </a:p>
                  </a:txBody>
                  <a:tcPr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605</a:t>
                      </a:r>
                    </a:p>
                  </a:txBody>
                  <a:tcPr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</a:t>
                      </a:r>
                      <a:r>
                        <a:rPr kumimoji="0" lang="en-US" altLang="en-US" sz="2400" b="1" i="0" u="none" strike="noStrike" kern="1200" cap="none" normalizeH="0" baseline="3000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rd</a:t>
                      </a:r>
                      <a:r>
                        <a:rPr kumimoji="0" lang="en-US" alt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year of </a:t>
                      </a:r>
                      <a:r>
                        <a:rPr kumimoji="0" lang="en-US" altLang="en-US" sz="24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Jehoiakim</a:t>
                      </a:r>
                      <a:endParaRPr kumimoji="0" lang="en-US" altLang="en-US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078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2:1</a:t>
                      </a:r>
                    </a:p>
                  </a:txBody>
                  <a:tcPr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603</a:t>
                      </a:r>
                    </a:p>
                  </a:txBody>
                  <a:tcPr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</a:t>
                      </a:r>
                      <a:r>
                        <a:rPr kumimoji="0" lang="en-US" altLang="en-US" sz="2400" b="1" i="0" u="none" strike="noStrike" kern="1200" cap="none" normalizeH="0" baseline="3000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nd</a:t>
                      </a:r>
                      <a:r>
                        <a:rPr kumimoji="0" lang="en-US" alt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year of Nebuchadnezzar</a:t>
                      </a:r>
                    </a:p>
                  </a:txBody>
                  <a:tcPr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078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Sat. night 10/12/539 (</a:t>
                      </a:r>
                      <a:r>
                        <a:rPr kumimoji="0" lang="en-US" altLang="en-US" sz="24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Hoehner</a:t>
                      </a:r>
                      <a:r>
                        <a:rPr kumimoji="0" lang="en-US" alt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54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7:1</a:t>
                      </a:r>
                    </a:p>
                  </a:txBody>
                  <a:tcPr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553</a:t>
                      </a:r>
                      <a:endParaRPr kumimoji="0" lang="en-US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</a:t>
                      </a:r>
                      <a:r>
                        <a:rPr kumimoji="0" lang="en-US" altLang="en-US" sz="2400" b="1" i="0" u="none" strike="noStrike" kern="1200" cap="none" normalizeH="0" baseline="3000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st</a:t>
                      </a:r>
                      <a:r>
                        <a:rPr kumimoji="0" lang="en-US" alt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year of Belshazzar</a:t>
                      </a:r>
                    </a:p>
                  </a:txBody>
                  <a:tcPr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54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8:1</a:t>
                      </a:r>
                    </a:p>
                  </a:txBody>
                  <a:tcPr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551</a:t>
                      </a:r>
                      <a:endParaRPr kumimoji="0" lang="en-US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</a:t>
                      </a:r>
                      <a:r>
                        <a:rPr kumimoji="0" lang="en-US" altLang="en-US" sz="2400" b="1" i="0" u="none" strike="noStrike" kern="1200" cap="none" normalizeH="0" baseline="3000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rd</a:t>
                      </a:r>
                      <a:r>
                        <a:rPr kumimoji="0" lang="en-US" alt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year of Belshazzar</a:t>
                      </a:r>
                    </a:p>
                  </a:txBody>
                  <a:tcPr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4771630"/>
                  </a:ext>
                </a:extLst>
              </a:tr>
              <a:tr h="6154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9:1</a:t>
                      </a:r>
                    </a:p>
                  </a:txBody>
                  <a:tcPr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538</a:t>
                      </a:r>
                      <a:endParaRPr kumimoji="0" lang="en-US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</a:t>
                      </a:r>
                      <a:r>
                        <a:rPr kumimoji="0" lang="en-US" altLang="en-US" sz="2400" b="1" i="0" u="none" strike="noStrike" kern="1200" cap="none" normalizeH="0" baseline="3000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st</a:t>
                      </a:r>
                      <a:r>
                        <a:rPr kumimoji="0" lang="en-US" alt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year of Darius</a:t>
                      </a:r>
                    </a:p>
                  </a:txBody>
                  <a:tcPr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839911"/>
                  </a:ext>
                </a:extLst>
              </a:tr>
              <a:tr h="6154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10:1</a:t>
                      </a:r>
                    </a:p>
                  </a:txBody>
                  <a:tcPr anchor="ctr"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1" i="0" u="sng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536</a:t>
                      </a:r>
                      <a:endParaRPr kumimoji="0" lang="en-US" sz="2400" b="1" i="0" u="sng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2400" b="1" i="0" u="sng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</a:t>
                      </a:r>
                      <a:r>
                        <a:rPr kumimoji="0" lang="en-US" altLang="en-US" sz="2400" b="1" i="0" u="sng" strike="noStrike" kern="1200" cap="none" normalizeH="0" baseline="3000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rd</a:t>
                      </a:r>
                      <a:r>
                        <a:rPr kumimoji="0" lang="en-US" altLang="en-US" sz="2400" b="1" i="0" u="sng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year of Cyrus</a:t>
                      </a:r>
                    </a:p>
                  </a:txBody>
                  <a:tcPr anchor="ctr" horzOverflow="overflow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27783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21130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2022475" y="228600"/>
            <a:ext cx="5099050" cy="685800"/>
          </a:xfrm>
        </p:spPr>
        <p:txBody>
          <a:bodyPr/>
          <a:lstStyle/>
          <a:p>
            <a:pPr algn="ctr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10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–12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Outline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" y="1143000"/>
            <a:ext cx="8763000" cy="3657600"/>
          </a:xfrm>
        </p:spPr>
        <p:txBody>
          <a:bodyPr/>
          <a:lstStyle/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Setting (10:1-3)</a:t>
            </a:r>
          </a:p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sz="28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Arrival of the Heavenly Messenger (10:4-9)</a:t>
            </a:r>
          </a:p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Explanation of the Heavenly Messenger (10:10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11:1)</a:t>
            </a:r>
          </a:p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Prophecy of the Heavenly Messenger (11:2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12:13)</a:t>
            </a:r>
          </a:p>
        </p:txBody>
      </p:sp>
      <p:pic>
        <p:nvPicPr>
          <p:cNvPr id="5" name="Picture 2" descr="http://slbc.org/wp-content/uploads/2014/09/Book-of-Daniel-weppage.jpg">
            <a:extLst>
              <a:ext uri="{FF2B5EF4-FFF2-40B4-BE49-F238E27FC236}">
                <a16:creationId xmlns:a16="http://schemas.microsoft.com/office/drawing/2014/main" id="{E658014B-6D40-49A8-8805-ED740788EE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8709" y="5334000"/>
            <a:ext cx="3546582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1717304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2022475" y="228600"/>
            <a:ext cx="5099050" cy="685800"/>
          </a:xfrm>
        </p:spPr>
        <p:txBody>
          <a:bodyPr/>
          <a:lstStyle/>
          <a:p>
            <a:pPr algn="ctr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10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–12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Outline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" y="1143000"/>
            <a:ext cx="8763000" cy="3657600"/>
          </a:xfrm>
        </p:spPr>
        <p:txBody>
          <a:bodyPr/>
          <a:lstStyle/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Setting (10:1-3)</a:t>
            </a:r>
          </a:p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Arrival of the Heavenly Messenger (10:4-9)</a:t>
            </a:r>
          </a:p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sz="28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Explanation of the Heavenly Messenger (10:10</a:t>
            </a:r>
            <a:r>
              <a:rPr lang="en-US" sz="28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lang="en-US" altLang="en-US" sz="28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11:1)</a:t>
            </a:r>
          </a:p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Prophecy of the Heavenly Messenger (11:2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12:13)</a:t>
            </a:r>
          </a:p>
        </p:txBody>
      </p:sp>
      <p:pic>
        <p:nvPicPr>
          <p:cNvPr id="5" name="Picture 2" descr="http://slbc.org/wp-content/uploads/2014/09/Book-of-Daniel-weppage.jpg">
            <a:extLst>
              <a:ext uri="{FF2B5EF4-FFF2-40B4-BE49-F238E27FC236}">
                <a16:creationId xmlns:a16="http://schemas.microsoft.com/office/drawing/2014/main" id="{05D65879-D84C-4CA3-8649-42AF1F50B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8709" y="5334000"/>
            <a:ext cx="3546582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938568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2022475" y="228600"/>
            <a:ext cx="5099050" cy="685800"/>
          </a:xfrm>
        </p:spPr>
        <p:txBody>
          <a:bodyPr/>
          <a:lstStyle/>
          <a:p>
            <a:pPr algn="ctr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10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–12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Outline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" y="1143000"/>
            <a:ext cx="8877300" cy="3657600"/>
          </a:xfrm>
        </p:spPr>
        <p:txBody>
          <a:bodyPr/>
          <a:lstStyle/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Setting (10:1-3)</a:t>
            </a:r>
          </a:p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Arrival of the Heavenly Messenger (10:4-9)</a:t>
            </a:r>
          </a:p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Explanation of the Heavenly Messenger (10:10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11:1)</a:t>
            </a:r>
          </a:p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sz="28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Prophecy of the Heavenly Messenger (11:2</a:t>
            </a:r>
            <a:r>
              <a:rPr lang="en-US" sz="28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lang="en-US" altLang="en-US" sz="28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12:13)</a:t>
            </a:r>
          </a:p>
        </p:txBody>
      </p:sp>
      <p:pic>
        <p:nvPicPr>
          <p:cNvPr id="5" name="Picture 2" descr="http://slbc.org/wp-content/uploads/2014/09/Book-of-Daniel-weppage.jpg">
            <a:extLst>
              <a:ext uri="{FF2B5EF4-FFF2-40B4-BE49-F238E27FC236}">
                <a16:creationId xmlns:a16="http://schemas.microsoft.com/office/drawing/2014/main" id="{05D65879-D84C-4CA3-8649-42AF1F50B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8709" y="5334000"/>
            <a:ext cx="3546582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3768372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534400" cy="1066800"/>
          </a:xfrm>
        </p:spPr>
        <p:txBody>
          <a:bodyPr/>
          <a:lstStyle/>
          <a:p>
            <a:pPr algn="ctr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IV. The Prophecy of the Heavenly Messenger </a:t>
            </a:r>
            <a: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(11:2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–12:13</a:t>
            </a:r>
            <a: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1600200"/>
            <a:ext cx="6553200" cy="4724400"/>
          </a:xfrm>
        </p:spPr>
        <p:txBody>
          <a:bodyPr/>
          <a:lstStyle/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Persia (11:2)</a:t>
            </a:r>
          </a:p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Greece (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11:3-4</a:t>
            </a: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Ptolemies &amp; Seleucids (11:5-20)</a:t>
            </a:r>
          </a:p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Antiochus IV (11:21-35)</a:t>
            </a:r>
          </a:p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Antichrist (11:36-45)</a:t>
            </a:r>
          </a:p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Tribulation &amp; Millennium (12:1-13)</a:t>
            </a:r>
          </a:p>
        </p:txBody>
      </p:sp>
      <p:pic>
        <p:nvPicPr>
          <p:cNvPr id="35843" name="Picture 2" descr="http://slbc.org/wp-content/uploads/2014/09/Book-of-Daniel-weppag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4885" y="1828800"/>
            <a:ext cx="236431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4267405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Azure">
  <a:themeElements>
    <a:clrScheme name="Azur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Azur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Designs\Azure.pot</Template>
  <TotalTime>18957</TotalTime>
  <Words>1831</Words>
  <Application>Microsoft Office PowerPoint</Application>
  <PresentationFormat>On-screen Show (4:3)</PresentationFormat>
  <Paragraphs>280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8" baseType="lpstr">
      <vt:lpstr>Arial</vt:lpstr>
      <vt:lpstr>Calibri</vt:lpstr>
      <vt:lpstr>Times New Roman</vt:lpstr>
      <vt:lpstr>Wingdings</vt:lpstr>
      <vt:lpstr>Azure</vt:lpstr>
      <vt:lpstr>THE BOOK OF DANIEL</vt:lpstr>
      <vt:lpstr>DANIEL 10-12 THE FINAL VISION</vt:lpstr>
      <vt:lpstr>Chapter 10–12 Outline</vt:lpstr>
      <vt:lpstr>Chapter 10–12 Outline</vt:lpstr>
      <vt:lpstr>PowerPoint Presentation</vt:lpstr>
      <vt:lpstr>Chapter 10–12 Outline</vt:lpstr>
      <vt:lpstr>Chapter 10–12 Outline</vt:lpstr>
      <vt:lpstr>Chapter 10–12 Outline</vt:lpstr>
      <vt:lpstr>IV. The Prophecy of the Heavenly Messenger (11:2–12:13)</vt:lpstr>
      <vt:lpstr>IV. The Prophecy of the Heavenly Messenger (11:2–12:13)</vt:lpstr>
      <vt:lpstr>PERSIA 11:2</vt:lpstr>
      <vt:lpstr>IV. The Prophecy of the Heavenly Messenger (11:2–12:13)</vt:lpstr>
      <vt:lpstr>GREECE 11:3-4</vt:lpstr>
      <vt:lpstr>Four Generals Daniel 7:6; 8:8, 22</vt:lpstr>
      <vt:lpstr>PowerPoint Presentation</vt:lpstr>
      <vt:lpstr>Four Generals Daniel 7:6; 8:8, 22</vt:lpstr>
      <vt:lpstr>IV. The Prophecy of the Heavenly Messenger (11:2–12:13)</vt:lpstr>
      <vt:lpstr>PTOLEMIES AND SELEUCIDS 11:5-20</vt:lpstr>
      <vt:lpstr>PowerPoint Presentation</vt:lpstr>
      <vt:lpstr>Four Generals Daniel 7:6; 8:8, 22</vt:lpstr>
      <vt:lpstr>PowerPoint Presentation</vt:lpstr>
      <vt:lpstr>PowerPoint Presentation</vt:lpstr>
      <vt:lpstr>IV. The Prophecy of the Heavenly Messenger (11:2–12:13)</vt:lpstr>
      <vt:lpstr>Daniel 11:21-35 Overview</vt:lpstr>
      <vt:lpstr>The Career of Antiochus IV Epiphanes  Daniel 11:21-35</vt:lpstr>
      <vt:lpstr>The Career of Antiochus IV Epiphanes  Daniel 11:21-35</vt:lpstr>
      <vt:lpstr>PowerPoint Presentation</vt:lpstr>
      <vt:lpstr>Daniel 11:21</vt:lpstr>
      <vt:lpstr>The Career of Antiochus IV Epiphanes  Daniel 11:21-35</vt:lpstr>
      <vt:lpstr>Daniel 11:22</vt:lpstr>
      <vt:lpstr>PowerPoint Presentation</vt:lpstr>
      <vt:lpstr>PowerPoint Presentation</vt:lpstr>
      <vt:lpstr>PowerPoint Presentation</vt:lpstr>
      <vt:lpstr>Daniel 11:22</vt:lpstr>
      <vt:lpstr>Daniel 11:23</vt:lpstr>
      <vt:lpstr>Daniel 11:24</vt:lpstr>
      <vt:lpstr>PowerPoint Presentation</vt:lpstr>
      <vt:lpstr>PowerPoint Presentation</vt:lpstr>
      <vt:lpstr>Daniel 11:24</vt:lpstr>
      <vt:lpstr>Conclusion</vt:lpstr>
      <vt:lpstr>Chapter 10–12 Outline</vt:lpstr>
      <vt:lpstr>Purpose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Daniel</dc:title>
  <dc:subject>Daniel</dc:subject>
  <dc:creator>A. Woods</dc:creator>
  <dc:description>Modified by Jim McGowan</dc:description>
  <cp:lastModifiedBy>Jim McGowan</cp:lastModifiedBy>
  <cp:revision>1856</cp:revision>
  <cp:lastPrinted>2017-02-05T01:03:10Z</cp:lastPrinted>
  <dcterms:created xsi:type="dcterms:W3CDTF">2009-03-17T12:21:13Z</dcterms:created>
  <dcterms:modified xsi:type="dcterms:W3CDTF">2018-01-01T14:23:51Z</dcterms:modified>
</cp:coreProperties>
</file>