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0"/>
  </p:notesMasterIdLst>
  <p:handoutMasterIdLst>
    <p:handoutMasterId r:id="rId71"/>
  </p:handoutMasterIdLst>
  <p:sldIdLst>
    <p:sldId id="2408" r:id="rId2"/>
    <p:sldId id="2409" r:id="rId3"/>
    <p:sldId id="3450" r:id="rId4"/>
    <p:sldId id="3389" r:id="rId5"/>
    <p:sldId id="3025" r:id="rId6"/>
    <p:sldId id="3026" r:id="rId7"/>
    <p:sldId id="2563" r:id="rId8"/>
    <p:sldId id="3260" r:id="rId9"/>
    <p:sldId id="3397" r:id="rId10"/>
    <p:sldId id="3457" r:id="rId11"/>
    <p:sldId id="2391" r:id="rId12"/>
    <p:sldId id="3458" r:id="rId13"/>
    <p:sldId id="3402" r:id="rId14"/>
    <p:sldId id="3459" r:id="rId15"/>
    <p:sldId id="3461" r:id="rId16"/>
    <p:sldId id="3431" r:id="rId17"/>
    <p:sldId id="3463" r:id="rId18"/>
    <p:sldId id="3462" r:id="rId19"/>
    <p:sldId id="3432" r:id="rId20"/>
    <p:sldId id="3452" r:id="rId21"/>
    <p:sldId id="3430" r:id="rId22"/>
    <p:sldId id="3453" r:id="rId23"/>
    <p:sldId id="3434" r:id="rId24"/>
    <p:sldId id="3435" r:id="rId25"/>
    <p:sldId id="3433" r:id="rId26"/>
    <p:sldId id="3456" r:id="rId27"/>
    <p:sldId id="3439" r:id="rId28"/>
    <p:sldId id="3440" r:id="rId29"/>
    <p:sldId id="3437" r:id="rId30"/>
    <p:sldId id="3464" r:id="rId31"/>
    <p:sldId id="3465" r:id="rId32"/>
    <p:sldId id="3466" r:id="rId33"/>
    <p:sldId id="3403" r:id="rId34"/>
    <p:sldId id="3467" r:id="rId35"/>
    <p:sldId id="3455" r:id="rId36"/>
    <p:sldId id="3454" r:id="rId37"/>
    <p:sldId id="3468" r:id="rId38"/>
    <p:sldId id="3469" r:id="rId39"/>
    <p:sldId id="3470" r:id="rId40"/>
    <p:sldId id="3472" r:id="rId41"/>
    <p:sldId id="3404" r:id="rId42"/>
    <p:sldId id="3473" r:id="rId43"/>
    <p:sldId id="3441" r:id="rId44"/>
    <p:sldId id="3442" r:id="rId45"/>
    <p:sldId id="3443" r:id="rId46"/>
    <p:sldId id="3474" r:id="rId47"/>
    <p:sldId id="3475" r:id="rId48"/>
    <p:sldId id="3476" r:id="rId49"/>
    <p:sldId id="3406" r:id="rId50"/>
    <p:sldId id="3477" r:id="rId51"/>
    <p:sldId id="3478" r:id="rId52"/>
    <p:sldId id="3479" r:id="rId53"/>
    <p:sldId id="3444" r:id="rId54"/>
    <p:sldId id="3446" r:id="rId55"/>
    <p:sldId id="3447" r:id="rId56"/>
    <p:sldId id="3480" r:id="rId57"/>
    <p:sldId id="3405" r:id="rId58"/>
    <p:sldId id="3481" r:id="rId59"/>
    <p:sldId id="3482" r:id="rId60"/>
    <p:sldId id="3483" r:id="rId61"/>
    <p:sldId id="3484" r:id="rId62"/>
    <p:sldId id="3485" r:id="rId63"/>
    <p:sldId id="3486" r:id="rId64"/>
    <p:sldId id="2902" r:id="rId65"/>
    <p:sldId id="3487" r:id="rId66"/>
    <p:sldId id="3448" r:id="rId67"/>
    <p:sldId id="3449" r:id="rId68"/>
    <p:sldId id="3488" r:id="rId6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A50021"/>
    <a:srgbClr val="3333FF"/>
    <a:srgbClr val="FFFF99"/>
    <a:srgbClr val="006600"/>
    <a:srgbClr val="0000FF"/>
    <a:srgbClr val="99FF66"/>
    <a:srgbClr val="33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1654" autoAdjust="0"/>
  </p:normalViewPr>
  <p:slideViewPr>
    <p:cSldViewPr>
      <p:cViewPr varScale="1">
        <p:scale>
          <a:sx n="68" d="100"/>
          <a:sy n="68" d="100"/>
        </p:scale>
        <p:origin x="1446" y="6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a:latin typeface="Calibri" panose="020F0502020204030204" pitchFamily="34" charset="0"/>
                <a:cs typeface="Arial" panose="020B0604020202020204" pitchFamily="34" charset="0"/>
              </a:defRPr>
            </a:lvl1pPr>
          </a:lstStyle>
          <a:p>
            <a:pPr>
              <a:defRPr/>
            </a:pPr>
            <a:fld id="{8B871098-312A-4203-BEAF-CC46D88734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7-02T16:51:47.769"/>
    </inkml:context>
    <inkml:brush xml:id="br0">
      <inkml:brushProperty name="width" value="0.0265" units="cm"/>
      <inkml:brushProperty name="height" value="0.0265" units="cm"/>
    </inkml:brush>
  </inkml:definitions>
  <inkml:trace contextRef="#ctx0" brushRef="#br0">32788 3802 6720,'0'-33'-1728,"-33"33"-128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cs typeface="Arial" panose="020B0604020202020204" pitchFamily="34" charset="0"/>
              </a:defRPr>
            </a:lvl1pPr>
          </a:lstStyle>
          <a:p>
            <a:pPr>
              <a:defRPr/>
            </a:pPr>
            <a:fld id="{152DD1A1-F99A-4FB8-8776-D254C3D2304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731E87DA-7BEB-48FB-8C3E-B7E5299F1469}"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11/4/2017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F8379056-4412-4B54-8DAE-48A6AAA4A3E7}" type="datetime1">
              <a:rPr lang="en-US" altLang="en-US"/>
              <a:pPr>
                <a:defRPr/>
              </a:pPr>
              <a:t>11/4/2017</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DB7918C-E374-44E3-A796-149597BCAFC2}"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AEA301B1-5D33-4A41-ADD3-F0B3ED5FF78D}" type="datetime1">
              <a:rPr lang="en-US" altLang="en-US"/>
              <a:pPr>
                <a:defRPr/>
              </a:pPr>
              <a:t>11/4/2017</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DA786214-CBB7-4779-9A3A-A0DFE8D29B64}"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F4B55-5161-4338-A9FA-A6BD238FC2A1}"/>
              </a:ext>
            </a:extLst>
          </p:cNvPr>
          <p:cNvSpPr>
            <a:spLocks noGrp="1"/>
          </p:cNvSpPr>
          <p:nvPr>
            <p:ph type="dt" sz="half" idx="10"/>
          </p:nvPr>
        </p:nvSpPr>
        <p:spPr/>
        <p:txBody>
          <a:bodyPr/>
          <a:lstStyle/>
          <a:p>
            <a:pPr>
              <a:defRPr/>
            </a:pPr>
            <a:fld id="{5C7FDA95-8E37-4F5D-B545-267E1C3086AA}" type="datetime1">
              <a:rPr lang="en-US" smtClean="0"/>
              <a:pPr>
                <a:defRPr/>
              </a:pPr>
              <a:t>11/4/2017</a:t>
            </a:fld>
            <a:endParaRPr lang="en-US"/>
          </a:p>
        </p:txBody>
      </p:sp>
      <p:sp>
        <p:nvSpPr>
          <p:cNvPr id="3" name="Footer Placeholder 2">
            <a:extLst>
              <a:ext uri="{FF2B5EF4-FFF2-40B4-BE49-F238E27FC236}">
                <a16:creationId xmlns:a16="http://schemas.microsoft.com/office/drawing/2014/main" id="{C6A560EA-0461-4DCF-A19A-5557BE563008}"/>
              </a:ext>
            </a:extLst>
          </p:cNvPr>
          <p:cNvSpPr>
            <a:spLocks noGrp="1"/>
          </p:cNvSpPr>
          <p:nvPr>
            <p:ph type="ftr" sz="quarter" idx="11"/>
          </p:nvPr>
        </p:nvSpPr>
        <p:spPr/>
        <p:txBody>
          <a:bodyPr/>
          <a:lstStyle/>
          <a:p>
            <a:pPr>
              <a:defRPr/>
            </a:pPr>
            <a:r>
              <a:rPr lang="en-US"/>
              <a:t>DANIEL 9</a:t>
            </a:r>
          </a:p>
        </p:txBody>
      </p:sp>
      <p:sp>
        <p:nvSpPr>
          <p:cNvPr id="4" name="Slide Number Placeholder 3">
            <a:extLst>
              <a:ext uri="{FF2B5EF4-FFF2-40B4-BE49-F238E27FC236}">
                <a16:creationId xmlns:a16="http://schemas.microsoft.com/office/drawing/2014/main" id="{A9723255-1375-41C9-8796-950CFED85182}"/>
              </a:ext>
            </a:extLst>
          </p:cNvPr>
          <p:cNvSpPr>
            <a:spLocks noGrp="1"/>
          </p:cNvSpPr>
          <p:nvPr>
            <p:ph type="sldNum" sz="quarter" idx="12"/>
          </p:nvPr>
        </p:nvSpPr>
        <p:spPr/>
        <p:txBody>
          <a:bodyPr/>
          <a:lstStyle/>
          <a:p>
            <a:fld id="{2F8035AE-6347-4C79-B46B-5876506ECC04}" type="slidenum">
              <a:rPr lang="en-US" altLang="en-US" smtClean="0"/>
              <a:pPr/>
              <a:t>‹#›</a:t>
            </a:fld>
            <a:endParaRPr lang="en-US" altLang="en-US"/>
          </a:p>
        </p:txBody>
      </p:sp>
    </p:spTree>
    <p:extLst>
      <p:ext uri="{BB962C8B-B14F-4D97-AF65-F5344CB8AC3E}">
        <p14:creationId xmlns:p14="http://schemas.microsoft.com/office/powerpoint/2010/main" val="132009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Arial" panose="020B0604020202020204" pitchFamily="34" charset="0"/>
              </a:defRPr>
            </a:lvl1pPr>
          </a:lstStyle>
          <a:p>
            <a:pPr>
              <a:defRPr/>
            </a:pPr>
            <a:fld id="{5E8CD070-E302-4B34-BCB0-3C8C3E904965}"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78" r:id="rId13"/>
    <p:sldLayoutId id="2147483679"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wmf"/><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wmf"/><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wmf"/><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wmf"/><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w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t>THE BOOK OF 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Font typeface="Wingdings" pitchFamily="2" charset="2"/>
              <a:buNone/>
              <a:defRPr/>
            </a:pPr>
            <a:r>
              <a:rPr lang="en-US" dirty="0">
                <a:cs typeface="Calibri" pitchFamily="34" charset="0"/>
              </a:rPr>
              <a:t>Dr. Andy Woods</a:t>
            </a:r>
          </a:p>
        </p:txBody>
      </p:sp>
      <p:pic>
        <p:nvPicPr>
          <p:cNvPr id="1945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7D19FAC4-B56C-4BF4-A7B1-F2A4554F4053}"/>
                  </a:ext>
                </a:extLst>
              </p14:cNvPr>
              <p14:cNvContentPartPr/>
              <p14:nvPr/>
            </p14:nvContentPartPr>
            <p14:xfrm>
              <a:off x="9902875" y="920198"/>
              <a:ext cx="6120" cy="6120"/>
            </p14:xfrm>
          </p:contentPart>
        </mc:Choice>
        <mc:Fallback xmlns="">
          <p:pic>
            <p:nvPicPr>
              <p:cNvPr id="6" name="Ink 5">
                <a:extLst>
                  <a:ext uri="{FF2B5EF4-FFF2-40B4-BE49-F238E27FC236}">
                    <a16:creationId xmlns:a16="http://schemas.microsoft.com/office/drawing/2014/main" id="{7D19FAC4-B56C-4BF4-A7B1-F2A4554F4053}"/>
                  </a:ext>
                </a:extLst>
              </p:cNvPr>
              <p:cNvPicPr/>
              <p:nvPr/>
            </p:nvPicPr>
            <p:blipFill>
              <a:blip r:embed="rId3"/>
              <a:stretch>
                <a:fillRect/>
              </a:stretch>
            </p:blipFill>
            <p:spPr>
              <a:xfrm>
                <a:off x="9900535" y="917858"/>
                <a:ext cx="10800" cy="10800"/>
              </a:xfrm>
              <a:prstGeom prst="rect">
                <a:avLst/>
              </a:prstGeom>
            </p:spPr>
          </p:pic>
        </mc:Fallback>
      </mc:AlternateContent>
      <p:graphicFrame>
        <p:nvGraphicFramePr>
          <p:cNvPr id="2" name="Table 1">
            <a:extLst>
              <a:ext uri="{FF2B5EF4-FFF2-40B4-BE49-F238E27FC236}">
                <a16:creationId xmlns:a16="http://schemas.microsoft.com/office/drawing/2014/main" id="{DCD26E8D-691E-46F1-BCD2-EF1D5E0E35DC}"/>
              </a:ext>
            </a:extLst>
          </p:cNvPr>
          <p:cNvGraphicFramePr>
            <a:graphicFrameLocks noGrp="1"/>
          </p:cNvGraphicFramePr>
          <p:nvPr>
            <p:extLst>
              <p:ext uri="{D42A27DB-BD31-4B8C-83A1-F6EECF244321}">
                <p14:modId xmlns:p14="http://schemas.microsoft.com/office/powerpoint/2010/main" val="956393978"/>
              </p:ext>
            </p:extLst>
          </p:nvPr>
        </p:nvGraphicFramePr>
        <p:xfrm>
          <a:off x="114300" y="144780"/>
          <a:ext cx="8915400" cy="6461760"/>
        </p:xfrm>
        <a:graphic>
          <a:graphicData uri="http://schemas.openxmlformats.org/drawingml/2006/table">
            <a:tbl>
              <a:tblPr firstRow="1" bandRow="1">
                <a:tableStyleId>{5940675A-B579-460E-94D1-54222C63F5DA}</a:tableStyleId>
              </a:tblPr>
              <a:tblGrid>
                <a:gridCol w="2228850">
                  <a:extLst>
                    <a:ext uri="{9D8B030D-6E8A-4147-A177-3AD203B41FA5}">
                      <a16:colId xmlns:a16="http://schemas.microsoft.com/office/drawing/2014/main" val="4190040427"/>
                    </a:ext>
                  </a:extLst>
                </a:gridCol>
                <a:gridCol w="2228850">
                  <a:extLst>
                    <a:ext uri="{9D8B030D-6E8A-4147-A177-3AD203B41FA5}">
                      <a16:colId xmlns:a16="http://schemas.microsoft.com/office/drawing/2014/main" val="3213922882"/>
                    </a:ext>
                  </a:extLst>
                </a:gridCol>
                <a:gridCol w="2228850">
                  <a:extLst>
                    <a:ext uri="{9D8B030D-6E8A-4147-A177-3AD203B41FA5}">
                      <a16:colId xmlns:a16="http://schemas.microsoft.com/office/drawing/2014/main" val="599991696"/>
                    </a:ext>
                  </a:extLst>
                </a:gridCol>
                <a:gridCol w="2228850">
                  <a:extLst>
                    <a:ext uri="{9D8B030D-6E8A-4147-A177-3AD203B41FA5}">
                      <a16:colId xmlns:a16="http://schemas.microsoft.com/office/drawing/2014/main" val="927687813"/>
                    </a:ext>
                  </a:extLst>
                </a:gridCol>
              </a:tblGrid>
              <a:tr h="609600">
                <a:tc gridSpan="4">
                  <a:txBody>
                    <a:bodyPr/>
                    <a:lstStyle/>
                    <a:p>
                      <a:pPr algn="ctr"/>
                      <a:r>
                        <a:rPr lang="en-US" sz="2800" dirty="0">
                          <a:solidFill>
                            <a:schemeClr val="tx2"/>
                          </a:solidFill>
                          <a:latin typeface="Calibri" panose="020F0502020204030204" pitchFamily="34" charset="0"/>
                          <a:ea typeface="+mj-ea"/>
                          <a:cs typeface="+mj-cs"/>
                        </a:rPr>
                        <a:t>CHAPTER REVIEW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86180596"/>
                  </a:ext>
                </a:extLst>
              </a:tr>
              <a:tr h="274320">
                <a:tc>
                  <a:txBody>
                    <a:bodyPr/>
                    <a:lstStyle/>
                    <a:p>
                      <a:pPr algn="ctr"/>
                      <a:r>
                        <a:rPr lang="en-US" dirty="0">
                          <a:solidFill>
                            <a:srgbClr val="FFFFCC"/>
                          </a:solidFill>
                          <a:latin typeface="Calibri" panose="020F0502020204030204" pitchFamily="34" charset="0"/>
                          <a:cs typeface="Calibri" panose="020F0502020204030204" pitchFamily="34" charset="0"/>
                        </a:rPr>
                        <a:t>Chapter 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CC"/>
                          </a:solidFill>
                          <a:latin typeface="Calibri" panose="020F0502020204030204" pitchFamily="34" charset="0"/>
                          <a:cs typeface="Calibri" panose="020F0502020204030204" pitchFamily="34" charset="0"/>
                        </a:rPr>
                        <a:t>Chapter 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CC"/>
                          </a:solidFill>
                          <a:latin typeface="Calibri" panose="020F0502020204030204" pitchFamily="34" charset="0"/>
                          <a:cs typeface="Calibri" panose="020F0502020204030204" pitchFamily="34" charset="0"/>
                        </a:rPr>
                        <a:t>Chapter 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CC"/>
                          </a:solidFill>
                          <a:latin typeface="Calibri" panose="020F0502020204030204" pitchFamily="34" charset="0"/>
                          <a:cs typeface="Calibri" panose="020F0502020204030204" pitchFamily="34" charset="0"/>
                        </a:rPr>
                        <a:t>Chapter 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8608783"/>
                  </a:ext>
                </a:extLst>
              </a:tr>
              <a:tr h="1554480">
                <a:tc>
                  <a:txBody>
                    <a:bodyPr/>
                    <a:lstStyle/>
                    <a:p>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65004050"/>
                  </a:ext>
                </a:extLst>
              </a:tr>
              <a:tr h="457200">
                <a:tc>
                  <a:txBody>
                    <a:bodyPr/>
                    <a:lstStyle/>
                    <a:p>
                      <a:pPr algn="ctr"/>
                      <a:r>
                        <a:rPr lang="en-US" dirty="0">
                          <a:solidFill>
                            <a:srgbClr val="FFFFCC"/>
                          </a:solidFill>
                          <a:latin typeface="Calibri" panose="020F0502020204030204" pitchFamily="34" charset="0"/>
                          <a:cs typeface="Calibri" panose="020F0502020204030204" pitchFamily="34" charset="0"/>
                        </a:rPr>
                        <a:t>Chapter 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CC"/>
                          </a:solidFill>
                          <a:latin typeface="Calibri" panose="020F0502020204030204" pitchFamily="34" charset="0"/>
                          <a:cs typeface="Calibri" panose="020F0502020204030204" pitchFamily="34" charset="0"/>
                        </a:rPr>
                        <a:t>Chapter 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CC"/>
                          </a:solidFill>
                          <a:latin typeface="Calibri" panose="020F0502020204030204" pitchFamily="34" charset="0"/>
                          <a:cs typeface="Calibri" panose="020F0502020204030204" pitchFamily="34" charset="0"/>
                        </a:rPr>
                        <a:t>Chapter 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CC"/>
                          </a:solidFill>
                          <a:latin typeface="Calibri" panose="020F0502020204030204" pitchFamily="34" charset="0"/>
                          <a:cs typeface="Calibri" panose="020F0502020204030204" pitchFamily="34" charset="0"/>
                        </a:rPr>
                        <a:t>Chapter 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3632067"/>
                  </a:ext>
                </a:extLst>
              </a:tr>
              <a:tr h="1554480">
                <a:tc>
                  <a:txBody>
                    <a:bodyPr/>
                    <a:lstStyle/>
                    <a:p>
                      <a:pPr algn="ct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6538114"/>
                  </a:ext>
                </a:extLst>
              </a:tr>
              <a:tr h="274320">
                <a:tc>
                  <a:txBody>
                    <a:bodyPr/>
                    <a:lstStyle/>
                    <a:p>
                      <a:pPr algn="ctr"/>
                      <a:endParaRPr lang="en-US" dirty="0">
                        <a:solidFill>
                          <a:srgbClr val="FFFFCC"/>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rgbClr val="FFFFCC"/>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rgbClr val="FFFFCC"/>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rgbClr val="FFFFCC"/>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2660956"/>
                  </a:ext>
                </a:extLst>
              </a:tr>
              <a:tr h="155448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20145072"/>
                  </a:ext>
                </a:extLst>
              </a:tr>
            </a:tbl>
          </a:graphicData>
        </a:graphic>
      </p:graphicFrame>
      <p:pic>
        <p:nvPicPr>
          <p:cNvPr id="5" name="Picture 4">
            <a:extLst>
              <a:ext uri="{FF2B5EF4-FFF2-40B4-BE49-F238E27FC236}">
                <a16:creationId xmlns:a16="http://schemas.microsoft.com/office/drawing/2014/main" id="{D5CEF0FD-CEA9-49FE-9C31-9C8B3ACE4CFE}"/>
              </a:ext>
            </a:extLst>
          </p:cNvPr>
          <p:cNvPicPr>
            <a:picLocks noChangeAspect="1"/>
          </p:cNvPicPr>
          <p:nvPr/>
        </p:nvPicPr>
        <p:blipFill>
          <a:blip r:embed="rId4"/>
          <a:stretch>
            <a:fillRect/>
          </a:stretch>
        </p:blipFill>
        <p:spPr>
          <a:xfrm>
            <a:off x="457200" y="1179320"/>
            <a:ext cx="1495786" cy="1463040"/>
          </a:xfrm>
          <a:prstGeom prst="rect">
            <a:avLst/>
          </a:prstGeom>
          <a:ln>
            <a:solidFill>
              <a:schemeClr val="tx1"/>
            </a:solidFill>
          </a:ln>
        </p:spPr>
      </p:pic>
      <p:pic>
        <p:nvPicPr>
          <p:cNvPr id="7" name="Picture 6">
            <a:extLst>
              <a:ext uri="{FF2B5EF4-FFF2-40B4-BE49-F238E27FC236}">
                <a16:creationId xmlns:a16="http://schemas.microsoft.com/office/drawing/2014/main" id="{7E2BA092-A2F2-417A-8F8F-E5BC43E61C51}"/>
              </a:ext>
            </a:extLst>
          </p:cNvPr>
          <p:cNvPicPr>
            <a:picLocks noChangeAspect="1"/>
          </p:cNvPicPr>
          <p:nvPr/>
        </p:nvPicPr>
        <p:blipFill>
          <a:blip r:embed="rId5"/>
          <a:stretch>
            <a:fillRect/>
          </a:stretch>
        </p:blipFill>
        <p:spPr>
          <a:xfrm>
            <a:off x="2667001" y="1179320"/>
            <a:ext cx="1475707" cy="1463040"/>
          </a:xfrm>
          <a:prstGeom prst="rect">
            <a:avLst/>
          </a:prstGeom>
          <a:ln>
            <a:solidFill>
              <a:schemeClr val="tx1"/>
            </a:solidFill>
          </a:ln>
        </p:spPr>
      </p:pic>
      <p:pic>
        <p:nvPicPr>
          <p:cNvPr id="8" name="Picture 7">
            <a:extLst>
              <a:ext uri="{FF2B5EF4-FFF2-40B4-BE49-F238E27FC236}">
                <a16:creationId xmlns:a16="http://schemas.microsoft.com/office/drawing/2014/main" id="{8098F035-70CA-422A-9D4B-C54114058B96}"/>
              </a:ext>
            </a:extLst>
          </p:cNvPr>
          <p:cNvPicPr>
            <a:picLocks noChangeAspect="1"/>
          </p:cNvPicPr>
          <p:nvPr/>
        </p:nvPicPr>
        <p:blipFill>
          <a:blip r:embed="rId6"/>
          <a:stretch>
            <a:fillRect/>
          </a:stretch>
        </p:blipFill>
        <p:spPr>
          <a:xfrm>
            <a:off x="4953000" y="1172768"/>
            <a:ext cx="1462822" cy="1463040"/>
          </a:xfrm>
          <a:prstGeom prst="rect">
            <a:avLst/>
          </a:prstGeom>
          <a:ln>
            <a:solidFill>
              <a:schemeClr val="tx1"/>
            </a:solidFill>
          </a:ln>
        </p:spPr>
      </p:pic>
      <p:pic>
        <p:nvPicPr>
          <p:cNvPr id="9" name="Picture 8">
            <a:extLst>
              <a:ext uri="{FF2B5EF4-FFF2-40B4-BE49-F238E27FC236}">
                <a16:creationId xmlns:a16="http://schemas.microsoft.com/office/drawing/2014/main" id="{2F240561-61CB-427A-9E92-F689E6C439BB}"/>
              </a:ext>
            </a:extLst>
          </p:cNvPr>
          <p:cNvPicPr>
            <a:picLocks noChangeAspect="1"/>
          </p:cNvPicPr>
          <p:nvPr/>
        </p:nvPicPr>
        <p:blipFill>
          <a:blip r:embed="rId7"/>
          <a:stretch>
            <a:fillRect/>
          </a:stretch>
        </p:blipFill>
        <p:spPr>
          <a:xfrm>
            <a:off x="7179229" y="1179320"/>
            <a:ext cx="1482603" cy="1463040"/>
          </a:xfrm>
          <a:prstGeom prst="rect">
            <a:avLst/>
          </a:prstGeom>
          <a:ln>
            <a:solidFill>
              <a:schemeClr val="tx1"/>
            </a:solidFill>
          </a:ln>
        </p:spPr>
      </p:pic>
      <p:pic>
        <p:nvPicPr>
          <p:cNvPr id="11" name="Picture 10">
            <a:extLst>
              <a:ext uri="{FF2B5EF4-FFF2-40B4-BE49-F238E27FC236}">
                <a16:creationId xmlns:a16="http://schemas.microsoft.com/office/drawing/2014/main" id="{32276FC3-11D7-4E5F-9437-071EAB7E8728}"/>
              </a:ext>
            </a:extLst>
          </p:cNvPr>
          <p:cNvPicPr>
            <a:picLocks noChangeAspect="1"/>
          </p:cNvPicPr>
          <p:nvPr/>
        </p:nvPicPr>
        <p:blipFill>
          <a:blip r:embed="rId8"/>
          <a:stretch>
            <a:fillRect/>
          </a:stretch>
        </p:blipFill>
        <p:spPr>
          <a:xfrm>
            <a:off x="457200" y="3200400"/>
            <a:ext cx="1483454" cy="1463040"/>
          </a:xfrm>
          <a:prstGeom prst="rect">
            <a:avLst/>
          </a:prstGeom>
          <a:ln>
            <a:solidFill>
              <a:schemeClr val="tx1"/>
            </a:solidFill>
          </a:ln>
        </p:spPr>
      </p:pic>
      <p:pic>
        <p:nvPicPr>
          <p:cNvPr id="12" name="Picture 11">
            <a:extLst>
              <a:ext uri="{FF2B5EF4-FFF2-40B4-BE49-F238E27FC236}">
                <a16:creationId xmlns:a16="http://schemas.microsoft.com/office/drawing/2014/main" id="{197A019E-07D2-42D9-8BA9-C23881ACA1D1}"/>
              </a:ext>
            </a:extLst>
          </p:cNvPr>
          <p:cNvPicPr>
            <a:picLocks noChangeAspect="1"/>
          </p:cNvPicPr>
          <p:nvPr/>
        </p:nvPicPr>
        <p:blipFill>
          <a:blip r:embed="rId9"/>
          <a:stretch>
            <a:fillRect/>
          </a:stretch>
        </p:blipFill>
        <p:spPr>
          <a:xfrm>
            <a:off x="2679886" y="3214750"/>
            <a:ext cx="1462822" cy="1463040"/>
          </a:xfrm>
          <a:prstGeom prst="rect">
            <a:avLst/>
          </a:prstGeom>
          <a:ln>
            <a:solidFill>
              <a:schemeClr val="tx1"/>
            </a:solidFill>
          </a:ln>
        </p:spPr>
      </p:pic>
      <p:pic>
        <p:nvPicPr>
          <p:cNvPr id="13" name="Picture 1032" descr="C:\My Documents\My Pictures\3RD TEMPLE.gif">
            <a:extLst>
              <a:ext uri="{FF2B5EF4-FFF2-40B4-BE49-F238E27FC236}">
                <a16:creationId xmlns:a16="http://schemas.microsoft.com/office/drawing/2014/main" id="{2098B6D3-A8E6-465E-9CAA-F8FFF3C9872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9229" y="3214750"/>
            <a:ext cx="1482603" cy="14486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33526F8-F86A-4E1E-90A3-31D8E7955C4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53001" y="3214750"/>
            <a:ext cx="1462822" cy="1477390"/>
          </a:xfrm>
          <a:prstGeom prst="rect">
            <a:avLst/>
          </a:prstGeom>
        </p:spPr>
      </p:pic>
    </p:spTree>
    <p:extLst>
      <p:ext uri="{BB962C8B-B14F-4D97-AF65-F5344CB8AC3E}">
        <p14:creationId xmlns:p14="http://schemas.microsoft.com/office/powerpoint/2010/main" val="18140100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7630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t>The Setting (10:1-3)</a:t>
            </a:r>
          </a:p>
          <a:p>
            <a:pPr marL="574675" indent="-574675">
              <a:spcBef>
                <a:spcPct val="0"/>
              </a:spcBef>
              <a:spcAft>
                <a:spcPts val="3600"/>
              </a:spcAft>
              <a:buSzPct val="100000"/>
              <a:buFont typeface="Times New Roman" pitchFamily="18" charset="0"/>
              <a:buAutoNum type="romanUcPeriod"/>
            </a:pPr>
            <a:r>
              <a:rPr lang="en-US" altLang="en-US" sz="2800" dirty="0"/>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t>Explanation of the Heavenly Messenger (10:1</a:t>
            </a:r>
            <a:r>
              <a:rPr lang="en-US" sz="2800" dirty="0">
                <a:effectLst/>
              </a:rPr>
              <a:t>–</a:t>
            </a:r>
            <a:r>
              <a:rPr lang="en-US" altLang="en-US" sz="2800" dirty="0"/>
              <a:t>11:1)</a:t>
            </a:r>
          </a:p>
          <a:p>
            <a:pPr marL="574675" indent="-574675">
              <a:spcBef>
                <a:spcPct val="0"/>
              </a:spcBef>
              <a:spcAft>
                <a:spcPts val="3600"/>
              </a:spcAft>
              <a:buSzPct val="100000"/>
              <a:buFont typeface="Times New Roman" pitchFamily="18" charset="0"/>
              <a:buAutoNum type="romanUcPeriod"/>
            </a:pPr>
            <a:r>
              <a:rPr lang="en-US" altLang="en-US" sz="2800" dirty="0"/>
              <a:t>The Prophecy of the Heavenly Messenger (11:2</a:t>
            </a:r>
            <a:r>
              <a:rPr lang="en-US" sz="2800" dirty="0">
                <a:effectLst/>
              </a:rPr>
              <a:t>–</a:t>
            </a:r>
            <a:r>
              <a:rPr lang="en-US" altLang="en-US" sz="2800" dirty="0"/>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7630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rPr>
              <a:t>The Setting (10:1-3)</a:t>
            </a:r>
          </a:p>
          <a:p>
            <a:pPr marL="574675" indent="-574675">
              <a:spcBef>
                <a:spcPct val="0"/>
              </a:spcBef>
              <a:spcAft>
                <a:spcPts val="3600"/>
              </a:spcAft>
              <a:buSzPct val="100000"/>
              <a:buFont typeface="Times New Roman" pitchFamily="18" charset="0"/>
              <a:buAutoNum type="romanUcPeriod"/>
            </a:pPr>
            <a:r>
              <a:rPr lang="en-US" altLang="en-US" sz="2800" dirty="0"/>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t>Explanation of the Heavenly Messenger (10:1</a:t>
            </a:r>
            <a:r>
              <a:rPr lang="en-US" sz="2800" dirty="0">
                <a:effectLst/>
              </a:rPr>
              <a:t>–</a:t>
            </a:r>
            <a:r>
              <a:rPr lang="en-US" altLang="en-US" sz="2800" dirty="0"/>
              <a:t>11:1)</a:t>
            </a:r>
          </a:p>
          <a:p>
            <a:pPr marL="574675" indent="-574675">
              <a:spcBef>
                <a:spcPct val="0"/>
              </a:spcBef>
              <a:spcAft>
                <a:spcPts val="3600"/>
              </a:spcAft>
              <a:buSzPct val="100000"/>
              <a:buFont typeface="Times New Roman" pitchFamily="18" charset="0"/>
              <a:buAutoNum type="romanUcPeriod"/>
            </a:pPr>
            <a:r>
              <a:rPr lang="en-US" altLang="en-US" sz="2800" dirty="0"/>
              <a:t>The Prophecy of the Heavenly Messenger (11:2</a:t>
            </a:r>
            <a:r>
              <a:rPr lang="en-US" sz="2800" dirty="0">
                <a:effectLst/>
              </a:rPr>
              <a:t>–</a:t>
            </a:r>
            <a:r>
              <a:rPr lang="en-US" altLang="en-US" sz="2800" dirty="0"/>
              <a:t>12:13)</a:t>
            </a:r>
          </a:p>
        </p:txBody>
      </p:sp>
      <p:pic>
        <p:nvPicPr>
          <p:cNvPr id="5" name="Picture 2" descr="http://slbc.org/wp-content/uploads/2014/09/Book-of-Daniel-weppage.jpg">
            <a:extLst>
              <a:ext uri="{FF2B5EF4-FFF2-40B4-BE49-F238E27FC236}">
                <a16:creationId xmlns:a16="http://schemas.microsoft.com/office/drawing/2014/main" id="{EC0A8BB6-96C2-425E-86EF-B8C13DE0D8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52504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676400" y="228600"/>
            <a:ext cx="5099050" cy="685800"/>
          </a:xfrm>
        </p:spPr>
        <p:txBody>
          <a:bodyPr/>
          <a:lstStyle/>
          <a:p>
            <a:pPr algn="ctr"/>
            <a:r>
              <a:rPr lang="en-US" altLang="en-US" sz="3600" dirty="0">
                <a:effectLst>
                  <a:outerShdw blurRad="38100" dist="38100" dir="2700000" algn="tl">
                    <a:srgbClr val="000000">
                      <a:alpha val="43137"/>
                    </a:srgbClr>
                  </a:outerShdw>
                </a:effectLst>
              </a:rPr>
              <a:t>I. The Setting (10:1-3)</a:t>
            </a:r>
          </a:p>
        </p:txBody>
      </p:sp>
      <p:sp>
        <p:nvSpPr>
          <p:cNvPr id="19459" name="Rectangle 3"/>
          <p:cNvSpPr>
            <a:spLocks noGrp="1" noChangeArrowheads="1"/>
          </p:cNvSpPr>
          <p:nvPr>
            <p:ph type="body" idx="1"/>
          </p:nvPr>
        </p:nvSpPr>
        <p:spPr>
          <a:xfrm>
            <a:off x="1371600" y="1143000"/>
            <a:ext cx="4572000" cy="3657600"/>
          </a:xfrm>
        </p:spPr>
        <p:txBody>
          <a:bodyPr/>
          <a:lstStyle/>
          <a:p>
            <a:pPr marL="457200" indent="-457200">
              <a:spcBef>
                <a:spcPct val="0"/>
              </a:spcBef>
              <a:spcAft>
                <a:spcPts val="3600"/>
              </a:spcAft>
              <a:buSzPct val="100000"/>
              <a:buAutoNum type="alphaUcPeriod"/>
            </a:pPr>
            <a:r>
              <a:rPr lang="en-US" altLang="en-US" dirty="0"/>
              <a:t>Historically (v. 1)</a:t>
            </a:r>
          </a:p>
          <a:p>
            <a:pPr marL="914400" lvl="1" indent="-457200">
              <a:spcBef>
                <a:spcPct val="0"/>
              </a:spcBef>
              <a:spcAft>
                <a:spcPts val="3600"/>
              </a:spcAft>
              <a:buSzPct val="100000"/>
              <a:buAutoNum type="arabicPeriod"/>
            </a:pPr>
            <a:r>
              <a:rPr lang="en-US" altLang="en-US" dirty="0"/>
              <a:t>Cyrus of Persia</a:t>
            </a:r>
          </a:p>
          <a:p>
            <a:pPr marL="914400" lvl="1" indent="-457200">
              <a:spcBef>
                <a:spcPct val="0"/>
              </a:spcBef>
              <a:spcAft>
                <a:spcPts val="3600"/>
              </a:spcAft>
              <a:buSzPct val="100000"/>
              <a:buAutoNum type="arabicPeriod"/>
            </a:pPr>
            <a:r>
              <a:rPr lang="en-US" altLang="en-US" dirty="0"/>
              <a:t>Third year of Cyrus</a:t>
            </a:r>
          </a:p>
          <a:p>
            <a:pPr marL="457200" indent="-457200">
              <a:spcBef>
                <a:spcPct val="0"/>
              </a:spcBef>
              <a:spcAft>
                <a:spcPts val="3600"/>
              </a:spcAft>
              <a:buSzPct val="100000"/>
              <a:buFont typeface="Wingdings" pitchFamily="2" charset="2"/>
              <a:buAutoNum type="alphaUcPeriod"/>
            </a:pPr>
            <a:r>
              <a:rPr lang="en-US" altLang="en-US" dirty="0"/>
              <a:t>Personally (v. 2-3)</a:t>
            </a:r>
          </a:p>
        </p:txBody>
      </p:sp>
      <p:pic>
        <p:nvPicPr>
          <p:cNvPr id="7" name="Picture 2" descr="Daniel-7_5-Bear-Beas-Final_edited">
            <a:extLst>
              <a:ext uri="{FF2B5EF4-FFF2-40B4-BE49-F238E27FC236}">
                <a16:creationId xmlns:a16="http://schemas.microsoft.com/office/drawing/2014/main" id="{99CF208B-EB17-4896-96F8-9C83BB5DA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5450" y="1033463"/>
            <a:ext cx="1272601" cy="2319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DD254283-3124-4754-AE79-D544EF823FBE}"/>
              </a:ext>
            </a:extLst>
          </p:cNvPr>
          <p:cNvPicPr>
            <a:picLocks noChangeAspect="1"/>
          </p:cNvPicPr>
          <p:nvPr/>
        </p:nvPicPr>
        <p:blipFill>
          <a:blip r:embed="rId3"/>
          <a:stretch>
            <a:fillRect/>
          </a:stretch>
        </p:blipFill>
        <p:spPr>
          <a:xfrm>
            <a:off x="6345237" y="3526961"/>
            <a:ext cx="2230244" cy="1219200"/>
          </a:xfrm>
          <a:prstGeom prst="rect">
            <a:avLst/>
          </a:prstGeom>
        </p:spPr>
      </p:pic>
      <p:pic>
        <p:nvPicPr>
          <p:cNvPr id="8" name="Picture 2" descr="http://slbc.org/wp-content/uploads/2014/09/Book-of-Daniel-weppage.jpg">
            <a:extLst>
              <a:ext uri="{FF2B5EF4-FFF2-40B4-BE49-F238E27FC236}">
                <a16:creationId xmlns:a16="http://schemas.microsoft.com/office/drawing/2014/main" id="{6227E46F-3AB6-4229-AB44-5A030188811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6504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676400" y="228600"/>
            <a:ext cx="5099050" cy="685800"/>
          </a:xfrm>
        </p:spPr>
        <p:txBody>
          <a:bodyPr/>
          <a:lstStyle/>
          <a:p>
            <a:pPr algn="ctr"/>
            <a:r>
              <a:rPr lang="en-US" altLang="en-US" sz="3600" dirty="0">
                <a:effectLst>
                  <a:outerShdw blurRad="38100" dist="38100" dir="2700000" algn="tl">
                    <a:srgbClr val="000000">
                      <a:alpha val="43137"/>
                    </a:srgbClr>
                  </a:outerShdw>
                </a:effectLst>
              </a:rPr>
              <a:t>I. The Setting (10:1-3)</a:t>
            </a:r>
          </a:p>
        </p:txBody>
      </p:sp>
      <p:sp>
        <p:nvSpPr>
          <p:cNvPr id="19459" name="Rectangle 3"/>
          <p:cNvSpPr>
            <a:spLocks noGrp="1" noChangeArrowheads="1"/>
          </p:cNvSpPr>
          <p:nvPr>
            <p:ph type="body" idx="1"/>
          </p:nvPr>
        </p:nvSpPr>
        <p:spPr>
          <a:xfrm>
            <a:off x="1371600" y="1143000"/>
            <a:ext cx="4572000" cy="3657600"/>
          </a:xfrm>
        </p:spPr>
        <p:txBody>
          <a:bodyPr/>
          <a:lstStyle/>
          <a:p>
            <a:pPr marL="457200" indent="-457200">
              <a:spcBef>
                <a:spcPct val="0"/>
              </a:spcBef>
              <a:spcAft>
                <a:spcPts val="3600"/>
              </a:spcAft>
              <a:buSzPct val="100000"/>
              <a:buFont typeface="Wingdings" pitchFamily="2" charset="2"/>
              <a:buAutoNum type="alphaUcPeriod"/>
            </a:pPr>
            <a:r>
              <a:rPr lang="en-US" altLang="en-US" b="1" u="sng" dirty="0">
                <a:solidFill>
                  <a:srgbClr val="FFFFCC"/>
                </a:solidFill>
              </a:rPr>
              <a:t>Historically (v. 1)</a:t>
            </a:r>
          </a:p>
          <a:p>
            <a:pPr marL="914400" lvl="1" indent="-457200">
              <a:spcBef>
                <a:spcPct val="0"/>
              </a:spcBef>
              <a:spcAft>
                <a:spcPts val="3600"/>
              </a:spcAft>
              <a:buSzPct val="100000"/>
              <a:buFont typeface="Wingdings" pitchFamily="2" charset="2"/>
              <a:buAutoNum type="arabicPeriod"/>
            </a:pPr>
            <a:r>
              <a:rPr lang="en-US" altLang="en-US" dirty="0"/>
              <a:t>Cyrus of Persia</a:t>
            </a:r>
          </a:p>
          <a:p>
            <a:pPr marL="914400" lvl="1" indent="-457200">
              <a:spcBef>
                <a:spcPct val="0"/>
              </a:spcBef>
              <a:spcAft>
                <a:spcPts val="3600"/>
              </a:spcAft>
              <a:buSzPct val="100000"/>
              <a:buFont typeface="Wingdings" pitchFamily="2" charset="2"/>
              <a:buAutoNum type="arabicPeriod"/>
            </a:pPr>
            <a:r>
              <a:rPr lang="en-US" altLang="en-US" dirty="0"/>
              <a:t>Third year of Cyrus</a:t>
            </a:r>
          </a:p>
          <a:p>
            <a:pPr marL="457200" indent="-457200">
              <a:spcBef>
                <a:spcPct val="0"/>
              </a:spcBef>
              <a:spcAft>
                <a:spcPts val="3600"/>
              </a:spcAft>
              <a:buSzPct val="100000"/>
              <a:buFont typeface="Wingdings" pitchFamily="2" charset="2"/>
              <a:buAutoNum type="alphaUcPeriod"/>
            </a:pPr>
            <a:r>
              <a:rPr lang="en-US" altLang="en-US" dirty="0"/>
              <a:t>Personally (v. 2-3)</a:t>
            </a:r>
          </a:p>
        </p:txBody>
      </p:sp>
      <p:pic>
        <p:nvPicPr>
          <p:cNvPr id="7" name="Picture 2" descr="Daniel-7_5-Bear-Beas-Final_edited">
            <a:extLst>
              <a:ext uri="{FF2B5EF4-FFF2-40B4-BE49-F238E27FC236}">
                <a16:creationId xmlns:a16="http://schemas.microsoft.com/office/drawing/2014/main" id="{99CF208B-EB17-4896-96F8-9C83BB5DA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5450" y="1033463"/>
            <a:ext cx="1272601" cy="2319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DD254283-3124-4754-AE79-D544EF823FBE}"/>
              </a:ext>
            </a:extLst>
          </p:cNvPr>
          <p:cNvPicPr>
            <a:picLocks noChangeAspect="1"/>
          </p:cNvPicPr>
          <p:nvPr/>
        </p:nvPicPr>
        <p:blipFill>
          <a:blip r:embed="rId3"/>
          <a:stretch>
            <a:fillRect/>
          </a:stretch>
        </p:blipFill>
        <p:spPr>
          <a:xfrm>
            <a:off x="6345237" y="3526961"/>
            <a:ext cx="2230244" cy="1219200"/>
          </a:xfrm>
          <a:prstGeom prst="rect">
            <a:avLst/>
          </a:prstGeom>
        </p:spPr>
      </p:pic>
      <p:pic>
        <p:nvPicPr>
          <p:cNvPr id="8" name="Picture 2" descr="http://slbc.org/wp-content/uploads/2014/09/Book-of-Daniel-weppage.jpg">
            <a:extLst>
              <a:ext uri="{FF2B5EF4-FFF2-40B4-BE49-F238E27FC236}">
                <a16:creationId xmlns:a16="http://schemas.microsoft.com/office/drawing/2014/main" id="{952F4AAD-1E5B-4EEB-B193-7911C81AEF0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86618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676400" y="228600"/>
            <a:ext cx="5099050" cy="685800"/>
          </a:xfrm>
        </p:spPr>
        <p:txBody>
          <a:bodyPr/>
          <a:lstStyle/>
          <a:p>
            <a:pPr algn="ctr"/>
            <a:r>
              <a:rPr lang="en-US" altLang="en-US" sz="3600" dirty="0">
                <a:effectLst>
                  <a:outerShdw blurRad="38100" dist="38100" dir="2700000" algn="tl">
                    <a:srgbClr val="000000">
                      <a:alpha val="43137"/>
                    </a:srgbClr>
                  </a:outerShdw>
                </a:effectLst>
              </a:rPr>
              <a:t>I. The Setting (10:1-3)</a:t>
            </a:r>
          </a:p>
        </p:txBody>
      </p:sp>
      <p:sp>
        <p:nvSpPr>
          <p:cNvPr id="19459" name="Rectangle 3"/>
          <p:cNvSpPr>
            <a:spLocks noGrp="1" noChangeArrowheads="1"/>
          </p:cNvSpPr>
          <p:nvPr>
            <p:ph type="body" idx="1"/>
          </p:nvPr>
        </p:nvSpPr>
        <p:spPr>
          <a:xfrm>
            <a:off x="1371600" y="1143000"/>
            <a:ext cx="4572000" cy="3657600"/>
          </a:xfrm>
        </p:spPr>
        <p:txBody>
          <a:bodyPr/>
          <a:lstStyle/>
          <a:p>
            <a:pPr marL="457200" indent="-457200">
              <a:spcBef>
                <a:spcPct val="0"/>
              </a:spcBef>
              <a:spcAft>
                <a:spcPts val="3600"/>
              </a:spcAft>
              <a:buSzPct val="100000"/>
              <a:buFont typeface="Wingdings" pitchFamily="2" charset="2"/>
              <a:buAutoNum type="alphaUcPeriod"/>
            </a:pPr>
            <a:r>
              <a:rPr lang="en-US" altLang="en-US" b="1" dirty="0">
                <a:solidFill>
                  <a:srgbClr val="FFFFCC"/>
                </a:solidFill>
              </a:rPr>
              <a:t>Historically (v. 1)</a:t>
            </a:r>
          </a:p>
          <a:p>
            <a:pPr marL="914400" lvl="1" indent="-457200">
              <a:spcBef>
                <a:spcPct val="0"/>
              </a:spcBef>
              <a:spcAft>
                <a:spcPts val="3600"/>
              </a:spcAft>
              <a:buSzPct val="100000"/>
              <a:buFont typeface="Wingdings" pitchFamily="2" charset="2"/>
              <a:buAutoNum type="arabicPeriod"/>
            </a:pPr>
            <a:r>
              <a:rPr lang="en-US" altLang="en-US" b="1" u="sng" dirty="0">
                <a:solidFill>
                  <a:srgbClr val="FFFFCC"/>
                </a:solidFill>
                <a:ea typeface="+mn-ea"/>
                <a:cs typeface="+mn-cs"/>
              </a:rPr>
              <a:t>Cyrus of Persia</a:t>
            </a:r>
          </a:p>
          <a:p>
            <a:pPr marL="914400" lvl="1" indent="-457200">
              <a:spcBef>
                <a:spcPct val="0"/>
              </a:spcBef>
              <a:spcAft>
                <a:spcPts val="3600"/>
              </a:spcAft>
              <a:buSzPct val="100000"/>
              <a:buFont typeface="Wingdings" pitchFamily="2" charset="2"/>
              <a:buAutoNum type="arabicPeriod"/>
            </a:pPr>
            <a:r>
              <a:rPr lang="en-US" altLang="en-US" dirty="0"/>
              <a:t>Third year of Cyrus</a:t>
            </a:r>
          </a:p>
          <a:p>
            <a:pPr marL="457200" indent="-457200">
              <a:spcBef>
                <a:spcPct val="0"/>
              </a:spcBef>
              <a:spcAft>
                <a:spcPts val="3600"/>
              </a:spcAft>
              <a:buSzPct val="100000"/>
              <a:buFont typeface="Wingdings" pitchFamily="2" charset="2"/>
              <a:buAutoNum type="alphaUcPeriod"/>
            </a:pPr>
            <a:r>
              <a:rPr lang="en-US" altLang="en-US" dirty="0"/>
              <a:t>Personally (v. 2-3)</a:t>
            </a:r>
          </a:p>
        </p:txBody>
      </p:sp>
      <p:pic>
        <p:nvPicPr>
          <p:cNvPr id="7" name="Picture 2" descr="Daniel-7_5-Bear-Beas-Final_edited">
            <a:extLst>
              <a:ext uri="{FF2B5EF4-FFF2-40B4-BE49-F238E27FC236}">
                <a16:creationId xmlns:a16="http://schemas.microsoft.com/office/drawing/2014/main" id="{99CF208B-EB17-4896-96F8-9C83BB5DA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5450" y="1033463"/>
            <a:ext cx="1272601" cy="2319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DD254283-3124-4754-AE79-D544EF823FBE}"/>
              </a:ext>
            </a:extLst>
          </p:cNvPr>
          <p:cNvPicPr>
            <a:picLocks noChangeAspect="1"/>
          </p:cNvPicPr>
          <p:nvPr/>
        </p:nvPicPr>
        <p:blipFill>
          <a:blip r:embed="rId3"/>
          <a:stretch>
            <a:fillRect/>
          </a:stretch>
        </p:blipFill>
        <p:spPr>
          <a:xfrm>
            <a:off x="6345237" y="3526961"/>
            <a:ext cx="2230244" cy="1219200"/>
          </a:xfrm>
          <a:prstGeom prst="rect">
            <a:avLst/>
          </a:prstGeom>
        </p:spPr>
      </p:pic>
      <p:pic>
        <p:nvPicPr>
          <p:cNvPr id="8" name="Picture 2" descr="http://slbc.org/wp-content/uploads/2014/09/Book-of-Daniel-weppage.jpg">
            <a:extLst>
              <a:ext uri="{FF2B5EF4-FFF2-40B4-BE49-F238E27FC236}">
                <a16:creationId xmlns:a16="http://schemas.microsoft.com/office/drawing/2014/main" id="{4044F4B8-B987-4F3D-9B2A-EC08BB1F75E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4276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257300" y="228600"/>
            <a:ext cx="6629400" cy="762000"/>
          </a:xfrm>
        </p:spPr>
        <p:txBody>
          <a:bodyPr/>
          <a:lstStyle/>
          <a:p>
            <a:pPr algn="ctr" eaLnBrk="1" hangingPunct="1"/>
            <a:r>
              <a:rPr lang="en-US" altLang="en-US" sz="3600" dirty="0">
                <a:effectLst>
                  <a:outerShdw blurRad="38100" dist="38100" dir="2700000" algn="tl">
                    <a:srgbClr val="000000">
                      <a:alpha val="43137"/>
                    </a:srgbClr>
                  </a:outerShdw>
                </a:effectLst>
              </a:rPr>
              <a:t>Succession of Gentile Rulers</a:t>
            </a:r>
          </a:p>
        </p:txBody>
      </p:sp>
      <p:sp>
        <p:nvSpPr>
          <p:cNvPr id="20483" name="Rectangle 3"/>
          <p:cNvSpPr>
            <a:spLocks noGrp="1" noChangeArrowheads="1"/>
          </p:cNvSpPr>
          <p:nvPr>
            <p:ph type="body" idx="4294967295"/>
          </p:nvPr>
        </p:nvSpPr>
        <p:spPr>
          <a:xfrm>
            <a:off x="1466850" y="1143000"/>
            <a:ext cx="6210300" cy="5410200"/>
          </a:xfrm>
        </p:spPr>
        <p:txBody>
          <a:bodyPr/>
          <a:lstStyle/>
          <a:p>
            <a:pPr marL="457200" indent="-457200" eaLnBrk="1" hangingPunct="1">
              <a:spcBef>
                <a:spcPct val="0"/>
              </a:spcBef>
              <a:spcAft>
                <a:spcPts val="2400"/>
              </a:spcAft>
            </a:pPr>
            <a:r>
              <a:rPr lang="en-US" dirty="0"/>
              <a:t>1-4: Nebuchadnezzar of Babylon</a:t>
            </a:r>
          </a:p>
          <a:p>
            <a:pPr marL="457200" indent="-457200" eaLnBrk="1" hangingPunct="1">
              <a:spcBef>
                <a:spcPct val="0"/>
              </a:spcBef>
              <a:spcAft>
                <a:spcPts val="2400"/>
              </a:spcAft>
            </a:pPr>
            <a:r>
              <a:rPr lang="en-US" dirty="0"/>
              <a:t>5: Belshazzar of Babylon</a:t>
            </a:r>
          </a:p>
          <a:p>
            <a:pPr marL="457200" indent="-457200" eaLnBrk="1" hangingPunct="1">
              <a:spcBef>
                <a:spcPct val="0"/>
              </a:spcBef>
              <a:spcAft>
                <a:spcPts val="2400"/>
              </a:spcAft>
            </a:pPr>
            <a:r>
              <a:rPr lang="en-US" dirty="0"/>
              <a:t>6: Darius of Media – Persia</a:t>
            </a:r>
          </a:p>
          <a:p>
            <a:pPr marL="457200" indent="-457200" eaLnBrk="1" hangingPunct="1">
              <a:spcBef>
                <a:spcPct val="0"/>
              </a:spcBef>
              <a:spcAft>
                <a:spcPts val="2400"/>
              </a:spcAft>
            </a:pPr>
            <a:r>
              <a:rPr lang="en-US" dirty="0"/>
              <a:t>7-8: Belshazzar of Babylon</a:t>
            </a:r>
          </a:p>
          <a:p>
            <a:pPr marL="457200" indent="-457200" eaLnBrk="1" hangingPunct="1">
              <a:spcBef>
                <a:spcPct val="0"/>
              </a:spcBef>
              <a:spcAft>
                <a:spcPts val="2400"/>
              </a:spcAft>
            </a:pPr>
            <a:r>
              <a:rPr lang="en-US" dirty="0"/>
              <a:t>9: Darius of Media – Persia</a:t>
            </a:r>
          </a:p>
          <a:p>
            <a:pPr marL="457200" indent="-457200" eaLnBrk="1" hangingPunct="1">
              <a:spcBef>
                <a:spcPct val="0"/>
              </a:spcBef>
              <a:spcAft>
                <a:spcPts val="2400"/>
              </a:spcAft>
            </a:pPr>
            <a:r>
              <a:rPr lang="en-US" dirty="0"/>
              <a:t>10-12: Cyrus of Media – Persia</a:t>
            </a:r>
          </a:p>
        </p:txBody>
      </p:sp>
    </p:spTree>
    <p:extLst>
      <p:ext uri="{BB962C8B-B14F-4D97-AF65-F5344CB8AC3E}">
        <p14:creationId xmlns:p14="http://schemas.microsoft.com/office/powerpoint/2010/main" val="19576261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257300" y="228600"/>
            <a:ext cx="6629400" cy="762000"/>
          </a:xfrm>
        </p:spPr>
        <p:txBody>
          <a:bodyPr/>
          <a:lstStyle/>
          <a:p>
            <a:pPr algn="ctr" eaLnBrk="1" hangingPunct="1"/>
            <a:r>
              <a:rPr lang="en-US" altLang="en-US" sz="3600" dirty="0">
                <a:effectLst>
                  <a:outerShdw blurRad="38100" dist="38100" dir="2700000" algn="tl">
                    <a:srgbClr val="000000">
                      <a:alpha val="43137"/>
                    </a:srgbClr>
                  </a:outerShdw>
                </a:effectLst>
              </a:rPr>
              <a:t>Succession of Gentile Rulers</a:t>
            </a:r>
          </a:p>
        </p:txBody>
      </p:sp>
      <p:sp>
        <p:nvSpPr>
          <p:cNvPr id="20483" name="Rectangle 3"/>
          <p:cNvSpPr>
            <a:spLocks noGrp="1" noChangeArrowheads="1"/>
          </p:cNvSpPr>
          <p:nvPr>
            <p:ph type="body" idx="4294967295"/>
          </p:nvPr>
        </p:nvSpPr>
        <p:spPr>
          <a:xfrm>
            <a:off x="1466850" y="1143000"/>
            <a:ext cx="6210300" cy="5410200"/>
          </a:xfrm>
        </p:spPr>
        <p:txBody>
          <a:bodyPr/>
          <a:lstStyle/>
          <a:p>
            <a:pPr marL="457200" indent="-457200" eaLnBrk="1" hangingPunct="1">
              <a:spcBef>
                <a:spcPct val="0"/>
              </a:spcBef>
              <a:spcAft>
                <a:spcPts val="2400"/>
              </a:spcAft>
            </a:pPr>
            <a:r>
              <a:rPr lang="en-US" dirty="0"/>
              <a:t>1-4: Nebuchadnezzar of Babylon</a:t>
            </a:r>
          </a:p>
          <a:p>
            <a:pPr marL="457200" indent="-457200" eaLnBrk="1" hangingPunct="1">
              <a:spcBef>
                <a:spcPct val="0"/>
              </a:spcBef>
              <a:spcAft>
                <a:spcPts val="2400"/>
              </a:spcAft>
            </a:pPr>
            <a:r>
              <a:rPr lang="en-US" dirty="0"/>
              <a:t>5: Belshazzar of Babylon</a:t>
            </a:r>
          </a:p>
          <a:p>
            <a:pPr marL="457200" indent="-457200" eaLnBrk="1" hangingPunct="1">
              <a:spcBef>
                <a:spcPct val="0"/>
              </a:spcBef>
              <a:spcAft>
                <a:spcPts val="2400"/>
              </a:spcAft>
            </a:pPr>
            <a:r>
              <a:rPr lang="en-US" dirty="0"/>
              <a:t>6: Darius of Media – Persia</a:t>
            </a:r>
          </a:p>
          <a:p>
            <a:pPr marL="457200" indent="-457200" eaLnBrk="1" hangingPunct="1">
              <a:spcBef>
                <a:spcPct val="0"/>
              </a:spcBef>
              <a:spcAft>
                <a:spcPts val="2400"/>
              </a:spcAft>
            </a:pPr>
            <a:r>
              <a:rPr lang="en-US" dirty="0"/>
              <a:t>7-8: Belshazzar of Babylon</a:t>
            </a:r>
          </a:p>
          <a:p>
            <a:pPr marL="457200" indent="-457200" eaLnBrk="1" hangingPunct="1">
              <a:spcBef>
                <a:spcPct val="0"/>
              </a:spcBef>
              <a:spcAft>
                <a:spcPts val="2400"/>
              </a:spcAft>
            </a:pPr>
            <a:r>
              <a:rPr lang="en-US" dirty="0"/>
              <a:t>9: Darius of Media – Persia</a:t>
            </a:r>
          </a:p>
          <a:p>
            <a:pPr marL="457200" indent="-457200" eaLnBrk="1" hangingPunct="1">
              <a:spcBef>
                <a:spcPct val="0"/>
              </a:spcBef>
              <a:spcAft>
                <a:spcPts val="2400"/>
              </a:spcAft>
            </a:pPr>
            <a:r>
              <a:rPr lang="en-US" b="1" u="sng" dirty="0">
                <a:solidFill>
                  <a:srgbClr val="FFFFCC"/>
                </a:solidFill>
              </a:rPr>
              <a:t>10-12: Cyrus of Media – Persia</a:t>
            </a:r>
          </a:p>
        </p:txBody>
      </p:sp>
    </p:spTree>
    <p:extLst>
      <p:ext uri="{BB962C8B-B14F-4D97-AF65-F5344CB8AC3E}">
        <p14:creationId xmlns:p14="http://schemas.microsoft.com/office/powerpoint/2010/main" val="33708835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676400" y="228600"/>
            <a:ext cx="5099050" cy="685800"/>
          </a:xfrm>
        </p:spPr>
        <p:txBody>
          <a:bodyPr/>
          <a:lstStyle/>
          <a:p>
            <a:pPr algn="ctr"/>
            <a:r>
              <a:rPr lang="en-US" altLang="en-US" sz="3600" dirty="0">
                <a:effectLst>
                  <a:outerShdw blurRad="38100" dist="38100" dir="2700000" algn="tl">
                    <a:srgbClr val="000000">
                      <a:alpha val="43137"/>
                    </a:srgbClr>
                  </a:outerShdw>
                </a:effectLst>
              </a:rPr>
              <a:t>I. The Setting (10:1-3)</a:t>
            </a:r>
          </a:p>
        </p:txBody>
      </p:sp>
      <p:sp>
        <p:nvSpPr>
          <p:cNvPr id="19459" name="Rectangle 3"/>
          <p:cNvSpPr>
            <a:spLocks noGrp="1" noChangeArrowheads="1"/>
          </p:cNvSpPr>
          <p:nvPr>
            <p:ph type="body" idx="1"/>
          </p:nvPr>
        </p:nvSpPr>
        <p:spPr>
          <a:xfrm>
            <a:off x="1371600" y="1143000"/>
            <a:ext cx="4572000" cy="3657600"/>
          </a:xfrm>
        </p:spPr>
        <p:txBody>
          <a:bodyPr/>
          <a:lstStyle/>
          <a:p>
            <a:pPr marL="457200" indent="-457200">
              <a:spcBef>
                <a:spcPct val="0"/>
              </a:spcBef>
              <a:spcAft>
                <a:spcPts val="3600"/>
              </a:spcAft>
              <a:buSzPct val="100000"/>
              <a:buFont typeface="Wingdings" pitchFamily="2" charset="2"/>
              <a:buAutoNum type="alphaUcPeriod"/>
            </a:pPr>
            <a:r>
              <a:rPr lang="en-US" altLang="en-US" b="1" dirty="0">
                <a:solidFill>
                  <a:srgbClr val="FFFFCC"/>
                </a:solidFill>
              </a:rPr>
              <a:t>Historically (v. 1)</a:t>
            </a:r>
          </a:p>
          <a:p>
            <a:pPr marL="914400" lvl="1" indent="-457200">
              <a:spcBef>
                <a:spcPct val="0"/>
              </a:spcBef>
              <a:spcAft>
                <a:spcPts val="3600"/>
              </a:spcAft>
              <a:buSzPct val="100000"/>
              <a:buFont typeface="Wingdings" pitchFamily="2" charset="2"/>
              <a:buAutoNum type="arabicPeriod"/>
            </a:pPr>
            <a:r>
              <a:rPr lang="en-US" altLang="en-US" dirty="0">
                <a:ea typeface="+mn-ea"/>
                <a:cs typeface="+mn-cs"/>
              </a:rPr>
              <a:t>Cyrus of Persia</a:t>
            </a:r>
          </a:p>
          <a:p>
            <a:pPr marL="914400" lvl="1" indent="-457200">
              <a:spcBef>
                <a:spcPct val="0"/>
              </a:spcBef>
              <a:spcAft>
                <a:spcPts val="3600"/>
              </a:spcAft>
              <a:buSzPct val="100000"/>
              <a:buFont typeface="Wingdings" pitchFamily="2" charset="2"/>
              <a:buAutoNum type="arabicPeriod"/>
            </a:pPr>
            <a:r>
              <a:rPr lang="en-US" altLang="en-US" b="1" u="sng" dirty="0">
                <a:solidFill>
                  <a:srgbClr val="FFFFCC"/>
                </a:solidFill>
                <a:ea typeface="+mn-ea"/>
                <a:cs typeface="+mn-cs"/>
              </a:rPr>
              <a:t>Third year of Cyrus</a:t>
            </a:r>
          </a:p>
          <a:p>
            <a:pPr marL="457200" indent="-457200">
              <a:spcBef>
                <a:spcPct val="0"/>
              </a:spcBef>
              <a:spcAft>
                <a:spcPts val="3600"/>
              </a:spcAft>
              <a:buSzPct val="100000"/>
              <a:buFont typeface="Wingdings" pitchFamily="2" charset="2"/>
              <a:buAutoNum type="alphaUcPeriod"/>
            </a:pPr>
            <a:r>
              <a:rPr lang="en-US" altLang="en-US" dirty="0"/>
              <a:t>Personally (v. 2-3)</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2" y="5029200"/>
            <a:ext cx="3546475" cy="1371600"/>
          </a:xfrm>
          <a:prstGeom prst="rect">
            <a:avLst/>
          </a:prstGeom>
          <a:noFill/>
          <a:ln w="9525">
            <a:noFill/>
            <a:miter lim="800000"/>
            <a:headEnd/>
            <a:tailEnd/>
          </a:ln>
        </p:spPr>
      </p:pic>
      <p:pic>
        <p:nvPicPr>
          <p:cNvPr id="7" name="Picture 2" descr="Daniel-7_5-Bear-Beas-Final_edited">
            <a:extLst>
              <a:ext uri="{FF2B5EF4-FFF2-40B4-BE49-F238E27FC236}">
                <a16:creationId xmlns:a16="http://schemas.microsoft.com/office/drawing/2014/main" id="{99CF208B-EB17-4896-96F8-9C83BB5DAFC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5450" y="1033463"/>
            <a:ext cx="1272601" cy="2319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DD254283-3124-4754-AE79-D544EF823FBE}"/>
              </a:ext>
            </a:extLst>
          </p:cNvPr>
          <p:cNvPicPr>
            <a:picLocks noChangeAspect="1"/>
          </p:cNvPicPr>
          <p:nvPr/>
        </p:nvPicPr>
        <p:blipFill>
          <a:blip r:embed="rId4"/>
          <a:stretch>
            <a:fillRect/>
          </a:stretch>
        </p:blipFill>
        <p:spPr>
          <a:xfrm>
            <a:off x="6345237" y="3526961"/>
            <a:ext cx="2230244" cy="1219200"/>
          </a:xfrm>
          <a:prstGeom prst="rect">
            <a:avLst/>
          </a:prstGeom>
        </p:spPr>
      </p:pic>
    </p:spTree>
    <p:extLst>
      <p:ext uri="{BB962C8B-B14F-4D97-AF65-F5344CB8AC3E}">
        <p14:creationId xmlns:p14="http://schemas.microsoft.com/office/powerpoint/2010/main" val="20383963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4241283348"/>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dirty="0">
                          <a:solidFill>
                            <a:srgbClr val="A50021"/>
                          </a:solidFill>
                          <a:latin typeface="Calibri" panose="020F0502020204030204" pitchFamily="34" charset="0"/>
                          <a:cs typeface="Calibri" panose="020F0502020204030204" pitchFamily="34" charset="0"/>
                        </a:rPr>
                        <a:t>CHAPTER AND VERSE IN DANIEL</a:t>
                      </a:r>
                      <a:endParaRPr kumimoji="1" lang="en-US" altLang="en-US" sz="2400" u="none" dirty="0">
                        <a:solidFill>
                          <a:srgbClr val="A50021"/>
                        </a:solidFill>
                        <a:latin typeface="Calibri" panose="020F0502020204030204" pitchFamily="34" charset="0"/>
                        <a:cs typeface="Calibri" panose="020F0502020204030204" pitchFamily="34" charset="0"/>
                      </a:endParaRP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CHRONOLOGICAL DATE</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BIBLICAL DATE</a:t>
                      </a:r>
                    </a:p>
                  </a:txBody>
                  <a:tcPr horzOverflow="overflow">
                    <a:solidFill>
                      <a:schemeClr val="accent6">
                        <a:lumMod val="20000"/>
                        <a:lumOff val="80000"/>
                      </a:schemeClr>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chemeClr val="accent6">
                        <a:lumMod val="20000"/>
                        <a:lumOff val="80000"/>
                      </a:schemeClr>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3601475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524000" y="228600"/>
            <a:ext cx="6096000" cy="1295400"/>
          </a:xfrm>
        </p:spPr>
        <p:txBody>
          <a:bodyPr/>
          <a:lstStyle/>
          <a:p>
            <a:pPr algn="ctr" eaLnBrk="1" hangingPunct="1"/>
            <a:r>
              <a:rPr lang="en-US" altLang="en-US" dirty="0"/>
              <a:t>Message</a:t>
            </a:r>
          </a:p>
        </p:txBody>
      </p:sp>
      <p:sp>
        <p:nvSpPr>
          <p:cNvPr id="35843" name="Rectangle 3"/>
          <p:cNvSpPr>
            <a:spLocks noGrp="1" noChangeArrowheads="1"/>
          </p:cNvSpPr>
          <p:nvPr>
            <p:ph type="body" idx="1"/>
          </p:nvPr>
        </p:nvSpPr>
        <p:spPr>
          <a:xfrm>
            <a:off x="1581150" y="1768475"/>
            <a:ext cx="5981700" cy="1965325"/>
          </a:xfrm>
        </p:spPr>
        <p:txBody>
          <a:bodyPr/>
          <a:lstStyle/>
          <a:p>
            <a:pPr marL="0" indent="0" algn="just" eaLnBrk="1" hangingPunct="1">
              <a:lnSpc>
                <a:spcPct val="90000"/>
              </a:lnSpc>
              <a:buFont typeface="Wingdings" pitchFamily="2" charset="2"/>
              <a:buNone/>
              <a:defRPr/>
            </a:pPr>
            <a:r>
              <a:rPr lang="en-US" sz="4000" dirty="0"/>
              <a:t>Times of the Gentiles are revealed prophetically (2, 7, 8-12) and ethically (1, 3-6)</a:t>
            </a:r>
          </a:p>
          <a:p>
            <a:pPr eaLnBrk="1" hangingPunct="1">
              <a:lnSpc>
                <a:spcPct val="90000"/>
              </a:lnSpc>
              <a:buFont typeface="Wingdings" pitchFamily="2" charset="2"/>
              <a:buNone/>
              <a:defRPr/>
            </a:pPr>
            <a:endParaRPr lang="en-US" sz="3600" dirty="0"/>
          </a:p>
        </p:txBody>
      </p:sp>
      <p:pic>
        <p:nvPicPr>
          <p:cNvPr id="2048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98713" y="4419600"/>
            <a:ext cx="4346575" cy="1681163"/>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2472485561"/>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CHAPTER AND VERSE IN DANIEL</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CHRONOLOGICAL DATE</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BIBLICAL DATE</a:t>
                      </a:r>
                    </a:p>
                  </a:txBody>
                  <a:tcPr horzOverflow="overflow">
                    <a:solidFill>
                      <a:schemeClr val="accent6">
                        <a:lumMod val="20000"/>
                        <a:lumOff val="80000"/>
                      </a:schemeClr>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sng"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rgbClr val="FFFFCC"/>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2932113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9660284"/>
              </p:ext>
            </p:extLst>
          </p:nvPr>
        </p:nvGraphicFramePr>
        <p:xfrm>
          <a:off x="190500" y="117658"/>
          <a:ext cx="8763000" cy="6622684"/>
        </p:xfrm>
        <a:graphic>
          <a:graphicData uri="http://schemas.openxmlformats.org/drawingml/2006/table">
            <a:tbl>
              <a:tblPr firstRow="1" bandRow="1">
                <a:tableStyleId>{AF606853-7671-496A-8E4F-DF71F8EC918B}</a:tableStyleId>
              </a:tblPr>
              <a:tblGrid>
                <a:gridCol w="1447800">
                  <a:extLst>
                    <a:ext uri="{9D8B030D-6E8A-4147-A177-3AD203B41FA5}">
                      <a16:colId xmlns:a16="http://schemas.microsoft.com/office/drawing/2014/main" val="3938018923"/>
                    </a:ext>
                  </a:extLst>
                </a:gridCol>
                <a:gridCol w="56388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23866">
                <a:tc gridSpan="3">
                  <a:txBody>
                    <a:bodyPr/>
                    <a:lstStyle/>
                    <a:p>
                      <a:pPr algn="ctr"/>
                      <a:r>
                        <a:rPr lang="en-US" alt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Daniel’s Age</a:t>
                      </a: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CHAPTER</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EVENTS</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554212">
                <a:tc>
                  <a:txBody>
                    <a:bodyPr/>
                    <a:lstStyle/>
                    <a:p>
                      <a:pPr algn="ctr"/>
                      <a:r>
                        <a:rPr lang="en-US" sz="2000" b="1" dirty="0">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Taken to Babylonian captivity</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851034209"/>
                  </a:ext>
                </a:extLst>
              </a:tr>
              <a:tr h="683282">
                <a:tc>
                  <a:txBody>
                    <a:bodyPr/>
                    <a:lstStyle/>
                    <a:p>
                      <a:pPr algn="ctr"/>
                      <a:r>
                        <a:rPr lang="en-US" sz="2000" b="1"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Interpreting Nebuchadnezzar’s 1</a:t>
                      </a:r>
                      <a:r>
                        <a:rPr kumimoji="0" lang="en-US" sz="2000" b="1" u="none" strike="noStrike" cap="none" normalizeH="0" baseline="30000" dirty="0">
                          <a:ln>
                            <a:noFill/>
                          </a:ln>
                          <a:effectLst/>
                          <a:latin typeface="Calibri" panose="020F0502020204030204" pitchFamily="34" charset="0"/>
                          <a:cs typeface="Calibri" panose="020F0502020204030204" pitchFamily="34" charset="0"/>
                        </a:rPr>
                        <a:t>st</a:t>
                      </a:r>
                      <a:r>
                        <a:rPr kumimoji="0" lang="en-US" sz="2000" b="1" u="none" strike="noStrike" cap="none" normalizeH="0" baseline="0" dirty="0">
                          <a:ln>
                            <a:noFill/>
                          </a:ln>
                          <a:effectLst/>
                          <a:latin typeface="Calibri" panose="020F0502020204030204" pitchFamily="34" charset="0"/>
                          <a:cs typeface="Calibri" panose="020F0502020204030204" pitchFamily="34" charset="0"/>
                        </a:rPr>
                        <a:t> dream (huge image)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600601417"/>
                  </a:ext>
                </a:extLst>
              </a:tr>
              <a:tr h="554212">
                <a:tc>
                  <a:txBody>
                    <a:bodyPr/>
                    <a:lstStyle/>
                    <a:p>
                      <a:pPr algn="ctr"/>
                      <a:r>
                        <a:rPr lang="en-US" sz="2000" b="1" dirty="0">
                          <a:latin typeface="Calibri" panose="020F0502020204030204" pitchFamily="34" charset="0"/>
                          <a:cs typeface="Calibri" panose="020F050202020403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3 friends cast into the fiery furnace </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19 or 20</a:t>
                      </a:r>
                    </a:p>
                  </a:txBody>
                  <a:tcPr/>
                </a:tc>
                <a:extLst>
                  <a:ext uri="{0D108BD9-81ED-4DB2-BD59-A6C34878D82A}">
                    <a16:rowId xmlns:a16="http://schemas.microsoft.com/office/drawing/2014/main" val="2024616940"/>
                  </a:ext>
                </a:extLst>
              </a:tr>
              <a:tr h="683282">
                <a:tc>
                  <a:txBody>
                    <a:bodyPr/>
                    <a:lstStyle/>
                    <a:p>
                      <a:pPr algn="ctr"/>
                      <a:r>
                        <a:rPr lang="en-US" sz="2000" b="1" dirty="0">
                          <a:latin typeface="Calibri" panose="020F0502020204030204" pitchFamily="34" charset="0"/>
                          <a:cs typeface="Calibri" panose="020F050202020403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Nebuchadnezzar’s 2nd dream (huge tree)</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45-50</a:t>
                      </a:r>
                    </a:p>
                  </a:txBody>
                  <a:tcPr/>
                </a:tc>
                <a:extLst>
                  <a:ext uri="{0D108BD9-81ED-4DB2-BD59-A6C34878D82A}">
                    <a16:rowId xmlns:a16="http://schemas.microsoft.com/office/drawing/2014/main" val="2058114041"/>
                  </a:ext>
                </a:extLst>
              </a:tr>
              <a:tr h="683282">
                <a:tc>
                  <a:txBody>
                    <a:bodyPr/>
                    <a:lstStyle/>
                    <a:p>
                      <a:pPr algn="ctr"/>
                      <a:r>
                        <a:rPr lang="en-US" sz="2000" b="1" dirty="0">
                          <a:latin typeface="Calibri" panose="020F0502020204030204" pitchFamily="34" charset="0"/>
                          <a:cs typeface="Calibri" panose="020F050202020403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handwriting of the wall at Belshazzar’s feast</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 80’s</a:t>
                      </a:r>
                    </a:p>
                  </a:txBody>
                  <a:tcPr/>
                </a:tc>
                <a:extLst>
                  <a:ext uri="{0D108BD9-81ED-4DB2-BD59-A6C34878D82A}">
                    <a16:rowId xmlns:a16="http://schemas.microsoft.com/office/drawing/2014/main" val="3950018317"/>
                  </a:ext>
                </a:extLst>
              </a:tr>
              <a:tr h="554212">
                <a:tc>
                  <a:txBody>
                    <a:bodyPr/>
                    <a:lstStyle/>
                    <a:p>
                      <a:pPr algn="ctr"/>
                      <a:r>
                        <a:rPr lang="en-US" sz="2000" b="1" dirty="0">
                          <a:latin typeface="Calibri" panose="020F0502020204030204" pitchFamily="34" charset="0"/>
                          <a:cs typeface="Calibri" panose="020F050202020403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Delivered from the den of lions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c.83</a:t>
                      </a:r>
                    </a:p>
                  </a:txBody>
                  <a:tcPr/>
                </a:tc>
                <a:extLst>
                  <a:ext uri="{0D108BD9-81ED-4DB2-BD59-A6C34878D82A}">
                    <a16:rowId xmlns:a16="http://schemas.microsoft.com/office/drawing/2014/main" val="4111734814"/>
                  </a:ext>
                </a:extLst>
              </a:tr>
              <a:tr h="554212">
                <a:tc>
                  <a:txBody>
                    <a:bodyPr/>
                    <a:lstStyle/>
                    <a:p>
                      <a:pPr algn="ctr"/>
                      <a:r>
                        <a:rPr lang="en-US" sz="2000" b="1" dirty="0">
                          <a:latin typeface="Calibri" panose="020F0502020204030204" pitchFamily="34" charset="0"/>
                          <a:cs typeface="Calibri" panose="020F0502020204030204" pitchFamily="34" charset="0"/>
                        </a:rPr>
                        <a:t>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visions and dreams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Mid-60’s</a:t>
                      </a:r>
                    </a:p>
                  </a:txBody>
                  <a:tcPr/>
                </a:tc>
                <a:extLst>
                  <a:ext uri="{0D108BD9-81ED-4DB2-BD59-A6C34878D82A}">
                    <a16:rowId xmlns:a16="http://schemas.microsoft.com/office/drawing/2014/main" val="2893640694"/>
                  </a:ext>
                </a:extLst>
              </a:tr>
              <a:tr h="554212">
                <a:tc>
                  <a:txBody>
                    <a:bodyPr/>
                    <a:lstStyle/>
                    <a:p>
                      <a:pPr algn="ctr"/>
                      <a:r>
                        <a:rPr lang="en-US" sz="2000" b="1" dirty="0">
                          <a:latin typeface="Calibri" panose="020F0502020204030204" pitchFamily="34" charset="0"/>
                          <a:cs typeface="Calibri" panose="020F050202020403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seventy “sevens” prophecy</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Early-80’s</a:t>
                      </a:r>
                    </a:p>
                  </a:txBody>
                  <a:tcPr/>
                </a:tc>
                <a:extLst>
                  <a:ext uri="{0D108BD9-81ED-4DB2-BD59-A6C34878D82A}">
                    <a16:rowId xmlns:a16="http://schemas.microsoft.com/office/drawing/2014/main" val="1214547481"/>
                  </a:ext>
                </a:extLst>
              </a:tr>
              <a:tr h="554212">
                <a:tc>
                  <a:txBody>
                    <a:bodyPr/>
                    <a:lstStyle/>
                    <a:p>
                      <a:pPr algn="ctr"/>
                      <a:r>
                        <a:rPr lang="en-US" sz="2000" b="1" dirty="0">
                          <a:latin typeface="Calibri" panose="020F0502020204030204" pitchFamily="34" charset="0"/>
                          <a:cs typeface="Calibri" panose="020F0502020204030204" pitchFamily="34" charset="0"/>
                        </a:rPr>
                        <a:t>10-12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Final dreams and visions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Mid-80’s</a:t>
                      </a:r>
                    </a:p>
                  </a:txBody>
                  <a:tcP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1458512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7479735"/>
              </p:ext>
            </p:extLst>
          </p:nvPr>
        </p:nvGraphicFramePr>
        <p:xfrm>
          <a:off x="190500" y="117658"/>
          <a:ext cx="8763000" cy="6622684"/>
        </p:xfrm>
        <a:graphic>
          <a:graphicData uri="http://schemas.openxmlformats.org/drawingml/2006/table">
            <a:tbl>
              <a:tblPr firstRow="1" bandRow="1">
                <a:tableStyleId>{AF606853-7671-496A-8E4F-DF71F8EC918B}</a:tableStyleId>
              </a:tblPr>
              <a:tblGrid>
                <a:gridCol w="1447800">
                  <a:extLst>
                    <a:ext uri="{9D8B030D-6E8A-4147-A177-3AD203B41FA5}">
                      <a16:colId xmlns:a16="http://schemas.microsoft.com/office/drawing/2014/main" val="3938018923"/>
                    </a:ext>
                  </a:extLst>
                </a:gridCol>
                <a:gridCol w="56388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23866">
                <a:tc gridSpan="3">
                  <a:txBody>
                    <a:bodyPr/>
                    <a:lstStyle/>
                    <a:p>
                      <a:pPr algn="ctr"/>
                      <a:r>
                        <a:rPr lang="en-US" alt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Daniel’s Age</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CHAPTER</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EVENTS</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554212">
                <a:tc>
                  <a:txBody>
                    <a:bodyPr/>
                    <a:lstStyle/>
                    <a:p>
                      <a:pPr algn="ctr"/>
                      <a:r>
                        <a:rPr lang="en-US" sz="2000" b="1" dirty="0">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Taken to Babylonian captivity</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851034209"/>
                  </a:ext>
                </a:extLst>
              </a:tr>
              <a:tr h="683282">
                <a:tc>
                  <a:txBody>
                    <a:bodyPr/>
                    <a:lstStyle/>
                    <a:p>
                      <a:pPr algn="ctr"/>
                      <a:r>
                        <a:rPr lang="en-US" sz="2000" b="1"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Interpreting Nebuchadnezzar’s 1</a:t>
                      </a:r>
                      <a:r>
                        <a:rPr kumimoji="0" lang="en-US" sz="2000" b="1" u="none" strike="noStrike" cap="none" normalizeH="0" baseline="30000" dirty="0">
                          <a:ln>
                            <a:noFill/>
                          </a:ln>
                          <a:effectLst/>
                          <a:latin typeface="Calibri" panose="020F0502020204030204" pitchFamily="34" charset="0"/>
                          <a:cs typeface="Calibri" panose="020F0502020204030204" pitchFamily="34" charset="0"/>
                        </a:rPr>
                        <a:t>st</a:t>
                      </a:r>
                      <a:r>
                        <a:rPr kumimoji="0" lang="en-US" sz="2000" b="1" u="none" strike="noStrike" cap="none" normalizeH="0" baseline="0" dirty="0">
                          <a:ln>
                            <a:noFill/>
                          </a:ln>
                          <a:effectLst/>
                          <a:latin typeface="Calibri" panose="020F0502020204030204" pitchFamily="34" charset="0"/>
                          <a:cs typeface="Calibri" panose="020F0502020204030204" pitchFamily="34" charset="0"/>
                        </a:rPr>
                        <a:t> dream (huge image)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600601417"/>
                  </a:ext>
                </a:extLst>
              </a:tr>
              <a:tr h="554212">
                <a:tc>
                  <a:txBody>
                    <a:bodyPr/>
                    <a:lstStyle/>
                    <a:p>
                      <a:pPr algn="ctr"/>
                      <a:r>
                        <a:rPr lang="en-US" sz="2000" b="1" dirty="0">
                          <a:latin typeface="Calibri" panose="020F0502020204030204" pitchFamily="34" charset="0"/>
                          <a:cs typeface="Calibri" panose="020F050202020403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3 friends cast into the fiery furnace </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19 or 20</a:t>
                      </a:r>
                    </a:p>
                  </a:txBody>
                  <a:tcPr/>
                </a:tc>
                <a:extLst>
                  <a:ext uri="{0D108BD9-81ED-4DB2-BD59-A6C34878D82A}">
                    <a16:rowId xmlns:a16="http://schemas.microsoft.com/office/drawing/2014/main" val="2024616940"/>
                  </a:ext>
                </a:extLst>
              </a:tr>
              <a:tr h="683282">
                <a:tc>
                  <a:txBody>
                    <a:bodyPr/>
                    <a:lstStyle/>
                    <a:p>
                      <a:pPr algn="ctr"/>
                      <a:r>
                        <a:rPr lang="en-US" sz="2000" b="1" dirty="0">
                          <a:latin typeface="Calibri" panose="020F0502020204030204" pitchFamily="34" charset="0"/>
                          <a:cs typeface="Calibri" panose="020F050202020403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Nebuchadnezzar’s 2nd dream (huge tree)</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45-50</a:t>
                      </a:r>
                    </a:p>
                  </a:txBody>
                  <a:tcPr/>
                </a:tc>
                <a:extLst>
                  <a:ext uri="{0D108BD9-81ED-4DB2-BD59-A6C34878D82A}">
                    <a16:rowId xmlns:a16="http://schemas.microsoft.com/office/drawing/2014/main" val="2058114041"/>
                  </a:ext>
                </a:extLst>
              </a:tr>
              <a:tr h="683282">
                <a:tc>
                  <a:txBody>
                    <a:bodyPr/>
                    <a:lstStyle/>
                    <a:p>
                      <a:pPr algn="ctr"/>
                      <a:r>
                        <a:rPr lang="en-US" sz="2000" b="1" dirty="0">
                          <a:latin typeface="Calibri" panose="020F0502020204030204" pitchFamily="34" charset="0"/>
                          <a:cs typeface="Calibri" panose="020F050202020403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handwriting of the wall at Belshazzar’s feast</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 80’s</a:t>
                      </a:r>
                    </a:p>
                  </a:txBody>
                  <a:tcPr/>
                </a:tc>
                <a:extLst>
                  <a:ext uri="{0D108BD9-81ED-4DB2-BD59-A6C34878D82A}">
                    <a16:rowId xmlns:a16="http://schemas.microsoft.com/office/drawing/2014/main" val="3950018317"/>
                  </a:ext>
                </a:extLst>
              </a:tr>
              <a:tr h="554212">
                <a:tc>
                  <a:txBody>
                    <a:bodyPr/>
                    <a:lstStyle/>
                    <a:p>
                      <a:pPr algn="ctr"/>
                      <a:r>
                        <a:rPr lang="en-US" sz="2000" b="1" dirty="0">
                          <a:latin typeface="Calibri" panose="020F0502020204030204" pitchFamily="34" charset="0"/>
                          <a:cs typeface="Calibri" panose="020F050202020403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Delivered from the den of lions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c.83</a:t>
                      </a:r>
                    </a:p>
                  </a:txBody>
                  <a:tcPr/>
                </a:tc>
                <a:extLst>
                  <a:ext uri="{0D108BD9-81ED-4DB2-BD59-A6C34878D82A}">
                    <a16:rowId xmlns:a16="http://schemas.microsoft.com/office/drawing/2014/main" val="4111734814"/>
                  </a:ext>
                </a:extLst>
              </a:tr>
              <a:tr h="554212">
                <a:tc>
                  <a:txBody>
                    <a:bodyPr/>
                    <a:lstStyle/>
                    <a:p>
                      <a:pPr algn="ctr"/>
                      <a:r>
                        <a:rPr lang="en-US" sz="2000" b="1" dirty="0">
                          <a:latin typeface="Calibri" panose="020F0502020204030204" pitchFamily="34" charset="0"/>
                          <a:cs typeface="Calibri" panose="020F0502020204030204" pitchFamily="34" charset="0"/>
                        </a:rPr>
                        <a:t>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visions and dreams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Mid-60’s</a:t>
                      </a:r>
                    </a:p>
                  </a:txBody>
                  <a:tcPr/>
                </a:tc>
                <a:extLst>
                  <a:ext uri="{0D108BD9-81ED-4DB2-BD59-A6C34878D82A}">
                    <a16:rowId xmlns:a16="http://schemas.microsoft.com/office/drawing/2014/main" val="2893640694"/>
                  </a:ext>
                </a:extLst>
              </a:tr>
              <a:tr h="554212">
                <a:tc>
                  <a:txBody>
                    <a:bodyPr/>
                    <a:lstStyle/>
                    <a:p>
                      <a:pPr algn="ctr"/>
                      <a:r>
                        <a:rPr lang="en-US" sz="2000" b="1" dirty="0">
                          <a:latin typeface="Calibri" panose="020F0502020204030204" pitchFamily="34" charset="0"/>
                          <a:cs typeface="Calibri" panose="020F050202020403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seventy “sevens” prophecy</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Early-80’s</a:t>
                      </a:r>
                    </a:p>
                  </a:txBody>
                  <a:tcPr/>
                </a:tc>
                <a:extLst>
                  <a:ext uri="{0D108BD9-81ED-4DB2-BD59-A6C34878D82A}">
                    <a16:rowId xmlns:a16="http://schemas.microsoft.com/office/drawing/2014/main" val="1214547481"/>
                  </a:ext>
                </a:extLst>
              </a:tr>
              <a:tr h="554212">
                <a:tc>
                  <a:txBody>
                    <a:bodyPr/>
                    <a:lstStyle/>
                    <a:p>
                      <a:pPr algn="ctr"/>
                      <a:r>
                        <a:rPr lang="en-US" sz="2000" b="1" u="sng" dirty="0">
                          <a:solidFill>
                            <a:srgbClr val="0000CC"/>
                          </a:solidFill>
                          <a:latin typeface="Calibri" panose="020F0502020204030204" pitchFamily="34" charset="0"/>
                          <a:cs typeface="Calibri" panose="020F0502020204030204" pitchFamily="34" charset="0"/>
                        </a:rPr>
                        <a:t>10-12</a:t>
                      </a:r>
                    </a:p>
                  </a:txBody>
                  <a:tcP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sng" strike="noStrike" kern="1200" cap="none" normalizeH="0" baseline="0" dirty="0">
                          <a:ln>
                            <a:noFill/>
                          </a:ln>
                          <a:solidFill>
                            <a:srgbClr val="0000CC"/>
                          </a:solidFill>
                          <a:effectLst/>
                          <a:latin typeface="Calibri" panose="020F0502020204030204" pitchFamily="34" charset="0"/>
                          <a:cs typeface="Calibri" panose="020F0502020204030204" pitchFamily="34" charset="0"/>
                        </a:rPr>
                        <a:t>Final dreams and visions</a:t>
                      </a:r>
                      <a:endParaRPr kumimoji="0" lang="en-US" sz="2000" b="1" i="0"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a:solidFill>
                      <a:srgbClr val="FFFFCC"/>
                    </a:solidFill>
                  </a:tcPr>
                </a:tc>
                <a:tc>
                  <a:txBody>
                    <a:bodyPr/>
                    <a:lstStyle/>
                    <a:p>
                      <a:pPr algn="ctr"/>
                      <a:r>
                        <a:rPr lang="en-US" sz="2000" b="1" u="sng" dirty="0">
                          <a:solidFill>
                            <a:srgbClr val="0000CC"/>
                          </a:solidFill>
                          <a:latin typeface="Calibri" panose="020F0502020204030204" pitchFamily="34" charset="0"/>
                          <a:cs typeface="Calibri" panose="020F0502020204030204" pitchFamily="34" charset="0"/>
                        </a:rPr>
                        <a:t>Mid-80’s</a:t>
                      </a:r>
                    </a:p>
                  </a:txBody>
                  <a:tcPr>
                    <a:solidFill>
                      <a:srgbClr val="FFFFCC"/>
                    </a:solidFill>
                  </a:tcP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3781898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685800" y="609600"/>
            <a:ext cx="7772400" cy="1143000"/>
          </a:xfrm>
        </p:spPr>
        <p:txBody>
          <a:bodyPr/>
          <a:lstStyle/>
          <a:p>
            <a:pPr algn="ctr"/>
            <a:r>
              <a:rPr lang="en-US" altLang="en-US"/>
              <a:t>Cyrus Cylinder</a:t>
            </a:r>
          </a:p>
        </p:txBody>
      </p:sp>
      <p:pic>
        <p:nvPicPr>
          <p:cNvPr id="148483" name="Picture 3"/>
          <p:cNvPicPr>
            <a:picLocks noGrp="1" noChangeAspect="1" noChangeArrowheads="1"/>
          </p:cNvPicPr>
          <p:nvPr>
            <p:ph type="body" idx="4294967295"/>
          </p:nvPr>
        </p:nvPicPr>
        <p:blipFill>
          <a:blip r:embed="rId2"/>
          <a:srcRect/>
          <a:stretch>
            <a:fillRect/>
          </a:stretch>
        </p:blipFill>
        <p:spPr>
          <a:xfrm>
            <a:off x="685800" y="1946275"/>
            <a:ext cx="7772400" cy="4114800"/>
          </a:xfrm>
        </p:spPr>
      </p:pic>
    </p:spTree>
    <p:extLst>
      <p:ext uri="{BB962C8B-B14F-4D97-AF65-F5344CB8AC3E}">
        <p14:creationId xmlns:p14="http://schemas.microsoft.com/office/powerpoint/2010/main" val="379590669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Group 3"/>
          <p:cNvGraphicFramePr>
            <a:graphicFrameLocks noGrp="1"/>
          </p:cNvGraphicFramePr>
          <p:nvPr>
            <p:extLst>
              <p:ext uri="{D42A27DB-BD31-4B8C-83A1-F6EECF244321}">
                <p14:modId xmlns:p14="http://schemas.microsoft.com/office/powerpoint/2010/main" val="1717459661"/>
              </p:ext>
            </p:extLst>
          </p:nvPr>
        </p:nvGraphicFramePr>
        <p:xfrm>
          <a:off x="114300" y="919163"/>
          <a:ext cx="8915400" cy="5020312"/>
        </p:xfrm>
        <a:graphic>
          <a:graphicData uri="http://schemas.openxmlformats.org/drawingml/2006/table">
            <a:tbl>
              <a:tblPr/>
              <a:tblGrid>
                <a:gridCol w="1114425">
                  <a:extLst>
                    <a:ext uri="{9D8B030D-6E8A-4147-A177-3AD203B41FA5}">
                      <a16:colId xmlns:a16="http://schemas.microsoft.com/office/drawing/2014/main" val="20000"/>
                    </a:ext>
                  </a:extLst>
                </a:gridCol>
                <a:gridCol w="981075">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054100">
                  <a:extLst>
                    <a:ext uri="{9D8B030D-6E8A-4147-A177-3AD203B41FA5}">
                      <a16:colId xmlns:a16="http://schemas.microsoft.com/office/drawing/2014/main" val="20006"/>
                    </a:ext>
                  </a:extLst>
                </a:gridCol>
                <a:gridCol w="1257300">
                  <a:extLst>
                    <a:ext uri="{9D8B030D-6E8A-4147-A177-3AD203B41FA5}">
                      <a16:colId xmlns:a16="http://schemas.microsoft.com/office/drawing/2014/main" val="20007"/>
                    </a:ext>
                  </a:extLst>
                </a:gridCol>
              </a:tblGrid>
              <a:tr h="731838">
                <a:tc gridSpan="8">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lang="en-US" altLang="en-US" sz="3600" b="1" kern="1200" dirty="0">
                          <a:solidFill>
                            <a:srgbClr val="C00000"/>
                          </a:solidFill>
                          <a:effectLst/>
                          <a:latin typeface="Calibri" panose="020F0502020204030204" pitchFamily="34" charset="0"/>
                          <a:ea typeface="+mn-ea"/>
                          <a:cs typeface="Calibri" panose="020F0502020204030204" pitchFamily="34" charset="0"/>
                        </a:rPr>
                        <a:t>Three Returns</a:t>
                      </a:r>
                      <a:endParaRPr lang="en-US" sz="3600" b="1" kern="1200" dirty="0">
                        <a:solidFill>
                          <a:srgbClr val="C00000"/>
                        </a:solidFill>
                        <a:effectLst/>
                        <a:latin typeface="Calibri" panose="020F0502020204030204" pitchFamily="34" charset="0"/>
                        <a:ea typeface="+mn-ea"/>
                        <a:cs typeface="Calibri" panose="020F0502020204030204" pitchFamily="34"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2325">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i="0" u="none" strike="noStrike" cap="none" normalizeH="0" baseline="0">
                        <a:ln>
                          <a:noFill/>
                        </a:ln>
                        <a:solidFill>
                          <a:srgbClr val="0000FF"/>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i="0" u="none" strike="noStrike" cap="none" normalizeH="0" baseline="0">
                        <a:ln>
                          <a:noFill/>
                        </a:ln>
                        <a:solidFill>
                          <a:srgbClr val="0000FF"/>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i="0" u="none" strike="noStrike" cap="none" normalizeH="0" baseline="0">
                        <a:ln>
                          <a:noFill/>
                        </a:ln>
                        <a:solidFill>
                          <a:srgbClr val="0000FF"/>
                        </a:solidFill>
                        <a:effectLst/>
                        <a:latin typeface="Calibri" pitchFamily="34"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Date</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Duration</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Persian king</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Jewish leader</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Scripture</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Purpose</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Number of returnees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909638">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dirty="0">
                          <a:ln>
                            <a:noFill/>
                          </a:ln>
                          <a:solidFill>
                            <a:srgbClr val="000000"/>
                          </a:solidFill>
                          <a:effectLst/>
                          <a:latin typeface="Calibri" pitchFamily="34" charset="0"/>
                          <a:cs typeface="Arial" charset="0"/>
                        </a:rPr>
                        <a:t>1</a:t>
                      </a:r>
                      <a:r>
                        <a:rPr kumimoji="0" lang="en-US" sz="1600" b="1" i="0" u="none" strike="noStrike" cap="none" normalizeH="0" baseline="30000" dirty="0">
                          <a:ln>
                            <a:noFill/>
                          </a:ln>
                          <a:solidFill>
                            <a:srgbClr val="000000"/>
                          </a:solidFill>
                          <a:effectLst/>
                          <a:latin typeface="Calibri" pitchFamily="34" charset="0"/>
                          <a:cs typeface="Arial" charset="0"/>
                        </a:rPr>
                        <a:t>st</a:t>
                      </a:r>
                      <a:r>
                        <a:rPr kumimoji="0" lang="en-US" sz="1600" b="1" i="0" u="none" strike="noStrike" cap="none" normalizeH="0" baseline="0" dirty="0">
                          <a:ln>
                            <a:noFill/>
                          </a:ln>
                          <a:solidFill>
                            <a:srgbClr val="000000"/>
                          </a:solidFill>
                          <a:effectLst/>
                          <a:latin typeface="Calibri" pitchFamily="34" charset="0"/>
                          <a:cs typeface="Arial" charset="0"/>
                        </a:rPr>
                        <a:t> return</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dirty="0">
                          <a:ln>
                            <a:noFill/>
                          </a:ln>
                          <a:solidFill>
                            <a:srgbClr val="000000"/>
                          </a:solidFill>
                          <a:effectLst/>
                          <a:latin typeface="Calibri" pitchFamily="34" charset="0"/>
                          <a:cs typeface="Arial" charset="0"/>
                        </a:rPr>
                        <a:t>538–515 B.C.</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dirty="0">
                          <a:ln>
                            <a:noFill/>
                          </a:ln>
                          <a:solidFill>
                            <a:srgbClr val="000000"/>
                          </a:solidFill>
                          <a:effectLst/>
                          <a:latin typeface="Calibri" pitchFamily="34" charset="0"/>
                          <a:cs typeface="Arial" charset="0"/>
                        </a:rPr>
                        <a:t>23 years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dirty="0">
                          <a:ln>
                            <a:noFill/>
                          </a:ln>
                          <a:solidFill>
                            <a:srgbClr val="000000"/>
                          </a:solidFill>
                          <a:effectLst/>
                          <a:latin typeface="Calibri" pitchFamily="34" charset="0"/>
                          <a:cs typeface="Arial" charset="0"/>
                        </a:rPr>
                        <a:t>Cyrus (Isa 44:28‒45:1)</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dirty="0">
                          <a:ln>
                            <a:noFill/>
                          </a:ln>
                          <a:solidFill>
                            <a:srgbClr val="000000"/>
                          </a:solidFill>
                          <a:effectLst/>
                          <a:latin typeface="Calibri" pitchFamily="34" charset="0"/>
                          <a:cs typeface="Arial" charset="0"/>
                        </a:rPr>
                        <a:t>Zerubbabel</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Ezra 1–6; Isaiah 44:28</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Rebuilding the temple</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50,000</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1646238">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2</a:t>
                      </a:r>
                      <a:r>
                        <a:rPr kumimoji="0" lang="en-US" sz="1600" b="1" i="0" u="none" strike="noStrike" cap="none" normalizeH="0" baseline="30000">
                          <a:ln>
                            <a:noFill/>
                          </a:ln>
                          <a:solidFill>
                            <a:srgbClr val="000000"/>
                          </a:solidFill>
                          <a:effectLst/>
                          <a:latin typeface="Calibri" pitchFamily="34" charset="0"/>
                          <a:cs typeface="Arial" charset="0"/>
                        </a:rPr>
                        <a:t>nd</a:t>
                      </a:r>
                      <a:r>
                        <a:rPr kumimoji="0" lang="en-US" sz="1600" b="1" i="0" u="none" strike="noStrike" cap="none" normalizeH="0" baseline="0">
                          <a:ln>
                            <a:noFill/>
                          </a:ln>
                          <a:solidFill>
                            <a:srgbClr val="000000"/>
                          </a:solidFill>
                          <a:effectLst/>
                          <a:latin typeface="Calibri" pitchFamily="34" charset="0"/>
                          <a:cs typeface="Arial" charset="0"/>
                        </a:rPr>
                        <a:t> return</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458–457 B.C.</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2 years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Artaxerxes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dirty="0">
                          <a:ln>
                            <a:noFill/>
                          </a:ln>
                          <a:solidFill>
                            <a:srgbClr val="000000"/>
                          </a:solidFill>
                          <a:effectLst/>
                          <a:latin typeface="Calibri" pitchFamily="34" charset="0"/>
                          <a:cs typeface="Arial" charset="0"/>
                        </a:rPr>
                        <a:t>Ezra</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dirty="0">
                          <a:ln>
                            <a:noFill/>
                          </a:ln>
                          <a:solidFill>
                            <a:srgbClr val="000000"/>
                          </a:solidFill>
                          <a:effectLst/>
                          <a:latin typeface="Calibri" pitchFamily="34" charset="0"/>
                          <a:cs typeface="Arial" charset="0"/>
                        </a:rPr>
                        <a:t>Ezra 7–10</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dirty="0">
                          <a:ln>
                            <a:noFill/>
                          </a:ln>
                          <a:solidFill>
                            <a:srgbClr val="000000"/>
                          </a:solidFill>
                          <a:effectLst/>
                          <a:latin typeface="Calibri" pitchFamily="34" charset="0"/>
                          <a:cs typeface="Arial" charset="0"/>
                        </a:rPr>
                        <a:t>Adorning of the temple and reforming the people</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dirty="0">
                          <a:ln>
                            <a:noFill/>
                          </a:ln>
                          <a:solidFill>
                            <a:srgbClr val="000000"/>
                          </a:solidFill>
                          <a:effectLst/>
                          <a:latin typeface="Calibri" pitchFamily="34" charset="0"/>
                          <a:cs typeface="Arial" charset="0"/>
                        </a:rPr>
                        <a:t>2,000</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909638">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3</a:t>
                      </a:r>
                      <a:r>
                        <a:rPr kumimoji="0" lang="en-US" sz="1600" b="1" i="0" u="none" strike="noStrike" cap="none" normalizeH="0" baseline="30000">
                          <a:ln>
                            <a:noFill/>
                          </a:ln>
                          <a:solidFill>
                            <a:srgbClr val="000000"/>
                          </a:solidFill>
                          <a:effectLst/>
                          <a:latin typeface="Calibri" pitchFamily="34" charset="0"/>
                          <a:cs typeface="Arial" charset="0"/>
                        </a:rPr>
                        <a:t>rd</a:t>
                      </a:r>
                      <a:r>
                        <a:rPr kumimoji="0" lang="en-US" sz="1600" b="1" i="0" u="none" strike="noStrike" cap="none" normalizeH="0" baseline="0">
                          <a:ln>
                            <a:noFill/>
                          </a:ln>
                          <a:solidFill>
                            <a:srgbClr val="000000"/>
                          </a:solidFill>
                          <a:effectLst/>
                          <a:latin typeface="Calibri" pitchFamily="34" charset="0"/>
                          <a:cs typeface="Arial" charset="0"/>
                        </a:rPr>
                        <a:t> return</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444–432 B.C.</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8 years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Artaxerxes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Nehemiah</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Nehemiah</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Rebuilding the wall</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000000"/>
                        </a:solidFill>
                        <a:effectLst/>
                        <a:latin typeface="Calibri" pitchFamily="34"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6413102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1068223803"/>
              </p:ext>
            </p:extLst>
          </p:nvPr>
        </p:nvGraphicFramePr>
        <p:xfrm>
          <a:off x="76200" y="152401"/>
          <a:ext cx="8991600" cy="6604952"/>
        </p:xfrm>
        <a:graphic>
          <a:graphicData uri="http://schemas.openxmlformats.org/drawingml/2006/table">
            <a:tbl>
              <a:tblPr>
                <a:tableStyleId>{E8B1032C-EA38-4F05-BA0D-38AFFFC7BED3}</a:tableStyleId>
              </a:tblPr>
              <a:tblGrid>
                <a:gridCol w="1555940">
                  <a:extLst>
                    <a:ext uri="{9D8B030D-6E8A-4147-A177-3AD203B41FA5}">
                      <a16:colId xmlns:a16="http://schemas.microsoft.com/office/drawing/2014/main" val="20000"/>
                    </a:ext>
                  </a:extLst>
                </a:gridCol>
                <a:gridCol w="2095331">
                  <a:extLst>
                    <a:ext uri="{9D8B030D-6E8A-4147-A177-3AD203B41FA5}">
                      <a16:colId xmlns:a16="http://schemas.microsoft.com/office/drawing/2014/main" val="20001"/>
                    </a:ext>
                  </a:extLst>
                </a:gridCol>
                <a:gridCol w="2821436">
                  <a:extLst>
                    <a:ext uri="{9D8B030D-6E8A-4147-A177-3AD203B41FA5}">
                      <a16:colId xmlns:a16="http://schemas.microsoft.com/office/drawing/2014/main" val="20002"/>
                    </a:ext>
                  </a:extLst>
                </a:gridCol>
                <a:gridCol w="2518893">
                  <a:extLst>
                    <a:ext uri="{9D8B030D-6E8A-4147-A177-3AD203B41FA5}">
                      <a16:colId xmlns:a16="http://schemas.microsoft.com/office/drawing/2014/main" val="20003"/>
                    </a:ext>
                  </a:extLst>
                </a:gridCol>
              </a:tblGrid>
              <a:tr h="859738">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b="1" noProof="0" dirty="0">
                          <a:solidFill>
                            <a:srgbClr val="C00000"/>
                          </a:solidFill>
                          <a:effectLst/>
                          <a:latin typeface="Calibri" panose="020F0502020204030204" pitchFamily="34" charset="0"/>
                          <a:cs typeface="Calibri" panose="020F0502020204030204" pitchFamily="34" charset="0"/>
                        </a:rPr>
                        <a:t>NEBUCHADNEZZAR’S 3 SIEGES OF JUDAH</a:t>
                      </a:r>
                      <a:endParaRPr lang="en-US" sz="3600" b="1" dirty="0">
                        <a:solidFill>
                          <a:srgbClr val="C00000"/>
                        </a:solidFill>
                        <a:effectLst/>
                        <a:latin typeface="Calibri" panose="020F0502020204030204" pitchFamily="34" charset="0"/>
                        <a:ea typeface="+mj-ea"/>
                        <a:cs typeface="Calibri" panose="020F0502020204030204" pitchFamily="34" charset="0"/>
                      </a:endParaRPr>
                    </a:p>
                  </a:txBody>
                  <a:tcPr anchor="ctr" horzOverflow="overflow">
                    <a:solidFill>
                      <a:srgbClr val="FFFFCC"/>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ndParaRP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rgbClr val="FFFFCC"/>
                        </a:solidFill>
                        <a:effectLst>
                          <a:outerShdw blurRad="38100" dist="38100" dir="2700000" algn="tl">
                            <a:srgbClr val="FFFFFF"/>
                          </a:outerShdw>
                        </a:effectLst>
                        <a:latin typeface="Calibri" panose="020F0502020204030204" pitchFamily="34" charset="0"/>
                      </a:endParaRP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ndParaRP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6076842"/>
                  </a:ext>
                </a:extLst>
              </a:tr>
              <a:tr h="65414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1</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2</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3</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0"/>
                  </a:ext>
                </a:extLst>
              </a:tr>
              <a:tr h="71644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Year</a:t>
                      </a:r>
                      <a:endParaRPr kumimoji="0" 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605</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597</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586</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00925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Scripture</a:t>
                      </a:r>
                      <a:endParaRPr kumimoji="0" 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2 Kings 24:1; Dan.1:1</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2 Kings 24:10-16; Ezek. 1:1-2</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2 Kings 25:1-2, </a:t>
                      </a:r>
                      <a:r>
                        <a:rPr kumimoji="0" lang="en-US" sz="28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Ezek</a:t>
                      </a: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 33:21</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010426">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Judah’s king</a:t>
                      </a:r>
                      <a:endParaRPr kumimoji="0" 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Jehoiakim</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Jehoiachin</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Zedekiah</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23549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Those taken</a:t>
                      </a:r>
                      <a:endParaRPr kumimoji="0" 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&amp; some princes</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Ezekiel &amp; majority</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10k</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Remnant captured, Jerusalem &amp; Temple destroyed</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98033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999D6B-3535-4E74-A780-665C1179950F}"/>
              </a:ext>
            </a:extLst>
          </p:cNvPr>
          <p:cNvPicPr>
            <a:picLocks noChangeAspect="1"/>
          </p:cNvPicPr>
          <p:nvPr/>
        </p:nvPicPr>
        <p:blipFill>
          <a:blip r:embed="rId2"/>
          <a:stretch>
            <a:fillRect/>
          </a:stretch>
        </p:blipFill>
        <p:spPr>
          <a:xfrm>
            <a:off x="30086" y="45426"/>
            <a:ext cx="9083827" cy="6767147"/>
          </a:xfrm>
          <a:prstGeom prst="rect">
            <a:avLst/>
          </a:prstGeom>
        </p:spPr>
      </p:pic>
      <p:sp>
        <p:nvSpPr>
          <p:cNvPr id="27650" name="Rectangle 3"/>
          <p:cNvSpPr>
            <a:spLocks noGrp="1"/>
          </p:cNvSpPr>
          <p:nvPr>
            <p:ph type="body" idx="4294967295"/>
          </p:nvPr>
        </p:nvSpPr>
        <p:spPr>
          <a:xfrm>
            <a:off x="457200" y="76200"/>
            <a:ext cx="8229600" cy="4724400"/>
          </a:xfrm>
        </p:spPr>
        <p:txBody>
          <a:bodyPr/>
          <a:lstStyle/>
          <a:p>
            <a:pPr marL="0" indent="0" algn="ctr">
              <a:spcBef>
                <a:spcPct val="0"/>
              </a:spcBef>
              <a:spcAft>
                <a:spcPts val="600"/>
              </a:spcAft>
              <a:buFont typeface="Arial" charset="0"/>
              <a:buNone/>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24:15</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p>
            <a:pPr marL="0" indent="0" algn="just">
              <a:buFont typeface="Arial" charset="0"/>
              <a:buNone/>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rPr>
              <a:t>Therefore when you see the </a:t>
            </a:r>
            <a:r>
              <a:rPr lang="en-US" sz="3600" cap="small" dirty="0">
                <a:effectLst>
                  <a:outerShdw blurRad="38100" dist="38100" dir="2700000" algn="tl">
                    <a:srgbClr val="000000">
                      <a:alpha val="43137"/>
                    </a:srgbClr>
                  </a:outerShdw>
                </a:effectLst>
              </a:rPr>
              <a:t>abomination of desolation</a:t>
            </a:r>
            <a:r>
              <a:rPr lang="en-US" sz="3600" dirty="0">
                <a:effectLst>
                  <a:outerShdw blurRad="38100" dist="38100" dir="2700000" algn="tl">
                    <a:srgbClr val="000000">
                      <a:alpha val="43137"/>
                    </a:srgbClr>
                  </a:outerShdw>
                </a:effectLst>
              </a:rPr>
              <a:t> which was spoken of through </a:t>
            </a:r>
            <a:r>
              <a:rPr lang="en-US" sz="3600" b="1" u="sng" dirty="0">
                <a:solidFill>
                  <a:srgbClr val="FFFFCC"/>
                </a:solidFill>
                <a:effectLst>
                  <a:outerShdw blurRad="38100" dist="38100" dir="2700000" algn="tl">
                    <a:srgbClr val="000000">
                      <a:alpha val="43137"/>
                    </a:srgbClr>
                  </a:outerShdw>
                </a:effectLst>
              </a:rPr>
              <a:t>Daniel</a:t>
            </a:r>
            <a:r>
              <a:rPr lang="en-US" sz="3600" dirty="0">
                <a:effectLst>
                  <a:outerShdw blurRad="38100" dist="38100" dir="2700000" algn="tl">
                    <a:srgbClr val="000000">
                      <a:alpha val="43137"/>
                    </a:srgbClr>
                  </a:outerShdw>
                </a:effectLst>
              </a:rPr>
              <a:t> the prophet, standing in the holy place (let the reader understand).” </a:t>
            </a:r>
          </a:p>
        </p:txBody>
      </p:sp>
    </p:spTree>
    <p:extLst>
      <p:ext uri="{BB962C8B-B14F-4D97-AF65-F5344CB8AC3E}">
        <p14:creationId xmlns:p14="http://schemas.microsoft.com/office/powerpoint/2010/main" val="51998986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667000" y="228600"/>
            <a:ext cx="3810000" cy="1066800"/>
          </a:xfrm>
        </p:spPr>
        <p:txBody>
          <a:bodyPr anchor="t"/>
          <a:lstStyle/>
          <a:p>
            <a:pPr algn="ctr" eaLnBrk="1" hangingPunct="1">
              <a:defRPr/>
            </a:pPr>
            <a:r>
              <a:rPr lang="en-US" sz="3200" dirty="0">
                <a:effectLst>
                  <a:outerShdw blurRad="38100" dist="38100" dir="2700000" algn="tl">
                    <a:srgbClr val="000000"/>
                  </a:outerShdw>
                </a:effectLst>
                <a:cs typeface="Times New Roman" charset="0"/>
              </a:rPr>
              <a:t>R.C. Sproul</a:t>
            </a:r>
            <a:br>
              <a:rPr lang="en-US" sz="2400" dirty="0">
                <a:effectLst>
                  <a:outerShdw blurRad="38100" dist="38100" dir="2700000" algn="tl">
                    <a:srgbClr val="000000"/>
                  </a:outerShdw>
                </a:effectLst>
                <a:cs typeface="Times New Roman" charset="0"/>
              </a:rPr>
            </a:br>
            <a:r>
              <a:rPr lang="en-US" sz="1800" i="1" dirty="0">
                <a:effectLst>
                  <a:outerShdw blurRad="38100" dist="38100" dir="2700000" algn="tl">
                    <a:srgbClr val="000000"/>
                  </a:outerShdw>
                </a:effectLst>
                <a:cs typeface="Times New Roman" charset="0"/>
              </a:rPr>
              <a:t>Knowing Scripture</a:t>
            </a:r>
            <a:r>
              <a:rPr lang="en-US" sz="1800" dirty="0">
                <a:effectLst>
                  <a:outerShdw blurRad="38100" dist="38100" dir="2700000" algn="tl">
                    <a:srgbClr val="000000"/>
                  </a:outerShdw>
                </a:effectLst>
                <a:cs typeface="Times New Roman" charset="0"/>
              </a:rPr>
              <a:t> (Downers Grove, IL: InterVarsity Press, 1977), 15-17.</a:t>
            </a:r>
            <a:r>
              <a:rPr lang="en-US" sz="1800" dirty="0">
                <a:effectLst>
                  <a:outerShdw blurRad="38100" dist="38100" dir="2700000" algn="tl">
                    <a:srgbClr val="000000"/>
                  </a:outerShdw>
                </a:effectLst>
              </a:rPr>
              <a:t> </a:t>
            </a:r>
          </a:p>
        </p:txBody>
      </p:sp>
      <p:sp>
        <p:nvSpPr>
          <p:cNvPr id="37891" name="Rectangle 3"/>
          <p:cNvSpPr>
            <a:spLocks noGrp="1" noChangeArrowheads="1"/>
          </p:cNvSpPr>
          <p:nvPr>
            <p:ph type="body" idx="1"/>
          </p:nvPr>
        </p:nvSpPr>
        <p:spPr>
          <a:xfrm>
            <a:off x="114300" y="1600200"/>
            <a:ext cx="8915400" cy="4724400"/>
          </a:xfrm>
        </p:spPr>
        <p:txBody>
          <a:bodyPr/>
          <a:lstStyle/>
          <a:p>
            <a:pPr marL="0" indent="0" algn="just" eaLnBrk="1" hangingPunct="1">
              <a:buFont typeface="Wingdings" pitchFamily="2" charset="2"/>
              <a:buNone/>
              <a:defRPr/>
            </a:pPr>
            <a:r>
              <a:rPr lang="en-US" dirty="0">
                <a:cs typeface="Times New Roman" charset="0"/>
              </a:rPr>
              <a:t>The reformers had “total confidence in what is called the perspicuity of Scripture...the clarity of Scripture. They maintained that the Bible is basically clear and lucid. It is simple enough for any literate person to understand its basic message…What kind of God would reveal his love and redemption in terms so technical and concepts so profound that only an elite corps of professional scholars could understand them?…”</a:t>
            </a:r>
          </a:p>
        </p:txBody>
      </p:sp>
      <p:pic>
        <p:nvPicPr>
          <p:cNvPr id="26628" name="Picture 5" descr="http://life.biblechurch.org/slifejom/images/stories/rc_sproul.jpg"/>
          <p:cNvPicPr>
            <a:picLocks noChangeAspect="1" noChangeArrowheads="1"/>
          </p:cNvPicPr>
          <p:nvPr/>
        </p:nvPicPr>
        <p:blipFill>
          <a:blip r:embed="rId2"/>
          <a:srcRect/>
          <a:stretch>
            <a:fillRect/>
          </a:stretch>
        </p:blipFill>
        <p:spPr bwMode="auto">
          <a:xfrm>
            <a:off x="76200" y="76200"/>
            <a:ext cx="1608138" cy="1219200"/>
          </a:xfrm>
          <a:prstGeom prst="rect">
            <a:avLst/>
          </a:prstGeom>
          <a:noFill/>
          <a:ln w="9525">
            <a:noFill/>
            <a:miter lim="800000"/>
            <a:headEnd/>
            <a:tailEnd/>
          </a:ln>
        </p:spPr>
      </p:pic>
    </p:spTree>
    <p:extLst>
      <p:ext uri="{BB962C8B-B14F-4D97-AF65-F5344CB8AC3E}">
        <p14:creationId xmlns:p14="http://schemas.microsoft.com/office/powerpoint/2010/main" val="329430760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1027"/>
          <p:cNvSpPr>
            <a:spLocks noGrp="1" noChangeArrowheads="1"/>
          </p:cNvSpPr>
          <p:nvPr>
            <p:ph type="body" idx="1"/>
          </p:nvPr>
        </p:nvSpPr>
        <p:spPr>
          <a:xfrm>
            <a:off x="152400" y="1600200"/>
            <a:ext cx="8686800" cy="3886200"/>
          </a:xfrm>
        </p:spPr>
        <p:txBody>
          <a:bodyPr/>
          <a:lstStyle/>
          <a:p>
            <a:pPr marL="0" indent="0" algn="just" eaLnBrk="1" hangingPunct="1">
              <a:buFont typeface="Wingdings" pitchFamily="2" charset="2"/>
              <a:buNone/>
              <a:defRPr/>
            </a:pPr>
            <a:r>
              <a:rPr lang="en-US" dirty="0">
                <a:cs typeface="Times New Roman" charset="0"/>
              </a:rPr>
              <a:t>“Biblical Christianity is not so esoteric a religion. Its content is not concealed in vague symbols that require some sort of special ‘insight’ to grasp. There is no special prowess or pneumatic gift that is necessary to understand the basic message of Scripture…The Bible speaks of God in meaningful patterns of speech. Some of those patterns my be more difficult than others, but they are not meant to be nonsense statements that only a guru can fathom.”</a:t>
            </a:r>
          </a:p>
        </p:txBody>
      </p:sp>
      <p:sp>
        <p:nvSpPr>
          <p:cNvPr id="7" name="Rectangle 2">
            <a:extLst>
              <a:ext uri="{FF2B5EF4-FFF2-40B4-BE49-F238E27FC236}">
                <a16:creationId xmlns:a16="http://schemas.microsoft.com/office/drawing/2014/main" id="{D3CEAE94-C847-4DA0-81E9-2CF2CE46EB81}"/>
              </a:ext>
            </a:extLst>
          </p:cNvPr>
          <p:cNvSpPr>
            <a:spLocks noGrp="1" noChangeArrowheads="1"/>
          </p:cNvSpPr>
          <p:nvPr>
            <p:ph type="title"/>
          </p:nvPr>
        </p:nvSpPr>
        <p:spPr>
          <a:xfrm>
            <a:off x="2667000" y="228600"/>
            <a:ext cx="3810000" cy="1066800"/>
          </a:xfrm>
        </p:spPr>
        <p:txBody>
          <a:bodyPr anchor="t"/>
          <a:lstStyle/>
          <a:p>
            <a:pPr algn="ctr" eaLnBrk="1" hangingPunct="1">
              <a:defRPr/>
            </a:pPr>
            <a:r>
              <a:rPr lang="en-US" sz="3200" dirty="0">
                <a:effectLst>
                  <a:outerShdw blurRad="38100" dist="38100" dir="2700000" algn="tl">
                    <a:srgbClr val="000000"/>
                  </a:outerShdw>
                </a:effectLst>
                <a:cs typeface="Times New Roman" charset="0"/>
              </a:rPr>
              <a:t>R.C. Sproul</a:t>
            </a:r>
            <a:br>
              <a:rPr lang="en-US" sz="2400" dirty="0">
                <a:effectLst>
                  <a:outerShdw blurRad="38100" dist="38100" dir="2700000" algn="tl">
                    <a:srgbClr val="000000"/>
                  </a:outerShdw>
                </a:effectLst>
                <a:cs typeface="Times New Roman" charset="0"/>
              </a:rPr>
            </a:br>
            <a:r>
              <a:rPr lang="en-US" sz="1800" i="1" dirty="0">
                <a:effectLst>
                  <a:outerShdw blurRad="38100" dist="38100" dir="2700000" algn="tl">
                    <a:srgbClr val="000000"/>
                  </a:outerShdw>
                </a:effectLst>
                <a:cs typeface="Times New Roman" charset="0"/>
              </a:rPr>
              <a:t>Knowing Scripture</a:t>
            </a:r>
            <a:r>
              <a:rPr lang="en-US" sz="1800" dirty="0">
                <a:effectLst>
                  <a:outerShdw blurRad="38100" dist="38100" dir="2700000" algn="tl">
                    <a:srgbClr val="000000"/>
                  </a:outerShdw>
                </a:effectLst>
                <a:cs typeface="Times New Roman" charset="0"/>
              </a:rPr>
              <a:t> (Downers Grove, IL: InterVarsity Press, 1977), 15-17.</a:t>
            </a:r>
            <a:r>
              <a:rPr lang="en-US" sz="1800" dirty="0">
                <a:effectLst>
                  <a:outerShdw blurRad="38100" dist="38100" dir="2700000" algn="tl">
                    <a:srgbClr val="000000"/>
                  </a:outerShdw>
                </a:effectLst>
              </a:rPr>
              <a:t> </a:t>
            </a:r>
          </a:p>
        </p:txBody>
      </p:sp>
      <p:pic>
        <p:nvPicPr>
          <p:cNvPr id="8" name="Picture 5" descr="http://life.biblechurch.org/slifejom/images/stories/rc_sproul.jpg">
            <a:extLst>
              <a:ext uri="{FF2B5EF4-FFF2-40B4-BE49-F238E27FC236}">
                <a16:creationId xmlns:a16="http://schemas.microsoft.com/office/drawing/2014/main" id="{D4B6B880-ACAF-441D-BEBA-2AC8CB8F77E4}"/>
              </a:ext>
            </a:extLst>
          </p:cNvPr>
          <p:cNvPicPr>
            <a:picLocks noChangeAspect="1" noChangeArrowheads="1"/>
          </p:cNvPicPr>
          <p:nvPr/>
        </p:nvPicPr>
        <p:blipFill>
          <a:blip r:embed="rId2"/>
          <a:srcRect/>
          <a:stretch>
            <a:fillRect/>
          </a:stretch>
        </p:blipFill>
        <p:spPr bwMode="auto">
          <a:xfrm>
            <a:off x="76200" y="76200"/>
            <a:ext cx="1608138" cy="1219200"/>
          </a:xfrm>
          <a:prstGeom prst="rect">
            <a:avLst/>
          </a:prstGeom>
          <a:noFill/>
          <a:ln w="9525">
            <a:noFill/>
            <a:miter lim="800000"/>
            <a:headEnd/>
            <a:tailEnd/>
          </a:ln>
        </p:spPr>
      </p:pic>
    </p:spTree>
    <p:extLst>
      <p:ext uri="{BB962C8B-B14F-4D97-AF65-F5344CB8AC3E}">
        <p14:creationId xmlns:p14="http://schemas.microsoft.com/office/powerpoint/2010/main" val="423882620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14300" y="1547388"/>
            <a:ext cx="8915400" cy="5234412"/>
          </a:xfrm>
        </p:spPr>
        <p:txBody>
          <a:bodyPr/>
          <a:lstStyle/>
          <a:p>
            <a:pPr marL="0" indent="0" algn="just">
              <a:buNone/>
            </a:pPr>
            <a:r>
              <a:rPr lang="en-US" altLang="en-US" sz="2800" dirty="0">
                <a:cs typeface="Calibri" panose="020F0502020204030204" pitchFamily="34" charset="0"/>
              </a:rPr>
              <a:t>“</a:t>
            </a:r>
            <a:r>
              <a:rPr lang="en-US" sz="2800" dirty="0">
                <a:effectLst/>
              </a:rPr>
              <a:t>At the very least, it would be confusing to John’s first century readers, as well as to later generations, for him to write so much about Babylon when he really meant Rome (Paul was not afraid to speak directly against Rome in his writings, so why should John be?) or ‘the false church’ (all the apostles , including John, wrote plainly and scathingly about false teachers and false doctrines in the church and would not hide their teachings by symbols)</a:t>
            </a:r>
            <a:r>
              <a:rPr lang="en-US" sz="2800" dirty="0">
                <a:effectLst/>
                <a:cs typeface="Calibri" panose="020F0502020204030204" pitchFamily="34" charset="0"/>
              </a:rPr>
              <a:t>. It must be stressed that Revelation means “unveiling,” not “veiling.</a:t>
            </a:r>
            <a:r>
              <a:rPr lang="en-US" altLang="en-US" sz="2800" dirty="0">
                <a:cs typeface="Calibri" panose="020F0502020204030204" pitchFamily="34" charset="0"/>
              </a:rPr>
              <a:t>” In the absence of any statement in the text to the contrary, therefore, we must assume that the term Babylon applies to the real city of Babylon…”</a:t>
            </a:r>
            <a:endParaRPr lang="en-US" altLang="en-US" sz="2800" dirty="0"/>
          </a:p>
        </p:txBody>
      </p:sp>
      <p:sp>
        <p:nvSpPr>
          <p:cNvPr id="68613" name="Text Box 5"/>
          <p:cNvSpPr txBox="1">
            <a:spLocks noChangeArrowheads="1"/>
          </p:cNvSpPr>
          <p:nvPr/>
        </p:nvSpPr>
        <p:spPr bwMode="auto">
          <a:xfrm>
            <a:off x="3162300" y="219670"/>
            <a:ext cx="28194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dirty="0">
                <a:solidFill>
                  <a:schemeClr val="tx2"/>
                </a:solidFill>
                <a:effectLst>
                  <a:outerShdw blurRad="38100" dist="38100" dir="2700000" algn="tl">
                    <a:srgbClr val="000000"/>
                  </a:outerShdw>
                </a:effectLst>
                <a:latin typeface="Calibri" panose="020F0502020204030204" pitchFamily="34" charset="0"/>
                <a:ea typeface="+mj-ea"/>
                <a:cs typeface="Times New Roman" charset="0"/>
              </a:rPr>
              <a:t>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Revelation Record, 323</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990600" cy="1471188"/>
          </a:xfrm>
          <a:prstGeom prst="rect">
            <a:avLst/>
          </a:prstGeom>
        </p:spPr>
      </p:pic>
    </p:spTree>
    <p:extLst>
      <p:ext uri="{BB962C8B-B14F-4D97-AF65-F5344CB8AC3E}">
        <p14:creationId xmlns:p14="http://schemas.microsoft.com/office/powerpoint/2010/main" val="40922817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228600"/>
            <a:ext cx="6096000" cy="1295400"/>
          </a:xfrm>
        </p:spPr>
        <p:txBody>
          <a:bodyPr/>
          <a:lstStyle/>
          <a:p>
            <a:pPr algn="ctr" eaLnBrk="1" hangingPunct="1"/>
            <a:r>
              <a:rPr lang="en-US" altLang="en-US" dirty="0"/>
              <a:t>Purpose</a:t>
            </a:r>
          </a:p>
        </p:txBody>
      </p:sp>
      <p:sp>
        <p:nvSpPr>
          <p:cNvPr id="35843" name="Rectangle 3"/>
          <p:cNvSpPr>
            <a:spLocks noGrp="1" noChangeArrowheads="1"/>
          </p:cNvSpPr>
          <p:nvPr>
            <p:ph type="body" idx="1"/>
          </p:nvPr>
        </p:nvSpPr>
        <p:spPr>
          <a:xfrm>
            <a:off x="457200" y="1768415"/>
            <a:ext cx="8229600" cy="2346385"/>
          </a:xfrm>
        </p:spPr>
        <p:txBody>
          <a:bodyPr/>
          <a:lstStyle/>
          <a:p>
            <a:pPr marL="0" indent="0" algn="just" eaLnBrk="1" hangingPunct="1">
              <a:spcBef>
                <a:spcPts val="0"/>
              </a:spcBef>
              <a:spcAft>
                <a:spcPts val="2400"/>
              </a:spcAft>
              <a:buNone/>
              <a:defRPr/>
            </a:pPr>
            <a:r>
              <a:rPr lang="en-US" sz="3600" dirty="0"/>
              <a:t>To encourage Judah by emphasizing  the sovereignty of God during the Babylonian captivity and to teach  Judah how to live while outside the land</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18093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999D6B-3535-4E74-A780-665C1179950F}"/>
              </a:ext>
            </a:extLst>
          </p:cNvPr>
          <p:cNvPicPr>
            <a:picLocks noChangeAspect="1"/>
          </p:cNvPicPr>
          <p:nvPr/>
        </p:nvPicPr>
        <p:blipFill>
          <a:blip r:embed="rId2"/>
          <a:stretch>
            <a:fillRect/>
          </a:stretch>
        </p:blipFill>
        <p:spPr>
          <a:xfrm>
            <a:off x="30086" y="45426"/>
            <a:ext cx="9083827" cy="6767147"/>
          </a:xfrm>
          <a:prstGeom prst="rect">
            <a:avLst/>
          </a:prstGeom>
        </p:spPr>
      </p:pic>
      <p:sp>
        <p:nvSpPr>
          <p:cNvPr id="27650" name="Rectangle 3"/>
          <p:cNvSpPr>
            <a:spLocks noGrp="1"/>
          </p:cNvSpPr>
          <p:nvPr>
            <p:ph type="body" idx="4294967295"/>
          </p:nvPr>
        </p:nvSpPr>
        <p:spPr>
          <a:xfrm>
            <a:off x="457200" y="76200"/>
            <a:ext cx="8229600" cy="4724400"/>
          </a:xfrm>
        </p:spPr>
        <p:txBody>
          <a:bodyPr/>
          <a:lstStyle/>
          <a:p>
            <a:pPr marL="0" indent="0" algn="ctr">
              <a:spcBef>
                <a:spcPct val="0"/>
              </a:spcBef>
              <a:spcAft>
                <a:spcPts val="600"/>
              </a:spcAft>
              <a:buFont typeface="Arial" charset="0"/>
              <a:buNone/>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24:15</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p>
            <a:pPr marL="0" indent="0" algn="just">
              <a:buFont typeface="Arial" charset="0"/>
              <a:buNone/>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rPr>
              <a:t>Therefore when you see the </a:t>
            </a:r>
            <a:r>
              <a:rPr lang="en-US" sz="3600" cap="small" dirty="0">
                <a:effectLst>
                  <a:outerShdw blurRad="38100" dist="38100" dir="2700000" algn="tl">
                    <a:srgbClr val="000000">
                      <a:alpha val="43137"/>
                    </a:srgbClr>
                  </a:outerShdw>
                </a:effectLst>
              </a:rPr>
              <a:t>abomination of desolation</a:t>
            </a:r>
            <a:r>
              <a:rPr lang="en-US" sz="3600" dirty="0">
                <a:effectLst>
                  <a:outerShdw blurRad="38100" dist="38100" dir="2700000" algn="tl">
                    <a:srgbClr val="000000">
                      <a:alpha val="43137"/>
                    </a:srgbClr>
                  </a:outerShdw>
                </a:effectLst>
              </a:rPr>
              <a:t> which was spoken of through Daniel the prophet, standing in the holy place </a:t>
            </a:r>
            <a:r>
              <a:rPr lang="en-US" sz="3600" b="1" u="sng" dirty="0">
                <a:solidFill>
                  <a:srgbClr val="FFFFCC"/>
                </a:solidFill>
                <a:effectLst>
                  <a:outerShdw blurRad="38100" dist="38100" dir="2700000" algn="tl">
                    <a:srgbClr val="000000">
                      <a:alpha val="43137"/>
                    </a:srgbClr>
                  </a:outerShdw>
                </a:effectLst>
              </a:rPr>
              <a:t>(let the reader understand)</a:t>
            </a:r>
            <a:r>
              <a:rPr lang="en-US" sz="36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92988792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676400" y="228600"/>
            <a:ext cx="5099050" cy="685800"/>
          </a:xfrm>
        </p:spPr>
        <p:txBody>
          <a:bodyPr/>
          <a:lstStyle/>
          <a:p>
            <a:pPr algn="ctr"/>
            <a:r>
              <a:rPr lang="en-US" altLang="en-US" sz="3600" dirty="0">
                <a:effectLst>
                  <a:outerShdw blurRad="38100" dist="38100" dir="2700000" algn="tl">
                    <a:srgbClr val="000000">
                      <a:alpha val="43137"/>
                    </a:srgbClr>
                  </a:outerShdw>
                </a:effectLst>
              </a:rPr>
              <a:t>I. The Setting (10:1-3)</a:t>
            </a:r>
          </a:p>
        </p:txBody>
      </p:sp>
      <p:sp>
        <p:nvSpPr>
          <p:cNvPr id="19459" name="Rectangle 3"/>
          <p:cNvSpPr>
            <a:spLocks noGrp="1" noChangeArrowheads="1"/>
          </p:cNvSpPr>
          <p:nvPr>
            <p:ph type="body" idx="1"/>
          </p:nvPr>
        </p:nvSpPr>
        <p:spPr>
          <a:xfrm>
            <a:off x="1371600" y="1143000"/>
            <a:ext cx="4572000" cy="3657600"/>
          </a:xfrm>
        </p:spPr>
        <p:txBody>
          <a:bodyPr/>
          <a:lstStyle/>
          <a:p>
            <a:pPr marL="457200" indent="-457200">
              <a:spcBef>
                <a:spcPct val="0"/>
              </a:spcBef>
              <a:spcAft>
                <a:spcPts val="3600"/>
              </a:spcAft>
              <a:buSzPct val="100000"/>
              <a:buFont typeface="Wingdings" pitchFamily="2" charset="2"/>
              <a:buAutoNum type="alphaUcPeriod"/>
            </a:pPr>
            <a:r>
              <a:rPr lang="en-US" altLang="en-US" b="1" dirty="0">
                <a:solidFill>
                  <a:srgbClr val="FFFFCC"/>
                </a:solidFill>
              </a:rPr>
              <a:t>Historically (v. 1)</a:t>
            </a:r>
          </a:p>
          <a:p>
            <a:pPr marL="914400" lvl="1" indent="-457200">
              <a:spcBef>
                <a:spcPct val="0"/>
              </a:spcBef>
              <a:spcAft>
                <a:spcPts val="3600"/>
              </a:spcAft>
              <a:buSzPct val="100000"/>
              <a:buFont typeface="Wingdings" pitchFamily="2" charset="2"/>
              <a:buAutoNum type="arabicPeriod"/>
            </a:pPr>
            <a:r>
              <a:rPr lang="en-US" altLang="en-US" dirty="0">
                <a:ea typeface="+mn-ea"/>
                <a:cs typeface="+mn-cs"/>
              </a:rPr>
              <a:t>Cyrus of Persia</a:t>
            </a:r>
          </a:p>
          <a:p>
            <a:pPr marL="914400" lvl="1" indent="-457200">
              <a:spcBef>
                <a:spcPct val="0"/>
              </a:spcBef>
              <a:spcAft>
                <a:spcPts val="3600"/>
              </a:spcAft>
              <a:buSzPct val="100000"/>
              <a:buFont typeface="Wingdings" pitchFamily="2" charset="2"/>
              <a:buAutoNum type="arabicPeriod"/>
            </a:pPr>
            <a:r>
              <a:rPr lang="en-US" altLang="en-US" dirty="0">
                <a:ea typeface="+mn-ea"/>
                <a:cs typeface="+mn-cs"/>
              </a:rPr>
              <a:t>Third year of Cyrus</a:t>
            </a:r>
          </a:p>
          <a:p>
            <a:pPr marL="457200" indent="-457200">
              <a:spcBef>
                <a:spcPct val="0"/>
              </a:spcBef>
              <a:spcAft>
                <a:spcPts val="3600"/>
              </a:spcAft>
              <a:buSzPct val="100000"/>
              <a:buFont typeface="Wingdings" pitchFamily="2" charset="2"/>
              <a:buAutoNum type="alphaUcPeriod"/>
            </a:pPr>
            <a:r>
              <a:rPr lang="en-US" altLang="en-US" b="1" u="sng" dirty="0">
                <a:solidFill>
                  <a:srgbClr val="FFFFCC"/>
                </a:solidFill>
              </a:rPr>
              <a:t>Personally (v. 2-3)</a:t>
            </a:r>
          </a:p>
        </p:txBody>
      </p:sp>
      <p:pic>
        <p:nvPicPr>
          <p:cNvPr id="7" name="Picture 2" descr="Daniel-7_5-Bear-Beas-Final_edited">
            <a:extLst>
              <a:ext uri="{FF2B5EF4-FFF2-40B4-BE49-F238E27FC236}">
                <a16:creationId xmlns:a16="http://schemas.microsoft.com/office/drawing/2014/main" id="{99CF208B-EB17-4896-96F8-9C83BB5DA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5450" y="1033463"/>
            <a:ext cx="1272601" cy="2319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DD254283-3124-4754-AE79-D544EF823FBE}"/>
              </a:ext>
            </a:extLst>
          </p:cNvPr>
          <p:cNvPicPr>
            <a:picLocks noChangeAspect="1"/>
          </p:cNvPicPr>
          <p:nvPr/>
        </p:nvPicPr>
        <p:blipFill>
          <a:blip r:embed="rId3"/>
          <a:stretch>
            <a:fillRect/>
          </a:stretch>
        </p:blipFill>
        <p:spPr>
          <a:xfrm>
            <a:off x="6345237" y="3526961"/>
            <a:ext cx="2230244" cy="1219200"/>
          </a:xfrm>
          <a:prstGeom prst="rect">
            <a:avLst/>
          </a:prstGeom>
        </p:spPr>
      </p:pic>
      <p:pic>
        <p:nvPicPr>
          <p:cNvPr id="8" name="Picture 2" descr="http://slbc.org/wp-content/uploads/2014/09/Book-of-Daniel-weppage.jpg">
            <a:extLst>
              <a:ext uri="{FF2B5EF4-FFF2-40B4-BE49-F238E27FC236}">
                <a16:creationId xmlns:a16="http://schemas.microsoft.com/office/drawing/2014/main" id="{87CB24E7-5561-4279-9716-87D9579925F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75625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7630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t>The Setting (10:1-3)</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t>Explanation of the Heavenly Messenger (10:1</a:t>
            </a:r>
            <a:r>
              <a:rPr lang="en-US" sz="2800" dirty="0">
                <a:effectLst/>
              </a:rPr>
              <a:t>–</a:t>
            </a:r>
            <a:r>
              <a:rPr lang="en-US" altLang="en-US" sz="2800" dirty="0"/>
              <a:t>11:1)</a:t>
            </a:r>
          </a:p>
          <a:p>
            <a:pPr marL="574675" indent="-574675">
              <a:spcBef>
                <a:spcPct val="0"/>
              </a:spcBef>
              <a:spcAft>
                <a:spcPts val="3600"/>
              </a:spcAft>
              <a:buSzPct val="100000"/>
              <a:buFont typeface="Times New Roman" pitchFamily="18" charset="0"/>
              <a:buAutoNum type="romanUcPeriod"/>
            </a:pPr>
            <a:r>
              <a:rPr lang="en-US" altLang="en-US" sz="2800" dirty="0"/>
              <a:t>The Prophecy of the Heavenly Messenger (11:2</a:t>
            </a:r>
            <a:r>
              <a:rPr lang="en-US" sz="2800" dirty="0">
                <a:effectLst/>
              </a:rPr>
              <a:t>–</a:t>
            </a:r>
            <a:r>
              <a:rPr lang="en-US" altLang="en-US" sz="2800" dirty="0"/>
              <a:t>12:13)</a:t>
            </a:r>
          </a:p>
        </p:txBody>
      </p:sp>
      <p:pic>
        <p:nvPicPr>
          <p:cNvPr id="5" name="Picture 2" descr="http://slbc.org/wp-content/uploads/2014/09/Book-of-Daniel-weppage.jpg">
            <a:extLst>
              <a:ext uri="{FF2B5EF4-FFF2-40B4-BE49-F238E27FC236}">
                <a16:creationId xmlns:a16="http://schemas.microsoft.com/office/drawing/2014/main" id="{E658014B-6D40-49A8-8805-ED740788EE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71730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66700" y="228600"/>
            <a:ext cx="8610600" cy="685800"/>
          </a:xfrm>
        </p:spPr>
        <p:txBody>
          <a:bodyPr/>
          <a:lstStyle/>
          <a:p>
            <a:pPr algn="ctr"/>
            <a:r>
              <a:rPr lang="en-US" altLang="en-US" sz="3600" dirty="0">
                <a:effectLst>
                  <a:outerShdw blurRad="38100" dist="38100" dir="2700000" algn="tl">
                    <a:srgbClr val="000000">
                      <a:alpha val="43137"/>
                    </a:srgbClr>
                  </a:outerShdw>
                </a:effectLst>
              </a:rPr>
              <a:t>II. Arrival of the Heavenly Messenger (10:4-9)</a:t>
            </a:r>
          </a:p>
        </p:txBody>
      </p:sp>
      <p:sp>
        <p:nvSpPr>
          <p:cNvPr id="19459" name="Rectangle 3"/>
          <p:cNvSpPr>
            <a:spLocks noGrp="1" noChangeArrowheads="1"/>
          </p:cNvSpPr>
          <p:nvPr>
            <p:ph type="body" idx="1"/>
          </p:nvPr>
        </p:nvSpPr>
        <p:spPr>
          <a:xfrm>
            <a:off x="1371600" y="1268693"/>
            <a:ext cx="4953000" cy="3657600"/>
          </a:xfrm>
        </p:spPr>
        <p:txBody>
          <a:bodyPr/>
          <a:lstStyle/>
          <a:p>
            <a:pPr marL="457200" indent="-457200">
              <a:spcBef>
                <a:spcPct val="0"/>
              </a:spcBef>
              <a:spcAft>
                <a:spcPts val="3600"/>
              </a:spcAft>
              <a:buSzPct val="100000"/>
              <a:buAutoNum type="alphaUcPeriod"/>
            </a:pPr>
            <a:r>
              <a:rPr lang="en-US" altLang="en-US" dirty="0"/>
              <a:t>His description (v. 4-6)</a:t>
            </a:r>
          </a:p>
          <a:p>
            <a:pPr marL="457200" indent="-457200">
              <a:spcBef>
                <a:spcPct val="0"/>
              </a:spcBef>
              <a:spcAft>
                <a:spcPts val="3600"/>
              </a:spcAft>
              <a:buSzPct val="100000"/>
              <a:buAutoNum type="alphaUcPeriod"/>
            </a:pPr>
            <a:r>
              <a:rPr lang="en-US" altLang="en-US" dirty="0"/>
              <a:t>Response (v. 7-9)</a:t>
            </a:r>
          </a:p>
          <a:p>
            <a:pPr marL="914400" lvl="1" indent="-457200">
              <a:spcBef>
                <a:spcPct val="0"/>
              </a:spcBef>
              <a:spcAft>
                <a:spcPts val="3600"/>
              </a:spcAft>
              <a:buSzPct val="100000"/>
              <a:buAutoNum type="arabicPeriod"/>
            </a:pPr>
            <a:r>
              <a:rPr lang="en-US" altLang="en-US" dirty="0"/>
              <a:t>Daniel’s friends (7)</a:t>
            </a:r>
          </a:p>
          <a:p>
            <a:pPr marL="914400" lvl="1" indent="-457200">
              <a:spcBef>
                <a:spcPct val="0"/>
              </a:spcBef>
              <a:spcAft>
                <a:spcPts val="3600"/>
              </a:spcAft>
              <a:buSzPct val="100000"/>
              <a:buAutoNum type="arabicPeriod"/>
            </a:pPr>
            <a:r>
              <a:rPr lang="en-US" altLang="en-US" dirty="0"/>
              <a:t>Daniel (8-9)</a:t>
            </a:r>
          </a:p>
        </p:txBody>
      </p:sp>
      <p:pic>
        <p:nvPicPr>
          <p:cNvPr id="7" name="Picture 5" descr="C:\Documents and Settings\Owner\Application Data\Microsoft\Media Catalog\Downloaded Clips\cl4d\j0194058.wmf">
            <a:extLst>
              <a:ext uri="{FF2B5EF4-FFF2-40B4-BE49-F238E27FC236}">
                <a16:creationId xmlns:a16="http://schemas.microsoft.com/office/drawing/2014/main" id="{8746CAF9-9F74-4F3B-8247-699526611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800428"/>
            <a:ext cx="2767013" cy="21483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bc.org/wp-content/uploads/2014/09/Book-of-Daniel-weppage.jpg">
            <a:extLst>
              <a:ext uri="{FF2B5EF4-FFF2-40B4-BE49-F238E27FC236}">
                <a16:creationId xmlns:a16="http://schemas.microsoft.com/office/drawing/2014/main" id="{60DEE8DD-FC60-4238-AF7D-8C7A3B10634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92615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66700" y="228600"/>
            <a:ext cx="8610600" cy="685800"/>
          </a:xfrm>
        </p:spPr>
        <p:txBody>
          <a:bodyPr/>
          <a:lstStyle/>
          <a:p>
            <a:pPr algn="ctr"/>
            <a:r>
              <a:rPr lang="en-US" altLang="en-US" sz="3600" dirty="0">
                <a:effectLst>
                  <a:outerShdw blurRad="38100" dist="38100" dir="2700000" algn="tl">
                    <a:srgbClr val="000000">
                      <a:alpha val="43137"/>
                    </a:srgbClr>
                  </a:outerShdw>
                </a:effectLst>
              </a:rPr>
              <a:t>II. Arrival of the Heavenly Messenger (10:4-9)</a:t>
            </a:r>
          </a:p>
        </p:txBody>
      </p:sp>
      <p:sp>
        <p:nvSpPr>
          <p:cNvPr id="19459" name="Rectangle 3"/>
          <p:cNvSpPr>
            <a:spLocks noGrp="1" noChangeArrowheads="1"/>
          </p:cNvSpPr>
          <p:nvPr>
            <p:ph type="body" idx="1"/>
          </p:nvPr>
        </p:nvSpPr>
        <p:spPr>
          <a:xfrm>
            <a:off x="1371600" y="1268693"/>
            <a:ext cx="4953000" cy="3657600"/>
          </a:xfrm>
        </p:spPr>
        <p:txBody>
          <a:bodyPr/>
          <a:lstStyle/>
          <a:p>
            <a:pPr marL="457200" indent="-457200">
              <a:spcBef>
                <a:spcPct val="0"/>
              </a:spcBef>
              <a:spcAft>
                <a:spcPts val="3600"/>
              </a:spcAft>
              <a:buSzPct val="100000"/>
              <a:buAutoNum type="alphaUcPeriod"/>
            </a:pPr>
            <a:r>
              <a:rPr lang="en-US" altLang="en-US" b="1" u="sng" dirty="0">
                <a:solidFill>
                  <a:srgbClr val="FFFFCC"/>
                </a:solidFill>
              </a:rPr>
              <a:t>His description (v. 4-6)</a:t>
            </a:r>
          </a:p>
          <a:p>
            <a:pPr marL="457200" indent="-457200">
              <a:spcBef>
                <a:spcPct val="0"/>
              </a:spcBef>
              <a:spcAft>
                <a:spcPts val="3600"/>
              </a:spcAft>
              <a:buSzPct val="100000"/>
              <a:buFont typeface="Wingdings" pitchFamily="2" charset="2"/>
              <a:buAutoNum type="alphaUcPeriod"/>
            </a:pPr>
            <a:r>
              <a:rPr lang="en-US" altLang="en-US" dirty="0"/>
              <a:t>Response (v. 7-9)</a:t>
            </a:r>
          </a:p>
          <a:p>
            <a:pPr marL="914400" lvl="1" indent="-457200">
              <a:spcBef>
                <a:spcPct val="0"/>
              </a:spcBef>
              <a:spcAft>
                <a:spcPts val="3600"/>
              </a:spcAft>
              <a:buSzPct val="100000"/>
              <a:buFont typeface="Wingdings" pitchFamily="2" charset="2"/>
              <a:buAutoNum type="arabicPeriod"/>
            </a:pPr>
            <a:r>
              <a:rPr lang="en-US" altLang="en-US" dirty="0"/>
              <a:t>Daniel’s friends (7)</a:t>
            </a:r>
          </a:p>
          <a:p>
            <a:pPr marL="914400" lvl="1" indent="-457200">
              <a:spcBef>
                <a:spcPct val="0"/>
              </a:spcBef>
              <a:spcAft>
                <a:spcPts val="3600"/>
              </a:spcAft>
              <a:buSzPct val="100000"/>
              <a:buFont typeface="Wingdings" pitchFamily="2" charset="2"/>
              <a:buAutoNum type="arabicPeriod"/>
            </a:pPr>
            <a:r>
              <a:rPr lang="en-US" altLang="en-US" dirty="0"/>
              <a:t>Daniel (8-9)</a:t>
            </a:r>
          </a:p>
        </p:txBody>
      </p:sp>
      <p:pic>
        <p:nvPicPr>
          <p:cNvPr id="7" name="Picture 5" descr="C:\Documents and Settings\Owner\Application Data\Microsoft\Media Catalog\Downloaded Clips\cl4d\j0194058.wmf">
            <a:extLst>
              <a:ext uri="{FF2B5EF4-FFF2-40B4-BE49-F238E27FC236}">
                <a16:creationId xmlns:a16="http://schemas.microsoft.com/office/drawing/2014/main" id="{8746CAF9-9F74-4F3B-8247-699526611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800428"/>
            <a:ext cx="2767013" cy="21483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bc.org/wp-content/uploads/2014/09/Book-of-Daniel-weppage.jpg">
            <a:extLst>
              <a:ext uri="{FF2B5EF4-FFF2-40B4-BE49-F238E27FC236}">
                <a16:creationId xmlns:a16="http://schemas.microsoft.com/office/drawing/2014/main" id="{C209FA60-6FD9-4D69-ACA7-EE730E16A76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88515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300" y="134179"/>
            <a:ext cx="8915401" cy="6589643"/>
          </a:xfrm>
          <a:prstGeom prst="rect">
            <a:avLst/>
          </a:prstGeom>
        </p:spPr>
      </p:pic>
    </p:spTree>
    <p:extLst>
      <p:ext uri="{BB962C8B-B14F-4D97-AF65-F5344CB8AC3E}">
        <p14:creationId xmlns:p14="http://schemas.microsoft.com/office/powerpoint/2010/main" val="261446680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0920" y="152400"/>
            <a:ext cx="8702161" cy="655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7395" name="Oval 3"/>
          <p:cNvSpPr>
            <a:spLocks noChangeArrowheads="1"/>
          </p:cNvSpPr>
          <p:nvPr/>
        </p:nvSpPr>
        <p:spPr bwMode="auto">
          <a:xfrm>
            <a:off x="6858000" y="2895600"/>
            <a:ext cx="1600200" cy="990600"/>
          </a:xfrm>
          <a:prstGeom prst="ellipse">
            <a:avLst/>
          </a:prstGeom>
          <a:noFill/>
          <a:ln w="76200">
            <a:solidFill>
              <a:srgbClr val="CC3300"/>
            </a:solidFill>
            <a:prstDash val="dash"/>
            <a:round/>
            <a:headEnd/>
            <a:tailEnd/>
          </a:ln>
        </p:spPr>
        <p:txBody>
          <a:bodyPr wrap="none" anchor="ctr"/>
          <a:lstStyle/>
          <a:p>
            <a:endParaRPr lang="en-US" dirty="0">
              <a:latin typeface="Calibri" panose="020F0502020204030204" pitchFamily="34" charset="0"/>
            </a:endParaRPr>
          </a:p>
        </p:txBody>
      </p:sp>
    </p:spTree>
    <p:extLst>
      <p:ext uri="{BB962C8B-B14F-4D97-AF65-F5344CB8AC3E}">
        <p14:creationId xmlns:p14="http://schemas.microsoft.com/office/powerpoint/2010/main" val="26894912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66700" y="228600"/>
            <a:ext cx="8610600" cy="685800"/>
          </a:xfrm>
        </p:spPr>
        <p:txBody>
          <a:bodyPr/>
          <a:lstStyle/>
          <a:p>
            <a:pPr algn="ctr"/>
            <a:r>
              <a:rPr lang="en-US" altLang="en-US" sz="3600" dirty="0">
                <a:effectLst>
                  <a:outerShdw blurRad="38100" dist="38100" dir="2700000" algn="tl">
                    <a:srgbClr val="000000">
                      <a:alpha val="43137"/>
                    </a:srgbClr>
                  </a:outerShdw>
                </a:effectLst>
              </a:rPr>
              <a:t>II. Arrival of the Heavenly Messenger (10:4-9)</a:t>
            </a:r>
          </a:p>
        </p:txBody>
      </p:sp>
      <p:sp>
        <p:nvSpPr>
          <p:cNvPr id="19459" name="Rectangle 3"/>
          <p:cNvSpPr>
            <a:spLocks noGrp="1" noChangeArrowheads="1"/>
          </p:cNvSpPr>
          <p:nvPr>
            <p:ph type="body" idx="1"/>
          </p:nvPr>
        </p:nvSpPr>
        <p:spPr>
          <a:xfrm>
            <a:off x="1371600" y="1268693"/>
            <a:ext cx="4953000" cy="3657600"/>
          </a:xfrm>
        </p:spPr>
        <p:txBody>
          <a:bodyPr/>
          <a:lstStyle/>
          <a:p>
            <a:pPr marL="457200" indent="-457200">
              <a:spcBef>
                <a:spcPct val="0"/>
              </a:spcBef>
              <a:spcAft>
                <a:spcPts val="3600"/>
              </a:spcAft>
              <a:buSzPct val="100000"/>
              <a:buFont typeface="Wingdings" pitchFamily="2" charset="2"/>
              <a:buAutoNum type="alphaUcPeriod"/>
            </a:pPr>
            <a:r>
              <a:rPr lang="en-US" altLang="en-US" dirty="0"/>
              <a:t>His description (v. 4-6)</a:t>
            </a:r>
          </a:p>
          <a:p>
            <a:pPr marL="457200" indent="-457200">
              <a:spcBef>
                <a:spcPct val="0"/>
              </a:spcBef>
              <a:spcAft>
                <a:spcPts val="3600"/>
              </a:spcAft>
              <a:buSzPct val="100000"/>
              <a:buAutoNum type="alphaUcPeriod"/>
            </a:pPr>
            <a:r>
              <a:rPr lang="en-US" altLang="en-US" b="1" u="sng" dirty="0">
                <a:solidFill>
                  <a:srgbClr val="FFFFCC"/>
                </a:solidFill>
              </a:rPr>
              <a:t>Response (v. 7-9)</a:t>
            </a:r>
          </a:p>
          <a:p>
            <a:pPr marL="914400" lvl="1" indent="-457200">
              <a:spcBef>
                <a:spcPct val="0"/>
              </a:spcBef>
              <a:spcAft>
                <a:spcPts val="3600"/>
              </a:spcAft>
              <a:buSzPct val="100000"/>
              <a:buAutoNum type="arabicPeriod"/>
            </a:pPr>
            <a:r>
              <a:rPr lang="en-US" altLang="en-US" dirty="0"/>
              <a:t>Daniel’s friends (7)</a:t>
            </a:r>
          </a:p>
          <a:p>
            <a:pPr marL="914400" lvl="1" indent="-457200">
              <a:spcBef>
                <a:spcPct val="0"/>
              </a:spcBef>
              <a:spcAft>
                <a:spcPts val="3600"/>
              </a:spcAft>
              <a:buSzPct val="100000"/>
              <a:buAutoNum type="arabicPeriod"/>
            </a:pPr>
            <a:r>
              <a:rPr lang="en-US" altLang="en-US" dirty="0"/>
              <a:t>Daniel (8-9)</a:t>
            </a:r>
          </a:p>
        </p:txBody>
      </p:sp>
      <p:pic>
        <p:nvPicPr>
          <p:cNvPr id="7" name="Picture 5" descr="C:\Documents and Settings\Owner\Application Data\Microsoft\Media Catalog\Downloaded Clips\cl4d\j0194058.wmf">
            <a:extLst>
              <a:ext uri="{FF2B5EF4-FFF2-40B4-BE49-F238E27FC236}">
                <a16:creationId xmlns:a16="http://schemas.microsoft.com/office/drawing/2014/main" id="{8746CAF9-9F74-4F3B-8247-699526611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800428"/>
            <a:ext cx="2767013" cy="21483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bc.org/wp-content/uploads/2014/09/Book-of-Daniel-weppage.jpg">
            <a:extLst>
              <a:ext uri="{FF2B5EF4-FFF2-40B4-BE49-F238E27FC236}">
                <a16:creationId xmlns:a16="http://schemas.microsoft.com/office/drawing/2014/main" id="{AFBFF437-9CE1-48A2-AEE7-365AAE267DC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08401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66700" y="228600"/>
            <a:ext cx="8610600" cy="685800"/>
          </a:xfrm>
        </p:spPr>
        <p:txBody>
          <a:bodyPr/>
          <a:lstStyle/>
          <a:p>
            <a:pPr algn="ctr"/>
            <a:r>
              <a:rPr lang="en-US" altLang="en-US" sz="3600" dirty="0">
                <a:effectLst>
                  <a:outerShdw blurRad="38100" dist="38100" dir="2700000" algn="tl">
                    <a:srgbClr val="000000">
                      <a:alpha val="43137"/>
                    </a:srgbClr>
                  </a:outerShdw>
                </a:effectLst>
              </a:rPr>
              <a:t>II. Arrival of the Heavenly Messenger (10:4-9)</a:t>
            </a:r>
          </a:p>
        </p:txBody>
      </p:sp>
      <p:sp>
        <p:nvSpPr>
          <p:cNvPr id="19459" name="Rectangle 3"/>
          <p:cNvSpPr>
            <a:spLocks noGrp="1" noChangeArrowheads="1"/>
          </p:cNvSpPr>
          <p:nvPr>
            <p:ph type="body" idx="1"/>
          </p:nvPr>
        </p:nvSpPr>
        <p:spPr>
          <a:xfrm>
            <a:off x="1371600" y="1268693"/>
            <a:ext cx="4953000" cy="3657600"/>
          </a:xfrm>
        </p:spPr>
        <p:txBody>
          <a:bodyPr/>
          <a:lstStyle/>
          <a:p>
            <a:pPr marL="457200" indent="-457200">
              <a:spcBef>
                <a:spcPct val="0"/>
              </a:spcBef>
              <a:spcAft>
                <a:spcPts val="3600"/>
              </a:spcAft>
              <a:buSzPct val="100000"/>
              <a:buAutoNum type="alphaUcPeriod"/>
            </a:pPr>
            <a:r>
              <a:rPr lang="en-US" altLang="en-US" dirty="0"/>
              <a:t>His description (v. 4-6)</a:t>
            </a:r>
          </a:p>
          <a:p>
            <a:pPr marL="457200" indent="-457200">
              <a:spcBef>
                <a:spcPct val="0"/>
              </a:spcBef>
              <a:spcAft>
                <a:spcPts val="3600"/>
              </a:spcAft>
              <a:buSzPct val="100000"/>
              <a:buAutoNum type="alphaUcPeriod"/>
            </a:pPr>
            <a:r>
              <a:rPr lang="en-US" altLang="en-US" b="1" dirty="0">
                <a:solidFill>
                  <a:srgbClr val="FFFFCC"/>
                </a:solidFill>
              </a:rPr>
              <a:t>Response (v. 7-9)</a:t>
            </a:r>
          </a:p>
          <a:p>
            <a:pPr marL="914400" lvl="1" indent="-457200">
              <a:spcBef>
                <a:spcPct val="0"/>
              </a:spcBef>
              <a:spcAft>
                <a:spcPts val="3600"/>
              </a:spcAft>
              <a:buSzPct val="100000"/>
              <a:buAutoNum type="arabicPeriod"/>
            </a:pPr>
            <a:r>
              <a:rPr lang="en-US" altLang="en-US" b="1" u="sng" dirty="0">
                <a:solidFill>
                  <a:srgbClr val="FFFFCC"/>
                </a:solidFill>
                <a:ea typeface="+mn-ea"/>
                <a:cs typeface="+mn-cs"/>
              </a:rPr>
              <a:t>Daniel’s friends (7)</a:t>
            </a:r>
          </a:p>
          <a:p>
            <a:pPr marL="914400" lvl="1" indent="-457200">
              <a:spcBef>
                <a:spcPct val="0"/>
              </a:spcBef>
              <a:spcAft>
                <a:spcPts val="3600"/>
              </a:spcAft>
              <a:buSzPct val="100000"/>
              <a:buAutoNum type="arabicPeriod"/>
            </a:pPr>
            <a:r>
              <a:rPr lang="en-US" altLang="en-US" dirty="0"/>
              <a:t>Daniel (8-9)</a:t>
            </a:r>
          </a:p>
        </p:txBody>
      </p:sp>
      <p:pic>
        <p:nvPicPr>
          <p:cNvPr id="7" name="Picture 5" descr="C:\Documents and Settings\Owner\Application Data\Microsoft\Media Catalog\Downloaded Clips\cl4d\j0194058.wmf">
            <a:extLst>
              <a:ext uri="{FF2B5EF4-FFF2-40B4-BE49-F238E27FC236}">
                <a16:creationId xmlns:a16="http://schemas.microsoft.com/office/drawing/2014/main" id="{8746CAF9-9F74-4F3B-8247-699526611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800428"/>
            <a:ext cx="2767013" cy="21483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bc.org/wp-content/uploads/2014/09/Book-of-Daniel-weppage.jpg">
            <a:extLst>
              <a:ext uri="{FF2B5EF4-FFF2-40B4-BE49-F238E27FC236}">
                <a16:creationId xmlns:a16="http://schemas.microsoft.com/office/drawing/2014/main" id="{10DE5015-7352-4107-9035-6F24EE1EA1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62675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66700" y="228600"/>
            <a:ext cx="8610600" cy="685800"/>
          </a:xfrm>
        </p:spPr>
        <p:txBody>
          <a:bodyPr/>
          <a:lstStyle/>
          <a:p>
            <a:pPr algn="ctr"/>
            <a:r>
              <a:rPr lang="en-US" altLang="en-US" sz="3600" dirty="0">
                <a:effectLst>
                  <a:outerShdw blurRad="38100" dist="38100" dir="2700000" algn="tl">
                    <a:srgbClr val="000000">
                      <a:alpha val="43137"/>
                    </a:srgbClr>
                  </a:outerShdw>
                </a:effectLst>
              </a:rPr>
              <a:t>II. Arrival of the Heavenly Messenger (10:4-9)</a:t>
            </a:r>
          </a:p>
        </p:txBody>
      </p:sp>
      <p:sp>
        <p:nvSpPr>
          <p:cNvPr id="19459" name="Rectangle 3"/>
          <p:cNvSpPr>
            <a:spLocks noGrp="1" noChangeArrowheads="1"/>
          </p:cNvSpPr>
          <p:nvPr>
            <p:ph type="body" idx="1"/>
          </p:nvPr>
        </p:nvSpPr>
        <p:spPr>
          <a:xfrm>
            <a:off x="1371600" y="1268693"/>
            <a:ext cx="4953000" cy="3657600"/>
          </a:xfrm>
        </p:spPr>
        <p:txBody>
          <a:bodyPr/>
          <a:lstStyle/>
          <a:p>
            <a:pPr marL="457200" indent="-457200">
              <a:spcBef>
                <a:spcPct val="0"/>
              </a:spcBef>
              <a:spcAft>
                <a:spcPts val="3600"/>
              </a:spcAft>
              <a:buSzPct val="100000"/>
              <a:buAutoNum type="alphaUcPeriod"/>
            </a:pPr>
            <a:r>
              <a:rPr lang="en-US" altLang="en-US" dirty="0"/>
              <a:t>His description (v. 4-6)</a:t>
            </a:r>
          </a:p>
          <a:p>
            <a:pPr marL="457200" indent="-457200">
              <a:spcBef>
                <a:spcPct val="0"/>
              </a:spcBef>
              <a:spcAft>
                <a:spcPts val="3600"/>
              </a:spcAft>
              <a:buSzPct val="100000"/>
              <a:buAutoNum type="alphaUcPeriod"/>
            </a:pPr>
            <a:r>
              <a:rPr lang="en-US" altLang="en-US" b="1" dirty="0">
                <a:solidFill>
                  <a:srgbClr val="FFFFCC"/>
                </a:solidFill>
              </a:rPr>
              <a:t>Response (v. 7-9)</a:t>
            </a:r>
          </a:p>
          <a:p>
            <a:pPr marL="914400" lvl="1" indent="-457200">
              <a:spcBef>
                <a:spcPct val="0"/>
              </a:spcBef>
              <a:spcAft>
                <a:spcPts val="3600"/>
              </a:spcAft>
              <a:buSzPct val="100000"/>
              <a:buAutoNum type="arabicPeriod"/>
            </a:pPr>
            <a:r>
              <a:rPr lang="en-US" altLang="en-US" dirty="0">
                <a:ea typeface="+mn-ea"/>
                <a:cs typeface="+mn-cs"/>
              </a:rPr>
              <a:t>Daniel’s friends (7)</a:t>
            </a:r>
          </a:p>
          <a:p>
            <a:pPr marL="914400" lvl="1" indent="-457200">
              <a:spcBef>
                <a:spcPct val="0"/>
              </a:spcBef>
              <a:spcAft>
                <a:spcPts val="3600"/>
              </a:spcAft>
              <a:buSzPct val="100000"/>
              <a:buAutoNum type="arabicPeriod"/>
            </a:pPr>
            <a:r>
              <a:rPr lang="en-US" altLang="en-US" b="1" u="sng" dirty="0">
                <a:solidFill>
                  <a:srgbClr val="FFFFCC"/>
                </a:solidFill>
                <a:ea typeface="+mn-ea"/>
                <a:cs typeface="+mn-cs"/>
              </a:rPr>
              <a:t>Daniel (8-9)</a:t>
            </a:r>
          </a:p>
        </p:txBody>
      </p:sp>
      <p:pic>
        <p:nvPicPr>
          <p:cNvPr id="7" name="Picture 5" descr="C:\Documents and Settings\Owner\Application Data\Microsoft\Media Catalog\Downloaded Clips\cl4d\j0194058.wmf">
            <a:extLst>
              <a:ext uri="{FF2B5EF4-FFF2-40B4-BE49-F238E27FC236}">
                <a16:creationId xmlns:a16="http://schemas.microsoft.com/office/drawing/2014/main" id="{8746CAF9-9F74-4F3B-8247-699526611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800428"/>
            <a:ext cx="2767013" cy="21483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bc.org/wp-content/uploads/2014/09/Book-of-Daniel-weppage.jpg">
            <a:extLst>
              <a:ext uri="{FF2B5EF4-FFF2-40B4-BE49-F238E27FC236}">
                <a16:creationId xmlns:a16="http://schemas.microsoft.com/office/drawing/2014/main" id="{4DD95045-70B3-41AC-BC80-F35B6E62AE0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4191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title"/>
          </p:nvPr>
        </p:nvSpPr>
        <p:spPr>
          <a:xfrm>
            <a:off x="2438400" y="228600"/>
            <a:ext cx="4267200" cy="736600"/>
          </a:xfrm>
        </p:spPr>
        <p:txBody>
          <a:bodyPr/>
          <a:lstStyle/>
          <a:p>
            <a:pPr algn="ctr" eaLnBrk="1" hangingPunct="1"/>
            <a:r>
              <a:rPr lang="en-US" altLang="en-US" sz="4000"/>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rPr>
              <a:t>Historical (1-7):</a:t>
            </a:r>
          </a:p>
          <a:p>
            <a:pPr marL="457200" lvl="1" indent="0" eaLnBrk="1" hangingPunct="1">
              <a:spcBef>
                <a:spcPts val="0"/>
              </a:spcBef>
              <a:spcAft>
                <a:spcPts val="2400"/>
              </a:spcAft>
              <a:buFont typeface="Wingdings"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dirty="0"/>
              <a:t>Intro “Hebrew” (1)</a:t>
            </a:r>
          </a:p>
          <a:p>
            <a:pPr marL="1027113" lvl="1" indent="-569913" eaLnBrk="1" hangingPunct="1">
              <a:spcBef>
                <a:spcPts val="0"/>
              </a:spcBef>
              <a:spcAft>
                <a:spcPts val="2400"/>
              </a:spcAft>
              <a:buSzPct val="100000"/>
              <a:buFont typeface="+mj-lt"/>
              <a:buAutoNum type="alphaUcPeriod"/>
              <a:defRPr/>
            </a:pPr>
            <a:r>
              <a:rPr lang="en-US" sz="3400" dirty="0"/>
              <a:t>Aramaic </a:t>
            </a:r>
            <a:r>
              <a:rPr lang="en-US" sz="3400" i="1" dirty="0"/>
              <a:t>chiasm</a:t>
            </a:r>
            <a:r>
              <a:rPr lang="en-US" sz="3400" dirty="0"/>
              <a:t> (2-7)</a:t>
            </a:r>
          </a:p>
        </p:txBody>
      </p:sp>
      <p:pic>
        <p:nvPicPr>
          <p:cNvPr id="5" name="Picture 2" descr="http://slbc.org/wp-content/uploads/2014/09/Book-of-Daniel-weppage.jpg">
            <a:extLst>
              <a:ext uri="{FF2B5EF4-FFF2-40B4-BE49-F238E27FC236}">
                <a16:creationId xmlns:a16="http://schemas.microsoft.com/office/drawing/2014/main" id="{F5B46264-313C-4242-A04C-545CBAEBE8D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42458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7630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t>The Setting (10:1-3)</a:t>
            </a:r>
          </a:p>
          <a:p>
            <a:pPr marL="574675" indent="-574675">
              <a:spcBef>
                <a:spcPct val="0"/>
              </a:spcBef>
              <a:spcAft>
                <a:spcPts val="3600"/>
              </a:spcAft>
              <a:buSzPct val="100000"/>
              <a:buFont typeface="Times New Roman" pitchFamily="18" charset="0"/>
              <a:buAutoNum type="romanUcPeriod"/>
            </a:pPr>
            <a:r>
              <a:rPr lang="en-US" altLang="en-US" sz="2800" dirty="0"/>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rPr>
              <a:t>Explanation of the Heavenly Messenger (10:1</a:t>
            </a:r>
            <a:r>
              <a:rPr lang="en-US" sz="2800" b="1" u="sng" dirty="0">
                <a:solidFill>
                  <a:srgbClr val="FFFFCC"/>
                </a:solidFill>
              </a:rPr>
              <a:t>–</a:t>
            </a:r>
            <a:r>
              <a:rPr lang="en-US" altLang="en-US" sz="2800" b="1" u="sng" dirty="0">
                <a:solidFill>
                  <a:srgbClr val="FFFFCC"/>
                </a:solidFill>
              </a:rPr>
              <a:t>11:1)</a:t>
            </a:r>
          </a:p>
          <a:p>
            <a:pPr marL="574675" indent="-574675">
              <a:spcBef>
                <a:spcPct val="0"/>
              </a:spcBef>
              <a:spcAft>
                <a:spcPts val="3600"/>
              </a:spcAft>
              <a:buSzPct val="100000"/>
              <a:buFont typeface="Times New Roman" pitchFamily="18" charset="0"/>
              <a:buAutoNum type="romanUcPeriod"/>
            </a:pPr>
            <a:r>
              <a:rPr lang="en-US" altLang="en-US" sz="2800" dirty="0"/>
              <a:t>The Prophecy of the Heavenly Messenger (11:2</a:t>
            </a:r>
            <a:r>
              <a:rPr lang="en-US" sz="2800" dirty="0">
                <a:effectLst/>
              </a:rPr>
              <a:t>–</a:t>
            </a:r>
            <a:r>
              <a:rPr lang="en-US" altLang="en-US" sz="2800" dirty="0"/>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3856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228600"/>
            <a:ext cx="9067800" cy="1066800"/>
          </a:xfrm>
        </p:spPr>
        <p:txBody>
          <a:bodyPr/>
          <a:lstStyle/>
          <a:p>
            <a:pPr algn="ctr"/>
            <a:r>
              <a:rPr lang="en-US" altLang="en-US" sz="3600" dirty="0">
                <a:effectLst>
                  <a:outerShdw blurRad="38100" dist="38100" dir="2700000" algn="tl">
                    <a:srgbClr val="000000">
                      <a:alpha val="43137"/>
                    </a:srgbClr>
                  </a:outerShdw>
                </a:effectLst>
              </a:rPr>
              <a:t>III. Explanation of the Heavenly Messenger (10:10</a:t>
            </a:r>
            <a:r>
              <a:rPr lang="en-US" sz="3600" dirty="0">
                <a:effectLst>
                  <a:outerShdw blurRad="38100" dist="38100" dir="2700000" algn="tl">
                    <a:srgbClr val="000000">
                      <a:alpha val="43137"/>
                    </a:srgbClr>
                  </a:outerShdw>
                </a:effectLst>
              </a:rPr>
              <a:t>–11:1</a:t>
            </a:r>
            <a:r>
              <a:rPr lang="en-US" altLang="en-US" sz="3600" dirty="0">
                <a:effectLst>
                  <a:outerShdw blurRad="38100" dist="38100" dir="2700000" algn="tl">
                    <a:srgbClr val="000000">
                      <a:alpha val="43137"/>
                    </a:srgbClr>
                  </a:outerShdw>
                </a:effectLst>
              </a:rPr>
              <a:t>)</a:t>
            </a:r>
          </a:p>
        </p:txBody>
      </p:sp>
      <p:sp>
        <p:nvSpPr>
          <p:cNvPr id="19459" name="Rectangle 3"/>
          <p:cNvSpPr>
            <a:spLocks noGrp="1" noChangeArrowheads="1"/>
          </p:cNvSpPr>
          <p:nvPr>
            <p:ph type="body" idx="1"/>
          </p:nvPr>
        </p:nvSpPr>
        <p:spPr>
          <a:xfrm>
            <a:off x="457200" y="1447800"/>
            <a:ext cx="8077200" cy="3733800"/>
          </a:xfrm>
        </p:spPr>
        <p:txBody>
          <a:bodyPr/>
          <a:lstStyle/>
          <a:p>
            <a:pPr marL="457200" indent="-457200">
              <a:spcBef>
                <a:spcPct val="0"/>
              </a:spcBef>
              <a:spcAft>
                <a:spcPts val="2400"/>
              </a:spcAft>
              <a:buSzPct val="100000"/>
              <a:buAutoNum type="alphaUcPeriod"/>
            </a:pPr>
            <a:r>
              <a:rPr lang="en-US" altLang="en-US" dirty="0"/>
              <a:t>Explanation of His Delay (10:10-13)</a:t>
            </a:r>
          </a:p>
          <a:p>
            <a:pPr marL="457200" indent="-457200">
              <a:spcBef>
                <a:spcPct val="0"/>
              </a:spcBef>
              <a:spcAft>
                <a:spcPts val="2400"/>
              </a:spcAft>
              <a:buSzPct val="100000"/>
              <a:buFont typeface="Wingdings" pitchFamily="2" charset="2"/>
              <a:buAutoNum type="alphaUcPeriod"/>
            </a:pPr>
            <a:r>
              <a:rPr lang="en-US" altLang="en-US" dirty="0"/>
              <a:t>Explanation of His Visit (10:14</a:t>
            </a:r>
            <a:r>
              <a:rPr lang="en-US" dirty="0"/>
              <a:t>–11:1</a:t>
            </a:r>
            <a:r>
              <a:rPr lang="en-US" altLang="en-US" dirty="0"/>
              <a:t>)</a:t>
            </a:r>
          </a:p>
          <a:p>
            <a:pPr marL="914400" lvl="1" indent="-457200">
              <a:spcBef>
                <a:spcPct val="0"/>
              </a:spcBef>
              <a:spcAft>
                <a:spcPts val="2400"/>
              </a:spcAft>
              <a:buSzPct val="100000"/>
              <a:buAutoNum type="arabicPeriod"/>
            </a:pPr>
            <a:r>
              <a:rPr lang="en-US" altLang="en-US" dirty="0">
                <a:ea typeface="+mn-ea"/>
                <a:cs typeface="+mn-cs"/>
              </a:rPr>
              <a:t>Purpose of his visit (10:14)</a:t>
            </a:r>
          </a:p>
          <a:p>
            <a:pPr marL="914400" lvl="1" indent="-457200">
              <a:spcBef>
                <a:spcPct val="0"/>
              </a:spcBef>
              <a:spcAft>
                <a:spcPts val="2400"/>
              </a:spcAft>
              <a:buSzPct val="100000"/>
              <a:buAutoNum type="arabicPeriod"/>
            </a:pPr>
            <a:r>
              <a:rPr lang="en-US" altLang="en-US" dirty="0">
                <a:ea typeface="+mn-ea"/>
                <a:cs typeface="+mn-cs"/>
              </a:rPr>
              <a:t>Daniel's reaction (10:15-19)</a:t>
            </a:r>
          </a:p>
          <a:p>
            <a:pPr marL="914400" lvl="1" indent="-457200">
              <a:spcBef>
                <a:spcPct val="0"/>
              </a:spcBef>
              <a:spcAft>
                <a:spcPts val="2400"/>
              </a:spcAft>
              <a:buSzPct val="100000"/>
              <a:buAutoNum type="arabicPeriod"/>
            </a:pPr>
            <a:r>
              <a:rPr lang="en-US" altLang="en-US" dirty="0">
                <a:ea typeface="+mn-ea"/>
                <a:cs typeface="+mn-cs"/>
              </a:rPr>
              <a:t>Continuing spiritual warfare (10:20</a:t>
            </a:r>
            <a:r>
              <a:rPr lang="en-US" dirty="0">
                <a:ea typeface="+mn-ea"/>
                <a:cs typeface="+mn-cs"/>
              </a:rPr>
              <a:t>–11:1)</a:t>
            </a:r>
            <a:endParaRPr lang="en-US" altLang="en-US" dirty="0">
              <a:ea typeface="+mn-ea"/>
              <a:cs typeface="+mn-cs"/>
            </a:endParaRP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5257800"/>
            <a:ext cx="3546475" cy="1371600"/>
          </a:xfrm>
          <a:prstGeom prst="rect">
            <a:avLst/>
          </a:prstGeom>
          <a:noFill/>
          <a:ln w="9525">
            <a:noFill/>
            <a:miter lim="800000"/>
            <a:headEnd/>
            <a:tailEnd/>
          </a:ln>
        </p:spPr>
      </p:pic>
      <p:pic>
        <p:nvPicPr>
          <p:cNvPr id="8" name="Picture 4" descr="C:\WINDOWS\Application Data\Microsoft\Media Catalog\Downloaded Clips\cl2e\j0116767.wmf">
            <a:extLst>
              <a:ext uri="{FF2B5EF4-FFF2-40B4-BE49-F238E27FC236}">
                <a16:creationId xmlns:a16="http://schemas.microsoft.com/office/drawing/2014/main" id="{B3666431-104B-415C-9E1C-01089A85A2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286000"/>
            <a:ext cx="147928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27415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228600"/>
            <a:ext cx="9067800" cy="1066800"/>
          </a:xfrm>
        </p:spPr>
        <p:txBody>
          <a:bodyPr/>
          <a:lstStyle/>
          <a:p>
            <a:pPr algn="ctr"/>
            <a:r>
              <a:rPr lang="en-US" altLang="en-US" sz="3600" dirty="0">
                <a:effectLst>
                  <a:outerShdw blurRad="38100" dist="38100" dir="2700000" algn="tl">
                    <a:srgbClr val="000000">
                      <a:alpha val="43137"/>
                    </a:srgbClr>
                  </a:outerShdw>
                </a:effectLst>
              </a:rPr>
              <a:t>III. Explanation of the Heavenly Messenger (10:10</a:t>
            </a:r>
            <a:r>
              <a:rPr lang="en-US" sz="3600" dirty="0">
                <a:effectLst>
                  <a:outerShdw blurRad="38100" dist="38100" dir="2700000" algn="tl">
                    <a:srgbClr val="000000">
                      <a:alpha val="43137"/>
                    </a:srgbClr>
                  </a:outerShdw>
                </a:effectLst>
              </a:rPr>
              <a:t>–11:1</a:t>
            </a:r>
            <a:r>
              <a:rPr lang="en-US" altLang="en-US" sz="3600" dirty="0">
                <a:effectLst>
                  <a:outerShdw blurRad="38100" dist="38100" dir="2700000" algn="tl">
                    <a:srgbClr val="000000">
                      <a:alpha val="43137"/>
                    </a:srgbClr>
                  </a:outerShdw>
                </a:effectLst>
              </a:rPr>
              <a:t>)</a:t>
            </a:r>
          </a:p>
        </p:txBody>
      </p:sp>
      <p:sp>
        <p:nvSpPr>
          <p:cNvPr id="19459" name="Rectangle 3"/>
          <p:cNvSpPr>
            <a:spLocks noGrp="1" noChangeArrowheads="1"/>
          </p:cNvSpPr>
          <p:nvPr>
            <p:ph type="body" idx="1"/>
          </p:nvPr>
        </p:nvSpPr>
        <p:spPr>
          <a:xfrm>
            <a:off x="457200" y="1447800"/>
            <a:ext cx="8077200" cy="3733800"/>
          </a:xfrm>
        </p:spPr>
        <p:txBody>
          <a:bodyPr/>
          <a:lstStyle/>
          <a:p>
            <a:pPr marL="457200" indent="-457200">
              <a:spcBef>
                <a:spcPct val="0"/>
              </a:spcBef>
              <a:spcAft>
                <a:spcPts val="2400"/>
              </a:spcAft>
              <a:buSzPct val="100000"/>
              <a:buAutoNum type="alphaUcPeriod"/>
            </a:pPr>
            <a:r>
              <a:rPr lang="en-US" altLang="en-US" b="1" u="sng" dirty="0">
                <a:solidFill>
                  <a:srgbClr val="FFFFCC"/>
                </a:solidFill>
              </a:rPr>
              <a:t>Explanation of His Delay (10:10-13)</a:t>
            </a:r>
          </a:p>
          <a:p>
            <a:pPr marL="457200" indent="-457200">
              <a:spcBef>
                <a:spcPct val="0"/>
              </a:spcBef>
              <a:spcAft>
                <a:spcPts val="2400"/>
              </a:spcAft>
              <a:buSzPct val="100000"/>
              <a:buFont typeface="Wingdings" pitchFamily="2" charset="2"/>
              <a:buAutoNum type="alphaUcPeriod"/>
            </a:pPr>
            <a:r>
              <a:rPr lang="en-US" altLang="en-US" dirty="0"/>
              <a:t>Explanation of His Visit (10:14</a:t>
            </a:r>
            <a:r>
              <a:rPr lang="en-US" dirty="0"/>
              <a:t>–11:1</a:t>
            </a:r>
            <a:r>
              <a:rPr lang="en-US" altLang="en-US" dirty="0"/>
              <a:t>)</a:t>
            </a:r>
          </a:p>
          <a:p>
            <a:pPr marL="914400" lvl="1" indent="-457200">
              <a:spcBef>
                <a:spcPct val="0"/>
              </a:spcBef>
              <a:spcAft>
                <a:spcPts val="2400"/>
              </a:spcAft>
              <a:buSzPct val="100000"/>
              <a:buAutoNum type="arabicPeriod"/>
            </a:pPr>
            <a:r>
              <a:rPr lang="en-US" altLang="en-US" dirty="0">
                <a:ea typeface="+mn-ea"/>
                <a:cs typeface="+mn-cs"/>
              </a:rPr>
              <a:t>Purpose of his visit (10:14)</a:t>
            </a:r>
          </a:p>
          <a:p>
            <a:pPr marL="914400" lvl="1" indent="-457200">
              <a:spcBef>
                <a:spcPct val="0"/>
              </a:spcBef>
              <a:spcAft>
                <a:spcPts val="2400"/>
              </a:spcAft>
              <a:buSzPct val="100000"/>
              <a:buAutoNum type="arabicPeriod"/>
            </a:pPr>
            <a:r>
              <a:rPr lang="en-US" altLang="en-US" dirty="0">
                <a:ea typeface="+mn-ea"/>
                <a:cs typeface="+mn-cs"/>
              </a:rPr>
              <a:t>Daniel's reaction (10:15-19)</a:t>
            </a:r>
          </a:p>
          <a:p>
            <a:pPr marL="914400" lvl="1" indent="-457200">
              <a:spcBef>
                <a:spcPct val="0"/>
              </a:spcBef>
              <a:spcAft>
                <a:spcPts val="2400"/>
              </a:spcAft>
              <a:buSzPct val="100000"/>
              <a:buAutoNum type="arabicPeriod"/>
            </a:pPr>
            <a:r>
              <a:rPr lang="en-US" altLang="en-US" dirty="0">
                <a:ea typeface="+mn-ea"/>
                <a:cs typeface="+mn-cs"/>
              </a:rPr>
              <a:t>Continuing spiritual warfare (10:20</a:t>
            </a:r>
            <a:r>
              <a:rPr lang="en-US" dirty="0">
                <a:ea typeface="+mn-ea"/>
                <a:cs typeface="+mn-cs"/>
              </a:rPr>
              <a:t>–11:1)</a:t>
            </a:r>
            <a:endParaRPr lang="en-US" altLang="en-US" dirty="0">
              <a:ea typeface="+mn-ea"/>
              <a:cs typeface="+mn-cs"/>
            </a:endParaRP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5257800"/>
            <a:ext cx="3546475" cy="1371600"/>
          </a:xfrm>
          <a:prstGeom prst="rect">
            <a:avLst/>
          </a:prstGeom>
          <a:noFill/>
          <a:ln w="9525">
            <a:noFill/>
            <a:miter lim="800000"/>
            <a:headEnd/>
            <a:tailEnd/>
          </a:ln>
        </p:spPr>
      </p:pic>
      <p:pic>
        <p:nvPicPr>
          <p:cNvPr id="8" name="Picture 4" descr="C:\WINDOWS\Application Data\Microsoft\Media Catalog\Downloaded Clips\cl2e\j0116767.wmf">
            <a:extLst>
              <a:ext uri="{FF2B5EF4-FFF2-40B4-BE49-F238E27FC236}">
                <a16:creationId xmlns:a16="http://schemas.microsoft.com/office/drawing/2014/main" id="{B3666431-104B-415C-9E1C-01089A85A2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286000"/>
            <a:ext cx="147928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04507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3" y="76200"/>
            <a:ext cx="8791575" cy="2446824"/>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t>
            </a: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And 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4" name="Picture 3" descr="A picture containing transport, aircraft, balloon, accessory&#10;&#10;Description generated with high confidence">
            <a:extLst>
              <a:ext uri="{FF2B5EF4-FFF2-40B4-BE49-F238E27FC236}">
                <a16:creationId xmlns:a16="http://schemas.microsoft.com/office/drawing/2014/main" id="{95CFAD38-067F-4C4E-A925-E982C8A6D0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1514" y="2667000"/>
            <a:ext cx="2280972" cy="2286000"/>
          </a:xfrm>
          <a:prstGeom prst="rect">
            <a:avLst/>
          </a:prstGeom>
        </p:spPr>
      </p:pic>
    </p:spTree>
    <p:extLst>
      <p:ext uri="{BB962C8B-B14F-4D97-AF65-F5344CB8AC3E}">
        <p14:creationId xmlns:p14="http://schemas.microsoft.com/office/powerpoint/2010/main" val="2459591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57200" y="228600"/>
            <a:ext cx="8229600" cy="1243013"/>
          </a:xfrm>
        </p:spPr>
        <p:txBody>
          <a:bodyPr lIns="92075" tIns="46038" rIns="92075" bIns="46038"/>
          <a:lstStyle/>
          <a:p>
            <a:pPr algn="ctr">
              <a:defRPr/>
            </a:pPr>
            <a:r>
              <a:rPr lang="en-US" sz="3600" dirty="0">
                <a:latin typeface="Calibri" panose="020F0502020204030204" pitchFamily="34" charset="0"/>
              </a:rPr>
              <a:t>Israel’s Three Blessings to the World</a:t>
            </a:r>
            <a:br>
              <a:rPr lang="en-US" sz="4000" dirty="0">
                <a:latin typeface="Calibri" panose="020F0502020204030204" pitchFamily="34" charset="0"/>
              </a:rPr>
            </a:br>
            <a:r>
              <a:rPr lang="en-US" sz="2800" dirty="0">
                <a:latin typeface="Calibri" panose="020F0502020204030204" pitchFamily="34" charset="0"/>
              </a:rPr>
              <a:t>(Gen 12:3b)</a:t>
            </a:r>
            <a:endParaRPr lang="en-US" sz="3200" dirty="0">
              <a:latin typeface="Calibri" panose="020F0502020204030204" pitchFamily="34" charset="0"/>
            </a:endParaRPr>
          </a:p>
        </p:txBody>
      </p:sp>
      <p:sp>
        <p:nvSpPr>
          <p:cNvPr id="25603" name="Rectangle 3"/>
          <p:cNvSpPr>
            <a:spLocks noGrp="1" noChangeArrowheads="1"/>
          </p:cNvSpPr>
          <p:nvPr>
            <p:ph type="body" idx="4294967295"/>
          </p:nvPr>
        </p:nvSpPr>
        <p:spPr>
          <a:xfrm>
            <a:off x="381000" y="2019300"/>
            <a:ext cx="4800600" cy="4038600"/>
          </a:xfrm>
          <a:extLst/>
        </p:spPr>
        <p:txBody>
          <a:bodyPr/>
          <a:lstStyle/>
          <a:p>
            <a:pPr marL="514350" indent="-514350">
              <a:spcBef>
                <a:spcPct val="0"/>
              </a:spcBef>
              <a:spcAft>
                <a:spcPts val="3600"/>
              </a:spcAft>
              <a:buSzPct val="100000"/>
              <a:buFont typeface="Wingdings" pitchFamily="2" charset="2"/>
              <a:buAutoNum type="arabicParenR"/>
              <a:defRPr/>
            </a:pPr>
            <a:r>
              <a:rPr lang="en-US" dirty="0">
                <a:effectLst>
                  <a:outerShdw blurRad="38100" dist="38100" dir="2700000" algn="tl">
                    <a:srgbClr val="808080"/>
                  </a:outerShdw>
                </a:effectLst>
                <a:latin typeface="Calibri" pitchFamily="34" charset="0"/>
              </a:rPr>
              <a:t>Scripture (Rom 3:2)</a:t>
            </a:r>
          </a:p>
          <a:p>
            <a:pPr marL="514350" indent="-514350">
              <a:spcBef>
                <a:spcPct val="0"/>
              </a:spcBef>
              <a:spcAft>
                <a:spcPts val="3600"/>
              </a:spcAft>
              <a:buSzPct val="100000"/>
              <a:buFont typeface="Wingdings" pitchFamily="2" charset="2"/>
              <a:buAutoNum type="arabicParenR"/>
              <a:defRPr/>
            </a:pPr>
            <a:r>
              <a:rPr lang="en-US" dirty="0">
                <a:effectLst>
                  <a:outerShdw blurRad="38100" dist="38100" dir="2700000" algn="tl">
                    <a:srgbClr val="808080"/>
                  </a:outerShdw>
                </a:effectLst>
                <a:latin typeface="Calibri" pitchFamily="34" charset="0"/>
              </a:rPr>
              <a:t>Savior (John 4:22)</a:t>
            </a:r>
          </a:p>
          <a:p>
            <a:pPr marL="514350" indent="-514350">
              <a:spcBef>
                <a:spcPct val="0"/>
              </a:spcBef>
              <a:spcAft>
                <a:spcPts val="3600"/>
              </a:spcAft>
              <a:buSzPct val="100000"/>
              <a:buFont typeface="Wingdings" pitchFamily="2" charset="2"/>
              <a:buAutoNum type="arabicParenR"/>
              <a:defRPr/>
            </a:pPr>
            <a:r>
              <a:rPr lang="en-US" dirty="0">
                <a:effectLst>
                  <a:outerShdw blurRad="38100" dist="38100" dir="2700000" algn="tl">
                    <a:srgbClr val="808080"/>
                  </a:outerShdw>
                </a:effectLst>
                <a:latin typeface="Calibri" pitchFamily="34" charset="0"/>
              </a:rPr>
              <a:t>Kingdom (Isa 2:2-3)</a:t>
            </a:r>
          </a:p>
        </p:txBody>
      </p:sp>
      <p:pic>
        <p:nvPicPr>
          <p:cNvPr id="2458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39921" y="2209800"/>
            <a:ext cx="3499279" cy="3657600"/>
          </a:xfrm>
          <a:prstGeom prst="rect">
            <a:avLst/>
          </a:prstGeom>
          <a:noFill/>
          <a:ln w="9525">
            <a:noFill/>
            <a:miter lim="800000"/>
            <a:headEnd/>
            <a:tailEnd/>
          </a:ln>
        </p:spPr>
      </p:pic>
    </p:spTree>
    <p:extLst>
      <p:ext uri="{BB962C8B-B14F-4D97-AF65-F5344CB8AC3E}">
        <p14:creationId xmlns:p14="http://schemas.microsoft.com/office/powerpoint/2010/main" val="693127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354257" y="228600"/>
            <a:ext cx="8435487" cy="1051949"/>
          </a:xfrm>
        </p:spPr>
        <p:txBody>
          <a:bodyPr/>
          <a:lstStyle/>
          <a:p>
            <a:pPr lvl="0" algn="ctr">
              <a:lnSpc>
                <a:spcPct val="100000"/>
              </a:lnSpc>
              <a:spcBef>
                <a:spcPct val="20000"/>
              </a:spcBef>
              <a:buClr>
                <a:srgbClr val="00FFFF"/>
              </a:buClr>
              <a:buSzPct val="75000"/>
              <a:defRPr/>
            </a:pPr>
            <a:r>
              <a:rPr lang="en-US" sz="3600" b="0" dirty="0">
                <a:solidFill>
                  <a:srgbClr val="00FFFF"/>
                </a:solidFill>
                <a:effectLst>
                  <a:outerShdw blurRad="38100" dist="38100" dir="2700000" algn="tl">
                    <a:srgbClr val="000000">
                      <a:alpha val="43137"/>
                    </a:srgbClr>
                  </a:outerShdw>
                </a:effectLst>
              </a:rPr>
              <a:t>Old Satan Deluder Law: 1642 Massachusetts</a:t>
            </a:r>
            <a:br>
              <a:rPr lang="en-US" sz="3600" b="0" dirty="0">
                <a:solidFill>
                  <a:srgbClr val="00FFFF"/>
                </a:solidFill>
                <a:effectLst>
                  <a:outerShdw blurRad="38100" dist="38100" dir="2700000" algn="tl">
                    <a:srgbClr val="000000">
                      <a:alpha val="43137"/>
                    </a:srgbClr>
                  </a:outerShdw>
                </a:effectLst>
              </a:rPr>
            </a:br>
            <a:r>
              <a:rPr lang="en-US" sz="1600" b="0" i="1" dirty="0">
                <a:solidFill>
                  <a:srgbClr val="FFFFFF"/>
                </a:solidFill>
                <a:effectLst>
                  <a:outerShdw blurRad="38100" dist="38100" dir="2700000" algn="tl">
                    <a:srgbClr val="000000">
                      <a:alpha val="43137"/>
                    </a:srgbClr>
                  </a:outerShdw>
                </a:effectLst>
                <a:ea typeface="+mn-ea"/>
                <a:cs typeface="Calibri" pitchFamily="34" charset="0"/>
              </a:rPr>
              <a:t>Church of the Holy Trinity v. U.S</a:t>
            </a:r>
            <a:r>
              <a:rPr lang="en-US" sz="1600" b="0" dirty="0">
                <a:solidFill>
                  <a:srgbClr val="FFFFFF"/>
                </a:solidFill>
                <a:effectLst>
                  <a:outerShdw blurRad="38100" dist="38100" dir="2700000" algn="tl">
                    <a:srgbClr val="000000">
                      <a:alpha val="43137"/>
                    </a:srgbClr>
                  </a:outerShdw>
                </a:effectLst>
                <a:ea typeface="+mn-ea"/>
                <a:cs typeface="Calibri" pitchFamily="34" charset="0"/>
              </a:rPr>
              <a:t>., 143 U.S. 457, 467 (1892)</a:t>
            </a:r>
            <a:endParaRPr lang="en-US" sz="1600" b="0" dirty="0">
              <a:solidFill>
                <a:srgbClr val="00FFFF"/>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3962400" y="1676400"/>
            <a:ext cx="5029200" cy="3962400"/>
          </a:xfrm>
        </p:spPr>
        <p:txBody>
          <a:bodyPr/>
          <a:lstStyle/>
          <a:p>
            <a:pPr marL="0" indent="0" algn="just">
              <a:buNone/>
              <a:defRPr/>
            </a:pPr>
            <a:r>
              <a:rPr lang="en-US" sz="2800" dirty="0">
                <a:effectLst>
                  <a:outerShdw blurRad="38100" dist="38100" dir="2700000" algn="tl">
                    <a:srgbClr val="000000">
                      <a:alpha val="43137"/>
                    </a:srgbClr>
                  </a:outerShdw>
                </a:effectLst>
                <a:latin typeface="Calibri" pitchFamily="34" charset="0"/>
                <a:cs typeface="Calibri" pitchFamily="34" charset="0"/>
              </a:rPr>
              <a:t>“It being one chief project of that </a:t>
            </a:r>
            <a:r>
              <a:rPr lang="en-US" sz="28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old deluder, Satan</a:t>
            </a:r>
            <a:r>
              <a:rPr lang="en-US" sz="2800" dirty="0">
                <a:effectLst>
                  <a:outerShdw blurRad="38100" dist="38100" dir="2700000" algn="tl">
                    <a:srgbClr val="000000">
                      <a:alpha val="43137"/>
                    </a:srgbClr>
                  </a:outerShdw>
                </a:effectLst>
                <a:latin typeface="Calibri" pitchFamily="34" charset="0"/>
                <a:cs typeface="Calibri" pitchFamily="34" charset="0"/>
              </a:rPr>
              <a:t>, to keep men from the knowledge of the Scriptures, </a:t>
            </a:r>
            <a:r>
              <a:rPr lang="en-US" sz="2800" b="1" u="sng" dirty="0">
                <a:solidFill>
                  <a:srgbClr val="FFFFCC"/>
                </a:solidFill>
                <a:effectLst>
                  <a:outerShdw blurRad="38100" dist="38100" dir="2700000" algn="tl">
                    <a:srgbClr val="000000">
                      <a:alpha val="43137"/>
                    </a:srgbClr>
                  </a:outerShdw>
                </a:effectLst>
                <a:cs typeface="Calibri" pitchFamily="34" charset="0"/>
              </a:rPr>
              <a:t>as in former time</a:t>
            </a:r>
            <a:r>
              <a:rPr lang="en-US" sz="2800" dirty="0">
                <a:effectLst>
                  <a:outerShdw blurRad="38100" dist="38100" dir="2700000" algn="tl">
                    <a:srgbClr val="000000">
                      <a:alpha val="43137"/>
                    </a:srgbClr>
                  </a:outerShdw>
                </a:effectLst>
                <a:latin typeface="Calibri" pitchFamily="34" charset="0"/>
                <a:cs typeface="Calibri" pitchFamily="34" charset="0"/>
              </a:rPr>
              <a:t>…It is therefore ordered…that after the Lord hath increased the settlement…they shall…appoint one within their town, to teach all such children to read…they shall set up a grammar school to instruct youths…”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204" y="1828800"/>
            <a:ext cx="3418423" cy="1828800"/>
          </a:xfrm>
          <a:prstGeom prst="rect">
            <a:avLst/>
          </a:prstGeom>
          <a:ln w="28575" cap="sq">
            <a:solidFill>
              <a:schemeClr val="tx1"/>
            </a:solidFill>
            <a:prstDash val="solid"/>
            <a:miter lim="800000"/>
          </a:ln>
          <a:effectLst>
            <a:outerShdw blurRad="50800" dist="38100" dir="2700000" algn="tl" rotWithShape="0">
              <a:srgbClr val="000000">
                <a:alpha val="43000"/>
              </a:srgbClr>
            </a:outerShdw>
          </a:effectLst>
          <a:extLst/>
        </p:spPr>
      </p:pic>
      <p:pic>
        <p:nvPicPr>
          <p:cNvPr id="36869"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7093" y="4149090"/>
            <a:ext cx="3424340" cy="1828800"/>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69484389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228600"/>
            <a:ext cx="9067800" cy="1066800"/>
          </a:xfrm>
        </p:spPr>
        <p:txBody>
          <a:bodyPr/>
          <a:lstStyle/>
          <a:p>
            <a:pPr algn="ctr"/>
            <a:r>
              <a:rPr lang="en-US" altLang="en-US" sz="3600" dirty="0">
                <a:effectLst>
                  <a:outerShdw blurRad="38100" dist="38100" dir="2700000" algn="tl">
                    <a:srgbClr val="000000">
                      <a:alpha val="43137"/>
                    </a:srgbClr>
                  </a:outerShdw>
                </a:effectLst>
              </a:rPr>
              <a:t>III. Explanation of the Heavenly Messenger (10:10</a:t>
            </a:r>
            <a:r>
              <a:rPr lang="en-US" sz="3600" dirty="0">
                <a:effectLst>
                  <a:outerShdw blurRad="38100" dist="38100" dir="2700000" algn="tl">
                    <a:srgbClr val="000000">
                      <a:alpha val="43137"/>
                    </a:srgbClr>
                  </a:outerShdw>
                </a:effectLst>
              </a:rPr>
              <a:t>–11:1</a:t>
            </a:r>
            <a:r>
              <a:rPr lang="en-US" altLang="en-US" sz="3600" dirty="0">
                <a:effectLst>
                  <a:outerShdw blurRad="38100" dist="38100" dir="2700000" algn="tl">
                    <a:srgbClr val="000000">
                      <a:alpha val="43137"/>
                    </a:srgbClr>
                  </a:outerShdw>
                </a:effectLst>
              </a:rPr>
              <a:t>)</a:t>
            </a:r>
          </a:p>
        </p:txBody>
      </p:sp>
      <p:sp>
        <p:nvSpPr>
          <p:cNvPr id="19459" name="Rectangle 3"/>
          <p:cNvSpPr>
            <a:spLocks noGrp="1" noChangeArrowheads="1"/>
          </p:cNvSpPr>
          <p:nvPr>
            <p:ph type="body" idx="1"/>
          </p:nvPr>
        </p:nvSpPr>
        <p:spPr>
          <a:xfrm>
            <a:off x="457200" y="1447800"/>
            <a:ext cx="8077200" cy="3733800"/>
          </a:xfrm>
        </p:spPr>
        <p:txBody>
          <a:bodyPr/>
          <a:lstStyle/>
          <a:p>
            <a:pPr marL="457200" indent="-457200">
              <a:spcBef>
                <a:spcPct val="0"/>
              </a:spcBef>
              <a:spcAft>
                <a:spcPts val="2400"/>
              </a:spcAft>
              <a:buSzPct val="100000"/>
              <a:buAutoNum type="alphaUcPeriod"/>
            </a:pPr>
            <a:r>
              <a:rPr lang="en-US" altLang="en-US" dirty="0"/>
              <a:t>Explanation of His Delay (10:10-13)</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rPr>
              <a:t>Explanation of His Visit (10:14</a:t>
            </a:r>
            <a:r>
              <a:rPr lang="en-US" b="1" u="sng" dirty="0">
                <a:solidFill>
                  <a:srgbClr val="FFFFCC"/>
                </a:solidFill>
              </a:rPr>
              <a:t>–11:1</a:t>
            </a:r>
            <a:r>
              <a:rPr lang="en-US" altLang="en-US" b="1" u="sng" dirty="0">
                <a:solidFill>
                  <a:srgbClr val="FFFFCC"/>
                </a:solidFill>
              </a:rPr>
              <a:t>)</a:t>
            </a:r>
          </a:p>
          <a:p>
            <a:pPr marL="914400" lvl="1" indent="-457200">
              <a:spcBef>
                <a:spcPct val="0"/>
              </a:spcBef>
              <a:spcAft>
                <a:spcPts val="2400"/>
              </a:spcAft>
              <a:buSzPct val="100000"/>
              <a:buAutoNum type="arabicPeriod"/>
            </a:pPr>
            <a:r>
              <a:rPr lang="en-US" altLang="en-US" dirty="0">
                <a:ea typeface="+mn-ea"/>
                <a:cs typeface="+mn-cs"/>
              </a:rPr>
              <a:t>Purpose of his visit (10:14)</a:t>
            </a:r>
          </a:p>
          <a:p>
            <a:pPr marL="914400" lvl="1" indent="-457200">
              <a:spcBef>
                <a:spcPct val="0"/>
              </a:spcBef>
              <a:spcAft>
                <a:spcPts val="2400"/>
              </a:spcAft>
              <a:buSzPct val="100000"/>
              <a:buAutoNum type="arabicPeriod"/>
            </a:pPr>
            <a:r>
              <a:rPr lang="en-US" altLang="en-US" dirty="0">
                <a:ea typeface="+mn-ea"/>
                <a:cs typeface="+mn-cs"/>
              </a:rPr>
              <a:t>Daniel's reaction (10:15-19)</a:t>
            </a:r>
          </a:p>
          <a:p>
            <a:pPr marL="914400" lvl="1" indent="-457200">
              <a:spcBef>
                <a:spcPct val="0"/>
              </a:spcBef>
              <a:spcAft>
                <a:spcPts val="2400"/>
              </a:spcAft>
              <a:buSzPct val="100000"/>
              <a:buAutoNum type="arabicPeriod"/>
            </a:pPr>
            <a:r>
              <a:rPr lang="en-US" altLang="en-US" dirty="0">
                <a:ea typeface="+mn-ea"/>
                <a:cs typeface="+mn-cs"/>
              </a:rPr>
              <a:t>Continuing spiritual warfare (10:20</a:t>
            </a:r>
            <a:r>
              <a:rPr lang="en-US" dirty="0">
                <a:ea typeface="+mn-ea"/>
                <a:cs typeface="+mn-cs"/>
              </a:rPr>
              <a:t>–11:1)</a:t>
            </a:r>
            <a:endParaRPr lang="en-US" altLang="en-US" dirty="0">
              <a:ea typeface="+mn-ea"/>
              <a:cs typeface="+mn-cs"/>
            </a:endParaRP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5257800"/>
            <a:ext cx="3546475" cy="1371600"/>
          </a:xfrm>
          <a:prstGeom prst="rect">
            <a:avLst/>
          </a:prstGeom>
          <a:noFill/>
          <a:ln w="9525">
            <a:noFill/>
            <a:miter lim="800000"/>
            <a:headEnd/>
            <a:tailEnd/>
          </a:ln>
        </p:spPr>
      </p:pic>
      <p:pic>
        <p:nvPicPr>
          <p:cNvPr id="8" name="Picture 4" descr="C:\WINDOWS\Application Data\Microsoft\Media Catalog\Downloaded Clips\cl2e\j0116767.wmf">
            <a:extLst>
              <a:ext uri="{FF2B5EF4-FFF2-40B4-BE49-F238E27FC236}">
                <a16:creationId xmlns:a16="http://schemas.microsoft.com/office/drawing/2014/main" id="{B3666431-104B-415C-9E1C-01089A85A2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286000"/>
            <a:ext cx="147928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26094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228600"/>
            <a:ext cx="9067800" cy="1066800"/>
          </a:xfrm>
        </p:spPr>
        <p:txBody>
          <a:bodyPr/>
          <a:lstStyle/>
          <a:p>
            <a:pPr algn="ctr"/>
            <a:r>
              <a:rPr lang="en-US" altLang="en-US" sz="3600" dirty="0">
                <a:effectLst>
                  <a:outerShdw blurRad="38100" dist="38100" dir="2700000" algn="tl">
                    <a:srgbClr val="000000">
                      <a:alpha val="43137"/>
                    </a:srgbClr>
                  </a:outerShdw>
                </a:effectLst>
              </a:rPr>
              <a:t>III. Explanation of the Heavenly Messenger (10:10</a:t>
            </a:r>
            <a:r>
              <a:rPr lang="en-US" sz="3600" dirty="0">
                <a:effectLst>
                  <a:outerShdw blurRad="38100" dist="38100" dir="2700000" algn="tl">
                    <a:srgbClr val="000000">
                      <a:alpha val="43137"/>
                    </a:srgbClr>
                  </a:outerShdw>
                </a:effectLst>
              </a:rPr>
              <a:t>–11:1</a:t>
            </a:r>
            <a:r>
              <a:rPr lang="en-US" altLang="en-US" sz="3600" dirty="0">
                <a:effectLst>
                  <a:outerShdw blurRad="38100" dist="38100" dir="2700000" algn="tl">
                    <a:srgbClr val="000000">
                      <a:alpha val="43137"/>
                    </a:srgbClr>
                  </a:outerShdw>
                </a:effectLst>
              </a:rPr>
              <a:t>)</a:t>
            </a:r>
          </a:p>
        </p:txBody>
      </p:sp>
      <p:sp>
        <p:nvSpPr>
          <p:cNvPr id="19459" name="Rectangle 3"/>
          <p:cNvSpPr>
            <a:spLocks noGrp="1" noChangeArrowheads="1"/>
          </p:cNvSpPr>
          <p:nvPr>
            <p:ph type="body" idx="1"/>
          </p:nvPr>
        </p:nvSpPr>
        <p:spPr>
          <a:xfrm>
            <a:off x="457200" y="1447800"/>
            <a:ext cx="8077200" cy="3733800"/>
          </a:xfrm>
        </p:spPr>
        <p:txBody>
          <a:bodyPr/>
          <a:lstStyle/>
          <a:p>
            <a:pPr marL="457200" indent="-457200">
              <a:spcBef>
                <a:spcPct val="0"/>
              </a:spcBef>
              <a:spcAft>
                <a:spcPts val="2400"/>
              </a:spcAft>
              <a:buSzPct val="100000"/>
              <a:buAutoNum type="alphaUcPeriod"/>
            </a:pPr>
            <a:r>
              <a:rPr lang="en-US" altLang="en-US" dirty="0"/>
              <a:t>Explanation of His Delay (10:10-13)</a:t>
            </a:r>
          </a:p>
          <a:p>
            <a:pPr marL="457200" indent="-457200">
              <a:spcBef>
                <a:spcPct val="0"/>
              </a:spcBef>
              <a:spcAft>
                <a:spcPts val="2400"/>
              </a:spcAft>
              <a:buSzPct val="100000"/>
              <a:buFont typeface="Wingdings" pitchFamily="2" charset="2"/>
              <a:buAutoNum type="alphaUcPeriod"/>
            </a:pPr>
            <a:r>
              <a:rPr lang="en-US" altLang="en-US" b="1" dirty="0">
                <a:solidFill>
                  <a:srgbClr val="FFFFCC"/>
                </a:solidFill>
              </a:rPr>
              <a:t>Explanation of His Visit (10:14</a:t>
            </a:r>
            <a:r>
              <a:rPr lang="en-US" b="1" dirty="0">
                <a:solidFill>
                  <a:srgbClr val="FFFFCC"/>
                </a:solidFill>
              </a:rPr>
              <a:t>–11:1</a:t>
            </a:r>
            <a:r>
              <a:rPr lang="en-US" altLang="en-US" b="1" dirty="0">
                <a:solidFill>
                  <a:srgbClr val="FFFFCC"/>
                </a:solidFill>
              </a:rPr>
              <a:t>)</a:t>
            </a:r>
          </a:p>
          <a:p>
            <a:pPr marL="914400" lvl="1" indent="-457200">
              <a:spcBef>
                <a:spcPct val="0"/>
              </a:spcBef>
              <a:spcAft>
                <a:spcPts val="2400"/>
              </a:spcAft>
              <a:buSzPct val="100000"/>
              <a:buAutoNum type="arabicPeriod"/>
            </a:pPr>
            <a:r>
              <a:rPr lang="en-US" altLang="en-US" b="1" u="sng" dirty="0">
                <a:solidFill>
                  <a:srgbClr val="FFFFCC"/>
                </a:solidFill>
                <a:ea typeface="+mn-ea"/>
                <a:cs typeface="+mn-cs"/>
              </a:rPr>
              <a:t>Purpose of his visit (10:14)</a:t>
            </a:r>
          </a:p>
          <a:p>
            <a:pPr marL="914400" lvl="1" indent="-457200">
              <a:spcBef>
                <a:spcPct val="0"/>
              </a:spcBef>
              <a:spcAft>
                <a:spcPts val="2400"/>
              </a:spcAft>
              <a:buSzPct val="100000"/>
              <a:buAutoNum type="arabicPeriod"/>
            </a:pPr>
            <a:r>
              <a:rPr lang="en-US" altLang="en-US" dirty="0">
                <a:ea typeface="+mn-ea"/>
                <a:cs typeface="+mn-cs"/>
              </a:rPr>
              <a:t>Daniel's reaction (10:15-19)</a:t>
            </a:r>
          </a:p>
          <a:p>
            <a:pPr marL="914400" lvl="1" indent="-457200">
              <a:spcBef>
                <a:spcPct val="0"/>
              </a:spcBef>
              <a:spcAft>
                <a:spcPts val="2400"/>
              </a:spcAft>
              <a:buSzPct val="100000"/>
              <a:buAutoNum type="arabicPeriod"/>
            </a:pPr>
            <a:r>
              <a:rPr lang="en-US" altLang="en-US" dirty="0">
                <a:ea typeface="+mn-ea"/>
                <a:cs typeface="+mn-cs"/>
              </a:rPr>
              <a:t>Continuing spiritual warfare (10:20</a:t>
            </a:r>
            <a:r>
              <a:rPr lang="en-US" dirty="0">
                <a:ea typeface="+mn-ea"/>
                <a:cs typeface="+mn-cs"/>
              </a:rPr>
              <a:t>–11:1)</a:t>
            </a:r>
            <a:endParaRPr lang="en-US" altLang="en-US" dirty="0">
              <a:ea typeface="+mn-ea"/>
              <a:cs typeface="+mn-cs"/>
            </a:endParaRP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5257800"/>
            <a:ext cx="3546475" cy="1371600"/>
          </a:xfrm>
          <a:prstGeom prst="rect">
            <a:avLst/>
          </a:prstGeom>
          <a:noFill/>
          <a:ln w="9525">
            <a:noFill/>
            <a:miter lim="800000"/>
            <a:headEnd/>
            <a:tailEnd/>
          </a:ln>
        </p:spPr>
      </p:pic>
      <p:pic>
        <p:nvPicPr>
          <p:cNvPr id="8" name="Picture 4" descr="C:\WINDOWS\Application Data\Microsoft\Media Catalog\Downloaded Clips\cl2e\j0116767.wmf">
            <a:extLst>
              <a:ext uri="{FF2B5EF4-FFF2-40B4-BE49-F238E27FC236}">
                <a16:creationId xmlns:a16="http://schemas.microsoft.com/office/drawing/2014/main" id="{B3666431-104B-415C-9E1C-01089A85A2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286000"/>
            <a:ext cx="147928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07974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228600"/>
            <a:ext cx="9067800" cy="1066800"/>
          </a:xfrm>
        </p:spPr>
        <p:txBody>
          <a:bodyPr/>
          <a:lstStyle/>
          <a:p>
            <a:pPr algn="ctr"/>
            <a:r>
              <a:rPr lang="en-US" altLang="en-US" sz="3600" dirty="0">
                <a:effectLst>
                  <a:outerShdw blurRad="38100" dist="38100" dir="2700000" algn="tl">
                    <a:srgbClr val="000000">
                      <a:alpha val="43137"/>
                    </a:srgbClr>
                  </a:outerShdw>
                </a:effectLst>
              </a:rPr>
              <a:t>III. Explanation of the Heavenly Messenger (10:10</a:t>
            </a:r>
            <a:r>
              <a:rPr lang="en-US" sz="3600" dirty="0">
                <a:effectLst>
                  <a:outerShdw blurRad="38100" dist="38100" dir="2700000" algn="tl">
                    <a:srgbClr val="000000">
                      <a:alpha val="43137"/>
                    </a:srgbClr>
                  </a:outerShdw>
                </a:effectLst>
              </a:rPr>
              <a:t>–11:1</a:t>
            </a:r>
            <a:r>
              <a:rPr lang="en-US" altLang="en-US" sz="3600" dirty="0">
                <a:effectLst>
                  <a:outerShdw blurRad="38100" dist="38100" dir="2700000" algn="tl">
                    <a:srgbClr val="000000">
                      <a:alpha val="43137"/>
                    </a:srgbClr>
                  </a:outerShdw>
                </a:effectLst>
              </a:rPr>
              <a:t>)</a:t>
            </a:r>
          </a:p>
        </p:txBody>
      </p:sp>
      <p:sp>
        <p:nvSpPr>
          <p:cNvPr id="19459" name="Rectangle 3"/>
          <p:cNvSpPr>
            <a:spLocks noGrp="1" noChangeArrowheads="1"/>
          </p:cNvSpPr>
          <p:nvPr>
            <p:ph type="body" idx="1"/>
          </p:nvPr>
        </p:nvSpPr>
        <p:spPr>
          <a:xfrm>
            <a:off x="457200" y="1447800"/>
            <a:ext cx="8077200" cy="3733800"/>
          </a:xfrm>
        </p:spPr>
        <p:txBody>
          <a:bodyPr/>
          <a:lstStyle/>
          <a:p>
            <a:pPr marL="457200" indent="-457200">
              <a:spcBef>
                <a:spcPct val="0"/>
              </a:spcBef>
              <a:spcAft>
                <a:spcPts val="2400"/>
              </a:spcAft>
              <a:buSzPct val="100000"/>
              <a:buAutoNum type="alphaUcPeriod"/>
            </a:pPr>
            <a:r>
              <a:rPr lang="en-US" altLang="en-US" dirty="0"/>
              <a:t>Explanation of His Delay (10:10-13)</a:t>
            </a:r>
          </a:p>
          <a:p>
            <a:pPr marL="457200" indent="-457200">
              <a:spcBef>
                <a:spcPct val="0"/>
              </a:spcBef>
              <a:spcAft>
                <a:spcPts val="2400"/>
              </a:spcAft>
              <a:buSzPct val="100000"/>
              <a:buFont typeface="Wingdings" pitchFamily="2" charset="2"/>
              <a:buAutoNum type="alphaUcPeriod"/>
            </a:pPr>
            <a:r>
              <a:rPr lang="en-US" altLang="en-US" b="1" dirty="0">
                <a:solidFill>
                  <a:srgbClr val="FFFFCC"/>
                </a:solidFill>
              </a:rPr>
              <a:t>Explanation of His Visit (10:14</a:t>
            </a:r>
            <a:r>
              <a:rPr lang="en-US" b="1" dirty="0">
                <a:solidFill>
                  <a:srgbClr val="FFFFCC"/>
                </a:solidFill>
              </a:rPr>
              <a:t>–11:1</a:t>
            </a:r>
            <a:r>
              <a:rPr lang="en-US" altLang="en-US" b="1" dirty="0">
                <a:solidFill>
                  <a:srgbClr val="FFFFCC"/>
                </a:solidFill>
              </a:rPr>
              <a:t>)</a:t>
            </a:r>
          </a:p>
          <a:p>
            <a:pPr marL="914400" lvl="1" indent="-457200">
              <a:spcBef>
                <a:spcPct val="0"/>
              </a:spcBef>
              <a:spcAft>
                <a:spcPts val="2400"/>
              </a:spcAft>
              <a:buSzPct val="100000"/>
              <a:buAutoNum type="arabicPeriod"/>
            </a:pPr>
            <a:r>
              <a:rPr lang="en-US" altLang="en-US" dirty="0">
                <a:ea typeface="+mn-ea"/>
                <a:cs typeface="+mn-cs"/>
              </a:rPr>
              <a:t>Purpose of his visit (10:14)</a:t>
            </a:r>
          </a:p>
          <a:p>
            <a:pPr marL="914400" lvl="1" indent="-457200">
              <a:spcBef>
                <a:spcPct val="0"/>
              </a:spcBef>
              <a:spcAft>
                <a:spcPts val="2400"/>
              </a:spcAft>
              <a:buSzPct val="100000"/>
              <a:buAutoNum type="arabicPeriod"/>
            </a:pPr>
            <a:r>
              <a:rPr lang="en-US" altLang="en-US" b="1" u="sng" dirty="0">
                <a:solidFill>
                  <a:srgbClr val="FFFFCC"/>
                </a:solidFill>
                <a:ea typeface="+mn-ea"/>
                <a:cs typeface="+mn-cs"/>
              </a:rPr>
              <a:t>Daniel's reaction (10:15-19)</a:t>
            </a:r>
          </a:p>
          <a:p>
            <a:pPr marL="914400" lvl="1" indent="-457200">
              <a:spcBef>
                <a:spcPct val="0"/>
              </a:spcBef>
              <a:spcAft>
                <a:spcPts val="2400"/>
              </a:spcAft>
              <a:buSzPct val="100000"/>
              <a:buAutoNum type="arabicPeriod"/>
            </a:pPr>
            <a:r>
              <a:rPr lang="en-US" altLang="en-US" dirty="0">
                <a:ea typeface="+mn-ea"/>
                <a:cs typeface="+mn-cs"/>
              </a:rPr>
              <a:t>Continuing spiritual warfare (10:20</a:t>
            </a:r>
            <a:r>
              <a:rPr lang="en-US" dirty="0">
                <a:ea typeface="+mn-ea"/>
                <a:cs typeface="+mn-cs"/>
              </a:rPr>
              <a:t>–11:1)</a:t>
            </a:r>
            <a:endParaRPr lang="en-US" altLang="en-US" dirty="0">
              <a:ea typeface="+mn-ea"/>
              <a:cs typeface="+mn-cs"/>
            </a:endParaRP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5257800"/>
            <a:ext cx="3546475" cy="1371600"/>
          </a:xfrm>
          <a:prstGeom prst="rect">
            <a:avLst/>
          </a:prstGeom>
          <a:noFill/>
          <a:ln w="9525">
            <a:noFill/>
            <a:miter lim="800000"/>
            <a:headEnd/>
            <a:tailEnd/>
          </a:ln>
        </p:spPr>
      </p:pic>
      <p:pic>
        <p:nvPicPr>
          <p:cNvPr id="8" name="Picture 4" descr="C:\WINDOWS\Application Data\Microsoft\Media Catalog\Downloaded Clips\cl2e\j0116767.wmf">
            <a:extLst>
              <a:ext uri="{FF2B5EF4-FFF2-40B4-BE49-F238E27FC236}">
                <a16:creationId xmlns:a16="http://schemas.microsoft.com/office/drawing/2014/main" id="{B3666431-104B-415C-9E1C-01089A85A2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286000"/>
            <a:ext cx="147928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89444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4D48CAE-5695-4099-A3F7-EFF4B809BA26}"/>
              </a:ext>
            </a:extLst>
          </p:cNvPr>
          <p:cNvSpPr>
            <a:spLocks noGrp="1" noChangeArrowheads="1"/>
          </p:cNvSpPr>
          <p:nvPr>
            <p:ph type="title"/>
          </p:nvPr>
        </p:nvSpPr>
        <p:spPr>
          <a:xfrm>
            <a:off x="1562100" y="228600"/>
            <a:ext cx="6019800" cy="762000"/>
          </a:xfrm>
        </p:spPr>
        <p:txBody>
          <a:bodyPr/>
          <a:lstStyle/>
          <a:p>
            <a:pPr algn="ctr"/>
            <a:r>
              <a:rPr lang="en-US" altLang="en-US" sz="4000" dirty="0">
                <a:effectLst>
                  <a:outerShdw blurRad="38100" dist="38100" dir="2700000" algn="tl">
                    <a:srgbClr val="000000">
                      <a:alpha val="43137"/>
                    </a:srgbClr>
                  </a:outerShdw>
                </a:effectLst>
              </a:rPr>
              <a:t>2. Daniel’s Reaction (15-19)</a:t>
            </a:r>
          </a:p>
        </p:txBody>
      </p:sp>
      <p:sp>
        <p:nvSpPr>
          <p:cNvPr id="27651" name="Rectangle 3">
            <a:extLst>
              <a:ext uri="{FF2B5EF4-FFF2-40B4-BE49-F238E27FC236}">
                <a16:creationId xmlns:a16="http://schemas.microsoft.com/office/drawing/2014/main" id="{16A7AE1F-A24B-4EC7-AD40-BFF773D90591}"/>
              </a:ext>
            </a:extLst>
          </p:cNvPr>
          <p:cNvSpPr>
            <a:spLocks noGrp="1" noChangeArrowheads="1"/>
          </p:cNvSpPr>
          <p:nvPr>
            <p:ph type="body" idx="1"/>
          </p:nvPr>
        </p:nvSpPr>
        <p:spPr>
          <a:xfrm>
            <a:off x="533400" y="1600200"/>
            <a:ext cx="5410200" cy="2362200"/>
          </a:xfrm>
        </p:spPr>
        <p:txBody>
          <a:bodyPr/>
          <a:lstStyle/>
          <a:p>
            <a:pPr marL="742950" indent="-742950" eaLnBrk="1" hangingPunct="1">
              <a:spcBef>
                <a:spcPct val="0"/>
              </a:spcBef>
              <a:spcAft>
                <a:spcPts val="3600"/>
              </a:spcAft>
              <a:buSzPct val="100000"/>
              <a:buAutoNum type="alphaLcPeriod"/>
              <a:defRPr/>
            </a:pPr>
            <a:r>
              <a:rPr lang="en-US" altLang="en-US" sz="3600" dirty="0"/>
              <a:t>Problem (v.15-17)</a:t>
            </a:r>
          </a:p>
          <a:p>
            <a:pPr marL="742950" indent="-742950" eaLnBrk="1" hangingPunct="1">
              <a:spcBef>
                <a:spcPct val="0"/>
              </a:spcBef>
              <a:spcAft>
                <a:spcPts val="3600"/>
              </a:spcAft>
              <a:buSzPct val="100000"/>
              <a:buAutoNum type="alphaLcPeriod"/>
              <a:defRPr/>
            </a:pPr>
            <a:r>
              <a:rPr lang="en-US" altLang="en-US" sz="3600" dirty="0"/>
              <a:t>Solution (v.18-19)</a:t>
            </a:r>
          </a:p>
        </p:txBody>
      </p:sp>
      <p:pic>
        <p:nvPicPr>
          <p:cNvPr id="6" name="Picture 4" descr="C:\WINDOWS\Application Data\Microsoft\Media Catalog\Downloaded Clips\cl26\j0096331.wmf">
            <a:extLst>
              <a:ext uri="{FF2B5EF4-FFF2-40B4-BE49-F238E27FC236}">
                <a16:creationId xmlns:a16="http://schemas.microsoft.com/office/drawing/2014/main" id="{83AA42BB-EE2D-4638-9586-E08EABFA1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295399"/>
            <a:ext cx="2971800" cy="367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1038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title"/>
          </p:nvPr>
        </p:nvSpPr>
        <p:spPr>
          <a:xfrm>
            <a:off x="2438400" y="228600"/>
            <a:ext cx="4267200" cy="736600"/>
          </a:xfrm>
        </p:spPr>
        <p:txBody>
          <a:bodyPr/>
          <a:lstStyle/>
          <a:p>
            <a:pPr algn="ctr" eaLnBrk="1" hangingPunct="1"/>
            <a:r>
              <a:rPr lang="en-US" altLang="en-US" sz="4000"/>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rPr>
              <a:t>Historical (1-7):</a:t>
            </a:r>
          </a:p>
          <a:p>
            <a:pPr marL="457200" lvl="1" indent="0" eaLnBrk="1" hangingPunct="1">
              <a:spcBef>
                <a:spcPts val="0"/>
              </a:spcBef>
              <a:spcAft>
                <a:spcPts val="2400"/>
              </a:spcAft>
              <a:buFont typeface="Wingdings"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b="1" u="sng" dirty="0">
                <a:solidFill>
                  <a:srgbClr val="FFFFCC"/>
                </a:solidFill>
                <a:ea typeface="+mn-ea"/>
                <a:cs typeface="+mn-cs"/>
              </a:rPr>
              <a:t>Intro “Hebrew” (1)</a:t>
            </a:r>
          </a:p>
          <a:p>
            <a:pPr marL="1027113" lvl="1" indent="-569913" eaLnBrk="1" hangingPunct="1">
              <a:spcBef>
                <a:spcPts val="0"/>
              </a:spcBef>
              <a:spcAft>
                <a:spcPts val="2400"/>
              </a:spcAft>
              <a:buSzPct val="100000"/>
              <a:buFont typeface="+mj-lt"/>
              <a:buAutoNum type="alphaUcPeriod"/>
              <a:defRPr/>
            </a:pPr>
            <a:r>
              <a:rPr lang="en-US" sz="3400" dirty="0"/>
              <a:t>Aramaic </a:t>
            </a:r>
            <a:r>
              <a:rPr lang="en-US" sz="3400" i="1" dirty="0"/>
              <a:t>chiasm</a:t>
            </a:r>
            <a:r>
              <a:rPr lang="en-US" sz="3400" dirty="0"/>
              <a:t> (2-7)</a:t>
            </a:r>
          </a:p>
        </p:txBody>
      </p:sp>
      <p:pic>
        <p:nvPicPr>
          <p:cNvPr id="2355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3" y="5334000"/>
            <a:ext cx="3546475" cy="1371600"/>
          </a:xfrm>
          <a:prstGeom prst="rect">
            <a:avLst/>
          </a:prstGeom>
          <a:noFill/>
          <a:ln w="9525">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4D48CAE-5695-4099-A3F7-EFF4B809BA26}"/>
              </a:ext>
            </a:extLst>
          </p:cNvPr>
          <p:cNvSpPr>
            <a:spLocks noGrp="1" noChangeArrowheads="1"/>
          </p:cNvSpPr>
          <p:nvPr>
            <p:ph type="title"/>
          </p:nvPr>
        </p:nvSpPr>
        <p:spPr>
          <a:xfrm>
            <a:off x="1562100" y="228600"/>
            <a:ext cx="6019800" cy="762000"/>
          </a:xfrm>
        </p:spPr>
        <p:txBody>
          <a:bodyPr/>
          <a:lstStyle/>
          <a:p>
            <a:pPr algn="ctr"/>
            <a:r>
              <a:rPr lang="en-US" altLang="en-US" sz="4000" dirty="0">
                <a:effectLst>
                  <a:outerShdw blurRad="38100" dist="38100" dir="2700000" algn="tl">
                    <a:srgbClr val="000000">
                      <a:alpha val="43137"/>
                    </a:srgbClr>
                  </a:outerShdw>
                </a:effectLst>
              </a:rPr>
              <a:t>2. Daniel’s Reaction (15-19)</a:t>
            </a:r>
          </a:p>
        </p:txBody>
      </p:sp>
      <p:sp>
        <p:nvSpPr>
          <p:cNvPr id="27651" name="Rectangle 3">
            <a:extLst>
              <a:ext uri="{FF2B5EF4-FFF2-40B4-BE49-F238E27FC236}">
                <a16:creationId xmlns:a16="http://schemas.microsoft.com/office/drawing/2014/main" id="{16A7AE1F-A24B-4EC7-AD40-BFF773D90591}"/>
              </a:ext>
            </a:extLst>
          </p:cNvPr>
          <p:cNvSpPr>
            <a:spLocks noGrp="1" noChangeArrowheads="1"/>
          </p:cNvSpPr>
          <p:nvPr>
            <p:ph type="body" idx="1"/>
          </p:nvPr>
        </p:nvSpPr>
        <p:spPr>
          <a:xfrm>
            <a:off x="533400" y="1600200"/>
            <a:ext cx="5410200" cy="2362200"/>
          </a:xfrm>
        </p:spPr>
        <p:txBody>
          <a:bodyPr/>
          <a:lstStyle/>
          <a:p>
            <a:pPr marL="742950" indent="-742950" eaLnBrk="1" hangingPunct="1">
              <a:spcBef>
                <a:spcPct val="0"/>
              </a:spcBef>
              <a:spcAft>
                <a:spcPts val="3600"/>
              </a:spcAft>
              <a:buSzPct val="100000"/>
              <a:buAutoNum type="alphaLcPeriod"/>
              <a:defRPr/>
            </a:pPr>
            <a:r>
              <a:rPr lang="en-US" altLang="en-US" sz="3600" b="1" u="sng" dirty="0">
                <a:solidFill>
                  <a:srgbClr val="FFFFCC"/>
                </a:solidFill>
              </a:rPr>
              <a:t>Problem (v.15-17)</a:t>
            </a:r>
          </a:p>
          <a:p>
            <a:pPr marL="742950" indent="-742950" eaLnBrk="1" hangingPunct="1">
              <a:spcBef>
                <a:spcPct val="0"/>
              </a:spcBef>
              <a:spcAft>
                <a:spcPts val="3600"/>
              </a:spcAft>
              <a:buSzPct val="100000"/>
              <a:buAutoNum type="alphaLcPeriod"/>
              <a:defRPr/>
            </a:pPr>
            <a:r>
              <a:rPr lang="en-US" altLang="en-US" sz="3600" dirty="0"/>
              <a:t>Solution (v.18-19)</a:t>
            </a:r>
          </a:p>
        </p:txBody>
      </p:sp>
      <p:pic>
        <p:nvPicPr>
          <p:cNvPr id="6" name="Picture 4" descr="C:\WINDOWS\Application Data\Microsoft\Media Catalog\Downloaded Clips\cl26\j0096331.wmf">
            <a:extLst>
              <a:ext uri="{FF2B5EF4-FFF2-40B4-BE49-F238E27FC236}">
                <a16:creationId xmlns:a16="http://schemas.microsoft.com/office/drawing/2014/main" id="{83AA42BB-EE2D-4638-9586-E08EABFA1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295399"/>
            <a:ext cx="2971800" cy="367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76863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4D48CAE-5695-4099-A3F7-EFF4B809BA26}"/>
              </a:ext>
            </a:extLst>
          </p:cNvPr>
          <p:cNvSpPr>
            <a:spLocks noGrp="1" noChangeArrowheads="1"/>
          </p:cNvSpPr>
          <p:nvPr>
            <p:ph type="title"/>
          </p:nvPr>
        </p:nvSpPr>
        <p:spPr>
          <a:xfrm>
            <a:off x="1562100" y="228600"/>
            <a:ext cx="6019800" cy="762000"/>
          </a:xfrm>
        </p:spPr>
        <p:txBody>
          <a:bodyPr/>
          <a:lstStyle/>
          <a:p>
            <a:pPr algn="ctr"/>
            <a:r>
              <a:rPr lang="en-US" altLang="en-US" sz="4000" dirty="0">
                <a:effectLst>
                  <a:outerShdw blurRad="38100" dist="38100" dir="2700000" algn="tl">
                    <a:srgbClr val="000000">
                      <a:alpha val="43137"/>
                    </a:srgbClr>
                  </a:outerShdw>
                </a:effectLst>
              </a:rPr>
              <a:t>2. Daniel’s Reaction (15-19)</a:t>
            </a:r>
          </a:p>
        </p:txBody>
      </p:sp>
      <p:sp>
        <p:nvSpPr>
          <p:cNvPr id="27651" name="Rectangle 3">
            <a:extLst>
              <a:ext uri="{FF2B5EF4-FFF2-40B4-BE49-F238E27FC236}">
                <a16:creationId xmlns:a16="http://schemas.microsoft.com/office/drawing/2014/main" id="{16A7AE1F-A24B-4EC7-AD40-BFF773D90591}"/>
              </a:ext>
            </a:extLst>
          </p:cNvPr>
          <p:cNvSpPr>
            <a:spLocks noGrp="1" noChangeArrowheads="1"/>
          </p:cNvSpPr>
          <p:nvPr>
            <p:ph type="body" idx="1"/>
          </p:nvPr>
        </p:nvSpPr>
        <p:spPr>
          <a:xfrm>
            <a:off x="533400" y="1600200"/>
            <a:ext cx="5410200" cy="2362200"/>
          </a:xfrm>
        </p:spPr>
        <p:txBody>
          <a:bodyPr/>
          <a:lstStyle/>
          <a:p>
            <a:pPr marL="742950" indent="-742950" eaLnBrk="1" hangingPunct="1">
              <a:spcBef>
                <a:spcPct val="0"/>
              </a:spcBef>
              <a:spcAft>
                <a:spcPts val="3600"/>
              </a:spcAft>
              <a:buSzPct val="100000"/>
              <a:buAutoNum type="alphaLcPeriod"/>
              <a:defRPr/>
            </a:pPr>
            <a:r>
              <a:rPr lang="en-US" altLang="en-US" sz="3600" dirty="0"/>
              <a:t>Problem (v.15-17)</a:t>
            </a:r>
          </a:p>
          <a:p>
            <a:pPr marL="742950" indent="-742950" eaLnBrk="1" hangingPunct="1">
              <a:spcBef>
                <a:spcPct val="0"/>
              </a:spcBef>
              <a:spcAft>
                <a:spcPts val="3600"/>
              </a:spcAft>
              <a:buSzPct val="100000"/>
              <a:buAutoNum type="alphaLcPeriod"/>
              <a:defRPr/>
            </a:pPr>
            <a:r>
              <a:rPr lang="en-US" altLang="en-US" sz="3600" b="1" u="sng" dirty="0">
                <a:solidFill>
                  <a:srgbClr val="FFFFCC"/>
                </a:solidFill>
              </a:rPr>
              <a:t>Solution (v.18-19)</a:t>
            </a:r>
          </a:p>
        </p:txBody>
      </p:sp>
      <p:pic>
        <p:nvPicPr>
          <p:cNvPr id="6" name="Picture 4" descr="C:\WINDOWS\Application Data\Microsoft\Media Catalog\Downloaded Clips\cl26\j0096331.wmf">
            <a:extLst>
              <a:ext uri="{FF2B5EF4-FFF2-40B4-BE49-F238E27FC236}">
                <a16:creationId xmlns:a16="http://schemas.microsoft.com/office/drawing/2014/main" id="{83AA42BB-EE2D-4638-9586-E08EABFA1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295399"/>
            <a:ext cx="2971800" cy="367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03753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228600"/>
            <a:ext cx="9067800" cy="1066800"/>
          </a:xfrm>
        </p:spPr>
        <p:txBody>
          <a:bodyPr/>
          <a:lstStyle/>
          <a:p>
            <a:pPr algn="ctr"/>
            <a:r>
              <a:rPr lang="en-US" altLang="en-US" sz="3600" dirty="0">
                <a:effectLst>
                  <a:outerShdw blurRad="38100" dist="38100" dir="2700000" algn="tl">
                    <a:srgbClr val="000000">
                      <a:alpha val="43137"/>
                    </a:srgbClr>
                  </a:outerShdw>
                </a:effectLst>
              </a:rPr>
              <a:t>III. Explanation of the Heavenly Messenger (10:10</a:t>
            </a:r>
            <a:r>
              <a:rPr lang="en-US" sz="3600" dirty="0">
                <a:effectLst>
                  <a:outerShdw blurRad="38100" dist="38100" dir="2700000" algn="tl">
                    <a:srgbClr val="000000">
                      <a:alpha val="43137"/>
                    </a:srgbClr>
                  </a:outerShdw>
                </a:effectLst>
              </a:rPr>
              <a:t>–11:1</a:t>
            </a:r>
            <a:r>
              <a:rPr lang="en-US" altLang="en-US" sz="3600" dirty="0">
                <a:effectLst>
                  <a:outerShdw blurRad="38100" dist="38100" dir="2700000" algn="tl">
                    <a:srgbClr val="000000">
                      <a:alpha val="43137"/>
                    </a:srgbClr>
                  </a:outerShdw>
                </a:effectLst>
              </a:rPr>
              <a:t>)</a:t>
            </a:r>
          </a:p>
        </p:txBody>
      </p:sp>
      <p:sp>
        <p:nvSpPr>
          <p:cNvPr id="19459" name="Rectangle 3"/>
          <p:cNvSpPr>
            <a:spLocks noGrp="1" noChangeArrowheads="1"/>
          </p:cNvSpPr>
          <p:nvPr>
            <p:ph type="body" idx="1"/>
          </p:nvPr>
        </p:nvSpPr>
        <p:spPr>
          <a:xfrm>
            <a:off x="457200" y="1447800"/>
            <a:ext cx="8077200" cy="3733800"/>
          </a:xfrm>
        </p:spPr>
        <p:txBody>
          <a:bodyPr/>
          <a:lstStyle/>
          <a:p>
            <a:pPr marL="457200" indent="-457200">
              <a:spcBef>
                <a:spcPct val="0"/>
              </a:spcBef>
              <a:spcAft>
                <a:spcPts val="2400"/>
              </a:spcAft>
              <a:buSzPct val="100000"/>
              <a:buAutoNum type="alphaUcPeriod"/>
            </a:pPr>
            <a:r>
              <a:rPr lang="en-US" altLang="en-US" dirty="0"/>
              <a:t>Explanation of His Delay (10:10-13)</a:t>
            </a:r>
          </a:p>
          <a:p>
            <a:pPr marL="457200" indent="-457200">
              <a:spcBef>
                <a:spcPct val="0"/>
              </a:spcBef>
              <a:spcAft>
                <a:spcPts val="2400"/>
              </a:spcAft>
              <a:buSzPct val="100000"/>
              <a:buFont typeface="Wingdings" pitchFamily="2" charset="2"/>
              <a:buAutoNum type="alphaUcPeriod"/>
            </a:pPr>
            <a:r>
              <a:rPr lang="en-US" altLang="en-US" b="1" dirty="0">
                <a:solidFill>
                  <a:srgbClr val="FFFFCC"/>
                </a:solidFill>
              </a:rPr>
              <a:t>Explanation of His Visit (10:14</a:t>
            </a:r>
            <a:r>
              <a:rPr lang="en-US" b="1" dirty="0">
                <a:solidFill>
                  <a:srgbClr val="FFFFCC"/>
                </a:solidFill>
              </a:rPr>
              <a:t>–11:1</a:t>
            </a:r>
            <a:r>
              <a:rPr lang="en-US" altLang="en-US" b="1" dirty="0">
                <a:solidFill>
                  <a:srgbClr val="FFFFCC"/>
                </a:solidFill>
              </a:rPr>
              <a:t>)</a:t>
            </a:r>
          </a:p>
          <a:p>
            <a:pPr marL="914400" lvl="1" indent="-457200">
              <a:spcBef>
                <a:spcPct val="0"/>
              </a:spcBef>
              <a:spcAft>
                <a:spcPts val="2400"/>
              </a:spcAft>
              <a:buSzPct val="100000"/>
              <a:buAutoNum type="arabicPeriod"/>
            </a:pPr>
            <a:r>
              <a:rPr lang="en-US" altLang="en-US" dirty="0">
                <a:ea typeface="+mn-ea"/>
                <a:cs typeface="+mn-cs"/>
              </a:rPr>
              <a:t>Purpose of his visit (10:14)</a:t>
            </a:r>
          </a:p>
          <a:p>
            <a:pPr marL="914400" lvl="1" indent="-457200">
              <a:spcBef>
                <a:spcPct val="0"/>
              </a:spcBef>
              <a:spcAft>
                <a:spcPts val="2400"/>
              </a:spcAft>
              <a:buSzPct val="100000"/>
              <a:buAutoNum type="arabicPeriod"/>
            </a:pPr>
            <a:r>
              <a:rPr lang="en-US" altLang="en-US" dirty="0">
                <a:ea typeface="+mn-ea"/>
                <a:cs typeface="+mn-cs"/>
              </a:rPr>
              <a:t>Daniel's reaction (10:15-19)</a:t>
            </a:r>
          </a:p>
          <a:p>
            <a:pPr marL="914400" lvl="1" indent="-457200">
              <a:spcBef>
                <a:spcPct val="0"/>
              </a:spcBef>
              <a:spcAft>
                <a:spcPts val="2400"/>
              </a:spcAft>
              <a:buSzPct val="100000"/>
              <a:buAutoNum type="arabicPeriod"/>
            </a:pPr>
            <a:r>
              <a:rPr lang="en-US" altLang="en-US" b="1" u="sng" dirty="0">
                <a:solidFill>
                  <a:srgbClr val="FFFFCC"/>
                </a:solidFill>
                <a:ea typeface="+mn-ea"/>
                <a:cs typeface="+mn-cs"/>
              </a:rPr>
              <a:t>Continuing spiritual warfare (10:20</a:t>
            </a:r>
            <a:r>
              <a:rPr lang="en-US" b="1" u="sng" dirty="0">
                <a:solidFill>
                  <a:srgbClr val="FFFFCC"/>
                </a:solidFill>
                <a:ea typeface="+mn-ea"/>
                <a:cs typeface="+mn-cs"/>
              </a:rPr>
              <a:t>–11:1)</a:t>
            </a:r>
            <a:endParaRPr lang="en-US" altLang="en-US" b="1" u="sng" dirty="0">
              <a:solidFill>
                <a:srgbClr val="FFFFCC"/>
              </a:solidFill>
              <a:ea typeface="+mn-ea"/>
              <a:cs typeface="+mn-cs"/>
            </a:endParaRP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5257800"/>
            <a:ext cx="3546475" cy="1371600"/>
          </a:xfrm>
          <a:prstGeom prst="rect">
            <a:avLst/>
          </a:prstGeom>
          <a:noFill/>
          <a:ln w="9525">
            <a:noFill/>
            <a:miter lim="800000"/>
            <a:headEnd/>
            <a:tailEnd/>
          </a:ln>
        </p:spPr>
      </p:pic>
      <p:pic>
        <p:nvPicPr>
          <p:cNvPr id="8" name="Picture 4" descr="C:\WINDOWS\Application Data\Microsoft\Media Catalog\Downloaded Clips\cl2e\j0116767.wmf">
            <a:extLst>
              <a:ext uri="{FF2B5EF4-FFF2-40B4-BE49-F238E27FC236}">
                <a16:creationId xmlns:a16="http://schemas.microsoft.com/office/drawing/2014/main" id="{B3666431-104B-415C-9E1C-01089A85A2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286000"/>
            <a:ext cx="147928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58183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r>
              <a:rPr lang="en-US">
                <a:solidFill>
                  <a:schemeClr val="bg1"/>
                </a:solidFill>
              </a:rPr>
              <a:t>CHART1</a:t>
            </a:r>
          </a:p>
        </p:txBody>
      </p:sp>
      <p:pic>
        <p:nvPicPr>
          <p:cNvPr id="117764" name="Picture 4" descr="4KINGS"/>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5800" y="381000"/>
            <a:ext cx="7848600" cy="6096000"/>
          </a:xfrm>
          <a:prstGeom prst="rect">
            <a:avLst/>
          </a:prstGeom>
          <a:noFill/>
        </p:spPr>
      </p:pic>
    </p:spTree>
    <p:extLst>
      <p:ext uri="{BB962C8B-B14F-4D97-AF65-F5344CB8AC3E}">
        <p14:creationId xmlns:p14="http://schemas.microsoft.com/office/powerpoint/2010/main" val="3114869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7EFF93-8B03-4A64-BEEA-475F259BC48F}"/>
              </a:ext>
            </a:extLst>
          </p:cNvPr>
          <p:cNvPicPr>
            <a:picLocks noChangeAspect="1"/>
          </p:cNvPicPr>
          <p:nvPr/>
        </p:nvPicPr>
        <p:blipFill>
          <a:blip r:embed="rId2"/>
          <a:stretch>
            <a:fillRect/>
          </a:stretch>
        </p:blipFill>
        <p:spPr>
          <a:xfrm>
            <a:off x="338667" y="1219200"/>
            <a:ext cx="8466667" cy="53142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6">
            <a:extLst>
              <a:ext uri="{FF2B5EF4-FFF2-40B4-BE49-F238E27FC236}">
                <a16:creationId xmlns:a16="http://schemas.microsoft.com/office/drawing/2014/main" id="{DE45D872-BDCF-4AAF-A842-62179CDA4D35}"/>
              </a:ext>
            </a:extLst>
          </p:cNvPr>
          <p:cNvSpPr txBox="1">
            <a:spLocks noChangeArrowheads="1"/>
          </p:cNvSpPr>
          <p:nvPr/>
        </p:nvSpPr>
        <p:spPr>
          <a:xfrm>
            <a:off x="2438400" y="228600"/>
            <a:ext cx="4267200" cy="762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t>CHAPTER 8</a:t>
            </a:r>
          </a:p>
        </p:txBody>
      </p:sp>
    </p:spTree>
    <p:extLst>
      <p:ext uri="{BB962C8B-B14F-4D97-AF65-F5344CB8AC3E}">
        <p14:creationId xmlns:p14="http://schemas.microsoft.com/office/powerpoint/2010/main" val="166239088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3"/>
          <p:cNvSpPr txBox="1">
            <a:spLocks/>
          </p:cNvSpPr>
          <p:nvPr/>
        </p:nvSpPr>
        <p:spPr bwMode="auto">
          <a:xfrm>
            <a:off x="202406" y="76200"/>
            <a:ext cx="8739188"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pPr>
            <a:r>
              <a:rPr lang="en-US" altLang="en-US" sz="4000" dirty="0">
                <a:solidFill>
                  <a:srgbClr val="00FFFF"/>
                </a:solidFill>
                <a:effectLst>
                  <a:outerShdw blurRad="38100" dist="38100" dir="2700000" algn="tl">
                    <a:srgbClr val="000000">
                      <a:alpha val="43137"/>
                    </a:srgbClr>
                  </a:outerShdw>
                </a:effectLst>
              </a:rPr>
              <a:t>Daniel 8:20-21 (NASB)</a:t>
            </a:r>
            <a:endParaRPr lang="en-US" altLang="en-US" sz="4000" dirty="0">
              <a:solidFill>
                <a:srgbClr val="FFFFCC"/>
              </a:solidFill>
              <a:effectLst/>
              <a:cs typeface="Arial" panose="020B0604020202020204" pitchFamily="34" charset="0"/>
            </a:endParaRPr>
          </a:p>
          <a:p>
            <a:pPr marL="0" indent="0" algn="just">
              <a:buNone/>
            </a:pPr>
            <a:r>
              <a:rPr lang="en-US" altLang="en-US" sz="3600" dirty="0">
                <a:solidFill>
                  <a:srgbClr val="FFFFCC"/>
                </a:solidFill>
                <a:effectLst/>
                <a:cs typeface="Arial" panose="020B0604020202020204" pitchFamily="34" charset="0"/>
              </a:rPr>
              <a:t>“</a:t>
            </a:r>
            <a:r>
              <a:rPr lang="en-US" sz="3600" dirty="0"/>
              <a:t>The ram which you saw with the two horns represents the kings of </a:t>
            </a:r>
            <a:r>
              <a:rPr lang="en-US" sz="3600" b="1" u="sng" dirty="0">
                <a:solidFill>
                  <a:srgbClr val="FFFFCC"/>
                </a:solidFill>
              </a:rPr>
              <a:t>Media and Persia</a:t>
            </a:r>
            <a:r>
              <a:rPr lang="en-US" sz="3600" dirty="0"/>
              <a:t>. </a:t>
            </a:r>
            <a:r>
              <a:rPr lang="en-US" sz="3600" baseline="30000" dirty="0"/>
              <a:t>21 </a:t>
            </a:r>
            <a:r>
              <a:rPr lang="en-US" sz="3600" dirty="0"/>
              <a:t>The shaggy goat </a:t>
            </a:r>
            <a:r>
              <a:rPr lang="en-US" sz="3600" i="1" dirty="0"/>
              <a:t>represents</a:t>
            </a:r>
            <a:r>
              <a:rPr lang="en-US" sz="3600" dirty="0"/>
              <a:t> the kingdom of </a:t>
            </a:r>
            <a:r>
              <a:rPr lang="en-US" sz="3600" b="1" u="sng" dirty="0">
                <a:solidFill>
                  <a:srgbClr val="FFFFCC"/>
                </a:solidFill>
              </a:rPr>
              <a:t>Greece</a:t>
            </a:r>
            <a:r>
              <a:rPr lang="en-US" sz="3600" dirty="0"/>
              <a:t>, and the large horn that is between his eyes is the first king.</a:t>
            </a:r>
            <a:r>
              <a:rPr lang="en-US" altLang="en-US" sz="3600" dirty="0">
                <a:solidFill>
                  <a:srgbClr val="FFFFCC"/>
                </a:solidFill>
                <a:effectLst/>
                <a:cs typeface="Arial" panose="020B0604020202020204" pitchFamily="34" charset="0"/>
              </a:rPr>
              <a:t>”</a:t>
            </a:r>
          </a:p>
        </p:txBody>
      </p:sp>
    </p:spTree>
    <p:extLst>
      <p:ext uri="{BB962C8B-B14F-4D97-AF65-F5344CB8AC3E}">
        <p14:creationId xmlns:p14="http://schemas.microsoft.com/office/powerpoint/2010/main" val="332533012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t>The Setting (10:1-3)</a:t>
            </a:r>
          </a:p>
          <a:p>
            <a:pPr marL="574675" indent="-574675">
              <a:spcBef>
                <a:spcPct val="0"/>
              </a:spcBef>
              <a:spcAft>
                <a:spcPts val="3600"/>
              </a:spcAft>
              <a:buSzPct val="100000"/>
              <a:buFont typeface="Times New Roman" pitchFamily="18" charset="0"/>
              <a:buAutoNum type="romanUcPeriod"/>
            </a:pPr>
            <a:r>
              <a:rPr lang="en-US" altLang="en-US" sz="2800" dirty="0"/>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t>Explanation of the Heavenly Messenger (10:1</a:t>
            </a:r>
            <a:r>
              <a:rPr lang="en-US" sz="2800" dirty="0"/>
              <a:t>–</a:t>
            </a:r>
            <a:r>
              <a:rPr lang="en-US" altLang="en-US" sz="2800" dirty="0"/>
              <a:t>11:1)</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rPr>
              <a:t>The Prophecy of the Heavenly Messenger (11:2</a:t>
            </a:r>
            <a:r>
              <a:rPr lang="en-US" sz="2800" b="1" u="sng" dirty="0">
                <a:solidFill>
                  <a:srgbClr val="FFFFCC"/>
                </a:solidFill>
              </a:rPr>
              <a:t>–</a:t>
            </a:r>
            <a:r>
              <a:rPr lang="en-US" altLang="en-US" sz="2800" b="1" u="sng" dirty="0">
                <a:solidFill>
                  <a:srgbClr val="FFFFCC"/>
                </a:solidFill>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76837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228600"/>
            <a:ext cx="90678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(11:2</a:t>
            </a:r>
            <a:r>
              <a:rPr lang="en-US" sz="3600" dirty="0">
                <a:effectLst>
                  <a:outerShdw blurRad="38100" dist="38100" dir="2700000" algn="tl">
                    <a:srgbClr val="000000">
                      <a:alpha val="43137"/>
                    </a:srgbClr>
                  </a:outerShdw>
                </a:effectLst>
              </a:rPr>
              <a:t>–12:13</a:t>
            </a:r>
            <a:r>
              <a:rPr lang="en-US" altLang="en-US" sz="3600" dirty="0">
                <a:effectLst>
                  <a:outerShdw blurRad="38100" dist="38100" dir="2700000" algn="tl">
                    <a:srgbClr val="000000">
                      <a:alpha val="43137"/>
                    </a:srgbClr>
                  </a:outerShdw>
                </a:effectLst>
              </a:rPr>
              <a:t>)</a:t>
            </a: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t>Persia (11:2)</a:t>
            </a:r>
          </a:p>
          <a:p>
            <a:pPr marL="457200" indent="-457200">
              <a:spcBef>
                <a:spcPct val="0"/>
              </a:spcBef>
              <a:spcAft>
                <a:spcPts val="2400"/>
              </a:spcAft>
              <a:buSzPct val="100000"/>
              <a:buAutoNum type="alphaUcPeriod"/>
            </a:pPr>
            <a:r>
              <a:rPr lang="en-US" altLang="en-US" dirty="0"/>
              <a:t>Greece (</a:t>
            </a:r>
            <a:r>
              <a:rPr lang="en-US" dirty="0">
                <a:effectLst/>
              </a:rPr>
              <a:t>11:3-4</a:t>
            </a:r>
            <a:r>
              <a:rPr lang="en-US" altLang="en-US" dirty="0"/>
              <a:t>)</a:t>
            </a:r>
          </a:p>
          <a:p>
            <a:pPr marL="457200" indent="-457200">
              <a:spcBef>
                <a:spcPct val="0"/>
              </a:spcBef>
              <a:spcAft>
                <a:spcPts val="2400"/>
              </a:spcAft>
              <a:buSzPct val="100000"/>
              <a:buAutoNum type="alphaUcPeriod"/>
            </a:pPr>
            <a:r>
              <a:rPr lang="en-US" altLang="en-US" dirty="0"/>
              <a:t>Ptolemies &amp; Seleucids (11:5-20)</a:t>
            </a:r>
          </a:p>
          <a:p>
            <a:pPr marL="457200" indent="-457200">
              <a:spcBef>
                <a:spcPct val="0"/>
              </a:spcBef>
              <a:spcAft>
                <a:spcPts val="2400"/>
              </a:spcAft>
              <a:buSzPct val="100000"/>
              <a:buAutoNum type="alphaUcPeriod"/>
            </a:pPr>
            <a:r>
              <a:rPr lang="en-US" altLang="en-US" dirty="0"/>
              <a:t>Antiochus (11:21-35)</a:t>
            </a:r>
          </a:p>
          <a:p>
            <a:pPr marL="457200" indent="-457200">
              <a:spcBef>
                <a:spcPct val="0"/>
              </a:spcBef>
              <a:spcAft>
                <a:spcPts val="2400"/>
              </a:spcAft>
              <a:buSzPct val="100000"/>
              <a:buAutoNum type="alphaUcPeriod"/>
            </a:pPr>
            <a:r>
              <a:rPr lang="en-US" altLang="en-US" dirty="0"/>
              <a:t>Antichrist (11:36-45)</a:t>
            </a:r>
          </a:p>
          <a:p>
            <a:pPr marL="457200" indent="-457200">
              <a:spcBef>
                <a:spcPct val="0"/>
              </a:spcBef>
              <a:spcAft>
                <a:spcPts val="2400"/>
              </a:spcAft>
              <a:buSzPct val="100000"/>
              <a:buAutoNum type="alphaUcPeriod"/>
            </a:pPr>
            <a:r>
              <a:rPr lang="en-US" altLang="en-US" dirty="0"/>
              <a:t>Tribulation &amp; Millennium (12:1-13)</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24426740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228600"/>
            <a:ext cx="90678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(11:2</a:t>
            </a:r>
            <a:r>
              <a:rPr lang="en-US" sz="3600" dirty="0">
                <a:effectLst>
                  <a:outerShdw blurRad="38100" dist="38100" dir="2700000" algn="tl">
                    <a:srgbClr val="000000">
                      <a:alpha val="43137"/>
                    </a:srgbClr>
                  </a:outerShdw>
                </a:effectLst>
              </a:rPr>
              <a:t>–12:13</a:t>
            </a:r>
            <a:r>
              <a:rPr lang="en-US" altLang="en-US" sz="3600" dirty="0">
                <a:effectLst>
                  <a:outerShdw blurRad="38100" dist="38100" dir="2700000" algn="tl">
                    <a:srgbClr val="000000">
                      <a:alpha val="43137"/>
                    </a:srgbClr>
                  </a:outerShdw>
                </a:effectLst>
              </a:rPr>
              <a:t>)</a:t>
            </a: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b="1" u="sng" dirty="0">
                <a:solidFill>
                  <a:srgbClr val="FFFFCC"/>
                </a:solidFill>
              </a:rPr>
              <a:t>Persia (11:2)</a:t>
            </a:r>
          </a:p>
          <a:p>
            <a:pPr marL="457200" indent="-457200">
              <a:spcBef>
                <a:spcPct val="0"/>
              </a:spcBef>
              <a:spcAft>
                <a:spcPts val="2400"/>
              </a:spcAft>
              <a:buSzPct val="100000"/>
              <a:buAutoNum type="alphaUcPeriod"/>
            </a:pPr>
            <a:r>
              <a:rPr lang="en-US" altLang="en-US" dirty="0"/>
              <a:t>Greece (</a:t>
            </a:r>
            <a:r>
              <a:rPr lang="en-US" dirty="0">
                <a:effectLst/>
              </a:rPr>
              <a:t>11:3-4</a:t>
            </a:r>
            <a:r>
              <a:rPr lang="en-US" altLang="en-US" dirty="0"/>
              <a:t>)</a:t>
            </a:r>
          </a:p>
          <a:p>
            <a:pPr marL="457200" indent="-457200">
              <a:spcBef>
                <a:spcPct val="0"/>
              </a:spcBef>
              <a:spcAft>
                <a:spcPts val="2400"/>
              </a:spcAft>
              <a:buSzPct val="100000"/>
              <a:buAutoNum type="alphaUcPeriod"/>
            </a:pPr>
            <a:r>
              <a:rPr lang="en-US" altLang="en-US" dirty="0"/>
              <a:t>Ptolemies &amp; Seleucids (11:5-20)</a:t>
            </a:r>
          </a:p>
          <a:p>
            <a:pPr marL="457200" indent="-457200">
              <a:spcBef>
                <a:spcPct val="0"/>
              </a:spcBef>
              <a:spcAft>
                <a:spcPts val="2400"/>
              </a:spcAft>
              <a:buSzPct val="100000"/>
              <a:buAutoNum type="alphaUcPeriod"/>
            </a:pPr>
            <a:r>
              <a:rPr lang="en-US" altLang="en-US" dirty="0"/>
              <a:t>Antiochus (11:21-35)</a:t>
            </a:r>
          </a:p>
          <a:p>
            <a:pPr marL="457200" indent="-457200">
              <a:spcBef>
                <a:spcPct val="0"/>
              </a:spcBef>
              <a:spcAft>
                <a:spcPts val="2400"/>
              </a:spcAft>
              <a:buSzPct val="100000"/>
              <a:buAutoNum type="alphaUcPeriod"/>
            </a:pPr>
            <a:r>
              <a:rPr lang="en-US" altLang="en-US" dirty="0"/>
              <a:t>Antichrist (11:36-45)</a:t>
            </a:r>
          </a:p>
          <a:p>
            <a:pPr marL="457200" indent="-457200">
              <a:spcBef>
                <a:spcPct val="0"/>
              </a:spcBef>
              <a:spcAft>
                <a:spcPts val="2400"/>
              </a:spcAft>
              <a:buSzPct val="100000"/>
              <a:buAutoNum type="alphaUcPeriod"/>
            </a:pPr>
            <a:r>
              <a:rPr lang="en-US" altLang="en-US" dirty="0"/>
              <a:t>Tribulation &amp; Millennium (12:1-13)</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322585086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228600"/>
            <a:ext cx="90678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(11:2</a:t>
            </a:r>
            <a:r>
              <a:rPr lang="en-US" sz="3600" dirty="0">
                <a:effectLst>
                  <a:outerShdw blurRad="38100" dist="38100" dir="2700000" algn="tl">
                    <a:srgbClr val="000000">
                      <a:alpha val="43137"/>
                    </a:srgbClr>
                  </a:outerShdw>
                </a:effectLst>
              </a:rPr>
              <a:t>–12:13</a:t>
            </a:r>
            <a:r>
              <a:rPr lang="en-US" altLang="en-US" sz="3600" dirty="0">
                <a:effectLst>
                  <a:outerShdw blurRad="38100" dist="38100" dir="2700000" algn="tl">
                    <a:srgbClr val="000000">
                      <a:alpha val="43137"/>
                    </a:srgbClr>
                  </a:outerShdw>
                </a:effectLst>
              </a:rPr>
              <a:t>)</a:t>
            </a: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t>Persia (11:2)</a:t>
            </a:r>
          </a:p>
          <a:p>
            <a:pPr marL="457200" indent="-457200">
              <a:spcBef>
                <a:spcPct val="0"/>
              </a:spcBef>
              <a:spcAft>
                <a:spcPts val="2400"/>
              </a:spcAft>
              <a:buSzPct val="100000"/>
              <a:buAutoNum type="alphaUcPeriod"/>
            </a:pPr>
            <a:r>
              <a:rPr lang="en-US" altLang="en-US" b="1" u="sng" dirty="0">
                <a:solidFill>
                  <a:srgbClr val="FFFFCC"/>
                </a:solidFill>
              </a:rPr>
              <a:t>Greece (</a:t>
            </a:r>
            <a:r>
              <a:rPr lang="en-US" b="1" u="sng" dirty="0">
                <a:solidFill>
                  <a:srgbClr val="FFFFCC"/>
                </a:solidFill>
              </a:rPr>
              <a:t>11:3-4</a:t>
            </a:r>
            <a:r>
              <a:rPr lang="en-US" altLang="en-US" b="1" u="sng" dirty="0">
                <a:solidFill>
                  <a:srgbClr val="FFFFCC"/>
                </a:solidFill>
              </a:rPr>
              <a:t>)</a:t>
            </a:r>
          </a:p>
          <a:p>
            <a:pPr marL="457200" indent="-457200">
              <a:spcBef>
                <a:spcPct val="0"/>
              </a:spcBef>
              <a:spcAft>
                <a:spcPts val="2400"/>
              </a:spcAft>
              <a:buSzPct val="100000"/>
              <a:buAutoNum type="alphaUcPeriod"/>
            </a:pPr>
            <a:r>
              <a:rPr lang="en-US" altLang="en-US" dirty="0"/>
              <a:t>Ptolemies &amp; Seleucids (11:5-20)</a:t>
            </a:r>
          </a:p>
          <a:p>
            <a:pPr marL="457200" indent="-457200">
              <a:spcBef>
                <a:spcPct val="0"/>
              </a:spcBef>
              <a:spcAft>
                <a:spcPts val="2400"/>
              </a:spcAft>
              <a:buSzPct val="100000"/>
              <a:buAutoNum type="alphaUcPeriod"/>
            </a:pPr>
            <a:r>
              <a:rPr lang="en-US" altLang="en-US" dirty="0"/>
              <a:t>Antiochus (11:21-35)</a:t>
            </a:r>
          </a:p>
          <a:p>
            <a:pPr marL="457200" indent="-457200">
              <a:spcBef>
                <a:spcPct val="0"/>
              </a:spcBef>
              <a:spcAft>
                <a:spcPts val="2400"/>
              </a:spcAft>
              <a:buSzPct val="100000"/>
              <a:buAutoNum type="alphaUcPeriod"/>
            </a:pPr>
            <a:r>
              <a:rPr lang="en-US" altLang="en-US" dirty="0"/>
              <a:t>Antichrist (11:36-45)</a:t>
            </a:r>
          </a:p>
          <a:p>
            <a:pPr marL="457200" indent="-457200">
              <a:spcBef>
                <a:spcPct val="0"/>
              </a:spcBef>
              <a:spcAft>
                <a:spcPts val="2400"/>
              </a:spcAft>
              <a:buSzPct val="100000"/>
              <a:buAutoNum type="alphaUcPeriod"/>
            </a:pPr>
            <a:r>
              <a:rPr lang="en-US" altLang="en-US" dirty="0"/>
              <a:t>Tribulation &amp; Millennium (12:1-13)</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24857424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a:spLocks noGrp="1" noChangeArrowheads="1"/>
          </p:cNvSpPr>
          <p:nvPr>
            <p:ph type="title"/>
          </p:nvPr>
        </p:nvSpPr>
        <p:spPr>
          <a:xfrm>
            <a:off x="2438400" y="228600"/>
            <a:ext cx="4267200" cy="736600"/>
          </a:xfrm>
        </p:spPr>
        <p:txBody>
          <a:bodyPr/>
          <a:lstStyle/>
          <a:p>
            <a:pPr algn="ctr" eaLnBrk="1" hangingPunct="1"/>
            <a:r>
              <a:rPr lang="en-US" altLang="en-US" sz="4000"/>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rPr>
              <a:t>Historical (1-7):</a:t>
            </a:r>
          </a:p>
          <a:p>
            <a:pPr marL="457200" lvl="1" indent="0" eaLnBrk="1" hangingPunct="1">
              <a:spcBef>
                <a:spcPts val="0"/>
              </a:spcBef>
              <a:spcAft>
                <a:spcPts val="2400"/>
              </a:spcAft>
              <a:buFont typeface="Wingdings"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dirty="0"/>
              <a:t>Intro “Hebrew” (1)</a:t>
            </a:r>
          </a:p>
          <a:p>
            <a:pPr marL="1027113" lvl="1" indent="-569913" eaLnBrk="1" hangingPunct="1">
              <a:spcBef>
                <a:spcPts val="0"/>
              </a:spcBef>
              <a:spcAft>
                <a:spcPts val="2400"/>
              </a:spcAft>
              <a:buSzPct val="100000"/>
              <a:buFont typeface="+mj-lt"/>
              <a:buAutoNum type="alphaUcPeriod"/>
              <a:defRPr/>
            </a:pPr>
            <a:r>
              <a:rPr lang="en-US" sz="3400" b="1" u="sng" dirty="0">
                <a:solidFill>
                  <a:srgbClr val="FFFFCC"/>
                </a:solidFill>
                <a:ea typeface="+mn-ea"/>
                <a:cs typeface="+mn-cs"/>
              </a:rPr>
              <a:t>Aramaic </a:t>
            </a:r>
            <a:r>
              <a:rPr lang="en-US" sz="3400" b="1" i="1" u="sng" dirty="0">
                <a:solidFill>
                  <a:srgbClr val="FFFFCC"/>
                </a:solidFill>
                <a:ea typeface="+mn-ea"/>
                <a:cs typeface="+mn-cs"/>
              </a:rPr>
              <a:t>chiasm</a:t>
            </a:r>
            <a:r>
              <a:rPr lang="en-US" sz="3400" b="1" u="sng" dirty="0">
                <a:solidFill>
                  <a:srgbClr val="FFFFCC"/>
                </a:solidFill>
                <a:ea typeface="+mn-ea"/>
                <a:cs typeface="+mn-cs"/>
              </a:rPr>
              <a:t> (2-7)</a:t>
            </a:r>
          </a:p>
        </p:txBody>
      </p:sp>
      <p:pic>
        <p:nvPicPr>
          <p:cNvPr id="2457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3" y="5334000"/>
            <a:ext cx="3546475" cy="1371600"/>
          </a:xfrm>
          <a:prstGeom prst="rect">
            <a:avLst/>
          </a:prstGeom>
          <a:noFill/>
          <a:ln w="9525">
            <a:noFill/>
            <a:miter lim="800000"/>
            <a:headEnd/>
            <a:tailEnd/>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228600"/>
            <a:ext cx="90678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(11:2</a:t>
            </a:r>
            <a:r>
              <a:rPr lang="en-US" sz="3600" dirty="0">
                <a:effectLst>
                  <a:outerShdw blurRad="38100" dist="38100" dir="2700000" algn="tl">
                    <a:srgbClr val="000000">
                      <a:alpha val="43137"/>
                    </a:srgbClr>
                  </a:outerShdw>
                </a:effectLst>
              </a:rPr>
              <a:t>–12:13</a:t>
            </a:r>
            <a:r>
              <a:rPr lang="en-US" altLang="en-US" sz="3600" dirty="0">
                <a:effectLst>
                  <a:outerShdw blurRad="38100" dist="38100" dir="2700000" algn="tl">
                    <a:srgbClr val="000000">
                      <a:alpha val="43137"/>
                    </a:srgbClr>
                  </a:outerShdw>
                </a:effectLst>
              </a:rPr>
              <a:t>)</a:t>
            </a: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t>Persia (11:2)</a:t>
            </a:r>
          </a:p>
          <a:p>
            <a:pPr marL="457200" indent="-457200">
              <a:spcBef>
                <a:spcPct val="0"/>
              </a:spcBef>
              <a:spcAft>
                <a:spcPts val="2400"/>
              </a:spcAft>
              <a:buSzPct val="100000"/>
              <a:buAutoNum type="alphaUcPeriod"/>
            </a:pPr>
            <a:r>
              <a:rPr lang="en-US" altLang="en-US" dirty="0"/>
              <a:t>Greece (</a:t>
            </a:r>
            <a:r>
              <a:rPr lang="en-US" dirty="0"/>
              <a:t>11:3-4</a:t>
            </a:r>
            <a:r>
              <a:rPr lang="en-US" altLang="en-US" dirty="0"/>
              <a:t>)</a:t>
            </a:r>
          </a:p>
          <a:p>
            <a:pPr marL="457200" indent="-457200">
              <a:spcBef>
                <a:spcPct val="0"/>
              </a:spcBef>
              <a:spcAft>
                <a:spcPts val="2400"/>
              </a:spcAft>
              <a:buSzPct val="100000"/>
              <a:buAutoNum type="alphaUcPeriod"/>
            </a:pPr>
            <a:r>
              <a:rPr lang="en-US" altLang="en-US" b="1" u="sng" dirty="0">
                <a:solidFill>
                  <a:srgbClr val="FFFFCC"/>
                </a:solidFill>
              </a:rPr>
              <a:t>Ptolemies &amp; Seleucids (11:5-20)</a:t>
            </a:r>
          </a:p>
          <a:p>
            <a:pPr marL="457200" indent="-457200">
              <a:spcBef>
                <a:spcPct val="0"/>
              </a:spcBef>
              <a:spcAft>
                <a:spcPts val="2400"/>
              </a:spcAft>
              <a:buSzPct val="100000"/>
              <a:buAutoNum type="alphaUcPeriod"/>
            </a:pPr>
            <a:r>
              <a:rPr lang="en-US" altLang="en-US" dirty="0"/>
              <a:t>Antiochus (11:21-35)</a:t>
            </a:r>
          </a:p>
          <a:p>
            <a:pPr marL="457200" indent="-457200">
              <a:spcBef>
                <a:spcPct val="0"/>
              </a:spcBef>
              <a:spcAft>
                <a:spcPts val="2400"/>
              </a:spcAft>
              <a:buSzPct val="100000"/>
              <a:buAutoNum type="alphaUcPeriod"/>
            </a:pPr>
            <a:r>
              <a:rPr lang="en-US" altLang="en-US" dirty="0"/>
              <a:t>Antichrist (11:36-45)</a:t>
            </a:r>
          </a:p>
          <a:p>
            <a:pPr marL="457200" indent="-457200">
              <a:spcBef>
                <a:spcPct val="0"/>
              </a:spcBef>
              <a:spcAft>
                <a:spcPts val="2400"/>
              </a:spcAft>
              <a:buSzPct val="100000"/>
              <a:buAutoNum type="alphaUcPeriod"/>
            </a:pPr>
            <a:r>
              <a:rPr lang="en-US" altLang="en-US" dirty="0"/>
              <a:t>Tribulation &amp; Millennium (12:1-13)</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248663727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228600"/>
            <a:ext cx="90678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(11:2</a:t>
            </a:r>
            <a:r>
              <a:rPr lang="en-US" sz="3600" dirty="0">
                <a:effectLst>
                  <a:outerShdw blurRad="38100" dist="38100" dir="2700000" algn="tl">
                    <a:srgbClr val="000000">
                      <a:alpha val="43137"/>
                    </a:srgbClr>
                  </a:outerShdw>
                </a:effectLst>
              </a:rPr>
              <a:t>–12:13</a:t>
            </a:r>
            <a:r>
              <a:rPr lang="en-US" altLang="en-US" sz="3600" dirty="0">
                <a:effectLst>
                  <a:outerShdw blurRad="38100" dist="38100" dir="2700000" algn="tl">
                    <a:srgbClr val="000000">
                      <a:alpha val="43137"/>
                    </a:srgbClr>
                  </a:outerShdw>
                </a:effectLst>
              </a:rPr>
              <a:t>)</a:t>
            </a: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t>Persia (11:2)</a:t>
            </a:r>
          </a:p>
          <a:p>
            <a:pPr marL="457200" indent="-457200">
              <a:spcBef>
                <a:spcPct val="0"/>
              </a:spcBef>
              <a:spcAft>
                <a:spcPts val="2400"/>
              </a:spcAft>
              <a:buSzPct val="100000"/>
              <a:buAutoNum type="alphaUcPeriod"/>
            </a:pPr>
            <a:r>
              <a:rPr lang="en-US" altLang="en-US" dirty="0"/>
              <a:t>Greece (</a:t>
            </a:r>
            <a:r>
              <a:rPr lang="en-US" dirty="0"/>
              <a:t>11:3-4</a:t>
            </a:r>
            <a:r>
              <a:rPr lang="en-US" altLang="en-US" dirty="0"/>
              <a:t>)</a:t>
            </a:r>
          </a:p>
          <a:p>
            <a:pPr marL="457200" indent="-457200">
              <a:spcBef>
                <a:spcPct val="0"/>
              </a:spcBef>
              <a:spcAft>
                <a:spcPts val="2400"/>
              </a:spcAft>
              <a:buSzPct val="100000"/>
              <a:buAutoNum type="alphaUcPeriod"/>
            </a:pPr>
            <a:r>
              <a:rPr lang="en-US" altLang="en-US" dirty="0"/>
              <a:t>Ptolemies &amp; Seleucids (11:5-20)</a:t>
            </a:r>
          </a:p>
          <a:p>
            <a:pPr marL="457200" indent="-457200">
              <a:spcBef>
                <a:spcPct val="0"/>
              </a:spcBef>
              <a:spcAft>
                <a:spcPts val="2400"/>
              </a:spcAft>
              <a:buSzPct val="100000"/>
              <a:buAutoNum type="alphaUcPeriod"/>
            </a:pPr>
            <a:r>
              <a:rPr lang="en-US" altLang="en-US" b="1" u="sng" dirty="0">
                <a:solidFill>
                  <a:srgbClr val="FFFFCC"/>
                </a:solidFill>
              </a:rPr>
              <a:t>Antiochus (11:21-35)</a:t>
            </a:r>
          </a:p>
          <a:p>
            <a:pPr marL="457200" indent="-457200">
              <a:spcBef>
                <a:spcPct val="0"/>
              </a:spcBef>
              <a:spcAft>
                <a:spcPts val="2400"/>
              </a:spcAft>
              <a:buSzPct val="100000"/>
              <a:buAutoNum type="alphaUcPeriod"/>
            </a:pPr>
            <a:r>
              <a:rPr lang="en-US" altLang="en-US" dirty="0"/>
              <a:t>Antichrist (11:36-45)</a:t>
            </a:r>
          </a:p>
          <a:p>
            <a:pPr marL="457200" indent="-457200">
              <a:spcBef>
                <a:spcPct val="0"/>
              </a:spcBef>
              <a:spcAft>
                <a:spcPts val="2400"/>
              </a:spcAft>
              <a:buSzPct val="100000"/>
              <a:buAutoNum type="alphaUcPeriod"/>
            </a:pPr>
            <a:r>
              <a:rPr lang="en-US" altLang="en-US" dirty="0"/>
              <a:t>Tribulation &amp; Millennium (12:1-13)</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76219503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228600"/>
            <a:ext cx="90678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(11:2</a:t>
            </a:r>
            <a:r>
              <a:rPr lang="en-US" sz="3600" dirty="0">
                <a:effectLst>
                  <a:outerShdw blurRad="38100" dist="38100" dir="2700000" algn="tl">
                    <a:srgbClr val="000000">
                      <a:alpha val="43137"/>
                    </a:srgbClr>
                  </a:outerShdw>
                </a:effectLst>
              </a:rPr>
              <a:t>–12:13</a:t>
            </a:r>
            <a:r>
              <a:rPr lang="en-US" altLang="en-US" sz="3600" dirty="0">
                <a:effectLst>
                  <a:outerShdw blurRad="38100" dist="38100" dir="2700000" algn="tl">
                    <a:srgbClr val="000000">
                      <a:alpha val="43137"/>
                    </a:srgbClr>
                  </a:outerShdw>
                </a:effectLst>
              </a:rPr>
              <a:t>)</a:t>
            </a: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t>Persia (11:2)</a:t>
            </a:r>
          </a:p>
          <a:p>
            <a:pPr marL="457200" indent="-457200">
              <a:spcBef>
                <a:spcPct val="0"/>
              </a:spcBef>
              <a:spcAft>
                <a:spcPts val="2400"/>
              </a:spcAft>
              <a:buSzPct val="100000"/>
              <a:buAutoNum type="alphaUcPeriod"/>
            </a:pPr>
            <a:r>
              <a:rPr lang="en-US" altLang="en-US" dirty="0"/>
              <a:t>Greece (</a:t>
            </a:r>
            <a:r>
              <a:rPr lang="en-US" dirty="0"/>
              <a:t>11:3-4</a:t>
            </a:r>
            <a:r>
              <a:rPr lang="en-US" altLang="en-US" dirty="0"/>
              <a:t>)</a:t>
            </a:r>
          </a:p>
          <a:p>
            <a:pPr marL="457200" indent="-457200">
              <a:spcBef>
                <a:spcPct val="0"/>
              </a:spcBef>
              <a:spcAft>
                <a:spcPts val="2400"/>
              </a:spcAft>
              <a:buSzPct val="100000"/>
              <a:buAutoNum type="alphaUcPeriod"/>
            </a:pPr>
            <a:r>
              <a:rPr lang="en-US" altLang="en-US" dirty="0"/>
              <a:t>Ptolemies &amp; Seleucids (11:5-20)</a:t>
            </a:r>
          </a:p>
          <a:p>
            <a:pPr marL="457200" indent="-457200">
              <a:spcBef>
                <a:spcPct val="0"/>
              </a:spcBef>
              <a:spcAft>
                <a:spcPts val="2400"/>
              </a:spcAft>
              <a:buSzPct val="100000"/>
              <a:buAutoNum type="alphaUcPeriod"/>
            </a:pPr>
            <a:r>
              <a:rPr lang="en-US" altLang="en-US" dirty="0"/>
              <a:t>Antiochus (11:21-35)</a:t>
            </a:r>
          </a:p>
          <a:p>
            <a:pPr marL="457200" indent="-457200">
              <a:spcBef>
                <a:spcPct val="0"/>
              </a:spcBef>
              <a:spcAft>
                <a:spcPts val="2400"/>
              </a:spcAft>
              <a:buSzPct val="100000"/>
              <a:buAutoNum type="alphaUcPeriod"/>
            </a:pPr>
            <a:r>
              <a:rPr lang="en-US" altLang="en-US" b="1" u="sng" dirty="0">
                <a:solidFill>
                  <a:srgbClr val="FFFFCC"/>
                </a:solidFill>
              </a:rPr>
              <a:t>Antichrist (11:36-45)</a:t>
            </a:r>
          </a:p>
          <a:p>
            <a:pPr marL="457200" indent="-457200">
              <a:spcBef>
                <a:spcPct val="0"/>
              </a:spcBef>
              <a:spcAft>
                <a:spcPts val="2400"/>
              </a:spcAft>
              <a:buSzPct val="100000"/>
              <a:buAutoNum type="alphaUcPeriod"/>
            </a:pPr>
            <a:r>
              <a:rPr lang="en-US" altLang="en-US" dirty="0"/>
              <a:t>Tribulation &amp; Millennium (12:1-13)</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386431777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228600"/>
            <a:ext cx="90678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(11:2</a:t>
            </a:r>
            <a:r>
              <a:rPr lang="en-US" sz="3600" dirty="0">
                <a:effectLst>
                  <a:outerShdw blurRad="38100" dist="38100" dir="2700000" algn="tl">
                    <a:srgbClr val="000000">
                      <a:alpha val="43137"/>
                    </a:srgbClr>
                  </a:outerShdw>
                </a:effectLst>
              </a:rPr>
              <a:t>–12:13</a:t>
            </a:r>
            <a:r>
              <a:rPr lang="en-US" altLang="en-US" sz="3600" dirty="0">
                <a:effectLst>
                  <a:outerShdw blurRad="38100" dist="38100" dir="2700000" algn="tl">
                    <a:srgbClr val="000000">
                      <a:alpha val="43137"/>
                    </a:srgbClr>
                  </a:outerShdw>
                </a:effectLst>
              </a:rPr>
              <a:t>)</a:t>
            </a: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t>Persia (11:2)</a:t>
            </a:r>
          </a:p>
          <a:p>
            <a:pPr marL="457200" indent="-457200">
              <a:spcBef>
                <a:spcPct val="0"/>
              </a:spcBef>
              <a:spcAft>
                <a:spcPts val="2400"/>
              </a:spcAft>
              <a:buSzPct val="100000"/>
              <a:buAutoNum type="alphaUcPeriod"/>
            </a:pPr>
            <a:r>
              <a:rPr lang="en-US" altLang="en-US" dirty="0"/>
              <a:t>Greece (</a:t>
            </a:r>
            <a:r>
              <a:rPr lang="en-US" dirty="0"/>
              <a:t>11:3-4</a:t>
            </a:r>
            <a:r>
              <a:rPr lang="en-US" altLang="en-US" dirty="0"/>
              <a:t>)</a:t>
            </a:r>
          </a:p>
          <a:p>
            <a:pPr marL="457200" indent="-457200">
              <a:spcBef>
                <a:spcPct val="0"/>
              </a:spcBef>
              <a:spcAft>
                <a:spcPts val="2400"/>
              </a:spcAft>
              <a:buSzPct val="100000"/>
              <a:buAutoNum type="alphaUcPeriod"/>
            </a:pPr>
            <a:r>
              <a:rPr lang="en-US" altLang="en-US" dirty="0"/>
              <a:t>Ptolemies &amp; Seleucids (11:5-20)</a:t>
            </a:r>
          </a:p>
          <a:p>
            <a:pPr marL="457200" indent="-457200">
              <a:spcBef>
                <a:spcPct val="0"/>
              </a:spcBef>
              <a:spcAft>
                <a:spcPts val="2400"/>
              </a:spcAft>
              <a:buSzPct val="100000"/>
              <a:buAutoNum type="alphaUcPeriod"/>
            </a:pPr>
            <a:r>
              <a:rPr lang="en-US" altLang="en-US" dirty="0"/>
              <a:t>Antiochus (11:21-35)</a:t>
            </a:r>
          </a:p>
          <a:p>
            <a:pPr marL="457200" indent="-457200">
              <a:spcBef>
                <a:spcPct val="0"/>
              </a:spcBef>
              <a:spcAft>
                <a:spcPts val="2400"/>
              </a:spcAft>
              <a:buSzPct val="100000"/>
              <a:buAutoNum type="alphaUcPeriod"/>
            </a:pPr>
            <a:r>
              <a:rPr lang="en-US" altLang="en-US" dirty="0"/>
              <a:t>Antichrist (11:36-45)</a:t>
            </a:r>
          </a:p>
          <a:p>
            <a:pPr marL="457200" indent="-457200">
              <a:spcBef>
                <a:spcPct val="0"/>
              </a:spcBef>
              <a:spcAft>
                <a:spcPts val="2400"/>
              </a:spcAft>
              <a:buSzPct val="100000"/>
              <a:buAutoNum type="alphaUcPeriod"/>
            </a:pPr>
            <a:r>
              <a:rPr lang="en-US" altLang="en-US" b="1" u="sng" dirty="0">
                <a:solidFill>
                  <a:srgbClr val="FFFFCC"/>
                </a:solidFill>
              </a:rPr>
              <a:t>Tribulation &amp; Millennium (12:1-13)</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426022690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t>The Setting (10:1-3)</a:t>
            </a:r>
          </a:p>
          <a:p>
            <a:pPr marL="574675" indent="-574675">
              <a:spcBef>
                <a:spcPct val="0"/>
              </a:spcBef>
              <a:spcAft>
                <a:spcPts val="3600"/>
              </a:spcAft>
              <a:buSzPct val="100000"/>
              <a:buFont typeface="Times New Roman" pitchFamily="18" charset="0"/>
              <a:buAutoNum type="romanUcPeriod"/>
            </a:pPr>
            <a:r>
              <a:rPr lang="en-US" altLang="en-US" sz="2800" dirty="0"/>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t>Explanation of the Heavenly Messenger (10:1</a:t>
            </a:r>
            <a:r>
              <a:rPr lang="en-US" sz="2800" dirty="0"/>
              <a:t>–</a:t>
            </a:r>
            <a:r>
              <a:rPr lang="en-US" altLang="en-US" sz="2800" dirty="0"/>
              <a:t>11:1)</a:t>
            </a:r>
          </a:p>
          <a:p>
            <a:pPr marL="574675" indent="-574675">
              <a:spcBef>
                <a:spcPct val="0"/>
              </a:spcBef>
              <a:spcAft>
                <a:spcPts val="3600"/>
              </a:spcAft>
              <a:buSzPct val="100000"/>
              <a:buFont typeface="Times New Roman" pitchFamily="18" charset="0"/>
              <a:buAutoNum type="romanUcPeriod"/>
            </a:pPr>
            <a:r>
              <a:rPr lang="en-US" altLang="en-US" sz="2800" dirty="0"/>
              <a:t>The Prophecy of the Heavenly Messenger (11:2</a:t>
            </a:r>
            <a:r>
              <a:rPr lang="en-US" sz="2800" dirty="0"/>
              <a:t>–</a:t>
            </a:r>
            <a:r>
              <a:rPr lang="en-US" altLang="en-US" sz="2800" dirty="0"/>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60362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8776408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304800"/>
            <a:ext cx="6096000" cy="1295400"/>
          </a:xfrm>
        </p:spPr>
        <p:txBody>
          <a:bodyPr/>
          <a:lstStyle/>
          <a:p>
            <a:pPr algn="ctr" eaLnBrk="1" hangingPunct="1"/>
            <a:r>
              <a:rPr lang="en-US" altLang="en-US" dirty="0"/>
              <a:t>Purpose</a:t>
            </a:r>
          </a:p>
        </p:txBody>
      </p:sp>
      <p:sp>
        <p:nvSpPr>
          <p:cNvPr id="35843" name="Rectangle 3"/>
          <p:cNvSpPr>
            <a:spLocks noGrp="1" noChangeArrowheads="1"/>
          </p:cNvSpPr>
          <p:nvPr>
            <p:ph type="body" idx="1"/>
          </p:nvPr>
        </p:nvSpPr>
        <p:spPr>
          <a:xfrm>
            <a:off x="457200" y="1768415"/>
            <a:ext cx="8229600" cy="4114800"/>
          </a:xfrm>
        </p:spPr>
        <p:txBody>
          <a:bodyPr/>
          <a:lstStyle/>
          <a:p>
            <a:pPr marL="0" indent="0" algn="just" eaLnBrk="1" hangingPunct="1">
              <a:spcBef>
                <a:spcPts val="0"/>
              </a:spcBef>
              <a:spcAft>
                <a:spcPts val="2400"/>
              </a:spcAft>
              <a:buNone/>
              <a:defRPr/>
            </a:pPr>
            <a:r>
              <a:rPr lang="en-US" sz="3600" dirty="0"/>
              <a:t>To encourage Judah by emphasizing  the sovereignty of God during the Babylonian captivity and to teach  Judah how to live while outside the land</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92618" y="51816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6896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1754326"/>
          </a:xfrm>
          <a:prstGeom prst="rect">
            <a:avLst/>
          </a:prstGeom>
        </p:spPr>
        <p:txBody>
          <a:bodyPr wrap="square">
            <a:spAutoFit/>
          </a:bodyPr>
          <a:lstStyle/>
          <a:p>
            <a:pPr algn="just">
              <a:defRPr/>
            </a:pP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bless you and keep you; </a:t>
            </a: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make his face shine on you and be gracious to you; </a:t>
            </a: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4149" y="1085850"/>
            <a:ext cx="4124302" cy="223133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5602" name="Group 2"/>
          <p:cNvGrpSpPr>
            <a:grpSpLocks/>
          </p:cNvGrpSpPr>
          <p:nvPr/>
        </p:nvGrpSpPr>
        <p:grpSpPr bwMode="auto">
          <a:xfrm>
            <a:off x="457200" y="2590800"/>
            <a:ext cx="1752600" cy="2971800"/>
            <a:chOff x="672" y="1152"/>
            <a:chExt cx="1104" cy="2400"/>
          </a:xfrm>
        </p:grpSpPr>
        <p:sp>
          <p:nvSpPr>
            <p:cNvPr id="25605"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5606"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560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5662613"/>
            <a:ext cx="2819400" cy="1090612"/>
          </a:xfrm>
          <a:prstGeom prst="rect">
            <a:avLst/>
          </a:prstGeom>
          <a:noFill/>
          <a:ln w="9525">
            <a:noFill/>
            <a:miter lim="800000"/>
            <a:headEnd/>
            <a:tailEnd/>
          </a:ln>
        </p:spPr>
      </p:pic>
      <p:sp>
        <p:nvSpPr>
          <p:cNvPr id="25604"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52400" y="1143000"/>
            <a:ext cx="8763000" cy="49530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rPr>
              <a:t>Prophetic (8-12):</a:t>
            </a:r>
          </a:p>
          <a:p>
            <a:pPr marL="457200" lvl="1" indent="0" eaLnBrk="1" hangingPunct="1">
              <a:spcBef>
                <a:spcPts val="0"/>
              </a:spcBef>
              <a:spcAft>
                <a:spcPts val="2400"/>
              </a:spcAft>
              <a:buFont typeface="Wingdings" pitchFamily="2" charset="2"/>
              <a:buNone/>
              <a:defRPr/>
            </a:pPr>
            <a:r>
              <a:rPr lang="en-US" sz="3400" dirty="0"/>
              <a:t>Angel interprets, 1st person, Jewish nation, Hebrew</a:t>
            </a:r>
          </a:p>
          <a:p>
            <a:pPr marL="1027113" lvl="1" indent="-569913" eaLnBrk="1" hangingPunct="1">
              <a:spcBef>
                <a:spcPts val="0"/>
              </a:spcBef>
              <a:spcAft>
                <a:spcPts val="2400"/>
              </a:spcAft>
              <a:buSzPct val="100000"/>
              <a:buFont typeface="+mj-lt"/>
              <a:buAutoNum type="alphaUcPeriod"/>
              <a:defRPr/>
            </a:pPr>
            <a:r>
              <a:rPr lang="en-US" sz="3400" dirty="0"/>
              <a:t>Ram &amp; Goat (8)</a:t>
            </a:r>
          </a:p>
          <a:p>
            <a:pPr marL="1027113" lvl="1" indent="-569913" eaLnBrk="1" hangingPunct="1">
              <a:spcBef>
                <a:spcPts val="0"/>
              </a:spcBef>
              <a:spcAft>
                <a:spcPts val="2400"/>
              </a:spcAft>
              <a:buSzPct val="100000"/>
              <a:buFont typeface="+mj-lt"/>
              <a:buAutoNum type="alphaUcPeriod"/>
              <a:defRPr/>
            </a:pPr>
            <a:r>
              <a:rPr lang="en-US" sz="3400" dirty="0"/>
              <a:t>70 weeks (9)</a:t>
            </a:r>
          </a:p>
          <a:p>
            <a:pPr marL="1027113" lvl="1" indent="-569913" eaLnBrk="1" hangingPunct="1">
              <a:spcBef>
                <a:spcPts val="0"/>
              </a:spcBef>
              <a:spcAft>
                <a:spcPts val="2400"/>
              </a:spcAft>
              <a:buSzPct val="100000"/>
              <a:buFont typeface="+mj-lt"/>
              <a:buAutoNum type="alphaUcPeriod"/>
              <a:defRPr/>
            </a:pPr>
            <a:r>
              <a:rPr lang="en-US" sz="3400" dirty="0"/>
              <a:t>Final vision (10-12)</a:t>
            </a:r>
          </a:p>
        </p:txBody>
      </p:sp>
      <p:pic>
        <p:nvPicPr>
          <p:cNvPr id="22530"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68925" y="5381625"/>
            <a:ext cx="3546475" cy="1371600"/>
          </a:xfrm>
          <a:prstGeom prst="rect">
            <a:avLst/>
          </a:prstGeom>
          <a:noFill/>
          <a:ln w="9525">
            <a:noFill/>
            <a:miter lim="800000"/>
            <a:headEnd/>
            <a:tailEnd/>
          </a:ln>
        </p:spPr>
      </p:pic>
      <p:sp>
        <p:nvSpPr>
          <p:cNvPr id="22531" name="Rectangle 6"/>
          <p:cNvSpPr>
            <a:spLocks noGrp="1" noChangeArrowheads="1"/>
          </p:cNvSpPr>
          <p:nvPr>
            <p:ph type="title"/>
          </p:nvPr>
        </p:nvSpPr>
        <p:spPr>
          <a:xfrm>
            <a:off x="2438400" y="228600"/>
            <a:ext cx="4267200" cy="762000"/>
          </a:xfrm>
        </p:spPr>
        <p:txBody>
          <a:bodyPr/>
          <a:lstStyle/>
          <a:p>
            <a:pPr algn="ctr" eaLnBrk="1" hangingPunct="1"/>
            <a:r>
              <a:rPr lang="en-US" altLang="en-US" sz="4000"/>
              <a:t>Synthetic Outline</a:t>
            </a:r>
          </a:p>
        </p:txBody>
      </p:sp>
    </p:spTree>
    <p:extLst>
      <p:ext uri="{BB962C8B-B14F-4D97-AF65-F5344CB8AC3E}">
        <p14:creationId xmlns:p14="http://schemas.microsoft.com/office/powerpoint/2010/main" val="23631518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52400" y="1143000"/>
            <a:ext cx="8763000" cy="49530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rPr>
              <a:t>Prophetic (8-12):</a:t>
            </a:r>
          </a:p>
          <a:p>
            <a:pPr marL="457200" lvl="1" indent="0" eaLnBrk="1" hangingPunct="1">
              <a:spcBef>
                <a:spcPts val="0"/>
              </a:spcBef>
              <a:spcAft>
                <a:spcPts val="2400"/>
              </a:spcAft>
              <a:buFont typeface="Wingdings" pitchFamily="2" charset="2"/>
              <a:buNone/>
              <a:defRPr/>
            </a:pPr>
            <a:r>
              <a:rPr lang="en-US" sz="3400" dirty="0"/>
              <a:t>Angel interprets, 1st person, Jewish nation, Hebrew</a:t>
            </a:r>
          </a:p>
          <a:p>
            <a:pPr marL="1027113" lvl="1" indent="-569913" eaLnBrk="1" hangingPunct="1">
              <a:spcBef>
                <a:spcPts val="0"/>
              </a:spcBef>
              <a:spcAft>
                <a:spcPts val="2400"/>
              </a:spcAft>
              <a:buSzPct val="100000"/>
              <a:buFont typeface="+mj-lt"/>
              <a:buAutoNum type="alphaUcPeriod"/>
              <a:defRPr/>
            </a:pPr>
            <a:r>
              <a:rPr lang="en-US" sz="3400" dirty="0"/>
              <a:t>Ram &amp; Goat (8)</a:t>
            </a:r>
          </a:p>
          <a:p>
            <a:pPr marL="1027113" lvl="1" indent="-569913" eaLnBrk="1" hangingPunct="1">
              <a:spcBef>
                <a:spcPts val="0"/>
              </a:spcBef>
              <a:spcAft>
                <a:spcPts val="2400"/>
              </a:spcAft>
              <a:buSzPct val="100000"/>
              <a:buFont typeface="+mj-lt"/>
              <a:buAutoNum type="alphaUcPeriod"/>
              <a:defRPr/>
            </a:pPr>
            <a:r>
              <a:rPr lang="en-US" sz="3400" dirty="0"/>
              <a:t>70 weeks (9)</a:t>
            </a:r>
          </a:p>
          <a:p>
            <a:pPr marL="1027113" lvl="1" indent="-569913" eaLnBrk="1" hangingPunct="1">
              <a:spcBef>
                <a:spcPts val="0"/>
              </a:spcBef>
              <a:spcAft>
                <a:spcPts val="2400"/>
              </a:spcAft>
              <a:buSzPct val="100000"/>
              <a:buFont typeface="+mj-lt"/>
              <a:buAutoNum type="alphaUcPeriod"/>
              <a:defRPr/>
            </a:pPr>
            <a:r>
              <a:rPr lang="en-US" sz="3400" b="1" u="sng" dirty="0">
                <a:solidFill>
                  <a:srgbClr val="FFFFCC"/>
                </a:solidFill>
              </a:rPr>
              <a:t>Final vision (10-12)</a:t>
            </a:r>
          </a:p>
        </p:txBody>
      </p:sp>
      <p:pic>
        <p:nvPicPr>
          <p:cNvPr id="22530"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68925" y="5381625"/>
            <a:ext cx="3546475" cy="1371600"/>
          </a:xfrm>
          <a:prstGeom prst="rect">
            <a:avLst/>
          </a:prstGeom>
          <a:noFill/>
          <a:ln w="9525">
            <a:noFill/>
            <a:miter lim="800000"/>
            <a:headEnd/>
            <a:tailEnd/>
          </a:ln>
        </p:spPr>
      </p:pic>
      <p:sp>
        <p:nvSpPr>
          <p:cNvPr id="22531" name="Rectangle 6"/>
          <p:cNvSpPr>
            <a:spLocks noGrp="1" noChangeArrowheads="1"/>
          </p:cNvSpPr>
          <p:nvPr>
            <p:ph type="title"/>
          </p:nvPr>
        </p:nvSpPr>
        <p:spPr>
          <a:xfrm>
            <a:off x="2438400" y="228600"/>
            <a:ext cx="4267200" cy="762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330044636"/>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17274</TotalTime>
  <Words>2360</Words>
  <Application>Microsoft Office PowerPoint</Application>
  <PresentationFormat>On-screen Show (4:3)</PresentationFormat>
  <Paragraphs>430</Paragraphs>
  <Slides>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Times New Roman</vt:lpstr>
      <vt:lpstr>Wingdings</vt:lpstr>
      <vt:lpstr>Azure</vt:lpstr>
      <vt:lpstr>THE BOOK OF DANIEL</vt:lpstr>
      <vt:lpstr>Message</vt:lpstr>
      <vt:lpstr>Purpose</vt:lpstr>
      <vt:lpstr>Synthetic Outline</vt:lpstr>
      <vt:lpstr>Synthetic Outline</vt:lpstr>
      <vt:lpstr>Synthetic Outline</vt:lpstr>
      <vt:lpstr>Synthetic Outline</vt:lpstr>
      <vt:lpstr>Synthetic Outline</vt:lpstr>
      <vt:lpstr>Synthetic Outline</vt:lpstr>
      <vt:lpstr>PowerPoint Presentation</vt:lpstr>
      <vt:lpstr>Chapter 10–12 Outline</vt:lpstr>
      <vt:lpstr>Chapter 10–12 Outline</vt:lpstr>
      <vt:lpstr>I. The Setting (10:1-3)</vt:lpstr>
      <vt:lpstr>I. The Setting (10:1-3)</vt:lpstr>
      <vt:lpstr>I. The Setting (10:1-3)</vt:lpstr>
      <vt:lpstr>Succession of Gentile Rulers</vt:lpstr>
      <vt:lpstr>Succession of Gentile Rulers</vt:lpstr>
      <vt:lpstr>I. The Setting (10:1-3)</vt:lpstr>
      <vt:lpstr>PowerPoint Presentation</vt:lpstr>
      <vt:lpstr>PowerPoint Presentation</vt:lpstr>
      <vt:lpstr>PowerPoint Presentation</vt:lpstr>
      <vt:lpstr>PowerPoint Presentation</vt:lpstr>
      <vt:lpstr>Cyrus Cylinder</vt:lpstr>
      <vt:lpstr>PowerPoint Presentation</vt:lpstr>
      <vt:lpstr>PowerPoint Presentation</vt:lpstr>
      <vt:lpstr>PowerPoint Presentation</vt:lpstr>
      <vt:lpstr>R.C. Sproul Knowing Scripture (Downers Grove, IL: InterVarsity Press, 1977), 15-17. </vt:lpstr>
      <vt:lpstr>R.C. Sproul Knowing Scripture (Downers Grove, IL: InterVarsity Press, 1977), 15-17. </vt:lpstr>
      <vt:lpstr>PowerPoint Presentation</vt:lpstr>
      <vt:lpstr>PowerPoint Presentation</vt:lpstr>
      <vt:lpstr>I. The Setting (10:1-3)</vt:lpstr>
      <vt:lpstr>Chapter 10–12 Outline</vt:lpstr>
      <vt:lpstr>II. Arrival of the Heavenly Messenger (10:4-9)</vt:lpstr>
      <vt:lpstr>II. Arrival of the Heavenly Messenger (10:4-9)</vt:lpstr>
      <vt:lpstr>PowerPoint Presentation</vt:lpstr>
      <vt:lpstr>PowerPoint Presentation</vt:lpstr>
      <vt:lpstr>II. Arrival of the Heavenly Messenger (10:4-9)</vt:lpstr>
      <vt:lpstr>II. Arrival of the Heavenly Messenger (10:4-9)</vt:lpstr>
      <vt:lpstr>II. Arrival of the Heavenly Messenger (10:4-9)</vt:lpstr>
      <vt:lpstr>Chapter 10–12 Outline</vt:lpstr>
      <vt:lpstr>III. Explanation of the Heavenly Messenger (10:10–11:1)</vt:lpstr>
      <vt:lpstr>III. Explanation of the Heavenly Messenger (10:10–11:1)</vt:lpstr>
      <vt:lpstr>PowerPoint Presentation</vt:lpstr>
      <vt:lpstr>Israel’s Three Blessings to the World (Gen 12:3b)</vt:lpstr>
      <vt:lpstr>Old Satan Deluder Law: 1642 Massachusetts Church of the Holy Trinity v. U.S., 143 U.S. 457, 467 (1892)</vt:lpstr>
      <vt:lpstr>III. Explanation of the Heavenly Messenger (10:10–11:1)</vt:lpstr>
      <vt:lpstr>III. Explanation of the Heavenly Messenger (10:10–11:1)</vt:lpstr>
      <vt:lpstr>III. Explanation of the Heavenly Messenger (10:10–11:1)</vt:lpstr>
      <vt:lpstr>2. Daniel’s Reaction (15-19)</vt:lpstr>
      <vt:lpstr>2. Daniel’s Reaction (15-19)</vt:lpstr>
      <vt:lpstr>2. Daniel’s Reaction (15-19)</vt:lpstr>
      <vt:lpstr>III. Explanation of the Heavenly Messenger (10:10–11:1)</vt:lpstr>
      <vt:lpstr>CHART1</vt:lpstr>
      <vt:lpstr>PowerPoint Presentation</vt:lpstr>
      <vt:lpstr>PowerPoint Presentation</vt:lpstr>
      <vt:lpstr>Chapter 10–12 Outline</vt:lpstr>
      <vt:lpstr>IV. The Prophecy of the Heavenly Messenger (11:2–12:13)</vt:lpstr>
      <vt:lpstr>IV. The Prophecy of the Heavenly Messenger (11:2–12:13)</vt:lpstr>
      <vt:lpstr>IV. The Prophecy of the Heavenly Messenger (11:2–12:13)</vt:lpstr>
      <vt:lpstr>IV. The Prophecy of the Heavenly Messenger (11:2–12:13)</vt:lpstr>
      <vt:lpstr>IV. The Prophecy of the Heavenly Messenger (11:2–12:13)</vt:lpstr>
      <vt:lpstr>IV. The Prophecy of the Heavenly Messenger (11:2–12:13)</vt:lpstr>
      <vt:lpstr>IV. The Prophecy of the Heavenly Messenger (11:2–12:13)</vt:lpstr>
      <vt:lpstr>Conclusion</vt:lpstr>
      <vt:lpstr>Chapter 10–12 Outline</vt:lpstr>
      <vt:lpstr>PowerPoint Presentation</vt:lpstr>
      <vt:lpstr>Purpose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Andy Woods</cp:lastModifiedBy>
  <cp:revision>1730</cp:revision>
  <cp:lastPrinted>2017-02-05T01:03:10Z</cp:lastPrinted>
  <dcterms:created xsi:type="dcterms:W3CDTF">2009-03-17T12:21:13Z</dcterms:created>
  <dcterms:modified xsi:type="dcterms:W3CDTF">2017-11-05T03:03:32Z</dcterms:modified>
</cp:coreProperties>
</file>