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handoutMasterIdLst>
    <p:handoutMasterId r:id="rId52"/>
  </p:handoutMasterIdLst>
  <p:sldIdLst>
    <p:sldId id="2408" r:id="rId2"/>
    <p:sldId id="2391" r:id="rId3"/>
    <p:sldId id="3458" r:id="rId4"/>
    <p:sldId id="3402" r:id="rId5"/>
    <p:sldId id="3459" r:id="rId6"/>
    <p:sldId id="3489" r:id="rId7"/>
    <p:sldId id="3463" r:id="rId8"/>
    <p:sldId id="3462" r:id="rId9"/>
    <p:sldId id="3452" r:id="rId10"/>
    <p:sldId id="3453" r:id="rId11"/>
    <p:sldId id="3435" r:id="rId12"/>
    <p:sldId id="3465" r:id="rId13"/>
    <p:sldId id="3466" r:id="rId14"/>
    <p:sldId id="3403" r:id="rId15"/>
    <p:sldId id="3467" r:id="rId16"/>
    <p:sldId id="3455" r:id="rId17"/>
    <p:sldId id="3454" r:id="rId18"/>
    <p:sldId id="3468" r:id="rId19"/>
    <p:sldId id="3469" r:id="rId20"/>
    <p:sldId id="3470" r:id="rId21"/>
    <p:sldId id="3472" r:id="rId22"/>
    <p:sldId id="3404" r:id="rId23"/>
    <p:sldId id="3473" r:id="rId24"/>
    <p:sldId id="3441" r:id="rId25"/>
    <p:sldId id="3442" r:id="rId26"/>
    <p:sldId id="3443" r:id="rId27"/>
    <p:sldId id="3474" r:id="rId28"/>
    <p:sldId id="3475" r:id="rId29"/>
    <p:sldId id="3476" r:id="rId30"/>
    <p:sldId id="3406" r:id="rId31"/>
    <p:sldId id="3477" r:id="rId32"/>
    <p:sldId id="3478" r:id="rId33"/>
    <p:sldId id="3479" r:id="rId34"/>
    <p:sldId id="3444" r:id="rId35"/>
    <p:sldId id="3446" r:id="rId36"/>
    <p:sldId id="3447" r:id="rId37"/>
    <p:sldId id="3480" r:id="rId38"/>
    <p:sldId id="3405" r:id="rId39"/>
    <p:sldId id="3481" r:id="rId40"/>
    <p:sldId id="3482" r:id="rId41"/>
    <p:sldId id="3483" r:id="rId42"/>
    <p:sldId id="3484" r:id="rId43"/>
    <p:sldId id="3485" r:id="rId44"/>
    <p:sldId id="3486" r:id="rId45"/>
    <p:sldId id="2902" r:id="rId46"/>
    <p:sldId id="3487" r:id="rId47"/>
    <p:sldId id="3448" r:id="rId48"/>
    <p:sldId id="3449" r:id="rId49"/>
    <p:sldId id="3488" r:id="rId5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A50021"/>
    <a:srgbClr val="3333FF"/>
    <a:srgbClr val="FFFF99"/>
    <a:srgbClr val="006600"/>
    <a:srgbClr val="0000FF"/>
    <a:srgbClr val="99FF66"/>
    <a:srgbClr val="33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1654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B871098-312A-4203-BEAF-CC46D88734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>
            <a:lvl1pPr algn="r"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91" tIns="48695" rIns="97391" bIns="48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defTabSz="887723" eaLnBrk="1" hangingPunct="1">
              <a:defRPr sz="1300" dirty="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76" tIns="46939" rIns="93876" bIns="46939" numCol="1" anchor="b" anchorCtr="0" compatLnSpc="1">
            <a:prstTxWarp prst="textNoShape">
              <a:avLst/>
            </a:prstTxWarp>
          </a:bodyPr>
          <a:lstStyle>
            <a:lvl1pPr algn="r" defTabSz="885981" eaLnBrk="1" hangingPunct="1">
              <a:defRPr sz="13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2DD1A1-F99A-4FB8-8776-D254C3D23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87DA-7BEB-48FB-8C3E-B7E5299F1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5A85E-A017-48E2-8C36-B52A3589F659}" type="datetime1">
              <a:rPr lang="en-US"/>
              <a:pPr>
                <a:defRPr/>
              </a:pPr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BA2D-BFD4-43E6-AE9D-591A4F31A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9056-4412-4B54-8DAE-48A6AAA4A3E7}" type="datetime1">
              <a:rPr lang="en-US" altLang="en-US"/>
              <a:pPr>
                <a:defRPr/>
              </a:pPr>
              <a:t>11/11/2017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7918C-E374-44E3-A796-149597BCA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01B1-5D33-4A41-ADD3-F0B3ED5FF78D}" type="datetime1">
              <a:rPr lang="en-US" altLang="en-US"/>
              <a:pPr>
                <a:defRPr/>
              </a:pPr>
              <a:t>11/11/2017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DANIEL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86214-CBB7-4779-9A3A-A0DFE8D29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F4B55-5161-4338-A9FA-A6BD238F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FDA95-8E37-4F5D-B545-267E1C3086AA}" type="datetime1">
              <a:rPr lang="en-US" smtClean="0"/>
              <a:pPr>
                <a:defRPr/>
              </a:pPr>
              <a:t>11/11/2017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560EA-0461-4DCF-A19A-5557BE56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DANIEL 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23255-1375-41C9-8796-950CFED85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35AE-6347-4C79-B46B-5876506ECC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09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8CD070-E302-4B34-BCB0-3C8C3E90496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  <p:sldLayoutId id="2147483678" r:id="rId13"/>
    <p:sldLayoutId id="2147483679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 sz="quarter" idx="4294967295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BOOK OF DANIEL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sz="quarter" idx="4294967295"/>
          </p:nvPr>
        </p:nvSpPr>
        <p:spPr>
          <a:xfrm>
            <a:off x="3009900" y="5486400"/>
            <a:ext cx="3124200" cy="6477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dirty="0">
                <a:cs typeface="Calibri" pitchFamily="34" charset="0"/>
              </a:rPr>
              <a:t>Dr. Andy Woods</a:t>
            </a:r>
          </a:p>
        </p:txBody>
      </p:sp>
      <p:pic>
        <p:nvPicPr>
          <p:cNvPr id="19459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88" y="1906588"/>
            <a:ext cx="7896225" cy="3200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9735"/>
              </p:ext>
            </p:extLst>
          </p:nvPr>
        </p:nvGraphicFramePr>
        <p:xfrm>
          <a:off x="190500" y="117658"/>
          <a:ext cx="8763000" cy="6622684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938018923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94670506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427168731"/>
                    </a:ext>
                  </a:extLst>
                </a:gridCol>
              </a:tblGrid>
              <a:tr h="62386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0" kern="120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Daniel’s Age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173443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EVENTS</a:t>
                      </a:r>
                      <a:endParaRPr lang="en-US" sz="2400" b="1" dirty="0"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FF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305900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Taken to Babylonian captivity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034209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1</a:t>
                      </a:r>
                      <a:r>
                        <a:rPr kumimoji="0" lang="en-US" sz="20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dream (huge image)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6014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3 friends cast into the fiery furnace 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 or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616940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Nebuchadnezzar’s 2nd dream (huge tree)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114041"/>
                  </a:ext>
                </a:extLst>
              </a:tr>
              <a:tr h="68328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Interpreting handwriting of the wall at Belshazzar’s feast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 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018317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Delivered from the den of lions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73481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visions and dreams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Mid-60’s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40694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Daniel’s seventy “sevens” prophecy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Early-80’s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47481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dreams and visions</a:t>
                      </a:r>
                      <a:endParaRPr kumimoji="0" lang="en-US" sz="2000" b="1" i="0" u="sng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Mid-80’s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32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89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59661"/>
              </p:ext>
            </p:extLst>
          </p:nvPr>
        </p:nvGraphicFramePr>
        <p:xfrm>
          <a:off x="114300" y="919163"/>
          <a:ext cx="8915400" cy="5020312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8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lang="en-US" altLang="en-US" sz="36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Three Returns</a:t>
                      </a:r>
                      <a:endParaRPr lang="en-US" sz="3600" b="1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Date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Duration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Persian king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Jewish leader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Scripture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Purpose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 of returnees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538–515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Cyrus (Isa 44:28‒45:1)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Zerubbabel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 1–6; Isaiah 44:28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Rebuilding the temple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50,000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458–457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Artaxerxes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Ezra 7–10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Adorning of the temple and reforming the people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2,000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rd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return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444–432 B.C.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 years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Artaxerxes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Nehemiah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Nehemiah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Rebuilding the wall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1310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>
                <a:ea typeface="+mn-ea"/>
                <a:cs typeface="+mn-cs"/>
              </a:rPr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87CB24E7-5561-4279-9716-87D957992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7562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658014B-6D40-49A8-8805-ED740788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173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Arrival of the Heavenly Messenger (10:4-9)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693"/>
            <a:ext cx="4953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/>
              <a:t>His description (v. 4-6)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/>
              <a:t>Response (v. 7-9)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Daniel’s friends (7)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Daniel (8-9)</a:t>
            </a:r>
          </a:p>
        </p:txBody>
      </p:sp>
      <p:pic>
        <p:nvPicPr>
          <p:cNvPr id="7" name="Picture 5" descr="C:\Documents and Settings\Owner\Application Data\Microsoft\Media Catalog\Downloaded Clips\cl4d\j0194058.wmf">
            <a:extLst>
              <a:ext uri="{FF2B5EF4-FFF2-40B4-BE49-F238E27FC236}">
                <a16:creationId xmlns:a16="http://schemas.microsoft.com/office/drawing/2014/main" id="{8746CAF9-9F74-4F3B-8247-69952661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0428"/>
            <a:ext cx="2767013" cy="21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60DEE8DD-FC60-4238-AF7D-8C7A3B10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261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Arrival of the Heavenly Messenger (10:4-9)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693"/>
            <a:ext cx="4953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His description (v. 4-6)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Response (v. 7-9)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/>
              <a:t>Daniel’s friends (7)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/>
              <a:t>Daniel (8-9)</a:t>
            </a:r>
          </a:p>
        </p:txBody>
      </p:sp>
      <p:pic>
        <p:nvPicPr>
          <p:cNvPr id="7" name="Picture 5" descr="C:\Documents and Settings\Owner\Application Data\Microsoft\Media Catalog\Downloaded Clips\cl4d\j0194058.wmf">
            <a:extLst>
              <a:ext uri="{FF2B5EF4-FFF2-40B4-BE49-F238E27FC236}">
                <a16:creationId xmlns:a16="http://schemas.microsoft.com/office/drawing/2014/main" id="{8746CAF9-9F74-4F3B-8247-69952661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0428"/>
            <a:ext cx="2767013" cy="21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C209FA60-6FD9-4D69-ACA7-EE730E16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8515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E8835-C4F2-41F7-AE9A-5F9FD677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34179"/>
            <a:ext cx="8915401" cy="658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668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20" y="152400"/>
            <a:ext cx="8702161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7395" name="Oval 3"/>
          <p:cNvSpPr>
            <a:spLocks noChangeArrowheads="1"/>
          </p:cNvSpPr>
          <p:nvPr/>
        </p:nvSpPr>
        <p:spPr bwMode="auto">
          <a:xfrm>
            <a:off x="6858000" y="2895600"/>
            <a:ext cx="1600200" cy="990600"/>
          </a:xfrm>
          <a:prstGeom prst="ellipse">
            <a:avLst/>
          </a:prstGeom>
          <a:noFill/>
          <a:ln w="76200">
            <a:solidFill>
              <a:srgbClr val="CC33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912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Arrival of the Heavenly Messenger (10:4-9)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693"/>
            <a:ext cx="4953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His description (v. 4-6)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Response (v. 7-9)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Daniel’s friends (7)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Daniel (8-9)</a:t>
            </a:r>
          </a:p>
        </p:txBody>
      </p:sp>
      <p:pic>
        <p:nvPicPr>
          <p:cNvPr id="7" name="Picture 5" descr="C:\Documents and Settings\Owner\Application Data\Microsoft\Media Catalog\Downloaded Clips\cl4d\j0194058.wmf">
            <a:extLst>
              <a:ext uri="{FF2B5EF4-FFF2-40B4-BE49-F238E27FC236}">
                <a16:creationId xmlns:a16="http://schemas.microsoft.com/office/drawing/2014/main" id="{8746CAF9-9F74-4F3B-8247-69952661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0428"/>
            <a:ext cx="2767013" cy="21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AFBFF437-9CE1-48A2-AEE7-365AAE26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08401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Arrival of the Heavenly Messenger (10:4-9)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693"/>
            <a:ext cx="4953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/>
              <a:t>His description (v. 4-6)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Response (v. 7-9)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Daniel’s friends (7)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Daniel (8-9)</a:t>
            </a:r>
          </a:p>
        </p:txBody>
      </p:sp>
      <p:pic>
        <p:nvPicPr>
          <p:cNvPr id="7" name="Picture 5" descr="C:\Documents and Settings\Owner\Application Data\Microsoft\Media Catalog\Downloaded Clips\cl4d\j0194058.wmf">
            <a:extLst>
              <a:ext uri="{FF2B5EF4-FFF2-40B4-BE49-F238E27FC236}">
                <a16:creationId xmlns:a16="http://schemas.microsoft.com/office/drawing/2014/main" id="{8746CAF9-9F74-4F3B-8247-69952661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0428"/>
            <a:ext cx="2767013" cy="21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10DE5015-7352-4107-9035-6F24EE1E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62675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228600"/>
            <a:ext cx="861060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Arrival of the Heavenly Messenger (10:4-9)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68693"/>
            <a:ext cx="4953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/>
              <a:t>His description (v. 4-6)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Response (v. 7-9)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Daniel’s friends (7)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Daniel (8-9)</a:t>
            </a:r>
          </a:p>
        </p:txBody>
      </p:sp>
      <p:pic>
        <p:nvPicPr>
          <p:cNvPr id="7" name="Picture 5" descr="C:\Documents and Settings\Owner\Application Data\Microsoft\Media Catalog\Downloaded Clips\cl4d\j0194058.wmf">
            <a:extLst>
              <a:ext uri="{FF2B5EF4-FFF2-40B4-BE49-F238E27FC236}">
                <a16:creationId xmlns:a16="http://schemas.microsoft.com/office/drawing/2014/main" id="{8746CAF9-9F74-4F3B-8247-699526611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800428"/>
            <a:ext cx="2767013" cy="214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4DD95045-70B3-41AC-BC80-F35B6E62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4191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Explanation of the Heavenly Messenger (10:1</a:t>
            </a:r>
            <a:r>
              <a:rPr lang="en-US" sz="2800" b="1" u="sng" dirty="0">
                <a:solidFill>
                  <a:srgbClr val="FFFFCC"/>
                </a:solidFill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</a:rPr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385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Explanation of His Visit (10:14</a:t>
            </a:r>
            <a:r>
              <a:rPr lang="en-US" dirty="0"/>
              <a:t>–11:1</a:t>
            </a:r>
            <a:r>
              <a:rPr lang="en-US" altLang="en-US" dirty="0"/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27415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Explanation of His Visit (10:14</a:t>
            </a:r>
            <a:r>
              <a:rPr lang="en-US" dirty="0"/>
              <a:t>–11:1</a:t>
            </a:r>
            <a:r>
              <a:rPr lang="en-US" altLang="en-US" dirty="0"/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0450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76213" y="76200"/>
            <a:ext cx="8791575" cy="24468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Genesis 12:3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I will bless those who bless you, And the one who curses you I will curse.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in you all the families of the earth will be 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 </a:t>
            </a:r>
          </a:p>
        </p:txBody>
      </p:sp>
      <p:pic>
        <p:nvPicPr>
          <p:cNvPr id="4" name="Picture 3" descr="A picture containing transport, aircraft, balloon, accessory&#10;&#10;Description generated with high confidence">
            <a:extLst>
              <a:ext uri="{FF2B5EF4-FFF2-40B4-BE49-F238E27FC236}">
                <a16:creationId xmlns:a16="http://schemas.microsoft.com/office/drawing/2014/main" id="{95CFAD38-067F-4C4E-A925-E982C8A6D0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14" y="2667000"/>
            <a:ext cx="228097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9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243013"/>
          </a:xfrm>
        </p:spPr>
        <p:txBody>
          <a:bodyPr lIns="92075" tIns="46038" rIns="92075" bIns="46038"/>
          <a:lstStyle/>
          <a:p>
            <a:pPr algn="ctr">
              <a:defRPr/>
            </a:pPr>
            <a:r>
              <a:rPr lang="en-US" sz="3600" dirty="0">
                <a:latin typeface="Calibri" panose="020F0502020204030204" pitchFamily="34" charset="0"/>
              </a:rPr>
              <a:t>Israel’s Three Blessings to the World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</a:rPr>
              <a:t>(Gen 12:3b)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19300"/>
            <a:ext cx="4800600" cy="4038600"/>
          </a:xfrm>
          <a:extLst/>
        </p:spPr>
        <p:txBody>
          <a:bodyPr/>
          <a:lstStyle/>
          <a:p>
            <a:pPr marL="514350" indent="-51435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itchFamily="34" charset="0"/>
              </a:rPr>
              <a:t>Scripture (Rom 3:2)</a:t>
            </a:r>
          </a:p>
          <a:p>
            <a:pPr marL="514350" indent="-51435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itchFamily="34" charset="0"/>
              </a:rPr>
              <a:t>Savior (John 4:22)</a:t>
            </a:r>
          </a:p>
          <a:p>
            <a:pPr marL="514350" indent="-51435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arenR"/>
              <a:defRPr/>
            </a:pPr>
            <a:r>
              <a:rPr lang="en-US" dirty="0">
                <a:effectLst>
                  <a:outerShdw blurRad="38100" dist="38100" dir="2700000" algn="tl">
                    <a:srgbClr val="808080"/>
                  </a:outerShdw>
                </a:effectLst>
                <a:latin typeface="Calibri" pitchFamily="34" charset="0"/>
              </a:rPr>
              <a:t>Kingdom (Isa 2:2-3)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921" y="2209800"/>
            <a:ext cx="349927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31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354257" y="228600"/>
            <a:ext cx="8435487" cy="1051949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  <a:buClr>
                <a:srgbClr val="00FFFF"/>
              </a:buClr>
              <a:buSzPct val="75000"/>
              <a:defRPr/>
            </a:pPr>
            <a: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Satan Deluder Law: 1642 Massachusetts</a:t>
            </a:r>
            <a:br>
              <a:rPr lang="en-US" sz="3600" b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Church of the Holy Trinity v. U.S</a:t>
            </a:r>
            <a:r>
              <a:rPr lang="en-US" sz="1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itchFamily="34" charset="0"/>
              </a:rPr>
              <a:t>., 143 U.S. 457, 467 (1892)</a:t>
            </a:r>
            <a:endParaRPr lang="en-US" sz="1600" b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62400" y="1676400"/>
            <a:ext cx="5029200" cy="3962400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“It being one chief project of that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old deluder, Satan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, to keep men from the knowledge of the Scriptures, </a:t>
            </a: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as in former time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…It is therefore ordered…that after the Lord hath increased the settlement…they shall…appoint one within their town, to teach all such children to read…they shall set up a grammar school to instruct youths…”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04" y="1828800"/>
            <a:ext cx="3418423" cy="1828800"/>
          </a:xfrm>
          <a:prstGeom prst="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093" y="4149090"/>
            <a:ext cx="3424340" cy="182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48438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Explanation of His Visit (10:14</a:t>
            </a:r>
            <a:r>
              <a:rPr lang="en-US" b="1" u="sng" dirty="0">
                <a:solidFill>
                  <a:srgbClr val="FFFFCC"/>
                </a:solidFill>
              </a:rPr>
              <a:t>–11:1</a:t>
            </a:r>
            <a:r>
              <a:rPr lang="en-US" altLang="en-US" b="1" u="sng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6094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7974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Continuing spiritual warfare (10:20</a:t>
            </a:r>
            <a:r>
              <a:rPr lang="en-US" dirty="0">
                <a:ea typeface="+mn-ea"/>
                <a:cs typeface="+mn-cs"/>
              </a:rPr>
              <a:t>–11:1)</a:t>
            </a:r>
            <a:endParaRPr lang="en-US" altLang="en-US" dirty="0"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8944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7630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>
                <a:effectLst/>
              </a:rPr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EC0A8BB6-96C2-425E-86EF-B8C13DE0D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52504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10380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7686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4D48CAE-5695-4099-A3F7-EFF4B809B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2100" y="228600"/>
            <a:ext cx="6019800" cy="762000"/>
          </a:xfrm>
        </p:spPr>
        <p:txBody>
          <a:bodyPr/>
          <a:lstStyle/>
          <a:p>
            <a:pPr algn="ctr"/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Daniel’s Reaction (15-19)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6A7AE1F-A24B-4EC7-AD40-BFF773D905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410200" cy="2362200"/>
          </a:xfrm>
        </p:spPr>
        <p:txBody>
          <a:bodyPr/>
          <a:lstStyle/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dirty="0"/>
              <a:t>Problem (v.15-17)</a:t>
            </a:r>
          </a:p>
          <a:p>
            <a:pPr marL="742950" indent="-742950" eaLnBrk="1" hangingPunct="1">
              <a:spcBef>
                <a:spcPct val="0"/>
              </a:spcBef>
              <a:spcAft>
                <a:spcPts val="3600"/>
              </a:spcAft>
              <a:buSzPct val="100000"/>
              <a:buAutoNum type="alphaLcPeriod"/>
              <a:defRPr/>
            </a:pPr>
            <a:r>
              <a:rPr lang="en-US" altLang="en-US" sz="3600" b="1" u="sng" dirty="0">
                <a:solidFill>
                  <a:srgbClr val="FFFFCC"/>
                </a:solidFill>
              </a:rPr>
              <a:t>Solution (v.18-19)</a:t>
            </a:r>
          </a:p>
        </p:txBody>
      </p:sp>
      <p:pic>
        <p:nvPicPr>
          <p:cNvPr id="6" name="Picture 4" descr="C:\WINDOWS\Application Data\Microsoft\Media Catalog\Downloaded Clips\cl26\j0096331.wmf">
            <a:extLst>
              <a:ext uri="{FF2B5EF4-FFF2-40B4-BE49-F238E27FC236}">
                <a16:creationId xmlns:a16="http://schemas.microsoft.com/office/drawing/2014/main" id="{83AA42BB-EE2D-4638-9586-E08EABFA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95399"/>
            <a:ext cx="2971800" cy="367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0375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Explanation of the Heavenly Messenger (10:10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–11:1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37338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Explanation of His Delay (10:10-13)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Explanation of His Visit (10:14</a:t>
            </a:r>
            <a:r>
              <a:rPr lang="en-US" b="1" dirty="0">
                <a:solidFill>
                  <a:srgbClr val="FFFFCC"/>
                </a:solidFill>
              </a:rPr>
              <a:t>–11:1</a:t>
            </a:r>
            <a:r>
              <a:rPr lang="en-US" alt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Purpose of his visit (10:14)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dirty="0">
                <a:ea typeface="+mn-ea"/>
                <a:cs typeface="+mn-cs"/>
              </a:rPr>
              <a:t>Daniel's reaction (10:15-19)</a:t>
            </a:r>
          </a:p>
          <a:p>
            <a:pPr marL="914400" lvl="1" indent="-457200">
              <a:spcBef>
                <a:spcPct val="0"/>
              </a:spcBef>
              <a:spcAft>
                <a:spcPts val="2400"/>
              </a:spcAft>
              <a:buSzPct val="100000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Continuing spiritual warfare (10:20</a:t>
            </a:r>
            <a:r>
              <a:rPr lang="en-US" b="1" u="sng" dirty="0">
                <a:solidFill>
                  <a:srgbClr val="FFFFCC"/>
                </a:solidFill>
                <a:ea typeface="+mn-ea"/>
                <a:cs typeface="+mn-cs"/>
              </a:rPr>
              <a:t>–11:1)</a:t>
            </a:r>
            <a:endParaRPr lang="en-US" altLang="en-US" b="1" u="sng" dirty="0">
              <a:solidFill>
                <a:srgbClr val="FFFFCC"/>
              </a:solidFill>
              <a:ea typeface="+mn-ea"/>
              <a:cs typeface="+mn-cs"/>
            </a:endParaRP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WINDOWS\Application Data\Microsoft\Media Catalog\Downloaded Clips\cl2e\j0116767.wmf">
            <a:extLst>
              <a:ext uri="{FF2B5EF4-FFF2-40B4-BE49-F238E27FC236}">
                <a16:creationId xmlns:a16="http://schemas.microsoft.com/office/drawing/2014/main" id="{B3666431-104B-415C-9E1C-01089A85A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147928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58183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CHART1</a:t>
            </a:r>
          </a:p>
        </p:txBody>
      </p:sp>
      <p:pic>
        <p:nvPicPr>
          <p:cNvPr id="117764" name="Picture 4" descr="4KINGS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48691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EFF93-8B03-4A64-BEEA-475F259B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1219200"/>
            <a:ext cx="8466667" cy="53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DE45D872-BDCF-4AAF-A842-62179CDA4D35}"/>
              </a:ext>
            </a:extLst>
          </p:cNvPr>
          <p:cNvSpPr txBox="1">
            <a:spLocks noChangeArrowheads="1"/>
          </p:cNvSpPr>
          <p:nvPr/>
        </p:nvSpPr>
        <p:spPr>
          <a:xfrm>
            <a:off x="2438400" y="228600"/>
            <a:ext cx="4267200" cy="762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kern="0" dirty="0"/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66239088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48" y="45720"/>
            <a:ext cx="9108705" cy="676656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202406" y="76200"/>
            <a:ext cx="87391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8:20-21 (NASB)</a:t>
            </a:r>
            <a:endParaRPr lang="en-US" altLang="en-US" sz="4000" dirty="0">
              <a:solidFill>
                <a:srgbClr val="FFFFCC"/>
              </a:solidFill>
              <a:effectLst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“</a:t>
            </a:r>
            <a:r>
              <a:rPr lang="en-US" sz="3600" dirty="0"/>
              <a:t>The ram which you saw with the two horns represents the kings of </a:t>
            </a:r>
            <a:r>
              <a:rPr lang="en-US" sz="3600" b="1" u="sng" dirty="0">
                <a:solidFill>
                  <a:srgbClr val="FFFFCC"/>
                </a:solidFill>
              </a:rPr>
              <a:t>Media and Persia</a:t>
            </a:r>
            <a:r>
              <a:rPr lang="en-US" sz="3600" dirty="0"/>
              <a:t>. </a:t>
            </a:r>
            <a:r>
              <a:rPr lang="en-US" sz="3600" baseline="30000" dirty="0"/>
              <a:t>21 </a:t>
            </a:r>
            <a:r>
              <a:rPr lang="en-US" sz="3600" dirty="0"/>
              <a:t>The shaggy goat </a:t>
            </a:r>
            <a:r>
              <a:rPr lang="en-US" sz="3600" i="1" dirty="0"/>
              <a:t>represents</a:t>
            </a:r>
            <a:r>
              <a:rPr lang="en-US" sz="3600" dirty="0"/>
              <a:t> the kingdom of </a:t>
            </a:r>
            <a:r>
              <a:rPr lang="en-US" sz="3600" b="1" u="sng" dirty="0">
                <a:solidFill>
                  <a:srgbClr val="FFFFCC"/>
                </a:solidFill>
              </a:rPr>
              <a:t>Greece</a:t>
            </a:r>
            <a:r>
              <a:rPr lang="en-US" sz="3600" dirty="0"/>
              <a:t>, and the large horn that is between his eyes is the first king.</a:t>
            </a:r>
            <a:r>
              <a:rPr lang="en-US" altLang="en-US" sz="3600" dirty="0">
                <a:solidFill>
                  <a:srgbClr val="FFFFCC"/>
                </a:solidFill>
                <a:effectLst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533012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b="1" u="sng" dirty="0">
                <a:solidFill>
                  <a:srgbClr val="FFFFCC"/>
                </a:solidFill>
              </a:rPr>
              <a:t>The Prophecy of the Heavenly Messenger (11:2</a:t>
            </a:r>
            <a:r>
              <a:rPr lang="en-US" sz="2800" b="1" u="sng" dirty="0">
                <a:solidFill>
                  <a:srgbClr val="FFFFCC"/>
                </a:solidFill>
              </a:rPr>
              <a:t>–</a:t>
            </a:r>
            <a:r>
              <a:rPr lang="en-US" altLang="en-US" sz="2800" b="1" u="sng" dirty="0">
                <a:solidFill>
                  <a:srgbClr val="FFFFCC"/>
                </a:solidFill>
              </a:rPr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6837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6740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>
                <a:effectLst/>
              </a:rPr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585086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AutoNum type="alphaUcPeriod"/>
            </a:pPr>
            <a:r>
              <a:rPr lang="en-US" altLang="en-US" dirty="0"/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AutoNum type="arabicPeriod"/>
            </a:pPr>
            <a:r>
              <a:rPr lang="en-US" altLang="en-US" dirty="0"/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6227E46F-3AB6-4229-AB44-5A0301888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047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Greece (</a:t>
            </a:r>
            <a:r>
              <a:rPr lang="en-US" b="1" u="sng" dirty="0">
                <a:solidFill>
                  <a:srgbClr val="FFFFCC"/>
                </a:solidFill>
              </a:rPr>
              <a:t>11:3-4</a:t>
            </a:r>
            <a:r>
              <a:rPr lang="en-US" altLang="en-US" b="1" u="sng" dirty="0">
                <a:solidFill>
                  <a:srgbClr val="FFFFCC"/>
                </a:solidFill>
              </a:rPr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74248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663727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219503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31777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066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The Prophecy of the Heavenly Messenger (11:2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–12:13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553200" cy="47244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Persia (11:2)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Greece (</a:t>
            </a:r>
            <a:r>
              <a:rPr lang="en-US" dirty="0"/>
              <a:t>11:3-4</a:t>
            </a:r>
            <a:r>
              <a:rPr lang="en-US" altLang="en-US" dirty="0"/>
              <a:t>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Ptolemies &amp; Seleucids (11:5-20)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Antiochus (11:21-35)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dirty="0"/>
              <a:t>Antichrist (11:36-45)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SzPct val="100000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Tribulation &amp; Millennium (12:1-13)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4885" y="1828800"/>
            <a:ext cx="236431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2269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/>
              <a:t>Conclusion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475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10</a:t>
            </a:r>
            <a:r>
              <a:rPr lang="en-US" sz="3600" dirty="0"/>
              <a:t>–12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143000"/>
            <a:ext cx="8877300" cy="3657600"/>
          </a:xfrm>
        </p:spPr>
        <p:txBody>
          <a:bodyPr/>
          <a:lstStyle/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Setting (10:1-3)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Arrival of the Heavenly Messenger (10:4-9)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Explanation of the Heavenly Messenger (10:1</a:t>
            </a:r>
            <a:r>
              <a:rPr lang="en-US" sz="2800" dirty="0"/>
              <a:t>–</a:t>
            </a:r>
            <a:r>
              <a:rPr lang="en-US" altLang="en-US" sz="2800" dirty="0"/>
              <a:t>11:1)</a:t>
            </a:r>
          </a:p>
          <a:p>
            <a:pPr marL="574675" indent="-574675">
              <a:spcBef>
                <a:spcPct val="0"/>
              </a:spcBef>
              <a:spcAft>
                <a:spcPts val="3600"/>
              </a:spcAft>
              <a:buSzPct val="100000"/>
              <a:buFont typeface="Times New Roman" pitchFamily="18" charset="0"/>
              <a:buAutoNum type="romanUcPeriod"/>
            </a:pPr>
            <a:r>
              <a:rPr lang="en-US" altLang="en-US" sz="2800" dirty="0"/>
              <a:t>The Prophecy of the Heavenly Messenger (11:2</a:t>
            </a:r>
            <a:r>
              <a:rPr lang="en-US" sz="2800" dirty="0"/>
              <a:t>–</a:t>
            </a:r>
            <a:r>
              <a:rPr lang="en-US" altLang="en-US" sz="2800" dirty="0"/>
              <a:t>12:13)</a:t>
            </a:r>
          </a:p>
        </p:txBody>
      </p:sp>
      <p:pic>
        <p:nvPicPr>
          <p:cNvPr id="5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05D65879-D84C-4CA3-8649-42AF1F50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0362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66700"/>
            <a:ext cx="2943069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3467100" y="1905000"/>
            <a:ext cx="2209800" cy="28956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/>
              <a:t>Statue </a:t>
            </a:r>
          </a:p>
          <a:p>
            <a:pPr algn="ctr" eaLnBrk="1" hangingPunct="1">
              <a:defRPr/>
            </a:pPr>
            <a:r>
              <a:rPr lang="en-US" altLang="en-US" kern="0" dirty="0"/>
              <a:t>&amp; </a:t>
            </a:r>
          </a:p>
          <a:p>
            <a:pPr algn="ctr" eaLnBrk="1" hangingPunct="1">
              <a:defRPr/>
            </a:pPr>
            <a:r>
              <a:rPr lang="en-US" altLang="en-US" kern="0" dirty="0"/>
              <a:t>Stone</a:t>
            </a:r>
          </a:p>
        </p:txBody>
      </p:sp>
      <p:pic>
        <p:nvPicPr>
          <p:cNvPr id="4" name="Picture 1026" descr="C:\STATUE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4759" y="266700"/>
            <a:ext cx="3150641" cy="632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776408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096000" cy="12954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Purpose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15"/>
            <a:ext cx="8229600" cy="411480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dirty="0"/>
              <a:t>To encourage Judah by emphasizing  the sovereignty of God during the Babylonian captivity and to teach  Judah how to live while outside the land</a:t>
            </a:r>
          </a:p>
        </p:txBody>
      </p:sp>
      <p:pic>
        <p:nvPicPr>
          <p:cNvPr id="4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618" y="51816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6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bless you and keep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make his face shine on you and be gracious to you; </a:t>
            </a: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7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149" y="1085850"/>
            <a:ext cx="4124302" cy="22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u="sng" dirty="0">
                <a:solidFill>
                  <a:srgbClr val="FFFFCC"/>
                </a:solidFill>
              </a:rPr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/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/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Personally (v. 2-3)</a:t>
            </a:r>
          </a:p>
        </p:txBody>
      </p:sp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  <p:pic>
        <p:nvPicPr>
          <p:cNvPr id="8" name="Picture 2" descr="http://slbc.org/wp-content/uploads/2014/09/Book-of-Daniel-weppage.jpg">
            <a:extLst>
              <a:ext uri="{FF2B5EF4-FFF2-40B4-BE49-F238E27FC236}">
                <a16:creationId xmlns:a16="http://schemas.microsoft.com/office/drawing/2014/main" id="{952F4AAD-1E5B-4EEB-B193-7911C81AE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09" y="5334000"/>
            <a:ext cx="35465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6618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>
                <a:ea typeface="+mn-ea"/>
                <a:cs typeface="+mn-cs"/>
              </a:rPr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Personally (v. 2-3)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96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28600"/>
            <a:ext cx="6629400" cy="7620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Succession of Gentile Rulers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66850" y="1143000"/>
            <a:ext cx="6210300" cy="54102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1-4: Nebuchadnezzar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5: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6: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7-8: Belshazzar of Babylon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dirty="0"/>
              <a:t>9: Darius of Media – Persia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400"/>
              </a:spcAft>
            </a:pPr>
            <a:r>
              <a:rPr lang="en-US" b="1" u="sng" dirty="0">
                <a:solidFill>
                  <a:srgbClr val="FFFFCC"/>
                </a:solidFill>
              </a:rPr>
              <a:t>10-12: Cyrus of Media – Persia</a:t>
            </a:r>
          </a:p>
        </p:txBody>
      </p:sp>
    </p:spTree>
    <p:extLst>
      <p:ext uri="{BB962C8B-B14F-4D97-AF65-F5344CB8AC3E}">
        <p14:creationId xmlns:p14="http://schemas.microsoft.com/office/powerpoint/2010/main" val="33708835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099050" cy="6858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Setting (10:1-3)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143000"/>
            <a:ext cx="4572000" cy="3657600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b="1" dirty="0">
                <a:solidFill>
                  <a:srgbClr val="FFFFCC"/>
                </a:solidFill>
              </a:rPr>
              <a:t>Historically (v. 1)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dirty="0">
                <a:ea typeface="+mn-ea"/>
                <a:cs typeface="+mn-cs"/>
              </a:rPr>
              <a:t>Cyrus of Persia</a:t>
            </a:r>
          </a:p>
          <a:p>
            <a:pPr marL="914400" lvl="1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rabicPeriod"/>
            </a:pPr>
            <a:r>
              <a:rPr lang="en-US" altLang="en-US" b="1" u="sng" dirty="0">
                <a:solidFill>
                  <a:srgbClr val="FFFFCC"/>
                </a:solidFill>
                <a:ea typeface="+mn-ea"/>
                <a:cs typeface="+mn-cs"/>
              </a:rPr>
              <a:t>Third year of Cyrus</a:t>
            </a:r>
          </a:p>
          <a:p>
            <a:pPr marL="457200" indent="-457200">
              <a:spcBef>
                <a:spcPct val="0"/>
              </a:spcBef>
              <a:spcAft>
                <a:spcPts val="3600"/>
              </a:spcAft>
              <a:buSzPct val="100000"/>
              <a:buFont typeface="Wingdings" pitchFamily="2" charset="2"/>
              <a:buAutoNum type="alphaUcPeriod"/>
            </a:pPr>
            <a:r>
              <a:rPr lang="en-US" altLang="en-US" dirty="0"/>
              <a:t>Personally (v. 2-3)</a:t>
            </a:r>
          </a:p>
        </p:txBody>
      </p:sp>
      <p:pic>
        <p:nvPicPr>
          <p:cNvPr id="35843" name="Picture 2" descr="http://slbc.org/wp-content/uploads/2014/09/Book-of-Daniel-wep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8762" y="5029200"/>
            <a:ext cx="3546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aniel-7_5-Bear-Beas-Final_edited">
            <a:extLst>
              <a:ext uri="{FF2B5EF4-FFF2-40B4-BE49-F238E27FC236}">
                <a16:creationId xmlns:a16="http://schemas.microsoft.com/office/drawing/2014/main" id="{99CF208B-EB17-4896-96F8-9C83BB5DA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450" y="1033463"/>
            <a:ext cx="1272601" cy="231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54283-3124-4754-AE79-D544EF823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237" y="3526961"/>
            <a:ext cx="223024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3963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roup 30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72485561"/>
              </p:ext>
            </p:extLst>
          </p:nvPr>
        </p:nvGraphicFramePr>
        <p:xfrm>
          <a:off x="76200" y="228602"/>
          <a:ext cx="8991600" cy="64007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CHAPTER AND VERSE IN DANIEL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CHRONOLOGICAL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en-US" sz="2400" b="1" u="none" kern="1200" dirty="0">
                          <a:solidFill>
                            <a:srgbClr val="A5002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BIBLICAL DATE</a:t>
                      </a:r>
                    </a:p>
                  </a:txBody>
                  <a:tcPr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Jehoiakim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603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Nebuchadnezzar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8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Sat. night 10/12/539 (</a:t>
                      </a:r>
                      <a:r>
                        <a:rPr kumimoji="0" lang="en-US" alt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Hoehner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553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551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Belshazzar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771630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9:1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538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  <a:r>
                        <a:rPr kumimoji="0" lang="en-US" altLang="en-US" sz="2400" b="1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</a:t>
                      </a:r>
                      <a:r>
                        <a:rPr kumimoji="0" lang="en-US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Darius</a:t>
                      </a:r>
                    </a:p>
                  </a:txBody>
                  <a:tcPr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839911"/>
                  </a:ext>
                </a:extLst>
              </a:tr>
              <a:tr h="615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10:1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536</a:t>
                      </a:r>
                      <a:endParaRPr kumimoji="0" lang="en-US" sz="24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r>
                        <a:rPr kumimoji="0" lang="en-US" altLang="en-US" sz="2400" b="1" i="0" u="sng" strike="noStrike" kern="1200" cap="none" normalizeH="0" baseline="300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rd</a:t>
                      </a:r>
                      <a:r>
                        <a:rPr kumimoji="0" lang="en-US" altLang="en-US" sz="24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year of Cyrus</a:t>
                      </a:r>
                    </a:p>
                  </a:txBody>
                  <a:tcPr anchor="ctr" horzOverflow="overflow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78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113069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17338</TotalTime>
  <Words>1527</Words>
  <Application>Microsoft Office PowerPoint</Application>
  <PresentationFormat>On-screen Show (4:3)</PresentationFormat>
  <Paragraphs>288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Azure</vt:lpstr>
      <vt:lpstr>THE BOOK OF DANIEL</vt:lpstr>
      <vt:lpstr>Chapter 10–12 Outline</vt:lpstr>
      <vt:lpstr>Chapter 10–12 Outline</vt:lpstr>
      <vt:lpstr>I. The Setting (10:1-3)</vt:lpstr>
      <vt:lpstr>I. The Setting (10:1-3)</vt:lpstr>
      <vt:lpstr>I. The Setting (10:1-3)</vt:lpstr>
      <vt:lpstr>Succession of Gentile Rulers</vt:lpstr>
      <vt:lpstr>I. The Setting (10:1-3)</vt:lpstr>
      <vt:lpstr>PowerPoint Presentation</vt:lpstr>
      <vt:lpstr>PowerPoint Presentation</vt:lpstr>
      <vt:lpstr>PowerPoint Presentation</vt:lpstr>
      <vt:lpstr>I. The Setting (10:1-3)</vt:lpstr>
      <vt:lpstr>Chapter 10–12 Outline</vt:lpstr>
      <vt:lpstr>II. Arrival of the Heavenly Messenger (10:4-9)</vt:lpstr>
      <vt:lpstr>II. Arrival of the Heavenly Messenger (10:4-9)</vt:lpstr>
      <vt:lpstr>PowerPoint Presentation</vt:lpstr>
      <vt:lpstr>PowerPoint Presentation</vt:lpstr>
      <vt:lpstr>II. Arrival of the Heavenly Messenger (10:4-9)</vt:lpstr>
      <vt:lpstr>II. Arrival of the Heavenly Messenger (10:4-9)</vt:lpstr>
      <vt:lpstr>II. Arrival of the Heavenly Messenger (10:4-9)</vt:lpstr>
      <vt:lpstr>Chapter 10–12 Outline</vt:lpstr>
      <vt:lpstr>III. Explanation of the Heavenly Messenger (10:10–11:1)</vt:lpstr>
      <vt:lpstr>III. Explanation of the Heavenly Messenger (10:10–11:1)</vt:lpstr>
      <vt:lpstr>PowerPoint Presentation</vt:lpstr>
      <vt:lpstr>Israel’s Three Blessings to the World (Gen 12:3b)</vt:lpstr>
      <vt:lpstr>Old Satan Deluder Law: 1642 Massachusetts Church of the Holy Trinity v. U.S., 143 U.S. 457, 467 (1892)</vt:lpstr>
      <vt:lpstr>III. Explanation of the Heavenly Messenger (10:10–11:1)</vt:lpstr>
      <vt:lpstr>III. Explanation of the Heavenly Messenger (10:10–11:1)</vt:lpstr>
      <vt:lpstr>III. Explanation of the Heavenly Messenger (10:10–11:1)</vt:lpstr>
      <vt:lpstr>2. Daniel’s Reaction (15-19)</vt:lpstr>
      <vt:lpstr>2. Daniel’s Reaction (15-19)</vt:lpstr>
      <vt:lpstr>2. Daniel’s Reaction (15-19)</vt:lpstr>
      <vt:lpstr>III. Explanation of the Heavenly Messenger (10:10–11:1)</vt:lpstr>
      <vt:lpstr>CHART1</vt:lpstr>
      <vt:lpstr>PowerPoint Presentation</vt:lpstr>
      <vt:lpstr>PowerPoint Presentation</vt:lpstr>
      <vt:lpstr>Chapter 10–12 Outline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IV. The Prophecy of the Heavenly Messenger (11:2–12:13)</vt:lpstr>
      <vt:lpstr>Conclusion</vt:lpstr>
      <vt:lpstr>Chapter 10–12 Outline</vt:lpstr>
      <vt:lpstr>PowerPoint Presentation</vt:lpstr>
      <vt:lpstr>Purpose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</dc:title>
  <dc:subject>Daniel</dc:subject>
  <dc:creator>A. Woods</dc:creator>
  <dc:description>Modified by Jim McGowan</dc:description>
  <cp:lastModifiedBy>Andy Woods</cp:lastModifiedBy>
  <cp:revision>1733</cp:revision>
  <cp:lastPrinted>2017-02-05T01:03:10Z</cp:lastPrinted>
  <dcterms:created xsi:type="dcterms:W3CDTF">2009-03-17T12:21:13Z</dcterms:created>
  <dcterms:modified xsi:type="dcterms:W3CDTF">2017-11-11T17:16:07Z</dcterms:modified>
</cp:coreProperties>
</file>