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4.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handoutMasterIdLst>
    <p:handoutMasterId r:id="rId75"/>
  </p:handoutMasterIdLst>
  <p:sldIdLst>
    <p:sldId id="2781" r:id="rId2"/>
    <p:sldId id="2303" r:id="rId3"/>
    <p:sldId id="2304" r:id="rId4"/>
    <p:sldId id="2305" r:id="rId5"/>
    <p:sldId id="2874" r:id="rId6"/>
    <p:sldId id="2875" r:id="rId7"/>
    <p:sldId id="2709" r:id="rId8"/>
    <p:sldId id="3018" r:id="rId9"/>
    <p:sldId id="3071" r:id="rId10"/>
    <p:sldId id="3341" r:id="rId11"/>
    <p:sldId id="3074" r:id="rId12"/>
    <p:sldId id="3342" r:id="rId13"/>
    <p:sldId id="3347" r:id="rId14"/>
    <p:sldId id="3343" r:id="rId15"/>
    <p:sldId id="3348" r:id="rId16"/>
    <p:sldId id="3349" r:id="rId17"/>
    <p:sldId id="3429" r:id="rId18"/>
    <p:sldId id="3352" r:id="rId19"/>
    <p:sldId id="3430" r:id="rId20"/>
    <p:sldId id="3476" r:id="rId21"/>
    <p:sldId id="3477" r:id="rId22"/>
    <p:sldId id="3498" r:id="rId23"/>
    <p:sldId id="3362" r:id="rId24"/>
    <p:sldId id="3364" r:id="rId25"/>
    <p:sldId id="3359" r:id="rId26"/>
    <p:sldId id="3553" r:id="rId27"/>
    <p:sldId id="3419" r:id="rId28"/>
    <p:sldId id="3452" r:id="rId29"/>
    <p:sldId id="3525" r:id="rId30"/>
    <p:sldId id="3581" r:id="rId31"/>
    <p:sldId id="3567" r:id="rId32"/>
    <p:sldId id="3582" r:id="rId33"/>
    <p:sldId id="3565" r:id="rId34"/>
    <p:sldId id="3583" r:id="rId35"/>
    <p:sldId id="3566" r:id="rId36"/>
    <p:sldId id="3388" r:id="rId37"/>
    <p:sldId id="3578" r:id="rId38"/>
    <p:sldId id="3579" r:id="rId39"/>
    <p:sldId id="3580" r:id="rId40"/>
    <p:sldId id="3526" r:id="rId41"/>
    <p:sldId id="3455" r:id="rId42"/>
    <p:sldId id="3456" r:id="rId43"/>
    <p:sldId id="3563" r:id="rId44"/>
    <p:sldId id="3527" r:id="rId45"/>
    <p:sldId id="3531" r:id="rId46"/>
    <p:sldId id="3529" r:id="rId47"/>
    <p:sldId id="3530" r:id="rId48"/>
    <p:sldId id="3532" r:id="rId49"/>
    <p:sldId id="3533" r:id="rId50"/>
    <p:sldId id="3534" r:id="rId51"/>
    <p:sldId id="3564" r:id="rId52"/>
    <p:sldId id="3535" r:id="rId53"/>
    <p:sldId id="3536" r:id="rId54"/>
    <p:sldId id="3537" r:id="rId55"/>
    <p:sldId id="3538" r:id="rId56"/>
    <p:sldId id="3539" r:id="rId57"/>
    <p:sldId id="3457" r:id="rId58"/>
    <p:sldId id="3569" r:id="rId59"/>
    <p:sldId id="3571" r:id="rId60"/>
    <p:sldId id="3570" r:id="rId61"/>
    <p:sldId id="3572" r:id="rId62"/>
    <p:sldId id="3574" r:id="rId63"/>
    <p:sldId id="3573" r:id="rId64"/>
    <p:sldId id="3390" r:id="rId65"/>
    <p:sldId id="3391" r:id="rId66"/>
    <p:sldId id="3148" r:id="rId67"/>
    <p:sldId id="3540" r:id="rId68"/>
    <p:sldId id="3541" r:id="rId69"/>
    <p:sldId id="3542" r:id="rId70"/>
    <p:sldId id="3543" r:id="rId71"/>
    <p:sldId id="3327" r:id="rId72"/>
    <p:sldId id="3458" r:id="rId7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00FF"/>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2" autoAdjust="0"/>
    <p:restoredTop sz="84994" autoAdjust="0"/>
  </p:normalViewPr>
  <p:slideViewPr>
    <p:cSldViewPr>
      <p:cViewPr varScale="1">
        <p:scale>
          <a:sx n="93" d="100"/>
          <a:sy n="93" d="100"/>
        </p:scale>
        <p:origin x="17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11/15/2017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20:59.157"/>
    </inkml:context>
    <inkml:brush xml:id="br0">
      <inkml:brushProperty name="width" value="0.025" units="cm"/>
      <inkml:brushProperty name="height" value="0.025" units="cm"/>
    </inkml:brush>
  </inkml:definitions>
  <inkml:trace contextRef="#ctx0" brushRef="#br0">12748 9514 4480,'-16'0'1760,"16"0"-960,-16 0-576,16 0 416,0 0-256,0-17 32,0 17-256,0 0-32,0 0-928,0 0-320,0 0-1152,16 0-416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9T01:09:13.555"/>
    </inkml:context>
    <inkml:brush xml:id="br0">
      <inkml:brushProperty name="width" value="0.025" units="cm"/>
      <inkml:brushProperty name="height" value="0.025" units="cm"/>
    </inkml:brush>
  </inkml:definitions>
  <inkml:trace contextRef="#ctx0" brushRef="#br0">22451 4559 4736,'0'0'1824,"0"0"-960,0 0-672,0 0 544,0 0-384,0 16-96,0-16-96,0 16-96,0-16-320,0 16-160,0-16-1056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9T01:11:05.909"/>
    </inkml:context>
    <inkml:brush xml:id="br0">
      <inkml:brushProperty name="width" value="0.025" units="cm"/>
      <inkml:brushProperty name="height" value="0.025" units="cm"/>
    </inkml:brush>
  </inkml:definitions>
  <inkml:trace contextRef="#ctx0" brushRef="#br0">16 47 10624,'-16'0'288,"32"16"-992,-16 0-352,0 0-1632,16-16-832,-1 16 1760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11/15/2017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76918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307465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271489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30391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348455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96712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27</a:t>
            </a:fld>
            <a:endParaRPr lang="en-US" dirty="0"/>
          </a:p>
        </p:txBody>
      </p:sp>
    </p:spTree>
    <p:extLst>
      <p:ext uri="{BB962C8B-B14F-4D97-AF65-F5344CB8AC3E}">
        <p14:creationId xmlns:p14="http://schemas.microsoft.com/office/powerpoint/2010/main" val="373604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28</a:t>
            </a:fld>
            <a:endParaRPr lang="en-US" dirty="0"/>
          </a:p>
        </p:txBody>
      </p:sp>
    </p:spTree>
    <p:extLst>
      <p:ext uri="{BB962C8B-B14F-4D97-AF65-F5344CB8AC3E}">
        <p14:creationId xmlns:p14="http://schemas.microsoft.com/office/powerpoint/2010/main" val="22243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29</a:t>
            </a:fld>
            <a:endParaRPr lang="en-US" dirty="0"/>
          </a:p>
        </p:txBody>
      </p:sp>
    </p:spTree>
    <p:extLst>
      <p:ext uri="{BB962C8B-B14F-4D97-AF65-F5344CB8AC3E}">
        <p14:creationId xmlns:p14="http://schemas.microsoft.com/office/powerpoint/2010/main" val="6818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30</a:t>
            </a:fld>
            <a:endParaRPr lang="en-US" dirty="0"/>
          </a:p>
        </p:txBody>
      </p:sp>
    </p:spTree>
    <p:extLst>
      <p:ext uri="{BB962C8B-B14F-4D97-AF65-F5344CB8AC3E}">
        <p14:creationId xmlns:p14="http://schemas.microsoft.com/office/powerpoint/2010/main" val="40591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11/15/2017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32</a:t>
            </a:fld>
            <a:endParaRPr lang="en-US" dirty="0"/>
          </a:p>
        </p:txBody>
      </p:sp>
    </p:spTree>
    <p:extLst>
      <p:ext uri="{BB962C8B-B14F-4D97-AF65-F5344CB8AC3E}">
        <p14:creationId xmlns:p14="http://schemas.microsoft.com/office/powerpoint/2010/main" val="121786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34</a:t>
            </a:fld>
            <a:endParaRPr lang="en-US" dirty="0"/>
          </a:p>
        </p:txBody>
      </p:sp>
    </p:spTree>
    <p:extLst>
      <p:ext uri="{BB962C8B-B14F-4D97-AF65-F5344CB8AC3E}">
        <p14:creationId xmlns:p14="http://schemas.microsoft.com/office/powerpoint/2010/main" val="1173786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40</a:t>
            </a:fld>
            <a:endParaRPr lang="en-US" dirty="0"/>
          </a:p>
        </p:txBody>
      </p:sp>
    </p:spTree>
    <p:extLst>
      <p:ext uri="{BB962C8B-B14F-4D97-AF65-F5344CB8AC3E}">
        <p14:creationId xmlns:p14="http://schemas.microsoft.com/office/powerpoint/2010/main" val="343857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41</a:t>
            </a:fld>
            <a:endParaRPr lang="en-US" dirty="0"/>
          </a:p>
        </p:txBody>
      </p:sp>
    </p:spTree>
    <p:extLst>
      <p:ext uri="{BB962C8B-B14F-4D97-AF65-F5344CB8AC3E}">
        <p14:creationId xmlns:p14="http://schemas.microsoft.com/office/powerpoint/2010/main" val="1184637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42</a:t>
            </a:fld>
            <a:endParaRPr lang="en-US" dirty="0"/>
          </a:p>
        </p:txBody>
      </p:sp>
    </p:spTree>
    <p:extLst>
      <p:ext uri="{BB962C8B-B14F-4D97-AF65-F5344CB8AC3E}">
        <p14:creationId xmlns:p14="http://schemas.microsoft.com/office/powerpoint/2010/main" val="68519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44</a:t>
            </a:fld>
            <a:endParaRPr lang="en-US" dirty="0"/>
          </a:p>
        </p:txBody>
      </p:sp>
    </p:spTree>
    <p:extLst>
      <p:ext uri="{BB962C8B-B14F-4D97-AF65-F5344CB8AC3E}">
        <p14:creationId xmlns:p14="http://schemas.microsoft.com/office/powerpoint/2010/main" val="3182248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50</a:t>
            </a:fld>
            <a:endParaRPr lang="en-US" dirty="0"/>
          </a:p>
        </p:txBody>
      </p:sp>
    </p:spTree>
    <p:extLst>
      <p:ext uri="{BB962C8B-B14F-4D97-AF65-F5344CB8AC3E}">
        <p14:creationId xmlns:p14="http://schemas.microsoft.com/office/powerpoint/2010/main" val="3760178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54</a:t>
            </a:fld>
            <a:endParaRPr lang="en-US" dirty="0"/>
          </a:p>
        </p:txBody>
      </p:sp>
    </p:spTree>
    <p:extLst>
      <p:ext uri="{BB962C8B-B14F-4D97-AF65-F5344CB8AC3E}">
        <p14:creationId xmlns:p14="http://schemas.microsoft.com/office/powerpoint/2010/main" val="394237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57</a:t>
            </a:fld>
            <a:endParaRPr lang="en-US" dirty="0"/>
          </a:p>
        </p:txBody>
      </p:sp>
    </p:spTree>
    <p:extLst>
      <p:ext uri="{BB962C8B-B14F-4D97-AF65-F5344CB8AC3E}">
        <p14:creationId xmlns:p14="http://schemas.microsoft.com/office/powerpoint/2010/main" val="4161731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64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7234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11/15/2017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65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611176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69</a:t>
            </a:fld>
            <a:endParaRPr lang="en-US" dirty="0"/>
          </a:p>
        </p:txBody>
      </p:sp>
    </p:spTree>
    <p:extLst>
      <p:ext uri="{BB962C8B-B14F-4D97-AF65-F5344CB8AC3E}">
        <p14:creationId xmlns:p14="http://schemas.microsoft.com/office/powerpoint/2010/main" val="713763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186625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107477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39287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385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11/15/2017</a:t>
            </a:r>
            <a:endParaRPr lang="en-US" dirty="0"/>
          </a:p>
        </p:txBody>
      </p:sp>
    </p:spTree>
    <p:extLst>
      <p:ext uri="{BB962C8B-B14F-4D97-AF65-F5344CB8AC3E}">
        <p14:creationId xmlns:p14="http://schemas.microsoft.com/office/powerpoint/2010/main" val="180024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4884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3"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5" Type="http://schemas.openxmlformats.org/officeDocument/2006/relationships/image" Target="../media/image12.png"/><Relationship Id="rId4" Type="http://schemas.openxmlformats.org/officeDocument/2006/relationships/customXml" Target="../ink/ink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0564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42350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48006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
        <p:nvSpPr>
          <p:cNvPr id="5" name="Rectangle 2">
            <a:extLst>
              <a:ext uri="{FF2B5EF4-FFF2-40B4-BE49-F238E27FC236}">
                <a16:creationId xmlns:a16="http://schemas.microsoft.com/office/drawing/2014/main" id="{875D308F-D3D7-4AF0-80B3-9D034891C110}"/>
              </a:ext>
            </a:extLst>
          </p:cNvPr>
          <p:cNvSpPr txBox="1">
            <a:spLocks noChangeArrowheads="1"/>
          </p:cNvSpPr>
          <p:nvPr/>
        </p:nvSpPr>
        <p:spPr bwMode="auto">
          <a:xfrm>
            <a:off x="533400" y="228600"/>
            <a:ext cx="79248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The Church Age</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2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1. The Definition of the Church</a:t>
            </a:r>
          </a:p>
        </p:txBody>
      </p:sp>
      <p:sp>
        <p:nvSpPr>
          <p:cNvPr id="16387" name="Rectangle 3"/>
          <p:cNvSpPr>
            <a:spLocks noGrp="1" noChangeArrowheads="1"/>
          </p:cNvSpPr>
          <p:nvPr>
            <p:ph type="body" sz="half" idx="2"/>
          </p:nvPr>
        </p:nvSpPr>
        <p:spPr>
          <a:xfrm>
            <a:off x="457200" y="1600200"/>
            <a:ext cx="8229600" cy="44196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62800" y="3429000"/>
            <a:ext cx="1440927" cy="1951220"/>
          </a:xfrm>
        </p:spPr>
      </p:pic>
    </p:spTree>
    <p:extLst>
      <p:ext uri="{BB962C8B-B14F-4D97-AF65-F5344CB8AC3E}">
        <p14:creationId xmlns:p14="http://schemas.microsoft.com/office/powerpoint/2010/main" val="267559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1975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229600" y="76200"/>
            <a:ext cx="810313" cy="1097280"/>
          </a:xfrm>
        </p:spPr>
      </p:pic>
    </p:spTree>
    <p:extLst>
      <p:ext uri="{BB962C8B-B14F-4D97-AF65-F5344CB8AC3E}">
        <p14:creationId xmlns:p14="http://schemas.microsoft.com/office/powerpoint/2010/main" val="190842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81000" y="1257300"/>
            <a:ext cx="8305800" cy="5219700"/>
          </a:xfrm>
        </p:spPr>
        <p:txBody>
          <a:bodyPr/>
          <a:lstStyle/>
          <a:p>
            <a:pPr marL="514350" indent="-5143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Church existed before Paul’s conversion in Acts 9 (Acts 5:11; 8:1,3; Rom. 16:7)</a:t>
            </a:r>
          </a:p>
          <a:p>
            <a:pPr marL="463550" indent="-4635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Baptizing </a:t>
            </a:r>
            <a:r>
              <a:rPr lang="en-US" i="1" dirty="0">
                <a:effectLst>
                  <a:outerShdw blurRad="38100" dist="38100" dir="2700000" algn="tl">
                    <a:srgbClr val="000000">
                      <a:alpha val="43137"/>
                    </a:srgbClr>
                  </a:outerShdw>
                </a:effectLst>
              </a:rPr>
              <a:t>(joining, uniting, identifying) </a:t>
            </a:r>
            <a:r>
              <a:rPr lang="en-US" dirty="0">
                <a:effectLst>
                  <a:outerShdw blurRad="38100" dist="38100" dir="2700000" algn="tl">
                    <a:srgbClr val="000000">
                      <a:alpha val="43137"/>
                    </a:srgbClr>
                  </a:outerShdw>
                </a:effectLst>
              </a:rPr>
              <a:t>ministry of the Holy Spirit began in Acts 2</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1 Cor. 12:13</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1:5</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11:15-16</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2:1-4, 37-41</a:t>
            </a:r>
          </a:p>
        </p:txBody>
      </p:sp>
      <p:pic>
        <p:nvPicPr>
          <p:cNvPr id="6" name="Picture 4" descr="King_of_Kings[1]">
            <a:extLst>
              <a:ext uri="{FF2B5EF4-FFF2-40B4-BE49-F238E27FC236}">
                <a16:creationId xmlns:a16="http://schemas.microsoft.com/office/drawing/2014/main" id="{D0D05081-03C3-4092-AD87-5CF59010FC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303720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4515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3</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t>Glorify God (Eph 3:21)</a:t>
            </a:r>
          </a:p>
          <a:p>
            <a:pPr marL="457200" indent="-457200" eaLnBrk="1" hangingPunct="1">
              <a:spcBef>
                <a:spcPts val="0"/>
              </a:spcBef>
              <a:spcAft>
                <a:spcPts val="3600"/>
              </a:spcAft>
              <a:buClr>
                <a:srgbClr val="00FFFF"/>
              </a:buClr>
              <a:defRPr/>
            </a:pPr>
            <a:r>
              <a:rPr lang="en-US" sz="3200" dirty="0"/>
              <a:t>Edify the saints (Eph 4:11-16)</a:t>
            </a:r>
          </a:p>
          <a:p>
            <a:pPr marL="457200" indent="-457200" eaLnBrk="1" hangingPunct="1">
              <a:spcBef>
                <a:spcPts val="0"/>
              </a:spcBef>
              <a:spcAft>
                <a:spcPts val="3600"/>
              </a:spcAft>
              <a:buClr>
                <a:srgbClr val="00FFFF"/>
              </a:buClr>
              <a:defRPr/>
            </a:pPr>
            <a:r>
              <a:rPr lang="en-US" sz="3200" dirty="0"/>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49908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dirty="0"/>
              <a:t>Church = heir of the Kingdom (James 2:5)</a:t>
            </a:r>
          </a:p>
        </p:txBody>
      </p:sp>
    </p:spTree>
    <p:extLst>
      <p:ext uri="{BB962C8B-B14F-4D97-AF65-F5344CB8AC3E}">
        <p14:creationId xmlns:p14="http://schemas.microsoft.com/office/powerpoint/2010/main" val="182386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dirty="0"/>
              <a:t>Jesus Christ</a:t>
            </a:r>
            <a:r>
              <a:rPr lang="en-US" sz="3000" kern="0" dirty="0"/>
              <a: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354795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4724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209798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15BE9-F6D6-4182-B7B2-B5F453AD59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a:t>
            </a:r>
            <a:r>
              <a:rPr lang="en-US" b="1" u="sng"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229062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4147" name="Rectangle 1"/>
          <p:cNvSpPr>
            <a:spLocks noChangeArrowheads="1"/>
          </p:cNvSpPr>
          <p:nvPr/>
        </p:nvSpPr>
        <p:spPr bwMode="auto">
          <a:xfrm>
            <a:off x="223654" y="76200"/>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23:37-39</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3568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53101257"/>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77E7B0-4F23-4988-B72F-E83EBC68E3F2}"/>
                  </a:ext>
                </a:extLst>
              </p14:cNvPr>
              <p14:cNvContentPartPr/>
              <p14:nvPr/>
            </p14:nvContentPartPr>
            <p14:xfrm>
              <a:off x="3231538" y="3350766"/>
              <a:ext cx="11520" cy="5940"/>
            </p14:xfrm>
          </p:contentPart>
        </mc:Choice>
        <mc:Fallback xmlns="">
          <p:pic>
            <p:nvPicPr>
              <p:cNvPr id="2" name="Ink 1">
                <a:extLst>
                  <a:ext uri="{FF2B5EF4-FFF2-40B4-BE49-F238E27FC236}">
                    <a16:creationId xmlns:a16="http://schemas.microsoft.com/office/drawing/2014/main" id="{2477E7B0-4F23-4988-B72F-E83EBC68E3F2}"/>
                  </a:ext>
                </a:extLst>
              </p:cNvPr>
              <p:cNvPicPr/>
              <p:nvPr/>
            </p:nvPicPr>
            <p:blipFill>
              <a:blip r:embed="rId3"/>
              <a:stretch>
                <a:fillRect/>
              </a:stretch>
            </p:blipFill>
            <p:spPr>
              <a:xfrm>
                <a:off x="3227349" y="3346573"/>
                <a:ext cx="19898" cy="1432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EC57540-29F2-47AF-81F9-E882C054CA29}"/>
                  </a:ext>
                </a:extLst>
              </p14:cNvPr>
              <p14:cNvContentPartPr/>
              <p14:nvPr/>
            </p14:nvContentPartPr>
            <p14:xfrm>
              <a:off x="6735778" y="1573086"/>
              <a:ext cx="180" cy="17280"/>
            </p14:xfrm>
          </p:contentPart>
        </mc:Choice>
        <mc:Fallback xmlns="">
          <p:pic>
            <p:nvPicPr>
              <p:cNvPr id="4" name="Ink 3">
                <a:extLst>
                  <a:ext uri="{FF2B5EF4-FFF2-40B4-BE49-F238E27FC236}">
                    <a16:creationId xmlns:a16="http://schemas.microsoft.com/office/drawing/2014/main" id="{BEC57540-29F2-47AF-81F9-E882C054CA29}"/>
                  </a:ext>
                </a:extLst>
              </p:cNvPr>
              <p:cNvPicPr/>
              <p:nvPr/>
            </p:nvPicPr>
            <p:blipFill>
              <a:blip r:embed="rId5"/>
              <a:stretch>
                <a:fillRect/>
              </a:stretch>
            </p:blipFill>
            <p:spPr>
              <a:xfrm>
                <a:off x="6733618" y="1568766"/>
                <a:ext cx="45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C6B4DFD-BE65-4299-854E-0780315951BA}"/>
                  </a:ext>
                </a:extLst>
              </p14:cNvPr>
              <p14:cNvContentPartPr/>
              <p14:nvPr/>
            </p14:nvContentPartPr>
            <p14:xfrm>
              <a:off x="6792658" y="2777106"/>
              <a:ext cx="17280" cy="23400"/>
            </p14:xfrm>
          </p:contentPart>
        </mc:Choice>
        <mc:Fallback xmlns="">
          <p:pic>
            <p:nvPicPr>
              <p:cNvPr id="8" name="Ink 7">
                <a:extLst>
                  <a:ext uri="{FF2B5EF4-FFF2-40B4-BE49-F238E27FC236}">
                    <a16:creationId xmlns:a16="http://schemas.microsoft.com/office/drawing/2014/main" id="{7C6B4DFD-BE65-4299-854E-0780315951BA}"/>
                  </a:ext>
                </a:extLst>
              </p:cNvPr>
              <p:cNvPicPr/>
              <p:nvPr/>
            </p:nvPicPr>
            <p:blipFill>
              <a:blip r:embed="rId7"/>
              <a:stretch>
                <a:fillRect/>
              </a:stretch>
            </p:blipFill>
            <p:spPr>
              <a:xfrm>
                <a:off x="6788338" y="2772786"/>
                <a:ext cx="25920" cy="32040"/>
              </a:xfrm>
              <a:prstGeom prst="rect">
                <a:avLst/>
              </a:prstGeom>
            </p:spPr>
          </p:pic>
        </mc:Fallback>
      </mc:AlternateContent>
    </p:spTree>
    <p:extLst>
      <p:ext uri="{BB962C8B-B14F-4D97-AF65-F5344CB8AC3E}">
        <p14:creationId xmlns:p14="http://schemas.microsoft.com/office/powerpoint/2010/main" val="321929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945480092"/>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a:t>
                      </a:r>
                      <a:r>
                        <a:rPr lang="en-US" sz="2600" b="1" kern="1200" baseline="30000" dirty="0">
                          <a:solidFill>
                            <a:srgbClr val="0000CC"/>
                          </a:solidFill>
                          <a:latin typeface="Calibri" panose="020F0502020204030204" pitchFamily="34" charset="0"/>
                          <a:ea typeface="+mn-ea"/>
                          <a:cs typeface="+mn-cs"/>
                        </a:rPr>
                        <a:t>st</a:t>
                      </a:r>
                      <a:r>
                        <a:rPr lang="en-US" sz="2600" b="1"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528642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579644242"/>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3607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964867628"/>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Selective, temporary, subsequent</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solidFill>
                      <a:srgbClr val="FFFFCC"/>
                    </a:solidFill>
                  </a:tcPr>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94640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171077617"/>
              </p:ext>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29035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634936893"/>
              </p:ext>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Subsequent to salvation (</a:t>
                      </a:r>
                      <a:r>
                        <a:rPr lang="en-US" sz="2400" b="1" u="sng" kern="1200" dirty="0" err="1">
                          <a:solidFill>
                            <a:srgbClr val="0000CC"/>
                          </a:solidFill>
                          <a:latin typeface="Calibri" panose="020F0502020204030204" pitchFamily="34" charset="0"/>
                          <a:ea typeface="+mn-ea"/>
                          <a:cs typeface="+mn-cs"/>
                        </a:rPr>
                        <a:t>Exod</a:t>
                      </a:r>
                      <a:r>
                        <a:rPr lang="en-US" sz="2400" b="1" u="sng" kern="1200" dirty="0">
                          <a:solidFill>
                            <a:srgbClr val="0000CC"/>
                          </a:solidFill>
                          <a:latin typeface="Calibri" panose="020F0502020204030204" pitchFamily="34" charset="0"/>
                          <a:ea typeface="+mn-ea"/>
                          <a:cs typeface="+mn-cs"/>
                        </a:rPr>
                        <a:t> 31:3)</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solidFill>
                      <a:srgbClr val="FFFFCC"/>
                    </a:solidFill>
                  </a:tcPr>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444452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342900" y="76200"/>
            <a:ext cx="84582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8:9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“However, you are not in the flesh but in the Spirit, if indeed the Spirit of God dwells in you.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does not have the Spirit of Christ, he does not belong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2F2B16A9-BB56-4DC3-84B8-A234E2B56C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64810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276794855"/>
              </p:ext>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rgbClr val="FFFFCC"/>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315247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14:16-17</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Him because He abides with you and will be in you.”</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67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57516095"/>
              </p:ext>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Selective indwelling (Joel 2:28)</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solidFill>
                      <a:srgbClr val="FFFFCC"/>
                    </a:solidFill>
                  </a:tcPr>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3113047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495300" y="76200"/>
            <a:ext cx="81534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p>
        </p:txBody>
      </p:sp>
      <p:pic>
        <p:nvPicPr>
          <p:cNvPr id="4" name="Picture 3">
            <a:extLst>
              <a:ext uri="{FF2B5EF4-FFF2-40B4-BE49-F238E27FC236}">
                <a16:creationId xmlns:a16="http://schemas.microsoft.com/office/drawing/2014/main" id="{73176F87-03FD-415C-B473-13FF3DCD08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07824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82A942-A906-42C0-B6EF-0BCD45E806D5}"/>
              </a:ext>
            </a:extLst>
          </p:cNvPr>
          <p:cNvSpPr>
            <a:spLocks noGrp="1" noChangeArrowheads="1"/>
          </p:cNvSpPr>
          <p:nvPr>
            <p:ph type="title"/>
          </p:nvPr>
        </p:nvSpPr>
        <p:spPr>
          <a:xfrm>
            <a:off x="0" y="228600"/>
            <a:ext cx="9144000" cy="685800"/>
          </a:xfrm>
        </p:spPr>
        <p:txBody>
          <a:bodyPr/>
          <a:lstStyle/>
          <a:p>
            <a:pPr algn="ctr" eaLnBrk="1" hangingPunct="1"/>
            <a:r>
              <a:rPr lang="en-US" altLang="en-US" sz="3600" dirty="0"/>
              <a:t>Work of the Spirit in the OT &amp; Gospels</a:t>
            </a:r>
          </a:p>
        </p:txBody>
      </p:sp>
      <p:sp>
        <p:nvSpPr>
          <p:cNvPr id="31747" name="Rectangle 3">
            <a:extLst>
              <a:ext uri="{FF2B5EF4-FFF2-40B4-BE49-F238E27FC236}">
                <a16:creationId xmlns:a16="http://schemas.microsoft.com/office/drawing/2014/main" id="{1A8ECEA5-1A9D-40E0-90E3-B465B5E203A5}"/>
              </a:ext>
            </a:extLst>
          </p:cNvPr>
          <p:cNvSpPr>
            <a:spLocks noGrp="1" noChangeArrowheads="1"/>
          </p:cNvSpPr>
          <p:nvPr>
            <p:ph type="body" idx="1"/>
          </p:nvPr>
        </p:nvSpPr>
        <p:spPr>
          <a:xfrm>
            <a:off x="457200" y="1143000"/>
            <a:ext cx="8229600" cy="4918075"/>
          </a:xfrm>
        </p:spPr>
        <p:txBody>
          <a:bodyPr/>
          <a:lstStyle/>
          <a:p>
            <a:pPr marL="461963" indent="-461963" eaLnBrk="1" hangingPunct="1">
              <a:spcBef>
                <a:spcPts val="0"/>
              </a:spcBef>
              <a:spcAft>
                <a:spcPts val="2400"/>
              </a:spcAft>
              <a:defRPr/>
            </a:pPr>
            <a:r>
              <a:rPr lang="en-US" dirty="0"/>
              <a:t>Pattern of Holy Spirit’s present work is </a:t>
            </a:r>
            <a:r>
              <a:rPr lang="en-US" b="1" u="sng" dirty="0">
                <a:solidFill>
                  <a:srgbClr val="FFFFCC"/>
                </a:solidFill>
              </a:rPr>
              <a:t>not</a:t>
            </a:r>
            <a:r>
              <a:rPr lang="en-US" dirty="0"/>
              <a:t> found in the OT or Gospels</a:t>
            </a:r>
          </a:p>
          <a:p>
            <a:pPr marL="914400" lvl="1" indent="-457200" eaLnBrk="1" hangingPunct="1">
              <a:spcBef>
                <a:spcPts val="0"/>
              </a:spcBef>
              <a:spcAft>
                <a:spcPts val="2400"/>
              </a:spcAft>
              <a:defRPr/>
            </a:pPr>
            <a:r>
              <a:rPr lang="en-US" dirty="0"/>
              <a:t>John 7:37-39</a:t>
            </a:r>
          </a:p>
          <a:p>
            <a:pPr marL="914400" lvl="1" indent="-457200" eaLnBrk="1" hangingPunct="1">
              <a:spcBef>
                <a:spcPts val="0"/>
              </a:spcBef>
              <a:spcAft>
                <a:spcPts val="2400"/>
              </a:spcAft>
              <a:defRPr/>
            </a:pPr>
            <a:r>
              <a:rPr lang="en-US" dirty="0"/>
              <a:t>John 14:16-17</a:t>
            </a:r>
          </a:p>
          <a:p>
            <a:pPr marL="914400" lvl="1" indent="-457200" eaLnBrk="1" hangingPunct="1">
              <a:spcBef>
                <a:spcPts val="0"/>
              </a:spcBef>
              <a:spcAft>
                <a:spcPts val="2400"/>
              </a:spcAft>
              <a:defRPr/>
            </a:pPr>
            <a:r>
              <a:rPr lang="en-US" dirty="0"/>
              <a:t>Acts 1:5</a:t>
            </a:r>
          </a:p>
        </p:txBody>
      </p:sp>
    </p:spTree>
    <p:extLst>
      <p:ext uri="{BB962C8B-B14F-4D97-AF65-F5344CB8AC3E}">
        <p14:creationId xmlns:p14="http://schemas.microsoft.com/office/powerpoint/2010/main" val="2905678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7:37-39</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on the last day, the great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feast, Jesus stood and cried out, saying, ‘If anyone is thirsty, let him come to Me and drink.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believes in Me, as the Scripture said, ‘From his innermost being will flow rivers of living water.’’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this He spoke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whom those who believed in Him were to receive; for the Spirit was not yet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Jesus was not yet glorified.”</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3669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14:16-17</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 of truth, whom the world cannot receive, because it does not see Him or know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Him because He abides with you and will be in you.”</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56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Acts 1:5</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John baptized with water,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be baptized with the Holy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many days from now.”</a:t>
            </a:r>
          </a:p>
        </p:txBody>
      </p:sp>
      <p:pic>
        <p:nvPicPr>
          <p:cNvPr id="3" name="Picture 2">
            <a:extLst>
              <a:ext uri="{FF2B5EF4-FFF2-40B4-BE49-F238E27FC236}">
                <a16:creationId xmlns:a16="http://schemas.microsoft.com/office/drawing/2014/main" id="{705AB487-03A0-4C21-A184-E2297FA3A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p:spPr>
      </p:pic>
    </p:spTree>
    <p:extLst>
      <p:ext uri="{BB962C8B-B14F-4D97-AF65-F5344CB8AC3E}">
        <p14:creationId xmlns:p14="http://schemas.microsoft.com/office/powerpoint/2010/main" val="276127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601472079"/>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Olivet Discourse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solidFill>
                      <a:srgbClr val="FFFFCC"/>
                    </a:solidFill>
                  </a:tcPr>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612722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2">
            <a:extLst>
              <a:ext uri="{FF2B5EF4-FFF2-40B4-BE49-F238E27FC236}">
                <a16:creationId xmlns:a16="http://schemas.microsoft.com/office/drawing/2014/main" id="{0AE77F8C-54AC-481A-9CBA-BDA4DB06B6CB}"/>
              </a:ext>
            </a:extLst>
          </p:cNvPr>
          <p:cNvGraphicFramePr>
            <a:graphicFrameLocks noGrp="1"/>
          </p:cNvGraphicFramePr>
          <p:nvPr>
            <p:ph type="tbl" idx="1"/>
            <p:extLst>
              <p:ext uri="{D42A27DB-BD31-4B8C-83A1-F6EECF244321}">
                <p14:modId xmlns:p14="http://schemas.microsoft.com/office/powerpoint/2010/main" val="1612447868"/>
              </p:ext>
            </p:extLst>
          </p:nvPr>
        </p:nvGraphicFramePr>
        <p:xfrm>
          <a:off x="152400" y="152400"/>
          <a:ext cx="8839200" cy="6065528"/>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807051881"/>
                    </a:ext>
                  </a:extLst>
                </a:gridCol>
                <a:gridCol w="28194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Discourse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kern="1200" cap="none" normalizeH="0" baseline="0" dirty="0">
                        <a:ln>
                          <a:noFill/>
                        </a:ln>
                        <a:solidFill>
                          <a:schemeClr val="bg2"/>
                        </a:solidFill>
                        <a:effectLst/>
                        <a:latin typeface="Calibri" panose="020F0502020204030204" pitchFamily="34" charset="0"/>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OLIVET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145959785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Matt 24─25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John 13─17</a:t>
                      </a:r>
                    </a:p>
                  </a:txBody>
                  <a:tcPr horzOverflow="overflow"/>
                </a:tc>
                <a:extLst>
                  <a:ext uri="{0D108BD9-81ED-4DB2-BD59-A6C34878D82A}">
                    <a16:rowId xmlns:a16="http://schemas.microsoft.com/office/drawing/2014/main" val="328390279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LOCATION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Mount of Olives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2724819873"/>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PASSION WEEK</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Third day</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Sixth day</a:t>
                      </a:r>
                    </a:p>
                  </a:txBody>
                  <a:tcPr horzOverflow="overflow"/>
                </a:tc>
                <a:extLst>
                  <a:ext uri="{0D108BD9-81ED-4DB2-BD59-A6C34878D82A}">
                    <a16:rowId xmlns:a16="http://schemas.microsoft.com/office/drawing/2014/main" val="169956581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GENERAL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Farewell: Israel</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Hello: Church</a:t>
                      </a:r>
                    </a:p>
                  </a:txBody>
                  <a:tcPr horzOverflow="overflow"/>
                </a:tc>
                <a:extLst>
                  <a:ext uri="{0D108BD9-81ED-4DB2-BD59-A6C34878D82A}">
                    <a16:rowId xmlns:a16="http://schemas.microsoft.com/office/drawing/2014/main" val="3113903662"/>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SPECIFIC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Israel’s future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Divine provisions</a:t>
                      </a:r>
                    </a:p>
                  </a:txBody>
                  <a:tcPr horzOverflow="overflow"/>
                </a:tc>
                <a:extLst>
                  <a:ext uri="{0D108BD9-81ED-4DB2-BD59-A6C34878D82A}">
                    <a16:rowId xmlns:a16="http://schemas.microsoft.com/office/drawing/2014/main" val="108508186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PROMPTING</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Temple's destruction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Christ's imminent departure</a:t>
                      </a:r>
                    </a:p>
                  </a:txBody>
                  <a:tcPr horzOverflow="overflow"/>
                </a:tc>
                <a:extLst>
                  <a:ext uri="{0D108BD9-81ED-4DB2-BD59-A6C34878D82A}">
                    <a16:rowId xmlns:a16="http://schemas.microsoft.com/office/drawing/2014/main" val="1929449418"/>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EXPLANATIONS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Written OT</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Unwritten NT</a:t>
                      </a:r>
                    </a:p>
                  </a:txBody>
                  <a:tcPr horzOverflow="overflow"/>
                </a:tc>
                <a:extLst>
                  <a:ext uri="{0D108BD9-81ED-4DB2-BD59-A6C34878D82A}">
                    <a16:rowId xmlns:a16="http://schemas.microsoft.com/office/drawing/2014/main" val="3070623534"/>
                  </a:ext>
                </a:extLst>
              </a:tr>
            </a:tbl>
          </a:graphicData>
        </a:graphic>
      </p:graphicFrame>
    </p:spTree>
    <p:extLst>
      <p:ext uri="{BB962C8B-B14F-4D97-AF65-F5344CB8AC3E}">
        <p14:creationId xmlns:p14="http://schemas.microsoft.com/office/powerpoint/2010/main" val="2018405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1274486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First Born Son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solidFill>
                      <a:srgbClr val="FFFFCC"/>
                    </a:solidFill>
                  </a:tcPr>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897522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76200"/>
            <a:ext cx="8985614" cy="20928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4:22</a:t>
            </a:r>
          </a:p>
          <a:p>
            <a:pPr algn="just">
              <a:spcBef>
                <a:spcPts val="600"/>
              </a:spcBef>
              <a:spcAft>
                <a:spcPts val="600"/>
              </a:spcAft>
            </a:pPr>
            <a:r>
              <a:rPr lang="en-US" sz="4000" dirty="0">
                <a:latin typeface="Calibri" panose="020F0502020204030204" pitchFamily="34" charset="0"/>
                <a:cs typeface="Calibri" panose="020F0502020204030204" pitchFamily="34" charset="0"/>
              </a:rPr>
              <a:t>“Then you shall say to Pharaoh, ‘Thus says the </a:t>
            </a:r>
            <a:r>
              <a:rPr lang="en-US" sz="4000" cap="small" dirty="0">
                <a:latin typeface="Calibri" panose="020F0502020204030204" pitchFamily="34" charset="0"/>
                <a:cs typeface="Calibri" panose="020F0502020204030204" pitchFamily="34" charset="0"/>
              </a:rPr>
              <a:t>Lord</a:t>
            </a:r>
            <a:r>
              <a:rPr lang="en-US" sz="4000" dirty="0">
                <a:latin typeface="Calibri" panose="020F0502020204030204" pitchFamily="34" charset="0"/>
                <a:cs typeface="Calibri" panose="020F0502020204030204" pitchFamily="34" charset="0"/>
              </a:rPr>
              <a:t>, “Israel is My son, My firstborn.”</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descr="A group of people in a room&#10;&#10;Description generated with very high confidence">
            <a:extLst>
              <a:ext uri="{FF2B5EF4-FFF2-40B4-BE49-F238E27FC236}">
                <a16:creationId xmlns:a16="http://schemas.microsoft.com/office/drawing/2014/main" id="{9D2912AE-B02D-4753-B05A-83FF36DD64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1680" y="2209800"/>
            <a:ext cx="5120640" cy="2560320"/>
          </a:xfrm>
          <a:prstGeom prst="rect">
            <a:avLst/>
          </a:prstGeom>
        </p:spPr>
      </p:pic>
    </p:spTree>
    <p:extLst>
      <p:ext uri="{BB962C8B-B14F-4D97-AF65-F5344CB8AC3E}">
        <p14:creationId xmlns:p14="http://schemas.microsoft.com/office/powerpoint/2010/main" val="2967080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430250705"/>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Yes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solidFill>
                      <a:srgbClr val="FFFFCC"/>
                    </a:solidFill>
                  </a:tcPr>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1946626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163516"/>
            <a:ext cx="8985614"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BC4F52-CDCC-495A-81E8-AADE03C2B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4861" y="2743200"/>
            <a:ext cx="2374279" cy="2011680"/>
          </a:xfrm>
          <a:prstGeom prst="rect">
            <a:avLst/>
          </a:prstGeom>
        </p:spPr>
      </p:pic>
    </p:spTree>
    <p:extLst>
      <p:ext uri="{BB962C8B-B14F-4D97-AF65-F5344CB8AC3E}">
        <p14:creationId xmlns:p14="http://schemas.microsoft.com/office/powerpoint/2010/main" val="2028874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95520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FA3B54-184C-4DF8-8A7F-15362FC5C5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908112" y="76200"/>
            <a:ext cx="7327776"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A44DD9F-8F37-4573-A448-5170942E4F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95600"/>
            <a:ext cx="2769993" cy="2286000"/>
          </a:xfrm>
          <a:prstGeom prst="ellipse">
            <a:avLst/>
          </a:prstGeom>
          <a:ln>
            <a:noFill/>
          </a:ln>
          <a:effectLst>
            <a:softEdge rad="112500"/>
          </a:effectLst>
        </p:spPr>
      </p:pic>
    </p:spTree>
    <p:extLst>
      <p:ext uri="{BB962C8B-B14F-4D97-AF65-F5344CB8AC3E}">
        <p14:creationId xmlns:p14="http://schemas.microsoft.com/office/powerpoint/2010/main" val="1861599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B2E63-7F46-4F1A-9575-9DAF0F21C2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a:t>
            </a:r>
          </a:p>
          <a:p>
            <a:pPr algn="just">
              <a:spcBef>
                <a:spcPts val="600"/>
              </a:spcBef>
              <a:spcAft>
                <a:spcPts val="600"/>
              </a:spcAft>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that 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hidden</a:t>
            </a:r>
            <a:r>
              <a:rPr lang="en-US" sz="3600" dirty="0">
                <a:latin typeface="Calibri" panose="020F0502020204030204" pitchFamily="34" charset="0"/>
                <a:cs typeface="Calibri" panose="020F0502020204030204" pitchFamily="34" charset="0"/>
              </a:rPr>
              <a:t> from the </a:t>
            </a:r>
            <a:r>
              <a:rPr lang="en-US" sz="3600" i="1" dirty="0">
                <a:latin typeface="Calibri" panose="020F0502020204030204" pitchFamily="34" charset="0"/>
                <a:cs typeface="Calibri" panose="020F0502020204030204" pitchFamily="34" charset="0"/>
              </a:rPr>
              <a:t>past</a:t>
            </a:r>
            <a:r>
              <a:rPr lang="en-US" sz="3600" dirty="0">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3600" dirty="0">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now been manifested</a:t>
            </a:r>
            <a:r>
              <a:rPr lang="en-US" sz="3600" dirty="0">
                <a:latin typeface="Calibri" panose="020F0502020204030204" pitchFamily="34" charset="0"/>
                <a:cs typeface="Calibri" panose="020F0502020204030204" pitchFamily="34" charset="0"/>
              </a:rPr>
              <a:t> to His.”</a:t>
            </a:r>
            <a:endParaRPr lang="en-US" altLang="en-US" sz="36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07006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56531196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39566191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Come &amp; See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solidFill>
                      <a:srgbClr val="FFFFCC"/>
                    </a:solidFill>
                  </a:tcPr>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1971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3" y="76200"/>
            <a:ext cx="8791575" cy="2446824"/>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2459591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56524" y="76200"/>
            <a:ext cx="7830952"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a:t>
            </a:r>
          </a:p>
          <a:p>
            <a:pPr algn="just">
              <a:spcBef>
                <a:spcPts val="600"/>
              </a:spcBef>
              <a:spcAft>
                <a:spcPts val="600"/>
              </a:spcAft>
            </a:pPr>
            <a:r>
              <a:rPr lang="en-US" sz="3600" dirty="0">
                <a:latin typeface="Calibri" panose="020F0502020204030204" pitchFamily="34" charset="0"/>
                <a:cs typeface="Calibri" panose="020F0502020204030204" pitchFamily="34" charset="0"/>
              </a:rPr>
              <a:t>“And He spoke many things to them in parables, saying, “Behold, </a:t>
            </a:r>
            <a:r>
              <a:rPr lang="en-US" sz="3600" b="1" u="sng" dirty="0">
                <a:solidFill>
                  <a:srgbClr val="FFFFCC"/>
                </a:solidFill>
                <a:latin typeface="Calibri" panose="020F0502020204030204" pitchFamily="34" charset="0"/>
                <a:cs typeface="Calibri" panose="020F0502020204030204" pitchFamily="34" charset="0"/>
              </a:rPr>
              <a:t>the sower went out to sow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667000"/>
            <a:ext cx="1903645" cy="2286000"/>
          </a:xfrm>
          <a:prstGeom prst="ellipse">
            <a:avLst/>
          </a:prstGeom>
          <a:ln>
            <a:noFill/>
          </a:ln>
          <a:effectLst>
            <a:softEdge rad="112500"/>
          </a:effectLst>
        </p:spPr>
      </p:pic>
    </p:spTree>
    <p:extLst>
      <p:ext uri="{BB962C8B-B14F-4D97-AF65-F5344CB8AC3E}">
        <p14:creationId xmlns:p14="http://schemas.microsoft.com/office/powerpoint/2010/main" val="741487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565970"/>
            <a:ext cx="8686800" cy="4524315"/>
          </a:xfrm>
          <a:prstGeom prst="rect">
            <a:avLst/>
          </a:prstGeom>
        </p:spPr>
        <p:txBody>
          <a:bodyPr wrap="square">
            <a:spAutoFit/>
          </a:bodyPr>
          <a:lstStyle/>
          <a:p>
            <a:pPr algn="just"/>
            <a:r>
              <a:rPr lang="en-US" sz="3200" dirty="0">
                <a:latin typeface="Calibri" panose="020F0502020204030204" pitchFamily="34" charset="0"/>
                <a:ea typeface="Times New Roman" panose="02020603050405020304" pitchFamily="18" charset="0"/>
                <a:cs typeface="Calibri" panose="020F0502020204030204" pitchFamily="34" charset="0"/>
              </a:rPr>
              <a:t>“</a:t>
            </a:r>
            <a:r>
              <a:rPr lang="en-US" sz="3200" dirty="0">
                <a:latin typeface="Calibri" panose="020F0502020204030204" pitchFamily="34" charset="0"/>
                <a:cs typeface="Calibri" panose="020F0502020204030204" pitchFamily="34" charset="0"/>
              </a:rPr>
              <a:t>The words </a:t>
            </a:r>
            <a:r>
              <a:rPr lang="en-US" sz="3200" b="1" i="1" dirty="0">
                <a:solidFill>
                  <a:srgbClr val="FFFFCC"/>
                </a:solidFill>
                <a:latin typeface="Calibri" panose="020F0502020204030204" pitchFamily="34" charset="0"/>
                <a:cs typeface="Calibri" panose="020F0502020204030204" pitchFamily="34" charset="0"/>
              </a:rPr>
              <a:t>‘went forth to sow,’ </a:t>
            </a:r>
            <a:r>
              <a:rPr lang="en-US" sz="3200" dirty="0">
                <a:latin typeface="Calibri" panose="020F0502020204030204" pitchFamily="34" charset="0"/>
                <a:cs typeface="Calibri" panose="020F0502020204030204" pitchFamily="34" charset="0"/>
              </a:rPr>
              <a:t>or as Mark’s Gospel puts it </a:t>
            </a:r>
            <a:r>
              <a:rPr lang="en-US" sz="3200" b="1" i="1" dirty="0">
                <a:solidFill>
                  <a:srgbClr val="FFFFCC"/>
                </a:solidFill>
                <a:latin typeface="Calibri" panose="020F0502020204030204" pitchFamily="34" charset="0"/>
                <a:cs typeface="Calibri" panose="020F0502020204030204" pitchFamily="34" charset="0"/>
              </a:rPr>
              <a:t>‘went out’ </a:t>
            </a:r>
            <a:r>
              <a:rPr lang="en-US" sz="3200" dirty="0">
                <a:latin typeface="Calibri" panose="020F0502020204030204" pitchFamily="34" charset="0"/>
                <a:cs typeface="Calibri" panose="020F0502020204030204" pitchFamily="34" charset="0"/>
              </a:rPr>
              <a:t>were indicative of the </a:t>
            </a:r>
            <a:r>
              <a:rPr lang="en-US" sz="3200" b="1" dirty="0">
                <a:solidFill>
                  <a:srgbClr val="FFFFCC"/>
                </a:solidFill>
                <a:latin typeface="Calibri" panose="020F0502020204030204" pitchFamily="34" charset="0"/>
                <a:cs typeface="Calibri" panose="020F0502020204030204" pitchFamily="34" charset="0"/>
              </a:rPr>
              <a:t>great dispensational change </a:t>
            </a:r>
            <a:r>
              <a:rPr lang="en-US" sz="3200" dirty="0">
                <a:latin typeface="Calibri" panose="020F0502020204030204" pitchFamily="34" charset="0"/>
                <a:cs typeface="Calibri" panose="020F0502020204030204" pitchFamily="34" charset="0"/>
              </a:rPr>
              <a:t>which was soon to be introduced. There was no longer to be a planting of vines or fig-trees in Israel, but a going out of the mercy of God unto the Gentiles; therefore what we have here is the </a:t>
            </a:r>
            <a:r>
              <a:rPr lang="en-US" sz="3200" i="1" dirty="0">
                <a:latin typeface="Calibri" panose="020F0502020204030204" pitchFamily="34" charset="0"/>
                <a:cs typeface="Calibri" panose="020F0502020204030204" pitchFamily="34" charset="0"/>
              </a:rPr>
              <a:t>broadcast</a:t>
            </a:r>
            <a:r>
              <a:rPr lang="en-US" sz="3200" dirty="0">
                <a:latin typeface="Calibri" panose="020F0502020204030204" pitchFamily="34" charset="0"/>
                <a:cs typeface="Calibri" panose="020F0502020204030204" pitchFamily="34" charset="0"/>
              </a:rPr>
              <a:t> sowing of the Seed in the field at large, for as verse 38 tells us ‘the field is </a:t>
            </a:r>
            <a:r>
              <a:rPr lang="en-US" sz="3200" i="1" dirty="0">
                <a:latin typeface="Calibri" panose="020F0502020204030204" pitchFamily="34" charset="0"/>
                <a:cs typeface="Calibri" panose="020F0502020204030204" pitchFamily="34" charset="0"/>
              </a:rPr>
              <a:t>the world</a:t>
            </a:r>
            <a:r>
              <a:rPr lang="en-US" sz="3200" dirty="0">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47471"/>
            <a:ext cx="7962899" cy="1200329"/>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09957" y="1769632"/>
              <a:ext cx="180" cy="180"/>
            </p14:xfrm>
          </p:contentPart>
        </mc:Choice>
        <mc:Fallback xmlns="">
          <p:pic>
            <p:nvPicPr>
              <p:cNvPr id="4" name="Ink 3"/>
              <p:cNvPicPr/>
              <p:nvPr/>
            </p:nvPicPr>
            <p:blipFill>
              <a:blip r:embed="rId3"/>
              <a:stretch>
                <a:fillRect/>
              </a:stretch>
            </p:blipFill>
            <p:spPr>
              <a:xfrm>
                <a:off x="5507617" y="1767292"/>
                <a:ext cx="4860" cy="4860"/>
              </a:xfrm>
              <a:prstGeom prst="rect">
                <a:avLst/>
              </a:prstGeom>
            </p:spPr>
          </p:pic>
        </mc:Fallback>
      </mc:AlternateContent>
    </p:spTree>
    <p:extLst>
      <p:ext uri="{BB962C8B-B14F-4D97-AF65-F5344CB8AC3E}">
        <p14:creationId xmlns:p14="http://schemas.microsoft.com/office/powerpoint/2010/main" val="4278949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16948817"/>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Earthly</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solidFill>
                      <a:srgbClr val="FFFFCC"/>
                    </a:solidFill>
                  </a:tcPr>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589773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68600016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133318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914400" y="76200"/>
            <a:ext cx="73152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3969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“That two parts in it will be cut off and perish; But the third will be left in it.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the third part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AE1-A974-48A0-AEFD-E859528B8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481775327"/>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30274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158401370"/>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a:t>
                      </a:r>
                      <a:r>
                        <a:rPr lang="en-US" sz="2800" b="1" kern="1200" baseline="30000" dirty="0">
                          <a:solidFill>
                            <a:srgbClr val="0000CC"/>
                          </a:solidFill>
                          <a:latin typeface="Calibri" panose="020F0502020204030204" pitchFamily="34" charset="0"/>
                          <a:ea typeface="+mn-ea"/>
                          <a:cs typeface="+mn-cs"/>
                        </a:rPr>
                        <a:t>st</a:t>
                      </a:r>
                      <a:r>
                        <a:rPr lang="en-US" sz="2800" b="1" kern="1200" dirty="0">
                          <a:solidFill>
                            <a:srgbClr val="0000CC"/>
                          </a:solidFill>
                          <a:latin typeface="Calibri" panose="020F0502020204030204" pitchFamily="34" charset="0"/>
                          <a:ea typeface="+mn-ea"/>
                          <a:cs typeface="+mn-cs"/>
                        </a:rPr>
                        <a: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154971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320409454"/>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49330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6200" y="76200"/>
            <a:ext cx="89916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3:10</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wisdom of God might now be made known through the church to the rulers and the authorities in the heavenly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B309032-03EE-4951-98C7-018DE9BA2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2447" y="2971800"/>
            <a:ext cx="2259106"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0558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469869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98941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16859</TotalTime>
  <Words>3554</Words>
  <Application>Microsoft Office PowerPoint</Application>
  <PresentationFormat>On-screen Show (4:3)</PresentationFormat>
  <Paragraphs>753</Paragraphs>
  <Slides>72</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Courier New</vt:lpstr>
      <vt:lpstr>Times New Roman</vt:lpstr>
      <vt:lpstr>Wingdings</vt:lpstr>
      <vt:lpstr>Azure</vt:lpstr>
      <vt:lpstr>PowerPoint Presentation</vt:lpstr>
      <vt:lpstr>The Coming Kingdom Chapter 11</vt:lpstr>
      <vt:lpstr>Kingdom Study Outline</vt:lpstr>
      <vt:lpstr>Kingdom Study Outline</vt:lpstr>
      <vt:lpstr>1. Kingdom Throughout the Bible</vt:lpstr>
      <vt:lpstr>1. Kingdom Throughout the Bible</vt:lpstr>
      <vt:lpstr>THE INTERIM AGE</vt:lpstr>
      <vt:lpstr>THE INTERIM AGE</vt:lpstr>
      <vt:lpstr>Matthew 13 Parables</vt:lpstr>
      <vt:lpstr>THE INTERIM AGE</vt:lpstr>
      <vt:lpstr>The Church Age</vt:lpstr>
      <vt:lpstr>PowerPoint Presentation</vt:lpstr>
      <vt:lpstr>1. The Definition of the Church</vt:lpstr>
      <vt:lpstr>The Church Age</vt:lpstr>
      <vt:lpstr>2. When Did the Church Begin?</vt:lpstr>
      <vt:lpstr>2. When Did the Church Begin?</vt:lpstr>
      <vt:lpstr>The Church Age</vt:lpstr>
      <vt:lpstr>3. Purposes of the Local Church</vt:lpstr>
      <vt:lpstr>The Church Age</vt:lpstr>
      <vt:lpstr>4. Church ≠ Kingdom</vt:lpstr>
      <vt:lpstr>4. Church ≠ Kingdom</vt:lpstr>
      <vt:lpstr>The Church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of the Spirit in the OT &amp;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THE INTERIM AGE</vt:lpstr>
      <vt:lpstr>The Church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1876</cp:revision>
  <cp:lastPrinted>2017-11-07T17:59:07Z</cp:lastPrinted>
  <dcterms:created xsi:type="dcterms:W3CDTF">2009-03-17T12:21:13Z</dcterms:created>
  <dcterms:modified xsi:type="dcterms:W3CDTF">2017-11-15T15:28:42Z</dcterms:modified>
</cp:coreProperties>
</file>