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256" r:id="rId2"/>
    <p:sldId id="372" r:id="rId3"/>
    <p:sldId id="373" r:id="rId4"/>
    <p:sldId id="374" r:id="rId5"/>
    <p:sldId id="257" r:id="rId6"/>
    <p:sldId id="364" r:id="rId7"/>
    <p:sldId id="400" r:id="rId8"/>
    <p:sldId id="375" r:id="rId9"/>
    <p:sldId id="337" r:id="rId10"/>
    <p:sldId id="405" r:id="rId11"/>
    <p:sldId id="402" r:id="rId12"/>
    <p:sldId id="419" r:id="rId13"/>
    <p:sldId id="420" r:id="rId14"/>
    <p:sldId id="406" r:id="rId15"/>
    <p:sldId id="407" r:id="rId16"/>
    <p:sldId id="403" r:id="rId17"/>
    <p:sldId id="404" r:id="rId18"/>
    <p:sldId id="416" r:id="rId19"/>
    <p:sldId id="417" r:id="rId20"/>
    <p:sldId id="415" r:id="rId21"/>
    <p:sldId id="410" r:id="rId22"/>
    <p:sldId id="418" r:id="rId23"/>
    <p:sldId id="408" r:id="rId24"/>
    <p:sldId id="414" r:id="rId25"/>
    <p:sldId id="413" r:id="rId26"/>
    <p:sldId id="411" r:id="rId27"/>
    <p:sldId id="412" r:id="rId28"/>
    <p:sldId id="421" r:id="rId29"/>
    <p:sldId id="401" r:id="rId30"/>
    <p:sldId id="422" r:id="rId31"/>
    <p:sldId id="379" r:id="rId3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3300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3" autoAdjust="0"/>
    <p:restoredTop sz="90929"/>
  </p:normalViewPr>
  <p:slideViewPr>
    <p:cSldViewPr>
      <p:cViewPr varScale="1">
        <p:scale>
          <a:sx n="100" d="100"/>
          <a:sy n="100" d="100"/>
        </p:scale>
        <p:origin x="17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621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>
                <a:latin typeface="Calibri" panose="020F0502020204030204" pitchFamily="34" charset="0"/>
              </a:rPr>
              <a:t>Dr. Andy Woods - Ecclessiology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618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621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>
                <a:latin typeface="Calibri" panose="020F0502020204030204" pitchFamily="34" charset="0"/>
              </a:rPr>
              <a:t>11/19/2017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813"/>
            <a:ext cx="3170583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621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>
                <a:latin typeface="Calibri" panose="020F0502020204030204" pitchFamily="34" charset="0"/>
              </a:rPr>
              <a:t>Sugar Land Bible Church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618" y="9120813"/>
            <a:ext cx="3170583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621" eaLnBrk="1" hangingPunct="1">
              <a:defRPr sz="1200" smtClean="0"/>
            </a:lvl1pPr>
          </a:lstStyle>
          <a:p>
            <a:pPr>
              <a:defRPr/>
            </a:pPr>
            <a:fld id="{64D9FA50-B652-4374-A60C-942D4D86F55D}" type="slidenum">
              <a:rPr lang="en-US" altLang="en-US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12T16:38:03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32888 6127 7040,'-34'-34'2624,"34"34"-1408,34 0-1856,-34 0 224,16 0-800,-16 0-192,17 0-960,-17 17-320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02T00:17:03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30449 12353 6400,'-16'-16'2368,"16"0"-1280,0 1-640,0 15 640,0-16-128,0 16 256,16 0-448,-16 0-416,0 0 128,0 0 128,0 0-384,0 0-192,0 0-960,0-16-352,0 16-2112,0-16-1632,16 0 1856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02T00:17:05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19280 1720 1536,'0'0'608,"0"0"-320,0 0-64,0 0 224,0 0 32,0 0 128,0 0-64,0 0-32,0 0 0,0 0 0,0 0 0,0 0 0,0 0-192,0 0-64,0 0-128,0 0-32,0 0 96,0 0-32,0 0 64,0 0-192,0 0-32,0 0 64,0 0 32,0 0-32,0 0 32,0 0 0,0 0 96,0 0-96,0 0-64,0 0 0,0-32-32,0 32-160,0 0 32,0 0-576,0 0-192,0 0-1152,0 0-736,0 32 1184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02T00:17:06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19390 1562 7296,'0'0'2816,"-32"0"-1536,32 0-1280,0 0 576,0 0-320,0 0-64,0 0-96,0 0-96,0-31 32,32 31-480,-32 0-160,0 0-1600,0 0-832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02T00:17:32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30070 3045 4992,'0'-16'1824,"0"16"-960,-16 16-1920,16-16-160,0 16-64,0-48 32,-16 48 128,16-16 128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Dr. Andy Woods - Ecclessiology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11/19/2017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 vert="horz" lIns="94851" tIns="47425" rIns="94851" bIns="4742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E12E10-4977-4B34-9E69-F74DF60D6BD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99408" indent="-307464" defTabSz="946307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229858" indent="-245972" defTabSz="946307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721801" indent="-245972" defTabSz="946307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213744" indent="-245972" defTabSz="946307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705688" indent="-245972" defTabSz="946307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197631" indent="-245972" defTabSz="946307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689574" indent="-245972" defTabSz="946307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181517" indent="-245972" defTabSz="946307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C21613-B277-418A-868C-8142072CA599}" type="slidenum">
              <a:rPr lang="en-US" altLang="en-US" sz="1300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7</a:t>
            </a:fld>
            <a:endParaRPr lang="en-US" alt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11/19/2017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0826B3-0C0A-4C69-9E06-A25AB907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3A5B4D64-DB76-4A0A-A525-4DEDA57AA53D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 - Ecclessiology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83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Herod proposed to renovate </a:t>
            </a:r>
            <a:r>
              <a:rPr lang="en-US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Zerubbabel’s Temple </a:t>
            </a:r>
            <a:r>
              <a:rPr lang="en-US" dirty="0"/>
              <a:t>in 20-19 BC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Finishing touches continued until AD 63.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 - The Coming Kingdom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11/19/2017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Sugar Land BIble Church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1F4E4D5-D111-482F-97CA-316C84D86E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07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846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6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5D4CAFE-C319-4571-8217-AC672F7692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85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876B10-3D84-4311-8447-02D5602794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81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6343EB-E510-474F-81AE-1CC688088E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881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FD5E51-C704-4CB5-AD20-00065384E6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174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969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E8520-37C3-473E-85E6-D362048BCA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251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0F24F6-3D46-4411-917A-59364F9CF2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05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F88F1C-F52B-4866-9B19-20E62C6DC2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58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34585D-10B2-47BE-B30E-3840132CB9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82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C7DA9A-C91F-4D7C-9543-1232334F43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28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8044A3-C64B-439C-B7F2-9F7A50A2C0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02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E853EB-C01D-41FA-99BA-0A731164B3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22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164743-69A0-4AE9-A82A-E469AF6283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8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3F167E-0034-4040-A80B-059AAEDBFB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23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7411" name="Rectangle 1027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033" name="Group 1028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1029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1030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1031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1032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1033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34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035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036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037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038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039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040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041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042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043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1044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1045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1046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1047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1048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1049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1050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1051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1052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1053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1054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1055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1056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1057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1058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7443" name="Rectangle 10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44" name="Rectangle 10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45" name="Rectangle 10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A62825-CB94-47F8-9653-B250F41B422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7446" name="Rectangle 10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5" r:id="rId13"/>
    <p:sldLayoutId id="2147483926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14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996" y="2477941"/>
            <a:ext cx="1390008" cy="190211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971800" y="685800"/>
            <a:ext cx="3048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Ecclesiology</a:t>
            </a:r>
            <a:br>
              <a:rPr lang="en-US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4</a:t>
            </a:r>
            <a:endParaRPr lang="en-US" alt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838200" y="4572000"/>
            <a:ext cx="7467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Andy Woods</a:t>
            </a:r>
          </a:p>
          <a:p>
            <a:pPr eaLnBrk="1" hangingPunct="1"/>
            <a:endParaRPr lang="en-US" altLang="en-US" sz="20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Senior Pastor – Sugar Land Bible Church</a:t>
            </a: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 – Chafer Theological Seminary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Ecclesiology Overview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6019800" cy="6019800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Universal vs. local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Word pictures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Origin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Israel – Church differences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Intercalation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Purposes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Officers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Ordinances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Purity</a:t>
            </a:r>
          </a:p>
        </p:txBody>
      </p:sp>
      <p:pic>
        <p:nvPicPr>
          <p:cNvPr id="18436" name="Picture 2" descr="http://image.slidesharecdn.com/ecclesiologyandmodelsofthechurch-1207707008649037-8/95/ecclesiology-and-models-of-the-church-1-728.jpg?cb=12076818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581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55044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Universal Church Word Pictures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143000"/>
            <a:ext cx="8458200" cy="5410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Shepherd/sheep – John 10:16; Acts 20:28; </a:t>
            </a:r>
            <a:r>
              <a:rPr lang="en-US" dirty="0" err="1">
                <a:cs typeface="Calibri" panose="020F0502020204030204" pitchFamily="34" charset="0"/>
              </a:rPr>
              <a:t>Heb</a:t>
            </a:r>
            <a:r>
              <a:rPr lang="en-US" dirty="0">
                <a:cs typeface="Calibri" panose="020F0502020204030204" pitchFamily="34" charset="0"/>
              </a:rPr>
              <a:t> 13:20; 1 Pet 5:2-4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Head/body – Rom 12:5; 1 Cor 12:12-13;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1:22-23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Bride/groom –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5:22-33; 2 Cor 11:2-3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Temple – 1 Cor 3:16-17;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2:19-22; Gal 6:10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High priest/priesthood – </a:t>
            </a:r>
            <a:r>
              <a:rPr lang="en-US" dirty="0" err="1">
                <a:cs typeface="Calibri" panose="020F0502020204030204" pitchFamily="34" charset="0"/>
              </a:rPr>
              <a:t>Heb</a:t>
            </a:r>
            <a:r>
              <a:rPr lang="en-US" dirty="0">
                <a:cs typeface="Calibri" panose="020F0502020204030204" pitchFamily="34" charset="0"/>
              </a:rPr>
              <a:t> 4:14-15; 1 Pet 2:5-9; Rev 1:6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Pillar of truth – 1 Tim 3:15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Vine and branches – John 15:1-8</a:t>
            </a:r>
          </a:p>
        </p:txBody>
      </p:sp>
    </p:spTree>
    <p:extLst>
      <p:ext uri="{BB962C8B-B14F-4D97-AF65-F5344CB8AC3E}">
        <p14:creationId xmlns:p14="http://schemas.microsoft.com/office/powerpoint/2010/main" val="173075884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Universal Church Word Pictures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143000"/>
            <a:ext cx="8458200" cy="5410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Shepherd/sheep – John 10:16; Acts 20:28; </a:t>
            </a:r>
            <a:r>
              <a:rPr lang="en-US" b="1" u="sng" dirty="0" err="1">
                <a:solidFill>
                  <a:srgbClr val="FFFFCC"/>
                </a:solidFill>
              </a:rPr>
              <a:t>Heb</a:t>
            </a:r>
            <a:r>
              <a:rPr lang="en-US" b="1" u="sng" dirty="0">
                <a:solidFill>
                  <a:srgbClr val="FFFFCC"/>
                </a:solidFill>
              </a:rPr>
              <a:t> 13:20; 1 Pet 5:2-4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Head/body – Rom 12:5; 1 Cor 12:12-13;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1:22-23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Bride/groom –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5:22-33; 2 Cor 11:2-3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Temple – 1 Cor 3:16-17;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2:19-22; Gal 6:10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High priest/priesthood – </a:t>
            </a:r>
            <a:r>
              <a:rPr lang="en-US" dirty="0" err="1">
                <a:cs typeface="Calibri" panose="020F0502020204030204" pitchFamily="34" charset="0"/>
              </a:rPr>
              <a:t>Heb</a:t>
            </a:r>
            <a:r>
              <a:rPr lang="en-US" dirty="0">
                <a:cs typeface="Calibri" panose="020F0502020204030204" pitchFamily="34" charset="0"/>
              </a:rPr>
              <a:t> 4:14-15; 1 Pet 2:5-9; Rev 1:6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Pillar of truth – 1 Tim 3:15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Vine and branches – John 15:1-8</a:t>
            </a:r>
          </a:p>
        </p:txBody>
      </p:sp>
    </p:spTree>
    <p:extLst>
      <p:ext uri="{BB962C8B-B14F-4D97-AF65-F5344CB8AC3E}">
        <p14:creationId xmlns:p14="http://schemas.microsoft.com/office/powerpoint/2010/main" val="54535529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Universal Church Word Pictures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143000"/>
            <a:ext cx="8458200" cy="5410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Shepherd/sheep – John 10:16; Acts 20:28; </a:t>
            </a:r>
            <a:r>
              <a:rPr lang="en-US" dirty="0" err="1">
                <a:cs typeface="Calibri" panose="020F0502020204030204" pitchFamily="34" charset="0"/>
              </a:rPr>
              <a:t>Heb</a:t>
            </a:r>
            <a:r>
              <a:rPr lang="en-US" dirty="0">
                <a:cs typeface="Calibri" panose="020F0502020204030204" pitchFamily="34" charset="0"/>
              </a:rPr>
              <a:t> 13:20; 1 Pet 5:2-4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Head/body – Rom 12:5; 1 Cor 12:12-13; </a:t>
            </a:r>
            <a:r>
              <a:rPr lang="en-US" b="1" u="sng" dirty="0" err="1">
                <a:solidFill>
                  <a:srgbClr val="FFFFCC"/>
                </a:solidFill>
              </a:rPr>
              <a:t>Eph</a:t>
            </a:r>
            <a:r>
              <a:rPr lang="en-US" b="1" u="sng" dirty="0">
                <a:solidFill>
                  <a:srgbClr val="FFFFCC"/>
                </a:solidFill>
              </a:rPr>
              <a:t> 1:22-23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Bride/groom –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5:22-33; 2 Cor 11:2-3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Temple – 1 Cor 3:16-17;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2:19-22; Gal 6:10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High priest/priesthood – </a:t>
            </a:r>
            <a:r>
              <a:rPr lang="en-US" dirty="0" err="1">
                <a:cs typeface="Calibri" panose="020F0502020204030204" pitchFamily="34" charset="0"/>
              </a:rPr>
              <a:t>Heb</a:t>
            </a:r>
            <a:r>
              <a:rPr lang="en-US" dirty="0">
                <a:cs typeface="Calibri" panose="020F0502020204030204" pitchFamily="34" charset="0"/>
              </a:rPr>
              <a:t> 4:14-15; 1 Pet 2:5-9; Rev 1:6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Pillar of truth – 1 Tim 3:15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Vine and branches – John 15:1-8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CE90ADC-591E-43E3-BC93-4003D0D5CC98}"/>
                  </a:ext>
                </a:extLst>
              </p14:cNvPr>
              <p14:cNvContentPartPr/>
              <p14:nvPr/>
            </p14:nvContentPartPr>
            <p14:xfrm>
              <a:off x="9914789" y="2115606"/>
              <a:ext cx="24120" cy="120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CE90ADC-591E-43E3-BC93-4003D0D5CC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10469" y="2111471"/>
                <a:ext cx="32760" cy="2033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855237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Universal Church Word Pictures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143000"/>
            <a:ext cx="8458200" cy="5410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Shepherd/sheep – John 10:16; Acts 20:28; </a:t>
            </a:r>
            <a:r>
              <a:rPr lang="en-US" dirty="0" err="1">
                <a:cs typeface="Calibri" panose="020F0502020204030204" pitchFamily="34" charset="0"/>
              </a:rPr>
              <a:t>Heb</a:t>
            </a:r>
            <a:r>
              <a:rPr lang="en-US" dirty="0">
                <a:cs typeface="Calibri" panose="020F0502020204030204" pitchFamily="34" charset="0"/>
              </a:rPr>
              <a:t> 13:20; 1 Pet 5:2-4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Head/body – Rom 12:5; 1 Cor 12:12-13;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1:22-23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Bride/groom – </a:t>
            </a:r>
            <a:r>
              <a:rPr lang="en-US" b="1" u="sng" dirty="0" err="1">
                <a:solidFill>
                  <a:srgbClr val="FFFFCC"/>
                </a:solidFill>
                <a:cs typeface="Calibri" panose="020F0502020204030204" pitchFamily="34" charset="0"/>
              </a:rPr>
              <a:t>Eph</a:t>
            </a: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 5:22-33; 2 Cor 11:2-3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Temple – 1 Cor 3:16-17;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2:19-22; Gal 6:10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High priest/priesthood – </a:t>
            </a:r>
            <a:r>
              <a:rPr lang="en-US" dirty="0" err="1">
                <a:cs typeface="Calibri" panose="020F0502020204030204" pitchFamily="34" charset="0"/>
              </a:rPr>
              <a:t>Heb</a:t>
            </a:r>
            <a:r>
              <a:rPr lang="en-US" dirty="0">
                <a:cs typeface="Calibri" panose="020F0502020204030204" pitchFamily="34" charset="0"/>
              </a:rPr>
              <a:t> 4:14-15; 1 Pet 2:5-9; Rev 1:6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Pillar of truth – 1 Tim 3:15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Vine and branches – John 15:1-8</a:t>
            </a:r>
          </a:p>
        </p:txBody>
      </p:sp>
    </p:spTree>
    <p:extLst>
      <p:ext uri="{BB962C8B-B14F-4D97-AF65-F5344CB8AC3E}">
        <p14:creationId xmlns:p14="http://schemas.microsoft.com/office/powerpoint/2010/main" val="33422368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3A6BDF-9BFB-4054-ABC8-C8261BDD99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3" y="91440"/>
            <a:ext cx="8932694" cy="6675120"/>
          </a:xfrm>
          <a:prstGeom prst="rect">
            <a:avLst/>
          </a:prstGeom>
        </p:spPr>
      </p:pic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391" y="152401"/>
            <a:ext cx="8806209" cy="419100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Calibri" panose="020F0502020204030204" pitchFamily="34" charset="0"/>
              </a:rPr>
              <a:t>2 Cor. 11:2-3 (NKJV)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Betrothal Period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en-US" sz="3000" dirty="0"/>
              <a:t>“</a:t>
            </a:r>
            <a:r>
              <a:rPr lang="en-US" sz="3000" baseline="30000" dirty="0"/>
              <a:t> </a:t>
            </a:r>
            <a:r>
              <a:rPr lang="en-US" sz="3000" dirty="0"/>
              <a:t>For I am jealous for you with a godly jealousy; for I betrothed you to one husband, so that to Christ I might present you </a:t>
            </a:r>
            <a:r>
              <a:rPr lang="en-US" sz="3000" i="1" dirty="0"/>
              <a:t>as</a:t>
            </a:r>
            <a:r>
              <a:rPr lang="en-US" sz="3000" dirty="0"/>
              <a:t> a pure virgin. But I fear, lest somehow, as the serpent deceived Eve by his craftiness, so your minds may be corrupted by from the simplicity that is in Christ.”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4769" y="3810000"/>
            <a:ext cx="1414463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06390A-6E4D-47B2-A6A2-C3F26467A62D}"/>
                  </a:ext>
                </a:extLst>
              </p14:cNvPr>
              <p14:cNvContentPartPr/>
              <p14:nvPr/>
            </p14:nvContentPartPr>
            <p14:xfrm>
              <a:off x="9609658" y="4327607"/>
              <a:ext cx="11520" cy="39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06390A-6E4D-47B2-A6A2-C3F26467A62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05469" y="4323287"/>
                <a:ext cx="19898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1C9090F-3707-4A72-A2EF-6262785CA68A}"/>
                  </a:ext>
                </a:extLst>
              </p14:cNvPr>
              <p14:cNvContentPartPr/>
              <p14:nvPr/>
            </p14:nvContentPartPr>
            <p14:xfrm>
              <a:off x="5594218" y="539526"/>
              <a:ext cx="180" cy="59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1C9090F-3707-4A72-A2EF-6262785CA6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92058" y="537366"/>
                <a:ext cx="4500" cy="10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BDA0D3A-03A0-4071-9461-E6B57E1007A0}"/>
                  </a:ext>
                </a:extLst>
              </p14:cNvPr>
              <p14:cNvContentPartPr/>
              <p14:nvPr/>
            </p14:nvContentPartPr>
            <p14:xfrm>
              <a:off x="5622658" y="482646"/>
              <a:ext cx="5940" cy="59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DA0D3A-03A0-4071-9461-E6B57E1007A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20498" y="480486"/>
                <a:ext cx="10260" cy="10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2B213E8-BC3C-4ECE-A12E-0C7A0D940D1E}"/>
                  </a:ext>
                </a:extLst>
              </p14:cNvPr>
              <p14:cNvContentPartPr/>
              <p14:nvPr/>
            </p14:nvContentPartPr>
            <p14:xfrm>
              <a:off x="9467638" y="1022286"/>
              <a:ext cx="11520" cy="11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2B213E8-BC3C-4ECE-A12E-0C7A0D940D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63449" y="1018097"/>
                <a:ext cx="19898" cy="198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4972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35295409"/>
              </p:ext>
            </p:extLst>
          </p:nvPr>
        </p:nvGraphicFramePr>
        <p:xfrm>
          <a:off x="152400" y="440340"/>
          <a:ext cx="8839200" cy="5977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80705188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416673137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259655191"/>
                    </a:ext>
                  </a:extLst>
                </a:gridCol>
              </a:tblGrid>
              <a:tr h="68786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3600" b="0" noProof="0" dirty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Jewish Marriage Analogy</a:t>
                      </a:r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0537022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341313" indent="-341313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sz="1800" u="none" dirty="0">
                          <a:latin typeface="Calibri" panose="020F0502020204030204" pitchFamily="34" charset="0"/>
                        </a:rPr>
                        <a:t>Marriage covenant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dirty="0">
                          <a:latin typeface="Calibri" panose="020F0502020204030204" pitchFamily="34" charset="0"/>
                        </a:rPr>
                        <a:t>Groom</a:t>
                      </a:r>
                      <a:r>
                        <a:rPr lang="en-US" sz="1800" u="none" baseline="0" dirty="0">
                          <a:latin typeface="Calibri" panose="020F0502020204030204" pitchFamily="34" charset="0"/>
                        </a:rPr>
                        <a:t> initiated; </a:t>
                      </a:r>
                      <a:r>
                        <a:rPr lang="en-US" sz="1800" u="none" dirty="0">
                          <a:latin typeface="Calibri" panose="020F0502020204030204" pitchFamily="34" charset="0"/>
                        </a:rPr>
                        <a:t>Covenant</a:t>
                      </a:r>
                      <a:r>
                        <a:rPr lang="en-US" sz="1800" u="none" baseline="0" dirty="0">
                          <a:latin typeface="Calibri" panose="020F0502020204030204" pitchFamily="34" charset="0"/>
                        </a:rPr>
                        <a:t> established upon payment for bride; drank same cup</a:t>
                      </a:r>
                      <a:endParaRPr lang="en-US" sz="1800" u="none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dirty="0">
                          <a:latin typeface="Calibri" panose="020F0502020204030204" pitchFamily="34" charset="0"/>
                        </a:rPr>
                        <a:t>Christ initiated; Christ’s</a:t>
                      </a:r>
                      <a:r>
                        <a:rPr lang="en-US" sz="1800" u="none" baseline="0" dirty="0">
                          <a:latin typeface="Calibri" panose="020F0502020204030204" pitchFamily="34" charset="0"/>
                        </a:rPr>
                        <a:t> sacrificial death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baseline="0" dirty="0">
                          <a:latin typeface="Calibri" panose="020F0502020204030204" pitchFamily="34" charset="0"/>
                        </a:rPr>
                        <a:t>(1 Cor. 6:19-20; 11:25)</a:t>
                      </a:r>
                      <a:endParaRPr lang="en-US" sz="1800" u="none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459597859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341313" indent="-34131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 startAt="2"/>
                      </a:pP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Bride set apart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dirty="0">
                          <a:latin typeface="Calibri" panose="020F0502020204030204" pitchFamily="34" charset="0"/>
                        </a:rPr>
                        <a:t>Bride set apart exclusively for groom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dirty="0">
                          <a:latin typeface="Calibri" panose="020F0502020204030204" pitchFamily="34" charset="0"/>
                        </a:rPr>
                        <a:t>Church’s positionally sanctified (1 Cor. 1:2; 6:9-11)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3070623534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341313" indent="-34131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 startAt="3"/>
                      </a:pP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Bridal chamber prepared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u="none" dirty="0">
                          <a:latin typeface="Calibri" panose="020F0502020204030204" pitchFamily="34" charset="0"/>
                        </a:rPr>
                        <a:t>Groom</a:t>
                      </a:r>
                      <a:r>
                        <a:rPr lang="en-US" sz="1800" b="0" u="none" baseline="0" dirty="0">
                          <a:latin typeface="Calibri" panose="020F0502020204030204" pitchFamily="34" charset="0"/>
                        </a:rPr>
                        <a:t> separates from bride and returns to his father’s house to prepare bridal chamber</a:t>
                      </a:r>
                      <a:endParaRPr lang="en-US" sz="1800" b="0" u="none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u="none" dirty="0">
                          <a:latin typeface="Calibri" panose="020F0502020204030204" pitchFamily="34" charset="0"/>
                        </a:rPr>
                        <a:t>Christ’s 2000 year separation</a:t>
                      </a:r>
                      <a:r>
                        <a:rPr lang="en-US" sz="1800" b="0" u="none" baseline="0" dirty="0">
                          <a:latin typeface="Calibri" panose="020F0502020204030204" pitchFamily="34" charset="0"/>
                        </a:rPr>
                        <a:t> from church; </a:t>
                      </a:r>
                      <a:r>
                        <a:rPr lang="en-US" sz="1800" b="0" u="none" dirty="0">
                          <a:latin typeface="Calibri" panose="020F0502020204030204" pitchFamily="34" charset="0"/>
                        </a:rPr>
                        <a:t>Ascension; return to heaven to prepare dwellings</a:t>
                      </a:r>
                      <a:r>
                        <a:rPr lang="en-US" sz="1800" b="0" u="none" baseline="0" dirty="0"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u="none" dirty="0">
                          <a:latin typeface="Calibri" panose="020F0502020204030204" pitchFamily="34" charset="0"/>
                        </a:rPr>
                        <a:t>(John 14:2; Acts 1:9-11) 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934686761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341313" indent="-34131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 startAt="4"/>
                      </a:pP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Betrothal period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u="none" dirty="0">
                          <a:latin typeface="Calibri" panose="020F0502020204030204" pitchFamily="34" charset="0"/>
                        </a:rPr>
                        <a:t>Loyalty test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u="none" dirty="0">
                          <a:latin typeface="Calibri" panose="020F0502020204030204" pitchFamily="34" charset="0"/>
                        </a:rPr>
                        <a:t>Reward determined</a:t>
                      </a:r>
                      <a:r>
                        <a:rPr lang="en-US" sz="1800" b="0" u="none" baseline="0" dirty="0">
                          <a:latin typeface="Calibri" panose="020F0502020204030204" pitchFamily="34" charset="0"/>
                        </a:rPr>
                        <a:t> by orthodoxy and orthopraxy (Jas. 4:4)</a:t>
                      </a:r>
                      <a:endParaRPr lang="en-US" sz="1800" b="0" u="none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2215589415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341313" indent="-34131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 startAt="5"/>
                      </a:pP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Bride retrieved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u="none" dirty="0">
                          <a:latin typeface="Calibri" panose="020F0502020204030204" pitchFamily="34" charset="0"/>
                        </a:rPr>
                        <a:t>Groom returns </a:t>
                      </a:r>
                      <a:r>
                        <a:rPr lang="en-US" sz="1800" b="0" u="none" baseline="0" dirty="0">
                          <a:latin typeface="Calibri" panose="020F0502020204030204" pitchFamily="34" charset="0"/>
                        </a:rPr>
                        <a:t>at </a:t>
                      </a:r>
                      <a:r>
                        <a:rPr lang="en-US" sz="1800" b="0" u="none" dirty="0">
                          <a:latin typeface="Calibri" panose="020F0502020204030204" pitchFamily="34" charset="0"/>
                        </a:rPr>
                        <a:t>unknown</a:t>
                      </a:r>
                      <a:r>
                        <a:rPr lang="en-US" sz="1800" b="0" u="none" baseline="0" dirty="0">
                          <a:latin typeface="Calibri" panose="020F0502020204030204" pitchFamily="34" charset="0"/>
                        </a:rPr>
                        <a:t> time preceded by a shout </a:t>
                      </a:r>
                      <a:r>
                        <a:rPr lang="en-US" sz="1800" b="0" u="none" dirty="0">
                          <a:latin typeface="Calibri" panose="020F0502020204030204" pitchFamily="34" charset="0"/>
                        </a:rPr>
                        <a:t>with escorts</a:t>
                      </a:r>
                      <a:r>
                        <a:rPr lang="en-US" sz="1800" b="0" u="none" baseline="0" dirty="0">
                          <a:latin typeface="Calibri" panose="020F0502020204030204" pitchFamily="34" charset="0"/>
                        </a:rPr>
                        <a:t> to retrieve bride</a:t>
                      </a:r>
                      <a:endParaRPr lang="en-US" sz="1800" b="0" u="none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u="none" dirty="0">
                          <a:latin typeface="Calibri" panose="020F0502020204030204" pitchFamily="34" charset="0"/>
                        </a:rPr>
                        <a:t>Rapture at unknown time                             (John 14:3; 1 Thess. 4:16-17)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3144159118"/>
                  </a:ext>
                </a:extLst>
              </a:tr>
              <a:tr h="41272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Showers, </a:t>
                      </a:r>
                      <a:r>
                        <a:rPr lang="en-US" altLang="en-US" sz="1800" i="1" dirty="0">
                          <a:latin typeface="Calibri" panose="020F0502020204030204" pitchFamily="34" charset="0"/>
                        </a:rPr>
                        <a:t>Maranatha Our Lord, Come!</a:t>
                      </a: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, 164-69.</a:t>
                      </a: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en-US" sz="1800" b="0" u="none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en-US" sz="1800" b="0" u="none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3155297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47018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212552386"/>
              </p:ext>
            </p:extLst>
          </p:nvPr>
        </p:nvGraphicFramePr>
        <p:xfrm>
          <a:off x="152400" y="434346"/>
          <a:ext cx="8839200" cy="59893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80705188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416673137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259655191"/>
                    </a:ext>
                  </a:extLst>
                </a:gridCol>
              </a:tblGrid>
              <a:tr h="6858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3600" b="0" kern="1200" noProof="0" dirty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Jewish Marriage Analogy</a:t>
                      </a:r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053702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1313" indent="-341313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AutoNum type="arabicPeriod" startAt="6"/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Bride and groom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hidden in Father’s house for seven days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Hidden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in the Father’s house for s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even days: three events transpire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Church hidden from world during Daniel’s 70</a:t>
                      </a:r>
                      <a:r>
                        <a:rPr lang="en-US" sz="1800" baseline="30000" dirty="0"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 Week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45959785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1313" indent="-341313" algn="l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AutoNum type="arabicPeriod" startAt="7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Bride cleansed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Bride undergoes ritual cleansing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prior to wedding ceremony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Bema Seat Judgment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1 Cor 3:10-15;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2 Cor 5:10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307062353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1313" indent="-341313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AutoNum type="arabicPeriod" startAt="8"/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Wedding ceremony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Meeting with the Father’s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assembled wedding guests; 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Private wedding ceremony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Meeting with OT saints; Rev 19:7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93468676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1313" indent="-341313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AutoNum type="arabicPeriod" startAt="9"/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Consummation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Bride and groom consummate the marriage 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Eph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5:27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221558941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AutoNum type="arabicPeriod" startAt="10"/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Marriage feast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Public presentation; Bride unveiled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marriage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feast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Col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3:3-4; 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Rev 19:9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3144159118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Showers, </a:t>
                      </a:r>
                      <a:r>
                        <a:rPr lang="en-US" altLang="en-US" sz="1800" i="1" dirty="0">
                          <a:latin typeface="Calibri" panose="020F0502020204030204" pitchFamily="34" charset="0"/>
                        </a:rPr>
                        <a:t>Maranatha Our Lord, Come!</a:t>
                      </a: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, 164-69.</a:t>
                      </a: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en-US" sz="1800" b="0" u="none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en-US" sz="1800" b="0" u="none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3155297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38267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895383419"/>
              </p:ext>
            </p:extLst>
          </p:nvPr>
        </p:nvGraphicFramePr>
        <p:xfrm>
          <a:off x="152400" y="434346"/>
          <a:ext cx="8839200" cy="59893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80705188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416673137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259655191"/>
                    </a:ext>
                  </a:extLst>
                </a:gridCol>
              </a:tblGrid>
              <a:tr h="6858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3600" b="0" kern="1200" noProof="0" dirty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Jewish Marriage Analogy</a:t>
                      </a:r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053702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1313" indent="-341313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AutoNum type="arabicPeriod" startAt="6"/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Bride and groom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hidden in Father’s house for seven days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Hidden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in the Father’s house for s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even days: three events transpire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Church hidden from world during Daniel’s 70</a:t>
                      </a:r>
                      <a:r>
                        <a:rPr lang="en-US" sz="1800" baseline="30000" dirty="0"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 Week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45959785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1313" indent="-341313" algn="l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AutoNum type="arabicPeriod" startAt="7"/>
                      </a:pPr>
                      <a:r>
                        <a:rPr lang="en-US" sz="1800" b="1" u="sng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Bride cleansed</a:t>
                      </a:r>
                    </a:p>
                  </a:txBody>
                  <a:tcPr marT="45714" marB="45714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u="sng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Bride undergoes ritual cleansing</a:t>
                      </a:r>
                      <a:r>
                        <a:rPr lang="en-US" sz="1800" b="1" u="sng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prior to wedding ceremony</a:t>
                      </a:r>
                      <a:endParaRPr lang="en-US" sz="1800" b="1" u="sng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14" marB="45714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u="sng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Bema Seat Judgment</a:t>
                      </a:r>
                      <a:r>
                        <a:rPr lang="en-US" sz="1800" b="1" u="sng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u="sng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 Cor 3:10-15;</a:t>
                      </a:r>
                      <a:r>
                        <a:rPr lang="en-US" sz="1800" b="1" u="sng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2 Cor 5:10</a:t>
                      </a:r>
                      <a:r>
                        <a:rPr lang="en-US" sz="1800" b="1" u="sng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T="45714" marB="45714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62353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1313" indent="-341313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AutoNum type="arabicPeriod" startAt="8"/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Wedding ceremony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Meeting with the Father’s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assembled wedding guests; 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Private wedding ceremony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Meeting with OT saints; Rev 19:7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93468676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1313" indent="-341313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AutoNum type="arabicPeriod" startAt="9"/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Consummation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Bride and groom consummate the marriage 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Eph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5:27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221558941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AutoNum type="arabicPeriod" startAt="10"/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Marriage feast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Public presentation; Bride unveiled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marriage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feast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Col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3:3-4; 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Rev 19:9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3144159118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Showers, </a:t>
                      </a:r>
                      <a:r>
                        <a:rPr lang="en-US" altLang="en-US" sz="1800" i="1" dirty="0">
                          <a:latin typeface="Calibri" panose="020F0502020204030204" pitchFamily="34" charset="0"/>
                        </a:rPr>
                        <a:t>Maranatha Our Lord, Come!</a:t>
                      </a: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, 164-69.</a:t>
                      </a: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en-US" sz="1800" b="0" u="none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en-US" sz="1800" b="0" u="none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3155297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65286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48" y="45720"/>
            <a:ext cx="9108705" cy="67665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7647" y="76200"/>
            <a:ext cx="9108705" cy="29546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2 Corinthians 5:10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3400" kern="0" dirty="0">
                <a:latin typeface="Calibri" panose="020F0502020204030204" pitchFamily="34" charset="0"/>
                <a:cs typeface="+mn-cs"/>
              </a:rPr>
              <a:t>“</a:t>
            </a:r>
            <a:r>
              <a:rPr lang="en-US" sz="3400" dirty="0">
                <a:latin typeface="Calibri" panose="020F0502020204030204" pitchFamily="34" charset="0"/>
              </a:rPr>
              <a:t>For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we must all</a:t>
            </a:r>
            <a:r>
              <a:rPr lang="en-US" sz="3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 </a:t>
            </a:r>
            <a:r>
              <a:rPr lang="en-US" sz="3400" dirty="0">
                <a:latin typeface="Calibri" panose="020F0502020204030204" pitchFamily="34" charset="0"/>
              </a:rPr>
              <a:t>appear before the judgment seat of Christ, so that each one may be recompensed for his deeds in the body, according to what he has done, whether good or bad.”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2A25F6-7717-409E-9E7C-DE1F8FF426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2769" y="3048000"/>
            <a:ext cx="1538462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51029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685800"/>
          </a:xfrm>
        </p:spPr>
        <p:txBody>
          <a:bodyPr/>
          <a:lstStyle/>
          <a:p>
            <a:pPr algn="ctr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 of Systematic Theology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315200" cy="5791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Prolegomena – Introduction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Theology – Study of God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Christology – Study of Christ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Pneumatology – Study of the Holy Spirit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Anthropology – Study of Man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Hamartiology – Study of sin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Soteriology – Study of salvation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Angelology – Study of angels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b="1" u="sng" dirty="0">
                <a:solidFill>
                  <a:srgbClr val="FFFFCC"/>
                </a:solidFill>
              </a:rPr>
              <a:t>Ecclesiology – Study of the Church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Eschatology – Study of the end</a:t>
            </a:r>
          </a:p>
        </p:txBody>
      </p:sp>
      <p:pic>
        <p:nvPicPr>
          <p:cNvPr id="3076" name="Picture 2" descr="http://studentsofjesus.com/storage/Systematic%20Theology.jpg?__SQUARESPACE_CACHEVERSION=133843368137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28194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http://rediscoveringthebible.com/SystematicTheolog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9300" y="1143000"/>
            <a:ext cx="3009900" cy="124936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29609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18044411"/>
              </p:ext>
            </p:extLst>
          </p:nvPr>
        </p:nvGraphicFramePr>
        <p:xfrm>
          <a:off x="152400" y="434346"/>
          <a:ext cx="8839200" cy="59893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80705188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416673137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259655191"/>
                    </a:ext>
                  </a:extLst>
                </a:gridCol>
              </a:tblGrid>
              <a:tr h="6858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3600" b="0" kern="1200" noProof="0" dirty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Jewish Marriage Analogy</a:t>
                      </a:r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053702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1313" indent="-341313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AutoNum type="arabicPeriod" startAt="6"/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Bride and groom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hidden in Father’s house for seven days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Hidden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in the Father’s house for s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even days: three events transpire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Church hidden from world during Daniel’s 70</a:t>
                      </a:r>
                      <a:r>
                        <a:rPr lang="en-US" sz="1800" baseline="30000" dirty="0"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 Week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45959785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1313" indent="-341313" algn="l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AutoNum type="arabicPeriod" startAt="7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Bride cleansed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Bride undergoes ritual cleansing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prior to wedding ceremony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Bema Seat Judgment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1 Cor 3:10-15;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2 Cor 5:10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307062353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1313" indent="-341313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AutoNum type="arabicPeriod" startAt="8"/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Wedding ceremony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Meeting with the Father’s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assembled wedding guests; 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Private wedding ceremony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Meeting with OT saints; Rev 19:7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93468676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1313" indent="-341313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AutoNum type="arabicPeriod" startAt="9"/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Consummation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Bride and groom consummate the marriage 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Eph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5:27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221558941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AutoNum type="arabicPeriod" startAt="10"/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Marriage feast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Public presentation; Bride unveiled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marriage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feast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Col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3:3-4; 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Rev 19:9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3144159118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Showers, </a:t>
                      </a:r>
                      <a:r>
                        <a:rPr lang="en-US" altLang="en-US" sz="1800" i="1" dirty="0">
                          <a:latin typeface="Calibri" panose="020F0502020204030204" pitchFamily="34" charset="0"/>
                        </a:rPr>
                        <a:t>Maranatha Our Lord, Come!</a:t>
                      </a: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, 164-69.</a:t>
                      </a: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en-US" sz="1800" b="0" u="none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en-US" sz="1800" b="0" u="none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3155297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32093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Universal Church Word Pictures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143000"/>
            <a:ext cx="8458200" cy="5410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Shepherd/sheep – John 10:16; Acts 20:28; </a:t>
            </a:r>
            <a:r>
              <a:rPr lang="en-US" dirty="0" err="1">
                <a:cs typeface="Calibri" panose="020F0502020204030204" pitchFamily="34" charset="0"/>
              </a:rPr>
              <a:t>Heb</a:t>
            </a:r>
            <a:r>
              <a:rPr lang="en-US" dirty="0">
                <a:cs typeface="Calibri" panose="020F0502020204030204" pitchFamily="34" charset="0"/>
              </a:rPr>
              <a:t> 13:20; 1 Pet 5:2-4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Head/body – Rom 12:5; 1 Cor 12:12-13;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1:22-23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Bride/groom –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5:22-33; 2 Cor 11:2-3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Temple – 1 Cor 3:16-17; </a:t>
            </a:r>
            <a:r>
              <a:rPr lang="en-US" b="1" u="sng" dirty="0" err="1">
                <a:solidFill>
                  <a:srgbClr val="FFFFCC"/>
                </a:solidFill>
                <a:cs typeface="Calibri" panose="020F0502020204030204" pitchFamily="34" charset="0"/>
              </a:rPr>
              <a:t>Eph</a:t>
            </a: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 2:19-22; Gal 6:10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High priest/priesthood – </a:t>
            </a:r>
            <a:r>
              <a:rPr lang="en-US" dirty="0" err="1">
                <a:cs typeface="Calibri" panose="020F0502020204030204" pitchFamily="34" charset="0"/>
              </a:rPr>
              <a:t>Heb</a:t>
            </a:r>
            <a:r>
              <a:rPr lang="en-US" dirty="0">
                <a:cs typeface="Calibri" panose="020F0502020204030204" pitchFamily="34" charset="0"/>
              </a:rPr>
              <a:t> 4:14-15; 1 Pet 2:5-9; Rev 1:6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Pillar of truth – 1 Tim 3:15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Vine and branches – John 15:1-8</a:t>
            </a:r>
          </a:p>
        </p:txBody>
      </p:sp>
    </p:spTree>
    <p:extLst>
      <p:ext uri="{BB962C8B-B14F-4D97-AF65-F5344CB8AC3E}">
        <p14:creationId xmlns:p14="http://schemas.microsoft.com/office/powerpoint/2010/main" val="250310020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44D328E8-DDB8-4F8A-8C65-5022407DF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3100" y="228600"/>
            <a:ext cx="52578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ISRAEL’S FOUR TEMPLES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95B9FCF-E2CF-4F35-BD43-10128E30BA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3900" y="1143000"/>
            <a:ext cx="7696200" cy="4953000"/>
          </a:xfrm>
        </p:spPr>
        <p:txBody>
          <a:bodyPr/>
          <a:lstStyle/>
          <a:p>
            <a:pPr marL="457200" indent="-457200" fontAlgn="base">
              <a:spcBef>
                <a:spcPts val="0"/>
              </a:spcBef>
              <a:spcAft>
                <a:spcPts val="2400"/>
              </a:spcAft>
              <a:buClr>
                <a:srgbClr val="FF99FF"/>
              </a:buClr>
              <a:buSzPct val="100000"/>
              <a:buAutoNum type="alphaUcPeriod"/>
            </a:pPr>
            <a:r>
              <a:rPr lang="en-US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Solomon’s pre exilic temple (966 </a:t>
            </a:r>
            <a:r>
              <a:rPr lang="en-US" altLang="en-US" sz="3200" cap="small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bc</a:t>
            </a:r>
            <a:r>
              <a:rPr lang="en-US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Kings and Chronicles)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FF99FF"/>
              </a:buClr>
              <a:buSzPct val="100000"/>
              <a:buFont typeface="Wingdings" pitchFamily="2" charset="2"/>
              <a:buAutoNum type="alphaUcPeriod"/>
            </a:pPr>
            <a:r>
              <a:rPr lang="en-US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Zerubbabel’s post exilic temple (Ezra 1-6; John 2:20)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FF99FF"/>
              </a:buClr>
              <a:buSzPct val="100000"/>
              <a:buFont typeface="Wingdings" pitchFamily="2" charset="2"/>
              <a:buAutoNum type="alphaUcPeriod"/>
            </a:pPr>
            <a:r>
              <a:rPr lang="en-US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Antichrist's temple (Dan 9:27; Matt 24:15; 2 </a:t>
            </a:r>
            <a:r>
              <a:rPr lang="en-US" altLang="en-US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Thess</a:t>
            </a:r>
            <a:r>
              <a:rPr lang="en-US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2:4; Rev 11:1-2)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FF99FF"/>
              </a:buClr>
              <a:buSzPct val="100000"/>
              <a:buFont typeface="Wingdings" pitchFamily="2" charset="2"/>
              <a:buAutoNum type="alphaUcPeriod"/>
            </a:pPr>
            <a:r>
              <a:rPr lang="en-US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Millennial temple (</a:t>
            </a:r>
            <a:r>
              <a:rPr lang="en-US" altLang="en-US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</a:t>
            </a:r>
            <a:r>
              <a:rPr lang="en-US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40-48)</a:t>
            </a:r>
          </a:p>
        </p:txBody>
      </p:sp>
    </p:spTree>
    <p:extLst>
      <p:ext uri="{BB962C8B-B14F-4D97-AF65-F5344CB8AC3E}">
        <p14:creationId xmlns:p14="http://schemas.microsoft.com/office/powerpoint/2010/main" val="795789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Universal Church Word Pictures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143000"/>
            <a:ext cx="8458200" cy="5410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Shepherd/sheep – John 10:16; Acts 20:28; </a:t>
            </a:r>
            <a:r>
              <a:rPr lang="en-US" dirty="0" err="1">
                <a:cs typeface="Calibri" panose="020F0502020204030204" pitchFamily="34" charset="0"/>
              </a:rPr>
              <a:t>Heb</a:t>
            </a:r>
            <a:r>
              <a:rPr lang="en-US" dirty="0">
                <a:cs typeface="Calibri" panose="020F0502020204030204" pitchFamily="34" charset="0"/>
              </a:rPr>
              <a:t> 13:20; 1 Pet 5:2-4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Head/body – Rom 12:5; 1 Cor 12:12-13;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1:22-23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Bride/groom –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5:22-33; 2 Cor 11:2-3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Temple – 1 Cor 3:16-17;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2:19-22; Gal 6:10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High priest/priesthood – </a:t>
            </a:r>
            <a:r>
              <a:rPr lang="en-US" b="1" u="sng" dirty="0" err="1">
                <a:solidFill>
                  <a:srgbClr val="FFFFCC"/>
                </a:solidFill>
              </a:rPr>
              <a:t>Heb</a:t>
            </a:r>
            <a:r>
              <a:rPr lang="en-US" b="1" u="sng" dirty="0">
                <a:solidFill>
                  <a:srgbClr val="FFFFCC"/>
                </a:solidFill>
              </a:rPr>
              <a:t> 4:14-15; 1 Pet 2:5-9; Rev 1:6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Pillar of truth – 1 Tim 3:15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Vine and branches – John 15:1-8</a:t>
            </a:r>
          </a:p>
        </p:txBody>
      </p:sp>
    </p:spTree>
    <p:extLst>
      <p:ext uri="{BB962C8B-B14F-4D97-AF65-F5344CB8AC3E}">
        <p14:creationId xmlns:p14="http://schemas.microsoft.com/office/powerpoint/2010/main" val="405804923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BAF7EB-95BA-46CD-BB65-8A77DBC2F4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2828" y="228600"/>
            <a:ext cx="543834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02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296ACD-90C9-4BEE-AFD8-BF76DD2F2B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8" y="45720"/>
            <a:ext cx="9084045" cy="676656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223654" y="76200"/>
            <a:ext cx="8744137" cy="30777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Revelation 1:6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and He [God] has made </a:t>
            </a:r>
            <a:r>
              <a:rPr lang="en-US" sz="36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[Church] </a:t>
            </a:r>
            <a:r>
              <a:rPr lang="en-US" sz="3600" i="1" dirty="0">
                <a:latin typeface="Calibri" panose="020F0502020204030204" pitchFamily="34" charset="0"/>
                <a:cs typeface="Calibri" panose="020F0502020204030204" pitchFamily="34" charset="0"/>
              </a:rPr>
              <a:t>to be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kingdom</a:t>
            </a:r>
            <a:r>
              <a:rPr lang="en-US" sz="36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priests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to His God and Father—to Him </a:t>
            </a:r>
            <a:r>
              <a:rPr lang="en-US" sz="3600" i="1" dirty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the glory and the dominion forever and ever. Amen.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alt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9EDD04-C020-4AD0-8370-9FCBFB1089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059" y="2971800"/>
            <a:ext cx="1553882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3324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Spiritual Sacrifices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9894" y="1600200"/>
            <a:ext cx="6006306" cy="4460875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sz="3600" dirty="0">
                <a:cs typeface="Calibri" panose="020F0502020204030204" pitchFamily="34" charset="0"/>
              </a:rPr>
              <a:t>Body – Rom 12:1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sz="3600" dirty="0">
                <a:cs typeface="Calibri" panose="020F0502020204030204" pitchFamily="34" charset="0"/>
              </a:rPr>
              <a:t>Praise – </a:t>
            </a:r>
            <a:r>
              <a:rPr lang="en-US" sz="3600" dirty="0" err="1">
                <a:cs typeface="Calibri" panose="020F0502020204030204" pitchFamily="34" charset="0"/>
              </a:rPr>
              <a:t>Heb</a:t>
            </a:r>
            <a:r>
              <a:rPr lang="en-US" sz="3600" dirty="0">
                <a:cs typeface="Calibri" panose="020F0502020204030204" pitchFamily="34" charset="0"/>
              </a:rPr>
              <a:t> 13:15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sz="3600" dirty="0">
                <a:cs typeface="Calibri" panose="020F0502020204030204" pitchFamily="34" charset="0"/>
              </a:rPr>
              <a:t>Good works – Philip 2:17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sz="3600" dirty="0">
                <a:cs typeface="Calibri" panose="020F0502020204030204" pitchFamily="34" charset="0"/>
              </a:rPr>
              <a:t>Financial giving – </a:t>
            </a:r>
            <a:r>
              <a:rPr lang="en-US" sz="3600" dirty="0" err="1">
                <a:cs typeface="Calibri" panose="020F0502020204030204" pitchFamily="34" charset="0"/>
              </a:rPr>
              <a:t>Heb</a:t>
            </a:r>
            <a:r>
              <a:rPr lang="en-US" sz="3600" dirty="0">
                <a:cs typeface="Calibri" panose="020F0502020204030204" pitchFamily="34" charset="0"/>
              </a:rPr>
              <a:t> 13:16</a:t>
            </a:r>
          </a:p>
        </p:txBody>
      </p:sp>
    </p:spTree>
    <p:extLst>
      <p:ext uri="{BB962C8B-B14F-4D97-AF65-F5344CB8AC3E}">
        <p14:creationId xmlns:p14="http://schemas.microsoft.com/office/powerpoint/2010/main" val="268911162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Universal Church Word Pictures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143000"/>
            <a:ext cx="8458200" cy="5410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Shepherd/sheep – John 10:16; Acts 20:28; </a:t>
            </a:r>
            <a:r>
              <a:rPr lang="en-US" dirty="0" err="1">
                <a:cs typeface="Calibri" panose="020F0502020204030204" pitchFamily="34" charset="0"/>
              </a:rPr>
              <a:t>Heb</a:t>
            </a:r>
            <a:r>
              <a:rPr lang="en-US" dirty="0">
                <a:cs typeface="Calibri" panose="020F0502020204030204" pitchFamily="34" charset="0"/>
              </a:rPr>
              <a:t> 13:20; 1 Pet 5:2-4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Head/body – Rom 12:5; 1 Cor 12:12-13;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1:22-23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Bride/groom –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5:22-33; 2 Cor 11:2-3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Temple – 1 Cor 3:16-17;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2:19-22; Gal 6:10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High priest/priesthood – </a:t>
            </a:r>
            <a:r>
              <a:rPr lang="en-US" dirty="0" err="1">
                <a:cs typeface="Calibri" panose="020F0502020204030204" pitchFamily="34" charset="0"/>
              </a:rPr>
              <a:t>Heb</a:t>
            </a:r>
            <a:r>
              <a:rPr lang="en-US" dirty="0">
                <a:cs typeface="Calibri" panose="020F0502020204030204" pitchFamily="34" charset="0"/>
              </a:rPr>
              <a:t> 4:14-15; 1 Pet 2:5-9; Rev 1:6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Pillar of truth – 1 Tim 3:15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Vine and branches – John 15:1-8</a:t>
            </a:r>
          </a:p>
        </p:txBody>
      </p:sp>
    </p:spTree>
    <p:extLst>
      <p:ext uri="{BB962C8B-B14F-4D97-AF65-F5344CB8AC3E}">
        <p14:creationId xmlns:p14="http://schemas.microsoft.com/office/powerpoint/2010/main" val="122267380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Universal Church Word Pictures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143000"/>
            <a:ext cx="8458200" cy="5410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Shepherd/sheep – John 10:16; Acts 20:28; </a:t>
            </a:r>
            <a:r>
              <a:rPr lang="en-US" dirty="0" err="1">
                <a:cs typeface="Calibri" panose="020F0502020204030204" pitchFamily="34" charset="0"/>
              </a:rPr>
              <a:t>Heb</a:t>
            </a:r>
            <a:r>
              <a:rPr lang="en-US" dirty="0">
                <a:cs typeface="Calibri" panose="020F0502020204030204" pitchFamily="34" charset="0"/>
              </a:rPr>
              <a:t> 13:20; 1 Pet 5:2-4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Head/body – Rom 12:5; 1 Cor 12:12-13;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1:22-23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Bride/groom –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5:22-33; 2 Cor 11:2-3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Temple – 1 Cor 3:16-17;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2:19-22; Gal 6:10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High priest/priesthood – </a:t>
            </a:r>
            <a:r>
              <a:rPr lang="en-US" dirty="0" err="1">
                <a:cs typeface="Calibri" panose="020F0502020204030204" pitchFamily="34" charset="0"/>
              </a:rPr>
              <a:t>Heb</a:t>
            </a:r>
            <a:r>
              <a:rPr lang="en-US" dirty="0">
                <a:cs typeface="Calibri" panose="020F0502020204030204" pitchFamily="34" charset="0"/>
              </a:rPr>
              <a:t> 4:14-15; 1 Pet 2:5-9; Rev 1:6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Pillar of truth – 1 Tim 3:15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Vine and branches – John 15:1-8</a:t>
            </a:r>
          </a:p>
        </p:txBody>
      </p:sp>
    </p:spTree>
    <p:extLst>
      <p:ext uri="{BB962C8B-B14F-4D97-AF65-F5344CB8AC3E}">
        <p14:creationId xmlns:p14="http://schemas.microsoft.com/office/powerpoint/2010/main" val="14528923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F38CF-D945-4AF2-80C9-5CA740DE0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642115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Ecclesiology Overview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6019800" cy="6019800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Universal vs. local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Word pictures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Origin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Israel – Church differences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Intercalation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Purposes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Officers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Ordinances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Purity</a:t>
            </a:r>
          </a:p>
        </p:txBody>
      </p:sp>
      <p:pic>
        <p:nvPicPr>
          <p:cNvPr id="18436" name="Picture 2" descr="http://image.slidesharecdn.com/ecclesiologyandmodelsofthechurch-1207707008649037-8/95/ecclesiology-and-models-of-the-church-1-728.jpg?cb=12076818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581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09935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Universal Church Word Pictures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143000"/>
            <a:ext cx="8458200" cy="5410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Shepherd/sheep – John 10:16; Acts 20:28; </a:t>
            </a:r>
            <a:r>
              <a:rPr lang="en-US" dirty="0" err="1">
                <a:cs typeface="Calibri" panose="020F0502020204030204" pitchFamily="34" charset="0"/>
              </a:rPr>
              <a:t>Heb</a:t>
            </a:r>
            <a:r>
              <a:rPr lang="en-US" dirty="0">
                <a:cs typeface="Calibri" panose="020F0502020204030204" pitchFamily="34" charset="0"/>
              </a:rPr>
              <a:t> 13:20; 1 Pet 5:2-4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Head/body – Rom 12:5; 1 Cor 12:12-13;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1:22-23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Bride/groom –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5:22-33; 2 Cor 11:2-3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Temple – 1 Cor 3:16-17;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2:19-22; Gal 6:10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High priest/priesthood – </a:t>
            </a:r>
            <a:r>
              <a:rPr lang="en-US" dirty="0" err="1">
                <a:cs typeface="Calibri" panose="020F0502020204030204" pitchFamily="34" charset="0"/>
              </a:rPr>
              <a:t>Heb</a:t>
            </a:r>
            <a:r>
              <a:rPr lang="en-US" dirty="0">
                <a:cs typeface="Calibri" panose="020F0502020204030204" pitchFamily="34" charset="0"/>
              </a:rPr>
              <a:t> 4:14-15; 1 Pet 2:5-9; Rev 1:6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Pillar of truth – 1 Tim 3:15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Vine and branches – John 15:1-8</a:t>
            </a:r>
          </a:p>
        </p:txBody>
      </p:sp>
    </p:spTree>
    <p:extLst>
      <p:ext uri="{BB962C8B-B14F-4D97-AF65-F5344CB8AC3E}">
        <p14:creationId xmlns:p14="http://schemas.microsoft.com/office/powerpoint/2010/main" val="108158383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Ecclesiology Overview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6019800" cy="6019800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Definition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Universal vs. local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Word pictures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Origin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Israel – Church differences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Intercalation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Purposes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Officers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Ordinances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Purity</a:t>
            </a:r>
          </a:p>
        </p:txBody>
      </p:sp>
      <p:pic>
        <p:nvPicPr>
          <p:cNvPr id="18436" name="Picture 2" descr="http://image.slidesharecdn.com/ecclesiologyandmodelsofthechurch-1207707008649037-8/95/ecclesiology-and-models-of-the-church-1-728.jpg?cb=12076818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581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60814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Ecclesiology Overview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6019800" cy="6019800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Universal vs. local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Word pictures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Origin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Israel – Church differences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Intercalation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Purposes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Officers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Ordinances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Purity</a:t>
            </a:r>
          </a:p>
        </p:txBody>
      </p:sp>
      <p:pic>
        <p:nvPicPr>
          <p:cNvPr id="18436" name="Picture 2" descr="http://image.slidesharecdn.com/ecclesiologyandmodelsofthechurch-1207707008649037-8/95/ecclesiology-and-models-of-the-church-1-728.jpg?cb=12076818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581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71469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Definition of Ecclesiology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4724400" cy="48006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 err="1"/>
              <a:t>Ekklēsía</a:t>
            </a:r>
            <a:r>
              <a:rPr lang="en-US" dirty="0"/>
              <a:t> (</a:t>
            </a:r>
            <a:r>
              <a:rPr lang="el-GR" dirty="0"/>
              <a:t>ἐκκλησία</a:t>
            </a:r>
            <a:r>
              <a:rPr lang="en-US" dirty="0"/>
              <a:t>)</a:t>
            </a:r>
            <a:endParaRPr lang="en-US" dirty="0">
              <a:cs typeface="Calibri" panose="020F0502020204030204" pitchFamily="34" charset="0"/>
            </a:endParaRP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 err="1"/>
              <a:t>ĕk</a:t>
            </a:r>
            <a:r>
              <a:rPr lang="en-US" dirty="0"/>
              <a:t> (</a:t>
            </a:r>
            <a:r>
              <a:rPr lang="el-GR" dirty="0"/>
              <a:t>ἐκ</a:t>
            </a:r>
            <a:r>
              <a:rPr lang="en-US" dirty="0"/>
              <a:t>) </a:t>
            </a:r>
            <a:r>
              <a:rPr lang="en-US" dirty="0">
                <a:cs typeface="Calibri" panose="020F0502020204030204" pitchFamily="34" charset="0"/>
              </a:rPr>
              <a:t>/ </a:t>
            </a:r>
            <a:r>
              <a:rPr lang="en-US" dirty="0" err="1">
                <a:cs typeface="Calibri" panose="020F0502020204030204" pitchFamily="34" charset="0"/>
              </a:rPr>
              <a:t>kaleo</a:t>
            </a:r>
            <a:r>
              <a:rPr lang="en-US" dirty="0">
                <a:cs typeface="Calibri" panose="020F0502020204030204" pitchFamily="34" charset="0"/>
              </a:rPr>
              <a:t> (</a:t>
            </a:r>
            <a:r>
              <a:rPr lang="el-GR" dirty="0"/>
              <a:t>καλέω</a:t>
            </a:r>
            <a:r>
              <a:rPr lang="en-US" dirty="0"/>
              <a:t>)</a:t>
            </a:r>
            <a:endParaRPr lang="en-US" dirty="0">
              <a:cs typeface="Calibri" panose="020F0502020204030204" pitchFamily="34" charset="0"/>
            </a:endParaRP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Acts 15:14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Logos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1 Cor 10:32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739" y="137160"/>
            <a:ext cx="8862523" cy="658368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40739" y="163516"/>
            <a:ext cx="8862522" cy="196977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Corinthians 10:32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Give no offense either to </a:t>
            </a:r>
            <a:r>
              <a:rPr lang="en-US" sz="36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Jews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or to </a:t>
            </a:r>
            <a:r>
              <a:rPr lang="en-US" sz="36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Greeks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or to </a:t>
            </a:r>
            <a:r>
              <a:rPr lang="en-US" sz="36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the church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of God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alt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8D4553-9AD3-462D-A0B7-C42C8661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49" y="2432105"/>
            <a:ext cx="7547502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05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248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Definition of the Church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143000"/>
            <a:ext cx="8229600" cy="4114800"/>
          </a:xfrm>
        </p:spPr>
        <p:txBody>
          <a:bodyPr/>
          <a:lstStyle/>
          <a:p>
            <a:pPr marL="461963" indent="-461963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L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(both Jew &amp; Gentile) who have trusted in the very Messiah rejected by first-century national Israel (Gal. 3:28; Rom. 10:19; Eph. 2:14)</a:t>
            </a:r>
          </a:p>
          <a:p>
            <a:pPr marL="463550" indent="-4635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L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Intercalation</a:t>
            </a:r>
          </a:p>
          <a:p>
            <a:pPr marL="463550" indent="-4635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L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not fulfill Israel’s purposes</a:t>
            </a:r>
          </a:p>
        </p:txBody>
      </p:sp>
      <p:pic>
        <p:nvPicPr>
          <p:cNvPr id="84996" name="Picture 4" descr="King_of_Kings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8273" y="3048000"/>
            <a:ext cx="1440927" cy="1951220"/>
          </a:xfrm>
        </p:spPr>
      </p:pic>
    </p:spTree>
    <p:extLst>
      <p:ext uri="{BB962C8B-B14F-4D97-AF65-F5344CB8AC3E}">
        <p14:creationId xmlns:p14="http://schemas.microsoft.com/office/powerpoint/2010/main" val="2675599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Ecclesiology Overview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6019800" cy="6019800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Definition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Universal vs. local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Word pictures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Origin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Israel – Church differences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Intercalation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Purposes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Officers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Ordinances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Purity</a:t>
            </a:r>
          </a:p>
        </p:txBody>
      </p:sp>
      <p:pic>
        <p:nvPicPr>
          <p:cNvPr id="18436" name="Picture 2" descr="http://image.slidesharecdn.com/ecclesiologyandmodelsofthechurch-1207707008649037-8/95/ecclesiology-and-models-of-the-church-1-728.jpg?cb=12076818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581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4614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848323081"/>
              </p:ext>
            </p:extLst>
          </p:nvPr>
        </p:nvGraphicFramePr>
        <p:xfrm>
          <a:off x="152400" y="62884"/>
          <a:ext cx="8839200" cy="66427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80705188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416673137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259655191"/>
                    </a:ext>
                  </a:extLst>
                </a:gridCol>
              </a:tblGrid>
              <a:tr h="68786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The Universal vs. Local Church</a:t>
                      </a:r>
                      <a:endParaRPr kumimoji="0" 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0537022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Universal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Local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459597859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Number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One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Many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3070623534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Members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All believers from Pentecost to the Rapture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Local gathering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934686761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Spiritual status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Believers only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Believers and unbelievers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2215589415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Living or dead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Living and dead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Living only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3144159118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Assembly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Cannot assemble at one place and time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Can assemble at one place and time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667267062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Visibility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Invisible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Visible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92586952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NT Material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Minority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Majority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2375205361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Joining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Faith alone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Unique requirements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3146553624"/>
                  </a:ext>
                </a:extLst>
              </a:tr>
              <a:tr h="742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Denomination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All believers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Specific denomination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819150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03296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2627</TotalTime>
  <Words>1734</Words>
  <Application>Microsoft Office PowerPoint</Application>
  <PresentationFormat>On-screen Show (4:3)</PresentationFormat>
  <Paragraphs>292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Azure</vt:lpstr>
      <vt:lpstr>PowerPoint Presentation</vt:lpstr>
      <vt:lpstr>Areas of Systematic Theology</vt:lpstr>
      <vt:lpstr>Ecclesiology Overview</vt:lpstr>
      <vt:lpstr>Ecclesiology Overview</vt:lpstr>
      <vt:lpstr>Definition of Ecclesiology</vt:lpstr>
      <vt:lpstr>PowerPoint Presentation</vt:lpstr>
      <vt:lpstr>The Definition of the Church</vt:lpstr>
      <vt:lpstr>Ecclesiology Overview</vt:lpstr>
      <vt:lpstr>PowerPoint Presentation</vt:lpstr>
      <vt:lpstr>Ecclesiology Overview</vt:lpstr>
      <vt:lpstr>Universal Church Word Pictures </vt:lpstr>
      <vt:lpstr>Universal Church Word Pictures </vt:lpstr>
      <vt:lpstr>Universal Church Word Pictures </vt:lpstr>
      <vt:lpstr>Universal Church Word Pictures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Universal Church Word Pictures </vt:lpstr>
      <vt:lpstr>ISRAEL’S FOUR TEMPLES</vt:lpstr>
      <vt:lpstr>Universal Church Word Pictures </vt:lpstr>
      <vt:lpstr>PowerPoint Presentation</vt:lpstr>
      <vt:lpstr>PowerPoint Presentation</vt:lpstr>
      <vt:lpstr>Spiritual Sacrifices</vt:lpstr>
      <vt:lpstr>Universal Church Word Pictures </vt:lpstr>
      <vt:lpstr>Universal Church Word Pictures </vt:lpstr>
      <vt:lpstr>CONCLUSION</vt:lpstr>
      <vt:lpstr>Universal Church Word Pictures </vt:lpstr>
      <vt:lpstr>Ecclesiology Overview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Ecclesiology</dc:title>
  <dc:creator>A. Woods</dc:creator>
  <cp:lastModifiedBy>Jim McGowan</cp:lastModifiedBy>
  <cp:revision>114</cp:revision>
  <cp:lastPrinted>2017-11-11T16:27:42Z</cp:lastPrinted>
  <dcterms:created xsi:type="dcterms:W3CDTF">2009-02-28T19:27:16Z</dcterms:created>
  <dcterms:modified xsi:type="dcterms:W3CDTF">2017-11-17T21:32:52Z</dcterms:modified>
</cp:coreProperties>
</file>