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781" r:id="rId2"/>
    <p:sldId id="2303" r:id="rId3"/>
    <p:sldId id="2304" r:id="rId4"/>
    <p:sldId id="2305" r:id="rId5"/>
    <p:sldId id="2874" r:id="rId6"/>
    <p:sldId id="2875" r:id="rId7"/>
    <p:sldId id="2709" r:id="rId8"/>
    <p:sldId id="3018" r:id="rId9"/>
    <p:sldId id="3071" r:id="rId10"/>
    <p:sldId id="3341" r:id="rId11"/>
    <p:sldId id="3074" r:id="rId12"/>
    <p:sldId id="3342" r:id="rId13"/>
    <p:sldId id="3347" r:id="rId14"/>
    <p:sldId id="3343" r:id="rId15"/>
    <p:sldId id="3348" r:id="rId16"/>
    <p:sldId id="3349" r:id="rId17"/>
    <p:sldId id="3429" r:id="rId18"/>
    <p:sldId id="3352" r:id="rId19"/>
    <p:sldId id="3430" r:id="rId20"/>
    <p:sldId id="3476" r:id="rId21"/>
    <p:sldId id="3477" r:id="rId22"/>
    <p:sldId id="3498" r:id="rId23"/>
    <p:sldId id="3362" r:id="rId24"/>
    <p:sldId id="3364" r:id="rId25"/>
    <p:sldId id="3359" r:id="rId26"/>
    <p:sldId id="3553" r:id="rId27"/>
    <p:sldId id="3419" r:id="rId28"/>
    <p:sldId id="3534" r:id="rId29"/>
    <p:sldId id="3564" r:id="rId30"/>
    <p:sldId id="3614" r:id="rId31"/>
    <p:sldId id="3615" r:id="rId32"/>
    <p:sldId id="3608" r:id="rId33"/>
    <p:sldId id="3609" r:id="rId34"/>
    <p:sldId id="3613" r:id="rId35"/>
    <p:sldId id="3535" r:id="rId36"/>
    <p:sldId id="3536" r:id="rId37"/>
    <p:sldId id="3610" r:id="rId38"/>
    <p:sldId id="3611" r:id="rId39"/>
    <p:sldId id="3612" r:id="rId40"/>
    <p:sldId id="3537" r:id="rId41"/>
    <p:sldId id="3538" r:id="rId42"/>
    <p:sldId id="3539" r:id="rId43"/>
    <p:sldId id="3457" r:id="rId44"/>
    <p:sldId id="3569" r:id="rId45"/>
    <p:sldId id="3571" r:id="rId46"/>
    <p:sldId id="3570" r:id="rId47"/>
    <p:sldId id="3572" r:id="rId48"/>
    <p:sldId id="3574" r:id="rId49"/>
    <p:sldId id="3573" r:id="rId50"/>
    <p:sldId id="3390" r:id="rId51"/>
    <p:sldId id="3391" r:id="rId52"/>
    <p:sldId id="3540" r:id="rId53"/>
    <p:sldId id="3541" r:id="rId54"/>
    <p:sldId id="3542" r:id="rId55"/>
    <p:sldId id="3543" r:id="rId56"/>
    <p:sldId id="3607" r:id="rId57"/>
    <p:sldId id="3148" r:id="rId58"/>
    <p:sldId id="3327" r:id="rId59"/>
    <p:sldId id="3458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A50021"/>
    <a:srgbClr val="990099"/>
    <a:srgbClr val="006600"/>
    <a:srgbClr val="FF9900"/>
    <a:srgbClr val="00CC00"/>
    <a:srgbClr val="A6A6A6"/>
    <a:srgbClr val="FFFF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84994" autoAdjust="0"/>
  </p:normalViewPr>
  <p:slideViewPr>
    <p:cSldViewPr>
      <p:cViewPr varScale="1">
        <p:scale>
          <a:sx n="57" d="100"/>
          <a:sy n="57" d="100"/>
        </p:scale>
        <p:origin x="18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defTabSz="92083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- The Coming Kingdom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37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algn="r" defTabSz="92083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C441556-993C-4EF1-81BE-35B13D88BE77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11/29/2017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defTabSz="92083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2083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7409DFC-8574-46F2-8150-19402387B16D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2T00:20:5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12748 9514 4480,'-16'0'1760,"16"0"-960,-16 0-576,16 0 416,0 0-256,0-17 32,0 17-256,0 0-32,0 0-928,0 0-320,0 0-1152,16 0-416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9T01:09:1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22451 4559 4736,'0'0'1824,"0"0"-960,0 0-672,0 0 544,0 0-384,0 16-96,0-16-96,0 16-96,0-16-320,0 16-160,0-16-1056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09T01:11:0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47 10624,'-16'0'288,"32"16"-992,-16 0-352,0 0-1632,16-16-832,-1 16 1760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18T00:27:15.204"/>
    </inkml:context>
    <inkml:brush xml:id="br0">
      <inkml:brushProperty name="width" value="0.0265" units="cm"/>
      <inkml:brushProperty name="height" value="0.0265" units="cm"/>
    </inkml:brush>
    <inkml:brush xml:id="br1">
      <inkml:brushProperty name="width" value="0.025" units="cm"/>
      <inkml:brushProperty name="height" value="0.025" units="cm"/>
    </inkml:brush>
  </inkml:definitions>
  <inkml:trace contextRef="#ctx0" brushRef="#br0">20812 5228 9984,'0'0'3776,"0"0"-2048,0 0-2016,0 0 576,0 0-384,0 0 64,0 0 32,0 0 128,0 0-128,0 0 0</inkml:trace>
  <inkml:trace contextRef="#ctx0" brushRef="#br1" timeOffset="4298">20812 5228 9856,'0'0'3680,"0"0"-1984,0 0-1984,0 0 576,0 0-3552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defTabSz="920835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50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algn="r" defTabSz="920835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CC68BF9-497D-4B2E-BF83-6E4217940715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4" tIns="50511" rIns="101024" bIns="505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5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defTabSz="920835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</a:t>
            </a:r>
            <a:r>
              <a:rPr lang="en-US" dirty="0" err="1">
                <a:cs typeface="Calibri" panose="020F0502020204030204" pitchFamily="34" charset="0"/>
              </a:rPr>
              <a:t>BIble</a:t>
            </a:r>
            <a:r>
              <a:rPr lang="en-US" dirty="0">
                <a:cs typeface="Calibri" panose="020F0502020204030204" pitchFamily="34" charset="0"/>
              </a:rPr>
              <a:t>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50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20835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9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715" indent="-298736" defTabSz="1009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4946" indent="-238989" defTabSz="1009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2924" indent="-238989" defTabSz="1009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0902" indent="-238989" defTabSz="1009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880" indent="-238989" defTabSz="1009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6859" indent="-238989" defTabSz="1009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4836" indent="-238989" defTabSz="1009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2816" indent="-238989" defTabSz="10090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560484-83D6-4B2D-B062-C1C10F986548}" type="slidenum"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010455">
              <a:defRPr/>
            </a:pPr>
            <a:r>
              <a:rPr lang="en-US" sz="200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Sugar Land </a:t>
            </a:r>
            <a:r>
              <a:rPr lang="en-US" sz="2000" kern="0" dirty="0" err="1">
                <a:solidFill>
                  <a:sysClr val="windowText" lastClr="000000"/>
                </a:solidFill>
                <a:cs typeface="Calibri" panose="020F0502020204030204" pitchFamily="34" charset="0"/>
              </a:rPr>
              <a:t>BIble</a:t>
            </a:r>
            <a:r>
              <a:rPr lang="en-US" sz="2000" kern="0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1010455"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Dr. Andy Woods - The Coming Kingdom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CAE4108-A854-4FF1-80B3-9782F153E93F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38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14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55A10F-40DC-4D5D-BD8D-A4F8543CA9AA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8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15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BF5D0C-B1D8-4D95-90D9-A57118C2943A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5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16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F65549C-350B-43E4-9663-23B5720C3C49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9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0C43A27-141A-467F-AA02-8391457513DA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19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C91578-F44B-4D2D-82FE-C4C73590C072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5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22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D9AB51-AA78-42C9-96AC-EEDDBFBF5A00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F2B9A0-9756-4B4D-ADF6-F8F83F6FD93F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46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9C8EE8D-4B88-4B55-B01F-F16F8A3FEBAE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7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1910939-7D3F-4DC6-AA5B-11907B3087AC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7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F539474-4BCE-4B71-B6B3-C17EBAFE6E07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3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44"/>
            <a:fld id="{0413A5C8-111D-4E5C-BB4C-D0F238F39719}" type="slidenum">
              <a:rPr lang="en-US" smtClean="0"/>
              <a:pPr defTabSz="919444"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380E9F2-0F96-475F-A9FF-607969C2635E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</a:t>
            </a:r>
            <a:r>
              <a:rPr lang="en-US" dirty="0" err="1">
                <a:cs typeface="Calibri" panose="020F0502020204030204" pitchFamily="34" charset="0"/>
              </a:rPr>
              <a:t>BIble</a:t>
            </a:r>
            <a:r>
              <a:rPr lang="en-US" dirty="0">
                <a:cs typeface="Calibri" panose="020F0502020204030204" pitchFamily="34" charset="0"/>
              </a:rPr>
              <a:t> Church</a:t>
            </a:r>
          </a:p>
        </p:txBody>
      </p:sp>
    </p:spTree>
    <p:extLst>
      <p:ext uri="{BB962C8B-B14F-4D97-AF65-F5344CB8AC3E}">
        <p14:creationId xmlns:p14="http://schemas.microsoft.com/office/powerpoint/2010/main" val="136237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50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3D63F-3B59-4196-8E20-921763975CE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02EBF4FE-36D1-4E50-9F65-43F0FDA69DF6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40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 Steadman – “1</a:t>
            </a:r>
            <a:r>
              <a:rPr lang="en-US" baseline="30000" dirty="0"/>
              <a:t>st</a:t>
            </a:r>
            <a:r>
              <a:rPr lang="en-US" dirty="0"/>
              <a:t> Californians”</a:t>
            </a:r>
          </a:p>
          <a:p>
            <a:endParaRPr lang="en-US" dirty="0"/>
          </a:p>
          <a:p>
            <a:r>
              <a:rPr lang="en-US" dirty="0"/>
              <a:t>Unbelievers vs Categories of Believers</a:t>
            </a:r>
          </a:p>
          <a:p>
            <a:endParaRPr lang="en-US" dirty="0"/>
          </a:p>
          <a:p>
            <a:r>
              <a:rPr lang="en-US" dirty="0"/>
              <a:t>Unbelievers</a:t>
            </a:r>
            <a:r>
              <a:rPr lang="en-US" baseline="0" dirty="0"/>
              <a:t> – </a:t>
            </a:r>
            <a:r>
              <a:rPr lang="el-GR" sz="1300" b="1" dirty="0"/>
              <a:t>ψυχικός </a:t>
            </a:r>
            <a:r>
              <a:rPr lang="en-US" sz="1300" b="1" dirty="0" err="1"/>
              <a:t>psuchikós</a:t>
            </a:r>
            <a:r>
              <a:rPr lang="en-US" baseline="0" dirty="0"/>
              <a:t>; </a:t>
            </a:r>
            <a:r>
              <a:rPr lang="en-US" sz="1300" dirty="0"/>
              <a:t>Natural, pertaining to the natural as distinguished from the spiritual</a:t>
            </a:r>
            <a:endParaRPr lang="en-US" baseline="0" dirty="0"/>
          </a:p>
          <a:p>
            <a:r>
              <a:rPr lang="en-US" baseline="0" dirty="0"/>
              <a:t>Spiritual Believers – </a:t>
            </a:r>
            <a:r>
              <a:rPr lang="el-GR" b="1" baseline="0" dirty="0"/>
              <a:t>πνευματικός </a:t>
            </a:r>
            <a:r>
              <a:rPr lang="en-US" b="1" baseline="0" dirty="0" err="1"/>
              <a:t>pneumatikós</a:t>
            </a:r>
            <a:r>
              <a:rPr lang="en-US" baseline="0" dirty="0"/>
              <a:t>; of persons who are spiritual, enlightened by the Holy Spirit </a:t>
            </a:r>
          </a:p>
          <a:p>
            <a:r>
              <a:rPr lang="en-US" baseline="0" dirty="0"/>
              <a:t>Infant Believers – </a:t>
            </a:r>
            <a:r>
              <a:rPr lang="el-GR" sz="1300" b="1" dirty="0"/>
              <a:t>σάρκινος</a:t>
            </a:r>
            <a:r>
              <a:rPr lang="en-US" sz="1300" b="1" dirty="0"/>
              <a:t> </a:t>
            </a:r>
            <a:r>
              <a:rPr lang="en-US" sz="1300" b="1" i="1" dirty="0" err="1"/>
              <a:t>sárkinos</a:t>
            </a:r>
            <a:r>
              <a:rPr lang="en-US" sz="1300" b="1" i="1" dirty="0"/>
              <a:t>; </a:t>
            </a:r>
            <a:r>
              <a:rPr lang="en-US" sz="1300" i="1" dirty="0"/>
              <a:t>with propensities of the flesh unto sin; </a:t>
            </a:r>
            <a:r>
              <a:rPr lang="el-GR" sz="1300" b="1" i="1" dirty="0"/>
              <a:t>νήπιος </a:t>
            </a:r>
            <a:r>
              <a:rPr lang="en-US" sz="1300" b="1" i="1" dirty="0" err="1"/>
              <a:t>nḗpios</a:t>
            </a:r>
            <a:r>
              <a:rPr lang="en-US" sz="1300" b="1" i="1" dirty="0"/>
              <a:t>; </a:t>
            </a:r>
            <a:r>
              <a:rPr lang="en-US" sz="1300" dirty="0"/>
              <a:t>an infant, child, baby without any definite limitation of age. (This relates to immaturity and lack of instruction)</a:t>
            </a:r>
            <a:endParaRPr lang="en-US" sz="1300" b="1" i="1" dirty="0"/>
          </a:p>
          <a:p>
            <a:r>
              <a:rPr lang="en-US" dirty="0"/>
              <a:t>Carnal Believers</a:t>
            </a:r>
            <a:r>
              <a:rPr lang="en-US" baseline="0" dirty="0"/>
              <a:t> – </a:t>
            </a:r>
            <a:r>
              <a:rPr lang="el-GR" sz="1300" b="1" dirty="0"/>
              <a:t>σαρκικός</a:t>
            </a:r>
            <a:r>
              <a:rPr lang="en-US" sz="1300" b="1" dirty="0"/>
              <a:t> </a:t>
            </a:r>
            <a:r>
              <a:rPr lang="en-US" sz="1300" b="1" i="1" dirty="0" err="1"/>
              <a:t>sarkikós</a:t>
            </a:r>
            <a:r>
              <a:rPr lang="en-US" sz="1300" b="1" i="1" dirty="0"/>
              <a:t>; </a:t>
            </a:r>
            <a:r>
              <a:rPr lang="en-US" sz="1300" i="1" dirty="0"/>
              <a:t>tendency to satisfy the flesh, implying sinfulness, sinful propensity, carnal</a:t>
            </a:r>
            <a:r>
              <a:rPr lang="en-US" sz="1300" dirty="0"/>
              <a:t> (This relates to disobedience and open rebellion)</a:t>
            </a:r>
          </a:p>
          <a:p>
            <a:endParaRPr lang="en-US" sz="13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51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F2E6E-A47A-43CE-A653-404B6BCB78B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56E4F477-3D65-4EA1-9410-7F2E76DD90B2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6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F12005A-9A55-426C-9FCE-919AE59E27A7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63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58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EA59CF2-E08A-4DFF-B141-3FBEEF6B38F0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5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59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BC6254-FBCD-4D07-8C47-5408F502C3FE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7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44"/>
            <a:fld id="{0413A5C8-111D-4E5C-BB4C-D0F238F39719}" type="slidenum">
              <a:rPr lang="en-US" smtClean="0"/>
              <a:pPr defTabSz="919444"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02D6E42-217A-441A-B5E6-1AEC4F018C98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</a:t>
            </a:r>
            <a:r>
              <a:rPr lang="en-US" dirty="0" err="1">
                <a:cs typeface="Calibri" panose="020F0502020204030204" pitchFamily="34" charset="0"/>
              </a:rPr>
              <a:t>BIble</a:t>
            </a:r>
            <a:r>
              <a:rPr lang="en-US" dirty="0">
                <a:cs typeface="Calibri" panose="020F0502020204030204" pitchFamily="34" charset="0"/>
              </a:rPr>
              <a:t> Church</a:t>
            </a:r>
          </a:p>
        </p:txBody>
      </p:sp>
    </p:spTree>
    <p:extLst>
      <p:ext uri="{BB962C8B-B14F-4D97-AF65-F5344CB8AC3E}">
        <p14:creationId xmlns:p14="http://schemas.microsoft.com/office/powerpoint/2010/main" val="384011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7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0777CE5-64C8-403E-803E-AA7DC6563A37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6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8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68C216-9B09-45E8-B26A-BA569DFB92F5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9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10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0D96518-0468-4707-A31B-C13E806315E2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4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11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B67DD44-4EE7-4200-AB58-97980D46224B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9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12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5587DF6-46DB-4186-ACE6-7A89691A440C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0662" indent="-296408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5634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59887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34141" indent="-237127" defTabSz="912279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839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82648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56902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31155" indent="-237127" defTabSz="9122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13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1E832DD-D284-4BAF-94DD-68B85C8E8EC5}" type="datetime1">
              <a:rPr lang="en-US" smtClean="0"/>
              <a:t>11/29/2017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4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9BC1-B281-4A15-B06D-83A57A1F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520-37C3-473E-85E6-D362048BC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1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4823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4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8DB10-4DD8-4FC6-A20A-D7C63BB531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9148D9B-B058-46B7-945B-F538A5F01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9B5F6B7-9110-4A01-87C3-D20794E89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D9CFD355-790D-478A-9373-FD9D0D67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8ADF880-4ACE-4432-A81F-E48F64B1E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9D34633-DD26-4058-99A4-227CF6FAD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F0172256-C4ED-4D9E-BFE6-C18420252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5474330A-0FAF-41F8-9203-F9AF7AF21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9E25577B-F363-4532-A6D3-AA8F8DB34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98CF924-40DD-47D0-8166-3D10F396B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F0DF55DC-6DA7-49C3-BF3A-A7E06545B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1831067D-23EA-4EB8-B33D-47E53DBAE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15F73C6D-F92B-4D7E-98AC-5E9CC98D5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0667019-7C39-4E9D-83AD-D457FC3D9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71D1F287-CAF9-4F8A-8971-59B040BCB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8B8D73E2-1966-4D4B-A72E-0AD659783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7FE62A48-39EA-415C-9E47-C534815F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228949E5-F63E-47D6-BD03-F6D4F0B8E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C7DFB4A6-E6A6-41F7-9178-C96BDE912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3278C12-7CFA-4060-8350-29BFD39AD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D7857F09-EBD8-45B8-B514-48C4FFC3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B4C5CE0A-FE40-4D63-8019-44B6F5795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1A64ADEE-91EA-4B5C-908D-AA39508C4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C1BA3FF3-D65B-49BA-84A1-609A4FA5F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9D9D75A5-BB07-44DD-86E6-1AB4530C7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6B7C592D-C97F-4A41-A9D0-0E6D395B3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9B24E741-C603-4035-AC41-2C99CE834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10F8FDDD-095C-4E67-8047-EDFFC6655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34F5E1C5-0A3A-48E3-936C-1D7DA6ED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31EAEE6-29F6-4DDC-B7B2-E77D160BB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CBA982E-228F-4B9D-8050-E1E5B3F70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8338F31D-7771-4646-ABD4-16CA473F3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B4132F01-5554-48EB-883F-1DC307C6D3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B09A268A-40ED-4444-ABAE-CB6AFCF4A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C0CDF3ED-459F-4AD8-9BE1-3334C0E8E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8CC47D-91AD-4AEA-ACE6-ADAD4DF7B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07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0D30B759-3A14-49B6-BB9B-CC8128ABE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7F9229E-591E-4281-ADCC-AF4F886C1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DF54BDD-A815-4975-9FD6-A64C0164C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953F9-02E8-4E42-940F-58151E841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12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9C1E47E-A244-4BEC-A489-9879E1058E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635" r:id="rId1"/>
    <p:sldLayoutId id="2147492636" r:id="rId2"/>
    <p:sldLayoutId id="2147492637" r:id="rId3"/>
    <p:sldLayoutId id="2147492638" r:id="rId4"/>
    <p:sldLayoutId id="2147492639" r:id="rId5"/>
    <p:sldLayoutId id="2147492640" r:id="rId6"/>
    <p:sldLayoutId id="2147492641" r:id="rId7"/>
    <p:sldLayoutId id="2147492642" r:id="rId8"/>
    <p:sldLayoutId id="2147492643" r:id="rId9"/>
    <p:sldLayoutId id="2147492644" r:id="rId10"/>
    <p:sldLayoutId id="2147492652" r:id="rId11"/>
    <p:sldLayoutId id="2147492661" r:id="rId12"/>
    <p:sldLayoutId id="2147492663" r:id="rId13"/>
    <p:sldLayoutId id="2147492664" r:id="rId14"/>
    <p:sldLayoutId id="214749266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ICPeSz%2BK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488" y="152400"/>
            <a:ext cx="4391025" cy="65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9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28600"/>
            <a:ext cx="69723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INTERIM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38914" y="1570182"/>
            <a:ext cx="6866173" cy="2163618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Inter-advent Age (Matt. 13) 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 (Matt. 16:18)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2" y="3479863"/>
            <a:ext cx="2363417" cy="3200400"/>
          </a:xfrm>
        </p:spPr>
      </p:pic>
    </p:spTree>
    <p:extLst>
      <p:ext uri="{BB962C8B-B14F-4D97-AF65-F5344CB8AC3E}">
        <p14:creationId xmlns:p14="http://schemas.microsoft.com/office/powerpoint/2010/main" val="20564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610600" cy="3962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the Kingdom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Israel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057400"/>
            <a:ext cx="2007075" cy="2717864"/>
          </a:xfrm>
        </p:spPr>
      </p:pic>
    </p:spTree>
    <p:extLst>
      <p:ext uri="{BB962C8B-B14F-4D97-AF65-F5344CB8AC3E}">
        <p14:creationId xmlns:p14="http://schemas.microsoft.com/office/powerpoint/2010/main" val="142350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6106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the Kingdom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Israel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057400"/>
            <a:ext cx="2007075" cy="2717864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75D308F-D3D7-4AF0-80B3-9D034891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2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Definition of the Church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(both Jew &amp; Gentile) who have trusted in the very Messiah rejected by first-century national Israel (Gal. 3:28; Rom. 10:19; Eph. 2:14)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fulfill Israel’s purposes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3429000"/>
            <a:ext cx="1440927" cy="1951220"/>
          </a:xfrm>
        </p:spPr>
      </p:pic>
    </p:spTree>
    <p:extLst>
      <p:ext uri="{BB962C8B-B14F-4D97-AF65-F5344CB8AC3E}">
        <p14:creationId xmlns:p14="http://schemas.microsoft.com/office/powerpoint/2010/main" val="267559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610600" cy="3962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the Kingdom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Israel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057400"/>
            <a:ext cx="2007075" cy="2717864"/>
          </a:xfrm>
        </p:spPr>
      </p:pic>
    </p:spTree>
    <p:extLst>
      <p:ext uri="{BB962C8B-B14F-4D97-AF65-F5344CB8AC3E}">
        <p14:creationId xmlns:p14="http://schemas.microsoft.com/office/powerpoint/2010/main" val="231975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156" y="1257300"/>
            <a:ext cx="8475689" cy="49911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referred to the Church in the future tense (Matt. 16:18)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referred to the Church as a “mystery” (Eph. 3:4-5, 9) 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Christ became the head of the Church (Eph. 5:23) after His Ascension (Eph. 1:20-22)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did not exist prior to Acts 1 since spiritual gifts (1 Cor. 12:7; 14:26) only came into existence after His Ascension (Eph. 4:7-11)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LcPeriod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76200"/>
            <a:ext cx="810313" cy="1097280"/>
          </a:xfrm>
        </p:spPr>
      </p:pic>
    </p:spTree>
    <p:extLst>
      <p:ext uri="{BB962C8B-B14F-4D97-AF65-F5344CB8AC3E}">
        <p14:creationId xmlns:p14="http://schemas.microsoft.com/office/powerpoint/2010/main" val="190842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When Did the Church Begin?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57300"/>
            <a:ext cx="8305800" cy="52197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existed before Paul’s conversion in Acts 9 (Acts 5:11; 8:1,3; Rom. 16:7)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eriod" startAt="5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Baptizing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(joining, uniting, identifying)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the Holy Spirit began in Acts 2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12:13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1:5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11:15-16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2:1-4, 37-41</a:t>
            </a:r>
          </a:p>
        </p:txBody>
      </p:sp>
      <p:pic>
        <p:nvPicPr>
          <p:cNvPr id="6" name="Picture 4" descr="King_of_Kings[1]">
            <a:extLst>
              <a:ext uri="{FF2B5EF4-FFF2-40B4-BE49-F238E27FC236}">
                <a16:creationId xmlns:a16="http://schemas.microsoft.com/office/drawing/2014/main" id="{D0D05081-03C3-4092-AD87-5CF59010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10313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720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610600" cy="3962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the Kingdom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Israel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057400"/>
            <a:ext cx="2007075" cy="2717864"/>
          </a:xfrm>
        </p:spPr>
      </p:pic>
    </p:spTree>
    <p:extLst>
      <p:ext uri="{BB962C8B-B14F-4D97-AF65-F5344CB8AC3E}">
        <p14:creationId xmlns:p14="http://schemas.microsoft.com/office/powerpoint/2010/main" val="234515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Purposes of the Local Church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/>
              <a:t>Glorify God (Eph 3:21)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/>
              <a:t>Edify the saints (Eph 4:11-16)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/>
              <a:t>Fulfill the Great Commission (Matt 28:18-20)</a:t>
            </a:r>
          </a:p>
        </p:txBody>
      </p:sp>
      <p:pic>
        <p:nvPicPr>
          <p:cNvPr id="72708" name="Picture 2" descr="https://encrypted-tbn1.gstatic.com/images?q=tbn:ANd9GcRVEkk3EF6aIGxY0Yz0z_uevMi3B1FPvrIm0btZT0dvwfQOys6K">
            <a:extLst>
              <a:ext uri="{FF2B5EF4-FFF2-40B4-BE49-F238E27FC236}">
                <a16:creationId xmlns:a16="http://schemas.microsoft.com/office/drawing/2014/main" id="{EAF4AD47-3C1A-440C-9761-C292442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5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610600" cy="3962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the Kingdom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Israel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057400"/>
            <a:ext cx="2007075" cy="2717864"/>
          </a:xfrm>
        </p:spPr>
      </p:pic>
    </p:spTree>
    <p:extLst>
      <p:ext uri="{BB962C8B-B14F-4D97-AF65-F5344CB8AC3E}">
        <p14:creationId xmlns:p14="http://schemas.microsoft.com/office/powerpoint/2010/main" val="49908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562100" y="594359"/>
            <a:ext cx="60198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Kingdom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Chapter 11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4572001"/>
            <a:ext cx="7467600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eaLnBrk="1" hangingPunct="1"/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President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Chafer Theological Seminary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3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1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17A0F09-A94D-496E-9FCA-6ED55CCD8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85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4. Church ≠ Kingdom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10E2191-DF21-474E-88AC-3D290F652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/>
              <a:t>Jesus Christ is never called the King of the Church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/>
              <a:t>Jesus Christ’s relationship to His Church is never depicted through the King-Kingdom metaphor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/>
              <a:t>Prolonged Church Age carnality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/>
              <a:t>Church Age Gospel = believe (Acts 16:30-31)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/>
              <a:t>Kingdom’s arrival is instantaneous (Dan. 2:44) while the Church's construction is gradual (Eph. 2:22)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/>
              <a:t>Church = heir of the Kingdom (James 2:5)</a:t>
            </a:r>
          </a:p>
        </p:txBody>
      </p:sp>
    </p:spTree>
    <p:extLst>
      <p:ext uri="{BB962C8B-B14F-4D97-AF65-F5344CB8AC3E}">
        <p14:creationId xmlns:p14="http://schemas.microsoft.com/office/powerpoint/2010/main" val="182386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17A0F09-A94D-496E-9FCA-6ED55CCD8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85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4. Church ≠ Kingdom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130B23-AC18-44FE-A40A-D82822BBE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0" y="1149790"/>
            <a:ext cx="8389001" cy="54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7"/>
              <a:defRPr/>
            </a:pPr>
            <a:r>
              <a:rPr lang="en-US" sz="3000" kern="0" dirty="0"/>
              <a:t>Church suffers today (John 16:33)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7"/>
              <a:defRPr/>
            </a:pPr>
            <a:r>
              <a:rPr lang="en-US" sz="3000" kern="0" dirty="0"/>
              <a:t>Satanic influence on the Church (Ephes. 4:26-27) 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7"/>
              <a:defRPr/>
            </a:pPr>
            <a:r>
              <a:rPr lang="en-US" sz="3000" kern="0" dirty="0"/>
              <a:t>The Times of the Gentiles continue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7"/>
              <a:defRPr/>
            </a:pPr>
            <a:r>
              <a:rPr lang="en-US" sz="3000" kern="0" dirty="0"/>
              <a:t>NT kingdom references predominantly future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7"/>
              <a:defRPr/>
            </a:pPr>
            <a:r>
              <a:rPr lang="en-US" sz="3000" dirty="0"/>
              <a:t>Jesus Christ</a:t>
            </a:r>
            <a:r>
              <a:rPr lang="en-US" sz="3000" kern="0" dirty="0"/>
              <a:t> is never said to be ruling from David’s Throne now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7"/>
              <a:defRPr/>
            </a:pPr>
            <a:r>
              <a:rPr lang="en-US" sz="3000" kern="0" dirty="0"/>
              <a:t>Kingdom miracles (Isa. 35:5-6) are absent today (2 Tim. 4:20)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 startAt="7"/>
              <a:defRPr/>
            </a:pPr>
            <a:r>
              <a:rPr lang="en-US" sz="3000" kern="0" dirty="0"/>
              <a:t>Kingdom prosperity (Amos 9:11-15) is absent today (Acts 11:28)</a:t>
            </a:r>
          </a:p>
        </p:txBody>
      </p:sp>
    </p:spTree>
    <p:extLst>
      <p:ext uri="{BB962C8B-B14F-4D97-AF65-F5344CB8AC3E}">
        <p14:creationId xmlns:p14="http://schemas.microsoft.com/office/powerpoint/2010/main" val="354795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610600" cy="4724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the Kingdom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Israel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057400"/>
            <a:ext cx="2007075" cy="2717864"/>
          </a:xfrm>
        </p:spPr>
      </p:pic>
    </p:spTree>
    <p:extLst>
      <p:ext uri="{BB962C8B-B14F-4D97-AF65-F5344CB8AC3E}">
        <p14:creationId xmlns:p14="http://schemas.microsoft.com/office/powerpoint/2010/main" val="1209798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B15BE9-F6D6-4182-B7B2-B5F453AD59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8" y="45720"/>
            <a:ext cx="9084045" cy="676656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228600" y="76201"/>
            <a:ext cx="86868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Exodus 19:5-6</a:t>
            </a:r>
          </a:p>
          <a:p>
            <a:pPr marL="0" indent="0" algn="just">
              <a:buNone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then,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will indeed obey My voice and keep My covenant,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shall be My own possession among all the peoples, for all the earth is Mine; and you shall be to Me a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priests and a holy nation.’ These are the words that you shall speak to the sons of Israel.”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37338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629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96ACD-90C9-4BEE-AFD8-BF76DD2F2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8" y="45720"/>
            <a:ext cx="9084045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76200"/>
            <a:ext cx="8744137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Matthew 23:37-39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1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Jerusalem, Jerusalem, who kills the prophets and stones those who are sent to her! How often I wanted to gather your children together, the way a hen gathers her chicks under her wings, and you were unwilling.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38 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Behold, your house is being left to you desolate!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39 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I say to you, from now on you will not see Me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until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you say, ‘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Blessed is He who comes in the name of the 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  <a:endParaRPr lang="en-US" altLang="en-US" sz="31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8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101257"/>
              </p:ext>
            </p:extLst>
          </p:nvPr>
        </p:nvGraphicFramePr>
        <p:xfrm>
          <a:off x="190500" y="252824"/>
          <a:ext cx="8763001" cy="63523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1837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48353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172811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99059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Discontinuity Between Israel &amp; the Church</a:t>
                      </a:r>
                      <a:endParaRPr lang="en-US" sz="2000" b="0" kern="1200" noProof="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5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5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Marriage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Wife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4190093951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Christ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Birthed Christ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Birthed by Christ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Return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baseline="300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advent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Rapture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929449418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Leader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King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Head, Groom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Beginning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 12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Acts 2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Scripture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4/5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1/5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Covenants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Parties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Beneficiaries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6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Political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77E7B0-4F23-4988-B72F-E83EBC68E3F2}"/>
                  </a:ext>
                </a:extLst>
              </p14:cNvPr>
              <p14:cNvContentPartPr/>
              <p14:nvPr/>
            </p14:nvContentPartPr>
            <p14:xfrm>
              <a:off x="3231538" y="3350766"/>
              <a:ext cx="11520" cy="59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77E7B0-4F23-4988-B72F-E83EBC68E3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7349" y="3346573"/>
                <a:ext cx="19898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C57540-29F2-47AF-81F9-E882C054CA29}"/>
                  </a:ext>
                </a:extLst>
              </p14:cNvPr>
              <p14:cNvContentPartPr/>
              <p14:nvPr/>
            </p14:nvContentPartPr>
            <p14:xfrm>
              <a:off x="6735778" y="1573086"/>
              <a:ext cx="180" cy="1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C57540-29F2-47AF-81F9-E882C054C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3618" y="1568766"/>
                <a:ext cx="45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6B4DFD-BE65-4299-854E-0780315951BA}"/>
                  </a:ext>
                </a:extLst>
              </p14:cNvPr>
              <p14:cNvContentPartPr/>
              <p14:nvPr/>
            </p14:nvContentPartPr>
            <p14:xfrm>
              <a:off x="6792658" y="2777106"/>
              <a:ext cx="17280" cy="23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6B4DFD-BE65-4299-854E-0780315951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8338" y="2772786"/>
                <a:ext cx="2592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297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45480092"/>
              </p:ext>
            </p:extLst>
          </p:nvPr>
        </p:nvGraphicFramePr>
        <p:xfrm>
          <a:off x="152400" y="342900"/>
          <a:ext cx="8839200" cy="63626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7953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</a:t>
                      </a: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Discontinuity Between Israel &amp; the Church</a:t>
                      </a:r>
                      <a:endParaRPr kumimoji="0" lang="en-US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71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Wars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Political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93951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Timing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u="none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quo / ad </a:t>
                      </a:r>
                      <a:r>
                        <a:rPr lang="en-US" sz="2600" b="1" u="none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quem</a:t>
                      </a:r>
                      <a:endParaRPr lang="en-US" sz="2600" b="1" u="none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time indicators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Priesthood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u="none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Have a priesthood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Are a priesthood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Temple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Physical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Body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776872238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Resurrection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600" b="1" kern="1200" baseline="300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2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resurrection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Rapture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Judgment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Earthly (Ezek. 20:33-44)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Heavenly (Bema)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Jerusalem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Gates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Foundations</a:t>
                      </a:r>
                    </a:p>
                  </a:txBody>
                  <a:tcPr marT="45726" marB="4572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60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Entrance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6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Physical birth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 birth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4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79644242"/>
              </p:ext>
            </p:extLst>
          </p:nvPr>
        </p:nvGraphicFramePr>
        <p:xfrm>
          <a:off x="152400" y="152400"/>
          <a:ext cx="8839200" cy="6522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</a:t>
                      </a: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Discontinuity Between Israel &amp; the Church</a:t>
                      </a:r>
                      <a:endParaRPr kumimoji="0" lang="en-US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Governing principle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Law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839027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Relation to HS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Selective, temporary, subsequent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Universal, permanent, at moment of salvation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27248198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Farewell address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Olivet Discourse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Upper Room Discourse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6995658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Designation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First Born Son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of Christ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139036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Revealed in 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Evangelism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 &amp; See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 &amp; Proclaim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9294494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Blessings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Earthly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Heavenly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Composition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&amp; Unbelievers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07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95661911"/>
              </p:ext>
            </p:extLst>
          </p:nvPr>
        </p:nvGraphicFramePr>
        <p:xfrm>
          <a:off x="152400" y="152400"/>
          <a:ext cx="8839200" cy="6522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</a:t>
                      </a: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Discontinuity Between Israel &amp; the Church</a:t>
                      </a:r>
                      <a:endParaRPr kumimoji="0" lang="en-US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Governing principle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Law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839027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Relation to HS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Selective, temporary, subsequent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Universal, permanent, at moment of salvation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27248198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Farewell address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Olivet Discourse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Upper Room Discourse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6995658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Designation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First Born Son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of Christ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139036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Revealed in 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Evangelism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 &amp; See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 &amp; Proclaim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494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Blessings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Earthly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Heavenly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Composition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&amp; Unbelievers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971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3" y="76200"/>
            <a:ext cx="8791575" cy="2446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Genesis 12:3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I will bless those who bless you, And the one who curses you I will curse.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in you all the families of the earth will be 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  <p:pic>
        <p:nvPicPr>
          <p:cNvPr id="4" name="Picture 3" descr="A picture containing transport, aircraft, balloon, accessory&#10;&#10;Description generated with high confidence">
            <a:extLst>
              <a:ext uri="{FF2B5EF4-FFF2-40B4-BE49-F238E27FC236}">
                <a16:creationId xmlns:a16="http://schemas.microsoft.com/office/drawing/2014/main" id="{95CFAD38-067F-4C4E-A925-E982C8A6D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514" y="2667000"/>
            <a:ext cx="228097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28600"/>
            <a:ext cx="44958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Study 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95558" y="1600200"/>
            <a:ext cx="6672241" cy="46482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Bible Say About the Kingdom?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Problem with Kingdom Now NT interpretations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some believe that we are in the kingdom now?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it matter?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822451" cy="12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Owner\Application Data\Microsoft\Media Catalog\Downloaded Clips\cl0\SY0146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8034"/>
            <a:ext cx="2090759" cy="21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686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3" y="76200"/>
            <a:ext cx="8791575" cy="275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Isaiah 42:6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3200" dirty="0">
                <a:cs typeface="Times New Roman" panose="02020603050405020304" pitchFamily="18" charset="0"/>
              </a:rPr>
              <a:t>I am the </a:t>
            </a:r>
            <a:r>
              <a:rPr lang="en-US" sz="3200" cap="small" dirty="0">
                <a:cs typeface="Times New Roman" panose="02020603050405020304" pitchFamily="18" charset="0"/>
              </a:rPr>
              <a:t>Lord</a:t>
            </a:r>
            <a:r>
              <a:rPr lang="en-US" sz="3200" dirty="0">
                <a:cs typeface="Times New Roman" panose="02020603050405020304" pitchFamily="18" charset="0"/>
              </a:rPr>
              <a:t>, I have called You in righteousness, I will also hold You by the hand and watch over You, And I will appoint You as a covenant to the people, </a:t>
            </a:r>
            <a:r>
              <a:rPr lang="en-US" sz="3200" b="1" u="sng" dirty="0">
                <a:solidFill>
                  <a:srgbClr val="FFFFCC"/>
                </a:solidFill>
                <a:cs typeface="Times New Roman" panose="02020603050405020304" pitchFamily="18" charset="0"/>
              </a:rPr>
              <a:t>As a light to the nations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.” </a:t>
            </a:r>
          </a:p>
        </p:txBody>
      </p:sp>
      <p:pic>
        <p:nvPicPr>
          <p:cNvPr id="4" name="Picture 3" descr="A picture containing transport, aircraft, balloon, accessory&#10;&#10;Description generated with high confidence">
            <a:extLst>
              <a:ext uri="{FF2B5EF4-FFF2-40B4-BE49-F238E27FC236}">
                <a16:creationId xmlns:a16="http://schemas.microsoft.com/office/drawing/2014/main" id="{95CFAD38-067F-4C4E-A925-E982C8A6D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557" y="2861280"/>
            <a:ext cx="2054886" cy="20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3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3" y="76200"/>
            <a:ext cx="8791575" cy="32470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Isaiah 49:6</a:t>
            </a:r>
          </a:p>
          <a:p>
            <a:pPr algn="just"/>
            <a:r>
              <a:rPr lang="en-US" sz="3200" dirty="0"/>
              <a:t>He says, “It is too small a thing that You should be My Servant To raise up the tribes of Jacob and to restore the preserved ones of Israel; I will also make </a:t>
            </a:r>
            <a:r>
              <a:rPr lang="en-US" sz="3200" b="1" u="sng" dirty="0">
                <a:solidFill>
                  <a:srgbClr val="FFFFCC"/>
                </a:solidFill>
              </a:rPr>
              <a:t>You a light of the nations So that My salvation may reach to the end of the earth</a:t>
            </a:r>
            <a:r>
              <a:rPr lang="en-US" sz="3200" dirty="0"/>
              <a:t>.”</a:t>
            </a:r>
          </a:p>
        </p:txBody>
      </p:sp>
      <p:pic>
        <p:nvPicPr>
          <p:cNvPr id="4" name="Picture 3" descr="A picture containing transport, aircraft, balloon, accessory&#10;&#10;Description generated with high confidence">
            <a:extLst>
              <a:ext uri="{FF2B5EF4-FFF2-40B4-BE49-F238E27FC236}">
                <a16:creationId xmlns:a16="http://schemas.microsoft.com/office/drawing/2014/main" id="{95CFAD38-067F-4C4E-A925-E982C8A6D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429000"/>
            <a:ext cx="17487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40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139824" y="76201"/>
            <a:ext cx="8864352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Clr>
                <a:srgbClr val="00FFFF"/>
              </a:buClr>
              <a:buNone/>
              <a:defRPr/>
            </a:pPr>
            <a:r>
              <a:rPr lang="en-US" sz="40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Isaiah 2:1-4</a:t>
            </a:r>
          </a:p>
          <a:p>
            <a:pPr marL="0" indent="0" algn="just">
              <a:buClr>
                <a:srgbClr val="00FFFF"/>
              </a:buClr>
              <a:buNone/>
              <a:defRPr/>
            </a:pPr>
            <a:r>
              <a:rPr lang="en-US" kern="0" dirty="0">
                <a:solidFill>
                  <a:srgbClr val="FFFFFF"/>
                </a:solidFill>
              </a:rPr>
              <a:t>“</a:t>
            </a:r>
            <a:r>
              <a:rPr lang="en-US" dirty="0">
                <a:effectLst/>
              </a:rPr>
              <a:t>The word which Isaiah the son of </a:t>
            </a:r>
            <a:r>
              <a:rPr lang="en-US" dirty="0" err="1">
                <a:effectLst/>
              </a:rPr>
              <a:t>Amoz</a:t>
            </a:r>
            <a:r>
              <a:rPr lang="en-US" dirty="0">
                <a:effectLst/>
              </a:rPr>
              <a:t> saw concerning Judah and Jerusalem.</a:t>
            </a:r>
            <a:r>
              <a:rPr lang="en-US" baseline="30000" dirty="0">
                <a:effectLst/>
              </a:rPr>
              <a:t>2 </a:t>
            </a:r>
            <a:r>
              <a:rPr lang="en-US" dirty="0">
                <a:effectLst/>
              </a:rPr>
              <a:t>Now it will come about that In the last days The mountain of the house of the </a:t>
            </a:r>
            <a:r>
              <a:rPr lang="en-US" cap="small" dirty="0">
                <a:effectLst/>
              </a:rPr>
              <a:t>Lord</a:t>
            </a:r>
            <a:r>
              <a:rPr lang="en-US" dirty="0">
                <a:effectLst/>
              </a:rPr>
              <a:t> Will be established as the chief of the mountains, And will be raised </a:t>
            </a:r>
            <a:r>
              <a:rPr lang="en-US" b="1" u="sng" dirty="0">
                <a:solidFill>
                  <a:srgbClr val="FFFFCC"/>
                </a:solidFill>
                <a:effectLst/>
              </a:rPr>
              <a:t>above</a:t>
            </a:r>
            <a:r>
              <a:rPr lang="en-US" dirty="0">
                <a:effectLst/>
              </a:rPr>
              <a:t> the hills; And </a:t>
            </a:r>
            <a:r>
              <a:rPr lang="en-US" b="1" u="sng" dirty="0">
                <a:solidFill>
                  <a:srgbClr val="FFFFCC"/>
                </a:solidFill>
                <a:effectLst/>
              </a:rPr>
              <a:t>all the nations will stream to it</a:t>
            </a:r>
            <a:r>
              <a:rPr lang="en-US" dirty="0">
                <a:effectLst/>
              </a:rPr>
              <a:t>.</a:t>
            </a:r>
            <a:r>
              <a:rPr lang="en-US" baseline="30000" dirty="0">
                <a:effectLst/>
              </a:rPr>
              <a:t>3 </a:t>
            </a:r>
            <a:r>
              <a:rPr lang="en-US" dirty="0">
                <a:effectLst/>
              </a:rPr>
              <a:t>And many peoples will come and say, “Come, let us go up to the mountain of the </a:t>
            </a:r>
            <a:r>
              <a:rPr lang="en-US" cap="small" dirty="0">
                <a:effectLst/>
              </a:rPr>
              <a:t>Lord</a:t>
            </a:r>
            <a:r>
              <a:rPr lang="en-US" dirty="0">
                <a:effectLst/>
              </a:rPr>
              <a:t>, To the house of the…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4000"/>
            <a:ext cx="18203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197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139824" y="76201"/>
            <a:ext cx="8864352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ctr">
              <a:buClr>
                <a:srgbClr val="00FFFF"/>
              </a:buClr>
              <a:buNone/>
              <a:defRPr/>
            </a:pPr>
            <a:r>
              <a:rPr lang="en-US" sz="40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Isaiah 2:1-4</a:t>
            </a:r>
          </a:p>
          <a:p>
            <a:pPr marL="0" indent="0" algn="just">
              <a:buClr>
                <a:srgbClr val="00FFFF"/>
              </a:buClr>
              <a:buNone/>
              <a:defRPr/>
            </a:pPr>
            <a:r>
              <a:rPr lang="en-US" sz="3100" dirty="0">
                <a:effectLst/>
              </a:rPr>
              <a:t>...God of Jacob; That He may teach us concerning His ways And that we may walk in His paths.” For the law will go forth from Zion And the word of the </a:t>
            </a:r>
            <a:r>
              <a:rPr lang="en-US" sz="3100" cap="small" dirty="0">
                <a:effectLst/>
              </a:rPr>
              <a:t>Lord</a:t>
            </a:r>
            <a:r>
              <a:rPr lang="en-US" sz="3100" dirty="0">
                <a:effectLst/>
              </a:rPr>
              <a:t> from </a:t>
            </a:r>
            <a:r>
              <a:rPr lang="en-US" sz="3100" b="1" u="sng" dirty="0">
                <a:solidFill>
                  <a:srgbClr val="FFFFCC"/>
                </a:solidFill>
                <a:effectLst/>
              </a:rPr>
              <a:t>Jerusalem</a:t>
            </a:r>
            <a:r>
              <a:rPr lang="en-US" sz="3100" dirty="0">
                <a:effectLst/>
              </a:rPr>
              <a:t>.</a:t>
            </a:r>
            <a:r>
              <a:rPr lang="en-US" sz="3100" baseline="30000" dirty="0">
                <a:effectLst/>
              </a:rPr>
              <a:t>4 </a:t>
            </a:r>
            <a:r>
              <a:rPr lang="en-US" sz="3100" dirty="0">
                <a:effectLst/>
              </a:rPr>
              <a:t>And He will judge between the nations, And will </a:t>
            </a:r>
            <a:r>
              <a:rPr lang="en-US" sz="3100" b="1" u="sng" dirty="0">
                <a:solidFill>
                  <a:srgbClr val="FFFFCC"/>
                </a:solidFill>
                <a:effectLst/>
              </a:rPr>
              <a:t>render decisions</a:t>
            </a:r>
            <a:r>
              <a:rPr lang="en-US" sz="3100" dirty="0">
                <a:effectLst/>
              </a:rPr>
              <a:t> for many peoples; And they will hammer their swords into </a:t>
            </a:r>
            <a:r>
              <a:rPr lang="en-US" sz="3100" b="1" u="sng" dirty="0">
                <a:solidFill>
                  <a:srgbClr val="FFFFCC"/>
                </a:solidFill>
                <a:effectLst/>
              </a:rPr>
              <a:t>plowshares</a:t>
            </a:r>
            <a:r>
              <a:rPr lang="en-US" sz="3100" dirty="0">
                <a:effectLst/>
              </a:rPr>
              <a:t> and their spears into pruning hooks. Nation will not lift up sword against nation, And </a:t>
            </a:r>
            <a:r>
              <a:rPr lang="en-US" sz="3100" b="1" u="sng" dirty="0">
                <a:solidFill>
                  <a:srgbClr val="FFFFCC"/>
                </a:solidFill>
                <a:effectLst/>
              </a:rPr>
              <a:t>never again will they learn war</a:t>
            </a:r>
            <a:r>
              <a:rPr lang="en-US" sz="3100" kern="0" dirty="0">
                <a:solidFill>
                  <a:srgbClr val="FFFFFF"/>
                </a:solidFill>
              </a:rPr>
              <a:t>.”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4000"/>
            <a:ext cx="18203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888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6" y="163516"/>
            <a:ext cx="8791575" cy="49552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Zechariah 14:16-18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“Then it will come about that any who are left of all the nations that went against Jerusalem will go up from year to year to worship the King, the </a:t>
            </a:r>
            <a:r>
              <a:rPr lang="en-US" sz="2700" cap="small" dirty="0"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of hosts, and to celebrate the Feast of Booths. </a:t>
            </a:r>
            <a:r>
              <a:rPr lang="en-US" sz="2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27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it will be that whichever of the families of the earth does not go up to Jerusalem to worship the King, the </a:t>
            </a:r>
            <a:r>
              <a:rPr lang="en-US" sz="2700" b="1" cap="small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7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hosts, there will be no rain on them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18 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If the family of Egypt does not go up or enter, then no </a:t>
            </a:r>
            <a:r>
              <a:rPr lang="en-US" sz="2700" i="1" dirty="0">
                <a:latin typeface="Calibri" panose="020F0502020204030204" pitchFamily="34" charset="0"/>
                <a:cs typeface="Calibri" panose="020F0502020204030204" pitchFamily="34" charset="0"/>
              </a:rPr>
              <a:t>rain will fall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on them; </a:t>
            </a:r>
            <a:r>
              <a:rPr lang="en-US" sz="27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will be the plague with which the </a:t>
            </a:r>
            <a:r>
              <a:rPr lang="en-US" sz="2700" b="1" cap="small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7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smites the nations who do not go up to celebrate the Feast of Booths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1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56524" y="76200"/>
            <a:ext cx="7830952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13:3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“And He spoke many things to them in parables, saying, “Behold,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sower went out to sow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178" y="2667000"/>
            <a:ext cx="190364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48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599" y="156597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words </a:t>
            </a:r>
            <a:r>
              <a:rPr lang="en-US" sz="3200" b="1" i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‘went forth to sow,’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as Mark’s Gospel puts it </a:t>
            </a:r>
            <a:r>
              <a:rPr lang="en-US" sz="3200" b="1" i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‘went out’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were indicative of the </a:t>
            </a:r>
            <a:r>
              <a:rPr 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dispensational change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which was soon to be introduced. There was no longer to be a planting of vines or fig-trees in Israel, but a going out of the mercy of God unto the Gentiles; therefore what we have here is the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sowing of the Seed in the field at large, for as verse 38 tells us ‘the field is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the world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" y="64770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A. W. Pink (2005).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Prophetic Parables of Matthew Thirteen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Bellingham, WA: Logos Bible Software.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550" y="247471"/>
            <a:ext cx="7962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Prophetic Parables of 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Thirteen -  A. W. Pink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09957" y="1769632"/>
              <a:ext cx="180" cy="1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7617" y="1767292"/>
                <a:ext cx="4860" cy="48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94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56524" y="76200"/>
            <a:ext cx="7830952" cy="550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28:18-20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aseline="30000" dirty="0"/>
              <a:t>18 </a:t>
            </a:r>
            <a:r>
              <a:rPr lang="en-US" sz="3200" dirty="0"/>
              <a:t>And Jesus came up and spoke to them, saying, “All authority has been given to Me in heaven and on earth. </a:t>
            </a:r>
            <a:r>
              <a:rPr lang="en-US" sz="3200" baseline="30000" dirty="0"/>
              <a:t>19 </a:t>
            </a:r>
            <a:r>
              <a:rPr lang="en-US" sz="3200" b="1" i="1" u="sng" dirty="0">
                <a:solidFill>
                  <a:srgbClr val="FFFFCC"/>
                </a:solidFill>
              </a:rPr>
              <a:t>Go</a:t>
            </a:r>
            <a:r>
              <a:rPr lang="en-US" sz="3200" dirty="0"/>
              <a:t> therefore and make disciples of all the nations, baptizing them in the name of the Father and the Son and the Holy Spirit, </a:t>
            </a:r>
            <a:r>
              <a:rPr lang="en-US" sz="3200" baseline="30000" dirty="0"/>
              <a:t>20 </a:t>
            </a:r>
            <a:r>
              <a:rPr lang="en-US" sz="3200" dirty="0"/>
              <a:t>teaching them to observe all that I commanded you; and lo, I am with you always, even to the end of the age.”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69" y="4442400"/>
            <a:ext cx="190364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405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56524" y="76200"/>
            <a:ext cx="7830952" cy="29238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Mark 16:15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/>
              <a:t>“Go into all the world and preach the gospel to all creation.”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514600"/>
            <a:ext cx="190364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386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56524" y="76200"/>
            <a:ext cx="7830952" cy="52629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1:8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“but you will receive power when the Holy Spirit has come upon you; and you shall be My witnesses both in Jerusalem, and in all Judea and Samaria, and even to </a:t>
            </a:r>
            <a:r>
              <a:rPr lang="en-US" sz="4000" b="1" i="1" u="sng" dirty="0">
                <a:solidFill>
                  <a:srgbClr val="FFFFCC"/>
                </a:solidFill>
              </a:rPr>
              <a:t>the remotest part of the earth</a:t>
            </a:r>
            <a:r>
              <a:rPr lang="en-US" sz="4000" dirty="0"/>
              <a:t>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094431"/>
            <a:ext cx="190364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37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28600"/>
            <a:ext cx="44958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Study Outline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95558" y="1600200"/>
            <a:ext cx="6672241" cy="46482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Bible Say About the Kingdom?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Problem with Kingdom Now NT interpretations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some believe that we are in the kingdom now?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Clr>
                <a:srgbClr val="66FFFF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it matter?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822451" cy="12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Owner\Application Data\Microsoft\Media Catalog\Downloaded Clips\cl0\SY0146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8034"/>
            <a:ext cx="2090759" cy="21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709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16948817"/>
              </p:ext>
            </p:extLst>
          </p:nvPr>
        </p:nvGraphicFramePr>
        <p:xfrm>
          <a:off x="152400" y="152400"/>
          <a:ext cx="8839200" cy="6522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</a:t>
                      </a: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Discontinuity Between Israel &amp; the Church</a:t>
                      </a:r>
                      <a:endParaRPr kumimoji="0" lang="en-US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Governing principle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Law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839027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Relation to HS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Selective, temporary, subsequent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Universal, permanent, at moment of salvation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27248198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Farewell address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Olivet Discourse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Upper Room Discourse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6995658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Designation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First Born Son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of Christ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139036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Revealed in 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Evangelism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 &amp; See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 &amp; Proclaim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9294494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Blessings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Earthly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Heavenly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Composition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&amp; Unbelievers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773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47" y="76200"/>
            <a:ext cx="9108705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1:3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God and Father of our Lord Jesus Christ, who has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us with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spiritual blessing in the heavenly places in 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5468C-6D5A-447D-8588-AC1E37943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344" y="2971800"/>
            <a:ext cx="274531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0640" y="76200"/>
            <a:ext cx="904716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know your tribulation and your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(but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rich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and the blasphemy by those who say they are Jews and are not, but are a synagogue of Satan.”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11197-2529-438F-AF71-1C226654E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11" y="3200400"/>
            <a:ext cx="282157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6000161"/>
              </p:ext>
            </p:extLst>
          </p:nvPr>
        </p:nvGraphicFramePr>
        <p:xfrm>
          <a:off x="152400" y="152400"/>
          <a:ext cx="8839200" cy="6522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</a:t>
                      </a: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Discontinuity Between Israel &amp; the Church</a:t>
                      </a:r>
                      <a:endParaRPr kumimoji="0" lang="en-US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Governing principle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Law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839027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Relation to HS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Selective, temporary, subsequent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Universal, permanent, at moment of salvation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27248198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Farewell address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Olivet Discourse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Upper Room Discourse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6995658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Designation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First Born Son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of Christ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139036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Revealed in 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Evangelism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 &amp; See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 &amp; Proclaim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9294494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Blessings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Earthly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Heavenly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Composition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&amp; Unbelievers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4" marB="45714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330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3A24-97B8-45C7-A3A9-FA68FF3108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" y="45720"/>
            <a:ext cx="9084560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76200"/>
            <a:ext cx="89916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Matthew 3:9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do not suppose that you can say to yourselves, ‘We have Abraham for our father’; for I say to you that from these stones God is able to raise up children to Abraham.”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5FBDE-5E65-4C2E-B4C4-1CB6D4DA53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124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11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3A24-97B8-45C7-A3A9-FA68FF3108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" y="45720"/>
            <a:ext cx="9084560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76200"/>
            <a:ext cx="89916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Romans 2:28-29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he is not a Jew who is one outwardly, nor is circumcision that which is outward in the flesh.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he is a Jew who is one inwardly; and circumcision is that which is of the heart, by the Spirit, not by the letter; and his praise is not from men, but from God.”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1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3A24-97B8-45C7-A3A9-FA68FF3108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" y="45720"/>
            <a:ext cx="9084560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914400" y="76200"/>
            <a:ext cx="73152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Romans 9:6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not as though the word of God has failed. For they are not all Israel who are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descended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Israel.”</a:t>
            </a:r>
            <a:endParaRPr lang="en-US" alt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6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0640" y="76200"/>
            <a:ext cx="904716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know your tribulation and your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poverty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(but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 are rich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and the blasphemy by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those who say they are Jews and are not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are a synagogue of Satan.”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11197-2529-438F-AF71-1C226654E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11" y="3200400"/>
            <a:ext cx="282157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4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3A24-97B8-45C7-A3A9-FA68FF3108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" y="45720"/>
            <a:ext cx="9084560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76200"/>
            <a:ext cx="8991600" cy="5098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Zechariah 13:8-9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“It will come about in all the land,” Declares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“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 two parts in it will be cut off and perish; But the third will be left in it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“And I will bring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third part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through the fire, Refine them as silver is refined, And test them as gold is tested. They will call on My name, And I will answer them; I will say, ‘They are My people,’ And they will say, ‘The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is my God.’ ” </a:t>
            </a:r>
          </a:p>
        </p:txBody>
      </p:sp>
    </p:spTree>
    <p:extLst>
      <p:ext uri="{BB962C8B-B14F-4D97-AF65-F5344CB8AC3E}">
        <p14:creationId xmlns:p14="http://schemas.microsoft.com/office/powerpoint/2010/main" val="3945876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3A24-97B8-45C7-A3A9-FA68FF3108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" y="45720"/>
            <a:ext cx="9084560" cy="676656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76200"/>
            <a:ext cx="89916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1 Corinthians 12:13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“For by one Spirit we were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baptized into one body, whether Jews or Greeks, whether slaves or free, and we were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made to drink of one Spirit.”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F2F0E-BAE6-4243-942E-D934598048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0" y="3124200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28" y="45701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Kingdom Throughout the Bible</a:t>
            </a:r>
          </a:p>
        </p:txBody>
      </p:sp>
      <p:pic>
        <p:nvPicPr>
          <p:cNvPr id="23559" name="Picture 4" descr="C:\Documents and Settings\Owner\Application Data\Microsoft\Media Catalog\Downloaded Clips\cl0\SY01462_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5028159"/>
            <a:ext cx="1706563" cy="17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11961"/>
              </p:ext>
            </p:extLst>
          </p:nvPr>
        </p:nvGraphicFramePr>
        <p:xfrm>
          <a:off x="237886" y="1144368"/>
          <a:ext cx="8668228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7140">
                  <a:extLst>
                    <a:ext uri="{9D8B030D-6E8A-4147-A177-3AD203B41FA5}">
                      <a16:colId xmlns:a16="http://schemas.microsoft.com/office/drawing/2014/main" val="4287931007"/>
                    </a:ext>
                  </a:extLst>
                </a:gridCol>
                <a:gridCol w="4721088">
                  <a:extLst>
                    <a:ext uri="{9D8B030D-6E8A-4147-A177-3AD203B41FA5}">
                      <a16:colId xmlns:a16="http://schemas.microsoft.com/office/drawing/2014/main" val="4222968114"/>
                    </a:ext>
                  </a:extLst>
                </a:gridCol>
              </a:tblGrid>
              <a:tr h="3870960">
                <a:tc>
                  <a:txBody>
                    <a:bodyPr/>
                    <a:lstStyle/>
                    <a:p>
                      <a:pPr marL="457200" indent="-4572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Eden</a:t>
                      </a:r>
                    </a:p>
                    <a:p>
                      <a:pPr marL="457200" indent="-4572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Abrahamic Covenant</a:t>
                      </a:r>
                    </a:p>
                    <a:p>
                      <a:pPr marL="457200" indent="-457200" algn="l" rtl="0" eaLnBrk="0" fontAlgn="base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Mosaic Covenant</a:t>
                      </a:r>
                    </a:p>
                    <a:p>
                      <a:pPr marL="457200" indent="-457200" algn="l" rtl="0" eaLnBrk="0" fontAlgn="base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Divided Kingdom</a:t>
                      </a:r>
                    </a:p>
                    <a:p>
                      <a:pPr marL="457200" indent="-457200" algn="l" rtl="0" eaLnBrk="0" fontAlgn="base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Times of the Gentiles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Old Testament Prophets</a:t>
                      </a:r>
                    </a:p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 exile</a:t>
                      </a:r>
                    </a:p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Offer of the King / Kingdom</a:t>
                      </a:r>
                    </a:p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Rejection of the Offer</a:t>
                      </a:r>
                    </a:p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Interim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51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34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ACAE1-A974-48A0-AEFD-E859528B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8" y="45720"/>
            <a:ext cx="9084045" cy="6766560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76199" y="76200"/>
            <a:ext cx="903782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3:1-3 (NKJV) </a:t>
            </a:r>
          </a:p>
          <a:p>
            <a:pPr marL="0" indent="0" algn="just"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I, brethren, could not speak to you as to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spiritual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as to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carnal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 to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babes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Christ.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fed you with milk and not with solid food; for until now you were not able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receive it,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even now you are still not able;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you are still carnal. For where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 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envy, strife, and divisions among you, are you not carnal and behaving like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7057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6237F-AF13-481B-AF55-952AEC32B9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8153400" cy="61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6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81775327"/>
              </p:ext>
            </p:extLst>
          </p:nvPr>
        </p:nvGraphicFramePr>
        <p:xfrm>
          <a:off x="190500" y="252824"/>
          <a:ext cx="8763001" cy="63523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1837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48353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172811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99059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Discontinuity Between Israel &amp; the Church</a:t>
                      </a:r>
                      <a:endParaRPr lang="en-US" sz="2000" b="0" kern="1200" noProof="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5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5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Marriage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Wife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4190093951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Christ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Birthed Christ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Birthed by Christ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Return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baseline="300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advent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Rapture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929449418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Leader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King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Head, Groom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6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Beginning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 12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Acts 2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Scripture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4/5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1/5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7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Covenants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Parties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Beneficiaries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65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Political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274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58401370"/>
              </p:ext>
            </p:extLst>
          </p:nvPr>
        </p:nvGraphicFramePr>
        <p:xfrm>
          <a:off x="152400" y="342900"/>
          <a:ext cx="8839200" cy="62180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</a:t>
                      </a: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Discontinuity Between Israel &amp; the Church</a:t>
                      </a:r>
                      <a:endParaRPr kumimoji="0" lang="en-US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Wars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Political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41900939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Timing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quo / ad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quem</a:t>
                      </a:r>
                      <a:endParaRPr lang="en-US" sz="2800" b="1" kern="1200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time indicators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Priesthood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Have a priesthood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Are a priesthood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Temple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Physical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Body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7768722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Resurrection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b="1" kern="1200" baseline="300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resurrection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Rapture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Judgment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Earthly (Ezek. 20:33-44)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Heavenly (Bema)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Jerusalem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Gates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Foundations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Entrance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Physical birth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 birth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71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0409454"/>
              </p:ext>
            </p:extLst>
          </p:nvPr>
        </p:nvGraphicFramePr>
        <p:xfrm>
          <a:off x="152400" y="152400"/>
          <a:ext cx="8839200" cy="6522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5. </a:t>
                      </a:r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Discontinuity Between Israel &amp; the Church</a:t>
                      </a:r>
                      <a:endParaRPr kumimoji="0" lang="en-US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CHURCH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Governing principle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Law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32839027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Relation to HS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Selective, temporary, subsequent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Universal, permanent, at moment of salvation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27248198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Farewell address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Olivet Discourse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Upper Room Discourse</a:t>
                      </a: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6995658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Designation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First Born Son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Bride of Christ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1139036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Revealed in 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Evangelism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Come &amp; See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 &amp; Proclaim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9294494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Blessings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Earthly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Heavenly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Composition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&amp; Unbelievers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05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6200" y="76200"/>
            <a:ext cx="89916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Ephesians 3:10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that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manifold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wisdom of God might now be made known through the church to the rulers and the authorities in the heavenly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places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09032-03EE-4951-98C7-018DE9BA2B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47" y="2971800"/>
            <a:ext cx="225910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05586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337E5-66A4-4898-B7DF-DAB9D8B3FD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0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809059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28600"/>
            <a:ext cx="69723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INTERIM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38914" y="1570182"/>
            <a:ext cx="6866173" cy="2163618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Inter-advent Age (Matt. 13) 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 (Matt. 16:18)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2" y="3479863"/>
            <a:ext cx="2363417" cy="3200400"/>
          </a:xfrm>
        </p:spPr>
      </p:pic>
    </p:spTree>
    <p:extLst>
      <p:ext uri="{BB962C8B-B14F-4D97-AF65-F5344CB8AC3E}">
        <p14:creationId xmlns:p14="http://schemas.microsoft.com/office/powerpoint/2010/main" val="14698693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610600" cy="3962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the Kingdom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is not Israel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057400"/>
            <a:ext cx="2007075" cy="2717864"/>
          </a:xfrm>
        </p:spPr>
      </p:pic>
    </p:spTree>
    <p:extLst>
      <p:ext uri="{BB962C8B-B14F-4D97-AF65-F5344CB8AC3E}">
        <p14:creationId xmlns:p14="http://schemas.microsoft.com/office/powerpoint/2010/main" val="98941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628" y="45701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Kingdom Throughout the Bible</a:t>
            </a:r>
          </a:p>
        </p:txBody>
      </p:sp>
      <p:pic>
        <p:nvPicPr>
          <p:cNvPr id="23559" name="Picture 4" descr="C:\Documents and Settings\Owner\Application Data\Microsoft\Media Catalog\Downloaded Clips\cl0\SY01462_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5028159"/>
            <a:ext cx="1706563" cy="17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33185"/>
              </p:ext>
            </p:extLst>
          </p:nvPr>
        </p:nvGraphicFramePr>
        <p:xfrm>
          <a:off x="237886" y="1144368"/>
          <a:ext cx="8668228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7140">
                  <a:extLst>
                    <a:ext uri="{9D8B030D-6E8A-4147-A177-3AD203B41FA5}">
                      <a16:colId xmlns:a16="http://schemas.microsoft.com/office/drawing/2014/main" val="4287931007"/>
                    </a:ext>
                  </a:extLst>
                </a:gridCol>
                <a:gridCol w="4721088">
                  <a:extLst>
                    <a:ext uri="{9D8B030D-6E8A-4147-A177-3AD203B41FA5}">
                      <a16:colId xmlns:a16="http://schemas.microsoft.com/office/drawing/2014/main" val="4222968114"/>
                    </a:ext>
                  </a:extLst>
                </a:gridCol>
              </a:tblGrid>
              <a:tr h="3870960">
                <a:tc>
                  <a:txBody>
                    <a:bodyPr/>
                    <a:lstStyle/>
                    <a:p>
                      <a:pPr marL="457200" indent="-4572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Eden</a:t>
                      </a:r>
                    </a:p>
                    <a:p>
                      <a:pPr marL="457200" indent="-4572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Abrahamic Covenant</a:t>
                      </a:r>
                    </a:p>
                    <a:p>
                      <a:pPr marL="457200" indent="-457200" algn="l" rtl="0" eaLnBrk="0" fontAlgn="base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Mosaic Covenant</a:t>
                      </a:r>
                    </a:p>
                    <a:p>
                      <a:pPr marL="457200" indent="-457200" algn="l" rtl="0" eaLnBrk="0" fontAlgn="base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Divided Kingdom</a:t>
                      </a:r>
                    </a:p>
                    <a:p>
                      <a:pPr marL="457200" indent="-457200" algn="l" rtl="0" eaLnBrk="0" fontAlgn="base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Calibri" panose="020F0502020204030204" pitchFamily="34" charset="0"/>
                        <a:buAutoNum type="arabicPeriod"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Times of the Gentiles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Old Testament Prophets</a:t>
                      </a:r>
                    </a:p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 exile</a:t>
                      </a:r>
                    </a:p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Offer of the King / Kingdom</a:t>
                      </a:r>
                    </a:p>
                    <a:p>
                      <a:pPr marL="514350" indent="-51435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Rejection of the Offer</a:t>
                      </a:r>
                    </a:p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400"/>
                        </a:spcAft>
                        <a:buClr>
                          <a:srgbClr val="66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US" sz="2800" b="1" u="sng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Interim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51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26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28600"/>
            <a:ext cx="69723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INTERIM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38914" y="1570182"/>
            <a:ext cx="6866173" cy="2163618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Inter-advent Age (Matt. 13) 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 (Matt. 16:18)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2" y="3479863"/>
            <a:ext cx="2363417" cy="3200400"/>
          </a:xfrm>
        </p:spPr>
      </p:pic>
    </p:spTree>
    <p:extLst>
      <p:ext uri="{BB962C8B-B14F-4D97-AF65-F5344CB8AC3E}">
        <p14:creationId xmlns:p14="http://schemas.microsoft.com/office/powerpoint/2010/main" val="78757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28600"/>
            <a:ext cx="6972300" cy="1371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INTERIM 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38914" y="1570182"/>
            <a:ext cx="6866173" cy="2163618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Inter-advent Age (Matt. 13) 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54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Age (Matt. 16:18)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2" y="3479863"/>
            <a:ext cx="2363417" cy="3200400"/>
          </a:xfrm>
        </p:spPr>
      </p:pic>
    </p:spTree>
    <p:extLst>
      <p:ext uri="{BB962C8B-B14F-4D97-AF65-F5344CB8AC3E}">
        <p14:creationId xmlns:p14="http://schemas.microsoft.com/office/powerpoint/2010/main" val="226600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13 Parables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5791200"/>
          </a:xfrm>
        </p:spPr>
        <p:txBody>
          <a:bodyPr/>
          <a:lstStyle/>
          <a:p>
            <a:pPr marL="461963" indent="-461963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parables (13:1-2)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Sower (13:1-9, 18-23)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Wheat and tares (13:24-30, 36-43)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Mustard seed (13:31-32)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Leaven (13:33)</a:t>
            </a:r>
          </a:p>
          <a:p>
            <a:pPr marL="461963" indent="-461963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parables (13:36)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Earthen treasure (13:44)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Pearl of great price (13:45-46)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Dragnet (13:47-50)</a:t>
            </a:r>
          </a:p>
          <a:p>
            <a:pPr marL="914400" lvl="1" indent="-457200" eaLnBrk="1" hangingPunct="1">
              <a:buSzPct val="100000"/>
              <a:buFont typeface="Courier New" panose="02070309020205020404" pitchFamily="49" charset="0"/>
              <a:buChar char="­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Householder (13:51-52)</a:t>
            </a:r>
          </a:p>
        </p:txBody>
      </p:sp>
      <p:pic>
        <p:nvPicPr>
          <p:cNvPr id="4" name="Picture 4" descr="King_of_Kings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015033"/>
            <a:ext cx="20257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8176640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17187</TotalTime>
  <Words>2710</Words>
  <Application>Microsoft Office PowerPoint</Application>
  <PresentationFormat>On-screen Show (4:3)</PresentationFormat>
  <Paragraphs>505</Paragraphs>
  <Slides>59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Courier New</vt:lpstr>
      <vt:lpstr>Times New Roman</vt:lpstr>
      <vt:lpstr>Wingdings</vt:lpstr>
      <vt:lpstr>Azure</vt:lpstr>
      <vt:lpstr>PowerPoint Presentation</vt:lpstr>
      <vt:lpstr>The Coming Kingdom Chapter 11</vt:lpstr>
      <vt:lpstr>Kingdom Study Outline</vt:lpstr>
      <vt:lpstr>Kingdom Study Outline</vt:lpstr>
      <vt:lpstr>1. Kingdom Throughout the Bible</vt:lpstr>
      <vt:lpstr>1. Kingdom Throughout the Bible</vt:lpstr>
      <vt:lpstr>THE INTERIM AGE</vt:lpstr>
      <vt:lpstr>THE INTERIM AGE</vt:lpstr>
      <vt:lpstr>Matthew 13 Parables</vt:lpstr>
      <vt:lpstr>THE INTERIM AGE</vt:lpstr>
      <vt:lpstr>The Church Age</vt:lpstr>
      <vt:lpstr>PowerPoint Presentation</vt:lpstr>
      <vt:lpstr>1. The Definition of the Church</vt:lpstr>
      <vt:lpstr>The Church Age</vt:lpstr>
      <vt:lpstr>2. When Did the Church Begin?</vt:lpstr>
      <vt:lpstr>2. When Did the Church Begin?</vt:lpstr>
      <vt:lpstr>The Church Age</vt:lpstr>
      <vt:lpstr>3. Purposes of the Local Church</vt:lpstr>
      <vt:lpstr>The Church Age</vt:lpstr>
      <vt:lpstr>4. Church ≠ Kingdom</vt:lpstr>
      <vt:lpstr>4. Church ≠ Kingdom</vt:lpstr>
      <vt:lpstr>The Church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THE INTERIM AGE</vt:lpstr>
      <vt:lpstr>The Church 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SLBC_010 Kingdom_March 08 2017</dc:title>
  <dc:subject>Kingdom Series</dc:subject>
  <dc:creator>A. Woods</dc:creator>
  <dc:description>Modified by Jim McGowan</dc:description>
  <cp:lastModifiedBy>Andy Woods</cp:lastModifiedBy>
  <cp:revision>1925</cp:revision>
  <cp:lastPrinted>2017-11-29T13:33:09Z</cp:lastPrinted>
  <dcterms:created xsi:type="dcterms:W3CDTF">2009-03-17T12:21:13Z</dcterms:created>
  <dcterms:modified xsi:type="dcterms:W3CDTF">2017-11-29T23:33:28Z</dcterms:modified>
</cp:coreProperties>
</file>