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3"/>
  </p:notesMasterIdLst>
  <p:handoutMasterIdLst>
    <p:handoutMasterId r:id="rId94"/>
  </p:handoutMasterIdLst>
  <p:sldIdLst>
    <p:sldId id="256" r:id="rId2"/>
    <p:sldId id="415" r:id="rId3"/>
    <p:sldId id="656" r:id="rId4"/>
    <p:sldId id="657" r:id="rId5"/>
    <p:sldId id="475" r:id="rId6"/>
    <p:sldId id="658" r:id="rId7"/>
    <p:sldId id="487" r:id="rId8"/>
    <p:sldId id="357" r:id="rId9"/>
    <p:sldId id="659" r:id="rId10"/>
    <p:sldId id="532" r:id="rId11"/>
    <p:sldId id="660" r:id="rId12"/>
    <p:sldId id="681" r:id="rId13"/>
    <p:sldId id="302" r:id="rId14"/>
    <p:sldId id="661" r:id="rId15"/>
    <p:sldId id="674" r:id="rId16"/>
    <p:sldId id="540" r:id="rId17"/>
    <p:sldId id="534" r:id="rId18"/>
    <p:sldId id="662" r:id="rId19"/>
    <p:sldId id="479" r:id="rId20"/>
    <p:sldId id="506" r:id="rId21"/>
    <p:sldId id="663" r:id="rId22"/>
    <p:sldId id="359" r:id="rId23"/>
    <p:sldId id="308" r:id="rId24"/>
    <p:sldId id="521" r:id="rId25"/>
    <p:sldId id="309" r:id="rId26"/>
    <p:sldId id="573" r:id="rId27"/>
    <p:sldId id="664" r:id="rId28"/>
    <p:sldId id="311" r:id="rId29"/>
    <p:sldId id="425" r:id="rId30"/>
    <p:sldId id="481" r:id="rId31"/>
    <p:sldId id="606" r:id="rId32"/>
    <p:sldId id="378" r:id="rId33"/>
    <p:sldId id="447" r:id="rId34"/>
    <p:sldId id="314" r:id="rId35"/>
    <p:sldId id="598" r:id="rId36"/>
    <p:sldId id="686" r:id="rId37"/>
    <p:sldId id="440" r:id="rId38"/>
    <p:sldId id="692" r:id="rId39"/>
    <p:sldId id="693" r:id="rId40"/>
    <p:sldId id="599" r:id="rId41"/>
    <p:sldId id="687" r:id="rId42"/>
    <p:sldId id="441" r:id="rId43"/>
    <p:sldId id="446" r:id="rId44"/>
    <p:sldId id="442" r:id="rId45"/>
    <p:sldId id="694" r:id="rId46"/>
    <p:sldId id="600" r:id="rId47"/>
    <p:sldId id="688" r:id="rId48"/>
    <p:sldId id="323" r:id="rId49"/>
    <p:sldId id="449" r:id="rId50"/>
    <p:sldId id="444" r:id="rId51"/>
    <p:sldId id="344" r:id="rId52"/>
    <p:sldId id="345" r:id="rId53"/>
    <p:sldId id="347" r:id="rId54"/>
    <p:sldId id="434" r:id="rId55"/>
    <p:sldId id="435" r:id="rId56"/>
    <p:sldId id="697" r:id="rId57"/>
    <p:sldId id="601" r:id="rId58"/>
    <p:sldId id="689" r:id="rId59"/>
    <p:sldId id="469" r:id="rId60"/>
    <p:sldId id="650" r:id="rId61"/>
    <p:sldId id="654" r:id="rId62"/>
    <p:sldId id="482" r:id="rId63"/>
    <p:sldId id="315" r:id="rId64"/>
    <p:sldId id="675" r:id="rId65"/>
    <p:sldId id="690" r:id="rId66"/>
    <p:sldId id="676" r:id="rId67"/>
    <p:sldId id="691" r:id="rId68"/>
    <p:sldId id="677" r:id="rId69"/>
    <p:sldId id="680" r:id="rId70"/>
    <p:sldId id="678" r:id="rId71"/>
    <p:sldId id="682" r:id="rId72"/>
    <p:sldId id="683" r:id="rId73"/>
    <p:sldId id="679" r:id="rId74"/>
    <p:sldId id="684" r:id="rId75"/>
    <p:sldId id="685" r:id="rId76"/>
    <p:sldId id="381" r:id="rId77"/>
    <p:sldId id="322" r:id="rId78"/>
    <p:sldId id="700" r:id="rId79"/>
    <p:sldId id="698" r:id="rId80"/>
    <p:sldId id="707" r:id="rId81"/>
    <p:sldId id="699" r:id="rId82"/>
    <p:sldId id="701" r:id="rId83"/>
    <p:sldId id="702" r:id="rId84"/>
    <p:sldId id="450" r:id="rId85"/>
    <p:sldId id="703" r:id="rId86"/>
    <p:sldId id="704" r:id="rId87"/>
    <p:sldId id="705" r:id="rId88"/>
    <p:sldId id="706" r:id="rId89"/>
    <p:sldId id="339" r:id="rId90"/>
    <p:sldId id="655" r:id="rId91"/>
    <p:sldId id="428"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CC00"/>
    <a:srgbClr val="00FF00"/>
    <a:srgbClr val="33CC33"/>
    <a:srgbClr val="00FFFF"/>
    <a:srgbClr val="A50021"/>
    <a:srgbClr val="0000FF"/>
    <a:srgbClr val="000066"/>
    <a:srgbClr val="000099"/>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3779" autoAdjust="0"/>
  </p:normalViewPr>
  <p:slideViewPr>
    <p:cSldViewPr>
      <p:cViewPr varScale="1">
        <p:scale>
          <a:sx n="60" d="100"/>
          <a:sy n="60" d="100"/>
        </p:scale>
        <p:origin x="18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5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32E9270-2277-4795-830F-E50029A8C97D}"/>
              </a:ext>
            </a:extLst>
          </p:cNvPr>
          <p:cNvSpPr>
            <a:spLocks noGrp="1" noChangeArrowheads="1"/>
          </p:cNvSpPr>
          <p:nvPr>
            <p:ph type="hdr" sz="quarter"/>
          </p:nvPr>
        </p:nvSpPr>
        <p:spPr bwMode="auto">
          <a:xfrm>
            <a:off x="1828800" y="2286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r>
              <a:rPr lang="en-US" dirty="0">
                <a:latin typeface="Calibri" panose="020F0502020204030204" pitchFamily="34" charset="0"/>
              </a:rPr>
              <a:t>DANIEL 9</a:t>
            </a:r>
          </a:p>
        </p:txBody>
      </p:sp>
      <p:sp>
        <p:nvSpPr>
          <p:cNvPr id="4099" name="Rectangle 3">
            <a:extLst>
              <a:ext uri="{FF2B5EF4-FFF2-40B4-BE49-F238E27FC236}">
                <a16:creationId xmlns:a16="http://schemas.microsoft.com/office/drawing/2014/main" id="{85F57EC9-EA0F-4935-8F16-DB16AAFE762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fld id="{5F67B1D5-1F52-459C-B3AC-34EBF3998B0C}" type="datetime1">
              <a:rPr lang="en-US">
                <a:latin typeface="Calibri" panose="020F0502020204030204" pitchFamily="34" charset="0"/>
              </a:rPr>
              <a:pPr>
                <a:defRPr/>
              </a:pPr>
              <a:t>10/7/2017</a:t>
            </a:fld>
            <a:endParaRPr lang="en-US" dirty="0">
              <a:latin typeface="Calibri" panose="020F0502020204030204" pitchFamily="34" charset="0"/>
            </a:endParaRPr>
          </a:p>
        </p:txBody>
      </p:sp>
      <p:sp>
        <p:nvSpPr>
          <p:cNvPr id="4100" name="Rectangle 4">
            <a:extLst>
              <a:ext uri="{FF2B5EF4-FFF2-40B4-BE49-F238E27FC236}">
                <a16:creationId xmlns:a16="http://schemas.microsoft.com/office/drawing/2014/main" id="{9D738CEC-B463-41AA-9737-11E3322683C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dirty="0">
              <a:latin typeface="Calibri" panose="020F0502020204030204" pitchFamily="34" charset="0"/>
            </a:endParaRPr>
          </a:p>
        </p:txBody>
      </p:sp>
      <p:sp>
        <p:nvSpPr>
          <p:cNvPr id="4101" name="Rectangle 5">
            <a:extLst>
              <a:ext uri="{FF2B5EF4-FFF2-40B4-BE49-F238E27FC236}">
                <a16:creationId xmlns:a16="http://schemas.microsoft.com/office/drawing/2014/main" id="{FC9DF5CD-67A6-48E7-9215-8A45FA6FB5F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2B6A8-11AF-457F-99D6-212751994372}"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299C26-10EB-489D-984E-B41323772E2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pPr>
              <a:defRPr/>
            </a:pPr>
            <a:endParaRPr lang="en-US" dirty="0"/>
          </a:p>
        </p:txBody>
      </p:sp>
      <p:sp>
        <p:nvSpPr>
          <p:cNvPr id="3075" name="Rectangle 3">
            <a:extLst>
              <a:ext uri="{FF2B5EF4-FFF2-40B4-BE49-F238E27FC236}">
                <a16:creationId xmlns:a16="http://schemas.microsoft.com/office/drawing/2014/main" id="{361B25A6-4335-454A-9E4B-B0075F45481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pPr>
              <a:defRPr/>
            </a:pPr>
            <a:fld id="{6C531C59-2511-47EA-81F8-CC68C38EF505}" type="datetime1">
              <a:rPr lang="en-US" smtClean="0"/>
              <a:pPr>
                <a:defRPr/>
              </a:pPr>
              <a:t>10/7/2017</a:t>
            </a:fld>
            <a:endParaRPr lang="en-US" dirty="0"/>
          </a:p>
        </p:txBody>
      </p:sp>
      <p:sp>
        <p:nvSpPr>
          <p:cNvPr id="60420" name="Rectangle 4">
            <a:extLst>
              <a:ext uri="{FF2B5EF4-FFF2-40B4-BE49-F238E27FC236}">
                <a16:creationId xmlns:a16="http://schemas.microsoft.com/office/drawing/2014/main" id="{AAE8BA7D-BD6A-4CDC-986D-BD049FEB80B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F86A473A-D5AF-4D0A-A5C8-15A459B19BC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a:extLst>
              <a:ext uri="{FF2B5EF4-FFF2-40B4-BE49-F238E27FC236}">
                <a16:creationId xmlns:a16="http://schemas.microsoft.com/office/drawing/2014/main" id="{36005D13-07CF-425F-88FC-20F99D1A941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pPr>
              <a:defRPr/>
            </a:pPr>
            <a:endParaRPr lang="en-US" dirty="0"/>
          </a:p>
        </p:txBody>
      </p:sp>
      <p:sp>
        <p:nvSpPr>
          <p:cNvPr id="3079" name="Rectangle 7">
            <a:extLst>
              <a:ext uri="{FF2B5EF4-FFF2-40B4-BE49-F238E27FC236}">
                <a16:creationId xmlns:a16="http://schemas.microsoft.com/office/drawing/2014/main" id="{490A451C-AC53-4600-BE33-D841431C352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008C9F9-5E7C-4757-BA90-DA1F584425C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C531C59-2511-47EA-81F8-CC68C38EF505}" type="datetime1">
              <a:rPr lang="en-US" smtClean="0"/>
              <a:pPr>
                <a:defRPr/>
              </a:pPr>
              <a:t>10/7/2017</a:t>
            </a:fld>
            <a:endParaRPr lang="en-US"/>
          </a:p>
        </p:txBody>
      </p:sp>
      <p:sp>
        <p:nvSpPr>
          <p:cNvPr id="5" name="Slide Number Placeholder 4"/>
          <p:cNvSpPr>
            <a:spLocks noGrp="1"/>
          </p:cNvSpPr>
          <p:nvPr>
            <p:ph type="sldNum" sz="quarter" idx="11"/>
          </p:nvPr>
        </p:nvSpPr>
        <p:spPr/>
        <p:txBody>
          <a:bodyPr/>
          <a:lstStyle/>
          <a:p>
            <a:fld id="{B008C9F9-5E7C-4757-BA90-DA1F584425CF}" type="slidenum">
              <a:rPr lang="en-US" altLang="en-US" smtClean="0"/>
              <a:pPr/>
              <a:t>1</a:t>
            </a:fld>
            <a:endParaRPr lang="en-US" altLang="en-US"/>
          </a:p>
        </p:txBody>
      </p:sp>
    </p:spTree>
    <p:extLst>
      <p:ext uri="{BB962C8B-B14F-4D97-AF65-F5344CB8AC3E}">
        <p14:creationId xmlns:p14="http://schemas.microsoft.com/office/powerpoint/2010/main" val="314027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723F-6B27-4DD2-AF80-5294D5448DA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BEE7638-1C93-4E12-9DC7-2909143DAEE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251BB1-2290-4B7A-99AD-B43729689E64}"/>
              </a:ext>
            </a:extLst>
          </p:cNvPr>
          <p:cNvSpPr>
            <a:spLocks noGrp="1"/>
          </p:cNvSpPr>
          <p:nvPr>
            <p:ph type="dt" sz="half" idx="10"/>
          </p:nvPr>
        </p:nvSpPr>
        <p:spPr/>
        <p:txBody>
          <a:bodyPr/>
          <a:lstStyle/>
          <a:p>
            <a:pPr>
              <a:defRPr/>
            </a:pPr>
            <a:fld id="{B34BAA4C-4A47-418E-98CB-61DBAFE495C9}" type="datetime1">
              <a:rPr lang="en-US" smtClean="0"/>
              <a:pPr>
                <a:defRPr/>
              </a:pPr>
              <a:t>10/7/2017</a:t>
            </a:fld>
            <a:endParaRPr lang="en-US"/>
          </a:p>
        </p:txBody>
      </p:sp>
      <p:sp>
        <p:nvSpPr>
          <p:cNvPr id="5" name="Footer Placeholder 4">
            <a:extLst>
              <a:ext uri="{FF2B5EF4-FFF2-40B4-BE49-F238E27FC236}">
                <a16:creationId xmlns:a16="http://schemas.microsoft.com/office/drawing/2014/main" id="{6481D7A5-A1F0-41E2-86B0-9545BB6DD759}"/>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D5B597B5-333C-46A9-84B3-03CD563998B3}"/>
              </a:ext>
            </a:extLst>
          </p:cNvPr>
          <p:cNvSpPr>
            <a:spLocks noGrp="1"/>
          </p:cNvSpPr>
          <p:nvPr>
            <p:ph type="sldNum" sz="quarter" idx="12"/>
          </p:nvPr>
        </p:nvSpPr>
        <p:spPr/>
        <p:txBody>
          <a:bodyPr/>
          <a:lstStyle/>
          <a:p>
            <a:fld id="{77B35FFC-CD89-4919-AB6C-732D5C1112B4}" type="slidenum">
              <a:rPr lang="en-US" altLang="en-US" smtClean="0"/>
              <a:pPr/>
              <a:t>‹#›</a:t>
            </a:fld>
            <a:endParaRPr lang="en-US" altLang="en-US"/>
          </a:p>
        </p:txBody>
      </p:sp>
    </p:spTree>
    <p:extLst>
      <p:ext uri="{BB962C8B-B14F-4D97-AF65-F5344CB8AC3E}">
        <p14:creationId xmlns:p14="http://schemas.microsoft.com/office/powerpoint/2010/main" val="17715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EF11-F8F3-4174-B47C-CEDB1DC59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504AC7-84B8-492F-822E-75A7700A99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AEF51-AD61-41B6-8BAE-FAE1D7E01100}"/>
              </a:ext>
            </a:extLst>
          </p:cNvPr>
          <p:cNvSpPr>
            <a:spLocks noGrp="1"/>
          </p:cNvSpPr>
          <p:nvPr>
            <p:ph type="dt" sz="half" idx="10"/>
          </p:nvPr>
        </p:nvSpPr>
        <p:spPr/>
        <p:txBody>
          <a:bodyPr/>
          <a:lstStyle/>
          <a:p>
            <a:pPr>
              <a:defRPr/>
            </a:pPr>
            <a:fld id="{FE5B4820-B15F-4C22-9AD1-BAFAF5F4E231}" type="datetime1">
              <a:rPr lang="en-US" smtClean="0"/>
              <a:pPr>
                <a:defRPr/>
              </a:pPr>
              <a:t>10/7/2017</a:t>
            </a:fld>
            <a:endParaRPr lang="en-US"/>
          </a:p>
        </p:txBody>
      </p:sp>
      <p:sp>
        <p:nvSpPr>
          <p:cNvPr id="5" name="Footer Placeholder 4">
            <a:extLst>
              <a:ext uri="{FF2B5EF4-FFF2-40B4-BE49-F238E27FC236}">
                <a16:creationId xmlns:a16="http://schemas.microsoft.com/office/drawing/2014/main" id="{2080C832-692D-4A40-8086-EF95D16F22B5}"/>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F7D13DDF-B33F-47C9-B0AF-24571DAA6F47}"/>
              </a:ext>
            </a:extLst>
          </p:cNvPr>
          <p:cNvSpPr>
            <a:spLocks noGrp="1"/>
          </p:cNvSpPr>
          <p:nvPr>
            <p:ph type="sldNum" sz="quarter" idx="12"/>
          </p:nvPr>
        </p:nvSpPr>
        <p:spPr/>
        <p:txBody>
          <a:bodyPr/>
          <a:lstStyle/>
          <a:p>
            <a:fld id="{941653B6-0EBE-4D7A-9FEA-71D422A29510}" type="slidenum">
              <a:rPr lang="en-US" altLang="en-US" smtClean="0"/>
              <a:pPr/>
              <a:t>‹#›</a:t>
            </a:fld>
            <a:endParaRPr lang="en-US" altLang="en-US"/>
          </a:p>
        </p:txBody>
      </p:sp>
    </p:spTree>
    <p:extLst>
      <p:ext uri="{BB962C8B-B14F-4D97-AF65-F5344CB8AC3E}">
        <p14:creationId xmlns:p14="http://schemas.microsoft.com/office/powerpoint/2010/main" val="157713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FF5D22-DA10-425B-B376-85BFFD024D7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745C72-E770-474D-800C-F53E179E8B6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2D42F-6795-4D8D-9F6E-52190BCD40E9}"/>
              </a:ext>
            </a:extLst>
          </p:cNvPr>
          <p:cNvSpPr>
            <a:spLocks noGrp="1"/>
          </p:cNvSpPr>
          <p:nvPr>
            <p:ph type="dt" sz="half" idx="10"/>
          </p:nvPr>
        </p:nvSpPr>
        <p:spPr/>
        <p:txBody>
          <a:bodyPr/>
          <a:lstStyle/>
          <a:p>
            <a:pPr>
              <a:defRPr/>
            </a:pPr>
            <a:fld id="{538D59B6-1535-4E28-BD61-60A6579FC7A2}" type="datetime1">
              <a:rPr lang="en-US" smtClean="0"/>
              <a:pPr>
                <a:defRPr/>
              </a:pPr>
              <a:t>10/7/2017</a:t>
            </a:fld>
            <a:endParaRPr lang="en-US"/>
          </a:p>
        </p:txBody>
      </p:sp>
      <p:sp>
        <p:nvSpPr>
          <p:cNvPr id="5" name="Footer Placeholder 4">
            <a:extLst>
              <a:ext uri="{FF2B5EF4-FFF2-40B4-BE49-F238E27FC236}">
                <a16:creationId xmlns:a16="http://schemas.microsoft.com/office/drawing/2014/main" id="{E9C9845A-37D6-428E-9B0D-CCA25952EE5E}"/>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099BF788-AE27-4FF5-8479-EF255D037938}"/>
              </a:ext>
            </a:extLst>
          </p:cNvPr>
          <p:cNvSpPr>
            <a:spLocks noGrp="1"/>
          </p:cNvSpPr>
          <p:nvPr>
            <p:ph type="sldNum" sz="quarter" idx="12"/>
          </p:nvPr>
        </p:nvSpPr>
        <p:spPr/>
        <p:txBody>
          <a:bodyPr/>
          <a:lstStyle/>
          <a:p>
            <a:fld id="{E4BA6610-95E9-4BCC-9541-66E2C37429A7}" type="slidenum">
              <a:rPr lang="en-US" altLang="en-US" smtClean="0"/>
              <a:pPr/>
              <a:t>‹#›</a:t>
            </a:fld>
            <a:endParaRPr lang="en-US" altLang="en-US"/>
          </a:p>
        </p:txBody>
      </p:sp>
    </p:spTree>
    <p:extLst>
      <p:ext uri="{BB962C8B-B14F-4D97-AF65-F5344CB8AC3E}">
        <p14:creationId xmlns:p14="http://schemas.microsoft.com/office/powerpoint/2010/main" val="38450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10/7/2017</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35478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89947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21684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22623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54DD-8F13-4B5A-ADD6-267F2463A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3A78EE-3816-4962-A586-C68EE6573A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A8F1D-7240-418B-BBA3-6A2BAB081F89}"/>
              </a:ext>
            </a:extLst>
          </p:cNvPr>
          <p:cNvSpPr>
            <a:spLocks noGrp="1"/>
          </p:cNvSpPr>
          <p:nvPr>
            <p:ph type="dt" sz="half" idx="10"/>
          </p:nvPr>
        </p:nvSpPr>
        <p:spPr/>
        <p:txBody>
          <a:bodyPr/>
          <a:lstStyle/>
          <a:p>
            <a:pPr>
              <a:defRPr/>
            </a:pPr>
            <a:fld id="{ED43BA33-5A1D-4ED2-A467-035CB0EC02C0}" type="datetime1">
              <a:rPr lang="en-US" smtClean="0"/>
              <a:pPr>
                <a:defRPr/>
              </a:pPr>
              <a:t>10/7/2017</a:t>
            </a:fld>
            <a:endParaRPr lang="en-US"/>
          </a:p>
        </p:txBody>
      </p:sp>
      <p:sp>
        <p:nvSpPr>
          <p:cNvPr id="5" name="Footer Placeholder 4">
            <a:extLst>
              <a:ext uri="{FF2B5EF4-FFF2-40B4-BE49-F238E27FC236}">
                <a16:creationId xmlns:a16="http://schemas.microsoft.com/office/drawing/2014/main" id="{752F6133-B915-472A-8366-4B3C5B97AF3C}"/>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1CC19728-6920-4786-B78D-76DB5734D5DD}"/>
              </a:ext>
            </a:extLst>
          </p:cNvPr>
          <p:cNvSpPr>
            <a:spLocks noGrp="1"/>
          </p:cNvSpPr>
          <p:nvPr>
            <p:ph type="sldNum" sz="quarter" idx="12"/>
          </p:nvPr>
        </p:nvSpPr>
        <p:spPr/>
        <p:txBody>
          <a:bodyPr/>
          <a:lstStyle/>
          <a:p>
            <a:fld id="{06B64A35-339A-4891-81AE-16AC544BA074}" type="slidenum">
              <a:rPr lang="en-US" altLang="en-US" smtClean="0"/>
              <a:pPr/>
              <a:t>‹#›</a:t>
            </a:fld>
            <a:endParaRPr lang="en-US" altLang="en-US"/>
          </a:p>
        </p:txBody>
      </p:sp>
    </p:spTree>
    <p:extLst>
      <p:ext uri="{BB962C8B-B14F-4D97-AF65-F5344CB8AC3E}">
        <p14:creationId xmlns:p14="http://schemas.microsoft.com/office/powerpoint/2010/main" val="12216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BE84-72BE-4079-91DC-0840042B8D4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813276D-6156-46A8-A98A-40C496B95A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90D9B2-5ECF-46A9-B80A-C791079B39FE}"/>
              </a:ext>
            </a:extLst>
          </p:cNvPr>
          <p:cNvSpPr>
            <a:spLocks noGrp="1"/>
          </p:cNvSpPr>
          <p:nvPr>
            <p:ph type="dt" sz="half" idx="10"/>
          </p:nvPr>
        </p:nvSpPr>
        <p:spPr/>
        <p:txBody>
          <a:bodyPr/>
          <a:lstStyle/>
          <a:p>
            <a:pPr>
              <a:defRPr/>
            </a:pPr>
            <a:fld id="{0D217990-C914-4224-A3A7-50BFB1D1186F}" type="datetime1">
              <a:rPr lang="en-US" smtClean="0"/>
              <a:pPr>
                <a:defRPr/>
              </a:pPr>
              <a:t>10/7/2017</a:t>
            </a:fld>
            <a:endParaRPr lang="en-US"/>
          </a:p>
        </p:txBody>
      </p:sp>
      <p:sp>
        <p:nvSpPr>
          <p:cNvPr id="5" name="Footer Placeholder 4">
            <a:extLst>
              <a:ext uri="{FF2B5EF4-FFF2-40B4-BE49-F238E27FC236}">
                <a16:creationId xmlns:a16="http://schemas.microsoft.com/office/drawing/2014/main" id="{C4F18B4D-84E0-41F9-9A20-406A0DF43B61}"/>
              </a:ext>
            </a:extLst>
          </p:cNvPr>
          <p:cNvSpPr>
            <a:spLocks noGrp="1"/>
          </p:cNvSpPr>
          <p:nvPr>
            <p:ph type="ftr" sz="quarter" idx="11"/>
          </p:nvPr>
        </p:nvSpPr>
        <p:spPr/>
        <p:txBody>
          <a:bodyPr/>
          <a:lstStyle/>
          <a:p>
            <a:pPr>
              <a:defRPr/>
            </a:pPr>
            <a:r>
              <a:rPr lang="en-US"/>
              <a:t>DANIEL 9</a:t>
            </a:r>
          </a:p>
        </p:txBody>
      </p:sp>
      <p:sp>
        <p:nvSpPr>
          <p:cNvPr id="6" name="Slide Number Placeholder 5">
            <a:extLst>
              <a:ext uri="{FF2B5EF4-FFF2-40B4-BE49-F238E27FC236}">
                <a16:creationId xmlns:a16="http://schemas.microsoft.com/office/drawing/2014/main" id="{BC47BB0E-BB7E-43E9-962B-6CDFFE63C049}"/>
              </a:ext>
            </a:extLst>
          </p:cNvPr>
          <p:cNvSpPr>
            <a:spLocks noGrp="1"/>
          </p:cNvSpPr>
          <p:nvPr>
            <p:ph type="sldNum" sz="quarter" idx="12"/>
          </p:nvPr>
        </p:nvSpPr>
        <p:spPr/>
        <p:txBody>
          <a:bodyPr/>
          <a:lstStyle/>
          <a:p>
            <a:fld id="{3D4800CB-418B-4637-A634-C7D9614C6122}" type="slidenum">
              <a:rPr lang="en-US" altLang="en-US" smtClean="0"/>
              <a:pPr/>
              <a:t>‹#›</a:t>
            </a:fld>
            <a:endParaRPr lang="en-US" altLang="en-US"/>
          </a:p>
        </p:txBody>
      </p:sp>
    </p:spTree>
    <p:extLst>
      <p:ext uri="{BB962C8B-B14F-4D97-AF65-F5344CB8AC3E}">
        <p14:creationId xmlns:p14="http://schemas.microsoft.com/office/powerpoint/2010/main" val="426525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6908-1A68-4465-A44B-DB2BF6ACC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D68BB1-5606-4D39-A722-C44ED8D1D1F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9163DF-477B-4B6E-91C2-3C225526211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54BC6-DD65-4FAB-AC15-9C366B490648}"/>
              </a:ext>
            </a:extLst>
          </p:cNvPr>
          <p:cNvSpPr>
            <a:spLocks noGrp="1"/>
          </p:cNvSpPr>
          <p:nvPr>
            <p:ph type="dt" sz="half" idx="10"/>
          </p:nvPr>
        </p:nvSpPr>
        <p:spPr/>
        <p:txBody>
          <a:bodyPr/>
          <a:lstStyle/>
          <a:p>
            <a:pPr>
              <a:defRPr/>
            </a:pPr>
            <a:fld id="{E6CE939B-6200-4D4E-AA6B-363CB1A9D5B7}" type="datetime1">
              <a:rPr lang="en-US" smtClean="0"/>
              <a:pPr>
                <a:defRPr/>
              </a:pPr>
              <a:t>10/7/2017</a:t>
            </a:fld>
            <a:endParaRPr lang="en-US"/>
          </a:p>
        </p:txBody>
      </p:sp>
      <p:sp>
        <p:nvSpPr>
          <p:cNvPr id="6" name="Footer Placeholder 5">
            <a:extLst>
              <a:ext uri="{FF2B5EF4-FFF2-40B4-BE49-F238E27FC236}">
                <a16:creationId xmlns:a16="http://schemas.microsoft.com/office/drawing/2014/main" id="{89325276-FE25-4758-84C9-EF4FCF9B55F9}"/>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3C837F82-D76A-4508-B810-414DE0A67BFD}"/>
              </a:ext>
            </a:extLst>
          </p:cNvPr>
          <p:cNvSpPr>
            <a:spLocks noGrp="1"/>
          </p:cNvSpPr>
          <p:nvPr>
            <p:ph type="sldNum" sz="quarter" idx="12"/>
          </p:nvPr>
        </p:nvSpPr>
        <p:spPr/>
        <p:txBody>
          <a:bodyPr/>
          <a:lstStyle/>
          <a:p>
            <a:fld id="{1DF36004-3F1D-41A3-A97E-F0054402D563}" type="slidenum">
              <a:rPr lang="en-US" altLang="en-US" smtClean="0"/>
              <a:pPr/>
              <a:t>‹#›</a:t>
            </a:fld>
            <a:endParaRPr lang="en-US" altLang="en-US"/>
          </a:p>
        </p:txBody>
      </p:sp>
    </p:spTree>
    <p:extLst>
      <p:ext uri="{BB962C8B-B14F-4D97-AF65-F5344CB8AC3E}">
        <p14:creationId xmlns:p14="http://schemas.microsoft.com/office/powerpoint/2010/main" val="137655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7A4B-29AB-4AF1-AE7D-240B9A4C76C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868C-E2A3-4548-B525-BAE747AD6E1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7B9249D-5522-4537-B163-24121D680D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512C2A-0861-459D-A84A-626A10CB1A4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074932E-6085-4672-89DB-3DD4B218CDF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1668E-AA6E-4559-8BD4-B35A90488B5F}"/>
              </a:ext>
            </a:extLst>
          </p:cNvPr>
          <p:cNvSpPr>
            <a:spLocks noGrp="1"/>
          </p:cNvSpPr>
          <p:nvPr>
            <p:ph type="dt" sz="half" idx="10"/>
          </p:nvPr>
        </p:nvSpPr>
        <p:spPr/>
        <p:txBody>
          <a:bodyPr/>
          <a:lstStyle/>
          <a:p>
            <a:pPr>
              <a:defRPr/>
            </a:pPr>
            <a:fld id="{FF504CE7-D54B-4E54-A3DF-AE0BE5A735AF}" type="datetime1">
              <a:rPr lang="en-US" smtClean="0"/>
              <a:pPr>
                <a:defRPr/>
              </a:pPr>
              <a:t>10/7/2017</a:t>
            </a:fld>
            <a:endParaRPr lang="en-US"/>
          </a:p>
        </p:txBody>
      </p:sp>
      <p:sp>
        <p:nvSpPr>
          <p:cNvPr id="8" name="Footer Placeholder 7">
            <a:extLst>
              <a:ext uri="{FF2B5EF4-FFF2-40B4-BE49-F238E27FC236}">
                <a16:creationId xmlns:a16="http://schemas.microsoft.com/office/drawing/2014/main" id="{55FCA146-FA45-4B67-9B24-18ADC3925ED8}"/>
              </a:ext>
            </a:extLst>
          </p:cNvPr>
          <p:cNvSpPr>
            <a:spLocks noGrp="1"/>
          </p:cNvSpPr>
          <p:nvPr>
            <p:ph type="ftr" sz="quarter" idx="11"/>
          </p:nvPr>
        </p:nvSpPr>
        <p:spPr/>
        <p:txBody>
          <a:bodyPr/>
          <a:lstStyle/>
          <a:p>
            <a:pPr>
              <a:defRPr/>
            </a:pPr>
            <a:r>
              <a:rPr lang="en-US"/>
              <a:t>DANIEL 9</a:t>
            </a:r>
          </a:p>
        </p:txBody>
      </p:sp>
      <p:sp>
        <p:nvSpPr>
          <p:cNvPr id="9" name="Slide Number Placeholder 8">
            <a:extLst>
              <a:ext uri="{FF2B5EF4-FFF2-40B4-BE49-F238E27FC236}">
                <a16:creationId xmlns:a16="http://schemas.microsoft.com/office/drawing/2014/main" id="{26DA94DA-C460-44A9-AC07-6B79AA204617}"/>
              </a:ext>
            </a:extLst>
          </p:cNvPr>
          <p:cNvSpPr>
            <a:spLocks noGrp="1"/>
          </p:cNvSpPr>
          <p:nvPr>
            <p:ph type="sldNum" sz="quarter" idx="12"/>
          </p:nvPr>
        </p:nvSpPr>
        <p:spPr/>
        <p:txBody>
          <a:bodyPr/>
          <a:lstStyle/>
          <a:p>
            <a:fld id="{05A3AF22-DA68-4557-8FA9-F0003DD971C0}" type="slidenum">
              <a:rPr lang="en-US" altLang="en-US" smtClean="0"/>
              <a:pPr/>
              <a:t>‹#›</a:t>
            </a:fld>
            <a:endParaRPr lang="en-US" altLang="en-US"/>
          </a:p>
        </p:txBody>
      </p:sp>
    </p:spTree>
    <p:extLst>
      <p:ext uri="{BB962C8B-B14F-4D97-AF65-F5344CB8AC3E}">
        <p14:creationId xmlns:p14="http://schemas.microsoft.com/office/powerpoint/2010/main" val="88351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900A-A15E-4E1A-A178-41219117B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1EB573-C6C5-4958-8D55-1DA822B0DEE5}"/>
              </a:ext>
            </a:extLst>
          </p:cNvPr>
          <p:cNvSpPr>
            <a:spLocks noGrp="1"/>
          </p:cNvSpPr>
          <p:nvPr>
            <p:ph type="dt" sz="half" idx="10"/>
          </p:nvPr>
        </p:nvSpPr>
        <p:spPr/>
        <p:txBody>
          <a:bodyPr/>
          <a:lstStyle/>
          <a:p>
            <a:pPr>
              <a:defRPr/>
            </a:pPr>
            <a:fld id="{AEFD225A-ACE1-4554-BE1E-F5971DCA109E}" type="datetime1">
              <a:rPr lang="en-US" smtClean="0"/>
              <a:pPr>
                <a:defRPr/>
              </a:pPr>
              <a:t>10/7/2017</a:t>
            </a:fld>
            <a:endParaRPr lang="en-US"/>
          </a:p>
        </p:txBody>
      </p:sp>
      <p:sp>
        <p:nvSpPr>
          <p:cNvPr id="4" name="Footer Placeholder 3">
            <a:extLst>
              <a:ext uri="{FF2B5EF4-FFF2-40B4-BE49-F238E27FC236}">
                <a16:creationId xmlns:a16="http://schemas.microsoft.com/office/drawing/2014/main" id="{7A36D95D-968B-412D-AABE-D6CEB89A0A68}"/>
              </a:ext>
            </a:extLst>
          </p:cNvPr>
          <p:cNvSpPr>
            <a:spLocks noGrp="1"/>
          </p:cNvSpPr>
          <p:nvPr>
            <p:ph type="ftr" sz="quarter" idx="11"/>
          </p:nvPr>
        </p:nvSpPr>
        <p:spPr/>
        <p:txBody>
          <a:bodyPr/>
          <a:lstStyle/>
          <a:p>
            <a:pPr>
              <a:defRPr/>
            </a:pPr>
            <a:r>
              <a:rPr lang="en-US"/>
              <a:t>DANIEL 9</a:t>
            </a:r>
          </a:p>
        </p:txBody>
      </p:sp>
      <p:sp>
        <p:nvSpPr>
          <p:cNvPr id="5" name="Slide Number Placeholder 4">
            <a:extLst>
              <a:ext uri="{FF2B5EF4-FFF2-40B4-BE49-F238E27FC236}">
                <a16:creationId xmlns:a16="http://schemas.microsoft.com/office/drawing/2014/main" id="{F991DB0D-FBE3-453C-AFD3-D1C806E3281E}"/>
              </a:ext>
            </a:extLst>
          </p:cNvPr>
          <p:cNvSpPr>
            <a:spLocks noGrp="1"/>
          </p:cNvSpPr>
          <p:nvPr>
            <p:ph type="sldNum" sz="quarter" idx="12"/>
          </p:nvPr>
        </p:nvSpPr>
        <p:spPr/>
        <p:txBody>
          <a:bodyPr/>
          <a:lstStyle/>
          <a:p>
            <a:fld id="{A9AAAD70-B06D-41F8-A733-97A84FD6A8E2}" type="slidenum">
              <a:rPr lang="en-US" altLang="en-US" smtClean="0"/>
              <a:pPr/>
              <a:t>‹#›</a:t>
            </a:fld>
            <a:endParaRPr lang="en-US" altLang="en-US"/>
          </a:p>
        </p:txBody>
      </p:sp>
    </p:spTree>
    <p:extLst>
      <p:ext uri="{BB962C8B-B14F-4D97-AF65-F5344CB8AC3E}">
        <p14:creationId xmlns:p14="http://schemas.microsoft.com/office/powerpoint/2010/main" val="211172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F4B55-5161-4338-A9FA-A6BD238FC2A1}"/>
              </a:ext>
            </a:extLst>
          </p:cNvPr>
          <p:cNvSpPr>
            <a:spLocks noGrp="1"/>
          </p:cNvSpPr>
          <p:nvPr>
            <p:ph type="dt" sz="half" idx="10"/>
          </p:nvPr>
        </p:nvSpPr>
        <p:spPr/>
        <p:txBody>
          <a:bodyPr/>
          <a:lstStyle/>
          <a:p>
            <a:pPr>
              <a:defRPr/>
            </a:pPr>
            <a:fld id="{5C7FDA95-8E37-4F5D-B545-267E1C3086AA}" type="datetime1">
              <a:rPr lang="en-US" smtClean="0"/>
              <a:pPr>
                <a:defRPr/>
              </a:pPr>
              <a:t>10/7/2017</a:t>
            </a:fld>
            <a:endParaRPr lang="en-US"/>
          </a:p>
        </p:txBody>
      </p:sp>
      <p:sp>
        <p:nvSpPr>
          <p:cNvPr id="3" name="Footer Placeholder 2">
            <a:extLst>
              <a:ext uri="{FF2B5EF4-FFF2-40B4-BE49-F238E27FC236}">
                <a16:creationId xmlns:a16="http://schemas.microsoft.com/office/drawing/2014/main" id="{C6A560EA-0461-4DCF-A19A-5557BE563008}"/>
              </a:ext>
            </a:extLst>
          </p:cNvPr>
          <p:cNvSpPr>
            <a:spLocks noGrp="1"/>
          </p:cNvSpPr>
          <p:nvPr>
            <p:ph type="ftr" sz="quarter" idx="11"/>
          </p:nvPr>
        </p:nvSpPr>
        <p:spPr/>
        <p:txBody>
          <a:bodyPr/>
          <a:lstStyle/>
          <a:p>
            <a:pPr>
              <a:defRPr/>
            </a:pPr>
            <a:r>
              <a:rPr lang="en-US"/>
              <a:t>DANIEL 9</a:t>
            </a:r>
          </a:p>
        </p:txBody>
      </p:sp>
      <p:sp>
        <p:nvSpPr>
          <p:cNvPr id="4" name="Slide Number Placeholder 3">
            <a:extLst>
              <a:ext uri="{FF2B5EF4-FFF2-40B4-BE49-F238E27FC236}">
                <a16:creationId xmlns:a16="http://schemas.microsoft.com/office/drawing/2014/main" id="{A9723255-1375-41C9-8796-950CFED85182}"/>
              </a:ext>
            </a:extLst>
          </p:cNvPr>
          <p:cNvSpPr>
            <a:spLocks noGrp="1"/>
          </p:cNvSpPr>
          <p:nvPr>
            <p:ph type="sldNum" sz="quarter" idx="12"/>
          </p:nvPr>
        </p:nvSpPr>
        <p:spPr/>
        <p:txBody>
          <a:bodyPr/>
          <a:lstStyle/>
          <a:p>
            <a:fld id="{2F8035AE-6347-4C79-B46B-5876506ECC04}" type="slidenum">
              <a:rPr lang="en-US" altLang="en-US" smtClean="0"/>
              <a:pPr/>
              <a:t>‹#›</a:t>
            </a:fld>
            <a:endParaRPr lang="en-US" altLang="en-US"/>
          </a:p>
        </p:txBody>
      </p:sp>
    </p:spTree>
    <p:extLst>
      <p:ext uri="{BB962C8B-B14F-4D97-AF65-F5344CB8AC3E}">
        <p14:creationId xmlns:p14="http://schemas.microsoft.com/office/powerpoint/2010/main" val="365905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6B79-0E9B-4367-9A9F-E5A67B53A0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987DE1-C392-4400-AD05-A5FC28C0A3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149453-F196-4694-8426-639FE0910F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A2409D1-2D53-4F01-B01A-127E99B2DD75}"/>
              </a:ext>
            </a:extLst>
          </p:cNvPr>
          <p:cNvSpPr>
            <a:spLocks noGrp="1"/>
          </p:cNvSpPr>
          <p:nvPr>
            <p:ph type="dt" sz="half" idx="10"/>
          </p:nvPr>
        </p:nvSpPr>
        <p:spPr/>
        <p:txBody>
          <a:bodyPr/>
          <a:lstStyle/>
          <a:p>
            <a:pPr>
              <a:defRPr/>
            </a:pPr>
            <a:fld id="{B5A1E008-091B-4724-91B3-D2E379A83C07}" type="datetime1">
              <a:rPr lang="en-US" smtClean="0"/>
              <a:pPr>
                <a:defRPr/>
              </a:pPr>
              <a:t>10/7/2017</a:t>
            </a:fld>
            <a:endParaRPr lang="en-US"/>
          </a:p>
        </p:txBody>
      </p:sp>
      <p:sp>
        <p:nvSpPr>
          <p:cNvPr id="6" name="Footer Placeholder 5">
            <a:extLst>
              <a:ext uri="{FF2B5EF4-FFF2-40B4-BE49-F238E27FC236}">
                <a16:creationId xmlns:a16="http://schemas.microsoft.com/office/drawing/2014/main" id="{83EEFB18-FFCA-4AEF-BC76-0B0ABC7709BF}"/>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D621E108-E095-428D-9D5F-E95200E30F71}"/>
              </a:ext>
            </a:extLst>
          </p:cNvPr>
          <p:cNvSpPr>
            <a:spLocks noGrp="1"/>
          </p:cNvSpPr>
          <p:nvPr>
            <p:ph type="sldNum" sz="quarter" idx="12"/>
          </p:nvPr>
        </p:nvSpPr>
        <p:spPr/>
        <p:txBody>
          <a:bodyPr/>
          <a:lstStyle/>
          <a:p>
            <a:fld id="{71BAA97E-3F94-4F39-820E-17EA0821D49F}" type="slidenum">
              <a:rPr lang="en-US" altLang="en-US" smtClean="0"/>
              <a:pPr/>
              <a:t>‹#›</a:t>
            </a:fld>
            <a:endParaRPr lang="en-US" altLang="en-US"/>
          </a:p>
        </p:txBody>
      </p:sp>
    </p:spTree>
    <p:extLst>
      <p:ext uri="{BB962C8B-B14F-4D97-AF65-F5344CB8AC3E}">
        <p14:creationId xmlns:p14="http://schemas.microsoft.com/office/powerpoint/2010/main" val="76087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3B16-86E4-4D9F-9786-CF943A2434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35776B9-A881-4E02-A902-4478907F3A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0C65A1-8DE7-44F8-A598-D00F0CAB27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95E4199-06DB-487A-9B35-C5A5B55A5192}"/>
              </a:ext>
            </a:extLst>
          </p:cNvPr>
          <p:cNvSpPr>
            <a:spLocks noGrp="1"/>
          </p:cNvSpPr>
          <p:nvPr>
            <p:ph type="dt" sz="half" idx="10"/>
          </p:nvPr>
        </p:nvSpPr>
        <p:spPr/>
        <p:txBody>
          <a:bodyPr/>
          <a:lstStyle/>
          <a:p>
            <a:pPr>
              <a:defRPr/>
            </a:pPr>
            <a:fld id="{FC8B7EE9-5144-4E61-A309-D84ED547216D}" type="datetime1">
              <a:rPr lang="en-US" smtClean="0"/>
              <a:pPr>
                <a:defRPr/>
              </a:pPr>
              <a:t>10/7/2017</a:t>
            </a:fld>
            <a:endParaRPr lang="en-US"/>
          </a:p>
        </p:txBody>
      </p:sp>
      <p:sp>
        <p:nvSpPr>
          <p:cNvPr id="6" name="Footer Placeholder 5">
            <a:extLst>
              <a:ext uri="{FF2B5EF4-FFF2-40B4-BE49-F238E27FC236}">
                <a16:creationId xmlns:a16="http://schemas.microsoft.com/office/drawing/2014/main" id="{58E15EF3-4A10-47C3-8294-CD814974DD95}"/>
              </a:ext>
            </a:extLst>
          </p:cNvPr>
          <p:cNvSpPr>
            <a:spLocks noGrp="1"/>
          </p:cNvSpPr>
          <p:nvPr>
            <p:ph type="ftr" sz="quarter" idx="11"/>
          </p:nvPr>
        </p:nvSpPr>
        <p:spPr/>
        <p:txBody>
          <a:bodyPr/>
          <a:lstStyle/>
          <a:p>
            <a:pPr>
              <a:defRPr/>
            </a:pPr>
            <a:r>
              <a:rPr lang="en-US"/>
              <a:t>DANIEL 9</a:t>
            </a:r>
          </a:p>
        </p:txBody>
      </p:sp>
      <p:sp>
        <p:nvSpPr>
          <p:cNvPr id="7" name="Slide Number Placeholder 6">
            <a:extLst>
              <a:ext uri="{FF2B5EF4-FFF2-40B4-BE49-F238E27FC236}">
                <a16:creationId xmlns:a16="http://schemas.microsoft.com/office/drawing/2014/main" id="{96250023-0515-4430-A322-69AEC169293F}"/>
              </a:ext>
            </a:extLst>
          </p:cNvPr>
          <p:cNvSpPr>
            <a:spLocks noGrp="1"/>
          </p:cNvSpPr>
          <p:nvPr>
            <p:ph type="sldNum" sz="quarter" idx="12"/>
          </p:nvPr>
        </p:nvSpPr>
        <p:spPr/>
        <p:txBody>
          <a:bodyPr/>
          <a:lstStyle/>
          <a:p>
            <a:fld id="{88363CCF-4B31-486C-B7A9-5D150F4189CE}" type="slidenum">
              <a:rPr lang="en-US" altLang="en-US" smtClean="0"/>
              <a:pPr/>
              <a:t>‹#›</a:t>
            </a:fld>
            <a:endParaRPr lang="en-US" altLang="en-US"/>
          </a:p>
        </p:txBody>
      </p:sp>
    </p:spTree>
    <p:extLst>
      <p:ext uri="{BB962C8B-B14F-4D97-AF65-F5344CB8AC3E}">
        <p14:creationId xmlns:p14="http://schemas.microsoft.com/office/powerpoint/2010/main" val="155718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78DDA-16B2-4B49-A019-5BF2C4A819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2DEFD9-8244-4719-B997-7553079DF6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0ABCF-1159-4C5E-A72A-3E0A2642A29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459C0E8-F2EF-45F3-BCAB-6E71146CF94C}" type="datetime1">
              <a:rPr lang="en-US" smtClean="0"/>
              <a:pPr>
                <a:defRPr/>
              </a:pPr>
              <a:t>10/7/2017</a:t>
            </a:fld>
            <a:endParaRPr lang="en-US" dirty="0"/>
          </a:p>
        </p:txBody>
      </p:sp>
      <p:sp>
        <p:nvSpPr>
          <p:cNvPr id="5" name="Footer Placeholder 4">
            <a:extLst>
              <a:ext uri="{FF2B5EF4-FFF2-40B4-BE49-F238E27FC236}">
                <a16:creationId xmlns:a16="http://schemas.microsoft.com/office/drawing/2014/main" id="{EF15E535-88D5-4B09-B9C6-B49ABC052C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DANIEL 9</a:t>
            </a:r>
            <a:endParaRPr lang="en-US" dirty="0"/>
          </a:p>
        </p:txBody>
      </p:sp>
      <p:sp>
        <p:nvSpPr>
          <p:cNvPr id="6" name="Slide Number Placeholder 5">
            <a:extLst>
              <a:ext uri="{FF2B5EF4-FFF2-40B4-BE49-F238E27FC236}">
                <a16:creationId xmlns:a16="http://schemas.microsoft.com/office/drawing/2014/main" id="{AB530586-8014-4450-926E-1D7C4BB76A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E08848-0C1A-442F-BC71-C4A9575A9F63}" type="slidenum">
              <a:rPr lang="en-US" altLang="en-US" smtClean="0"/>
              <a:pPr/>
              <a:t>‹#›</a:t>
            </a:fld>
            <a:endParaRPr lang="en-US" altLang="en-US" dirty="0"/>
          </a:p>
        </p:txBody>
      </p:sp>
    </p:spTree>
    <p:extLst>
      <p:ext uri="{BB962C8B-B14F-4D97-AF65-F5344CB8AC3E}">
        <p14:creationId xmlns:p14="http://schemas.microsoft.com/office/powerpoint/2010/main" val="12501382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CF9A881-4E9F-49F5-BE30-6B38ABFF66B5}"/>
              </a:ext>
            </a:extLst>
          </p:cNvPr>
          <p:cNvSpPr txBox="1">
            <a:spLocks/>
          </p:cNvSpPr>
          <p:nvPr/>
        </p:nvSpPr>
        <p:spPr bwMode="auto">
          <a:xfrm>
            <a:off x="304800" y="228600"/>
            <a:ext cx="8534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THE BOOK </a:t>
            </a:r>
            <a:r>
              <a:rPr kumimoji="0" lang="en-US" altLang="en-US" sz="4400" b="0" i="0" u="none" strike="noStrike" kern="0" cap="none" spc="0" normalizeH="0" baseline="0" noProof="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OF DANIEL</a:t>
            </a:r>
            <a:endParaRPr kumimoji="0" lang="en-US" altLang="en-US" sz="4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p:txBody>
      </p:sp>
      <p:pic>
        <p:nvPicPr>
          <p:cNvPr id="14" name="Picture 2" descr="http://slbc.org/wp-content/uploads/2014/09/Book-of-Daniel-weppage.jpg">
            <a:extLst>
              <a:ext uri="{FF2B5EF4-FFF2-40B4-BE49-F238E27FC236}">
                <a16:creationId xmlns:a16="http://schemas.microsoft.com/office/drawing/2014/main" id="{19151F01-92D6-4E0F-8BC1-81C9EEE9AA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p:sp>
        <p:nvSpPr>
          <p:cNvPr id="6" name="Rectangle 7">
            <a:extLst>
              <a:ext uri="{FF2B5EF4-FFF2-40B4-BE49-F238E27FC236}">
                <a16:creationId xmlns:a16="http://schemas.microsoft.com/office/drawing/2014/main" id="{84374AE2-8D3F-4006-8CD2-DC5A74C8D7E1}"/>
              </a:ext>
            </a:extLst>
          </p:cNvPr>
          <p:cNvSpPr txBox="1">
            <a:spLocks noChangeArrowheads="1"/>
          </p:cNvSpPr>
          <p:nvPr/>
        </p:nvSpPr>
        <p:spPr bwMode="auto">
          <a:xfrm>
            <a:off x="1600200" y="5410200"/>
            <a:ext cx="594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l" rtl="0" eaLnBrk="0" fontAlgn="base" hangingPunct="0">
              <a:spcBef>
                <a:spcPct val="20000"/>
              </a:spcBef>
              <a:spcAft>
                <a:spcPct val="0"/>
              </a:spcAft>
              <a:buClr>
                <a:schemeClr val="tx1"/>
              </a:buClr>
              <a:buFont typeface="Wingdings" pitchFamily="2" charset="2"/>
              <a:buNone/>
              <a:defRPr sz="24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Andy Woods, Th.M.., JD., PhD.</a:t>
            </a:r>
          </a:p>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Sr. Pastor, Sugar Land Bible Church</a:t>
            </a:r>
          </a:p>
          <a:p>
            <a:pPr marL="0" marR="0" lvl="0" indent="0" algn="ctr" defTabSz="914400" rtl="0" eaLnBrk="1" fontAlgn="base" latinLnBrk="0" hangingPunct="1">
              <a:lnSpc>
                <a:spcPct val="100000"/>
              </a:lnSpc>
              <a:spcBef>
                <a:spcPts val="0"/>
              </a:spcBef>
              <a:spcAft>
                <a:spcPct val="0"/>
              </a:spcAft>
              <a:buClr>
                <a:srgbClr val="FFFFFF"/>
              </a:buClr>
              <a:buSzTx/>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Chafer Theological Seminary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a:extLst>
              <a:ext uri="{FF2B5EF4-FFF2-40B4-BE49-F238E27FC236}">
                <a16:creationId xmlns:a16="http://schemas.microsoft.com/office/drawing/2014/main" id="{EEA4D447-9B92-4AF9-9795-D662D6683AF0}"/>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rPr>
              <a:t>360-day YEARS</a:t>
            </a:r>
          </a:p>
        </p:txBody>
      </p:sp>
      <p:sp>
        <p:nvSpPr>
          <p:cNvPr id="11270" name="Rectangle 3">
            <a:extLst>
              <a:ext uri="{FF2B5EF4-FFF2-40B4-BE49-F238E27FC236}">
                <a16:creationId xmlns:a16="http://schemas.microsoft.com/office/drawing/2014/main" id="{A6C42519-2F6F-4185-9747-3419FF92581C}"/>
              </a:ext>
            </a:extLst>
          </p:cNvPr>
          <p:cNvSpPr>
            <a:spLocks noGrp="1" noChangeArrowheads="1"/>
          </p:cNvSpPr>
          <p:nvPr>
            <p:ph idx="1"/>
          </p:nvPr>
        </p:nvSpPr>
        <p:spPr>
          <a:xfrm>
            <a:off x="685800" y="1143000"/>
            <a:ext cx="7772400" cy="5410200"/>
          </a:xfrm>
        </p:spPr>
        <p:txBody>
          <a:bodyPr>
            <a:normAutofit/>
          </a:bodyPr>
          <a:lstStyle/>
          <a:p>
            <a:pPr marL="457200" indent="-457200" fontAlgn="base">
              <a:lnSpc>
                <a:spcPct val="100000"/>
              </a:lnSpc>
              <a:spcBef>
                <a:spcPts val="0"/>
              </a:spcBef>
              <a:spcAft>
                <a:spcPts val="600"/>
              </a:spcAft>
              <a:buClr>
                <a:srgbClr val="FF99FF"/>
              </a:buClr>
              <a:buAutoNum type="alphaUcPeriod"/>
            </a:pPr>
            <a:r>
              <a:rPr lang="en-US" altLang="en-US" sz="3200" dirty="0">
                <a:solidFill>
                  <a:srgbClr val="FFFFFF"/>
                </a:solidFill>
                <a:latin typeface="Calibri" panose="020F0502020204030204" pitchFamily="34" charset="0"/>
              </a:rPr>
              <a:t>TRIBULATION</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Rev. 11:3  (1260 days)</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Rev. 11:2 (42 months)</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1260 days / 42 months = 30 days per month</a:t>
            </a:r>
          </a:p>
          <a:p>
            <a:pPr marL="914400" lvl="1" indent="-457200" fontAlgn="base">
              <a:lnSpc>
                <a:spcPct val="100000"/>
              </a:lnSpc>
              <a:spcBef>
                <a:spcPts val="0"/>
              </a:spcBef>
              <a:spcAft>
                <a:spcPts val="600"/>
              </a:spcAft>
              <a:buClr>
                <a:srgbClr val="00FFFF"/>
              </a:buClr>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30 days x 12 months = 360 days per year</a:t>
            </a:r>
          </a:p>
          <a:p>
            <a:pPr marL="457200" indent="-457200" fontAlgn="base">
              <a:lnSpc>
                <a:spcPct val="100000"/>
              </a:lnSpc>
              <a:spcBef>
                <a:spcPts val="0"/>
              </a:spcBef>
              <a:spcAft>
                <a:spcPts val="6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THE FLOOD</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Gen. 7:24 (150 days)</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Gen. 7:11; 8:4 (5 months)</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150 days / 5 months  = 30 days per month</a:t>
            </a:r>
          </a:p>
          <a:p>
            <a:pPr marL="914400" lvl="1" indent="-457200" fontAlgn="base">
              <a:lnSpc>
                <a:spcPct val="100000"/>
              </a:lnSpc>
              <a:spcBef>
                <a:spcPts val="0"/>
              </a:spcBef>
              <a:spcAft>
                <a:spcPts val="600"/>
              </a:spcAft>
              <a:buClr>
                <a:srgbClr val="00FFFF"/>
              </a:buClr>
              <a:buFont typeface="Arial" panose="020B0604020202020204" pitchFamily="34" charset="0"/>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30 days x 12 months = 360 days per year</a:t>
            </a:r>
          </a:p>
        </p:txBody>
      </p:sp>
    </p:spTree>
    <p:extLst>
      <p:ext uri="{BB962C8B-B14F-4D97-AF65-F5344CB8AC3E}">
        <p14:creationId xmlns:p14="http://schemas.microsoft.com/office/powerpoint/2010/main" val="169274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76319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Seventy weeks have been decreed for your people and your holy city, </a:t>
            </a:r>
            <a:r>
              <a:rPr lang="en-US" sz="3200" b="1" u="sng" dirty="0">
                <a:solidFill>
                  <a:srgbClr val="FFFFCC"/>
                </a:solidFill>
                <a:effectLst>
                  <a:outerShdw blurRad="38100" dist="38100" dir="2700000" algn="tl">
                    <a:srgbClr val="000000">
                      <a:alpha val="43137"/>
                    </a:srgbClr>
                  </a:outerShdw>
                </a:effectLst>
                <a:latin typeface="+mn-lt"/>
                <a:cs typeface="Times New Roman" panose="02020603050405020304" pitchFamily="18" charset="0"/>
              </a:rPr>
              <a:t>to finish the transgression, to make an end of sin, to make atonement for iniquity, to bring in everlasting righteousness, to seal up vision and prophecy and to anoint the most holy place</a:t>
            </a:r>
            <a:r>
              <a:rPr lang="en-US" sz="3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p>
        </p:txBody>
      </p:sp>
    </p:spTree>
    <p:extLst>
      <p:ext uri="{BB962C8B-B14F-4D97-AF65-F5344CB8AC3E}">
        <p14:creationId xmlns:p14="http://schemas.microsoft.com/office/powerpoint/2010/main" val="87247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33268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9:25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So you are to know and discern </a:t>
            </a:r>
            <a:r>
              <a:rPr lang="en-US" sz="3600" i="1" dirty="0">
                <a:solidFill>
                  <a:schemeClr val="bg1"/>
                </a:solidFill>
                <a:effectLst>
                  <a:outerShdw blurRad="38100" dist="38100" dir="2700000" algn="tl">
                    <a:srgbClr val="000000">
                      <a:alpha val="43137"/>
                    </a:srgbClr>
                  </a:outerShdw>
                </a:effectLst>
                <a:latin typeface="+mn-lt"/>
              </a:rPr>
              <a:t>that</a:t>
            </a:r>
            <a:r>
              <a:rPr lang="en-US" sz="3600" dirty="0">
                <a:solidFill>
                  <a:schemeClr val="bg1"/>
                </a:solidFill>
                <a:effectLst>
                  <a:outerShdw blurRad="38100" dist="38100" dir="2700000" algn="tl">
                    <a:srgbClr val="000000">
                      <a:alpha val="43137"/>
                    </a:srgbClr>
                  </a:outerShdw>
                </a:effectLst>
                <a:latin typeface="+mn-lt"/>
              </a:rPr>
              <a:t> </a:t>
            </a:r>
            <a:r>
              <a:rPr lang="en-US" sz="3600" b="1" u="sng" dirty="0">
                <a:solidFill>
                  <a:srgbClr val="FFFFCC"/>
                </a:solidFill>
                <a:effectLst>
                  <a:outerShdw blurRad="38100" dist="38100" dir="2700000" algn="tl">
                    <a:srgbClr val="000000">
                      <a:alpha val="43137"/>
                    </a:srgbClr>
                  </a:outerShdw>
                </a:effectLst>
                <a:latin typeface="+mn-lt"/>
              </a:rPr>
              <a:t>from the issuing of a decree to restore and rebuild Jerusalem</a:t>
            </a:r>
            <a:r>
              <a:rPr lang="en-US" sz="3600" dirty="0">
                <a:solidFill>
                  <a:schemeClr val="bg1"/>
                </a:solidFill>
                <a:effectLst>
                  <a:outerShdw blurRad="38100" dist="38100" dir="2700000" algn="tl">
                    <a:srgbClr val="000000">
                      <a:alpha val="43137"/>
                    </a:srgbClr>
                  </a:outerShdw>
                </a:effectLst>
                <a:latin typeface="+mn-lt"/>
              </a:rPr>
              <a:t> until Messiah the Prince </a:t>
            </a:r>
            <a:r>
              <a:rPr lang="en-US" sz="3600" i="1" dirty="0">
                <a:solidFill>
                  <a:schemeClr val="bg1"/>
                </a:solidFill>
                <a:effectLst>
                  <a:outerShdw blurRad="38100" dist="38100" dir="2700000" algn="tl">
                    <a:srgbClr val="000000">
                      <a:alpha val="43137"/>
                    </a:srgbClr>
                  </a:outerShdw>
                </a:effectLst>
                <a:latin typeface="+mn-lt"/>
              </a:rPr>
              <a:t>there will be</a:t>
            </a:r>
            <a:r>
              <a:rPr lang="en-US" sz="3600" dirty="0">
                <a:solidFill>
                  <a:schemeClr val="bg1"/>
                </a:solidFill>
                <a:effectLst>
                  <a:outerShdw blurRad="38100" dist="38100" dir="2700000" algn="tl">
                    <a:srgbClr val="000000">
                      <a:alpha val="43137"/>
                    </a:srgbClr>
                  </a:outerShdw>
                </a:effectLst>
                <a:latin typeface="+mn-lt"/>
              </a:rPr>
              <a:t> seven weeks and sixty-two weeks; it will be built again, with plaza and moat, even in times of distress.</a:t>
            </a:r>
          </a:p>
        </p:txBody>
      </p:sp>
    </p:spTree>
    <p:extLst>
      <p:ext uri="{BB962C8B-B14F-4D97-AF65-F5344CB8AC3E}">
        <p14:creationId xmlns:p14="http://schemas.microsoft.com/office/powerpoint/2010/main" val="21656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Nehemiah 2:1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And it came about </a:t>
            </a:r>
            <a:r>
              <a:rPr lang="en-US" sz="3600" b="1" u="sng" dirty="0">
                <a:solidFill>
                  <a:srgbClr val="FFFFCC"/>
                </a:solidFill>
                <a:effectLst>
                  <a:outerShdw blurRad="38100" dist="38100" dir="2700000" algn="tl">
                    <a:srgbClr val="000000">
                      <a:alpha val="43137"/>
                    </a:srgbClr>
                  </a:outerShdw>
                </a:effectLst>
                <a:latin typeface="+mn-lt"/>
              </a:rPr>
              <a:t>in the month Nisan, in the twentieth year of King Artaxerxes</a:t>
            </a:r>
            <a:r>
              <a:rPr lang="en-US" sz="3600" dirty="0">
                <a:solidFill>
                  <a:schemeClr val="bg1"/>
                </a:solidFill>
                <a:effectLst>
                  <a:outerShdw blurRad="38100" dist="38100" dir="2700000" algn="tl">
                    <a:srgbClr val="000000">
                      <a:alpha val="43137"/>
                    </a:srgbClr>
                  </a:outerShdw>
                </a:effectLst>
                <a:latin typeface="+mn-lt"/>
              </a:rPr>
              <a:t>, that wine was before him, and I took up the wine and gave it to the king. Now I had not been sad in his presence. </a:t>
            </a:r>
          </a:p>
        </p:txBody>
      </p:sp>
    </p:spTree>
    <p:extLst>
      <p:ext uri="{BB962C8B-B14F-4D97-AF65-F5344CB8AC3E}">
        <p14:creationId xmlns:p14="http://schemas.microsoft.com/office/powerpoint/2010/main" val="1357152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70876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9:25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So you are to know and discern </a:t>
            </a:r>
            <a:r>
              <a:rPr lang="en-US" sz="3600" i="1" dirty="0">
                <a:solidFill>
                  <a:schemeClr val="bg1"/>
                </a:solidFill>
                <a:effectLst>
                  <a:outerShdw blurRad="38100" dist="38100" dir="2700000" algn="tl">
                    <a:srgbClr val="000000">
                      <a:alpha val="43137"/>
                    </a:srgbClr>
                  </a:outerShdw>
                </a:effectLst>
                <a:latin typeface="+mn-lt"/>
              </a:rPr>
              <a:t>that</a:t>
            </a:r>
            <a:r>
              <a:rPr lang="en-US" sz="3600" dirty="0">
                <a:solidFill>
                  <a:schemeClr val="bg1"/>
                </a:solidFill>
                <a:effectLst>
                  <a:outerShdw blurRad="38100" dist="38100" dir="2700000" algn="tl">
                    <a:srgbClr val="000000">
                      <a:alpha val="43137"/>
                    </a:srgbClr>
                  </a:outerShdw>
                </a:effectLst>
                <a:latin typeface="+mn-lt"/>
              </a:rPr>
              <a:t> from the issuing of a decree to restore and rebuild Jerusalem </a:t>
            </a:r>
            <a:r>
              <a:rPr lang="en-US" sz="3600" b="1" u="sng" dirty="0">
                <a:solidFill>
                  <a:srgbClr val="FFFFCC"/>
                </a:solidFill>
                <a:effectLst>
                  <a:outerShdw blurRad="38100" dist="38100" dir="2700000" algn="tl">
                    <a:srgbClr val="000000">
                      <a:alpha val="43137"/>
                    </a:srgbClr>
                  </a:outerShdw>
                </a:effectLst>
                <a:latin typeface="+mn-lt"/>
              </a:rPr>
              <a:t>until Messiah the Prince there will be seven weeks and sixty-two weeks</a:t>
            </a:r>
            <a:r>
              <a:rPr lang="en-US" sz="3600" dirty="0">
                <a:solidFill>
                  <a:schemeClr val="bg1"/>
                </a:solidFill>
                <a:effectLst>
                  <a:outerShdw blurRad="38100" dist="38100" dir="2700000" algn="tl">
                    <a:srgbClr val="000000">
                      <a:alpha val="43137"/>
                    </a:srgbClr>
                  </a:outerShdw>
                </a:effectLst>
                <a:latin typeface="+mn-lt"/>
              </a:rPr>
              <a:t>; it will be built again, with plaza and moat, even in times of distress.</a:t>
            </a:r>
          </a:p>
        </p:txBody>
      </p:sp>
    </p:spTree>
    <p:extLst>
      <p:ext uri="{BB962C8B-B14F-4D97-AF65-F5344CB8AC3E}">
        <p14:creationId xmlns:p14="http://schemas.microsoft.com/office/powerpoint/2010/main" val="152989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7048500" cy="3657600"/>
          </a:xfrm>
        </p:spPr>
        <p:txBody>
          <a:bodyPr>
            <a:no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91872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228600"/>
            <a:ext cx="8534400" cy="1447800"/>
          </a:xfrm>
        </p:spPr>
        <p:txBody>
          <a:bodyPr>
            <a:norm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Messiah must present Himself to Israel on March 30, A.D. 33 (Daniel 9:25)</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699" y="1943100"/>
            <a:ext cx="8248603" cy="2971800"/>
          </a:xfrm>
          <a:prstGeom prst="rect">
            <a:avLst/>
          </a:prstGeom>
          <a:solidFill>
            <a:srgbClr val="0099FF"/>
          </a:solidFill>
          <a:ln w="38100">
            <a:solidFill>
              <a:srgbClr val="FFFF00"/>
            </a:solidFill>
          </a:ln>
        </p:spPr>
      </p:pic>
    </p:spTree>
    <p:extLst>
      <p:ext uri="{BB962C8B-B14F-4D97-AF65-F5344CB8AC3E}">
        <p14:creationId xmlns:p14="http://schemas.microsoft.com/office/powerpoint/2010/main" val="122871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Gap between 483</a:t>
            </a:r>
            <a:r>
              <a:rPr lang="en-US" altLang="en-US" sz="28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rd</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 &amp; 484</a:t>
            </a:r>
            <a:r>
              <a:rPr lang="en-US" altLang="en-US" sz="28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th</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760666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2" descr="http://www.softwareag.com/blog/reality_check/wp-content/uploads/2013/06/Stopwatch_02.png">
            <a:extLst>
              <a:ext uri="{FF2B5EF4-FFF2-40B4-BE49-F238E27FC236}">
                <a16:creationId xmlns:a16="http://schemas.microsoft.com/office/drawing/2014/main" id="{668DBC0F-D62B-44B3-84AA-3A79D2D27E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1234440"/>
            <a:ext cx="8806066" cy="4389120"/>
          </a:xfrm>
          <a:prstGeom prst="rect">
            <a:avLst/>
          </a:prstGeom>
          <a:solidFill>
            <a:schemeClr val="tx1"/>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169512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533400" y="889814"/>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24582" name="Rectangle 3">
            <a:extLst>
              <a:ext uri="{FF2B5EF4-FFF2-40B4-BE49-F238E27FC236}">
                <a16:creationId xmlns:a16="http://schemas.microsoft.com/office/drawing/2014/main" id="{1A3588FF-34EF-48B2-8A8E-A7876E7DB50C}"/>
              </a:ext>
            </a:extLst>
          </p:cNvPr>
          <p:cNvSpPr>
            <a:spLocks noGrp="1" noChangeArrowheads="1"/>
          </p:cNvSpPr>
          <p:nvPr>
            <p:ph type="title" idx="4294967295"/>
          </p:nvPr>
        </p:nvSpPr>
        <p:spPr>
          <a:xfrm>
            <a:off x="2552700" y="228600"/>
            <a:ext cx="4038600" cy="781050"/>
          </a:xfrm>
        </p:spPr>
        <p:txBody>
          <a:bodyPr>
            <a:normAutofit/>
          </a:bodyPr>
          <a:lstStyle/>
          <a:p>
            <a:pP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Reasons for Gap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467350" cy="3733800"/>
          </a:xfrm>
        </p:spPr>
        <p:txBody>
          <a:bodyPr>
            <a:normAutofit/>
          </a:bodyPr>
          <a:lstStyle/>
          <a:p>
            <a:pPr marL="457200" indent="-457200" eaLnBrk="1" hangingPunct="1">
              <a:spcBef>
                <a:spcPts val="0"/>
              </a:spcBef>
              <a:spcAft>
                <a:spcPts val="3600"/>
              </a:spcAft>
              <a:buClr>
                <a:srgbClr val="00FFFF"/>
              </a:buClr>
              <a:defRPr/>
            </a:pPr>
            <a:r>
              <a:rPr lang="en-US" sz="3200" dirty="0">
                <a:solidFill>
                  <a:schemeClr val="bg1"/>
                </a:solidFill>
              </a:rPr>
              <a:t>Glorify God (Eph 3:21)</a:t>
            </a:r>
          </a:p>
          <a:p>
            <a:pPr marL="457200" indent="-457200" eaLnBrk="1" hangingPunct="1">
              <a:spcBef>
                <a:spcPts val="0"/>
              </a:spcBef>
              <a:spcAft>
                <a:spcPts val="3600"/>
              </a:spcAft>
              <a:buClr>
                <a:srgbClr val="00FFFF"/>
              </a:buClr>
              <a:defRPr/>
            </a:pPr>
            <a:r>
              <a:rPr lang="en-US" sz="3200" dirty="0">
                <a:solidFill>
                  <a:schemeClr val="bg1"/>
                </a:solidFill>
              </a:rPr>
              <a:t>Edify the saints (Eph 4:11-16)</a:t>
            </a:r>
          </a:p>
          <a:p>
            <a:pPr marL="457200" indent="-457200" eaLnBrk="1" hangingPunct="1">
              <a:spcBef>
                <a:spcPts val="0"/>
              </a:spcBef>
              <a:spcAft>
                <a:spcPts val="3600"/>
              </a:spcAft>
              <a:buClr>
                <a:srgbClr val="00FFFF"/>
              </a:buClr>
              <a:defRPr/>
            </a:pPr>
            <a:r>
              <a:rPr lang="en-US" sz="3200" dirty="0">
                <a:solidFill>
                  <a:schemeClr val="bg1"/>
                </a:solidFill>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chemeClr val="bg1"/>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54406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a:extLst>
              <a:ext uri="{FF2B5EF4-FFF2-40B4-BE49-F238E27FC236}">
                <a16:creationId xmlns:a16="http://schemas.microsoft.com/office/drawing/2014/main" id="{FDD69886-A894-463C-A32A-F86FBEA807E3}"/>
              </a:ext>
            </a:extLst>
          </p:cNvPr>
          <p:cNvSpPr>
            <a:spLocks noGrp="1" noChangeArrowheads="1"/>
          </p:cNvSpPr>
          <p:nvPr>
            <p:ph type="title"/>
          </p:nvPr>
        </p:nvSpPr>
        <p:spPr>
          <a:xfrm>
            <a:off x="457200" y="228600"/>
            <a:ext cx="8229600" cy="1143000"/>
          </a:xfrm>
        </p:spPr>
        <p:txBody>
          <a:bodyPr>
            <a:no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FINAL 7 YEARS = FUTURE TRIBULATION v.27</a:t>
            </a:r>
          </a:p>
        </p:txBody>
      </p:sp>
      <p:sp>
        <p:nvSpPr>
          <p:cNvPr id="40966" name="Rectangle 3">
            <a:extLst>
              <a:ext uri="{FF2B5EF4-FFF2-40B4-BE49-F238E27FC236}">
                <a16:creationId xmlns:a16="http://schemas.microsoft.com/office/drawing/2014/main" id="{6144E9FB-C294-4F79-BC63-27FFF531C71F}"/>
              </a:ext>
            </a:extLst>
          </p:cNvPr>
          <p:cNvSpPr>
            <a:spLocks noGrp="1" noChangeArrowheads="1"/>
          </p:cNvSpPr>
          <p:nvPr>
            <p:ph idx="1"/>
          </p:nvPr>
        </p:nvSpPr>
        <p:spPr>
          <a:xfrm>
            <a:off x="495300" y="1600200"/>
            <a:ext cx="8153400" cy="4876800"/>
          </a:xfrm>
        </p:spPr>
        <p:txBody>
          <a:bodyPr>
            <a:noAutofit/>
          </a:bodyPr>
          <a:lstStyle/>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490 years total</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483 years have transpired</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7 years remain</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Gap exists between 483</a:t>
            </a:r>
            <a:r>
              <a:rPr lang="en-US" altLang="en-US" sz="3200" baseline="30000" dirty="0">
                <a:solidFill>
                  <a:srgbClr val="FFFFFF"/>
                </a:solidFill>
                <a:latin typeface="Calibri" panose="020F0502020204030204" pitchFamily="34" charset="0"/>
              </a:rPr>
              <a:t>rd</a:t>
            </a:r>
            <a:r>
              <a:rPr lang="en-US" altLang="en-US" sz="3200" dirty="0">
                <a:solidFill>
                  <a:srgbClr val="FFFFFF"/>
                </a:solidFill>
                <a:latin typeface="Calibri" panose="020F0502020204030204" pitchFamily="34" charset="0"/>
              </a:rPr>
              <a:t> &amp; 484</a:t>
            </a:r>
            <a:r>
              <a:rPr lang="en-US" altLang="en-US" sz="3200" baseline="30000" dirty="0">
                <a:solidFill>
                  <a:srgbClr val="FFFFFF"/>
                </a:solidFill>
                <a:latin typeface="Calibri" panose="020F0502020204030204" pitchFamily="34" charset="0"/>
              </a:rPr>
              <a:t>th</a:t>
            </a:r>
            <a:r>
              <a:rPr lang="en-US" altLang="en-US" sz="3200" dirty="0">
                <a:solidFill>
                  <a:srgbClr val="FFFFFF"/>
                </a:solidFill>
                <a:latin typeface="Calibri" panose="020F0502020204030204" pitchFamily="34" charset="0"/>
              </a:rPr>
              <a:t> year</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future</a:t>
            </a:r>
          </a:p>
          <a:p>
            <a:pPr marL="573088" indent="-573088" fontAlgn="base">
              <a:lnSpc>
                <a:spcPct val="110000"/>
              </a:lnSpc>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Final 7 years are the Tribulation period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29081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416797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077871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Tribulation Overview</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34314" y="1722549"/>
            <a:ext cx="8458200" cy="4648200"/>
          </a:xfrm>
        </p:spPr>
        <p:txBody>
          <a:bodyPr>
            <a:normAutofit/>
          </a:bodyPr>
          <a:lstStyle/>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Duration = 7 years</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Starts = Peace Treaty</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Mid-point = Temple Desecration</a:t>
            </a:r>
          </a:p>
          <a:p>
            <a:pPr marL="690563" indent="-690563" fontAlgn="base">
              <a:lnSpc>
                <a:spcPct val="110000"/>
              </a:lnSpc>
              <a:spcBef>
                <a:spcPts val="0"/>
              </a:spcBef>
              <a:spcAft>
                <a:spcPts val="2400"/>
              </a:spcAft>
              <a:buClr>
                <a:srgbClr val="FF99FF"/>
              </a:buClr>
              <a:buAutoNum type="alphaUcPeriod"/>
            </a:pPr>
            <a:r>
              <a:rPr lang="en-US" altLang="en-US" sz="4000" dirty="0">
                <a:solidFill>
                  <a:srgbClr val="FFFFFF"/>
                </a:solidFill>
              </a:rPr>
              <a:t>Conclude = Second Advent</a:t>
            </a:r>
          </a:p>
          <a:p>
            <a:pPr marL="0" lvl="1" indent="0" algn="ctr" eaLnBrk="1" hangingPunct="1">
              <a:lnSpc>
                <a:spcPct val="90000"/>
              </a:lnSpc>
              <a:buFontTx/>
              <a:buNone/>
            </a:pPr>
            <a:endParaRPr lang="en-US" altLang="en-US" dirty="0">
              <a:solidFill>
                <a:srgbClr val="FFFFFF"/>
              </a:solidFill>
            </a:endParaRPr>
          </a:p>
        </p:txBody>
      </p:sp>
      <p:pic>
        <p:nvPicPr>
          <p:cNvPr id="3" name="Picture 2">
            <a:extLst>
              <a:ext uri="{FF2B5EF4-FFF2-40B4-BE49-F238E27FC236}">
                <a16:creationId xmlns:a16="http://schemas.microsoft.com/office/drawing/2014/main" id="{974DC167-1EF7-44CA-BAFB-9447A7B13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838" y="1143000"/>
            <a:ext cx="3088068" cy="2316051"/>
          </a:xfrm>
          <a:prstGeom prst="rect">
            <a:avLst/>
          </a:prstGeom>
        </p:spPr>
      </p:pic>
    </p:spTree>
    <p:extLst>
      <p:ext uri="{BB962C8B-B14F-4D97-AF65-F5344CB8AC3E}">
        <p14:creationId xmlns:p14="http://schemas.microsoft.com/office/powerpoint/2010/main" val="4253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3578225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chess 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785079"/>
            <a:ext cx="8458200" cy="528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40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extLst>
      <p:ext uri="{BB962C8B-B14F-4D97-AF65-F5344CB8AC3E}">
        <p14:creationId xmlns:p14="http://schemas.microsoft.com/office/powerpoint/2010/main" val="3455164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 will make a firm covenant with the many for one week</a:t>
            </a:r>
            <a:r>
              <a:rPr lang="en-US" sz="3200" dirty="0">
                <a:solidFill>
                  <a:schemeClr val="bg1"/>
                </a:solidFill>
                <a:effectLst>
                  <a:outerShdw blurRad="38100" dist="38100" dir="2700000" algn="tl">
                    <a:srgbClr val="000000">
                      <a:alpha val="43137"/>
                    </a:srgbClr>
                  </a:outerShdw>
                </a:effectLst>
                <a:latin typeface="+mn-lt"/>
              </a:rPr>
              <a:t>,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518480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19300" y="228600"/>
            <a:ext cx="5105400" cy="1066800"/>
          </a:xfrm>
        </p:spPr>
        <p:txBody>
          <a:bodyPr/>
          <a:lstStyle/>
          <a:p>
            <a:pPr algn="ctr">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John </a:t>
            </a:r>
            <a:r>
              <a:rPr lang="en-US" sz="4000" dirty="0" err="1">
                <a:solidFill>
                  <a:srgbClr val="00FFFF"/>
                </a:solidFill>
                <a:effectLst>
                  <a:outerShdw blurRad="38100" dist="38100" dir="2700000" algn="tl">
                    <a:srgbClr val="000000">
                      <a:alpha val="43137"/>
                    </a:srgbClr>
                  </a:outerShdw>
                </a:effectLst>
                <a:latin typeface="Calibri" panose="020F0502020204030204" pitchFamily="34" charset="0"/>
              </a:rPr>
              <a:t>Walvoord</a:t>
            </a:r>
            <a:br>
              <a:rPr lang="en-US" sz="2000" dirty="0">
                <a:solidFill>
                  <a:schemeClr val="bg1"/>
                </a:solidFill>
                <a:effectLst>
                  <a:outerShdw blurRad="38100" dist="38100" dir="2700000" algn="tl">
                    <a:srgbClr val="000000">
                      <a:alpha val="43137"/>
                    </a:srgbClr>
                  </a:outerShdw>
                </a:effectLst>
                <a:latin typeface="Calibri" panose="020F0502020204030204" pitchFamily="34" charset="0"/>
              </a:rPr>
            </a:br>
            <a:r>
              <a:rPr lang="en-US" sz="2000" i="1" dirty="0">
                <a:solidFill>
                  <a:schemeClr val="bg1"/>
                </a:solidFill>
                <a:effectLst>
                  <a:outerShdw blurRad="38100" dist="38100" dir="2700000" algn="tl">
                    <a:srgbClr val="000000">
                      <a:alpha val="43137"/>
                    </a:srgbClr>
                  </a:outerShdw>
                </a:effectLst>
                <a:latin typeface="Calibri" panose="020F0502020204030204" pitchFamily="34" charset="0"/>
              </a:rPr>
              <a:t>Israel in Prophecy, </a:t>
            </a:r>
            <a:r>
              <a:rPr lang="en-US" sz="2000" dirty="0">
                <a:solidFill>
                  <a:schemeClr val="bg1"/>
                </a:solidFill>
                <a:effectLst>
                  <a:outerShdw blurRad="38100" dist="38100" dir="2700000" algn="tl">
                    <a:srgbClr val="000000">
                      <a:alpha val="43137"/>
                    </a:srgbClr>
                  </a:outerShdw>
                </a:effectLst>
                <a:latin typeface="Calibri" panose="020F0502020204030204" pitchFamily="34" charset="0"/>
              </a:rPr>
              <a:t>Page 26</a:t>
            </a:r>
          </a:p>
        </p:txBody>
      </p:sp>
      <p:sp>
        <p:nvSpPr>
          <p:cNvPr id="16387" name="Rectangle 3"/>
          <p:cNvSpPr>
            <a:spLocks noGrp="1" noChangeArrowheads="1"/>
          </p:cNvSpPr>
          <p:nvPr>
            <p:ph type="body" idx="1"/>
          </p:nvPr>
        </p:nvSpPr>
        <p:spPr>
          <a:xfrm>
            <a:off x="2209800" y="1524000"/>
            <a:ext cx="6781800" cy="4876800"/>
          </a:xfrm>
        </p:spPr>
        <p:txBody>
          <a:bodyPr/>
          <a:lstStyle/>
          <a:p>
            <a:pPr marL="0" indent="0" algn="just">
              <a:lnSpc>
                <a:spcPct val="100000"/>
              </a:lnSpc>
              <a:buFontTx/>
              <a:buNone/>
              <a:defRPr/>
            </a:pPr>
            <a:r>
              <a:rPr lang="en-US" sz="3000" i="1"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Of the many peculiar phenomena which characterize the present generation, few events can claim equal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significance</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as far as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prophecy</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is concerned with that of the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return of Israel to their land</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It constitutes a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preparation</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for the end of the age, the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setting</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 for the coming of the Lord for His church, and </a:t>
            </a:r>
            <a:r>
              <a:rPr lang="en-US" sz="30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fulfillment of Israel’s prophetic destiny</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rPr>
              <a:t>.</a:t>
            </a:r>
            <a:r>
              <a:rPr lang="en-US" sz="3000" i="1" dirty="0">
                <a:solidFill>
                  <a:schemeClr val="bg1"/>
                </a:solidFill>
                <a:effectLst>
                  <a:outerShdw blurRad="38100" dist="38100" dir="2700000" algn="tl">
                    <a:srgbClr val="000000">
                      <a:alpha val="43137"/>
                    </a:srgbClr>
                  </a:outerShdw>
                </a:effectLst>
                <a:latin typeface="Calibri" panose="020F0502020204030204" pitchFamily="34" charset="0"/>
              </a:rPr>
              <a:t>”</a:t>
            </a:r>
          </a:p>
        </p:txBody>
      </p:sp>
      <p:pic>
        <p:nvPicPr>
          <p:cNvPr id="105474" name="Picture 2" descr="Image result for John f. walvoo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99" y="1676400"/>
            <a:ext cx="1979497" cy="2362200"/>
          </a:xfrm>
          <a:prstGeom prst="rect">
            <a:avLst/>
          </a:prstGeom>
          <a:noFill/>
        </p:spPr>
      </p:pic>
    </p:spTree>
    <p:extLst>
      <p:ext uri="{BB962C8B-B14F-4D97-AF65-F5344CB8AC3E}">
        <p14:creationId xmlns:p14="http://schemas.microsoft.com/office/powerpoint/2010/main" val="535921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ChangeArrowheads="1"/>
          </p:cNvSpPr>
          <p:nvPr/>
        </p:nvSpPr>
        <p:spPr bwMode="auto">
          <a:xfrm>
            <a:off x="152400" y="1676400"/>
            <a:ext cx="8915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4000" dirty="0">
                <a:solidFill>
                  <a:schemeClr val="bg1"/>
                </a:solidFill>
                <a:cs typeface="Calibri" panose="020F0502020204030204" pitchFamily="34" charset="0"/>
              </a:rPr>
              <a:t>“Israel is God's sun dial. If anyone desires to know our place in God’s chronology, our position in the great march of events, look at Israel.”</a:t>
            </a:r>
          </a:p>
        </p:txBody>
      </p:sp>
      <p:sp>
        <p:nvSpPr>
          <p:cNvPr id="93187" name="TextBox 2"/>
          <p:cNvSpPr txBox="1">
            <a:spLocks noChangeArrowheads="1"/>
          </p:cNvSpPr>
          <p:nvPr/>
        </p:nvSpPr>
        <p:spPr bwMode="auto">
          <a:xfrm>
            <a:off x="2286000" y="293638"/>
            <a:ext cx="4572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600"/>
              </a:spcAft>
              <a:buClrTx/>
              <a:buSzTx/>
              <a:buNone/>
            </a:pPr>
            <a:r>
              <a:rPr lang="en-US" altLang="en-US" sz="3600" dirty="0">
                <a:solidFill>
                  <a:schemeClr val="bg1"/>
                </a:solidFill>
                <a:effectLst>
                  <a:outerShdw blurRad="38100" dist="38100" dir="2700000" algn="tl">
                    <a:srgbClr val="000000">
                      <a:alpha val="43137"/>
                    </a:srgbClr>
                  </a:outerShdw>
                </a:effectLst>
                <a:ea typeface="+mj-ea"/>
                <a:cs typeface="+mj-cs"/>
              </a:rPr>
              <a:t>William E. Blackstone</a:t>
            </a:r>
          </a:p>
          <a:p>
            <a:pPr eaLnBrk="1" hangingPunct="1">
              <a:spcBef>
                <a:spcPct val="0"/>
              </a:spcBef>
              <a:buClrTx/>
              <a:buSzTx/>
              <a:buFontTx/>
              <a:buNone/>
            </a:pPr>
            <a:r>
              <a:rPr lang="en-US" altLang="en-US" sz="1200" dirty="0">
                <a:solidFill>
                  <a:schemeClr val="bg1"/>
                </a:solidFill>
                <a:cs typeface="Calibri" panose="020F0502020204030204" pitchFamily="34" charset="0"/>
              </a:rPr>
              <a:t> </a:t>
            </a:r>
            <a:r>
              <a:rPr lang="en-US" altLang="en-US" sz="1400" i="1" dirty="0">
                <a:solidFill>
                  <a:schemeClr val="bg1"/>
                </a:solidFill>
                <a:cs typeface="Calibri" panose="020F0502020204030204" pitchFamily="34" charset="0"/>
              </a:rPr>
              <a:t>Jesus Is Coming: God's Hope for a Restless World</a:t>
            </a:r>
            <a:r>
              <a:rPr lang="en-US" altLang="en-US" sz="1400" dirty="0">
                <a:solidFill>
                  <a:schemeClr val="bg1"/>
                </a:solidFill>
                <a:cs typeface="Calibri" panose="020F0502020204030204" pitchFamily="34" charset="0"/>
              </a:rPr>
              <a:t> (New York: F.H. </a:t>
            </a:r>
            <a:r>
              <a:rPr lang="en-US" altLang="en-US" sz="1400" dirty="0" err="1">
                <a:solidFill>
                  <a:schemeClr val="bg1"/>
                </a:solidFill>
                <a:cs typeface="Calibri" panose="020F0502020204030204" pitchFamily="34" charset="0"/>
              </a:rPr>
              <a:t>Revell</a:t>
            </a:r>
            <a:r>
              <a:rPr lang="en-US" altLang="en-US" sz="1400" dirty="0">
                <a:solidFill>
                  <a:schemeClr val="bg1"/>
                </a:solidFill>
                <a:cs typeface="Calibri" panose="020F0502020204030204" pitchFamily="34" charset="0"/>
              </a:rPr>
              <a:t>, 1908; reprint, Grand Rapids: </a:t>
            </a:r>
            <a:r>
              <a:rPr lang="en-US" altLang="en-US" sz="1400" dirty="0" err="1">
                <a:solidFill>
                  <a:schemeClr val="bg1"/>
                </a:solidFill>
                <a:cs typeface="Calibri" panose="020F0502020204030204" pitchFamily="34" charset="0"/>
              </a:rPr>
              <a:t>Kregel</a:t>
            </a:r>
            <a:r>
              <a:rPr lang="en-US" altLang="en-US" sz="1400" dirty="0">
                <a:solidFill>
                  <a:schemeClr val="bg1"/>
                </a:solidFill>
                <a:cs typeface="Calibri" panose="020F0502020204030204" pitchFamily="34" charset="0"/>
              </a:rPr>
              <a:t>, 1989), 238.</a:t>
            </a:r>
          </a:p>
        </p:txBody>
      </p:sp>
      <p:pic>
        <p:nvPicPr>
          <p:cNvPr id="93188" name="Picture 2" descr="http://www.spertus.edu/sites/default/files/styles/gallery_photo/public/photos/Blackstone_web.jpg?itok=_S_TbM-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102665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4" descr="http://sauceio.com/wp-content/uploads/2013/02/Sundi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0618" y="4230945"/>
            <a:ext cx="3502764"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360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s://scontent-a-dfw.xx.fbcdn.net/hphotos-frc3/t1.0-9/1622674_721533067870256_1485654807_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3301" y="228600"/>
            <a:ext cx="8097398" cy="6400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66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682738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extLst>
      <p:ext uri="{BB962C8B-B14F-4D97-AF65-F5344CB8AC3E}">
        <p14:creationId xmlns:p14="http://schemas.microsoft.com/office/powerpoint/2010/main" val="2543643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 will make a firm covenant with the many for one week</a:t>
            </a:r>
            <a:r>
              <a:rPr lang="en-US" sz="3200" dirty="0">
                <a:solidFill>
                  <a:schemeClr val="bg1"/>
                </a:solidFill>
                <a:effectLst>
                  <a:outerShdw blurRad="38100" dist="38100" dir="2700000" algn="tl">
                    <a:srgbClr val="000000">
                      <a:alpha val="43137"/>
                    </a:srgbClr>
                  </a:outerShdw>
                </a:effectLst>
                <a:latin typeface="+mn-lt"/>
              </a:rPr>
              <a:t>,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088893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06" y="1113235"/>
            <a:ext cx="8815388" cy="463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036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id="{EF9D5389-245B-46B6-B3B3-CDA8C77000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518" y="1200150"/>
            <a:ext cx="7582965" cy="445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peech Bubble: Rectangle with Corners Rounded 4">
            <a:extLst>
              <a:ext uri="{FF2B5EF4-FFF2-40B4-BE49-F238E27FC236}">
                <a16:creationId xmlns:a16="http://schemas.microsoft.com/office/drawing/2014/main" id="{37C3469B-CA15-404F-8F1F-162F71AF313D}"/>
              </a:ext>
            </a:extLst>
          </p:cNvPr>
          <p:cNvSpPr/>
          <p:nvPr/>
        </p:nvSpPr>
        <p:spPr bwMode="auto">
          <a:xfrm>
            <a:off x="7258050" y="3714750"/>
            <a:ext cx="971550" cy="457200"/>
          </a:xfrm>
          <a:prstGeom prst="wedgeRoundRectCallout">
            <a:avLst>
              <a:gd name="adj1" fmla="val -232198"/>
              <a:gd name="adj2" fmla="val -324268"/>
              <a:gd name="adj3" fmla="val 16667"/>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2400" dirty="0">
                <a:latin typeface="Calibri" panose="020F0502020204030204" pitchFamily="34" charset="0"/>
                <a:cs typeface="Calibri" panose="020F0502020204030204" pitchFamily="34" charset="0"/>
              </a:rPr>
              <a:t>ISRAEL</a:t>
            </a:r>
          </a:p>
        </p:txBody>
      </p:sp>
    </p:spTree>
    <p:extLst>
      <p:ext uri="{BB962C8B-B14F-4D97-AF65-F5344CB8AC3E}">
        <p14:creationId xmlns:p14="http://schemas.microsoft.com/office/powerpoint/2010/main" val="642276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HP Desktop\Pictures\Gog-Magog-Map-Final.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1925" y="231775"/>
            <a:ext cx="8820150" cy="6394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058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23670252"/>
              </p:ext>
            </p:extLst>
          </p:nvPr>
        </p:nvGraphicFramePr>
        <p:xfrm>
          <a:off x="457200" y="937260"/>
          <a:ext cx="8229600" cy="50292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gridCol w="2343150">
                  <a:extLst>
                    <a:ext uri="{9D8B030D-6E8A-4147-A177-3AD203B41FA5}">
                      <a16:colId xmlns:a16="http://schemas.microsoft.com/office/drawing/2014/main" val="20002"/>
                    </a:ext>
                  </a:extLst>
                </a:gridCol>
              </a:tblGrid>
              <a:tr h="434340">
                <a:tc gridSpan="3">
                  <a:txBody>
                    <a:bodyPr/>
                    <a:lstStyle/>
                    <a:p>
                      <a:pPr algn="ctr"/>
                      <a:r>
                        <a:rPr lang="en-US" sz="2400" dirty="0">
                          <a:solidFill>
                            <a:srgbClr val="0000FF"/>
                          </a:solidFill>
                          <a:latin typeface="Calibri" panose="020F0502020204030204" pitchFamily="34" charset="0"/>
                          <a:cs typeface="Calibri" panose="020F0502020204030204" pitchFamily="34" charset="0"/>
                        </a:rPr>
                        <a:t>Transforming David Into Goliath?</a:t>
                      </a:r>
                    </a:p>
                  </a:txBody>
                  <a:tcPr marL="68580" marR="68580" marT="34290" marB="34290"/>
                </a:tc>
                <a:tc hMerge="1">
                  <a:txBody>
                    <a:bodyPr/>
                    <a:lstStyle/>
                    <a:p>
                      <a:endParaRPr lang="en-US" sz="2200" dirty="0"/>
                    </a:p>
                  </a:txBody>
                  <a:tcPr/>
                </a:tc>
                <a:tc hMerge="1">
                  <a:txBody>
                    <a:bodyPr/>
                    <a:lstStyle/>
                    <a:p>
                      <a:endParaRPr lang="en-US" sz="2200" dirty="0"/>
                    </a:p>
                  </a:txBody>
                  <a:tcPr/>
                </a:tc>
                <a:extLst>
                  <a:ext uri="{0D108BD9-81ED-4DB2-BD59-A6C34878D82A}">
                    <a16:rowId xmlns:a16="http://schemas.microsoft.com/office/drawing/2014/main" val="3638951173"/>
                  </a:ext>
                </a:extLst>
              </a:tr>
              <a:tr h="342900">
                <a:tc>
                  <a:txBody>
                    <a:bodyPr/>
                    <a:lstStyle/>
                    <a:p>
                      <a:pPr algn="ctr"/>
                      <a:endParaRPr lang="en-US" sz="1800" b="1"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1800" b="1" dirty="0">
                          <a:latin typeface="Calibri" panose="020F0502020204030204" pitchFamily="34" charset="0"/>
                          <a:cs typeface="Calibri" panose="020F0502020204030204" pitchFamily="34" charset="0"/>
                        </a:rPr>
                        <a:t>NEIGHBORS</a:t>
                      </a:r>
                    </a:p>
                  </a:txBody>
                  <a:tcPr marL="68580" marR="68580" marT="34290" marB="34290"/>
                </a:tc>
                <a:tc>
                  <a:txBody>
                    <a:bodyPr/>
                    <a:lstStyle/>
                    <a:p>
                      <a:pPr algn="ctr"/>
                      <a:r>
                        <a:rPr lang="en-US" sz="1800" b="1" dirty="0">
                          <a:latin typeface="Calibri" panose="020F0502020204030204" pitchFamily="34" charset="0"/>
                          <a:cs typeface="Calibri" panose="020F0502020204030204" pitchFamily="34" charset="0"/>
                        </a:rPr>
                        <a:t>ISRAEL</a:t>
                      </a:r>
                    </a:p>
                  </a:txBody>
                  <a:tcPr marL="68580" marR="68580" marT="34290" marB="34290"/>
                </a:tc>
                <a:extLst>
                  <a:ext uri="{0D108BD9-81ED-4DB2-BD59-A6C34878D82A}">
                    <a16:rowId xmlns:a16="http://schemas.microsoft.com/office/drawing/2014/main" val="10000"/>
                  </a:ext>
                </a:extLst>
              </a:tr>
              <a:tr h="354330">
                <a:tc>
                  <a:txBody>
                    <a:bodyPr/>
                    <a:lstStyle/>
                    <a:p>
                      <a:r>
                        <a:rPr lang="en-US" sz="1900" dirty="0">
                          <a:latin typeface="Calibri" panose="020F0502020204030204" pitchFamily="34" charset="0"/>
                          <a:cs typeface="Calibri" panose="020F0502020204030204" pitchFamily="34" charset="0"/>
                        </a:rPr>
                        <a:t>Number of nations</a:t>
                      </a:r>
                    </a:p>
                  </a:txBody>
                  <a:tcPr marL="68580" marR="68580" marT="34290" marB="34290"/>
                </a:tc>
                <a:tc>
                  <a:txBody>
                    <a:bodyPr/>
                    <a:lstStyle/>
                    <a:p>
                      <a:pPr algn="ctr"/>
                      <a:r>
                        <a:rPr lang="en-US" sz="1900" dirty="0">
                          <a:latin typeface="Calibri" panose="020F0502020204030204" pitchFamily="34" charset="0"/>
                          <a:cs typeface="Calibri" panose="020F0502020204030204" pitchFamily="34" charset="0"/>
                        </a:rPr>
                        <a:t>21</a:t>
                      </a:r>
                    </a:p>
                  </a:txBody>
                  <a:tcPr marL="68580" marR="68580" marT="34290" marB="34290"/>
                </a:tc>
                <a:tc>
                  <a:txBody>
                    <a:bodyPr/>
                    <a:lstStyle/>
                    <a:p>
                      <a:pPr algn="ctr"/>
                      <a:r>
                        <a:rPr lang="en-US" sz="1900" dirty="0">
                          <a:latin typeface="Calibri" panose="020F0502020204030204" pitchFamily="34" charset="0"/>
                          <a:cs typeface="Calibri" panose="020F0502020204030204" pitchFamily="34" charset="0"/>
                        </a:rPr>
                        <a:t>1</a:t>
                      </a:r>
                    </a:p>
                  </a:txBody>
                  <a:tcPr marL="68580" marR="68580" marT="34290" marB="34290"/>
                </a:tc>
                <a:extLst>
                  <a:ext uri="{0D108BD9-81ED-4DB2-BD59-A6C34878D82A}">
                    <a16:rowId xmlns:a16="http://schemas.microsoft.com/office/drawing/2014/main" val="10001"/>
                  </a:ext>
                </a:extLst>
              </a:tr>
              <a:tr h="640080">
                <a:tc>
                  <a:txBody>
                    <a:bodyPr/>
                    <a:lstStyle/>
                    <a:p>
                      <a:r>
                        <a:rPr lang="en-US" sz="1900" dirty="0">
                          <a:latin typeface="Calibri" panose="020F0502020204030204" pitchFamily="34" charset="0"/>
                          <a:cs typeface="Calibri" panose="020F0502020204030204" pitchFamily="34" charset="0"/>
                        </a:rPr>
                        <a:t>Size</a:t>
                      </a:r>
                    </a:p>
                  </a:txBody>
                  <a:tcPr marL="68580" marR="68580" marT="34290" marB="34290"/>
                </a:tc>
                <a:tc>
                  <a:txBody>
                    <a:bodyPr/>
                    <a:lstStyle/>
                    <a:p>
                      <a:pPr algn="ctr"/>
                      <a:r>
                        <a:rPr lang="en-US" sz="1900" dirty="0">
                          <a:latin typeface="Calibri" panose="020F0502020204030204" pitchFamily="34" charset="0"/>
                          <a:cs typeface="Calibri" panose="020F0502020204030204" pitchFamily="34" charset="0"/>
                        </a:rPr>
                        <a:t>640 Times Israel’s Size</a:t>
                      </a:r>
                    </a:p>
                  </a:txBody>
                  <a:tcPr marL="68580" marR="68580" marT="34290" marB="34290"/>
                </a:tc>
                <a:tc>
                  <a:txBody>
                    <a:bodyPr/>
                    <a:lstStyle/>
                    <a:p>
                      <a:pPr algn="ctr"/>
                      <a:r>
                        <a:rPr lang="en-US" sz="1900" dirty="0">
                          <a:latin typeface="Calibri" panose="020F0502020204030204" pitchFamily="34" charset="0"/>
                          <a:cs typeface="Calibri" panose="020F0502020204030204" pitchFamily="34" charset="0"/>
                        </a:rPr>
                        <a:t>1/19</a:t>
                      </a:r>
                      <a:r>
                        <a:rPr lang="en-US" sz="1900" baseline="30000" dirty="0">
                          <a:latin typeface="Calibri" panose="020F0502020204030204" pitchFamily="34" charset="0"/>
                          <a:cs typeface="Calibri" panose="020F0502020204030204" pitchFamily="34" charset="0"/>
                        </a:rPr>
                        <a:t>th</a:t>
                      </a:r>
                      <a:r>
                        <a:rPr lang="en-US" sz="1900" baseline="0" dirty="0">
                          <a:latin typeface="Calibri" panose="020F0502020204030204" pitchFamily="34" charset="0"/>
                          <a:cs typeface="Calibri" panose="020F0502020204030204" pitchFamily="34" charset="0"/>
                        </a:rPr>
                        <a:t> Size of California</a:t>
                      </a:r>
                      <a:endParaRPr lang="en-US" sz="1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640080">
                <a:tc>
                  <a:txBody>
                    <a:bodyPr/>
                    <a:lstStyle/>
                    <a:p>
                      <a:r>
                        <a:rPr lang="en-US" sz="1900" dirty="0">
                          <a:latin typeface="Calibri" panose="020F0502020204030204" pitchFamily="34" charset="0"/>
                          <a:cs typeface="Calibri" panose="020F0502020204030204" pitchFamily="34" charset="0"/>
                        </a:rPr>
                        <a:t>Population</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latin typeface="Calibri" panose="020F0502020204030204" pitchFamily="34" charset="0"/>
                          <a:cs typeface="Calibri" panose="020F0502020204030204" pitchFamily="34" charset="0"/>
                        </a:rPr>
                        <a:t>250 million (1.4 billion Muslims worldwide)</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latin typeface="Calibri" panose="020F0502020204030204" pitchFamily="34" charset="0"/>
                          <a:cs typeface="Calibri" panose="020F0502020204030204" pitchFamily="34" charset="0"/>
                        </a:rPr>
                        <a:t>6 million</a:t>
                      </a:r>
                    </a:p>
                    <a:p>
                      <a:pPr algn="ctr"/>
                      <a:endParaRPr lang="en-US" sz="1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r h="354330">
                <a:tc>
                  <a:txBody>
                    <a:bodyPr/>
                    <a:lstStyle/>
                    <a:p>
                      <a:r>
                        <a:rPr lang="en-US" sz="1900" dirty="0">
                          <a:latin typeface="Calibri" panose="020F0502020204030204" pitchFamily="34" charset="0"/>
                          <a:cs typeface="Calibri" panose="020F0502020204030204" pitchFamily="34" charset="0"/>
                        </a:rPr>
                        <a:t>Type of government</a:t>
                      </a:r>
                    </a:p>
                  </a:txBody>
                  <a:tcPr marL="68580" marR="68580" marT="34290" marB="34290"/>
                </a:tc>
                <a:tc>
                  <a:txBody>
                    <a:bodyPr/>
                    <a:lstStyle/>
                    <a:p>
                      <a:pPr algn="ctr"/>
                      <a:r>
                        <a:rPr lang="en-US" sz="1900" dirty="0">
                          <a:latin typeface="Calibri" panose="020F0502020204030204" pitchFamily="34" charset="0"/>
                          <a:cs typeface="Calibri" panose="020F0502020204030204" pitchFamily="34" charset="0"/>
                        </a:rPr>
                        <a:t>Dictatorships</a:t>
                      </a:r>
                    </a:p>
                  </a:txBody>
                  <a:tcPr marL="68580" marR="68580" marT="34290" marB="34290"/>
                </a:tc>
                <a:tc>
                  <a:txBody>
                    <a:bodyPr/>
                    <a:lstStyle/>
                    <a:p>
                      <a:pPr algn="ctr"/>
                      <a:r>
                        <a:rPr lang="en-US" sz="1900" dirty="0">
                          <a:latin typeface="Calibri" panose="020F0502020204030204" pitchFamily="34" charset="0"/>
                          <a:cs typeface="Calibri" panose="020F0502020204030204" pitchFamily="34" charset="0"/>
                        </a:rPr>
                        <a:t>Democratic-Republic</a:t>
                      </a:r>
                    </a:p>
                  </a:txBody>
                  <a:tcPr marL="68580" marR="68580" marT="34290" marB="34290"/>
                </a:tc>
                <a:extLst>
                  <a:ext uri="{0D108BD9-81ED-4DB2-BD59-A6C34878D82A}">
                    <a16:rowId xmlns:a16="http://schemas.microsoft.com/office/drawing/2014/main" val="10004"/>
                  </a:ext>
                </a:extLst>
              </a:tr>
              <a:tr h="640080">
                <a:tc>
                  <a:txBody>
                    <a:bodyPr/>
                    <a:lstStyle/>
                    <a:p>
                      <a:r>
                        <a:rPr lang="en-US" sz="1900" dirty="0">
                          <a:latin typeface="Calibri" panose="020F0502020204030204" pitchFamily="34" charset="0"/>
                          <a:cs typeface="Calibri" panose="020F0502020204030204" pitchFamily="34" charset="0"/>
                        </a:rPr>
                        <a:t>Wealth</a:t>
                      </a:r>
                    </a:p>
                  </a:txBody>
                  <a:tcPr marL="68580" marR="68580" marT="34290" marB="34290"/>
                </a:tc>
                <a:tc>
                  <a:txBody>
                    <a:bodyPr/>
                    <a:lstStyle/>
                    <a:p>
                      <a:pPr algn="ctr"/>
                      <a:r>
                        <a:rPr lang="en-US" sz="1900" dirty="0">
                          <a:latin typeface="Calibri" panose="020F0502020204030204" pitchFamily="34" charset="0"/>
                          <a:cs typeface="Calibri" panose="020F0502020204030204" pitchFamily="34" charset="0"/>
                        </a:rPr>
                        <a:t>Most of the world’s oil</a:t>
                      </a:r>
                    </a:p>
                  </a:txBody>
                  <a:tcPr marL="68580" marR="68580" marT="34290" marB="34290"/>
                </a:tc>
                <a:tc>
                  <a:txBody>
                    <a:bodyPr/>
                    <a:lstStyle/>
                    <a:p>
                      <a:pPr algn="ctr"/>
                      <a:r>
                        <a:rPr lang="en-US" sz="1900" dirty="0">
                          <a:latin typeface="Calibri" panose="020F0502020204030204" pitchFamily="34" charset="0"/>
                          <a:cs typeface="Calibri" panose="020F0502020204030204" pitchFamily="34" charset="0"/>
                        </a:rPr>
                        <a:t>Some potential oil discoveries</a:t>
                      </a:r>
                    </a:p>
                  </a:txBody>
                  <a:tcPr marL="68580" marR="68580" marT="34290" marB="34290"/>
                </a:tc>
                <a:extLst>
                  <a:ext uri="{0D108BD9-81ED-4DB2-BD59-A6C34878D82A}">
                    <a16:rowId xmlns:a16="http://schemas.microsoft.com/office/drawing/2014/main" val="10005"/>
                  </a:ext>
                </a:extLst>
              </a:tr>
              <a:tr h="640080">
                <a:tc>
                  <a:txBody>
                    <a:bodyPr/>
                    <a:lstStyle/>
                    <a:p>
                      <a:r>
                        <a:rPr lang="en-US" sz="1900" dirty="0">
                          <a:latin typeface="Calibri" panose="020F0502020204030204" pitchFamily="34" charset="0"/>
                          <a:cs typeface="Calibri" panose="020F0502020204030204" pitchFamily="34" charset="0"/>
                        </a:rPr>
                        <a:t>Peaceful co-existence?</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latin typeface="Calibri" panose="020F0502020204030204" pitchFamily="34" charset="0"/>
                          <a:cs typeface="Calibri" panose="020F0502020204030204" pitchFamily="34" charset="0"/>
                        </a:rPr>
                        <a:t>Limited</a:t>
                      </a:r>
                      <a:r>
                        <a:rPr lang="en-US" sz="1900" baseline="0" dirty="0">
                          <a:latin typeface="Calibri" panose="020F0502020204030204" pitchFamily="34" charset="0"/>
                          <a:cs typeface="Calibri" panose="020F0502020204030204" pitchFamily="34" charset="0"/>
                        </a:rPr>
                        <a:t> desire for peace (except for Egypt and Jordan)</a:t>
                      </a:r>
                      <a:endParaRPr lang="en-US" sz="19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latin typeface="Calibri" panose="020F0502020204030204" pitchFamily="34" charset="0"/>
                          <a:cs typeface="Calibri" panose="020F0502020204030204" pitchFamily="34" charset="0"/>
                        </a:rPr>
                        <a:t>Desire for peace</a:t>
                      </a:r>
                    </a:p>
                    <a:p>
                      <a:pPr algn="ctr"/>
                      <a:endParaRPr lang="en-US" sz="1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6"/>
                  </a:ext>
                </a:extLst>
              </a:tr>
              <a:tr h="640080">
                <a:tc>
                  <a:txBody>
                    <a:bodyPr/>
                    <a:lstStyle/>
                    <a:p>
                      <a:r>
                        <a:rPr lang="en-US" sz="1900" dirty="0">
                          <a:latin typeface="Calibri" panose="020F0502020204030204" pitchFamily="34" charset="0"/>
                          <a:cs typeface="Calibri" panose="020F0502020204030204" pitchFamily="34" charset="0"/>
                        </a:rPr>
                        <a:t>Holy book</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latin typeface="Calibri" panose="020F0502020204030204" pitchFamily="34" charset="0"/>
                          <a:cs typeface="Calibri" panose="020F0502020204030204" pitchFamily="34" charset="0"/>
                        </a:rPr>
                        <a:t>Koran</a:t>
                      </a:r>
                      <a:r>
                        <a:rPr lang="en-US" sz="1900" baseline="0" dirty="0">
                          <a:latin typeface="Calibri" panose="020F0502020204030204" pitchFamily="34" charset="0"/>
                          <a:cs typeface="Calibri" panose="020F0502020204030204" pitchFamily="34" charset="0"/>
                        </a:rPr>
                        <a:t> commands worldwide submission</a:t>
                      </a:r>
                      <a:endParaRPr lang="en-US" sz="1900" dirty="0">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latin typeface="Calibri" panose="020F0502020204030204" pitchFamily="34" charset="0"/>
                          <a:cs typeface="Calibri" panose="020F0502020204030204" pitchFamily="34" charset="0"/>
                        </a:rPr>
                        <a:t>Torah promises small</a:t>
                      </a:r>
                      <a:r>
                        <a:rPr lang="en-US" sz="1900" baseline="0" dirty="0">
                          <a:latin typeface="Calibri" panose="020F0502020204030204" pitchFamily="34" charset="0"/>
                          <a:cs typeface="Calibri" panose="020F0502020204030204" pitchFamily="34" charset="0"/>
                        </a:rPr>
                        <a:t> allotment of land</a:t>
                      </a:r>
                      <a:endParaRPr lang="en-US" sz="1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7"/>
                  </a:ext>
                </a:extLst>
              </a:tr>
              <a:tr h="297180">
                <a:tc gridSpan="3">
                  <a:txBody>
                    <a:bodyPr/>
                    <a:lstStyle/>
                    <a:p>
                      <a:pPr algn="ctr"/>
                      <a:r>
                        <a:rPr lang="en-US" sz="1500" dirty="0">
                          <a:latin typeface="Calibri" panose="020F0502020204030204" pitchFamily="34" charset="0"/>
                          <a:cs typeface="Calibri" panose="020F0502020204030204" pitchFamily="34" charset="0"/>
                        </a:rPr>
                        <a:t>http://www.mefacts.com/cached.asp?x_id=10190</a:t>
                      </a:r>
                    </a:p>
                  </a:txBody>
                  <a:tcPr marL="68580" marR="68580" marT="34290" marB="34290"/>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latin typeface="Calibri" panose="020F0502020204030204" pitchFamily="34" charset="0"/>
                        <a:cs typeface="Calibri" panose="020F050202020403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47291157"/>
                  </a:ext>
                </a:extLst>
              </a:tr>
            </a:tbl>
          </a:graphicData>
        </a:graphic>
      </p:graphicFrame>
    </p:spTree>
    <p:extLst>
      <p:ext uri="{BB962C8B-B14F-4D97-AF65-F5344CB8AC3E}">
        <p14:creationId xmlns:p14="http://schemas.microsoft.com/office/powerpoint/2010/main" val="1362357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extLst>
      <p:ext uri="{BB962C8B-B14F-4D97-AF65-F5344CB8AC3E}">
        <p14:creationId xmlns:p14="http://schemas.microsoft.com/office/powerpoint/2010/main" val="745483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a:t>
            </a:r>
            <a:r>
              <a:rPr lang="en-US" sz="3200" b="1" u="sng" dirty="0">
                <a:solidFill>
                  <a:srgbClr val="FFFFCC"/>
                </a:solidFill>
                <a:effectLst>
                  <a:outerShdw blurRad="38100" dist="38100" dir="2700000" algn="tl">
                    <a:srgbClr val="000000">
                      <a:alpha val="43137"/>
                    </a:srgbClr>
                  </a:outerShdw>
                </a:effectLst>
                <a:latin typeface="+mn-lt"/>
              </a:rPr>
              <a:t>but in the middle of the week he will put a stop to sacrifice and grain offering</a:t>
            </a:r>
            <a:r>
              <a:rPr lang="en-US" sz="3200" dirty="0">
                <a:solidFill>
                  <a:schemeClr val="bg1"/>
                </a:solidFill>
                <a:effectLst>
                  <a:outerShdw blurRad="38100" dist="38100" dir="2700000" algn="tl">
                    <a:srgbClr val="000000">
                      <a:alpha val="43137"/>
                    </a:srgbClr>
                  </a:outerShdw>
                </a:effectLst>
                <a:latin typeface="+mn-lt"/>
              </a:rPr>
              <a:t>;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434523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Solomon’s pre exilic temple (Kings and Chronicles)</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Zerubbabel’s post exilic temple (Ezra 1-6; John 2:20)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Antichrist's temple (Dan 9:27; Matt 24:15; 2 </a:t>
            </a:r>
            <a:r>
              <a:rPr lang="en-US" altLang="en-US" sz="3200" dirty="0" err="1">
                <a:solidFill>
                  <a:srgbClr val="FFFFFF"/>
                </a:solidFill>
                <a:latin typeface="Calibri" panose="020F0502020204030204" pitchFamily="34" charset="0"/>
              </a:rPr>
              <a:t>Thess</a:t>
            </a:r>
            <a:r>
              <a:rPr lang="en-US" altLang="en-US" sz="3200" dirty="0">
                <a:solidFill>
                  <a:srgbClr val="FFFFFF"/>
                </a:solidFill>
                <a:latin typeface="Calibri" panose="020F0502020204030204" pitchFamily="34" charset="0"/>
              </a:rPr>
              <a:t> 2:4;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 Millennial temple (</a:t>
            </a:r>
            <a:r>
              <a:rPr lang="en-US" altLang="en-US" sz="3200" dirty="0" err="1">
                <a:solidFill>
                  <a:srgbClr val="FFFFFF"/>
                </a:solidFill>
                <a:latin typeface="Calibri" panose="020F0502020204030204" pitchFamily="34" charset="0"/>
              </a:rPr>
              <a:t>Ezek</a:t>
            </a:r>
            <a:r>
              <a:rPr lang="en-US" altLang="en-US" sz="3200" dirty="0">
                <a:solidFill>
                  <a:srgbClr val="FFFFFF"/>
                </a:solidFill>
                <a:latin typeface="Calibri" panose="020F0502020204030204" pitchFamily="34" charset="0"/>
              </a:rPr>
              <a:t> 40-48)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734300" cy="49530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Solomon’s pre exilic temple (Kings and Chronicles)</a:t>
            </a:r>
          </a:p>
          <a:p>
            <a:pPr marL="457200" indent="-457200" fontAlgn="base">
              <a:spcBef>
                <a:spcPts val="0"/>
              </a:spcBef>
              <a:spcAft>
                <a:spcPts val="2400"/>
              </a:spcAft>
              <a:buClr>
                <a:srgbClr val="FF99FF"/>
              </a:buClr>
              <a:buFont typeface="Arial" panose="020B0604020202020204" pitchFamily="34" charset="0"/>
              <a:buAutoNum type="alphaUcPeriod"/>
            </a:pPr>
            <a:r>
              <a:rPr lang="en-US" altLang="en-US" sz="3200" dirty="0">
                <a:solidFill>
                  <a:srgbClr val="FFFFFF"/>
                </a:solidFill>
                <a:latin typeface="Calibri" panose="020F0502020204030204" pitchFamily="34" charset="0"/>
              </a:rPr>
              <a:t>Zerubbabel’s post exilic temple (Ezra 1-6; John 2:20)</a:t>
            </a:r>
          </a:p>
          <a:p>
            <a:pPr marL="457200" indent="-457200" fontAlgn="base">
              <a:spcBef>
                <a:spcPts val="0"/>
              </a:spcBef>
              <a:spcAft>
                <a:spcPts val="2400"/>
              </a:spcAft>
              <a:buClr>
                <a:srgbClr val="FF99FF"/>
              </a:buClr>
              <a:buFont typeface="Arial" panose="020B0604020202020204" pitchFamily="34" charset="0"/>
              <a:buAutoNum type="alphaUcPeriod"/>
            </a:pPr>
            <a:r>
              <a:rPr lang="en-US" altLang="en-US" sz="3200" b="1" u="sng" dirty="0">
                <a:solidFill>
                  <a:srgbClr val="FFFFCC"/>
                </a:solidFill>
                <a:latin typeface="Calibri" panose="020F0502020204030204" pitchFamily="34" charset="0"/>
              </a:rPr>
              <a:t>Antichrist's temple (Dan 9:27; Matt 24:15; 2 </a:t>
            </a:r>
            <a:r>
              <a:rPr lang="en-US" altLang="en-US" sz="3200" b="1" u="sng" dirty="0" err="1">
                <a:solidFill>
                  <a:srgbClr val="FFFFCC"/>
                </a:solidFill>
                <a:latin typeface="Calibri" panose="020F0502020204030204" pitchFamily="34" charset="0"/>
              </a:rPr>
              <a:t>Thess</a:t>
            </a:r>
            <a:r>
              <a:rPr lang="en-US" altLang="en-US" sz="3200" b="1" u="sng" dirty="0">
                <a:solidFill>
                  <a:srgbClr val="FFFFCC"/>
                </a:solidFill>
                <a:latin typeface="Calibri" panose="020F0502020204030204" pitchFamily="34" charset="0"/>
              </a:rPr>
              <a:t> 2:4;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 Millennial temple (</a:t>
            </a:r>
            <a:r>
              <a:rPr lang="en-US" altLang="en-US" sz="3200" dirty="0" err="1">
                <a:solidFill>
                  <a:srgbClr val="FFFFFF"/>
                </a:solidFill>
                <a:latin typeface="Calibri" panose="020F0502020204030204" pitchFamily="34" charset="0"/>
              </a:rPr>
              <a:t>Ezek</a:t>
            </a:r>
            <a:r>
              <a:rPr lang="en-US" altLang="en-US" sz="3200" dirty="0">
                <a:solidFill>
                  <a:srgbClr val="FFFFFF"/>
                </a:solidFill>
                <a:latin typeface="Calibri" panose="020F0502020204030204" pitchFamily="34" charset="0"/>
              </a:rPr>
              <a:t> 40-48)</a:t>
            </a:r>
          </a:p>
        </p:txBody>
      </p:sp>
    </p:spTree>
    <p:extLst>
      <p:ext uri="{BB962C8B-B14F-4D97-AF65-F5344CB8AC3E}">
        <p14:creationId xmlns:p14="http://schemas.microsoft.com/office/powerpoint/2010/main" val="160669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9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600" dirty="0">
                <a:solidFill>
                  <a:schemeClr val="bg1"/>
                </a:solidFill>
                <a:effectLst>
                  <a:outerShdw blurRad="38100" dist="38100" dir="2700000" algn="tl">
                    <a:srgbClr val="000000">
                      <a:alpha val="43137"/>
                    </a:srgbClr>
                  </a:outerShdw>
                </a:effectLst>
                <a:latin typeface="+mn-lt"/>
              </a:rPr>
              <a:t>Seventy weeks have been decreed </a:t>
            </a:r>
            <a:r>
              <a:rPr lang="en-US" sz="3600" b="1" u="sng" dirty="0">
                <a:solidFill>
                  <a:srgbClr val="FFFFCC"/>
                </a:solidFill>
                <a:effectLst>
                  <a:outerShdw blurRad="38100" dist="38100" dir="2700000" algn="tl">
                    <a:srgbClr val="000000">
                      <a:alpha val="43137"/>
                    </a:srgbClr>
                  </a:outerShdw>
                </a:effectLst>
                <a:latin typeface="+mn-lt"/>
              </a:rPr>
              <a:t>for your people and your holy city</a:t>
            </a:r>
            <a:r>
              <a:rPr lang="en-US" sz="3600" dirty="0">
                <a:solidFill>
                  <a:schemeClr val="bg1"/>
                </a:solidFill>
                <a:effectLst>
                  <a:outerShdw blurRad="38100" dist="38100" dir="2700000" algn="tl">
                    <a:srgbClr val="000000">
                      <a:alpha val="43137"/>
                    </a:srgbClr>
                  </a:outerShdw>
                </a:effectLst>
                <a:latin typeface="+mn-lt"/>
              </a:rPr>
              <a:t>, to finish the transgression, to make an end of sin, to make atonement for iniquity, to bring in everlasting righteousness, to seal up vision and prophecy and to anoint the most holy </a:t>
            </a:r>
            <a:r>
              <a:rPr lang="en-US" sz="3600" i="1" dirty="0">
                <a:solidFill>
                  <a:schemeClr val="bg1"/>
                </a:solidFill>
                <a:effectLst>
                  <a:outerShdw blurRad="38100" dist="38100" dir="2700000" algn="tl">
                    <a:srgbClr val="000000">
                      <a:alpha val="43137"/>
                    </a:srgbClr>
                  </a:outerShdw>
                </a:effectLst>
                <a:latin typeface="+mn-lt"/>
              </a:rPr>
              <a:t>place</a:t>
            </a:r>
            <a:r>
              <a:rPr lang="en-US" sz="3600" dirty="0">
                <a:solidFill>
                  <a:schemeClr val="bg1"/>
                </a:solidFill>
                <a:effectLst>
                  <a:outerShdw blurRad="38100" dist="38100" dir="2700000" algn="tl">
                    <a:srgbClr val="000000">
                      <a:alpha val="43137"/>
                    </a:srgbClr>
                  </a:outerShdw>
                </a:effectLst>
                <a:latin typeface="+mn-lt"/>
              </a:rPr>
              <a:t>.</a:t>
            </a:r>
            <a:endParaRPr lang="en-US" sz="3600" dirty="0">
              <a:solidFill>
                <a:schemeClr val="bg1"/>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2467865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299" y="457200"/>
            <a:ext cx="7821402" cy="5943600"/>
          </a:xfrm>
          <a:prstGeom prst="rect">
            <a:avLst/>
          </a:prstGeom>
          <a:solidFill>
            <a:schemeClr val="tx1"/>
          </a:solidFill>
        </p:spPr>
      </p:pic>
    </p:spTree>
    <p:extLst>
      <p:ext uri="{BB962C8B-B14F-4D97-AF65-F5344CB8AC3E}">
        <p14:creationId xmlns:p14="http://schemas.microsoft.com/office/powerpoint/2010/main" val="3145808842"/>
      </p:ext>
    </p:extLst>
  </p:cSld>
  <p:clrMapOvr>
    <a:masterClrMapping/>
  </p:clrMapOvr>
  <mc:AlternateContent xmlns:mc="http://schemas.openxmlformats.org/markup-compatibility/2006" xmlns:p14="http://schemas.microsoft.com/office/powerpoint/2010/main">
    <mc:Choice Requires="p14">
      <p:transition p14:dur="0" advTm="40141"/>
    </mc:Choice>
    <mc:Fallback xmlns="">
      <p:transition advTm="4014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mple mount ark.jpg">
            <a:extLst>
              <a:ext uri="{FF2B5EF4-FFF2-40B4-BE49-F238E27FC236}">
                <a16:creationId xmlns:a16="http://schemas.microsoft.com/office/drawing/2014/main" id="{C05D7A36-8C83-41D6-B6BF-7956C7661CD6}"/>
              </a:ext>
            </a:extLst>
          </p:cNvPr>
          <p:cNvPicPr>
            <a:picLocks noChangeAspect="1"/>
          </p:cNvPicPr>
          <p:nvPr/>
        </p:nvPicPr>
        <p:blipFill>
          <a:blip r:embed="rId2" cstate="print"/>
          <a:stretch>
            <a:fillRect/>
          </a:stretch>
        </p:blipFill>
        <p:spPr>
          <a:xfrm>
            <a:off x="1409700" y="266700"/>
            <a:ext cx="6324600" cy="63246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73FBC-8874-49C4-B79A-9C4A6AA435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069" y="685562"/>
            <a:ext cx="7443861" cy="548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19D3B-4E7D-456A-B702-4932575727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210" y="1234250"/>
            <a:ext cx="8815580" cy="438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Placeholder 4" descr="IMG_4014.JPG"/>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486025" y="228600"/>
            <a:ext cx="4171950" cy="6378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562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14300"/>
            <a:ext cx="8839200"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5618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2E6A85-38B2-408D-ADB8-946814BCC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8839200" cy="5900166"/>
          </a:xfrm>
          <a:prstGeom prst="rect">
            <a:avLst/>
          </a:prstGeom>
        </p:spPr>
      </p:pic>
    </p:spTree>
    <p:extLst>
      <p:ext uri="{BB962C8B-B14F-4D97-AF65-F5344CB8AC3E}">
        <p14:creationId xmlns:p14="http://schemas.microsoft.com/office/powerpoint/2010/main" val="2440041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extLst>
      <p:ext uri="{BB962C8B-B14F-4D97-AF65-F5344CB8AC3E}">
        <p14:creationId xmlns:p14="http://schemas.microsoft.com/office/powerpoint/2010/main" val="4062305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a:t>
            </a:r>
            <a:r>
              <a:rPr lang="en-US" sz="3200" b="1" u="sng" dirty="0">
                <a:solidFill>
                  <a:srgbClr val="FFFFCC"/>
                </a:solidFill>
                <a:effectLst>
                  <a:outerShdw blurRad="38100" dist="38100" dir="2700000" algn="tl">
                    <a:srgbClr val="000000">
                      <a:alpha val="43137"/>
                    </a:srgbClr>
                  </a:outerShdw>
                </a:effectLst>
                <a:latin typeface="+mn-lt"/>
              </a:rPr>
              <a:t>but in the middle of the week he will put a stop to sacrifice and grain offering</a:t>
            </a:r>
            <a:r>
              <a:rPr lang="en-US" sz="3200" dirty="0">
                <a:solidFill>
                  <a:schemeClr val="bg1"/>
                </a:solidFill>
                <a:effectLst>
                  <a:outerShdw blurRad="38100" dist="38100" dir="2700000" algn="tl">
                    <a:srgbClr val="000000">
                      <a:alpha val="43137"/>
                    </a:srgbClr>
                  </a:outerShdw>
                </a:effectLst>
                <a:latin typeface="+mn-lt"/>
              </a:rPr>
              <a:t>;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4144670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0B20-CCE8-40BA-A80A-DA09B6812DAC}"/>
              </a:ext>
            </a:extLst>
          </p:cNvPr>
          <p:cNvSpPr>
            <a:spLocks noGrp="1"/>
          </p:cNvSpPr>
          <p:nvPr>
            <p:ph type="title"/>
          </p:nvPr>
        </p:nvSpPr>
        <p:spPr>
          <a:xfrm>
            <a:off x="457200" y="228600"/>
            <a:ext cx="8229600" cy="2114550"/>
          </a:xfrm>
        </p:spPr>
        <p:txBody>
          <a:bodyPr>
            <a:normAutofit/>
          </a:bodyPr>
          <a:lstStyle/>
          <a:p>
            <a:pPr algn="ct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The Times of Israel </a:t>
            </a:r>
            <a:br>
              <a:rPr lang="en-US" sz="3600" dirty="0">
                <a:solidFill>
                  <a:srgbClr val="00FFFF"/>
                </a:solidFill>
                <a:effectLst>
                  <a:outerShdw blurRad="38100" dist="38100" dir="2700000" algn="tl">
                    <a:srgbClr val="000000">
                      <a:alpha val="43137"/>
                    </a:srgbClr>
                  </a:outerShdw>
                </a:effectLst>
                <a:latin typeface="Calibri" panose="020F0502020204030204" pitchFamily="34" charset="0"/>
              </a:rPr>
            </a:b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April 6, 2017</a:t>
            </a:r>
            <a:br>
              <a:rPr lang="en-US" sz="3600" dirty="0">
                <a:solidFill>
                  <a:srgbClr val="00FFFF"/>
                </a:solidFill>
                <a:effectLst>
                  <a:outerShdw blurRad="38100" dist="38100" dir="2700000" algn="tl">
                    <a:srgbClr val="000000">
                      <a:alpha val="43137"/>
                    </a:srgbClr>
                  </a:outerShdw>
                </a:effectLst>
                <a:latin typeface="Calibri" panose="020F0502020204030204" pitchFamily="34" charset="0"/>
              </a:rPr>
            </a:br>
            <a:r>
              <a:rPr lang="en-US" dirty="0">
                <a:solidFill>
                  <a:schemeClr val="bg1"/>
                </a:solidFill>
                <a:effectLst>
                  <a:outerShdw blurRad="38100" dist="38100" dir="2700000" algn="tl">
                    <a:srgbClr val="000000">
                      <a:alpha val="43137"/>
                    </a:srgbClr>
                  </a:outerShdw>
                </a:effectLst>
                <a:cs typeface="Calibri" panose="020F0502020204030204" pitchFamily="34" charset="0"/>
              </a:rPr>
              <a:t> </a:t>
            </a:r>
            <a:r>
              <a:rPr lang="en-US" sz="2700" dirty="0">
                <a:solidFill>
                  <a:schemeClr val="bg1"/>
                </a:solidFill>
                <a:effectLst>
                  <a:outerShdw blurRad="38100" dist="38100" dir="2700000" algn="tl">
                    <a:srgbClr val="000000">
                      <a:alpha val="43137"/>
                    </a:srgbClr>
                  </a:outerShdw>
                </a:effectLst>
              </a:rPr>
              <a:t>In first, sheep slaughtered in Jerusalem Old City in reenactment of Passover sacrifice</a:t>
            </a:r>
          </a:p>
        </p:txBody>
      </p:sp>
      <p:sp>
        <p:nvSpPr>
          <p:cNvPr id="4" name="Rectangle 3">
            <a:extLst>
              <a:ext uri="{FF2B5EF4-FFF2-40B4-BE49-F238E27FC236}">
                <a16:creationId xmlns:a16="http://schemas.microsoft.com/office/drawing/2014/main" id="{4229B4CD-D11C-4140-BE37-E1EDEE7D0393}"/>
              </a:ext>
            </a:extLst>
          </p:cNvPr>
          <p:cNvSpPr/>
          <p:nvPr/>
        </p:nvSpPr>
        <p:spPr>
          <a:xfrm>
            <a:off x="446873" y="2478375"/>
            <a:ext cx="8250254" cy="3046988"/>
          </a:xfrm>
          <a:prstGeom prst="rect">
            <a:avLst/>
          </a:prstGeom>
        </p:spPr>
        <p:txBody>
          <a:bodyPr wrap="square">
            <a:spAutoFit/>
          </a:bodyPr>
          <a:lstStyle/>
          <a:p>
            <a:pPr algn="just"/>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With priests blowing silver trumpets, a group of religious Jews slaughtered a sheep on Thursday in Jerusalem’s Old City to demonstrate the traditional paschal sacrifice, the first time such a reenactment has been held inside the city walls in 2,000 years.”</a:t>
            </a:r>
          </a:p>
        </p:txBody>
      </p:sp>
      <p:sp>
        <p:nvSpPr>
          <p:cNvPr id="5" name="TextBox 4">
            <a:extLst>
              <a:ext uri="{FF2B5EF4-FFF2-40B4-BE49-F238E27FC236}">
                <a16:creationId xmlns:a16="http://schemas.microsoft.com/office/drawing/2014/main" id="{1F7CE0F7-2F4D-4B32-9D69-8F44E8A88E09}"/>
              </a:ext>
            </a:extLst>
          </p:cNvPr>
          <p:cNvSpPr txBox="1"/>
          <p:nvPr/>
        </p:nvSpPr>
        <p:spPr>
          <a:xfrm>
            <a:off x="485775" y="6043136"/>
            <a:ext cx="8172450" cy="738664"/>
          </a:xfrm>
          <a:prstGeom prst="rect">
            <a:avLst/>
          </a:prstGeom>
          <a:noFill/>
        </p:spPr>
        <p:txBody>
          <a:bodyPr wrap="square" rtlCol="0">
            <a:spAutoFit/>
          </a:bodyPr>
          <a:lstStyle/>
          <a:p>
            <a:pPr algn="ctr"/>
            <a:r>
              <a:rPr lang="en-US" sz="2100" dirty="0">
                <a:solidFill>
                  <a:schemeClr val="bg1"/>
                </a:solidFill>
                <a:effectLst>
                  <a:outerShdw blurRad="38100" dist="38100" dir="2700000" algn="tl">
                    <a:srgbClr val="000000">
                      <a:alpha val="43137"/>
                    </a:srgbClr>
                  </a:outerShdw>
                </a:effectLst>
                <a:latin typeface="Calibri" panose="020F0502020204030204" pitchFamily="34" charset="0"/>
              </a:rPr>
              <a:t>http://www.timesofisrael.com/in-a-first-sheep-slaughtered-in-jerusalem-old-city-in-reenactment-of-passover-sacrifice/#comments</a:t>
            </a:r>
          </a:p>
        </p:txBody>
      </p:sp>
    </p:spTree>
    <p:extLst>
      <p:ext uri="{BB962C8B-B14F-4D97-AF65-F5344CB8AC3E}">
        <p14:creationId xmlns:p14="http://schemas.microsoft.com/office/powerpoint/2010/main" val="314331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41286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a:extLst>
              <a:ext uri="{FF2B5EF4-FFF2-40B4-BE49-F238E27FC236}">
                <a16:creationId xmlns:a16="http://schemas.microsoft.com/office/drawing/2014/main" id="{E2617A88-FFD7-495B-BE22-10B44FAEBF7B}"/>
              </a:ext>
            </a:extLst>
          </p:cNvPr>
          <p:cNvSpPr>
            <a:spLocks noGrp="1" noChangeArrowheads="1"/>
          </p:cNvSpPr>
          <p:nvPr>
            <p:ph type="title"/>
          </p:nvPr>
        </p:nvSpPr>
        <p:spPr>
          <a:xfrm>
            <a:off x="685800" y="228600"/>
            <a:ext cx="7772400" cy="7620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THE STAGE IS BEING SET</a:t>
            </a:r>
          </a:p>
        </p:txBody>
      </p:sp>
      <p:sp>
        <p:nvSpPr>
          <p:cNvPr id="46086" name="Rectangle 3">
            <a:extLst>
              <a:ext uri="{FF2B5EF4-FFF2-40B4-BE49-F238E27FC236}">
                <a16:creationId xmlns:a16="http://schemas.microsoft.com/office/drawing/2014/main" id="{6C9FB5C5-35C5-4192-83CF-D96535033E46}"/>
              </a:ext>
            </a:extLst>
          </p:cNvPr>
          <p:cNvSpPr>
            <a:spLocks noGrp="1" noChangeArrowheads="1"/>
          </p:cNvSpPr>
          <p:nvPr>
            <p:ph idx="1"/>
          </p:nvPr>
        </p:nvSpPr>
        <p:spPr>
          <a:xfrm>
            <a:off x="342900" y="1143000"/>
            <a:ext cx="8458200" cy="4648200"/>
          </a:xfrm>
        </p:spPr>
        <p:txBody>
          <a:bodyPr>
            <a:normAutofit/>
          </a:bodyPr>
          <a:lstStyle/>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Rebirth of Israel in 1948</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Israel’s desire for peace</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Rebuild 3rd Jewish temple </a:t>
            </a:r>
          </a:p>
          <a:p>
            <a:pPr marL="457200" indent="-457200" fontAlgn="base">
              <a:lnSpc>
                <a:spcPct val="110000"/>
              </a:lnSpc>
              <a:spcBef>
                <a:spcPts val="0"/>
              </a:spcBef>
              <a:spcAft>
                <a:spcPts val="2400"/>
              </a:spcAft>
              <a:buClr>
                <a:srgbClr val="FF99FF"/>
              </a:buClr>
              <a:buAutoNum type="alphaUcPeriod"/>
            </a:pPr>
            <a:r>
              <a:rPr lang="en-US" altLang="en-US" sz="3200" dirty="0">
                <a:solidFill>
                  <a:srgbClr val="FFFFFF"/>
                </a:solidFill>
              </a:rPr>
              <a:t>Desire among some Jews to Restore the sacrificial system</a:t>
            </a:r>
          </a:p>
          <a:p>
            <a:pPr marL="0" lvl="1" indent="0" algn="ctr" eaLnBrk="1" hangingPunct="1">
              <a:lnSpc>
                <a:spcPct val="90000"/>
              </a:lnSpc>
              <a:buFontTx/>
              <a:buNone/>
            </a:pPr>
            <a:endParaRPr lang="en-US" altLang="en-US" dirty="0">
              <a:solidFill>
                <a:srgbClr val="FFFFFF"/>
              </a:solidFill>
            </a:endParaRPr>
          </a:p>
        </p:txBody>
      </p:sp>
    </p:spTree>
    <p:extLst>
      <p:ext uri="{BB962C8B-B14F-4D97-AF65-F5344CB8AC3E}">
        <p14:creationId xmlns:p14="http://schemas.microsoft.com/office/powerpoint/2010/main" val="2198330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975752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4056416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extLst>
      <p:ext uri="{BB962C8B-B14F-4D97-AF65-F5344CB8AC3E}">
        <p14:creationId xmlns:p14="http://schemas.microsoft.com/office/powerpoint/2010/main" val="1092186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but </a:t>
            </a:r>
            <a:r>
              <a:rPr lang="en-US" sz="3200" b="1" u="sng" dirty="0">
                <a:solidFill>
                  <a:srgbClr val="FFFFCC"/>
                </a:solidFill>
                <a:effectLst>
                  <a:outerShdw blurRad="38100" dist="38100" dir="2700000" algn="tl">
                    <a:srgbClr val="000000">
                      <a:alpha val="43137"/>
                    </a:srgbClr>
                  </a:outerShdw>
                </a:effectLst>
                <a:latin typeface="+mn-lt"/>
              </a:rPr>
              <a:t>in the middle of the week he will put a stop to sacrifice and grain offering; and on the wing of abominations</a:t>
            </a:r>
            <a:r>
              <a:rPr lang="en-US" sz="3200" dirty="0">
                <a:solidFill>
                  <a:schemeClr val="bg1"/>
                </a:solidFill>
                <a:effectLst>
                  <a:outerShdw blurRad="38100" dist="38100" dir="2700000" algn="tl">
                    <a:srgbClr val="000000">
                      <a:alpha val="43137"/>
                    </a:srgbClr>
                  </a:outerShdw>
                </a:effectLst>
                <a:latin typeface="+mn-lt"/>
              </a:rPr>
              <a:t>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3240252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extLst>
      <p:ext uri="{BB962C8B-B14F-4D97-AF65-F5344CB8AC3E}">
        <p14:creationId xmlns:p14="http://schemas.microsoft.com/office/powerpoint/2010/main" val="2364142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he will make a firm covenant with the many for one week, </a:t>
            </a:r>
            <a:r>
              <a:rPr lang="en-US" sz="3200" b="1" u="sng" dirty="0">
                <a:solidFill>
                  <a:srgbClr val="FFFFCC"/>
                </a:solidFill>
                <a:effectLst>
                  <a:outerShdw blurRad="38100" dist="38100" dir="2700000" algn="tl">
                    <a:srgbClr val="000000">
                      <a:alpha val="43137"/>
                    </a:srgbClr>
                  </a:outerShdw>
                </a:effectLst>
                <a:latin typeface="+mn-lt"/>
              </a:rPr>
              <a:t>but in the middle of the week</a:t>
            </a:r>
            <a:r>
              <a:rPr lang="en-US" sz="3200" dirty="0">
                <a:solidFill>
                  <a:schemeClr val="bg1"/>
                </a:solidFill>
                <a:effectLst>
                  <a:outerShdw blurRad="38100" dist="38100" dir="2700000" algn="tl">
                    <a:srgbClr val="000000">
                      <a:alpha val="43137"/>
                    </a:srgbClr>
                  </a:outerShdw>
                </a:effectLst>
                <a:latin typeface="+mn-lt"/>
              </a:rPr>
              <a:t>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027141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extLst>
      <p:ext uri="{BB962C8B-B14F-4D97-AF65-F5344CB8AC3E}">
        <p14:creationId xmlns:p14="http://schemas.microsoft.com/office/powerpoint/2010/main" val="3124257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but in the middle of the week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79591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9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600" b="1" u="sng" dirty="0">
                <a:solidFill>
                  <a:srgbClr val="FFFFCC"/>
                </a:solidFill>
                <a:effectLst>
                  <a:outerShdw blurRad="38100" dist="38100" dir="2700000" algn="tl">
                    <a:srgbClr val="000000">
                      <a:alpha val="43137"/>
                    </a:srgbClr>
                  </a:outerShdw>
                </a:effectLst>
                <a:latin typeface="+mn-lt"/>
              </a:rPr>
              <a:t>Seventy weeks</a:t>
            </a:r>
            <a:r>
              <a:rPr lang="en-US" sz="3600" dirty="0">
                <a:solidFill>
                  <a:schemeClr val="bg1"/>
                </a:solidFill>
                <a:effectLst>
                  <a:outerShdw blurRad="38100" dist="38100" dir="2700000" algn="tl">
                    <a:srgbClr val="000000">
                      <a:alpha val="43137"/>
                    </a:srgbClr>
                  </a:outerShdw>
                </a:effectLst>
                <a:latin typeface="+mn-lt"/>
              </a:rPr>
              <a:t> have been decreed for your people and your holy city, to finish the transgression, to make an end of sin, to make atonement for iniquity, to bring in everlasting righteousness, to seal up vision and prophecy and to anoint the most holy </a:t>
            </a:r>
            <a:r>
              <a:rPr lang="en-US" sz="3600" i="1" dirty="0">
                <a:solidFill>
                  <a:schemeClr val="bg1"/>
                </a:solidFill>
                <a:effectLst>
                  <a:outerShdw blurRad="38100" dist="38100" dir="2700000" algn="tl">
                    <a:srgbClr val="000000">
                      <a:alpha val="43137"/>
                    </a:srgbClr>
                  </a:outerShdw>
                </a:effectLst>
                <a:latin typeface="+mn-lt"/>
              </a:rPr>
              <a:t>place</a:t>
            </a:r>
            <a:r>
              <a:rPr lang="en-US" sz="3600" dirty="0">
                <a:solidFill>
                  <a:schemeClr val="bg1"/>
                </a:solidFill>
                <a:effectLst>
                  <a:outerShdw blurRad="38100" dist="38100" dir="2700000" algn="tl">
                    <a:srgbClr val="000000">
                      <a:alpha val="43137"/>
                    </a:srgbClr>
                  </a:outerShdw>
                </a:effectLst>
                <a:latin typeface="+mn-lt"/>
              </a:rPr>
              <a:t>.</a:t>
            </a:r>
            <a:endParaRPr lang="en-US" sz="3600" dirty="0">
              <a:solidFill>
                <a:schemeClr val="bg1"/>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814335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2nd Coming (Rev. 19:11-21)</a:t>
            </a:r>
          </a:p>
        </p:txBody>
      </p:sp>
    </p:spTree>
    <p:extLst>
      <p:ext uri="{BB962C8B-B14F-4D97-AF65-F5344CB8AC3E}">
        <p14:creationId xmlns:p14="http://schemas.microsoft.com/office/powerpoint/2010/main" val="35453824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t>
            </a:r>
            <a:r>
              <a:rPr lang="en-US" sz="3200" b="1" u="sng" dirty="0">
                <a:solidFill>
                  <a:srgbClr val="FFFFCC"/>
                </a:solidFill>
                <a:effectLst>
                  <a:outerShdw blurRad="38100" dist="38100" dir="2700000" algn="tl">
                    <a:srgbClr val="000000">
                      <a:alpha val="43137"/>
                    </a:srgbClr>
                  </a:outerShdw>
                </a:effectLst>
                <a:latin typeface="+mn-lt"/>
              </a:rPr>
              <a:t>a complete destruction, one that is decreed, is poured out on the one who makes desolate</a:t>
            </a:r>
            <a:r>
              <a:rPr lang="en-US" sz="3200" dirty="0">
                <a:solidFill>
                  <a:schemeClr val="bg1"/>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2344186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19:20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the beast was seized, and with him the false prophet who performed the signs in his presence, by which he deceived those who had received the mark of the beast and those who worshiped his image; these two were thrown alive into the lake of fire which burns with brimstone.</a:t>
            </a:r>
          </a:p>
        </p:txBody>
      </p:sp>
    </p:spTree>
    <p:extLst>
      <p:ext uri="{BB962C8B-B14F-4D97-AF65-F5344CB8AC3E}">
        <p14:creationId xmlns:p14="http://schemas.microsoft.com/office/powerpoint/2010/main" val="924538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7620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533400" y="1143001"/>
            <a:ext cx="8077200" cy="4343400"/>
          </a:xfrm>
        </p:spPr>
        <p:txBody>
          <a:bodyPr/>
          <a:lstStyle/>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Rebuilt temple (Rev. 11:1-2)</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Division of the Tribulation into two 3½ year periods (Rev. 11:2. 13:5, 11:3, 12:6, 14)</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Antichrist  (Rev. 13:1-10)</a:t>
            </a:r>
          </a:p>
          <a:p>
            <a:pPr marL="457200" indent="-457200" fontAlgn="base">
              <a:spcBef>
                <a:spcPts val="0"/>
              </a:spcBef>
              <a:spcAft>
                <a:spcPts val="2400"/>
              </a:spcAft>
              <a:buClr>
                <a:srgbClr val="FF99FF"/>
              </a:buClr>
              <a:buAutoNum type="alphaUcPeriod"/>
            </a:pPr>
            <a:r>
              <a:rPr lang="en-US" altLang="en-US" sz="3200" dirty="0">
                <a:solidFill>
                  <a:srgbClr val="FFFFFF"/>
                </a:solidFill>
                <a:latin typeface="Calibri" panose="020F0502020204030204" pitchFamily="34" charset="0"/>
              </a:rPr>
              <a:t>Destruction of Antichrist (Rev. 19:20)</a:t>
            </a:r>
          </a:p>
          <a:p>
            <a:pPr marL="457200" indent="-457200" fontAlgn="base">
              <a:spcBef>
                <a:spcPts val="0"/>
              </a:spcBef>
              <a:spcAft>
                <a:spcPts val="2400"/>
              </a:spcAft>
              <a:buClr>
                <a:srgbClr val="FF99FF"/>
              </a:buClr>
              <a:buAutoNum type="alphaUcPeriod"/>
            </a:pPr>
            <a:r>
              <a:rPr lang="en-US" altLang="en-US" sz="3200" b="1" u="sng" dirty="0">
                <a:solidFill>
                  <a:srgbClr val="FFFFCC"/>
                </a:solidFill>
                <a:latin typeface="Calibri" panose="020F0502020204030204" pitchFamily="34" charset="0"/>
              </a:rPr>
              <a:t>2nd Coming (Rev. 19:11-21)</a:t>
            </a:r>
          </a:p>
        </p:txBody>
      </p:sp>
    </p:spTree>
    <p:extLst>
      <p:ext uri="{BB962C8B-B14F-4D97-AF65-F5344CB8AC3E}">
        <p14:creationId xmlns:p14="http://schemas.microsoft.com/office/powerpoint/2010/main" val="2564462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a:t>
            </a:r>
            <a:r>
              <a:rPr lang="en-US" sz="3200" b="1" u="sng" dirty="0">
                <a:solidFill>
                  <a:srgbClr val="FFFFCC"/>
                </a:solidFill>
                <a:effectLst>
                  <a:outerShdw blurRad="38100" dist="38100" dir="2700000" algn="tl">
                    <a:srgbClr val="000000">
                      <a:alpha val="43137"/>
                    </a:srgbClr>
                  </a:outerShdw>
                </a:effectLst>
                <a:latin typeface="+mn-lt"/>
              </a:rPr>
              <a:t>he</a:t>
            </a:r>
            <a:r>
              <a:rPr lang="en-US" sz="3200" dirty="0">
                <a:solidFill>
                  <a:schemeClr val="bg1"/>
                </a:solidFill>
                <a:effectLst>
                  <a:outerShdw blurRad="38100" dist="38100" dir="2700000" algn="tl">
                    <a:srgbClr val="000000">
                      <a:alpha val="43137"/>
                    </a:srgbClr>
                  </a:outerShdw>
                </a:effectLst>
                <a:latin typeface="+mn-lt"/>
              </a:rPr>
              <a:t> will make a firm covenant with the many for one week, but in the middle of the week he will put a stop to sacrifice and grain offering; and on the wing of abominations </a:t>
            </a:r>
            <a:r>
              <a:rPr lang="en-US" sz="3200" i="1" dirty="0">
                <a:solidFill>
                  <a:schemeClr val="bg1"/>
                </a:solidFill>
                <a:effectLst>
                  <a:outerShdw blurRad="38100" dist="38100" dir="2700000" algn="tl">
                    <a:srgbClr val="000000">
                      <a:alpha val="43137"/>
                    </a:srgbClr>
                  </a:outerShdw>
                </a:effectLst>
                <a:latin typeface="+mn-lt"/>
              </a:rPr>
              <a:t>will come</a:t>
            </a:r>
            <a:r>
              <a:rPr lang="en-US" sz="3200" dirty="0">
                <a:solidFill>
                  <a:schemeClr val="bg1"/>
                </a:solidFill>
                <a:effectLst>
                  <a:outerShdw blurRad="38100" dist="38100" dir="2700000" algn="tl">
                    <a:srgbClr val="000000">
                      <a:alpha val="43137"/>
                    </a:srgbClr>
                  </a:outerShdw>
                </a:effectLst>
                <a:latin typeface="+mn-lt"/>
              </a:rPr>
              <a:t> one who makes desolate, even until </a:t>
            </a:r>
            <a:r>
              <a:rPr lang="en-US" sz="3200" b="1" u="sng" dirty="0">
                <a:solidFill>
                  <a:srgbClr val="FFFFCC"/>
                </a:solidFill>
                <a:effectLst>
                  <a:outerShdw blurRad="38100" dist="38100" dir="2700000" algn="tl">
                    <a:srgbClr val="000000">
                      <a:alpha val="43137"/>
                    </a:srgbClr>
                  </a:outerShdw>
                </a:effectLst>
                <a:latin typeface="+mn-lt"/>
              </a:rPr>
              <a:t>a complete destruction, one that is decreed, is poured out on the one who makes desolate</a:t>
            </a:r>
            <a:r>
              <a:rPr lang="en-US" sz="3200" dirty="0">
                <a:solidFill>
                  <a:schemeClr val="bg1"/>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10903486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19:20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And the beast was seized, and with him the false prophet who performed the signs in his presence, by which he deceived those who had received the mark of the beast and those who worshiped his image; these two were thrown alive into the lake of fire which burns with brimstone.</a:t>
            </a:r>
          </a:p>
        </p:txBody>
      </p:sp>
    </p:spTree>
    <p:extLst>
      <p:ext uri="{BB962C8B-B14F-4D97-AF65-F5344CB8AC3E}">
        <p14:creationId xmlns:p14="http://schemas.microsoft.com/office/powerpoint/2010/main" val="13191939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5" y="746528"/>
            <a:ext cx="8900931" cy="5364945"/>
          </a:xfrm>
          <a:prstGeom prst="rect">
            <a:avLst/>
          </a:prstGeom>
          <a:solidFill>
            <a:schemeClr val="tx1"/>
          </a:solidFill>
        </p:spPr>
      </p:pic>
    </p:spTree>
    <p:extLst>
      <p:ext uri="{BB962C8B-B14F-4D97-AF65-F5344CB8AC3E}">
        <p14:creationId xmlns:p14="http://schemas.microsoft.com/office/powerpoint/2010/main" val="2746469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chemeClr val="bg1"/>
                </a:solidFill>
                <a:effectLst>
                  <a:outerShdw blurRad="38100" dist="38100" dir="2700000" algn="tl">
                    <a:srgbClr val="000000">
                      <a:alpha val="43137"/>
                    </a:srgbClr>
                  </a:outerShdw>
                </a:effectLst>
                <a:latin typeface="Calibri" panose="020F0502020204030204" pitchFamily="34" charset="0"/>
                <a:ea typeface="+mj-ea"/>
                <a:cs typeface="+mj-cs"/>
              </a:rPr>
              <a:t>Revelation 1:19 (NASB)</a:t>
            </a:r>
          </a:p>
          <a:p>
            <a:pPr algn="just">
              <a:spcAft>
                <a:spcPts val="1000"/>
              </a:spcAft>
            </a:pPr>
            <a:r>
              <a:rPr lang="en-US" sz="4000" dirty="0">
                <a:solidFill>
                  <a:schemeClr val="bg1"/>
                </a:solidFill>
              </a:rPr>
              <a:t>Therefore write the things which you have </a:t>
            </a:r>
            <a:r>
              <a:rPr lang="en-US" sz="4000" b="1" u="sng" dirty="0">
                <a:solidFill>
                  <a:srgbClr val="FFFFCC"/>
                </a:solidFill>
              </a:rPr>
              <a:t>seen</a:t>
            </a:r>
            <a:r>
              <a:rPr lang="en-US" sz="4000" dirty="0">
                <a:solidFill>
                  <a:schemeClr val="bg1"/>
                </a:solidFill>
              </a:rPr>
              <a:t>, and the things which </a:t>
            </a:r>
            <a:r>
              <a:rPr lang="en-US" sz="4000" b="1" u="sng" dirty="0">
                <a:solidFill>
                  <a:srgbClr val="FFFFCC"/>
                </a:solidFill>
              </a:rPr>
              <a:t>are</a:t>
            </a:r>
            <a:r>
              <a:rPr lang="en-US" sz="4000" dirty="0">
                <a:solidFill>
                  <a:schemeClr val="bg1"/>
                </a:solidFill>
              </a:rPr>
              <a:t>, and the things which </a:t>
            </a:r>
            <a:r>
              <a:rPr lang="en-US" sz="4000" b="1" u="sng" dirty="0">
                <a:solidFill>
                  <a:srgbClr val="FFFFCC"/>
                </a:solidFill>
              </a:rPr>
              <a:t>will take place after these things</a:t>
            </a:r>
            <a:r>
              <a:rPr lang="en-US" sz="4000" dirty="0">
                <a:solidFill>
                  <a:schemeClr val="bg1"/>
                </a:solidFill>
              </a:rPr>
              <a:t>.</a:t>
            </a:r>
            <a:endParaRPr lang="en-US" sz="40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242465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864F0D2-333F-4DAE-8963-577B6F58A1BE}"/>
              </a:ext>
            </a:extLst>
          </p:cNvPr>
          <p:cNvSpPr>
            <a:spLocks noGrp="1" noChangeArrowheads="1"/>
          </p:cNvSpPr>
          <p:nvPr>
            <p:ph type="title"/>
          </p:nvPr>
        </p:nvSpPr>
        <p:spPr/>
        <p:txBody>
          <a:bodyPr>
            <a:normAutofit/>
          </a:bodyPr>
          <a:lstStyle/>
          <a:p>
            <a:pPr algn="ctr"/>
            <a:r>
              <a:rPr lang="en-US" altLang="en-US" sz="3600" b="1" dirty="0">
                <a:solidFill>
                  <a:schemeClr val="bg1"/>
                </a:solidFill>
              </a:rPr>
              <a:t>Rev 1:19</a:t>
            </a:r>
          </a:p>
        </p:txBody>
      </p:sp>
      <p:sp>
        <p:nvSpPr>
          <p:cNvPr id="125955" name="Rectangle 3">
            <a:extLst>
              <a:ext uri="{FF2B5EF4-FFF2-40B4-BE49-F238E27FC236}">
                <a16:creationId xmlns:a16="http://schemas.microsoft.com/office/drawing/2014/main" id="{FE2581F1-0F27-4FAC-AEDA-0E2238A34B9D}"/>
              </a:ext>
            </a:extLst>
          </p:cNvPr>
          <p:cNvSpPr>
            <a:spLocks noGrp="1" noChangeArrowheads="1"/>
          </p:cNvSpPr>
          <p:nvPr>
            <p:ph type="body" idx="1"/>
          </p:nvPr>
        </p:nvSpPr>
        <p:spPr/>
        <p:txBody>
          <a:bodyPr/>
          <a:lstStyle/>
          <a:p>
            <a:pPr>
              <a:defRPr/>
            </a:pPr>
            <a:endParaRPr lang="en-US" dirty="0"/>
          </a:p>
          <a:p>
            <a:pPr>
              <a:defRPr/>
            </a:pPr>
            <a:r>
              <a:rPr lang="en-US" sz="3600" dirty="0">
                <a:solidFill>
                  <a:schemeClr val="bg1"/>
                </a:solidFill>
              </a:rPr>
              <a:t>Seen (1)</a:t>
            </a:r>
          </a:p>
          <a:p>
            <a:pPr>
              <a:defRPr/>
            </a:pPr>
            <a:endParaRPr lang="en-US" sz="3600" dirty="0">
              <a:solidFill>
                <a:schemeClr val="bg1"/>
              </a:solidFill>
            </a:endParaRPr>
          </a:p>
          <a:p>
            <a:pPr>
              <a:defRPr/>
            </a:pPr>
            <a:r>
              <a:rPr lang="en-US" sz="3600" dirty="0">
                <a:solidFill>
                  <a:schemeClr val="bg1"/>
                </a:solidFill>
              </a:rPr>
              <a:t>Are (2</a:t>
            </a:r>
            <a:r>
              <a:rPr lang="en-US" sz="3600" dirty="0">
                <a:solidFill>
                  <a:schemeClr val="bg1"/>
                </a:solidFill>
                <a:cs typeface="Times New Roman" charset="0"/>
              </a:rPr>
              <a:t>–3)</a:t>
            </a:r>
            <a:endParaRPr lang="en-US" sz="3600" dirty="0">
              <a:solidFill>
                <a:schemeClr val="bg1"/>
              </a:solidFill>
            </a:endParaRPr>
          </a:p>
          <a:p>
            <a:pPr>
              <a:defRPr/>
            </a:pPr>
            <a:endParaRPr lang="en-US" sz="3600" dirty="0">
              <a:solidFill>
                <a:schemeClr val="bg1"/>
              </a:solidFill>
            </a:endParaRPr>
          </a:p>
          <a:p>
            <a:pPr>
              <a:defRPr/>
            </a:pPr>
            <a:r>
              <a:rPr lang="en-US" sz="3600" dirty="0">
                <a:solidFill>
                  <a:schemeClr val="bg1"/>
                </a:solidFill>
              </a:rPr>
              <a:t>After these things (4</a:t>
            </a:r>
            <a:r>
              <a:rPr lang="en-US" sz="3600" dirty="0">
                <a:solidFill>
                  <a:schemeClr val="bg1"/>
                </a:solidFill>
                <a:cs typeface="Times New Roman" charset="0"/>
              </a:rPr>
              <a:t>–22)</a:t>
            </a:r>
          </a:p>
        </p:txBody>
      </p:sp>
    </p:spTree>
    <p:extLst>
      <p:ext uri="{BB962C8B-B14F-4D97-AF65-F5344CB8AC3E}">
        <p14:creationId xmlns:p14="http://schemas.microsoft.com/office/powerpoint/2010/main" val="3460980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a:solidFill>
                  <a:schemeClr val="bg1"/>
                </a:solidFill>
                <a:effectLst>
                  <a:outerShdw blurRad="38100" dist="38100" dir="2700000" algn="tl">
                    <a:srgbClr val="000000">
                      <a:alpha val="43137"/>
                    </a:srgbClr>
                  </a:outerShdw>
                </a:effectLst>
                <a:latin typeface="Calibri" panose="020F0502020204030204" pitchFamily="34" charset="0"/>
                <a:ea typeface="+mj-ea"/>
                <a:cs typeface="+mj-cs"/>
              </a:rPr>
              <a:t>Revelation 4:1 </a:t>
            </a:r>
            <a:r>
              <a:rPr lang="en-US" sz="4000" dirty="0">
                <a:solidFill>
                  <a:schemeClr val="bg1"/>
                </a:solidFill>
                <a:effectLst>
                  <a:outerShdw blurRad="38100" dist="38100" dir="2700000" algn="tl">
                    <a:srgbClr val="000000">
                      <a:alpha val="43137"/>
                    </a:srgbClr>
                  </a:outerShdw>
                </a:effectLst>
                <a:latin typeface="Calibri" panose="020F0502020204030204" pitchFamily="34" charset="0"/>
                <a:ea typeface="+mj-ea"/>
                <a:cs typeface="+mj-cs"/>
              </a:rPr>
              <a:t>(NASB)</a:t>
            </a:r>
          </a:p>
          <a:p>
            <a:pPr algn="just">
              <a:spcAft>
                <a:spcPts val="1000"/>
              </a:spcAft>
            </a:pPr>
            <a:r>
              <a:rPr lang="en-US" sz="4000" b="1" u="sng" dirty="0">
                <a:solidFill>
                  <a:srgbClr val="FFFFCC"/>
                </a:solidFill>
              </a:rPr>
              <a:t>After these things</a:t>
            </a:r>
            <a:r>
              <a:rPr lang="en-US" sz="4000" dirty="0">
                <a:solidFill>
                  <a:schemeClr val="bg1"/>
                </a:solidFill>
              </a:rPr>
              <a:t> I looked, and behold, a door standing open in heaven, and the first voice which I had heard, like the sound of a trumpet speaking with me, said, “Come up here, and I will show you what must take place </a:t>
            </a:r>
            <a:r>
              <a:rPr lang="en-US" sz="4000" b="1" u="sng" dirty="0">
                <a:solidFill>
                  <a:srgbClr val="FFFFCC"/>
                </a:solidFill>
              </a:rPr>
              <a:t>after these things</a:t>
            </a:r>
            <a:r>
              <a:rPr lang="en-US" sz="4000" dirty="0">
                <a:solidFill>
                  <a:schemeClr val="bg1"/>
                </a:solidFill>
              </a:rPr>
              <a:t>.”</a:t>
            </a:r>
          </a:p>
        </p:txBody>
      </p:sp>
    </p:spTree>
    <p:extLst>
      <p:ext uri="{BB962C8B-B14F-4D97-AF65-F5344CB8AC3E}">
        <p14:creationId xmlns:p14="http://schemas.microsoft.com/office/powerpoint/2010/main" val="41556034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7EF279-3AAA-4F39-BD92-436095F20539}"/>
              </a:ext>
            </a:extLst>
          </p:cNvPr>
          <p:cNvSpPr>
            <a:spLocks noGrp="1" noChangeArrowheads="1"/>
          </p:cNvSpPr>
          <p:nvPr>
            <p:ph type="title"/>
          </p:nvPr>
        </p:nvSpPr>
        <p:spPr/>
        <p:txBody>
          <a:bodyPr>
            <a:normAutofit/>
          </a:bodyPr>
          <a:lstStyle/>
          <a:p>
            <a:pPr algn="ctr" eaLnBrk="1" hangingPunct="1"/>
            <a:r>
              <a:rPr lang="en-US" altLang="en-US" sz="3600" dirty="0">
                <a:solidFill>
                  <a:schemeClr val="bg1"/>
                </a:solidFill>
              </a:rPr>
              <a:t>The Missing Church</a:t>
            </a:r>
          </a:p>
        </p:txBody>
      </p:sp>
      <p:sp>
        <p:nvSpPr>
          <p:cNvPr id="25603" name="Rectangle 3">
            <a:extLst>
              <a:ext uri="{FF2B5EF4-FFF2-40B4-BE49-F238E27FC236}">
                <a16:creationId xmlns:a16="http://schemas.microsoft.com/office/drawing/2014/main" id="{FE201ED0-2C19-4C74-89FC-C8F665E8C852}"/>
              </a:ext>
            </a:extLst>
          </p:cNvPr>
          <p:cNvSpPr>
            <a:spLocks noGrp="1" noChangeArrowheads="1"/>
          </p:cNvSpPr>
          <p:nvPr>
            <p:ph type="body" sz="half" idx="1"/>
          </p:nvPr>
        </p:nvSpPr>
        <p:spPr>
          <a:xfrm>
            <a:off x="1169988" y="1946275"/>
            <a:ext cx="3097212" cy="4114800"/>
          </a:xfrm>
        </p:spPr>
        <p:txBody>
          <a:bodyPr>
            <a:normAutofit/>
          </a:bodyPr>
          <a:lstStyle/>
          <a:p>
            <a:pPr eaLnBrk="1" hangingPunct="1">
              <a:defRPr/>
            </a:pPr>
            <a:r>
              <a:rPr lang="en-US" sz="3200" dirty="0">
                <a:solidFill>
                  <a:schemeClr val="bg1"/>
                </a:solidFill>
              </a:rPr>
              <a:t>Rev 4-19</a:t>
            </a:r>
          </a:p>
          <a:p>
            <a:pPr eaLnBrk="1" hangingPunct="1">
              <a:buFont typeface="Wingdings" panose="05000000000000000000" pitchFamily="2" charset="2"/>
              <a:buNone/>
              <a:defRPr/>
            </a:pPr>
            <a:endParaRPr lang="en-US" sz="3200" dirty="0">
              <a:solidFill>
                <a:schemeClr val="bg1"/>
              </a:solidFill>
            </a:endParaRPr>
          </a:p>
          <a:p>
            <a:pPr eaLnBrk="1" hangingPunct="1">
              <a:defRPr/>
            </a:pPr>
            <a:r>
              <a:rPr lang="en-US" sz="3200" dirty="0">
                <a:solidFill>
                  <a:schemeClr val="bg1"/>
                </a:solidFill>
              </a:rPr>
              <a:t>Rev 13:9</a:t>
            </a:r>
          </a:p>
          <a:p>
            <a:pPr eaLnBrk="1" hangingPunct="1">
              <a:buFont typeface="Wingdings" panose="05000000000000000000" pitchFamily="2" charset="2"/>
              <a:buNone/>
              <a:defRPr/>
            </a:pPr>
            <a:endParaRPr lang="en-US" sz="3200" dirty="0">
              <a:solidFill>
                <a:schemeClr val="bg1"/>
              </a:solidFill>
            </a:endParaRPr>
          </a:p>
          <a:p>
            <a:pPr eaLnBrk="1" hangingPunct="1">
              <a:defRPr/>
            </a:pPr>
            <a:r>
              <a:rPr lang="en-US" sz="3200" dirty="0">
                <a:solidFill>
                  <a:schemeClr val="bg1"/>
                </a:solidFill>
              </a:rPr>
              <a:t>Revelation’s Jewish nature</a:t>
            </a:r>
          </a:p>
        </p:txBody>
      </p:sp>
      <p:pic>
        <p:nvPicPr>
          <p:cNvPr id="52228" name="Picture 5" descr="08">
            <a:extLst>
              <a:ext uri="{FF2B5EF4-FFF2-40B4-BE49-F238E27FC236}">
                <a16:creationId xmlns:a16="http://schemas.microsoft.com/office/drawing/2014/main" id="{2FF75022-0C8F-46D2-91A3-5C4A21D1FD23}"/>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5882" r="14706" b="9558"/>
          <a:stretch>
            <a:fillRect/>
          </a:stretch>
        </p:blipFill>
        <p:spPr>
          <a:xfrm>
            <a:off x="4648200" y="2209800"/>
            <a:ext cx="4114800" cy="3124200"/>
          </a:xfrm>
        </p:spPr>
      </p:pic>
    </p:spTree>
    <p:extLst>
      <p:ext uri="{BB962C8B-B14F-4D97-AF65-F5344CB8AC3E}">
        <p14:creationId xmlns:p14="http://schemas.microsoft.com/office/powerpoint/2010/main" val="7967249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4264178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rPr>
              <a:t>Seventy weeks have been decreed </a:t>
            </a:r>
            <a:r>
              <a:rPr lang="en-US" sz="3200" b="1" u="sng" dirty="0">
                <a:solidFill>
                  <a:srgbClr val="FFFFCC"/>
                </a:solidFill>
                <a:effectLst>
                  <a:outerShdw blurRad="38100" dist="38100" dir="2700000" algn="tl">
                    <a:srgbClr val="000000">
                      <a:alpha val="43137"/>
                    </a:srgbClr>
                  </a:outerShdw>
                </a:effectLst>
                <a:latin typeface="+mn-lt"/>
              </a:rPr>
              <a:t>for your people and your holy city</a:t>
            </a:r>
            <a:r>
              <a:rPr lang="en-US" sz="3200" dirty="0">
                <a:solidFill>
                  <a:schemeClr val="bg1"/>
                </a:solidFill>
                <a:effectLst>
                  <a:outerShdw blurRad="38100" dist="38100" dir="2700000" algn="tl">
                    <a:srgbClr val="000000">
                      <a:alpha val="43137"/>
                    </a:srgbClr>
                  </a:outerShdw>
                </a:effectLst>
                <a:latin typeface="+mn-lt"/>
              </a:rPr>
              <a:t>, to finish the transgression, to make an end of sin, to make atonement for iniquity, to bring in everlasting righteousness, to seal up vision and prophecy and to anoint the most holy </a:t>
            </a:r>
            <a:r>
              <a:rPr lang="en-US" sz="3200" i="1" dirty="0">
                <a:solidFill>
                  <a:schemeClr val="bg1"/>
                </a:solidFill>
                <a:effectLst>
                  <a:outerShdw blurRad="38100" dist="38100" dir="2700000" algn="tl">
                    <a:srgbClr val="000000">
                      <a:alpha val="43137"/>
                    </a:srgbClr>
                  </a:outerShdw>
                </a:effectLst>
                <a:latin typeface="+mn-lt"/>
              </a:rPr>
              <a:t>place</a:t>
            </a:r>
            <a:r>
              <a:rPr lang="en-US" sz="3200" dirty="0">
                <a:solidFill>
                  <a:schemeClr val="bg1"/>
                </a:solidFill>
                <a:effectLst>
                  <a:outerShdw blurRad="38100" dist="38100" dir="2700000" algn="tl">
                    <a:srgbClr val="000000">
                      <a:alpha val="43137"/>
                    </a:srgbClr>
                  </a:outerShdw>
                </a:effectLst>
                <a:latin typeface="+mn-lt"/>
              </a:rPr>
              <a:t>.</a:t>
            </a:r>
            <a:endParaRPr lang="en-US" sz="3200" dirty="0">
              <a:solidFill>
                <a:schemeClr val="bg1"/>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27109814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1" y="521095"/>
            <a:ext cx="8762999" cy="5815810"/>
          </a:xfrm>
          <a:prstGeom prst="rect">
            <a:avLst/>
          </a:prstGeom>
          <a:solidFill>
            <a:schemeClr val="tx1"/>
          </a:solidFill>
          <a:ln>
            <a:noFill/>
          </a:ln>
        </p:spPr>
      </p:pic>
    </p:spTree>
    <p:extLst>
      <p:ext uri="{BB962C8B-B14F-4D97-AF65-F5344CB8AC3E}">
        <p14:creationId xmlns:p14="http://schemas.microsoft.com/office/powerpoint/2010/main" val="19566056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11993856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9:24 (NASB)</a:t>
            </a:r>
          </a:p>
          <a:p>
            <a:pPr algn="just">
              <a:spcAft>
                <a:spcPts val="1000"/>
              </a:spcAft>
            </a:pPr>
            <a:r>
              <a:rPr lang="en-US" sz="3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Seventy weeks have been decreed for your people and your holy city, </a:t>
            </a:r>
            <a:r>
              <a:rPr lang="en-US" sz="3200" b="1" u="sng" dirty="0">
                <a:solidFill>
                  <a:srgbClr val="FFFFCC"/>
                </a:solidFill>
                <a:effectLst>
                  <a:outerShdw blurRad="38100" dist="38100" dir="2700000" algn="tl">
                    <a:srgbClr val="000000">
                      <a:alpha val="43137"/>
                    </a:srgbClr>
                  </a:outerShdw>
                </a:effectLst>
                <a:latin typeface="+mn-lt"/>
                <a:cs typeface="Times New Roman" panose="02020603050405020304" pitchFamily="18" charset="0"/>
              </a:rPr>
              <a:t>to finish the transgression, to make an end of sin, to make atonement for iniquity, to bring in everlasting righteousness, to seal up vision and prophecy and to anoint the most holy place</a:t>
            </a:r>
            <a:r>
              <a:rPr lang="en-US" sz="3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p>
        </p:txBody>
      </p:sp>
    </p:spTree>
    <p:extLst>
      <p:ext uri="{BB962C8B-B14F-4D97-AF65-F5344CB8AC3E}">
        <p14:creationId xmlns:p14="http://schemas.microsoft.com/office/powerpoint/2010/main" val="16387615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381000" y="228600"/>
            <a:ext cx="83820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6 Prophecies WILL BE 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952500" y="1143000"/>
            <a:ext cx="7239000" cy="3962400"/>
          </a:xfrm>
        </p:spPr>
        <p:txBody>
          <a:bodyPr/>
          <a:lstStyle/>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lnSpc>
                <a:spcPct val="100000"/>
              </a:lnSpc>
              <a:spcBef>
                <a:spcPts val="0"/>
              </a:spcBef>
              <a:spcAft>
                <a:spcPts val="1200"/>
              </a:spcAft>
              <a:buClr>
                <a:srgbClr val="00FFFF"/>
              </a:buClr>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5867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2400" dirty="0">
                <a:solidFill>
                  <a:srgbClr val="FFFFFF"/>
                </a:solidFill>
                <a:latin typeface="Calibri" panose="020F0502020204030204" pitchFamily="34" charset="0"/>
              </a:rPr>
              <a:t>Arnold </a:t>
            </a:r>
            <a:r>
              <a:rPr lang="en-US" altLang="en-US" sz="2400" dirty="0" err="1">
                <a:solidFill>
                  <a:srgbClr val="FFFFFF"/>
                </a:solidFill>
                <a:latin typeface="Calibri" panose="020F0502020204030204" pitchFamily="34" charset="0"/>
              </a:rPr>
              <a:t>Fructenbaum</a:t>
            </a:r>
            <a:r>
              <a:rPr lang="en-US" altLang="en-US" sz="2400" dirty="0">
                <a:solidFill>
                  <a:srgbClr val="FFFFFF"/>
                </a:solidFill>
                <a:latin typeface="Calibri" panose="020F0502020204030204" pitchFamily="34" charset="0"/>
              </a:rPr>
              <a:t>, </a:t>
            </a:r>
            <a:r>
              <a:rPr lang="en-US" altLang="en-US" sz="2400" i="1" dirty="0">
                <a:solidFill>
                  <a:srgbClr val="FFFFFF"/>
                </a:solidFill>
                <a:latin typeface="Calibri" panose="020F0502020204030204" pitchFamily="34" charset="0"/>
              </a:rPr>
              <a:t>Footsteps of the Messiah, </a:t>
            </a:r>
            <a:r>
              <a:rPr lang="en-US" altLang="en-US" sz="2400" dirty="0">
                <a:solidFill>
                  <a:srgbClr val="FFFFFF"/>
                </a:solidFill>
                <a:latin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5" y="152400"/>
            <a:ext cx="684945" cy="914400"/>
          </a:xfrm>
          <a:prstGeom prst="rect">
            <a:avLst/>
          </a:prstGeom>
        </p:spPr>
      </p:pic>
    </p:spTree>
    <p:extLst>
      <p:ext uri="{BB962C8B-B14F-4D97-AF65-F5344CB8AC3E}">
        <p14:creationId xmlns:p14="http://schemas.microsoft.com/office/powerpoint/2010/main" val="17299581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1" y="521095"/>
            <a:ext cx="8762999" cy="5815810"/>
          </a:xfrm>
          <a:prstGeom prst="rect">
            <a:avLst/>
          </a:prstGeom>
          <a:solidFill>
            <a:schemeClr val="tx1"/>
          </a:solidFill>
          <a:ln>
            <a:noFill/>
          </a:ln>
        </p:spPr>
      </p:pic>
    </p:spTree>
    <p:extLst>
      <p:ext uri="{BB962C8B-B14F-4D97-AF65-F5344CB8AC3E}">
        <p14:creationId xmlns:p14="http://schemas.microsoft.com/office/powerpoint/2010/main" val="25637223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2B763C6-3587-410E-B3BA-AA58F050F564}"/>
              </a:ext>
            </a:extLst>
          </p:cNvPr>
          <p:cNvSpPr>
            <a:spLocks noGrp="1"/>
          </p:cNvSpPr>
          <p:nvPr>
            <p:ph type="title"/>
          </p:nvPr>
        </p:nvSpPr>
        <p:spPr>
          <a:xfrm>
            <a:off x="685800" y="2857500"/>
            <a:ext cx="7772400" cy="1143000"/>
          </a:xfrm>
        </p:spPr>
        <p:txBody>
          <a:bodyPr/>
          <a:lstStyle/>
          <a:p>
            <a:pPr algn="ctr"/>
            <a:r>
              <a:rPr lang="en-US" altLang="en-US" sz="5400" dirty="0">
                <a:solidFill>
                  <a:srgbClr val="00FFFF"/>
                </a:solidFill>
                <a:effectLst>
                  <a:outerShdw blurRad="38100" dist="38100" dir="2700000" algn="tl">
                    <a:srgbClr val="000000">
                      <a:alpha val="43137"/>
                    </a:srgbClr>
                  </a:outerShdw>
                </a:effectLst>
              </a:rPr>
              <a:t>Conclusion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32035098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a:extLst>
              <a:ext uri="{FF2B5EF4-FFF2-40B4-BE49-F238E27FC236}">
                <a16:creationId xmlns:a16="http://schemas.microsoft.com/office/drawing/2014/main" id="{7F5D400D-6201-4ACE-9D15-F647A78125D0}"/>
              </a:ext>
            </a:extLst>
          </p:cNvPr>
          <p:cNvSpPr>
            <a:spLocks noGrp="1" noChangeArrowheads="1"/>
          </p:cNvSpPr>
          <p:nvPr>
            <p:ph type="body" idx="4294967295"/>
          </p:nvPr>
        </p:nvSpPr>
        <p:spPr>
          <a:xfrm>
            <a:off x="685800" y="1066800"/>
            <a:ext cx="8229600" cy="5257800"/>
          </a:xfrm>
        </p:spPr>
        <p:txBody>
          <a:bodyPr>
            <a:noAutofit/>
          </a:bodyPr>
          <a:lstStyle/>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Focus = Jews &amp; Jerusalem (v.24b)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490 year period of time (v.24a)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360-day years</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6 prophecies WILL BE fulfilled (v.24c)</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March 5, 444 BC prophecy begins (25a)</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483 years elapse between beginning of prophecy &amp; Palm Sunday (25b)</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Gap between 483</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rd</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&amp; 484</a:t>
            </a:r>
            <a:r>
              <a:rPr lang="en-US" alt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rPr>
              <a:t>th</a:t>
            </a: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 year (26)</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Final 7 years = future Tribulation period (27)</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 9:27  Overview of Tribulation </a:t>
            </a:r>
          </a:p>
          <a:p>
            <a:pPr marL="684213" indent="-684213" fontAlgn="base">
              <a:lnSpc>
                <a:spcPct val="100000"/>
              </a:lnSpc>
              <a:spcBef>
                <a:spcPts val="0"/>
              </a:spcBef>
              <a:spcAft>
                <a:spcPts val="6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 Revelation 6-19</a:t>
            </a:r>
          </a:p>
        </p:txBody>
      </p:sp>
      <p:sp>
        <p:nvSpPr>
          <p:cNvPr id="3078" name="Rectangle 3">
            <a:extLst>
              <a:ext uri="{FF2B5EF4-FFF2-40B4-BE49-F238E27FC236}">
                <a16:creationId xmlns:a16="http://schemas.microsoft.com/office/drawing/2014/main" id="{FA392683-B38F-4A79-B323-65D0DEF1999F}"/>
              </a:ext>
            </a:extLst>
          </p:cNvPr>
          <p:cNvSpPr>
            <a:spLocks noGrp="1" noChangeArrowheads="1"/>
          </p:cNvSpPr>
          <p:nvPr>
            <p:ph type="title" idx="4294967295"/>
          </p:nvPr>
        </p:nvSpPr>
        <p:spPr>
          <a:xfrm>
            <a:off x="838200" y="228600"/>
            <a:ext cx="7467600" cy="685800"/>
          </a:xfrm>
        </p:spPr>
        <p:txBody>
          <a:bodyPr>
            <a:no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The Seventy Weeks Prophecy 10 FACTS</a:t>
            </a:r>
          </a:p>
        </p:txBody>
      </p:sp>
    </p:spTree>
    <p:extLst>
      <p:ext uri="{BB962C8B-B14F-4D97-AF65-F5344CB8AC3E}">
        <p14:creationId xmlns:p14="http://schemas.microsoft.com/office/powerpoint/2010/main" val="26794531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368550" y="228600"/>
            <a:ext cx="4406900" cy="685800"/>
          </a:xfrm>
        </p:spPr>
        <p:txBody>
          <a:bodyPr>
            <a:normAutofit/>
          </a:bodyPr>
          <a:lstStyle/>
          <a:p>
            <a:pPr algn="ctr"/>
            <a:r>
              <a:rPr lang="en-US" altLang="en-US" sz="4000" kern="0" dirty="0">
                <a:solidFill>
                  <a:srgbClr val="00FFFF"/>
                </a:solidFill>
                <a:effectLst>
                  <a:outerShdw blurRad="38100" dist="38100" dir="2700000" algn="tl">
                    <a:srgbClr val="000000">
                      <a:alpha val="43137"/>
                    </a:srgbClr>
                  </a:outerShdw>
                </a:effectLst>
                <a:latin typeface="Calibri" panose="020F0502020204030204" pitchFamily="34" charset="0"/>
              </a:rPr>
              <a:t>Chapter 9 Outline</a:t>
            </a:r>
          </a:p>
        </p:txBody>
      </p:sp>
      <p:sp>
        <p:nvSpPr>
          <p:cNvPr id="19459" name="Rectangle 3"/>
          <p:cNvSpPr>
            <a:spLocks noGrp="1" noChangeArrowheads="1"/>
          </p:cNvSpPr>
          <p:nvPr>
            <p:ph type="body" idx="1"/>
          </p:nvPr>
        </p:nvSpPr>
        <p:spPr>
          <a:xfrm>
            <a:off x="1257300" y="1143000"/>
            <a:ext cx="7048500" cy="3657600"/>
          </a:xfrm>
        </p:spPr>
        <p:txBody>
          <a:bodyPr>
            <a:noAutofit/>
          </a:bodyPr>
          <a:lstStyle/>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The Setting (1-2)</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Daniel’s prayer (3-19)</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dirty="0">
                <a:solidFill>
                  <a:schemeClr val="bg1"/>
                </a:solidFill>
                <a:effectLst>
                  <a:outerShdw blurRad="38100" dist="38100" dir="2700000" algn="tl">
                    <a:srgbClr val="000000">
                      <a:alpha val="43137"/>
                    </a:srgbClr>
                  </a:outerShdw>
                </a:effectLst>
              </a:rPr>
              <a:t>Gabriel’s arrival (20-23)</a:t>
            </a:r>
          </a:p>
          <a:p>
            <a:pPr marL="573088" indent="-573088">
              <a:lnSpc>
                <a:spcPct val="100000"/>
              </a:lnSpc>
              <a:spcBef>
                <a:spcPts val="0"/>
              </a:spcBef>
              <a:spcAft>
                <a:spcPts val="3600"/>
              </a:spcAft>
              <a:buClr>
                <a:srgbClr val="00FFFF"/>
              </a:buClr>
              <a:buSzPct val="100000"/>
              <a:buFont typeface="+mj-lt"/>
              <a:buAutoNum type="romanUcPeriod"/>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Seventy Weeks Prophecy (24-27)</a:t>
            </a: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98762" y="5029200"/>
            <a:ext cx="3546475" cy="1371600"/>
          </a:xfrm>
          <a:prstGeom prst="rect">
            <a:avLst/>
          </a:prstGeom>
          <a:noFill/>
          <a:ln w="9525">
            <a:noFill/>
            <a:miter lim="800000"/>
            <a:headEnd/>
            <a:tailEnd/>
          </a:ln>
        </p:spPr>
      </p:pic>
    </p:spTree>
    <p:extLst>
      <p:ext uri="{BB962C8B-B14F-4D97-AF65-F5344CB8AC3E}">
        <p14:creationId xmlns:p14="http://schemas.microsoft.com/office/powerpoint/2010/main" val="2940671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3221</TotalTime>
  <Words>4101</Words>
  <Application>Microsoft Office PowerPoint</Application>
  <PresentationFormat>On-screen Show (4:3)</PresentationFormat>
  <Paragraphs>393</Paragraphs>
  <Slides>91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Calibri Light</vt:lpstr>
      <vt:lpstr>Times New Roman</vt:lpstr>
      <vt:lpstr>Wingdings</vt:lpstr>
      <vt:lpstr>Office Theme</vt:lpstr>
      <vt:lpstr>PowerPoint Presentation</vt:lpstr>
      <vt:lpstr>Chapter 9 Outline</vt:lpstr>
      <vt:lpstr>The Seventy Weeks Prophecy 10 FACTS</vt:lpstr>
      <vt:lpstr>The Seventy Weeks Prophecy 10 FACTS</vt:lpstr>
      <vt:lpstr>PowerPoint Presentation</vt:lpstr>
      <vt:lpstr>The Seventy Weeks Prophecy 10 FACTS</vt:lpstr>
      <vt:lpstr>PowerPoint Presentation</vt:lpstr>
      <vt:lpstr>PowerPoint Presentation</vt:lpstr>
      <vt:lpstr>The Seventy Weeks Prophecy 10 FACTS</vt:lpstr>
      <vt:lpstr>360-day YEARS</vt:lpstr>
      <vt:lpstr>The Seventy Weeks Prophecy 10 FACTS</vt:lpstr>
      <vt:lpstr>PowerPoint Presentation</vt:lpstr>
      <vt:lpstr>6 Prophecies WILL BE fulfilled V.24c</vt:lpstr>
      <vt:lpstr>The Seventy Weeks Prophecy 10 FACTS</vt:lpstr>
      <vt:lpstr>PowerPoint Presentation</vt:lpstr>
      <vt:lpstr>PowerPoint Presentation</vt:lpstr>
      <vt:lpstr>PowerPoint Presentation</vt:lpstr>
      <vt:lpstr>The Seventy Weeks Prophecy 10 FACTS</vt:lpstr>
      <vt:lpstr>PowerPoint Presentation</vt:lpstr>
      <vt:lpstr>Messiah must present Himself to Israel on March 30, A.D. 33 (Daniel 9:25)</vt:lpstr>
      <vt:lpstr>The Seventy Weeks Prophecy 10 FACTS</vt:lpstr>
      <vt:lpstr>PowerPoint Presentation</vt:lpstr>
      <vt:lpstr>PowerPoint Presentation</vt:lpstr>
      <vt:lpstr>PowerPoint Presentation</vt:lpstr>
      <vt:lpstr>6 Reasons for Gap</vt:lpstr>
      <vt:lpstr>Purposes of the Local Church</vt:lpstr>
      <vt:lpstr>The Seventy Weeks Prophecy 10 FACTS</vt:lpstr>
      <vt:lpstr>FINAL 7 YEARS = FUTURE TRIBULATION v.27</vt:lpstr>
      <vt:lpstr>The Seventy Weeks Prophecy 10 FACTS</vt:lpstr>
      <vt:lpstr>PowerPoint Presentation</vt:lpstr>
      <vt:lpstr>Daniel 9:27 = Tribulation Overview</vt:lpstr>
      <vt:lpstr>PowerPoint Presentation</vt:lpstr>
      <vt:lpstr>PowerPoint Presentation</vt:lpstr>
      <vt:lpstr>THE STAGE IS BEING SET</vt:lpstr>
      <vt:lpstr>THE STAGE IS BEING SET</vt:lpstr>
      <vt:lpstr>PowerPoint Presentation</vt:lpstr>
      <vt:lpstr>John Walvoord Israel in Prophecy, Page 26</vt:lpstr>
      <vt:lpstr>PowerPoint Presentation</vt:lpstr>
      <vt:lpstr>PowerPoint Presentation</vt:lpstr>
      <vt:lpstr>THE STAGE IS BEING SET</vt:lpstr>
      <vt:lpstr>PowerPoint Presentation</vt:lpstr>
      <vt:lpstr>PowerPoint Presentation</vt:lpstr>
      <vt:lpstr>PowerPoint Presentation</vt:lpstr>
      <vt:lpstr>PowerPoint Presentation</vt:lpstr>
      <vt:lpstr>PowerPoint Presentation</vt:lpstr>
      <vt:lpstr>THE STAGE IS BEING SET</vt:lpstr>
      <vt:lpstr>PowerPoint Presentation</vt:lpstr>
      <vt:lpstr>ISRAEL’S FOUR TEMPLES</vt:lpstr>
      <vt:lpstr>ISRAEL’S FOUR TEMPLES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STAGE IS BEING SET</vt:lpstr>
      <vt:lpstr>PowerPoint Presentation</vt:lpstr>
      <vt:lpstr>The Times of Israel  April 6, 2017  In first, sheep slaughtered in Jerusalem Old City in reenactment of Passover sacrifice</vt:lpstr>
      <vt:lpstr>THE STAGE IS BEING SET</vt:lpstr>
      <vt:lpstr>The Seventy Weeks Prophecy 10 FACTS</vt:lpstr>
      <vt:lpstr>PowerPoint Presentation</vt:lpstr>
      <vt:lpstr>DANIEL 9:27 = REVELATION 6-19</vt:lpstr>
      <vt:lpstr>DANIEL 9:27 = REVELATION 6-19</vt:lpstr>
      <vt:lpstr>PowerPoint Presentation</vt:lpstr>
      <vt:lpstr>DANIEL 9:27 = REVELATION 6-19</vt:lpstr>
      <vt:lpstr>PowerPoint Presentation</vt:lpstr>
      <vt:lpstr>DANIEL 9:27 = REVELATION 6-19</vt:lpstr>
      <vt:lpstr>PowerPoint Presentation</vt:lpstr>
      <vt:lpstr>DANIEL 9:27 = REVELATION 6-19</vt:lpstr>
      <vt:lpstr>PowerPoint Presentation</vt:lpstr>
      <vt:lpstr>PowerPoint Presentation</vt:lpstr>
      <vt:lpstr>DANIEL 9:27 = REVELATION 6-19</vt:lpstr>
      <vt:lpstr>PowerPoint Presentation</vt:lpstr>
      <vt:lpstr>PowerPoint Presentation</vt:lpstr>
      <vt:lpstr>PowerPoint Presentation</vt:lpstr>
      <vt:lpstr>PowerPoint Presentation</vt:lpstr>
      <vt:lpstr>PowerPoint Presentation</vt:lpstr>
      <vt:lpstr>Rev 1:19</vt:lpstr>
      <vt:lpstr>PowerPoint Presentation</vt:lpstr>
      <vt:lpstr>The Missing Church</vt:lpstr>
      <vt:lpstr>The Seventy Weeks Prophecy 10 FACTS</vt:lpstr>
      <vt:lpstr>PowerPoint Presentation</vt:lpstr>
      <vt:lpstr>PowerPoint Presentation</vt:lpstr>
      <vt:lpstr>The Seventy Weeks Prophecy 10 FACTS</vt:lpstr>
      <vt:lpstr>PowerPoint Presentation</vt:lpstr>
      <vt:lpstr>6 Prophecies WILL BE fulfilled V.24c</vt:lpstr>
      <vt:lpstr>PowerPoint Presentation</vt:lpstr>
      <vt:lpstr>Conclusion</vt:lpstr>
      <vt:lpstr>The Seventy Weeks Prophecy 10 FACTS</vt:lpstr>
      <vt:lpstr>Chapter 9 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&amp; Anne Woods</dc:creator>
  <cp:lastModifiedBy>Andy Woods</cp:lastModifiedBy>
  <cp:revision>211</cp:revision>
  <dcterms:created xsi:type="dcterms:W3CDTF">2001-04-08T18:36:33Z</dcterms:created>
  <dcterms:modified xsi:type="dcterms:W3CDTF">2017-10-08T04:40:22Z</dcterms:modified>
</cp:coreProperties>
</file>