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1"/>
  </p:notesMasterIdLst>
  <p:handoutMasterIdLst>
    <p:handoutMasterId r:id="rId102"/>
  </p:handoutMasterIdLst>
  <p:sldIdLst>
    <p:sldId id="2781" r:id="rId2"/>
    <p:sldId id="2303" r:id="rId3"/>
    <p:sldId id="2304" r:id="rId4"/>
    <p:sldId id="2305" r:id="rId5"/>
    <p:sldId id="2874" r:id="rId6"/>
    <p:sldId id="2319" r:id="rId7"/>
    <p:sldId id="2295" r:id="rId8"/>
    <p:sldId id="2320" r:id="rId9"/>
    <p:sldId id="2375" r:id="rId10"/>
    <p:sldId id="2414" r:id="rId11"/>
    <p:sldId id="2553" r:id="rId12"/>
    <p:sldId id="2623" r:id="rId13"/>
    <p:sldId id="3157" r:id="rId14"/>
    <p:sldId id="3158" r:id="rId15"/>
    <p:sldId id="2875" r:id="rId16"/>
    <p:sldId id="2709" r:id="rId17"/>
    <p:sldId id="3018" r:id="rId18"/>
    <p:sldId id="3071" r:id="rId19"/>
    <p:sldId id="3341" r:id="rId20"/>
    <p:sldId id="3074" r:id="rId21"/>
    <p:sldId id="3342" r:id="rId22"/>
    <p:sldId id="3347" r:id="rId23"/>
    <p:sldId id="3424" r:id="rId24"/>
    <p:sldId id="3351" r:id="rId25"/>
    <p:sldId id="3425" r:id="rId26"/>
    <p:sldId id="3343" r:id="rId27"/>
    <p:sldId id="3348" r:id="rId28"/>
    <p:sldId id="3426" r:id="rId29"/>
    <p:sldId id="3367" r:id="rId30"/>
    <p:sldId id="3368" r:id="rId31"/>
    <p:sldId id="3427" r:id="rId32"/>
    <p:sldId id="3371" r:id="rId33"/>
    <p:sldId id="3355" r:id="rId34"/>
    <p:sldId id="3428" r:id="rId35"/>
    <p:sldId id="3349" r:id="rId36"/>
    <p:sldId id="3429" r:id="rId37"/>
    <p:sldId id="3352" r:id="rId38"/>
    <p:sldId id="3372" r:id="rId39"/>
    <p:sldId id="3430" r:id="rId40"/>
    <p:sldId id="3354" r:id="rId41"/>
    <p:sldId id="3431" r:id="rId42"/>
    <p:sldId id="3375" r:id="rId43"/>
    <p:sldId id="3432" r:id="rId44"/>
    <p:sldId id="3399" r:id="rId45"/>
    <p:sldId id="3400" r:id="rId46"/>
    <p:sldId id="3433" r:id="rId47"/>
    <p:sldId id="3373" r:id="rId48"/>
    <p:sldId id="3374" r:id="rId49"/>
    <p:sldId id="3376" r:id="rId50"/>
    <p:sldId id="3434" r:id="rId51"/>
    <p:sldId id="3377" r:id="rId52"/>
    <p:sldId id="3435" r:id="rId53"/>
    <p:sldId id="3436" r:id="rId54"/>
    <p:sldId id="3437" r:id="rId55"/>
    <p:sldId id="3369" r:id="rId56"/>
    <p:sldId id="3438" r:id="rId57"/>
    <p:sldId id="3316" r:id="rId58"/>
    <p:sldId id="3315" r:id="rId59"/>
    <p:sldId id="3439" r:id="rId60"/>
    <p:sldId id="3440" r:id="rId61"/>
    <p:sldId id="3362" r:id="rId62"/>
    <p:sldId id="3363" r:id="rId63"/>
    <p:sldId id="3364" r:id="rId64"/>
    <p:sldId id="3359" r:id="rId65"/>
    <p:sldId id="3441" r:id="rId66"/>
    <p:sldId id="3380" r:id="rId67"/>
    <p:sldId id="3442" r:id="rId68"/>
    <p:sldId id="3443" r:id="rId69"/>
    <p:sldId id="3385" r:id="rId70"/>
    <p:sldId id="3444" r:id="rId71"/>
    <p:sldId id="3384" r:id="rId72"/>
    <p:sldId id="3383" r:id="rId73"/>
    <p:sldId id="3360" r:id="rId74"/>
    <p:sldId id="3445" r:id="rId75"/>
    <p:sldId id="3378" r:id="rId76"/>
    <p:sldId id="3381" r:id="rId77"/>
    <p:sldId id="3379" r:id="rId78"/>
    <p:sldId id="3446" r:id="rId79"/>
    <p:sldId id="3447" r:id="rId80"/>
    <p:sldId id="3382" r:id="rId81"/>
    <p:sldId id="3448" r:id="rId82"/>
    <p:sldId id="3386" r:id="rId83"/>
    <p:sldId id="3449" r:id="rId84"/>
    <p:sldId id="3450" r:id="rId85"/>
    <p:sldId id="3370" r:id="rId86"/>
    <p:sldId id="3451" r:id="rId87"/>
    <p:sldId id="3419" r:id="rId88"/>
    <p:sldId id="3452" r:id="rId89"/>
    <p:sldId id="3388" r:id="rId90"/>
    <p:sldId id="3453" r:id="rId91"/>
    <p:sldId id="3454" r:id="rId92"/>
    <p:sldId id="3455" r:id="rId93"/>
    <p:sldId id="3456" r:id="rId94"/>
    <p:sldId id="3457" r:id="rId95"/>
    <p:sldId id="3390" r:id="rId96"/>
    <p:sldId id="3391" r:id="rId97"/>
    <p:sldId id="3148" r:id="rId98"/>
    <p:sldId id="3327" r:id="rId99"/>
    <p:sldId id="3458" r:id="rId10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990099"/>
    <a:srgbClr val="006600"/>
    <a:srgbClr val="FF9900"/>
    <a:srgbClr val="00CC00"/>
    <a:srgbClr val="A6A6A6"/>
    <a:srgbClr val="A50021"/>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2" autoAdjust="0"/>
    <p:restoredTop sz="96366" autoAdjust="0"/>
  </p:normalViewPr>
  <p:slideViewPr>
    <p:cSldViewPr>
      <p:cViewPr varScale="1">
        <p:scale>
          <a:sx n="102" d="100"/>
          <a:sy n="102" d="100"/>
        </p:scale>
        <p:origin x="15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9/27/2017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9/27/2017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12146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754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92874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857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80024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87046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614912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76918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074657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11613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085780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374016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2714890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0391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3484556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624887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45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896645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9/27/2017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87</a:t>
            </a:fld>
            <a:endParaRPr lang="en-US" dirty="0"/>
          </a:p>
        </p:txBody>
      </p:sp>
    </p:spTree>
    <p:extLst>
      <p:ext uri="{BB962C8B-B14F-4D97-AF65-F5344CB8AC3E}">
        <p14:creationId xmlns:p14="http://schemas.microsoft.com/office/powerpoint/2010/main" val="3736046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9/27/2017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88</a:t>
            </a:fld>
            <a:endParaRPr lang="en-US" dirty="0"/>
          </a:p>
        </p:txBody>
      </p:sp>
    </p:spTree>
    <p:extLst>
      <p:ext uri="{BB962C8B-B14F-4D97-AF65-F5344CB8AC3E}">
        <p14:creationId xmlns:p14="http://schemas.microsoft.com/office/powerpoint/2010/main" val="222435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9/27/2017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90</a:t>
            </a:fld>
            <a:endParaRPr lang="en-US" dirty="0"/>
          </a:p>
        </p:txBody>
      </p:sp>
    </p:spTree>
    <p:extLst>
      <p:ext uri="{BB962C8B-B14F-4D97-AF65-F5344CB8AC3E}">
        <p14:creationId xmlns:p14="http://schemas.microsoft.com/office/powerpoint/2010/main" val="3162450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9/27/2017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91</a:t>
            </a:fld>
            <a:endParaRPr lang="en-US" dirty="0"/>
          </a:p>
        </p:txBody>
      </p:sp>
    </p:spTree>
    <p:extLst>
      <p:ext uri="{BB962C8B-B14F-4D97-AF65-F5344CB8AC3E}">
        <p14:creationId xmlns:p14="http://schemas.microsoft.com/office/powerpoint/2010/main" val="4072166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9/27/2017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92</a:t>
            </a:fld>
            <a:endParaRPr lang="en-US" dirty="0"/>
          </a:p>
        </p:txBody>
      </p:sp>
    </p:spTree>
    <p:extLst>
      <p:ext uri="{BB962C8B-B14F-4D97-AF65-F5344CB8AC3E}">
        <p14:creationId xmlns:p14="http://schemas.microsoft.com/office/powerpoint/2010/main" val="1184637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9/27/2017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93</a:t>
            </a:fld>
            <a:endParaRPr lang="en-US" dirty="0"/>
          </a:p>
        </p:txBody>
      </p:sp>
    </p:spTree>
    <p:extLst>
      <p:ext uri="{BB962C8B-B14F-4D97-AF65-F5344CB8AC3E}">
        <p14:creationId xmlns:p14="http://schemas.microsoft.com/office/powerpoint/2010/main" val="685196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9/27/2017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94</a:t>
            </a:fld>
            <a:endParaRPr lang="en-US" dirty="0"/>
          </a:p>
        </p:txBody>
      </p:sp>
    </p:spTree>
    <p:extLst>
      <p:ext uri="{BB962C8B-B14F-4D97-AF65-F5344CB8AC3E}">
        <p14:creationId xmlns:p14="http://schemas.microsoft.com/office/powerpoint/2010/main" val="4161731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95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7234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012875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96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611176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86625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9/27/2017</a:t>
            </a:r>
            <a:endParaRPr lang="en-US" dirty="0"/>
          </a:p>
        </p:txBody>
      </p:sp>
    </p:spTree>
    <p:extLst>
      <p:ext uri="{BB962C8B-B14F-4D97-AF65-F5344CB8AC3E}">
        <p14:creationId xmlns:p14="http://schemas.microsoft.com/office/powerpoint/2010/main" val="107477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62672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2959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18073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665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9/27/2017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8102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10/11/2017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4884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2302740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95BA146F-271B-4127-8959-1BDA1BD6089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1B6D0BA-9746-4090-9CC8-33A62C61B32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111BC6EF-5BFB-4EF3-83F0-08DA52F65D51}"/>
              </a:ext>
            </a:extLst>
          </p:cNvPr>
          <p:cNvSpPr>
            <a:spLocks noGrp="1" noChangeArrowheads="1"/>
          </p:cNvSpPr>
          <p:nvPr>
            <p:ph type="sldNum" sz="quarter" idx="12"/>
          </p:nvPr>
        </p:nvSpPr>
        <p:spPr/>
        <p:txBody>
          <a:bodyPr/>
          <a:lstStyle>
            <a:lvl1pPr>
              <a:defRPr smtClean="0"/>
            </a:lvl1pPr>
          </a:lstStyle>
          <a:p>
            <a:pPr>
              <a:defRPr/>
            </a:pPr>
            <a:fld id="{F0FF62E6-E2DE-421A-A2B9-AEB9150197AA}" type="slidenum">
              <a:rPr lang="en-US" altLang="en-US"/>
              <a:pPr>
                <a:defRPr/>
              </a:pPr>
              <a:t>‹#›</a:t>
            </a:fld>
            <a:endParaRPr lang="en-US" altLang="en-US"/>
          </a:p>
        </p:txBody>
      </p:sp>
    </p:spTree>
    <p:extLst>
      <p:ext uri="{BB962C8B-B14F-4D97-AF65-F5344CB8AC3E}">
        <p14:creationId xmlns:p14="http://schemas.microsoft.com/office/powerpoint/2010/main" val="100665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 id="2147492663" r:id="rId14"/>
    <p:sldLayoutId id="2147492664" r:id="rId15"/>
    <p:sldLayoutId id="2147492665"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43154387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3325311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29458384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939319207"/>
              </p:ext>
            </p:extLst>
          </p:nvPr>
        </p:nvGraphicFramePr>
        <p:xfrm>
          <a:off x="237886" y="1144368"/>
          <a:ext cx="8829914" cy="3870960"/>
        </p:xfrm>
        <a:graphic>
          <a:graphicData uri="http://schemas.openxmlformats.org/drawingml/2006/table">
            <a:tbl>
              <a:tblPr firstRow="1" bandRow="1">
                <a:tableStyleId>{5940675A-B579-460E-94D1-54222C63F5DA}</a:tableStyleId>
              </a:tblPr>
              <a:tblGrid>
                <a:gridCol w="4020765">
                  <a:extLst>
                    <a:ext uri="{9D8B030D-6E8A-4147-A177-3AD203B41FA5}">
                      <a16:colId xmlns:a16="http://schemas.microsoft.com/office/drawing/2014/main" val="4287931007"/>
                    </a:ext>
                  </a:extLst>
                </a:gridCol>
                <a:gridCol w="4809149">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90191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91800823"/>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26321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133318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0564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423501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48006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
        <p:nvSpPr>
          <p:cNvPr id="5" name="Rectangle 2">
            <a:extLst>
              <a:ext uri="{FF2B5EF4-FFF2-40B4-BE49-F238E27FC236}">
                <a16:creationId xmlns:a16="http://schemas.microsoft.com/office/drawing/2014/main" id="{875D308F-D3D7-4AF0-80B3-9D034891C110}"/>
              </a:ext>
            </a:extLst>
          </p:cNvPr>
          <p:cNvSpPr txBox="1">
            <a:spLocks noChangeArrowheads="1"/>
          </p:cNvSpPr>
          <p:nvPr/>
        </p:nvSpPr>
        <p:spPr bwMode="auto">
          <a:xfrm>
            <a:off x="533400" y="228600"/>
            <a:ext cx="79248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The Church Age</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2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1. The Definition of the Church</a:t>
            </a:r>
          </a:p>
        </p:txBody>
      </p:sp>
      <p:sp>
        <p:nvSpPr>
          <p:cNvPr id="16387" name="Rectangle 3"/>
          <p:cNvSpPr>
            <a:spLocks noGrp="1" noChangeArrowheads="1"/>
          </p:cNvSpPr>
          <p:nvPr>
            <p:ph type="body" sz="half" idx="2"/>
          </p:nvPr>
        </p:nvSpPr>
        <p:spPr>
          <a:xfrm>
            <a:off x="457200" y="1600200"/>
            <a:ext cx="8229600" cy="44196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62800" y="3429000"/>
            <a:ext cx="1440927" cy="1951220"/>
          </a:xfrm>
        </p:spPr>
      </p:pic>
    </p:spTree>
    <p:extLst>
      <p:ext uri="{BB962C8B-B14F-4D97-AF65-F5344CB8AC3E}">
        <p14:creationId xmlns:p14="http://schemas.microsoft.com/office/powerpoint/2010/main" val="2675599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1. The Definition of the Church</a:t>
            </a:r>
          </a:p>
        </p:txBody>
      </p:sp>
      <p:sp>
        <p:nvSpPr>
          <p:cNvPr id="16387" name="Rectangle 3"/>
          <p:cNvSpPr>
            <a:spLocks noGrp="1" noChangeArrowheads="1"/>
          </p:cNvSpPr>
          <p:nvPr>
            <p:ph type="body" sz="half" idx="2"/>
          </p:nvPr>
        </p:nvSpPr>
        <p:spPr>
          <a:xfrm>
            <a:off x="457200" y="1600200"/>
            <a:ext cx="8229600" cy="44196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b="1" u="sng" dirty="0">
                <a:solidFill>
                  <a:srgbClr val="FFFFCC"/>
                </a:solidFill>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62800" y="3429000"/>
            <a:ext cx="1440927" cy="1951220"/>
          </a:xfrm>
        </p:spPr>
      </p:pic>
    </p:spTree>
    <p:extLst>
      <p:ext uri="{BB962C8B-B14F-4D97-AF65-F5344CB8AC3E}">
        <p14:creationId xmlns:p14="http://schemas.microsoft.com/office/powerpoint/2010/main" val="259365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169512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1. The Definition of the Church</a:t>
            </a:r>
          </a:p>
        </p:txBody>
      </p:sp>
      <p:sp>
        <p:nvSpPr>
          <p:cNvPr id="16387" name="Rectangle 3"/>
          <p:cNvSpPr>
            <a:spLocks noGrp="1" noChangeArrowheads="1"/>
          </p:cNvSpPr>
          <p:nvPr>
            <p:ph type="body" sz="half" idx="2"/>
          </p:nvPr>
        </p:nvSpPr>
        <p:spPr>
          <a:xfrm>
            <a:off x="457200" y="1600200"/>
            <a:ext cx="8229600" cy="44196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62800" y="3429000"/>
            <a:ext cx="1440927" cy="1951220"/>
          </a:xfrm>
        </p:spPr>
      </p:pic>
    </p:spTree>
    <p:extLst>
      <p:ext uri="{BB962C8B-B14F-4D97-AF65-F5344CB8AC3E}">
        <p14:creationId xmlns:p14="http://schemas.microsoft.com/office/powerpoint/2010/main" val="4134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1975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229600" y="76200"/>
            <a:ext cx="810313" cy="1097280"/>
          </a:xfrm>
        </p:spPr>
      </p:pic>
    </p:spTree>
    <p:extLst>
      <p:ext uri="{BB962C8B-B14F-4D97-AF65-F5344CB8AC3E}">
        <p14:creationId xmlns:p14="http://schemas.microsoft.com/office/powerpoint/2010/main" val="190842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7" name="Picture 4" descr="King_of_Kings[1]">
            <a:extLst>
              <a:ext uri="{FF2B5EF4-FFF2-40B4-BE49-F238E27FC236}">
                <a16:creationId xmlns:a16="http://schemas.microsoft.com/office/drawing/2014/main" id="{62D3E0C3-767E-4654-9749-B687EB81CE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2507490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 My church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735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455509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7:38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the one who was in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congregation [</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rPr>
              <a:t>ekklēsia</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wilderness together with the angel who was speaking to him on Mount Sinai, and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was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our fathers; and he received living oracles to pass on to you.</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2004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7" name="Picture 4" descr="King_of_Kings[1]">
            <a:extLst>
              <a:ext uri="{FF2B5EF4-FFF2-40B4-BE49-F238E27FC236}">
                <a16:creationId xmlns:a16="http://schemas.microsoft.com/office/drawing/2014/main" id="{62D3E0C3-767E-4654-9749-B687EB81CE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341290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Now to Him who is able to establish you according to my gospel and the preaching of Jesus Christ, according to the revelation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mystery which has been kept secret for long ages past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but now is manifested</a:t>
            </a:r>
            <a:r>
              <a:rPr lang="en-US" sz="3200" dirty="0">
                <a:effectLst>
                  <a:outerShdw blurRad="38100" dist="38100" dir="2700000" algn="tl">
                    <a:srgbClr val="000000">
                      <a:alpha val="43137"/>
                    </a:srgbClr>
                  </a:outerShdw>
                </a:effectLst>
                <a:latin typeface="Calibri" panose="020F0502020204030204" pitchFamily="34" charset="0"/>
              </a:rPr>
              <a:t>, and by the Scriptures of the prophets, according to the commandment of the eternal God, has been made known to all the nations, leading to obedience of 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9152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7" name="Picture 4" descr="King_of_Kings[1]">
            <a:extLst>
              <a:ext uri="{FF2B5EF4-FFF2-40B4-BE49-F238E27FC236}">
                <a16:creationId xmlns:a16="http://schemas.microsoft.com/office/drawing/2014/main" id="{62D3E0C3-767E-4654-9749-B687EB81CE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3792614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81000" y="1257300"/>
            <a:ext cx="8305800" cy="3962400"/>
          </a:xfrm>
        </p:spPr>
        <p:txBody>
          <a:bodyPr/>
          <a:lstStyle/>
          <a:p>
            <a:pPr marL="514350" indent="-5143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Church existed before Paul’s conversion in Acts 9 (Acts 5:11; 8:1,3; Rom. 16:7)</a:t>
            </a:r>
          </a:p>
          <a:p>
            <a:pPr marL="463550" indent="-4635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Baptizing ministry of the Holy Spirit began in Acts 2</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1 Cor. 12:13</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1:5</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11:15-16</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2:1-4, 37-41</a:t>
            </a:r>
          </a:p>
        </p:txBody>
      </p:sp>
      <p:pic>
        <p:nvPicPr>
          <p:cNvPr id="6" name="Picture 4" descr="King_of_Kings[1]">
            <a:extLst>
              <a:ext uri="{FF2B5EF4-FFF2-40B4-BE49-F238E27FC236}">
                <a16:creationId xmlns:a16="http://schemas.microsoft.com/office/drawing/2014/main" id="{D0D05081-03C3-4092-AD87-5CF59010FC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3037205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45153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3</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t>Glorify God (Eph 3:21)</a:t>
            </a:r>
          </a:p>
          <a:p>
            <a:pPr marL="457200" indent="-457200" eaLnBrk="1" hangingPunct="1">
              <a:spcBef>
                <a:spcPts val="0"/>
              </a:spcBef>
              <a:spcAft>
                <a:spcPts val="3600"/>
              </a:spcAft>
              <a:buClr>
                <a:srgbClr val="00FFFF"/>
              </a:buClr>
              <a:defRPr/>
            </a:pPr>
            <a:r>
              <a:rPr lang="en-US" sz="3200" dirty="0"/>
              <a:t>Edify the saints (Eph 4:11-16)</a:t>
            </a:r>
          </a:p>
          <a:p>
            <a:pPr marL="457200" indent="-457200" eaLnBrk="1" hangingPunct="1">
              <a:spcBef>
                <a:spcPts val="0"/>
              </a:spcBef>
              <a:spcAft>
                <a:spcPts val="3600"/>
              </a:spcAft>
              <a:buClr>
                <a:srgbClr val="00FFFF"/>
              </a:buClr>
              <a:defRPr/>
            </a:pPr>
            <a:r>
              <a:rPr lang="en-US" sz="3200" dirty="0"/>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50105" y="163516"/>
            <a:ext cx="7443791"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15:14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Simeon has related how God first concerned Himself about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taking from among the Gentiles a people for His name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786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49908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13369521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b="1" u="sng" dirty="0">
                <a:solidFill>
                  <a:srgbClr val="FFFFCC"/>
                </a:solidFill>
              </a:rPr>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7208601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C499E15-A24B-4102-9520-24C2C5535B36}"/>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t>Universal Church Word Pictures </a:t>
            </a:r>
          </a:p>
        </p:txBody>
      </p:sp>
      <p:sp>
        <p:nvSpPr>
          <p:cNvPr id="6147" name="Rectangle 3">
            <a:extLst>
              <a:ext uri="{FF2B5EF4-FFF2-40B4-BE49-F238E27FC236}">
                <a16:creationId xmlns:a16="http://schemas.microsoft.com/office/drawing/2014/main" id="{AE864307-6820-4BCF-A21D-EF703A33F4A9}"/>
              </a:ext>
            </a:extLst>
          </p:cNvPr>
          <p:cNvSpPr>
            <a:spLocks noGrp="1" noChangeArrowheads="1"/>
          </p:cNvSpPr>
          <p:nvPr>
            <p:ph type="body" idx="1"/>
          </p:nvPr>
        </p:nvSpPr>
        <p:spPr>
          <a:xfrm>
            <a:off x="152400" y="1143000"/>
            <a:ext cx="8789988" cy="4918075"/>
          </a:xfrm>
        </p:spPr>
        <p:txBody>
          <a:bodyPr/>
          <a:lstStyle/>
          <a:p>
            <a:pPr marL="461963" indent="-461963" algn="just" eaLnBrk="1" hangingPunct="1">
              <a:lnSpc>
                <a:spcPct val="90000"/>
              </a:lnSpc>
              <a:spcBef>
                <a:spcPts val="0"/>
              </a:spcBef>
              <a:spcAft>
                <a:spcPts val="1800"/>
              </a:spcAft>
              <a:defRPr/>
            </a:pPr>
            <a:r>
              <a:rPr lang="en-US" sz="3000" dirty="0"/>
              <a:t>Shepherd/sheep-John 10:16; Acts 20:28; </a:t>
            </a:r>
            <a:r>
              <a:rPr lang="en-US" sz="3000" dirty="0" err="1"/>
              <a:t>Heb</a:t>
            </a:r>
            <a:r>
              <a:rPr lang="en-US" sz="3000" dirty="0"/>
              <a:t> 13:20; 1 Pet 5:2-4</a:t>
            </a:r>
          </a:p>
          <a:p>
            <a:pPr marL="461963" indent="-461963" algn="just" eaLnBrk="1" hangingPunct="1">
              <a:lnSpc>
                <a:spcPct val="90000"/>
              </a:lnSpc>
              <a:spcBef>
                <a:spcPts val="0"/>
              </a:spcBef>
              <a:spcAft>
                <a:spcPts val="1800"/>
              </a:spcAft>
              <a:defRPr/>
            </a:pPr>
            <a:r>
              <a:rPr lang="en-US" sz="3000" dirty="0"/>
              <a:t>Head/body-Rom 12:5; 1 Cor 12:12-13; </a:t>
            </a:r>
            <a:r>
              <a:rPr lang="en-US" sz="3000" dirty="0" err="1"/>
              <a:t>Eph</a:t>
            </a:r>
            <a:r>
              <a:rPr lang="en-US" sz="3000" dirty="0"/>
              <a:t> 1:22-23</a:t>
            </a:r>
          </a:p>
          <a:p>
            <a:pPr marL="461963" indent="-461963" algn="just" eaLnBrk="1" hangingPunct="1">
              <a:lnSpc>
                <a:spcPct val="90000"/>
              </a:lnSpc>
              <a:spcBef>
                <a:spcPts val="0"/>
              </a:spcBef>
              <a:spcAft>
                <a:spcPts val="1800"/>
              </a:spcAft>
              <a:defRPr/>
            </a:pPr>
            <a:r>
              <a:rPr lang="en-US" sz="3000" dirty="0"/>
              <a:t>Bride/groom-</a:t>
            </a:r>
            <a:r>
              <a:rPr lang="en-US" sz="3000" dirty="0" err="1"/>
              <a:t>Eph</a:t>
            </a:r>
            <a:r>
              <a:rPr lang="en-US" sz="3000" dirty="0"/>
              <a:t> 5:22-31; 2 Cor 11:2</a:t>
            </a:r>
          </a:p>
          <a:p>
            <a:pPr marL="461963" indent="-461963" algn="just" eaLnBrk="1" hangingPunct="1">
              <a:lnSpc>
                <a:spcPct val="90000"/>
              </a:lnSpc>
              <a:spcBef>
                <a:spcPts val="0"/>
              </a:spcBef>
              <a:spcAft>
                <a:spcPts val="1800"/>
              </a:spcAft>
              <a:defRPr/>
            </a:pPr>
            <a:r>
              <a:rPr lang="en-US" sz="3000" dirty="0"/>
              <a:t>Temple-1 Cor 3:16-17; </a:t>
            </a:r>
            <a:r>
              <a:rPr lang="en-US" sz="3000" dirty="0" err="1"/>
              <a:t>Eph</a:t>
            </a:r>
            <a:r>
              <a:rPr lang="en-US" sz="3000" dirty="0"/>
              <a:t> 2:19-22; Gal 6:10</a:t>
            </a:r>
          </a:p>
          <a:p>
            <a:pPr marL="461963" indent="-461963" algn="just" eaLnBrk="1" hangingPunct="1">
              <a:lnSpc>
                <a:spcPct val="90000"/>
              </a:lnSpc>
              <a:spcBef>
                <a:spcPts val="0"/>
              </a:spcBef>
              <a:spcAft>
                <a:spcPts val="1800"/>
              </a:spcAft>
              <a:defRPr/>
            </a:pPr>
            <a:r>
              <a:rPr lang="en-US" sz="3000" dirty="0"/>
              <a:t>High priest/priesthood-</a:t>
            </a:r>
            <a:r>
              <a:rPr lang="en-US" sz="3000" dirty="0" err="1"/>
              <a:t>Heb</a:t>
            </a:r>
            <a:r>
              <a:rPr lang="en-US" sz="3000" dirty="0"/>
              <a:t> 4:14-15; 1 Pet 2:5-9; Rev 1:6</a:t>
            </a:r>
          </a:p>
          <a:p>
            <a:pPr marL="461963" indent="-461963" algn="just" eaLnBrk="1" hangingPunct="1">
              <a:lnSpc>
                <a:spcPct val="90000"/>
              </a:lnSpc>
              <a:spcBef>
                <a:spcPts val="0"/>
              </a:spcBef>
              <a:spcAft>
                <a:spcPts val="1800"/>
              </a:spcAft>
              <a:defRPr/>
            </a:pPr>
            <a:r>
              <a:rPr lang="en-US" sz="3000" dirty="0"/>
              <a:t>Pillar of truth-1 Tim 3:15</a:t>
            </a:r>
          </a:p>
          <a:p>
            <a:pPr marL="461963" indent="-461963" algn="just" eaLnBrk="1" hangingPunct="1">
              <a:lnSpc>
                <a:spcPct val="90000"/>
              </a:lnSpc>
              <a:spcBef>
                <a:spcPts val="0"/>
              </a:spcBef>
              <a:spcAft>
                <a:spcPts val="1800"/>
              </a:spcAft>
              <a:defRPr/>
            </a:pPr>
            <a:r>
              <a:rPr lang="en-US" sz="3000" dirty="0"/>
              <a:t>Vine and branches-John 15:1-8</a:t>
            </a:r>
          </a:p>
        </p:txBody>
      </p:sp>
    </p:spTree>
    <p:extLst>
      <p:ext uri="{BB962C8B-B14F-4D97-AF65-F5344CB8AC3E}">
        <p14:creationId xmlns:p14="http://schemas.microsoft.com/office/powerpoint/2010/main" val="33007969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b="1" u="sng" dirty="0">
                <a:solidFill>
                  <a:srgbClr val="FFFFCC"/>
                </a:solidFill>
              </a:rPr>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303031316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55D2D4A-98EA-491D-A981-049A12CF8D6B}"/>
              </a:ext>
            </a:extLst>
          </p:cNvPr>
          <p:cNvPicPr>
            <a:picLocks noChangeAspect="1"/>
          </p:cNvPicPr>
          <p:nvPr/>
        </p:nvPicPr>
        <p:blipFill>
          <a:blip r:embed="rId3"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 name="Rectangle 3"/>
          <p:cNvSpPr txBox="1">
            <a:spLocks/>
          </p:cNvSpPr>
          <p:nvPr/>
        </p:nvSpPr>
        <p:spPr bwMode="auto">
          <a:xfrm>
            <a:off x="381000" y="2286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a:t>
            </a:r>
          </a:p>
          <a:p>
            <a:pPr marL="0" indent="0" algn="just">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I, brethren, could not speak to you as to </a:t>
            </a:r>
            <a:r>
              <a:rPr lang="en-US" b="1" dirty="0">
                <a:solidFill>
                  <a:srgbClr val="FFFFCC"/>
                </a:solidFill>
                <a:latin typeface="Calibri" panose="020F0502020204030204" pitchFamily="34" charset="0"/>
                <a:cs typeface="Calibri" panose="020F0502020204030204" pitchFamily="34" charset="0"/>
              </a:rPr>
              <a:t>spiritual</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people</a:t>
            </a:r>
            <a:r>
              <a:rPr lang="en-US" dirty="0">
                <a:latin typeface="Calibri" panose="020F0502020204030204" pitchFamily="34" charset="0"/>
                <a:cs typeface="Calibri" panose="020F0502020204030204" pitchFamily="34" charset="0"/>
              </a:rPr>
              <a:t> but as to </a:t>
            </a:r>
            <a:r>
              <a:rPr lang="en-US" b="1" dirty="0">
                <a:solidFill>
                  <a:srgbClr val="FFFFCC"/>
                </a:solidFill>
                <a:latin typeface="Calibri" panose="020F0502020204030204" pitchFamily="34" charset="0"/>
                <a:cs typeface="Calibri" panose="020F0502020204030204" pitchFamily="34" charset="0"/>
              </a:rPr>
              <a:t>carnal</a:t>
            </a:r>
            <a:r>
              <a:rPr lang="en-US" dirty="0">
                <a:latin typeface="Calibri" panose="020F0502020204030204" pitchFamily="34" charset="0"/>
                <a:cs typeface="Calibri" panose="020F0502020204030204" pitchFamily="34" charset="0"/>
              </a:rPr>
              <a:t>, as to </a:t>
            </a:r>
            <a:r>
              <a:rPr lang="en-US" b="1" dirty="0">
                <a:solidFill>
                  <a:srgbClr val="FFFFCC"/>
                </a:solidFill>
                <a:latin typeface="Calibri" panose="020F0502020204030204" pitchFamily="34" charset="0"/>
                <a:cs typeface="Calibri" panose="020F0502020204030204" pitchFamily="34" charset="0"/>
              </a:rPr>
              <a:t>babes</a:t>
            </a:r>
            <a:r>
              <a:rPr lang="en-US" dirty="0">
                <a:latin typeface="Calibri" panose="020F0502020204030204" pitchFamily="34" charset="0"/>
                <a:cs typeface="Calibri" panose="020F0502020204030204" pitchFamily="34" charset="0"/>
              </a:rPr>
              <a:t> in Christ.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I fed you with milk and not with solid food; for until now you were not able </a:t>
            </a:r>
            <a:r>
              <a:rPr lang="en-US" i="1" dirty="0">
                <a:latin typeface="Calibri" panose="020F0502020204030204" pitchFamily="34" charset="0"/>
                <a:cs typeface="Calibri" panose="020F0502020204030204" pitchFamily="34" charset="0"/>
              </a:rPr>
              <a:t>to receive it,</a:t>
            </a:r>
            <a:r>
              <a:rPr lang="en-US" dirty="0">
                <a:latin typeface="Calibri" panose="020F0502020204030204" pitchFamily="34" charset="0"/>
                <a:cs typeface="Calibri" panose="020F0502020204030204" pitchFamily="34" charset="0"/>
              </a:rPr>
              <a:t> and even now you are still not able; </a:t>
            </a:r>
            <a:r>
              <a:rPr lang="en-US" baseline="30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for you are still carnal. For where </a:t>
            </a:r>
            <a:r>
              <a:rPr lang="en-US" i="1" dirty="0">
                <a:latin typeface="Calibri" panose="020F0502020204030204" pitchFamily="34" charset="0"/>
                <a:cs typeface="Calibri" panose="020F0502020204030204" pitchFamily="34" charset="0"/>
              </a:rPr>
              <a:t>there are</a:t>
            </a:r>
            <a:r>
              <a:rPr lang="en-US" dirty="0">
                <a:latin typeface="Calibri" panose="020F0502020204030204" pitchFamily="34" charset="0"/>
                <a:cs typeface="Calibri" panose="020F0502020204030204" pitchFamily="34" charset="0"/>
              </a:rPr>
              <a:t> envy, strife, and divisions among you, are you not carnal and behaving like </a:t>
            </a:r>
            <a:r>
              <a:rPr lang="en-US" i="1" dirty="0">
                <a:latin typeface="Calibri" panose="020F0502020204030204" pitchFamily="34" charset="0"/>
                <a:cs typeface="Calibri" panose="020F0502020204030204" pitchFamily="34" charset="0"/>
              </a:rPr>
              <a:t>mere</a:t>
            </a:r>
            <a:r>
              <a:rPr lang="en-US" dirty="0">
                <a:latin typeface="Calibri" panose="020F0502020204030204" pitchFamily="34" charset="0"/>
                <a:cs typeface="Calibri" panose="020F0502020204030204" pitchFamily="34" charset="0"/>
              </a:rPr>
              <a:t> </a:t>
            </a:r>
            <a:r>
              <a:rPr lang="en-US" b="1" dirty="0">
                <a:solidFill>
                  <a:srgbClr val="FFFFCC"/>
                </a:solidFill>
                <a:latin typeface="Calibri" panose="020F0502020204030204" pitchFamily="34" charset="0"/>
                <a:cs typeface="Calibri" panose="020F0502020204030204" pitchFamily="34" charset="0"/>
              </a:rPr>
              <a:t>men</a:t>
            </a:r>
            <a:r>
              <a:rPr lang="en-US" dirty="0">
                <a:latin typeface="Calibri" panose="020F0502020204030204" pitchFamily="34" charset="0"/>
                <a:cs typeface="Calibri" panose="020F0502020204030204" pitchFamily="34" charset="0"/>
              </a:rPr>
              <a:t>?</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b="1" u="sng" dirty="0">
                <a:solidFill>
                  <a:srgbClr val="FFFFCC"/>
                </a:solidFill>
              </a:rPr>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24043415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3245216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3827" y="152400"/>
            <a:ext cx="7396346"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a:t>
            </a:r>
            <a:r>
              <a:rPr lang="en-US" sz="3600" dirty="0">
                <a:effectLst>
                  <a:outerShdw blurRad="38100" dist="38100" dir="2700000" algn="tl">
                    <a:srgbClr val="000000">
                      <a:alpha val="43137"/>
                    </a:srgbClr>
                  </a:outerShdw>
                </a:effectLst>
                <a:latin typeface="Calibri" panose="020F0502020204030204" pitchFamily="34" charset="0"/>
              </a:rPr>
              <a:t>, for the kingdom of heaven is at hand.’”</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83999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16:30-31 (NASB)</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after he brought them out, he said, “Sirs, what must I do to be saved?”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 in the Lord Jesus, and you will be saved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and your household.”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895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56531196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9154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b="1" u="sng" dirty="0">
                <a:solidFill>
                  <a:srgbClr val="FFFFCC"/>
                </a:solidFill>
              </a:rPr>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36359472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0EAEC7-1CA8-41B0-AA8C-55BC56029829}"/>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t>Progress Reports in Acts</a:t>
            </a:r>
          </a:p>
        </p:txBody>
      </p:sp>
      <p:sp>
        <p:nvSpPr>
          <p:cNvPr id="10243" name="Rectangle 3">
            <a:extLst>
              <a:ext uri="{FF2B5EF4-FFF2-40B4-BE49-F238E27FC236}">
                <a16:creationId xmlns:a16="http://schemas.microsoft.com/office/drawing/2014/main" id="{2EC539B8-2C0F-45BF-8789-DFFC99DA887B}"/>
              </a:ext>
            </a:extLst>
          </p:cNvPr>
          <p:cNvSpPr>
            <a:spLocks noGrp="1" noChangeArrowheads="1"/>
          </p:cNvSpPr>
          <p:nvPr>
            <p:ph type="body" idx="1"/>
          </p:nvPr>
        </p:nvSpPr>
        <p:spPr>
          <a:xfrm>
            <a:off x="457200" y="1143000"/>
            <a:ext cx="8229600" cy="4918075"/>
          </a:xfrm>
        </p:spPr>
        <p:txBody>
          <a:bodyPr/>
          <a:lstStyle/>
          <a:p>
            <a:pPr marL="461963" indent="-461963" algn="just" eaLnBrk="1" hangingPunct="1">
              <a:spcBef>
                <a:spcPts val="0"/>
              </a:spcBef>
              <a:spcAft>
                <a:spcPts val="1800"/>
              </a:spcAft>
              <a:defRPr/>
            </a:pPr>
            <a:r>
              <a:rPr lang="en-US" dirty="0"/>
              <a:t>Clearest: Acts 2:47; 6:7; 9:31; 12:24; 16:5; 19:20; 28:30-31</a:t>
            </a:r>
          </a:p>
          <a:p>
            <a:pPr marL="461963" indent="-461963" algn="just" eaLnBrk="1" hangingPunct="1">
              <a:spcBef>
                <a:spcPts val="0"/>
              </a:spcBef>
              <a:spcAft>
                <a:spcPts val="1800"/>
              </a:spcAft>
              <a:defRPr/>
            </a:pPr>
            <a:r>
              <a:rPr lang="en-US" dirty="0"/>
              <a:t>Less clear: Acts 1:15; 2:41; 4:4, 31; 5:14, 42; 8:25, 40; 11:21; 13:49; 17:6</a:t>
            </a:r>
          </a:p>
        </p:txBody>
      </p:sp>
    </p:spTree>
    <p:extLst>
      <p:ext uri="{BB962C8B-B14F-4D97-AF65-F5344CB8AC3E}">
        <p14:creationId xmlns:p14="http://schemas.microsoft.com/office/powerpoint/2010/main" val="2815823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404108474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dirty="0"/>
              <a:t>Jesus Christ</a:t>
            </a:r>
            <a:r>
              <a:rPr lang="en-US" sz="3000" kern="0" dirty="0"/>
              <a: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38980932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b="1" u="sng" kern="0" dirty="0">
                <a:solidFill>
                  <a:srgbClr val="FFFFCC"/>
                </a:solidFill>
              </a:rPr>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dirty="0"/>
              <a:t>Jesus Christ</a:t>
            </a:r>
            <a:r>
              <a:rPr lang="en-US" sz="3000" kern="0" dirty="0"/>
              <a: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433154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20:1-3 (NASB)</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sealed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627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b="1" u="sng" kern="0" dirty="0">
                <a:solidFill>
                  <a:srgbClr val="FFFFCC"/>
                </a:solidFill>
              </a:rPr>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dirty="0"/>
              <a:t>Jesus Christ</a:t>
            </a:r>
            <a:r>
              <a:rPr lang="en-US" sz="3000" kern="0" dirty="0"/>
              <a: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365715917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
            <a:ext cx="5638800" cy="1447800"/>
          </a:xfrm>
        </p:spPr>
        <p:txBody>
          <a:bodyPr/>
          <a:lstStyle/>
          <a:p>
            <a:pPr marL="0" indent="0" algn="ctr">
              <a:buNone/>
            </a:pPr>
            <a:r>
              <a:rPr lang="en-US" dirty="0" err="1">
                <a:solidFill>
                  <a:schemeClr val="tx2"/>
                </a:solidFill>
                <a:ea typeface="+mj-ea"/>
                <a:cs typeface="+mj-cs"/>
              </a:rPr>
              <a:t>Merill</a:t>
            </a:r>
            <a:r>
              <a:rPr lang="en-US" dirty="0">
                <a:solidFill>
                  <a:schemeClr val="tx2"/>
                </a:solidFill>
                <a:ea typeface="+mj-ea"/>
                <a:cs typeface="+mj-cs"/>
              </a:rPr>
              <a:t> F. Unger</a:t>
            </a:r>
          </a:p>
          <a:p>
            <a:pPr marL="0" indent="0" algn="ctr">
              <a:buNone/>
            </a:pPr>
            <a:r>
              <a:rPr lang="en-US" sz="1800" i="1" dirty="0"/>
              <a:t>Unger's Commentary on the Old Testament</a:t>
            </a:r>
            <a:r>
              <a:rPr lang="en-US" sz="1800" dirty="0"/>
              <a:t> (Chicago: Moody, 1981; reprint, </a:t>
            </a:r>
            <a:r>
              <a:rPr lang="en-US" sz="1800" dirty="0" err="1"/>
              <a:t>Chatanooga</a:t>
            </a:r>
            <a:r>
              <a:rPr lang="en-US" sz="1800" dirty="0"/>
              <a:t>, TN: AMG, 2002), 1643.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432" y="152400"/>
            <a:ext cx="1054448" cy="1371600"/>
          </a:xfrm>
          <a:prstGeom prst="rect">
            <a:avLst/>
          </a:prstGeom>
        </p:spPr>
      </p:pic>
      <p:sp>
        <p:nvSpPr>
          <p:cNvPr id="5" name="Content Placeholder 2"/>
          <p:cNvSpPr txBox="1">
            <a:spLocks/>
          </p:cNvSpPr>
          <p:nvPr/>
        </p:nvSpPr>
        <p:spPr bwMode="auto">
          <a:xfrm>
            <a:off x="152400" y="1600200"/>
            <a:ext cx="8789988"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 typeface="Wingdings" pitchFamily="2" charset="2"/>
              <a:buNone/>
              <a:defRPr/>
            </a:pPr>
            <a:r>
              <a:rPr lang="en-US" sz="2800" kern="0" dirty="0"/>
              <a:t>“Hence, the iron kingdom with its feet of iron and clay (cf. Dan. 3:33-35, 40, 44) and the nondescript beast of 7:7-8 envision…the form in which it will exist </a:t>
            </a:r>
            <a:r>
              <a:rPr lang="en-US" sz="2800" i="1" kern="0" dirty="0"/>
              <a:t>after the church period</a:t>
            </a:r>
            <a:r>
              <a:rPr lang="en-US" sz="2800" kern="0" dirty="0"/>
              <a:t>, when God will resume His dealing with the </a:t>
            </a:r>
            <a:r>
              <a:rPr lang="en-US" sz="2800" i="1" kern="0" dirty="0"/>
              <a:t>nation</a:t>
            </a:r>
            <a:r>
              <a:rPr lang="en-US" sz="2800" kern="0" dirty="0"/>
              <a:t> Israel. </a:t>
            </a:r>
            <a:r>
              <a:rPr lang="en-US" sz="2800" b="1" u="sng" kern="0" dirty="0">
                <a:solidFill>
                  <a:srgbClr val="FFFFCC"/>
                </a:solidFill>
              </a:rPr>
              <a:t>How futile for conservative scholars to ignore that fact and to seek to find literal fulfillment of those prophecies in history or in the church, when those predictions refer to events yet future and have no application whatever to the church</a:t>
            </a:r>
            <a:r>
              <a:rPr lang="en-US" sz="2800" kern="0" dirty="0"/>
              <a:t>.”</a:t>
            </a:r>
            <a:endParaRPr lang="en-US" sz="2400" kern="0" dirty="0"/>
          </a:p>
        </p:txBody>
      </p:sp>
    </p:spTree>
    <p:extLst>
      <p:ext uri="{BB962C8B-B14F-4D97-AF65-F5344CB8AC3E}">
        <p14:creationId xmlns:p14="http://schemas.microsoft.com/office/powerpoint/2010/main" val="3474186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dirty="0"/>
              <a:t>Jesus Christ</a:t>
            </a:r>
            <a:r>
              <a:rPr lang="en-US" sz="3000" kern="0" dirty="0"/>
              <a: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20531507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300922653"/>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4724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993627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15BE9-F6D6-4182-B7B2-B5F453AD59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a:t>
            </a:r>
            <a:r>
              <a:rPr lang="en-US" b="1" u="sng"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2290629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DA91FE-F57A-4D94-A283-F701009B40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5" name="Subtitle 3"/>
          <p:cNvSpPr txBox="1">
            <a:spLocks/>
          </p:cNvSpPr>
          <p:nvPr/>
        </p:nvSpPr>
        <p:spPr bwMode="auto">
          <a:xfrm>
            <a:off x="228600" y="152401"/>
            <a:ext cx="8686800"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Deuteronomy 17:15 </a:t>
            </a:r>
          </a:p>
          <a:p>
            <a:pPr marL="0" lvl="0" indent="0" algn="just" eaLnBrk="1" hangingPunct="1">
              <a:spcBef>
                <a:spcPct val="0"/>
              </a:spcBef>
              <a:spcAft>
                <a:spcPts val="120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7" name="Picture 2" descr="http://3.bp.blogspot.com/-QEkPt30fRNQ/US-EfJsZfRI/AAAAAAAASK4/JnP_SUUHRas/s1600/a.jpg">
            <a:extLst>
              <a:ext uri="{FF2B5EF4-FFF2-40B4-BE49-F238E27FC236}">
                <a16:creationId xmlns:a16="http://schemas.microsoft.com/office/drawing/2014/main" id="{C10EA790-9AB2-4F29-8A85-3B305EE36981}"/>
              </a:ext>
            </a:extLst>
          </p:cNvPr>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23:37-39 (NASB)</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35684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42681350"/>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21929744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495617480"/>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Gen 12</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solidFill>
                      <a:srgbClr val="FFFFCC"/>
                    </a:solidFill>
                  </a:tcPr>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10974432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253" y="762000"/>
            <a:ext cx="8069495" cy="5943600"/>
          </a:xfrm>
          <a:prstGeom prst="rect">
            <a:avLst/>
          </a:prstGeom>
        </p:spPr>
      </p:pic>
      <p:sp>
        <p:nvSpPr>
          <p:cNvPr id="3" name="TextBox 2"/>
          <p:cNvSpPr txBox="1"/>
          <p:nvPr/>
        </p:nvSpPr>
        <p:spPr>
          <a:xfrm>
            <a:off x="1562100" y="76200"/>
            <a:ext cx="6019800" cy="646331"/>
          </a:xfrm>
          <a:prstGeom prst="rect">
            <a:avLst/>
          </a:prstGeom>
          <a:noFill/>
        </p:spPr>
        <p:txBody>
          <a:bodyPr wrap="square" rtlCol="0">
            <a:spAutoFit/>
          </a:bodyPr>
          <a:lstStyle/>
          <a:p>
            <a:pPr algn="ct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Joshua 24:2-3</a:t>
            </a:r>
          </a:p>
        </p:txBody>
      </p:sp>
    </p:spTree>
    <p:extLst>
      <p:ext uri="{BB962C8B-B14F-4D97-AF65-F5344CB8AC3E}">
        <p14:creationId xmlns:p14="http://schemas.microsoft.com/office/powerpoint/2010/main" val="2240474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18863280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886330919"/>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Parties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solidFill>
                      <a:srgbClr val="FFFFCC"/>
                    </a:solidFill>
                  </a:tcPr>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02779705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81815598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48065209"/>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Political</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solidFill>
                      <a:srgbClr val="FFFFCC"/>
                    </a:solidFill>
                  </a:tcPr>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83071046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714FB-68AB-4D94-AF7E-67EA8D118717}"/>
              </a:ext>
            </a:extLst>
          </p:cNvPr>
          <p:cNvPicPr>
            <a:picLocks noChangeAspect="1"/>
          </p:cNvPicPr>
          <p:nvPr/>
        </p:nvPicPr>
        <p:blipFill>
          <a:blip r:embed="rId2"/>
          <a:stretch>
            <a:fillRect/>
          </a:stretch>
        </p:blipFill>
        <p:spPr>
          <a:xfrm>
            <a:off x="314857" y="343286"/>
            <a:ext cx="8514286" cy="6171429"/>
          </a:xfrm>
          <a:prstGeom prst="rect">
            <a:avLst/>
          </a:prstGeom>
        </p:spPr>
      </p:pic>
    </p:spTree>
    <p:extLst>
      <p:ext uri="{BB962C8B-B14F-4D97-AF65-F5344CB8AC3E}">
        <p14:creationId xmlns:p14="http://schemas.microsoft.com/office/powerpoint/2010/main" val="2943853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9618297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173317954"/>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51656041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014428839"/>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sng"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sng" kern="1200" dirty="0">
                          <a:solidFill>
                            <a:srgbClr val="0000CC"/>
                          </a:solidFill>
                          <a:latin typeface="Calibri" panose="020F0502020204030204" pitchFamily="34" charset="0"/>
                          <a:ea typeface="+mn-ea"/>
                          <a:cs typeface="+mn-cs"/>
                        </a:rPr>
                        <a:t>A quo / ad </a:t>
                      </a:r>
                      <a:r>
                        <a:rPr lang="en-US" sz="2800" b="1" u="sng" kern="1200" dirty="0" err="1">
                          <a:solidFill>
                            <a:srgbClr val="0000CC"/>
                          </a:solidFill>
                          <a:latin typeface="Calibri" panose="020F0502020204030204" pitchFamily="34" charset="0"/>
                          <a:ea typeface="+mn-ea"/>
                          <a:cs typeface="+mn-cs"/>
                        </a:rPr>
                        <a:t>quem</a:t>
                      </a:r>
                      <a:endParaRPr lang="en-US" sz="2800" b="1" u="sng" kern="1200" dirty="0">
                        <a:solidFill>
                          <a:srgbClr val="0000CC"/>
                        </a:solidFill>
                        <a:latin typeface="Calibri" panose="020F0502020204030204" pitchFamily="34" charset="0"/>
                        <a:ea typeface="+mn-ea"/>
                        <a:cs typeface="+mn-cs"/>
                      </a:endParaRP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sng"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rgbClr val="FFFFCC"/>
                    </a:solidFill>
                  </a:tcPr>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68644410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5359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extLst>
              <p:ext uri="{D42A27DB-BD31-4B8C-83A1-F6EECF244321}">
                <p14:modId xmlns:p14="http://schemas.microsoft.com/office/powerpoint/2010/main" val="3498535208"/>
              </p:ext>
            </p:extLst>
          </p:nvPr>
        </p:nvGraphicFramePr>
        <p:xfrm>
          <a:off x="228600" y="304800"/>
          <a:ext cx="8686800" cy="5408613"/>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214283">
                  <a:extLst>
                    <a:ext uri="{9D8B030D-6E8A-4147-A177-3AD203B41FA5}">
                      <a16:colId xmlns:a16="http://schemas.microsoft.com/office/drawing/2014/main" val="20002"/>
                    </a:ext>
                  </a:extLst>
                </a:gridCol>
                <a:gridCol w="2129117">
                  <a:extLst>
                    <a:ext uri="{9D8B030D-6E8A-4147-A177-3AD203B41FA5}">
                      <a16:colId xmlns:a16="http://schemas.microsoft.com/office/drawing/2014/main" val="20003"/>
                    </a:ext>
                  </a:extLst>
                </a:gridCol>
              </a:tblGrid>
              <a:tr h="51435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550863">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0112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524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667000816"/>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84211458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851521602"/>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Physical</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solidFill>
                      <a:srgbClr val="FFFFCC"/>
                    </a:solidFill>
                  </a:tcPr>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7409801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82845371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Solomon’s pre exilic temple (Kings and Chronicles)</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Zerubbabel’s post exilic temple (Ezra 1-6; John 2:20)</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Antichrist's temple (Dan 9:27; Matt 24:15; 2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Thess</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2:4; Rev 11:1-2)</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Millennial temple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Ezek</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40-48)</a:t>
            </a:r>
          </a:p>
        </p:txBody>
      </p:sp>
    </p:spTree>
    <p:extLst>
      <p:ext uri="{BB962C8B-B14F-4D97-AF65-F5344CB8AC3E}">
        <p14:creationId xmlns:p14="http://schemas.microsoft.com/office/powerpoint/2010/main" val="795789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816313848"/>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1st 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rgbClr val="FFFFCC"/>
                    </a:solidFill>
                  </a:tcPr>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81727541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p:nvPr>
        </p:nvSpPr>
        <p:spPr>
          <a:xfrm>
            <a:off x="685800" y="22860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20776668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919958625"/>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45690867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090653796"/>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Gates</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rgbClr val="FFFFCC"/>
                    </a:solidFill>
                  </a:tcPr>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05028167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F8CFC-ECDF-4D74-887F-98BCC64CC5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6341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779414982"/>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45507834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75197666"/>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360781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91229185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Selective, temporary, subsequent</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solidFill>
                      <a:srgbClr val="FFFFCC"/>
                    </a:solidFill>
                  </a:tcPr>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94640063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82A942-A906-42C0-B6EF-0BCD45E806D5}"/>
              </a:ext>
            </a:extLst>
          </p:cNvPr>
          <p:cNvSpPr>
            <a:spLocks noGrp="1" noChangeArrowheads="1"/>
          </p:cNvSpPr>
          <p:nvPr>
            <p:ph type="title"/>
          </p:nvPr>
        </p:nvSpPr>
        <p:spPr>
          <a:xfrm>
            <a:off x="0" y="228600"/>
            <a:ext cx="9144000" cy="685800"/>
          </a:xfrm>
        </p:spPr>
        <p:txBody>
          <a:bodyPr/>
          <a:lstStyle/>
          <a:p>
            <a:pPr algn="ctr" eaLnBrk="1" hangingPunct="1"/>
            <a:r>
              <a:rPr lang="en-US" altLang="en-US" sz="3600" dirty="0"/>
              <a:t>Work of the Spirit in the OT &amp; Gospels</a:t>
            </a:r>
          </a:p>
        </p:txBody>
      </p:sp>
      <p:sp>
        <p:nvSpPr>
          <p:cNvPr id="31747" name="Rectangle 3">
            <a:extLst>
              <a:ext uri="{FF2B5EF4-FFF2-40B4-BE49-F238E27FC236}">
                <a16:creationId xmlns:a16="http://schemas.microsoft.com/office/drawing/2014/main" id="{1A8ECEA5-1A9D-40E0-90E3-B465B5E203A5}"/>
              </a:ext>
            </a:extLst>
          </p:cNvPr>
          <p:cNvSpPr>
            <a:spLocks noGrp="1" noChangeArrowheads="1"/>
          </p:cNvSpPr>
          <p:nvPr>
            <p:ph type="body" idx="1"/>
          </p:nvPr>
        </p:nvSpPr>
        <p:spPr>
          <a:xfrm>
            <a:off x="457200" y="1143000"/>
            <a:ext cx="8229600" cy="4918075"/>
          </a:xfrm>
        </p:spPr>
        <p:txBody>
          <a:bodyPr/>
          <a:lstStyle/>
          <a:p>
            <a:pPr marL="461963" indent="-461963" eaLnBrk="1" hangingPunct="1">
              <a:spcBef>
                <a:spcPts val="0"/>
              </a:spcBef>
              <a:spcAft>
                <a:spcPts val="2400"/>
              </a:spcAft>
              <a:defRPr/>
            </a:pPr>
            <a:r>
              <a:rPr lang="en-US" dirty="0"/>
              <a:t>Pattern of Holy Spirit’s present work is </a:t>
            </a:r>
            <a:r>
              <a:rPr lang="en-US" b="1" u="sng" dirty="0">
                <a:solidFill>
                  <a:srgbClr val="FFFFCC"/>
                </a:solidFill>
              </a:rPr>
              <a:t>not</a:t>
            </a:r>
            <a:r>
              <a:rPr lang="en-US" dirty="0"/>
              <a:t> found in the OT or Gospels</a:t>
            </a:r>
          </a:p>
          <a:p>
            <a:pPr marL="914400" lvl="1" indent="-457200" eaLnBrk="1" hangingPunct="1">
              <a:spcBef>
                <a:spcPts val="0"/>
              </a:spcBef>
              <a:spcAft>
                <a:spcPts val="2400"/>
              </a:spcAft>
              <a:defRPr/>
            </a:pPr>
            <a:r>
              <a:rPr lang="en-US" dirty="0"/>
              <a:t>John 7:37-39</a:t>
            </a:r>
          </a:p>
          <a:p>
            <a:pPr marL="914400" lvl="1" indent="-457200" eaLnBrk="1" hangingPunct="1">
              <a:spcBef>
                <a:spcPts val="0"/>
              </a:spcBef>
              <a:spcAft>
                <a:spcPts val="2400"/>
              </a:spcAft>
              <a:defRPr/>
            </a:pPr>
            <a:r>
              <a:rPr lang="en-US" dirty="0"/>
              <a:t>John 14:16-17</a:t>
            </a:r>
          </a:p>
          <a:p>
            <a:pPr marL="914400" lvl="1" indent="-457200" eaLnBrk="1" hangingPunct="1">
              <a:spcBef>
                <a:spcPts val="0"/>
              </a:spcBef>
              <a:spcAft>
                <a:spcPts val="2400"/>
              </a:spcAft>
              <a:defRPr/>
            </a:pPr>
            <a:r>
              <a:rPr lang="en-US" dirty="0"/>
              <a:t>Acts 1:5</a:t>
            </a:r>
          </a:p>
        </p:txBody>
      </p:sp>
    </p:spTree>
    <p:extLst>
      <p:ext uri="{BB962C8B-B14F-4D97-AF65-F5344CB8AC3E}">
        <p14:creationId xmlns:p14="http://schemas.microsoft.com/office/powerpoint/2010/main" val="29056789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24974310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045337910"/>
              </p:ext>
            </p:extLst>
          </p:nvPr>
        </p:nvGraphicFramePr>
        <p:xfrm>
          <a:off x="152400" y="228600"/>
          <a:ext cx="8839200" cy="52121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Today</a:t>
                      </a:r>
                    </a:p>
                  </a:txBody>
                  <a:tcPr marT="45714" marB="45714" anchor="ctr" horzOverflow="overflow"/>
                </a:tc>
                <a:extLst>
                  <a:ext uri="{0D108BD9-81ED-4DB2-BD59-A6C34878D82A}">
                    <a16:rowId xmlns:a16="http://schemas.microsoft.com/office/drawing/2014/main" val="1459597859"/>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63709552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766947467"/>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Olivet Discourse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solidFill>
                      <a:srgbClr val="FFFFCC"/>
                    </a:solidFill>
                  </a:tcPr>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1741172410"/>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2">
            <a:extLst>
              <a:ext uri="{FF2B5EF4-FFF2-40B4-BE49-F238E27FC236}">
                <a16:creationId xmlns:a16="http://schemas.microsoft.com/office/drawing/2014/main" id="{0AE77F8C-54AC-481A-9CBA-BDA4DB06B6CB}"/>
              </a:ext>
            </a:extLst>
          </p:cNvPr>
          <p:cNvGraphicFramePr>
            <a:graphicFrameLocks noGrp="1"/>
          </p:cNvGraphicFramePr>
          <p:nvPr>
            <p:ph type="tbl" idx="1"/>
            <p:extLst>
              <p:ext uri="{D42A27DB-BD31-4B8C-83A1-F6EECF244321}">
                <p14:modId xmlns:p14="http://schemas.microsoft.com/office/powerpoint/2010/main" val="2368581439"/>
              </p:ext>
            </p:extLst>
          </p:nvPr>
        </p:nvGraphicFramePr>
        <p:xfrm>
          <a:off x="152400" y="152400"/>
          <a:ext cx="8839200" cy="6065528"/>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807051881"/>
                    </a:ext>
                  </a:extLst>
                </a:gridCol>
                <a:gridCol w="28194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Discourse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kern="1200" cap="none" normalizeH="0" baseline="0" dirty="0">
                        <a:ln>
                          <a:noFill/>
                        </a:ln>
                        <a:solidFill>
                          <a:schemeClr val="bg2"/>
                        </a:solidFill>
                        <a:effectLst/>
                        <a:latin typeface="Calibri" panose="020F0502020204030204" pitchFamily="34" charset="0"/>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OLIVET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145959785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Matt 24─25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John 13─17</a:t>
                      </a:r>
                    </a:p>
                  </a:txBody>
                  <a:tcPr horzOverflow="overflow"/>
                </a:tc>
                <a:extLst>
                  <a:ext uri="{0D108BD9-81ED-4DB2-BD59-A6C34878D82A}">
                    <a16:rowId xmlns:a16="http://schemas.microsoft.com/office/drawing/2014/main" val="328390279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LOCATION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Mount of Olives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2724819873"/>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PASSION WEEK</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Third day</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Sixth day</a:t>
                      </a:r>
                    </a:p>
                  </a:txBody>
                  <a:tcPr horzOverflow="overflow"/>
                </a:tc>
                <a:extLst>
                  <a:ext uri="{0D108BD9-81ED-4DB2-BD59-A6C34878D82A}">
                    <a16:rowId xmlns:a16="http://schemas.microsoft.com/office/drawing/2014/main" val="169956581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GENERAL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Farewell: Israel</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Hello: Church</a:t>
                      </a:r>
                    </a:p>
                  </a:txBody>
                  <a:tcPr horzOverflow="overflow"/>
                </a:tc>
                <a:extLst>
                  <a:ext uri="{0D108BD9-81ED-4DB2-BD59-A6C34878D82A}">
                    <a16:rowId xmlns:a16="http://schemas.microsoft.com/office/drawing/2014/main" val="3113903662"/>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SPECIFIC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Israel’s future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Divine provisions</a:t>
                      </a:r>
                    </a:p>
                  </a:txBody>
                  <a:tcPr horzOverflow="overflow"/>
                </a:tc>
                <a:extLst>
                  <a:ext uri="{0D108BD9-81ED-4DB2-BD59-A6C34878D82A}">
                    <a16:rowId xmlns:a16="http://schemas.microsoft.com/office/drawing/2014/main" val="108508186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PROMPTING</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Temple's destruction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Christ's imminent departure</a:t>
                      </a:r>
                    </a:p>
                  </a:txBody>
                  <a:tcPr horzOverflow="overflow"/>
                </a:tc>
                <a:extLst>
                  <a:ext uri="{0D108BD9-81ED-4DB2-BD59-A6C34878D82A}">
                    <a16:rowId xmlns:a16="http://schemas.microsoft.com/office/drawing/2014/main" val="1929449418"/>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EXPLANATIONS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Written OT</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Unwritten NT</a:t>
                      </a:r>
                    </a:p>
                  </a:txBody>
                  <a:tcPr horzOverflow="overflow"/>
                </a:tc>
                <a:extLst>
                  <a:ext uri="{0D108BD9-81ED-4DB2-BD59-A6C34878D82A}">
                    <a16:rowId xmlns:a16="http://schemas.microsoft.com/office/drawing/2014/main" val="3070623534"/>
                  </a:ext>
                </a:extLst>
              </a:tr>
            </a:tbl>
          </a:graphicData>
        </a:graphic>
      </p:graphicFrame>
    </p:spTree>
    <p:extLst>
      <p:ext uri="{BB962C8B-B14F-4D97-AF65-F5344CB8AC3E}">
        <p14:creationId xmlns:p14="http://schemas.microsoft.com/office/powerpoint/2010/main" val="201840567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897522960"/>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597379400"/>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AE1-A974-48A0-AEFD-E859528B8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13" name="Rectangle 3"/>
          <p:cNvSpPr txBox="1">
            <a:spLocks/>
          </p:cNvSpPr>
          <p:nvPr/>
        </p:nvSpPr>
        <p:spPr bwMode="auto">
          <a:xfrm>
            <a:off x="381000" y="2286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I, brethren, could not speak to you as to </a:t>
            </a:r>
            <a:r>
              <a:rPr lang="en-US" b="1" dirty="0">
                <a:solidFill>
                  <a:srgbClr val="FFFFCC"/>
                </a:solidFill>
                <a:latin typeface="Calibri" panose="020F0502020204030204" pitchFamily="34" charset="0"/>
                <a:cs typeface="Calibri" panose="020F0502020204030204" pitchFamily="34" charset="0"/>
              </a:rPr>
              <a:t>spiritual</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people</a:t>
            </a:r>
            <a:r>
              <a:rPr lang="en-US" dirty="0">
                <a:latin typeface="Calibri" panose="020F0502020204030204" pitchFamily="34" charset="0"/>
                <a:cs typeface="Calibri" panose="020F0502020204030204" pitchFamily="34" charset="0"/>
              </a:rPr>
              <a:t> but as to </a:t>
            </a:r>
            <a:r>
              <a:rPr lang="en-US" b="1" dirty="0">
                <a:solidFill>
                  <a:srgbClr val="FFFFCC"/>
                </a:solidFill>
                <a:latin typeface="Calibri" panose="020F0502020204030204" pitchFamily="34" charset="0"/>
                <a:cs typeface="Calibri" panose="020F0502020204030204" pitchFamily="34" charset="0"/>
              </a:rPr>
              <a:t>carnal</a:t>
            </a:r>
            <a:r>
              <a:rPr lang="en-US" dirty="0">
                <a:latin typeface="Calibri" panose="020F0502020204030204" pitchFamily="34" charset="0"/>
                <a:cs typeface="Calibri" panose="020F0502020204030204" pitchFamily="34" charset="0"/>
              </a:rPr>
              <a:t>, as to </a:t>
            </a:r>
            <a:r>
              <a:rPr lang="en-US" b="1" dirty="0">
                <a:solidFill>
                  <a:srgbClr val="FFFFCC"/>
                </a:solidFill>
                <a:latin typeface="Calibri" panose="020F0502020204030204" pitchFamily="34" charset="0"/>
                <a:cs typeface="Calibri" panose="020F0502020204030204" pitchFamily="34" charset="0"/>
              </a:rPr>
              <a:t>babes</a:t>
            </a:r>
            <a:r>
              <a:rPr lang="en-US" dirty="0">
                <a:latin typeface="Calibri" panose="020F0502020204030204" pitchFamily="34" charset="0"/>
                <a:cs typeface="Calibri" panose="020F0502020204030204" pitchFamily="34" charset="0"/>
              </a:rPr>
              <a:t> in Christ.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I fed you with milk and not with solid food; for until now you were not able </a:t>
            </a:r>
            <a:r>
              <a:rPr lang="en-US" i="1" dirty="0">
                <a:latin typeface="Calibri" panose="020F0502020204030204" pitchFamily="34" charset="0"/>
                <a:cs typeface="Calibri" panose="020F0502020204030204" pitchFamily="34" charset="0"/>
              </a:rPr>
              <a:t>to receive it,</a:t>
            </a:r>
            <a:r>
              <a:rPr lang="en-US" dirty="0">
                <a:latin typeface="Calibri" panose="020F0502020204030204" pitchFamily="34" charset="0"/>
                <a:cs typeface="Calibri" panose="020F0502020204030204" pitchFamily="34" charset="0"/>
              </a:rPr>
              <a:t> and even now you are still not able; </a:t>
            </a:r>
            <a:r>
              <a:rPr lang="en-US" baseline="30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for you are still carnal. For where </a:t>
            </a:r>
            <a:r>
              <a:rPr lang="en-US" i="1" dirty="0">
                <a:latin typeface="Calibri" panose="020F0502020204030204" pitchFamily="34" charset="0"/>
                <a:cs typeface="Calibri" panose="020F0502020204030204" pitchFamily="34" charset="0"/>
              </a:rPr>
              <a:t>there are</a:t>
            </a:r>
            <a:r>
              <a:rPr lang="en-US" dirty="0">
                <a:latin typeface="Calibri" panose="020F0502020204030204" pitchFamily="34" charset="0"/>
                <a:cs typeface="Calibri" panose="020F0502020204030204" pitchFamily="34" charset="0"/>
              </a:rPr>
              <a:t> envy, strife, and divisions among you, are you not carnal and behaving like </a:t>
            </a:r>
            <a:r>
              <a:rPr lang="en-US" i="1" dirty="0">
                <a:latin typeface="Calibri" panose="020F0502020204030204" pitchFamily="34" charset="0"/>
                <a:cs typeface="Calibri" panose="020F0502020204030204" pitchFamily="34" charset="0"/>
              </a:rPr>
              <a:t>mere</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men</a:t>
            </a:r>
            <a:r>
              <a:rPr lang="en-US" dirty="0">
                <a:latin typeface="Calibri" panose="020F0502020204030204" pitchFamily="34" charset="0"/>
                <a:cs typeface="Calibri" panose="020F0502020204030204" pitchFamily="34" charset="0"/>
              </a:rPr>
              <a:t>?</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0571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4698693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98941272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16161</TotalTime>
  <Words>4944</Words>
  <Application>Microsoft Office PowerPoint</Application>
  <PresentationFormat>On-screen Show (4:3)</PresentationFormat>
  <Paragraphs>1100</Paragraphs>
  <Slides>99</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Calibri</vt:lpstr>
      <vt:lpstr>Courier New</vt:lpstr>
      <vt:lpstr>Times New Roman</vt:lpstr>
      <vt:lpstr>Wingdings</vt:lpstr>
      <vt:lpstr>Azure</vt:lpstr>
      <vt:lpstr>PowerPoint Presentation</vt:lpstr>
      <vt:lpstr>The Coming Kingdom Chapter 11</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THE INTERIM AGE</vt:lpstr>
      <vt:lpstr>THE INTERIM AGE</vt:lpstr>
      <vt:lpstr>Matthew 13 Parables</vt:lpstr>
      <vt:lpstr>THE INTERIM AGE</vt:lpstr>
      <vt:lpstr>The Church Age</vt:lpstr>
      <vt:lpstr>PowerPoint Presentation</vt:lpstr>
      <vt:lpstr>1. The Definition of the Church</vt:lpstr>
      <vt:lpstr>1. The Definition of the Church</vt:lpstr>
      <vt:lpstr>PowerPoint Presentation</vt:lpstr>
      <vt:lpstr>1. The Definition of the Church</vt:lpstr>
      <vt:lpstr>The Church Age</vt:lpstr>
      <vt:lpstr>2. When Did the Church Begin?</vt:lpstr>
      <vt:lpstr>2. When Did the Church Begin?</vt:lpstr>
      <vt:lpstr>PowerPoint Presentation</vt:lpstr>
      <vt:lpstr>PowerPoint Presentation</vt:lpstr>
      <vt:lpstr>2. When Did the Church Begin?</vt:lpstr>
      <vt:lpstr>PowerPoint Presentation</vt:lpstr>
      <vt:lpstr>“Mystery” Defined</vt:lpstr>
      <vt:lpstr>2. When Did the Church Begin?</vt:lpstr>
      <vt:lpstr>2. When Did the Church Begin?</vt:lpstr>
      <vt:lpstr>The Church Age</vt:lpstr>
      <vt:lpstr>3. Purposes of the Local Church</vt:lpstr>
      <vt:lpstr>PowerPoint Presentation</vt:lpstr>
      <vt:lpstr>The Church Age</vt:lpstr>
      <vt:lpstr>4. Church ≠ Kingdom</vt:lpstr>
      <vt:lpstr>4. Church ≠ Kingdom</vt:lpstr>
      <vt:lpstr>Universal Church Word Pictures </vt:lpstr>
      <vt:lpstr>4. Church ≠ Kingdom</vt:lpstr>
      <vt:lpstr>PowerPoint Presentation</vt:lpstr>
      <vt:lpstr>PowerPoint Presentation</vt:lpstr>
      <vt:lpstr>4. Church ≠ Kingdom</vt:lpstr>
      <vt:lpstr>Messengers of the Kingdom In Matthew</vt:lpstr>
      <vt:lpstr>PowerPoint Presentation</vt:lpstr>
      <vt:lpstr>PowerPoint Presentation</vt:lpstr>
      <vt:lpstr>4. Church ≠ Kingdom</vt:lpstr>
      <vt:lpstr>Progress Reports in Acts</vt:lpstr>
      <vt:lpstr>4. Church ≠ Kingdom</vt:lpstr>
      <vt:lpstr>4. Church ≠ Kingdom</vt:lpstr>
      <vt:lpstr>4. Church ≠ Kingdom</vt:lpstr>
      <vt:lpstr>PowerPoint Presentation</vt:lpstr>
      <vt:lpstr>4. Church ≠ Kingdom</vt:lpstr>
      <vt:lpstr>PowerPoint Presentation</vt:lpstr>
      <vt:lpstr>PowerPoint Presentation</vt:lpstr>
      <vt:lpstr>4. Church ≠ Kingdom</vt:lpstr>
      <vt:lpstr>The Church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God’s Resurrection Program</vt:lpstr>
      <vt:lpstr>PowerPoint Presentation</vt:lpstr>
      <vt:lpstr>PowerPoint Presentation</vt:lpstr>
      <vt:lpstr>PowerPoint Presentation</vt:lpstr>
      <vt:lpstr>PowerPoint Presentation</vt:lpstr>
      <vt:lpstr>PowerPoint Presentation</vt:lpstr>
      <vt:lpstr>PowerPoint Presentation</vt:lpstr>
      <vt:lpstr>Work of the Spirit in the OT &amp;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THE INTERIM AGE</vt:lpstr>
      <vt:lpstr>The Church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1794</cp:revision>
  <cp:lastPrinted>2017-09-26T19:14:25Z</cp:lastPrinted>
  <dcterms:created xsi:type="dcterms:W3CDTF">2009-03-17T12:21:13Z</dcterms:created>
  <dcterms:modified xsi:type="dcterms:W3CDTF">2017-10-11T16:16:16Z</dcterms:modified>
</cp:coreProperties>
</file>