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92" r:id="rId3"/>
    <p:sldId id="264" r:id="rId4"/>
    <p:sldId id="293" r:id="rId5"/>
    <p:sldId id="303" r:id="rId6"/>
    <p:sldId id="304" r:id="rId7"/>
    <p:sldId id="305" r:id="rId8"/>
    <p:sldId id="306" r:id="rId9"/>
    <p:sldId id="307" r:id="rId10"/>
    <p:sldId id="308" r:id="rId11"/>
    <p:sldId id="309" r:id="rId12"/>
    <p:sldId id="310" r:id="rId13"/>
    <p:sldId id="311" r:id="rId14"/>
    <p:sldId id="296" r:id="rId15"/>
    <p:sldId id="312" r:id="rId16"/>
    <p:sldId id="297" r:id="rId17"/>
    <p:sldId id="313" r:id="rId18"/>
    <p:sldId id="299" r:id="rId19"/>
    <p:sldId id="314" r:id="rId20"/>
    <p:sldId id="319" r:id="rId21"/>
    <p:sldId id="316" r:id="rId22"/>
    <p:sldId id="317" r:id="rId23"/>
    <p:sldId id="318" r:id="rId24"/>
    <p:sldId id="302" r:id="rId25"/>
    <p:sldId id="298" r:id="rId26"/>
    <p:sldId id="32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01" d="100"/>
          <a:sy n="101" d="100"/>
        </p:scale>
        <p:origin x="-96"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325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5E0FA7-C445-42F7-AF66-A4F5A6FC8A9C}"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47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5AC5C5-1A57-4420-8AFB-CE41693A794B}"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391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C08AF-84E6-4329-8E67-FEA434B47075}"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714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F6EE328-6AFF-436B-881F-213D56084544}" type="datetimeFigureOut">
              <a:rPr lang="en-US" smtClean="0"/>
              <a:t>10/15/2017</a:t>
            </a:fld>
            <a:endParaRPr lang="en-US" dirty="0"/>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994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smtClean="0"/>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843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280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872C98D-A273-4547-9B92-97D7769F71A6}" type="datetimeFigureOut">
              <a:rPr lang="en-US" smtClean="0"/>
              <a:t>10/15/2017</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985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10/15/2017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348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1480828-6983-48AD-9E27-CBD3696F837E}" type="datetimeFigureOut">
              <a:rPr lang="en-US" smtClean="0"/>
              <a:t>10/15/2017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903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2C5EFB91-0324-450E-B17F-36DC0ECCE413}" type="datetimeFigureOut">
              <a:rPr lang="en-US" smtClean="0"/>
              <a:t>10/15/2017</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226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2E37674-C1BA-4107-9B06-6D4CAC3A3DF5}" type="datetimeFigureOut">
              <a:rPr lang="en-US" smtClean="0"/>
              <a:t>10/15/2017</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44821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F0797-C631-4EE3-87DF-D5659200FDDC}"/>
              </a:ext>
            </a:extLst>
          </p:cNvPr>
          <p:cNvSpPr>
            <a:spLocks noGrp="1"/>
          </p:cNvSpPr>
          <p:nvPr>
            <p:ph type="ctrTitle"/>
          </p:nvPr>
        </p:nvSpPr>
        <p:spPr/>
        <p:txBody>
          <a:bodyPr/>
          <a:lstStyle/>
          <a:p>
            <a:r>
              <a:rPr lang="en-US" sz="6000" dirty="0"/>
              <a:t>The book of Jude</a:t>
            </a:r>
          </a:p>
        </p:txBody>
      </p:sp>
      <p:sp>
        <p:nvSpPr>
          <p:cNvPr id="3" name="Subtitle 2">
            <a:extLst>
              <a:ext uri="{FF2B5EF4-FFF2-40B4-BE49-F238E27FC236}">
                <a16:creationId xmlns:a16="http://schemas.microsoft.com/office/drawing/2014/main" xmlns="" id="{E361F5BD-9877-48FE-AEA4-BB5486D3041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05275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2 Thess 2:13</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fontScale="92500" lnSpcReduction="10000"/>
          </a:bodyPr>
          <a:lstStyle/>
          <a:p>
            <a:r>
              <a:rPr lang="en-US" sz="3600" dirty="0"/>
              <a:t>“But we should always give thanks to God for you, brethren </a:t>
            </a:r>
            <a:r>
              <a:rPr lang="en-US" sz="3600" dirty="0">
                <a:solidFill>
                  <a:srgbClr val="C00000"/>
                </a:solidFill>
              </a:rPr>
              <a:t>beloved</a:t>
            </a:r>
            <a:r>
              <a:rPr lang="en-US" sz="3600" dirty="0"/>
              <a:t> by the Lord, because God has chosen you from the beginning for salvation through sanctification by the Spirit and faith in the truth. It was for this He called you through our gospel, that you may gain the glory of our Lord Jesus Christ.” </a:t>
            </a:r>
          </a:p>
        </p:txBody>
      </p:sp>
    </p:spTree>
    <p:extLst>
      <p:ext uri="{BB962C8B-B14F-4D97-AF65-F5344CB8AC3E}">
        <p14:creationId xmlns:p14="http://schemas.microsoft.com/office/powerpoint/2010/main" val="352051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John 17:15</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a:bodyPr>
          <a:lstStyle/>
          <a:p>
            <a:r>
              <a:rPr lang="en-US" sz="3600" dirty="0"/>
              <a:t>“I do not ask You to take them out of the world, but to </a:t>
            </a:r>
            <a:r>
              <a:rPr lang="en-US" sz="3600" dirty="0">
                <a:solidFill>
                  <a:srgbClr val="C00000"/>
                </a:solidFill>
              </a:rPr>
              <a:t>keep</a:t>
            </a:r>
            <a:r>
              <a:rPr lang="en-US" sz="3600" dirty="0"/>
              <a:t> them from the evil one. </a:t>
            </a:r>
          </a:p>
        </p:txBody>
      </p:sp>
    </p:spTree>
    <p:extLst>
      <p:ext uri="{BB962C8B-B14F-4D97-AF65-F5344CB8AC3E}">
        <p14:creationId xmlns:p14="http://schemas.microsoft.com/office/powerpoint/2010/main" val="280759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John 10:28-29</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a:bodyPr>
          <a:lstStyle/>
          <a:p>
            <a:r>
              <a:rPr lang="en-US" sz="3600" dirty="0"/>
              <a:t>“…and I give eternal life to them, and they will never perish; and no one will snatch them out of My hand. My Father, who has given them to Me, is greater than all; and no one is able to snatch them out of the Father’s hand.</a:t>
            </a:r>
          </a:p>
        </p:txBody>
      </p:sp>
    </p:spTree>
    <p:extLst>
      <p:ext uri="{BB962C8B-B14F-4D97-AF65-F5344CB8AC3E}">
        <p14:creationId xmlns:p14="http://schemas.microsoft.com/office/powerpoint/2010/main" val="104942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b="1" dirty="0">
                <a:solidFill>
                  <a:srgbClr val="C00000"/>
                </a:solidFill>
              </a:rPr>
              <a:t>Jude’s Prayer (1-2)</a:t>
            </a:r>
          </a:p>
          <a:p>
            <a:pPr marL="514350" indent="-514350">
              <a:buFont typeface="+mj-lt"/>
              <a:buAutoNum type="romanUcPeriod"/>
            </a:pPr>
            <a:endParaRPr lang="en-US" sz="2400" dirty="0"/>
          </a:p>
          <a:p>
            <a:pPr marL="514350" indent="-514350">
              <a:buFont typeface="+mj-lt"/>
              <a:buAutoNum type="romanUcPeriod"/>
            </a:pPr>
            <a:r>
              <a:rPr lang="en-US" sz="2400" dirty="0"/>
              <a:t>Jude’s Plan (3a)</a:t>
            </a:r>
          </a:p>
          <a:p>
            <a:pPr marL="514350" indent="-514350">
              <a:buFont typeface="+mj-lt"/>
              <a:buAutoNum type="romanUcPeriod"/>
            </a:pPr>
            <a:endParaRPr lang="en-US" sz="2400" dirty="0"/>
          </a:p>
          <a:p>
            <a:pPr marL="514350" indent="-514350">
              <a:buFont typeface="+mj-lt"/>
              <a:buAutoNum type="romanUcPeriod"/>
            </a:pPr>
            <a:r>
              <a:rPr lang="en-US" sz="2400" dirty="0"/>
              <a:t>Jude’s Plea (3b)</a:t>
            </a:r>
          </a:p>
          <a:p>
            <a:pPr marL="514350" indent="-514350">
              <a:buFont typeface="+mj-lt"/>
              <a:buAutoNum type="romanUcPeriod"/>
            </a:pPr>
            <a:endParaRPr lang="en-US" sz="2400" dirty="0"/>
          </a:p>
          <a:p>
            <a:pPr marL="514350" indent="-514350">
              <a:buFont typeface="+mj-lt"/>
              <a:buAutoNum type="romanUcPeriod"/>
            </a:pPr>
            <a:r>
              <a:rPr lang="en-US" sz="2400" dirty="0"/>
              <a:t>Jude’s Purpose (4a)</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29421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dirty="0"/>
              <a:t>Jude’s Prayer (1-2)</a:t>
            </a:r>
          </a:p>
          <a:p>
            <a:pPr marL="514350" indent="-514350">
              <a:buFont typeface="+mj-lt"/>
              <a:buAutoNum type="romanUcPeriod"/>
            </a:pPr>
            <a:endParaRPr lang="en-US" sz="2400" dirty="0"/>
          </a:p>
          <a:p>
            <a:pPr marL="514350" indent="-514350">
              <a:buFont typeface="+mj-lt"/>
              <a:buAutoNum type="romanUcPeriod"/>
            </a:pPr>
            <a:r>
              <a:rPr lang="en-US" sz="2400" b="1" dirty="0">
                <a:solidFill>
                  <a:srgbClr val="C00000"/>
                </a:solidFill>
              </a:rPr>
              <a:t>Jude’s Plan (3a)</a:t>
            </a:r>
          </a:p>
          <a:p>
            <a:pPr marL="514350" indent="-514350">
              <a:buFont typeface="+mj-lt"/>
              <a:buAutoNum type="romanUcPeriod"/>
            </a:pPr>
            <a:endParaRPr lang="en-US" sz="2400" dirty="0"/>
          </a:p>
          <a:p>
            <a:pPr marL="514350" indent="-514350">
              <a:buFont typeface="+mj-lt"/>
              <a:buAutoNum type="romanUcPeriod"/>
            </a:pPr>
            <a:r>
              <a:rPr lang="en-US" sz="2400" dirty="0"/>
              <a:t>Jude’s Plea (3b)</a:t>
            </a:r>
          </a:p>
          <a:p>
            <a:pPr marL="514350" indent="-514350">
              <a:buFont typeface="+mj-lt"/>
              <a:buAutoNum type="romanUcPeriod"/>
            </a:pPr>
            <a:endParaRPr lang="en-US" sz="2400" dirty="0"/>
          </a:p>
          <a:p>
            <a:pPr marL="514350" indent="-514350">
              <a:buFont typeface="+mj-lt"/>
              <a:buAutoNum type="romanUcPeriod"/>
            </a:pPr>
            <a:r>
              <a:rPr lang="en-US" sz="2400" dirty="0"/>
              <a:t>Jude’s Purpose (4a)</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426934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055DC-FBA6-4566-8FF4-F377B18AF0E2}"/>
              </a:ext>
            </a:extLst>
          </p:cNvPr>
          <p:cNvSpPr txBox="1">
            <a:spLocks/>
          </p:cNvSpPr>
          <p:nvPr/>
        </p:nvSpPr>
        <p:spPr>
          <a:xfrm>
            <a:off x="764665" y="2943383"/>
            <a:ext cx="7475220" cy="1528692"/>
          </a:xfrm>
          <a:prstGeom prst="rect">
            <a:avLst/>
          </a:prstGeom>
        </p:spPr>
        <p:txBody>
          <a:bodyPr/>
          <a:lstStyle>
            <a:lvl1pPr algn="l" defTabSz="914400" rtl="0" eaLnBrk="1" latinLnBrk="0" hangingPunct="1">
              <a:lnSpc>
                <a:spcPct val="90000"/>
              </a:lnSpc>
              <a:spcBef>
                <a:spcPct val="0"/>
              </a:spcBef>
              <a:buNone/>
              <a:defRPr sz="4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5400" dirty="0"/>
              <a:t>Salvation</a:t>
            </a:r>
          </a:p>
        </p:txBody>
      </p:sp>
    </p:spTree>
    <p:extLst>
      <p:ext uri="{BB962C8B-B14F-4D97-AF65-F5344CB8AC3E}">
        <p14:creationId xmlns:p14="http://schemas.microsoft.com/office/powerpoint/2010/main" val="348944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dirty="0"/>
              <a:t>Jude’s Prayer (1-2)</a:t>
            </a:r>
          </a:p>
          <a:p>
            <a:pPr marL="514350" indent="-514350">
              <a:buFont typeface="+mj-lt"/>
              <a:buAutoNum type="romanUcPeriod"/>
            </a:pPr>
            <a:endParaRPr lang="en-US" sz="2400" dirty="0"/>
          </a:p>
          <a:p>
            <a:pPr marL="514350" indent="-514350">
              <a:buFont typeface="+mj-lt"/>
              <a:buAutoNum type="romanUcPeriod"/>
            </a:pPr>
            <a:r>
              <a:rPr lang="en-US" sz="2400" dirty="0"/>
              <a:t>Jude’s Plan (3a)</a:t>
            </a:r>
          </a:p>
          <a:p>
            <a:pPr marL="514350" indent="-514350">
              <a:buFont typeface="+mj-lt"/>
              <a:buAutoNum type="romanUcPeriod"/>
            </a:pPr>
            <a:endParaRPr lang="en-US" sz="2400" dirty="0"/>
          </a:p>
          <a:p>
            <a:pPr marL="514350" indent="-514350">
              <a:buFont typeface="+mj-lt"/>
              <a:buAutoNum type="romanUcPeriod"/>
            </a:pPr>
            <a:r>
              <a:rPr lang="en-US" sz="2400" b="1" dirty="0">
                <a:solidFill>
                  <a:srgbClr val="C00000"/>
                </a:solidFill>
              </a:rPr>
              <a:t>Jude’s Plea (3b)</a:t>
            </a:r>
          </a:p>
          <a:p>
            <a:pPr marL="514350" indent="-514350">
              <a:buFont typeface="+mj-lt"/>
              <a:buAutoNum type="romanUcPeriod"/>
            </a:pPr>
            <a:endParaRPr lang="en-US" sz="2400" dirty="0"/>
          </a:p>
          <a:p>
            <a:pPr marL="514350" indent="-514350">
              <a:buFont typeface="+mj-lt"/>
              <a:buAutoNum type="romanUcPeriod"/>
            </a:pPr>
            <a:r>
              <a:rPr lang="en-US" sz="2400" dirty="0"/>
              <a:t>Jude’s Purpose (4a)</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214828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FDA3EB-D3AA-495A-A202-65318210F585}"/>
              </a:ext>
            </a:extLst>
          </p:cNvPr>
          <p:cNvPicPr>
            <a:picLocks noChangeAspect="1"/>
          </p:cNvPicPr>
          <p:nvPr/>
        </p:nvPicPr>
        <p:blipFill>
          <a:blip r:embed="rId2"/>
          <a:stretch>
            <a:fillRect/>
          </a:stretch>
        </p:blipFill>
        <p:spPr>
          <a:xfrm>
            <a:off x="0" y="0"/>
            <a:ext cx="4572000" cy="6858000"/>
          </a:xfrm>
          <a:prstGeom prst="rect">
            <a:avLst/>
          </a:prstGeom>
        </p:spPr>
      </p:pic>
      <p:sp>
        <p:nvSpPr>
          <p:cNvPr id="4" name="Title 1">
            <a:extLst>
              <a:ext uri="{FF2B5EF4-FFF2-40B4-BE49-F238E27FC236}">
                <a16:creationId xmlns:a16="http://schemas.microsoft.com/office/drawing/2014/main" xmlns="" id="{EDB214C9-B20C-4857-90E2-0FE88BBB9814}"/>
              </a:ext>
            </a:extLst>
          </p:cNvPr>
          <p:cNvSpPr txBox="1">
            <a:spLocks/>
          </p:cNvSpPr>
          <p:nvPr/>
        </p:nvSpPr>
        <p:spPr>
          <a:xfrm>
            <a:off x="4636477" y="1172309"/>
            <a:ext cx="4507523" cy="3962400"/>
          </a:xfrm>
          <a:prstGeom prst="rect">
            <a:avLst/>
          </a:prstGeom>
        </p:spPr>
        <p:txBody>
          <a:bodyPr>
            <a:normAutofit/>
          </a:bodyPr>
          <a:lstStyle>
            <a:lvl1pPr algn="l" defTabSz="914400" rtl="0" eaLnBrk="1" latinLnBrk="0" hangingPunct="1">
              <a:lnSpc>
                <a:spcPct val="90000"/>
              </a:lnSpc>
              <a:spcBef>
                <a:spcPct val="0"/>
              </a:spcBef>
              <a:buNone/>
              <a:defRPr sz="42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a:t>“I felt the necessity to write to you appealing </a:t>
            </a:r>
            <a:r>
              <a:rPr lang="en-US" sz="3200" dirty="0">
                <a:solidFill>
                  <a:srgbClr val="C00000"/>
                </a:solidFill>
              </a:rPr>
              <a:t>that you contend earnestly </a:t>
            </a:r>
            <a:r>
              <a:rPr lang="en-US" sz="3200" dirty="0"/>
              <a:t>for the faith…”</a:t>
            </a:r>
          </a:p>
          <a:p>
            <a:endParaRPr lang="en-US" sz="3200" dirty="0"/>
          </a:p>
          <a:p>
            <a:r>
              <a:rPr lang="en-US" sz="3200" dirty="0"/>
              <a:t>Jude 3b</a:t>
            </a:r>
          </a:p>
        </p:txBody>
      </p:sp>
    </p:spTree>
    <p:extLst>
      <p:ext uri="{BB962C8B-B14F-4D97-AF65-F5344CB8AC3E}">
        <p14:creationId xmlns:p14="http://schemas.microsoft.com/office/powerpoint/2010/main" val="17166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4400" dirty="0"/>
              <a:t>Contend - </a:t>
            </a:r>
            <a:r>
              <a:rPr lang="en-US" sz="4400" i="1" dirty="0"/>
              <a:t>ep</a:t>
            </a:r>
            <a:r>
              <a:rPr lang="en-US" sz="4400" i="1" dirty="0">
                <a:solidFill>
                  <a:srgbClr val="C00000"/>
                </a:solidFill>
              </a:rPr>
              <a:t>agoniz</a:t>
            </a:r>
            <a:r>
              <a:rPr lang="en-US" sz="4400" i="1" dirty="0"/>
              <a:t>omai</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043273" cy="3187339"/>
          </a:xfrm>
        </p:spPr>
        <p:txBody>
          <a:bodyPr>
            <a:normAutofit fontScale="85000" lnSpcReduction="10000"/>
          </a:bodyPr>
          <a:lstStyle/>
          <a:p>
            <a:r>
              <a:rPr lang="en-US" sz="3600" dirty="0"/>
              <a:t>“ ‘agonize’ in its English dress, was much used in connection with athletic contests to describe a strenuous struggle to overcome an opponent, as in a wrestling match. A more general use was in reference to any conflict, contest, debate, or lawsuit. It involves the thought of the expenditure of all one’s energy in order to prevail.</a:t>
            </a:r>
          </a:p>
          <a:p>
            <a:endParaRPr lang="en-US" sz="3600" dirty="0"/>
          </a:p>
        </p:txBody>
      </p:sp>
      <p:sp>
        <p:nvSpPr>
          <p:cNvPr id="4" name="TextBox 3">
            <a:extLst>
              <a:ext uri="{FF2B5EF4-FFF2-40B4-BE49-F238E27FC236}">
                <a16:creationId xmlns:a16="http://schemas.microsoft.com/office/drawing/2014/main" xmlns="" id="{6467E148-DB21-4605-B90F-DA4551AC098A}"/>
              </a:ext>
            </a:extLst>
          </p:cNvPr>
          <p:cNvSpPr txBox="1"/>
          <p:nvPr/>
        </p:nvSpPr>
        <p:spPr>
          <a:xfrm>
            <a:off x="694327" y="5878286"/>
            <a:ext cx="8086816" cy="646331"/>
          </a:xfrm>
          <a:prstGeom prst="rect">
            <a:avLst/>
          </a:prstGeom>
          <a:noFill/>
        </p:spPr>
        <p:txBody>
          <a:bodyPr wrap="square" rtlCol="0">
            <a:spAutoFit/>
          </a:bodyPr>
          <a:lstStyle/>
          <a:p>
            <a:r>
              <a:rPr lang="en-US" dirty="0"/>
              <a:t>D. Edmond Hiebert, Second Peter and Jude: An Expositional Commentary (Greenville, SC: Bob Jones University Press, 1989).</a:t>
            </a:r>
          </a:p>
        </p:txBody>
      </p:sp>
    </p:spTree>
    <p:extLst>
      <p:ext uri="{BB962C8B-B14F-4D97-AF65-F5344CB8AC3E}">
        <p14:creationId xmlns:p14="http://schemas.microsoft.com/office/powerpoint/2010/main" val="350990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2 Corinthians 10:3</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a:bodyPr>
          <a:lstStyle/>
          <a:p>
            <a:r>
              <a:rPr lang="en-US" sz="3600" dirty="0"/>
              <a:t>“For though we walk in the flesh, we do not war according to the flesh, for the weapons of our warfare are not of the flesh, but divinely powerful for the destruction of fortresses.” </a:t>
            </a:r>
          </a:p>
        </p:txBody>
      </p:sp>
    </p:spTree>
    <p:extLst>
      <p:ext uri="{BB962C8B-B14F-4D97-AF65-F5344CB8AC3E}">
        <p14:creationId xmlns:p14="http://schemas.microsoft.com/office/powerpoint/2010/main" val="246957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303224"/>
            <a:ext cx="8281219" cy="4952434"/>
          </a:xfrm>
        </p:spPr>
        <p:txBody>
          <a:bodyPr>
            <a:normAutofit fontScale="92500" lnSpcReduction="1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Acts 2:42</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a:bodyPr>
          <a:lstStyle/>
          <a:p>
            <a:r>
              <a:rPr lang="en-US" sz="3600" dirty="0"/>
              <a:t>“They were continually devoting themselves to the </a:t>
            </a:r>
            <a:r>
              <a:rPr lang="en-US" sz="3600" dirty="0">
                <a:solidFill>
                  <a:srgbClr val="C00000"/>
                </a:solidFill>
              </a:rPr>
              <a:t>apostles’ teaching </a:t>
            </a:r>
            <a:r>
              <a:rPr lang="en-US" sz="3600" dirty="0"/>
              <a:t>and to fellowship, to the breaking of bread and to prayer.” </a:t>
            </a:r>
          </a:p>
        </p:txBody>
      </p:sp>
    </p:spTree>
    <p:extLst>
      <p:ext uri="{BB962C8B-B14F-4D97-AF65-F5344CB8AC3E}">
        <p14:creationId xmlns:p14="http://schemas.microsoft.com/office/powerpoint/2010/main" val="239603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Romans 6:17</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2"/>
            <a:ext cx="8332442" cy="3433524"/>
          </a:xfrm>
        </p:spPr>
        <p:txBody>
          <a:bodyPr>
            <a:normAutofit/>
          </a:bodyPr>
          <a:lstStyle/>
          <a:p>
            <a:r>
              <a:rPr lang="en-US" sz="3600" dirty="0"/>
              <a:t>“But thanks be to God that though you were slaves of sin, you became obedient from the heart to that form of teaching to which you were committed.” </a:t>
            </a:r>
          </a:p>
        </p:txBody>
      </p:sp>
    </p:spTree>
    <p:extLst>
      <p:ext uri="{BB962C8B-B14F-4D97-AF65-F5344CB8AC3E}">
        <p14:creationId xmlns:p14="http://schemas.microsoft.com/office/powerpoint/2010/main" val="48208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Acts 20:28-31</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4934077"/>
          </a:xfrm>
        </p:spPr>
        <p:txBody>
          <a:bodyPr>
            <a:normAutofit fontScale="92500" lnSpcReduction="20000"/>
          </a:bodyPr>
          <a:lstStyle/>
          <a:p>
            <a:r>
              <a:rPr lang="en-US" sz="3600" dirty="0"/>
              <a:t>“Be on guard for yourselves and for all the flock, among which the Holy Spirit has made you overseers, to shepherd the church of God which He purchased with His own blood.</a:t>
            </a:r>
          </a:p>
          <a:p>
            <a:r>
              <a:rPr lang="en-US" sz="3600" dirty="0"/>
              <a:t>    “I know that after my departure savage wolves will come in among you, not sparing the flock;</a:t>
            </a:r>
          </a:p>
          <a:p>
            <a:r>
              <a:rPr lang="en-US" sz="3600" dirty="0"/>
              <a:t>    and from among your own selves men will arise, speaking perverse things, to draw away the disciples after them.</a:t>
            </a:r>
          </a:p>
          <a:p>
            <a:r>
              <a:rPr lang="en-US" sz="3600" dirty="0"/>
              <a:t>    “Therefore be on the alert…</a:t>
            </a:r>
          </a:p>
          <a:p>
            <a:endParaRPr lang="en-US" sz="3600" dirty="0"/>
          </a:p>
          <a:p>
            <a:endParaRPr lang="en-US" sz="3600" dirty="0"/>
          </a:p>
        </p:txBody>
      </p:sp>
    </p:spTree>
    <p:extLst>
      <p:ext uri="{BB962C8B-B14F-4D97-AF65-F5344CB8AC3E}">
        <p14:creationId xmlns:p14="http://schemas.microsoft.com/office/powerpoint/2010/main" val="246488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Luke 1:1-2 </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4934077"/>
          </a:xfrm>
        </p:spPr>
        <p:txBody>
          <a:bodyPr>
            <a:normAutofit/>
          </a:bodyPr>
          <a:lstStyle/>
          <a:p>
            <a:r>
              <a:rPr lang="en-US" sz="3600" dirty="0"/>
              <a:t>“Inasmuch as many have undertaken to compile an account of the things accomplished among us, just as they were </a:t>
            </a:r>
            <a:r>
              <a:rPr lang="en-US" sz="3600" dirty="0">
                <a:solidFill>
                  <a:srgbClr val="C00000"/>
                </a:solidFill>
              </a:rPr>
              <a:t>handed down </a:t>
            </a:r>
            <a:r>
              <a:rPr lang="en-US" sz="3600" dirty="0"/>
              <a:t>to us by those who from the beginning were eyewitnesses and servants of the word…”</a:t>
            </a:r>
          </a:p>
          <a:p>
            <a:endParaRPr lang="en-US" sz="3600" dirty="0"/>
          </a:p>
        </p:txBody>
      </p:sp>
    </p:spTree>
    <p:extLst>
      <p:ext uri="{BB962C8B-B14F-4D97-AF65-F5344CB8AC3E}">
        <p14:creationId xmlns:p14="http://schemas.microsoft.com/office/powerpoint/2010/main" val="147167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4400" dirty="0"/>
              <a:t>Jude 3 </a:t>
            </a:r>
            <a:endParaRPr lang="en-US" sz="4400" i="1" dirty="0"/>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043273" cy="4289308"/>
          </a:xfrm>
        </p:spPr>
        <p:txBody>
          <a:bodyPr>
            <a:normAutofit fontScale="77500" lnSpcReduction="20000"/>
          </a:bodyPr>
          <a:lstStyle/>
          <a:p>
            <a:r>
              <a:rPr lang="en-US" sz="3600" dirty="0"/>
              <a:t>“Such a divinely given faith admits no subsequent additions or subtractions such as the false teachers were seeking to introduce. It is the duty of each successive generation to be faithful in transmitting the faith in which they have received. The need is not for new revelation for each new generation, since the foundational truths of the Christian faith are not negotiable; the need is rather for each generation to be faithful in studying this revealed faith to find its application to its own day. This faith was entrusted to the saints.”</a:t>
            </a:r>
          </a:p>
        </p:txBody>
      </p:sp>
      <p:sp>
        <p:nvSpPr>
          <p:cNvPr id="4" name="TextBox 3">
            <a:extLst>
              <a:ext uri="{FF2B5EF4-FFF2-40B4-BE49-F238E27FC236}">
                <a16:creationId xmlns:a16="http://schemas.microsoft.com/office/drawing/2014/main" xmlns="" id="{6467E148-DB21-4605-B90F-DA4551AC098A}"/>
              </a:ext>
            </a:extLst>
          </p:cNvPr>
          <p:cNvSpPr txBox="1"/>
          <p:nvPr/>
        </p:nvSpPr>
        <p:spPr>
          <a:xfrm>
            <a:off x="694327" y="6101025"/>
            <a:ext cx="8086816" cy="646331"/>
          </a:xfrm>
          <a:prstGeom prst="rect">
            <a:avLst/>
          </a:prstGeom>
          <a:noFill/>
        </p:spPr>
        <p:txBody>
          <a:bodyPr wrap="square" rtlCol="0">
            <a:spAutoFit/>
          </a:bodyPr>
          <a:lstStyle/>
          <a:p>
            <a:r>
              <a:rPr lang="en-US" dirty="0"/>
              <a:t>D. Edmond Hiebert, Second Peter and Jude: An Expositional Commentary (Greenville, SC: Bob Jones University Press, 1989).</a:t>
            </a:r>
          </a:p>
        </p:txBody>
      </p:sp>
    </p:spTree>
    <p:extLst>
      <p:ext uri="{BB962C8B-B14F-4D97-AF65-F5344CB8AC3E}">
        <p14:creationId xmlns:p14="http://schemas.microsoft.com/office/powerpoint/2010/main" val="276669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dirty="0"/>
              <a:t>Jude’s Prayer (1-2)</a:t>
            </a:r>
          </a:p>
          <a:p>
            <a:pPr marL="514350" indent="-514350">
              <a:buFont typeface="+mj-lt"/>
              <a:buAutoNum type="romanUcPeriod"/>
            </a:pPr>
            <a:endParaRPr lang="en-US" sz="2400" dirty="0"/>
          </a:p>
          <a:p>
            <a:pPr marL="514350" indent="-514350">
              <a:buFont typeface="+mj-lt"/>
              <a:buAutoNum type="romanUcPeriod"/>
            </a:pPr>
            <a:r>
              <a:rPr lang="en-US" sz="2400" dirty="0"/>
              <a:t>Jude’s Plan (3a)</a:t>
            </a:r>
          </a:p>
          <a:p>
            <a:pPr marL="514350" indent="-514350">
              <a:buFont typeface="+mj-lt"/>
              <a:buAutoNum type="romanUcPeriod"/>
            </a:pPr>
            <a:endParaRPr lang="en-US" sz="2400" dirty="0"/>
          </a:p>
          <a:p>
            <a:pPr marL="514350" indent="-514350">
              <a:buFont typeface="+mj-lt"/>
              <a:buAutoNum type="romanUcPeriod"/>
            </a:pPr>
            <a:r>
              <a:rPr lang="en-US" sz="2400" dirty="0"/>
              <a:t>Jude’s Plea (3b)</a:t>
            </a:r>
          </a:p>
          <a:p>
            <a:pPr marL="514350" indent="-514350">
              <a:buFont typeface="+mj-lt"/>
              <a:buAutoNum type="romanUcPeriod"/>
            </a:pPr>
            <a:endParaRPr lang="en-US" sz="2400" dirty="0"/>
          </a:p>
          <a:p>
            <a:pPr marL="514350" indent="-514350">
              <a:buFont typeface="+mj-lt"/>
              <a:buAutoNum type="romanUcPeriod"/>
            </a:pPr>
            <a:r>
              <a:rPr lang="en-US" sz="2400" b="1" dirty="0">
                <a:solidFill>
                  <a:srgbClr val="C00000"/>
                </a:solidFill>
              </a:rPr>
              <a:t>Jude’s Purpose (4a)</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352560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F0797-C631-4EE3-87DF-D5659200FDDC}"/>
              </a:ext>
            </a:extLst>
          </p:cNvPr>
          <p:cNvSpPr>
            <a:spLocks noGrp="1"/>
          </p:cNvSpPr>
          <p:nvPr>
            <p:ph type="ctrTitle"/>
          </p:nvPr>
        </p:nvSpPr>
        <p:spPr/>
        <p:txBody>
          <a:bodyPr/>
          <a:lstStyle/>
          <a:p>
            <a:r>
              <a:rPr lang="en-US" sz="6000" dirty="0"/>
              <a:t>The book of Jude</a:t>
            </a:r>
          </a:p>
        </p:txBody>
      </p:sp>
      <p:sp>
        <p:nvSpPr>
          <p:cNvPr id="3" name="Subtitle 2">
            <a:extLst>
              <a:ext uri="{FF2B5EF4-FFF2-40B4-BE49-F238E27FC236}">
                <a16:creationId xmlns:a16="http://schemas.microsoft.com/office/drawing/2014/main" xmlns="" id="{E361F5BD-9877-48FE-AEA4-BB5486D3041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31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dirty="0"/>
              <a:t>Jude’s Prayer (1-2)</a:t>
            </a:r>
          </a:p>
          <a:p>
            <a:pPr marL="514350" indent="-514350">
              <a:buFont typeface="+mj-lt"/>
              <a:buAutoNum type="romanUcPeriod"/>
            </a:pPr>
            <a:endParaRPr lang="en-US" sz="2400" dirty="0"/>
          </a:p>
          <a:p>
            <a:pPr marL="514350" indent="-514350">
              <a:buFont typeface="+mj-lt"/>
              <a:buAutoNum type="romanUcPeriod"/>
            </a:pPr>
            <a:r>
              <a:rPr lang="en-US" sz="2400" dirty="0"/>
              <a:t>Jude’s Plan (3a)</a:t>
            </a:r>
          </a:p>
          <a:p>
            <a:pPr marL="514350" indent="-514350">
              <a:buFont typeface="+mj-lt"/>
              <a:buAutoNum type="romanUcPeriod"/>
            </a:pPr>
            <a:endParaRPr lang="en-US" sz="2400" dirty="0"/>
          </a:p>
          <a:p>
            <a:pPr marL="514350" indent="-514350">
              <a:buFont typeface="+mj-lt"/>
              <a:buAutoNum type="romanUcPeriod"/>
            </a:pPr>
            <a:r>
              <a:rPr lang="en-US" sz="2400" dirty="0"/>
              <a:t>Jude’s Plea (3b)</a:t>
            </a:r>
          </a:p>
          <a:p>
            <a:pPr marL="514350" indent="-514350">
              <a:buFont typeface="+mj-lt"/>
              <a:buAutoNum type="romanUcPeriod"/>
            </a:pPr>
            <a:endParaRPr lang="en-US" sz="2400" dirty="0"/>
          </a:p>
          <a:p>
            <a:pPr marL="514350" indent="-514350">
              <a:buFont typeface="+mj-lt"/>
              <a:buAutoNum type="romanUcPeriod"/>
            </a:pPr>
            <a:r>
              <a:rPr lang="en-US" sz="2400" dirty="0"/>
              <a:t>Jude’s Purpose (4)</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281673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460CB-9D78-4EBC-8529-E11CE0CD5533}"/>
              </a:ext>
            </a:extLst>
          </p:cNvPr>
          <p:cNvSpPr>
            <a:spLocks noGrp="1"/>
          </p:cNvSpPr>
          <p:nvPr>
            <p:ph type="title"/>
          </p:nvPr>
        </p:nvSpPr>
        <p:spPr>
          <a:xfrm>
            <a:off x="685800" y="0"/>
            <a:ext cx="7772400" cy="1609344"/>
          </a:xfrm>
        </p:spPr>
        <p:txBody>
          <a:bodyPr>
            <a:normAutofit/>
          </a:bodyPr>
          <a:lstStyle/>
          <a:p>
            <a:r>
              <a:rPr lang="en-US" sz="3200" dirty="0"/>
              <a:t>Beware of the Apostates</a:t>
            </a:r>
          </a:p>
        </p:txBody>
      </p:sp>
      <p:sp>
        <p:nvSpPr>
          <p:cNvPr id="3" name="Content Placeholder 2">
            <a:extLst>
              <a:ext uri="{FF2B5EF4-FFF2-40B4-BE49-F238E27FC236}">
                <a16:creationId xmlns:a16="http://schemas.microsoft.com/office/drawing/2014/main" xmlns="" id="{ED3A4AB9-818C-44DC-80BD-79C96AE46700}"/>
              </a:ext>
            </a:extLst>
          </p:cNvPr>
          <p:cNvSpPr>
            <a:spLocks noGrp="1"/>
          </p:cNvSpPr>
          <p:nvPr>
            <p:ph idx="1"/>
          </p:nvPr>
        </p:nvSpPr>
        <p:spPr>
          <a:xfrm>
            <a:off x="685800" y="1745910"/>
            <a:ext cx="8281219" cy="3557610"/>
          </a:xfrm>
        </p:spPr>
        <p:txBody>
          <a:bodyPr>
            <a:normAutofit/>
          </a:bodyPr>
          <a:lstStyle/>
          <a:p>
            <a:pPr marL="514350" indent="-514350">
              <a:buFont typeface="+mj-lt"/>
              <a:buAutoNum type="romanUcPeriod"/>
            </a:pPr>
            <a:r>
              <a:rPr lang="en-US" sz="2400" b="1" dirty="0">
                <a:solidFill>
                  <a:srgbClr val="C00000"/>
                </a:solidFill>
              </a:rPr>
              <a:t>Jude’s Prayer (1-2)</a:t>
            </a:r>
          </a:p>
          <a:p>
            <a:pPr marL="514350" indent="-514350">
              <a:buFont typeface="+mj-lt"/>
              <a:buAutoNum type="romanUcPeriod"/>
            </a:pPr>
            <a:endParaRPr lang="en-US" sz="2400" dirty="0"/>
          </a:p>
          <a:p>
            <a:pPr marL="514350" indent="-514350">
              <a:buFont typeface="+mj-lt"/>
              <a:buAutoNum type="romanUcPeriod"/>
            </a:pPr>
            <a:r>
              <a:rPr lang="en-US" sz="2400" dirty="0"/>
              <a:t>Jude’s Plan (3a)</a:t>
            </a:r>
          </a:p>
          <a:p>
            <a:pPr marL="514350" indent="-514350">
              <a:buFont typeface="+mj-lt"/>
              <a:buAutoNum type="romanUcPeriod"/>
            </a:pPr>
            <a:endParaRPr lang="en-US" sz="2400" dirty="0"/>
          </a:p>
          <a:p>
            <a:pPr marL="514350" indent="-514350">
              <a:buFont typeface="+mj-lt"/>
              <a:buAutoNum type="romanUcPeriod"/>
            </a:pPr>
            <a:r>
              <a:rPr lang="en-US" sz="2400" dirty="0"/>
              <a:t>Jude’s Plea (3b)</a:t>
            </a:r>
          </a:p>
          <a:p>
            <a:pPr marL="514350" indent="-514350">
              <a:buFont typeface="+mj-lt"/>
              <a:buAutoNum type="romanUcPeriod"/>
            </a:pPr>
            <a:endParaRPr lang="en-US" sz="2400" dirty="0"/>
          </a:p>
          <a:p>
            <a:pPr marL="514350" indent="-514350">
              <a:buFont typeface="+mj-lt"/>
              <a:buAutoNum type="romanUcPeriod"/>
            </a:pPr>
            <a:r>
              <a:rPr lang="en-US" sz="2400" dirty="0"/>
              <a:t>Jude’s Purpose (4a)</a:t>
            </a:r>
          </a:p>
        </p:txBody>
      </p:sp>
      <p:cxnSp>
        <p:nvCxnSpPr>
          <p:cNvPr id="5" name="Straight Connector 4">
            <a:extLst>
              <a:ext uri="{FF2B5EF4-FFF2-40B4-BE49-F238E27FC236}">
                <a16:creationId xmlns:a16="http://schemas.microsoft.com/office/drawing/2014/main" xmlns=""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D6C11E0-B6F0-499D-9633-833E263A7DC7}"/>
              </a:ext>
            </a:extLst>
          </p:cNvPr>
          <p:cNvSpPr txBox="1"/>
          <p:nvPr/>
        </p:nvSpPr>
        <p:spPr>
          <a:xfrm>
            <a:off x="497434" y="6159398"/>
            <a:ext cx="8017459" cy="523220"/>
          </a:xfrm>
          <a:prstGeom prst="rect">
            <a:avLst/>
          </a:prstGeom>
          <a:noFill/>
        </p:spPr>
        <p:txBody>
          <a:bodyPr wrap="square" rtlCol="0">
            <a:spAutoFit/>
          </a:bodyPr>
          <a:lstStyle/>
          <a:p>
            <a:r>
              <a:rPr lang="en-US" sz="1400" dirty="0"/>
              <a:t>Outline adapted from H. L. Willmington, </a:t>
            </a:r>
            <a:r>
              <a:rPr lang="en-US" sz="1400" i="1" dirty="0"/>
              <a:t>The Outline Bible</a:t>
            </a:r>
            <a:r>
              <a:rPr lang="en-US" sz="1400" dirty="0"/>
              <a:t> (Wheaton, IL: Tyndale House Publishers, 1999), Jud 1–4.</a:t>
            </a:r>
          </a:p>
        </p:txBody>
      </p:sp>
    </p:spTree>
    <p:extLst>
      <p:ext uri="{BB962C8B-B14F-4D97-AF65-F5344CB8AC3E}">
        <p14:creationId xmlns:p14="http://schemas.microsoft.com/office/powerpoint/2010/main" val="28091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Romans 8:29-30a</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043273" cy="3187339"/>
          </a:xfrm>
        </p:spPr>
        <p:txBody>
          <a:bodyPr>
            <a:normAutofit/>
          </a:bodyPr>
          <a:lstStyle/>
          <a:p>
            <a:r>
              <a:rPr lang="en-US" sz="3600" dirty="0"/>
              <a:t>“For those whom He foreknew, He also predestined to become conformed to the image of His Son, so that He would be the firstborn among many brethren; and these whom He predestined…”</a:t>
            </a:r>
          </a:p>
        </p:txBody>
      </p:sp>
    </p:spTree>
    <p:extLst>
      <p:ext uri="{BB962C8B-B14F-4D97-AF65-F5344CB8AC3E}">
        <p14:creationId xmlns:p14="http://schemas.microsoft.com/office/powerpoint/2010/main" val="375595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Job 37:5</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3187339"/>
          </a:xfrm>
        </p:spPr>
        <p:txBody>
          <a:bodyPr>
            <a:normAutofit/>
          </a:bodyPr>
          <a:lstStyle/>
          <a:p>
            <a:r>
              <a:rPr lang="en-US" sz="4400" dirty="0"/>
              <a:t>“God thunders with His voice wondrously, Doing great things which we cannot comprehend.”</a:t>
            </a:r>
          </a:p>
        </p:txBody>
      </p:sp>
    </p:spTree>
    <p:extLst>
      <p:ext uri="{BB962C8B-B14F-4D97-AF65-F5344CB8AC3E}">
        <p14:creationId xmlns:p14="http://schemas.microsoft.com/office/powerpoint/2010/main" val="331319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Job 37:16</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3187339"/>
          </a:xfrm>
        </p:spPr>
        <p:txBody>
          <a:bodyPr>
            <a:normAutofit/>
          </a:bodyPr>
          <a:lstStyle/>
          <a:p>
            <a:r>
              <a:rPr lang="en-US" sz="4400" dirty="0"/>
              <a:t>“The wonders of one perfect in knowledge...”</a:t>
            </a:r>
          </a:p>
        </p:txBody>
      </p:sp>
    </p:spTree>
    <p:extLst>
      <p:ext uri="{BB962C8B-B14F-4D97-AF65-F5344CB8AC3E}">
        <p14:creationId xmlns:p14="http://schemas.microsoft.com/office/powerpoint/2010/main" val="346957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Job 26:11</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3187339"/>
          </a:xfrm>
        </p:spPr>
        <p:txBody>
          <a:bodyPr>
            <a:normAutofit/>
          </a:bodyPr>
          <a:lstStyle/>
          <a:p>
            <a:r>
              <a:rPr lang="en-US" sz="4400" dirty="0"/>
              <a:t>“The pillars of heaven tremble and are amazed at His rebuke.”</a:t>
            </a:r>
          </a:p>
        </p:txBody>
      </p:sp>
    </p:spTree>
    <p:extLst>
      <p:ext uri="{BB962C8B-B14F-4D97-AF65-F5344CB8AC3E}">
        <p14:creationId xmlns:p14="http://schemas.microsoft.com/office/powerpoint/2010/main" val="6116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6765-F98F-4064-939C-748562978518}"/>
              </a:ext>
            </a:extLst>
          </p:cNvPr>
          <p:cNvSpPr>
            <a:spLocks noGrp="1"/>
          </p:cNvSpPr>
          <p:nvPr>
            <p:ph type="ctrTitle"/>
          </p:nvPr>
        </p:nvSpPr>
        <p:spPr>
          <a:xfrm>
            <a:off x="694327" y="329137"/>
            <a:ext cx="7475220" cy="1528692"/>
          </a:xfrm>
        </p:spPr>
        <p:txBody>
          <a:bodyPr/>
          <a:lstStyle/>
          <a:p>
            <a:r>
              <a:rPr lang="en-US" sz="5400" dirty="0"/>
              <a:t>Job 26:14</a:t>
            </a:r>
          </a:p>
        </p:txBody>
      </p:sp>
      <p:sp>
        <p:nvSpPr>
          <p:cNvPr id="3" name="Subtitle 2">
            <a:extLst>
              <a:ext uri="{FF2B5EF4-FFF2-40B4-BE49-F238E27FC236}">
                <a16:creationId xmlns:a16="http://schemas.microsoft.com/office/drawing/2014/main" xmlns="" id="{C549830A-7ED9-4C3A-828C-3EA2A405EF88}"/>
              </a:ext>
            </a:extLst>
          </p:cNvPr>
          <p:cNvSpPr>
            <a:spLocks noGrp="1"/>
          </p:cNvSpPr>
          <p:nvPr>
            <p:ph type="subTitle" idx="1"/>
          </p:nvPr>
        </p:nvSpPr>
        <p:spPr>
          <a:xfrm>
            <a:off x="694327" y="1689461"/>
            <a:ext cx="8332442" cy="3187339"/>
          </a:xfrm>
        </p:spPr>
        <p:txBody>
          <a:bodyPr>
            <a:normAutofit/>
          </a:bodyPr>
          <a:lstStyle/>
          <a:p>
            <a:r>
              <a:rPr lang="en-US" sz="4400" dirty="0"/>
              <a:t>“Behold, these are the fringes of His ways; and how faint a word we hear of Him! But His mighty thunder, who can understand?” </a:t>
            </a:r>
          </a:p>
        </p:txBody>
      </p:sp>
    </p:spTree>
    <p:extLst>
      <p:ext uri="{BB962C8B-B14F-4D97-AF65-F5344CB8AC3E}">
        <p14:creationId xmlns:p14="http://schemas.microsoft.com/office/powerpoint/2010/main" val="3925925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7575</TotalTime>
  <Words>1181</Words>
  <Application>Microsoft Office PowerPoint</Application>
  <PresentationFormat>On-screen Show (4:3)</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Wood Type</vt:lpstr>
      <vt:lpstr>The book of Jude</vt:lpstr>
      <vt:lpstr>The Book of Jude</vt:lpstr>
      <vt:lpstr>Beware of the Apostates</vt:lpstr>
      <vt:lpstr>Beware of the Apostates</vt:lpstr>
      <vt:lpstr>Romans 8:29-30a</vt:lpstr>
      <vt:lpstr>Job 37:5</vt:lpstr>
      <vt:lpstr>Job 37:16</vt:lpstr>
      <vt:lpstr>Job 26:11</vt:lpstr>
      <vt:lpstr>Job 26:14</vt:lpstr>
      <vt:lpstr>2 Thess 2:13</vt:lpstr>
      <vt:lpstr>John 17:15</vt:lpstr>
      <vt:lpstr>John 10:28-29</vt:lpstr>
      <vt:lpstr>Beware of the Apostates</vt:lpstr>
      <vt:lpstr>Beware of the Apostates</vt:lpstr>
      <vt:lpstr>PowerPoint Presentation</vt:lpstr>
      <vt:lpstr>Beware of the Apostates</vt:lpstr>
      <vt:lpstr>PowerPoint Presentation</vt:lpstr>
      <vt:lpstr>Contend - epagonizomai</vt:lpstr>
      <vt:lpstr>2 Corinthians 10:3</vt:lpstr>
      <vt:lpstr>Acts 2:42</vt:lpstr>
      <vt:lpstr>Romans 6:17</vt:lpstr>
      <vt:lpstr>Acts 20:28-31</vt:lpstr>
      <vt:lpstr>Luke 1:1-2 </vt:lpstr>
      <vt:lpstr>Jude 3 </vt:lpstr>
      <vt:lpstr>Beware of the Apostates</vt:lpstr>
      <vt:lpstr>The book of Jude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SLBC</cp:lastModifiedBy>
  <cp:revision>72</cp:revision>
  <dcterms:created xsi:type="dcterms:W3CDTF">2017-09-11T17:35:33Z</dcterms:created>
  <dcterms:modified xsi:type="dcterms:W3CDTF">2017-10-15T14:45:43Z</dcterms:modified>
</cp:coreProperties>
</file>