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3" r:id="rId1"/>
  </p:sldMasterIdLst>
  <p:notesMasterIdLst>
    <p:notesMasterId r:id="rId25"/>
  </p:notesMasterIdLst>
  <p:sldIdLst>
    <p:sldId id="263" r:id="rId2"/>
    <p:sldId id="318" r:id="rId3"/>
    <p:sldId id="353" r:id="rId4"/>
    <p:sldId id="345" r:id="rId5"/>
    <p:sldId id="346" r:id="rId6"/>
    <p:sldId id="348" r:id="rId7"/>
    <p:sldId id="350" r:id="rId8"/>
    <p:sldId id="363" r:id="rId9"/>
    <p:sldId id="365" r:id="rId10"/>
    <p:sldId id="366" r:id="rId11"/>
    <p:sldId id="367" r:id="rId12"/>
    <p:sldId id="364" r:id="rId13"/>
    <p:sldId id="354" r:id="rId14"/>
    <p:sldId id="368" r:id="rId15"/>
    <p:sldId id="356" r:id="rId16"/>
    <p:sldId id="337" r:id="rId17"/>
    <p:sldId id="338" r:id="rId18"/>
    <p:sldId id="358" r:id="rId19"/>
    <p:sldId id="359" r:id="rId20"/>
    <p:sldId id="360" r:id="rId21"/>
    <p:sldId id="361" r:id="rId22"/>
    <p:sldId id="369" r:id="rId23"/>
    <p:sldId id="36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705"/>
    <a:srgbClr val="C8B205"/>
    <a:srgbClr val="E5CB08"/>
    <a:srgbClr val="FADF18"/>
    <a:srgbClr val="FFD411"/>
    <a:srgbClr val="FFF0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37" autoAdjust="0"/>
  </p:normalViewPr>
  <p:slideViewPr>
    <p:cSldViewPr snapToGrid="0" snapToObjects="1">
      <p:cViewPr varScale="1">
        <p:scale>
          <a:sx n="68" d="100"/>
          <a:sy n="68" d="100"/>
        </p:scale>
        <p:origin x="14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C4078-D7E1-6547-A022-7ECCA4FCB29D}" type="datetimeFigureOut">
              <a:rPr lang="en-US" smtClean="0"/>
              <a:t>10/14/2017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2BD60-DECC-BF4D-8CCF-133AC414370C}" type="slidenum">
              <a:rPr lang="en-US" smtClean="0"/>
              <a:t>‹#›</a:t>
            </a:fld>
            <a:endParaRPr lang="en-US"/>
          </a:p>
        </p:txBody>
      </p:sp>
    </p:spTree>
    <p:extLst>
      <p:ext uri="{BB962C8B-B14F-4D97-AF65-F5344CB8AC3E}">
        <p14:creationId xmlns:p14="http://schemas.microsoft.com/office/powerpoint/2010/main" val="3249342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BF43F5-2A89-144D-A665-E581B43AC6E1}"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02370-9FA5-144E-9D80-0809FD596C27}" type="slidenum">
              <a:rPr lang="en-US" smtClean="0"/>
              <a:t>‹#›</a:t>
            </a:fld>
            <a:endParaRPr lang="en-US"/>
          </a:p>
        </p:txBody>
      </p:sp>
    </p:spTree>
    <p:extLst>
      <p:ext uri="{BB962C8B-B14F-4D97-AF65-F5344CB8AC3E}">
        <p14:creationId xmlns:p14="http://schemas.microsoft.com/office/powerpoint/2010/main" val="4252911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168906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326118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BF43F5-2A89-144D-A665-E581B43AC6E1}"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27522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F43F5-2A89-144D-A665-E581B43AC6E1}"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306870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BF43F5-2A89-144D-A665-E581B43AC6E1}"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123371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BF43F5-2A89-144D-A665-E581B43AC6E1}" type="datetimeFigureOut">
              <a:rPr lang="en-US" smtClean="0"/>
              <a:t>10/14/2017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248621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BF43F5-2A89-144D-A665-E581B43AC6E1}" type="datetimeFigureOut">
              <a:rPr lang="en-US" smtClean="0"/>
              <a:t>10/14/2017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659665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F43F5-2A89-144D-A665-E581B43AC6E1}" type="datetimeFigureOut">
              <a:rPr lang="en-US" smtClean="0"/>
              <a:t>10/14/2017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274722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F43F5-2A89-144D-A665-E581B43AC6E1}"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306626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F43F5-2A89-144D-A665-E581B43AC6E1}"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FFE51-FDF7-0D4B-B804-F980C74C6DC8}" type="slidenum">
              <a:rPr lang="en-US" smtClean="0"/>
              <a:t>‹#›</a:t>
            </a:fld>
            <a:endParaRPr lang="en-US"/>
          </a:p>
        </p:txBody>
      </p:sp>
    </p:spTree>
    <p:extLst>
      <p:ext uri="{BB962C8B-B14F-4D97-AF65-F5344CB8AC3E}">
        <p14:creationId xmlns:p14="http://schemas.microsoft.com/office/powerpoint/2010/main" val="396545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F43F5-2A89-144D-A665-E581B43AC6E1}" type="datetimeFigureOut">
              <a:rPr lang="en-US" smtClean="0"/>
              <a:t>10/14/2017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FFE51-FDF7-0D4B-B804-F980C74C6DC8}" type="slidenum">
              <a:rPr lang="en-US" smtClean="0"/>
              <a:t>‹#›</a:t>
            </a:fld>
            <a:endParaRPr lang="en-US"/>
          </a:p>
        </p:txBody>
      </p:sp>
    </p:spTree>
    <p:extLst>
      <p:ext uri="{BB962C8B-B14F-4D97-AF65-F5344CB8AC3E}">
        <p14:creationId xmlns:p14="http://schemas.microsoft.com/office/powerpoint/2010/main" val="3221230231"/>
      </p:ext>
    </p:extLst>
  </p:cSld>
  <p:clrMap bg1="dk1" tx1="lt1" bg2="dk2" tx2="lt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4471" y="4989638"/>
            <a:ext cx="5912075" cy="811924"/>
          </a:xfrm>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Avenir Book"/>
                <a:cs typeface="Avenir Book"/>
              </a:rPr>
              <a:t>Isaiah 6</a:t>
            </a:r>
          </a:p>
        </p:txBody>
      </p:sp>
      <p:pic>
        <p:nvPicPr>
          <p:cNvPr id="4" name="Content Placeholder 3" descr="1700.Isaiah.CoalWingFeet2-5.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p:blipFill>
        <p:spPr>
          <a:xfrm>
            <a:off x="846628" y="1150989"/>
            <a:ext cx="6768005" cy="45814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60971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4471" y="4989638"/>
            <a:ext cx="5912075" cy="811924"/>
          </a:xfrm>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Avenir Book"/>
                <a:cs typeface="Avenir Book"/>
              </a:rPr>
              <a:t>Isaiah 6</a:t>
            </a:r>
          </a:p>
        </p:txBody>
      </p:sp>
      <p:pic>
        <p:nvPicPr>
          <p:cNvPr id="4" name="Content Placeholder 3" descr="1700.Isaiah.CoalWingFeet2-5.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p:blipFill>
        <p:spPr>
          <a:xfrm>
            <a:off x="846628" y="1150989"/>
            <a:ext cx="6768005" cy="45814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992231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7" y="1862667"/>
            <a:ext cx="8839200" cy="4995333"/>
          </a:xfrm>
        </p:spPr>
        <p:txBody>
          <a:bodyPr>
            <a:noAutofit/>
          </a:bodyPr>
          <a:lstStyle/>
          <a:p>
            <a:pPr marL="0" indent="0" algn="just">
              <a:lnSpc>
                <a:spcPct val="90000"/>
              </a:lnSpc>
              <a:buNone/>
            </a:pPr>
            <a:r>
              <a:rPr lang="en-US" sz="3600" dirty="0">
                <a:effectLst>
                  <a:outerShdw blurRad="38100" dist="38100" dir="2700000" algn="tl">
                    <a:srgbClr val="000000">
                      <a:alpha val="43137"/>
                    </a:srgbClr>
                  </a:outerShdw>
                </a:effectLst>
                <a:latin typeface="Avenir Book"/>
                <a:cs typeface="Avenir Book"/>
              </a:rPr>
              <a:t>18 On that day the LORD made a covenant with Abram, saying, “</a:t>
            </a:r>
            <a:r>
              <a:rPr lang="en-US" sz="3600" u="sng" dirty="0">
                <a:effectLst>
                  <a:outerShdw blurRad="38100" dist="38100" dir="2700000" algn="tl">
                    <a:srgbClr val="000000">
                      <a:alpha val="43137"/>
                    </a:srgbClr>
                  </a:outerShdw>
                </a:effectLst>
                <a:latin typeface="Avenir Book"/>
                <a:cs typeface="Avenir Book"/>
              </a:rPr>
              <a:t>To your descendants I have given this land</a:t>
            </a:r>
            <a:r>
              <a:rPr lang="en-US" sz="3600" dirty="0">
                <a:effectLst>
                  <a:outerShdw blurRad="38100" dist="38100" dir="2700000" algn="tl">
                    <a:srgbClr val="000000">
                      <a:alpha val="43137"/>
                    </a:srgbClr>
                  </a:outerShdw>
                </a:effectLst>
                <a:latin typeface="Avenir Book"/>
                <a:cs typeface="Avenir Book"/>
              </a:rPr>
              <a:t>, from the river of Egypt as far as the great river, the river Euphrates: 19 the </a:t>
            </a:r>
            <a:r>
              <a:rPr lang="en-US" sz="3600" dirty="0" err="1">
                <a:effectLst>
                  <a:outerShdw blurRad="38100" dist="38100" dir="2700000" algn="tl">
                    <a:srgbClr val="000000">
                      <a:alpha val="43137"/>
                    </a:srgbClr>
                  </a:outerShdw>
                </a:effectLst>
                <a:latin typeface="Avenir Book"/>
                <a:cs typeface="Avenir Book"/>
              </a:rPr>
              <a:t>Kenite</a:t>
            </a:r>
            <a:r>
              <a:rPr lang="en-US" sz="3600" dirty="0">
                <a:effectLst>
                  <a:outerShdw blurRad="38100" dist="38100" dir="2700000" algn="tl">
                    <a:srgbClr val="000000">
                      <a:alpha val="43137"/>
                    </a:srgbClr>
                  </a:outerShdw>
                </a:effectLst>
                <a:latin typeface="Avenir Book"/>
                <a:cs typeface="Avenir Book"/>
              </a:rPr>
              <a:t> and the </a:t>
            </a:r>
            <a:r>
              <a:rPr lang="en-US" sz="3600" dirty="0" err="1">
                <a:effectLst>
                  <a:outerShdw blurRad="38100" dist="38100" dir="2700000" algn="tl">
                    <a:srgbClr val="000000">
                      <a:alpha val="43137"/>
                    </a:srgbClr>
                  </a:outerShdw>
                </a:effectLst>
                <a:latin typeface="Avenir Book"/>
                <a:cs typeface="Avenir Book"/>
              </a:rPr>
              <a:t>Kenizzite</a:t>
            </a:r>
            <a:r>
              <a:rPr lang="en-US" sz="3600" dirty="0">
                <a:effectLst>
                  <a:outerShdw blurRad="38100" dist="38100" dir="2700000" algn="tl">
                    <a:srgbClr val="000000">
                      <a:alpha val="43137"/>
                    </a:srgbClr>
                  </a:outerShdw>
                </a:effectLst>
                <a:latin typeface="Avenir Book"/>
                <a:cs typeface="Avenir Book"/>
              </a:rPr>
              <a:t> and the </a:t>
            </a:r>
            <a:r>
              <a:rPr lang="en-US" sz="3600" dirty="0" err="1">
                <a:effectLst>
                  <a:outerShdw blurRad="38100" dist="38100" dir="2700000" algn="tl">
                    <a:srgbClr val="000000">
                      <a:alpha val="43137"/>
                    </a:srgbClr>
                  </a:outerShdw>
                </a:effectLst>
                <a:latin typeface="Avenir Book"/>
                <a:cs typeface="Avenir Book"/>
              </a:rPr>
              <a:t>Kadmonite</a:t>
            </a:r>
            <a:r>
              <a:rPr lang="en-US" sz="3600" dirty="0">
                <a:effectLst>
                  <a:outerShdw blurRad="38100" dist="38100" dir="2700000" algn="tl">
                    <a:srgbClr val="000000">
                      <a:alpha val="43137"/>
                    </a:srgbClr>
                  </a:outerShdw>
                </a:effectLst>
                <a:latin typeface="Avenir Book"/>
                <a:cs typeface="Avenir Book"/>
              </a:rPr>
              <a:t> 20 and the Hittite and the </a:t>
            </a:r>
            <a:r>
              <a:rPr lang="en-US" sz="3600" dirty="0" err="1">
                <a:effectLst>
                  <a:outerShdw blurRad="38100" dist="38100" dir="2700000" algn="tl">
                    <a:srgbClr val="000000">
                      <a:alpha val="43137"/>
                    </a:srgbClr>
                  </a:outerShdw>
                </a:effectLst>
                <a:latin typeface="Avenir Book"/>
                <a:cs typeface="Avenir Book"/>
              </a:rPr>
              <a:t>Perizzite</a:t>
            </a:r>
            <a:r>
              <a:rPr lang="en-US" sz="3600" dirty="0">
                <a:effectLst>
                  <a:outerShdw blurRad="38100" dist="38100" dir="2700000" algn="tl">
                    <a:srgbClr val="000000">
                      <a:alpha val="43137"/>
                    </a:srgbClr>
                  </a:outerShdw>
                </a:effectLst>
                <a:latin typeface="Avenir Book"/>
                <a:cs typeface="Avenir Book"/>
              </a:rPr>
              <a:t> and the </a:t>
            </a:r>
            <a:r>
              <a:rPr lang="en-US" sz="3600" dirty="0" err="1">
                <a:effectLst>
                  <a:outerShdw blurRad="38100" dist="38100" dir="2700000" algn="tl">
                    <a:srgbClr val="000000">
                      <a:alpha val="43137"/>
                    </a:srgbClr>
                  </a:outerShdw>
                </a:effectLst>
                <a:latin typeface="Avenir Book"/>
                <a:cs typeface="Avenir Book"/>
              </a:rPr>
              <a:t>Rephaim</a:t>
            </a:r>
            <a:r>
              <a:rPr lang="en-US" sz="3600" dirty="0">
                <a:effectLst>
                  <a:outerShdw blurRad="38100" dist="38100" dir="2700000" algn="tl">
                    <a:srgbClr val="000000">
                      <a:alpha val="43137"/>
                    </a:srgbClr>
                  </a:outerShdw>
                </a:effectLst>
                <a:latin typeface="Avenir Book"/>
                <a:cs typeface="Avenir Book"/>
              </a:rPr>
              <a:t> 21 and the Amorite and the Canaanite and the </a:t>
            </a:r>
            <a:r>
              <a:rPr lang="en-US" sz="3600" dirty="0" err="1">
                <a:effectLst>
                  <a:outerShdw blurRad="38100" dist="38100" dir="2700000" algn="tl">
                    <a:srgbClr val="000000">
                      <a:alpha val="43137"/>
                    </a:srgbClr>
                  </a:outerShdw>
                </a:effectLst>
                <a:latin typeface="Avenir Book"/>
                <a:cs typeface="Avenir Book"/>
              </a:rPr>
              <a:t>Girgashite</a:t>
            </a:r>
            <a:r>
              <a:rPr lang="en-US" sz="3600" dirty="0">
                <a:effectLst>
                  <a:outerShdw blurRad="38100" dist="38100" dir="2700000" algn="tl">
                    <a:srgbClr val="000000">
                      <a:alpha val="43137"/>
                    </a:srgbClr>
                  </a:outerShdw>
                </a:effectLst>
                <a:latin typeface="Avenir Book"/>
                <a:cs typeface="Avenir Book"/>
              </a:rPr>
              <a:t> and the </a:t>
            </a:r>
            <a:r>
              <a:rPr lang="en-US" sz="3600" dirty="0" err="1">
                <a:effectLst>
                  <a:outerShdw blurRad="38100" dist="38100" dir="2700000" algn="tl">
                    <a:srgbClr val="000000">
                      <a:alpha val="43137"/>
                    </a:srgbClr>
                  </a:outerShdw>
                </a:effectLst>
                <a:latin typeface="Avenir Book"/>
                <a:cs typeface="Avenir Book"/>
              </a:rPr>
              <a:t>Jebusite</a:t>
            </a:r>
            <a:r>
              <a:rPr lang="en-US" sz="3600" dirty="0">
                <a:effectLst>
                  <a:outerShdw blurRad="38100" dist="38100" dir="2700000" algn="tl">
                    <a:srgbClr val="000000">
                      <a:alpha val="43137"/>
                    </a:srgbClr>
                  </a:outerShdw>
                </a:effectLst>
                <a:latin typeface="Avenir Book"/>
                <a:cs typeface="Avenir Book"/>
              </a:rPr>
              <a:t>.”</a:t>
            </a:r>
          </a:p>
        </p:txBody>
      </p:sp>
      <p:sp>
        <p:nvSpPr>
          <p:cNvPr id="8" name="TextBox 7"/>
          <p:cNvSpPr txBox="1"/>
          <p:nvPr/>
        </p:nvSpPr>
        <p:spPr>
          <a:xfrm>
            <a:off x="220134" y="837378"/>
            <a:ext cx="8805333" cy="861774"/>
          </a:xfrm>
          <a:prstGeom prst="rect">
            <a:avLst/>
          </a:prstGeom>
          <a:noFill/>
          <a:ln w="38100" cmpd="dbl">
            <a:noFill/>
          </a:ln>
        </p:spPr>
        <p:txBody>
          <a:bodyPr wrap="square" rtlCol="0">
            <a:spAutoFit/>
          </a:bodyPr>
          <a:lstStyle/>
          <a:p>
            <a:r>
              <a:rPr lang="en-US" sz="4800" dirty="0">
                <a:effectLst>
                  <a:outerShdw blurRad="38100" dist="38100" dir="2700000" algn="tl">
                    <a:srgbClr val="000000">
                      <a:alpha val="43137"/>
                    </a:srgbClr>
                  </a:outerShdw>
                </a:effectLst>
                <a:latin typeface="Avenir Book"/>
                <a:cs typeface="Avenir Book"/>
              </a:rPr>
              <a:t>Genesis 15:18-21</a:t>
            </a:r>
          </a:p>
        </p:txBody>
      </p:sp>
      <p:cxnSp>
        <p:nvCxnSpPr>
          <p:cNvPr id="3" name="Straight Connector 2"/>
          <p:cNvCxnSpPr/>
          <p:nvPr/>
        </p:nvCxnSpPr>
        <p:spPr>
          <a:xfrm>
            <a:off x="0" y="170646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84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7" y="2378314"/>
            <a:ext cx="8839200" cy="4208754"/>
          </a:xfrm>
        </p:spPr>
        <p:txBody>
          <a:bodyPr>
            <a:noAutofit/>
          </a:bodyPr>
          <a:lstStyle/>
          <a:p>
            <a:pPr marL="0" indent="0" algn="just">
              <a:lnSpc>
                <a:spcPct val="90000"/>
              </a:lnSpc>
              <a:buNone/>
            </a:pPr>
            <a:r>
              <a:rPr lang="en-US" sz="4400" dirty="0">
                <a:effectLst>
                  <a:outerShdw blurRad="38100" dist="38100" dir="2700000" algn="tl">
                    <a:srgbClr val="000000">
                      <a:alpha val="43137"/>
                    </a:srgbClr>
                  </a:outerShdw>
                </a:effectLst>
                <a:latin typeface="Avenir Book"/>
                <a:cs typeface="Avenir Book"/>
              </a:rPr>
              <a:t>From the standpoint of the gospel they are enemies for your sake, but from the standpoint of God’s choice they are beloved for the sake of the fathers;</a:t>
            </a:r>
          </a:p>
        </p:txBody>
      </p:sp>
      <p:sp>
        <p:nvSpPr>
          <p:cNvPr id="8" name="TextBox 7"/>
          <p:cNvSpPr txBox="1"/>
          <p:nvPr/>
        </p:nvSpPr>
        <p:spPr>
          <a:xfrm>
            <a:off x="220134" y="837378"/>
            <a:ext cx="8805333" cy="1015663"/>
          </a:xfrm>
          <a:prstGeom prst="rect">
            <a:avLst/>
          </a:prstGeom>
          <a:noFill/>
          <a:ln w="38100" cmpd="dbl">
            <a:noFill/>
          </a:ln>
        </p:spPr>
        <p:txBody>
          <a:bodyPr wrap="square" rtlCol="0">
            <a:spAutoFit/>
          </a:bodyPr>
          <a:lstStyle/>
          <a:p>
            <a:r>
              <a:rPr lang="en-US" sz="6000" dirty="0">
                <a:effectLst>
                  <a:outerShdw blurRad="38100" dist="38100" dir="2700000" algn="tl">
                    <a:srgbClr val="000000">
                      <a:alpha val="43137"/>
                    </a:srgbClr>
                  </a:outerShdw>
                </a:effectLst>
                <a:latin typeface="Avenir Book"/>
                <a:cs typeface="Avenir Book"/>
              </a:rPr>
              <a:t>Romans 11:28</a:t>
            </a:r>
          </a:p>
        </p:txBody>
      </p:sp>
      <p:cxnSp>
        <p:nvCxnSpPr>
          <p:cNvPr id="3" name="Straight Connector 2"/>
          <p:cNvCxnSpPr/>
          <p:nvPr/>
        </p:nvCxnSpPr>
        <p:spPr>
          <a:xfrm>
            <a:off x="0" y="2140908"/>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026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6" y="1456267"/>
            <a:ext cx="8686801" cy="5334002"/>
          </a:xfrm>
        </p:spPr>
        <p:txBody>
          <a:bodyPr>
            <a:noAutofit/>
          </a:bodyPr>
          <a:lstStyle/>
          <a:p>
            <a:pPr marL="571500" indent="-571500" algn="just">
              <a:spcBef>
                <a:spcPts val="1296"/>
              </a:spcBef>
              <a:buAutoNum type="romanUcPeriod"/>
            </a:pPr>
            <a:r>
              <a:rPr lang="en-US" sz="4000" dirty="0">
                <a:effectLst>
                  <a:outerShdw blurRad="38100" dist="38100" dir="2700000" algn="tl">
                    <a:srgbClr val="000000">
                      <a:alpha val="43137"/>
                    </a:srgbClr>
                  </a:outerShdw>
                </a:effectLst>
                <a:latin typeface="Avenir Book"/>
                <a:cs typeface="Avenir Book"/>
              </a:rPr>
              <a:t>God’s holiness demands that we submit to Him. (Isaiah 6:1-7)</a:t>
            </a:r>
          </a:p>
          <a:p>
            <a:pPr marL="571500" indent="-571500" algn="just">
              <a:spcBef>
                <a:spcPts val="1296"/>
              </a:spcBef>
              <a:buAutoNum type="romanUcPeriod"/>
            </a:pPr>
            <a:r>
              <a:rPr lang="en-US" sz="4000" dirty="0">
                <a:effectLst>
                  <a:outerShdw blurRad="38100" dist="38100" dir="2700000" algn="tl">
                    <a:srgbClr val="000000">
                      <a:alpha val="43137"/>
                    </a:srgbClr>
                  </a:outerShdw>
                </a:effectLst>
                <a:latin typeface="Avenir Book"/>
                <a:cs typeface="Avenir Book"/>
              </a:rPr>
              <a:t>Rebellion against God is self-destructive (Isaiah 6:8-10)</a:t>
            </a:r>
          </a:p>
          <a:p>
            <a:pPr marL="571500" indent="-571500" algn="just">
              <a:spcBef>
                <a:spcPts val="1296"/>
              </a:spcBef>
              <a:buFont typeface="Arial"/>
              <a:buAutoNum type="romanUcPeriod"/>
            </a:pPr>
            <a:r>
              <a:rPr lang="en-US" sz="4000" dirty="0">
                <a:solidFill>
                  <a:srgbClr val="F1D705"/>
                </a:solidFill>
                <a:effectLst>
                  <a:outerShdw blurRad="38100" dist="38100" dir="2700000" algn="tl">
                    <a:srgbClr val="000000">
                      <a:alpha val="43137"/>
                    </a:srgbClr>
                  </a:outerShdw>
                </a:effectLst>
                <a:latin typeface="Avenir Book"/>
                <a:cs typeface="Avenir Book"/>
              </a:rPr>
              <a:t>God’s plan marches on despite rebellion against Him. (Isaiah 6:8-13)</a:t>
            </a:r>
          </a:p>
          <a:p>
            <a:pPr marL="571500" indent="-571500" algn="just">
              <a:spcBef>
                <a:spcPts val="1296"/>
              </a:spcBef>
              <a:buAutoNum type="romanUcPeriod"/>
            </a:pPr>
            <a:endParaRPr lang="en-US" sz="4000" dirty="0">
              <a:effectLst>
                <a:outerShdw blurRad="38100" dist="38100" dir="2700000" algn="tl">
                  <a:srgbClr val="000000">
                    <a:alpha val="43137"/>
                  </a:srgbClr>
                </a:outerShdw>
              </a:effectLst>
              <a:latin typeface="Avenir Book"/>
              <a:cs typeface="Avenir Book"/>
            </a:endParaRPr>
          </a:p>
          <a:p>
            <a:pPr marL="400050" lvl="1" indent="0" algn="just">
              <a:spcBef>
                <a:spcPts val="1296"/>
              </a:spcBef>
              <a:buNone/>
            </a:pPr>
            <a:r>
              <a:rPr lang="en-US" sz="4800" dirty="0">
                <a:effectLst>
                  <a:outerShdw blurRad="38100" dist="38100" dir="2700000" algn="tl">
                    <a:srgbClr val="000000">
                      <a:alpha val="43137"/>
                    </a:srgbClr>
                  </a:outerShdw>
                </a:effectLst>
                <a:latin typeface="Avenir Book"/>
                <a:cs typeface="Avenir Book"/>
              </a:rPr>
              <a:t>	</a:t>
            </a:r>
            <a:endParaRPr lang="en-US" sz="4800" dirty="0">
              <a:effectLst>
                <a:outerShdw blurRad="38100" dist="38100" dir="2700000" algn="tl">
                  <a:srgbClr val="000000">
                    <a:alpha val="43137"/>
                  </a:srgbClr>
                </a:outerShdw>
              </a:effectLst>
            </a:endParaRPr>
          </a:p>
        </p:txBody>
      </p:sp>
      <p:sp>
        <p:nvSpPr>
          <p:cNvPr id="8" name="TextBox 7"/>
          <p:cNvSpPr txBox="1"/>
          <p:nvPr/>
        </p:nvSpPr>
        <p:spPr>
          <a:xfrm>
            <a:off x="0" y="232525"/>
            <a:ext cx="9144000" cy="923330"/>
          </a:xfrm>
          <a:prstGeom prst="rect">
            <a:avLst/>
          </a:prstGeom>
          <a:noFill/>
          <a:ln w="38100" cmpd="dbl">
            <a:noFill/>
          </a:ln>
        </p:spPr>
        <p:txBody>
          <a:bodyPr wrap="square" rtlCol="0">
            <a:spAutoFit/>
          </a:bodyPr>
          <a:lstStyle/>
          <a:p>
            <a:pPr algn="ctr"/>
            <a:r>
              <a:rPr lang="en-US" sz="5400" b="1" dirty="0">
                <a:effectLst>
                  <a:outerShdw blurRad="38100" dist="38100" dir="2700000" algn="tl">
                    <a:srgbClr val="000000">
                      <a:alpha val="43137"/>
                    </a:srgbClr>
                  </a:outerShdw>
                </a:effectLst>
                <a:latin typeface="Avenir Book"/>
                <a:cs typeface="Avenir Book"/>
              </a:rPr>
              <a:t>Isaiah 6 Outline</a:t>
            </a:r>
          </a:p>
        </p:txBody>
      </p:sp>
      <p:cxnSp>
        <p:nvCxnSpPr>
          <p:cNvPr id="3" name="Straight Connector 2"/>
          <p:cNvCxnSpPr/>
          <p:nvPr/>
        </p:nvCxnSpPr>
        <p:spPr>
          <a:xfrm>
            <a:off x="0" y="1456267"/>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157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7" y="2099733"/>
            <a:ext cx="8839200" cy="4758267"/>
          </a:xfrm>
        </p:spPr>
        <p:txBody>
          <a:bodyPr>
            <a:noAutofit/>
          </a:bodyPr>
          <a:lstStyle/>
          <a:p>
            <a:pPr marL="0" indent="0" algn="just">
              <a:lnSpc>
                <a:spcPct val="90000"/>
              </a:lnSpc>
              <a:buNone/>
            </a:pPr>
            <a:r>
              <a:rPr lang="en-US" sz="3750" dirty="0">
                <a:effectLst>
                  <a:outerShdw blurRad="38100" dist="38100" dir="2700000" algn="tl">
                    <a:srgbClr val="000000">
                      <a:alpha val="43137"/>
                    </a:srgbClr>
                  </a:outerShdw>
                </a:effectLst>
                <a:latin typeface="Avenir Book"/>
                <a:cs typeface="Avenir Book"/>
              </a:rPr>
              <a:t>9 He said, “Go, and tell this people: ‘Keep on listening, but do not perceive; keep on looking, but do not understand.’ 10 Render the hearts of this people insensitive, their ears dull, and their eyes dim, otherwise they might see with their eyes, hear with their ears, understand with their hearts, and return and be healed.”  </a:t>
            </a:r>
          </a:p>
        </p:txBody>
      </p:sp>
      <p:sp>
        <p:nvSpPr>
          <p:cNvPr id="8" name="TextBox 7"/>
          <p:cNvSpPr txBox="1"/>
          <p:nvPr/>
        </p:nvSpPr>
        <p:spPr>
          <a:xfrm>
            <a:off x="220134" y="837378"/>
            <a:ext cx="8805333" cy="861774"/>
          </a:xfrm>
          <a:prstGeom prst="rect">
            <a:avLst/>
          </a:prstGeom>
          <a:noFill/>
          <a:ln w="38100" cmpd="dbl">
            <a:noFill/>
          </a:ln>
        </p:spPr>
        <p:txBody>
          <a:bodyPr wrap="square" rtlCol="0">
            <a:spAutoFit/>
          </a:bodyPr>
          <a:lstStyle/>
          <a:p>
            <a:r>
              <a:rPr lang="en-US" sz="4800" dirty="0">
                <a:effectLst>
                  <a:outerShdw blurRad="38100" dist="38100" dir="2700000" algn="tl">
                    <a:srgbClr val="000000">
                      <a:alpha val="43137"/>
                    </a:srgbClr>
                  </a:outerShdw>
                </a:effectLst>
                <a:latin typeface="Avenir Book"/>
                <a:cs typeface="Avenir Book"/>
              </a:rPr>
              <a:t>Isaiah 6:9-10</a:t>
            </a:r>
          </a:p>
        </p:txBody>
      </p:sp>
      <p:cxnSp>
        <p:nvCxnSpPr>
          <p:cNvPr id="3" name="Straight Connector 2"/>
          <p:cNvCxnSpPr/>
          <p:nvPr/>
        </p:nvCxnSpPr>
        <p:spPr>
          <a:xfrm>
            <a:off x="0" y="1903841"/>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562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7" y="2099733"/>
            <a:ext cx="8839200" cy="4758267"/>
          </a:xfrm>
        </p:spPr>
        <p:txBody>
          <a:bodyPr>
            <a:noAutofit/>
          </a:bodyPr>
          <a:lstStyle/>
          <a:p>
            <a:pPr marL="0" indent="0" algn="just">
              <a:lnSpc>
                <a:spcPct val="90000"/>
              </a:lnSpc>
              <a:buNone/>
            </a:pPr>
            <a:r>
              <a:rPr lang="en-US" sz="3300" dirty="0">
                <a:effectLst>
                  <a:outerShdw blurRad="38100" dist="38100" dir="2700000" algn="tl">
                    <a:srgbClr val="000000">
                      <a:alpha val="43137"/>
                    </a:srgbClr>
                  </a:outerShdw>
                </a:effectLst>
                <a:latin typeface="Avenir Book"/>
                <a:cs typeface="Avenir Book"/>
              </a:rPr>
              <a:t>11 Then I said, “Lord, how long?” And He answered, “Until cities are devastated and without inhabitant, houses are without people and the land is utterly desolate, 12 The Lord has removed men far away, and the forsaken places are many in the midst of the land. 13 Yet there will be a tenth portion in it, and it will again be subject to burning, like a </a:t>
            </a:r>
            <a:r>
              <a:rPr lang="en-US" sz="3300" dirty="0" err="1">
                <a:effectLst>
                  <a:outerShdw blurRad="38100" dist="38100" dir="2700000" algn="tl">
                    <a:srgbClr val="000000">
                      <a:alpha val="43137"/>
                    </a:srgbClr>
                  </a:outerShdw>
                </a:effectLst>
                <a:latin typeface="Avenir Book"/>
                <a:cs typeface="Avenir Book"/>
              </a:rPr>
              <a:t>terebinth</a:t>
            </a:r>
            <a:r>
              <a:rPr lang="en-US" sz="3300" dirty="0">
                <a:effectLst>
                  <a:outerShdw blurRad="38100" dist="38100" dir="2700000" algn="tl">
                    <a:srgbClr val="000000">
                      <a:alpha val="43137"/>
                    </a:srgbClr>
                  </a:outerShdw>
                </a:effectLst>
                <a:latin typeface="Avenir Book"/>
                <a:cs typeface="Avenir Book"/>
              </a:rPr>
              <a:t> or an oak whose stump remains when it is felled. The holy seed is its stump.” </a:t>
            </a:r>
          </a:p>
        </p:txBody>
      </p:sp>
      <p:sp>
        <p:nvSpPr>
          <p:cNvPr id="8" name="TextBox 7"/>
          <p:cNvSpPr txBox="1"/>
          <p:nvPr/>
        </p:nvSpPr>
        <p:spPr>
          <a:xfrm>
            <a:off x="220134" y="837378"/>
            <a:ext cx="8805333" cy="861774"/>
          </a:xfrm>
          <a:prstGeom prst="rect">
            <a:avLst/>
          </a:prstGeom>
          <a:noFill/>
          <a:ln w="38100" cmpd="dbl">
            <a:noFill/>
          </a:ln>
        </p:spPr>
        <p:txBody>
          <a:bodyPr wrap="square" rtlCol="0">
            <a:spAutoFit/>
          </a:bodyPr>
          <a:lstStyle/>
          <a:p>
            <a:r>
              <a:rPr lang="en-US" sz="4800" dirty="0">
                <a:effectLst>
                  <a:outerShdw blurRad="38100" dist="38100" dir="2700000" algn="tl">
                    <a:srgbClr val="000000">
                      <a:alpha val="43137"/>
                    </a:srgbClr>
                  </a:outerShdw>
                </a:effectLst>
                <a:latin typeface="Avenir Book"/>
                <a:cs typeface="Avenir Book"/>
              </a:rPr>
              <a:t>Isaiah 6:11-13</a:t>
            </a:r>
          </a:p>
        </p:txBody>
      </p:sp>
      <p:cxnSp>
        <p:nvCxnSpPr>
          <p:cNvPr id="3" name="Straight Connector 2"/>
          <p:cNvCxnSpPr/>
          <p:nvPr/>
        </p:nvCxnSpPr>
        <p:spPr>
          <a:xfrm>
            <a:off x="0" y="1903841"/>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196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Book"/>
                <a:cs typeface="Avenir Book"/>
              </a:rPr>
              <a:t>Enslaved Exiles</a:t>
            </a:r>
          </a:p>
        </p:txBody>
      </p:sp>
      <p:pic>
        <p:nvPicPr>
          <p:cNvPr id="4" name="Content Placeholder 3" descr="Screen Shot 2017-09-24 at 10.51.19 AM.png"/>
          <p:cNvPicPr>
            <a:picLocks noGrp="1" noChangeAspect="1"/>
          </p:cNvPicPr>
          <p:nvPr>
            <p:ph idx="1"/>
          </p:nvPr>
        </p:nvPicPr>
        <p:blipFill>
          <a:blip r:embed="rId2">
            <a:extLst>
              <a:ext uri="{28A0092B-C50C-407E-A947-70E740481C1C}">
                <a14:useLocalDpi xmlns:a14="http://schemas.microsoft.com/office/drawing/2010/main" val="0"/>
              </a:ext>
            </a:extLst>
          </a:blip>
          <a:srcRect t="10349" b="10349"/>
          <a:stretch>
            <a:fillRect/>
          </a:stretch>
        </p:blipFill>
        <p:spPr/>
      </p:pic>
    </p:spTree>
    <p:extLst>
      <p:ext uri="{BB962C8B-B14F-4D97-AF65-F5344CB8AC3E}">
        <p14:creationId xmlns:p14="http://schemas.microsoft.com/office/powerpoint/2010/main" val="77891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Book"/>
                <a:cs typeface="Avenir Book"/>
              </a:rPr>
              <a:t>Cyrus Cylinder</a:t>
            </a:r>
          </a:p>
        </p:txBody>
      </p:sp>
      <p:pic>
        <p:nvPicPr>
          <p:cNvPr id="4" name="Content Placeholder 3" descr="cycy-wide-0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90379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4471" y="4989638"/>
            <a:ext cx="5912075" cy="811924"/>
          </a:xfrm>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Avenir Book"/>
                <a:cs typeface="Avenir Book"/>
              </a:rPr>
              <a:t>Isaiah 6</a:t>
            </a:r>
          </a:p>
        </p:txBody>
      </p:sp>
      <p:pic>
        <p:nvPicPr>
          <p:cNvPr id="4" name="Content Placeholder 3" descr="1700.Isaiah.CoalWingFeet2-5.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p:blipFill>
        <p:spPr>
          <a:xfrm>
            <a:off x="846628" y="1150989"/>
            <a:ext cx="6768005" cy="45814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93921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7" y="2099733"/>
            <a:ext cx="8839200" cy="4758267"/>
          </a:xfrm>
        </p:spPr>
        <p:txBody>
          <a:bodyPr>
            <a:noAutofit/>
          </a:bodyPr>
          <a:lstStyle/>
          <a:p>
            <a:pPr marL="0" indent="0" algn="just">
              <a:lnSpc>
                <a:spcPct val="90000"/>
              </a:lnSpc>
              <a:buNone/>
            </a:pPr>
            <a:r>
              <a:rPr lang="en-US" sz="3650" dirty="0">
                <a:effectLst>
                  <a:outerShdw blurRad="38100" dist="38100" dir="2700000" algn="tl">
                    <a:srgbClr val="000000">
                      <a:alpha val="43137"/>
                    </a:srgbClr>
                  </a:outerShdw>
                </a:effectLst>
                <a:latin typeface="Avenir Book"/>
                <a:cs typeface="Avenir Book"/>
              </a:rPr>
              <a:t>36 . . . These things Jesus spoke, and He went away and hid Himself from them. 37 But though He had performed so many signs before them, yet they were not believing in Him. 38 This was to fulfill the word of Isaiah the prophet which he spoke: “Lord, who has believed our report? And to whom has the arm of the Lord been revealed?” </a:t>
            </a:r>
          </a:p>
        </p:txBody>
      </p:sp>
      <p:sp>
        <p:nvSpPr>
          <p:cNvPr id="8" name="TextBox 7"/>
          <p:cNvSpPr txBox="1"/>
          <p:nvPr/>
        </p:nvSpPr>
        <p:spPr>
          <a:xfrm>
            <a:off x="220134" y="837378"/>
            <a:ext cx="8805333" cy="861774"/>
          </a:xfrm>
          <a:prstGeom prst="rect">
            <a:avLst/>
          </a:prstGeom>
          <a:noFill/>
          <a:ln w="38100" cmpd="dbl">
            <a:noFill/>
          </a:ln>
        </p:spPr>
        <p:txBody>
          <a:bodyPr wrap="square" rtlCol="0">
            <a:spAutoFit/>
          </a:bodyPr>
          <a:lstStyle/>
          <a:p>
            <a:r>
              <a:rPr lang="en-US" sz="4800" dirty="0">
                <a:effectLst>
                  <a:outerShdw blurRad="38100" dist="38100" dir="2700000" algn="tl">
                    <a:srgbClr val="000000">
                      <a:alpha val="43137"/>
                    </a:srgbClr>
                  </a:outerShdw>
                </a:effectLst>
                <a:latin typeface="Avenir Book"/>
                <a:cs typeface="Avenir Book"/>
              </a:rPr>
              <a:t>John 12:36-38</a:t>
            </a:r>
          </a:p>
        </p:txBody>
      </p:sp>
      <p:cxnSp>
        <p:nvCxnSpPr>
          <p:cNvPr id="3" name="Straight Connector 2"/>
          <p:cNvCxnSpPr/>
          <p:nvPr/>
        </p:nvCxnSpPr>
        <p:spPr>
          <a:xfrm>
            <a:off x="0" y="1903841"/>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367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6" y="1456267"/>
            <a:ext cx="8686801" cy="5334002"/>
          </a:xfrm>
        </p:spPr>
        <p:txBody>
          <a:bodyPr>
            <a:noAutofit/>
          </a:bodyPr>
          <a:lstStyle/>
          <a:p>
            <a:pPr marL="571500" indent="-571500" algn="just">
              <a:spcBef>
                <a:spcPts val="1296"/>
              </a:spcBef>
              <a:buAutoNum type="romanUcPeriod"/>
            </a:pPr>
            <a:endParaRPr lang="en-US" sz="4000" dirty="0">
              <a:effectLst>
                <a:outerShdw blurRad="38100" dist="38100" dir="2700000" algn="tl">
                  <a:srgbClr val="000000">
                    <a:alpha val="43137"/>
                  </a:srgbClr>
                </a:outerShdw>
              </a:effectLst>
              <a:latin typeface="Avenir Book"/>
              <a:cs typeface="Avenir Book"/>
            </a:endParaRPr>
          </a:p>
          <a:p>
            <a:pPr marL="571500" indent="-571500" algn="just">
              <a:spcBef>
                <a:spcPts val="1296"/>
              </a:spcBef>
              <a:buAutoNum type="romanUcPeriod"/>
            </a:pPr>
            <a:r>
              <a:rPr lang="en-US" sz="4000" dirty="0">
                <a:solidFill>
                  <a:srgbClr val="F1D705"/>
                </a:solidFill>
                <a:effectLst>
                  <a:outerShdw blurRad="38100" dist="38100" dir="2700000" algn="tl">
                    <a:srgbClr val="000000">
                      <a:alpha val="43137"/>
                    </a:srgbClr>
                  </a:outerShdw>
                </a:effectLst>
                <a:latin typeface="Avenir Book"/>
                <a:cs typeface="Avenir Book"/>
              </a:rPr>
              <a:t>God’s holiness demands that we submit to Him. (Isaiah 6:1-7)</a:t>
            </a:r>
          </a:p>
          <a:p>
            <a:pPr marL="571500" indent="-571500" algn="just">
              <a:spcBef>
                <a:spcPts val="1296"/>
              </a:spcBef>
              <a:buAutoNum type="romanUcPeriod"/>
            </a:pPr>
            <a:r>
              <a:rPr lang="en-US" sz="4000" dirty="0">
                <a:effectLst>
                  <a:outerShdw blurRad="38100" dist="38100" dir="2700000" algn="tl">
                    <a:srgbClr val="000000">
                      <a:alpha val="43137"/>
                    </a:srgbClr>
                  </a:outerShdw>
                </a:effectLst>
                <a:latin typeface="Avenir Book"/>
                <a:cs typeface="Avenir Book"/>
              </a:rPr>
              <a:t>Rebellion against God is self-destructive (Isaiah 6:8-10)</a:t>
            </a:r>
          </a:p>
          <a:p>
            <a:pPr marL="400050" lvl="1" indent="0" algn="just">
              <a:spcBef>
                <a:spcPts val="1296"/>
              </a:spcBef>
              <a:buNone/>
            </a:pPr>
            <a:r>
              <a:rPr lang="en-US" sz="4800" dirty="0">
                <a:effectLst>
                  <a:outerShdw blurRad="38100" dist="38100" dir="2700000" algn="tl">
                    <a:srgbClr val="000000">
                      <a:alpha val="43137"/>
                    </a:srgbClr>
                  </a:outerShdw>
                </a:effectLst>
                <a:latin typeface="Avenir Book"/>
                <a:cs typeface="Avenir Book"/>
              </a:rPr>
              <a:t>	</a:t>
            </a:r>
            <a:endParaRPr lang="en-US" sz="4800" dirty="0">
              <a:effectLst>
                <a:outerShdw blurRad="38100" dist="38100" dir="2700000" algn="tl">
                  <a:srgbClr val="000000">
                    <a:alpha val="43137"/>
                  </a:srgbClr>
                </a:outerShdw>
              </a:effectLst>
            </a:endParaRPr>
          </a:p>
        </p:txBody>
      </p:sp>
      <p:sp>
        <p:nvSpPr>
          <p:cNvPr id="8" name="TextBox 7"/>
          <p:cNvSpPr txBox="1"/>
          <p:nvPr/>
        </p:nvSpPr>
        <p:spPr>
          <a:xfrm>
            <a:off x="0" y="232525"/>
            <a:ext cx="9144000" cy="923330"/>
          </a:xfrm>
          <a:prstGeom prst="rect">
            <a:avLst/>
          </a:prstGeom>
          <a:noFill/>
          <a:ln w="38100" cmpd="dbl">
            <a:noFill/>
          </a:ln>
        </p:spPr>
        <p:txBody>
          <a:bodyPr wrap="square" rtlCol="0">
            <a:spAutoFit/>
          </a:bodyPr>
          <a:lstStyle/>
          <a:p>
            <a:pPr algn="ctr"/>
            <a:r>
              <a:rPr lang="en-US" sz="5400" b="1" dirty="0">
                <a:effectLst>
                  <a:outerShdw blurRad="38100" dist="38100" dir="2700000" algn="tl">
                    <a:srgbClr val="000000">
                      <a:alpha val="43137"/>
                    </a:srgbClr>
                  </a:outerShdw>
                </a:effectLst>
                <a:latin typeface="Avenir Book"/>
                <a:cs typeface="Avenir Book"/>
              </a:rPr>
              <a:t>Isaiah 6 Outline</a:t>
            </a:r>
          </a:p>
        </p:txBody>
      </p:sp>
      <p:cxnSp>
        <p:nvCxnSpPr>
          <p:cNvPr id="3" name="Straight Connector 2"/>
          <p:cNvCxnSpPr/>
          <p:nvPr/>
        </p:nvCxnSpPr>
        <p:spPr>
          <a:xfrm>
            <a:off x="0" y="1456267"/>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826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7" y="2099733"/>
            <a:ext cx="8839200" cy="4758267"/>
          </a:xfrm>
        </p:spPr>
        <p:txBody>
          <a:bodyPr>
            <a:noAutofit/>
          </a:bodyPr>
          <a:lstStyle/>
          <a:p>
            <a:pPr marL="0" indent="0" algn="just">
              <a:lnSpc>
                <a:spcPct val="90000"/>
              </a:lnSpc>
              <a:buNone/>
            </a:pPr>
            <a:r>
              <a:rPr lang="en-US" sz="3700" dirty="0">
                <a:effectLst>
                  <a:outerShdw blurRad="38100" dist="38100" dir="2700000" algn="tl">
                    <a:srgbClr val="000000">
                      <a:alpha val="43137"/>
                    </a:srgbClr>
                  </a:outerShdw>
                </a:effectLst>
                <a:latin typeface="Avenir Book"/>
                <a:cs typeface="Avenir Book"/>
              </a:rPr>
              <a:t>39 For this reason they could not believe, for Isaiah said again, 40 “He has blinded their eyes and He hardened their heart, so that they would not see with their eyes and perceive with their heart, and be converted and I heal them.” 41 These things Isaiah said because he saw His glory, and he spoke of Him. </a:t>
            </a:r>
          </a:p>
        </p:txBody>
      </p:sp>
      <p:sp>
        <p:nvSpPr>
          <p:cNvPr id="8" name="TextBox 7"/>
          <p:cNvSpPr txBox="1"/>
          <p:nvPr/>
        </p:nvSpPr>
        <p:spPr>
          <a:xfrm>
            <a:off x="220134" y="837378"/>
            <a:ext cx="8805333" cy="861774"/>
          </a:xfrm>
          <a:prstGeom prst="rect">
            <a:avLst/>
          </a:prstGeom>
          <a:noFill/>
          <a:ln w="38100" cmpd="dbl">
            <a:noFill/>
          </a:ln>
        </p:spPr>
        <p:txBody>
          <a:bodyPr wrap="square" rtlCol="0">
            <a:spAutoFit/>
          </a:bodyPr>
          <a:lstStyle/>
          <a:p>
            <a:r>
              <a:rPr lang="en-US" sz="4800" dirty="0">
                <a:effectLst>
                  <a:outerShdw blurRad="38100" dist="38100" dir="2700000" algn="tl">
                    <a:srgbClr val="000000">
                      <a:alpha val="43137"/>
                    </a:srgbClr>
                  </a:outerShdw>
                </a:effectLst>
                <a:latin typeface="Avenir Book"/>
                <a:cs typeface="Avenir Book"/>
              </a:rPr>
              <a:t>John 12:39-41</a:t>
            </a:r>
          </a:p>
        </p:txBody>
      </p:sp>
      <p:cxnSp>
        <p:nvCxnSpPr>
          <p:cNvPr id="3" name="Straight Connector 2"/>
          <p:cNvCxnSpPr/>
          <p:nvPr/>
        </p:nvCxnSpPr>
        <p:spPr>
          <a:xfrm>
            <a:off x="0" y="1903841"/>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408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7" y="2099733"/>
            <a:ext cx="8839200" cy="4758267"/>
          </a:xfrm>
        </p:spPr>
        <p:txBody>
          <a:bodyPr>
            <a:noAutofit/>
          </a:bodyPr>
          <a:lstStyle/>
          <a:p>
            <a:pPr marL="0" indent="0" algn="just">
              <a:lnSpc>
                <a:spcPct val="90000"/>
              </a:lnSpc>
              <a:buNone/>
            </a:pPr>
            <a:r>
              <a:rPr lang="en-US" sz="3700" dirty="0">
                <a:effectLst>
                  <a:outerShdw blurRad="38100" dist="38100" dir="2700000" algn="tl">
                    <a:srgbClr val="000000">
                      <a:alpha val="43137"/>
                    </a:srgbClr>
                  </a:outerShdw>
                </a:effectLst>
                <a:latin typeface="Avenir Book"/>
                <a:cs typeface="Avenir Book"/>
              </a:rPr>
              <a:t>39 For this reason they could not believe, for Isaiah said again, 40 “He has blinded their eyes and He hardened their heart, so that they would not see with their eyes and perceive with their heart, and be converted and I heal them.” 41 </a:t>
            </a:r>
            <a:r>
              <a:rPr lang="en-US" sz="3700" dirty="0">
                <a:solidFill>
                  <a:srgbClr val="F1D705"/>
                </a:solidFill>
                <a:effectLst>
                  <a:outerShdw blurRad="38100" dist="38100" dir="2700000" algn="tl">
                    <a:srgbClr val="000000">
                      <a:alpha val="43137"/>
                    </a:srgbClr>
                  </a:outerShdw>
                </a:effectLst>
                <a:latin typeface="Avenir Book"/>
                <a:cs typeface="Avenir Book"/>
              </a:rPr>
              <a:t>These things Isaiah said because he [Isaiah] saw His glory [Jesus’ glory], and he [Isaiah] spoke of Him [Jesus]</a:t>
            </a:r>
            <a:r>
              <a:rPr lang="en-US" sz="3700" dirty="0">
                <a:effectLst>
                  <a:outerShdw blurRad="38100" dist="38100" dir="2700000" algn="tl">
                    <a:srgbClr val="000000">
                      <a:alpha val="43137"/>
                    </a:srgbClr>
                  </a:outerShdw>
                </a:effectLst>
                <a:latin typeface="Avenir Book"/>
                <a:cs typeface="Avenir Book"/>
              </a:rPr>
              <a:t>.</a:t>
            </a:r>
            <a:r>
              <a:rPr lang="en-US" dirty="0">
                <a:effectLst>
                  <a:outerShdw blurRad="38100" dist="38100" dir="2700000" algn="tl">
                    <a:srgbClr val="000000">
                      <a:alpha val="43137"/>
                    </a:srgbClr>
                  </a:outerShdw>
                </a:effectLst>
                <a:latin typeface="Avenir Book"/>
                <a:cs typeface="Avenir Book"/>
              </a:rPr>
              <a:t> </a:t>
            </a:r>
          </a:p>
        </p:txBody>
      </p:sp>
      <p:sp>
        <p:nvSpPr>
          <p:cNvPr id="8" name="TextBox 7"/>
          <p:cNvSpPr txBox="1"/>
          <p:nvPr/>
        </p:nvSpPr>
        <p:spPr>
          <a:xfrm>
            <a:off x="220134" y="837378"/>
            <a:ext cx="8805333" cy="861774"/>
          </a:xfrm>
          <a:prstGeom prst="rect">
            <a:avLst/>
          </a:prstGeom>
          <a:noFill/>
          <a:ln w="38100" cmpd="dbl">
            <a:noFill/>
          </a:ln>
        </p:spPr>
        <p:txBody>
          <a:bodyPr wrap="square" rtlCol="0">
            <a:spAutoFit/>
          </a:bodyPr>
          <a:lstStyle/>
          <a:p>
            <a:r>
              <a:rPr lang="en-US" sz="4800" dirty="0">
                <a:effectLst>
                  <a:outerShdw blurRad="38100" dist="38100" dir="2700000" algn="tl">
                    <a:srgbClr val="000000">
                      <a:alpha val="43137"/>
                    </a:srgbClr>
                  </a:outerShdw>
                </a:effectLst>
                <a:latin typeface="Avenir Book"/>
                <a:cs typeface="Avenir Book"/>
              </a:rPr>
              <a:t>John 12:39-41</a:t>
            </a:r>
          </a:p>
        </p:txBody>
      </p:sp>
      <p:cxnSp>
        <p:nvCxnSpPr>
          <p:cNvPr id="3" name="Straight Connector 2"/>
          <p:cNvCxnSpPr/>
          <p:nvPr/>
        </p:nvCxnSpPr>
        <p:spPr>
          <a:xfrm>
            <a:off x="0" y="1903841"/>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557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6" y="1456267"/>
            <a:ext cx="8686801" cy="5334002"/>
          </a:xfrm>
        </p:spPr>
        <p:txBody>
          <a:bodyPr>
            <a:noAutofit/>
          </a:bodyPr>
          <a:lstStyle/>
          <a:p>
            <a:pPr marL="571500" indent="-571500" algn="just">
              <a:spcBef>
                <a:spcPts val="1296"/>
              </a:spcBef>
              <a:buAutoNum type="romanUcPeriod"/>
            </a:pPr>
            <a:r>
              <a:rPr lang="en-US" sz="4000" dirty="0">
                <a:effectLst>
                  <a:outerShdw blurRad="38100" dist="38100" dir="2700000" algn="tl">
                    <a:srgbClr val="000000">
                      <a:alpha val="43137"/>
                    </a:srgbClr>
                  </a:outerShdw>
                </a:effectLst>
                <a:latin typeface="Avenir Book"/>
                <a:cs typeface="Avenir Book"/>
              </a:rPr>
              <a:t>God’s holiness demands that we submit to Him. (Isaiah 6:1-7)</a:t>
            </a:r>
          </a:p>
          <a:p>
            <a:pPr marL="571500" indent="-571500" algn="just">
              <a:spcBef>
                <a:spcPts val="1296"/>
              </a:spcBef>
              <a:buAutoNum type="romanUcPeriod"/>
            </a:pPr>
            <a:r>
              <a:rPr lang="en-US" sz="4000" dirty="0">
                <a:effectLst>
                  <a:outerShdw blurRad="38100" dist="38100" dir="2700000" algn="tl">
                    <a:srgbClr val="000000">
                      <a:alpha val="43137"/>
                    </a:srgbClr>
                  </a:outerShdw>
                </a:effectLst>
                <a:latin typeface="Avenir Book"/>
                <a:cs typeface="Avenir Book"/>
              </a:rPr>
              <a:t>Rebellion against God is self-destructive (Isaiah 6:8-10)</a:t>
            </a:r>
          </a:p>
          <a:p>
            <a:pPr marL="571500" indent="-571500" algn="just">
              <a:spcBef>
                <a:spcPts val="1296"/>
              </a:spcBef>
              <a:buFont typeface="Arial"/>
              <a:buAutoNum type="romanUcPeriod"/>
            </a:pPr>
            <a:r>
              <a:rPr lang="en-US" sz="4000" dirty="0">
                <a:effectLst>
                  <a:outerShdw blurRad="38100" dist="38100" dir="2700000" algn="tl">
                    <a:srgbClr val="000000">
                      <a:alpha val="43137"/>
                    </a:srgbClr>
                  </a:outerShdw>
                </a:effectLst>
                <a:latin typeface="Avenir Book"/>
                <a:cs typeface="Avenir Book"/>
              </a:rPr>
              <a:t>God’s plan marches on despite rebellion against Him. (Isaiah 6:8-13)</a:t>
            </a:r>
          </a:p>
          <a:p>
            <a:pPr marL="571500" indent="-571500" algn="just">
              <a:spcBef>
                <a:spcPts val="1296"/>
              </a:spcBef>
              <a:buAutoNum type="romanUcPeriod"/>
            </a:pPr>
            <a:endParaRPr lang="en-US" sz="4000" dirty="0">
              <a:effectLst>
                <a:outerShdw blurRad="38100" dist="38100" dir="2700000" algn="tl">
                  <a:srgbClr val="000000">
                    <a:alpha val="43137"/>
                  </a:srgbClr>
                </a:outerShdw>
              </a:effectLst>
              <a:latin typeface="Avenir Book"/>
              <a:cs typeface="Avenir Book"/>
            </a:endParaRPr>
          </a:p>
          <a:p>
            <a:pPr marL="400050" lvl="1" indent="0" algn="just">
              <a:spcBef>
                <a:spcPts val="1296"/>
              </a:spcBef>
              <a:buNone/>
            </a:pPr>
            <a:r>
              <a:rPr lang="en-US" sz="4800" dirty="0">
                <a:effectLst>
                  <a:outerShdw blurRad="38100" dist="38100" dir="2700000" algn="tl">
                    <a:srgbClr val="000000">
                      <a:alpha val="43137"/>
                    </a:srgbClr>
                  </a:outerShdw>
                </a:effectLst>
                <a:latin typeface="Avenir Book"/>
                <a:cs typeface="Avenir Book"/>
              </a:rPr>
              <a:t>	</a:t>
            </a:r>
            <a:endParaRPr lang="en-US" sz="4800" dirty="0">
              <a:effectLst>
                <a:outerShdw blurRad="38100" dist="38100" dir="2700000" algn="tl">
                  <a:srgbClr val="000000">
                    <a:alpha val="43137"/>
                  </a:srgbClr>
                </a:outerShdw>
              </a:effectLst>
            </a:endParaRPr>
          </a:p>
        </p:txBody>
      </p:sp>
      <p:sp>
        <p:nvSpPr>
          <p:cNvPr id="8" name="TextBox 7"/>
          <p:cNvSpPr txBox="1"/>
          <p:nvPr/>
        </p:nvSpPr>
        <p:spPr>
          <a:xfrm>
            <a:off x="0" y="232525"/>
            <a:ext cx="9144000" cy="923330"/>
          </a:xfrm>
          <a:prstGeom prst="rect">
            <a:avLst/>
          </a:prstGeom>
          <a:noFill/>
          <a:ln w="38100" cmpd="dbl">
            <a:noFill/>
          </a:ln>
        </p:spPr>
        <p:txBody>
          <a:bodyPr wrap="square" rtlCol="0">
            <a:spAutoFit/>
          </a:bodyPr>
          <a:lstStyle/>
          <a:p>
            <a:pPr algn="ctr"/>
            <a:r>
              <a:rPr lang="en-US" sz="5400" b="1" dirty="0">
                <a:effectLst>
                  <a:outerShdw blurRad="38100" dist="38100" dir="2700000" algn="tl">
                    <a:srgbClr val="000000">
                      <a:alpha val="43137"/>
                    </a:srgbClr>
                  </a:outerShdw>
                </a:effectLst>
                <a:latin typeface="Avenir Book"/>
                <a:cs typeface="Avenir Book"/>
              </a:rPr>
              <a:t>Isaiah 6 Outline</a:t>
            </a:r>
          </a:p>
        </p:txBody>
      </p:sp>
      <p:cxnSp>
        <p:nvCxnSpPr>
          <p:cNvPr id="3" name="Straight Connector 2"/>
          <p:cNvCxnSpPr/>
          <p:nvPr/>
        </p:nvCxnSpPr>
        <p:spPr>
          <a:xfrm>
            <a:off x="0" y="1456267"/>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386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4471" y="4989638"/>
            <a:ext cx="5912075" cy="811924"/>
          </a:xfrm>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Avenir Book"/>
                <a:cs typeface="Avenir Book"/>
              </a:rPr>
              <a:t>Isaiah 6</a:t>
            </a:r>
          </a:p>
        </p:txBody>
      </p:sp>
      <p:pic>
        <p:nvPicPr>
          <p:cNvPr id="4" name="Content Placeholder 3" descr="1700.Isaiah.CoalWingFeet2-5.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p:blipFill>
        <p:spPr>
          <a:xfrm>
            <a:off x="846628" y="1150989"/>
            <a:ext cx="6768005" cy="45814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6668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6" y="1456267"/>
            <a:ext cx="8686801" cy="5334002"/>
          </a:xfrm>
        </p:spPr>
        <p:txBody>
          <a:bodyPr>
            <a:noAutofit/>
          </a:bodyPr>
          <a:lstStyle/>
          <a:p>
            <a:pPr marL="571500" indent="-571500" algn="just">
              <a:spcBef>
                <a:spcPts val="1296"/>
              </a:spcBef>
              <a:buAutoNum type="romanUcPeriod"/>
            </a:pPr>
            <a:endParaRPr lang="en-US" sz="3400" dirty="0">
              <a:effectLst>
                <a:outerShdw blurRad="38100" dist="38100" dir="2700000" algn="tl">
                  <a:srgbClr val="000000">
                    <a:alpha val="43137"/>
                  </a:srgbClr>
                </a:outerShdw>
              </a:effectLst>
              <a:latin typeface="Avenir Book"/>
              <a:cs typeface="Avenir Book"/>
            </a:endParaRPr>
          </a:p>
          <a:p>
            <a:pPr marL="571500" indent="-571500" algn="just">
              <a:spcBef>
                <a:spcPts val="1296"/>
              </a:spcBef>
              <a:buAutoNum type="romanUcPeriod"/>
            </a:pPr>
            <a:r>
              <a:rPr lang="en-US" sz="4000" dirty="0">
                <a:effectLst>
                  <a:outerShdw blurRad="38100" dist="38100" dir="2700000" algn="tl">
                    <a:srgbClr val="000000">
                      <a:alpha val="43137"/>
                    </a:srgbClr>
                  </a:outerShdw>
                </a:effectLst>
                <a:latin typeface="Avenir Book"/>
                <a:cs typeface="Avenir Book"/>
              </a:rPr>
              <a:t>God’s holiness demands that we submit to Him. (Isaiah 6:1-7)</a:t>
            </a:r>
          </a:p>
          <a:p>
            <a:pPr marL="571500" indent="-571500" algn="just">
              <a:spcBef>
                <a:spcPts val="1296"/>
              </a:spcBef>
              <a:buAutoNum type="romanUcPeriod"/>
            </a:pPr>
            <a:r>
              <a:rPr lang="en-US" sz="4000" dirty="0">
                <a:solidFill>
                  <a:srgbClr val="F1D705"/>
                </a:solidFill>
                <a:effectLst>
                  <a:outerShdw blurRad="38100" dist="38100" dir="2700000" algn="tl">
                    <a:srgbClr val="000000">
                      <a:alpha val="43137"/>
                    </a:srgbClr>
                  </a:outerShdw>
                </a:effectLst>
                <a:latin typeface="Avenir Book"/>
                <a:cs typeface="Avenir Book"/>
              </a:rPr>
              <a:t>Rebellion against God is self-destructive (Isaiah 6:8-10)</a:t>
            </a:r>
          </a:p>
          <a:p>
            <a:pPr marL="400050" lvl="1" indent="0" algn="just">
              <a:spcBef>
                <a:spcPts val="1296"/>
              </a:spcBef>
              <a:buNone/>
            </a:pPr>
            <a:r>
              <a:rPr lang="en-US" sz="4800" dirty="0">
                <a:effectLst>
                  <a:outerShdw blurRad="38100" dist="38100" dir="2700000" algn="tl">
                    <a:srgbClr val="000000">
                      <a:alpha val="43137"/>
                    </a:srgbClr>
                  </a:outerShdw>
                </a:effectLst>
                <a:latin typeface="Avenir Book"/>
                <a:cs typeface="Avenir Book"/>
              </a:rPr>
              <a:t>	</a:t>
            </a:r>
            <a:endParaRPr lang="en-US" sz="4800" dirty="0">
              <a:effectLst>
                <a:outerShdw blurRad="38100" dist="38100" dir="2700000" algn="tl">
                  <a:srgbClr val="000000">
                    <a:alpha val="43137"/>
                  </a:srgbClr>
                </a:outerShdw>
              </a:effectLst>
            </a:endParaRPr>
          </a:p>
        </p:txBody>
      </p:sp>
      <p:sp>
        <p:nvSpPr>
          <p:cNvPr id="8" name="TextBox 7"/>
          <p:cNvSpPr txBox="1"/>
          <p:nvPr/>
        </p:nvSpPr>
        <p:spPr>
          <a:xfrm>
            <a:off x="0" y="232525"/>
            <a:ext cx="9144000" cy="923330"/>
          </a:xfrm>
          <a:prstGeom prst="rect">
            <a:avLst/>
          </a:prstGeom>
          <a:noFill/>
          <a:ln w="38100" cmpd="dbl">
            <a:noFill/>
          </a:ln>
        </p:spPr>
        <p:txBody>
          <a:bodyPr wrap="square" rtlCol="0">
            <a:spAutoFit/>
          </a:bodyPr>
          <a:lstStyle/>
          <a:p>
            <a:pPr algn="ctr"/>
            <a:r>
              <a:rPr lang="en-US" sz="5400" b="1" dirty="0">
                <a:effectLst>
                  <a:outerShdw blurRad="38100" dist="38100" dir="2700000" algn="tl">
                    <a:srgbClr val="000000">
                      <a:alpha val="43137"/>
                    </a:srgbClr>
                  </a:outerShdw>
                </a:effectLst>
                <a:latin typeface="Avenir Book"/>
                <a:cs typeface="Avenir Book"/>
              </a:rPr>
              <a:t>Isaiah 6 Outline</a:t>
            </a:r>
          </a:p>
        </p:txBody>
      </p:sp>
      <p:cxnSp>
        <p:nvCxnSpPr>
          <p:cNvPr id="3" name="Straight Connector 2"/>
          <p:cNvCxnSpPr/>
          <p:nvPr/>
        </p:nvCxnSpPr>
        <p:spPr>
          <a:xfrm>
            <a:off x="0" y="1456267"/>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65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7" y="2378314"/>
            <a:ext cx="8839200" cy="4208754"/>
          </a:xfrm>
        </p:spPr>
        <p:txBody>
          <a:bodyPr>
            <a:noAutofit/>
          </a:bodyPr>
          <a:lstStyle/>
          <a:p>
            <a:pPr marL="0" indent="0" algn="just">
              <a:lnSpc>
                <a:spcPct val="90000"/>
              </a:lnSpc>
              <a:buNone/>
            </a:pPr>
            <a:r>
              <a:rPr lang="en-US" sz="4400" dirty="0">
                <a:effectLst>
                  <a:outerShdw blurRad="38100" dist="38100" dir="2700000" algn="tl">
                    <a:srgbClr val="000000">
                      <a:alpha val="43137"/>
                    </a:srgbClr>
                  </a:outerShdw>
                </a:effectLst>
                <a:latin typeface="Avenir Book"/>
                <a:cs typeface="Avenir Book"/>
              </a:rPr>
              <a:t>Then I heard the voice of the Lord, saying, “Whom shall I send, and who will go for Us?” Then I said, “Here am I. Send me!”  </a:t>
            </a:r>
          </a:p>
        </p:txBody>
      </p:sp>
      <p:sp>
        <p:nvSpPr>
          <p:cNvPr id="8" name="TextBox 7"/>
          <p:cNvSpPr txBox="1"/>
          <p:nvPr/>
        </p:nvSpPr>
        <p:spPr>
          <a:xfrm>
            <a:off x="220134" y="837378"/>
            <a:ext cx="8805333" cy="1015663"/>
          </a:xfrm>
          <a:prstGeom prst="rect">
            <a:avLst/>
          </a:prstGeom>
          <a:noFill/>
          <a:ln w="38100" cmpd="dbl">
            <a:noFill/>
          </a:ln>
        </p:spPr>
        <p:txBody>
          <a:bodyPr wrap="square" rtlCol="0">
            <a:spAutoFit/>
          </a:bodyPr>
          <a:lstStyle/>
          <a:p>
            <a:r>
              <a:rPr lang="en-US" sz="6000" dirty="0">
                <a:effectLst>
                  <a:outerShdw blurRad="38100" dist="38100" dir="2700000" algn="tl">
                    <a:srgbClr val="000000">
                      <a:alpha val="43137"/>
                    </a:srgbClr>
                  </a:outerShdw>
                </a:effectLst>
                <a:latin typeface="Avenir Book"/>
                <a:cs typeface="Avenir Book"/>
              </a:rPr>
              <a:t>Isaiah 6:8</a:t>
            </a:r>
          </a:p>
        </p:txBody>
      </p:sp>
      <p:cxnSp>
        <p:nvCxnSpPr>
          <p:cNvPr id="3" name="Straight Connector 2"/>
          <p:cNvCxnSpPr/>
          <p:nvPr/>
        </p:nvCxnSpPr>
        <p:spPr>
          <a:xfrm>
            <a:off x="0" y="2140908"/>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40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7" y="2099733"/>
            <a:ext cx="8839200" cy="4758267"/>
          </a:xfrm>
        </p:spPr>
        <p:txBody>
          <a:bodyPr>
            <a:noAutofit/>
          </a:bodyPr>
          <a:lstStyle/>
          <a:p>
            <a:pPr marL="0" indent="0" algn="just">
              <a:lnSpc>
                <a:spcPct val="90000"/>
              </a:lnSpc>
              <a:buNone/>
            </a:pPr>
            <a:r>
              <a:rPr lang="en-US" sz="3750" dirty="0">
                <a:effectLst>
                  <a:outerShdw blurRad="38100" dist="38100" dir="2700000" algn="tl">
                    <a:srgbClr val="000000">
                      <a:alpha val="43137"/>
                    </a:srgbClr>
                  </a:outerShdw>
                </a:effectLst>
                <a:latin typeface="Avenir Book"/>
                <a:cs typeface="Avenir Book"/>
              </a:rPr>
              <a:t>9 He said, “Go, and tell this people: ‘Keep on listening, but do not perceive; keep on looking, but do not understand.’ 10 Render the hearts of this people insensitive, their ears dull, and their eyes dim, otherwise they might see with their eyes, hear with their ears, understand with their hearts, and return and be healed.”  </a:t>
            </a:r>
          </a:p>
        </p:txBody>
      </p:sp>
      <p:sp>
        <p:nvSpPr>
          <p:cNvPr id="8" name="TextBox 7"/>
          <p:cNvSpPr txBox="1"/>
          <p:nvPr/>
        </p:nvSpPr>
        <p:spPr>
          <a:xfrm>
            <a:off x="220134" y="837378"/>
            <a:ext cx="8805333" cy="861774"/>
          </a:xfrm>
          <a:prstGeom prst="rect">
            <a:avLst/>
          </a:prstGeom>
          <a:noFill/>
          <a:ln w="38100" cmpd="dbl">
            <a:noFill/>
          </a:ln>
        </p:spPr>
        <p:txBody>
          <a:bodyPr wrap="square" rtlCol="0">
            <a:spAutoFit/>
          </a:bodyPr>
          <a:lstStyle/>
          <a:p>
            <a:r>
              <a:rPr lang="en-US" sz="4800" dirty="0">
                <a:effectLst>
                  <a:outerShdw blurRad="38100" dist="38100" dir="2700000" algn="tl">
                    <a:srgbClr val="000000">
                      <a:alpha val="43137"/>
                    </a:srgbClr>
                  </a:outerShdw>
                </a:effectLst>
                <a:latin typeface="Avenir Book"/>
                <a:cs typeface="Avenir Book"/>
              </a:rPr>
              <a:t>Isaiah 6:9-10</a:t>
            </a:r>
          </a:p>
        </p:txBody>
      </p:sp>
      <p:cxnSp>
        <p:nvCxnSpPr>
          <p:cNvPr id="3" name="Straight Connector 2"/>
          <p:cNvCxnSpPr/>
          <p:nvPr/>
        </p:nvCxnSpPr>
        <p:spPr>
          <a:xfrm>
            <a:off x="0" y="1903841"/>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20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7" y="2378314"/>
            <a:ext cx="8839200" cy="4208754"/>
          </a:xfrm>
        </p:spPr>
        <p:txBody>
          <a:bodyPr>
            <a:noAutofit/>
          </a:bodyPr>
          <a:lstStyle/>
          <a:p>
            <a:pPr marL="0" indent="0" algn="just">
              <a:lnSpc>
                <a:spcPct val="90000"/>
              </a:lnSpc>
              <a:buNone/>
            </a:pPr>
            <a:r>
              <a:rPr lang="en-US" sz="4000" dirty="0">
                <a:effectLst>
                  <a:outerShdw blurRad="38100" dist="38100" dir="2700000" algn="tl">
                    <a:srgbClr val="000000">
                      <a:alpha val="43137"/>
                    </a:srgbClr>
                  </a:outerShdw>
                </a:effectLst>
                <a:latin typeface="Avenir Book"/>
                <a:cs typeface="Avenir Book"/>
              </a:rPr>
              <a:t>Alas, sinful nation, people weighed down with iniquity, offspring of evildoers, sons who act corruptly! They have abandoned the Lord, </a:t>
            </a:r>
            <a:r>
              <a:rPr lang="en-US" sz="4000" u="sng" dirty="0">
                <a:effectLst>
                  <a:outerShdw blurRad="38100" dist="38100" dir="2700000" algn="tl">
                    <a:srgbClr val="000000">
                      <a:alpha val="43137"/>
                    </a:srgbClr>
                  </a:outerShdw>
                </a:effectLst>
                <a:latin typeface="Avenir Book"/>
                <a:cs typeface="Avenir Book"/>
              </a:rPr>
              <a:t>they have despised the Holy One of Israel</a:t>
            </a:r>
            <a:r>
              <a:rPr lang="en-US" sz="4000" dirty="0">
                <a:effectLst>
                  <a:outerShdw blurRad="38100" dist="38100" dir="2700000" algn="tl">
                    <a:srgbClr val="000000">
                      <a:alpha val="43137"/>
                    </a:srgbClr>
                  </a:outerShdw>
                </a:effectLst>
                <a:latin typeface="Avenir Book"/>
                <a:cs typeface="Avenir Book"/>
              </a:rPr>
              <a:t>, they have turned away from Him.</a:t>
            </a:r>
          </a:p>
          <a:p>
            <a:pPr marL="0" indent="0" algn="just">
              <a:lnSpc>
                <a:spcPct val="90000"/>
              </a:lnSpc>
              <a:buNone/>
            </a:pPr>
            <a:r>
              <a:rPr lang="en-US" sz="4400" dirty="0">
                <a:effectLst>
                  <a:outerShdw blurRad="38100" dist="38100" dir="2700000" algn="tl">
                    <a:srgbClr val="000000">
                      <a:alpha val="43137"/>
                    </a:srgbClr>
                  </a:outerShdw>
                </a:effectLst>
                <a:latin typeface="Avenir Book"/>
                <a:cs typeface="Avenir Book"/>
              </a:rPr>
              <a:t>  </a:t>
            </a:r>
          </a:p>
        </p:txBody>
      </p:sp>
      <p:sp>
        <p:nvSpPr>
          <p:cNvPr id="8" name="TextBox 7"/>
          <p:cNvSpPr txBox="1"/>
          <p:nvPr/>
        </p:nvSpPr>
        <p:spPr>
          <a:xfrm>
            <a:off x="220134" y="837378"/>
            <a:ext cx="8805333" cy="954107"/>
          </a:xfrm>
          <a:prstGeom prst="rect">
            <a:avLst/>
          </a:prstGeom>
          <a:noFill/>
          <a:ln w="38100" cmpd="dbl">
            <a:noFill/>
          </a:ln>
        </p:spPr>
        <p:txBody>
          <a:bodyPr wrap="square" rtlCol="0">
            <a:spAutoFit/>
          </a:bodyPr>
          <a:lstStyle/>
          <a:p>
            <a:r>
              <a:rPr lang="en-US" sz="5600" dirty="0">
                <a:effectLst>
                  <a:outerShdw blurRad="38100" dist="38100" dir="2700000" algn="tl">
                    <a:srgbClr val="000000">
                      <a:alpha val="43137"/>
                    </a:srgbClr>
                  </a:outerShdw>
                </a:effectLst>
                <a:latin typeface="Avenir Book"/>
                <a:cs typeface="Avenir Book"/>
              </a:rPr>
              <a:t>Isaiah 1:4</a:t>
            </a:r>
          </a:p>
        </p:txBody>
      </p:sp>
      <p:cxnSp>
        <p:nvCxnSpPr>
          <p:cNvPr id="3" name="Straight Connector 2"/>
          <p:cNvCxnSpPr/>
          <p:nvPr/>
        </p:nvCxnSpPr>
        <p:spPr>
          <a:xfrm>
            <a:off x="0" y="2140908"/>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16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7" y="2378314"/>
            <a:ext cx="8839200" cy="4208754"/>
          </a:xfrm>
        </p:spPr>
        <p:txBody>
          <a:bodyPr>
            <a:noAutofit/>
          </a:bodyPr>
          <a:lstStyle/>
          <a:p>
            <a:pPr marL="0" indent="0" algn="just">
              <a:lnSpc>
                <a:spcPct val="90000"/>
              </a:lnSpc>
              <a:buNone/>
            </a:pPr>
            <a:r>
              <a:rPr lang="en-US" sz="4150" dirty="0">
                <a:effectLst>
                  <a:outerShdw blurRad="38100" dist="38100" dir="2700000" algn="tl">
                    <a:srgbClr val="000000">
                      <a:alpha val="43137"/>
                    </a:srgbClr>
                  </a:outerShdw>
                </a:effectLst>
                <a:latin typeface="Avenir Book"/>
                <a:cs typeface="Avenir Book"/>
              </a:rPr>
              <a:t>“O Jerusalem, Jerusalem, you who kill the prophets and stone those who are sent to you!  How often I have longed to gather your children together as a hen gathers her chicks under her wings, but you would have none of it!”</a:t>
            </a:r>
            <a:r>
              <a:rPr lang="en-US" sz="4400" dirty="0">
                <a:effectLst>
                  <a:outerShdw blurRad="38100" dist="38100" dir="2700000" algn="tl">
                    <a:srgbClr val="000000">
                      <a:alpha val="43137"/>
                    </a:srgbClr>
                  </a:outerShdw>
                </a:effectLst>
                <a:latin typeface="Avenir Book"/>
                <a:cs typeface="Avenir Book"/>
              </a:rPr>
              <a:t> </a:t>
            </a:r>
          </a:p>
        </p:txBody>
      </p:sp>
      <p:sp>
        <p:nvSpPr>
          <p:cNvPr id="8" name="TextBox 7"/>
          <p:cNvSpPr txBox="1"/>
          <p:nvPr/>
        </p:nvSpPr>
        <p:spPr>
          <a:xfrm>
            <a:off x="220134" y="837378"/>
            <a:ext cx="8805333" cy="1015663"/>
          </a:xfrm>
          <a:prstGeom prst="rect">
            <a:avLst/>
          </a:prstGeom>
          <a:noFill/>
          <a:ln w="38100" cmpd="dbl">
            <a:noFill/>
          </a:ln>
        </p:spPr>
        <p:txBody>
          <a:bodyPr wrap="square" rtlCol="0">
            <a:spAutoFit/>
          </a:bodyPr>
          <a:lstStyle/>
          <a:p>
            <a:r>
              <a:rPr lang="en-US" sz="6000" dirty="0">
                <a:effectLst>
                  <a:outerShdw blurRad="38100" dist="38100" dir="2700000" algn="tl">
                    <a:srgbClr val="000000">
                      <a:alpha val="43137"/>
                    </a:srgbClr>
                  </a:outerShdw>
                </a:effectLst>
                <a:latin typeface="Avenir Book"/>
                <a:cs typeface="Avenir Book"/>
              </a:rPr>
              <a:t>Matthew 23:37</a:t>
            </a:r>
          </a:p>
        </p:txBody>
      </p:sp>
      <p:cxnSp>
        <p:nvCxnSpPr>
          <p:cNvPr id="3" name="Straight Connector 2"/>
          <p:cNvCxnSpPr/>
          <p:nvPr/>
        </p:nvCxnSpPr>
        <p:spPr>
          <a:xfrm>
            <a:off x="0" y="2140908"/>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3890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4471" y="4989638"/>
            <a:ext cx="5912075" cy="811924"/>
          </a:xfrm>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latin typeface="Avenir Book"/>
                <a:cs typeface="Avenir Book"/>
              </a:rPr>
              <a:t>Isaiah 6</a:t>
            </a:r>
          </a:p>
        </p:txBody>
      </p:sp>
      <p:pic>
        <p:nvPicPr>
          <p:cNvPr id="4" name="Content Placeholder 3" descr="1700.Isaiah.CoalWingFeet2-5.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p:blipFill>
        <p:spPr>
          <a:xfrm>
            <a:off x="846628" y="1150989"/>
            <a:ext cx="6768005" cy="45814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78877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6267" y="1862667"/>
            <a:ext cx="8839200" cy="4995333"/>
          </a:xfrm>
        </p:spPr>
        <p:txBody>
          <a:bodyPr>
            <a:noAutofit/>
          </a:bodyPr>
          <a:lstStyle/>
          <a:p>
            <a:pPr marL="0" indent="0" algn="just">
              <a:lnSpc>
                <a:spcPct val="90000"/>
              </a:lnSpc>
              <a:buNone/>
            </a:pPr>
            <a:r>
              <a:rPr lang="en-US" sz="3550" dirty="0">
                <a:effectLst>
                  <a:outerShdw blurRad="38100" dist="38100" dir="2700000" algn="tl">
                    <a:srgbClr val="000000">
                      <a:alpha val="43137"/>
                    </a:srgbClr>
                  </a:outerShdw>
                </a:effectLst>
                <a:latin typeface="Avenir Book"/>
                <a:cs typeface="Avenir Book"/>
              </a:rPr>
              <a:t>1 Now the LORD said to Abram, “Go forth from your country, and from your relatives and from your father’s house, to </a:t>
            </a:r>
            <a:r>
              <a:rPr lang="en-US" sz="3550" u="sng" dirty="0">
                <a:effectLst>
                  <a:outerShdw blurRad="38100" dist="38100" dir="2700000" algn="tl">
                    <a:srgbClr val="000000">
                      <a:alpha val="43137"/>
                    </a:srgbClr>
                  </a:outerShdw>
                </a:effectLst>
                <a:latin typeface="Avenir Book"/>
                <a:cs typeface="Avenir Book"/>
              </a:rPr>
              <a:t>the land </a:t>
            </a:r>
            <a:r>
              <a:rPr lang="en-US" sz="3550" dirty="0">
                <a:effectLst>
                  <a:outerShdw blurRad="38100" dist="38100" dir="2700000" algn="tl">
                    <a:srgbClr val="000000">
                      <a:alpha val="43137"/>
                    </a:srgbClr>
                  </a:outerShdw>
                </a:effectLst>
                <a:latin typeface="Avenir Book"/>
                <a:cs typeface="Avenir Book"/>
              </a:rPr>
              <a:t>which I will show you; 2 and I will make you </a:t>
            </a:r>
            <a:r>
              <a:rPr lang="en-US" sz="3550" u="sng" dirty="0">
                <a:effectLst>
                  <a:outerShdw blurRad="38100" dist="38100" dir="2700000" algn="tl">
                    <a:srgbClr val="000000">
                      <a:alpha val="43137"/>
                    </a:srgbClr>
                  </a:outerShdw>
                </a:effectLst>
                <a:latin typeface="Avenir Book"/>
                <a:cs typeface="Avenir Book"/>
              </a:rPr>
              <a:t>a great nation</a:t>
            </a:r>
            <a:r>
              <a:rPr lang="en-US" sz="3550" dirty="0">
                <a:effectLst>
                  <a:outerShdw blurRad="38100" dist="38100" dir="2700000" algn="tl">
                    <a:srgbClr val="000000">
                      <a:alpha val="43137"/>
                    </a:srgbClr>
                  </a:outerShdw>
                </a:effectLst>
                <a:latin typeface="Avenir Book"/>
                <a:cs typeface="Avenir Book"/>
              </a:rPr>
              <a:t> and I will bless you, and make your name great; and so you shall be a blessing; 3 and I will bless those who bless you, and the one who curses you I will curse.  And in you all the families of the earth </a:t>
            </a:r>
            <a:r>
              <a:rPr lang="en-US" sz="3550" u="sng" dirty="0">
                <a:effectLst>
                  <a:outerShdw blurRad="38100" dist="38100" dir="2700000" algn="tl">
                    <a:srgbClr val="000000">
                      <a:alpha val="43137"/>
                    </a:srgbClr>
                  </a:outerShdw>
                </a:effectLst>
                <a:latin typeface="Avenir Book"/>
                <a:cs typeface="Avenir Book"/>
              </a:rPr>
              <a:t>will be blessed</a:t>
            </a:r>
            <a:r>
              <a:rPr lang="en-US" sz="3550" dirty="0">
                <a:effectLst>
                  <a:outerShdw blurRad="38100" dist="38100" dir="2700000" algn="tl">
                    <a:srgbClr val="000000">
                      <a:alpha val="43137"/>
                    </a:srgbClr>
                  </a:outerShdw>
                </a:effectLst>
                <a:latin typeface="Avenir Book"/>
                <a:cs typeface="Avenir Book"/>
              </a:rPr>
              <a:t>.”</a:t>
            </a:r>
          </a:p>
        </p:txBody>
      </p:sp>
      <p:sp>
        <p:nvSpPr>
          <p:cNvPr id="8" name="TextBox 7"/>
          <p:cNvSpPr txBox="1"/>
          <p:nvPr/>
        </p:nvSpPr>
        <p:spPr>
          <a:xfrm>
            <a:off x="220134" y="837378"/>
            <a:ext cx="8805333" cy="861774"/>
          </a:xfrm>
          <a:prstGeom prst="rect">
            <a:avLst/>
          </a:prstGeom>
          <a:noFill/>
          <a:ln w="38100" cmpd="dbl">
            <a:noFill/>
          </a:ln>
        </p:spPr>
        <p:txBody>
          <a:bodyPr wrap="square" rtlCol="0">
            <a:spAutoFit/>
          </a:bodyPr>
          <a:lstStyle/>
          <a:p>
            <a:r>
              <a:rPr lang="en-US" sz="4800" dirty="0">
                <a:effectLst>
                  <a:outerShdw blurRad="38100" dist="38100" dir="2700000" algn="tl">
                    <a:srgbClr val="000000">
                      <a:alpha val="43137"/>
                    </a:srgbClr>
                  </a:outerShdw>
                </a:effectLst>
                <a:latin typeface="Avenir Book"/>
                <a:cs typeface="Avenir Book"/>
              </a:rPr>
              <a:t>Genesis 12:1-3</a:t>
            </a:r>
          </a:p>
        </p:txBody>
      </p:sp>
      <p:cxnSp>
        <p:nvCxnSpPr>
          <p:cNvPr id="3" name="Straight Connector 2"/>
          <p:cNvCxnSpPr/>
          <p:nvPr/>
        </p:nvCxnSpPr>
        <p:spPr>
          <a:xfrm>
            <a:off x="0" y="170646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363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2716</TotalTime>
  <Words>955</Words>
  <Application>Microsoft Office PowerPoint</Application>
  <PresentationFormat>On-screen Show (4:3)</PresentationFormat>
  <Paragraphs>54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Avenir Book</vt:lpstr>
      <vt:lpstr>Calibri</vt:lpstr>
      <vt:lpstr>Office Theme</vt:lpstr>
      <vt:lpstr>Isaiah 6</vt:lpstr>
      <vt:lpstr>PowerPoint Presentation</vt:lpstr>
      <vt:lpstr>PowerPoint Presentation</vt:lpstr>
      <vt:lpstr>PowerPoint Presentation</vt:lpstr>
      <vt:lpstr>PowerPoint Presentation</vt:lpstr>
      <vt:lpstr>PowerPoint Presentation</vt:lpstr>
      <vt:lpstr>PowerPoint Presentation</vt:lpstr>
      <vt:lpstr>Isaiah 6</vt:lpstr>
      <vt:lpstr>PowerPoint Presentation</vt:lpstr>
      <vt:lpstr>Isaiah 6</vt:lpstr>
      <vt:lpstr>PowerPoint Presentation</vt:lpstr>
      <vt:lpstr>PowerPoint Presentation</vt:lpstr>
      <vt:lpstr>PowerPoint Presentation</vt:lpstr>
      <vt:lpstr>PowerPoint Presentation</vt:lpstr>
      <vt:lpstr>PowerPoint Presentation</vt:lpstr>
      <vt:lpstr>Enslaved Exiles</vt:lpstr>
      <vt:lpstr>Cyrus Cylinder</vt:lpstr>
      <vt:lpstr>Isaiah 6</vt:lpstr>
      <vt:lpstr>PowerPoint Presentation</vt:lpstr>
      <vt:lpstr>PowerPoint Presentation</vt:lpstr>
      <vt:lpstr>PowerPoint Presentation</vt:lpstr>
      <vt:lpstr>PowerPoint Presentation</vt:lpstr>
      <vt:lpstr>Isaiah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 6</dc:title>
  <dc:creator>Alex Garcia</dc:creator>
  <cp:lastModifiedBy>Chris Lampson</cp:lastModifiedBy>
  <cp:revision>88</cp:revision>
  <dcterms:created xsi:type="dcterms:W3CDTF">2017-09-05T17:55:46Z</dcterms:created>
  <dcterms:modified xsi:type="dcterms:W3CDTF">2017-10-15T03:26:23Z</dcterms:modified>
</cp:coreProperties>
</file>