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2781" r:id="rId2"/>
    <p:sldId id="2303" r:id="rId3"/>
    <p:sldId id="2304" r:id="rId4"/>
    <p:sldId id="2305" r:id="rId5"/>
    <p:sldId id="2874" r:id="rId6"/>
    <p:sldId id="2875" r:id="rId7"/>
    <p:sldId id="2709" r:id="rId8"/>
    <p:sldId id="3018" r:id="rId9"/>
    <p:sldId id="3071" r:id="rId10"/>
    <p:sldId id="3341" r:id="rId11"/>
    <p:sldId id="3074" r:id="rId12"/>
    <p:sldId id="3342" r:id="rId13"/>
    <p:sldId id="3347" r:id="rId14"/>
    <p:sldId id="3343" r:id="rId15"/>
    <p:sldId id="3348" r:id="rId16"/>
    <p:sldId id="3349" r:id="rId17"/>
    <p:sldId id="3429" r:id="rId18"/>
    <p:sldId id="3352" r:id="rId19"/>
    <p:sldId id="3372" r:id="rId20"/>
    <p:sldId id="3430" r:id="rId21"/>
    <p:sldId id="3354" r:id="rId22"/>
    <p:sldId id="3431" r:id="rId23"/>
    <p:sldId id="3375" r:id="rId24"/>
    <p:sldId id="3432" r:id="rId25"/>
    <p:sldId id="3399" r:id="rId26"/>
    <p:sldId id="3400" r:id="rId27"/>
    <p:sldId id="3459" r:id="rId28"/>
    <p:sldId id="3433" r:id="rId29"/>
    <p:sldId id="3373" r:id="rId30"/>
    <p:sldId id="3374" r:id="rId31"/>
    <p:sldId id="3460" r:id="rId32"/>
    <p:sldId id="3376" r:id="rId33"/>
    <p:sldId id="3461" r:id="rId34"/>
    <p:sldId id="3434" r:id="rId35"/>
    <p:sldId id="3464" r:id="rId36"/>
    <p:sldId id="3377" r:id="rId37"/>
    <p:sldId id="3435" r:id="rId38"/>
    <p:sldId id="3436" r:id="rId39"/>
    <p:sldId id="3437" r:id="rId40"/>
    <p:sldId id="3369" r:id="rId41"/>
    <p:sldId id="3463" r:id="rId42"/>
    <p:sldId id="3438" r:id="rId43"/>
    <p:sldId id="3316" r:id="rId44"/>
    <p:sldId id="3315" r:id="rId45"/>
    <p:sldId id="3439" r:id="rId46"/>
    <p:sldId id="3465" r:id="rId47"/>
    <p:sldId id="3467" r:id="rId48"/>
    <p:sldId id="3466" r:id="rId49"/>
    <p:sldId id="3468" r:id="rId50"/>
    <p:sldId id="3475" r:id="rId51"/>
    <p:sldId id="3470" r:id="rId52"/>
    <p:sldId id="3471" r:id="rId53"/>
    <p:sldId id="3472" r:id="rId54"/>
    <p:sldId id="3473" r:id="rId5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990099"/>
    <a:srgbClr val="006600"/>
    <a:srgbClr val="FF9900"/>
    <a:srgbClr val="00CC00"/>
    <a:srgbClr val="A6A6A6"/>
    <a:srgbClr val="A50021"/>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2" autoAdjust="0"/>
    <p:restoredTop sz="96366" autoAdjust="0"/>
  </p:normalViewPr>
  <p:slideViewPr>
    <p:cSldViewPr>
      <p:cViewPr varScale="1">
        <p:scale>
          <a:sx n="106" d="100"/>
          <a:sy n="106" d="100"/>
        </p:scale>
        <p:origin x="13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10/11/2017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10/11/2017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7691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307465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271489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3039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348455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62658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269906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10/11/2017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10/11/2017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39287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3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10/11/2017</a:t>
            </a:r>
            <a:endParaRPr lang="en-US" dirty="0"/>
          </a:p>
        </p:txBody>
      </p:sp>
    </p:spTree>
    <p:extLst>
      <p:ext uri="{BB962C8B-B14F-4D97-AF65-F5344CB8AC3E}">
        <p14:creationId xmlns:p14="http://schemas.microsoft.com/office/powerpoint/2010/main" val="180024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656B8B08-FE85-475B-8AC6-81335B44FE62}"/>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D8CD40F-4554-4205-A764-153CE585E13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BDEF230B-18B0-49BF-873F-863E907AE58A}"/>
              </a:ext>
            </a:extLst>
          </p:cNvPr>
          <p:cNvSpPr>
            <a:spLocks noGrp="1" noChangeArrowheads="1"/>
          </p:cNvSpPr>
          <p:nvPr>
            <p:ph type="sldNum" sz="quarter" idx="12"/>
          </p:nvPr>
        </p:nvSpPr>
        <p:spPr/>
        <p:txBody>
          <a:bodyPr/>
          <a:lstStyle>
            <a:lvl1pPr>
              <a:defRPr/>
            </a:lvl1pPr>
          </a:lstStyle>
          <a:p>
            <a:fld id="{8D021DDE-F17B-4D4A-B1E5-F2922FEEBA46}" type="slidenum">
              <a:rPr lang="en-US" altLang="en-US"/>
              <a:pPr/>
              <a:t>‹#›</a:t>
            </a:fld>
            <a:endParaRPr lang="en-US" altLang="en-US"/>
          </a:p>
        </p:txBody>
      </p:sp>
    </p:spTree>
    <p:extLst>
      <p:ext uri="{BB962C8B-B14F-4D97-AF65-F5344CB8AC3E}">
        <p14:creationId xmlns:p14="http://schemas.microsoft.com/office/powerpoint/2010/main" val="53049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 id="2147492666"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0564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4235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48006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
        <p:nvSpPr>
          <p:cNvPr id="5" name="Rectangle 2">
            <a:extLst>
              <a:ext uri="{FF2B5EF4-FFF2-40B4-BE49-F238E27FC236}">
                <a16:creationId xmlns:a16="http://schemas.microsoft.com/office/drawing/2014/main" id="{875D308F-D3D7-4AF0-80B3-9D034891C110}"/>
              </a:ext>
            </a:extLst>
          </p:cNvPr>
          <p:cNvSpPr txBox="1">
            <a:spLocks noChangeArrowheads="1"/>
          </p:cNvSpPr>
          <p:nvPr/>
        </p:nvSpPr>
        <p:spPr bwMode="auto">
          <a:xfrm>
            <a:off x="533400" y="2286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The Church Age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67559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1975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p:spTree>
    <p:extLst>
      <p:ext uri="{BB962C8B-B14F-4D97-AF65-F5344CB8AC3E}">
        <p14:creationId xmlns:p14="http://schemas.microsoft.com/office/powerpoint/2010/main" val="190842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514350" indent="-5143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3550" indent="-4635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03720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4515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3</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t>Glorify God (Eph 3:21)</a:t>
            </a:r>
          </a:p>
          <a:p>
            <a:pPr marL="457200" indent="-457200" eaLnBrk="1" hangingPunct="1">
              <a:spcBef>
                <a:spcPts val="0"/>
              </a:spcBef>
              <a:spcAft>
                <a:spcPts val="3600"/>
              </a:spcAft>
              <a:buClr>
                <a:srgbClr val="00FFFF"/>
              </a:buClr>
              <a:defRPr/>
            </a:pPr>
            <a:r>
              <a:rPr lang="en-US" sz="3200" dirty="0"/>
              <a:t>Edify the saints (Eph 4:11-16)</a:t>
            </a:r>
          </a:p>
          <a:p>
            <a:pPr marL="457200" indent="-457200" eaLnBrk="1" hangingPunct="1">
              <a:spcBef>
                <a:spcPts val="0"/>
              </a:spcBef>
              <a:spcAft>
                <a:spcPts val="3600"/>
              </a:spcAft>
              <a:buClr>
                <a:srgbClr val="00FFFF"/>
              </a:buClr>
              <a:defRPr/>
            </a:pPr>
            <a:r>
              <a:rPr lang="en-US" sz="3200" dirty="0"/>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50105" y="163516"/>
            <a:ext cx="7443791"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Simeon has related how God first concerned Himself about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taking from among the Gentiles a people for His name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78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49908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b="1" u="sng" dirty="0">
                <a:solidFill>
                  <a:srgbClr val="FFFFCC"/>
                </a:solidFill>
              </a:rPr>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133695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b="1" u="sng" dirty="0">
                <a:solidFill>
                  <a:srgbClr val="FFFFCC"/>
                </a:solidFill>
              </a:rPr>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72086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C499E15-A24B-4102-9520-24C2C5535B36}"/>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t>Universal Church Word Pictures </a:t>
            </a:r>
          </a:p>
        </p:txBody>
      </p:sp>
      <p:sp>
        <p:nvSpPr>
          <p:cNvPr id="6147" name="Rectangle 3">
            <a:extLst>
              <a:ext uri="{FF2B5EF4-FFF2-40B4-BE49-F238E27FC236}">
                <a16:creationId xmlns:a16="http://schemas.microsoft.com/office/drawing/2014/main" id="{AE864307-6820-4BCF-A21D-EF703A33F4A9}"/>
              </a:ext>
            </a:extLst>
          </p:cNvPr>
          <p:cNvSpPr>
            <a:spLocks noGrp="1" noChangeArrowheads="1"/>
          </p:cNvSpPr>
          <p:nvPr>
            <p:ph type="body" idx="1"/>
          </p:nvPr>
        </p:nvSpPr>
        <p:spPr>
          <a:xfrm>
            <a:off x="152400" y="1143000"/>
            <a:ext cx="8789988" cy="4918075"/>
          </a:xfrm>
        </p:spPr>
        <p:txBody>
          <a:bodyPr/>
          <a:lstStyle/>
          <a:p>
            <a:pPr marL="461963" indent="-461963" algn="just" eaLnBrk="1" hangingPunct="1">
              <a:lnSpc>
                <a:spcPct val="90000"/>
              </a:lnSpc>
              <a:spcBef>
                <a:spcPts val="0"/>
              </a:spcBef>
              <a:spcAft>
                <a:spcPts val="1800"/>
              </a:spcAft>
              <a:defRPr/>
            </a:pPr>
            <a:r>
              <a:rPr lang="en-US" sz="3000" dirty="0"/>
              <a:t>Shepherd/sheep-John 10:16; Acts 20:28; </a:t>
            </a:r>
            <a:r>
              <a:rPr lang="en-US" sz="3000" dirty="0" err="1"/>
              <a:t>Heb</a:t>
            </a:r>
            <a:r>
              <a:rPr lang="en-US" sz="3000" dirty="0"/>
              <a:t> 13:20; 1 Pet 5:2-4</a:t>
            </a:r>
          </a:p>
          <a:p>
            <a:pPr marL="461963" indent="-461963" algn="just" eaLnBrk="1" hangingPunct="1">
              <a:lnSpc>
                <a:spcPct val="90000"/>
              </a:lnSpc>
              <a:spcBef>
                <a:spcPts val="0"/>
              </a:spcBef>
              <a:spcAft>
                <a:spcPts val="1800"/>
              </a:spcAft>
              <a:defRPr/>
            </a:pPr>
            <a:r>
              <a:rPr lang="en-US" sz="3000" dirty="0"/>
              <a:t>Head/body-Rom 12:5; 1 Cor 12:12-13; </a:t>
            </a:r>
            <a:r>
              <a:rPr lang="en-US" sz="3000" dirty="0" err="1"/>
              <a:t>Eph</a:t>
            </a:r>
            <a:r>
              <a:rPr lang="en-US" sz="3000" dirty="0"/>
              <a:t> 1:22-23</a:t>
            </a:r>
          </a:p>
          <a:p>
            <a:pPr marL="461963" indent="-461963" algn="just" eaLnBrk="1" hangingPunct="1">
              <a:lnSpc>
                <a:spcPct val="90000"/>
              </a:lnSpc>
              <a:spcBef>
                <a:spcPts val="0"/>
              </a:spcBef>
              <a:spcAft>
                <a:spcPts val="1800"/>
              </a:spcAft>
              <a:defRPr/>
            </a:pPr>
            <a:r>
              <a:rPr lang="en-US" sz="3000" dirty="0"/>
              <a:t>Bride/groom-</a:t>
            </a:r>
            <a:r>
              <a:rPr lang="en-US" sz="3000" dirty="0" err="1"/>
              <a:t>Eph</a:t>
            </a:r>
            <a:r>
              <a:rPr lang="en-US" sz="3000" dirty="0"/>
              <a:t> 5:22-31; 2 Cor 11:2</a:t>
            </a:r>
          </a:p>
          <a:p>
            <a:pPr marL="461963" indent="-461963" algn="just" eaLnBrk="1" hangingPunct="1">
              <a:lnSpc>
                <a:spcPct val="90000"/>
              </a:lnSpc>
              <a:spcBef>
                <a:spcPts val="0"/>
              </a:spcBef>
              <a:spcAft>
                <a:spcPts val="1800"/>
              </a:spcAft>
              <a:defRPr/>
            </a:pPr>
            <a:r>
              <a:rPr lang="en-US" sz="3000" dirty="0"/>
              <a:t>Temple-1 Cor 3:16-17; </a:t>
            </a:r>
            <a:r>
              <a:rPr lang="en-US" sz="3000" dirty="0" err="1"/>
              <a:t>Eph</a:t>
            </a:r>
            <a:r>
              <a:rPr lang="en-US" sz="3000" dirty="0"/>
              <a:t> 2:19-22; Gal 6:10</a:t>
            </a:r>
          </a:p>
          <a:p>
            <a:pPr marL="461963" indent="-461963" algn="just" eaLnBrk="1" hangingPunct="1">
              <a:lnSpc>
                <a:spcPct val="90000"/>
              </a:lnSpc>
              <a:spcBef>
                <a:spcPts val="0"/>
              </a:spcBef>
              <a:spcAft>
                <a:spcPts val="1800"/>
              </a:spcAft>
              <a:defRPr/>
            </a:pPr>
            <a:r>
              <a:rPr lang="en-US" sz="3000" dirty="0"/>
              <a:t>High priest/priesthood-</a:t>
            </a:r>
            <a:r>
              <a:rPr lang="en-US" sz="3000" dirty="0" err="1"/>
              <a:t>Heb</a:t>
            </a:r>
            <a:r>
              <a:rPr lang="en-US" sz="3000" dirty="0"/>
              <a:t> 4:14-15; 1 Pet 2:5-9; Rev 1:6</a:t>
            </a:r>
          </a:p>
          <a:p>
            <a:pPr marL="461963" indent="-461963" algn="just" eaLnBrk="1" hangingPunct="1">
              <a:lnSpc>
                <a:spcPct val="90000"/>
              </a:lnSpc>
              <a:spcBef>
                <a:spcPts val="0"/>
              </a:spcBef>
              <a:spcAft>
                <a:spcPts val="1800"/>
              </a:spcAft>
              <a:defRPr/>
            </a:pPr>
            <a:r>
              <a:rPr lang="en-US" sz="3000" dirty="0"/>
              <a:t>Pillar of truth-1 Tim 3:15</a:t>
            </a:r>
          </a:p>
          <a:p>
            <a:pPr marL="461963" indent="-461963" algn="just" eaLnBrk="1" hangingPunct="1">
              <a:lnSpc>
                <a:spcPct val="90000"/>
              </a:lnSpc>
              <a:spcBef>
                <a:spcPts val="0"/>
              </a:spcBef>
              <a:spcAft>
                <a:spcPts val="1800"/>
              </a:spcAft>
              <a:defRPr/>
            </a:pPr>
            <a:r>
              <a:rPr lang="en-US" sz="3000" dirty="0"/>
              <a:t>Vine and branches-John 15:1-8</a:t>
            </a:r>
          </a:p>
        </p:txBody>
      </p:sp>
    </p:spTree>
    <p:extLst>
      <p:ext uri="{BB962C8B-B14F-4D97-AF65-F5344CB8AC3E}">
        <p14:creationId xmlns:p14="http://schemas.microsoft.com/office/powerpoint/2010/main" val="330079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b="1" u="sng" dirty="0">
                <a:solidFill>
                  <a:srgbClr val="FFFFCC"/>
                </a:solidFill>
              </a:rPr>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3030313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55D2D4A-98EA-491D-A981-049A12CF8D6B}"/>
              </a:ext>
            </a:extLst>
          </p:cNvPr>
          <p:cNvPicPr>
            <a:picLocks noChangeAspect="1"/>
          </p:cNvPicPr>
          <p:nvPr/>
        </p:nvPicPr>
        <p:blipFill>
          <a:blip r:embed="rId3"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 name="Rectangle 3"/>
          <p:cNvSpPr txBox="1">
            <a:spLocks/>
          </p:cNvSpPr>
          <p:nvPr/>
        </p:nvSpPr>
        <p:spPr bwMode="auto">
          <a:xfrm>
            <a:off x="381000" y="2286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a:t>
            </a:r>
          </a:p>
          <a:p>
            <a:pPr marL="0" indent="0" algn="just">
              <a:buNone/>
            </a:pPr>
            <a:r>
              <a:rPr lang="en-US" baseline="30000"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I, brethren, could not speak to you as to </a:t>
            </a:r>
            <a:r>
              <a:rPr lang="en-US" b="1" dirty="0">
                <a:solidFill>
                  <a:srgbClr val="FFFFCC"/>
                </a:solidFill>
                <a:latin typeface="Calibri" panose="020F0502020204030204" pitchFamily="34" charset="0"/>
                <a:cs typeface="Calibri" panose="020F0502020204030204" pitchFamily="34" charset="0"/>
              </a:rPr>
              <a:t>spiritual</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but as to </a:t>
            </a:r>
            <a:r>
              <a:rPr lang="en-US" b="1" dirty="0">
                <a:solidFill>
                  <a:srgbClr val="FFFFCC"/>
                </a:solidFill>
                <a:latin typeface="Calibri" panose="020F0502020204030204" pitchFamily="34" charset="0"/>
                <a:cs typeface="Calibri" panose="020F0502020204030204" pitchFamily="34" charset="0"/>
              </a:rPr>
              <a:t>carnal</a:t>
            </a:r>
            <a:r>
              <a:rPr lang="en-US" dirty="0">
                <a:latin typeface="Calibri" panose="020F0502020204030204" pitchFamily="34" charset="0"/>
                <a:cs typeface="Calibri" panose="020F0502020204030204" pitchFamily="34" charset="0"/>
              </a:rPr>
              <a:t>, as to </a:t>
            </a:r>
            <a:r>
              <a:rPr lang="en-US" b="1" dirty="0">
                <a:solidFill>
                  <a:srgbClr val="FFFFCC"/>
                </a:solidFill>
                <a:latin typeface="Calibri" panose="020F0502020204030204" pitchFamily="34" charset="0"/>
                <a:cs typeface="Calibri" panose="020F0502020204030204" pitchFamily="34" charset="0"/>
              </a:rPr>
              <a:t>babes</a:t>
            </a:r>
            <a:r>
              <a:rPr lang="en-US" dirty="0">
                <a:latin typeface="Calibri" panose="020F0502020204030204" pitchFamily="34" charset="0"/>
                <a:cs typeface="Calibri" panose="020F0502020204030204" pitchFamily="34" charset="0"/>
              </a:rPr>
              <a:t> in Christ. </a:t>
            </a:r>
            <a:r>
              <a:rPr lang="en-US" baseline="30000"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I fed you with milk and not with solid food; for until now you were not able </a:t>
            </a:r>
            <a:r>
              <a:rPr lang="en-US" i="1" dirty="0">
                <a:latin typeface="Calibri" panose="020F0502020204030204" pitchFamily="34" charset="0"/>
                <a:cs typeface="Calibri" panose="020F0502020204030204" pitchFamily="34" charset="0"/>
              </a:rPr>
              <a:t>to receive it,</a:t>
            </a:r>
            <a:r>
              <a:rPr lang="en-US" dirty="0">
                <a:latin typeface="Calibri" panose="020F0502020204030204" pitchFamily="34" charset="0"/>
                <a:cs typeface="Calibri" panose="020F0502020204030204" pitchFamily="34" charset="0"/>
              </a:rPr>
              <a:t> and even now you are still not able; </a:t>
            </a:r>
            <a:r>
              <a:rPr lang="en-US" baseline="30000"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for you are still carnal. For where </a:t>
            </a:r>
            <a:r>
              <a:rPr lang="en-US" i="1" dirty="0">
                <a:latin typeface="Calibri" panose="020F0502020204030204" pitchFamily="34" charset="0"/>
                <a:cs typeface="Calibri" panose="020F0502020204030204" pitchFamily="34" charset="0"/>
              </a:rPr>
              <a:t>there are</a:t>
            </a:r>
            <a:r>
              <a:rPr lang="en-US" dirty="0">
                <a:latin typeface="Calibri" panose="020F0502020204030204" pitchFamily="34" charset="0"/>
                <a:cs typeface="Calibri" panose="020F0502020204030204" pitchFamily="34" charset="0"/>
              </a:rPr>
              <a:t> envy, strife, and divisions among you, are you not carnal and behaving like </a:t>
            </a:r>
            <a:r>
              <a:rPr lang="en-US" i="1" dirty="0">
                <a:latin typeface="Calibri" panose="020F0502020204030204" pitchFamily="34" charset="0"/>
                <a:cs typeface="Calibri" panose="020F0502020204030204" pitchFamily="34" charset="0"/>
              </a:rPr>
              <a:t>mere</a:t>
            </a:r>
            <a:r>
              <a:rPr lang="en-US" dirty="0">
                <a:latin typeface="Calibri" panose="020F0502020204030204" pitchFamily="34" charset="0"/>
                <a:cs typeface="Calibri" panose="020F0502020204030204" pitchFamily="34" charset="0"/>
              </a:rPr>
              <a:t> </a:t>
            </a:r>
            <a:r>
              <a:rPr lang="en-US" b="1" dirty="0">
                <a:solidFill>
                  <a:srgbClr val="FFFFCC"/>
                </a:solidFill>
                <a:latin typeface="Calibri" panose="020F0502020204030204" pitchFamily="34" charset="0"/>
                <a:cs typeface="Calibri" panose="020F0502020204030204" pitchFamily="34" charset="0"/>
              </a:rPr>
              <a:t>men</a:t>
            </a:r>
            <a:r>
              <a:rPr lang="en-US" dirty="0">
                <a:latin typeface="Calibri" panose="020F0502020204030204" pitchFamily="34" charset="0"/>
                <a:cs typeface="Calibri" panose="020F0502020204030204" pitchFamily="34" charset="0"/>
              </a:rPr>
              <a:t>?</a:t>
            </a:r>
            <a:endParaRPr lang="en-US"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BulloKr\AppData\Local\Microsoft\Windows\Temporary Internet Files\Content.Outlook\N34490JH\image (2).jpg"/>
          <p:cNvPicPr>
            <a:picLocks noChangeAspect="1" noChangeArrowheads="1"/>
          </p:cNvPicPr>
          <p:nvPr/>
        </p:nvPicPr>
        <p:blipFill>
          <a:blip r:embed="rId2" cstate="print"/>
          <a:srcRect/>
          <a:stretch>
            <a:fillRect/>
          </a:stretch>
        </p:blipFill>
        <p:spPr bwMode="auto">
          <a:xfrm>
            <a:off x="457200" y="228600"/>
            <a:ext cx="8207189" cy="6341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7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b="1" u="sng" dirty="0">
                <a:solidFill>
                  <a:srgbClr val="FFFFCC"/>
                </a:solidFill>
              </a:rPr>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240434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3827" y="152400"/>
            <a:ext cx="7396346"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effectLst>
                  <a:outerShdw blurRad="38100" dist="38100" dir="2700000" algn="tl">
                    <a:srgbClr val="000000">
                      <a:alpha val="43137"/>
                    </a:srgbClr>
                  </a:outerShdw>
                </a:effectLst>
                <a:latin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4000" dirty="0">
                <a:effectLst>
                  <a:outerShdw blurRad="38100" dist="38100" dir="2700000" algn="tl">
                    <a:srgbClr val="000000">
                      <a:alpha val="43137"/>
                    </a:srgbClr>
                  </a:outerShdw>
                </a:effectLst>
                <a:latin typeface="Calibri" panose="020F0502020204030204" pitchFamily="34" charset="0"/>
              </a:rPr>
              <a:t>, for the kingdom of heaven is at hand.’”</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8399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23897" y="152400"/>
            <a:ext cx="7896206"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of heaven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66785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16:30-31 (NASB)</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after he brought them out, he said, “Sirs, what must I do to be saved?”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in the Lord Jesus, and you will be saved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and your household.”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95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62DA4-1645-4E25-9B8A-FE7EC4D20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881" y="228600"/>
            <a:ext cx="889823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8013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9154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b="1" u="sng" dirty="0">
                <a:solidFill>
                  <a:srgbClr val="FFFFCC"/>
                </a:solidFill>
              </a:rPr>
              <a:t>Kingdom’s arrival is instantaneous (Dan. 2:44) while the Church's construction is gradual (Eph. 2:22)</a:t>
            </a:r>
          </a:p>
          <a:p>
            <a:pPr marL="461963" indent="-461963" algn="just" eaLnBrk="1" hangingPunct="1">
              <a:spcBef>
                <a:spcPts val="0"/>
              </a:spcBef>
              <a:spcAft>
                <a:spcPts val="1800"/>
              </a:spcAft>
              <a:defRPr/>
            </a:pPr>
            <a:r>
              <a:rPr lang="en-US" sz="3000" dirty="0"/>
              <a:t>Church = heir of the Kingdom (James 2:5)</a:t>
            </a:r>
          </a:p>
        </p:txBody>
      </p:sp>
    </p:spTree>
    <p:extLst>
      <p:ext uri="{BB962C8B-B14F-4D97-AF65-F5344CB8AC3E}">
        <p14:creationId xmlns:p14="http://schemas.microsoft.com/office/powerpoint/2010/main" val="363594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875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457200" y="1143000"/>
            <a:ext cx="8229600" cy="4918075"/>
          </a:xfrm>
        </p:spPr>
        <p:txBody>
          <a:bodyPr/>
          <a:lstStyle/>
          <a:p>
            <a:pPr marL="461963" indent="-461963" algn="just" eaLnBrk="1" hangingPunct="1">
              <a:spcBef>
                <a:spcPts val="0"/>
              </a:spcBef>
              <a:spcAft>
                <a:spcPts val="1800"/>
              </a:spcAft>
              <a:defRPr/>
            </a:pPr>
            <a:r>
              <a:rPr lang="en-US" dirty="0"/>
              <a:t>Clearest: Acts 2:47; 6:7; 9:31; 12:24; 16:5; 19:20; 28:30-31</a:t>
            </a:r>
          </a:p>
          <a:p>
            <a:pPr marL="461963" indent="-461963" algn="just" eaLnBrk="1" hangingPunct="1">
              <a:spcBef>
                <a:spcPts val="0"/>
              </a:spcBef>
              <a:spcAft>
                <a:spcPts val="1800"/>
              </a:spcAft>
              <a:defRPr/>
            </a:pPr>
            <a:r>
              <a:rPr lang="en-US" dirty="0"/>
              <a:t>Less clear: Acts 1:15; 2:41; 4:4, 31; 5:14, 42; 8:25, 40; 11:21; 13:49; 17:6</a:t>
            </a:r>
          </a:p>
        </p:txBody>
      </p:sp>
    </p:spTree>
    <p:extLst>
      <p:ext uri="{BB962C8B-B14F-4D97-AF65-F5344CB8AC3E}">
        <p14:creationId xmlns:p14="http://schemas.microsoft.com/office/powerpoint/2010/main" val="2815823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461963" indent="-461963" algn="just" eaLnBrk="1" hangingPunct="1">
              <a:spcBef>
                <a:spcPts val="0"/>
              </a:spcBef>
              <a:spcAft>
                <a:spcPts val="1800"/>
              </a:spcAft>
              <a:defRPr/>
            </a:pPr>
            <a:r>
              <a:rPr lang="en-US" sz="3000" dirty="0"/>
              <a:t>Jesus Christ is never called the King of the Church</a:t>
            </a:r>
          </a:p>
          <a:p>
            <a:pPr marL="461963" indent="-461963" algn="just" eaLnBrk="1" hangingPunct="1">
              <a:spcBef>
                <a:spcPts val="0"/>
              </a:spcBef>
              <a:spcAft>
                <a:spcPts val="1800"/>
              </a:spcAft>
              <a:defRPr/>
            </a:pPr>
            <a:r>
              <a:rPr lang="en-US" sz="3000" dirty="0"/>
              <a:t>Jesus Christ’s relationship to His Church is never depicted through the King-Kingdom metaphor</a:t>
            </a:r>
          </a:p>
          <a:p>
            <a:pPr marL="461963" indent="-461963" algn="just" eaLnBrk="1" hangingPunct="1">
              <a:spcBef>
                <a:spcPts val="0"/>
              </a:spcBef>
              <a:spcAft>
                <a:spcPts val="1800"/>
              </a:spcAft>
              <a:defRPr/>
            </a:pPr>
            <a:r>
              <a:rPr lang="en-US" sz="3000" dirty="0"/>
              <a:t>Prolonged Church Age carnality</a:t>
            </a:r>
          </a:p>
          <a:p>
            <a:pPr marL="461963" indent="-461963" algn="just" eaLnBrk="1" hangingPunct="1">
              <a:spcBef>
                <a:spcPts val="0"/>
              </a:spcBef>
              <a:spcAft>
                <a:spcPts val="1800"/>
              </a:spcAft>
              <a:defRPr/>
            </a:pPr>
            <a:r>
              <a:rPr lang="en-US" sz="3000" dirty="0"/>
              <a:t>Church Age Gospel = believe (Acts 16:30-31)</a:t>
            </a:r>
          </a:p>
          <a:p>
            <a:pPr marL="461963" indent="-461963" algn="just" eaLnBrk="1" hangingPunct="1">
              <a:spcBef>
                <a:spcPts val="0"/>
              </a:spcBef>
              <a:spcAft>
                <a:spcPts val="1800"/>
              </a:spcAft>
              <a:defRPr/>
            </a:pPr>
            <a:r>
              <a:rPr lang="en-US" sz="3000" dirty="0"/>
              <a:t>Kingdom’s arrival is instantaneous (Dan. 2:44) while the Church's construction is gradual (Eph. 2:22)</a:t>
            </a:r>
          </a:p>
          <a:p>
            <a:pPr marL="461963" indent="-461963" algn="just" eaLnBrk="1" hangingPunct="1">
              <a:spcBef>
                <a:spcPts val="0"/>
              </a:spcBef>
              <a:spcAft>
                <a:spcPts val="1800"/>
              </a:spcAft>
              <a:defRPr/>
            </a:pPr>
            <a:r>
              <a:rPr lang="en-US" sz="3000" b="1" u="sng" dirty="0">
                <a:solidFill>
                  <a:srgbClr val="FFFFCC"/>
                </a:solidFill>
              </a:rPr>
              <a:t>Church = heir of the Kingdom (James 2:5)</a:t>
            </a:r>
          </a:p>
        </p:txBody>
      </p:sp>
    </p:spTree>
    <p:extLst>
      <p:ext uri="{BB962C8B-B14F-4D97-AF65-F5344CB8AC3E}">
        <p14:creationId xmlns:p14="http://schemas.microsoft.com/office/powerpoint/2010/main" val="404108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b="1" u="sng" kern="0" dirty="0">
                <a:solidFill>
                  <a:srgbClr val="FFFFCC"/>
                </a:solidFill>
              </a:rPr>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3898093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b="1" u="sng" kern="0" dirty="0">
                <a:solidFill>
                  <a:srgbClr val="FFFFCC"/>
                </a:solidFill>
              </a:rPr>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4331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40739" y="137160"/>
            <a:ext cx="8862523" cy="658368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 (NASB)</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627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47900" y="228600"/>
            <a:ext cx="4648200" cy="742950"/>
          </a:xfrm>
        </p:spPr>
        <p:txBody>
          <a:bodyPr/>
          <a:lstStyle/>
          <a:p>
            <a:pPr algn="ctr" eaLnBrk="1" hangingPunct="1"/>
            <a:r>
              <a:rPr lang="en-US" altLang="en-US" sz="4000" dirty="0"/>
              <a:t>Satan Uses Believers</a:t>
            </a:r>
          </a:p>
        </p:txBody>
      </p:sp>
      <p:sp>
        <p:nvSpPr>
          <p:cNvPr id="3075" name="Rectangle 3"/>
          <p:cNvSpPr>
            <a:spLocks noGrp="1" noChangeArrowheads="1"/>
          </p:cNvSpPr>
          <p:nvPr>
            <p:ph type="body" idx="1"/>
          </p:nvPr>
        </p:nvSpPr>
        <p:spPr>
          <a:xfrm>
            <a:off x="2514600" y="1600200"/>
            <a:ext cx="6400800" cy="2286000"/>
          </a:xfrm>
        </p:spPr>
        <p:txBody>
          <a:bodyPr/>
          <a:lstStyle/>
          <a:p>
            <a:pPr eaLnBrk="1" hangingPunct="1">
              <a:spcBef>
                <a:spcPts val="900"/>
              </a:spcBef>
              <a:spcAft>
                <a:spcPts val="900"/>
              </a:spcAft>
              <a:defRPr/>
            </a:pPr>
            <a:r>
              <a:rPr lang="en-US" dirty="0">
                <a:effectLst>
                  <a:outerShdw blurRad="38100" dist="38100" dir="2700000" algn="tl">
                    <a:srgbClr val="000000">
                      <a:alpha val="43137"/>
                    </a:srgbClr>
                  </a:outerShdw>
                </a:effectLst>
              </a:rPr>
              <a:t>Peter – Matt. 16:21-23</a:t>
            </a:r>
          </a:p>
          <a:p>
            <a:pPr eaLnBrk="1" hangingPunct="1">
              <a:spcBef>
                <a:spcPts val="900"/>
              </a:spcBef>
              <a:spcAft>
                <a:spcPts val="900"/>
              </a:spcAft>
              <a:defRPr/>
            </a:pPr>
            <a:r>
              <a:rPr lang="en-US" dirty="0">
                <a:effectLst>
                  <a:outerShdw blurRad="38100" dist="38100" dir="2700000" algn="tl">
                    <a:srgbClr val="000000">
                      <a:alpha val="43137"/>
                    </a:srgbClr>
                  </a:outerShdw>
                </a:effectLst>
              </a:rPr>
              <a:t>Ananias &amp; </a:t>
            </a:r>
            <a:r>
              <a:rPr lang="en-US" dirty="0" err="1">
                <a:effectLst>
                  <a:outerShdw blurRad="38100" dist="38100" dir="2700000" algn="tl">
                    <a:srgbClr val="000000">
                      <a:alpha val="43137"/>
                    </a:srgbClr>
                  </a:outerShdw>
                </a:effectLst>
              </a:rPr>
              <a:t>Sapphira</a:t>
            </a:r>
            <a:r>
              <a:rPr lang="en-US" dirty="0">
                <a:effectLst>
                  <a:outerShdw blurRad="38100" dist="38100" dir="2700000" algn="tl">
                    <a:srgbClr val="000000">
                      <a:alpha val="43137"/>
                    </a:srgbClr>
                  </a:outerShdw>
                </a:effectLst>
              </a:rPr>
              <a:t> – Acts 5:3-4, 11</a:t>
            </a:r>
          </a:p>
          <a:p>
            <a:pPr eaLnBrk="1" hangingPunct="1">
              <a:spcBef>
                <a:spcPts val="900"/>
              </a:spcBef>
              <a:spcAft>
                <a:spcPts val="900"/>
              </a:spcAft>
              <a:defRPr/>
            </a:pPr>
            <a:r>
              <a:rPr lang="en-US" dirty="0">
                <a:effectLst>
                  <a:outerShdw blurRad="38100" dist="38100" dir="2700000" algn="tl">
                    <a:srgbClr val="000000">
                      <a:alpha val="43137"/>
                    </a:srgbClr>
                  </a:outerShdw>
                </a:effectLst>
              </a:rPr>
              <a:t>Ephesians – Ephes. 4:26-27</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895165"/>
            <a:ext cx="2826328" cy="2743200"/>
          </a:xfrm>
          <a:prstGeom prst="ellipse">
            <a:avLst/>
          </a:prstGeom>
          <a:ln>
            <a:noFill/>
          </a:ln>
          <a:effectLst>
            <a:softEdge rad="112500"/>
          </a:effectLst>
        </p:spPr>
      </p:pic>
      <p:pic>
        <p:nvPicPr>
          <p:cNvPr id="5" name="Picture 4">
            <a:extLst>
              <a:ext uri="{FF2B5EF4-FFF2-40B4-BE49-F238E27FC236}">
                <a16:creationId xmlns:a16="http://schemas.microsoft.com/office/drawing/2014/main" id="{D7CD8B9E-8EE6-4E1B-8BC2-AFD9BB703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66" y="1600200"/>
            <a:ext cx="2048434" cy="3968840"/>
          </a:xfrm>
          <a:prstGeom prst="rect">
            <a:avLst/>
          </a:prstGeom>
        </p:spPr>
      </p:pic>
    </p:spTree>
    <p:extLst>
      <p:ext uri="{BB962C8B-B14F-4D97-AF65-F5344CB8AC3E}">
        <p14:creationId xmlns:p14="http://schemas.microsoft.com/office/powerpoint/2010/main" val="662605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b="1" u="sng" kern="0" dirty="0">
                <a:solidFill>
                  <a:srgbClr val="FFFFCC"/>
                </a:solidFill>
              </a:rPr>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3657159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28600"/>
            <a:ext cx="5638800" cy="1447800"/>
          </a:xfrm>
        </p:spPr>
        <p:txBody>
          <a:bodyPr/>
          <a:lstStyle/>
          <a:p>
            <a:pPr marL="0" indent="0" algn="ctr">
              <a:buNone/>
            </a:pPr>
            <a:r>
              <a:rPr lang="en-US" dirty="0" err="1">
                <a:solidFill>
                  <a:schemeClr val="tx2"/>
                </a:solidFill>
                <a:ea typeface="+mj-ea"/>
                <a:cs typeface="+mj-cs"/>
              </a:rPr>
              <a:t>Merill</a:t>
            </a:r>
            <a:r>
              <a:rPr lang="en-US" dirty="0">
                <a:solidFill>
                  <a:schemeClr val="tx2"/>
                </a:solidFill>
                <a:ea typeface="+mj-ea"/>
                <a:cs typeface="+mj-cs"/>
              </a:rPr>
              <a:t> F. Unger</a:t>
            </a:r>
          </a:p>
          <a:p>
            <a:pPr marL="0" indent="0" algn="ctr">
              <a:buNone/>
            </a:pPr>
            <a:r>
              <a:rPr lang="en-US" sz="1800" i="1" dirty="0"/>
              <a:t>Unger's Commentary on the Old Testament</a:t>
            </a:r>
            <a:r>
              <a:rPr lang="en-US" sz="1800" dirty="0"/>
              <a:t> (Chicago: Moody, 1981; reprint, </a:t>
            </a:r>
            <a:r>
              <a:rPr lang="en-US" sz="1800" dirty="0" err="1"/>
              <a:t>Chatanooga</a:t>
            </a:r>
            <a:r>
              <a:rPr lang="en-US" sz="1800" dirty="0"/>
              <a:t>, TN: AMG, 2002), 1643.</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32" y="152400"/>
            <a:ext cx="1054448" cy="1371600"/>
          </a:xfrm>
          <a:prstGeom prst="rect">
            <a:avLst/>
          </a:prstGeom>
        </p:spPr>
      </p:pic>
      <p:sp>
        <p:nvSpPr>
          <p:cNvPr id="5" name="Content Placeholder 2"/>
          <p:cNvSpPr txBox="1">
            <a:spLocks/>
          </p:cNvSpPr>
          <p:nvPr/>
        </p:nvSpPr>
        <p:spPr bwMode="auto">
          <a:xfrm>
            <a:off x="152400" y="1600200"/>
            <a:ext cx="8789988"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Font typeface="Wingdings" pitchFamily="2" charset="2"/>
              <a:buNone/>
              <a:defRPr/>
            </a:pPr>
            <a:r>
              <a:rPr lang="en-US" kern="0" dirty="0"/>
              <a:t>“Hence, the iron kingdom with its feet of iron and clay (cf. Dan. 3:33-35, 40, 44) and the nondescript beast of 7:7-8 envision…the form in which it will exist </a:t>
            </a:r>
            <a:r>
              <a:rPr lang="en-US" i="1" kern="0" dirty="0"/>
              <a:t>after the church period</a:t>
            </a:r>
            <a:r>
              <a:rPr lang="en-US" kern="0" dirty="0"/>
              <a:t>, when God will resume His dealing with the </a:t>
            </a:r>
            <a:r>
              <a:rPr lang="en-US" i="1" kern="0" dirty="0"/>
              <a:t>nation</a:t>
            </a:r>
            <a:r>
              <a:rPr lang="en-US" kern="0" dirty="0"/>
              <a:t> Israel. </a:t>
            </a:r>
            <a:r>
              <a:rPr lang="en-US" b="1" u="sng" kern="0" dirty="0">
                <a:solidFill>
                  <a:srgbClr val="FFFFCC"/>
                </a:solidFill>
              </a:rPr>
              <a:t>How futile for conservative scholars to ignore that fact and to seek to find literal fulfillment of those prophecies in history or in the church, when those predictions refer to events yet future and have no application whatever to the church</a:t>
            </a:r>
            <a:r>
              <a:rPr lang="en-US" kern="0" dirty="0"/>
              <a:t>.”</a:t>
            </a:r>
          </a:p>
        </p:txBody>
      </p:sp>
    </p:spTree>
    <p:extLst>
      <p:ext uri="{BB962C8B-B14F-4D97-AF65-F5344CB8AC3E}">
        <p14:creationId xmlns:p14="http://schemas.microsoft.com/office/powerpoint/2010/main" val="3474186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b="1" u="sng" kern="0" dirty="0">
                <a:solidFill>
                  <a:srgbClr val="FFFFCC"/>
                </a:solidFill>
              </a:rPr>
              <a:t>NT kingdom references predominantly future</a:t>
            </a:r>
          </a:p>
          <a:p>
            <a:pPr marL="461963" indent="-461963" algn="just" eaLnBrk="1" hangingPunct="1">
              <a:spcBef>
                <a:spcPts val="0"/>
              </a:spcBef>
              <a:spcAft>
                <a:spcPts val="1200"/>
              </a:spcAft>
              <a:defRPr/>
            </a:pPr>
            <a:r>
              <a:rPr lang="en-US" sz="3000" dirty="0"/>
              <a:t>Jesus Christ</a:t>
            </a:r>
            <a:r>
              <a:rPr lang="en-US" sz="3000" kern="0" dirty="0"/>
              <a: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205315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b="1" u="sng" kern="0" dirty="0">
                <a:solidFill>
                  <a:srgbClr val="FFFFCC"/>
                </a:solidFill>
              </a:rPr>
              <a:t>Jesus Christ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2570070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304800" y="1143000"/>
            <a:ext cx="85344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dirty="0"/>
              <a:t>Priest – Present Session (Heb. 4:15)</a:t>
            </a:r>
          </a:p>
          <a:p>
            <a:pPr marL="463550" indent="-463550" eaLnBrk="1" hangingPunct="1">
              <a:spcBef>
                <a:spcPts val="0"/>
              </a:spcBef>
              <a:spcAft>
                <a:spcPts val="3600"/>
              </a:spcAft>
              <a:buSzPct val="100000"/>
              <a:buFont typeface="+mj-lt"/>
              <a:buAutoNum type="arabicPeriod"/>
              <a:defRPr/>
            </a:pPr>
            <a:r>
              <a:rPr lang="en-US" sz="3600" dirty="0"/>
              <a:t> King – 2</a:t>
            </a:r>
            <a:r>
              <a:rPr lang="en-US" sz="3600" baseline="30000" dirty="0"/>
              <a:t>nd</a:t>
            </a:r>
            <a:r>
              <a:rPr lang="en-US" sz="3600" dirty="0"/>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495872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kern="0" dirty="0"/>
              <a:t>Jesus Christ is never said to be ruling from David’s Throne now</a:t>
            </a:r>
          </a:p>
          <a:p>
            <a:pPr marL="461963" indent="-461963" algn="just" eaLnBrk="1" hangingPunct="1">
              <a:spcBef>
                <a:spcPts val="0"/>
              </a:spcBef>
              <a:spcAft>
                <a:spcPts val="1200"/>
              </a:spcAft>
              <a:defRPr/>
            </a:pPr>
            <a:r>
              <a:rPr lang="en-US" sz="3000" b="1" u="sng" kern="0" dirty="0">
                <a:solidFill>
                  <a:srgbClr val="FFFFCC"/>
                </a:solidFill>
              </a:rPr>
              <a:t>Kingdom miracles (Isa. 35:5-6) are absent today (2 Tim. 4:20)</a:t>
            </a:r>
          </a:p>
          <a:p>
            <a:pPr marL="461963" indent="-461963" algn="just" eaLnBrk="1" hangingPunct="1">
              <a:spcBef>
                <a:spcPts val="0"/>
              </a:spcBef>
              <a:spcAft>
                <a:spcPts val="1200"/>
              </a:spcAft>
              <a:defRPr/>
            </a:pPr>
            <a:r>
              <a:rPr lang="en-US" sz="3000" kern="0" dirty="0"/>
              <a:t>Kingdom prosperity (Amos 9:11-15) is absent today (Acts 11:28)</a:t>
            </a:r>
          </a:p>
        </p:txBody>
      </p:sp>
    </p:spTree>
    <p:extLst>
      <p:ext uri="{BB962C8B-B14F-4D97-AF65-F5344CB8AC3E}">
        <p14:creationId xmlns:p14="http://schemas.microsoft.com/office/powerpoint/2010/main" val="3866866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00238" y="228600"/>
            <a:ext cx="5343525"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143000"/>
            <a:ext cx="8115300" cy="5257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65735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59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00238" y="228600"/>
            <a:ext cx="5343525"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143000"/>
            <a:ext cx="8115300" cy="5257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65735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9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algn="just" eaLnBrk="1" hangingPunct="1">
              <a:spcBef>
                <a:spcPts val="0"/>
              </a:spcBef>
              <a:spcAft>
                <a:spcPts val="1200"/>
              </a:spcAft>
              <a:defRPr/>
            </a:pPr>
            <a:r>
              <a:rPr lang="en-US" sz="3000" kern="0" dirty="0"/>
              <a:t>Church suffers today (John 16:33)</a:t>
            </a:r>
          </a:p>
          <a:p>
            <a:pPr marL="461963" indent="-461963" algn="just" eaLnBrk="1" hangingPunct="1">
              <a:spcBef>
                <a:spcPts val="0"/>
              </a:spcBef>
              <a:spcAft>
                <a:spcPts val="1200"/>
              </a:spcAft>
              <a:defRPr/>
            </a:pPr>
            <a:r>
              <a:rPr lang="en-US" sz="3000" kern="0" dirty="0"/>
              <a:t>Satanic influence on the Church (Ephes. 4:26-27) </a:t>
            </a:r>
          </a:p>
          <a:p>
            <a:pPr marL="461963" indent="-461963" algn="just" eaLnBrk="1" hangingPunct="1">
              <a:spcBef>
                <a:spcPts val="0"/>
              </a:spcBef>
              <a:spcAft>
                <a:spcPts val="1200"/>
              </a:spcAft>
              <a:defRPr/>
            </a:pPr>
            <a:r>
              <a:rPr lang="en-US" sz="3000" kern="0" dirty="0"/>
              <a:t>The Times of the Gentiles continue</a:t>
            </a:r>
          </a:p>
          <a:p>
            <a:pPr marL="461963" indent="-461963" algn="just" eaLnBrk="1" hangingPunct="1">
              <a:spcBef>
                <a:spcPts val="0"/>
              </a:spcBef>
              <a:spcAft>
                <a:spcPts val="1200"/>
              </a:spcAft>
              <a:defRPr/>
            </a:pPr>
            <a:r>
              <a:rPr lang="en-US" sz="3000" kern="0" dirty="0"/>
              <a:t>NT kingdom references predominantly future</a:t>
            </a:r>
          </a:p>
          <a:p>
            <a:pPr marL="461963" indent="-461963" algn="just" eaLnBrk="1" hangingPunct="1">
              <a:spcBef>
                <a:spcPts val="0"/>
              </a:spcBef>
              <a:spcAft>
                <a:spcPts val="1200"/>
              </a:spcAft>
              <a:defRPr/>
            </a:pPr>
            <a:r>
              <a:rPr lang="en-US" sz="3000" kern="0" dirty="0"/>
              <a:t>Jesus Christ is never said to be ruling from David’s Throne now</a:t>
            </a:r>
          </a:p>
          <a:p>
            <a:pPr marL="461963" indent="-461963" algn="just" eaLnBrk="1" hangingPunct="1">
              <a:spcBef>
                <a:spcPts val="0"/>
              </a:spcBef>
              <a:spcAft>
                <a:spcPts val="1200"/>
              </a:spcAft>
              <a:defRPr/>
            </a:pPr>
            <a:r>
              <a:rPr lang="en-US" sz="3000" kern="0" dirty="0"/>
              <a:t>Kingdom miracles (Isa. 35:5-6) are absent today (2 Tim. 4:20)</a:t>
            </a:r>
          </a:p>
          <a:p>
            <a:pPr marL="461963" indent="-461963" algn="just" eaLnBrk="1" hangingPunct="1">
              <a:spcBef>
                <a:spcPts val="0"/>
              </a:spcBef>
              <a:spcAft>
                <a:spcPts val="1200"/>
              </a:spcAft>
              <a:defRPr/>
            </a:pPr>
            <a:r>
              <a:rPr lang="en-US" sz="3000" b="1" u="sng" kern="0" dirty="0">
                <a:solidFill>
                  <a:srgbClr val="FFFFCC"/>
                </a:solidFill>
              </a:rPr>
              <a:t>Kingdom prosperity (Amos 9:11-15) is absent today (Acts 11:28)</a:t>
            </a:r>
          </a:p>
        </p:txBody>
      </p:sp>
    </p:spTree>
    <p:extLst>
      <p:ext uri="{BB962C8B-B14F-4D97-AF65-F5344CB8AC3E}">
        <p14:creationId xmlns:p14="http://schemas.microsoft.com/office/powerpoint/2010/main" val="3422849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96616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4159990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49102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16288</TotalTime>
  <Words>2544</Words>
  <Application>Microsoft Office PowerPoint</Application>
  <PresentationFormat>On-screen Show (4:3)</PresentationFormat>
  <Paragraphs>329</Paragraphs>
  <Slides>54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Times New Roman</vt:lpstr>
      <vt:lpstr>Wingdings</vt:lpstr>
      <vt:lpstr>Azure</vt:lpstr>
      <vt:lpstr>PowerPoint Presentation</vt:lpstr>
      <vt:lpstr>The Coming Kingdom Chapter 11</vt:lpstr>
      <vt:lpstr>Kingdom Study Outline</vt:lpstr>
      <vt:lpstr>Kingdom Study Outline</vt:lpstr>
      <vt:lpstr>1. Kingdom Throughout the Bible</vt:lpstr>
      <vt:lpstr>1. Kingdom Throughout the Bible</vt:lpstr>
      <vt:lpstr>THE INTERIM AGE</vt:lpstr>
      <vt:lpstr>THE INTERIM AGE</vt:lpstr>
      <vt:lpstr>Matthew 13 Parables</vt:lpstr>
      <vt:lpstr>THE INTERIM AGE</vt:lpstr>
      <vt:lpstr>The Church Age</vt:lpstr>
      <vt:lpstr>PowerPoint Presentation</vt:lpstr>
      <vt:lpstr>1. The Definition of the Church</vt:lpstr>
      <vt:lpstr>The Church Age</vt:lpstr>
      <vt:lpstr>2. When Did the Church Begin?</vt:lpstr>
      <vt:lpstr>2. When Did the Church Begin?</vt:lpstr>
      <vt:lpstr>The Church Age</vt:lpstr>
      <vt:lpstr>3. Purposes of the Local Church</vt:lpstr>
      <vt:lpstr>PowerPoint Presentation</vt:lpstr>
      <vt:lpstr>The Church Age</vt:lpstr>
      <vt:lpstr>4. Church ≠ Kingdom</vt:lpstr>
      <vt:lpstr>4. Church ≠ Kingdom</vt:lpstr>
      <vt:lpstr>Universal Church Word Pictures </vt:lpstr>
      <vt:lpstr>4. Church ≠ Kingdom</vt:lpstr>
      <vt:lpstr>PowerPoint Presentation</vt:lpstr>
      <vt:lpstr>PowerPoint Presentation</vt:lpstr>
      <vt:lpstr>PowerPoint Presentation</vt:lpstr>
      <vt:lpstr>4. Church ≠ Kingdom</vt:lpstr>
      <vt:lpstr>Messengers of the Kingdom In Matthew</vt:lpstr>
      <vt:lpstr>PowerPoint Presentation</vt:lpstr>
      <vt:lpstr>PowerPoint Presentation</vt:lpstr>
      <vt:lpstr>PowerPoint Presentation</vt:lpstr>
      <vt:lpstr>PowerPoint Presentation</vt:lpstr>
      <vt:lpstr>4. Church ≠ Kingdom</vt:lpstr>
      <vt:lpstr>PowerPoint Presentation</vt:lpstr>
      <vt:lpstr>Progress Reports in Acts</vt:lpstr>
      <vt:lpstr>4. Church ≠ Kingdom</vt:lpstr>
      <vt:lpstr>4. Church ≠ Kingdom</vt:lpstr>
      <vt:lpstr>4. Church ≠ Kingdom</vt:lpstr>
      <vt:lpstr>PowerPoint Presentation</vt:lpstr>
      <vt:lpstr>Satan Uses Believers</vt:lpstr>
      <vt:lpstr>4. Church ≠ Kingdom</vt:lpstr>
      <vt:lpstr>PowerPoint Presentation</vt:lpstr>
      <vt:lpstr>PowerPoint Presentation</vt:lpstr>
      <vt:lpstr>4. Church ≠ Kingdom</vt:lpstr>
      <vt:lpstr>4. Church ≠ Kingdom</vt:lpstr>
      <vt:lpstr>Christ’s Three Offices</vt:lpstr>
      <vt:lpstr>4. Church ≠ Kingdom</vt:lpstr>
      <vt:lpstr>Order of Paul’s Letters</vt:lpstr>
      <vt:lpstr>Order of Paul’s Letters</vt:lpstr>
      <vt:lpstr>4. Church ≠ Kingdom</vt:lpstr>
      <vt:lpstr>Conclusion</vt:lpstr>
      <vt:lpstr>THE INTERIM AGE</vt:lpstr>
      <vt:lpstr>The Church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1811</cp:revision>
  <cp:lastPrinted>2017-09-26T19:14:25Z</cp:lastPrinted>
  <dcterms:created xsi:type="dcterms:W3CDTF">2009-03-17T12:21:13Z</dcterms:created>
  <dcterms:modified xsi:type="dcterms:W3CDTF">2017-10-18T14:05:35Z</dcterms:modified>
</cp:coreProperties>
</file>