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94"/>
  </p:notesMasterIdLst>
  <p:handoutMasterIdLst>
    <p:handoutMasterId r:id="rId95"/>
  </p:handoutMasterIdLst>
  <p:sldIdLst>
    <p:sldId id="256" r:id="rId2"/>
    <p:sldId id="415" r:id="rId3"/>
    <p:sldId id="656" r:id="rId4"/>
    <p:sldId id="657" r:id="rId5"/>
    <p:sldId id="475" r:id="rId6"/>
    <p:sldId id="658" r:id="rId7"/>
    <p:sldId id="487" r:id="rId8"/>
    <p:sldId id="357" r:id="rId9"/>
    <p:sldId id="659" r:id="rId10"/>
    <p:sldId id="532" r:id="rId11"/>
    <p:sldId id="660" r:id="rId12"/>
    <p:sldId id="681" r:id="rId13"/>
    <p:sldId id="302" r:id="rId14"/>
    <p:sldId id="661" r:id="rId15"/>
    <p:sldId id="674" r:id="rId16"/>
    <p:sldId id="540" r:id="rId17"/>
    <p:sldId id="534" r:id="rId18"/>
    <p:sldId id="662" r:id="rId19"/>
    <p:sldId id="479" r:id="rId20"/>
    <p:sldId id="506" r:id="rId21"/>
    <p:sldId id="663" r:id="rId22"/>
    <p:sldId id="359" r:id="rId23"/>
    <p:sldId id="308" r:id="rId24"/>
    <p:sldId id="521" r:id="rId25"/>
    <p:sldId id="309" r:id="rId26"/>
    <p:sldId id="573" r:id="rId27"/>
    <p:sldId id="664" r:id="rId28"/>
    <p:sldId id="311" r:id="rId29"/>
    <p:sldId id="425" r:id="rId30"/>
    <p:sldId id="481" r:id="rId31"/>
    <p:sldId id="606" r:id="rId32"/>
    <p:sldId id="378" r:id="rId33"/>
    <p:sldId id="447" r:id="rId34"/>
    <p:sldId id="314" r:id="rId35"/>
    <p:sldId id="654" r:id="rId36"/>
    <p:sldId id="482" r:id="rId37"/>
    <p:sldId id="315" r:id="rId38"/>
    <p:sldId id="675" r:id="rId39"/>
    <p:sldId id="690" r:id="rId40"/>
    <p:sldId id="708" r:id="rId41"/>
    <p:sldId id="676" r:id="rId42"/>
    <p:sldId id="691" r:id="rId43"/>
    <p:sldId id="709" r:id="rId44"/>
    <p:sldId id="677" r:id="rId45"/>
    <p:sldId id="680" r:id="rId46"/>
    <p:sldId id="678" r:id="rId47"/>
    <p:sldId id="682" r:id="rId48"/>
    <p:sldId id="683" r:id="rId49"/>
    <p:sldId id="679" r:id="rId50"/>
    <p:sldId id="684" r:id="rId51"/>
    <p:sldId id="381" r:id="rId52"/>
    <p:sldId id="685" r:id="rId53"/>
    <p:sldId id="740" r:id="rId54"/>
    <p:sldId id="322" r:id="rId55"/>
    <p:sldId id="723" r:id="rId56"/>
    <p:sldId id="731" r:id="rId57"/>
    <p:sldId id="700" r:id="rId58"/>
    <p:sldId id="698" r:id="rId59"/>
    <p:sldId id="707" r:id="rId60"/>
    <p:sldId id="728" r:id="rId61"/>
    <p:sldId id="741" r:id="rId62"/>
    <p:sldId id="727" r:id="rId63"/>
    <p:sldId id="742" r:id="rId64"/>
    <p:sldId id="711" r:id="rId65"/>
    <p:sldId id="710" r:id="rId66"/>
    <p:sldId id="743" r:id="rId67"/>
    <p:sldId id="744" r:id="rId68"/>
    <p:sldId id="713" r:id="rId69"/>
    <p:sldId id="714" r:id="rId70"/>
    <p:sldId id="715" r:id="rId71"/>
    <p:sldId id="716" r:id="rId72"/>
    <p:sldId id="717" r:id="rId73"/>
    <p:sldId id="718" r:id="rId74"/>
    <p:sldId id="719" r:id="rId75"/>
    <p:sldId id="720" r:id="rId76"/>
    <p:sldId id="725" r:id="rId77"/>
    <p:sldId id="726" r:id="rId78"/>
    <p:sldId id="732" r:id="rId79"/>
    <p:sldId id="733" r:id="rId80"/>
    <p:sldId id="734" r:id="rId81"/>
    <p:sldId id="738" r:id="rId82"/>
    <p:sldId id="736" r:id="rId83"/>
    <p:sldId id="737" r:id="rId84"/>
    <p:sldId id="739" r:id="rId85"/>
    <p:sldId id="450" r:id="rId86"/>
    <p:sldId id="703" r:id="rId87"/>
    <p:sldId id="704" r:id="rId88"/>
    <p:sldId id="705" r:id="rId89"/>
    <p:sldId id="706" r:id="rId90"/>
    <p:sldId id="339" r:id="rId91"/>
    <p:sldId id="655" r:id="rId92"/>
    <p:sldId id="428" r:id="rId9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FF"/>
    <a:srgbClr val="00CC00"/>
    <a:srgbClr val="00FF00"/>
    <a:srgbClr val="33CC33"/>
    <a:srgbClr val="00FFFF"/>
    <a:srgbClr val="A50021"/>
    <a:srgbClr val="000066"/>
    <a:srgbClr val="000099"/>
    <a:srgbClr val="FF2F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93779" autoAdjust="0"/>
  </p:normalViewPr>
  <p:slideViewPr>
    <p:cSldViewPr>
      <p:cViewPr varScale="1">
        <p:scale>
          <a:sx n="105" d="100"/>
          <a:sy n="105" d="100"/>
        </p:scale>
        <p:origin x="1314" y="9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notesViewPr>
    <p:cSldViewPr>
      <p:cViewPr varScale="1">
        <p:scale>
          <a:sx n="56" d="100"/>
          <a:sy n="56" d="100"/>
        </p:scale>
        <p:origin x="-185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handoutMaster" Target="handoutMasters/handout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7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832E9270-2277-4795-830F-E50029A8C97D}"/>
              </a:ext>
            </a:extLst>
          </p:cNvPr>
          <p:cNvSpPr>
            <a:spLocks noGrp="1" noChangeArrowheads="1"/>
          </p:cNvSpPr>
          <p:nvPr>
            <p:ph type="hdr" sz="quarter"/>
          </p:nvPr>
        </p:nvSpPr>
        <p:spPr bwMode="auto">
          <a:xfrm>
            <a:off x="1828800" y="2286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defRPr>
            </a:lvl1pPr>
          </a:lstStyle>
          <a:p>
            <a:pPr>
              <a:defRPr/>
            </a:pPr>
            <a:r>
              <a:rPr lang="en-US" dirty="0">
                <a:latin typeface="Calibri" panose="020F0502020204030204" pitchFamily="34" charset="0"/>
              </a:rPr>
              <a:t>DANIEL 9</a:t>
            </a:r>
          </a:p>
        </p:txBody>
      </p:sp>
      <p:sp>
        <p:nvSpPr>
          <p:cNvPr id="4099" name="Rectangle 3">
            <a:extLst>
              <a:ext uri="{FF2B5EF4-FFF2-40B4-BE49-F238E27FC236}">
                <a16:creationId xmlns:a16="http://schemas.microsoft.com/office/drawing/2014/main" id="{85F57EC9-EA0F-4935-8F16-DB16AAFE762E}"/>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fld id="{5F67B1D5-1F52-459C-B3AC-34EBF3998B0C}" type="datetime1">
              <a:rPr lang="en-US">
                <a:latin typeface="Calibri" panose="020F0502020204030204" pitchFamily="34" charset="0"/>
              </a:rPr>
              <a:pPr>
                <a:defRPr/>
              </a:pPr>
              <a:t>10/21/2017</a:t>
            </a:fld>
            <a:endParaRPr lang="en-US" dirty="0">
              <a:latin typeface="Calibri" panose="020F0502020204030204" pitchFamily="34" charset="0"/>
            </a:endParaRPr>
          </a:p>
        </p:txBody>
      </p:sp>
      <p:sp>
        <p:nvSpPr>
          <p:cNvPr id="4100" name="Rectangle 4">
            <a:extLst>
              <a:ext uri="{FF2B5EF4-FFF2-40B4-BE49-F238E27FC236}">
                <a16:creationId xmlns:a16="http://schemas.microsoft.com/office/drawing/2014/main" id="{9D738CEC-B463-41AA-9737-11E3322683CC}"/>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pPr>
              <a:defRPr/>
            </a:pPr>
            <a:endParaRPr lang="en-US" dirty="0">
              <a:latin typeface="Calibri" panose="020F0502020204030204" pitchFamily="34" charset="0"/>
            </a:endParaRPr>
          </a:p>
        </p:txBody>
      </p:sp>
      <p:sp>
        <p:nvSpPr>
          <p:cNvPr id="4101" name="Rectangle 5">
            <a:extLst>
              <a:ext uri="{FF2B5EF4-FFF2-40B4-BE49-F238E27FC236}">
                <a16:creationId xmlns:a16="http://schemas.microsoft.com/office/drawing/2014/main" id="{FC9DF5CD-67A6-48E7-9215-8A45FA6FB5F3}"/>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DE2B6A8-11AF-457F-99D6-212751994372}" type="slidenum">
              <a:rPr lang="en-US" altLang="en-US">
                <a:latin typeface="Calibri" panose="020F0502020204030204" pitchFamily="34" charset="0"/>
              </a:rPr>
              <a:pPr/>
              <a:t>‹#›</a:t>
            </a:fld>
            <a:endParaRPr lang="en-US"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6299C26-10EB-489D-984E-B41323772E22}"/>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anose="020F0502020204030204" pitchFamily="34" charset="0"/>
              </a:defRPr>
            </a:lvl1pPr>
          </a:lstStyle>
          <a:p>
            <a:pPr>
              <a:defRPr/>
            </a:pPr>
            <a:endParaRPr lang="en-US" dirty="0"/>
          </a:p>
        </p:txBody>
      </p:sp>
      <p:sp>
        <p:nvSpPr>
          <p:cNvPr id="3075" name="Rectangle 3">
            <a:extLst>
              <a:ext uri="{FF2B5EF4-FFF2-40B4-BE49-F238E27FC236}">
                <a16:creationId xmlns:a16="http://schemas.microsoft.com/office/drawing/2014/main" id="{361B25A6-4335-454A-9E4B-B0075F45481D}"/>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pPr>
              <a:defRPr/>
            </a:pPr>
            <a:fld id="{6C531C59-2511-47EA-81F8-CC68C38EF505}" type="datetime1">
              <a:rPr lang="en-US" smtClean="0"/>
              <a:pPr>
                <a:defRPr/>
              </a:pPr>
              <a:t>10/21/2017</a:t>
            </a:fld>
            <a:endParaRPr lang="en-US" dirty="0"/>
          </a:p>
        </p:txBody>
      </p:sp>
      <p:sp>
        <p:nvSpPr>
          <p:cNvPr id="60420" name="Rectangle 4">
            <a:extLst>
              <a:ext uri="{FF2B5EF4-FFF2-40B4-BE49-F238E27FC236}">
                <a16:creationId xmlns:a16="http://schemas.microsoft.com/office/drawing/2014/main" id="{AAE8BA7D-BD6A-4CDC-986D-BD049FEB80BD}"/>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F86A473A-D5AF-4D0A-A5C8-15A459B19BCC}"/>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078" name="Rectangle 6">
            <a:extLst>
              <a:ext uri="{FF2B5EF4-FFF2-40B4-BE49-F238E27FC236}">
                <a16:creationId xmlns:a16="http://schemas.microsoft.com/office/drawing/2014/main" id="{36005D13-07CF-425F-88FC-20F99D1A9410}"/>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anose="020F0502020204030204" pitchFamily="34" charset="0"/>
              </a:defRPr>
            </a:lvl1pPr>
          </a:lstStyle>
          <a:p>
            <a:pPr>
              <a:defRPr/>
            </a:pPr>
            <a:endParaRPr lang="en-US" dirty="0"/>
          </a:p>
        </p:txBody>
      </p:sp>
      <p:sp>
        <p:nvSpPr>
          <p:cNvPr id="3079" name="Rectangle 7">
            <a:extLst>
              <a:ext uri="{FF2B5EF4-FFF2-40B4-BE49-F238E27FC236}">
                <a16:creationId xmlns:a16="http://schemas.microsoft.com/office/drawing/2014/main" id="{490A451C-AC53-4600-BE33-D841431C3529}"/>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B008C9F9-5E7C-4757-BA90-DA1F584425CF}"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6C531C59-2511-47EA-81F8-CC68C38EF505}" type="datetime1">
              <a:rPr lang="en-US" smtClean="0"/>
              <a:pPr>
                <a:defRPr/>
              </a:pPr>
              <a:t>10/21/2017</a:t>
            </a:fld>
            <a:endParaRPr lang="en-US"/>
          </a:p>
        </p:txBody>
      </p:sp>
      <p:sp>
        <p:nvSpPr>
          <p:cNvPr id="5" name="Slide Number Placeholder 4"/>
          <p:cNvSpPr>
            <a:spLocks noGrp="1"/>
          </p:cNvSpPr>
          <p:nvPr>
            <p:ph type="sldNum" sz="quarter" idx="11"/>
          </p:nvPr>
        </p:nvSpPr>
        <p:spPr/>
        <p:txBody>
          <a:bodyPr/>
          <a:lstStyle/>
          <a:p>
            <a:fld id="{B008C9F9-5E7C-4757-BA90-DA1F584425CF}" type="slidenum">
              <a:rPr lang="en-US" altLang="en-US" smtClean="0"/>
              <a:pPr/>
              <a:t>1</a:t>
            </a:fld>
            <a:endParaRPr lang="en-US" altLang="en-US"/>
          </a:p>
        </p:txBody>
      </p:sp>
    </p:spTree>
    <p:extLst>
      <p:ext uri="{BB962C8B-B14F-4D97-AF65-F5344CB8AC3E}">
        <p14:creationId xmlns:p14="http://schemas.microsoft.com/office/powerpoint/2010/main" val="3140277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9723F-6B27-4DD2-AF80-5294D5448DA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BEE7638-1C93-4E12-9DC7-2909143DAEE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5251BB1-2290-4B7A-99AD-B43729689E64}"/>
              </a:ext>
            </a:extLst>
          </p:cNvPr>
          <p:cNvSpPr>
            <a:spLocks noGrp="1"/>
          </p:cNvSpPr>
          <p:nvPr>
            <p:ph type="dt" sz="half" idx="10"/>
          </p:nvPr>
        </p:nvSpPr>
        <p:spPr/>
        <p:txBody>
          <a:bodyPr/>
          <a:lstStyle/>
          <a:p>
            <a:pPr>
              <a:defRPr/>
            </a:pPr>
            <a:fld id="{B34BAA4C-4A47-418E-98CB-61DBAFE495C9}" type="datetime1">
              <a:rPr lang="en-US" smtClean="0"/>
              <a:pPr>
                <a:defRPr/>
              </a:pPr>
              <a:t>10/21/2017</a:t>
            </a:fld>
            <a:endParaRPr lang="en-US"/>
          </a:p>
        </p:txBody>
      </p:sp>
      <p:sp>
        <p:nvSpPr>
          <p:cNvPr id="5" name="Footer Placeholder 4">
            <a:extLst>
              <a:ext uri="{FF2B5EF4-FFF2-40B4-BE49-F238E27FC236}">
                <a16:creationId xmlns:a16="http://schemas.microsoft.com/office/drawing/2014/main" id="{6481D7A5-A1F0-41E2-86B0-9545BB6DD759}"/>
              </a:ext>
            </a:extLst>
          </p:cNvPr>
          <p:cNvSpPr>
            <a:spLocks noGrp="1"/>
          </p:cNvSpPr>
          <p:nvPr>
            <p:ph type="ftr" sz="quarter" idx="11"/>
          </p:nvPr>
        </p:nvSpPr>
        <p:spPr/>
        <p:txBody>
          <a:bodyPr/>
          <a:lstStyle/>
          <a:p>
            <a:pPr>
              <a:defRPr/>
            </a:pPr>
            <a:r>
              <a:rPr lang="en-US"/>
              <a:t>DANIEL 9</a:t>
            </a:r>
          </a:p>
        </p:txBody>
      </p:sp>
      <p:sp>
        <p:nvSpPr>
          <p:cNvPr id="6" name="Slide Number Placeholder 5">
            <a:extLst>
              <a:ext uri="{FF2B5EF4-FFF2-40B4-BE49-F238E27FC236}">
                <a16:creationId xmlns:a16="http://schemas.microsoft.com/office/drawing/2014/main" id="{D5B597B5-333C-46A9-84B3-03CD563998B3}"/>
              </a:ext>
            </a:extLst>
          </p:cNvPr>
          <p:cNvSpPr>
            <a:spLocks noGrp="1"/>
          </p:cNvSpPr>
          <p:nvPr>
            <p:ph type="sldNum" sz="quarter" idx="12"/>
          </p:nvPr>
        </p:nvSpPr>
        <p:spPr/>
        <p:txBody>
          <a:bodyPr/>
          <a:lstStyle/>
          <a:p>
            <a:fld id="{77B35FFC-CD89-4919-AB6C-732D5C1112B4}" type="slidenum">
              <a:rPr lang="en-US" altLang="en-US" smtClean="0"/>
              <a:pPr/>
              <a:t>‹#›</a:t>
            </a:fld>
            <a:endParaRPr lang="en-US" altLang="en-US"/>
          </a:p>
        </p:txBody>
      </p:sp>
    </p:spTree>
    <p:extLst>
      <p:ext uri="{BB962C8B-B14F-4D97-AF65-F5344CB8AC3E}">
        <p14:creationId xmlns:p14="http://schemas.microsoft.com/office/powerpoint/2010/main" val="177150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FEF11-F8F3-4174-B47C-CEDB1DC599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504AC7-84B8-492F-822E-75A7700A998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3AEF51-AD61-41B6-8BAE-FAE1D7E01100}"/>
              </a:ext>
            </a:extLst>
          </p:cNvPr>
          <p:cNvSpPr>
            <a:spLocks noGrp="1"/>
          </p:cNvSpPr>
          <p:nvPr>
            <p:ph type="dt" sz="half" idx="10"/>
          </p:nvPr>
        </p:nvSpPr>
        <p:spPr/>
        <p:txBody>
          <a:bodyPr/>
          <a:lstStyle/>
          <a:p>
            <a:pPr>
              <a:defRPr/>
            </a:pPr>
            <a:fld id="{FE5B4820-B15F-4C22-9AD1-BAFAF5F4E231}" type="datetime1">
              <a:rPr lang="en-US" smtClean="0"/>
              <a:pPr>
                <a:defRPr/>
              </a:pPr>
              <a:t>10/21/2017</a:t>
            </a:fld>
            <a:endParaRPr lang="en-US"/>
          </a:p>
        </p:txBody>
      </p:sp>
      <p:sp>
        <p:nvSpPr>
          <p:cNvPr id="5" name="Footer Placeholder 4">
            <a:extLst>
              <a:ext uri="{FF2B5EF4-FFF2-40B4-BE49-F238E27FC236}">
                <a16:creationId xmlns:a16="http://schemas.microsoft.com/office/drawing/2014/main" id="{2080C832-692D-4A40-8086-EF95D16F22B5}"/>
              </a:ext>
            </a:extLst>
          </p:cNvPr>
          <p:cNvSpPr>
            <a:spLocks noGrp="1"/>
          </p:cNvSpPr>
          <p:nvPr>
            <p:ph type="ftr" sz="quarter" idx="11"/>
          </p:nvPr>
        </p:nvSpPr>
        <p:spPr/>
        <p:txBody>
          <a:bodyPr/>
          <a:lstStyle/>
          <a:p>
            <a:pPr>
              <a:defRPr/>
            </a:pPr>
            <a:r>
              <a:rPr lang="en-US"/>
              <a:t>DANIEL 9</a:t>
            </a:r>
          </a:p>
        </p:txBody>
      </p:sp>
      <p:sp>
        <p:nvSpPr>
          <p:cNvPr id="6" name="Slide Number Placeholder 5">
            <a:extLst>
              <a:ext uri="{FF2B5EF4-FFF2-40B4-BE49-F238E27FC236}">
                <a16:creationId xmlns:a16="http://schemas.microsoft.com/office/drawing/2014/main" id="{F7D13DDF-B33F-47C9-B0AF-24571DAA6F47}"/>
              </a:ext>
            </a:extLst>
          </p:cNvPr>
          <p:cNvSpPr>
            <a:spLocks noGrp="1"/>
          </p:cNvSpPr>
          <p:nvPr>
            <p:ph type="sldNum" sz="quarter" idx="12"/>
          </p:nvPr>
        </p:nvSpPr>
        <p:spPr/>
        <p:txBody>
          <a:bodyPr/>
          <a:lstStyle/>
          <a:p>
            <a:fld id="{941653B6-0EBE-4D7A-9FEA-71D422A29510}" type="slidenum">
              <a:rPr lang="en-US" altLang="en-US" smtClean="0"/>
              <a:pPr/>
              <a:t>‹#›</a:t>
            </a:fld>
            <a:endParaRPr lang="en-US" altLang="en-US"/>
          </a:p>
        </p:txBody>
      </p:sp>
    </p:spTree>
    <p:extLst>
      <p:ext uri="{BB962C8B-B14F-4D97-AF65-F5344CB8AC3E}">
        <p14:creationId xmlns:p14="http://schemas.microsoft.com/office/powerpoint/2010/main" val="1577133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FF5D22-DA10-425B-B376-85BFFD024D7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745C72-E770-474D-800C-F53E179E8B6D}"/>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62D42F-6795-4D8D-9F6E-52190BCD40E9}"/>
              </a:ext>
            </a:extLst>
          </p:cNvPr>
          <p:cNvSpPr>
            <a:spLocks noGrp="1"/>
          </p:cNvSpPr>
          <p:nvPr>
            <p:ph type="dt" sz="half" idx="10"/>
          </p:nvPr>
        </p:nvSpPr>
        <p:spPr/>
        <p:txBody>
          <a:bodyPr/>
          <a:lstStyle/>
          <a:p>
            <a:pPr>
              <a:defRPr/>
            </a:pPr>
            <a:fld id="{538D59B6-1535-4E28-BD61-60A6579FC7A2}" type="datetime1">
              <a:rPr lang="en-US" smtClean="0"/>
              <a:pPr>
                <a:defRPr/>
              </a:pPr>
              <a:t>10/21/2017</a:t>
            </a:fld>
            <a:endParaRPr lang="en-US"/>
          </a:p>
        </p:txBody>
      </p:sp>
      <p:sp>
        <p:nvSpPr>
          <p:cNvPr id="5" name="Footer Placeholder 4">
            <a:extLst>
              <a:ext uri="{FF2B5EF4-FFF2-40B4-BE49-F238E27FC236}">
                <a16:creationId xmlns:a16="http://schemas.microsoft.com/office/drawing/2014/main" id="{E9C9845A-37D6-428E-9B0D-CCA25952EE5E}"/>
              </a:ext>
            </a:extLst>
          </p:cNvPr>
          <p:cNvSpPr>
            <a:spLocks noGrp="1"/>
          </p:cNvSpPr>
          <p:nvPr>
            <p:ph type="ftr" sz="quarter" idx="11"/>
          </p:nvPr>
        </p:nvSpPr>
        <p:spPr/>
        <p:txBody>
          <a:bodyPr/>
          <a:lstStyle/>
          <a:p>
            <a:pPr>
              <a:defRPr/>
            </a:pPr>
            <a:r>
              <a:rPr lang="en-US"/>
              <a:t>DANIEL 9</a:t>
            </a:r>
          </a:p>
        </p:txBody>
      </p:sp>
      <p:sp>
        <p:nvSpPr>
          <p:cNvPr id="6" name="Slide Number Placeholder 5">
            <a:extLst>
              <a:ext uri="{FF2B5EF4-FFF2-40B4-BE49-F238E27FC236}">
                <a16:creationId xmlns:a16="http://schemas.microsoft.com/office/drawing/2014/main" id="{099BF788-AE27-4FF5-8479-EF255D037938}"/>
              </a:ext>
            </a:extLst>
          </p:cNvPr>
          <p:cNvSpPr>
            <a:spLocks noGrp="1"/>
          </p:cNvSpPr>
          <p:nvPr>
            <p:ph type="sldNum" sz="quarter" idx="12"/>
          </p:nvPr>
        </p:nvSpPr>
        <p:spPr/>
        <p:txBody>
          <a:bodyPr/>
          <a:lstStyle/>
          <a:p>
            <a:fld id="{E4BA6610-95E9-4BCC-9541-66E2C37429A7}" type="slidenum">
              <a:rPr lang="en-US" altLang="en-US" smtClean="0"/>
              <a:pPr/>
              <a:t>‹#›</a:t>
            </a:fld>
            <a:endParaRPr lang="en-US" altLang="en-US"/>
          </a:p>
        </p:txBody>
      </p:sp>
    </p:spTree>
    <p:extLst>
      <p:ext uri="{BB962C8B-B14F-4D97-AF65-F5344CB8AC3E}">
        <p14:creationId xmlns:p14="http://schemas.microsoft.com/office/powerpoint/2010/main" val="384507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4D67403-144F-4AEC-BC88-67C5B66B5E64}"/>
              </a:ext>
            </a:extLst>
          </p:cNvPr>
          <p:cNvSpPr>
            <a:spLocks noGrp="1" noChangeArrowheads="1"/>
          </p:cNvSpPr>
          <p:nvPr>
            <p:ph type="dt" sz="half" idx="10"/>
          </p:nvPr>
        </p:nvSpPr>
        <p:spPr>
          <a:ln/>
        </p:spPr>
        <p:txBody>
          <a:bodyPr/>
          <a:lstStyle>
            <a:lvl1pPr>
              <a:defRPr/>
            </a:lvl1pPr>
          </a:lstStyle>
          <a:p>
            <a:pPr>
              <a:defRPr/>
            </a:pPr>
            <a:fld id="{B34F64C5-3DB7-4AC4-A6E4-BEC91B3E2FBA}" type="datetime1">
              <a:rPr lang="en-US"/>
              <a:pPr>
                <a:defRPr/>
              </a:pPr>
              <a:t>10/21/2017</a:t>
            </a:fld>
            <a:endParaRPr lang="en-US"/>
          </a:p>
        </p:txBody>
      </p:sp>
      <p:sp>
        <p:nvSpPr>
          <p:cNvPr id="6" name="Rectangle 5">
            <a:extLst>
              <a:ext uri="{FF2B5EF4-FFF2-40B4-BE49-F238E27FC236}">
                <a16:creationId xmlns:a16="http://schemas.microsoft.com/office/drawing/2014/main" id="{23CB1886-C67F-4246-8472-984A0C9423EB}"/>
              </a:ext>
            </a:extLst>
          </p:cNvPr>
          <p:cNvSpPr>
            <a:spLocks noGrp="1" noChangeArrowheads="1"/>
          </p:cNvSpPr>
          <p:nvPr>
            <p:ph type="ftr" sz="quarter" idx="11"/>
          </p:nvPr>
        </p:nvSpPr>
        <p:spPr>
          <a:ln/>
        </p:spPr>
        <p:txBody>
          <a:bodyPr/>
          <a:lstStyle>
            <a:lvl1pPr>
              <a:defRPr/>
            </a:lvl1pPr>
          </a:lstStyle>
          <a:p>
            <a:pPr>
              <a:defRPr/>
            </a:pPr>
            <a:r>
              <a:rPr lang="en-US"/>
              <a:t>DANIEL 9</a:t>
            </a:r>
          </a:p>
        </p:txBody>
      </p:sp>
      <p:sp>
        <p:nvSpPr>
          <p:cNvPr id="7" name="Rectangle 6">
            <a:extLst>
              <a:ext uri="{FF2B5EF4-FFF2-40B4-BE49-F238E27FC236}">
                <a16:creationId xmlns:a16="http://schemas.microsoft.com/office/drawing/2014/main" id="{AB9FFE0C-7104-4250-9847-A3BCCD531A22}"/>
              </a:ext>
            </a:extLst>
          </p:cNvPr>
          <p:cNvSpPr>
            <a:spLocks noGrp="1" noChangeArrowheads="1"/>
          </p:cNvSpPr>
          <p:nvPr>
            <p:ph type="sldNum" sz="quarter" idx="12"/>
          </p:nvPr>
        </p:nvSpPr>
        <p:spPr>
          <a:ln/>
        </p:spPr>
        <p:txBody>
          <a:bodyPr/>
          <a:lstStyle>
            <a:lvl1pPr>
              <a:defRPr/>
            </a:lvl1pPr>
          </a:lstStyle>
          <a:p>
            <a:fld id="{F0448DBA-96FE-4E7C-9802-95FE3A1458D8}" type="slidenum">
              <a:rPr lang="en-US" altLang="en-US"/>
              <a:pPr/>
              <a:t>‹#›</a:t>
            </a:fld>
            <a:endParaRPr lang="en-US" altLang="en-US"/>
          </a:p>
        </p:txBody>
      </p:sp>
    </p:spTree>
    <p:extLst>
      <p:ext uri="{BB962C8B-B14F-4D97-AF65-F5344CB8AC3E}">
        <p14:creationId xmlns:p14="http://schemas.microsoft.com/office/powerpoint/2010/main" val="2354784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216847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2388" y="1946275"/>
            <a:ext cx="3810000" cy="4114800"/>
          </a:xfrm>
        </p:spPr>
        <p:txBody>
          <a:bodyPr/>
          <a:lstStyle/>
          <a:p>
            <a:pPr lvl="0"/>
            <a:endParaRPr lang="en-US" noProof="0"/>
          </a:p>
        </p:txBody>
      </p:sp>
      <p:sp>
        <p:nvSpPr>
          <p:cNvPr id="5" name="Rectangle 35">
            <a:extLst>
              <a:ext uri="{FF2B5EF4-FFF2-40B4-BE49-F238E27FC236}">
                <a16:creationId xmlns:a16="http://schemas.microsoft.com/office/drawing/2014/main" id="{6014CF87-A633-4A88-B406-42BF4EF1A4F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ABABA954-B5DF-482C-9B34-D60C40DB9F1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262B03F8-8AEA-4077-82E6-D1343C29AFE4}"/>
              </a:ext>
            </a:extLst>
          </p:cNvPr>
          <p:cNvSpPr>
            <a:spLocks noGrp="1" noChangeArrowheads="1"/>
          </p:cNvSpPr>
          <p:nvPr>
            <p:ph type="sldNum" sz="quarter" idx="12"/>
          </p:nvPr>
        </p:nvSpPr>
        <p:spPr/>
        <p:txBody>
          <a:bodyPr/>
          <a:lstStyle>
            <a:lvl1pPr>
              <a:defRPr/>
            </a:lvl1pPr>
          </a:lstStyle>
          <a:p>
            <a:fld id="{1D50FB9A-EFFF-407F-A45E-2E37533CD2D7}" type="slidenum">
              <a:rPr lang="en-US" altLang="en-US"/>
              <a:pPr/>
              <a:t>‹#›</a:t>
            </a:fld>
            <a:endParaRPr lang="en-US" altLang="en-US"/>
          </a:p>
        </p:txBody>
      </p:sp>
    </p:spTree>
    <p:extLst>
      <p:ext uri="{BB962C8B-B14F-4D97-AF65-F5344CB8AC3E}">
        <p14:creationId xmlns:p14="http://schemas.microsoft.com/office/powerpoint/2010/main" val="322623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D54DD-8F13-4B5A-ADD6-267F2463AC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3A78EE-3816-4962-A586-C68EE6573A0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BA8F1D-7240-418B-BBA3-6A2BAB081F89}"/>
              </a:ext>
            </a:extLst>
          </p:cNvPr>
          <p:cNvSpPr>
            <a:spLocks noGrp="1"/>
          </p:cNvSpPr>
          <p:nvPr>
            <p:ph type="dt" sz="half" idx="10"/>
          </p:nvPr>
        </p:nvSpPr>
        <p:spPr/>
        <p:txBody>
          <a:bodyPr/>
          <a:lstStyle/>
          <a:p>
            <a:pPr>
              <a:defRPr/>
            </a:pPr>
            <a:fld id="{ED43BA33-5A1D-4ED2-A467-035CB0EC02C0}" type="datetime1">
              <a:rPr lang="en-US" smtClean="0"/>
              <a:pPr>
                <a:defRPr/>
              </a:pPr>
              <a:t>10/21/2017</a:t>
            </a:fld>
            <a:endParaRPr lang="en-US"/>
          </a:p>
        </p:txBody>
      </p:sp>
      <p:sp>
        <p:nvSpPr>
          <p:cNvPr id="5" name="Footer Placeholder 4">
            <a:extLst>
              <a:ext uri="{FF2B5EF4-FFF2-40B4-BE49-F238E27FC236}">
                <a16:creationId xmlns:a16="http://schemas.microsoft.com/office/drawing/2014/main" id="{752F6133-B915-472A-8366-4B3C5B97AF3C}"/>
              </a:ext>
            </a:extLst>
          </p:cNvPr>
          <p:cNvSpPr>
            <a:spLocks noGrp="1"/>
          </p:cNvSpPr>
          <p:nvPr>
            <p:ph type="ftr" sz="quarter" idx="11"/>
          </p:nvPr>
        </p:nvSpPr>
        <p:spPr/>
        <p:txBody>
          <a:bodyPr/>
          <a:lstStyle/>
          <a:p>
            <a:pPr>
              <a:defRPr/>
            </a:pPr>
            <a:r>
              <a:rPr lang="en-US"/>
              <a:t>DANIEL 9</a:t>
            </a:r>
          </a:p>
        </p:txBody>
      </p:sp>
      <p:sp>
        <p:nvSpPr>
          <p:cNvPr id="6" name="Slide Number Placeholder 5">
            <a:extLst>
              <a:ext uri="{FF2B5EF4-FFF2-40B4-BE49-F238E27FC236}">
                <a16:creationId xmlns:a16="http://schemas.microsoft.com/office/drawing/2014/main" id="{1CC19728-6920-4786-B78D-76DB5734D5DD}"/>
              </a:ext>
            </a:extLst>
          </p:cNvPr>
          <p:cNvSpPr>
            <a:spLocks noGrp="1"/>
          </p:cNvSpPr>
          <p:nvPr>
            <p:ph type="sldNum" sz="quarter" idx="12"/>
          </p:nvPr>
        </p:nvSpPr>
        <p:spPr/>
        <p:txBody>
          <a:bodyPr/>
          <a:lstStyle/>
          <a:p>
            <a:fld id="{06B64A35-339A-4891-81AE-16AC544BA074}" type="slidenum">
              <a:rPr lang="en-US" altLang="en-US" smtClean="0"/>
              <a:pPr/>
              <a:t>‹#›</a:t>
            </a:fld>
            <a:endParaRPr lang="en-US" altLang="en-US"/>
          </a:p>
        </p:txBody>
      </p:sp>
    </p:spTree>
    <p:extLst>
      <p:ext uri="{BB962C8B-B14F-4D97-AF65-F5344CB8AC3E}">
        <p14:creationId xmlns:p14="http://schemas.microsoft.com/office/powerpoint/2010/main" val="1221661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6BE84-72BE-4079-91DC-0840042B8D4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813276D-6156-46A8-A98A-40C496B95A9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E90D9B2-5ECF-46A9-B80A-C791079B39FE}"/>
              </a:ext>
            </a:extLst>
          </p:cNvPr>
          <p:cNvSpPr>
            <a:spLocks noGrp="1"/>
          </p:cNvSpPr>
          <p:nvPr>
            <p:ph type="dt" sz="half" idx="10"/>
          </p:nvPr>
        </p:nvSpPr>
        <p:spPr/>
        <p:txBody>
          <a:bodyPr/>
          <a:lstStyle/>
          <a:p>
            <a:pPr>
              <a:defRPr/>
            </a:pPr>
            <a:fld id="{0D217990-C914-4224-A3A7-50BFB1D1186F}" type="datetime1">
              <a:rPr lang="en-US" smtClean="0"/>
              <a:pPr>
                <a:defRPr/>
              </a:pPr>
              <a:t>10/21/2017</a:t>
            </a:fld>
            <a:endParaRPr lang="en-US"/>
          </a:p>
        </p:txBody>
      </p:sp>
      <p:sp>
        <p:nvSpPr>
          <p:cNvPr id="5" name="Footer Placeholder 4">
            <a:extLst>
              <a:ext uri="{FF2B5EF4-FFF2-40B4-BE49-F238E27FC236}">
                <a16:creationId xmlns:a16="http://schemas.microsoft.com/office/drawing/2014/main" id="{C4F18B4D-84E0-41F9-9A20-406A0DF43B61}"/>
              </a:ext>
            </a:extLst>
          </p:cNvPr>
          <p:cNvSpPr>
            <a:spLocks noGrp="1"/>
          </p:cNvSpPr>
          <p:nvPr>
            <p:ph type="ftr" sz="quarter" idx="11"/>
          </p:nvPr>
        </p:nvSpPr>
        <p:spPr/>
        <p:txBody>
          <a:bodyPr/>
          <a:lstStyle/>
          <a:p>
            <a:pPr>
              <a:defRPr/>
            </a:pPr>
            <a:r>
              <a:rPr lang="en-US"/>
              <a:t>DANIEL 9</a:t>
            </a:r>
          </a:p>
        </p:txBody>
      </p:sp>
      <p:sp>
        <p:nvSpPr>
          <p:cNvPr id="6" name="Slide Number Placeholder 5">
            <a:extLst>
              <a:ext uri="{FF2B5EF4-FFF2-40B4-BE49-F238E27FC236}">
                <a16:creationId xmlns:a16="http://schemas.microsoft.com/office/drawing/2014/main" id="{BC47BB0E-BB7E-43E9-962B-6CDFFE63C049}"/>
              </a:ext>
            </a:extLst>
          </p:cNvPr>
          <p:cNvSpPr>
            <a:spLocks noGrp="1"/>
          </p:cNvSpPr>
          <p:nvPr>
            <p:ph type="sldNum" sz="quarter" idx="12"/>
          </p:nvPr>
        </p:nvSpPr>
        <p:spPr/>
        <p:txBody>
          <a:bodyPr/>
          <a:lstStyle/>
          <a:p>
            <a:fld id="{3D4800CB-418B-4637-A634-C7D9614C6122}" type="slidenum">
              <a:rPr lang="en-US" altLang="en-US" smtClean="0"/>
              <a:pPr/>
              <a:t>‹#›</a:t>
            </a:fld>
            <a:endParaRPr lang="en-US" altLang="en-US"/>
          </a:p>
        </p:txBody>
      </p:sp>
    </p:spTree>
    <p:extLst>
      <p:ext uri="{BB962C8B-B14F-4D97-AF65-F5344CB8AC3E}">
        <p14:creationId xmlns:p14="http://schemas.microsoft.com/office/powerpoint/2010/main" val="4265252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C6908-1A68-4465-A44B-DB2BF6ACC2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D68BB1-5606-4D39-A722-C44ED8D1D1FC}"/>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9163DF-477B-4B6E-91C2-3C2255262112}"/>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D54BC6-DD65-4FAB-AC15-9C366B490648}"/>
              </a:ext>
            </a:extLst>
          </p:cNvPr>
          <p:cNvSpPr>
            <a:spLocks noGrp="1"/>
          </p:cNvSpPr>
          <p:nvPr>
            <p:ph type="dt" sz="half" idx="10"/>
          </p:nvPr>
        </p:nvSpPr>
        <p:spPr/>
        <p:txBody>
          <a:bodyPr/>
          <a:lstStyle/>
          <a:p>
            <a:pPr>
              <a:defRPr/>
            </a:pPr>
            <a:fld id="{E6CE939B-6200-4D4E-AA6B-363CB1A9D5B7}" type="datetime1">
              <a:rPr lang="en-US" smtClean="0"/>
              <a:pPr>
                <a:defRPr/>
              </a:pPr>
              <a:t>10/21/2017</a:t>
            </a:fld>
            <a:endParaRPr lang="en-US"/>
          </a:p>
        </p:txBody>
      </p:sp>
      <p:sp>
        <p:nvSpPr>
          <p:cNvPr id="6" name="Footer Placeholder 5">
            <a:extLst>
              <a:ext uri="{FF2B5EF4-FFF2-40B4-BE49-F238E27FC236}">
                <a16:creationId xmlns:a16="http://schemas.microsoft.com/office/drawing/2014/main" id="{89325276-FE25-4758-84C9-EF4FCF9B55F9}"/>
              </a:ext>
            </a:extLst>
          </p:cNvPr>
          <p:cNvSpPr>
            <a:spLocks noGrp="1"/>
          </p:cNvSpPr>
          <p:nvPr>
            <p:ph type="ftr" sz="quarter" idx="11"/>
          </p:nvPr>
        </p:nvSpPr>
        <p:spPr/>
        <p:txBody>
          <a:bodyPr/>
          <a:lstStyle/>
          <a:p>
            <a:pPr>
              <a:defRPr/>
            </a:pPr>
            <a:r>
              <a:rPr lang="en-US"/>
              <a:t>DANIEL 9</a:t>
            </a:r>
          </a:p>
        </p:txBody>
      </p:sp>
      <p:sp>
        <p:nvSpPr>
          <p:cNvPr id="7" name="Slide Number Placeholder 6">
            <a:extLst>
              <a:ext uri="{FF2B5EF4-FFF2-40B4-BE49-F238E27FC236}">
                <a16:creationId xmlns:a16="http://schemas.microsoft.com/office/drawing/2014/main" id="{3C837F82-D76A-4508-B810-414DE0A67BFD}"/>
              </a:ext>
            </a:extLst>
          </p:cNvPr>
          <p:cNvSpPr>
            <a:spLocks noGrp="1"/>
          </p:cNvSpPr>
          <p:nvPr>
            <p:ph type="sldNum" sz="quarter" idx="12"/>
          </p:nvPr>
        </p:nvSpPr>
        <p:spPr/>
        <p:txBody>
          <a:bodyPr/>
          <a:lstStyle/>
          <a:p>
            <a:fld id="{1DF36004-3F1D-41A3-A97E-F0054402D563}" type="slidenum">
              <a:rPr lang="en-US" altLang="en-US" smtClean="0"/>
              <a:pPr/>
              <a:t>‹#›</a:t>
            </a:fld>
            <a:endParaRPr lang="en-US" altLang="en-US"/>
          </a:p>
        </p:txBody>
      </p:sp>
    </p:spTree>
    <p:extLst>
      <p:ext uri="{BB962C8B-B14F-4D97-AF65-F5344CB8AC3E}">
        <p14:creationId xmlns:p14="http://schemas.microsoft.com/office/powerpoint/2010/main" val="1376553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17A4B-29AB-4AF1-AE7D-240B9A4C76C3}"/>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DA868C-E2A3-4548-B525-BAE747AD6E1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17B9249D-5522-4537-B163-24121D680DF5}"/>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512C2A-0861-459D-A84A-626A10CB1A4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F074932E-6085-4672-89DB-3DD4B218CDF4}"/>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51668E-AA6E-4559-8BD4-B35A90488B5F}"/>
              </a:ext>
            </a:extLst>
          </p:cNvPr>
          <p:cNvSpPr>
            <a:spLocks noGrp="1"/>
          </p:cNvSpPr>
          <p:nvPr>
            <p:ph type="dt" sz="half" idx="10"/>
          </p:nvPr>
        </p:nvSpPr>
        <p:spPr/>
        <p:txBody>
          <a:bodyPr/>
          <a:lstStyle/>
          <a:p>
            <a:pPr>
              <a:defRPr/>
            </a:pPr>
            <a:fld id="{FF504CE7-D54B-4E54-A3DF-AE0BE5A735AF}" type="datetime1">
              <a:rPr lang="en-US" smtClean="0"/>
              <a:pPr>
                <a:defRPr/>
              </a:pPr>
              <a:t>10/21/2017</a:t>
            </a:fld>
            <a:endParaRPr lang="en-US"/>
          </a:p>
        </p:txBody>
      </p:sp>
      <p:sp>
        <p:nvSpPr>
          <p:cNvPr id="8" name="Footer Placeholder 7">
            <a:extLst>
              <a:ext uri="{FF2B5EF4-FFF2-40B4-BE49-F238E27FC236}">
                <a16:creationId xmlns:a16="http://schemas.microsoft.com/office/drawing/2014/main" id="{55FCA146-FA45-4B67-9B24-18ADC3925ED8}"/>
              </a:ext>
            </a:extLst>
          </p:cNvPr>
          <p:cNvSpPr>
            <a:spLocks noGrp="1"/>
          </p:cNvSpPr>
          <p:nvPr>
            <p:ph type="ftr" sz="quarter" idx="11"/>
          </p:nvPr>
        </p:nvSpPr>
        <p:spPr/>
        <p:txBody>
          <a:bodyPr/>
          <a:lstStyle/>
          <a:p>
            <a:pPr>
              <a:defRPr/>
            </a:pPr>
            <a:r>
              <a:rPr lang="en-US"/>
              <a:t>DANIEL 9</a:t>
            </a:r>
          </a:p>
        </p:txBody>
      </p:sp>
      <p:sp>
        <p:nvSpPr>
          <p:cNvPr id="9" name="Slide Number Placeholder 8">
            <a:extLst>
              <a:ext uri="{FF2B5EF4-FFF2-40B4-BE49-F238E27FC236}">
                <a16:creationId xmlns:a16="http://schemas.microsoft.com/office/drawing/2014/main" id="{26DA94DA-C460-44A9-AC07-6B79AA204617}"/>
              </a:ext>
            </a:extLst>
          </p:cNvPr>
          <p:cNvSpPr>
            <a:spLocks noGrp="1"/>
          </p:cNvSpPr>
          <p:nvPr>
            <p:ph type="sldNum" sz="quarter" idx="12"/>
          </p:nvPr>
        </p:nvSpPr>
        <p:spPr/>
        <p:txBody>
          <a:bodyPr/>
          <a:lstStyle/>
          <a:p>
            <a:fld id="{05A3AF22-DA68-4557-8FA9-F0003DD971C0}" type="slidenum">
              <a:rPr lang="en-US" altLang="en-US" smtClean="0"/>
              <a:pPr/>
              <a:t>‹#›</a:t>
            </a:fld>
            <a:endParaRPr lang="en-US" altLang="en-US"/>
          </a:p>
        </p:txBody>
      </p:sp>
    </p:spTree>
    <p:extLst>
      <p:ext uri="{BB962C8B-B14F-4D97-AF65-F5344CB8AC3E}">
        <p14:creationId xmlns:p14="http://schemas.microsoft.com/office/powerpoint/2010/main" val="88351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3900A-A15E-4E1A-A178-41219117B5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1EB573-C6C5-4958-8D55-1DA822B0DEE5}"/>
              </a:ext>
            </a:extLst>
          </p:cNvPr>
          <p:cNvSpPr>
            <a:spLocks noGrp="1"/>
          </p:cNvSpPr>
          <p:nvPr>
            <p:ph type="dt" sz="half" idx="10"/>
          </p:nvPr>
        </p:nvSpPr>
        <p:spPr/>
        <p:txBody>
          <a:bodyPr/>
          <a:lstStyle/>
          <a:p>
            <a:pPr>
              <a:defRPr/>
            </a:pPr>
            <a:fld id="{AEFD225A-ACE1-4554-BE1E-F5971DCA109E}" type="datetime1">
              <a:rPr lang="en-US" smtClean="0"/>
              <a:pPr>
                <a:defRPr/>
              </a:pPr>
              <a:t>10/21/2017</a:t>
            </a:fld>
            <a:endParaRPr lang="en-US"/>
          </a:p>
        </p:txBody>
      </p:sp>
      <p:sp>
        <p:nvSpPr>
          <p:cNvPr id="4" name="Footer Placeholder 3">
            <a:extLst>
              <a:ext uri="{FF2B5EF4-FFF2-40B4-BE49-F238E27FC236}">
                <a16:creationId xmlns:a16="http://schemas.microsoft.com/office/drawing/2014/main" id="{7A36D95D-968B-412D-AABE-D6CEB89A0A68}"/>
              </a:ext>
            </a:extLst>
          </p:cNvPr>
          <p:cNvSpPr>
            <a:spLocks noGrp="1"/>
          </p:cNvSpPr>
          <p:nvPr>
            <p:ph type="ftr" sz="quarter" idx="11"/>
          </p:nvPr>
        </p:nvSpPr>
        <p:spPr/>
        <p:txBody>
          <a:bodyPr/>
          <a:lstStyle/>
          <a:p>
            <a:pPr>
              <a:defRPr/>
            </a:pPr>
            <a:r>
              <a:rPr lang="en-US"/>
              <a:t>DANIEL 9</a:t>
            </a:r>
          </a:p>
        </p:txBody>
      </p:sp>
      <p:sp>
        <p:nvSpPr>
          <p:cNvPr id="5" name="Slide Number Placeholder 4">
            <a:extLst>
              <a:ext uri="{FF2B5EF4-FFF2-40B4-BE49-F238E27FC236}">
                <a16:creationId xmlns:a16="http://schemas.microsoft.com/office/drawing/2014/main" id="{F991DB0D-FBE3-453C-AFD3-D1C806E3281E}"/>
              </a:ext>
            </a:extLst>
          </p:cNvPr>
          <p:cNvSpPr>
            <a:spLocks noGrp="1"/>
          </p:cNvSpPr>
          <p:nvPr>
            <p:ph type="sldNum" sz="quarter" idx="12"/>
          </p:nvPr>
        </p:nvSpPr>
        <p:spPr/>
        <p:txBody>
          <a:bodyPr/>
          <a:lstStyle/>
          <a:p>
            <a:fld id="{A9AAAD70-B06D-41F8-A733-97A84FD6A8E2}" type="slidenum">
              <a:rPr lang="en-US" altLang="en-US" smtClean="0"/>
              <a:pPr/>
              <a:t>‹#›</a:t>
            </a:fld>
            <a:endParaRPr lang="en-US" altLang="en-US"/>
          </a:p>
        </p:txBody>
      </p:sp>
    </p:spTree>
    <p:extLst>
      <p:ext uri="{BB962C8B-B14F-4D97-AF65-F5344CB8AC3E}">
        <p14:creationId xmlns:p14="http://schemas.microsoft.com/office/powerpoint/2010/main" val="2111724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FF4B55-5161-4338-A9FA-A6BD238FC2A1}"/>
              </a:ext>
            </a:extLst>
          </p:cNvPr>
          <p:cNvSpPr>
            <a:spLocks noGrp="1"/>
          </p:cNvSpPr>
          <p:nvPr>
            <p:ph type="dt" sz="half" idx="10"/>
          </p:nvPr>
        </p:nvSpPr>
        <p:spPr/>
        <p:txBody>
          <a:bodyPr/>
          <a:lstStyle/>
          <a:p>
            <a:pPr>
              <a:defRPr/>
            </a:pPr>
            <a:fld id="{5C7FDA95-8E37-4F5D-B545-267E1C3086AA}" type="datetime1">
              <a:rPr lang="en-US" smtClean="0"/>
              <a:pPr>
                <a:defRPr/>
              </a:pPr>
              <a:t>10/21/2017</a:t>
            </a:fld>
            <a:endParaRPr lang="en-US"/>
          </a:p>
        </p:txBody>
      </p:sp>
      <p:sp>
        <p:nvSpPr>
          <p:cNvPr id="3" name="Footer Placeholder 2">
            <a:extLst>
              <a:ext uri="{FF2B5EF4-FFF2-40B4-BE49-F238E27FC236}">
                <a16:creationId xmlns:a16="http://schemas.microsoft.com/office/drawing/2014/main" id="{C6A560EA-0461-4DCF-A19A-5557BE563008}"/>
              </a:ext>
            </a:extLst>
          </p:cNvPr>
          <p:cNvSpPr>
            <a:spLocks noGrp="1"/>
          </p:cNvSpPr>
          <p:nvPr>
            <p:ph type="ftr" sz="quarter" idx="11"/>
          </p:nvPr>
        </p:nvSpPr>
        <p:spPr/>
        <p:txBody>
          <a:bodyPr/>
          <a:lstStyle/>
          <a:p>
            <a:pPr>
              <a:defRPr/>
            </a:pPr>
            <a:r>
              <a:rPr lang="en-US"/>
              <a:t>DANIEL 9</a:t>
            </a:r>
          </a:p>
        </p:txBody>
      </p:sp>
      <p:sp>
        <p:nvSpPr>
          <p:cNvPr id="4" name="Slide Number Placeholder 3">
            <a:extLst>
              <a:ext uri="{FF2B5EF4-FFF2-40B4-BE49-F238E27FC236}">
                <a16:creationId xmlns:a16="http://schemas.microsoft.com/office/drawing/2014/main" id="{A9723255-1375-41C9-8796-950CFED85182}"/>
              </a:ext>
            </a:extLst>
          </p:cNvPr>
          <p:cNvSpPr>
            <a:spLocks noGrp="1"/>
          </p:cNvSpPr>
          <p:nvPr>
            <p:ph type="sldNum" sz="quarter" idx="12"/>
          </p:nvPr>
        </p:nvSpPr>
        <p:spPr/>
        <p:txBody>
          <a:bodyPr/>
          <a:lstStyle/>
          <a:p>
            <a:fld id="{2F8035AE-6347-4C79-B46B-5876506ECC04}" type="slidenum">
              <a:rPr lang="en-US" altLang="en-US" smtClean="0"/>
              <a:pPr/>
              <a:t>‹#›</a:t>
            </a:fld>
            <a:endParaRPr lang="en-US" altLang="en-US"/>
          </a:p>
        </p:txBody>
      </p:sp>
    </p:spTree>
    <p:extLst>
      <p:ext uri="{BB962C8B-B14F-4D97-AF65-F5344CB8AC3E}">
        <p14:creationId xmlns:p14="http://schemas.microsoft.com/office/powerpoint/2010/main" val="3659059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06B79-0E9B-4367-9A9F-E5A67B53A02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9987DE1-C392-4400-AD05-A5FC28C0A35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149453-F196-4694-8426-639FE0910FB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0A2409D1-2D53-4F01-B01A-127E99B2DD75}"/>
              </a:ext>
            </a:extLst>
          </p:cNvPr>
          <p:cNvSpPr>
            <a:spLocks noGrp="1"/>
          </p:cNvSpPr>
          <p:nvPr>
            <p:ph type="dt" sz="half" idx="10"/>
          </p:nvPr>
        </p:nvSpPr>
        <p:spPr/>
        <p:txBody>
          <a:bodyPr/>
          <a:lstStyle/>
          <a:p>
            <a:pPr>
              <a:defRPr/>
            </a:pPr>
            <a:fld id="{B5A1E008-091B-4724-91B3-D2E379A83C07}" type="datetime1">
              <a:rPr lang="en-US" smtClean="0"/>
              <a:pPr>
                <a:defRPr/>
              </a:pPr>
              <a:t>10/21/2017</a:t>
            </a:fld>
            <a:endParaRPr lang="en-US"/>
          </a:p>
        </p:txBody>
      </p:sp>
      <p:sp>
        <p:nvSpPr>
          <p:cNvPr id="6" name="Footer Placeholder 5">
            <a:extLst>
              <a:ext uri="{FF2B5EF4-FFF2-40B4-BE49-F238E27FC236}">
                <a16:creationId xmlns:a16="http://schemas.microsoft.com/office/drawing/2014/main" id="{83EEFB18-FFCA-4AEF-BC76-0B0ABC7709BF}"/>
              </a:ext>
            </a:extLst>
          </p:cNvPr>
          <p:cNvSpPr>
            <a:spLocks noGrp="1"/>
          </p:cNvSpPr>
          <p:nvPr>
            <p:ph type="ftr" sz="quarter" idx="11"/>
          </p:nvPr>
        </p:nvSpPr>
        <p:spPr/>
        <p:txBody>
          <a:bodyPr/>
          <a:lstStyle/>
          <a:p>
            <a:pPr>
              <a:defRPr/>
            </a:pPr>
            <a:r>
              <a:rPr lang="en-US"/>
              <a:t>DANIEL 9</a:t>
            </a:r>
          </a:p>
        </p:txBody>
      </p:sp>
      <p:sp>
        <p:nvSpPr>
          <p:cNvPr id="7" name="Slide Number Placeholder 6">
            <a:extLst>
              <a:ext uri="{FF2B5EF4-FFF2-40B4-BE49-F238E27FC236}">
                <a16:creationId xmlns:a16="http://schemas.microsoft.com/office/drawing/2014/main" id="{D621E108-E095-428D-9D5F-E95200E30F71}"/>
              </a:ext>
            </a:extLst>
          </p:cNvPr>
          <p:cNvSpPr>
            <a:spLocks noGrp="1"/>
          </p:cNvSpPr>
          <p:nvPr>
            <p:ph type="sldNum" sz="quarter" idx="12"/>
          </p:nvPr>
        </p:nvSpPr>
        <p:spPr/>
        <p:txBody>
          <a:bodyPr/>
          <a:lstStyle/>
          <a:p>
            <a:fld id="{71BAA97E-3F94-4F39-820E-17EA0821D49F}" type="slidenum">
              <a:rPr lang="en-US" altLang="en-US" smtClean="0"/>
              <a:pPr/>
              <a:t>‹#›</a:t>
            </a:fld>
            <a:endParaRPr lang="en-US" altLang="en-US"/>
          </a:p>
        </p:txBody>
      </p:sp>
    </p:spTree>
    <p:extLst>
      <p:ext uri="{BB962C8B-B14F-4D97-AF65-F5344CB8AC3E}">
        <p14:creationId xmlns:p14="http://schemas.microsoft.com/office/powerpoint/2010/main" val="760877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33B16-86E4-4D9F-9786-CF943A2434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35776B9-A881-4E02-A902-4478907F3AA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D0C65A1-8DE7-44F8-A598-D00F0CAB275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A95E4199-06DB-487A-9B35-C5A5B55A5192}"/>
              </a:ext>
            </a:extLst>
          </p:cNvPr>
          <p:cNvSpPr>
            <a:spLocks noGrp="1"/>
          </p:cNvSpPr>
          <p:nvPr>
            <p:ph type="dt" sz="half" idx="10"/>
          </p:nvPr>
        </p:nvSpPr>
        <p:spPr/>
        <p:txBody>
          <a:bodyPr/>
          <a:lstStyle/>
          <a:p>
            <a:pPr>
              <a:defRPr/>
            </a:pPr>
            <a:fld id="{FC8B7EE9-5144-4E61-A309-D84ED547216D}" type="datetime1">
              <a:rPr lang="en-US" smtClean="0"/>
              <a:pPr>
                <a:defRPr/>
              </a:pPr>
              <a:t>10/21/2017</a:t>
            </a:fld>
            <a:endParaRPr lang="en-US"/>
          </a:p>
        </p:txBody>
      </p:sp>
      <p:sp>
        <p:nvSpPr>
          <p:cNvPr id="6" name="Footer Placeholder 5">
            <a:extLst>
              <a:ext uri="{FF2B5EF4-FFF2-40B4-BE49-F238E27FC236}">
                <a16:creationId xmlns:a16="http://schemas.microsoft.com/office/drawing/2014/main" id="{58E15EF3-4A10-47C3-8294-CD814974DD95}"/>
              </a:ext>
            </a:extLst>
          </p:cNvPr>
          <p:cNvSpPr>
            <a:spLocks noGrp="1"/>
          </p:cNvSpPr>
          <p:nvPr>
            <p:ph type="ftr" sz="quarter" idx="11"/>
          </p:nvPr>
        </p:nvSpPr>
        <p:spPr/>
        <p:txBody>
          <a:bodyPr/>
          <a:lstStyle/>
          <a:p>
            <a:pPr>
              <a:defRPr/>
            </a:pPr>
            <a:r>
              <a:rPr lang="en-US"/>
              <a:t>DANIEL 9</a:t>
            </a:r>
          </a:p>
        </p:txBody>
      </p:sp>
      <p:sp>
        <p:nvSpPr>
          <p:cNvPr id="7" name="Slide Number Placeholder 6">
            <a:extLst>
              <a:ext uri="{FF2B5EF4-FFF2-40B4-BE49-F238E27FC236}">
                <a16:creationId xmlns:a16="http://schemas.microsoft.com/office/drawing/2014/main" id="{96250023-0515-4430-A322-69AEC169293F}"/>
              </a:ext>
            </a:extLst>
          </p:cNvPr>
          <p:cNvSpPr>
            <a:spLocks noGrp="1"/>
          </p:cNvSpPr>
          <p:nvPr>
            <p:ph type="sldNum" sz="quarter" idx="12"/>
          </p:nvPr>
        </p:nvSpPr>
        <p:spPr/>
        <p:txBody>
          <a:bodyPr/>
          <a:lstStyle/>
          <a:p>
            <a:fld id="{88363CCF-4B31-486C-B7A9-5D150F4189CE}" type="slidenum">
              <a:rPr lang="en-US" altLang="en-US" smtClean="0"/>
              <a:pPr/>
              <a:t>‹#›</a:t>
            </a:fld>
            <a:endParaRPr lang="en-US" altLang="en-US"/>
          </a:p>
        </p:txBody>
      </p:sp>
    </p:spTree>
    <p:extLst>
      <p:ext uri="{BB962C8B-B14F-4D97-AF65-F5344CB8AC3E}">
        <p14:creationId xmlns:p14="http://schemas.microsoft.com/office/powerpoint/2010/main" val="1557185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F78DDA-16B2-4B49-A019-5BF2C4A819C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2DEFD9-8244-4719-B997-7553079DF61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0ABCF-1159-4C5E-A72A-3E0A2642A29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F459C0E8-F2EF-45F3-BCAB-6E71146CF94C}" type="datetime1">
              <a:rPr lang="en-US" smtClean="0"/>
              <a:pPr>
                <a:defRPr/>
              </a:pPr>
              <a:t>10/21/2017</a:t>
            </a:fld>
            <a:endParaRPr lang="en-US" dirty="0"/>
          </a:p>
        </p:txBody>
      </p:sp>
      <p:sp>
        <p:nvSpPr>
          <p:cNvPr id="5" name="Footer Placeholder 4">
            <a:extLst>
              <a:ext uri="{FF2B5EF4-FFF2-40B4-BE49-F238E27FC236}">
                <a16:creationId xmlns:a16="http://schemas.microsoft.com/office/drawing/2014/main" id="{EF15E535-88D5-4B09-B9C6-B49ABC052C2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a:t>DANIEL 9</a:t>
            </a:r>
            <a:endParaRPr lang="en-US" dirty="0"/>
          </a:p>
        </p:txBody>
      </p:sp>
      <p:sp>
        <p:nvSpPr>
          <p:cNvPr id="6" name="Slide Number Placeholder 5">
            <a:extLst>
              <a:ext uri="{FF2B5EF4-FFF2-40B4-BE49-F238E27FC236}">
                <a16:creationId xmlns:a16="http://schemas.microsoft.com/office/drawing/2014/main" id="{AB530586-8014-4450-926E-1D7C4BB76AC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EE08848-0C1A-442F-BC71-C4A9575A9F63}" type="slidenum">
              <a:rPr lang="en-US" altLang="en-US" smtClean="0"/>
              <a:pPr/>
              <a:t>‹#›</a:t>
            </a:fld>
            <a:endParaRPr lang="en-US" altLang="en-US" dirty="0"/>
          </a:p>
        </p:txBody>
      </p:sp>
    </p:spTree>
    <p:extLst>
      <p:ext uri="{BB962C8B-B14F-4D97-AF65-F5344CB8AC3E}">
        <p14:creationId xmlns:p14="http://schemas.microsoft.com/office/powerpoint/2010/main" val="125013829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5" r:id="rId13"/>
    <p:sldLayoutId id="2147483676" r:id="rId14"/>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ECF9A881-4E9F-49F5-BE30-6B38ABFF66B5}"/>
              </a:ext>
            </a:extLst>
          </p:cNvPr>
          <p:cNvSpPr txBox="1">
            <a:spLocks/>
          </p:cNvSpPr>
          <p:nvPr/>
        </p:nvSpPr>
        <p:spPr bwMode="auto">
          <a:xfrm>
            <a:off x="304800" y="228600"/>
            <a:ext cx="8534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THE BOOK </a:t>
            </a:r>
            <a:r>
              <a:rPr kumimoji="0" lang="en-US" altLang="en-US" sz="4400" b="0" i="0" u="none" strike="noStrike" kern="0" cap="none" spc="0" normalizeH="0" baseline="0" noProof="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OF DANIEL</a:t>
            </a:r>
            <a:endParaRPr kumimoji="0" lang="en-US" altLang="en-US" sz="44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p:txBody>
      </p:sp>
      <p:pic>
        <p:nvPicPr>
          <p:cNvPr id="14" name="Picture 2" descr="http://slbc.org/wp-content/uploads/2014/09/Book-of-Daniel-weppage.jpg">
            <a:extLst>
              <a:ext uri="{FF2B5EF4-FFF2-40B4-BE49-F238E27FC236}">
                <a16:creationId xmlns:a16="http://schemas.microsoft.com/office/drawing/2014/main" id="{19151F01-92D6-4E0F-8BC1-81C9EEE9AA3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3888" y="1906588"/>
            <a:ext cx="7896225" cy="3200400"/>
          </a:xfrm>
          <a:prstGeom prst="rect">
            <a:avLst/>
          </a:prstGeom>
          <a:noFill/>
          <a:ln w="9525">
            <a:solidFill>
              <a:srgbClr val="FF0000"/>
            </a:solidFill>
            <a:miter lim="800000"/>
            <a:headEnd/>
            <a:tailEnd/>
          </a:ln>
        </p:spPr>
      </p:pic>
      <p:sp>
        <p:nvSpPr>
          <p:cNvPr id="6" name="Rectangle 7">
            <a:extLst>
              <a:ext uri="{FF2B5EF4-FFF2-40B4-BE49-F238E27FC236}">
                <a16:creationId xmlns:a16="http://schemas.microsoft.com/office/drawing/2014/main" id="{84374AE2-8D3F-4006-8CD2-DC5A74C8D7E1}"/>
              </a:ext>
            </a:extLst>
          </p:cNvPr>
          <p:cNvSpPr txBox="1">
            <a:spLocks noChangeArrowheads="1"/>
          </p:cNvSpPr>
          <p:nvPr/>
        </p:nvSpPr>
        <p:spPr bwMode="auto">
          <a:xfrm>
            <a:off x="1600200" y="5410200"/>
            <a:ext cx="5943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0" indent="0" algn="l" rtl="0" eaLnBrk="0" fontAlgn="base" hangingPunct="0">
              <a:spcBef>
                <a:spcPct val="20000"/>
              </a:spcBef>
              <a:spcAft>
                <a:spcPct val="0"/>
              </a:spcAft>
              <a:buClr>
                <a:schemeClr val="tx1"/>
              </a:buClr>
              <a:buFont typeface="Wingdings" pitchFamily="2" charset="2"/>
              <a:buNone/>
              <a:defRPr sz="24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marR="0" lvl="0" indent="0" algn="ctr" defTabSz="914400" rtl="0" eaLnBrk="1" fontAlgn="base" latinLnBrk="0" hangingPunct="1">
              <a:lnSpc>
                <a:spcPct val="100000"/>
              </a:lnSpc>
              <a:spcBef>
                <a:spcPts val="0"/>
              </a:spcBef>
              <a:spcAft>
                <a:spcPct val="0"/>
              </a:spcAft>
              <a:buClr>
                <a:srgbClr val="FFFFFF"/>
              </a:buClr>
              <a:buSzTx/>
              <a:buFont typeface="Wingdings" pitchFamily="2" charset="2"/>
              <a:buNone/>
              <a:tabLst/>
              <a:defRPr/>
            </a:pPr>
            <a:r>
              <a:rPr kumimoji="0" lang="en-US" alt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Andy Woods, Th.M.., JD., PhD.</a:t>
            </a:r>
          </a:p>
          <a:p>
            <a:pPr marL="0" marR="0" lvl="0" indent="0" algn="ctr" defTabSz="914400" rtl="0" eaLnBrk="1" fontAlgn="base" latinLnBrk="0" hangingPunct="1">
              <a:lnSpc>
                <a:spcPct val="100000"/>
              </a:lnSpc>
              <a:spcBef>
                <a:spcPts val="0"/>
              </a:spcBef>
              <a:spcAft>
                <a:spcPct val="0"/>
              </a:spcAft>
              <a:buClr>
                <a:srgbClr val="FFFFFF"/>
              </a:buClr>
              <a:buSzTx/>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Sr. Pastor, Sugar Land Bible Church</a:t>
            </a:r>
          </a:p>
          <a:p>
            <a:pPr marL="0" marR="0" lvl="0" indent="0" algn="ctr" defTabSz="914400" rtl="0" eaLnBrk="1" fontAlgn="base" latinLnBrk="0" hangingPunct="1">
              <a:lnSpc>
                <a:spcPct val="100000"/>
              </a:lnSpc>
              <a:spcBef>
                <a:spcPts val="0"/>
              </a:spcBef>
              <a:spcAft>
                <a:spcPct val="0"/>
              </a:spcAft>
              <a:buClr>
                <a:srgbClr val="FFFFFF"/>
              </a:buClr>
              <a:buSzTx/>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President Chafer Theological Seminary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2">
            <a:extLst>
              <a:ext uri="{FF2B5EF4-FFF2-40B4-BE49-F238E27FC236}">
                <a16:creationId xmlns:a16="http://schemas.microsoft.com/office/drawing/2014/main" id="{EEA4D447-9B92-4AF9-9795-D662D6683AF0}"/>
              </a:ext>
            </a:extLst>
          </p:cNvPr>
          <p:cNvSpPr>
            <a:spLocks noGrp="1" noChangeArrowheads="1"/>
          </p:cNvSpPr>
          <p:nvPr>
            <p:ph type="title"/>
          </p:nvPr>
        </p:nvSpPr>
        <p:spPr>
          <a:xfrm>
            <a:off x="685800" y="228600"/>
            <a:ext cx="7772400" cy="762000"/>
          </a:xfrm>
        </p:spPr>
        <p:txBody>
          <a:bodyPr>
            <a:normAutofit/>
          </a:bodyPr>
          <a:lstStyle/>
          <a:p>
            <a:pPr algn="ctr" eaLnBrk="1" hangingPunct="1"/>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rPr>
              <a:t>360-day YEARS</a:t>
            </a:r>
          </a:p>
        </p:txBody>
      </p:sp>
      <p:sp>
        <p:nvSpPr>
          <p:cNvPr id="11270" name="Rectangle 3">
            <a:extLst>
              <a:ext uri="{FF2B5EF4-FFF2-40B4-BE49-F238E27FC236}">
                <a16:creationId xmlns:a16="http://schemas.microsoft.com/office/drawing/2014/main" id="{A6C42519-2F6F-4185-9747-3419FF92581C}"/>
              </a:ext>
            </a:extLst>
          </p:cNvPr>
          <p:cNvSpPr>
            <a:spLocks noGrp="1" noChangeArrowheads="1"/>
          </p:cNvSpPr>
          <p:nvPr>
            <p:ph idx="1"/>
          </p:nvPr>
        </p:nvSpPr>
        <p:spPr>
          <a:xfrm>
            <a:off x="685800" y="1143000"/>
            <a:ext cx="7772400" cy="5410200"/>
          </a:xfrm>
        </p:spPr>
        <p:txBody>
          <a:bodyPr>
            <a:normAutofit/>
          </a:bodyPr>
          <a:lstStyle/>
          <a:p>
            <a:pPr marL="457200" indent="-457200" fontAlgn="base">
              <a:lnSpc>
                <a:spcPct val="100000"/>
              </a:lnSpc>
              <a:spcBef>
                <a:spcPts val="0"/>
              </a:spcBef>
              <a:spcAft>
                <a:spcPts val="600"/>
              </a:spcAft>
              <a:buClr>
                <a:srgbClr val="FF99FF"/>
              </a:buClr>
              <a:buAutoNum type="alphaUcPeriod"/>
            </a:pPr>
            <a:r>
              <a:rPr lang="en-US" altLang="en-US" sz="3200" dirty="0">
                <a:solidFill>
                  <a:srgbClr val="FFFFFF"/>
                </a:solidFill>
                <a:latin typeface="Calibri" panose="020F0502020204030204" pitchFamily="34" charset="0"/>
              </a:rPr>
              <a:t>TRIBULATION</a:t>
            </a:r>
          </a:p>
          <a:p>
            <a:pPr marL="914400" lvl="1" indent="-457200" fontAlgn="base">
              <a:lnSpc>
                <a:spcPct val="100000"/>
              </a:lnSpc>
              <a:spcBef>
                <a:spcPts val="0"/>
              </a:spcBef>
              <a:spcAft>
                <a:spcPts val="600"/>
              </a:spcAft>
              <a:buClr>
                <a:srgbClr val="00FFFF"/>
              </a:buClr>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Rev. 11:3  (1260 days)</a:t>
            </a:r>
          </a:p>
          <a:p>
            <a:pPr marL="914400" lvl="1" indent="-457200" fontAlgn="base">
              <a:lnSpc>
                <a:spcPct val="100000"/>
              </a:lnSpc>
              <a:spcBef>
                <a:spcPts val="0"/>
              </a:spcBef>
              <a:spcAft>
                <a:spcPts val="600"/>
              </a:spcAft>
              <a:buClr>
                <a:srgbClr val="00FFFF"/>
              </a:buClr>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Rev. 11:2 (42 months)</a:t>
            </a:r>
          </a:p>
          <a:p>
            <a:pPr marL="914400" lvl="1" indent="-457200" fontAlgn="base">
              <a:lnSpc>
                <a:spcPct val="100000"/>
              </a:lnSpc>
              <a:spcBef>
                <a:spcPts val="0"/>
              </a:spcBef>
              <a:spcAft>
                <a:spcPts val="600"/>
              </a:spcAft>
              <a:buClr>
                <a:srgbClr val="00FFFF"/>
              </a:buClr>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1260 days / 42 months = 30 days per month</a:t>
            </a:r>
          </a:p>
          <a:p>
            <a:pPr marL="914400" lvl="1" indent="-457200" fontAlgn="base">
              <a:lnSpc>
                <a:spcPct val="100000"/>
              </a:lnSpc>
              <a:spcBef>
                <a:spcPts val="0"/>
              </a:spcBef>
              <a:spcAft>
                <a:spcPts val="600"/>
              </a:spcAft>
              <a:buClr>
                <a:srgbClr val="00FFFF"/>
              </a:buClr>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30 days x 12 months = 360 days per year</a:t>
            </a:r>
          </a:p>
          <a:p>
            <a:pPr marL="457200" indent="-457200" fontAlgn="base">
              <a:lnSpc>
                <a:spcPct val="100000"/>
              </a:lnSpc>
              <a:spcBef>
                <a:spcPts val="0"/>
              </a:spcBef>
              <a:spcAft>
                <a:spcPts val="600"/>
              </a:spcAft>
              <a:buClr>
                <a:srgbClr val="FF99FF"/>
              </a:buClr>
              <a:buFont typeface="Arial" panose="020B0604020202020204" pitchFamily="34" charset="0"/>
              <a:buAutoNum type="alphaUcPeriod"/>
            </a:pPr>
            <a:r>
              <a:rPr lang="en-US" altLang="en-US" sz="3200" dirty="0">
                <a:solidFill>
                  <a:srgbClr val="FFFFFF"/>
                </a:solidFill>
                <a:latin typeface="Calibri" panose="020F0502020204030204" pitchFamily="34" charset="0"/>
              </a:rPr>
              <a:t>THE FLOOD</a:t>
            </a:r>
          </a:p>
          <a:p>
            <a:pPr marL="914400" lvl="1" indent="-457200" fontAlgn="base">
              <a:lnSpc>
                <a:spcPct val="100000"/>
              </a:lnSpc>
              <a:spcBef>
                <a:spcPts val="0"/>
              </a:spcBef>
              <a:spcAft>
                <a:spcPts val="600"/>
              </a:spcAft>
              <a:buClr>
                <a:srgbClr val="00FFFF"/>
              </a:buClr>
              <a:buFont typeface="Arial" panose="020B0604020202020204" pitchFamily="34" charset="0"/>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Gen. 7:24 (150 days)</a:t>
            </a:r>
          </a:p>
          <a:p>
            <a:pPr marL="914400" lvl="1" indent="-457200" fontAlgn="base">
              <a:lnSpc>
                <a:spcPct val="100000"/>
              </a:lnSpc>
              <a:spcBef>
                <a:spcPts val="0"/>
              </a:spcBef>
              <a:spcAft>
                <a:spcPts val="600"/>
              </a:spcAft>
              <a:buClr>
                <a:srgbClr val="00FFFF"/>
              </a:buClr>
              <a:buFont typeface="Arial" panose="020B0604020202020204" pitchFamily="34" charset="0"/>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Gen. 7:11; 8:4 (5 months)</a:t>
            </a:r>
          </a:p>
          <a:p>
            <a:pPr marL="914400" lvl="1" indent="-457200" fontAlgn="base">
              <a:lnSpc>
                <a:spcPct val="100000"/>
              </a:lnSpc>
              <a:spcBef>
                <a:spcPts val="0"/>
              </a:spcBef>
              <a:spcAft>
                <a:spcPts val="600"/>
              </a:spcAft>
              <a:buClr>
                <a:srgbClr val="00FFFF"/>
              </a:buClr>
              <a:buFont typeface="Arial" panose="020B0604020202020204" pitchFamily="34" charset="0"/>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150 days / 5 months  = 30 days per month</a:t>
            </a:r>
          </a:p>
          <a:p>
            <a:pPr marL="914400" lvl="1" indent="-457200" fontAlgn="base">
              <a:lnSpc>
                <a:spcPct val="100000"/>
              </a:lnSpc>
              <a:spcBef>
                <a:spcPts val="0"/>
              </a:spcBef>
              <a:spcAft>
                <a:spcPts val="600"/>
              </a:spcAft>
              <a:buClr>
                <a:srgbClr val="00FFFF"/>
              </a:buClr>
              <a:buFont typeface="Arial" panose="020B0604020202020204" pitchFamily="34" charset="0"/>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30 days x 12 months = 360 days per year</a:t>
            </a:r>
          </a:p>
        </p:txBody>
      </p:sp>
    </p:spTree>
    <p:extLst>
      <p:ext uri="{BB962C8B-B14F-4D97-AF65-F5344CB8AC3E}">
        <p14:creationId xmlns:p14="http://schemas.microsoft.com/office/powerpoint/2010/main" val="1692743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a:extLst>
              <a:ext uri="{FF2B5EF4-FFF2-40B4-BE49-F238E27FC236}">
                <a16:creationId xmlns:a16="http://schemas.microsoft.com/office/drawing/2014/main" id="{7F5D400D-6201-4ACE-9D15-F647A78125D0}"/>
              </a:ext>
            </a:extLst>
          </p:cNvPr>
          <p:cNvSpPr>
            <a:spLocks noGrp="1" noChangeArrowheads="1"/>
          </p:cNvSpPr>
          <p:nvPr>
            <p:ph type="body" idx="4294967295"/>
          </p:nvPr>
        </p:nvSpPr>
        <p:spPr>
          <a:xfrm>
            <a:off x="685800" y="1066800"/>
            <a:ext cx="8229600" cy="5257800"/>
          </a:xfrm>
        </p:spPr>
        <p:txBody>
          <a:bodyPr>
            <a:noAutofit/>
          </a:bodyPr>
          <a:lstStyle/>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Focus = Jews &amp; Jerusalem (v.24b)</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490 year period of time (v.24a)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360-day years</a:t>
            </a:r>
          </a:p>
          <a:p>
            <a:pPr marL="684213" indent="-684213" fontAlgn="base">
              <a:lnSpc>
                <a:spcPct val="100000"/>
              </a:lnSpc>
              <a:spcBef>
                <a:spcPts val="0"/>
              </a:spcBef>
              <a:spcAft>
                <a:spcPts val="600"/>
              </a:spcAft>
              <a:buClr>
                <a:srgbClr val="00FFFF"/>
              </a:buClr>
              <a:buFontTx/>
              <a:buAutoNum type="arabicPeriod"/>
            </a:pP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6 prophecies WILL BE fulfilled (v.24c)</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March 5, 444 BC prophecy begins (25a)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483 years elapse between beginning of prophecy &amp; Palm Sunday (25b)</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Gap between 483</a:t>
            </a:r>
            <a:r>
              <a:rPr lang="en-US" alt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rPr>
              <a:t>rd</a:t>
            </a: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 &amp; 484</a:t>
            </a:r>
            <a:r>
              <a:rPr lang="en-US" alt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rPr>
              <a:t>th</a:t>
            </a: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 year (26)</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Final 7 years = future Tribulation period (27)</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 9:27  Overview of Tribulation </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Daniel 9:27 = Revelation 6-19</a:t>
            </a:r>
          </a:p>
        </p:txBody>
      </p:sp>
      <p:sp>
        <p:nvSpPr>
          <p:cNvPr id="3078" name="Rectangle 3">
            <a:extLst>
              <a:ext uri="{FF2B5EF4-FFF2-40B4-BE49-F238E27FC236}">
                <a16:creationId xmlns:a16="http://schemas.microsoft.com/office/drawing/2014/main" id="{FA392683-B38F-4A79-B323-65D0DEF1999F}"/>
              </a:ext>
            </a:extLst>
          </p:cNvPr>
          <p:cNvSpPr>
            <a:spLocks noGrp="1" noChangeArrowheads="1"/>
          </p:cNvSpPr>
          <p:nvPr>
            <p:ph type="title" idx="4294967295"/>
          </p:nvPr>
        </p:nvSpPr>
        <p:spPr>
          <a:xfrm>
            <a:off x="838200" y="228600"/>
            <a:ext cx="7467600" cy="685800"/>
          </a:xfrm>
        </p:spPr>
        <p:txBody>
          <a:bodyPr>
            <a:noAutofit/>
          </a:bodyPr>
          <a:lstStyle/>
          <a:p>
            <a:pPr algn="ct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The Seventy Weeks Prophecy 10 FACTS</a:t>
            </a:r>
          </a:p>
        </p:txBody>
      </p:sp>
    </p:spTree>
    <p:extLst>
      <p:ext uri="{BB962C8B-B14F-4D97-AF65-F5344CB8AC3E}">
        <p14:creationId xmlns:p14="http://schemas.microsoft.com/office/powerpoint/2010/main" val="3763199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367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9:24 (NASB)</a:t>
            </a:r>
          </a:p>
          <a:p>
            <a:pPr algn="just">
              <a:spcAft>
                <a:spcPts val="1000"/>
              </a:spcAft>
            </a:pPr>
            <a:r>
              <a:rPr lang="en-US" sz="320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Seventy weeks have been decreed for your people and your holy city, </a:t>
            </a:r>
            <a:r>
              <a:rPr lang="en-US" sz="3200" b="1" u="sng" dirty="0">
                <a:solidFill>
                  <a:srgbClr val="FFFFCC"/>
                </a:solidFill>
                <a:effectLst>
                  <a:outerShdw blurRad="38100" dist="38100" dir="2700000" algn="tl">
                    <a:srgbClr val="000000">
                      <a:alpha val="43137"/>
                    </a:srgbClr>
                  </a:outerShdw>
                </a:effectLst>
                <a:latin typeface="+mn-lt"/>
                <a:cs typeface="Times New Roman" panose="02020603050405020304" pitchFamily="18" charset="0"/>
              </a:rPr>
              <a:t>to finish the transgression, to make an end of sin, to make atonement for iniquity, to bring in everlasting righteousness, to seal up vision and prophecy and to anoint the most holy place</a:t>
            </a:r>
            <a:r>
              <a:rPr lang="en-US" sz="320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a:t>
            </a:r>
          </a:p>
        </p:txBody>
      </p:sp>
    </p:spTree>
    <p:extLst>
      <p:ext uri="{BB962C8B-B14F-4D97-AF65-F5344CB8AC3E}">
        <p14:creationId xmlns:p14="http://schemas.microsoft.com/office/powerpoint/2010/main" val="872478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a:extLst>
              <a:ext uri="{FF2B5EF4-FFF2-40B4-BE49-F238E27FC236}">
                <a16:creationId xmlns:a16="http://schemas.microsoft.com/office/drawing/2014/main" id="{070BA06A-50C7-40C3-9335-0FF35FE4003B}"/>
              </a:ext>
            </a:extLst>
          </p:cNvPr>
          <p:cNvSpPr>
            <a:spLocks noGrp="1" noChangeArrowheads="1"/>
          </p:cNvSpPr>
          <p:nvPr>
            <p:ph type="title"/>
          </p:nvPr>
        </p:nvSpPr>
        <p:spPr>
          <a:xfrm>
            <a:off x="381000" y="228600"/>
            <a:ext cx="8382000" cy="838200"/>
          </a:xfrm>
        </p:spPr>
        <p:txBody>
          <a:bodyPr>
            <a:normAutofit/>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6 Prophecies WILL BE fulfilled V.24c</a:t>
            </a:r>
          </a:p>
        </p:txBody>
      </p:sp>
      <p:sp>
        <p:nvSpPr>
          <p:cNvPr id="13318" name="Rectangle 3">
            <a:extLst>
              <a:ext uri="{FF2B5EF4-FFF2-40B4-BE49-F238E27FC236}">
                <a16:creationId xmlns:a16="http://schemas.microsoft.com/office/drawing/2014/main" id="{5BCBE21D-F721-4061-838F-377D9DB26B4A}"/>
              </a:ext>
            </a:extLst>
          </p:cNvPr>
          <p:cNvSpPr>
            <a:spLocks noGrp="1" noChangeArrowheads="1"/>
          </p:cNvSpPr>
          <p:nvPr>
            <p:ph idx="1"/>
          </p:nvPr>
        </p:nvSpPr>
        <p:spPr>
          <a:xfrm>
            <a:off x="952500" y="1143000"/>
            <a:ext cx="7239000" cy="3962400"/>
          </a:xfrm>
        </p:spPr>
        <p:txBody>
          <a:bodyPr/>
          <a:lstStyle/>
          <a:p>
            <a:pPr marL="457200" lvl="1" indent="-457200" fontAlgn="base">
              <a:lnSpc>
                <a:spcPct val="100000"/>
              </a:lnSpc>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finish transgression”</a:t>
            </a:r>
          </a:p>
          <a:p>
            <a:pPr marL="457200" lvl="1" indent="-457200" fontAlgn="base">
              <a:lnSpc>
                <a:spcPct val="100000"/>
              </a:lnSpc>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make an end of sin”</a:t>
            </a:r>
          </a:p>
          <a:p>
            <a:pPr marL="457200" lvl="1" indent="-457200" fontAlgn="base">
              <a:lnSpc>
                <a:spcPct val="100000"/>
              </a:lnSpc>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make atonement for iniquity”</a:t>
            </a:r>
          </a:p>
          <a:p>
            <a:pPr marL="457200" lvl="1" indent="-457200" fontAlgn="base">
              <a:lnSpc>
                <a:spcPct val="100000"/>
              </a:lnSpc>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bring in everlasting righteousness”</a:t>
            </a:r>
          </a:p>
          <a:p>
            <a:pPr marL="457200" lvl="1" indent="-457200" fontAlgn="base">
              <a:lnSpc>
                <a:spcPct val="100000"/>
              </a:lnSpc>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seal up vision and prophecy”</a:t>
            </a:r>
          </a:p>
          <a:p>
            <a:pPr marL="457200" lvl="1" indent="-457200" fontAlgn="base">
              <a:lnSpc>
                <a:spcPct val="100000"/>
              </a:lnSpc>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anoint the most holy place”</a:t>
            </a:r>
          </a:p>
        </p:txBody>
      </p:sp>
      <p:sp>
        <p:nvSpPr>
          <p:cNvPr id="13319" name="Text Box 4">
            <a:extLst>
              <a:ext uri="{FF2B5EF4-FFF2-40B4-BE49-F238E27FC236}">
                <a16:creationId xmlns:a16="http://schemas.microsoft.com/office/drawing/2014/main" id="{088071B1-480B-489F-9529-37FE89CC2373}"/>
              </a:ext>
            </a:extLst>
          </p:cNvPr>
          <p:cNvSpPr txBox="1">
            <a:spLocks noChangeArrowheads="1"/>
          </p:cNvSpPr>
          <p:nvPr/>
        </p:nvSpPr>
        <p:spPr bwMode="auto">
          <a:xfrm>
            <a:off x="876300" y="5867400"/>
            <a:ext cx="739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eaLnBrk="1" hangingPunct="1">
              <a:spcBef>
                <a:spcPct val="50000"/>
              </a:spcBef>
            </a:pPr>
            <a:r>
              <a:rPr lang="en-US" altLang="en-US" sz="2400" dirty="0">
                <a:solidFill>
                  <a:srgbClr val="FFFFFF"/>
                </a:solidFill>
                <a:latin typeface="Calibri" panose="020F0502020204030204" pitchFamily="34" charset="0"/>
              </a:rPr>
              <a:t>Arnold </a:t>
            </a:r>
            <a:r>
              <a:rPr lang="en-US" altLang="en-US" sz="2400" dirty="0" err="1">
                <a:solidFill>
                  <a:srgbClr val="FFFFFF"/>
                </a:solidFill>
                <a:latin typeface="Calibri" panose="020F0502020204030204" pitchFamily="34" charset="0"/>
              </a:rPr>
              <a:t>Fructenbaum</a:t>
            </a:r>
            <a:r>
              <a:rPr lang="en-US" altLang="en-US" sz="2400" dirty="0">
                <a:solidFill>
                  <a:srgbClr val="FFFFFF"/>
                </a:solidFill>
                <a:latin typeface="Calibri" panose="020F0502020204030204" pitchFamily="34" charset="0"/>
              </a:rPr>
              <a:t>, </a:t>
            </a:r>
            <a:r>
              <a:rPr lang="en-US" altLang="en-US" sz="2400" i="1" dirty="0">
                <a:solidFill>
                  <a:srgbClr val="FFFFFF"/>
                </a:solidFill>
                <a:latin typeface="Calibri" panose="020F0502020204030204" pitchFamily="34" charset="0"/>
              </a:rPr>
              <a:t>Footsteps of the Messiah, </a:t>
            </a:r>
            <a:r>
              <a:rPr lang="en-US" altLang="en-US" sz="2400" dirty="0">
                <a:solidFill>
                  <a:srgbClr val="FFFFFF"/>
                </a:solidFill>
                <a:latin typeface="Calibri" panose="020F0502020204030204" pitchFamily="34" charset="0"/>
              </a:rPr>
              <a:t>p.191-4</a:t>
            </a:r>
          </a:p>
        </p:txBody>
      </p:sp>
      <p:pic>
        <p:nvPicPr>
          <p:cNvPr id="2" name="Picture 1">
            <a:extLst>
              <a:ext uri="{FF2B5EF4-FFF2-40B4-BE49-F238E27FC236}">
                <a16:creationId xmlns:a16="http://schemas.microsoft.com/office/drawing/2014/main" id="{5CA5EDB0-126D-4151-BAEA-93F96A755C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3255" y="152400"/>
            <a:ext cx="684945" cy="9144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a:extLst>
              <a:ext uri="{FF2B5EF4-FFF2-40B4-BE49-F238E27FC236}">
                <a16:creationId xmlns:a16="http://schemas.microsoft.com/office/drawing/2014/main" id="{7F5D400D-6201-4ACE-9D15-F647A78125D0}"/>
              </a:ext>
            </a:extLst>
          </p:cNvPr>
          <p:cNvSpPr>
            <a:spLocks noGrp="1" noChangeArrowheads="1"/>
          </p:cNvSpPr>
          <p:nvPr>
            <p:ph type="body" idx="4294967295"/>
          </p:nvPr>
        </p:nvSpPr>
        <p:spPr>
          <a:xfrm>
            <a:off x="685800" y="1066800"/>
            <a:ext cx="8229600" cy="5257800"/>
          </a:xfrm>
        </p:spPr>
        <p:txBody>
          <a:bodyPr>
            <a:noAutofit/>
          </a:bodyPr>
          <a:lstStyle/>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Focus = Jews &amp; Jerusalem (v.24b)</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490 year period of time (v.24a)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360-day years</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6 prophecies WILL BE fulfilled (v.24c)</a:t>
            </a:r>
          </a:p>
          <a:p>
            <a:pPr marL="684213" indent="-684213" fontAlgn="base">
              <a:lnSpc>
                <a:spcPct val="100000"/>
              </a:lnSpc>
              <a:spcBef>
                <a:spcPts val="0"/>
              </a:spcBef>
              <a:spcAft>
                <a:spcPts val="600"/>
              </a:spcAft>
              <a:buClr>
                <a:srgbClr val="00FFFF"/>
              </a:buClr>
              <a:buFontTx/>
              <a:buAutoNum type="arabicPeriod"/>
            </a:pP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March 5, 444 BC prophecy begins (25a)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483 years elapse between beginning of prophecy &amp; Palm Sunday (25b)</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Gap between 483</a:t>
            </a:r>
            <a:r>
              <a:rPr lang="en-US" alt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rPr>
              <a:t>rd</a:t>
            </a: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 &amp; 484</a:t>
            </a:r>
            <a:r>
              <a:rPr lang="en-US" alt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rPr>
              <a:t>th</a:t>
            </a: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 year (26)</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Final 7 years = future Tribulation period (27)</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 9:27  Overview of Tribulation </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Daniel 9:27 = Revelation 6-19</a:t>
            </a:r>
          </a:p>
        </p:txBody>
      </p:sp>
      <p:sp>
        <p:nvSpPr>
          <p:cNvPr id="3078" name="Rectangle 3">
            <a:extLst>
              <a:ext uri="{FF2B5EF4-FFF2-40B4-BE49-F238E27FC236}">
                <a16:creationId xmlns:a16="http://schemas.microsoft.com/office/drawing/2014/main" id="{FA392683-B38F-4A79-B323-65D0DEF1999F}"/>
              </a:ext>
            </a:extLst>
          </p:cNvPr>
          <p:cNvSpPr>
            <a:spLocks noGrp="1" noChangeArrowheads="1"/>
          </p:cNvSpPr>
          <p:nvPr>
            <p:ph type="title" idx="4294967295"/>
          </p:nvPr>
        </p:nvSpPr>
        <p:spPr>
          <a:xfrm>
            <a:off x="838200" y="228600"/>
            <a:ext cx="7467600" cy="685800"/>
          </a:xfrm>
        </p:spPr>
        <p:txBody>
          <a:bodyPr>
            <a:noAutofit/>
          </a:bodyPr>
          <a:lstStyle/>
          <a:p>
            <a:pPr algn="ct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The Seventy Weeks Prophecy 10 FACTS</a:t>
            </a:r>
          </a:p>
        </p:txBody>
      </p:sp>
    </p:spTree>
    <p:extLst>
      <p:ext uri="{BB962C8B-B14F-4D97-AF65-F5344CB8AC3E}">
        <p14:creationId xmlns:p14="http://schemas.microsoft.com/office/powerpoint/2010/main" val="1332681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2" descr="http://www.softwareag.com/blog/reality_check/wp-content/uploads/2013/06/Stopwatch_02.png">
            <a:extLst>
              <a:ext uri="{FF2B5EF4-FFF2-40B4-BE49-F238E27FC236}">
                <a16:creationId xmlns:a16="http://schemas.microsoft.com/office/drawing/2014/main" id="{BC604DA6-BB3D-41ED-BA30-9962A2900EC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62200" y="152400"/>
            <a:ext cx="470535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6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40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9:25 (NASB)</a:t>
            </a:r>
          </a:p>
          <a:p>
            <a:pPr algn="just">
              <a:spcAft>
                <a:spcPts val="1000"/>
              </a:spcAft>
            </a:pPr>
            <a:r>
              <a:rPr lang="en-US" sz="3600" dirty="0">
                <a:solidFill>
                  <a:schemeClr val="bg1"/>
                </a:solidFill>
                <a:effectLst>
                  <a:outerShdw blurRad="38100" dist="38100" dir="2700000" algn="tl">
                    <a:srgbClr val="000000">
                      <a:alpha val="43137"/>
                    </a:srgbClr>
                  </a:outerShdw>
                </a:effectLst>
                <a:latin typeface="+mn-lt"/>
              </a:rPr>
              <a:t>So you are to know and discern </a:t>
            </a:r>
            <a:r>
              <a:rPr lang="en-US" sz="3600" i="1" dirty="0">
                <a:solidFill>
                  <a:schemeClr val="bg1"/>
                </a:solidFill>
                <a:effectLst>
                  <a:outerShdw blurRad="38100" dist="38100" dir="2700000" algn="tl">
                    <a:srgbClr val="000000">
                      <a:alpha val="43137"/>
                    </a:srgbClr>
                  </a:outerShdw>
                </a:effectLst>
                <a:latin typeface="+mn-lt"/>
              </a:rPr>
              <a:t>that</a:t>
            </a:r>
            <a:r>
              <a:rPr lang="en-US" sz="3600" dirty="0">
                <a:solidFill>
                  <a:schemeClr val="bg1"/>
                </a:solidFill>
                <a:effectLst>
                  <a:outerShdw blurRad="38100" dist="38100" dir="2700000" algn="tl">
                    <a:srgbClr val="000000">
                      <a:alpha val="43137"/>
                    </a:srgbClr>
                  </a:outerShdw>
                </a:effectLst>
                <a:latin typeface="+mn-lt"/>
              </a:rPr>
              <a:t> </a:t>
            </a:r>
            <a:r>
              <a:rPr lang="en-US" sz="3600" b="1" u="sng" dirty="0">
                <a:solidFill>
                  <a:srgbClr val="FFFFCC"/>
                </a:solidFill>
                <a:effectLst>
                  <a:outerShdw blurRad="38100" dist="38100" dir="2700000" algn="tl">
                    <a:srgbClr val="000000">
                      <a:alpha val="43137"/>
                    </a:srgbClr>
                  </a:outerShdw>
                </a:effectLst>
                <a:latin typeface="+mn-lt"/>
              </a:rPr>
              <a:t>from the issuing of a decree to restore and rebuild Jerusalem</a:t>
            </a:r>
            <a:r>
              <a:rPr lang="en-US" sz="3600" dirty="0">
                <a:solidFill>
                  <a:schemeClr val="bg1"/>
                </a:solidFill>
                <a:effectLst>
                  <a:outerShdw blurRad="38100" dist="38100" dir="2700000" algn="tl">
                    <a:srgbClr val="000000">
                      <a:alpha val="43137"/>
                    </a:srgbClr>
                  </a:outerShdw>
                </a:effectLst>
                <a:latin typeface="+mn-lt"/>
              </a:rPr>
              <a:t> until Messiah the Prince </a:t>
            </a:r>
            <a:r>
              <a:rPr lang="en-US" sz="3600" i="1" dirty="0">
                <a:solidFill>
                  <a:schemeClr val="bg1"/>
                </a:solidFill>
                <a:effectLst>
                  <a:outerShdw blurRad="38100" dist="38100" dir="2700000" algn="tl">
                    <a:srgbClr val="000000">
                      <a:alpha val="43137"/>
                    </a:srgbClr>
                  </a:outerShdw>
                </a:effectLst>
                <a:latin typeface="+mn-lt"/>
              </a:rPr>
              <a:t>there will be</a:t>
            </a:r>
            <a:r>
              <a:rPr lang="en-US" sz="3600" dirty="0">
                <a:solidFill>
                  <a:schemeClr val="bg1"/>
                </a:solidFill>
                <a:effectLst>
                  <a:outerShdw blurRad="38100" dist="38100" dir="2700000" algn="tl">
                    <a:srgbClr val="000000">
                      <a:alpha val="43137"/>
                    </a:srgbClr>
                  </a:outerShdw>
                </a:effectLst>
                <a:latin typeface="+mn-lt"/>
              </a:rPr>
              <a:t> seven weeks and sixty-two weeks; it will be built again, with plaza and moat, even in times of distress.</a:t>
            </a:r>
          </a:p>
        </p:txBody>
      </p:sp>
    </p:spTree>
    <p:extLst>
      <p:ext uri="{BB962C8B-B14F-4D97-AF65-F5344CB8AC3E}">
        <p14:creationId xmlns:p14="http://schemas.microsoft.com/office/powerpoint/2010/main" val="216561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349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Nehemiah 2:1 (NASB)</a:t>
            </a:r>
          </a:p>
          <a:p>
            <a:pPr algn="just">
              <a:spcAft>
                <a:spcPts val="1000"/>
              </a:spcAft>
            </a:pPr>
            <a:r>
              <a:rPr lang="en-US" sz="3600" dirty="0">
                <a:solidFill>
                  <a:schemeClr val="bg1"/>
                </a:solidFill>
                <a:effectLst>
                  <a:outerShdw blurRad="38100" dist="38100" dir="2700000" algn="tl">
                    <a:srgbClr val="000000">
                      <a:alpha val="43137"/>
                    </a:srgbClr>
                  </a:outerShdw>
                </a:effectLst>
                <a:latin typeface="+mn-lt"/>
              </a:rPr>
              <a:t>And it came about </a:t>
            </a:r>
            <a:r>
              <a:rPr lang="en-US" sz="3600" b="1" u="sng" dirty="0">
                <a:solidFill>
                  <a:srgbClr val="FFFFCC"/>
                </a:solidFill>
                <a:effectLst>
                  <a:outerShdw blurRad="38100" dist="38100" dir="2700000" algn="tl">
                    <a:srgbClr val="000000">
                      <a:alpha val="43137"/>
                    </a:srgbClr>
                  </a:outerShdw>
                </a:effectLst>
                <a:latin typeface="+mn-lt"/>
              </a:rPr>
              <a:t>in the month Nisan, in the twentieth year of King Artaxerxes</a:t>
            </a:r>
            <a:r>
              <a:rPr lang="en-US" sz="3600" dirty="0">
                <a:solidFill>
                  <a:schemeClr val="bg1"/>
                </a:solidFill>
                <a:effectLst>
                  <a:outerShdw blurRad="38100" dist="38100" dir="2700000" algn="tl">
                    <a:srgbClr val="000000">
                      <a:alpha val="43137"/>
                    </a:srgbClr>
                  </a:outerShdw>
                </a:effectLst>
                <a:latin typeface="+mn-lt"/>
              </a:rPr>
              <a:t>, that wine was before him, and I took up the wine and gave it to the king. Now I had not been sad in his presence. </a:t>
            </a:r>
          </a:p>
        </p:txBody>
      </p:sp>
    </p:spTree>
    <p:extLst>
      <p:ext uri="{BB962C8B-B14F-4D97-AF65-F5344CB8AC3E}">
        <p14:creationId xmlns:p14="http://schemas.microsoft.com/office/powerpoint/2010/main" val="1357152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a:extLst>
              <a:ext uri="{FF2B5EF4-FFF2-40B4-BE49-F238E27FC236}">
                <a16:creationId xmlns:a16="http://schemas.microsoft.com/office/drawing/2014/main" id="{7F5D400D-6201-4ACE-9D15-F647A78125D0}"/>
              </a:ext>
            </a:extLst>
          </p:cNvPr>
          <p:cNvSpPr>
            <a:spLocks noGrp="1" noChangeArrowheads="1"/>
          </p:cNvSpPr>
          <p:nvPr>
            <p:ph type="body" idx="4294967295"/>
          </p:nvPr>
        </p:nvSpPr>
        <p:spPr>
          <a:xfrm>
            <a:off x="685800" y="1066800"/>
            <a:ext cx="8229600" cy="5257800"/>
          </a:xfrm>
        </p:spPr>
        <p:txBody>
          <a:bodyPr>
            <a:noAutofit/>
          </a:bodyPr>
          <a:lstStyle/>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Focus = Jews &amp; Jerusalem (v.24b)</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490 year period of time (v.24a)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360-day years</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6 prophecies WILL BE fulfilled (v.24c)</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March 5, 444 BC prophecy begins (25a)</a:t>
            </a:r>
          </a:p>
          <a:p>
            <a:pPr marL="684213" indent="-684213" fontAlgn="base">
              <a:lnSpc>
                <a:spcPct val="100000"/>
              </a:lnSpc>
              <a:spcBef>
                <a:spcPts val="0"/>
              </a:spcBef>
              <a:spcAft>
                <a:spcPts val="600"/>
              </a:spcAft>
              <a:buClr>
                <a:srgbClr val="00FFFF"/>
              </a:buClr>
              <a:buFontTx/>
              <a:buAutoNum type="arabicPeriod"/>
            </a:pP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483 years elapse between beginning of prophecy &amp; Palm Sunday (25b)</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Gap between 483</a:t>
            </a:r>
            <a:r>
              <a:rPr lang="en-US" alt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rPr>
              <a:t>rd</a:t>
            </a: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 &amp; 484</a:t>
            </a:r>
            <a:r>
              <a:rPr lang="en-US" alt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rPr>
              <a:t>th</a:t>
            </a: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 year (26)</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Final 7 years = future Tribulation period (27)</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 9:27  Overview of Tribulation </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Daniel 9:27 = Revelation 6-19</a:t>
            </a:r>
          </a:p>
        </p:txBody>
      </p:sp>
      <p:sp>
        <p:nvSpPr>
          <p:cNvPr id="3078" name="Rectangle 3">
            <a:extLst>
              <a:ext uri="{FF2B5EF4-FFF2-40B4-BE49-F238E27FC236}">
                <a16:creationId xmlns:a16="http://schemas.microsoft.com/office/drawing/2014/main" id="{FA392683-B38F-4A79-B323-65D0DEF1999F}"/>
              </a:ext>
            </a:extLst>
          </p:cNvPr>
          <p:cNvSpPr>
            <a:spLocks noGrp="1" noChangeArrowheads="1"/>
          </p:cNvSpPr>
          <p:nvPr>
            <p:ph type="title" idx="4294967295"/>
          </p:nvPr>
        </p:nvSpPr>
        <p:spPr>
          <a:xfrm>
            <a:off x="838200" y="228600"/>
            <a:ext cx="7467600" cy="685800"/>
          </a:xfrm>
        </p:spPr>
        <p:txBody>
          <a:bodyPr>
            <a:noAutofit/>
          </a:bodyPr>
          <a:lstStyle/>
          <a:p>
            <a:pPr algn="ct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The Seventy Weeks Prophecy 10 FACTS</a:t>
            </a:r>
          </a:p>
        </p:txBody>
      </p:sp>
    </p:spTree>
    <p:extLst>
      <p:ext uri="{BB962C8B-B14F-4D97-AF65-F5344CB8AC3E}">
        <p14:creationId xmlns:p14="http://schemas.microsoft.com/office/powerpoint/2010/main" val="3708762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40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9:25 (NASB)</a:t>
            </a:r>
          </a:p>
          <a:p>
            <a:pPr algn="just">
              <a:spcAft>
                <a:spcPts val="1000"/>
              </a:spcAft>
            </a:pPr>
            <a:r>
              <a:rPr lang="en-US" sz="3600" dirty="0">
                <a:solidFill>
                  <a:schemeClr val="bg1"/>
                </a:solidFill>
                <a:effectLst>
                  <a:outerShdw blurRad="38100" dist="38100" dir="2700000" algn="tl">
                    <a:srgbClr val="000000">
                      <a:alpha val="43137"/>
                    </a:srgbClr>
                  </a:outerShdw>
                </a:effectLst>
                <a:latin typeface="+mn-lt"/>
              </a:rPr>
              <a:t>So you are to know and discern </a:t>
            </a:r>
            <a:r>
              <a:rPr lang="en-US" sz="3600" i="1" dirty="0">
                <a:solidFill>
                  <a:schemeClr val="bg1"/>
                </a:solidFill>
                <a:effectLst>
                  <a:outerShdw blurRad="38100" dist="38100" dir="2700000" algn="tl">
                    <a:srgbClr val="000000">
                      <a:alpha val="43137"/>
                    </a:srgbClr>
                  </a:outerShdw>
                </a:effectLst>
                <a:latin typeface="+mn-lt"/>
              </a:rPr>
              <a:t>that</a:t>
            </a:r>
            <a:r>
              <a:rPr lang="en-US" sz="3600" dirty="0">
                <a:solidFill>
                  <a:schemeClr val="bg1"/>
                </a:solidFill>
                <a:effectLst>
                  <a:outerShdw blurRad="38100" dist="38100" dir="2700000" algn="tl">
                    <a:srgbClr val="000000">
                      <a:alpha val="43137"/>
                    </a:srgbClr>
                  </a:outerShdw>
                </a:effectLst>
                <a:latin typeface="+mn-lt"/>
              </a:rPr>
              <a:t> from the issuing of a decree to restore and rebuild Jerusalem </a:t>
            </a:r>
            <a:r>
              <a:rPr lang="en-US" sz="3600" b="1" u="sng" dirty="0">
                <a:solidFill>
                  <a:srgbClr val="FFFFCC"/>
                </a:solidFill>
                <a:effectLst>
                  <a:outerShdw blurRad="38100" dist="38100" dir="2700000" algn="tl">
                    <a:srgbClr val="000000">
                      <a:alpha val="43137"/>
                    </a:srgbClr>
                  </a:outerShdw>
                </a:effectLst>
                <a:latin typeface="+mn-lt"/>
              </a:rPr>
              <a:t>until Messiah the Prince there will be seven weeks and sixty-two weeks</a:t>
            </a:r>
            <a:r>
              <a:rPr lang="en-US" sz="3600" dirty="0">
                <a:solidFill>
                  <a:schemeClr val="bg1"/>
                </a:solidFill>
                <a:effectLst>
                  <a:outerShdw blurRad="38100" dist="38100" dir="2700000" algn="tl">
                    <a:srgbClr val="000000">
                      <a:alpha val="43137"/>
                    </a:srgbClr>
                  </a:outerShdw>
                </a:effectLst>
                <a:latin typeface="+mn-lt"/>
              </a:rPr>
              <a:t>; it will be built again, with plaza and moat, even in times of distress.</a:t>
            </a:r>
          </a:p>
        </p:txBody>
      </p:sp>
    </p:spTree>
    <p:extLst>
      <p:ext uri="{BB962C8B-B14F-4D97-AF65-F5344CB8AC3E}">
        <p14:creationId xmlns:p14="http://schemas.microsoft.com/office/powerpoint/2010/main" val="1529899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368550" y="228600"/>
            <a:ext cx="4406900" cy="685800"/>
          </a:xfrm>
        </p:spPr>
        <p:txBody>
          <a:bodyPr>
            <a:normAutofit/>
          </a:bodyPr>
          <a:lstStyle/>
          <a:p>
            <a:pPr algn="ctr"/>
            <a:r>
              <a:rPr lang="en-US" altLang="en-US" sz="4000" kern="0" dirty="0">
                <a:solidFill>
                  <a:srgbClr val="00FFFF"/>
                </a:solidFill>
                <a:effectLst>
                  <a:outerShdw blurRad="38100" dist="38100" dir="2700000" algn="tl">
                    <a:srgbClr val="000000">
                      <a:alpha val="43137"/>
                    </a:srgbClr>
                  </a:outerShdw>
                </a:effectLst>
                <a:latin typeface="Calibri" panose="020F0502020204030204" pitchFamily="34" charset="0"/>
              </a:rPr>
              <a:t>Chapter 9 Outline</a:t>
            </a:r>
          </a:p>
        </p:txBody>
      </p:sp>
      <p:sp>
        <p:nvSpPr>
          <p:cNvPr id="19459" name="Rectangle 3"/>
          <p:cNvSpPr>
            <a:spLocks noGrp="1" noChangeArrowheads="1"/>
          </p:cNvSpPr>
          <p:nvPr>
            <p:ph type="body" idx="1"/>
          </p:nvPr>
        </p:nvSpPr>
        <p:spPr>
          <a:xfrm>
            <a:off x="1257300" y="1143000"/>
            <a:ext cx="7048500" cy="3657600"/>
          </a:xfrm>
        </p:spPr>
        <p:txBody>
          <a:bodyPr>
            <a:noAutofit/>
          </a:bodyPr>
          <a:lstStyle/>
          <a:p>
            <a:pPr marL="573088" indent="-573088">
              <a:lnSpc>
                <a:spcPct val="100000"/>
              </a:lnSpc>
              <a:spcBef>
                <a:spcPts val="0"/>
              </a:spcBef>
              <a:spcAft>
                <a:spcPts val="3600"/>
              </a:spcAft>
              <a:buClr>
                <a:srgbClr val="00FFFF"/>
              </a:buClr>
              <a:buSzPct val="100000"/>
              <a:buFont typeface="+mj-lt"/>
              <a:buAutoNum type="romanUcPeriod"/>
              <a:defRPr/>
            </a:pPr>
            <a:r>
              <a:rPr lang="en-US" altLang="en-US" sz="3200" dirty="0">
                <a:solidFill>
                  <a:schemeClr val="bg1"/>
                </a:solidFill>
                <a:effectLst>
                  <a:outerShdw blurRad="38100" dist="38100" dir="2700000" algn="tl">
                    <a:srgbClr val="000000">
                      <a:alpha val="43137"/>
                    </a:srgbClr>
                  </a:outerShdw>
                </a:effectLst>
              </a:rPr>
              <a:t>The Setting (1-2)</a:t>
            </a:r>
          </a:p>
          <a:p>
            <a:pPr marL="573088" indent="-573088">
              <a:lnSpc>
                <a:spcPct val="100000"/>
              </a:lnSpc>
              <a:spcBef>
                <a:spcPts val="0"/>
              </a:spcBef>
              <a:spcAft>
                <a:spcPts val="3600"/>
              </a:spcAft>
              <a:buClr>
                <a:srgbClr val="00FFFF"/>
              </a:buClr>
              <a:buSzPct val="100000"/>
              <a:buFont typeface="+mj-lt"/>
              <a:buAutoNum type="romanUcPeriod"/>
              <a:defRPr/>
            </a:pPr>
            <a:r>
              <a:rPr lang="en-US" altLang="en-US" sz="3200" dirty="0">
                <a:solidFill>
                  <a:schemeClr val="bg1"/>
                </a:solidFill>
                <a:effectLst>
                  <a:outerShdw blurRad="38100" dist="38100" dir="2700000" algn="tl">
                    <a:srgbClr val="000000">
                      <a:alpha val="43137"/>
                    </a:srgbClr>
                  </a:outerShdw>
                </a:effectLst>
              </a:rPr>
              <a:t>Daniel’s prayer (3-19)</a:t>
            </a:r>
          </a:p>
          <a:p>
            <a:pPr marL="573088" indent="-573088">
              <a:lnSpc>
                <a:spcPct val="100000"/>
              </a:lnSpc>
              <a:spcBef>
                <a:spcPts val="0"/>
              </a:spcBef>
              <a:spcAft>
                <a:spcPts val="3600"/>
              </a:spcAft>
              <a:buClr>
                <a:srgbClr val="00FFFF"/>
              </a:buClr>
              <a:buSzPct val="100000"/>
              <a:buFont typeface="+mj-lt"/>
              <a:buAutoNum type="romanUcPeriod"/>
              <a:defRPr/>
            </a:pPr>
            <a:r>
              <a:rPr lang="en-US" altLang="en-US" sz="3200" dirty="0">
                <a:solidFill>
                  <a:schemeClr val="bg1"/>
                </a:solidFill>
                <a:effectLst>
                  <a:outerShdw blurRad="38100" dist="38100" dir="2700000" algn="tl">
                    <a:srgbClr val="000000">
                      <a:alpha val="43137"/>
                    </a:srgbClr>
                  </a:outerShdw>
                </a:effectLst>
              </a:rPr>
              <a:t>Gabriel’s arrival (20-23)</a:t>
            </a:r>
          </a:p>
          <a:p>
            <a:pPr marL="573088" indent="-573088">
              <a:lnSpc>
                <a:spcPct val="100000"/>
              </a:lnSpc>
              <a:spcBef>
                <a:spcPts val="0"/>
              </a:spcBef>
              <a:spcAft>
                <a:spcPts val="3600"/>
              </a:spcAft>
              <a:buClr>
                <a:srgbClr val="00FFFF"/>
              </a:buClr>
              <a:buSzPct val="100000"/>
              <a:buFont typeface="+mj-lt"/>
              <a:buAutoNum type="romanUcPeriod"/>
              <a:defRPr/>
            </a:pPr>
            <a:r>
              <a:rPr lang="en-US" alt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The Seventy Weeks Prophecy (24-27)</a:t>
            </a:r>
          </a:p>
        </p:txBody>
      </p:sp>
      <p:pic>
        <p:nvPicPr>
          <p:cNvPr id="35843"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98762" y="5029200"/>
            <a:ext cx="3546475" cy="1371600"/>
          </a:xfrm>
          <a:prstGeom prst="rect">
            <a:avLst/>
          </a:prstGeom>
          <a:noFill/>
          <a:ln w="9525">
            <a:noFill/>
            <a:miter lim="800000"/>
            <a:headEnd/>
            <a:tailEnd/>
          </a:ln>
        </p:spPr>
      </p:pic>
    </p:spTree>
    <p:extLst>
      <p:ext uri="{BB962C8B-B14F-4D97-AF65-F5344CB8AC3E}">
        <p14:creationId xmlns:p14="http://schemas.microsoft.com/office/powerpoint/2010/main" val="918722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304800" y="228600"/>
            <a:ext cx="8534400" cy="1447800"/>
          </a:xfrm>
        </p:spPr>
        <p:txBody>
          <a:bodyPr>
            <a:normAutofit/>
          </a:bodyPr>
          <a:lstStyle/>
          <a:p>
            <a:pPr algn="ctr">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Messiah must present Himself to Israel on March 30, A.D. 33 (Daniel 9:25)</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7699" y="1943100"/>
            <a:ext cx="8248603" cy="2971800"/>
          </a:xfrm>
          <a:prstGeom prst="rect">
            <a:avLst/>
          </a:prstGeom>
          <a:solidFill>
            <a:srgbClr val="0099FF"/>
          </a:solidFill>
          <a:ln w="38100">
            <a:solidFill>
              <a:srgbClr val="FFFF00"/>
            </a:solidFill>
          </a:ln>
        </p:spPr>
      </p:pic>
    </p:spTree>
    <p:extLst>
      <p:ext uri="{BB962C8B-B14F-4D97-AF65-F5344CB8AC3E}">
        <p14:creationId xmlns:p14="http://schemas.microsoft.com/office/powerpoint/2010/main" val="1228719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a:extLst>
              <a:ext uri="{FF2B5EF4-FFF2-40B4-BE49-F238E27FC236}">
                <a16:creationId xmlns:a16="http://schemas.microsoft.com/office/drawing/2014/main" id="{7F5D400D-6201-4ACE-9D15-F647A78125D0}"/>
              </a:ext>
            </a:extLst>
          </p:cNvPr>
          <p:cNvSpPr>
            <a:spLocks noGrp="1" noChangeArrowheads="1"/>
          </p:cNvSpPr>
          <p:nvPr>
            <p:ph type="body" idx="4294967295"/>
          </p:nvPr>
        </p:nvSpPr>
        <p:spPr>
          <a:xfrm>
            <a:off x="685800" y="1066800"/>
            <a:ext cx="8229600" cy="5257800"/>
          </a:xfrm>
        </p:spPr>
        <p:txBody>
          <a:bodyPr>
            <a:noAutofit/>
          </a:bodyPr>
          <a:lstStyle/>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Focus = Jews &amp; Jerusalem (v.24b)</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490 year period of time (v.24a)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360-day years</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6 prophecies WILL BE fulfilled (v.24c)</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March 5, 444 BC prophecy begins (25a)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483 years elapse between beginning of prophecy &amp; Palm Sunday (25b)</a:t>
            </a:r>
          </a:p>
          <a:p>
            <a:pPr marL="684213" indent="-684213" fontAlgn="base">
              <a:lnSpc>
                <a:spcPct val="100000"/>
              </a:lnSpc>
              <a:spcBef>
                <a:spcPts val="0"/>
              </a:spcBef>
              <a:spcAft>
                <a:spcPts val="600"/>
              </a:spcAft>
              <a:buClr>
                <a:srgbClr val="00FFFF"/>
              </a:buClr>
              <a:buFontTx/>
              <a:buAutoNum type="arabicPeriod"/>
            </a:pP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Gap between 483</a:t>
            </a:r>
            <a:r>
              <a:rPr lang="en-US" altLang="en-US" sz="2800" b="1" u="sng" baseline="30000" dirty="0">
                <a:solidFill>
                  <a:srgbClr val="FFFFCC"/>
                </a:solidFill>
                <a:effectLst>
                  <a:outerShdw blurRad="38100" dist="38100" dir="2700000" algn="tl">
                    <a:srgbClr val="000000">
                      <a:alpha val="43137"/>
                    </a:srgbClr>
                  </a:outerShdw>
                </a:effectLst>
                <a:latin typeface="Calibri" panose="020F0502020204030204" pitchFamily="34" charset="0"/>
              </a:rPr>
              <a:t>rd</a:t>
            </a: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 &amp; 484</a:t>
            </a:r>
            <a:r>
              <a:rPr lang="en-US" altLang="en-US" sz="2800" b="1" u="sng" baseline="30000" dirty="0">
                <a:solidFill>
                  <a:srgbClr val="FFFFCC"/>
                </a:solidFill>
                <a:effectLst>
                  <a:outerShdw blurRad="38100" dist="38100" dir="2700000" algn="tl">
                    <a:srgbClr val="000000">
                      <a:alpha val="43137"/>
                    </a:srgbClr>
                  </a:outerShdw>
                </a:effectLst>
                <a:latin typeface="Calibri" panose="020F0502020204030204" pitchFamily="34" charset="0"/>
              </a:rPr>
              <a:t>th</a:t>
            </a: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 year (26)</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Final 7 years = future Tribulation period (27)</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 9:27  Overview of Tribulation </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Daniel 9:27 = Revelation 6-19</a:t>
            </a:r>
          </a:p>
        </p:txBody>
      </p:sp>
      <p:sp>
        <p:nvSpPr>
          <p:cNvPr id="3078" name="Rectangle 3">
            <a:extLst>
              <a:ext uri="{FF2B5EF4-FFF2-40B4-BE49-F238E27FC236}">
                <a16:creationId xmlns:a16="http://schemas.microsoft.com/office/drawing/2014/main" id="{FA392683-B38F-4A79-B323-65D0DEF1999F}"/>
              </a:ext>
            </a:extLst>
          </p:cNvPr>
          <p:cNvSpPr>
            <a:spLocks noGrp="1" noChangeArrowheads="1"/>
          </p:cNvSpPr>
          <p:nvPr>
            <p:ph type="title" idx="4294967295"/>
          </p:nvPr>
        </p:nvSpPr>
        <p:spPr>
          <a:xfrm>
            <a:off x="838200" y="228600"/>
            <a:ext cx="7467600" cy="685800"/>
          </a:xfrm>
        </p:spPr>
        <p:txBody>
          <a:bodyPr>
            <a:noAutofit/>
          </a:bodyPr>
          <a:lstStyle/>
          <a:p>
            <a:pPr algn="ct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The Seventy Weeks Prophecy 10 FACTS</a:t>
            </a:r>
          </a:p>
        </p:txBody>
      </p:sp>
    </p:spTree>
    <p:extLst>
      <p:ext uri="{BB962C8B-B14F-4D97-AF65-F5344CB8AC3E}">
        <p14:creationId xmlns:p14="http://schemas.microsoft.com/office/powerpoint/2010/main" val="2760666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1" name="Picture 2" descr="http://www.softwareag.com/blog/reality_check/wp-content/uploads/2013/06/Stopwatch_02.png">
            <a:extLst>
              <a:ext uri="{FF2B5EF4-FFF2-40B4-BE49-F238E27FC236}">
                <a16:creationId xmlns:a16="http://schemas.microsoft.com/office/drawing/2014/main" id="{668DBC0F-D62B-44B3-84AA-3A79D2D27EA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62200" y="152400"/>
            <a:ext cx="470535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CE8B87-F111-475F-83B4-E69D85F5B2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967" y="1234440"/>
            <a:ext cx="8806066" cy="4389120"/>
          </a:xfrm>
          <a:prstGeom prst="rect">
            <a:avLst/>
          </a:prstGeom>
          <a:solidFill>
            <a:schemeClr val="tx1"/>
          </a:solid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B1EE7C-54B3-44CF-949E-A8E5572B118A}"/>
              </a:ext>
            </a:extLst>
          </p:cNvPr>
          <p:cNvPicPr>
            <a:picLocks noChangeAspect="1"/>
          </p:cNvPicPr>
          <p:nvPr/>
        </p:nvPicPr>
        <p:blipFill>
          <a:blip r:embed="rId2"/>
          <a:stretch>
            <a:fillRect/>
          </a:stretch>
        </p:blipFill>
        <p:spPr>
          <a:xfrm>
            <a:off x="288524" y="1143000"/>
            <a:ext cx="8566952" cy="4572000"/>
          </a:xfrm>
          <a:prstGeom prst="rect">
            <a:avLst/>
          </a:prstGeom>
        </p:spPr>
      </p:pic>
    </p:spTree>
    <p:extLst>
      <p:ext uri="{BB962C8B-B14F-4D97-AF65-F5344CB8AC3E}">
        <p14:creationId xmlns:p14="http://schemas.microsoft.com/office/powerpoint/2010/main" val="1695129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2">
            <a:extLst>
              <a:ext uri="{FF2B5EF4-FFF2-40B4-BE49-F238E27FC236}">
                <a16:creationId xmlns:a16="http://schemas.microsoft.com/office/drawing/2014/main" id="{5A55569D-D911-4EE2-8FCC-E3A69105A3A3}"/>
              </a:ext>
            </a:extLst>
          </p:cNvPr>
          <p:cNvSpPr>
            <a:spLocks noChangeArrowheads="1"/>
          </p:cNvSpPr>
          <p:nvPr/>
        </p:nvSpPr>
        <p:spPr bwMode="auto">
          <a:xfrm>
            <a:off x="533400" y="889814"/>
            <a:ext cx="8196263"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57200" indent="-457200" eaLnBrk="0" hangingPunct="0">
              <a:defRPr sz="4400">
                <a:solidFill>
                  <a:srgbClr val="00CC00"/>
                </a:solidFill>
                <a:latin typeface="Times New Roman" panose="02020603050405020304" pitchFamily="18" charset="0"/>
              </a:defRPr>
            </a:lvl1pPr>
            <a:lvl2pPr marL="914400" indent="-457200" eaLnBrk="0" hangingPunct="0">
              <a:defRPr sz="4400">
                <a:solidFill>
                  <a:srgbClr val="00CC00"/>
                </a:solidFill>
                <a:latin typeface="Times New Roman" panose="02020603050405020304" pitchFamily="18" charset="0"/>
              </a:defRPr>
            </a:lvl2pPr>
            <a:lvl3pPr marL="1371600" indent="-4572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marL="457200" lvl="1" eaLnBrk="1" hangingPunct="1">
              <a:spcBef>
                <a:spcPts val="0"/>
              </a:spcBef>
              <a:spcAft>
                <a:spcPts val="12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Events prophesied v.26</a:t>
            </a:r>
          </a:p>
          <a:p>
            <a:pPr marL="914400" lvl="2" eaLnBrk="1" hangingPunct="1">
              <a:spcBef>
                <a:spcPts val="0"/>
              </a:spcBef>
              <a:spcAft>
                <a:spcPts val="1200"/>
              </a:spcAft>
              <a:buClr>
                <a:srgbClr val="CC00FF"/>
              </a:buClr>
              <a:buFont typeface="Calibri" panose="020F0502020204030204" pitchFamily="34" charset="0"/>
              <a:buChar char="−"/>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Messiah crucified v.26a</a:t>
            </a:r>
          </a:p>
          <a:p>
            <a:pPr marL="914400" lvl="2" eaLnBrk="1" hangingPunct="1">
              <a:spcBef>
                <a:spcPts val="0"/>
              </a:spcBef>
              <a:spcAft>
                <a:spcPts val="1200"/>
              </a:spcAft>
              <a:buClr>
                <a:srgbClr val="CC00FF"/>
              </a:buClr>
              <a:buFont typeface="Calibri" panose="020F0502020204030204" pitchFamily="34" charset="0"/>
              <a:buChar char="−"/>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70 AD holocaust  v.26b</a:t>
            </a:r>
          </a:p>
          <a:p>
            <a:pPr marL="457200" lvl="1" eaLnBrk="1" hangingPunct="1">
              <a:spcBef>
                <a:spcPts val="0"/>
              </a:spcBef>
              <a:spcAft>
                <a:spcPts val="12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Prophecies in Dan. 9:24 would have been fulfilled 7 years after Palm Sunday </a:t>
            </a:r>
          </a:p>
          <a:p>
            <a:pPr marL="457200" lvl="1" eaLnBrk="1" hangingPunct="1">
              <a:spcBef>
                <a:spcPts val="0"/>
              </a:spcBef>
              <a:spcAft>
                <a:spcPts val="12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Jesus indicated a gap - (Matt. 24:15, 21-22, 29-30)</a:t>
            </a:r>
          </a:p>
          <a:p>
            <a:pPr marL="457200" lvl="1" eaLnBrk="1" hangingPunct="1">
              <a:spcBef>
                <a:spcPts val="0"/>
              </a:spcBef>
              <a:spcAft>
                <a:spcPts val="12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Daniel 9:27 was never fulfilled historically</a:t>
            </a:r>
          </a:p>
          <a:p>
            <a:pPr marL="457200" lvl="1" eaLnBrk="1" hangingPunct="1">
              <a:spcBef>
                <a:spcPts val="0"/>
              </a:spcBef>
              <a:spcAft>
                <a:spcPts val="12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Gap occurs elsewhere - (Is. 61:1-2; Luke 4:16-21; Isaiah 9:6)</a:t>
            </a:r>
          </a:p>
          <a:p>
            <a:pPr marL="457200" lvl="1" eaLnBrk="1" hangingPunct="1">
              <a:spcBef>
                <a:spcPts val="0"/>
              </a:spcBef>
              <a:spcAft>
                <a:spcPts val="12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Early church fathers indicated a gap</a:t>
            </a:r>
          </a:p>
        </p:txBody>
      </p:sp>
      <p:sp>
        <p:nvSpPr>
          <p:cNvPr id="24582" name="Rectangle 3">
            <a:extLst>
              <a:ext uri="{FF2B5EF4-FFF2-40B4-BE49-F238E27FC236}">
                <a16:creationId xmlns:a16="http://schemas.microsoft.com/office/drawing/2014/main" id="{1A3588FF-34EF-48B2-8A8E-A7876E7DB50C}"/>
              </a:ext>
            </a:extLst>
          </p:cNvPr>
          <p:cNvSpPr>
            <a:spLocks noGrp="1" noChangeArrowheads="1"/>
          </p:cNvSpPr>
          <p:nvPr>
            <p:ph type="title" idx="4294967295"/>
          </p:nvPr>
        </p:nvSpPr>
        <p:spPr>
          <a:xfrm>
            <a:off x="2552700" y="228600"/>
            <a:ext cx="4038600" cy="781050"/>
          </a:xfrm>
        </p:spPr>
        <p:txBody>
          <a:bodyPr>
            <a:normAutofit/>
          </a:bodyPr>
          <a:lstStyle/>
          <a:p>
            <a:pP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6 Reasons for Gap</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5C110834-AA45-4ED8-884A-7484CE886F43}"/>
              </a:ext>
            </a:extLst>
          </p:cNvPr>
          <p:cNvSpPr>
            <a:spLocks noGrp="1" noChangeArrowheads="1"/>
          </p:cNvSpPr>
          <p:nvPr>
            <p:ph type="title"/>
          </p:nvPr>
        </p:nvSpPr>
        <p:spPr>
          <a:xfrm>
            <a:off x="628650" y="228600"/>
            <a:ext cx="7886700" cy="777874"/>
          </a:xfrm>
          <a:ln>
            <a:miter lim="800000"/>
            <a:headEnd/>
            <a:tailEnd/>
          </a:ln>
        </p:spPr>
        <p:txBody>
          <a:bodyPr>
            <a:normAutofit/>
          </a:bodyPr>
          <a:lstStyle/>
          <a:p>
            <a:pPr algn="ctr" eaLnBrk="1" hangingPunct="1">
              <a:defRPr/>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rPr>
              <a:t>Purposes of the Local Church</a:t>
            </a:r>
          </a:p>
        </p:txBody>
      </p:sp>
      <p:sp>
        <p:nvSpPr>
          <p:cNvPr id="14339" name="Rectangle 3">
            <a:extLst>
              <a:ext uri="{FF2B5EF4-FFF2-40B4-BE49-F238E27FC236}">
                <a16:creationId xmlns:a16="http://schemas.microsoft.com/office/drawing/2014/main" id="{68B7DCC6-7FF8-4283-A613-52CA565971B1}"/>
              </a:ext>
            </a:extLst>
          </p:cNvPr>
          <p:cNvSpPr>
            <a:spLocks noGrp="1" noChangeArrowheads="1"/>
          </p:cNvSpPr>
          <p:nvPr>
            <p:ph type="body" idx="1"/>
          </p:nvPr>
        </p:nvSpPr>
        <p:spPr>
          <a:xfrm>
            <a:off x="3124200" y="1600200"/>
            <a:ext cx="5467350" cy="3733800"/>
          </a:xfrm>
        </p:spPr>
        <p:txBody>
          <a:bodyPr>
            <a:normAutofit/>
          </a:bodyPr>
          <a:lstStyle/>
          <a:p>
            <a:pPr marL="457200" indent="-457200" eaLnBrk="1" hangingPunct="1">
              <a:spcBef>
                <a:spcPts val="0"/>
              </a:spcBef>
              <a:spcAft>
                <a:spcPts val="3600"/>
              </a:spcAft>
              <a:buClr>
                <a:srgbClr val="00FFFF"/>
              </a:buClr>
              <a:defRPr/>
            </a:pPr>
            <a:r>
              <a:rPr lang="en-US" sz="3200" dirty="0">
                <a:solidFill>
                  <a:schemeClr val="bg1"/>
                </a:solidFill>
              </a:rPr>
              <a:t>Glorify God (Eph 3:21)</a:t>
            </a:r>
          </a:p>
          <a:p>
            <a:pPr marL="457200" indent="-457200" eaLnBrk="1" hangingPunct="1">
              <a:spcBef>
                <a:spcPts val="0"/>
              </a:spcBef>
              <a:spcAft>
                <a:spcPts val="3600"/>
              </a:spcAft>
              <a:buClr>
                <a:srgbClr val="00FFFF"/>
              </a:buClr>
              <a:defRPr/>
            </a:pPr>
            <a:r>
              <a:rPr lang="en-US" sz="3200" dirty="0">
                <a:solidFill>
                  <a:schemeClr val="bg1"/>
                </a:solidFill>
              </a:rPr>
              <a:t>Edify the saints (Eph 4:11-16)</a:t>
            </a:r>
          </a:p>
          <a:p>
            <a:pPr marL="457200" indent="-457200" eaLnBrk="1" hangingPunct="1">
              <a:spcBef>
                <a:spcPts val="0"/>
              </a:spcBef>
              <a:spcAft>
                <a:spcPts val="3600"/>
              </a:spcAft>
              <a:buClr>
                <a:srgbClr val="00FFFF"/>
              </a:buClr>
              <a:defRPr/>
            </a:pPr>
            <a:r>
              <a:rPr lang="en-US" sz="3200" dirty="0">
                <a:solidFill>
                  <a:schemeClr val="bg1"/>
                </a:solidFill>
              </a:rPr>
              <a:t>Fulfill the Great Commission (Matt 28:18-20)</a:t>
            </a:r>
          </a:p>
        </p:txBody>
      </p:sp>
      <p:pic>
        <p:nvPicPr>
          <p:cNvPr id="72708" name="Picture 2" descr="https://encrypted-tbn1.gstatic.com/images?q=tbn:ANd9GcRVEkk3EF6aIGxY0Yz0z_uevMi3B1FPvrIm0btZT0dvwfQOys6K">
            <a:extLst>
              <a:ext uri="{FF2B5EF4-FFF2-40B4-BE49-F238E27FC236}">
                <a16:creationId xmlns:a16="http://schemas.microsoft.com/office/drawing/2014/main" id="{EAF4AD47-3C1A-440C-9761-C29244245D7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1752600"/>
            <a:ext cx="20574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775162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a:extLst>
              <a:ext uri="{FF2B5EF4-FFF2-40B4-BE49-F238E27FC236}">
                <a16:creationId xmlns:a16="http://schemas.microsoft.com/office/drawing/2014/main" id="{7F5D400D-6201-4ACE-9D15-F647A78125D0}"/>
              </a:ext>
            </a:extLst>
          </p:cNvPr>
          <p:cNvSpPr>
            <a:spLocks noGrp="1" noChangeArrowheads="1"/>
          </p:cNvSpPr>
          <p:nvPr>
            <p:ph type="body" idx="4294967295"/>
          </p:nvPr>
        </p:nvSpPr>
        <p:spPr>
          <a:xfrm>
            <a:off x="685800" y="1066800"/>
            <a:ext cx="8229600" cy="5257800"/>
          </a:xfrm>
        </p:spPr>
        <p:txBody>
          <a:bodyPr>
            <a:noAutofit/>
          </a:bodyPr>
          <a:lstStyle/>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Focus = Jews &amp; Jerusalem (v.24b)</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490 year period of time (v.24a)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360-day years</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6 prophecies WILL BE fulfilled (v.24c)</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March 5, 444 BC prophecy begins (25a)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483 years elapse between beginning of prophecy &amp; Palm Sunday (25b)</a:t>
            </a:r>
          </a:p>
          <a:p>
            <a:pPr marL="684213" indent="-684213" fontAlgn="base">
              <a:lnSpc>
                <a:spcPct val="100000"/>
              </a:lnSpc>
              <a:spcBef>
                <a:spcPts val="0"/>
              </a:spcBef>
              <a:spcAft>
                <a:spcPts val="600"/>
              </a:spcAft>
              <a:buClr>
                <a:srgbClr val="00FFFF"/>
              </a:buClr>
              <a:buFontTx/>
              <a:buAutoNum type="arabicPeriod"/>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rPr>
              <a:t>Gap between 483</a:t>
            </a:r>
            <a:r>
              <a:rPr lang="en-US" altLang="en-US" sz="2800" baseline="30000" dirty="0">
                <a:solidFill>
                  <a:schemeClr val="bg1"/>
                </a:solidFill>
                <a:effectLst>
                  <a:outerShdw blurRad="38100" dist="38100" dir="2700000" algn="tl">
                    <a:srgbClr val="000000">
                      <a:alpha val="43137"/>
                    </a:srgbClr>
                  </a:outerShdw>
                </a:effectLst>
                <a:latin typeface="Calibri" panose="020F0502020204030204" pitchFamily="34" charset="0"/>
              </a:rPr>
              <a:t>rd</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rPr>
              <a:t> &amp; 484</a:t>
            </a:r>
            <a:r>
              <a:rPr lang="en-US" altLang="en-US" sz="2800" baseline="30000" dirty="0">
                <a:solidFill>
                  <a:schemeClr val="bg1"/>
                </a:solidFill>
                <a:effectLst>
                  <a:outerShdw blurRad="38100" dist="38100" dir="2700000" algn="tl">
                    <a:srgbClr val="000000">
                      <a:alpha val="43137"/>
                    </a:srgbClr>
                  </a:outerShdw>
                </a:effectLst>
                <a:latin typeface="Calibri" panose="020F0502020204030204" pitchFamily="34" charset="0"/>
              </a:rPr>
              <a:t>th</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rPr>
              <a:t> year (26)</a:t>
            </a:r>
          </a:p>
          <a:p>
            <a:pPr marL="684213" indent="-684213" fontAlgn="base">
              <a:lnSpc>
                <a:spcPct val="100000"/>
              </a:lnSpc>
              <a:spcBef>
                <a:spcPts val="0"/>
              </a:spcBef>
              <a:spcAft>
                <a:spcPts val="600"/>
              </a:spcAft>
              <a:buClr>
                <a:srgbClr val="00FFFF"/>
              </a:buClr>
              <a:buFontTx/>
              <a:buAutoNum type="arabicPeriod"/>
            </a:pP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Final 7 years = future Tribulation period (27)</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 9:27  Overview of Tribulation </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Daniel 9:27 = Revelation 6-19</a:t>
            </a:r>
          </a:p>
        </p:txBody>
      </p:sp>
      <p:sp>
        <p:nvSpPr>
          <p:cNvPr id="3078" name="Rectangle 3">
            <a:extLst>
              <a:ext uri="{FF2B5EF4-FFF2-40B4-BE49-F238E27FC236}">
                <a16:creationId xmlns:a16="http://schemas.microsoft.com/office/drawing/2014/main" id="{FA392683-B38F-4A79-B323-65D0DEF1999F}"/>
              </a:ext>
            </a:extLst>
          </p:cNvPr>
          <p:cNvSpPr>
            <a:spLocks noGrp="1" noChangeArrowheads="1"/>
          </p:cNvSpPr>
          <p:nvPr>
            <p:ph type="title" idx="4294967295"/>
          </p:nvPr>
        </p:nvSpPr>
        <p:spPr>
          <a:xfrm>
            <a:off x="838200" y="228600"/>
            <a:ext cx="7467600" cy="685800"/>
          </a:xfrm>
        </p:spPr>
        <p:txBody>
          <a:bodyPr>
            <a:noAutofit/>
          </a:bodyPr>
          <a:lstStyle/>
          <a:p>
            <a:pPr algn="ct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The Seventy Weeks Prophecy 10 FACTS</a:t>
            </a:r>
          </a:p>
        </p:txBody>
      </p:sp>
    </p:spTree>
    <p:extLst>
      <p:ext uri="{BB962C8B-B14F-4D97-AF65-F5344CB8AC3E}">
        <p14:creationId xmlns:p14="http://schemas.microsoft.com/office/powerpoint/2010/main" val="3544062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Rectangle 2">
            <a:extLst>
              <a:ext uri="{FF2B5EF4-FFF2-40B4-BE49-F238E27FC236}">
                <a16:creationId xmlns:a16="http://schemas.microsoft.com/office/drawing/2014/main" id="{FDD69886-A894-463C-A32A-F86FBEA807E3}"/>
              </a:ext>
            </a:extLst>
          </p:cNvPr>
          <p:cNvSpPr>
            <a:spLocks noGrp="1" noChangeArrowheads="1"/>
          </p:cNvSpPr>
          <p:nvPr>
            <p:ph type="title"/>
          </p:nvPr>
        </p:nvSpPr>
        <p:spPr>
          <a:xfrm>
            <a:off x="457200" y="228600"/>
            <a:ext cx="8229600" cy="1143000"/>
          </a:xfrm>
        </p:spPr>
        <p:txBody>
          <a:bodyPr>
            <a:noAutofit/>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FINAL 7 YEARS = FUTURE TRIBULATION v.27</a:t>
            </a:r>
          </a:p>
        </p:txBody>
      </p:sp>
      <p:sp>
        <p:nvSpPr>
          <p:cNvPr id="40966" name="Rectangle 3">
            <a:extLst>
              <a:ext uri="{FF2B5EF4-FFF2-40B4-BE49-F238E27FC236}">
                <a16:creationId xmlns:a16="http://schemas.microsoft.com/office/drawing/2014/main" id="{6144E9FB-C294-4F79-BC63-27FFF531C71F}"/>
              </a:ext>
            </a:extLst>
          </p:cNvPr>
          <p:cNvSpPr>
            <a:spLocks noGrp="1" noChangeArrowheads="1"/>
          </p:cNvSpPr>
          <p:nvPr>
            <p:ph idx="1"/>
          </p:nvPr>
        </p:nvSpPr>
        <p:spPr>
          <a:xfrm>
            <a:off x="495300" y="1600200"/>
            <a:ext cx="8153400" cy="4876800"/>
          </a:xfrm>
        </p:spPr>
        <p:txBody>
          <a:bodyPr>
            <a:noAutofit/>
          </a:bodyPr>
          <a:lstStyle/>
          <a:p>
            <a:pPr marL="573088" indent="-573088" fontAlgn="base">
              <a:lnSpc>
                <a:spcPct val="110000"/>
              </a:lnSpc>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490 years total</a:t>
            </a:r>
          </a:p>
          <a:p>
            <a:pPr marL="573088" indent="-573088" fontAlgn="base">
              <a:lnSpc>
                <a:spcPct val="110000"/>
              </a:lnSpc>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483 years have transpired</a:t>
            </a:r>
          </a:p>
          <a:p>
            <a:pPr marL="573088" indent="-573088" fontAlgn="base">
              <a:lnSpc>
                <a:spcPct val="110000"/>
              </a:lnSpc>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7 years remain</a:t>
            </a:r>
          </a:p>
          <a:p>
            <a:pPr marL="573088" indent="-573088" fontAlgn="base">
              <a:lnSpc>
                <a:spcPct val="110000"/>
              </a:lnSpc>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Gap exists between 483</a:t>
            </a:r>
            <a:r>
              <a:rPr lang="en-US" altLang="en-US" sz="3200" baseline="30000" dirty="0">
                <a:solidFill>
                  <a:srgbClr val="FFFFFF"/>
                </a:solidFill>
                <a:latin typeface="Calibri" panose="020F0502020204030204" pitchFamily="34" charset="0"/>
              </a:rPr>
              <a:t>rd</a:t>
            </a:r>
            <a:r>
              <a:rPr lang="en-US" altLang="en-US" sz="3200" dirty="0">
                <a:solidFill>
                  <a:srgbClr val="FFFFFF"/>
                </a:solidFill>
                <a:latin typeface="Calibri" panose="020F0502020204030204" pitchFamily="34" charset="0"/>
              </a:rPr>
              <a:t> &amp; 484</a:t>
            </a:r>
            <a:r>
              <a:rPr lang="en-US" altLang="en-US" sz="3200" baseline="30000" dirty="0">
                <a:solidFill>
                  <a:srgbClr val="FFFFFF"/>
                </a:solidFill>
                <a:latin typeface="Calibri" panose="020F0502020204030204" pitchFamily="34" charset="0"/>
              </a:rPr>
              <a:t>th</a:t>
            </a:r>
            <a:r>
              <a:rPr lang="en-US" altLang="en-US" sz="3200" dirty="0">
                <a:solidFill>
                  <a:srgbClr val="FFFFFF"/>
                </a:solidFill>
                <a:latin typeface="Calibri" panose="020F0502020204030204" pitchFamily="34" charset="0"/>
              </a:rPr>
              <a:t> year</a:t>
            </a:r>
          </a:p>
          <a:p>
            <a:pPr marL="573088" indent="-573088" fontAlgn="base">
              <a:lnSpc>
                <a:spcPct val="110000"/>
              </a:lnSpc>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Final 7 years are future</a:t>
            </a:r>
          </a:p>
          <a:p>
            <a:pPr marL="573088" indent="-573088" fontAlgn="base">
              <a:lnSpc>
                <a:spcPct val="110000"/>
              </a:lnSpc>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Final 7 years are the Tribulation period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a:extLst>
              <a:ext uri="{FF2B5EF4-FFF2-40B4-BE49-F238E27FC236}">
                <a16:creationId xmlns:a16="http://schemas.microsoft.com/office/drawing/2014/main" id="{7F5D400D-6201-4ACE-9D15-F647A78125D0}"/>
              </a:ext>
            </a:extLst>
          </p:cNvPr>
          <p:cNvSpPr>
            <a:spLocks noGrp="1" noChangeArrowheads="1"/>
          </p:cNvSpPr>
          <p:nvPr>
            <p:ph type="body" idx="4294967295"/>
          </p:nvPr>
        </p:nvSpPr>
        <p:spPr>
          <a:xfrm>
            <a:off x="685800" y="1066800"/>
            <a:ext cx="8229600" cy="5257800"/>
          </a:xfrm>
        </p:spPr>
        <p:txBody>
          <a:bodyPr>
            <a:noAutofit/>
          </a:bodyPr>
          <a:lstStyle/>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Focus = Jews &amp; Jerusalem (v.24b)</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490 year period of time (v.24a)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360-day years</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6 prophecies WILL BE fulfilled (v.24c)</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March 5, 444 BC prophecy begins (25a)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483 years elapse between beginning of prophecy &amp; Palm Sunday (25b)</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Gap between 483</a:t>
            </a:r>
            <a:r>
              <a:rPr lang="en-US" alt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rPr>
              <a:t>rd</a:t>
            </a: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 &amp; 484</a:t>
            </a:r>
            <a:r>
              <a:rPr lang="en-US" alt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rPr>
              <a:t>th</a:t>
            </a: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 year (26)</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Final 7 years = future Tribulation period (27)</a:t>
            </a:r>
          </a:p>
          <a:p>
            <a:pPr marL="684213" indent="-684213" fontAlgn="base">
              <a:lnSpc>
                <a:spcPct val="100000"/>
              </a:lnSpc>
              <a:spcBef>
                <a:spcPts val="0"/>
              </a:spcBef>
              <a:spcAft>
                <a:spcPts val="600"/>
              </a:spcAft>
              <a:buClr>
                <a:srgbClr val="00FFFF"/>
              </a:buClr>
              <a:buFontTx/>
              <a:buAutoNum type="arabicPeriod"/>
            </a:pP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Dan. 9:27  Overview of Tribulation </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Daniel 9:27 = Revelation 6-19</a:t>
            </a:r>
          </a:p>
        </p:txBody>
      </p:sp>
      <p:sp>
        <p:nvSpPr>
          <p:cNvPr id="3078" name="Rectangle 3">
            <a:extLst>
              <a:ext uri="{FF2B5EF4-FFF2-40B4-BE49-F238E27FC236}">
                <a16:creationId xmlns:a16="http://schemas.microsoft.com/office/drawing/2014/main" id="{FA392683-B38F-4A79-B323-65D0DEF1999F}"/>
              </a:ext>
            </a:extLst>
          </p:cNvPr>
          <p:cNvSpPr>
            <a:spLocks noGrp="1" noChangeArrowheads="1"/>
          </p:cNvSpPr>
          <p:nvPr>
            <p:ph type="title" idx="4294967295"/>
          </p:nvPr>
        </p:nvSpPr>
        <p:spPr>
          <a:xfrm>
            <a:off x="838200" y="228600"/>
            <a:ext cx="7467600" cy="685800"/>
          </a:xfrm>
        </p:spPr>
        <p:txBody>
          <a:bodyPr>
            <a:noAutofit/>
          </a:bodyPr>
          <a:lstStyle/>
          <a:p>
            <a:pPr algn="ct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The Seventy Weeks Prophecy 10 FACTS</a:t>
            </a:r>
          </a:p>
        </p:txBody>
      </p:sp>
    </p:spTree>
    <p:extLst>
      <p:ext uri="{BB962C8B-B14F-4D97-AF65-F5344CB8AC3E}">
        <p14:creationId xmlns:p14="http://schemas.microsoft.com/office/powerpoint/2010/main" val="1290817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a:extLst>
              <a:ext uri="{FF2B5EF4-FFF2-40B4-BE49-F238E27FC236}">
                <a16:creationId xmlns:a16="http://schemas.microsoft.com/office/drawing/2014/main" id="{7F5D400D-6201-4ACE-9D15-F647A78125D0}"/>
              </a:ext>
            </a:extLst>
          </p:cNvPr>
          <p:cNvSpPr>
            <a:spLocks noGrp="1" noChangeArrowheads="1"/>
          </p:cNvSpPr>
          <p:nvPr>
            <p:ph type="body" idx="4294967295"/>
          </p:nvPr>
        </p:nvSpPr>
        <p:spPr>
          <a:xfrm>
            <a:off x="685800" y="1066800"/>
            <a:ext cx="8229600" cy="5257800"/>
          </a:xfrm>
        </p:spPr>
        <p:txBody>
          <a:bodyPr>
            <a:noAutofit/>
          </a:bodyPr>
          <a:lstStyle/>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Focus = Jews &amp; Jerusalem (v.24b)</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490 year period of time (v.24a)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360-day years</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6 prophecies WILL BE fulfilled (v.24c)</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March 5, 444 BC prophecy begins (25a)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483 years elapse between beginning of prophecy &amp; Palm Sunday (25b)</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Gap between 483</a:t>
            </a:r>
            <a:r>
              <a:rPr lang="en-US" alt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rPr>
              <a:t>rd</a:t>
            </a: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 &amp; 484</a:t>
            </a:r>
            <a:r>
              <a:rPr lang="en-US" alt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rPr>
              <a:t>th</a:t>
            </a: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 year (26)</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Final 7 years = future Tribulation period (27)</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 9:27  Overview of Tribulation </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Daniel 9:27 = Revelation 6-19</a:t>
            </a:r>
          </a:p>
        </p:txBody>
      </p:sp>
      <p:sp>
        <p:nvSpPr>
          <p:cNvPr id="3078" name="Rectangle 3">
            <a:extLst>
              <a:ext uri="{FF2B5EF4-FFF2-40B4-BE49-F238E27FC236}">
                <a16:creationId xmlns:a16="http://schemas.microsoft.com/office/drawing/2014/main" id="{FA392683-B38F-4A79-B323-65D0DEF1999F}"/>
              </a:ext>
            </a:extLst>
          </p:cNvPr>
          <p:cNvSpPr>
            <a:spLocks noGrp="1" noChangeArrowheads="1"/>
          </p:cNvSpPr>
          <p:nvPr>
            <p:ph type="title" idx="4294967295"/>
          </p:nvPr>
        </p:nvSpPr>
        <p:spPr>
          <a:xfrm>
            <a:off x="838200" y="228600"/>
            <a:ext cx="7467600" cy="685800"/>
          </a:xfrm>
        </p:spPr>
        <p:txBody>
          <a:bodyPr>
            <a:noAutofit/>
          </a:bodyPr>
          <a:lstStyle/>
          <a:p>
            <a:pPr algn="ct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The Seventy Weeks Prophecy 10 FACTS</a:t>
            </a:r>
          </a:p>
        </p:txBody>
      </p:sp>
    </p:spTree>
    <p:extLst>
      <p:ext uri="{BB962C8B-B14F-4D97-AF65-F5344CB8AC3E}">
        <p14:creationId xmlns:p14="http://schemas.microsoft.com/office/powerpoint/2010/main" val="14167975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9:27 (NASB)</a:t>
            </a:r>
          </a:p>
          <a:p>
            <a:pPr algn="just">
              <a:spcAft>
                <a:spcPts val="1000"/>
              </a:spcAft>
            </a:pPr>
            <a:r>
              <a:rPr lang="en-US" sz="3200" dirty="0">
                <a:solidFill>
                  <a:schemeClr val="bg1"/>
                </a:solidFill>
                <a:effectLst>
                  <a:outerShdw blurRad="38100" dist="38100" dir="2700000" algn="tl">
                    <a:srgbClr val="000000">
                      <a:alpha val="43137"/>
                    </a:srgbClr>
                  </a:outerShdw>
                </a:effectLst>
                <a:latin typeface="+mn-lt"/>
              </a:rPr>
              <a:t>And he will make a firm covenant with the many for one week, but in the middle of the week he will put a stop to sacrifice and grain offering; and on the wing of abominations </a:t>
            </a:r>
            <a:r>
              <a:rPr lang="en-US" sz="3200" i="1" dirty="0">
                <a:solidFill>
                  <a:schemeClr val="bg1"/>
                </a:solidFill>
                <a:effectLst>
                  <a:outerShdw blurRad="38100" dist="38100" dir="2700000" algn="tl">
                    <a:srgbClr val="000000">
                      <a:alpha val="43137"/>
                    </a:srgbClr>
                  </a:outerShdw>
                </a:effectLst>
                <a:latin typeface="+mn-lt"/>
              </a:rPr>
              <a:t>will come</a:t>
            </a:r>
            <a:r>
              <a:rPr lang="en-US" sz="3200" dirty="0">
                <a:solidFill>
                  <a:schemeClr val="bg1"/>
                </a:solidFill>
                <a:effectLst>
                  <a:outerShdw blurRad="38100" dist="38100" dir="2700000" algn="tl">
                    <a:srgbClr val="000000">
                      <a:alpha val="43137"/>
                    </a:srgbClr>
                  </a:outerShdw>
                </a:effectLst>
                <a:latin typeface="+mn-lt"/>
              </a:rPr>
              <a:t> one who makes desolate, even until a complete destruction, one that is decreed, is poured out on the one who makes desolate.</a:t>
            </a:r>
          </a:p>
        </p:txBody>
      </p:sp>
    </p:spTree>
    <p:extLst>
      <p:ext uri="{BB962C8B-B14F-4D97-AF65-F5344CB8AC3E}">
        <p14:creationId xmlns:p14="http://schemas.microsoft.com/office/powerpoint/2010/main" val="20778714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2">
            <a:extLst>
              <a:ext uri="{FF2B5EF4-FFF2-40B4-BE49-F238E27FC236}">
                <a16:creationId xmlns:a16="http://schemas.microsoft.com/office/drawing/2014/main" id="{E2617A88-FFD7-495B-BE22-10B44FAEBF7B}"/>
              </a:ext>
            </a:extLst>
          </p:cNvPr>
          <p:cNvSpPr>
            <a:spLocks noGrp="1" noChangeArrowheads="1"/>
          </p:cNvSpPr>
          <p:nvPr>
            <p:ph type="title"/>
          </p:nvPr>
        </p:nvSpPr>
        <p:spPr>
          <a:xfrm>
            <a:off x="685800" y="228600"/>
            <a:ext cx="7772400" cy="762000"/>
          </a:xfrm>
        </p:spPr>
        <p:txBody>
          <a:bodyPr>
            <a:normAutofit/>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Daniel 9:27 = Tribulation Overview</a:t>
            </a:r>
          </a:p>
        </p:txBody>
      </p:sp>
      <p:sp>
        <p:nvSpPr>
          <p:cNvPr id="46086" name="Rectangle 3">
            <a:extLst>
              <a:ext uri="{FF2B5EF4-FFF2-40B4-BE49-F238E27FC236}">
                <a16:creationId xmlns:a16="http://schemas.microsoft.com/office/drawing/2014/main" id="{6C9FB5C5-35C5-4192-83CF-D96535033E46}"/>
              </a:ext>
            </a:extLst>
          </p:cNvPr>
          <p:cNvSpPr>
            <a:spLocks noGrp="1" noChangeArrowheads="1"/>
          </p:cNvSpPr>
          <p:nvPr>
            <p:ph idx="1"/>
          </p:nvPr>
        </p:nvSpPr>
        <p:spPr>
          <a:xfrm>
            <a:off x="334314" y="1722549"/>
            <a:ext cx="8458200" cy="4648200"/>
          </a:xfrm>
        </p:spPr>
        <p:txBody>
          <a:bodyPr>
            <a:normAutofit/>
          </a:bodyPr>
          <a:lstStyle/>
          <a:p>
            <a:pPr marL="690563" indent="-690563" fontAlgn="base">
              <a:lnSpc>
                <a:spcPct val="110000"/>
              </a:lnSpc>
              <a:spcBef>
                <a:spcPts val="0"/>
              </a:spcBef>
              <a:spcAft>
                <a:spcPts val="2400"/>
              </a:spcAft>
              <a:buClr>
                <a:srgbClr val="FF99FF"/>
              </a:buClr>
              <a:buAutoNum type="alphaUcPeriod"/>
            </a:pPr>
            <a:r>
              <a:rPr lang="en-US" altLang="en-US" sz="4000" dirty="0">
                <a:solidFill>
                  <a:srgbClr val="FFFFFF"/>
                </a:solidFill>
              </a:rPr>
              <a:t>Duration = 7 years</a:t>
            </a:r>
          </a:p>
          <a:p>
            <a:pPr marL="690563" indent="-690563" fontAlgn="base">
              <a:lnSpc>
                <a:spcPct val="110000"/>
              </a:lnSpc>
              <a:spcBef>
                <a:spcPts val="0"/>
              </a:spcBef>
              <a:spcAft>
                <a:spcPts val="2400"/>
              </a:spcAft>
              <a:buClr>
                <a:srgbClr val="FF99FF"/>
              </a:buClr>
              <a:buAutoNum type="alphaUcPeriod"/>
            </a:pPr>
            <a:r>
              <a:rPr lang="en-US" altLang="en-US" sz="4000" dirty="0">
                <a:solidFill>
                  <a:srgbClr val="FFFFFF"/>
                </a:solidFill>
              </a:rPr>
              <a:t>Starts = Peace Treaty</a:t>
            </a:r>
          </a:p>
          <a:p>
            <a:pPr marL="690563" indent="-690563" fontAlgn="base">
              <a:lnSpc>
                <a:spcPct val="110000"/>
              </a:lnSpc>
              <a:spcBef>
                <a:spcPts val="0"/>
              </a:spcBef>
              <a:spcAft>
                <a:spcPts val="2400"/>
              </a:spcAft>
              <a:buClr>
                <a:srgbClr val="FF99FF"/>
              </a:buClr>
              <a:buAutoNum type="alphaUcPeriod"/>
            </a:pPr>
            <a:r>
              <a:rPr lang="en-US" altLang="en-US" sz="4000" dirty="0">
                <a:solidFill>
                  <a:srgbClr val="FFFFFF"/>
                </a:solidFill>
              </a:rPr>
              <a:t>Mid-point = Temple Desecration</a:t>
            </a:r>
          </a:p>
          <a:p>
            <a:pPr marL="690563" indent="-690563" fontAlgn="base">
              <a:lnSpc>
                <a:spcPct val="110000"/>
              </a:lnSpc>
              <a:spcBef>
                <a:spcPts val="0"/>
              </a:spcBef>
              <a:spcAft>
                <a:spcPts val="2400"/>
              </a:spcAft>
              <a:buClr>
                <a:srgbClr val="FF99FF"/>
              </a:buClr>
              <a:buAutoNum type="alphaUcPeriod"/>
            </a:pPr>
            <a:r>
              <a:rPr lang="en-US" altLang="en-US" sz="4000" dirty="0">
                <a:solidFill>
                  <a:srgbClr val="FFFFFF"/>
                </a:solidFill>
              </a:rPr>
              <a:t>Conclude = Second Advent</a:t>
            </a:r>
          </a:p>
          <a:p>
            <a:pPr marL="0" lvl="1" indent="0" algn="ctr" eaLnBrk="1" hangingPunct="1">
              <a:lnSpc>
                <a:spcPct val="90000"/>
              </a:lnSpc>
              <a:buFontTx/>
              <a:buNone/>
            </a:pPr>
            <a:endParaRPr lang="en-US" altLang="en-US" dirty="0">
              <a:solidFill>
                <a:srgbClr val="FFFFFF"/>
              </a:solidFill>
            </a:endParaRPr>
          </a:p>
        </p:txBody>
      </p:sp>
      <p:pic>
        <p:nvPicPr>
          <p:cNvPr id="3" name="Picture 2">
            <a:extLst>
              <a:ext uri="{FF2B5EF4-FFF2-40B4-BE49-F238E27FC236}">
                <a16:creationId xmlns:a16="http://schemas.microsoft.com/office/drawing/2014/main" id="{974DC167-1EF7-44CA-BAFB-9447A7B131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24838" y="1143000"/>
            <a:ext cx="3088068" cy="2316051"/>
          </a:xfrm>
          <a:prstGeom prst="rect">
            <a:avLst/>
          </a:prstGeom>
        </p:spPr>
      </p:pic>
    </p:spTree>
    <p:extLst>
      <p:ext uri="{BB962C8B-B14F-4D97-AF65-F5344CB8AC3E}">
        <p14:creationId xmlns:p14="http://schemas.microsoft.com/office/powerpoint/2010/main" val="425306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ABFA96-28D9-4A14-9076-8CC0CD0090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535" y="746528"/>
            <a:ext cx="8900931" cy="5364945"/>
          </a:xfrm>
          <a:prstGeom prst="rect">
            <a:avLst/>
          </a:prstGeom>
          <a:solidFill>
            <a:schemeClr val="tx1"/>
          </a:solidFill>
        </p:spPr>
      </p:pic>
    </p:spTree>
    <p:extLst>
      <p:ext uri="{BB962C8B-B14F-4D97-AF65-F5344CB8AC3E}">
        <p14:creationId xmlns:p14="http://schemas.microsoft.com/office/powerpoint/2010/main" val="35782250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mage result for chess boar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 y="785079"/>
            <a:ext cx="8458200" cy="5287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2403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2">
            <a:extLst>
              <a:ext uri="{FF2B5EF4-FFF2-40B4-BE49-F238E27FC236}">
                <a16:creationId xmlns:a16="http://schemas.microsoft.com/office/drawing/2014/main" id="{E2617A88-FFD7-495B-BE22-10B44FAEBF7B}"/>
              </a:ext>
            </a:extLst>
          </p:cNvPr>
          <p:cNvSpPr>
            <a:spLocks noGrp="1" noChangeArrowheads="1"/>
          </p:cNvSpPr>
          <p:nvPr>
            <p:ph type="title"/>
          </p:nvPr>
        </p:nvSpPr>
        <p:spPr>
          <a:xfrm>
            <a:off x="685800" y="228600"/>
            <a:ext cx="7772400" cy="762000"/>
          </a:xfrm>
        </p:spPr>
        <p:txBody>
          <a:bodyPr>
            <a:normAutofit/>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THE STAGE IS BEING SET</a:t>
            </a:r>
          </a:p>
        </p:txBody>
      </p:sp>
      <p:sp>
        <p:nvSpPr>
          <p:cNvPr id="46086" name="Rectangle 3">
            <a:extLst>
              <a:ext uri="{FF2B5EF4-FFF2-40B4-BE49-F238E27FC236}">
                <a16:creationId xmlns:a16="http://schemas.microsoft.com/office/drawing/2014/main" id="{6C9FB5C5-35C5-4192-83CF-D96535033E46}"/>
              </a:ext>
            </a:extLst>
          </p:cNvPr>
          <p:cNvSpPr>
            <a:spLocks noGrp="1" noChangeArrowheads="1"/>
          </p:cNvSpPr>
          <p:nvPr>
            <p:ph idx="1"/>
          </p:nvPr>
        </p:nvSpPr>
        <p:spPr>
          <a:xfrm>
            <a:off x="342900" y="1143000"/>
            <a:ext cx="8458200" cy="4648200"/>
          </a:xfrm>
        </p:spPr>
        <p:txBody>
          <a:bodyPr>
            <a:normAutofit/>
          </a:bodyPr>
          <a:lstStyle/>
          <a:p>
            <a:pPr marL="457200" indent="-457200" fontAlgn="base">
              <a:lnSpc>
                <a:spcPct val="110000"/>
              </a:lnSpc>
              <a:spcBef>
                <a:spcPts val="0"/>
              </a:spcBef>
              <a:spcAft>
                <a:spcPts val="2400"/>
              </a:spcAft>
              <a:buClr>
                <a:srgbClr val="FF99FF"/>
              </a:buClr>
              <a:buAutoNum type="alphaUcPeriod"/>
            </a:pPr>
            <a:r>
              <a:rPr lang="en-US" altLang="en-US" sz="3200" dirty="0">
                <a:solidFill>
                  <a:srgbClr val="FFFFFF"/>
                </a:solidFill>
              </a:rPr>
              <a:t>Rebirth of Israel in 1948</a:t>
            </a:r>
          </a:p>
          <a:p>
            <a:pPr marL="457200" indent="-457200" fontAlgn="base">
              <a:lnSpc>
                <a:spcPct val="110000"/>
              </a:lnSpc>
              <a:spcBef>
                <a:spcPts val="0"/>
              </a:spcBef>
              <a:spcAft>
                <a:spcPts val="2400"/>
              </a:spcAft>
              <a:buClr>
                <a:srgbClr val="FF99FF"/>
              </a:buClr>
              <a:buAutoNum type="alphaUcPeriod"/>
            </a:pPr>
            <a:r>
              <a:rPr lang="en-US" altLang="en-US" sz="3200" dirty="0">
                <a:solidFill>
                  <a:srgbClr val="FFFFFF"/>
                </a:solidFill>
              </a:rPr>
              <a:t>Israel’s desire for peace</a:t>
            </a:r>
          </a:p>
          <a:p>
            <a:pPr marL="457200" indent="-457200" fontAlgn="base">
              <a:lnSpc>
                <a:spcPct val="110000"/>
              </a:lnSpc>
              <a:spcBef>
                <a:spcPts val="0"/>
              </a:spcBef>
              <a:spcAft>
                <a:spcPts val="2400"/>
              </a:spcAft>
              <a:buClr>
                <a:srgbClr val="FF99FF"/>
              </a:buClr>
              <a:buAutoNum type="alphaUcPeriod"/>
            </a:pPr>
            <a:r>
              <a:rPr lang="en-US" altLang="en-US" sz="3200" dirty="0">
                <a:solidFill>
                  <a:srgbClr val="FFFFFF"/>
                </a:solidFill>
              </a:rPr>
              <a:t>Desire among some Jews to Rebuild 3rd Jewish temple </a:t>
            </a:r>
          </a:p>
          <a:p>
            <a:pPr marL="457200" indent="-457200" fontAlgn="base">
              <a:lnSpc>
                <a:spcPct val="110000"/>
              </a:lnSpc>
              <a:spcBef>
                <a:spcPts val="0"/>
              </a:spcBef>
              <a:spcAft>
                <a:spcPts val="2400"/>
              </a:spcAft>
              <a:buClr>
                <a:srgbClr val="FF99FF"/>
              </a:buClr>
              <a:buAutoNum type="alphaUcPeriod"/>
            </a:pPr>
            <a:r>
              <a:rPr lang="en-US" altLang="en-US" sz="3200" dirty="0">
                <a:solidFill>
                  <a:srgbClr val="FFFFFF"/>
                </a:solidFill>
              </a:rPr>
              <a:t>Desire among some Jews to Restore the sacrificial system</a:t>
            </a:r>
          </a:p>
          <a:p>
            <a:pPr marL="0" lvl="1" indent="0" algn="ctr" eaLnBrk="1" hangingPunct="1">
              <a:lnSpc>
                <a:spcPct val="90000"/>
              </a:lnSpc>
              <a:buFontTx/>
              <a:buNone/>
            </a:pPr>
            <a:endParaRPr lang="en-US" altLang="en-US" dirty="0">
              <a:solidFill>
                <a:srgbClr val="FFFFFF"/>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a:extLst>
              <a:ext uri="{FF2B5EF4-FFF2-40B4-BE49-F238E27FC236}">
                <a16:creationId xmlns:a16="http://schemas.microsoft.com/office/drawing/2014/main" id="{7F5D400D-6201-4ACE-9D15-F647A78125D0}"/>
              </a:ext>
            </a:extLst>
          </p:cNvPr>
          <p:cNvSpPr>
            <a:spLocks noGrp="1" noChangeArrowheads="1"/>
          </p:cNvSpPr>
          <p:nvPr>
            <p:ph type="body" idx="4294967295"/>
          </p:nvPr>
        </p:nvSpPr>
        <p:spPr>
          <a:xfrm>
            <a:off x="685800" y="1066800"/>
            <a:ext cx="8229600" cy="5257800"/>
          </a:xfrm>
        </p:spPr>
        <p:txBody>
          <a:bodyPr>
            <a:noAutofit/>
          </a:bodyPr>
          <a:lstStyle/>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Focus = Jews &amp; Jerusalem (v.24b)</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490 year period of time (v.24a)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360-day years</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6 prophecies WILL BE fulfilled (v.24c)</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March 5, 444 BC prophecy begins (25a)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483 years elapse between beginning of prophecy &amp; Palm Sunday (25b)</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Gap between 483</a:t>
            </a:r>
            <a:r>
              <a:rPr lang="en-US" alt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rPr>
              <a:t>rd</a:t>
            </a: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 &amp; 484</a:t>
            </a:r>
            <a:r>
              <a:rPr lang="en-US" alt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rPr>
              <a:t>th</a:t>
            </a: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 year (26)</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Final 7 years = future Tribulation period (27)</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 9:27  Overview of Tribulation </a:t>
            </a:r>
          </a:p>
          <a:p>
            <a:pPr marL="684213" indent="-684213" fontAlgn="base">
              <a:lnSpc>
                <a:spcPct val="100000"/>
              </a:lnSpc>
              <a:spcBef>
                <a:spcPts val="0"/>
              </a:spcBef>
              <a:spcAft>
                <a:spcPts val="600"/>
              </a:spcAft>
              <a:buClr>
                <a:srgbClr val="00FFFF"/>
              </a:buClr>
              <a:buFontTx/>
              <a:buAutoNum type="arabicPeriod"/>
            </a:pP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Daniel 9:27 = Revelation 6-19</a:t>
            </a:r>
          </a:p>
        </p:txBody>
      </p:sp>
      <p:sp>
        <p:nvSpPr>
          <p:cNvPr id="3078" name="Rectangle 3">
            <a:extLst>
              <a:ext uri="{FF2B5EF4-FFF2-40B4-BE49-F238E27FC236}">
                <a16:creationId xmlns:a16="http://schemas.microsoft.com/office/drawing/2014/main" id="{FA392683-B38F-4A79-B323-65D0DEF1999F}"/>
              </a:ext>
            </a:extLst>
          </p:cNvPr>
          <p:cNvSpPr>
            <a:spLocks noGrp="1" noChangeArrowheads="1"/>
          </p:cNvSpPr>
          <p:nvPr>
            <p:ph type="title" idx="4294967295"/>
          </p:nvPr>
        </p:nvSpPr>
        <p:spPr>
          <a:xfrm>
            <a:off x="838200" y="228600"/>
            <a:ext cx="7467600" cy="685800"/>
          </a:xfrm>
        </p:spPr>
        <p:txBody>
          <a:bodyPr>
            <a:noAutofit/>
          </a:bodyPr>
          <a:lstStyle/>
          <a:p>
            <a:pPr algn="ct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The Seventy Weeks Prophecy 10 FACTS</a:t>
            </a:r>
          </a:p>
        </p:txBody>
      </p:sp>
    </p:spTree>
    <p:extLst>
      <p:ext uri="{BB962C8B-B14F-4D97-AF65-F5344CB8AC3E}">
        <p14:creationId xmlns:p14="http://schemas.microsoft.com/office/powerpoint/2010/main" val="29757527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9:27 (NASB)</a:t>
            </a:r>
          </a:p>
          <a:p>
            <a:pPr algn="just">
              <a:spcAft>
                <a:spcPts val="1000"/>
              </a:spcAft>
            </a:pPr>
            <a:r>
              <a:rPr lang="en-US" sz="3200" dirty="0">
                <a:solidFill>
                  <a:schemeClr val="bg1"/>
                </a:solidFill>
                <a:effectLst>
                  <a:outerShdw blurRad="38100" dist="38100" dir="2700000" algn="tl">
                    <a:srgbClr val="000000">
                      <a:alpha val="43137"/>
                    </a:srgbClr>
                  </a:outerShdw>
                </a:effectLst>
                <a:latin typeface="+mn-lt"/>
              </a:rPr>
              <a:t>And he will make a firm covenant with the many for one week, but in the middle of the week he will put a stop to sacrifice and grain offering; and on the wing of abominations </a:t>
            </a:r>
            <a:r>
              <a:rPr lang="en-US" sz="3200" i="1" dirty="0">
                <a:solidFill>
                  <a:schemeClr val="bg1"/>
                </a:solidFill>
                <a:effectLst>
                  <a:outerShdw blurRad="38100" dist="38100" dir="2700000" algn="tl">
                    <a:srgbClr val="000000">
                      <a:alpha val="43137"/>
                    </a:srgbClr>
                  </a:outerShdw>
                </a:effectLst>
                <a:latin typeface="+mn-lt"/>
              </a:rPr>
              <a:t>will come</a:t>
            </a:r>
            <a:r>
              <a:rPr lang="en-US" sz="3200" dirty="0">
                <a:solidFill>
                  <a:schemeClr val="bg1"/>
                </a:solidFill>
                <a:effectLst>
                  <a:outerShdw blurRad="38100" dist="38100" dir="2700000" algn="tl">
                    <a:srgbClr val="000000">
                      <a:alpha val="43137"/>
                    </a:srgbClr>
                  </a:outerShdw>
                </a:effectLst>
                <a:latin typeface="+mn-lt"/>
              </a:rPr>
              <a:t> one who makes desolate, even until a complete destruction, one that is decreed, is poured out on the one who makes desolate.</a:t>
            </a:r>
          </a:p>
        </p:txBody>
      </p:sp>
    </p:spTree>
    <p:extLst>
      <p:ext uri="{BB962C8B-B14F-4D97-AF65-F5344CB8AC3E}">
        <p14:creationId xmlns:p14="http://schemas.microsoft.com/office/powerpoint/2010/main" val="40564160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Rectangle 2">
            <a:extLst>
              <a:ext uri="{FF2B5EF4-FFF2-40B4-BE49-F238E27FC236}">
                <a16:creationId xmlns:a16="http://schemas.microsoft.com/office/drawing/2014/main" id="{B0732E65-F70D-4BEA-A28A-87745067A49F}"/>
              </a:ext>
            </a:extLst>
          </p:cNvPr>
          <p:cNvSpPr>
            <a:spLocks noGrp="1" noChangeArrowheads="1"/>
          </p:cNvSpPr>
          <p:nvPr>
            <p:ph type="title"/>
          </p:nvPr>
        </p:nvSpPr>
        <p:spPr>
          <a:xfrm>
            <a:off x="685800" y="228600"/>
            <a:ext cx="7772400" cy="762000"/>
          </a:xfrm>
        </p:spPr>
        <p:txBody>
          <a:bodyPr>
            <a:normAutofit/>
          </a:bodyPr>
          <a:lstStyle/>
          <a:p>
            <a:pPr marL="838200" indent="-838200"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DANIEL 9:27 = REVELATION 6-19</a:t>
            </a:r>
          </a:p>
        </p:txBody>
      </p:sp>
      <p:sp>
        <p:nvSpPr>
          <p:cNvPr id="54278" name="Rectangle 3">
            <a:extLst>
              <a:ext uri="{FF2B5EF4-FFF2-40B4-BE49-F238E27FC236}">
                <a16:creationId xmlns:a16="http://schemas.microsoft.com/office/drawing/2014/main" id="{AE737042-3F80-4184-8607-9322EBD33205}"/>
              </a:ext>
            </a:extLst>
          </p:cNvPr>
          <p:cNvSpPr>
            <a:spLocks noGrp="1" noChangeArrowheads="1"/>
          </p:cNvSpPr>
          <p:nvPr>
            <p:ph idx="1"/>
          </p:nvPr>
        </p:nvSpPr>
        <p:spPr>
          <a:xfrm>
            <a:off x="533400" y="1143001"/>
            <a:ext cx="8077200" cy="4343400"/>
          </a:xfrm>
        </p:spPr>
        <p:txBody>
          <a:bodyPr/>
          <a:lstStyle/>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Rebuilt temple (Rev. 11:1-2)</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Division of the Tribulation into two 3½ year periods (Rev. 11:2. 13:5, 11:3, 12:6, 14)</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Antichrist  (Rev. 13:1-10)</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Destruction of Antichrist (Rev. 19:20)</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2nd Coming (Rev. 19:11-21)</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Rectangle 2">
            <a:extLst>
              <a:ext uri="{FF2B5EF4-FFF2-40B4-BE49-F238E27FC236}">
                <a16:creationId xmlns:a16="http://schemas.microsoft.com/office/drawing/2014/main" id="{B0732E65-F70D-4BEA-A28A-87745067A49F}"/>
              </a:ext>
            </a:extLst>
          </p:cNvPr>
          <p:cNvSpPr>
            <a:spLocks noGrp="1" noChangeArrowheads="1"/>
          </p:cNvSpPr>
          <p:nvPr>
            <p:ph type="title"/>
          </p:nvPr>
        </p:nvSpPr>
        <p:spPr>
          <a:xfrm>
            <a:off x="685800" y="228600"/>
            <a:ext cx="7772400" cy="762000"/>
          </a:xfrm>
        </p:spPr>
        <p:txBody>
          <a:bodyPr>
            <a:normAutofit/>
          </a:bodyPr>
          <a:lstStyle/>
          <a:p>
            <a:pPr marL="838200" indent="-838200"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DANIEL 9:27 = REVELATION 6-19</a:t>
            </a:r>
          </a:p>
        </p:txBody>
      </p:sp>
      <p:sp>
        <p:nvSpPr>
          <p:cNvPr id="54278" name="Rectangle 3">
            <a:extLst>
              <a:ext uri="{FF2B5EF4-FFF2-40B4-BE49-F238E27FC236}">
                <a16:creationId xmlns:a16="http://schemas.microsoft.com/office/drawing/2014/main" id="{AE737042-3F80-4184-8607-9322EBD33205}"/>
              </a:ext>
            </a:extLst>
          </p:cNvPr>
          <p:cNvSpPr>
            <a:spLocks noGrp="1" noChangeArrowheads="1"/>
          </p:cNvSpPr>
          <p:nvPr>
            <p:ph idx="1"/>
          </p:nvPr>
        </p:nvSpPr>
        <p:spPr>
          <a:xfrm>
            <a:off x="533400" y="1143001"/>
            <a:ext cx="8077200" cy="4343400"/>
          </a:xfrm>
        </p:spPr>
        <p:txBody>
          <a:bodyPr/>
          <a:lstStyle/>
          <a:p>
            <a:pPr marL="457200" indent="-457200" fontAlgn="base">
              <a:spcBef>
                <a:spcPts val="0"/>
              </a:spcBef>
              <a:spcAft>
                <a:spcPts val="2400"/>
              </a:spcAft>
              <a:buClr>
                <a:srgbClr val="FF99FF"/>
              </a:buClr>
              <a:buAutoNum type="alphaUcPeriod"/>
            </a:pPr>
            <a:r>
              <a:rPr lang="en-US" altLang="en-US" sz="3200" b="1" u="sng" dirty="0">
                <a:solidFill>
                  <a:srgbClr val="FFFFCC"/>
                </a:solidFill>
                <a:latin typeface="Calibri" panose="020F0502020204030204" pitchFamily="34" charset="0"/>
              </a:rPr>
              <a:t>Rebuilt temple (Rev. 11:1-2)</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Division of the Tribulation into two 3½ year periods (Rev. 11:2. 13:5, 11:3, 12:6, 14)</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Antichrist  (Rev. 13:1-10)</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Destruction of Antichrist (Rev. 19:20)</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2nd Coming (Rev. 19:11-21)</a:t>
            </a:r>
          </a:p>
        </p:txBody>
      </p:sp>
    </p:spTree>
    <p:extLst>
      <p:ext uri="{BB962C8B-B14F-4D97-AF65-F5344CB8AC3E}">
        <p14:creationId xmlns:p14="http://schemas.microsoft.com/office/powerpoint/2010/main" val="10921860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9:27 (NASB)</a:t>
            </a:r>
          </a:p>
          <a:p>
            <a:pPr algn="just">
              <a:spcAft>
                <a:spcPts val="1000"/>
              </a:spcAft>
            </a:pPr>
            <a:r>
              <a:rPr lang="en-US" sz="3200" dirty="0">
                <a:solidFill>
                  <a:schemeClr val="bg1"/>
                </a:solidFill>
                <a:effectLst>
                  <a:outerShdw blurRad="38100" dist="38100" dir="2700000" algn="tl">
                    <a:srgbClr val="000000">
                      <a:alpha val="43137"/>
                    </a:srgbClr>
                  </a:outerShdw>
                </a:effectLst>
                <a:latin typeface="+mn-lt"/>
              </a:rPr>
              <a:t>And he will make a firm covenant with the many for one week, but </a:t>
            </a:r>
            <a:r>
              <a:rPr lang="en-US" sz="3200" b="1" u="sng" dirty="0">
                <a:solidFill>
                  <a:srgbClr val="FFFFCC"/>
                </a:solidFill>
                <a:effectLst>
                  <a:outerShdw blurRad="38100" dist="38100" dir="2700000" algn="tl">
                    <a:srgbClr val="000000">
                      <a:alpha val="43137"/>
                    </a:srgbClr>
                  </a:outerShdw>
                </a:effectLst>
                <a:latin typeface="+mn-lt"/>
              </a:rPr>
              <a:t>in the middle of the week he will put a stop to sacrifice and grain offering; and on the wing of abominations</a:t>
            </a:r>
            <a:r>
              <a:rPr lang="en-US" sz="3200" dirty="0">
                <a:solidFill>
                  <a:schemeClr val="bg1"/>
                </a:solidFill>
                <a:effectLst>
                  <a:outerShdw blurRad="38100" dist="38100" dir="2700000" algn="tl">
                    <a:srgbClr val="000000">
                      <a:alpha val="43137"/>
                    </a:srgbClr>
                  </a:outerShdw>
                </a:effectLst>
                <a:latin typeface="+mn-lt"/>
              </a:rPr>
              <a:t> </a:t>
            </a:r>
            <a:r>
              <a:rPr lang="en-US" sz="3200" i="1" dirty="0">
                <a:solidFill>
                  <a:schemeClr val="bg1"/>
                </a:solidFill>
                <a:effectLst>
                  <a:outerShdw blurRad="38100" dist="38100" dir="2700000" algn="tl">
                    <a:srgbClr val="000000">
                      <a:alpha val="43137"/>
                    </a:srgbClr>
                  </a:outerShdw>
                </a:effectLst>
                <a:latin typeface="+mn-lt"/>
              </a:rPr>
              <a:t>will come</a:t>
            </a:r>
            <a:r>
              <a:rPr lang="en-US" sz="3200" dirty="0">
                <a:solidFill>
                  <a:schemeClr val="bg1"/>
                </a:solidFill>
                <a:effectLst>
                  <a:outerShdw blurRad="38100" dist="38100" dir="2700000" algn="tl">
                    <a:srgbClr val="000000">
                      <a:alpha val="43137"/>
                    </a:srgbClr>
                  </a:outerShdw>
                </a:effectLst>
                <a:latin typeface="+mn-lt"/>
              </a:rPr>
              <a:t> one who makes desolate, even until a complete destruction, one that is decreed, is poured out on the one who makes desolate.</a:t>
            </a:r>
          </a:p>
        </p:txBody>
      </p:sp>
    </p:spTree>
    <p:extLst>
      <p:ext uri="{BB962C8B-B14F-4D97-AF65-F5344CB8AC3E}">
        <p14:creationId xmlns:p14="http://schemas.microsoft.com/office/powerpoint/2010/main" val="3240252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a:extLst>
              <a:ext uri="{FF2B5EF4-FFF2-40B4-BE49-F238E27FC236}">
                <a16:creationId xmlns:a16="http://schemas.microsoft.com/office/drawing/2014/main" id="{7F5D400D-6201-4ACE-9D15-F647A78125D0}"/>
              </a:ext>
            </a:extLst>
          </p:cNvPr>
          <p:cNvSpPr>
            <a:spLocks noGrp="1" noChangeArrowheads="1"/>
          </p:cNvSpPr>
          <p:nvPr>
            <p:ph type="body" idx="4294967295"/>
          </p:nvPr>
        </p:nvSpPr>
        <p:spPr>
          <a:xfrm>
            <a:off x="685800" y="1066800"/>
            <a:ext cx="8229600" cy="5257800"/>
          </a:xfrm>
        </p:spPr>
        <p:txBody>
          <a:bodyPr>
            <a:noAutofit/>
          </a:bodyPr>
          <a:lstStyle/>
          <a:p>
            <a:pPr marL="684213" indent="-684213" fontAlgn="base">
              <a:lnSpc>
                <a:spcPct val="100000"/>
              </a:lnSpc>
              <a:spcBef>
                <a:spcPts val="0"/>
              </a:spcBef>
              <a:spcAft>
                <a:spcPts val="600"/>
              </a:spcAft>
              <a:buClr>
                <a:srgbClr val="00FFFF"/>
              </a:buClr>
              <a:buFontTx/>
              <a:buAutoNum type="arabicPeriod"/>
            </a:pP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Focus = Jews &amp; Jerusalem (v.24b)</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490 year period of time (v.24a)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360-day years</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6 prophecies WILL BE fulfilled (v.24c)</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March 5, 444 BC prophecy begins (25a)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483 years elapse between beginning of prophecy &amp; Palm Sunday (25b)</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Gap between 483</a:t>
            </a:r>
            <a:r>
              <a:rPr lang="en-US" alt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rPr>
              <a:t>rd</a:t>
            </a: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 &amp; 484</a:t>
            </a:r>
            <a:r>
              <a:rPr lang="en-US" alt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rPr>
              <a:t>th</a:t>
            </a: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 year (26)</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Final 7 years = future Tribulation period (27)</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 9:27  Overview of Tribulation </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Daniel 9:27 = Revelation 6-19</a:t>
            </a:r>
          </a:p>
        </p:txBody>
      </p:sp>
      <p:sp>
        <p:nvSpPr>
          <p:cNvPr id="3078" name="Rectangle 3">
            <a:extLst>
              <a:ext uri="{FF2B5EF4-FFF2-40B4-BE49-F238E27FC236}">
                <a16:creationId xmlns:a16="http://schemas.microsoft.com/office/drawing/2014/main" id="{FA392683-B38F-4A79-B323-65D0DEF1999F}"/>
              </a:ext>
            </a:extLst>
          </p:cNvPr>
          <p:cNvSpPr>
            <a:spLocks noGrp="1" noChangeArrowheads="1"/>
          </p:cNvSpPr>
          <p:nvPr>
            <p:ph type="title" idx="4294967295"/>
          </p:nvPr>
        </p:nvSpPr>
        <p:spPr>
          <a:xfrm>
            <a:off x="838200" y="228600"/>
            <a:ext cx="7467600" cy="685800"/>
          </a:xfrm>
        </p:spPr>
        <p:txBody>
          <a:bodyPr>
            <a:noAutofit/>
          </a:bodyPr>
          <a:lstStyle/>
          <a:p>
            <a:pPr algn="ct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The Seventy Weeks Prophecy 10 FACTS</a:t>
            </a:r>
          </a:p>
        </p:txBody>
      </p:sp>
    </p:spTree>
    <p:extLst>
      <p:ext uri="{BB962C8B-B14F-4D97-AF65-F5344CB8AC3E}">
        <p14:creationId xmlns:p14="http://schemas.microsoft.com/office/powerpoint/2010/main" val="16827384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ABFA96-28D9-4A14-9076-8CC0CD0090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535" y="746528"/>
            <a:ext cx="8900931" cy="5364945"/>
          </a:xfrm>
          <a:prstGeom prst="rect">
            <a:avLst/>
          </a:prstGeom>
          <a:solidFill>
            <a:schemeClr val="tx1"/>
          </a:solidFill>
        </p:spPr>
      </p:pic>
    </p:spTree>
    <p:extLst>
      <p:ext uri="{BB962C8B-B14F-4D97-AF65-F5344CB8AC3E}">
        <p14:creationId xmlns:p14="http://schemas.microsoft.com/office/powerpoint/2010/main" val="25278771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Rectangle 2">
            <a:extLst>
              <a:ext uri="{FF2B5EF4-FFF2-40B4-BE49-F238E27FC236}">
                <a16:creationId xmlns:a16="http://schemas.microsoft.com/office/drawing/2014/main" id="{B0732E65-F70D-4BEA-A28A-87745067A49F}"/>
              </a:ext>
            </a:extLst>
          </p:cNvPr>
          <p:cNvSpPr>
            <a:spLocks noGrp="1" noChangeArrowheads="1"/>
          </p:cNvSpPr>
          <p:nvPr>
            <p:ph type="title"/>
          </p:nvPr>
        </p:nvSpPr>
        <p:spPr>
          <a:xfrm>
            <a:off x="685800" y="228600"/>
            <a:ext cx="7772400" cy="762000"/>
          </a:xfrm>
        </p:spPr>
        <p:txBody>
          <a:bodyPr>
            <a:normAutofit/>
          </a:bodyPr>
          <a:lstStyle/>
          <a:p>
            <a:pPr marL="838200" indent="-838200"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DANIEL 9:27 = REVELATION 6-19</a:t>
            </a:r>
          </a:p>
        </p:txBody>
      </p:sp>
      <p:sp>
        <p:nvSpPr>
          <p:cNvPr id="54278" name="Rectangle 3">
            <a:extLst>
              <a:ext uri="{FF2B5EF4-FFF2-40B4-BE49-F238E27FC236}">
                <a16:creationId xmlns:a16="http://schemas.microsoft.com/office/drawing/2014/main" id="{AE737042-3F80-4184-8607-9322EBD33205}"/>
              </a:ext>
            </a:extLst>
          </p:cNvPr>
          <p:cNvSpPr>
            <a:spLocks noGrp="1" noChangeArrowheads="1"/>
          </p:cNvSpPr>
          <p:nvPr>
            <p:ph idx="1"/>
          </p:nvPr>
        </p:nvSpPr>
        <p:spPr>
          <a:xfrm>
            <a:off x="533400" y="1143001"/>
            <a:ext cx="8077200" cy="4343400"/>
          </a:xfrm>
        </p:spPr>
        <p:txBody>
          <a:bodyPr/>
          <a:lstStyle/>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Rebuilt temple (Rev. 11:1-2)</a:t>
            </a:r>
          </a:p>
          <a:p>
            <a:pPr marL="457200" indent="-457200" fontAlgn="base">
              <a:spcBef>
                <a:spcPts val="0"/>
              </a:spcBef>
              <a:spcAft>
                <a:spcPts val="2400"/>
              </a:spcAft>
              <a:buClr>
                <a:srgbClr val="FF99FF"/>
              </a:buClr>
              <a:buAutoNum type="alphaUcPeriod"/>
            </a:pPr>
            <a:r>
              <a:rPr lang="en-US" altLang="en-US" sz="3200" b="1" u="sng" dirty="0">
                <a:solidFill>
                  <a:srgbClr val="FFFFCC"/>
                </a:solidFill>
                <a:latin typeface="Calibri" panose="020F0502020204030204" pitchFamily="34" charset="0"/>
              </a:rPr>
              <a:t>Division of the Tribulation into two 3½ year periods (Rev. 11:2. 13:5, 11:3, 12:6, 14)</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Antichrist  (Rev. 13:1-10)</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Destruction of Antichrist (Rev. 19:20)</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2nd Coming (Rev. 19:11-21)</a:t>
            </a:r>
          </a:p>
        </p:txBody>
      </p:sp>
    </p:spTree>
    <p:extLst>
      <p:ext uri="{BB962C8B-B14F-4D97-AF65-F5344CB8AC3E}">
        <p14:creationId xmlns:p14="http://schemas.microsoft.com/office/powerpoint/2010/main" val="23641428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9:27 (NASB)</a:t>
            </a:r>
          </a:p>
          <a:p>
            <a:pPr algn="just">
              <a:spcAft>
                <a:spcPts val="1000"/>
              </a:spcAft>
            </a:pPr>
            <a:r>
              <a:rPr lang="en-US" sz="3200" dirty="0">
                <a:solidFill>
                  <a:schemeClr val="bg1"/>
                </a:solidFill>
                <a:effectLst>
                  <a:outerShdw blurRad="38100" dist="38100" dir="2700000" algn="tl">
                    <a:srgbClr val="000000">
                      <a:alpha val="43137"/>
                    </a:srgbClr>
                  </a:outerShdw>
                </a:effectLst>
                <a:latin typeface="+mn-lt"/>
              </a:rPr>
              <a:t>And he will make a firm covenant with the many for one week, </a:t>
            </a:r>
            <a:r>
              <a:rPr lang="en-US" sz="3200" b="1" u="sng" dirty="0">
                <a:solidFill>
                  <a:srgbClr val="FFFFCC"/>
                </a:solidFill>
                <a:effectLst>
                  <a:outerShdw blurRad="38100" dist="38100" dir="2700000" algn="tl">
                    <a:srgbClr val="000000">
                      <a:alpha val="43137"/>
                    </a:srgbClr>
                  </a:outerShdw>
                </a:effectLst>
                <a:latin typeface="+mn-lt"/>
              </a:rPr>
              <a:t>but in the middle of the week</a:t>
            </a:r>
            <a:r>
              <a:rPr lang="en-US" sz="3200" dirty="0">
                <a:solidFill>
                  <a:schemeClr val="bg1"/>
                </a:solidFill>
                <a:effectLst>
                  <a:outerShdw blurRad="38100" dist="38100" dir="2700000" algn="tl">
                    <a:srgbClr val="000000">
                      <a:alpha val="43137"/>
                    </a:srgbClr>
                  </a:outerShdw>
                </a:effectLst>
                <a:latin typeface="+mn-lt"/>
              </a:rPr>
              <a:t> he will put a stop to sacrifice and grain offering; and on the wing of abominations </a:t>
            </a:r>
            <a:r>
              <a:rPr lang="en-US" sz="3200" i="1" dirty="0">
                <a:solidFill>
                  <a:schemeClr val="bg1"/>
                </a:solidFill>
                <a:effectLst>
                  <a:outerShdw blurRad="38100" dist="38100" dir="2700000" algn="tl">
                    <a:srgbClr val="000000">
                      <a:alpha val="43137"/>
                    </a:srgbClr>
                  </a:outerShdw>
                </a:effectLst>
                <a:latin typeface="+mn-lt"/>
              </a:rPr>
              <a:t>will come</a:t>
            </a:r>
            <a:r>
              <a:rPr lang="en-US" sz="3200" dirty="0">
                <a:solidFill>
                  <a:schemeClr val="bg1"/>
                </a:solidFill>
                <a:effectLst>
                  <a:outerShdw blurRad="38100" dist="38100" dir="2700000" algn="tl">
                    <a:srgbClr val="000000">
                      <a:alpha val="43137"/>
                    </a:srgbClr>
                  </a:outerShdw>
                </a:effectLst>
                <a:latin typeface="+mn-lt"/>
              </a:rPr>
              <a:t> one who makes desolate, even until a complete destruction, one that is decreed, is poured out on the one who makes desolate.</a:t>
            </a:r>
          </a:p>
        </p:txBody>
      </p:sp>
    </p:spTree>
    <p:extLst>
      <p:ext uri="{BB962C8B-B14F-4D97-AF65-F5344CB8AC3E}">
        <p14:creationId xmlns:p14="http://schemas.microsoft.com/office/powerpoint/2010/main" val="20271413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ABFA96-28D9-4A14-9076-8CC0CD0090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535" y="746528"/>
            <a:ext cx="8900931" cy="5364945"/>
          </a:xfrm>
          <a:prstGeom prst="rect">
            <a:avLst/>
          </a:prstGeom>
          <a:solidFill>
            <a:schemeClr val="tx1"/>
          </a:solidFill>
        </p:spPr>
      </p:pic>
    </p:spTree>
    <p:extLst>
      <p:ext uri="{BB962C8B-B14F-4D97-AF65-F5344CB8AC3E}">
        <p14:creationId xmlns:p14="http://schemas.microsoft.com/office/powerpoint/2010/main" val="12289960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Rectangle 2">
            <a:extLst>
              <a:ext uri="{FF2B5EF4-FFF2-40B4-BE49-F238E27FC236}">
                <a16:creationId xmlns:a16="http://schemas.microsoft.com/office/drawing/2014/main" id="{B0732E65-F70D-4BEA-A28A-87745067A49F}"/>
              </a:ext>
            </a:extLst>
          </p:cNvPr>
          <p:cNvSpPr>
            <a:spLocks noGrp="1" noChangeArrowheads="1"/>
          </p:cNvSpPr>
          <p:nvPr>
            <p:ph type="title"/>
          </p:nvPr>
        </p:nvSpPr>
        <p:spPr>
          <a:xfrm>
            <a:off x="685800" y="228600"/>
            <a:ext cx="7772400" cy="762000"/>
          </a:xfrm>
        </p:spPr>
        <p:txBody>
          <a:bodyPr>
            <a:normAutofit/>
          </a:bodyPr>
          <a:lstStyle/>
          <a:p>
            <a:pPr marL="838200" indent="-838200"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DANIEL 9:27 = REVELATION 6-19</a:t>
            </a:r>
          </a:p>
        </p:txBody>
      </p:sp>
      <p:sp>
        <p:nvSpPr>
          <p:cNvPr id="54278" name="Rectangle 3">
            <a:extLst>
              <a:ext uri="{FF2B5EF4-FFF2-40B4-BE49-F238E27FC236}">
                <a16:creationId xmlns:a16="http://schemas.microsoft.com/office/drawing/2014/main" id="{AE737042-3F80-4184-8607-9322EBD33205}"/>
              </a:ext>
            </a:extLst>
          </p:cNvPr>
          <p:cNvSpPr>
            <a:spLocks noGrp="1" noChangeArrowheads="1"/>
          </p:cNvSpPr>
          <p:nvPr>
            <p:ph idx="1"/>
          </p:nvPr>
        </p:nvSpPr>
        <p:spPr>
          <a:xfrm>
            <a:off x="533400" y="1143001"/>
            <a:ext cx="8077200" cy="4343400"/>
          </a:xfrm>
        </p:spPr>
        <p:txBody>
          <a:bodyPr/>
          <a:lstStyle/>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Rebuilt temple (Rev. 11:1-2)</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Division of the Tribulation into two 3½ year periods (Rev. 11:2. 13:5, 11:3, 12:6, 14)</a:t>
            </a:r>
          </a:p>
          <a:p>
            <a:pPr marL="457200" indent="-457200" fontAlgn="base">
              <a:spcBef>
                <a:spcPts val="0"/>
              </a:spcBef>
              <a:spcAft>
                <a:spcPts val="2400"/>
              </a:spcAft>
              <a:buClr>
                <a:srgbClr val="FF99FF"/>
              </a:buClr>
              <a:buAutoNum type="alphaUcPeriod"/>
            </a:pPr>
            <a:r>
              <a:rPr lang="en-US" altLang="en-US" sz="3200" b="1" u="sng" dirty="0">
                <a:solidFill>
                  <a:srgbClr val="FFFFCC"/>
                </a:solidFill>
                <a:latin typeface="Calibri" panose="020F0502020204030204" pitchFamily="34" charset="0"/>
              </a:rPr>
              <a:t>Antichrist  (Rev. 13:1-10)</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Destruction of Antichrist (Rev. 19:20)</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2nd Coming (Rev. 19:11-21)</a:t>
            </a:r>
          </a:p>
        </p:txBody>
      </p:sp>
    </p:spTree>
    <p:extLst>
      <p:ext uri="{BB962C8B-B14F-4D97-AF65-F5344CB8AC3E}">
        <p14:creationId xmlns:p14="http://schemas.microsoft.com/office/powerpoint/2010/main" val="31242571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9:27 (NASB)</a:t>
            </a:r>
          </a:p>
          <a:p>
            <a:pPr algn="just">
              <a:spcAft>
                <a:spcPts val="1000"/>
              </a:spcAft>
            </a:pPr>
            <a:r>
              <a:rPr lang="en-US" sz="3200" dirty="0">
                <a:solidFill>
                  <a:schemeClr val="bg1"/>
                </a:solidFill>
                <a:effectLst>
                  <a:outerShdw blurRad="38100" dist="38100" dir="2700000" algn="tl">
                    <a:srgbClr val="000000">
                      <a:alpha val="43137"/>
                    </a:srgbClr>
                  </a:outerShdw>
                </a:effectLst>
                <a:latin typeface="+mn-lt"/>
              </a:rPr>
              <a:t>And </a:t>
            </a:r>
            <a:r>
              <a:rPr lang="en-US" sz="3200" b="1" u="sng" dirty="0">
                <a:solidFill>
                  <a:srgbClr val="FFFFCC"/>
                </a:solidFill>
                <a:effectLst>
                  <a:outerShdw blurRad="38100" dist="38100" dir="2700000" algn="tl">
                    <a:srgbClr val="000000">
                      <a:alpha val="43137"/>
                    </a:srgbClr>
                  </a:outerShdw>
                </a:effectLst>
                <a:latin typeface="+mn-lt"/>
              </a:rPr>
              <a:t>he</a:t>
            </a:r>
            <a:r>
              <a:rPr lang="en-US" sz="3200" dirty="0">
                <a:solidFill>
                  <a:schemeClr val="bg1"/>
                </a:solidFill>
                <a:effectLst>
                  <a:outerShdw blurRad="38100" dist="38100" dir="2700000" algn="tl">
                    <a:srgbClr val="000000">
                      <a:alpha val="43137"/>
                    </a:srgbClr>
                  </a:outerShdw>
                </a:effectLst>
                <a:latin typeface="+mn-lt"/>
              </a:rPr>
              <a:t> will make a firm covenant with the many for one week, but in the middle of the week </a:t>
            </a:r>
            <a:r>
              <a:rPr lang="en-US" sz="3200" b="1" u="sng" dirty="0">
                <a:solidFill>
                  <a:srgbClr val="FFFFCC"/>
                </a:solidFill>
                <a:effectLst>
                  <a:outerShdw blurRad="38100" dist="38100" dir="2700000" algn="tl">
                    <a:srgbClr val="000000">
                      <a:alpha val="43137"/>
                    </a:srgbClr>
                  </a:outerShdw>
                </a:effectLst>
                <a:latin typeface="+mn-lt"/>
              </a:rPr>
              <a:t>he</a:t>
            </a:r>
            <a:r>
              <a:rPr lang="en-US" sz="3200" dirty="0">
                <a:solidFill>
                  <a:schemeClr val="bg1"/>
                </a:solidFill>
                <a:effectLst>
                  <a:outerShdw blurRad="38100" dist="38100" dir="2700000" algn="tl">
                    <a:srgbClr val="000000">
                      <a:alpha val="43137"/>
                    </a:srgbClr>
                  </a:outerShdw>
                </a:effectLst>
                <a:latin typeface="+mn-lt"/>
              </a:rPr>
              <a:t> will put a stop to sacrifice and grain offering; and on the wing of abominations </a:t>
            </a:r>
            <a:r>
              <a:rPr lang="en-US" sz="3200" i="1" dirty="0">
                <a:solidFill>
                  <a:schemeClr val="bg1"/>
                </a:solidFill>
                <a:effectLst>
                  <a:outerShdw blurRad="38100" dist="38100" dir="2700000" algn="tl">
                    <a:srgbClr val="000000">
                      <a:alpha val="43137"/>
                    </a:srgbClr>
                  </a:outerShdw>
                </a:effectLst>
                <a:latin typeface="+mn-lt"/>
              </a:rPr>
              <a:t>will come</a:t>
            </a:r>
            <a:r>
              <a:rPr lang="en-US" sz="3200" dirty="0">
                <a:solidFill>
                  <a:schemeClr val="bg1"/>
                </a:solidFill>
                <a:effectLst>
                  <a:outerShdw blurRad="38100" dist="38100" dir="2700000" algn="tl">
                    <a:srgbClr val="000000">
                      <a:alpha val="43137"/>
                    </a:srgbClr>
                  </a:outerShdw>
                </a:effectLst>
                <a:latin typeface="+mn-lt"/>
              </a:rPr>
              <a:t> one who makes desolate, even until a complete destruction, one that is decreed, is poured out on the one who makes desolate.</a:t>
            </a:r>
          </a:p>
        </p:txBody>
      </p:sp>
    </p:spTree>
    <p:extLst>
      <p:ext uri="{BB962C8B-B14F-4D97-AF65-F5344CB8AC3E}">
        <p14:creationId xmlns:p14="http://schemas.microsoft.com/office/powerpoint/2010/main" val="7959142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Rectangle 2">
            <a:extLst>
              <a:ext uri="{FF2B5EF4-FFF2-40B4-BE49-F238E27FC236}">
                <a16:creationId xmlns:a16="http://schemas.microsoft.com/office/drawing/2014/main" id="{B0732E65-F70D-4BEA-A28A-87745067A49F}"/>
              </a:ext>
            </a:extLst>
          </p:cNvPr>
          <p:cNvSpPr>
            <a:spLocks noGrp="1" noChangeArrowheads="1"/>
          </p:cNvSpPr>
          <p:nvPr>
            <p:ph type="title"/>
          </p:nvPr>
        </p:nvSpPr>
        <p:spPr>
          <a:xfrm>
            <a:off x="685800" y="228600"/>
            <a:ext cx="7772400" cy="762000"/>
          </a:xfrm>
        </p:spPr>
        <p:txBody>
          <a:bodyPr>
            <a:normAutofit/>
          </a:bodyPr>
          <a:lstStyle/>
          <a:p>
            <a:pPr marL="838200" indent="-838200"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DANIEL 9:27 = REVELATION 6-19</a:t>
            </a:r>
          </a:p>
        </p:txBody>
      </p:sp>
      <p:sp>
        <p:nvSpPr>
          <p:cNvPr id="54278" name="Rectangle 3">
            <a:extLst>
              <a:ext uri="{FF2B5EF4-FFF2-40B4-BE49-F238E27FC236}">
                <a16:creationId xmlns:a16="http://schemas.microsoft.com/office/drawing/2014/main" id="{AE737042-3F80-4184-8607-9322EBD33205}"/>
              </a:ext>
            </a:extLst>
          </p:cNvPr>
          <p:cNvSpPr>
            <a:spLocks noGrp="1" noChangeArrowheads="1"/>
          </p:cNvSpPr>
          <p:nvPr>
            <p:ph idx="1"/>
          </p:nvPr>
        </p:nvSpPr>
        <p:spPr>
          <a:xfrm>
            <a:off x="533400" y="1143001"/>
            <a:ext cx="8077200" cy="4343400"/>
          </a:xfrm>
        </p:spPr>
        <p:txBody>
          <a:bodyPr/>
          <a:lstStyle/>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Rebuilt temple (Rev. 11:1-2)</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Division of the Tribulation into two 3½ year periods (Rev. 11:2. 13:5, 11:3, 12:6, 14)</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Antichrist  (Rev. 13:1-10)</a:t>
            </a:r>
          </a:p>
          <a:p>
            <a:pPr marL="457200" indent="-457200" fontAlgn="base">
              <a:spcBef>
                <a:spcPts val="0"/>
              </a:spcBef>
              <a:spcAft>
                <a:spcPts val="2400"/>
              </a:spcAft>
              <a:buClr>
                <a:srgbClr val="FF99FF"/>
              </a:buClr>
              <a:buAutoNum type="alphaUcPeriod"/>
            </a:pPr>
            <a:r>
              <a:rPr lang="en-US" altLang="en-US" sz="3200" b="1" u="sng" dirty="0">
                <a:solidFill>
                  <a:srgbClr val="FFFFCC"/>
                </a:solidFill>
                <a:latin typeface="Calibri" panose="020F0502020204030204" pitchFamily="34" charset="0"/>
              </a:rPr>
              <a:t>Destruction of Antichrist (Rev. 19:20)</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2nd Coming (Rev. 19:11-21)</a:t>
            </a:r>
          </a:p>
        </p:txBody>
      </p:sp>
    </p:spTree>
    <p:extLst>
      <p:ext uri="{BB962C8B-B14F-4D97-AF65-F5344CB8AC3E}">
        <p14:creationId xmlns:p14="http://schemas.microsoft.com/office/powerpoint/2010/main" val="35453824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9:27 (NASB)</a:t>
            </a:r>
          </a:p>
          <a:p>
            <a:pPr algn="just">
              <a:spcAft>
                <a:spcPts val="1000"/>
              </a:spcAft>
            </a:pPr>
            <a:r>
              <a:rPr lang="en-US" sz="3200" dirty="0">
                <a:solidFill>
                  <a:schemeClr val="bg1"/>
                </a:solidFill>
                <a:effectLst>
                  <a:outerShdw blurRad="38100" dist="38100" dir="2700000" algn="tl">
                    <a:srgbClr val="000000">
                      <a:alpha val="43137"/>
                    </a:srgbClr>
                  </a:outerShdw>
                </a:effectLst>
                <a:latin typeface="+mn-lt"/>
              </a:rPr>
              <a:t>And </a:t>
            </a:r>
            <a:r>
              <a:rPr lang="en-US" sz="3200" b="1" u="sng" dirty="0">
                <a:solidFill>
                  <a:srgbClr val="FFFFCC"/>
                </a:solidFill>
                <a:effectLst>
                  <a:outerShdw blurRad="38100" dist="38100" dir="2700000" algn="tl">
                    <a:srgbClr val="000000">
                      <a:alpha val="43137"/>
                    </a:srgbClr>
                  </a:outerShdw>
                </a:effectLst>
                <a:latin typeface="+mn-lt"/>
              </a:rPr>
              <a:t>he</a:t>
            </a:r>
            <a:r>
              <a:rPr lang="en-US" sz="3200" dirty="0">
                <a:solidFill>
                  <a:schemeClr val="bg1"/>
                </a:solidFill>
                <a:effectLst>
                  <a:outerShdw blurRad="38100" dist="38100" dir="2700000" algn="tl">
                    <a:srgbClr val="000000">
                      <a:alpha val="43137"/>
                    </a:srgbClr>
                  </a:outerShdw>
                </a:effectLst>
                <a:latin typeface="+mn-lt"/>
              </a:rPr>
              <a:t> will make a firm covenant with the many for one week, but in the middle of the week he will put a stop to sacrifice and grain offering; and on the wing of abominations </a:t>
            </a:r>
            <a:r>
              <a:rPr lang="en-US" sz="3200" i="1" dirty="0">
                <a:solidFill>
                  <a:schemeClr val="bg1"/>
                </a:solidFill>
                <a:effectLst>
                  <a:outerShdw blurRad="38100" dist="38100" dir="2700000" algn="tl">
                    <a:srgbClr val="000000">
                      <a:alpha val="43137"/>
                    </a:srgbClr>
                  </a:outerShdw>
                </a:effectLst>
                <a:latin typeface="+mn-lt"/>
              </a:rPr>
              <a:t>will come</a:t>
            </a:r>
            <a:r>
              <a:rPr lang="en-US" sz="3200" dirty="0">
                <a:solidFill>
                  <a:schemeClr val="bg1"/>
                </a:solidFill>
                <a:effectLst>
                  <a:outerShdw blurRad="38100" dist="38100" dir="2700000" algn="tl">
                    <a:srgbClr val="000000">
                      <a:alpha val="43137"/>
                    </a:srgbClr>
                  </a:outerShdw>
                </a:effectLst>
                <a:latin typeface="+mn-lt"/>
              </a:rPr>
              <a:t> one who makes desolate, even until </a:t>
            </a:r>
            <a:r>
              <a:rPr lang="en-US" sz="3200" b="1" u="sng" dirty="0">
                <a:solidFill>
                  <a:srgbClr val="FFFFCC"/>
                </a:solidFill>
                <a:effectLst>
                  <a:outerShdw blurRad="38100" dist="38100" dir="2700000" algn="tl">
                    <a:srgbClr val="000000">
                      <a:alpha val="43137"/>
                    </a:srgbClr>
                  </a:outerShdw>
                </a:effectLst>
                <a:latin typeface="+mn-lt"/>
              </a:rPr>
              <a:t>a complete destruction, one that is decreed, is poured out on the one who makes desolate</a:t>
            </a:r>
            <a:r>
              <a:rPr lang="en-US" sz="3200" dirty="0">
                <a:solidFill>
                  <a:schemeClr val="bg1"/>
                </a:solidFill>
                <a:effectLst>
                  <a:outerShdw blurRad="38100" dist="38100" dir="2700000" algn="tl">
                    <a:srgbClr val="000000">
                      <a:alpha val="43137"/>
                    </a:srgbClr>
                  </a:outerShdw>
                </a:effectLst>
                <a:latin typeface="+mn-lt"/>
              </a:rPr>
              <a:t>.</a:t>
            </a:r>
          </a:p>
        </p:txBody>
      </p:sp>
    </p:spTree>
    <p:extLst>
      <p:ext uri="{BB962C8B-B14F-4D97-AF65-F5344CB8AC3E}">
        <p14:creationId xmlns:p14="http://schemas.microsoft.com/office/powerpoint/2010/main" val="23441862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367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Revelation 19:20 (NASB)</a:t>
            </a:r>
          </a:p>
          <a:p>
            <a:pPr algn="just">
              <a:spcAft>
                <a:spcPts val="1000"/>
              </a:spcAft>
            </a:pPr>
            <a:r>
              <a:rPr lang="en-US" sz="3200" dirty="0">
                <a:solidFill>
                  <a:schemeClr val="bg1"/>
                </a:solidFill>
                <a:effectLst>
                  <a:outerShdw blurRad="38100" dist="38100" dir="2700000" algn="tl">
                    <a:srgbClr val="000000">
                      <a:alpha val="43137"/>
                    </a:srgbClr>
                  </a:outerShdw>
                </a:effectLst>
                <a:latin typeface="+mn-lt"/>
              </a:rPr>
              <a:t>And the beast was seized, and with him the false prophet who performed the signs in his presence, by which he deceived those who had received the mark of the beast and those who worshiped his image; these two were thrown alive into the lake of fire which burns with brimstone.</a:t>
            </a:r>
          </a:p>
        </p:txBody>
      </p:sp>
    </p:spTree>
    <p:extLst>
      <p:ext uri="{BB962C8B-B14F-4D97-AF65-F5344CB8AC3E}">
        <p14:creationId xmlns:p14="http://schemas.microsoft.com/office/powerpoint/2010/main" val="9245389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Rectangle 2">
            <a:extLst>
              <a:ext uri="{FF2B5EF4-FFF2-40B4-BE49-F238E27FC236}">
                <a16:creationId xmlns:a16="http://schemas.microsoft.com/office/drawing/2014/main" id="{B0732E65-F70D-4BEA-A28A-87745067A49F}"/>
              </a:ext>
            </a:extLst>
          </p:cNvPr>
          <p:cNvSpPr>
            <a:spLocks noGrp="1" noChangeArrowheads="1"/>
          </p:cNvSpPr>
          <p:nvPr>
            <p:ph type="title"/>
          </p:nvPr>
        </p:nvSpPr>
        <p:spPr>
          <a:xfrm>
            <a:off x="685800" y="228600"/>
            <a:ext cx="7772400" cy="762000"/>
          </a:xfrm>
        </p:spPr>
        <p:txBody>
          <a:bodyPr>
            <a:normAutofit/>
          </a:bodyPr>
          <a:lstStyle/>
          <a:p>
            <a:pPr marL="838200" indent="-838200"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DANIEL 9:27 = REVELATION 6-19</a:t>
            </a:r>
          </a:p>
        </p:txBody>
      </p:sp>
      <p:sp>
        <p:nvSpPr>
          <p:cNvPr id="54278" name="Rectangle 3">
            <a:extLst>
              <a:ext uri="{FF2B5EF4-FFF2-40B4-BE49-F238E27FC236}">
                <a16:creationId xmlns:a16="http://schemas.microsoft.com/office/drawing/2014/main" id="{AE737042-3F80-4184-8607-9322EBD33205}"/>
              </a:ext>
            </a:extLst>
          </p:cNvPr>
          <p:cNvSpPr>
            <a:spLocks noGrp="1" noChangeArrowheads="1"/>
          </p:cNvSpPr>
          <p:nvPr>
            <p:ph idx="1"/>
          </p:nvPr>
        </p:nvSpPr>
        <p:spPr>
          <a:xfrm>
            <a:off x="533400" y="1143001"/>
            <a:ext cx="8077200" cy="4343400"/>
          </a:xfrm>
        </p:spPr>
        <p:txBody>
          <a:bodyPr/>
          <a:lstStyle/>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Rebuilt temple (Rev. 11:1-2)</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Division of the Tribulation into two 3½ year periods (Rev. 11:2. 13:5, 11:3, 12:6, 14)</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Antichrist  (Rev. 13:1-10)</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Destruction of Antichrist (Rev. 19:20)</a:t>
            </a:r>
          </a:p>
          <a:p>
            <a:pPr marL="457200" indent="-457200" fontAlgn="base">
              <a:spcBef>
                <a:spcPts val="0"/>
              </a:spcBef>
              <a:spcAft>
                <a:spcPts val="2400"/>
              </a:spcAft>
              <a:buClr>
                <a:srgbClr val="FF99FF"/>
              </a:buClr>
              <a:buAutoNum type="alphaUcPeriod"/>
            </a:pPr>
            <a:r>
              <a:rPr lang="en-US" altLang="en-US" sz="3200" b="1" u="sng" dirty="0">
                <a:solidFill>
                  <a:srgbClr val="FFFFCC"/>
                </a:solidFill>
                <a:latin typeface="Calibri" panose="020F0502020204030204" pitchFamily="34" charset="0"/>
              </a:rPr>
              <a:t>2nd Coming (Rev. 19:11-21)</a:t>
            </a:r>
          </a:p>
        </p:txBody>
      </p:sp>
    </p:spTree>
    <p:extLst>
      <p:ext uri="{BB962C8B-B14F-4D97-AF65-F5344CB8AC3E}">
        <p14:creationId xmlns:p14="http://schemas.microsoft.com/office/powerpoint/2010/main" val="256446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399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9:24 (NASB)</a:t>
            </a:r>
          </a:p>
          <a:p>
            <a:pPr algn="just">
              <a:spcAft>
                <a:spcPts val="1000"/>
              </a:spcAft>
            </a:pPr>
            <a:r>
              <a:rPr lang="en-US" sz="3600" dirty="0">
                <a:solidFill>
                  <a:schemeClr val="bg1"/>
                </a:solidFill>
                <a:effectLst>
                  <a:outerShdw blurRad="38100" dist="38100" dir="2700000" algn="tl">
                    <a:srgbClr val="000000">
                      <a:alpha val="43137"/>
                    </a:srgbClr>
                  </a:outerShdw>
                </a:effectLst>
                <a:latin typeface="+mn-lt"/>
              </a:rPr>
              <a:t>Seventy weeks have been decreed </a:t>
            </a:r>
            <a:r>
              <a:rPr lang="en-US" sz="3600" b="1" u="sng" dirty="0">
                <a:solidFill>
                  <a:srgbClr val="FFFFCC"/>
                </a:solidFill>
                <a:effectLst>
                  <a:outerShdw blurRad="38100" dist="38100" dir="2700000" algn="tl">
                    <a:srgbClr val="000000">
                      <a:alpha val="43137"/>
                    </a:srgbClr>
                  </a:outerShdw>
                </a:effectLst>
                <a:latin typeface="+mn-lt"/>
              </a:rPr>
              <a:t>for your people and your holy city</a:t>
            </a:r>
            <a:r>
              <a:rPr lang="en-US" sz="3600" dirty="0">
                <a:solidFill>
                  <a:schemeClr val="bg1"/>
                </a:solidFill>
                <a:effectLst>
                  <a:outerShdw blurRad="38100" dist="38100" dir="2700000" algn="tl">
                    <a:srgbClr val="000000">
                      <a:alpha val="43137"/>
                    </a:srgbClr>
                  </a:outerShdw>
                </a:effectLst>
                <a:latin typeface="+mn-lt"/>
              </a:rPr>
              <a:t>, to finish the transgression, to make an end of sin, to make atonement for iniquity, to bring in everlasting righteousness, to seal up vision and prophecy and to anoint the most holy </a:t>
            </a:r>
            <a:r>
              <a:rPr lang="en-US" sz="3600" i="1" dirty="0">
                <a:solidFill>
                  <a:schemeClr val="bg1"/>
                </a:solidFill>
                <a:effectLst>
                  <a:outerShdw blurRad="38100" dist="38100" dir="2700000" algn="tl">
                    <a:srgbClr val="000000">
                      <a:alpha val="43137"/>
                    </a:srgbClr>
                  </a:outerShdw>
                </a:effectLst>
                <a:latin typeface="+mn-lt"/>
              </a:rPr>
              <a:t>place</a:t>
            </a:r>
            <a:r>
              <a:rPr lang="en-US" sz="3600" dirty="0">
                <a:solidFill>
                  <a:schemeClr val="bg1"/>
                </a:solidFill>
                <a:effectLst>
                  <a:outerShdw blurRad="38100" dist="38100" dir="2700000" algn="tl">
                    <a:srgbClr val="000000">
                      <a:alpha val="43137"/>
                    </a:srgbClr>
                  </a:outerShdw>
                </a:effectLst>
                <a:latin typeface="+mn-lt"/>
              </a:rPr>
              <a:t>.</a:t>
            </a:r>
            <a:endParaRPr lang="en-US" sz="3600" dirty="0">
              <a:solidFill>
                <a:schemeClr val="bg1"/>
              </a:solidFill>
              <a:effectLst>
                <a:outerShdw blurRad="38100" dist="38100" dir="2700000" algn="tl">
                  <a:srgbClr val="000000">
                    <a:alpha val="43137"/>
                  </a:srgbClr>
                </a:outerShdw>
              </a:effectLst>
              <a:latin typeface="+mn-lt"/>
              <a:cs typeface="+mn-cs"/>
            </a:endParaRPr>
          </a:p>
        </p:txBody>
      </p:sp>
    </p:spTree>
    <p:extLst>
      <p:ext uri="{BB962C8B-B14F-4D97-AF65-F5344CB8AC3E}">
        <p14:creationId xmlns:p14="http://schemas.microsoft.com/office/powerpoint/2010/main" val="24678656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9:27 (NASB)</a:t>
            </a:r>
          </a:p>
          <a:p>
            <a:pPr algn="just">
              <a:spcAft>
                <a:spcPts val="1000"/>
              </a:spcAft>
            </a:pPr>
            <a:r>
              <a:rPr lang="en-US" sz="3200" dirty="0">
                <a:solidFill>
                  <a:schemeClr val="bg1"/>
                </a:solidFill>
                <a:effectLst>
                  <a:outerShdw blurRad="38100" dist="38100" dir="2700000" algn="tl">
                    <a:srgbClr val="000000">
                      <a:alpha val="43137"/>
                    </a:srgbClr>
                  </a:outerShdw>
                </a:effectLst>
                <a:latin typeface="+mn-lt"/>
              </a:rPr>
              <a:t>And </a:t>
            </a:r>
            <a:r>
              <a:rPr lang="en-US" sz="3200" b="1" u="sng" dirty="0">
                <a:solidFill>
                  <a:srgbClr val="FFFFCC"/>
                </a:solidFill>
                <a:effectLst>
                  <a:outerShdw blurRad="38100" dist="38100" dir="2700000" algn="tl">
                    <a:srgbClr val="000000">
                      <a:alpha val="43137"/>
                    </a:srgbClr>
                  </a:outerShdw>
                </a:effectLst>
                <a:latin typeface="+mn-lt"/>
              </a:rPr>
              <a:t>he</a:t>
            </a:r>
            <a:r>
              <a:rPr lang="en-US" sz="3200" dirty="0">
                <a:solidFill>
                  <a:schemeClr val="bg1"/>
                </a:solidFill>
                <a:effectLst>
                  <a:outerShdw blurRad="38100" dist="38100" dir="2700000" algn="tl">
                    <a:srgbClr val="000000">
                      <a:alpha val="43137"/>
                    </a:srgbClr>
                  </a:outerShdw>
                </a:effectLst>
                <a:latin typeface="+mn-lt"/>
              </a:rPr>
              <a:t> will make a firm covenant with the many for one week, but in the middle of the week he will put a stop to sacrifice and grain offering; and on the wing of abominations </a:t>
            </a:r>
            <a:r>
              <a:rPr lang="en-US" sz="3200" i="1" dirty="0">
                <a:solidFill>
                  <a:schemeClr val="bg1"/>
                </a:solidFill>
                <a:effectLst>
                  <a:outerShdw blurRad="38100" dist="38100" dir="2700000" algn="tl">
                    <a:srgbClr val="000000">
                      <a:alpha val="43137"/>
                    </a:srgbClr>
                  </a:outerShdw>
                </a:effectLst>
                <a:latin typeface="+mn-lt"/>
              </a:rPr>
              <a:t>will come</a:t>
            </a:r>
            <a:r>
              <a:rPr lang="en-US" sz="3200" dirty="0">
                <a:solidFill>
                  <a:schemeClr val="bg1"/>
                </a:solidFill>
                <a:effectLst>
                  <a:outerShdw blurRad="38100" dist="38100" dir="2700000" algn="tl">
                    <a:srgbClr val="000000">
                      <a:alpha val="43137"/>
                    </a:srgbClr>
                  </a:outerShdw>
                </a:effectLst>
                <a:latin typeface="+mn-lt"/>
              </a:rPr>
              <a:t> one who makes desolate, even until </a:t>
            </a:r>
            <a:r>
              <a:rPr lang="en-US" sz="3200" b="1" u="sng" dirty="0">
                <a:solidFill>
                  <a:srgbClr val="FFFFCC"/>
                </a:solidFill>
                <a:effectLst>
                  <a:outerShdw blurRad="38100" dist="38100" dir="2700000" algn="tl">
                    <a:srgbClr val="000000">
                      <a:alpha val="43137"/>
                    </a:srgbClr>
                  </a:outerShdw>
                </a:effectLst>
                <a:latin typeface="+mn-lt"/>
              </a:rPr>
              <a:t>a complete destruction, one that is decreed, is poured out on the one who makes desolate</a:t>
            </a:r>
            <a:r>
              <a:rPr lang="en-US" sz="3200" dirty="0">
                <a:solidFill>
                  <a:schemeClr val="bg1"/>
                </a:solidFill>
                <a:effectLst>
                  <a:outerShdw blurRad="38100" dist="38100" dir="2700000" algn="tl">
                    <a:srgbClr val="000000">
                      <a:alpha val="43137"/>
                    </a:srgbClr>
                  </a:outerShdw>
                </a:effectLst>
                <a:latin typeface="+mn-lt"/>
              </a:rPr>
              <a:t>.</a:t>
            </a:r>
          </a:p>
        </p:txBody>
      </p:sp>
    </p:spTree>
    <p:extLst>
      <p:ext uri="{BB962C8B-B14F-4D97-AF65-F5344CB8AC3E}">
        <p14:creationId xmlns:p14="http://schemas.microsoft.com/office/powerpoint/2010/main" val="10903486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ABFA96-28D9-4A14-9076-8CC0CD0090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535" y="746528"/>
            <a:ext cx="8900931" cy="5364945"/>
          </a:xfrm>
          <a:prstGeom prst="rect">
            <a:avLst/>
          </a:prstGeom>
          <a:solidFill>
            <a:schemeClr val="tx1"/>
          </a:solidFill>
        </p:spPr>
      </p:pic>
    </p:spTree>
    <p:extLst>
      <p:ext uri="{BB962C8B-B14F-4D97-AF65-F5344CB8AC3E}">
        <p14:creationId xmlns:p14="http://schemas.microsoft.com/office/powerpoint/2010/main" val="2746469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367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Revelation 19:20 (NASB)</a:t>
            </a:r>
          </a:p>
          <a:p>
            <a:pPr algn="just">
              <a:spcAft>
                <a:spcPts val="1000"/>
              </a:spcAft>
            </a:pPr>
            <a:r>
              <a:rPr lang="en-US" sz="3200" dirty="0">
                <a:solidFill>
                  <a:schemeClr val="bg1"/>
                </a:solidFill>
                <a:effectLst>
                  <a:outerShdw blurRad="38100" dist="38100" dir="2700000" algn="tl">
                    <a:srgbClr val="000000">
                      <a:alpha val="43137"/>
                    </a:srgbClr>
                  </a:outerShdw>
                </a:effectLst>
                <a:latin typeface="+mn-lt"/>
              </a:rPr>
              <a:t>And the beast was seized, and with him the false prophet who performed the signs in his presence, by which he deceived those who had received the mark of the beast and those who worshiped his image; these two were thrown alive into the lake of fire which burns with brimstone.</a:t>
            </a:r>
          </a:p>
        </p:txBody>
      </p:sp>
    </p:spTree>
    <p:extLst>
      <p:ext uri="{BB962C8B-B14F-4D97-AF65-F5344CB8AC3E}">
        <p14:creationId xmlns:p14="http://schemas.microsoft.com/office/powerpoint/2010/main" val="13191939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ABFA96-28D9-4A14-9076-8CC0CD0090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535" y="746528"/>
            <a:ext cx="8900931" cy="5364945"/>
          </a:xfrm>
          <a:prstGeom prst="rect">
            <a:avLst/>
          </a:prstGeom>
          <a:solidFill>
            <a:schemeClr val="tx1"/>
          </a:solidFill>
        </p:spPr>
      </p:pic>
    </p:spTree>
    <p:extLst>
      <p:ext uri="{BB962C8B-B14F-4D97-AF65-F5344CB8AC3E}">
        <p14:creationId xmlns:p14="http://schemas.microsoft.com/office/powerpoint/2010/main" val="40553972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3" y="605190"/>
            <a:ext cx="8533333" cy="5647619"/>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AF7C0842-02FF-486E-B1D4-24799C13A948}"/>
              </a:ext>
            </a:extLst>
          </p:cNvPr>
          <p:cNvSpPr>
            <a:spLocks noGrp="1" noChangeArrowheads="1"/>
          </p:cNvSpPr>
          <p:nvPr>
            <p:ph type="title"/>
          </p:nvPr>
        </p:nvSpPr>
        <p:spPr>
          <a:xfrm>
            <a:off x="1147763" y="228600"/>
            <a:ext cx="6848475" cy="1028700"/>
          </a:xfrm>
        </p:spPr>
        <p:txBody>
          <a:bodyPr>
            <a:noAutofit/>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When Will the Rapture Take Place Relative to the Tribulation Period?</a:t>
            </a:r>
          </a:p>
        </p:txBody>
      </p:sp>
      <p:sp>
        <p:nvSpPr>
          <p:cNvPr id="19459" name="Rectangle 3">
            <a:extLst>
              <a:ext uri="{FF2B5EF4-FFF2-40B4-BE49-F238E27FC236}">
                <a16:creationId xmlns:a16="http://schemas.microsoft.com/office/drawing/2014/main" id="{AA4A36BA-99AF-44B8-803C-E29B4CE773D1}"/>
              </a:ext>
            </a:extLst>
          </p:cNvPr>
          <p:cNvSpPr>
            <a:spLocks noGrp="1" noChangeArrowheads="1"/>
          </p:cNvSpPr>
          <p:nvPr>
            <p:ph type="body" idx="1"/>
          </p:nvPr>
        </p:nvSpPr>
        <p:spPr>
          <a:xfrm>
            <a:off x="1562100" y="1600200"/>
            <a:ext cx="6019800" cy="4800600"/>
          </a:xfrm>
        </p:spPr>
        <p:txBody>
          <a:bodyPr>
            <a:normAutofit fontScale="25000" lnSpcReduction="20000"/>
          </a:bodyPr>
          <a:lstStyle/>
          <a:p>
            <a:pPr marL="457200" indent="-457200">
              <a:lnSpc>
                <a:spcPct val="120000"/>
              </a:lnSpc>
              <a:spcBef>
                <a:spcPts val="0"/>
              </a:spcBef>
              <a:spcAft>
                <a:spcPts val="2400"/>
              </a:spcAft>
              <a:buClr>
                <a:srgbClr val="00FFFF"/>
              </a:buClr>
              <a:defRPr/>
            </a:pPr>
            <a:r>
              <a:rPr lang="en-US" sz="12800" dirty="0">
                <a:solidFill>
                  <a:schemeClr val="bg1"/>
                </a:solidFill>
              </a:rPr>
              <a:t>Pre-tribulation rapture theory</a:t>
            </a:r>
          </a:p>
          <a:p>
            <a:pPr marL="457200" indent="-457200">
              <a:lnSpc>
                <a:spcPct val="120000"/>
              </a:lnSpc>
              <a:spcBef>
                <a:spcPts val="0"/>
              </a:spcBef>
              <a:spcAft>
                <a:spcPts val="2400"/>
              </a:spcAft>
              <a:buClr>
                <a:srgbClr val="00FFFF"/>
              </a:buClr>
              <a:defRPr/>
            </a:pPr>
            <a:r>
              <a:rPr lang="en-US" sz="12800" dirty="0">
                <a:solidFill>
                  <a:schemeClr val="bg1"/>
                </a:solidFill>
              </a:rPr>
              <a:t>Mid-tribulation rapture theory</a:t>
            </a:r>
          </a:p>
          <a:p>
            <a:pPr marL="457200" indent="-457200">
              <a:lnSpc>
                <a:spcPct val="120000"/>
              </a:lnSpc>
              <a:spcBef>
                <a:spcPts val="0"/>
              </a:spcBef>
              <a:spcAft>
                <a:spcPts val="2400"/>
              </a:spcAft>
              <a:buClr>
                <a:srgbClr val="00FFFF"/>
              </a:buClr>
              <a:defRPr/>
            </a:pPr>
            <a:r>
              <a:rPr lang="en-US" sz="12800" dirty="0">
                <a:solidFill>
                  <a:schemeClr val="bg1"/>
                </a:solidFill>
              </a:rPr>
              <a:t>Post-tribulation rapture theory</a:t>
            </a:r>
          </a:p>
          <a:p>
            <a:pPr marL="457200" indent="-457200">
              <a:lnSpc>
                <a:spcPct val="120000"/>
              </a:lnSpc>
              <a:spcBef>
                <a:spcPts val="0"/>
              </a:spcBef>
              <a:spcAft>
                <a:spcPts val="2400"/>
              </a:spcAft>
              <a:buClr>
                <a:srgbClr val="00FFFF"/>
              </a:buClr>
              <a:defRPr/>
            </a:pPr>
            <a:r>
              <a:rPr lang="en-US" sz="12800" dirty="0">
                <a:solidFill>
                  <a:schemeClr val="bg1"/>
                </a:solidFill>
              </a:rPr>
              <a:t>Pre-wrath rapture theory</a:t>
            </a:r>
          </a:p>
          <a:p>
            <a:pPr marL="457200" indent="-457200">
              <a:lnSpc>
                <a:spcPct val="120000"/>
              </a:lnSpc>
              <a:spcBef>
                <a:spcPts val="0"/>
              </a:spcBef>
              <a:spcAft>
                <a:spcPts val="2400"/>
              </a:spcAft>
              <a:buClr>
                <a:srgbClr val="00FFFF"/>
              </a:buClr>
              <a:defRPr/>
            </a:pPr>
            <a:r>
              <a:rPr lang="en-US" sz="12800" dirty="0">
                <a:solidFill>
                  <a:schemeClr val="bg1"/>
                </a:solidFill>
              </a:rPr>
              <a:t>Partial rapture theory</a:t>
            </a:r>
          </a:p>
          <a:p>
            <a:pPr eaLnBrk="1" hangingPunct="1">
              <a:defRPr/>
            </a:pPr>
            <a:endParaRPr lang="en-US" dirty="0"/>
          </a:p>
        </p:txBody>
      </p:sp>
    </p:spTree>
    <p:extLst>
      <p:ext uri="{BB962C8B-B14F-4D97-AF65-F5344CB8AC3E}">
        <p14:creationId xmlns:p14="http://schemas.microsoft.com/office/powerpoint/2010/main" val="22251278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60FD6F-3414-4D6C-9CEB-885E4A5D32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0" y="457199"/>
            <a:ext cx="7771404" cy="6121511"/>
          </a:xfrm>
          <a:prstGeom prst="rect">
            <a:avLst/>
          </a:prstGeom>
        </p:spPr>
      </p:pic>
    </p:spTree>
    <p:extLst>
      <p:ext uri="{BB962C8B-B14F-4D97-AF65-F5344CB8AC3E}">
        <p14:creationId xmlns:p14="http://schemas.microsoft.com/office/powerpoint/2010/main" val="15573243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318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Revelation 1:19 (NASB)</a:t>
            </a:r>
          </a:p>
          <a:p>
            <a:pPr algn="just">
              <a:spcAft>
                <a:spcPts val="1000"/>
              </a:spcAft>
            </a:pPr>
            <a:r>
              <a:rPr lang="en-US" sz="4000" dirty="0">
                <a:solidFill>
                  <a:schemeClr val="bg1"/>
                </a:solidFill>
                <a:effectLst>
                  <a:outerShdw blurRad="38100" dist="38100" dir="2700000" algn="tl">
                    <a:srgbClr val="000000">
                      <a:alpha val="43137"/>
                    </a:srgbClr>
                  </a:outerShdw>
                </a:effectLst>
                <a:latin typeface="+mn-lt"/>
              </a:rPr>
              <a:t>Therefore write the things which you have </a:t>
            </a:r>
            <a:r>
              <a:rPr lang="en-US" sz="4000" b="1" u="sng" dirty="0">
                <a:solidFill>
                  <a:srgbClr val="FFFFCC"/>
                </a:solidFill>
                <a:effectLst>
                  <a:outerShdw blurRad="38100" dist="38100" dir="2700000" algn="tl">
                    <a:srgbClr val="000000">
                      <a:alpha val="43137"/>
                    </a:srgbClr>
                  </a:outerShdw>
                </a:effectLst>
                <a:latin typeface="+mn-lt"/>
              </a:rPr>
              <a:t>seen</a:t>
            </a:r>
            <a:r>
              <a:rPr lang="en-US" sz="4000" dirty="0">
                <a:solidFill>
                  <a:schemeClr val="bg1"/>
                </a:solidFill>
                <a:effectLst>
                  <a:outerShdw blurRad="38100" dist="38100" dir="2700000" algn="tl">
                    <a:srgbClr val="000000">
                      <a:alpha val="43137"/>
                    </a:srgbClr>
                  </a:outerShdw>
                </a:effectLst>
                <a:latin typeface="+mn-lt"/>
              </a:rPr>
              <a:t>, and the things which </a:t>
            </a:r>
            <a:r>
              <a:rPr lang="en-US" sz="4000" b="1" u="sng" dirty="0">
                <a:solidFill>
                  <a:srgbClr val="FFFFCC"/>
                </a:solidFill>
                <a:effectLst>
                  <a:outerShdw blurRad="38100" dist="38100" dir="2700000" algn="tl">
                    <a:srgbClr val="000000">
                      <a:alpha val="43137"/>
                    </a:srgbClr>
                  </a:outerShdw>
                </a:effectLst>
                <a:latin typeface="+mn-lt"/>
              </a:rPr>
              <a:t>are</a:t>
            </a:r>
            <a:r>
              <a:rPr lang="en-US" sz="4000" dirty="0">
                <a:solidFill>
                  <a:schemeClr val="bg1"/>
                </a:solidFill>
                <a:effectLst>
                  <a:outerShdw blurRad="38100" dist="38100" dir="2700000" algn="tl">
                    <a:srgbClr val="000000">
                      <a:alpha val="43137"/>
                    </a:srgbClr>
                  </a:outerShdw>
                </a:effectLst>
                <a:latin typeface="+mn-lt"/>
              </a:rPr>
              <a:t>, and the things which </a:t>
            </a:r>
            <a:r>
              <a:rPr lang="en-US" sz="4000" b="1" u="sng" dirty="0">
                <a:solidFill>
                  <a:srgbClr val="FFFFCC"/>
                </a:solidFill>
                <a:effectLst>
                  <a:outerShdw blurRad="38100" dist="38100" dir="2700000" algn="tl">
                    <a:srgbClr val="000000">
                      <a:alpha val="43137"/>
                    </a:srgbClr>
                  </a:outerShdw>
                </a:effectLst>
                <a:latin typeface="+mn-lt"/>
              </a:rPr>
              <a:t>will take place after these things</a:t>
            </a:r>
            <a:r>
              <a:rPr lang="en-US" sz="4000" dirty="0">
                <a:solidFill>
                  <a:schemeClr val="bg1"/>
                </a:solidFill>
                <a:effectLst>
                  <a:outerShdw blurRad="38100" dist="38100" dir="2700000" algn="tl">
                    <a:srgbClr val="000000">
                      <a:alpha val="43137"/>
                    </a:srgbClr>
                  </a:outerShdw>
                </a:effectLst>
                <a:latin typeface="+mn-lt"/>
              </a:rPr>
              <a:t>.</a:t>
            </a:r>
          </a:p>
        </p:txBody>
      </p:sp>
    </p:spTree>
    <p:extLst>
      <p:ext uri="{BB962C8B-B14F-4D97-AF65-F5344CB8AC3E}">
        <p14:creationId xmlns:p14="http://schemas.microsoft.com/office/powerpoint/2010/main" val="5242465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F864F0D2-333F-4DAE-8963-577B6F58A1BE}"/>
              </a:ext>
            </a:extLst>
          </p:cNvPr>
          <p:cNvSpPr>
            <a:spLocks noGrp="1" noChangeArrowheads="1"/>
          </p:cNvSpPr>
          <p:nvPr>
            <p:ph type="title"/>
          </p:nvPr>
        </p:nvSpPr>
        <p:spPr>
          <a:xfrm>
            <a:off x="2524125" y="228601"/>
            <a:ext cx="4095750" cy="838200"/>
          </a:xfrm>
        </p:spPr>
        <p:txBody>
          <a:bodyPr>
            <a:normAutofit/>
          </a:bodyPr>
          <a:lstStyle/>
          <a:p>
            <a:pPr algn="ct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rPr>
              <a:t>Revelation 1:19</a:t>
            </a:r>
          </a:p>
        </p:txBody>
      </p:sp>
      <p:sp>
        <p:nvSpPr>
          <p:cNvPr id="125955" name="Rectangle 3">
            <a:extLst>
              <a:ext uri="{FF2B5EF4-FFF2-40B4-BE49-F238E27FC236}">
                <a16:creationId xmlns:a16="http://schemas.microsoft.com/office/drawing/2014/main" id="{FE2581F1-0F27-4FAC-AEDA-0E2238A34B9D}"/>
              </a:ext>
            </a:extLst>
          </p:cNvPr>
          <p:cNvSpPr>
            <a:spLocks noGrp="1" noChangeArrowheads="1"/>
          </p:cNvSpPr>
          <p:nvPr>
            <p:ph type="body" idx="1"/>
          </p:nvPr>
        </p:nvSpPr>
        <p:spPr>
          <a:xfrm>
            <a:off x="1562101" y="1143000"/>
            <a:ext cx="6019799" cy="4495800"/>
          </a:xfrm>
        </p:spPr>
        <p:txBody>
          <a:bodyPr>
            <a:noAutofit/>
          </a:bodyPr>
          <a:lstStyle/>
          <a:p>
            <a:pPr marL="457200" indent="-457200" fontAlgn="base">
              <a:lnSpc>
                <a:spcPct val="100000"/>
              </a:lnSpc>
              <a:spcBef>
                <a:spcPts val="0"/>
              </a:spcBef>
              <a:spcAft>
                <a:spcPts val="3600"/>
              </a:spcAft>
              <a:buClr>
                <a:srgbClr val="00FFFF"/>
              </a:buClr>
              <a:defRPr/>
            </a:pPr>
            <a:r>
              <a:rPr lang="en-US" sz="4000" dirty="0">
                <a:solidFill>
                  <a:srgbClr val="FFFFFF"/>
                </a:solidFill>
                <a:effectLst>
                  <a:outerShdw blurRad="38100" dist="38100" dir="2700000" algn="tl">
                    <a:srgbClr val="000000">
                      <a:alpha val="43137"/>
                    </a:srgbClr>
                  </a:outerShdw>
                </a:effectLst>
                <a:latin typeface="Calibri" panose="020F0502020204030204" pitchFamily="34" charset="0"/>
              </a:rPr>
              <a:t>Seen (1)</a:t>
            </a:r>
          </a:p>
          <a:p>
            <a:pPr marL="457200" indent="-457200" fontAlgn="base">
              <a:lnSpc>
                <a:spcPct val="100000"/>
              </a:lnSpc>
              <a:spcBef>
                <a:spcPts val="0"/>
              </a:spcBef>
              <a:spcAft>
                <a:spcPts val="3600"/>
              </a:spcAft>
              <a:buClr>
                <a:srgbClr val="00FFFF"/>
              </a:buClr>
              <a:defRPr/>
            </a:pPr>
            <a:r>
              <a:rPr lang="en-US" sz="4000" dirty="0">
                <a:solidFill>
                  <a:srgbClr val="FFFFFF"/>
                </a:solidFill>
                <a:effectLst>
                  <a:outerShdw blurRad="38100" dist="38100" dir="2700000" algn="tl">
                    <a:srgbClr val="000000">
                      <a:alpha val="43137"/>
                    </a:srgbClr>
                  </a:outerShdw>
                </a:effectLst>
                <a:latin typeface="Calibri" panose="020F0502020204030204" pitchFamily="34" charset="0"/>
              </a:rPr>
              <a:t>Are (2–3)</a:t>
            </a:r>
          </a:p>
          <a:p>
            <a:pPr marL="457200" indent="-457200" fontAlgn="base">
              <a:lnSpc>
                <a:spcPct val="100000"/>
              </a:lnSpc>
              <a:spcBef>
                <a:spcPts val="0"/>
              </a:spcBef>
              <a:spcAft>
                <a:spcPts val="3600"/>
              </a:spcAft>
              <a:buClr>
                <a:srgbClr val="00FFFF"/>
              </a:buClr>
              <a:defRPr/>
            </a:pPr>
            <a:r>
              <a:rPr lang="en-US" sz="4000" dirty="0">
                <a:solidFill>
                  <a:srgbClr val="FFFFFF"/>
                </a:solidFill>
                <a:effectLst>
                  <a:outerShdw blurRad="38100" dist="38100" dir="2700000" algn="tl">
                    <a:srgbClr val="000000">
                      <a:alpha val="43137"/>
                    </a:srgbClr>
                  </a:outerShdw>
                </a:effectLst>
                <a:latin typeface="Calibri" panose="020F0502020204030204" pitchFamily="34" charset="0"/>
              </a:rPr>
              <a:t>After these things (4–22)</a:t>
            </a:r>
          </a:p>
        </p:txBody>
      </p:sp>
    </p:spTree>
    <p:extLst>
      <p:ext uri="{BB962C8B-B14F-4D97-AF65-F5344CB8AC3E}">
        <p14:creationId xmlns:p14="http://schemas.microsoft.com/office/powerpoint/2010/main" val="34609807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40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Revelation 4:1 (NASB)</a:t>
            </a:r>
          </a:p>
          <a:p>
            <a:pPr algn="just">
              <a:spcAft>
                <a:spcPts val="1000"/>
              </a:spcAft>
            </a:pPr>
            <a:r>
              <a:rPr lang="en-US" sz="3600" b="1" u="sng" dirty="0">
                <a:solidFill>
                  <a:srgbClr val="FFFFCC"/>
                </a:solidFill>
                <a:effectLst>
                  <a:outerShdw blurRad="38100" dist="38100" dir="2700000" algn="tl">
                    <a:srgbClr val="000000">
                      <a:alpha val="43137"/>
                    </a:srgbClr>
                  </a:outerShdw>
                </a:effectLst>
                <a:latin typeface="+mn-lt"/>
              </a:rPr>
              <a:t>After these things</a:t>
            </a:r>
            <a:r>
              <a:rPr lang="en-US" sz="3600" dirty="0">
                <a:solidFill>
                  <a:schemeClr val="bg1"/>
                </a:solidFill>
                <a:effectLst>
                  <a:outerShdw blurRad="38100" dist="38100" dir="2700000" algn="tl">
                    <a:srgbClr val="000000">
                      <a:alpha val="43137"/>
                    </a:srgbClr>
                  </a:outerShdw>
                </a:effectLst>
                <a:latin typeface="+mn-lt"/>
              </a:rPr>
              <a:t> I looked, and behold, a door standing open in heaven, and the first voice which I had heard, like the sound of a trumpet speaking with me, said, “Come up here, and I will show you what must take place </a:t>
            </a:r>
            <a:r>
              <a:rPr lang="en-US" sz="3600" b="1" u="sng" dirty="0">
                <a:solidFill>
                  <a:srgbClr val="FFFFCC"/>
                </a:solidFill>
                <a:effectLst>
                  <a:outerShdw blurRad="38100" dist="38100" dir="2700000" algn="tl">
                    <a:srgbClr val="000000">
                      <a:alpha val="43137"/>
                    </a:srgbClr>
                  </a:outerShdw>
                </a:effectLst>
                <a:latin typeface="+mn-lt"/>
              </a:rPr>
              <a:t>after these things</a:t>
            </a:r>
            <a:r>
              <a:rPr lang="en-US" sz="3600" dirty="0">
                <a:solidFill>
                  <a:schemeClr val="bg1"/>
                </a:solidFill>
                <a:effectLst>
                  <a:outerShdw blurRad="38100" dist="38100" dir="2700000" algn="tl">
                    <a:srgbClr val="000000">
                      <a:alpha val="43137"/>
                    </a:srgbClr>
                  </a:outerShdw>
                </a:effectLst>
                <a:latin typeface="+mn-lt"/>
              </a:rPr>
              <a:t>.”</a:t>
            </a:r>
          </a:p>
        </p:txBody>
      </p:sp>
    </p:spTree>
    <p:extLst>
      <p:ext uri="{BB962C8B-B14F-4D97-AF65-F5344CB8AC3E}">
        <p14:creationId xmlns:p14="http://schemas.microsoft.com/office/powerpoint/2010/main" val="4155603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a:extLst>
              <a:ext uri="{FF2B5EF4-FFF2-40B4-BE49-F238E27FC236}">
                <a16:creationId xmlns:a16="http://schemas.microsoft.com/office/drawing/2014/main" id="{7F5D400D-6201-4ACE-9D15-F647A78125D0}"/>
              </a:ext>
            </a:extLst>
          </p:cNvPr>
          <p:cNvSpPr>
            <a:spLocks noGrp="1" noChangeArrowheads="1"/>
          </p:cNvSpPr>
          <p:nvPr>
            <p:ph type="body" idx="4294967295"/>
          </p:nvPr>
        </p:nvSpPr>
        <p:spPr>
          <a:xfrm>
            <a:off x="685800" y="1066800"/>
            <a:ext cx="8229600" cy="5257800"/>
          </a:xfrm>
        </p:spPr>
        <p:txBody>
          <a:bodyPr>
            <a:noAutofit/>
          </a:bodyPr>
          <a:lstStyle/>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Focus = Jews &amp; Jerusalem (v.24b)</a:t>
            </a:r>
          </a:p>
          <a:p>
            <a:pPr marL="684213" indent="-684213" fontAlgn="base">
              <a:lnSpc>
                <a:spcPct val="100000"/>
              </a:lnSpc>
              <a:spcBef>
                <a:spcPts val="0"/>
              </a:spcBef>
              <a:spcAft>
                <a:spcPts val="600"/>
              </a:spcAft>
              <a:buClr>
                <a:srgbClr val="00FFFF"/>
              </a:buClr>
              <a:buFontTx/>
              <a:buAutoNum type="arabicPeriod"/>
            </a:pP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490 year period of time (v.24a)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360-day years</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6 prophecies WILL BE fulfilled (v.24c)</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March 5, 444 BC prophecy begins (25a)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483 years elapse between beginning of prophecy &amp; Palm Sunday (25b)</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Gap between 483</a:t>
            </a:r>
            <a:r>
              <a:rPr lang="en-US" alt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rPr>
              <a:t>rd</a:t>
            </a: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 &amp; 484</a:t>
            </a:r>
            <a:r>
              <a:rPr lang="en-US" alt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rPr>
              <a:t>th</a:t>
            </a: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 year (26)</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Final 7 years = future Tribulation period (27)</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 9:27  Overview of Tribulation </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Daniel 9:27 = Revelation 6-19</a:t>
            </a:r>
          </a:p>
        </p:txBody>
      </p:sp>
      <p:sp>
        <p:nvSpPr>
          <p:cNvPr id="3078" name="Rectangle 3">
            <a:extLst>
              <a:ext uri="{FF2B5EF4-FFF2-40B4-BE49-F238E27FC236}">
                <a16:creationId xmlns:a16="http://schemas.microsoft.com/office/drawing/2014/main" id="{FA392683-B38F-4A79-B323-65D0DEF1999F}"/>
              </a:ext>
            </a:extLst>
          </p:cNvPr>
          <p:cNvSpPr>
            <a:spLocks noGrp="1" noChangeArrowheads="1"/>
          </p:cNvSpPr>
          <p:nvPr>
            <p:ph type="title" idx="4294967295"/>
          </p:nvPr>
        </p:nvSpPr>
        <p:spPr>
          <a:xfrm>
            <a:off x="838200" y="228600"/>
            <a:ext cx="7467600" cy="685800"/>
          </a:xfrm>
        </p:spPr>
        <p:txBody>
          <a:bodyPr>
            <a:noAutofit/>
          </a:bodyPr>
          <a:lstStyle/>
          <a:p>
            <a:pPr algn="ct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The Seventy Weeks Prophecy 10 FACTS</a:t>
            </a:r>
          </a:p>
        </p:txBody>
      </p:sp>
    </p:spTree>
    <p:extLst>
      <p:ext uri="{BB962C8B-B14F-4D97-AF65-F5344CB8AC3E}">
        <p14:creationId xmlns:p14="http://schemas.microsoft.com/office/powerpoint/2010/main" val="412860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017EF279-3AAA-4F39-BD92-436095F20539}"/>
              </a:ext>
            </a:extLst>
          </p:cNvPr>
          <p:cNvSpPr>
            <a:spLocks noGrp="1" noChangeArrowheads="1"/>
          </p:cNvSpPr>
          <p:nvPr>
            <p:ph type="title"/>
          </p:nvPr>
        </p:nvSpPr>
        <p:spPr>
          <a:xfrm>
            <a:off x="685800" y="228600"/>
            <a:ext cx="7772400" cy="838200"/>
          </a:xfrm>
        </p:spPr>
        <p:txBody>
          <a:bodyPr>
            <a:normAutofit/>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The Missing Church</a:t>
            </a:r>
          </a:p>
        </p:txBody>
      </p:sp>
      <p:sp>
        <p:nvSpPr>
          <p:cNvPr id="25603" name="Rectangle 3">
            <a:extLst>
              <a:ext uri="{FF2B5EF4-FFF2-40B4-BE49-F238E27FC236}">
                <a16:creationId xmlns:a16="http://schemas.microsoft.com/office/drawing/2014/main" id="{FE201ED0-2C19-4C74-89FC-C8F665E8C852}"/>
              </a:ext>
            </a:extLst>
          </p:cNvPr>
          <p:cNvSpPr>
            <a:spLocks noGrp="1" noChangeArrowheads="1"/>
          </p:cNvSpPr>
          <p:nvPr>
            <p:ph type="body" sz="half" idx="1"/>
          </p:nvPr>
        </p:nvSpPr>
        <p:spPr>
          <a:xfrm>
            <a:off x="1676400" y="1143000"/>
            <a:ext cx="5791200" cy="2971800"/>
          </a:xfrm>
        </p:spPr>
        <p:txBody>
          <a:bodyPr>
            <a:normAutofit/>
          </a:bodyPr>
          <a:lstStyle/>
          <a:p>
            <a:pPr marL="457200" indent="-457200" fontAlgn="base">
              <a:lnSpc>
                <a:spcPct val="100000"/>
              </a:lnSpc>
              <a:spcBef>
                <a:spcPts val="0"/>
              </a:spcBef>
              <a:spcAft>
                <a:spcPts val="3600"/>
              </a:spcAft>
              <a:buClr>
                <a:srgbClr val="00FFFF"/>
              </a:buClr>
              <a:defRPr/>
            </a:pPr>
            <a:r>
              <a:rPr lang="en-US" sz="3600" dirty="0">
                <a:solidFill>
                  <a:srgbClr val="FFFFFF"/>
                </a:solidFill>
                <a:effectLst>
                  <a:outerShdw blurRad="38100" dist="38100" dir="2700000" algn="tl">
                    <a:srgbClr val="000000">
                      <a:alpha val="43137"/>
                    </a:srgbClr>
                  </a:outerShdw>
                </a:effectLst>
                <a:latin typeface="Calibri" panose="020F0502020204030204" pitchFamily="34" charset="0"/>
              </a:rPr>
              <a:t>Rev 4-19</a:t>
            </a:r>
          </a:p>
          <a:p>
            <a:pPr marL="457200" indent="-457200" fontAlgn="base">
              <a:lnSpc>
                <a:spcPct val="100000"/>
              </a:lnSpc>
              <a:spcBef>
                <a:spcPts val="0"/>
              </a:spcBef>
              <a:spcAft>
                <a:spcPts val="3600"/>
              </a:spcAft>
              <a:buClr>
                <a:srgbClr val="00FFFF"/>
              </a:buClr>
              <a:defRPr/>
            </a:pPr>
            <a:r>
              <a:rPr lang="en-US" sz="3600" dirty="0">
                <a:solidFill>
                  <a:srgbClr val="FFFFFF"/>
                </a:solidFill>
                <a:effectLst>
                  <a:outerShdw blurRad="38100" dist="38100" dir="2700000" algn="tl">
                    <a:srgbClr val="000000">
                      <a:alpha val="43137"/>
                    </a:srgbClr>
                  </a:outerShdw>
                </a:effectLst>
                <a:latin typeface="Calibri" panose="020F0502020204030204" pitchFamily="34" charset="0"/>
              </a:rPr>
              <a:t>Rev 13:9</a:t>
            </a:r>
          </a:p>
          <a:p>
            <a:pPr marL="457200" indent="-457200" fontAlgn="base">
              <a:lnSpc>
                <a:spcPct val="100000"/>
              </a:lnSpc>
              <a:spcBef>
                <a:spcPts val="0"/>
              </a:spcBef>
              <a:spcAft>
                <a:spcPts val="3600"/>
              </a:spcAft>
              <a:buClr>
                <a:srgbClr val="00FFFF"/>
              </a:buClr>
              <a:defRPr/>
            </a:pPr>
            <a:r>
              <a:rPr lang="en-US" sz="3600" dirty="0">
                <a:solidFill>
                  <a:srgbClr val="FFFFFF"/>
                </a:solidFill>
                <a:effectLst>
                  <a:outerShdw blurRad="38100" dist="38100" dir="2700000" algn="tl">
                    <a:srgbClr val="000000">
                      <a:alpha val="43137"/>
                    </a:srgbClr>
                  </a:outerShdw>
                </a:effectLst>
                <a:latin typeface="Calibri" panose="020F0502020204030204" pitchFamily="34" charset="0"/>
              </a:rPr>
              <a:t>Revelation’s Jewish nature</a:t>
            </a:r>
          </a:p>
        </p:txBody>
      </p:sp>
      <p:pic>
        <p:nvPicPr>
          <p:cNvPr id="52228" name="Picture 5" descr="08">
            <a:extLst>
              <a:ext uri="{FF2B5EF4-FFF2-40B4-BE49-F238E27FC236}">
                <a16:creationId xmlns:a16="http://schemas.microsoft.com/office/drawing/2014/main" id="{2FF75022-0C8F-46D2-91A3-5C4A21D1FD23}"/>
              </a:ext>
            </a:extLst>
          </p:cNvPr>
          <p:cNvPicPr>
            <a:picLocks noGrp="1" noChangeAspect="1" noChangeArrowheads="1"/>
          </p:cNvPicPr>
          <p:nvPr>
            <p:ph type="clipArt" sz="half" idx="2"/>
          </p:nvPr>
        </p:nvPicPr>
        <p:blipFill>
          <a:blip r:embed="rId2" cstate="email">
            <a:extLst>
              <a:ext uri="{28A0092B-C50C-407E-A947-70E740481C1C}">
                <a14:useLocalDpi xmlns:a14="http://schemas.microsoft.com/office/drawing/2010/main"/>
              </a:ext>
            </a:extLst>
          </a:blip>
          <a:srcRect/>
          <a:stretch>
            <a:fillRect/>
          </a:stretch>
        </p:blipFill>
        <p:spPr>
          <a:xfrm>
            <a:off x="2765503" y="3962400"/>
            <a:ext cx="3612994" cy="2743200"/>
          </a:xfrm>
        </p:spPr>
      </p:pic>
    </p:spTree>
    <p:extLst>
      <p:ext uri="{BB962C8B-B14F-4D97-AF65-F5344CB8AC3E}">
        <p14:creationId xmlns:p14="http://schemas.microsoft.com/office/powerpoint/2010/main" val="30015613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017EF279-3AAA-4F39-BD92-436095F20539}"/>
              </a:ext>
            </a:extLst>
          </p:cNvPr>
          <p:cNvSpPr>
            <a:spLocks noGrp="1" noChangeArrowheads="1"/>
          </p:cNvSpPr>
          <p:nvPr>
            <p:ph type="title"/>
          </p:nvPr>
        </p:nvSpPr>
        <p:spPr>
          <a:xfrm>
            <a:off x="685800" y="228600"/>
            <a:ext cx="7772400" cy="838200"/>
          </a:xfrm>
        </p:spPr>
        <p:txBody>
          <a:bodyPr>
            <a:normAutofit/>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The Missing Church</a:t>
            </a:r>
          </a:p>
        </p:txBody>
      </p:sp>
      <p:sp>
        <p:nvSpPr>
          <p:cNvPr id="25603" name="Rectangle 3">
            <a:extLst>
              <a:ext uri="{FF2B5EF4-FFF2-40B4-BE49-F238E27FC236}">
                <a16:creationId xmlns:a16="http://schemas.microsoft.com/office/drawing/2014/main" id="{FE201ED0-2C19-4C74-89FC-C8F665E8C852}"/>
              </a:ext>
            </a:extLst>
          </p:cNvPr>
          <p:cNvSpPr>
            <a:spLocks noGrp="1" noChangeArrowheads="1"/>
          </p:cNvSpPr>
          <p:nvPr>
            <p:ph type="body" sz="half" idx="1"/>
          </p:nvPr>
        </p:nvSpPr>
        <p:spPr>
          <a:xfrm>
            <a:off x="1676400" y="1143000"/>
            <a:ext cx="5791200" cy="2971800"/>
          </a:xfrm>
        </p:spPr>
        <p:txBody>
          <a:bodyPr>
            <a:normAutofit/>
          </a:bodyPr>
          <a:lstStyle/>
          <a:p>
            <a:pPr marL="457200" indent="-457200" fontAlgn="base">
              <a:lnSpc>
                <a:spcPct val="100000"/>
              </a:lnSpc>
              <a:spcBef>
                <a:spcPts val="0"/>
              </a:spcBef>
              <a:spcAft>
                <a:spcPts val="3600"/>
              </a:spcAft>
              <a:buClr>
                <a:srgbClr val="00FFFF"/>
              </a:buClr>
              <a:defRPr/>
            </a:pPr>
            <a:r>
              <a:rPr lang="en-US" sz="3600" dirty="0">
                <a:solidFill>
                  <a:srgbClr val="FFFFFF"/>
                </a:solidFill>
                <a:effectLst>
                  <a:outerShdw blurRad="38100" dist="38100" dir="2700000" algn="tl">
                    <a:srgbClr val="000000">
                      <a:alpha val="43137"/>
                    </a:srgbClr>
                  </a:outerShdw>
                </a:effectLst>
                <a:latin typeface="Calibri" panose="020F0502020204030204" pitchFamily="34" charset="0"/>
              </a:rPr>
              <a:t>Rev 4-19</a:t>
            </a:r>
          </a:p>
          <a:p>
            <a:pPr marL="457200" indent="-457200" fontAlgn="base">
              <a:lnSpc>
                <a:spcPct val="100000"/>
              </a:lnSpc>
              <a:spcBef>
                <a:spcPts val="0"/>
              </a:spcBef>
              <a:spcAft>
                <a:spcPts val="3600"/>
              </a:spcAft>
              <a:buClr>
                <a:srgbClr val="00FFFF"/>
              </a:buClr>
              <a:defRPr/>
            </a:pPr>
            <a:r>
              <a:rPr lang="en-US" sz="3600" dirty="0">
                <a:solidFill>
                  <a:srgbClr val="FFFFFF"/>
                </a:solidFill>
                <a:effectLst>
                  <a:outerShdw blurRad="38100" dist="38100" dir="2700000" algn="tl">
                    <a:srgbClr val="000000">
                      <a:alpha val="43137"/>
                    </a:srgbClr>
                  </a:outerShdw>
                </a:effectLst>
                <a:latin typeface="Calibri" panose="020F0502020204030204" pitchFamily="34" charset="0"/>
              </a:rPr>
              <a:t>Rev 13:9</a:t>
            </a:r>
          </a:p>
          <a:p>
            <a:pPr marL="457200" indent="-457200" fontAlgn="base">
              <a:lnSpc>
                <a:spcPct val="100000"/>
              </a:lnSpc>
              <a:spcBef>
                <a:spcPts val="0"/>
              </a:spcBef>
              <a:spcAft>
                <a:spcPts val="3600"/>
              </a:spcAft>
              <a:buClr>
                <a:srgbClr val="00FFFF"/>
              </a:buClr>
              <a:defRPr/>
            </a:pP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Revelation’s Jewish nature</a:t>
            </a:r>
          </a:p>
        </p:txBody>
      </p:sp>
      <p:pic>
        <p:nvPicPr>
          <p:cNvPr id="52228" name="Picture 5" descr="08">
            <a:extLst>
              <a:ext uri="{FF2B5EF4-FFF2-40B4-BE49-F238E27FC236}">
                <a16:creationId xmlns:a16="http://schemas.microsoft.com/office/drawing/2014/main" id="{2FF75022-0C8F-46D2-91A3-5C4A21D1FD23}"/>
              </a:ext>
            </a:extLst>
          </p:cNvPr>
          <p:cNvPicPr>
            <a:picLocks noGrp="1" noChangeAspect="1" noChangeArrowheads="1"/>
          </p:cNvPicPr>
          <p:nvPr>
            <p:ph type="clipArt" sz="half" idx="2"/>
          </p:nvPr>
        </p:nvPicPr>
        <p:blipFill>
          <a:blip r:embed="rId2" cstate="email">
            <a:extLst>
              <a:ext uri="{28A0092B-C50C-407E-A947-70E740481C1C}">
                <a14:useLocalDpi xmlns:a14="http://schemas.microsoft.com/office/drawing/2010/main"/>
              </a:ext>
            </a:extLst>
          </a:blip>
          <a:srcRect/>
          <a:stretch>
            <a:fillRect/>
          </a:stretch>
        </p:blipFill>
        <p:spPr>
          <a:xfrm>
            <a:off x="2765503" y="3962400"/>
            <a:ext cx="3612994" cy="2743200"/>
          </a:xfrm>
        </p:spPr>
      </p:pic>
    </p:spTree>
    <p:extLst>
      <p:ext uri="{BB962C8B-B14F-4D97-AF65-F5344CB8AC3E}">
        <p14:creationId xmlns:p14="http://schemas.microsoft.com/office/powerpoint/2010/main" val="23371906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652364B4-BB5F-4E7E-80B7-C542166FB833}"/>
              </a:ext>
            </a:extLst>
          </p:cNvPr>
          <p:cNvSpPr>
            <a:spLocks noGrp="1"/>
          </p:cNvSpPr>
          <p:nvPr>
            <p:ph type="title" idx="4294967295"/>
          </p:nvPr>
        </p:nvSpPr>
        <p:spPr bwMode="auto">
          <a:xfrm>
            <a:off x="342900" y="228600"/>
            <a:ext cx="8458200" cy="762000"/>
          </a:xfrm>
          <a:noFill/>
          <a:ln>
            <a:noFill/>
            <a:miter lim="800000"/>
            <a:headEnd/>
            <a:tailEnd/>
          </a:ln>
        </p:spPr>
        <p:txBody>
          <a:bodyPr wrap="square" lIns="92075" tIns="46038" rIns="92075" bIns="46038" numCol="1" anchorCtr="0" compatLnSpc="1">
            <a:prstTxWarp prst="textNoShape">
              <a:avLst/>
            </a:prstTxWarp>
            <a:noAutofit/>
          </a:bodyPr>
          <a:lstStyle/>
          <a:p>
            <a:pPr algn="ctr" fontAlgn="base">
              <a:lnSpc>
                <a:spcPct val="100000"/>
              </a:lnSpc>
              <a:spcAft>
                <a:spcPct val="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God’s Work Through Israel in Revelation</a:t>
            </a:r>
          </a:p>
        </p:txBody>
      </p:sp>
      <p:sp>
        <p:nvSpPr>
          <p:cNvPr id="81923" name="Content Placeholder 2">
            <a:extLst>
              <a:ext uri="{FF2B5EF4-FFF2-40B4-BE49-F238E27FC236}">
                <a16:creationId xmlns:a16="http://schemas.microsoft.com/office/drawing/2014/main" id="{88422BDE-F87B-44BC-81F0-099BC32AC15E}"/>
              </a:ext>
            </a:extLst>
          </p:cNvPr>
          <p:cNvSpPr>
            <a:spLocks noGrp="1"/>
          </p:cNvSpPr>
          <p:nvPr>
            <p:ph idx="4294967295"/>
          </p:nvPr>
        </p:nvSpPr>
        <p:spPr>
          <a:xfrm>
            <a:off x="1447800" y="1143000"/>
            <a:ext cx="6248400" cy="3733801"/>
          </a:xfrm>
        </p:spPr>
        <p:txBody>
          <a:bodyPr wrap="square" numCol="1" anchor="t" anchorCtr="0" compatLnSpc="1">
            <a:prstTxWarp prst="textNoShape">
              <a:avLst/>
            </a:prstTxWarp>
            <a:normAutofit/>
          </a:bodyPr>
          <a:lstStyle/>
          <a:p>
            <a:pPr marL="457200" indent="-457200" fontAlgn="base">
              <a:lnSpc>
                <a:spcPct val="100000"/>
              </a:lnSpc>
              <a:spcBef>
                <a:spcPts val="0"/>
              </a:spcBef>
              <a:spcAft>
                <a:spcPts val="3600"/>
              </a:spcAft>
              <a:buClr>
                <a:srgbClr val="00FFFF"/>
              </a:buClr>
              <a:defRPr/>
            </a:pPr>
            <a:r>
              <a:rPr lang="en-US" altLang="en-US" sz="3600" dirty="0">
                <a:solidFill>
                  <a:srgbClr val="FFFFFF"/>
                </a:solidFill>
                <a:effectLst>
                  <a:outerShdw blurRad="38100" dist="38100" dir="2700000" algn="tl">
                    <a:srgbClr val="000000">
                      <a:alpha val="43137"/>
                    </a:srgbClr>
                  </a:outerShdw>
                </a:effectLst>
                <a:latin typeface="Calibri" panose="020F0502020204030204" pitchFamily="34" charset="0"/>
              </a:rPr>
              <a:t>Rev 7-144,000 Jews</a:t>
            </a:r>
          </a:p>
          <a:p>
            <a:pPr marL="457200" indent="-457200" fontAlgn="base">
              <a:lnSpc>
                <a:spcPct val="100000"/>
              </a:lnSpc>
              <a:spcBef>
                <a:spcPts val="0"/>
              </a:spcBef>
              <a:spcAft>
                <a:spcPts val="3600"/>
              </a:spcAft>
              <a:buClr>
                <a:srgbClr val="00FFFF"/>
              </a:buClr>
              <a:defRPr/>
            </a:pPr>
            <a:r>
              <a:rPr lang="en-US" altLang="en-US" sz="3600" dirty="0">
                <a:solidFill>
                  <a:srgbClr val="FFFFFF"/>
                </a:solidFill>
                <a:effectLst>
                  <a:outerShdw blurRad="38100" dist="38100" dir="2700000" algn="tl">
                    <a:srgbClr val="000000">
                      <a:alpha val="43137"/>
                    </a:srgbClr>
                  </a:outerShdw>
                </a:effectLst>
                <a:latin typeface="Calibri" panose="020F0502020204030204" pitchFamily="34" charset="0"/>
              </a:rPr>
              <a:t>Rev 11-Two Jewish witnesses</a:t>
            </a:r>
          </a:p>
          <a:p>
            <a:pPr marL="457200" indent="-457200" fontAlgn="base">
              <a:lnSpc>
                <a:spcPct val="100000"/>
              </a:lnSpc>
              <a:spcBef>
                <a:spcPts val="0"/>
              </a:spcBef>
              <a:spcAft>
                <a:spcPts val="3600"/>
              </a:spcAft>
              <a:buClr>
                <a:srgbClr val="00FFFF"/>
              </a:buClr>
              <a:defRPr/>
            </a:pPr>
            <a:r>
              <a:rPr lang="en-US" altLang="en-US" sz="3600" dirty="0">
                <a:solidFill>
                  <a:srgbClr val="FFFFFF"/>
                </a:solidFill>
                <a:effectLst>
                  <a:outerShdw blurRad="38100" dist="38100" dir="2700000" algn="tl">
                    <a:srgbClr val="000000">
                      <a:alpha val="43137"/>
                    </a:srgbClr>
                  </a:outerShdw>
                </a:effectLst>
                <a:latin typeface="Calibri" panose="020F0502020204030204" pitchFamily="34" charset="0"/>
              </a:rPr>
              <a:t>Rev 12-Israel flees</a:t>
            </a:r>
          </a:p>
        </p:txBody>
      </p:sp>
    </p:spTree>
    <p:extLst>
      <p:ext uri="{BB962C8B-B14F-4D97-AF65-F5344CB8AC3E}">
        <p14:creationId xmlns:p14="http://schemas.microsoft.com/office/powerpoint/2010/main" val="25706768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652364B4-BB5F-4E7E-80B7-C542166FB833}"/>
              </a:ext>
            </a:extLst>
          </p:cNvPr>
          <p:cNvSpPr>
            <a:spLocks noGrp="1"/>
          </p:cNvSpPr>
          <p:nvPr>
            <p:ph type="title" idx="4294967295"/>
          </p:nvPr>
        </p:nvSpPr>
        <p:spPr bwMode="auto">
          <a:xfrm>
            <a:off x="342900" y="228600"/>
            <a:ext cx="8458200" cy="762000"/>
          </a:xfrm>
          <a:noFill/>
          <a:ln>
            <a:noFill/>
            <a:miter lim="800000"/>
            <a:headEnd/>
            <a:tailEnd/>
          </a:ln>
        </p:spPr>
        <p:txBody>
          <a:bodyPr wrap="square" lIns="92075" tIns="46038" rIns="92075" bIns="46038" numCol="1" anchorCtr="0" compatLnSpc="1">
            <a:prstTxWarp prst="textNoShape">
              <a:avLst/>
            </a:prstTxWarp>
            <a:noAutofit/>
          </a:bodyPr>
          <a:lstStyle/>
          <a:p>
            <a:pPr algn="ctr" fontAlgn="base">
              <a:lnSpc>
                <a:spcPct val="100000"/>
              </a:lnSpc>
              <a:spcAft>
                <a:spcPct val="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God’s Work Through Israel in Revelation</a:t>
            </a:r>
          </a:p>
        </p:txBody>
      </p:sp>
      <p:sp>
        <p:nvSpPr>
          <p:cNvPr id="81923" name="Content Placeholder 2">
            <a:extLst>
              <a:ext uri="{FF2B5EF4-FFF2-40B4-BE49-F238E27FC236}">
                <a16:creationId xmlns:a16="http://schemas.microsoft.com/office/drawing/2014/main" id="{88422BDE-F87B-44BC-81F0-099BC32AC15E}"/>
              </a:ext>
            </a:extLst>
          </p:cNvPr>
          <p:cNvSpPr>
            <a:spLocks noGrp="1"/>
          </p:cNvSpPr>
          <p:nvPr>
            <p:ph idx="4294967295"/>
          </p:nvPr>
        </p:nvSpPr>
        <p:spPr>
          <a:xfrm>
            <a:off x="1447800" y="1143000"/>
            <a:ext cx="6248400" cy="3733801"/>
          </a:xfrm>
        </p:spPr>
        <p:txBody>
          <a:bodyPr wrap="square" numCol="1" anchor="t" anchorCtr="0" compatLnSpc="1">
            <a:prstTxWarp prst="textNoShape">
              <a:avLst/>
            </a:prstTxWarp>
            <a:normAutofit/>
          </a:bodyPr>
          <a:lstStyle/>
          <a:p>
            <a:pPr marL="457200" indent="-457200" fontAlgn="base">
              <a:lnSpc>
                <a:spcPct val="100000"/>
              </a:lnSpc>
              <a:spcBef>
                <a:spcPts val="0"/>
              </a:spcBef>
              <a:spcAft>
                <a:spcPts val="3600"/>
              </a:spcAft>
              <a:buClr>
                <a:srgbClr val="00FFFF"/>
              </a:buClr>
              <a:defRPr/>
            </a:pP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Rev 7-144,000 Jews</a:t>
            </a:r>
          </a:p>
          <a:p>
            <a:pPr marL="457200" indent="-457200" fontAlgn="base">
              <a:lnSpc>
                <a:spcPct val="100000"/>
              </a:lnSpc>
              <a:spcBef>
                <a:spcPts val="0"/>
              </a:spcBef>
              <a:spcAft>
                <a:spcPts val="3600"/>
              </a:spcAft>
              <a:buClr>
                <a:srgbClr val="00FFFF"/>
              </a:buClr>
              <a:defRPr/>
            </a:pPr>
            <a:r>
              <a:rPr lang="en-US" altLang="en-US" sz="3600" dirty="0">
                <a:solidFill>
                  <a:srgbClr val="FFFFFF"/>
                </a:solidFill>
                <a:effectLst>
                  <a:outerShdw blurRad="38100" dist="38100" dir="2700000" algn="tl">
                    <a:srgbClr val="000000">
                      <a:alpha val="43137"/>
                    </a:srgbClr>
                  </a:outerShdw>
                </a:effectLst>
                <a:latin typeface="Calibri" panose="020F0502020204030204" pitchFamily="34" charset="0"/>
              </a:rPr>
              <a:t>Rev 11-Two Jewish witnesses</a:t>
            </a:r>
          </a:p>
          <a:p>
            <a:pPr marL="457200" indent="-457200" fontAlgn="base">
              <a:lnSpc>
                <a:spcPct val="100000"/>
              </a:lnSpc>
              <a:spcBef>
                <a:spcPts val="0"/>
              </a:spcBef>
              <a:spcAft>
                <a:spcPts val="3600"/>
              </a:spcAft>
              <a:buClr>
                <a:srgbClr val="00FFFF"/>
              </a:buClr>
              <a:defRPr/>
            </a:pPr>
            <a:r>
              <a:rPr lang="en-US" altLang="en-US" sz="3600" dirty="0">
                <a:solidFill>
                  <a:srgbClr val="FFFFFF"/>
                </a:solidFill>
                <a:effectLst>
                  <a:outerShdw blurRad="38100" dist="38100" dir="2700000" algn="tl">
                    <a:srgbClr val="000000">
                      <a:alpha val="43137"/>
                    </a:srgbClr>
                  </a:outerShdw>
                </a:effectLst>
                <a:latin typeface="Calibri" panose="020F0502020204030204" pitchFamily="34" charset="0"/>
              </a:rPr>
              <a:t>Rev 12-Israel flees</a:t>
            </a:r>
          </a:p>
        </p:txBody>
      </p:sp>
    </p:spTree>
    <p:extLst>
      <p:ext uri="{BB962C8B-B14F-4D97-AF65-F5344CB8AC3E}">
        <p14:creationId xmlns:p14="http://schemas.microsoft.com/office/powerpoint/2010/main" val="37036357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52ED0F22-5CD7-435A-8CA2-BD4BB9B2281D}"/>
              </a:ext>
            </a:extLst>
          </p:cNvPr>
          <p:cNvSpPr>
            <a:spLocks noGrp="1" noChangeArrowheads="1"/>
          </p:cNvSpPr>
          <p:nvPr>
            <p:ph type="title"/>
          </p:nvPr>
        </p:nvSpPr>
        <p:spPr>
          <a:xfrm>
            <a:off x="628650" y="228600"/>
            <a:ext cx="7886700" cy="701674"/>
          </a:xfrm>
        </p:spPr>
        <p:txBody>
          <a:bodyPr>
            <a:normAutofit/>
          </a:bodyPr>
          <a:lstStyle/>
          <a:p>
            <a:pPr algn="ct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Revelation 7</a:t>
            </a:r>
          </a:p>
        </p:txBody>
      </p:sp>
      <p:sp>
        <p:nvSpPr>
          <p:cNvPr id="60419" name="Rectangle 3">
            <a:extLst>
              <a:ext uri="{FF2B5EF4-FFF2-40B4-BE49-F238E27FC236}">
                <a16:creationId xmlns:a16="http://schemas.microsoft.com/office/drawing/2014/main" id="{3199514C-C19A-4FE6-9641-0EFA10E0B4BA}"/>
              </a:ext>
            </a:extLst>
          </p:cNvPr>
          <p:cNvSpPr>
            <a:spLocks noGrp="1" noChangeArrowheads="1"/>
          </p:cNvSpPr>
          <p:nvPr>
            <p:ph type="body" idx="1"/>
          </p:nvPr>
        </p:nvSpPr>
        <p:spPr>
          <a:xfrm>
            <a:off x="381000" y="1143001"/>
            <a:ext cx="8134350" cy="2514600"/>
          </a:xfrm>
        </p:spPr>
        <p:txBody>
          <a:bodyPr/>
          <a:lstStyle/>
          <a:p>
            <a:pPr marL="457200" indent="-457200" fontAlgn="base">
              <a:lnSpc>
                <a:spcPct val="100000"/>
              </a:lnSpc>
              <a:spcBef>
                <a:spcPts val="0"/>
              </a:spcBef>
              <a:spcAft>
                <a:spcPts val="3600"/>
              </a:spcAft>
              <a:buClr>
                <a:srgbClr val="00FFFF"/>
              </a:buClr>
              <a:defRPr/>
            </a:pPr>
            <a:r>
              <a:rPr lang="en-US" sz="3600" dirty="0">
                <a:solidFill>
                  <a:srgbClr val="FFFFFF"/>
                </a:solidFill>
                <a:effectLst>
                  <a:outerShdw blurRad="38100" dist="38100" dir="2700000" algn="tl">
                    <a:srgbClr val="000000">
                      <a:alpha val="43137"/>
                    </a:srgbClr>
                  </a:outerShdw>
                </a:effectLst>
                <a:latin typeface="Calibri" panose="020F0502020204030204" pitchFamily="34" charset="0"/>
              </a:rPr>
              <a:t>7:1-8-144,000 Jews</a:t>
            </a:r>
          </a:p>
          <a:p>
            <a:pPr marL="457200" indent="-457200" fontAlgn="base">
              <a:lnSpc>
                <a:spcPct val="100000"/>
              </a:lnSpc>
              <a:spcBef>
                <a:spcPts val="0"/>
              </a:spcBef>
              <a:spcAft>
                <a:spcPts val="3600"/>
              </a:spcAft>
              <a:buClr>
                <a:srgbClr val="00FFFF"/>
              </a:buClr>
              <a:defRPr/>
            </a:pPr>
            <a:r>
              <a:rPr lang="en-US" sz="3600" dirty="0">
                <a:solidFill>
                  <a:srgbClr val="FFFFFF"/>
                </a:solidFill>
                <a:effectLst>
                  <a:outerShdw blurRad="38100" dist="38100" dir="2700000" algn="tl">
                    <a:srgbClr val="000000">
                      <a:alpha val="43137"/>
                    </a:srgbClr>
                  </a:outerShdw>
                </a:effectLst>
                <a:latin typeface="Calibri" panose="020F0502020204030204" pitchFamily="34" charset="0"/>
              </a:rPr>
              <a:t>7:9-17-Gentiles reached by the 144,000</a:t>
            </a:r>
          </a:p>
        </p:txBody>
      </p:sp>
      <p:pic>
        <p:nvPicPr>
          <p:cNvPr id="116740" name="Picture 5">
            <a:extLst>
              <a:ext uri="{FF2B5EF4-FFF2-40B4-BE49-F238E27FC236}">
                <a16:creationId xmlns:a16="http://schemas.microsoft.com/office/drawing/2014/main" id="{160FCEAE-362A-45D5-BAF4-F1DE3831072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11768" y="3352800"/>
            <a:ext cx="392046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8010212"/>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59953001"/>
              </p:ext>
            </p:extLst>
          </p:nvPr>
        </p:nvGraphicFramePr>
        <p:xfrm>
          <a:off x="152400" y="228600"/>
          <a:ext cx="8839200" cy="6400800"/>
        </p:xfrm>
        <a:graphic>
          <a:graphicData uri="http://schemas.openxmlformats.org/drawingml/2006/table">
            <a:tbl>
              <a:tblPr firstRow="1" bandRow="1">
                <a:tableStyleId>{073A0DAA-6AF3-43AB-8588-CEC1D06C72B9}</a:tableStyleId>
              </a:tblPr>
              <a:tblGrid>
                <a:gridCol w="4419600">
                  <a:extLst>
                    <a:ext uri="{9D8B030D-6E8A-4147-A177-3AD203B41FA5}">
                      <a16:colId xmlns:a16="http://schemas.microsoft.com/office/drawing/2014/main" val="1149162532"/>
                    </a:ext>
                  </a:extLst>
                </a:gridCol>
                <a:gridCol w="4419600">
                  <a:extLst>
                    <a:ext uri="{9D8B030D-6E8A-4147-A177-3AD203B41FA5}">
                      <a16:colId xmlns:a16="http://schemas.microsoft.com/office/drawing/2014/main" val="2962285687"/>
                    </a:ext>
                  </a:extLst>
                </a:gridCol>
              </a:tblGrid>
              <a:tr h="981144">
                <a:tc gridSpan="2">
                  <a:txBody>
                    <a:bodyPr/>
                    <a:lstStyle/>
                    <a:p>
                      <a:pPr algn="ctr">
                        <a:spcBef>
                          <a:spcPts val="600"/>
                        </a:spcBef>
                        <a:spcAft>
                          <a:spcPts val="600"/>
                        </a:spcAft>
                      </a:pPr>
                      <a:r>
                        <a:rPr lang="en-US" sz="3600" b="0" noProof="0" dirty="0">
                          <a:solidFill>
                            <a:srgbClr val="00FFFF"/>
                          </a:solidFill>
                          <a:effectLst/>
                          <a:latin typeface="Calibri" panose="020F0502020204030204" pitchFamily="34" charset="0"/>
                          <a:ea typeface="+mj-ea"/>
                          <a:cs typeface="+mj-cs"/>
                        </a:rPr>
                        <a:t>Distinctions Between 144,000 &amp; Multitude</a:t>
                      </a:r>
                      <a:endParaRPr lang="en-US" sz="3600" b="0" dirty="0">
                        <a:solidFill>
                          <a:srgbClr val="00FFFF"/>
                        </a:solidFill>
                        <a:effectLst/>
                        <a:latin typeface="Calibri" panose="020F0502020204030204" pitchFamily="34" charset="0"/>
                        <a:ea typeface="+mj-ea"/>
                        <a:cs typeface="+mj-cs"/>
                      </a:endParaRPr>
                    </a:p>
                  </a:txBody>
                  <a:tcPr anchor="ctr"/>
                </a:tc>
                <a:tc hMerge="1">
                  <a:txBody>
                    <a:bodyPr/>
                    <a:lstStyle/>
                    <a:p>
                      <a:endParaRPr lang="en-US" dirty="0"/>
                    </a:p>
                  </a:txBody>
                  <a:tcPr/>
                </a:tc>
                <a:extLst>
                  <a:ext uri="{0D108BD9-81ED-4DB2-BD59-A6C34878D82A}">
                    <a16:rowId xmlns:a16="http://schemas.microsoft.com/office/drawing/2014/main" val="3529848444"/>
                  </a:ext>
                </a:extLst>
              </a:tr>
              <a:tr h="794260">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US" sz="3200" b="1" i="0" u="sng" strike="noStrike" kern="0" cap="none" spc="0" normalizeH="0" baseline="0" noProof="0" dirty="0">
                          <a:ln>
                            <a:noFill/>
                          </a:ln>
                          <a:solidFill>
                            <a:srgbClr val="0000CC"/>
                          </a:solidFill>
                          <a:effectLst/>
                          <a:uLnTx/>
                          <a:uFillTx/>
                          <a:latin typeface="Calibri" panose="020F0502020204030204" pitchFamily="34" charset="0"/>
                          <a:ea typeface="+mn-ea"/>
                          <a:cs typeface="Calibri" panose="020F0502020204030204" pitchFamily="34" charset="0"/>
                        </a:rPr>
                        <a:t>REVELATION 7:1-8</a:t>
                      </a:r>
                    </a:p>
                  </a:txBody>
                  <a:tcPr anchor="ctr"/>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US" sz="3200" b="1" i="0" u="sng"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REVELATION 7:9-17</a:t>
                      </a:r>
                    </a:p>
                  </a:txBody>
                  <a:tcPr anchor="ctr"/>
                </a:tc>
                <a:extLst>
                  <a:ext uri="{0D108BD9-81ED-4DB2-BD59-A6C34878D82A}">
                    <a16:rowId xmlns:a16="http://schemas.microsoft.com/office/drawing/2014/main" val="4199846802"/>
                  </a:ext>
                </a:extLst>
              </a:tr>
              <a:tr h="794260">
                <a:tc>
                  <a:txBody>
                    <a:bodyPr/>
                    <a:lstStyle/>
                    <a:p>
                      <a:pPr marL="114300" marR="0" lvl="0" indent="0" algn="l" defTabSz="914400" rtl="0" eaLnBrk="1" fontAlgn="auto" latinLnBrk="0" hangingPunct="1">
                        <a:lnSpc>
                          <a:spcPct val="100000"/>
                        </a:lnSpc>
                        <a:spcBef>
                          <a:spcPts val="600"/>
                        </a:spcBef>
                        <a:spcAft>
                          <a:spcPts val="600"/>
                        </a:spcAft>
                        <a:buClrTx/>
                        <a:buSzTx/>
                        <a:buFontTx/>
                        <a:buNone/>
                        <a:tabLst/>
                        <a:defRPr/>
                      </a:pPr>
                      <a:r>
                        <a:rPr kumimoji="0" lang="en-US" sz="3200" b="0" i="0" u="none" strike="noStrike" kern="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Numbered</a:t>
                      </a:r>
                    </a:p>
                  </a:txBody>
                  <a:tcPr anchor="ctr"/>
                </a:tc>
                <a:tc>
                  <a:txBody>
                    <a:bodyPr/>
                    <a:lstStyle/>
                    <a:p>
                      <a:pPr marL="114300" marR="0" lvl="0" indent="0" algn="l" defTabSz="914400" rtl="0" eaLnBrk="1" fontAlgn="auto" latinLnBrk="0" hangingPunct="1">
                        <a:lnSpc>
                          <a:spcPct val="100000"/>
                        </a:lnSpc>
                        <a:spcBef>
                          <a:spcPts val="600"/>
                        </a:spcBef>
                        <a:spcAft>
                          <a:spcPts val="600"/>
                        </a:spcAft>
                        <a:buClrTx/>
                        <a:buSzTx/>
                        <a:buFontTx/>
                        <a:buNone/>
                        <a:tabLst/>
                        <a:defRPr/>
                      </a:pPr>
                      <a:r>
                        <a:rPr kumimoji="0" lang="en-US" sz="3200" b="0" i="0" u="none" strike="noStrike" kern="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Innumerable</a:t>
                      </a:r>
                    </a:p>
                  </a:txBody>
                  <a:tcPr anchor="ctr"/>
                </a:tc>
                <a:extLst>
                  <a:ext uri="{0D108BD9-81ED-4DB2-BD59-A6C34878D82A}">
                    <a16:rowId xmlns:a16="http://schemas.microsoft.com/office/drawing/2014/main" val="1062385765"/>
                  </a:ext>
                </a:extLst>
              </a:tr>
              <a:tr h="794260">
                <a:tc>
                  <a:txBody>
                    <a:bodyPr/>
                    <a:lstStyle/>
                    <a:p>
                      <a:pPr marL="114300" marR="0" lvl="0" indent="0" algn="l" defTabSz="914400" rtl="0" eaLnBrk="1" fontAlgn="auto" latinLnBrk="0" hangingPunct="1">
                        <a:lnSpc>
                          <a:spcPct val="100000"/>
                        </a:lnSpc>
                        <a:spcBef>
                          <a:spcPts val="600"/>
                        </a:spcBef>
                        <a:spcAft>
                          <a:spcPts val="600"/>
                        </a:spcAft>
                        <a:buClrTx/>
                        <a:buSzTx/>
                        <a:buFontTx/>
                        <a:buNone/>
                        <a:tabLst/>
                        <a:defRPr/>
                      </a:pPr>
                      <a:r>
                        <a:rPr kumimoji="0" lang="en-US" sz="3200" b="0" i="0" u="none" strike="noStrike" kern="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Jews</a:t>
                      </a:r>
                    </a:p>
                  </a:txBody>
                  <a:tcPr anchor="ctr"/>
                </a:tc>
                <a:tc>
                  <a:txBody>
                    <a:bodyPr/>
                    <a:lstStyle/>
                    <a:p>
                      <a:pPr marL="114300" marR="0" lvl="0" indent="0" algn="l" defTabSz="914400" rtl="0" eaLnBrk="1" fontAlgn="auto" latinLnBrk="0" hangingPunct="1">
                        <a:lnSpc>
                          <a:spcPct val="100000"/>
                        </a:lnSpc>
                        <a:spcBef>
                          <a:spcPts val="600"/>
                        </a:spcBef>
                        <a:spcAft>
                          <a:spcPts val="600"/>
                        </a:spcAft>
                        <a:buClrTx/>
                        <a:buSzTx/>
                        <a:buFontTx/>
                        <a:buNone/>
                        <a:tabLst/>
                        <a:defRPr/>
                      </a:pPr>
                      <a:r>
                        <a:rPr kumimoji="0" lang="en-US" sz="3200" b="0" i="0" u="none" strike="noStrike" kern="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All nations</a:t>
                      </a:r>
                    </a:p>
                  </a:txBody>
                  <a:tcPr anchor="ctr"/>
                </a:tc>
                <a:extLst>
                  <a:ext uri="{0D108BD9-81ED-4DB2-BD59-A6C34878D82A}">
                    <a16:rowId xmlns:a16="http://schemas.microsoft.com/office/drawing/2014/main" val="571592761"/>
                  </a:ext>
                </a:extLst>
              </a:tr>
              <a:tr h="794260">
                <a:tc>
                  <a:txBody>
                    <a:bodyPr/>
                    <a:lstStyle/>
                    <a:p>
                      <a:pPr marL="114300" marR="0" lvl="0" indent="0" algn="l" defTabSz="914400" rtl="0" eaLnBrk="1" fontAlgn="auto" latinLnBrk="0" hangingPunct="1">
                        <a:lnSpc>
                          <a:spcPct val="100000"/>
                        </a:lnSpc>
                        <a:spcBef>
                          <a:spcPts val="600"/>
                        </a:spcBef>
                        <a:spcAft>
                          <a:spcPts val="600"/>
                        </a:spcAft>
                        <a:buClrTx/>
                        <a:buSzTx/>
                        <a:buFontTx/>
                        <a:buNone/>
                        <a:tabLst/>
                        <a:defRPr/>
                      </a:pPr>
                      <a:r>
                        <a:rPr kumimoji="0" lang="en-US" sz="3200" b="0" i="0" u="none" strike="noStrike" kern="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Sealed</a:t>
                      </a:r>
                    </a:p>
                  </a:txBody>
                  <a:tcPr anchor="ctr"/>
                </a:tc>
                <a:tc>
                  <a:txBody>
                    <a:bodyPr/>
                    <a:lstStyle/>
                    <a:p>
                      <a:pPr marL="114300" marR="0" lvl="0" indent="0" algn="l" defTabSz="914400" rtl="0" eaLnBrk="1" fontAlgn="auto" latinLnBrk="0" hangingPunct="1">
                        <a:lnSpc>
                          <a:spcPct val="100000"/>
                        </a:lnSpc>
                        <a:spcBef>
                          <a:spcPts val="600"/>
                        </a:spcBef>
                        <a:spcAft>
                          <a:spcPts val="600"/>
                        </a:spcAft>
                        <a:buClrTx/>
                        <a:buSzTx/>
                        <a:buFontTx/>
                        <a:buNone/>
                        <a:tabLst/>
                        <a:defRPr/>
                      </a:pPr>
                      <a:r>
                        <a:rPr kumimoji="0" lang="en-US" sz="3200" b="0" i="0" u="none" strike="noStrike" kern="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Slain</a:t>
                      </a:r>
                    </a:p>
                  </a:txBody>
                  <a:tcPr anchor="ctr"/>
                </a:tc>
                <a:extLst>
                  <a:ext uri="{0D108BD9-81ED-4DB2-BD59-A6C34878D82A}">
                    <a16:rowId xmlns:a16="http://schemas.microsoft.com/office/drawing/2014/main" val="1898418030"/>
                  </a:ext>
                </a:extLst>
              </a:tr>
              <a:tr h="1448356">
                <a:tc>
                  <a:txBody>
                    <a:bodyPr/>
                    <a:lstStyle/>
                    <a:p>
                      <a:pPr marL="114300" marR="0" lvl="0" indent="0" algn="l" defTabSz="914400" rtl="0" eaLnBrk="1" fontAlgn="auto" latinLnBrk="0" hangingPunct="1">
                        <a:lnSpc>
                          <a:spcPct val="100000"/>
                        </a:lnSpc>
                        <a:spcBef>
                          <a:spcPts val="600"/>
                        </a:spcBef>
                        <a:spcAft>
                          <a:spcPts val="600"/>
                        </a:spcAft>
                        <a:buClrTx/>
                        <a:buSzTx/>
                        <a:buFontTx/>
                        <a:buNone/>
                        <a:tabLst/>
                        <a:defRPr/>
                      </a:pPr>
                      <a:r>
                        <a:rPr kumimoji="0" lang="en-US" sz="3200" b="0" i="0" u="none" strike="noStrike" kern="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Sealed before the Tribulation</a:t>
                      </a:r>
                    </a:p>
                  </a:txBody>
                  <a:tcPr anchor="ctr"/>
                </a:tc>
                <a:tc>
                  <a:txBody>
                    <a:bodyPr/>
                    <a:lstStyle/>
                    <a:p>
                      <a:pPr marL="114300" marR="0" lvl="0" indent="0" algn="l" defTabSz="914400" rtl="0" eaLnBrk="1" fontAlgn="auto" latinLnBrk="0" hangingPunct="1">
                        <a:lnSpc>
                          <a:spcPct val="100000"/>
                        </a:lnSpc>
                        <a:spcBef>
                          <a:spcPts val="600"/>
                        </a:spcBef>
                        <a:spcAft>
                          <a:spcPts val="600"/>
                        </a:spcAft>
                        <a:buClrTx/>
                        <a:buSzTx/>
                        <a:buFontTx/>
                        <a:buNone/>
                        <a:tabLst/>
                        <a:defRPr/>
                      </a:pPr>
                      <a:r>
                        <a:rPr kumimoji="0" lang="en-US" sz="3200" b="0" i="0" u="none" strike="noStrike" kern="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Converted out of the Tribulation</a:t>
                      </a:r>
                    </a:p>
                  </a:txBody>
                  <a:tcPr anchor="ctr"/>
                </a:tc>
                <a:extLst>
                  <a:ext uri="{0D108BD9-81ED-4DB2-BD59-A6C34878D82A}">
                    <a16:rowId xmlns:a16="http://schemas.microsoft.com/office/drawing/2014/main" val="1600638887"/>
                  </a:ext>
                </a:extLst>
              </a:tr>
              <a:tr h="794260">
                <a:tc gridSpan="2">
                  <a:txBody>
                    <a:bodyPr/>
                    <a:lstStyle/>
                    <a:p>
                      <a:pPr algn="ctr">
                        <a:spcBef>
                          <a:spcPts val="600"/>
                        </a:spcBef>
                        <a:spcAft>
                          <a:spcPts val="600"/>
                        </a:spcAft>
                      </a:pPr>
                      <a:r>
                        <a:rPr lang="en-US" sz="2000" b="0" dirty="0">
                          <a:solidFill>
                            <a:schemeClr val="tx1"/>
                          </a:solidFill>
                          <a:effectLst/>
                          <a:latin typeface="Calibri" panose="020F0502020204030204" pitchFamily="34" charset="0"/>
                          <a:cs typeface="Calibri" panose="020F0502020204030204" pitchFamily="34" charset="0"/>
                        </a:rPr>
                        <a:t>Hitchcock and Ice, The Truth Behind Left Behind, 77</a:t>
                      </a:r>
                    </a:p>
                  </a:txBody>
                  <a:tcPr anchor="ctr"/>
                </a:tc>
                <a:tc hMerge="1">
                  <a:txBody>
                    <a:bodyPr/>
                    <a:lstStyle/>
                    <a:p>
                      <a:endParaRPr lang="en-US" dirty="0"/>
                    </a:p>
                  </a:txBody>
                  <a:tcPr/>
                </a:tc>
                <a:extLst>
                  <a:ext uri="{0D108BD9-81ED-4DB2-BD59-A6C34878D82A}">
                    <a16:rowId xmlns:a16="http://schemas.microsoft.com/office/drawing/2014/main" val="1311014673"/>
                  </a:ext>
                </a:extLst>
              </a:tr>
            </a:tbl>
          </a:graphicData>
        </a:graphic>
      </p:graphicFrame>
    </p:spTree>
    <p:extLst>
      <p:ext uri="{BB962C8B-B14F-4D97-AF65-F5344CB8AC3E}">
        <p14:creationId xmlns:p14="http://schemas.microsoft.com/office/powerpoint/2010/main" val="790474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652364B4-BB5F-4E7E-80B7-C542166FB833}"/>
              </a:ext>
            </a:extLst>
          </p:cNvPr>
          <p:cNvSpPr>
            <a:spLocks noGrp="1"/>
          </p:cNvSpPr>
          <p:nvPr>
            <p:ph type="title" idx="4294967295"/>
          </p:nvPr>
        </p:nvSpPr>
        <p:spPr bwMode="auto">
          <a:xfrm>
            <a:off x="342900" y="228600"/>
            <a:ext cx="8458200" cy="762000"/>
          </a:xfrm>
          <a:noFill/>
          <a:ln>
            <a:noFill/>
            <a:miter lim="800000"/>
            <a:headEnd/>
            <a:tailEnd/>
          </a:ln>
        </p:spPr>
        <p:txBody>
          <a:bodyPr wrap="square" lIns="92075" tIns="46038" rIns="92075" bIns="46038" numCol="1" anchorCtr="0" compatLnSpc="1">
            <a:prstTxWarp prst="textNoShape">
              <a:avLst/>
            </a:prstTxWarp>
            <a:noAutofit/>
          </a:bodyPr>
          <a:lstStyle/>
          <a:p>
            <a:pPr algn="ctr" fontAlgn="base">
              <a:lnSpc>
                <a:spcPct val="100000"/>
              </a:lnSpc>
              <a:spcAft>
                <a:spcPct val="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God’s Work Through Israel in Revelation</a:t>
            </a:r>
          </a:p>
        </p:txBody>
      </p:sp>
      <p:sp>
        <p:nvSpPr>
          <p:cNvPr id="81923" name="Content Placeholder 2">
            <a:extLst>
              <a:ext uri="{FF2B5EF4-FFF2-40B4-BE49-F238E27FC236}">
                <a16:creationId xmlns:a16="http://schemas.microsoft.com/office/drawing/2014/main" id="{88422BDE-F87B-44BC-81F0-099BC32AC15E}"/>
              </a:ext>
            </a:extLst>
          </p:cNvPr>
          <p:cNvSpPr>
            <a:spLocks noGrp="1"/>
          </p:cNvSpPr>
          <p:nvPr>
            <p:ph idx="4294967295"/>
          </p:nvPr>
        </p:nvSpPr>
        <p:spPr>
          <a:xfrm>
            <a:off x="1447800" y="1143000"/>
            <a:ext cx="6248400" cy="3733801"/>
          </a:xfrm>
        </p:spPr>
        <p:txBody>
          <a:bodyPr wrap="square" numCol="1" anchor="t" anchorCtr="0" compatLnSpc="1">
            <a:prstTxWarp prst="textNoShape">
              <a:avLst/>
            </a:prstTxWarp>
            <a:normAutofit/>
          </a:bodyPr>
          <a:lstStyle/>
          <a:p>
            <a:pPr marL="457200" indent="-457200" fontAlgn="base">
              <a:lnSpc>
                <a:spcPct val="100000"/>
              </a:lnSpc>
              <a:spcBef>
                <a:spcPts val="0"/>
              </a:spcBef>
              <a:spcAft>
                <a:spcPts val="3600"/>
              </a:spcAft>
              <a:buClr>
                <a:srgbClr val="00FFFF"/>
              </a:buClr>
              <a:defRPr/>
            </a:pPr>
            <a:r>
              <a:rPr lang="en-US" altLang="en-US" sz="3600" dirty="0">
                <a:solidFill>
                  <a:srgbClr val="FFFFFF"/>
                </a:solidFill>
                <a:effectLst>
                  <a:outerShdw blurRad="38100" dist="38100" dir="2700000" algn="tl">
                    <a:srgbClr val="000000">
                      <a:alpha val="43137"/>
                    </a:srgbClr>
                  </a:outerShdw>
                </a:effectLst>
                <a:latin typeface="Calibri" panose="020F0502020204030204" pitchFamily="34" charset="0"/>
              </a:rPr>
              <a:t>Rev 7-144,000 Jews</a:t>
            </a:r>
          </a:p>
          <a:p>
            <a:pPr marL="457200" indent="-457200" fontAlgn="base">
              <a:lnSpc>
                <a:spcPct val="100000"/>
              </a:lnSpc>
              <a:spcBef>
                <a:spcPts val="0"/>
              </a:spcBef>
              <a:spcAft>
                <a:spcPts val="3600"/>
              </a:spcAft>
              <a:buClr>
                <a:srgbClr val="00FFFF"/>
              </a:buClr>
              <a:defRPr/>
            </a:pP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Rev 11-Two Jewish witnesses</a:t>
            </a:r>
          </a:p>
          <a:p>
            <a:pPr marL="457200" indent="-457200" fontAlgn="base">
              <a:lnSpc>
                <a:spcPct val="100000"/>
              </a:lnSpc>
              <a:spcBef>
                <a:spcPts val="0"/>
              </a:spcBef>
              <a:spcAft>
                <a:spcPts val="3600"/>
              </a:spcAft>
              <a:buClr>
                <a:srgbClr val="00FFFF"/>
              </a:buClr>
              <a:defRPr/>
            </a:pPr>
            <a:r>
              <a:rPr lang="en-US" altLang="en-US" sz="3600" dirty="0">
                <a:solidFill>
                  <a:srgbClr val="FFFFFF"/>
                </a:solidFill>
                <a:effectLst>
                  <a:outerShdw blurRad="38100" dist="38100" dir="2700000" algn="tl">
                    <a:srgbClr val="000000">
                      <a:alpha val="43137"/>
                    </a:srgbClr>
                  </a:outerShdw>
                </a:effectLst>
                <a:latin typeface="Calibri" panose="020F0502020204030204" pitchFamily="34" charset="0"/>
              </a:rPr>
              <a:t>Rev 12-Israel flees</a:t>
            </a:r>
          </a:p>
        </p:txBody>
      </p:sp>
    </p:spTree>
    <p:extLst>
      <p:ext uri="{BB962C8B-B14F-4D97-AF65-F5344CB8AC3E}">
        <p14:creationId xmlns:p14="http://schemas.microsoft.com/office/powerpoint/2010/main" val="25758155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652364B4-BB5F-4E7E-80B7-C542166FB833}"/>
              </a:ext>
            </a:extLst>
          </p:cNvPr>
          <p:cNvSpPr>
            <a:spLocks noGrp="1"/>
          </p:cNvSpPr>
          <p:nvPr>
            <p:ph type="title" idx="4294967295"/>
          </p:nvPr>
        </p:nvSpPr>
        <p:spPr bwMode="auto">
          <a:xfrm>
            <a:off x="342900" y="228600"/>
            <a:ext cx="8458200" cy="762000"/>
          </a:xfrm>
          <a:noFill/>
          <a:ln>
            <a:noFill/>
            <a:miter lim="800000"/>
            <a:headEnd/>
            <a:tailEnd/>
          </a:ln>
        </p:spPr>
        <p:txBody>
          <a:bodyPr wrap="square" lIns="92075" tIns="46038" rIns="92075" bIns="46038" numCol="1" anchorCtr="0" compatLnSpc="1">
            <a:prstTxWarp prst="textNoShape">
              <a:avLst/>
            </a:prstTxWarp>
            <a:noAutofit/>
          </a:bodyPr>
          <a:lstStyle/>
          <a:p>
            <a:pPr algn="ctr" fontAlgn="base">
              <a:lnSpc>
                <a:spcPct val="100000"/>
              </a:lnSpc>
              <a:spcAft>
                <a:spcPct val="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God’s Work Through Israel in Revelation</a:t>
            </a:r>
          </a:p>
        </p:txBody>
      </p:sp>
      <p:sp>
        <p:nvSpPr>
          <p:cNvPr id="81923" name="Content Placeholder 2">
            <a:extLst>
              <a:ext uri="{FF2B5EF4-FFF2-40B4-BE49-F238E27FC236}">
                <a16:creationId xmlns:a16="http://schemas.microsoft.com/office/drawing/2014/main" id="{88422BDE-F87B-44BC-81F0-099BC32AC15E}"/>
              </a:ext>
            </a:extLst>
          </p:cNvPr>
          <p:cNvSpPr>
            <a:spLocks noGrp="1"/>
          </p:cNvSpPr>
          <p:nvPr>
            <p:ph idx="4294967295"/>
          </p:nvPr>
        </p:nvSpPr>
        <p:spPr>
          <a:xfrm>
            <a:off x="1447800" y="1143000"/>
            <a:ext cx="6248400" cy="3733801"/>
          </a:xfrm>
        </p:spPr>
        <p:txBody>
          <a:bodyPr wrap="square" numCol="1" anchor="t" anchorCtr="0" compatLnSpc="1">
            <a:prstTxWarp prst="textNoShape">
              <a:avLst/>
            </a:prstTxWarp>
            <a:normAutofit/>
          </a:bodyPr>
          <a:lstStyle/>
          <a:p>
            <a:pPr marL="457200" indent="-457200" fontAlgn="base">
              <a:lnSpc>
                <a:spcPct val="100000"/>
              </a:lnSpc>
              <a:spcBef>
                <a:spcPts val="0"/>
              </a:spcBef>
              <a:spcAft>
                <a:spcPts val="3600"/>
              </a:spcAft>
              <a:buClr>
                <a:srgbClr val="00FFFF"/>
              </a:buClr>
              <a:defRPr/>
            </a:pPr>
            <a:r>
              <a:rPr lang="en-US" altLang="en-US" sz="3600" dirty="0">
                <a:solidFill>
                  <a:srgbClr val="FFFFFF"/>
                </a:solidFill>
                <a:effectLst>
                  <a:outerShdw blurRad="38100" dist="38100" dir="2700000" algn="tl">
                    <a:srgbClr val="000000">
                      <a:alpha val="43137"/>
                    </a:srgbClr>
                  </a:outerShdw>
                </a:effectLst>
                <a:latin typeface="Calibri" panose="020F0502020204030204" pitchFamily="34" charset="0"/>
              </a:rPr>
              <a:t>Rev 7-144,000 Jews</a:t>
            </a:r>
          </a:p>
          <a:p>
            <a:pPr marL="457200" indent="-457200" fontAlgn="base">
              <a:lnSpc>
                <a:spcPct val="100000"/>
              </a:lnSpc>
              <a:spcBef>
                <a:spcPts val="0"/>
              </a:spcBef>
              <a:spcAft>
                <a:spcPts val="3600"/>
              </a:spcAft>
              <a:buClr>
                <a:srgbClr val="00FFFF"/>
              </a:buClr>
              <a:defRPr/>
            </a:pPr>
            <a:r>
              <a:rPr lang="en-US" altLang="en-US" sz="3600" dirty="0">
                <a:solidFill>
                  <a:srgbClr val="FFFFFF"/>
                </a:solidFill>
                <a:effectLst>
                  <a:outerShdw blurRad="38100" dist="38100" dir="2700000" algn="tl">
                    <a:srgbClr val="000000">
                      <a:alpha val="43137"/>
                    </a:srgbClr>
                  </a:outerShdw>
                </a:effectLst>
                <a:latin typeface="Calibri" panose="020F0502020204030204" pitchFamily="34" charset="0"/>
              </a:rPr>
              <a:t>Rev 11-Two Jewish witnesses</a:t>
            </a:r>
          </a:p>
          <a:p>
            <a:pPr marL="457200" indent="-457200" fontAlgn="base">
              <a:lnSpc>
                <a:spcPct val="100000"/>
              </a:lnSpc>
              <a:spcBef>
                <a:spcPts val="0"/>
              </a:spcBef>
              <a:spcAft>
                <a:spcPts val="3600"/>
              </a:spcAft>
              <a:buClr>
                <a:srgbClr val="00FFFF"/>
              </a:buClr>
              <a:defRPr/>
            </a:pP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Rev 12-Israel flees</a:t>
            </a:r>
          </a:p>
        </p:txBody>
      </p:sp>
    </p:spTree>
    <p:extLst>
      <p:ext uri="{BB962C8B-B14F-4D97-AF65-F5344CB8AC3E}">
        <p14:creationId xmlns:p14="http://schemas.microsoft.com/office/powerpoint/2010/main" val="17746688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7F9C6B-D32B-4BCE-BA70-C2BE14C018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134147" name="Rectangle 1"/>
          <p:cNvSpPr>
            <a:spLocks noChangeArrowheads="1"/>
          </p:cNvSpPr>
          <p:nvPr/>
        </p:nvSpPr>
        <p:spPr bwMode="auto">
          <a:xfrm>
            <a:off x="176215" y="152400"/>
            <a:ext cx="8791575" cy="4909036"/>
          </a:xfrm>
          <a:prstGeom prst="rect">
            <a:avLst/>
          </a:prstGeom>
          <a:noFill/>
          <a:ln w="28575">
            <a:noFill/>
            <a:miter lim="800000"/>
            <a:headEnd/>
            <a:tailEnd/>
          </a:ln>
        </p:spPr>
        <p:txBody>
          <a:bodyPr wrap="square">
            <a:spAutoFit/>
          </a:bodyPr>
          <a:lstStyle/>
          <a:p>
            <a:pPr algn="ctr">
              <a:spcAft>
                <a:spcPts val="600"/>
              </a:spcAft>
            </a:pPr>
            <a:r>
              <a:rPr lang="en-US" sz="3600" baseline="30000" dirty="0">
                <a:latin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Revelation 12:1-5</a:t>
            </a:r>
          </a:p>
          <a:p>
            <a:pPr algn="just"/>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a great sign appeared in heaven: a woman clothed in the sun, and the moon under her feet, and upon her head a crown of twelve stars; </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she was with child; and she cried out, being in labor pain to give birth. </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another sign was seen in heaven: and behold, a great red dragon, having seven heads and ten horns, and upon his heads seven diadems. </a:t>
            </a:r>
            <a:endParaRPr 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81202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102E6E-C001-427F-8EA4-97DFD9CB43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134147" name="Rectangle 1"/>
          <p:cNvSpPr>
            <a:spLocks noChangeArrowheads="1"/>
          </p:cNvSpPr>
          <p:nvPr/>
        </p:nvSpPr>
        <p:spPr bwMode="auto">
          <a:xfrm>
            <a:off x="176215" y="152400"/>
            <a:ext cx="8791575" cy="4785926"/>
          </a:xfrm>
          <a:prstGeom prst="rect">
            <a:avLst/>
          </a:prstGeom>
          <a:noFill/>
          <a:ln w="28575">
            <a:noFill/>
            <a:miter lim="800000"/>
            <a:headEnd/>
            <a:tailEnd/>
          </a:ln>
        </p:spPr>
        <p:txBody>
          <a:bodyPr wrap="square">
            <a:spAutoFit/>
          </a:bodyPr>
          <a:lstStyle/>
          <a:p>
            <a:pPr algn="ctr">
              <a:spcAft>
                <a:spcPts val="600"/>
              </a:spcAft>
            </a:pPr>
            <a:r>
              <a:rPr lang="en-US" sz="3600" baseline="30000" dirty="0">
                <a:solidFill>
                  <a:schemeClr val="bg1"/>
                </a:solidFill>
                <a:latin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Revelation 12:1-5 (cont’d)</a:t>
            </a:r>
          </a:p>
          <a:p>
            <a:pPr algn="just"/>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his tail swept a third part of the stars of heaven, and did cast them to the earth: and the dragon stood before the woman that is about to give birth, so that when she gave birth  he may devour her child. </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she gave birth to a son, a man child, who is to rule all the nations with a rod of iron: and her child was caught up unto God, and to his throne. </a:t>
            </a:r>
            <a:endParaRPr 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5048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399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9:24 (NASB)</a:t>
            </a:r>
          </a:p>
          <a:p>
            <a:pPr algn="just">
              <a:spcAft>
                <a:spcPts val="1000"/>
              </a:spcAft>
            </a:pPr>
            <a:r>
              <a:rPr lang="en-US" sz="3600" b="1" u="sng" dirty="0">
                <a:solidFill>
                  <a:srgbClr val="FFFFCC"/>
                </a:solidFill>
                <a:effectLst>
                  <a:outerShdw blurRad="38100" dist="38100" dir="2700000" algn="tl">
                    <a:srgbClr val="000000">
                      <a:alpha val="43137"/>
                    </a:srgbClr>
                  </a:outerShdw>
                </a:effectLst>
                <a:latin typeface="+mn-lt"/>
              </a:rPr>
              <a:t>Seventy weeks</a:t>
            </a:r>
            <a:r>
              <a:rPr lang="en-US" sz="3600" dirty="0">
                <a:solidFill>
                  <a:schemeClr val="bg1"/>
                </a:solidFill>
                <a:effectLst>
                  <a:outerShdw blurRad="38100" dist="38100" dir="2700000" algn="tl">
                    <a:srgbClr val="000000">
                      <a:alpha val="43137"/>
                    </a:srgbClr>
                  </a:outerShdw>
                </a:effectLst>
                <a:latin typeface="+mn-lt"/>
              </a:rPr>
              <a:t> have been decreed for your people and your holy city, to finish the transgression, to make an end of sin, to make atonement for iniquity, to bring in everlasting righteousness, to seal up vision and prophecy and to anoint the most holy </a:t>
            </a:r>
            <a:r>
              <a:rPr lang="en-US" sz="3600" i="1" dirty="0">
                <a:solidFill>
                  <a:schemeClr val="bg1"/>
                </a:solidFill>
                <a:effectLst>
                  <a:outerShdw blurRad="38100" dist="38100" dir="2700000" algn="tl">
                    <a:srgbClr val="000000">
                      <a:alpha val="43137"/>
                    </a:srgbClr>
                  </a:outerShdw>
                </a:effectLst>
                <a:latin typeface="+mn-lt"/>
              </a:rPr>
              <a:t>place</a:t>
            </a:r>
            <a:r>
              <a:rPr lang="en-US" sz="3600" dirty="0">
                <a:solidFill>
                  <a:schemeClr val="bg1"/>
                </a:solidFill>
                <a:effectLst>
                  <a:outerShdw blurRad="38100" dist="38100" dir="2700000" algn="tl">
                    <a:srgbClr val="000000">
                      <a:alpha val="43137"/>
                    </a:srgbClr>
                  </a:outerShdw>
                </a:effectLst>
                <a:latin typeface="+mn-lt"/>
              </a:rPr>
              <a:t>.</a:t>
            </a:r>
            <a:endParaRPr lang="en-US" sz="3600" dirty="0">
              <a:solidFill>
                <a:schemeClr val="bg1"/>
              </a:solidFill>
              <a:effectLst>
                <a:outerShdw blurRad="38100" dist="38100" dir="2700000" algn="tl">
                  <a:srgbClr val="000000">
                    <a:alpha val="43137"/>
                  </a:srgbClr>
                </a:outerShdw>
              </a:effectLst>
              <a:latin typeface="+mn-lt"/>
              <a:cs typeface="+mn-cs"/>
            </a:endParaRPr>
          </a:p>
        </p:txBody>
      </p:sp>
    </p:spTree>
    <p:extLst>
      <p:ext uri="{BB962C8B-B14F-4D97-AF65-F5344CB8AC3E}">
        <p14:creationId xmlns:p14="http://schemas.microsoft.com/office/powerpoint/2010/main" val="8143350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685800" y="228600"/>
            <a:ext cx="7772400" cy="1143000"/>
          </a:xfrm>
        </p:spPr>
        <p:txBody>
          <a:bodyPr>
            <a:normAutofit/>
          </a:bodyPr>
          <a:lstStyle/>
          <a:p>
            <a:pPr algn="ctr" eaLnBrk="1" hangingPunct="1"/>
            <a:r>
              <a:rPr lang="en-US" sz="4000" dirty="0">
                <a:solidFill>
                  <a:srgbClr val="00FFFF"/>
                </a:solidFill>
                <a:effectLst>
                  <a:outerShdw blurRad="38100" dist="38100" dir="2700000" algn="tl">
                    <a:srgbClr val="000000">
                      <a:alpha val="43137"/>
                    </a:srgbClr>
                  </a:outerShdw>
                </a:effectLst>
                <a:latin typeface="Calibri" panose="020F0502020204030204" pitchFamily="34" charset="0"/>
              </a:rPr>
              <a:t>Revelation: 12 Symbols</a:t>
            </a:r>
          </a:p>
        </p:txBody>
      </p:sp>
      <p:sp>
        <p:nvSpPr>
          <p:cNvPr id="99331" name="Content Placeholder 2"/>
          <p:cNvSpPr>
            <a:spLocks noGrp="1"/>
          </p:cNvSpPr>
          <p:nvPr>
            <p:ph idx="1"/>
          </p:nvPr>
        </p:nvSpPr>
        <p:spPr>
          <a:xfrm>
            <a:off x="266700" y="1600200"/>
            <a:ext cx="8610600" cy="3657599"/>
          </a:xfrm>
        </p:spPr>
        <p:txBody>
          <a:bodyPr>
            <a:normAutofit/>
          </a:bodyPr>
          <a:lstStyle/>
          <a:p>
            <a:pPr marL="457200" indent="-457200" fontAlgn="base">
              <a:lnSpc>
                <a:spcPct val="100000"/>
              </a:lnSpc>
              <a:spcBef>
                <a:spcPts val="0"/>
              </a:spcBef>
              <a:spcAft>
                <a:spcPts val="3600"/>
              </a:spcAft>
              <a:buClr>
                <a:srgbClr val="00FFFF"/>
              </a:buClr>
              <a:defRPr/>
            </a:pPr>
            <a:r>
              <a:rPr lang="en-US" sz="3600" dirty="0">
                <a:solidFill>
                  <a:srgbClr val="FFFFFF"/>
                </a:solidFill>
                <a:effectLst>
                  <a:outerShdw blurRad="38100" dist="38100" dir="2700000" algn="tl">
                    <a:srgbClr val="000000">
                      <a:alpha val="43137"/>
                    </a:srgbClr>
                  </a:outerShdw>
                </a:effectLst>
                <a:latin typeface="Calibri" panose="020F0502020204030204" pitchFamily="34" charset="0"/>
              </a:rPr>
              <a:t>Son = Messiah (Rev 12:5; Ps. 2:9; Acts 1:9)</a:t>
            </a:r>
          </a:p>
          <a:p>
            <a:pPr marL="457200" indent="-457200" fontAlgn="base">
              <a:lnSpc>
                <a:spcPct val="100000"/>
              </a:lnSpc>
              <a:spcBef>
                <a:spcPts val="0"/>
              </a:spcBef>
              <a:spcAft>
                <a:spcPts val="3600"/>
              </a:spcAft>
              <a:buClr>
                <a:srgbClr val="00FFFF"/>
              </a:buClr>
              <a:defRPr/>
            </a:pPr>
            <a:r>
              <a:rPr lang="en-US" sz="3600" dirty="0">
                <a:solidFill>
                  <a:srgbClr val="FFFFFF"/>
                </a:solidFill>
                <a:effectLst>
                  <a:outerShdw blurRad="38100" dist="38100" dir="2700000" algn="tl">
                    <a:srgbClr val="000000">
                      <a:alpha val="43137"/>
                    </a:srgbClr>
                  </a:outerShdw>
                </a:effectLst>
                <a:latin typeface="Calibri" panose="020F0502020204030204" pitchFamily="34" charset="0"/>
              </a:rPr>
              <a:t> Dragon = Satan (Rev 12:3, 9) </a:t>
            </a:r>
          </a:p>
          <a:p>
            <a:pPr marL="457200" indent="-457200" fontAlgn="base">
              <a:lnSpc>
                <a:spcPct val="100000"/>
              </a:lnSpc>
              <a:spcBef>
                <a:spcPts val="0"/>
              </a:spcBef>
              <a:spcAft>
                <a:spcPts val="3600"/>
              </a:spcAft>
              <a:buClr>
                <a:srgbClr val="00FFFF"/>
              </a:buClr>
              <a:defRPr/>
            </a:pPr>
            <a:r>
              <a:rPr lang="en-US" sz="3600" dirty="0">
                <a:solidFill>
                  <a:srgbClr val="FFFFFF"/>
                </a:solidFill>
                <a:effectLst>
                  <a:outerShdw blurRad="38100" dist="38100" dir="2700000" algn="tl">
                    <a:srgbClr val="000000">
                      <a:alpha val="43137"/>
                    </a:srgbClr>
                  </a:outerShdw>
                </a:effectLst>
                <a:latin typeface="Calibri" panose="020F0502020204030204" pitchFamily="34" charset="0"/>
              </a:rPr>
              <a:t>Woman = Israel (Rev 12:1; Gen 37:9-10)</a:t>
            </a:r>
          </a:p>
        </p:txBody>
      </p:sp>
    </p:spTree>
    <p:extLst>
      <p:ext uri="{BB962C8B-B14F-4D97-AF65-F5344CB8AC3E}">
        <p14:creationId xmlns:p14="http://schemas.microsoft.com/office/powerpoint/2010/main" val="23683228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7EC28C-253E-4B08-B862-67FE5FB7E0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134147" name="Rectangle 1"/>
          <p:cNvSpPr>
            <a:spLocks noChangeArrowheads="1"/>
          </p:cNvSpPr>
          <p:nvPr/>
        </p:nvSpPr>
        <p:spPr bwMode="auto">
          <a:xfrm>
            <a:off x="176215" y="1143000"/>
            <a:ext cx="5691185" cy="3046988"/>
          </a:xfrm>
          <a:prstGeom prst="rect">
            <a:avLst/>
          </a:prstGeom>
          <a:noFill/>
          <a:ln w="28575">
            <a:noFill/>
            <a:miter lim="800000"/>
            <a:headEnd/>
            <a:tailEnd/>
          </a:ln>
        </p:spPr>
        <p:txBody>
          <a:bodyPr wrap="square">
            <a:spAutoFit/>
          </a:bodyPr>
          <a:lstStyle/>
          <a:p>
            <a:pPr algn="just">
              <a:spcAft>
                <a:spcPts val="600"/>
              </a:spcAft>
            </a:pPr>
            <a:r>
              <a:rPr lang="en-US" sz="3200" dirty="0">
                <a:solidFill>
                  <a:schemeClr val="bg1"/>
                </a:solidFill>
                <a:effectLst>
                  <a:outerShdw blurRad="38100" dist="38100" dir="2700000" algn="tl">
                    <a:srgbClr val="000000">
                      <a:alpha val="43137"/>
                    </a:srgbClr>
                  </a:outerShdw>
                </a:effectLst>
                <a:latin typeface="Calibri" panose="020F0502020204030204" pitchFamily="34" charset="0"/>
                <a:ea typeface="+mj-ea"/>
              </a:rPr>
              <a:t>Now he had still another dream, and related it to his brothers, and said, “Lo, I have had still another dream; and behold, the sun and the moon and eleven stars were bowing down to me.</a:t>
            </a:r>
          </a:p>
        </p:txBody>
      </p:sp>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19800" y="1371600"/>
            <a:ext cx="2793999" cy="3048000"/>
          </a:xfrm>
          <a:prstGeom prst="rect">
            <a:avLst/>
          </a:prstGeom>
        </p:spPr>
      </p:pic>
      <p:sp>
        <p:nvSpPr>
          <p:cNvPr id="3" name="Rectangle 2"/>
          <p:cNvSpPr/>
          <p:nvPr/>
        </p:nvSpPr>
        <p:spPr>
          <a:xfrm>
            <a:off x="2967234" y="154238"/>
            <a:ext cx="3209533" cy="769441"/>
          </a:xfrm>
          <a:prstGeom prst="rect">
            <a:avLst/>
          </a:prstGeom>
        </p:spPr>
        <p:txBody>
          <a:bodyPr wrap="none">
            <a:spAutoFit/>
          </a:bodyPr>
          <a:lstStyle/>
          <a:p>
            <a:pPr lvl="0" algn="ctr">
              <a:spcAft>
                <a:spcPts val="600"/>
              </a:spcAft>
            </a:pPr>
            <a:r>
              <a:rPr lang="en-US" sz="3600" baseline="30000" dirty="0">
                <a:solidFill>
                  <a:srgbClr val="FFFFFF"/>
                </a:solidFill>
                <a:latin typeface="Calibri" panose="020F0502020204030204" pitchFamily="34" charset="0"/>
              </a:rPr>
              <a:t> </a:t>
            </a:r>
            <a:r>
              <a:rPr lang="en-US" sz="4400" dirty="0">
                <a:solidFill>
                  <a:srgbClr val="00FFFF"/>
                </a:solidFill>
                <a:effectLst>
                  <a:outerShdw blurRad="38100" dist="38100" dir="2700000" algn="tl">
                    <a:srgbClr val="000000">
                      <a:alpha val="43137"/>
                    </a:srgbClr>
                  </a:outerShdw>
                </a:effectLst>
                <a:latin typeface="Calibri" panose="020F0502020204030204" pitchFamily="34" charset="0"/>
              </a:rPr>
              <a:t>Genesis 37:9</a:t>
            </a:r>
          </a:p>
        </p:txBody>
      </p:sp>
    </p:spTree>
    <p:extLst>
      <p:ext uri="{BB962C8B-B14F-4D97-AF65-F5344CB8AC3E}">
        <p14:creationId xmlns:p14="http://schemas.microsoft.com/office/powerpoint/2010/main" val="23204700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C0E962-C30A-440E-9274-FD0CC22BD2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134147" name="Rectangle 1"/>
          <p:cNvSpPr>
            <a:spLocks noChangeArrowheads="1"/>
          </p:cNvSpPr>
          <p:nvPr/>
        </p:nvSpPr>
        <p:spPr bwMode="auto">
          <a:xfrm>
            <a:off x="176215" y="914400"/>
            <a:ext cx="5691185" cy="4524315"/>
          </a:xfrm>
          <a:prstGeom prst="rect">
            <a:avLst/>
          </a:prstGeom>
          <a:noFill/>
          <a:ln w="28575">
            <a:noFill/>
            <a:miter lim="800000"/>
            <a:headEnd/>
            <a:tailEnd/>
          </a:ln>
        </p:spPr>
        <p:txBody>
          <a:bodyPr wrap="square">
            <a:spAutoFit/>
          </a:bodyPr>
          <a:lstStyle/>
          <a:p>
            <a:pPr algn="just">
              <a:spcAft>
                <a:spcPts val="600"/>
              </a:spcAft>
            </a:pPr>
            <a:r>
              <a:rPr lang="en-US" sz="3200" dirty="0">
                <a:solidFill>
                  <a:schemeClr val="bg1"/>
                </a:solidFill>
                <a:effectLst>
                  <a:outerShdw blurRad="38100" dist="38100" dir="2700000" algn="tl">
                    <a:srgbClr val="000000">
                      <a:alpha val="43137"/>
                    </a:srgbClr>
                  </a:outerShdw>
                </a:effectLst>
                <a:latin typeface="Calibri" panose="020F0502020204030204" pitchFamily="34" charset="0"/>
                <a:ea typeface="+mj-ea"/>
              </a:rPr>
              <a:t>He related it to his father and to his brothers; and his father rebuked him and said to him, “What is this dream that you have had? Shall I and your mother and your brothers actually come to bow ourselves down before you to the ground?”</a:t>
            </a:r>
          </a:p>
        </p:txBody>
      </p:sp>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19800" y="1143000"/>
            <a:ext cx="2793999" cy="3048000"/>
          </a:xfrm>
          <a:prstGeom prst="rect">
            <a:avLst/>
          </a:prstGeom>
        </p:spPr>
      </p:pic>
      <p:sp>
        <p:nvSpPr>
          <p:cNvPr id="3" name="Rectangle 2"/>
          <p:cNvSpPr/>
          <p:nvPr/>
        </p:nvSpPr>
        <p:spPr>
          <a:xfrm>
            <a:off x="2824567" y="154238"/>
            <a:ext cx="3494867" cy="769441"/>
          </a:xfrm>
          <a:prstGeom prst="rect">
            <a:avLst/>
          </a:prstGeom>
        </p:spPr>
        <p:txBody>
          <a:bodyPr wrap="none">
            <a:spAutoFit/>
          </a:bodyPr>
          <a:lstStyle/>
          <a:p>
            <a:pPr lvl="0" algn="ctr">
              <a:spcAft>
                <a:spcPts val="600"/>
              </a:spcAft>
            </a:pPr>
            <a:r>
              <a:rPr lang="en-US" sz="3600" baseline="30000" dirty="0">
                <a:solidFill>
                  <a:srgbClr val="FFFFFF"/>
                </a:solidFill>
                <a:latin typeface="Calibri" panose="020F0502020204030204" pitchFamily="34" charset="0"/>
              </a:rPr>
              <a:t> </a:t>
            </a:r>
            <a:r>
              <a:rPr lang="en-US" sz="4400" dirty="0">
                <a:solidFill>
                  <a:srgbClr val="00FFFF"/>
                </a:solidFill>
                <a:effectLst>
                  <a:outerShdw blurRad="38100" dist="38100" dir="2700000" algn="tl">
                    <a:srgbClr val="000000">
                      <a:alpha val="43137"/>
                    </a:srgbClr>
                  </a:outerShdw>
                </a:effectLst>
                <a:latin typeface="Calibri" panose="020F0502020204030204" pitchFamily="34" charset="0"/>
              </a:rPr>
              <a:t>Genesis 37:10</a:t>
            </a:r>
          </a:p>
        </p:txBody>
      </p:sp>
    </p:spTree>
    <p:extLst>
      <p:ext uri="{BB962C8B-B14F-4D97-AF65-F5344CB8AC3E}">
        <p14:creationId xmlns:p14="http://schemas.microsoft.com/office/powerpoint/2010/main" val="14824862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600200"/>
            <a:ext cx="3005138" cy="3657600"/>
          </a:xfrm>
          <a:prstGeom prst="rect">
            <a:avLst/>
          </a:prstGeom>
          <a:noFill/>
          <a:ln w="9525">
            <a:noFill/>
            <a:miter lim="800000"/>
            <a:headEnd/>
            <a:tailEnd/>
          </a:ln>
        </p:spPr>
      </p:pic>
      <p:sp>
        <p:nvSpPr>
          <p:cNvPr id="19459" name="Text Box 3"/>
          <p:cNvSpPr txBox="1">
            <a:spLocks noChangeArrowheads="1"/>
          </p:cNvSpPr>
          <p:nvPr/>
        </p:nvSpPr>
        <p:spPr bwMode="auto">
          <a:xfrm>
            <a:off x="3429000" y="1382286"/>
            <a:ext cx="5867400" cy="4093428"/>
          </a:xfrm>
          <a:prstGeom prst="rect">
            <a:avLst/>
          </a:prstGeom>
          <a:noFill/>
          <a:ln w="9525">
            <a:noFill/>
            <a:miter lim="800000"/>
            <a:headEnd/>
            <a:tailEnd/>
          </a:ln>
        </p:spPr>
        <p:txBody>
          <a:bodyPr>
            <a:spAutoFit/>
          </a:bodyPr>
          <a:lstStyle/>
          <a:p>
            <a:pPr marL="2235200" indent="-2235200" algn="l">
              <a:spcBef>
                <a:spcPts val="0"/>
              </a:spcBef>
              <a:spcAft>
                <a:spcPts val="2400"/>
              </a:spcAft>
            </a:pPr>
            <a:r>
              <a:rPr lang="en-US" sz="3600" dirty="0">
                <a:solidFill>
                  <a:schemeClr val="bg1"/>
                </a:solidFill>
                <a:latin typeface="Calibri" panose="020F0502020204030204" pitchFamily="34" charset="0"/>
                <a:cs typeface="Calibri" panose="020F0502020204030204" pitchFamily="34" charset="0"/>
              </a:rPr>
              <a:t>Sun = Jacob</a:t>
            </a:r>
          </a:p>
          <a:p>
            <a:pPr marL="2235200" indent="-2235200" algn="l">
              <a:spcBef>
                <a:spcPts val="0"/>
              </a:spcBef>
              <a:spcAft>
                <a:spcPts val="2400"/>
              </a:spcAft>
            </a:pPr>
            <a:r>
              <a:rPr lang="en-US" sz="3600" dirty="0">
                <a:solidFill>
                  <a:schemeClr val="bg1"/>
                </a:solidFill>
                <a:latin typeface="Calibri" panose="020F0502020204030204" pitchFamily="34" charset="0"/>
                <a:cs typeface="Calibri" panose="020F0502020204030204" pitchFamily="34" charset="0"/>
              </a:rPr>
              <a:t>Moon = Leah</a:t>
            </a:r>
          </a:p>
          <a:p>
            <a:pPr marL="2235200" indent="-2235200" algn="l">
              <a:spcBef>
                <a:spcPts val="0"/>
              </a:spcBef>
              <a:spcAft>
                <a:spcPts val="2400"/>
              </a:spcAft>
            </a:pPr>
            <a:r>
              <a:rPr lang="en-US" sz="3600" dirty="0">
                <a:solidFill>
                  <a:schemeClr val="bg1"/>
                </a:solidFill>
                <a:latin typeface="Calibri" panose="020F0502020204030204" pitchFamily="34" charset="0"/>
                <a:cs typeface="Calibri" panose="020F0502020204030204" pitchFamily="34" charset="0"/>
              </a:rPr>
              <a:t>11 Stars=Joseph’s brothers</a:t>
            </a:r>
          </a:p>
          <a:p>
            <a:pPr marL="2235200" indent="-2235200" algn="l">
              <a:spcBef>
                <a:spcPts val="0"/>
              </a:spcBef>
              <a:spcAft>
                <a:spcPts val="2400"/>
              </a:spcAft>
            </a:pPr>
            <a:r>
              <a:rPr lang="en-US" sz="3600" dirty="0">
                <a:solidFill>
                  <a:schemeClr val="bg1"/>
                </a:solidFill>
                <a:latin typeface="Calibri" panose="020F0502020204030204" pitchFamily="34" charset="0"/>
                <a:cs typeface="Calibri" panose="020F0502020204030204" pitchFamily="34" charset="0"/>
              </a:rPr>
              <a:t>12</a:t>
            </a:r>
            <a:r>
              <a:rPr lang="en-US" sz="3600" baseline="30000" dirty="0">
                <a:solidFill>
                  <a:schemeClr val="bg1"/>
                </a:solidFill>
                <a:latin typeface="Calibri" panose="020F0502020204030204" pitchFamily="34" charset="0"/>
                <a:cs typeface="Calibri" panose="020F0502020204030204" pitchFamily="34" charset="0"/>
              </a:rPr>
              <a:t>th</a:t>
            </a:r>
            <a:r>
              <a:rPr lang="en-US" sz="3600" dirty="0">
                <a:solidFill>
                  <a:schemeClr val="bg1"/>
                </a:solidFill>
                <a:latin typeface="Calibri" panose="020F0502020204030204" pitchFamily="34" charset="0"/>
                <a:cs typeface="Calibri" panose="020F0502020204030204" pitchFamily="34" charset="0"/>
              </a:rPr>
              <a:t> Star = Joseph</a:t>
            </a:r>
          </a:p>
          <a:p>
            <a:pPr marL="2235200" indent="-2235200" algn="l">
              <a:spcBef>
                <a:spcPts val="0"/>
              </a:spcBef>
              <a:spcAft>
                <a:spcPts val="2400"/>
              </a:spcAft>
            </a:pPr>
            <a:r>
              <a:rPr lang="en-US" sz="3600" dirty="0">
                <a:solidFill>
                  <a:schemeClr val="bg1"/>
                </a:solidFill>
                <a:latin typeface="Calibri" panose="020F0502020204030204" pitchFamily="34" charset="0"/>
                <a:cs typeface="Calibri" panose="020F0502020204030204" pitchFamily="34" charset="0"/>
              </a:rPr>
              <a:t>12 Stars=Israel’s twelve tribes</a:t>
            </a:r>
          </a:p>
        </p:txBody>
      </p:sp>
      <p:sp>
        <p:nvSpPr>
          <p:cNvPr id="4" name="Rectangle 3"/>
          <p:cNvSpPr/>
          <p:nvPr/>
        </p:nvSpPr>
        <p:spPr>
          <a:xfrm>
            <a:off x="2595338" y="154238"/>
            <a:ext cx="3953326" cy="769441"/>
          </a:xfrm>
          <a:prstGeom prst="rect">
            <a:avLst/>
          </a:prstGeom>
        </p:spPr>
        <p:txBody>
          <a:bodyPr wrap="none">
            <a:spAutoFit/>
          </a:bodyPr>
          <a:lstStyle/>
          <a:p>
            <a:pPr lvl="0" algn="ctr">
              <a:spcAft>
                <a:spcPts val="600"/>
              </a:spcAft>
            </a:pPr>
            <a:r>
              <a:rPr lang="en-US" sz="3600" baseline="30000" dirty="0">
                <a:solidFill>
                  <a:srgbClr val="FFFFFF"/>
                </a:solidFill>
                <a:latin typeface="Calibri" panose="020F0502020204030204" pitchFamily="34" charset="0"/>
              </a:rPr>
              <a:t> </a:t>
            </a:r>
            <a:r>
              <a:rPr lang="en-US" sz="4400" dirty="0">
                <a:solidFill>
                  <a:srgbClr val="00FFFF"/>
                </a:solidFill>
                <a:effectLst>
                  <a:outerShdw blurRad="38100" dist="38100" dir="2700000" algn="tl">
                    <a:srgbClr val="000000">
                      <a:alpha val="43137"/>
                    </a:srgbClr>
                  </a:outerShdw>
                </a:effectLst>
                <a:latin typeface="Calibri" panose="020F0502020204030204" pitchFamily="34" charset="0"/>
              </a:rPr>
              <a:t>Genesis 37:9-10</a:t>
            </a:r>
          </a:p>
        </p:txBody>
      </p:sp>
    </p:spTree>
    <p:extLst>
      <p:ext uri="{BB962C8B-B14F-4D97-AF65-F5344CB8AC3E}">
        <p14:creationId xmlns:p14="http://schemas.microsoft.com/office/powerpoint/2010/main" val="34747105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09600" y="228600"/>
            <a:ext cx="7924800" cy="1295400"/>
          </a:xfrm>
        </p:spPr>
        <p:txBody>
          <a:bodyPr>
            <a:normAutofit/>
          </a:bodyPr>
          <a:lstStyle/>
          <a:p>
            <a:pPr algn="ctr" eaLnBrk="1" hangingPunct="1"/>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n-ea"/>
                <a:cs typeface="+mn-cs"/>
              </a:rPr>
              <a:t>2 CYCLES OF SATANIC PERSECUTION</a:t>
            </a:r>
            <a:br>
              <a:rPr lang="en-US" sz="3200" b="1" dirty="0">
                <a:solidFill>
                  <a:schemeClr val="bg1"/>
                </a:solidFill>
              </a:rPr>
            </a:br>
            <a:r>
              <a:rPr lang="en-US" sz="2800" dirty="0">
                <a:solidFill>
                  <a:schemeClr val="bg1"/>
                </a:solidFill>
                <a:latin typeface="Calibri" panose="020F0502020204030204" pitchFamily="34" charset="0"/>
              </a:rPr>
              <a:t>(Revelation 12:13-16)</a:t>
            </a:r>
          </a:p>
        </p:txBody>
      </p:sp>
      <p:sp>
        <p:nvSpPr>
          <p:cNvPr id="29699" name="Rectangle 4"/>
          <p:cNvSpPr>
            <a:spLocks noGrp="1" noChangeArrowheads="1"/>
          </p:cNvSpPr>
          <p:nvPr>
            <p:ph type="body" sz="half" idx="2"/>
          </p:nvPr>
        </p:nvSpPr>
        <p:spPr>
          <a:xfrm>
            <a:off x="2819400" y="1600200"/>
            <a:ext cx="6172200" cy="3962400"/>
          </a:xfrm>
        </p:spPr>
        <p:txBody>
          <a:bodyPr>
            <a:normAutofit/>
          </a:bodyPr>
          <a:lstStyle/>
          <a:p>
            <a:pPr marL="533400" indent="-533400" eaLnBrk="1" hangingPunct="1">
              <a:buSzPct val="100000"/>
              <a:buFontTx/>
              <a:buAutoNum type="arabicPeriod"/>
            </a:pPr>
            <a:r>
              <a:rPr lang="en-US" sz="3200" i="1" dirty="0">
                <a:solidFill>
                  <a:schemeClr val="bg1"/>
                </a:solidFill>
                <a:latin typeface="Calibri" panose="020F0502020204030204" pitchFamily="34" charset="0"/>
              </a:rPr>
              <a:t>“Pursues the woman” = </a:t>
            </a:r>
            <a:r>
              <a:rPr lang="en-US" sz="3200" dirty="0">
                <a:solidFill>
                  <a:schemeClr val="bg1"/>
                </a:solidFill>
                <a:latin typeface="Calibri" panose="020F0502020204030204" pitchFamily="34" charset="0"/>
              </a:rPr>
              <a:t>persecution of Israel 12:13-14</a:t>
            </a:r>
          </a:p>
          <a:p>
            <a:pPr marL="533400" indent="-533400" eaLnBrk="1" hangingPunct="1">
              <a:buSzPct val="100000"/>
              <a:buFontTx/>
              <a:buAutoNum type="arabicPeriod"/>
            </a:pPr>
            <a:endParaRPr lang="en-US" sz="3200" dirty="0">
              <a:solidFill>
                <a:schemeClr val="bg1"/>
              </a:solidFill>
              <a:latin typeface="Calibri" panose="020F0502020204030204" pitchFamily="34" charset="0"/>
            </a:endParaRPr>
          </a:p>
          <a:p>
            <a:pPr marL="533400" indent="-533400" eaLnBrk="1" hangingPunct="1">
              <a:buSzPct val="100000"/>
              <a:buFontTx/>
              <a:buAutoNum type="arabicPeriod"/>
            </a:pPr>
            <a:r>
              <a:rPr lang="en-US" sz="3200" i="1" dirty="0">
                <a:solidFill>
                  <a:schemeClr val="bg1"/>
                </a:solidFill>
                <a:latin typeface="Calibri" panose="020F0502020204030204" pitchFamily="34" charset="0"/>
              </a:rPr>
              <a:t>“Flood from his mouth” = </a:t>
            </a:r>
            <a:r>
              <a:rPr lang="en-US" sz="3200" dirty="0">
                <a:solidFill>
                  <a:schemeClr val="bg1"/>
                </a:solidFill>
                <a:latin typeface="Calibri" panose="020F0502020204030204" pitchFamily="34" charset="0"/>
              </a:rPr>
              <a:t>tries to destroy Israel 12:15-16</a:t>
            </a:r>
            <a:endParaRPr lang="en-US" sz="3200" i="1" dirty="0">
              <a:solidFill>
                <a:schemeClr val="bg1"/>
              </a:solidFill>
              <a:latin typeface="Calibri" panose="020F0502020204030204" pitchFamily="34" charset="0"/>
            </a:endParaRPr>
          </a:p>
        </p:txBody>
      </p:sp>
      <p:pic>
        <p:nvPicPr>
          <p:cNvPr id="29700" name="Picture 5" descr="C:\Documents and Settings\Owner\Application Data\Microsoft\Media Catalog\clip0010.BMP"/>
          <p:cNvPicPr>
            <a:picLocks noGrp="1" noChangeAspect="1" noChangeArrowheads="1"/>
          </p:cNvPicPr>
          <p:nvPr>
            <p:ph type="clipArt" sz="half" idx="1"/>
          </p:nvPr>
        </p:nvPicPr>
        <p:blipFill>
          <a:blip r:embed="rId2" cstate="email">
            <a:extLst>
              <a:ext uri="{28A0092B-C50C-407E-A947-70E740481C1C}">
                <a14:useLocalDpi xmlns:a14="http://schemas.microsoft.com/office/drawing/2010/main"/>
              </a:ext>
            </a:extLst>
          </a:blip>
          <a:srcRect/>
          <a:stretch>
            <a:fillRect/>
          </a:stretch>
        </p:blipFill>
        <p:spPr>
          <a:xfrm>
            <a:off x="228600" y="1600200"/>
            <a:ext cx="2524713" cy="3048000"/>
          </a:xfrm>
        </p:spPr>
      </p:pic>
    </p:spTree>
    <p:extLst>
      <p:ext uri="{BB962C8B-B14F-4D97-AF65-F5344CB8AC3E}">
        <p14:creationId xmlns:p14="http://schemas.microsoft.com/office/powerpoint/2010/main" val="16315144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304800"/>
            <a:ext cx="7772400" cy="1143000"/>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n-ea"/>
                <a:cs typeface="+mn-cs"/>
              </a:rPr>
              <a:t>Descriptions of Satanic Hatred</a:t>
            </a:r>
            <a:br>
              <a:rPr lang="en-US" sz="4000" dirty="0">
                <a:solidFill>
                  <a:schemeClr val="bg1"/>
                </a:solidFill>
                <a:latin typeface="Calibri" panose="020F0502020204030204" pitchFamily="34" charset="0"/>
              </a:rPr>
            </a:br>
            <a:r>
              <a:rPr lang="en-US" sz="2800" dirty="0">
                <a:solidFill>
                  <a:schemeClr val="bg1"/>
                </a:solidFill>
                <a:latin typeface="Calibri" panose="020F0502020204030204" pitchFamily="34" charset="0"/>
              </a:rPr>
              <a:t>(Revelation 12:12-17)</a:t>
            </a:r>
          </a:p>
        </p:txBody>
      </p:sp>
      <p:sp>
        <p:nvSpPr>
          <p:cNvPr id="32771" name="Rectangle 3"/>
          <p:cNvSpPr>
            <a:spLocks noGrp="1" noChangeArrowheads="1"/>
          </p:cNvSpPr>
          <p:nvPr>
            <p:ph type="body" idx="1"/>
          </p:nvPr>
        </p:nvSpPr>
        <p:spPr>
          <a:xfrm>
            <a:off x="457200" y="1600200"/>
            <a:ext cx="4038600" cy="4419600"/>
          </a:xfrm>
        </p:spPr>
        <p:txBody>
          <a:bodyPr>
            <a:normAutofit/>
          </a:bodyPr>
          <a:lstStyle/>
          <a:p>
            <a:pPr marL="457200" indent="-457200" fontAlgn="base">
              <a:lnSpc>
                <a:spcPct val="100000"/>
              </a:lnSpc>
              <a:spcBef>
                <a:spcPts val="0"/>
              </a:spcBef>
              <a:spcAft>
                <a:spcPts val="3600"/>
              </a:spcAft>
              <a:buClr>
                <a:srgbClr val="00FFFF"/>
              </a:buClr>
              <a:defRPr/>
            </a:pPr>
            <a:r>
              <a:rPr lang="en-US" sz="3200" dirty="0">
                <a:solidFill>
                  <a:srgbClr val="FFFFFF"/>
                </a:solidFill>
                <a:effectLst>
                  <a:outerShdw blurRad="38100" dist="38100" dir="2700000" algn="tl">
                    <a:srgbClr val="000000">
                      <a:alpha val="43137"/>
                    </a:srgbClr>
                  </a:outerShdw>
                </a:effectLst>
                <a:latin typeface="Calibri" panose="020F0502020204030204" pitchFamily="34" charset="0"/>
              </a:rPr>
              <a:t>Wrath 12:12</a:t>
            </a:r>
          </a:p>
          <a:p>
            <a:pPr marL="457200" indent="-457200" fontAlgn="base">
              <a:lnSpc>
                <a:spcPct val="100000"/>
              </a:lnSpc>
              <a:spcBef>
                <a:spcPts val="0"/>
              </a:spcBef>
              <a:spcAft>
                <a:spcPts val="3600"/>
              </a:spcAft>
              <a:buClr>
                <a:srgbClr val="00FFFF"/>
              </a:buClr>
              <a:defRPr/>
            </a:pPr>
            <a:r>
              <a:rPr lang="en-US" sz="3200" dirty="0">
                <a:solidFill>
                  <a:srgbClr val="FFFFFF"/>
                </a:solidFill>
                <a:effectLst>
                  <a:outerShdw blurRad="38100" dist="38100" dir="2700000" algn="tl">
                    <a:srgbClr val="000000">
                      <a:alpha val="43137"/>
                    </a:srgbClr>
                  </a:outerShdw>
                </a:effectLst>
                <a:latin typeface="Calibri" panose="020F0502020204030204" pitchFamily="34" charset="0"/>
              </a:rPr>
              <a:t>Persecution 12:13</a:t>
            </a:r>
          </a:p>
          <a:p>
            <a:pPr marL="457200" indent="-457200" fontAlgn="base">
              <a:lnSpc>
                <a:spcPct val="100000"/>
              </a:lnSpc>
              <a:spcBef>
                <a:spcPts val="0"/>
              </a:spcBef>
              <a:spcAft>
                <a:spcPts val="3600"/>
              </a:spcAft>
              <a:buClr>
                <a:srgbClr val="00FFFF"/>
              </a:buClr>
              <a:defRPr/>
            </a:pPr>
            <a:r>
              <a:rPr lang="en-US" sz="3200" dirty="0">
                <a:solidFill>
                  <a:srgbClr val="FFFFFF"/>
                </a:solidFill>
                <a:effectLst>
                  <a:outerShdw blurRad="38100" dist="38100" dir="2700000" algn="tl">
                    <a:srgbClr val="000000">
                      <a:alpha val="43137"/>
                    </a:srgbClr>
                  </a:outerShdw>
                </a:effectLst>
                <a:latin typeface="Calibri" panose="020F0502020204030204" pitchFamily="34" charset="0"/>
              </a:rPr>
              <a:t>Sweep away 12:15</a:t>
            </a:r>
          </a:p>
          <a:p>
            <a:pPr marL="457200" indent="-457200" fontAlgn="base">
              <a:lnSpc>
                <a:spcPct val="100000"/>
              </a:lnSpc>
              <a:spcBef>
                <a:spcPts val="0"/>
              </a:spcBef>
              <a:spcAft>
                <a:spcPts val="3600"/>
              </a:spcAft>
              <a:buClr>
                <a:srgbClr val="00FFFF"/>
              </a:buClr>
              <a:defRPr/>
            </a:pPr>
            <a:r>
              <a:rPr lang="en-US" sz="3200" dirty="0">
                <a:solidFill>
                  <a:srgbClr val="FFFFFF"/>
                </a:solidFill>
                <a:effectLst>
                  <a:outerShdw blurRad="38100" dist="38100" dir="2700000" algn="tl">
                    <a:srgbClr val="000000">
                      <a:alpha val="43137"/>
                    </a:srgbClr>
                  </a:outerShdw>
                </a:effectLst>
                <a:latin typeface="Calibri" panose="020F0502020204030204" pitchFamily="34" charset="0"/>
              </a:rPr>
              <a:t>Enraged 12:17</a:t>
            </a:r>
          </a:p>
          <a:p>
            <a:pPr marL="457200" indent="-457200" fontAlgn="base">
              <a:lnSpc>
                <a:spcPct val="100000"/>
              </a:lnSpc>
              <a:spcBef>
                <a:spcPts val="0"/>
              </a:spcBef>
              <a:spcAft>
                <a:spcPts val="3600"/>
              </a:spcAft>
              <a:buClr>
                <a:srgbClr val="00FFFF"/>
              </a:buClr>
              <a:defRPr/>
            </a:pPr>
            <a:r>
              <a:rPr lang="en-US" sz="3200" dirty="0">
                <a:solidFill>
                  <a:srgbClr val="FFFFFF"/>
                </a:solidFill>
                <a:effectLst>
                  <a:outerShdw blurRad="38100" dist="38100" dir="2700000" algn="tl">
                    <a:srgbClr val="000000">
                      <a:alpha val="43137"/>
                    </a:srgbClr>
                  </a:outerShdw>
                </a:effectLst>
                <a:latin typeface="Calibri" panose="020F0502020204030204" pitchFamily="34" charset="0"/>
              </a:rPr>
              <a:t>War 12:17</a:t>
            </a:r>
          </a:p>
        </p:txBody>
      </p:sp>
      <p:pic>
        <p:nvPicPr>
          <p:cNvPr id="32772" name="Picture 4" descr="C:\Documents and Settings\Owner\Application Data\Microsoft\Media Catalog\Downloaded Clips\cl0\SY01462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46713" y="1828800"/>
            <a:ext cx="3336925" cy="3429000"/>
          </a:xfrm>
          <a:prstGeom prst="rect">
            <a:avLst/>
          </a:prstGeom>
          <a:noFill/>
          <a:ln w="9525">
            <a:noFill/>
            <a:miter lim="800000"/>
            <a:headEnd/>
            <a:tailEnd/>
          </a:ln>
        </p:spPr>
      </p:pic>
    </p:spTree>
    <p:extLst>
      <p:ext uri="{BB962C8B-B14F-4D97-AF65-F5344CB8AC3E}">
        <p14:creationId xmlns:p14="http://schemas.microsoft.com/office/powerpoint/2010/main" val="13289359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a:extLst>
              <a:ext uri="{FF2B5EF4-FFF2-40B4-BE49-F238E27FC236}">
                <a16:creationId xmlns:a16="http://schemas.microsoft.com/office/drawing/2014/main" id="{7F5D400D-6201-4ACE-9D15-F647A78125D0}"/>
              </a:ext>
            </a:extLst>
          </p:cNvPr>
          <p:cNvSpPr>
            <a:spLocks noGrp="1" noChangeArrowheads="1"/>
          </p:cNvSpPr>
          <p:nvPr>
            <p:ph type="body" idx="4294967295"/>
          </p:nvPr>
        </p:nvSpPr>
        <p:spPr>
          <a:xfrm>
            <a:off x="685800" y="1066800"/>
            <a:ext cx="8229600" cy="5257800"/>
          </a:xfrm>
        </p:spPr>
        <p:txBody>
          <a:bodyPr>
            <a:noAutofit/>
          </a:bodyPr>
          <a:lstStyle/>
          <a:p>
            <a:pPr marL="684213" indent="-684213" fontAlgn="base">
              <a:lnSpc>
                <a:spcPct val="100000"/>
              </a:lnSpc>
              <a:spcBef>
                <a:spcPts val="0"/>
              </a:spcBef>
              <a:spcAft>
                <a:spcPts val="600"/>
              </a:spcAft>
              <a:buClr>
                <a:srgbClr val="00FFFF"/>
              </a:buClr>
              <a:buFontTx/>
              <a:buAutoNum type="arabicPeriod"/>
            </a:pP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Focus = Jews &amp; Jerusalem (v.24b)</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490 year period of time (v.24a)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360-day years</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6 prophecies WILL BE fulfilled (v.24c)</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March 5, 444 BC prophecy begins (25a)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483 years elapse between beginning of prophecy &amp; Palm Sunday (25b)</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Gap between 483</a:t>
            </a:r>
            <a:r>
              <a:rPr lang="en-US" alt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rPr>
              <a:t>rd</a:t>
            </a: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 &amp; 484</a:t>
            </a:r>
            <a:r>
              <a:rPr lang="en-US" alt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rPr>
              <a:t>th</a:t>
            </a: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 year (26)</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Final 7 years = future Tribulation period (27)</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 9:27  Overview of Tribulation </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Daniel 9:27 = Revelation 6-19</a:t>
            </a:r>
          </a:p>
        </p:txBody>
      </p:sp>
      <p:sp>
        <p:nvSpPr>
          <p:cNvPr id="3078" name="Rectangle 3">
            <a:extLst>
              <a:ext uri="{FF2B5EF4-FFF2-40B4-BE49-F238E27FC236}">
                <a16:creationId xmlns:a16="http://schemas.microsoft.com/office/drawing/2014/main" id="{FA392683-B38F-4A79-B323-65D0DEF1999F}"/>
              </a:ext>
            </a:extLst>
          </p:cNvPr>
          <p:cNvSpPr>
            <a:spLocks noGrp="1" noChangeArrowheads="1"/>
          </p:cNvSpPr>
          <p:nvPr>
            <p:ph type="title" idx="4294967295"/>
          </p:nvPr>
        </p:nvSpPr>
        <p:spPr>
          <a:xfrm>
            <a:off x="838200" y="228600"/>
            <a:ext cx="7467600" cy="685800"/>
          </a:xfrm>
        </p:spPr>
        <p:txBody>
          <a:bodyPr>
            <a:noAutofit/>
          </a:bodyPr>
          <a:lstStyle/>
          <a:p>
            <a:pPr algn="ct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The Seventy Weeks Prophecy 10 FACTS</a:t>
            </a:r>
          </a:p>
        </p:txBody>
      </p:sp>
    </p:spTree>
    <p:extLst>
      <p:ext uri="{BB962C8B-B14F-4D97-AF65-F5344CB8AC3E}">
        <p14:creationId xmlns:p14="http://schemas.microsoft.com/office/powerpoint/2010/main" val="21041739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40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9:24 (NASB)</a:t>
            </a:r>
          </a:p>
          <a:p>
            <a:pPr algn="just">
              <a:spcAft>
                <a:spcPts val="1000"/>
              </a:spcAft>
            </a:pPr>
            <a:r>
              <a:rPr lang="en-US" sz="3600" dirty="0">
                <a:solidFill>
                  <a:schemeClr val="bg1"/>
                </a:solidFill>
                <a:effectLst>
                  <a:outerShdw blurRad="38100" dist="38100" dir="2700000" algn="tl">
                    <a:srgbClr val="000000">
                      <a:alpha val="43137"/>
                    </a:srgbClr>
                  </a:outerShdw>
                </a:effectLst>
                <a:latin typeface="+mn-lt"/>
              </a:rPr>
              <a:t>Seventy weeks have been decreed </a:t>
            </a:r>
            <a:r>
              <a:rPr lang="en-US" sz="3600" b="1" u="sng" dirty="0">
                <a:solidFill>
                  <a:srgbClr val="FFFFCC"/>
                </a:solidFill>
                <a:effectLst>
                  <a:outerShdw blurRad="38100" dist="38100" dir="2700000" algn="tl">
                    <a:srgbClr val="000000">
                      <a:alpha val="43137"/>
                    </a:srgbClr>
                  </a:outerShdw>
                </a:effectLst>
                <a:latin typeface="+mn-lt"/>
              </a:rPr>
              <a:t>for your people and your holy city</a:t>
            </a:r>
            <a:r>
              <a:rPr lang="en-US" sz="3600" dirty="0">
                <a:solidFill>
                  <a:schemeClr val="bg1"/>
                </a:solidFill>
                <a:effectLst>
                  <a:outerShdw blurRad="38100" dist="38100" dir="2700000" algn="tl">
                    <a:srgbClr val="000000">
                      <a:alpha val="43137"/>
                    </a:srgbClr>
                  </a:outerShdw>
                </a:effectLst>
                <a:latin typeface="+mn-lt"/>
              </a:rPr>
              <a:t>, to finish the transgression, to make an end of sin, to make atonement for iniquity, to bring in everlasting righteousness, to seal up vision and prophecy and to anoint the most holy </a:t>
            </a:r>
            <a:r>
              <a:rPr lang="en-US" sz="3600" i="1" dirty="0">
                <a:solidFill>
                  <a:schemeClr val="bg1"/>
                </a:solidFill>
                <a:effectLst>
                  <a:outerShdw blurRad="38100" dist="38100" dir="2700000" algn="tl">
                    <a:srgbClr val="000000">
                      <a:alpha val="43137"/>
                    </a:srgbClr>
                  </a:outerShdw>
                </a:effectLst>
                <a:latin typeface="+mn-lt"/>
              </a:rPr>
              <a:t>place</a:t>
            </a:r>
            <a:r>
              <a:rPr lang="en-US" sz="3600" dirty="0">
                <a:solidFill>
                  <a:schemeClr val="bg1"/>
                </a:solidFill>
                <a:effectLst>
                  <a:outerShdw blurRad="38100" dist="38100" dir="2700000" algn="tl">
                    <a:srgbClr val="000000">
                      <a:alpha val="43137"/>
                    </a:srgbClr>
                  </a:outerShdw>
                </a:effectLst>
                <a:latin typeface="+mn-lt"/>
              </a:rPr>
              <a:t>.</a:t>
            </a:r>
            <a:endParaRPr lang="en-US" sz="3600" dirty="0">
              <a:solidFill>
                <a:schemeClr val="bg1"/>
              </a:solidFill>
              <a:effectLst>
                <a:outerShdw blurRad="38100" dist="38100" dir="2700000" algn="tl">
                  <a:srgbClr val="000000">
                    <a:alpha val="43137"/>
                  </a:srgbClr>
                </a:outerShdw>
              </a:effectLst>
              <a:latin typeface="+mn-lt"/>
              <a:cs typeface="+mn-cs"/>
            </a:endParaRPr>
          </a:p>
        </p:txBody>
      </p:sp>
    </p:spTree>
    <p:extLst>
      <p:ext uri="{BB962C8B-B14F-4D97-AF65-F5344CB8AC3E}">
        <p14:creationId xmlns:p14="http://schemas.microsoft.com/office/powerpoint/2010/main" val="25625101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838200" y="152400"/>
            <a:ext cx="7467600" cy="299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Galatians 3:28 (NASB)</a:t>
            </a:r>
          </a:p>
          <a:p>
            <a:pPr algn="just">
              <a:spcAft>
                <a:spcPts val="1000"/>
              </a:spcAft>
            </a:pPr>
            <a:r>
              <a:rPr lang="en-US" sz="3600" dirty="0">
                <a:solidFill>
                  <a:schemeClr val="bg1"/>
                </a:solidFill>
                <a:effectLst>
                  <a:outerShdw blurRad="38100" dist="38100" dir="2700000" algn="tl">
                    <a:srgbClr val="000000">
                      <a:alpha val="43137"/>
                    </a:srgbClr>
                  </a:outerShdw>
                </a:effectLst>
                <a:latin typeface="+mn-lt"/>
              </a:rPr>
              <a:t>There is neither Jew nor Greek, there is neither slave nor free man, there is neither male nor female; for you are all one in Christ Jesus.</a:t>
            </a:r>
          </a:p>
        </p:txBody>
      </p:sp>
    </p:spTree>
    <p:extLst>
      <p:ext uri="{BB962C8B-B14F-4D97-AF65-F5344CB8AC3E}">
        <p14:creationId xmlns:p14="http://schemas.microsoft.com/office/powerpoint/2010/main" val="30973443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876300" y="152400"/>
            <a:ext cx="7391400" cy="2440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Ephesians 2:14 (NASB)</a:t>
            </a:r>
          </a:p>
          <a:p>
            <a:pPr algn="just">
              <a:spcAft>
                <a:spcPts val="1000"/>
              </a:spcAft>
            </a:pPr>
            <a:r>
              <a:rPr lang="en-US" sz="3600" dirty="0">
                <a:solidFill>
                  <a:schemeClr val="bg1"/>
                </a:solidFill>
                <a:effectLst>
                  <a:outerShdw blurRad="38100" dist="38100" dir="2700000" algn="tl">
                    <a:srgbClr val="000000">
                      <a:alpha val="43137"/>
                    </a:srgbClr>
                  </a:outerShdw>
                </a:effectLst>
                <a:latin typeface="+mn-lt"/>
              </a:rPr>
              <a:t>For He Himself is our peace, who made both groups into one and broke down the barrier of the dividing wall.</a:t>
            </a:r>
          </a:p>
        </p:txBody>
      </p:sp>
    </p:spTree>
    <p:extLst>
      <p:ext uri="{BB962C8B-B14F-4D97-AF65-F5344CB8AC3E}">
        <p14:creationId xmlns:p14="http://schemas.microsoft.com/office/powerpoint/2010/main" val="2319426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2" descr="http://www.softwareag.com/blog/reality_check/wp-content/uploads/2013/06/Stopwatch_02.png">
            <a:extLst>
              <a:ext uri="{FF2B5EF4-FFF2-40B4-BE49-F238E27FC236}">
                <a16:creationId xmlns:a16="http://schemas.microsoft.com/office/drawing/2014/main" id="{BC604DA6-BB3D-41ED-BA30-9962A2900EC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62200" y="152400"/>
            <a:ext cx="470535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373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Romans 10:19 (NASB)</a:t>
            </a:r>
          </a:p>
          <a:p>
            <a:pPr algn="just"/>
            <a:r>
              <a:rPr lang="en-US" sz="3600" dirty="0">
                <a:solidFill>
                  <a:schemeClr val="bg1"/>
                </a:solidFill>
                <a:effectLst>
                  <a:outerShdw blurRad="38100" dist="38100" dir="2700000" algn="tl">
                    <a:srgbClr val="000000">
                      <a:alpha val="43137"/>
                    </a:srgbClr>
                  </a:outerShdw>
                </a:effectLst>
                <a:latin typeface="+mn-lt"/>
              </a:rPr>
              <a:t>But I say, surely Israel did not know, did they? First Moses says, “I will make you jealous by that which is </a:t>
            </a:r>
            <a:r>
              <a:rPr lang="en-US" sz="3600" b="1" u="sng" cap="small" dirty="0">
                <a:solidFill>
                  <a:srgbClr val="FFFFCC"/>
                </a:solidFill>
                <a:latin typeface="+mn-lt"/>
              </a:rPr>
              <a:t>not a nation</a:t>
            </a:r>
            <a:r>
              <a:rPr lang="en-US" sz="3600" dirty="0">
                <a:solidFill>
                  <a:schemeClr val="bg1"/>
                </a:solidFill>
                <a:latin typeface="+mn-lt"/>
              </a:rPr>
              <a:t>, </a:t>
            </a:r>
            <a:r>
              <a:rPr lang="en-US" sz="3600" dirty="0">
                <a:solidFill>
                  <a:schemeClr val="bg1"/>
                </a:solidFill>
                <a:effectLst>
                  <a:outerShdw blurRad="38100" dist="38100" dir="2700000" algn="tl">
                    <a:srgbClr val="000000">
                      <a:alpha val="43137"/>
                    </a:srgbClr>
                  </a:outerShdw>
                </a:effectLst>
                <a:latin typeface="+mn-lt"/>
              </a:rPr>
              <a:t>By a nation without understanding will I anger you.”</a:t>
            </a:r>
          </a:p>
          <a:p>
            <a:pPr algn="just">
              <a:spcAft>
                <a:spcPts val="1000"/>
              </a:spcAft>
            </a:pPr>
            <a:endParaRPr lang="en-US" sz="4800" dirty="0">
              <a:solidFill>
                <a:schemeClr val="bg1"/>
              </a:solidFill>
            </a:endParaRPr>
          </a:p>
        </p:txBody>
      </p:sp>
    </p:spTree>
    <p:extLst>
      <p:ext uri="{BB962C8B-B14F-4D97-AF65-F5344CB8AC3E}">
        <p14:creationId xmlns:p14="http://schemas.microsoft.com/office/powerpoint/2010/main" val="19728060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5F3A24-97B8-45C7-A3A9-FA68FF3108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134147" name="Rectangle 1"/>
          <p:cNvSpPr>
            <a:spLocks noChangeArrowheads="1"/>
          </p:cNvSpPr>
          <p:nvPr/>
        </p:nvSpPr>
        <p:spPr bwMode="auto">
          <a:xfrm>
            <a:off x="223654" y="163516"/>
            <a:ext cx="8744137" cy="4862870"/>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Ephesians 3:3-6 (NASB)</a:t>
            </a:r>
          </a:p>
          <a:p>
            <a:pPr algn="just">
              <a:spcBef>
                <a:spcPts val="600"/>
              </a:spcBef>
              <a:spcAft>
                <a:spcPts val="600"/>
              </a:spcAft>
            </a:pPr>
            <a:r>
              <a:rPr 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by revelation there was made known to me the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mystery</a:t>
            </a:r>
            <a:r>
              <a:rPr 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I wrote before in brief. </a:t>
            </a:r>
            <a:r>
              <a:rPr lang="en-US" sz="2800" baseline="30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referring to this, when you read you can understand my insight into the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mystery</a:t>
            </a:r>
            <a:r>
              <a:rPr 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Christ, </a:t>
            </a:r>
            <a:r>
              <a:rPr lang="en-US" sz="2800" baseline="30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a:t>
            </a:r>
            <a:r>
              <a:rPr 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which in other generations was not made known to the sons of men, as it has now been revealed to His holy apostles and prophets in the Spirit; </a:t>
            </a:r>
            <a:r>
              <a:rPr lang="en-US" sz="2800" baseline="30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to be specific, that the Gentiles are fellow heirs and fellow members of the body, and fellow partakers of the promise in Christ Jesus</a:t>
            </a:r>
            <a:r>
              <a:rPr 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the gospel”.</a:t>
            </a:r>
            <a:endParaRPr lang="en-US" altLang="en-US" sz="2800" kern="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875755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FA3B54-184C-4DF8-8A7F-15362FC5C55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134147" name="Rectangle 1"/>
          <p:cNvSpPr>
            <a:spLocks noChangeArrowheads="1"/>
          </p:cNvSpPr>
          <p:nvPr/>
        </p:nvSpPr>
        <p:spPr bwMode="auto">
          <a:xfrm>
            <a:off x="457201" y="163516"/>
            <a:ext cx="8229600" cy="33239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3:9 (NASB)</a:t>
            </a:r>
          </a:p>
          <a:p>
            <a:pPr algn="just">
              <a:spcBef>
                <a:spcPts val="600"/>
              </a:spcBef>
              <a:spcAft>
                <a:spcPts val="600"/>
              </a:spcAft>
            </a:pPr>
            <a:r>
              <a:rPr lang="en-US" sz="4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to bring to light what is the administration of the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mystery</a:t>
            </a:r>
            <a:r>
              <a:rPr lang="en-US" sz="4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for ages has been hidden in God who created all things.”</a:t>
            </a:r>
            <a:endParaRPr lang="en-US" altLang="en-US" sz="4000" kern="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15995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2438400" y="228600"/>
            <a:ext cx="4267200" cy="762000"/>
          </a:xfrm>
        </p:spPr>
        <p:txBody>
          <a:bodyPr/>
          <a:lstStyle/>
          <a:p>
            <a:pPr>
              <a:defRPr/>
            </a:pPr>
            <a:r>
              <a:rPr lang="en-US" altLang="en-US" sz="4000" dirty="0">
                <a:solidFill>
                  <a:srgbClr val="00FFFF"/>
                </a:solidFill>
                <a:effectLst>
                  <a:outerShdw blurRad="38100" dist="38100" dir="2700000" algn="tl">
                    <a:srgbClr val="000000">
                      <a:alpha val="43137"/>
                    </a:srgbClr>
                  </a:outerShdw>
                </a:effectLst>
              </a:rPr>
              <a:t>“Mystery” Defined</a:t>
            </a:r>
          </a:p>
        </p:txBody>
      </p:sp>
      <p:sp>
        <p:nvSpPr>
          <p:cNvPr id="108547" name="Content Placeholder 2"/>
          <p:cNvSpPr>
            <a:spLocks noGrp="1"/>
          </p:cNvSpPr>
          <p:nvPr>
            <p:ph idx="1"/>
          </p:nvPr>
        </p:nvSpPr>
        <p:spPr>
          <a:xfrm>
            <a:off x="495300" y="1143000"/>
            <a:ext cx="8153400" cy="4267200"/>
          </a:xfrm>
        </p:spPr>
        <p:txBody>
          <a:bodyPr/>
          <a:lstStyle/>
          <a:p>
            <a:pPr marL="0" indent="0" algn="just">
              <a:buNone/>
            </a:pPr>
            <a:r>
              <a:rPr lang="en-US" sz="3600" dirty="0">
                <a:solidFill>
                  <a:schemeClr val="bg1"/>
                </a:solidFill>
                <a:effectLst/>
              </a:rPr>
              <a:t>“In the N.T, it [</a:t>
            </a:r>
            <a:r>
              <a:rPr lang="en-US" sz="3600" i="1" dirty="0" err="1">
                <a:solidFill>
                  <a:schemeClr val="bg1"/>
                </a:solidFill>
                <a:effectLst/>
              </a:rPr>
              <a:t>mystērion</a:t>
            </a:r>
            <a:r>
              <a:rPr lang="en-US" sz="3600" dirty="0">
                <a:solidFill>
                  <a:schemeClr val="bg1"/>
                </a:solidFill>
                <a:effectLst/>
              </a:rPr>
              <a:t>] denotes, not the mysterious (as with the Eng. word), but that which, being outside the range of unassisted natural apprehension, can be made known only by Divine revelation, and is made known in a manner and at a time appointed by God, and to those who are illumined by His Spirit.”</a:t>
            </a: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p>
        </p:txBody>
      </p:sp>
      <p:sp>
        <p:nvSpPr>
          <p:cNvPr id="108548" name="TextBox 3"/>
          <p:cNvSpPr txBox="1">
            <a:spLocks noChangeArrowheads="1"/>
          </p:cNvSpPr>
          <p:nvPr/>
        </p:nvSpPr>
        <p:spPr bwMode="auto">
          <a:xfrm>
            <a:off x="800100" y="6096000"/>
            <a:ext cx="7543800" cy="584200"/>
          </a:xfrm>
          <a:prstGeom prst="rect">
            <a:avLst/>
          </a:prstGeom>
          <a:noFill/>
          <a:ln w="9525">
            <a:noFill/>
            <a:miter lim="800000"/>
            <a:headEnd/>
            <a:tailEnd/>
          </a:ln>
        </p:spPr>
        <p:txBody>
          <a:bodyPr>
            <a:spAutoFit/>
          </a:bodyPr>
          <a:lstStyle/>
          <a:p>
            <a:pPr algn="ctr"/>
            <a:r>
              <a:rPr lang="en-US" altLang="en-US" sz="1600" dirty="0">
                <a:solidFill>
                  <a:schemeClr val="bg1"/>
                </a:solidFill>
                <a:latin typeface="Calibri" panose="020F0502020204030204" pitchFamily="34" charset="0"/>
                <a:cs typeface="Calibri" panose="020F0502020204030204" pitchFamily="34" charset="0"/>
              </a:rPr>
              <a:t>W. E. Vine, Merrill F. Unger, and William White, </a:t>
            </a:r>
            <a:r>
              <a:rPr lang="en-US" altLang="en-US" sz="1600" i="1" dirty="0">
                <a:solidFill>
                  <a:schemeClr val="bg1"/>
                </a:solidFill>
                <a:latin typeface="Calibri" panose="020F0502020204030204" pitchFamily="34" charset="0"/>
                <a:cs typeface="Calibri" panose="020F0502020204030204" pitchFamily="34" charset="0"/>
              </a:rPr>
              <a:t>Vine's Complete Expository Dictionary of the Old and New Testament Words</a:t>
            </a:r>
            <a:r>
              <a:rPr lang="en-US" altLang="en-US" sz="1600" dirty="0">
                <a:solidFill>
                  <a:schemeClr val="bg1"/>
                </a:solidFill>
                <a:latin typeface="Calibri" panose="020F0502020204030204" pitchFamily="34" charset="0"/>
                <a:cs typeface="Calibri" panose="020F0502020204030204" pitchFamily="34" charset="0"/>
              </a:rPr>
              <a:t> (Nashville: Nelson, 1996), 424</a:t>
            </a:r>
            <a:r>
              <a:rPr lang="en-US" altLang="en-US" sz="16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86312867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EB2E63-7F46-4F1A-9575-9DAF0F21C27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134147" name="Rectangle 1"/>
          <p:cNvSpPr>
            <a:spLocks noChangeArrowheads="1"/>
          </p:cNvSpPr>
          <p:nvPr/>
        </p:nvSpPr>
        <p:spPr bwMode="auto">
          <a:xfrm>
            <a:off x="812005" y="163516"/>
            <a:ext cx="7519991" cy="33239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Colossians 1:26 (NASB)</a:t>
            </a:r>
          </a:p>
          <a:p>
            <a:pPr algn="just">
              <a:spcBef>
                <a:spcPts val="600"/>
              </a:spcBef>
              <a:spcAft>
                <a:spcPts val="600"/>
              </a:spcAft>
            </a:pPr>
            <a:r>
              <a:rPr lang="en-US" sz="4000" dirty="0">
                <a:solidFill>
                  <a:schemeClr val="bg1"/>
                </a:solidFill>
                <a:latin typeface="Calibri" panose="020F0502020204030204" pitchFamily="34" charset="0"/>
                <a:cs typeface="Calibri" panose="020F0502020204030204" pitchFamily="34" charset="0"/>
              </a:rPr>
              <a:t>“</a:t>
            </a:r>
            <a:r>
              <a:rPr lang="en-US" sz="4000" i="1" dirty="0">
                <a:solidFill>
                  <a:schemeClr val="bg1"/>
                </a:solidFill>
                <a:latin typeface="Calibri" panose="020F0502020204030204" pitchFamily="34" charset="0"/>
                <a:cs typeface="Calibri" panose="020F0502020204030204" pitchFamily="34" charset="0"/>
              </a:rPr>
              <a:t>that is</a:t>
            </a:r>
            <a:r>
              <a:rPr lang="en-US" sz="4000" dirty="0">
                <a:solidFill>
                  <a:schemeClr val="bg1"/>
                </a:solidFill>
                <a:latin typeface="Calibri" panose="020F0502020204030204" pitchFamily="34" charset="0"/>
                <a:cs typeface="Calibri" panose="020F0502020204030204" pitchFamily="34" charset="0"/>
              </a:rPr>
              <a:t>, the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rPr>
              <a:t>mystery</a:t>
            </a:r>
            <a:r>
              <a:rPr lang="en-US" sz="4000" dirty="0">
                <a:solidFill>
                  <a:schemeClr val="bg1"/>
                </a:solidFill>
                <a:latin typeface="Calibri" panose="020F0502020204030204" pitchFamily="34" charset="0"/>
                <a:cs typeface="Calibri" panose="020F0502020204030204" pitchFamily="34" charset="0"/>
              </a:rPr>
              <a:t> which has been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rPr>
              <a:t>hidden</a:t>
            </a:r>
            <a:r>
              <a:rPr lang="en-US" sz="4000" dirty="0">
                <a:solidFill>
                  <a:schemeClr val="bg1"/>
                </a:solidFill>
                <a:latin typeface="Calibri" panose="020F0502020204030204" pitchFamily="34" charset="0"/>
                <a:cs typeface="Calibri" panose="020F0502020204030204" pitchFamily="34" charset="0"/>
              </a:rPr>
              <a:t> from the </a:t>
            </a:r>
            <a:r>
              <a:rPr lang="en-US" sz="4000" i="1" dirty="0">
                <a:solidFill>
                  <a:schemeClr val="bg1"/>
                </a:solidFill>
                <a:latin typeface="Calibri" panose="020F0502020204030204" pitchFamily="34" charset="0"/>
                <a:cs typeface="Calibri" panose="020F0502020204030204" pitchFamily="34" charset="0"/>
              </a:rPr>
              <a:t>past</a:t>
            </a:r>
            <a:r>
              <a:rPr lang="en-US" sz="4000" dirty="0">
                <a:solidFill>
                  <a:schemeClr val="bg1"/>
                </a:solidFill>
                <a:latin typeface="Calibri" panose="020F0502020204030204" pitchFamily="34" charset="0"/>
                <a:cs typeface="Calibri" panose="020F0502020204030204" pitchFamily="34" charset="0"/>
              </a:rPr>
              <a:t> ages and generations,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rPr>
              <a:t>but</a:t>
            </a:r>
            <a:r>
              <a:rPr lang="en-US" sz="4000" dirty="0">
                <a:solidFill>
                  <a:schemeClr val="bg1"/>
                </a:solidFill>
                <a:latin typeface="Calibri" panose="020F0502020204030204" pitchFamily="34" charset="0"/>
                <a:cs typeface="Calibri" panose="020F0502020204030204" pitchFamily="34" charset="0"/>
              </a:rPr>
              <a:t> has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been manifested</a:t>
            </a:r>
            <a:r>
              <a:rPr lang="en-US" sz="4000" dirty="0">
                <a:solidFill>
                  <a:schemeClr val="bg1"/>
                </a:solidFill>
                <a:latin typeface="Calibri" panose="020F0502020204030204" pitchFamily="34" charset="0"/>
                <a:cs typeface="Calibri" panose="020F0502020204030204" pitchFamily="34" charset="0"/>
              </a:rPr>
              <a:t> to His.”</a:t>
            </a:r>
            <a:endParaRPr lang="en-US" altLang="en-US" sz="4000" kern="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006193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1" y="521095"/>
            <a:ext cx="8762999" cy="5815810"/>
          </a:xfrm>
          <a:prstGeom prst="rect">
            <a:avLst/>
          </a:prstGeom>
          <a:solidFill>
            <a:schemeClr val="tx1"/>
          </a:solidFill>
          <a:ln>
            <a:noFill/>
          </a:ln>
        </p:spPr>
      </p:pic>
    </p:spTree>
    <p:extLst>
      <p:ext uri="{BB962C8B-B14F-4D97-AF65-F5344CB8AC3E}">
        <p14:creationId xmlns:p14="http://schemas.microsoft.com/office/powerpoint/2010/main" val="195660569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a:extLst>
              <a:ext uri="{FF2B5EF4-FFF2-40B4-BE49-F238E27FC236}">
                <a16:creationId xmlns:a16="http://schemas.microsoft.com/office/drawing/2014/main" id="{7F5D400D-6201-4ACE-9D15-F647A78125D0}"/>
              </a:ext>
            </a:extLst>
          </p:cNvPr>
          <p:cNvSpPr>
            <a:spLocks noGrp="1" noChangeArrowheads="1"/>
          </p:cNvSpPr>
          <p:nvPr>
            <p:ph type="body" idx="4294967295"/>
          </p:nvPr>
        </p:nvSpPr>
        <p:spPr>
          <a:xfrm>
            <a:off x="685800" y="1066800"/>
            <a:ext cx="8229600" cy="5257800"/>
          </a:xfrm>
        </p:spPr>
        <p:txBody>
          <a:bodyPr>
            <a:noAutofit/>
          </a:bodyPr>
          <a:lstStyle/>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Focus = Jews &amp; Jerusalem (v.24b)</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490 year period of time (v.24a)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360-day years</a:t>
            </a:r>
          </a:p>
          <a:p>
            <a:pPr marL="684213" indent="-684213" fontAlgn="base">
              <a:lnSpc>
                <a:spcPct val="100000"/>
              </a:lnSpc>
              <a:spcBef>
                <a:spcPts val="0"/>
              </a:spcBef>
              <a:spcAft>
                <a:spcPts val="600"/>
              </a:spcAft>
              <a:buClr>
                <a:srgbClr val="00FFFF"/>
              </a:buClr>
              <a:buFontTx/>
              <a:buAutoNum type="arabicPeriod"/>
            </a:pP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6 prophecies WILL BE fulfilled (v.24c)</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March 5, 444 BC prophecy begins (25a)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483 years elapse between beginning of prophecy &amp; Palm Sunday (25b)</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Gap between 483</a:t>
            </a:r>
            <a:r>
              <a:rPr lang="en-US" alt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rPr>
              <a:t>rd</a:t>
            </a: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 &amp; 484</a:t>
            </a:r>
            <a:r>
              <a:rPr lang="en-US" alt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rPr>
              <a:t>th</a:t>
            </a: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 year (26)</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Final 7 years = future Tribulation period (27)</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 9:27  Overview of Tribulation </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Daniel 9:27 = Revelation 6-19</a:t>
            </a:r>
          </a:p>
        </p:txBody>
      </p:sp>
      <p:sp>
        <p:nvSpPr>
          <p:cNvPr id="3078" name="Rectangle 3">
            <a:extLst>
              <a:ext uri="{FF2B5EF4-FFF2-40B4-BE49-F238E27FC236}">
                <a16:creationId xmlns:a16="http://schemas.microsoft.com/office/drawing/2014/main" id="{FA392683-B38F-4A79-B323-65D0DEF1999F}"/>
              </a:ext>
            </a:extLst>
          </p:cNvPr>
          <p:cNvSpPr>
            <a:spLocks noGrp="1" noChangeArrowheads="1"/>
          </p:cNvSpPr>
          <p:nvPr>
            <p:ph type="title" idx="4294967295"/>
          </p:nvPr>
        </p:nvSpPr>
        <p:spPr>
          <a:xfrm>
            <a:off x="838200" y="228600"/>
            <a:ext cx="7467600" cy="685800"/>
          </a:xfrm>
        </p:spPr>
        <p:txBody>
          <a:bodyPr>
            <a:noAutofit/>
          </a:bodyPr>
          <a:lstStyle/>
          <a:p>
            <a:pPr algn="ct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The Seventy Weeks Prophecy 10 FACTS</a:t>
            </a:r>
          </a:p>
        </p:txBody>
      </p:sp>
    </p:spTree>
    <p:extLst>
      <p:ext uri="{BB962C8B-B14F-4D97-AF65-F5344CB8AC3E}">
        <p14:creationId xmlns:p14="http://schemas.microsoft.com/office/powerpoint/2010/main" val="119938569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460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9:24 (NASB)</a:t>
            </a:r>
          </a:p>
          <a:p>
            <a:pPr algn="just">
              <a:spcAft>
                <a:spcPts val="1000"/>
              </a:spcAft>
            </a:pPr>
            <a:r>
              <a:rPr lang="en-US" sz="360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Seventy weeks have been decreed for your people and your holy city, </a:t>
            </a:r>
            <a:r>
              <a:rPr lang="en-US" sz="3600" b="1" u="sng" dirty="0">
                <a:solidFill>
                  <a:srgbClr val="FFFFCC"/>
                </a:solidFill>
                <a:effectLst>
                  <a:outerShdw blurRad="38100" dist="38100" dir="2700000" algn="tl">
                    <a:srgbClr val="000000">
                      <a:alpha val="43137"/>
                    </a:srgbClr>
                  </a:outerShdw>
                </a:effectLst>
                <a:latin typeface="+mn-lt"/>
                <a:cs typeface="Times New Roman" panose="02020603050405020304" pitchFamily="18" charset="0"/>
              </a:rPr>
              <a:t>to finish the transgression, to make an end of sin, to make atonement for iniquity, to bring in everlasting righteousness, to seal up vision and prophecy and to anoint the most holy place</a:t>
            </a:r>
            <a:r>
              <a:rPr lang="en-US" sz="360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a:t>
            </a:r>
          </a:p>
        </p:txBody>
      </p:sp>
    </p:spTree>
    <p:extLst>
      <p:ext uri="{BB962C8B-B14F-4D97-AF65-F5344CB8AC3E}">
        <p14:creationId xmlns:p14="http://schemas.microsoft.com/office/powerpoint/2010/main" val="163876150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a:extLst>
              <a:ext uri="{FF2B5EF4-FFF2-40B4-BE49-F238E27FC236}">
                <a16:creationId xmlns:a16="http://schemas.microsoft.com/office/drawing/2014/main" id="{070BA06A-50C7-40C3-9335-0FF35FE4003B}"/>
              </a:ext>
            </a:extLst>
          </p:cNvPr>
          <p:cNvSpPr>
            <a:spLocks noGrp="1" noChangeArrowheads="1"/>
          </p:cNvSpPr>
          <p:nvPr>
            <p:ph type="title"/>
          </p:nvPr>
        </p:nvSpPr>
        <p:spPr>
          <a:xfrm>
            <a:off x="381000" y="228600"/>
            <a:ext cx="8382000" cy="838200"/>
          </a:xfrm>
        </p:spPr>
        <p:txBody>
          <a:bodyPr>
            <a:normAutofit/>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6 Prophecies WILL BE fulfilled V.24c</a:t>
            </a:r>
          </a:p>
        </p:txBody>
      </p:sp>
      <p:sp>
        <p:nvSpPr>
          <p:cNvPr id="13318" name="Rectangle 3">
            <a:extLst>
              <a:ext uri="{FF2B5EF4-FFF2-40B4-BE49-F238E27FC236}">
                <a16:creationId xmlns:a16="http://schemas.microsoft.com/office/drawing/2014/main" id="{5BCBE21D-F721-4061-838F-377D9DB26B4A}"/>
              </a:ext>
            </a:extLst>
          </p:cNvPr>
          <p:cNvSpPr>
            <a:spLocks noGrp="1" noChangeArrowheads="1"/>
          </p:cNvSpPr>
          <p:nvPr>
            <p:ph idx="1"/>
          </p:nvPr>
        </p:nvSpPr>
        <p:spPr>
          <a:xfrm>
            <a:off x="952500" y="1143000"/>
            <a:ext cx="7239000" cy="3962400"/>
          </a:xfrm>
        </p:spPr>
        <p:txBody>
          <a:bodyPr/>
          <a:lstStyle/>
          <a:p>
            <a:pPr marL="457200" lvl="1" indent="-457200" fontAlgn="base">
              <a:lnSpc>
                <a:spcPct val="100000"/>
              </a:lnSpc>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finish transgression”</a:t>
            </a:r>
          </a:p>
          <a:p>
            <a:pPr marL="457200" lvl="1" indent="-457200" fontAlgn="base">
              <a:lnSpc>
                <a:spcPct val="100000"/>
              </a:lnSpc>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make an end of sin”</a:t>
            </a:r>
          </a:p>
          <a:p>
            <a:pPr marL="457200" lvl="1" indent="-457200" fontAlgn="base">
              <a:lnSpc>
                <a:spcPct val="100000"/>
              </a:lnSpc>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make atonement for iniquity”</a:t>
            </a:r>
          </a:p>
          <a:p>
            <a:pPr marL="457200" lvl="1" indent="-457200" fontAlgn="base">
              <a:lnSpc>
                <a:spcPct val="100000"/>
              </a:lnSpc>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bring in everlasting righteousness”</a:t>
            </a:r>
          </a:p>
          <a:p>
            <a:pPr marL="457200" lvl="1" indent="-457200" fontAlgn="base">
              <a:lnSpc>
                <a:spcPct val="100000"/>
              </a:lnSpc>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seal up vision and prophecy”</a:t>
            </a:r>
          </a:p>
          <a:p>
            <a:pPr marL="457200" lvl="1" indent="-457200" fontAlgn="base">
              <a:lnSpc>
                <a:spcPct val="100000"/>
              </a:lnSpc>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anoint the most holy place”</a:t>
            </a:r>
          </a:p>
        </p:txBody>
      </p:sp>
      <p:sp>
        <p:nvSpPr>
          <p:cNvPr id="13319" name="Text Box 4">
            <a:extLst>
              <a:ext uri="{FF2B5EF4-FFF2-40B4-BE49-F238E27FC236}">
                <a16:creationId xmlns:a16="http://schemas.microsoft.com/office/drawing/2014/main" id="{088071B1-480B-489F-9529-37FE89CC2373}"/>
              </a:ext>
            </a:extLst>
          </p:cNvPr>
          <p:cNvSpPr txBox="1">
            <a:spLocks noChangeArrowheads="1"/>
          </p:cNvSpPr>
          <p:nvPr/>
        </p:nvSpPr>
        <p:spPr bwMode="auto">
          <a:xfrm>
            <a:off x="876300" y="5867400"/>
            <a:ext cx="739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eaLnBrk="1" hangingPunct="1">
              <a:spcBef>
                <a:spcPct val="50000"/>
              </a:spcBef>
            </a:pPr>
            <a:r>
              <a:rPr lang="en-US" altLang="en-US" sz="2400" dirty="0">
                <a:solidFill>
                  <a:srgbClr val="FFFFFF"/>
                </a:solidFill>
                <a:latin typeface="Calibri" panose="020F0502020204030204" pitchFamily="34" charset="0"/>
              </a:rPr>
              <a:t>Arnold </a:t>
            </a:r>
            <a:r>
              <a:rPr lang="en-US" altLang="en-US" sz="2400" dirty="0" err="1">
                <a:solidFill>
                  <a:srgbClr val="FFFFFF"/>
                </a:solidFill>
                <a:latin typeface="Calibri" panose="020F0502020204030204" pitchFamily="34" charset="0"/>
              </a:rPr>
              <a:t>Fructenbaum</a:t>
            </a:r>
            <a:r>
              <a:rPr lang="en-US" altLang="en-US" sz="2400" dirty="0">
                <a:solidFill>
                  <a:srgbClr val="FFFFFF"/>
                </a:solidFill>
                <a:latin typeface="Calibri" panose="020F0502020204030204" pitchFamily="34" charset="0"/>
              </a:rPr>
              <a:t>, </a:t>
            </a:r>
            <a:r>
              <a:rPr lang="en-US" altLang="en-US" sz="2400" i="1" dirty="0">
                <a:solidFill>
                  <a:srgbClr val="FFFFFF"/>
                </a:solidFill>
                <a:latin typeface="Calibri" panose="020F0502020204030204" pitchFamily="34" charset="0"/>
              </a:rPr>
              <a:t>Footsteps of the Messiah, </a:t>
            </a:r>
            <a:r>
              <a:rPr lang="en-US" altLang="en-US" sz="2400" dirty="0">
                <a:solidFill>
                  <a:srgbClr val="FFFFFF"/>
                </a:solidFill>
                <a:latin typeface="Calibri" panose="020F0502020204030204" pitchFamily="34" charset="0"/>
              </a:rPr>
              <a:t>p.191-4</a:t>
            </a:r>
          </a:p>
        </p:txBody>
      </p:sp>
      <p:pic>
        <p:nvPicPr>
          <p:cNvPr id="2" name="Picture 1">
            <a:extLst>
              <a:ext uri="{FF2B5EF4-FFF2-40B4-BE49-F238E27FC236}">
                <a16:creationId xmlns:a16="http://schemas.microsoft.com/office/drawing/2014/main" id="{5CA5EDB0-126D-4151-BAEA-93F96A755C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3255" y="152400"/>
            <a:ext cx="684945" cy="914400"/>
          </a:xfrm>
          <a:prstGeom prst="rect">
            <a:avLst/>
          </a:prstGeom>
        </p:spPr>
      </p:pic>
    </p:spTree>
    <p:extLst>
      <p:ext uri="{BB962C8B-B14F-4D97-AF65-F5344CB8AC3E}">
        <p14:creationId xmlns:p14="http://schemas.microsoft.com/office/powerpoint/2010/main" val="17299581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1" y="521095"/>
            <a:ext cx="8762999" cy="5815810"/>
          </a:xfrm>
          <a:prstGeom prst="rect">
            <a:avLst/>
          </a:prstGeom>
          <a:solidFill>
            <a:schemeClr val="tx1"/>
          </a:solidFill>
          <a:ln>
            <a:noFill/>
          </a:ln>
        </p:spPr>
      </p:pic>
    </p:spTree>
    <p:extLst>
      <p:ext uri="{BB962C8B-B14F-4D97-AF65-F5344CB8AC3E}">
        <p14:creationId xmlns:p14="http://schemas.microsoft.com/office/powerpoint/2010/main" val="2563722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a:extLst>
              <a:ext uri="{FF2B5EF4-FFF2-40B4-BE49-F238E27FC236}">
                <a16:creationId xmlns:a16="http://schemas.microsoft.com/office/drawing/2014/main" id="{7F5D400D-6201-4ACE-9D15-F647A78125D0}"/>
              </a:ext>
            </a:extLst>
          </p:cNvPr>
          <p:cNvSpPr>
            <a:spLocks noGrp="1" noChangeArrowheads="1"/>
          </p:cNvSpPr>
          <p:nvPr>
            <p:ph type="body" idx="4294967295"/>
          </p:nvPr>
        </p:nvSpPr>
        <p:spPr>
          <a:xfrm>
            <a:off x="685800" y="1066800"/>
            <a:ext cx="8229600" cy="5257800"/>
          </a:xfrm>
        </p:spPr>
        <p:txBody>
          <a:bodyPr>
            <a:noAutofit/>
          </a:bodyPr>
          <a:lstStyle/>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Focus = Jews &amp; Jerusalem (v.24b)</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490 year period of time (v.24a)</a:t>
            </a:r>
          </a:p>
          <a:p>
            <a:pPr marL="684213" indent="-684213" fontAlgn="base">
              <a:lnSpc>
                <a:spcPct val="100000"/>
              </a:lnSpc>
              <a:spcBef>
                <a:spcPts val="0"/>
              </a:spcBef>
              <a:spcAft>
                <a:spcPts val="600"/>
              </a:spcAft>
              <a:buClr>
                <a:srgbClr val="00FFFF"/>
              </a:buClr>
              <a:buFontTx/>
              <a:buAutoNum type="arabicPeriod"/>
            </a:pP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360-day years</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6 prophecies WILL BE fulfilled (v.24c)</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March 5, 444 BC prophecy begins (25a)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483 years elapse between beginning of prophecy &amp; Palm Sunday (25b)</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Gap between 483</a:t>
            </a:r>
            <a:r>
              <a:rPr lang="en-US" alt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rPr>
              <a:t>rd</a:t>
            </a: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 &amp; 484</a:t>
            </a:r>
            <a:r>
              <a:rPr lang="en-US" alt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rPr>
              <a:t>th</a:t>
            </a: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 year (26)</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Final 7 years = future Tribulation period (27)</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 9:27  Overview of Tribulation </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Daniel 9:27 = Revelation 6-19</a:t>
            </a:r>
          </a:p>
        </p:txBody>
      </p:sp>
      <p:sp>
        <p:nvSpPr>
          <p:cNvPr id="3078" name="Rectangle 3">
            <a:extLst>
              <a:ext uri="{FF2B5EF4-FFF2-40B4-BE49-F238E27FC236}">
                <a16:creationId xmlns:a16="http://schemas.microsoft.com/office/drawing/2014/main" id="{FA392683-B38F-4A79-B323-65D0DEF1999F}"/>
              </a:ext>
            </a:extLst>
          </p:cNvPr>
          <p:cNvSpPr>
            <a:spLocks noGrp="1" noChangeArrowheads="1"/>
          </p:cNvSpPr>
          <p:nvPr>
            <p:ph type="title" idx="4294967295"/>
          </p:nvPr>
        </p:nvSpPr>
        <p:spPr>
          <a:xfrm>
            <a:off x="838200" y="228600"/>
            <a:ext cx="7467600" cy="685800"/>
          </a:xfrm>
        </p:spPr>
        <p:txBody>
          <a:bodyPr>
            <a:noAutofit/>
          </a:bodyPr>
          <a:lstStyle/>
          <a:p>
            <a:pPr algn="ct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The Seventy Weeks Prophecy 10 FACTS</a:t>
            </a:r>
          </a:p>
        </p:txBody>
      </p:sp>
    </p:spTree>
    <p:extLst>
      <p:ext uri="{BB962C8B-B14F-4D97-AF65-F5344CB8AC3E}">
        <p14:creationId xmlns:p14="http://schemas.microsoft.com/office/powerpoint/2010/main" val="320350983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D2B763C6-3587-410E-B3BA-AA58F050F564}"/>
              </a:ext>
            </a:extLst>
          </p:cNvPr>
          <p:cNvSpPr>
            <a:spLocks noGrp="1"/>
          </p:cNvSpPr>
          <p:nvPr>
            <p:ph type="title"/>
          </p:nvPr>
        </p:nvSpPr>
        <p:spPr>
          <a:xfrm>
            <a:off x="685800" y="2857500"/>
            <a:ext cx="7772400" cy="1143000"/>
          </a:xfrm>
        </p:spPr>
        <p:txBody>
          <a:bodyPr/>
          <a:lstStyle/>
          <a:p>
            <a:pPr algn="ctr"/>
            <a:r>
              <a:rPr lang="en-US" altLang="en-US" sz="5400" dirty="0">
                <a:solidFill>
                  <a:srgbClr val="00FFFF"/>
                </a:solidFill>
                <a:effectLst>
                  <a:outerShdw blurRad="38100" dist="38100" dir="2700000" algn="tl">
                    <a:srgbClr val="000000">
                      <a:alpha val="43137"/>
                    </a:srgbClr>
                  </a:outerShdw>
                </a:effectLst>
              </a:rPr>
              <a:t>Conclusion</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a:extLst>
              <a:ext uri="{FF2B5EF4-FFF2-40B4-BE49-F238E27FC236}">
                <a16:creationId xmlns:a16="http://schemas.microsoft.com/office/drawing/2014/main" id="{7F5D400D-6201-4ACE-9D15-F647A78125D0}"/>
              </a:ext>
            </a:extLst>
          </p:cNvPr>
          <p:cNvSpPr>
            <a:spLocks noGrp="1" noChangeArrowheads="1"/>
          </p:cNvSpPr>
          <p:nvPr>
            <p:ph type="body" idx="4294967295"/>
          </p:nvPr>
        </p:nvSpPr>
        <p:spPr>
          <a:xfrm>
            <a:off x="685800" y="1066800"/>
            <a:ext cx="8229600" cy="5257800"/>
          </a:xfrm>
        </p:spPr>
        <p:txBody>
          <a:bodyPr>
            <a:noAutofit/>
          </a:bodyPr>
          <a:lstStyle/>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Focus = Jews &amp; Jerusalem (v.24b)</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490 year period of time (v.24a)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360-day years</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6 prophecies WILL BE fulfilled (v.24c)</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March 5, 444 BC prophecy begins (25a)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483 years elapse between beginning of prophecy &amp; Palm Sunday (25b)</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Gap between 483</a:t>
            </a:r>
            <a:r>
              <a:rPr lang="en-US" alt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rPr>
              <a:t>rd</a:t>
            </a: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 &amp; 484</a:t>
            </a:r>
            <a:r>
              <a:rPr lang="en-US" alt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rPr>
              <a:t>th</a:t>
            </a: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 year (26)</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Final 7 years = future Tribulation period (27)</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 9:27  Overview of Tribulation </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Daniel 9:27 = Revelation 6-19</a:t>
            </a:r>
          </a:p>
        </p:txBody>
      </p:sp>
      <p:sp>
        <p:nvSpPr>
          <p:cNvPr id="3078" name="Rectangle 3">
            <a:extLst>
              <a:ext uri="{FF2B5EF4-FFF2-40B4-BE49-F238E27FC236}">
                <a16:creationId xmlns:a16="http://schemas.microsoft.com/office/drawing/2014/main" id="{FA392683-B38F-4A79-B323-65D0DEF1999F}"/>
              </a:ext>
            </a:extLst>
          </p:cNvPr>
          <p:cNvSpPr>
            <a:spLocks noGrp="1" noChangeArrowheads="1"/>
          </p:cNvSpPr>
          <p:nvPr>
            <p:ph type="title" idx="4294967295"/>
          </p:nvPr>
        </p:nvSpPr>
        <p:spPr>
          <a:xfrm>
            <a:off x="838200" y="228600"/>
            <a:ext cx="7467600" cy="685800"/>
          </a:xfrm>
        </p:spPr>
        <p:txBody>
          <a:bodyPr>
            <a:noAutofit/>
          </a:bodyPr>
          <a:lstStyle/>
          <a:p>
            <a:pPr algn="ct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The Seventy Weeks Prophecy 10 FACTS</a:t>
            </a:r>
          </a:p>
        </p:txBody>
      </p:sp>
    </p:spTree>
    <p:extLst>
      <p:ext uri="{BB962C8B-B14F-4D97-AF65-F5344CB8AC3E}">
        <p14:creationId xmlns:p14="http://schemas.microsoft.com/office/powerpoint/2010/main" val="267945313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368550" y="228600"/>
            <a:ext cx="4406900" cy="685800"/>
          </a:xfrm>
        </p:spPr>
        <p:txBody>
          <a:bodyPr>
            <a:normAutofit/>
          </a:bodyPr>
          <a:lstStyle/>
          <a:p>
            <a:pPr algn="ctr"/>
            <a:r>
              <a:rPr lang="en-US" altLang="en-US" sz="4000" kern="0" dirty="0">
                <a:solidFill>
                  <a:srgbClr val="00FFFF"/>
                </a:solidFill>
                <a:effectLst>
                  <a:outerShdw blurRad="38100" dist="38100" dir="2700000" algn="tl">
                    <a:srgbClr val="000000">
                      <a:alpha val="43137"/>
                    </a:srgbClr>
                  </a:outerShdw>
                </a:effectLst>
                <a:latin typeface="Calibri" panose="020F0502020204030204" pitchFamily="34" charset="0"/>
              </a:rPr>
              <a:t>Chapter 9 Outline</a:t>
            </a:r>
          </a:p>
        </p:txBody>
      </p:sp>
      <p:sp>
        <p:nvSpPr>
          <p:cNvPr id="19459" name="Rectangle 3"/>
          <p:cNvSpPr>
            <a:spLocks noGrp="1" noChangeArrowheads="1"/>
          </p:cNvSpPr>
          <p:nvPr>
            <p:ph type="body" idx="1"/>
          </p:nvPr>
        </p:nvSpPr>
        <p:spPr>
          <a:xfrm>
            <a:off x="1257300" y="1143000"/>
            <a:ext cx="7048500" cy="3657600"/>
          </a:xfrm>
        </p:spPr>
        <p:txBody>
          <a:bodyPr>
            <a:noAutofit/>
          </a:bodyPr>
          <a:lstStyle/>
          <a:p>
            <a:pPr marL="573088" indent="-573088">
              <a:lnSpc>
                <a:spcPct val="100000"/>
              </a:lnSpc>
              <a:spcBef>
                <a:spcPts val="0"/>
              </a:spcBef>
              <a:spcAft>
                <a:spcPts val="3600"/>
              </a:spcAft>
              <a:buClr>
                <a:srgbClr val="00FFFF"/>
              </a:buClr>
              <a:buSzPct val="100000"/>
              <a:buFont typeface="+mj-lt"/>
              <a:buAutoNum type="romanUcPeriod"/>
              <a:defRPr/>
            </a:pPr>
            <a:r>
              <a:rPr lang="en-US" altLang="en-US" sz="3200" dirty="0">
                <a:solidFill>
                  <a:schemeClr val="bg1"/>
                </a:solidFill>
                <a:effectLst>
                  <a:outerShdw blurRad="38100" dist="38100" dir="2700000" algn="tl">
                    <a:srgbClr val="000000">
                      <a:alpha val="43137"/>
                    </a:srgbClr>
                  </a:outerShdw>
                </a:effectLst>
              </a:rPr>
              <a:t>The Setting (1-2)</a:t>
            </a:r>
          </a:p>
          <a:p>
            <a:pPr marL="573088" indent="-573088">
              <a:lnSpc>
                <a:spcPct val="100000"/>
              </a:lnSpc>
              <a:spcBef>
                <a:spcPts val="0"/>
              </a:spcBef>
              <a:spcAft>
                <a:spcPts val="3600"/>
              </a:spcAft>
              <a:buClr>
                <a:srgbClr val="00FFFF"/>
              </a:buClr>
              <a:buSzPct val="100000"/>
              <a:buFont typeface="+mj-lt"/>
              <a:buAutoNum type="romanUcPeriod"/>
              <a:defRPr/>
            </a:pPr>
            <a:r>
              <a:rPr lang="en-US" altLang="en-US" sz="3200" dirty="0">
                <a:solidFill>
                  <a:schemeClr val="bg1"/>
                </a:solidFill>
                <a:effectLst>
                  <a:outerShdw blurRad="38100" dist="38100" dir="2700000" algn="tl">
                    <a:srgbClr val="000000">
                      <a:alpha val="43137"/>
                    </a:srgbClr>
                  </a:outerShdw>
                </a:effectLst>
              </a:rPr>
              <a:t>Daniel’s prayer (3-19)</a:t>
            </a:r>
          </a:p>
          <a:p>
            <a:pPr marL="573088" indent="-573088">
              <a:lnSpc>
                <a:spcPct val="100000"/>
              </a:lnSpc>
              <a:spcBef>
                <a:spcPts val="0"/>
              </a:spcBef>
              <a:spcAft>
                <a:spcPts val="3600"/>
              </a:spcAft>
              <a:buClr>
                <a:srgbClr val="00FFFF"/>
              </a:buClr>
              <a:buSzPct val="100000"/>
              <a:buFont typeface="+mj-lt"/>
              <a:buAutoNum type="romanUcPeriod"/>
              <a:defRPr/>
            </a:pPr>
            <a:r>
              <a:rPr lang="en-US" altLang="en-US" sz="3200" dirty="0">
                <a:solidFill>
                  <a:schemeClr val="bg1"/>
                </a:solidFill>
                <a:effectLst>
                  <a:outerShdw blurRad="38100" dist="38100" dir="2700000" algn="tl">
                    <a:srgbClr val="000000">
                      <a:alpha val="43137"/>
                    </a:srgbClr>
                  </a:outerShdw>
                </a:effectLst>
              </a:rPr>
              <a:t>Gabriel’s arrival (20-23)</a:t>
            </a:r>
          </a:p>
          <a:p>
            <a:pPr marL="573088" indent="-573088">
              <a:lnSpc>
                <a:spcPct val="100000"/>
              </a:lnSpc>
              <a:spcBef>
                <a:spcPts val="0"/>
              </a:spcBef>
              <a:spcAft>
                <a:spcPts val="3600"/>
              </a:spcAft>
              <a:buClr>
                <a:srgbClr val="00FFFF"/>
              </a:buClr>
              <a:buSzPct val="100000"/>
              <a:buFont typeface="+mj-lt"/>
              <a:buAutoNum type="romanUcPeriod"/>
              <a:defRPr/>
            </a:pPr>
            <a:r>
              <a:rPr lang="en-US" alt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The Seventy Weeks Prophecy (24-27)</a:t>
            </a:r>
          </a:p>
        </p:txBody>
      </p:sp>
      <p:pic>
        <p:nvPicPr>
          <p:cNvPr id="35843"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98762" y="5029200"/>
            <a:ext cx="3546475" cy="1371600"/>
          </a:xfrm>
          <a:prstGeom prst="rect">
            <a:avLst/>
          </a:prstGeom>
          <a:noFill/>
          <a:ln w="9525">
            <a:noFill/>
            <a:miter lim="800000"/>
            <a:headEnd/>
            <a:tailEnd/>
          </a:ln>
        </p:spPr>
      </p:pic>
    </p:spTree>
    <p:extLst>
      <p:ext uri="{BB962C8B-B14F-4D97-AF65-F5344CB8AC3E}">
        <p14:creationId xmlns:p14="http://schemas.microsoft.com/office/powerpoint/2010/main" val="29406717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3336</TotalTime>
  <Words>3922</Words>
  <Application>Microsoft Office PowerPoint</Application>
  <PresentationFormat>On-screen Show (4:3)</PresentationFormat>
  <Paragraphs>415</Paragraphs>
  <Slides>92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92</vt:i4>
      </vt:variant>
    </vt:vector>
  </HeadingPairs>
  <TitlesOfParts>
    <vt:vector size="98" baseType="lpstr">
      <vt:lpstr>Arial</vt:lpstr>
      <vt:lpstr>Calibri</vt:lpstr>
      <vt:lpstr>Calibri Light</vt:lpstr>
      <vt:lpstr>Times New Roman</vt:lpstr>
      <vt:lpstr>Wingdings</vt:lpstr>
      <vt:lpstr>Office Theme</vt:lpstr>
      <vt:lpstr>PowerPoint Presentation</vt:lpstr>
      <vt:lpstr>Chapter 9 Outline</vt:lpstr>
      <vt:lpstr>The Seventy Weeks Prophecy 10 FACTS</vt:lpstr>
      <vt:lpstr>The Seventy Weeks Prophecy 10 FACTS</vt:lpstr>
      <vt:lpstr>PowerPoint Presentation</vt:lpstr>
      <vt:lpstr>The Seventy Weeks Prophecy 10 FACTS</vt:lpstr>
      <vt:lpstr>PowerPoint Presentation</vt:lpstr>
      <vt:lpstr>PowerPoint Presentation</vt:lpstr>
      <vt:lpstr>The Seventy Weeks Prophecy 10 FACTS</vt:lpstr>
      <vt:lpstr>360-day YEARS</vt:lpstr>
      <vt:lpstr>The Seventy Weeks Prophecy 10 FACTS</vt:lpstr>
      <vt:lpstr>PowerPoint Presentation</vt:lpstr>
      <vt:lpstr>6 Prophecies WILL BE fulfilled V.24c</vt:lpstr>
      <vt:lpstr>The Seventy Weeks Prophecy 10 FACTS</vt:lpstr>
      <vt:lpstr>PowerPoint Presentation</vt:lpstr>
      <vt:lpstr>PowerPoint Presentation</vt:lpstr>
      <vt:lpstr>PowerPoint Presentation</vt:lpstr>
      <vt:lpstr>The Seventy Weeks Prophecy 10 FACTS</vt:lpstr>
      <vt:lpstr>PowerPoint Presentation</vt:lpstr>
      <vt:lpstr>Messiah must present Himself to Israel on March 30, A.D. 33 (Daniel 9:25)</vt:lpstr>
      <vt:lpstr>The Seventy Weeks Prophecy 10 FACTS</vt:lpstr>
      <vt:lpstr>PowerPoint Presentation</vt:lpstr>
      <vt:lpstr>PowerPoint Presentation</vt:lpstr>
      <vt:lpstr>PowerPoint Presentation</vt:lpstr>
      <vt:lpstr>6 Reasons for Gap</vt:lpstr>
      <vt:lpstr>Purposes of the Local Church</vt:lpstr>
      <vt:lpstr>The Seventy Weeks Prophecy 10 FACTS</vt:lpstr>
      <vt:lpstr>FINAL 7 YEARS = FUTURE TRIBULATION v.27</vt:lpstr>
      <vt:lpstr>The Seventy Weeks Prophecy 10 FACTS</vt:lpstr>
      <vt:lpstr>PowerPoint Presentation</vt:lpstr>
      <vt:lpstr>Daniel 9:27 = Tribulation Overview</vt:lpstr>
      <vt:lpstr>PowerPoint Presentation</vt:lpstr>
      <vt:lpstr>PowerPoint Presentation</vt:lpstr>
      <vt:lpstr>THE STAGE IS BEING SET</vt:lpstr>
      <vt:lpstr>The Seventy Weeks Prophecy 10 FACTS</vt:lpstr>
      <vt:lpstr>PowerPoint Presentation</vt:lpstr>
      <vt:lpstr>DANIEL 9:27 = REVELATION 6-19</vt:lpstr>
      <vt:lpstr>DANIEL 9:27 = REVELATION 6-19</vt:lpstr>
      <vt:lpstr>PowerPoint Presentation</vt:lpstr>
      <vt:lpstr>PowerPoint Presentation</vt:lpstr>
      <vt:lpstr>DANIEL 9:27 = REVELATION 6-19</vt:lpstr>
      <vt:lpstr>PowerPoint Presentation</vt:lpstr>
      <vt:lpstr>PowerPoint Presentation</vt:lpstr>
      <vt:lpstr>DANIEL 9:27 = REVELATION 6-19</vt:lpstr>
      <vt:lpstr>PowerPoint Presentation</vt:lpstr>
      <vt:lpstr>DANIEL 9:27 = REVELATION 6-19</vt:lpstr>
      <vt:lpstr>PowerPoint Presentation</vt:lpstr>
      <vt:lpstr>PowerPoint Presentation</vt:lpstr>
      <vt:lpstr>DANIEL 9:27 = REVELATION 6-19</vt:lpstr>
      <vt:lpstr>PowerPoint Presentation</vt:lpstr>
      <vt:lpstr>PowerPoint Presentation</vt:lpstr>
      <vt:lpstr>PowerPoint Presentation</vt:lpstr>
      <vt:lpstr>PowerPoint Presentation</vt:lpstr>
      <vt:lpstr>PowerPoint Presentation</vt:lpstr>
      <vt:lpstr>When Will the Rapture Take Place Relative to the Tribulation Period?</vt:lpstr>
      <vt:lpstr>PowerPoint Presentation</vt:lpstr>
      <vt:lpstr>PowerPoint Presentation</vt:lpstr>
      <vt:lpstr>Revelation 1:19</vt:lpstr>
      <vt:lpstr>PowerPoint Presentation</vt:lpstr>
      <vt:lpstr>The Missing Church</vt:lpstr>
      <vt:lpstr>The Missing Church</vt:lpstr>
      <vt:lpstr>God’s Work Through Israel in Revelation</vt:lpstr>
      <vt:lpstr>God’s Work Through Israel in Revelation</vt:lpstr>
      <vt:lpstr>Revelation 7</vt:lpstr>
      <vt:lpstr>PowerPoint Presentation</vt:lpstr>
      <vt:lpstr>God’s Work Through Israel in Revelation</vt:lpstr>
      <vt:lpstr>God’s Work Through Israel in Revelation</vt:lpstr>
      <vt:lpstr>PowerPoint Presentation</vt:lpstr>
      <vt:lpstr>PowerPoint Presentation</vt:lpstr>
      <vt:lpstr>Revelation: 12 Symbols</vt:lpstr>
      <vt:lpstr>PowerPoint Presentation</vt:lpstr>
      <vt:lpstr>PowerPoint Presentation</vt:lpstr>
      <vt:lpstr>PowerPoint Presentation</vt:lpstr>
      <vt:lpstr>2 CYCLES OF SATANIC PERSECUTION (Revelation 12:13-16)</vt:lpstr>
      <vt:lpstr>Descriptions of Satanic Hatred (Revelation 12:12-17)</vt:lpstr>
      <vt:lpstr>The Seventy Weeks Prophecy 10 FACTS</vt:lpstr>
      <vt:lpstr>PowerPoint Presentation</vt:lpstr>
      <vt:lpstr>PowerPoint Presentation</vt:lpstr>
      <vt:lpstr>PowerPoint Presentation</vt:lpstr>
      <vt:lpstr>PowerPoint Presentation</vt:lpstr>
      <vt:lpstr>PowerPoint Presentation</vt:lpstr>
      <vt:lpstr>PowerPoint Presentation</vt:lpstr>
      <vt:lpstr>“Mystery” Defined</vt:lpstr>
      <vt:lpstr>PowerPoint Presentation</vt:lpstr>
      <vt:lpstr>PowerPoint Presentation</vt:lpstr>
      <vt:lpstr>The Seventy Weeks Prophecy 10 FACTS</vt:lpstr>
      <vt:lpstr>PowerPoint Presentation</vt:lpstr>
      <vt:lpstr>6 Prophecies WILL BE fulfilled V.24c</vt:lpstr>
      <vt:lpstr>PowerPoint Presentation</vt:lpstr>
      <vt:lpstr>Conclusion</vt:lpstr>
      <vt:lpstr>The Seventy Weeks Prophecy 10 FACTS</vt:lpstr>
      <vt:lpstr>Chapter 9 Outline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&amp; Anne Woods</dc:creator>
  <cp:lastModifiedBy>Jim McGowan</cp:lastModifiedBy>
  <cp:revision>222</cp:revision>
  <dcterms:created xsi:type="dcterms:W3CDTF">2001-04-08T18:36:33Z</dcterms:created>
  <dcterms:modified xsi:type="dcterms:W3CDTF">2017-10-21T21:06:10Z</dcterms:modified>
</cp:coreProperties>
</file>