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9" r:id="rId3"/>
    <p:sldId id="371" r:id="rId4"/>
    <p:sldId id="372" r:id="rId5"/>
    <p:sldId id="373" r:id="rId6"/>
    <p:sldId id="374" r:id="rId7"/>
    <p:sldId id="257" r:id="rId8"/>
    <p:sldId id="362" r:id="rId9"/>
    <p:sldId id="363" r:id="rId10"/>
    <p:sldId id="364" r:id="rId11"/>
    <p:sldId id="376" r:id="rId12"/>
    <p:sldId id="390" r:id="rId13"/>
    <p:sldId id="333" r:id="rId14"/>
    <p:sldId id="391" r:id="rId15"/>
    <p:sldId id="392" r:id="rId16"/>
    <p:sldId id="393" r:id="rId17"/>
    <p:sldId id="394" r:id="rId18"/>
    <p:sldId id="395" r:id="rId19"/>
    <p:sldId id="377" r:id="rId20"/>
    <p:sldId id="396" r:id="rId21"/>
    <p:sldId id="334" r:id="rId22"/>
    <p:sldId id="369" r:id="rId23"/>
    <p:sldId id="367" r:id="rId24"/>
    <p:sldId id="397" r:id="rId25"/>
    <p:sldId id="398" r:id="rId26"/>
    <p:sldId id="399" r:id="rId27"/>
    <p:sldId id="378" r:id="rId28"/>
    <p:sldId id="370" r:id="rId29"/>
    <p:sldId id="400" r:id="rId30"/>
    <p:sldId id="375" r:id="rId31"/>
    <p:sldId id="337" r:id="rId32"/>
    <p:sldId id="379" r:id="rId3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3" autoAdjust="0"/>
    <p:restoredTop sz="90929"/>
  </p:normalViewPr>
  <p:slideViewPr>
    <p:cSldViewPr>
      <p:cViewPr varScale="1">
        <p:scale>
          <a:sx n="101" d="100"/>
          <a:sy n="101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Dr. Andy Woods - Ecclessiology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10/22/2017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Sugar Land Bible Church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3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 smtClean="0"/>
            </a:lvl1pPr>
          </a:lstStyle>
          <a:p>
            <a:pPr>
              <a:defRPr/>
            </a:pPr>
            <a:fld id="{64D9FA50-B652-4374-A60C-942D4D86F55D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10/22/2017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E12E10-4977-4B34-9E69-F74DF60D6BD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99408" indent="-307464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29858" indent="-245972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21801" indent="-245972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213744" indent="-245972" defTabSz="946307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705688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197631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689574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181517" indent="-245972" defTabSz="946307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C21613-B277-418A-868C-8142072CA599}" type="slidenum">
              <a:rPr lang="en-US" altLang="en-US" sz="130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/>
              <a:t>29</a:t>
            </a:fld>
            <a:endParaRPr lang="en-US" alt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10/22/2017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0826B3-0C0A-4C69-9E06-A25AB907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A5B4D64-DB76-4A0A-A525-4DEDA57AA53D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8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D4CAFE-C319-4571-8217-AC672F769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76B10-3D84-4311-8447-02D560279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8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343EB-E510-474F-81AE-1CC688088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88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D5E51-C704-4CB5-AD20-00065384E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6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E8520-37C3-473E-85E6-D362048BC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25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0F24F6-3D46-4411-917A-59364F9CF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88F1C-F52B-4866-9B19-20E62C6DC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4585D-10B2-47BE-B30E-3840132CB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7DA9A-C91F-4D7C-9543-1232334F4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28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044A3-C64B-439C-B7F2-9F7A50A2C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0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853EB-C01D-41FA-99BA-0A731164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22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64743-69A0-4AE9-A82A-E469AF628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F167E-0034-4040-A80B-059AAEDBF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3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7411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7443" name="Rectangle 10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4" name="Rectangle 1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5" name="Rectangle 1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A62825-CB94-47F8-9653-B250F41B42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46" name="Rectangle 10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5" r:id="rId13"/>
    <p:sldLayoutId id="2147483926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96" y="2477941"/>
            <a:ext cx="1390008" cy="19021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685800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Ecclesiology</a:t>
            </a:r>
            <a:b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1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838200" y="45720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endParaRPr lang="en-US" alt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850105" y="163516"/>
            <a:ext cx="7443791" cy="2154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10:32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Give no offense either to Jews or to Greeks or to the church of God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D4553-9AD3-462D-A0B7-C42C86616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9" y="2432105"/>
            <a:ext cx="7547502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0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850105" y="163516"/>
            <a:ext cx="7443791" cy="2154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10:32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Give no offense either to Jews or to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Greeks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or to the church of God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D4553-9AD3-462D-A0B7-C42C86616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9" y="2432105"/>
            <a:ext cx="7547502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8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609600" y="169686"/>
            <a:ext cx="79248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Genesis 3:15 (NASB)</a:t>
            </a:r>
          </a:p>
          <a:p>
            <a:pPr algn="just"/>
            <a:r>
              <a:rPr lang="en-US" altLang="en-US" sz="4000" dirty="0">
                <a:latin typeface="Calibri" panose="020F0502020204030204" pitchFamily="34" charset="0"/>
              </a:rPr>
              <a:t>“</a:t>
            </a:r>
            <a:r>
              <a:rPr lang="en-US" sz="4000" dirty="0">
                <a:latin typeface="Calibri" panose="020F0502020204030204" pitchFamily="34" charset="0"/>
              </a:rPr>
              <a:t>And I will put enmity Between you and the woman, And between your seed and her seed; He shall bruise you on the head, And you shall bruise him on the heel.</a:t>
            </a:r>
            <a:r>
              <a:rPr lang="en-US" altLang="en-US" sz="4000" dirty="0">
                <a:latin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54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38003372"/>
              </p:ext>
            </p:extLst>
          </p:nvPr>
        </p:nvGraphicFramePr>
        <p:xfrm>
          <a:off x="152400" y="213247"/>
          <a:ext cx="8839200" cy="63705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78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Spread of the Mother-Child Cult</a:t>
                      </a:r>
                      <a:endParaRPr lang="en-US" sz="40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Mother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Assyria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Ishtar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Tammuz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Phoenicia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Astarte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Baal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Egypt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Isis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Osirus/Horus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Greece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Aphrodite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Eros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Rome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Venus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Cupid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66726706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Asia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Cybele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Desius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9258695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Isi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Aswara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23752053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Roman Catholicism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Mary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Jesus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3146553624"/>
                  </a:ext>
                </a:extLst>
              </a:tr>
              <a:tr h="742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Queen of Heaven (Jer. 7:18; 44:17)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Tammuz (Ezek. 8:14-15)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819150901"/>
                  </a:ext>
                </a:extLst>
              </a:tr>
              <a:tr h="73165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Calibri" panose="020F0502020204030204" pitchFamily="34" charset="0"/>
                        </a:rPr>
                        <a:t>Alexander Hislop, </a:t>
                      </a:r>
                      <a:r>
                        <a:rPr lang="en-US" altLang="en-US" sz="2400" i="1" dirty="0">
                          <a:latin typeface="Calibri" panose="020F0502020204030204" pitchFamily="34" charset="0"/>
                        </a:rPr>
                        <a:t>Two </a:t>
                      </a:r>
                      <a:r>
                        <a:rPr lang="en-US" altLang="en-US" sz="2400" i="1" dirty="0" err="1">
                          <a:latin typeface="Calibri" panose="020F0502020204030204" pitchFamily="34" charset="0"/>
                        </a:rPr>
                        <a:t>Babylons</a:t>
                      </a:r>
                      <a:endParaRPr lang="en-US" altLang="en-US" sz="2400" i="1" dirty="0">
                        <a:latin typeface="Calibri" panose="020F0502020204030204" pitchFamily="34" charset="0"/>
                      </a:endParaRPr>
                    </a:p>
                  </a:txBody>
                  <a:tcPr marT="45724" marB="45724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54674461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33954941"/>
              </p:ext>
            </p:extLst>
          </p:nvPr>
        </p:nvGraphicFramePr>
        <p:xfrm>
          <a:off x="152400" y="213247"/>
          <a:ext cx="8839200" cy="63705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78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Spread of the Mother-Child Cult</a:t>
                      </a:r>
                      <a:endParaRPr lang="en-US" sz="40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Mother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Assyria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Ishtar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Tammuz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Phoenicia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Astarte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Baal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Egypt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Isis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Osirus/Horus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Greece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Aphrodite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Eros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Rome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Venus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Cupid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66726706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Asia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Cybele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Desius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9258695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Isi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Aswara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23752053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u="sng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Roman Catholicism</a:t>
                      </a:r>
                    </a:p>
                  </a:txBody>
                  <a:tcPr marT="45724" marB="45724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u="sng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Mary</a:t>
                      </a:r>
                    </a:p>
                  </a:txBody>
                  <a:tcPr marT="45724" marB="45724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u="sng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Jesus</a:t>
                      </a:r>
                    </a:p>
                  </a:txBody>
                  <a:tcPr marT="45724" marB="45724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553624"/>
                  </a:ext>
                </a:extLst>
              </a:tr>
              <a:tr h="742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Queen of Heaven (Jer. 7:18; 44:17)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Tammuz (Ezek. 8:14-15)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819150901"/>
                  </a:ext>
                </a:extLst>
              </a:tr>
              <a:tr h="73165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Calibri" panose="020F0502020204030204" pitchFamily="34" charset="0"/>
                        </a:rPr>
                        <a:t>Alexander Hislop, </a:t>
                      </a:r>
                      <a:r>
                        <a:rPr lang="en-US" altLang="en-US" sz="2400" i="1" dirty="0">
                          <a:latin typeface="Calibri" panose="020F0502020204030204" pitchFamily="34" charset="0"/>
                        </a:rPr>
                        <a:t>Two </a:t>
                      </a:r>
                      <a:r>
                        <a:rPr lang="en-US" altLang="en-US" sz="2400" i="1" dirty="0" err="1">
                          <a:latin typeface="Calibri" panose="020F0502020204030204" pitchFamily="34" charset="0"/>
                        </a:rPr>
                        <a:t>Babylons</a:t>
                      </a:r>
                      <a:endParaRPr lang="en-US" altLang="en-US" sz="2400" i="1" dirty="0">
                        <a:latin typeface="Calibri" panose="020F0502020204030204" pitchFamily="34" charset="0"/>
                      </a:endParaRPr>
                    </a:p>
                  </a:txBody>
                  <a:tcPr marT="45724" marB="45724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546744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3052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850105" y="163516"/>
            <a:ext cx="7443791" cy="2769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Timothy 2:5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“For there is one God, 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mediator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also between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 and men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man Christ Jesus.”</a:t>
            </a:r>
            <a:endParaRPr lang="en-US" altLang="en-US" sz="4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1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850105" y="163516"/>
            <a:ext cx="7443791" cy="33855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Matthew 13:55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Is not this the carpenter’s son? Is not His mother called Mary, and His brothers,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and Joseph and Simon and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Judas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72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110853" y="163516"/>
            <a:ext cx="6922295" cy="2769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Luke 1:46-47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And Mary said: “My soul exalts the Lord, And my spirit has rejoiced in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 my Savior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77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850105" y="163516"/>
            <a:ext cx="7455695" cy="2154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3:23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have sinned and fall short of the glory of God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0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850105" y="163516"/>
            <a:ext cx="7443791" cy="2154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10:32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Give no offense either to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Jews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or to Greeks or to the church of God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D4553-9AD3-462D-A0B7-C42C86616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9" y="2432105"/>
            <a:ext cx="7547502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1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2705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40739" y="163516"/>
            <a:ext cx="8862523" cy="48628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Joshua 24:2-3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Joshua said to all the people, “Thus says the </a:t>
            </a:r>
            <a:r>
              <a:rPr lang="en-US" sz="3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the God of Israel, ‘From ancient times your fathers lived beyond the River,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namely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Terah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the father of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Abraham and the father of </a:t>
            </a:r>
            <a:r>
              <a:rPr lang="en-US" sz="32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Nahor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they served other gods.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 I took your father Abraham from beyond the River, and led him through all the land of Canaan, and multiplied his descendants and gave him Isaac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84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88" y="228600"/>
            <a:ext cx="869062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624806" y="57912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Calibri" panose="020F0502020204030204" pitchFamily="34" charset="0"/>
              </a:rPr>
              <a:t>Joshua 24:2-3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495301" y="163516"/>
            <a:ext cx="8153399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Samuel 8:5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they said to him, ‘Behold, you have grown old, and your sons do not walk in your ways. Now appoint a king for us to judge us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all the nations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06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64934539"/>
              </p:ext>
            </p:extLst>
          </p:nvPr>
        </p:nvGraphicFramePr>
        <p:xfrm>
          <a:off x="152400" y="213247"/>
          <a:ext cx="8839200" cy="63705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78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Spread of the Mother-Child Cult</a:t>
                      </a:r>
                      <a:endParaRPr lang="en-US" sz="4000" noProof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Mother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Child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Assyria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Ishtar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Tammuz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Phoenicia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Astarte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Baal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Egypt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Isis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Osirus/Horus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Greece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Aphrodite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Eros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Rome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Venus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Cupid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66726706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Asia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Cybele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Desius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19258695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Isi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Aswara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23752053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Roman Catholicism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Mary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Jesus</a:t>
                      </a: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3146553624"/>
                  </a:ext>
                </a:extLst>
              </a:tr>
              <a:tr h="742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u="sng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Israel</a:t>
                      </a:r>
                    </a:p>
                  </a:txBody>
                  <a:tcPr marT="45724" marB="45724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u="sng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Queen of Heaven (Jer. 7:18; 44:17)</a:t>
                      </a:r>
                    </a:p>
                  </a:txBody>
                  <a:tcPr marT="45724" marB="45724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u="sng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Tammuz (Ezek. 8:14-15)</a:t>
                      </a:r>
                    </a:p>
                  </a:txBody>
                  <a:tcPr marT="45724" marB="45724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50901"/>
                  </a:ext>
                </a:extLst>
              </a:tr>
              <a:tr h="73165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>
                          <a:latin typeface="Calibri" panose="020F0502020204030204" pitchFamily="34" charset="0"/>
                        </a:rPr>
                        <a:t>Alexander Hislop, </a:t>
                      </a:r>
                      <a:r>
                        <a:rPr lang="en-US" altLang="en-US" sz="2400" i="1" dirty="0">
                          <a:latin typeface="Calibri" panose="020F0502020204030204" pitchFamily="34" charset="0"/>
                        </a:rPr>
                        <a:t>Two </a:t>
                      </a:r>
                      <a:r>
                        <a:rPr lang="en-US" altLang="en-US" sz="2400" i="1" dirty="0" err="1">
                          <a:latin typeface="Calibri" panose="020F0502020204030204" pitchFamily="34" charset="0"/>
                        </a:rPr>
                        <a:t>Babylons</a:t>
                      </a:r>
                      <a:endParaRPr lang="en-US" altLang="en-US" sz="2400" i="1" dirty="0">
                        <a:latin typeface="Calibri" panose="020F0502020204030204" pitchFamily="34" charset="0"/>
                      </a:endParaRPr>
                    </a:p>
                  </a:txBody>
                  <a:tcPr marT="45724" marB="45724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/>
                </a:tc>
                <a:extLst>
                  <a:ext uri="{0D108BD9-81ED-4DB2-BD59-A6C34878D82A}">
                    <a16:rowId xmlns:a16="http://schemas.microsoft.com/office/drawing/2014/main" val="546744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66322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60869" y="163516"/>
            <a:ext cx="8622262" cy="3631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Jeremiah 7:18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children gather wood, and the fathers kindle the fire, and the women knead dough to make cakes for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queen of heaven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pour out drink offerings to other gods in order to spite Me.”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74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260869" y="163516"/>
            <a:ext cx="8622262" cy="48013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Jeremiah 44:17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But rather we will certainly carry out every word that has proceeded from our mouths, by burning sacrifices to </a:t>
            </a:r>
            <a:r>
              <a:rPr lang="en-US" sz="32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queen of heaven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and pouring out drink offerings to her, just as we ourselves, our forefathers, our kings and our princes did in the cities of Judah and in the streets of Jerusalem; for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we had plenty of food and were well off and saw no misfortune.”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90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40739" y="163516"/>
            <a:ext cx="8862524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Ezekiel 8:14-15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“Then He brought me to the entrance of the gate of 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Lord’s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house which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toward the north; and behold, women were sitting there weeping for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Tammuz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said to me, “Do you see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son of man? Yet you will see still greater abominations than these.”</a:t>
            </a:r>
          </a:p>
        </p:txBody>
      </p:sp>
    </p:spTree>
    <p:extLst>
      <p:ext uri="{BB962C8B-B14F-4D97-AF65-F5344CB8AC3E}">
        <p14:creationId xmlns:p14="http://schemas.microsoft.com/office/powerpoint/2010/main" val="2051838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850105" y="163516"/>
            <a:ext cx="7443791" cy="2154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10:32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Give no offense either to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Jews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or to Greeks or to the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church of God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D4553-9AD3-462D-A0B7-C42C86616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9" y="2432105"/>
            <a:ext cx="7547502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85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457200" y="163516"/>
            <a:ext cx="8229600" cy="27699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3:11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This was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in accordance with the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eternal purpose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which He carried out in Christ Jesus our Lord.”</a:t>
            </a:r>
            <a:endParaRPr lang="en-US" altLang="en-US" sz="4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25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Definition of the Church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(both Jew &amp; Gentile) who have trusted in the very Messiah rejected by first-century national Israel (Gal. 3:28; Rom. 10:19; Eph. 2:14)</a:t>
            </a:r>
          </a:p>
          <a:p>
            <a:pPr marL="463550" indent="-4635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Intercalation</a:t>
            </a:r>
          </a:p>
          <a:p>
            <a:pPr marL="463550" indent="-4635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L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fulfill Israel’s purposes</a:t>
            </a:r>
          </a:p>
        </p:txBody>
      </p:sp>
      <p:pic>
        <p:nvPicPr>
          <p:cNvPr id="84996" name="Picture 4" descr="King_of_Kings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2800" y="3429000"/>
            <a:ext cx="1440927" cy="1951220"/>
          </a:xfrm>
        </p:spPr>
      </p:pic>
    </p:spTree>
    <p:extLst>
      <p:ext uri="{BB962C8B-B14F-4D97-AF65-F5344CB8AC3E}">
        <p14:creationId xmlns:p14="http://schemas.microsoft.com/office/powerpoint/2010/main" val="267559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06092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4614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48323081"/>
              </p:ext>
            </p:extLst>
          </p:nvPr>
        </p:nvGraphicFramePr>
        <p:xfrm>
          <a:off x="152400" y="62884"/>
          <a:ext cx="8839200" cy="66427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</a:tblGrid>
              <a:tr h="6878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Universal vs. Local Church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Universal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Local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Number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Members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 believers from Pentecost to the Rapture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Local gathering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Spiritual status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only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Believers and unbelievers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Living or dead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Living and dead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Living only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Assembly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Cannot assemble at one place and time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 assemble at one place and time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66726706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Visibility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Invisible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Visible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92586952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NT Material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Minority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Majority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2375205361"/>
                  </a:ext>
                </a:extLst>
              </a:tr>
              <a:tr h="412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Joining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Faith alone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Unique requirements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3146553624"/>
                  </a:ext>
                </a:extLst>
              </a:tr>
              <a:tr h="742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Denomination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 believers</a:t>
                      </a:r>
                    </a:p>
                  </a:txBody>
                  <a:tcPr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Specific denomination</a:t>
                      </a:r>
                    </a:p>
                  </a:txBody>
                  <a:tcPr marT="45713" marB="45713" anchor="ctr" horzOverflow="overflow"/>
                </a:tc>
                <a:extLst>
                  <a:ext uri="{0D108BD9-81ED-4DB2-BD59-A6C34878D82A}">
                    <a16:rowId xmlns:a16="http://schemas.microsoft.com/office/drawing/2014/main" val="181915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03296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081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/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960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993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7146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Definition of Ecclesiology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4724400" cy="48006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 err="1"/>
              <a:t>Ekklēsía</a:t>
            </a:r>
            <a:r>
              <a:rPr lang="en-US" dirty="0"/>
              <a:t> (</a:t>
            </a:r>
            <a:r>
              <a:rPr lang="el-GR" dirty="0"/>
              <a:t>ἐκκλησία</a:t>
            </a:r>
            <a:r>
              <a:rPr lang="en-US" dirty="0"/>
              <a:t>)</a:t>
            </a:r>
            <a:endParaRPr lang="en-US" dirty="0">
              <a:cs typeface="Calibri" panose="020F0502020204030204" pitchFamily="34" charset="0"/>
            </a:endParaRP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 err="1"/>
              <a:t>ĕk</a:t>
            </a:r>
            <a:r>
              <a:rPr lang="en-US" dirty="0"/>
              <a:t> (</a:t>
            </a:r>
            <a:r>
              <a:rPr lang="el-GR" dirty="0"/>
              <a:t>ἐκ</a:t>
            </a:r>
            <a:r>
              <a:rPr lang="en-US" dirty="0"/>
              <a:t>) </a:t>
            </a:r>
            <a:r>
              <a:rPr lang="en-US" dirty="0">
                <a:cs typeface="Calibri" panose="020F0502020204030204" pitchFamily="34" charset="0"/>
              </a:rPr>
              <a:t>/ </a:t>
            </a:r>
            <a:r>
              <a:rPr lang="en-US" dirty="0" err="1">
                <a:cs typeface="Calibri" panose="020F0502020204030204" pitchFamily="34" charset="0"/>
              </a:rPr>
              <a:t>kaleo</a:t>
            </a:r>
            <a:r>
              <a:rPr lang="en-US" dirty="0">
                <a:cs typeface="Calibri" panose="020F0502020204030204" pitchFamily="34" charset="0"/>
              </a:rPr>
              <a:t> (</a:t>
            </a:r>
            <a:r>
              <a:rPr lang="el-GR" dirty="0"/>
              <a:t>καλέω</a:t>
            </a:r>
            <a:r>
              <a:rPr lang="en-US" dirty="0"/>
              <a:t>)</a:t>
            </a:r>
            <a:endParaRPr lang="en-US" dirty="0">
              <a:cs typeface="Calibri" panose="020F0502020204030204" pitchFamily="34" charset="0"/>
            </a:endParaRP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Acts 15:14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Logos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1 Cor 10:32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9" y="137160"/>
            <a:ext cx="8862523" cy="658368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850105" y="163516"/>
            <a:ext cx="7443791" cy="3323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15:14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“Simeon has related how God first concerned Himself about </a:t>
            </a:r>
            <a:r>
              <a:rPr lang="en-US" sz="4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taking from among the Gentiles a people for His name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Definition of Ecclesiology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4724400" cy="48006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 err="1"/>
              <a:t>Ekklēsía</a:t>
            </a:r>
            <a:r>
              <a:rPr lang="en-US" dirty="0"/>
              <a:t> (</a:t>
            </a:r>
            <a:r>
              <a:rPr lang="el-GR" dirty="0"/>
              <a:t>ἐκκλησία</a:t>
            </a:r>
            <a:r>
              <a:rPr lang="en-US" dirty="0"/>
              <a:t>)</a:t>
            </a:r>
            <a:endParaRPr lang="en-US" dirty="0">
              <a:cs typeface="Calibri" panose="020F0502020204030204" pitchFamily="34" charset="0"/>
            </a:endParaRP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 err="1"/>
              <a:t>ĕk</a:t>
            </a:r>
            <a:r>
              <a:rPr lang="en-US" dirty="0"/>
              <a:t> (</a:t>
            </a:r>
            <a:r>
              <a:rPr lang="el-GR" dirty="0"/>
              <a:t>ἐκ</a:t>
            </a:r>
            <a:r>
              <a:rPr lang="en-US" dirty="0"/>
              <a:t>) </a:t>
            </a:r>
            <a:r>
              <a:rPr lang="en-US" dirty="0">
                <a:cs typeface="Calibri" panose="020F0502020204030204" pitchFamily="34" charset="0"/>
              </a:rPr>
              <a:t>/ </a:t>
            </a:r>
            <a:r>
              <a:rPr lang="en-US" dirty="0" err="1">
                <a:cs typeface="Calibri" panose="020F0502020204030204" pitchFamily="34" charset="0"/>
              </a:rPr>
              <a:t>kaleo</a:t>
            </a:r>
            <a:r>
              <a:rPr lang="en-US" dirty="0">
                <a:cs typeface="Calibri" panose="020F0502020204030204" pitchFamily="34" charset="0"/>
              </a:rPr>
              <a:t> (</a:t>
            </a:r>
            <a:r>
              <a:rPr lang="el-GR" dirty="0"/>
              <a:t>καλέω</a:t>
            </a:r>
            <a:r>
              <a:rPr lang="en-US" dirty="0"/>
              <a:t>)</a:t>
            </a:r>
            <a:endParaRPr lang="en-US" dirty="0">
              <a:cs typeface="Calibri" panose="020F0502020204030204" pitchFamily="34" charset="0"/>
            </a:endParaRP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Acts 15:14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Logos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cs typeface="Calibri" panose="020F0502020204030204" pitchFamily="34" charset="0"/>
              </a:rPr>
              <a:t>1 Cor 10:32</a:t>
            </a:r>
          </a:p>
        </p:txBody>
      </p:sp>
    </p:spTree>
    <p:extLst>
      <p:ext uri="{BB962C8B-B14F-4D97-AF65-F5344CB8AC3E}">
        <p14:creationId xmlns:p14="http://schemas.microsoft.com/office/powerpoint/2010/main" val="6009938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2357</TotalTime>
  <Words>1112</Words>
  <Application>Microsoft Office PowerPoint</Application>
  <PresentationFormat>On-screen Show (4:3)</PresentationFormat>
  <Paragraphs>266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Azure</vt:lpstr>
      <vt:lpstr>PowerPoint Presentation</vt:lpstr>
      <vt:lpstr>Areas of Systematic Theology</vt:lpstr>
      <vt:lpstr>Areas of Systematic Theology</vt:lpstr>
      <vt:lpstr>Areas of Systematic Theology</vt:lpstr>
      <vt:lpstr>Ecclesiology Overview</vt:lpstr>
      <vt:lpstr>Ecclesiology Overview</vt:lpstr>
      <vt:lpstr>Definition of Ecclesiology</vt:lpstr>
      <vt:lpstr>PowerPoint Presentation</vt:lpstr>
      <vt:lpstr>Definition of Ecclesiology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Definition of the Church</vt:lpstr>
      <vt:lpstr>Ecclesiology Overview</vt:lpstr>
      <vt:lpstr>PowerPoint Presentation</vt:lpstr>
      <vt:lpstr>Ecclesiology Overview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Ecclesiology</dc:title>
  <dc:creator>A. Woods</dc:creator>
  <cp:lastModifiedBy>Jim McGowan</cp:lastModifiedBy>
  <cp:revision>81</cp:revision>
  <cp:lastPrinted>2017-10-21T20:47:08Z</cp:lastPrinted>
  <dcterms:created xsi:type="dcterms:W3CDTF">2009-02-28T19:27:16Z</dcterms:created>
  <dcterms:modified xsi:type="dcterms:W3CDTF">2017-10-21T20:47:52Z</dcterms:modified>
</cp:coreProperties>
</file>