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2"/>
  </p:notesMasterIdLst>
  <p:handoutMasterIdLst>
    <p:handoutMasterId r:id="rId103"/>
  </p:handoutMasterIdLst>
  <p:sldIdLst>
    <p:sldId id="2781" r:id="rId2"/>
    <p:sldId id="2303" r:id="rId3"/>
    <p:sldId id="2304" r:id="rId4"/>
    <p:sldId id="2305" r:id="rId5"/>
    <p:sldId id="2874" r:id="rId6"/>
    <p:sldId id="2875" r:id="rId7"/>
    <p:sldId id="2709" r:id="rId8"/>
    <p:sldId id="3018" r:id="rId9"/>
    <p:sldId id="3071" r:id="rId10"/>
    <p:sldId id="3341" r:id="rId11"/>
    <p:sldId id="3074" r:id="rId12"/>
    <p:sldId id="3342" r:id="rId13"/>
    <p:sldId id="3347" r:id="rId14"/>
    <p:sldId id="3343" r:id="rId15"/>
    <p:sldId id="3348" r:id="rId16"/>
    <p:sldId id="3349" r:id="rId17"/>
    <p:sldId id="3429" r:id="rId18"/>
    <p:sldId id="3352" r:id="rId19"/>
    <p:sldId id="3430" r:id="rId20"/>
    <p:sldId id="3476" r:id="rId21"/>
    <p:sldId id="3477" r:id="rId22"/>
    <p:sldId id="3478" r:id="rId23"/>
    <p:sldId id="3479" r:id="rId24"/>
    <p:sldId id="3480" r:id="rId25"/>
    <p:sldId id="3482" r:id="rId26"/>
    <p:sldId id="3493" r:id="rId27"/>
    <p:sldId id="3399" r:id="rId28"/>
    <p:sldId id="3400" r:id="rId29"/>
    <p:sldId id="3459" r:id="rId30"/>
    <p:sldId id="3483" r:id="rId31"/>
    <p:sldId id="3373" r:id="rId32"/>
    <p:sldId id="3374" r:id="rId33"/>
    <p:sldId id="3460" r:id="rId34"/>
    <p:sldId id="3376" r:id="rId35"/>
    <p:sldId id="3461" r:id="rId36"/>
    <p:sldId id="3484" r:id="rId37"/>
    <p:sldId id="3464" r:id="rId38"/>
    <p:sldId id="3500" r:id="rId39"/>
    <p:sldId id="3377" r:id="rId40"/>
    <p:sldId id="3485" r:id="rId41"/>
    <p:sldId id="3486" r:id="rId42"/>
    <p:sldId id="3494" r:id="rId43"/>
    <p:sldId id="3487" r:id="rId44"/>
    <p:sldId id="3369" r:id="rId45"/>
    <p:sldId id="3463" r:id="rId46"/>
    <p:sldId id="3488" r:id="rId47"/>
    <p:sldId id="3316" r:id="rId48"/>
    <p:sldId id="3315" r:id="rId49"/>
    <p:sldId id="3489" r:id="rId50"/>
    <p:sldId id="3490" r:id="rId51"/>
    <p:sldId id="3467" r:id="rId52"/>
    <p:sldId id="3491" r:id="rId53"/>
    <p:sldId id="3468" r:id="rId54"/>
    <p:sldId id="3475" r:id="rId55"/>
    <p:sldId id="3492" r:id="rId56"/>
    <p:sldId id="3498" r:id="rId57"/>
    <p:sldId id="3495" r:id="rId58"/>
    <p:sldId id="3496" r:id="rId59"/>
    <p:sldId id="3497" r:id="rId60"/>
    <p:sldId id="3499" r:id="rId61"/>
    <p:sldId id="3440" r:id="rId62"/>
    <p:sldId id="3362" r:id="rId63"/>
    <p:sldId id="3363" r:id="rId64"/>
    <p:sldId id="3364" r:id="rId65"/>
    <p:sldId id="3359" r:id="rId66"/>
    <p:sldId id="3441" r:id="rId67"/>
    <p:sldId id="3380" r:id="rId68"/>
    <p:sldId id="3442" r:id="rId69"/>
    <p:sldId id="3443" r:id="rId70"/>
    <p:sldId id="3385" r:id="rId71"/>
    <p:sldId id="3444" r:id="rId72"/>
    <p:sldId id="3384" r:id="rId73"/>
    <p:sldId id="3383" r:id="rId74"/>
    <p:sldId id="3360" r:id="rId75"/>
    <p:sldId id="3445" r:id="rId76"/>
    <p:sldId id="3378" r:id="rId77"/>
    <p:sldId id="3381" r:id="rId78"/>
    <p:sldId id="3379" r:id="rId79"/>
    <p:sldId id="3446" r:id="rId80"/>
    <p:sldId id="3447" r:id="rId81"/>
    <p:sldId id="3382" r:id="rId82"/>
    <p:sldId id="3448" r:id="rId83"/>
    <p:sldId id="3386" r:id="rId84"/>
    <p:sldId id="3449" r:id="rId85"/>
    <p:sldId id="3450" r:id="rId86"/>
    <p:sldId id="3370" r:id="rId87"/>
    <p:sldId id="3451" r:id="rId88"/>
    <p:sldId id="3419" r:id="rId89"/>
    <p:sldId id="3452" r:id="rId90"/>
    <p:sldId id="3388" r:id="rId91"/>
    <p:sldId id="3453" r:id="rId92"/>
    <p:sldId id="3454" r:id="rId93"/>
    <p:sldId id="3455" r:id="rId94"/>
    <p:sldId id="3456" r:id="rId95"/>
    <p:sldId id="3457" r:id="rId96"/>
    <p:sldId id="3390" r:id="rId97"/>
    <p:sldId id="3391" r:id="rId98"/>
    <p:sldId id="3148" r:id="rId99"/>
    <p:sldId id="3327" r:id="rId100"/>
    <p:sldId id="3458" r:id="rId10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990099"/>
    <a:srgbClr val="006600"/>
    <a:srgbClr val="FF9900"/>
    <a:srgbClr val="00CC00"/>
    <a:srgbClr val="A6A6A6"/>
    <a:srgbClr val="A50021"/>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2" autoAdjust="0"/>
    <p:restoredTop sz="96366" autoAdjust="0"/>
  </p:normalViewPr>
  <p:slideViewPr>
    <p:cSldViewPr>
      <p:cViewPr varScale="1">
        <p:scale>
          <a:sx n="64" d="100"/>
          <a:sy n="64" d="100"/>
        </p:scale>
        <p:origin x="144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108"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10/25/2017</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19T00:44:26.614"/>
    </inkml:context>
    <inkml:brush xml:id="br0">
      <inkml:brushProperty name="width" value="0.025" units="cm"/>
      <inkml:brushProperty name="height" value="0.025" units="cm"/>
    </inkml:brush>
  </inkml:definitions>
  <inkml:trace contextRef="#ctx0" brushRef="#br0">31175 15098 7296,'-32'-31'2816,"32"31"-1536,0 0-3456,0 0-416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10/25/2017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769182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3074657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2714890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30391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3484556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27</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356481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28</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98863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967120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335225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3493339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10/25/2017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362372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61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1896645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10/25/2017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88</a:t>
            </a:fld>
            <a:endParaRPr lang="en-US" dirty="0"/>
          </a:p>
        </p:txBody>
      </p:sp>
    </p:spTree>
    <p:extLst>
      <p:ext uri="{BB962C8B-B14F-4D97-AF65-F5344CB8AC3E}">
        <p14:creationId xmlns:p14="http://schemas.microsoft.com/office/powerpoint/2010/main" val="3736046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10/25/2017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89</a:t>
            </a:fld>
            <a:endParaRPr lang="en-US" dirty="0"/>
          </a:p>
        </p:txBody>
      </p:sp>
    </p:spTree>
    <p:extLst>
      <p:ext uri="{BB962C8B-B14F-4D97-AF65-F5344CB8AC3E}">
        <p14:creationId xmlns:p14="http://schemas.microsoft.com/office/powerpoint/2010/main" val="222435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10/25/2017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91</a:t>
            </a:fld>
            <a:endParaRPr lang="en-US" dirty="0"/>
          </a:p>
        </p:txBody>
      </p:sp>
    </p:spTree>
    <p:extLst>
      <p:ext uri="{BB962C8B-B14F-4D97-AF65-F5344CB8AC3E}">
        <p14:creationId xmlns:p14="http://schemas.microsoft.com/office/powerpoint/2010/main" val="3162450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10/25/2017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92</a:t>
            </a:fld>
            <a:endParaRPr lang="en-US" dirty="0"/>
          </a:p>
        </p:txBody>
      </p:sp>
    </p:spTree>
    <p:extLst>
      <p:ext uri="{BB962C8B-B14F-4D97-AF65-F5344CB8AC3E}">
        <p14:creationId xmlns:p14="http://schemas.microsoft.com/office/powerpoint/2010/main" val="4072166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10/25/2017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93</a:t>
            </a:fld>
            <a:endParaRPr lang="en-US" dirty="0"/>
          </a:p>
        </p:txBody>
      </p:sp>
    </p:spTree>
    <p:extLst>
      <p:ext uri="{BB962C8B-B14F-4D97-AF65-F5344CB8AC3E}">
        <p14:creationId xmlns:p14="http://schemas.microsoft.com/office/powerpoint/2010/main" val="1184637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10/25/2017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94</a:t>
            </a:fld>
            <a:endParaRPr lang="en-US" dirty="0"/>
          </a:p>
        </p:txBody>
      </p:sp>
    </p:spTree>
    <p:extLst>
      <p:ext uri="{BB962C8B-B14F-4D97-AF65-F5344CB8AC3E}">
        <p14:creationId xmlns:p14="http://schemas.microsoft.com/office/powerpoint/2010/main" val="685196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10/25/2017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95</a:t>
            </a:fld>
            <a:endParaRPr lang="en-US" dirty="0"/>
          </a:p>
        </p:txBody>
      </p:sp>
    </p:spTree>
    <p:extLst>
      <p:ext uri="{BB962C8B-B14F-4D97-AF65-F5344CB8AC3E}">
        <p14:creationId xmlns:p14="http://schemas.microsoft.com/office/powerpoint/2010/main" val="4161731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96</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172340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97</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61117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10/25/2017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840110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99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186625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100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1074774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2629866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141559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392874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228259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3857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180024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10/25/2017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648844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B483973-DD75-4A32-B455-BFD82030814F}" type="slidenum">
              <a:rPr lang="en-US"/>
              <a:pPr>
                <a:defRPr/>
              </a:pPr>
              <a:t>‹#›</a:t>
            </a:fld>
            <a:endParaRPr lang="en-US"/>
          </a:p>
        </p:txBody>
      </p:sp>
    </p:spTree>
    <p:extLst>
      <p:ext uri="{BB962C8B-B14F-4D97-AF65-F5344CB8AC3E}">
        <p14:creationId xmlns:p14="http://schemas.microsoft.com/office/powerpoint/2010/main" val="2302740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95BA146F-271B-4127-8959-1BDA1BD6089E}"/>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11B6D0BA-9746-4090-9CC8-33A62C61B32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111BC6EF-5BFB-4EF3-83F0-08DA52F65D51}"/>
              </a:ext>
            </a:extLst>
          </p:cNvPr>
          <p:cNvSpPr>
            <a:spLocks noGrp="1" noChangeArrowheads="1"/>
          </p:cNvSpPr>
          <p:nvPr>
            <p:ph type="sldNum" sz="quarter" idx="12"/>
          </p:nvPr>
        </p:nvSpPr>
        <p:spPr/>
        <p:txBody>
          <a:bodyPr/>
          <a:lstStyle>
            <a:lvl1pPr>
              <a:defRPr smtClean="0"/>
            </a:lvl1pPr>
          </a:lstStyle>
          <a:p>
            <a:pPr>
              <a:defRPr/>
            </a:pPr>
            <a:fld id="{F0FF62E6-E2DE-421A-A2B9-AEB9150197AA}" type="slidenum">
              <a:rPr lang="en-US" altLang="en-US"/>
              <a:pPr>
                <a:defRPr/>
              </a:pPr>
              <a:t>‹#›</a:t>
            </a:fld>
            <a:endParaRPr lang="en-US" altLang="en-US"/>
          </a:p>
        </p:txBody>
      </p:sp>
    </p:spTree>
    <p:extLst>
      <p:ext uri="{BB962C8B-B14F-4D97-AF65-F5344CB8AC3E}">
        <p14:creationId xmlns:p14="http://schemas.microsoft.com/office/powerpoint/2010/main" val="1006654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656B8B08-FE85-475B-8AC6-81335B44FE62}"/>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CD8CD40F-4554-4205-A764-153CE585E13D}"/>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BDEF230B-18B0-49BF-873F-863E907AE58A}"/>
              </a:ext>
            </a:extLst>
          </p:cNvPr>
          <p:cNvSpPr>
            <a:spLocks noGrp="1" noChangeArrowheads="1"/>
          </p:cNvSpPr>
          <p:nvPr>
            <p:ph type="sldNum" sz="quarter" idx="12"/>
          </p:nvPr>
        </p:nvSpPr>
        <p:spPr/>
        <p:txBody>
          <a:bodyPr/>
          <a:lstStyle>
            <a:lvl1pPr>
              <a:defRPr/>
            </a:lvl1pPr>
          </a:lstStyle>
          <a:p>
            <a:fld id="{8D021DDE-F17B-4D4A-B1E5-F2922FEEBA46}" type="slidenum">
              <a:rPr lang="en-US" altLang="en-US"/>
              <a:pPr/>
              <a:t>‹#›</a:t>
            </a:fld>
            <a:endParaRPr lang="en-US" altLang="en-US"/>
          </a:p>
        </p:txBody>
      </p:sp>
    </p:spTree>
    <p:extLst>
      <p:ext uri="{BB962C8B-B14F-4D97-AF65-F5344CB8AC3E}">
        <p14:creationId xmlns:p14="http://schemas.microsoft.com/office/powerpoint/2010/main" val="530495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3" r:id="rId13"/>
    <p:sldLayoutId id="2147492664" r:id="rId14"/>
    <p:sldLayoutId id="2147492665" r:id="rId15"/>
    <p:sldLayoutId id="2147492666"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2056477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989412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142350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381000" y="1600200"/>
            <a:ext cx="8610600" cy="4800600"/>
          </a:xfrm>
        </p:spPr>
        <p:txBody>
          <a:bodyPr/>
          <a:lstStyle/>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
        <p:nvSpPr>
          <p:cNvPr id="5" name="Rectangle 2">
            <a:extLst>
              <a:ext uri="{FF2B5EF4-FFF2-40B4-BE49-F238E27FC236}">
                <a16:creationId xmlns:a16="http://schemas.microsoft.com/office/drawing/2014/main" id="{875D308F-D3D7-4AF0-80B3-9D034891C110}"/>
              </a:ext>
            </a:extLst>
          </p:cNvPr>
          <p:cNvSpPr txBox="1">
            <a:spLocks noChangeArrowheads="1"/>
          </p:cNvSpPr>
          <p:nvPr/>
        </p:nvSpPr>
        <p:spPr bwMode="auto">
          <a:xfrm>
            <a:off x="533400" y="228600"/>
            <a:ext cx="79248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a:effectLst>
                  <a:outerShdw blurRad="38100" dist="38100" dir="2700000" algn="tl">
                    <a:srgbClr val="000000">
                      <a:alpha val="43137"/>
                    </a:srgbClr>
                  </a:outerShdw>
                </a:effectLst>
              </a:rPr>
              <a:t>The Church Age</a:t>
            </a:r>
            <a:endParaRPr lang="en-US" altLang="en-US" sz="40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726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1. The Definition of the Church</a:t>
            </a:r>
          </a:p>
        </p:txBody>
      </p:sp>
      <p:sp>
        <p:nvSpPr>
          <p:cNvPr id="16387" name="Rectangle 3"/>
          <p:cNvSpPr>
            <a:spLocks noGrp="1" noChangeArrowheads="1"/>
          </p:cNvSpPr>
          <p:nvPr>
            <p:ph type="body" sz="half" idx="2"/>
          </p:nvPr>
        </p:nvSpPr>
        <p:spPr>
          <a:xfrm>
            <a:off x="457200" y="1600200"/>
            <a:ext cx="8229600" cy="4419600"/>
          </a:xfrm>
        </p:spPr>
        <p:txBody>
          <a:bodyPr/>
          <a:lstStyle/>
          <a:p>
            <a:pPr marL="461963" indent="-461963"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All (both Jew &amp; Gentile) who have trusted in the very Messiah rejected by first-century national Israel (Gal. 3:28; Rom. 10:19; Eph. 2:14)</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Intercalation</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Does not fulfill Israel’s purposes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162800" y="3429000"/>
            <a:ext cx="1440927" cy="1951220"/>
          </a:xfrm>
        </p:spPr>
      </p:pic>
    </p:spTree>
    <p:extLst>
      <p:ext uri="{BB962C8B-B14F-4D97-AF65-F5344CB8AC3E}">
        <p14:creationId xmlns:p14="http://schemas.microsoft.com/office/powerpoint/2010/main" val="2675599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231975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When Did the Church Begin?</a:t>
            </a:r>
          </a:p>
        </p:txBody>
      </p:sp>
      <p:sp>
        <p:nvSpPr>
          <p:cNvPr id="16387" name="Rectangle 3"/>
          <p:cNvSpPr>
            <a:spLocks noGrp="1" noChangeArrowheads="1"/>
          </p:cNvSpPr>
          <p:nvPr>
            <p:ph type="body" sz="half" idx="2"/>
          </p:nvPr>
        </p:nvSpPr>
        <p:spPr>
          <a:xfrm>
            <a:off x="334156" y="1257300"/>
            <a:ext cx="8475689" cy="4991100"/>
          </a:xfrm>
        </p:spPr>
        <p:txBody>
          <a:bodyPr/>
          <a:lstStyle/>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Christ referred to the Church in the future tense (Matt. 16:18)</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Paul referred to the Church as a “mystery” (Eph. 3:4-5, 9) </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The Church did not exist prior to Acts 1 since Christ became the head of the Church (Eph. 5:23) after His Ascension (Eph. 1:20-22)</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The Church did not exist prior to Acts 1 since spiritual gifts (1 Cor. 12:7; 14:26) only came into existence after His Ascension (Eph. 4:7-11)</a:t>
            </a:r>
          </a:p>
          <a:p>
            <a:pPr marL="463550" indent="-463550" eaLnBrk="1" hangingPunct="1">
              <a:spcBef>
                <a:spcPts val="0"/>
              </a:spcBef>
              <a:spcAft>
                <a:spcPts val="3600"/>
              </a:spcAft>
              <a:buSzPct val="100000"/>
              <a:buFont typeface="+mj-lt"/>
              <a:buAutoNum type="alphaLcPeriod"/>
              <a:defRPr/>
            </a:pPr>
            <a:endParaRPr lang="en-US" sz="2800" dirty="0">
              <a:effectLst>
                <a:outerShdw blurRad="38100" dist="38100" dir="2700000" algn="tl">
                  <a:srgbClr val="000000">
                    <a:alpha val="43137"/>
                  </a:srgbClr>
                </a:outerShdw>
              </a:effectLst>
            </a:endParaRP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229600" y="76200"/>
            <a:ext cx="810313" cy="1097280"/>
          </a:xfrm>
        </p:spPr>
      </p:pic>
    </p:spTree>
    <p:extLst>
      <p:ext uri="{BB962C8B-B14F-4D97-AF65-F5344CB8AC3E}">
        <p14:creationId xmlns:p14="http://schemas.microsoft.com/office/powerpoint/2010/main" val="1908429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When Did the Church Begin?</a:t>
            </a:r>
          </a:p>
        </p:txBody>
      </p:sp>
      <p:sp>
        <p:nvSpPr>
          <p:cNvPr id="16387" name="Rectangle 3"/>
          <p:cNvSpPr>
            <a:spLocks noGrp="1" noChangeArrowheads="1"/>
          </p:cNvSpPr>
          <p:nvPr>
            <p:ph type="body" sz="half" idx="2"/>
          </p:nvPr>
        </p:nvSpPr>
        <p:spPr>
          <a:xfrm>
            <a:off x="381000" y="1257300"/>
            <a:ext cx="8305800" cy="5219700"/>
          </a:xfrm>
        </p:spPr>
        <p:txBody>
          <a:bodyPr/>
          <a:lstStyle/>
          <a:p>
            <a:pPr marL="514350" indent="-514350" eaLnBrk="1" hangingPunct="1">
              <a:spcBef>
                <a:spcPts val="0"/>
              </a:spcBef>
              <a:spcAft>
                <a:spcPts val="1800"/>
              </a:spcAft>
              <a:buSzPct val="100000"/>
              <a:buFont typeface="+mj-lt"/>
              <a:buAutoNum type="alphaLcPeriod" startAt="5"/>
              <a:defRPr/>
            </a:pPr>
            <a:r>
              <a:rPr lang="en-US" dirty="0">
                <a:effectLst>
                  <a:outerShdw blurRad="38100" dist="38100" dir="2700000" algn="tl">
                    <a:srgbClr val="000000">
                      <a:alpha val="43137"/>
                    </a:srgbClr>
                  </a:outerShdw>
                </a:effectLst>
              </a:rPr>
              <a:t>The Church existed before Paul’s conversion in Acts 9 (Acts 5:11; 8:1,3; Rom. 16:7)</a:t>
            </a:r>
          </a:p>
          <a:p>
            <a:pPr marL="463550" indent="-463550" eaLnBrk="1" hangingPunct="1">
              <a:spcBef>
                <a:spcPts val="0"/>
              </a:spcBef>
              <a:spcAft>
                <a:spcPts val="1800"/>
              </a:spcAft>
              <a:buSzPct val="100000"/>
              <a:buFont typeface="+mj-lt"/>
              <a:buAutoNum type="alphaLcPeriod" startAt="5"/>
              <a:defRPr/>
            </a:pPr>
            <a:r>
              <a:rPr lang="en-US" dirty="0">
                <a:effectLst>
                  <a:outerShdw blurRad="38100" dist="38100" dir="2700000" algn="tl">
                    <a:srgbClr val="000000">
                      <a:alpha val="43137"/>
                    </a:srgbClr>
                  </a:outerShdw>
                </a:effectLst>
              </a:rPr>
              <a:t>The Baptizing </a:t>
            </a:r>
            <a:r>
              <a:rPr lang="en-US" i="1" dirty="0">
                <a:effectLst>
                  <a:outerShdw blurRad="38100" dist="38100" dir="2700000" algn="tl">
                    <a:srgbClr val="000000">
                      <a:alpha val="43137"/>
                    </a:srgbClr>
                  </a:outerShdw>
                </a:effectLst>
              </a:rPr>
              <a:t>(joining, uniting, identifying) </a:t>
            </a:r>
            <a:r>
              <a:rPr lang="en-US" dirty="0">
                <a:effectLst>
                  <a:outerShdw blurRad="38100" dist="38100" dir="2700000" algn="tl">
                    <a:srgbClr val="000000">
                      <a:alpha val="43137"/>
                    </a:srgbClr>
                  </a:outerShdw>
                </a:effectLst>
              </a:rPr>
              <a:t>ministry of the Holy Spirit began in Acts 2</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1 Cor. 12:13</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Acts 1:5</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Acts 11:15-16</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Acts 2:1-4, 37-41</a:t>
            </a:r>
          </a:p>
        </p:txBody>
      </p:sp>
      <p:pic>
        <p:nvPicPr>
          <p:cNvPr id="6" name="Picture 4" descr="King_of_Kings[1]">
            <a:extLst>
              <a:ext uri="{FF2B5EF4-FFF2-40B4-BE49-F238E27FC236}">
                <a16:creationId xmlns:a16="http://schemas.microsoft.com/office/drawing/2014/main" id="{D0D05081-03C3-4092-AD87-5CF59010FC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76200"/>
            <a:ext cx="810313" cy="1097280"/>
          </a:xfrm>
          <a:prstGeom prst="rect">
            <a:avLst/>
          </a:prstGeom>
          <a:noFill/>
          <a:ln w="9525">
            <a:noFill/>
            <a:miter lim="800000"/>
            <a:headEnd/>
            <a:tailEnd/>
          </a:ln>
          <a:effectLst/>
        </p:spPr>
      </p:pic>
    </p:spTree>
    <p:extLst>
      <p:ext uri="{BB962C8B-B14F-4D97-AF65-F5344CB8AC3E}">
        <p14:creationId xmlns:p14="http://schemas.microsoft.com/office/powerpoint/2010/main" val="3037205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2345153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rPr>
              <a:t>3</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t>Glorify God (Eph 3:21)</a:t>
            </a:r>
          </a:p>
          <a:p>
            <a:pPr marL="457200" indent="-457200" eaLnBrk="1" hangingPunct="1">
              <a:spcBef>
                <a:spcPts val="0"/>
              </a:spcBef>
              <a:spcAft>
                <a:spcPts val="3600"/>
              </a:spcAft>
              <a:buClr>
                <a:srgbClr val="00FFFF"/>
              </a:buClr>
              <a:defRPr/>
            </a:pPr>
            <a:r>
              <a:rPr lang="en-US" sz="3200" dirty="0"/>
              <a:t>Edify the saints (Eph 4:11-16)</a:t>
            </a:r>
          </a:p>
          <a:p>
            <a:pPr marL="457200" indent="-457200" eaLnBrk="1" hangingPunct="1">
              <a:spcBef>
                <a:spcPts val="0"/>
              </a:spcBef>
              <a:spcAft>
                <a:spcPts val="3600"/>
              </a:spcAft>
              <a:buClr>
                <a:srgbClr val="00FFFF"/>
              </a:buClr>
              <a:defRPr/>
            </a:pPr>
            <a:r>
              <a:rPr lang="en-US" sz="3200" dirty="0"/>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751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49908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11</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Chafer Theological Seminary</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686800" cy="5410200"/>
          </a:xfrm>
        </p:spPr>
        <p:txBody>
          <a:bodyPr/>
          <a:lstStyle/>
          <a:p>
            <a:pPr marL="514350" indent="-514350" algn="just" eaLnBrk="1" hangingPunct="1">
              <a:spcBef>
                <a:spcPts val="0"/>
              </a:spcBef>
              <a:spcAft>
                <a:spcPts val="1800"/>
              </a:spcAft>
              <a:buSzPct val="100000"/>
              <a:buFont typeface="+mj-lt"/>
              <a:buAutoNum type="arabicPeriod"/>
              <a:defRPr/>
            </a:pPr>
            <a:r>
              <a:rPr lang="en-US" sz="3000" dirty="0"/>
              <a:t>Jesus Christ is never called the King of the Church</a:t>
            </a:r>
          </a:p>
          <a:p>
            <a:pPr marL="514350" indent="-514350" algn="just" eaLnBrk="1" hangingPunct="1">
              <a:spcBef>
                <a:spcPts val="0"/>
              </a:spcBef>
              <a:spcAft>
                <a:spcPts val="1800"/>
              </a:spcAft>
              <a:buSzPct val="100000"/>
              <a:buFont typeface="+mj-lt"/>
              <a:buAutoNum type="arabicPeriod"/>
              <a:defRPr/>
            </a:pPr>
            <a:r>
              <a:rPr lang="en-US" sz="3000" dirty="0"/>
              <a:t>Jesus Christ’s relationship to His Church is never depicted through the King-Kingdom metaphor</a:t>
            </a:r>
          </a:p>
          <a:p>
            <a:pPr marL="514350" indent="-514350" algn="just" eaLnBrk="1" hangingPunct="1">
              <a:spcBef>
                <a:spcPts val="0"/>
              </a:spcBef>
              <a:spcAft>
                <a:spcPts val="1800"/>
              </a:spcAft>
              <a:buSzPct val="100000"/>
              <a:buFont typeface="+mj-lt"/>
              <a:buAutoNum type="arabicPeriod"/>
              <a:defRPr/>
            </a:pPr>
            <a:r>
              <a:rPr lang="en-US" sz="3000" dirty="0"/>
              <a:t>Prolonged Church Age carnality</a:t>
            </a:r>
          </a:p>
          <a:p>
            <a:pPr marL="514350" indent="-514350" algn="just" eaLnBrk="1" hangingPunct="1">
              <a:spcBef>
                <a:spcPts val="0"/>
              </a:spcBef>
              <a:spcAft>
                <a:spcPts val="1800"/>
              </a:spcAft>
              <a:buSzPct val="100000"/>
              <a:buFont typeface="+mj-lt"/>
              <a:buAutoNum type="arabicPeriod"/>
              <a:defRPr/>
            </a:pPr>
            <a:r>
              <a:rPr lang="en-US" sz="3000" dirty="0"/>
              <a:t>Church Age Gospel = believe (Acts 16:30-31)</a:t>
            </a:r>
          </a:p>
          <a:p>
            <a:pPr marL="514350" indent="-514350" algn="just" eaLnBrk="1" hangingPunct="1">
              <a:spcBef>
                <a:spcPts val="0"/>
              </a:spcBef>
              <a:spcAft>
                <a:spcPts val="1800"/>
              </a:spcAft>
              <a:buSzPct val="100000"/>
              <a:buFont typeface="+mj-lt"/>
              <a:buAutoNum type="arabicPeriod"/>
              <a:defRPr/>
            </a:pPr>
            <a:r>
              <a:rPr lang="en-US" sz="3000" dirty="0"/>
              <a:t>Kingdom’s arrival is instantaneous (Dan. 2:44) while the Church's construction is gradual (Eph. 2:22)</a:t>
            </a:r>
          </a:p>
          <a:p>
            <a:pPr marL="514350" indent="-514350" algn="just" eaLnBrk="1" hangingPunct="1">
              <a:spcBef>
                <a:spcPts val="0"/>
              </a:spcBef>
              <a:spcAft>
                <a:spcPts val="1800"/>
              </a:spcAft>
              <a:buSzPct val="100000"/>
              <a:buFont typeface="+mj-lt"/>
              <a:buAutoNum type="arabicPeriod"/>
              <a:defRPr/>
            </a:pPr>
            <a:r>
              <a:rPr lang="en-US" sz="3000" dirty="0"/>
              <a:t>Church = heir of the Kingdom (James 2:5)</a:t>
            </a:r>
          </a:p>
        </p:txBody>
      </p:sp>
    </p:spTree>
    <p:extLst>
      <p:ext uri="{BB962C8B-B14F-4D97-AF65-F5344CB8AC3E}">
        <p14:creationId xmlns:p14="http://schemas.microsoft.com/office/powerpoint/2010/main" val="182386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algn="just" eaLnBrk="1" hangingPunct="1">
              <a:spcBef>
                <a:spcPts val="0"/>
              </a:spcBef>
              <a:spcAft>
                <a:spcPts val="1200"/>
              </a:spcAft>
              <a:buSzPct val="100000"/>
              <a:buFont typeface="+mj-lt"/>
              <a:buAutoNum type="arabicPeriod" startAt="7"/>
              <a:defRPr/>
            </a:pPr>
            <a:r>
              <a:rPr lang="en-US" sz="3000" kern="0" dirty="0"/>
              <a:t>Church suffers today (John 16:33)</a:t>
            </a:r>
          </a:p>
          <a:p>
            <a:pPr marL="514350" indent="-514350" algn="just" eaLnBrk="1" hangingPunct="1">
              <a:spcBef>
                <a:spcPts val="0"/>
              </a:spcBef>
              <a:spcAft>
                <a:spcPts val="1200"/>
              </a:spcAft>
              <a:buSzPct val="100000"/>
              <a:buFont typeface="+mj-lt"/>
              <a:buAutoNum type="arabicPeriod" startAt="7"/>
              <a:defRPr/>
            </a:pPr>
            <a:r>
              <a:rPr lang="en-US" sz="3000" kern="0" dirty="0"/>
              <a:t>Satanic influence on the Church (Ephes. 4:26-27) </a:t>
            </a:r>
          </a:p>
          <a:p>
            <a:pPr marL="514350" indent="-514350" algn="just" eaLnBrk="1" hangingPunct="1">
              <a:spcBef>
                <a:spcPts val="0"/>
              </a:spcBef>
              <a:spcAft>
                <a:spcPts val="1200"/>
              </a:spcAft>
              <a:buSzPct val="100000"/>
              <a:buFont typeface="+mj-lt"/>
              <a:buAutoNum type="arabicPeriod" startAt="7"/>
              <a:defRPr/>
            </a:pPr>
            <a:r>
              <a:rPr lang="en-US" sz="3000" kern="0" dirty="0"/>
              <a:t>The Times of the Gentiles continue</a:t>
            </a:r>
          </a:p>
          <a:p>
            <a:pPr marL="514350" indent="-514350" algn="just" eaLnBrk="1" hangingPunct="1">
              <a:spcBef>
                <a:spcPts val="0"/>
              </a:spcBef>
              <a:spcAft>
                <a:spcPts val="1200"/>
              </a:spcAft>
              <a:buSzPct val="100000"/>
              <a:buFont typeface="+mj-lt"/>
              <a:buAutoNum type="arabicPeriod" startAt="7"/>
              <a:defRPr/>
            </a:pPr>
            <a:r>
              <a:rPr lang="en-US" sz="3000" kern="0" dirty="0"/>
              <a:t>NT kingdom references predominantly future</a:t>
            </a:r>
          </a:p>
          <a:p>
            <a:pPr marL="514350" indent="-514350" algn="just" eaLnBrk="1" hangingPunct="1">
              <a:spcBef>
                <a:spcPts val="0"/>
              </a:spcBef>
              <a:spcAft>
                <a:spcPts val="1200"/>
              </a:spcAft>
              <a:buSzPct val="100000"/>
              <a:buFont typeface="+mj-lt"/>
              <a:buAutoNum type="arabicPeriod" startAt="7"/>
              <a:defRPr/>
            </a:pPr>
            <a:r>
              <a:rPr lang="en-US" sz="3000" dirty="0"/>
              <a:t>Jesus Christ</a:t>
            </a:r>
            <a:r>
              <a:rPr lang="en-US" sz="3000" kern="0" dirty="0"/>
              <a:t> is never said to be ruling from David’s Throne now</a:t>
            </a:r>
          </a:p>
          <a:p>
            <a:pPr marL="514350" indent="-514350" algn="just" eaLnBrk="1" hangingPunct="1">
              <a:spcBef>
                <a:spcPts val="0"/>
              </a:spcBef>
              <a:spcAft>
                <a:spcPts val="1200"/>
              </a:spcAft>
              <a:buSzPct val="100000"/>
              <a:buFont typeface="+mj-lt"/>
              <a:buAutoNum type="arabicPeriod" startAt="7"/>
              <a:defRPr/>
            </a:pPr>
            <a:r>
              <a:rPr lang="en-US" sz="3000" kern="0" dirty="0"/>
              <a:t>Kingdom miracles (Isa. 35:5-6) are absent today (2 Tim. 4:20)</a:t>
            </a:r>
          </a:p>
          <a:p>
            <a:pPr marL="514350" indent="-514350" algn="just" eaLnBrk="1" hangingPunct="1">
              <a:spcBef>
                <a:spcPts val="0"/>
              </a:spcBef>
              <a:spcAft>
                <a:spcPts val="1200"/>
              </a:spcAft>
              <a:buSzPct val="100000"/>
              <a:buFont typeface="+mj-lt"/>
              <a:buAutoNum type="arabicPeriod" startAt="7"/>
              <a:defRPr/>
            </a:pPr>
            <a:r>
              <a:rPr lang="en-US" sz="3000" kern="0" dirty="0"/>
              <a:t>Kingdom prosperity (Amos 9:11-15) is absent today (Acts 11:28)</a:t>
            </a:r>
          </a:p>
        </p:txBody>
      </p:sp>
    </p:spTree>
    <p:extLst>
      <p:ext uri="{BB962C8B-B14F-4D97-AF65-F5344CB8AC3E}">
        <p14:creationId xmlns:p14="http://schemas.microsoft.com/office/powerpoint/2010/main" val="3547953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686800" cy="5410200"/>
          </a:xfrm>
        </p:spPr>
        <p:txBody>
          <a:bodyPr/>
          <a:lstStyle/>
          <a:p>
            <a:pPr marL="514350" indent="-514350" algn="just" eaLnBrk="1" hangingPunct="1">
              <a:spcBef>
                <a:spcPts val="0"/>
              </a:spcBef>
              <a:spcAft>
                <a:spcPts val="1800"/>
              </a:spcAft>
              <a:buSzPct val="100000"/>
              <a:buFont typeface="+mj-lt"/>
              <a:buAutoNum type="arabicPeriod"/>
              <a:defRPr/>
            </a:pPr>
            <a:r>
              <a:rPr lang="en-US" sz="3000" b="1" u="sng" dirty="0">
                <a:solidFill>
                  <a:srgbClr val="FFFFCC"/>
                </a:solidFill>
              </a:rPr>
              <a:t>Jesus Christ is never called the King of the Church</a:t>
            </a:r>
          </a:p>
          <a:p>
            <a:pPr marL="514350" indent="-514350" algn="just" eaLnBrk="1" hangingPunct="1">
              <a:spcBef>
                <a:spcPts val="0"/>
              </a:spcBef>
              <a:spcAft>
                <a:spcPts val="1800"/>
              </a:spcAft>
              <a:buSzPct val="100000"/>
              <a:buFont typeface="+mj-lt"/>
              <a:buAutoNum type="arabicPeriod"/>
              <a:defRPr/>
            </a:pPr>
            <a:r>
              <a:rPr lang="en-US" sz="3000" dirty="0"/>
              <a:t>Jesus Christ’s relationship to His Church is never depicted through the King-Kingdom metaphor</a:t>
            </a:r>
          </a:p>
          <a:p>
            <a:pPr marL="514350" indent="-514350" algn="just" eaLnBrk="1" hangingPunct="1">
              <a:spcBef>
                <a:spcPts val="0"/>
              </a:spcBef>
              <a:spcAft>
                <a:spcPts val="1800"/>
              </a:spcAft>
              <a:buSzPct val="100000"/>
              <a:buFont typeface="+mj-lt"/>
              <a:buAutoNum type="arabicPeriod"/>
              <a:defRPr/>
            </a:pPr>
            <a:r>
              <a:rPr lang="en-US" sz="3000" dirty="0"/>
              <a:t>Prolonged Church Age carnality</a:t>
            </a:r>
          </a:p>
          <a:p>
            <a:pPr marL="514350" indent="-514350" algn="just" eaLnBrk="1" hangingPunct="1">
              <a:spcBef>
                <a:spcPts val="0"/>
              </a:spcBef>
              <a:spcAft>
                <a:spcPts val="1800"/>
              </a:spcAft>
              <a:buSzPct val="100000"/>
              <a:buFont typeface="+mj-lt"/>
              <a:buAutoNum type="arabicPeriod"/>
              <a:defRPr/>
            </a:pPr>
            <a:r>
              <a:rPr lang="en-US" sz="3000" dirty="0"/>
              <a:t>Church Age Gospel = believe (Acts 16:30-31)</a:t>
            </a:r>
          </a:p>
          <a:p>
            <a:pPr marL="514350" indent="-514350" algn="just" eaLnBrk="1" hangingPunct="1">
              <a:spcBef>
                <a:spcPts val="0"/>
              </a:spcBef>
              <a:spcAft>
                <a:spcPts val="1800"/>
              </a:spcAft>
              <a:buSzPct val="100000"/>
              <a:buFont typeface="+mj-lt"/>
              <a:buAutoNum type="arabicPeriod"/>
              <a:defRPr/>
            </a:pPr>
            <a:r>
              <a:rPr lang="en-US" sz="3000" dirty="0"/>
              <a:t>Kingdom’s arrival is instantaneous (Dan. 2:44) while the Church's construction is gradual (Eph. 2:22)</a:t>
            </a:r>
          </a:p>
          <a:p>
            <a:pPr marL="514350" indent="-514350" algn="just" eaLnBrk="1" hangingPunct="1">
              <a:spcBef>
                <a:spcPts val="0"/>
              </a:spcBef>
              <a:spcAft>
                <a:spcPts val="1800"/>
              </a:spcAft>
              <a:buSzPct val="100000"/>
              <a:buFont typeface="+mj-lt"/>
              <a:buAutoNum type="arabicPeriod"/>
              <a:defRPr/>
            </a:pPr>
            <a:r>
              <a:rPr lang="en-US" sz="3000" dirty="0"/>
              <a:t>Church = heir of the Kingdom (James 2:5)</a:t>
            </a:r>
          </a:p>
        </p:txBody>
      </p:sp>
    </p:spTree>
    <p:extLst>
      <p:ext uri="{BB962C8B-B14F-4D97-AF65-F5344CB8AC3E}">
        <p14:creationId xmlns:p14="http://schemas.microsoft.com/office/powerpoint/2010/main" val="227054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686800" cy="5410200"/>
          </a:xfrm>
        </p:spPr>
        <p:txBody>
          <a:bodyPr/>
          <a:lstStyle/>
          <a:p>
            <a:pPr marL="514350" indent="-514350" algn="just" eaLnBrk="1" hangingPunct="1">
              <a:spcBef>
                <a:spcPts val="0"/>
              </a:spcBef>
              <a:spcAft>
                <a:spcPts val="1800"/>
              </a:spcAft>
              <a:buSzPct val="100000"/>
              <a:buFont typeface="+mj-lt"/>
              <a:buAutoNum type="arabicPeriod"/>
              <a:defRPr/>
            </a:pPr>
            <a:r>
              <a:rPr lang="en-US" sz="3000" dirty="0"/>
              <a:t>Jesus Christ is never called the King of the Church</a:t>
            </a:r>
          </a:p>
          <a:p>
            <a:pPr marL="514350" indent="-514350" algn="just" eaLnBrk="1" hangingPunct="1">
              <a:spcBef>
                <a:spcPts val="0"/>
              </a:spcBef>
              <a:spcAft>
                <a:spcPts val="1800"/>
              </a:spcAft>
              <a:buSzPct val="100000"/>
              <a:buFont typeface="+mj-lt"/>
              <a:buAutoNum type="arabicPeriod"/>
              <a:defRPr/>
            </a:pPr>
            <a:r>
              <a:rPr lang="en-US" sz="3000" b="1" u="sng" dirty="0">
                <a:solidFill>
                  <a:srgbClr val="FFFFCC"/>
                </a:solidFill>
              </a:rPr>
              <a:t>Jesus Christ’s relationship to His Church is never depicted through the King-Kingdom metaphor</a:t>
            </a:r>
          </a:p>
          <a:p>
            <a:pPr marL="514350" indent="-514350" algn="just" eaLnBrk="1" hangingPunct="1">
              <a:spcBef>
                <a:spcPts val="0"/>
              </a:spcBef>
              <a:spcAft>
                <a:spcPts val="1800"/>
              </a:spcAft>
              <a:buSzPct val="100000"/>
              <a:buFont typeface="+mj-lt"/>
              <a:buAutoNum type="arabicPeriod"/>
              <a:defRPr/>
            </a:pPr>
            <a:r>
              <a:rPr lang="en-US" sz="3000" dirty="0"/>
              <a:t>Prolonged Church Age carnality</a:t>
            </a:r>
          </a:p>
          <a:p>
            <a:pPr marL="514350" indent="-514350" algn="just" eaLnBrk="1" hangingPunct="1">
              <a:spcBef>
                <a:spcPts val="0"/>
              </a:spcBef>
              <a:spcAft>
                <a:spcPts val="1800"/>
              </a:spcAft>
              <a:buSzPct val="100000"/>
              <a:buFont typeface="+mj-lt"/>
              <a:buAutoNum type="arabicPeriod"/>
              <a:defRPr/>
            </a:pPr>
            <a:r>
              <a:rPr lang="en-US" sz="3000" dirty="0"/>
              <a:t>Church Age Gospel = believe (Acts 16:30-31)</a:t>
            </a:r>
          </a:p>
          <a:p>
            <a:pPr marL="514350" indent="-514350" algn="just" eaLnBrk="1" hangingPunct="1">
              <a:spcBef>
                <a:spcPts val="0"/>
              </a:spcBef>
              <a:spcAft>
                <a:spcPts val="1800"/>
              </a:spcAft>
              <a:buSzPct val="100000"/>
              <a:buFont typeface="+mj-lt"/>
              <a:buAutoNum type="arabicPeriod"/>
              <a:defRPr/>
            </a:pPr>
            <a:r>
              <a:rPr lang="en-US" sz="3000" dirty="0"/>
              <a:t>Kingdom’s arrival is instantaneous (Dan. 2:44) while the Church's construction is gradual (Eph. 2:22)</a:t>
            </a:r>
          </a:p>
          <a:p>
            <a:pPr marL="514350" indent="-514350" algn="just" eaLnBrk="1" hangingPunct="1">
              <a:spcBef>
                <a:spcPts val="0"/>
              </a:spcBef>
              <a:spcAft>
                <a:spcPts val="1800"/>
              </a:spcAft>
              <a:buSzPct val="100000"/>
              <a:buFont typeface="+mj-lt"/>
              <a:buAutoNum type="arabicPeriod"/>
              <a:defRPr/>
            </a:pPr>
            <a:r>
              <a:rPr lang="en-US" sz="3000" dirty="0"/>
              <a:t>Church = heir of the Kingdom (James 2:5)</a:t>
            </a:r>
          </a:p>
        </p:txBody>
      </p:sp>
    </p:spTree>
    <p:extLst>
      <p:ext uri="{BB962C8B-B14F-4D97-AF65-F5344CB8AC3E}">
        <p14:creationId xmlns:p14="http://schemas.microsoft.com/office/powerpoint/2010/main" val="3851326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C499E15-A24B-4102-9520-24C2C5535B36}"/>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t>Universal Church Word Pictures </a:t>
            </a:r>
          </a:p>
        </p:txBody>
      </p:sp>
      <p:sp>
        <p:nvSpPr>
          <p:cNvPr id="6147" name="Rectangle 3">
            <a:extLst>
              <a:ext uri="{FF2B5EF4-FFF2-40B4-BE49-F238E27FC236}">
                <a16:creationId xmlns:a16="http://schemas.microsoft.com/office/drawing/2014/main" id="{AE864307-6820-4BCF-A21D-EF703A33F4A9}"/>
              </a:ext>
            </a:extLst>
          </p:cNvPr>
          <p:cNvSpPr>
            <a:spLocks noGrp="1" noChangeArrowheads="1"/>
          </p:cNvSpPr>
          <p:nvPr>
            <p:ph type="body" idx="1"/>
          </p:nvPr>
        </p:nvSpPr>
        <p:spPr>
          <a:xfrm>
            <a:off x="152400" y="1143000"/>
            <a:ext cx="8789988" cy="5334000"/>
          </a:xfrm>
        </p:spPr>
        <p:txBody>
          <a:bodyPr/>
          <a:lstStyle/>
          <a:p>
            <a:pPr marL="461963" indent="-461963" algn="just" eaLnBrk="1" hangingPunct="1">
              <a:lnSpc>
                <a:spcPct val="90000"/>
              </a:lnSpc>
              <a:spcBef>
                <a:spcPts val="0"/>
              </a:spcBef>
              <a:spcAft>
                <a:spcPts val="1800"/>
              </a:spcAft>
              <a:defRPr/>
            </a:pPr>
            <a:r>
              <a:rPr lang="en-US" sz="3000" dirty="0"/>
              <a:t>Shepherd/sheep – John 10:16; Acts 20:28; </a:t>
            </a:r>
            <a:r>
              <a:rPr lang="en-US" sz="3000" dirty="0" err="1"/>
              <a:t>Heb</a:t>
            </a:r>
            <a:r>
              <a:rPr lang="en-US" sz="3000" dirty="0"/>
              <a:t> 13:20; 1 Pet 5:2-4</a:t>
            </a:r>
          </a:p>
          <a:p>
            <a:pPr marL="461963" indent="-461963" algn="just" eaLnBrk="1" hangingPunct="1">
              <a:lnSpc>
                <a:spcPct val="90000"/>
              </a:lnSpc>
              <a:spcBef>
                <a:spcPts val="0"/>
              </a:spcBef>
              <a:spcAft>
                <a:spcPts val="1800"/>
              </a:spcAft>
              <a:defRPr/>
            </a:pPr>
            <a:r>
              <a:rPr lang="en-US" sz="3000" dirty="0"/>
              <a:t>Head/body – Rom 12:5; 1 Cor 12:12-13; </a:t>
            </a:r>
            <a:r>
              <a:rPr lang="en-US" sz="3000" dirty="0" err="1"/>
              <a:t>Eph</a:t>
            </a:r>
            <a:r>
              <a:rPr lang="en-US" sz="3000" dirty="0"/>
              <a:t> 1:22-23</a:t>
            </a:r>
          </a:p>
          <a:p>
            <a:pPr marL="461963" indent="-461963" algn="just" eaLnBrk="1" hangingPunct="1">
              <a:lnSpc>
                <a:spcPct val="90000"/>
              </a:lnSpc>
              <a:spcBef>
                <a:spcPts val="0"/>
              </a:spcBef>
              <a:spcAft>
                <a:spcPts val="1800"/>
              </a:spcAft>
              <a:defRPr/>
            </a:pPr>
            <a:r>
              <a:rPr lang="en-US" sz="3000" dirty="0"/>
              <a:t>Bride/groom – </a:t>
            </a:r>
            <a:r>
              <a:rPr lang="en-US" sz="3000" dirty="0" err="1"/>
              <a:t>Eph</a:t>
            </a:r>
            <a:r>
              <a:rPr lang="en-US" sz="3000" dirty="0"/>
              <a:t> 5:22-31; 2 Cor 11:2</a:t>
            </a:r>
          </a:p>
          <a:p>
            <a:pPr marL="461963" indent="-461963" algn="just" eaLnBrk="1" hangingPunct="1">
              <a:lnSpc>
                <a:spcPct val="90000"/>
              </a:lnSpc>
              <a:spcBef>
                <a:spcPts val="0"/>
              </a:spcBef>
              <a:spcAft>
                <a:spcPts val="1800"/>
              </a:spcAft>
              <a:defRPr/>
            </a:pPr>
            <a:r>
              <a:rPr lang="en-US" sz="3000" dirty="0"/>
              <a:t>Temple – 1 Cor 3:16-17; </a:t>
            </a:r>
            <a:r>
              <a:rPr lang="en-US" sz="3000" dirty="0" err="1"/>
              <a:t>Eph</a:t>
            </a:r>
            <a:r>
              <a:rPr lang="en-US" sz="3000" dirty="0"/>
              <a:t> 2:19-22; Gal 6:10</a:t>
            </a:r>
          </a:p>
          <a:p>
            <a:pPr marL="461963" indent="-461963" algn="just" eaLnBrk="1" hangingPunct="1">
              <a:lnSpc>
                <a:spcPct val="90000"/>
              </a:lnSpc>
              <a:spcBef>
                <a:spcPts val="0"/>
              </a:spcBef>
              <a:spcAft>
                <a:spcPts val="1800"/>
              </a:spcAft>
              <a:defRPr/>
            </a:pPr>
            <a:r>
              <a:rPr lang="en-US" sz="3000" dirty="0"/>
              <a:t>High priest/priesthood – </a:t>
            </a:r>
            <a:r>
              <a:rPr lang="en-US" sz="3000" dirty="0" err="1"/>
              <a:t>Heb</a:t>
            </a:r>
            <a:r>
              <a:rPr lang="en-US" sz="3000" dirty="0"/>
              <a:t> 4:14-15; 1 Pet 2:5-9; Rev 1:6</a:t>
            </a:r>
          </a:p>
          <a:p>
            <a:pPr marL="461963" indent="-461963" algn="just" eaLnBrk="1" hangingPunct="1">
              <a:lnSpc>
                <a:spcPct val="90000"/>
              </a:lnSpc>
              <a:spcBef>
                <a:spcPts val="0"/>
              </a:spcBef>
              <a:spcAft>
                <a:spcPts val="1800"/>
              </a:spcAft>
              <a:defRPr/>
            </a:pPr>
            <a:r>
              <a:rPr lang="en-US" sz="3000" dirty="0"/>
              <a:t>Pillar of truth – 1 Tim 3:15</a:t>
            </a:r>
          </a:p>
          <a:p>
            <a:pPr marL="461963" indent="-461963" algn="just" eaLnBrk="1" hangingPunct="1">
              <a:lnSpc>
                <a:spcPct val="90000"/>
              </a:lnSpc>
              <a:spcBef>
                <a:spcPts val="0"/>
              </a:spcBef>
              <a:spcAft>
                <a:spcPts val="1800"/>
              </a:spcAft>
              <a:defRPr/>
            </a:pPr>
            <a:r>
              <a:rPr lang="en-US" sz="3000" dirty="0"/>
              <a:t>Vine and branches – John 15:1-8</a:t>
            </a:r>
          </a:p>
        </p:txBody>
      </p:sp>
    </p:spTree>
    <p:extLst>
      <p:ext uri="{BB962C8B-B14F-4D97-AF65-F5344CB8AC3E}">
        <p14:creationId xmlns:p14="http://schemas.microsoft.com/office/powerpoint/2010/main" val="3876134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686800" cy="5410200"/>
          </a:xfrm>
        </p:spPr>
        <p:txBody>
          <a:bodyPr/>
          <a:lstStyle/>
          <a:p>
            <a:pPr marL="514350" indent="-514350" algn="just" eaLnBrk="1" hangingPunct="1">
              <a:spcBef>
                <a:spcPts val="0"/>
              </a:spcBef>
              <a:spcAft>
                <a:spcPts val="1800"/>
              </a:spcAft>
              <a:buSzPct val="100000"/>
              <a:buFont typeface="+mj-lt"/>
              <a:buAutoNum type="arabicParenR"/>
              <a:defRPr/>
            </a:pPr>
            <a:r>
              <a:rPr lang="en-US" sz="3000" dirty="0"/>
              <a:t>Jesus Christ is never called the King of the Church</a:t>
            </a:r>
          </a:p>
          <a:p>
            <a:pPr marL="514350" indent="-514350" algn="just" eaLnBrk="1" hangingPunct="1">
              <a:spcBef>
                <a:spcPts val="0"/>
              </a:spcBef>
              <a:spcAft>
                <a:spcPts val="1800"/>
              </a:spcAft>
              <a:buSzPct val="100000"/>
              <a:buFont typeface="+mj-lt"/>
              <a:buAutoNum type="arabicParenR"/>
              <a:defRPr/>
            </a:pPr>
            <a:r>
              <a:rPr lang="en-US" sz="3000" dirty="0"/>
              <a:t>Jesus Christ’s relationship to His Church is never depicted through the King-Kingdom metaphor</a:t>
            </a:r>
          </a:p>
          <a:p>
            <a:pPr marL="514350" indent="-514350" algn="just" eaLnBrk="1" hangingPunct="1">
              <a:spcBef>
                <a:spcPts val="0"/>
              </a:spcBef>
              <a:spcAft>
                <a:spcPts val="1800"/>
              </a:spcAft>
              <a:buSzPct val="100000"/>
              <a:buFont typeface="+mj-lt"/>
              <a:buAutoNum type="arabicParenR"/>
              <a:defRPr/>
            </a:pPr>
            <a:r>
              <a:rPr lang="en-US" sz="3000" b="1" u="sng" dirty="0">
                <a:solidFill>
                  <a:srgbClr val="FFFFCC"/>
                </a:solidFill>
              </a:rPr>
              <a:t>Prolonged Church Age carnality</a:t>
            </a:r>
          </a:p>
          <a:p>
            <a:pPr marL="514350" indent="-514350" algn="just" eaLnBrk="1" hangingPunct="1">
              <a:spcBef>
                <a:spcPts val="0"/>
              </a:spcBef>
              <a:spcAft>
                <a:spcPts val="1800"/>
              </a:spcAft>
              <a:buSzPct val="100000"/>
              <a:buFont typeface="+mj-lt"/>
              <a:buAutoNum type="arabicParenR"/>
              <a:defRPr/>
            </a:pPr>
            <a:r>
              <a:rPr lang="en-US" sz="3000" dirty="0"/>
              <a:t>Church Age Gospel = believe (Acts 16:30-31)</a:t>
            </a:r>
          </a:p>
          <a:p>
            <a:pPr marL="514350" indent="-514350" algn="just" eaLnBrk="1" hangingPunct="1">
              <a:spcBef>
                <a:spcPts val="0"/>
              </a:spcBef>
              <a:spcAft>
                <a:spcPts val="1800"/>
              </a:spcAft>
              <a:buSzPct val="100000"/>
              <a:buFont typeface="+mj-lt"/>
              <a:buAutoNum type="arabicParenR"/>
              <a:defRPr/>
            </a:pPr>
            <a:r>
              <a:rPr lang="en-US" sz="3000" dirty="0"/>
              <a:t>Kingdom’s arrival is instantaneous (Dan. 2:44) while the Church's construction is gradual (Eph. 2:22)</a:t>
            </a:r>
          </a:p>
          <a:p>
            <a:pPr marL="514350" indent="-514350" algn="just" eaLnBrk="1" hangingPunct="1">
              <a:spcBef>
                <a:spcPts val="0"/>
              </a:spcBef>
              <a:spcAft>
                <a:spcPts val="1800"/>
              </a:spcAft>
              <a:buSzPct val="100000"/>
              <a:buFont typeface="+mj-lt"/>
              <a:buAutoNum type="arabicParenR"/>
              <a:defRPr/>
            </a:pPr>
            <a:r>
              <a:rPr lang="en-US" sz="3000" dirty="0"/>
              <a:t>Church = heir of the Kingdom (James 2:5)</a:t>
            </a:r>
          </a:p>
        </p:txBody>
      </p:sp>
    </p:spTree>
    <p:extLst>
      <p:ext uri="{BB962C8B-B14F-4D97-AF65-F5344CB8AC3E}">
        <p14:creationId xmlns:p14="http://schemas.microsoft.com/office/powerpoint/2010/main" val="1085552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63516"/>
            <a:ext cx="8791575" cy="495520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14:16-18 (NASB)</a:t>
            </a:r>
          </a:p>
          <a:p>
            <a:pPr algn="just">
              <a:spcBef>
                <a:spcPts val="600"/>
              </a:spcBef>
              <a:spcAft>
                <a:spcPts val="600"/>
              </a:spcAft>
            </a:pPr>
            <a:r>
              <a:rPr lang="en-US" sz="2700" dirty="0">
                <a:latin typeface="Calibri" panose="020F0502020204030204" pitchFamily="34" charset="0"/>
                <a:cs typeface="Calibri" panose="020F0502020204030204" pitchFamily="34" charset="0"/>
              </a:rPr>
              <a:t>“Then it will come about that any who are left of all the nations that went against Jerusalem will go up from year to year to worship the King, the </a:t>
            </a:r>
            <a:r>
              <a:rPr lang="en-US" sz="2700" cap="small" dirty="0">
                <a:latin typeface="Calibri" panose="020F0502020204030204" pitchFamily="34" charset="0"/>
                <a:cs typeface="Calibri" panose="020F0502020204030204" pitchFamily="34" charset="0"/>
              </a:rPr>
              <a:t>Lord</a:t>
            </a:r>
            <a:r>
              <a:rPr lang="en-US" sz="2700" dirty="0">
                <a:latin typeface="Calibri" panose="020F0502020204030204" pitchFamily="34" charset="0"/>
                <a:cs typeface="Calibri" panose="020F0502020204030204" pitchFamily="34" charset="0"/>
              </a:rPr>
              <a:t> of hosts, and to celebrate the Feast of Booths. </a:t>
            </a:r>
            <a:r>
              <a:rPr lang="en-US" sz="2700" baseline="30000" dirty="0">
                <a:latin typeface="Calibri" panose="020F0502020204030204" pitchFamily="34" charset="0"/>
                <a:cs typeface="Calibri" panose="020F0502020204030204" pitchFamily="34" charset="0"/>
              </a:rPr>
              <a:t>17 </a:t>
            </a:r>
            <a:r>
              <a:rPr lang="en-US" sz="2700" dirty="0">
                <a:latin typeface="Calibri" panose="020F0502020204030204" pitchFamily="34" charset="0"/>
                <a:cs typeface="Calibri" panose="020F0502020204030204" pitchFamily="34" charset="0"/>
              </a:rPr>
              <a:t>And it will be that whichever of the families of the earth does not go up to Jerusalem to worship the King, the </a:t>
            </a:r>
            <a:r>
              <a:rPr lang="en-US" sz="2700" cap="small" dirty="0">
                <a:latin typeface="Calibri" panose="020F0502020204030204" pitchFamily="34" charset="0"/>
                <a:cs typeface="Calibri" panose="020F0502020204030204" pitchFamily="34" charset="0"/>
              </a:rPr>
              <a:t>Lord</a:t>
            </a:r>
            <a:r>
              <a:rPr lang="en-US" sz="2700" dirty="0">
                <a:latin typeface="Calibri" panose="020F0502020204030204" pitchFamily="34" charset="0"/>
                <a:cs typeface="Calibri" panose="020F0502020204030204" pitchFamily="34" charset="0"/>
              </a:rPr>
              <a:t> of hosts, there will be no rain on them. </a:t>
            </a:r>
            <a:r>
              <a:rPr lang="en-US" sz="2700" baseline="30000" dirty="0">
                <a:latin typeface="Calibri" panose="020F0502020204030204" pitchFamily="34" charset="0"/>
                <a:cs typeface="Calibri" panose="020F0502020204030204" pitchFamily="34" charset="0"/>
              </a:rPr>
              <a:t>18 </a:t>
            </a:r>
            <a:r>
              <a:rPr lang="en-US" sz="2700" dirty="0">
                <a:latin typeface="Calibri" panose="020F0502020204030204" pitchFamily="34" charset="0"/>
                <a:cs typeface="Calibri" panose="020F0502020204030204" pitchFamily="34" charset="0"/>
              </a:rPr>
              <a:t>If the family of Egypt does not go up or enter, then no </a:t>
            </a:r>
            <a:r>
              <a:rPr lang="en-US" sz="2700" i="1" dirty="0">
                <a:latin typeface="Calibri" panose="020F0502020204030204" pitchFamily="34" charset="0"/>
                <a:cs typeface="Calibri" panose="020F0502020204030204" pitchFamily="34" charset="0"/>
              </a:rPr>
              <a:t>rain will fall</a:t>
            </a:r>
            <a:r>
              <a:rPr lang="en-US" sz="2700" dirty="0">
                <a:latin typeface="Calibri" panose="020F0502020204030204" pitchFamily="34" charset="0"/>
                <a:cs typeface="Calibri" panose="020F0502020204030204" pitchFamily="34" charset="0"/>
              </a:rPr>
              <a:t> on them; it will be the plague with which the </a:t>
            </a:r>
            <a:r>
              <a:rPr lang="en-US" sz="2700" cap="small" dirty="0">
                <a:latin typeface="Calibri" panose="020F0502020204030204" pitchFamily="34" charset="0"/>
                <a:cs typeface="Calibri" panose="020F0502020204030204" pitchFamily="34" charset="0"/>
              </a:rPr>
              <a:t>Lord</a:t>
            </a:r>
            <a:r>
              <a:rPr lang="en-US" sz="2700" dirty="0">
                <a:latin typeface="Calibri" panose="020F0502020204030204" pitchFamily="34" charset="0"/>
                <a:cs typeface="Calibri" panose="020F0502020204030204" pitchFamily="34" charset="0"/>
              </a:rPr>
              <a:t> smites the nations who do not go up to celebrate the Feast of Booths</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7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716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55D2D4A-98EA-491D-A981-049A12CF8D6B}"/>
              </a:ext>
            </a:extLst>
          </p:cNvPr>
          <p:cNvPicPr>
            <a:picLocks noChangeAspect="1"/>
          </p:cNvPicPr>
          <p:nvPr/>
        </p:nvPicPr>
        <p:blipFill>
          <a:blip r:embed="rId3" cstate="print"/>
          <a:srcRect/>
          <a:stretch>
            <a:fillRect/>
          </a:stretch>
        </p:blipFill>
        <p:spPr bwMode="auto">
          <a:xfrm>
            <a:off x="140739" y="137160"/>
            <a:ext cx="8862523" cy="6583680"/>
          </a:xfrm>
          <a:prstGeom prst="rect">
            <a:avLst/>
          </a:prstGeom>
          <a:noFill/>
          <a:ln w="38100">
            <a:solidFill>
              <a:schemeClr val="bg1"/>
            </a:solidFill>
            <a:miter lim="800000"/>
            <a:headEnd/>
            <a:tailEnd/>
          </a:ln>
        </p:spPr>
      </p:pic>
      <p:sp>
        <p:nvSpPr>
          <p:cNvPr id="13" name="Rectangle 3"/>
          <p:cNvSpPr txBox="1">
            <a:spLocks/>
          </p:cNvSpPr>
          <p:nvPr/>
        </p:nvSpPr>
        <p:spPr bwMode="auto">
          <a:xfrm>
            <a:off x="381000" y="228600"/>
            <a:ext cx="8305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a:t>
            </a:r>
          </a:p>
          <a:p>
            <a:pPr marL="0" indent="0" algn="just">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And I, brethren, could not speak to you as to </a:t>
            </a:r>
            <a:r>
              <a:rPr lang="en-US" b="1" dirty="0">
                <a:solidFill>
                  <a:srgbClr val="FFFFCC"/>
                </a:solidFill>
                <a:latin typeface="Calibri" panose="020F0502020204030204" pitchFamily="34" charset="0"/>
                <a:cs typeface="Calibri" panose="020F0502020204030204" pitchFamily="34" charset="0"/>
              </a:rPr>
              <a:t>spiritual</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people</a:t>
            </a:r>
            <a:r>
              <a:rPr lang="en-US" dirty="0">
                <a:latin typeface="Calibri" panose="020F0502020204030204" pitchFamily="34" charset="0"/>
                <a:cs typeface="Calibri" panose="020F0502020204030204" pitchFamily="34" charset="0"/>
              </a:rPr>
              <a:t> but as to </a:t>
            </a:r>
            <a:r>
              <a:rPr lang="en-US" b="1" dirty="0">
                <a:solidFill>
                  <a:srgbClr val="FFFFCC"/>
                </a:solidFill>
                <a:latin typeface="Calibri" panose="020F0502020204030204" pitchFamily="34" charset="0"/>
                <a:cs typeface="Calibri" panose="020F0502020204030204" pitchFamily="34" charset="0"/>
              </a:rPr>
              <a:t>carnal</a:t>
            </a:r>
            <a:r>
              <a:rPr lang="en-US" dirty="0">
                <a:latin typeface="Calibri" panose="020F0502020204030204" pitchFamily="34" charset="0"/>
                <a:cs typeface="Calibri" panose="020F0502020204030204" pitchFamily="34" charset="0"/>
              </a:rPr>
              <a:t>, as to </a:t>
            </a:r>
            <a:r>
              <a:rPr lang="en-US" b="1" dirty="0">
                <a:solidFill>
                  <a:srgbClr val="FFFFCC"/>
                </a:solidFill>
                <a:latin typeface="Calibri" panose="020F0502020204030204" pitchFamily="34" charset="0"/>
                <a:cs typeface="Calibri" panose="020F0502020204030204" pitchFamily="34" charset="0"/>
              </a:rPr>
              <a:t>babes</a:t>
            </a:r>
            <a:r>
              <a:rPr lang="en-US" dirty="0">
                <a:latin typeface="Calibri" panose="020F0502020204030204" pitchFamily="34" charset="0"/>
                <a:cs typeface="Calibri" panose="020F0502020204030204" pitchFamily="34" charset="0"/>
              </a:rPr>
              <a:t> in Christ. </a:t>
            </a:r>
            <a:r>
              <a:rPr lang="en-US" baseline="30000" dirty="0">
                <a:latin typeface="Calibri" panose="020F0502020204030204" pitchFamily="34" charset="0"/>
                <a:cs typeface="Calibri" panose="020F0502020204030204" pitchFamily="34" charset="0"/>
              </a:rPr>
              <a:t>2</a:t>
            </a:r>
            <a:r>
              <a:rPr lang="en-US" dirty="0">
                <a:latin typeface="Calibri" panose="020F0502020204030204" pitchFamily="34" charset="0"/>
                <a:cs typeface="Calibri" panose="020F0502020204030204" pitchFamily="34" charset="0"/>
              </a:rPr>
              <a:t> I fed you with milk and not with solid food; for until now you were not able </a:t>
            </a:r>
            <a:r>
              <a:rPr lang="en-US" i="1" dirty="0">
                <a:latin typeface="Calibri" panose="020F0502020204030204" pitchFamily="34" charset="0"/>
                <a:cs typeface="Calibri" panose="020F0502020204030204" pitchFamily="34" charset="0"/>
              </a:rPr>
              <a:t>to receive it,</a:t>
            </a:r>
            <a:r>
              <a:rPr lang="en-US" dirty="0">
                <a:latin typeface="Calibri" panose="020F0502020204030204" pitchFamily="34" charset="0"/>
                <a:cs typeface="Calibri" panose="020F0502020204030204" pitchFamily="34" charset="0"/>
              </a:rPr>
              <a:t> and even now you are still not able; </a:t>
            </a:r>
            <a:r>
              <a:rPr lang="en-US" baseline="30000" dirty="0">
                <a:latin typeface="Calibri" panose="020F0502020204030204" pitchFamily="34" charset="0"/>
                <a:cs typeface="Calibri" panose="020F0502020204030204" pitchFamily="34" charset="0"/>
              </a:rPr>
              <a:t>3</a:t>
            </a:r>
            <a:r>
              <a:rPr lang="en-US" dirty="0">
                <a:latin typeface="Calibri" panose="020F0502020204030204" pitchFamily="34" charset="0"/>
                <a:cs typeface="Calibri" panose="020F0502020204030204" pitchFamily="34" charset="0"/>
              </a:rPr>
              <a:t> for you are still carnal. For where </a:t>
            </a:r>
            <a:r>
              <a:rPr lang="en-US" i="1" dirty="0">
                <a:latin typeface="Calibri" panose="020F0502020204030204" pitchFamily="34" charset="0"/>
                <a:cs typeface="Calibri" panose="020F0502020204030204" pitchFamily="34" charset="0"/>
              </a:rPr>
              <a:t>there are</a:t>
            </a:r>
            <a:r>
              <a:rPr lang="en-US" dirty="0">
                <a:latin typeface="Calibri" panose="020F0502020204030204" pitchFamily="34" charset="0"/>
                <a:cs typeface="Calibri" panose="020F0502020204030204" pitchFamily="34" charset="0"/>
              </a:rPr>
              <a:t> envy, strife, and divisions among you, are you not carnal and behaving like </a:t>
            </a:r>
            <a:r>
              <a:rPr lang="en-US" i="1" dirty="0">
                <a:latin typeface="Calibri" panose="020F0502020204030204" pitchFamily="34" charset="0"/>
                <a:cs typeface="Calibri" panose="020F0502020204030204" pitchFamily="34" charset="0"/>
              </a:rPr>
              <a:t>mere</a:t>
            </a:r>
            <a:r>
              <a:rPr lang="en-US" dirty="0">
                <a:latin typeface="Calibri" panose="020F0502020204030204" pitchFamily="34" charset="0"/>
                <a:cs typeface="Calibri" panose="020F0502020204030204" pitchFamily="34" charset="0"/>
              </a:rPr>
              <a:t> </a:t>
            </a:r>
            <a:r>
              <a:rPr lang="en-US" b="1" dirty="0">
                <a:solidFill>
                  <a:srgbClr val="FFFFCC"/>
                </a:solidFill>
                <a:latin typeface="Calibri" panose="020F0502020204030204" pitchFamily="34" charset="0"/>
                <a:cs typeface="Calibri" panose="020F0502020204030204" pitchFamily="34" charset="0"/>
              </a:rPr>
              <a:t>men</a:t>
            </a:r>
            <a:r>
              <a:rPr lang="en-US" dirty="0">
                <a:latin typeface="Calibri" panose="020F0502020204030204" pitchFamily="34" charset="0"/>
                <a:cs typeface="Calibri" panose="020F0502020204030204" pitchFamily="34" charset="0"/>
              </a:rPr>
              <a:t>?</a:t>
            </a:r>
            <a:endParaRPr lang="en-US"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7224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67467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C:\Users\BulloKr\AppData\Local\Microsoft\Windows\Temporary Internet Files\Content.Outlook\N34490JH\image (2).jpg"/>
          <p:cNvPicPr>
            <a:picLocks noChangeAspect="1" noChangeArrowheads="1"/>
          </p:cNvPicPr>
          <p:nvPr/>
        </p:nvPicPr>
        <p:blipFill>
          <a:blip r:embed="rId2" cstate="print"/>
          <a:srcRect/>
          <a:stretch>
            <a:fillRect/>
          </a:stretch>
        </p:blipFill>
        <p:spPr bwMode="auto">
          <a:xfrm>
            <a:off x="457200" y="228600"/>
            <a:ext cx="8207189" cy="6341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74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686800" cy="5410200"/>
          </a:xfrm>
        </p:spPr>
        <p:txBody>
          <a:bodyPr/>
          <a:lstStyle/>
          <a:p>
            <a:pPr marL="514350" indent="-514350" algn="just" eaLnBrk="1" hangingPunct="1">
              <a:spcBef>
                <a:spcPts val="0"/>
              </a:spcBef>
              <a:spcAft>
                <a:spcPts val="1800"/>
              </a:spcAft>
              <a:buSzPct val="100000"/>
              <a:buFont typeface="+mj-lt"/>
              <a:buAutoNum type="arabicPeriod"/>
              <a:defRPr/>
            </a:pPr>
            <a:r>
              <a:rPr lang="en-US" sz="3000" dirty="0"/>
              <a:t>Jesus Christ is never called the King of the Church</a:t>
            </a:r>
          </a:p>
          <a:p>
            <a:pPr marL="514350" indent="-514350" algn="just" eaLnBrk="1" hangingPunct="1">
              <a:spcBef>
                <a:spcPts val="0"/>
              </a:spcBef>
              <a:spcAft>
                <a:spcPts val="1800"/>
              </a:spcAft>
              <a:buSzPct val="100000"/>
              <a:buFont typeface="+mj-lt"/>
              <a:buAutoNum type="arabicPeriod"/>
              <a:defRPr/>
            </a:pPr>
            <a:r>
              <a:rPr lang="en-US" sz="3000" dirty="0"/>
              <a:t>Jesus Christ’s relationship to His Church is never depicted through the King-Kingdom metaphor</a:t>
            </a:r>
          </a:p>
          <a:p>
            <a:pPr marL="514350" indent="-514350" algn="just" eaLnBrk="1" hangingPunct="1">
              <a:spcBef>
                <a:spcPts val="0"/>
              </a:spcBef>
              <a:spcAft>
                <a:spcPts val="1800"/>
              </a:spcAft>
              <a:buSzPct val="100000"/>
              <a:buFont typeface="+mj-lt"/>
              <a:buAutoNum type="arabicPeriod"/>
              <a:defRPr/>
            </a:pPr>
            <a:r>
              <a:rPr lang="en-US" sz="3000" dirty="0"/>
              <a:t>Prolonged Church Age carnality</a:t>
            </a:r>
          </a:p>
          <a:p>
            <a:pPr marL="514350" indent="-514350" algn="just" eaLnBrk="1" hangingPunct="1">
              <a:spcBef>
                <a:spcPts val="0"/>
              </a:spcBef>
              <a:spcAft>
                <a:spcPts val="1800"/>
              </a:spcAft>
              <a:buSzPct val="100000"/>
              <a:buFont typeface="+mj-lt"/>
              <a:buAutoNum type="arabicPeriod"/>
              <a:defRPr/>
            </a:pPr>
            <a:r>
              <a:rPr lang="en-US" sz="3000" b="1" u="sng" dirty="0">
                <a:solidFill>
                  <a:srgbClr val="FFFFCC"/>
                </a:solidFill>
              </a:rPr>
              <a:t>Church Age Gospel = believe (Acts 16:30-31)</a:t>
            </a:r>
          </a:p>
          <a:p>
            <a:pPr marL="514350" indent="-514350" algn="just" eaLnBrk="1" hangingPunct="1">
              <a:spcBef>
                <a:spcPts val="0"/>
              </a:spcBef>
              <a:spcAft>
                <a:spcPts val="1800"/>
              </a:spcAft>
              <a:buSzPct val="100000"/>
              <a:buFont typeface="+mj-lt"/>
              <a:buAutoNum type="arabicPeriod"/>
              <a:defRPr/>
            </a:pPr>
            <a:r>
              <a:rPr lang="en-US" sz="3000" dirty="0"/>
              <a:t>Kingdom’s arrival is instantaneous (Dan. 2:44) while the Church's construction is gradual (Eph. 2:22)</a:t>
            </a:r>
          </a:p>
          <a:p>
            <a:pPr marL="514350" indent="-514350" algn="just" eaLnBrk="1" hangingPunct="1">
              <a:spcBef>
                <a:spcPts val="0"/>
              </a:spcBef>
              <a:spcAft>
                <a:spcPts val="1800"/>
              </a:spcAft>
              <a:buSzPct val="100000"/>
              <a:buFont typeface="+mj-lt"/>
              <a:buAutoNum type="arabicPeriod"/>
              <a:defRPr/>
            </a:pPr>
            <a:r>
              <a:rPr lang="en-US" sz="3000" dirty="0"/>
              <a:t>Church = heir of the Kingdom (James 2:5)</a:t>
            </a:r>
          </a:p>
        </p:txBody>
      </p:sp>
    </p:spTree>
    <p:extLst>
      <p:ext uri="{BB962C8B-B14F-4D97-AF65-F5344CB8AC3E}">
        <p14:creationId xmlns:p14="http://schemas.microsoft.com/office/powerpoint/2010/main" val="2397986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John the Baptist – 3:2</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Jesus Christ – 4:17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12 Apostles – 10:5-7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effectLst>
                  <a:outerShdw blurRad="38100" dist="38100" dir="2700000" algn="tl">
                    <a:srgbClr val="000000">
                      <a:alpha val="43137"/>
                    </a:srgbClr>
                  </a:outerShdw>
                </a:effectLst>
                <a:latin typeface="Calibri" panose="020F0502020204030204" pitchFamily="34" charset="0"/>
              </a:rPr>
              <a:t>Toussaint, </a:t>
            </a:r>
            <a:r>
              <a:rPr lang="en-US" altLang="en-US" i="1" kern="0" dirty="0">
                <a:effectLst>
                  <a:outerShdw blurRad="38100" dist="38100" dir="2700000" algn="tl">
                    <a:srgbClr val="000000">
                      <a:alpha val="43137"/>
                    </a:srgbClr>
                  </a:outerShdw>
                </a:effectLst>
                <a:latin typeface="Calibri" panose="020F0502020204030204" pitchFamily="34" charset="0"/>
              </a:rPr>
              <a:t>Behold the King</a:t>
            </a:r>
            <a:r>
              <a:rPr lang="en-US" altLang="en-US" kern="0" dirty="0">
                <a:effectLst>
                  <a:outerShdw blurRad="38100" dist="38100" dir="2700000" algn="tl">
                    <a:srgbClr val="000000">
                      <a:alpha val="43137"/>
                    </a:srgbClr>
                  </a:outerShdw>
                </a:effectLst>
                <a:latin typeface="Calibri" panose="020F0502020204030204" pitchFamily="34" charset="0"/>
              </a:rPr>
              <a:t>, 18-20</a:t>
            </a:r>
          </a:p>
        </p:txBody>
      </p:sp>
    </p:spTree>
    <p:extLst>
      <p:ext uri="{BB962C8B-B14F-4D97-AF65-F5344CB8AC3E}">
        <p14:creationId xmlns:p14="http://schemas.microsoft.com/office/powerpoint/2010/main" val="3245216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40739" y="137160"/>
            <a:ext cx="8862523" cy="658368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73827" y="152400"/>
            <a:ext cx="7396346"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4:17 (NASB)</a:t>
            </a:r>
          </a:p>
          <a:p>
            <a:pPr algn="just">
              <a:spcBef>
                <a:spcPts val="600"/>
              </a:spcBef>
              <a:spcAft>
                <a:spcPts val="600"/>
              </a:spcAft>
            </a:pPr>
            <a:r>
              <a:rPr lang="en-US" altLang="en-US" sz="4000" kern="0" dirty="0">
                <a:effectLst>
                  <a:outerShdw blurRad="38100" dist="38100" dir="2700000" algn="tl">
                    <a:srgbClr val="000000">
                      <a:alpha val="43137"/>
                    </a:srgbClr>
                  </a:outerShdw>
                </a:effectLst>
                <a:latin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From that time Jesus began to preach and say,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Repent</a:t>
            </a:r>
            <a:r>
              <a:rPr lang="en-US" sz="4000" dirty="0">
                <a:effectLst>
                  <a:outerShdw blurRad="38100" dist="38100" dir="2700000" algn="tl">
                    <a:srgbClr val="000000">
                      <a:alpha val="43137"/>
                    </a:srgbClr>
                  </a:outerShdw>
                </a:effectLst>
                <a:latin typeface="Calibri" panose="020F0502020204030204" pitchFamily="34" charset="0"/>
              </a:rPr>
              <a:t>, for the kingdom of heaven is at hand.’”</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583999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0"/>
            <a:ext cx="8791575" cy="501675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altLang="en-US" sz="3800" kern="0" dirty="0">
                <a:latin typeface="Calibri" panose="020F0502020204030204" pitchFamily="34" charset="0"/>
              </a:rPr>
              <a:t>“</a:t>
            </a:r>
            <a:r>
              <a:rPr lang="en-US" sz="3800" dirty="0">
                <a:latin typeface="Calibri" panose="020F0502020204030204" pitchFamily="34" charset="0"/>
              </a:rPr>
              <a:t>These twelve Jesus sent out after instructing them: “Do not go in </a:t>
            </a:r>
            <a:r>
              <a:rPr lang="en-US" sz="3800" i="1" dirty="0">
                <a:latin typeface="Calibri" panose="020F0502020204030204" pitchFamily="34" charset="0"/>
              </a:rPr>
              <a:t>the</a:t>
            </a:r>
            <a:r>
              <a:rPr lang="en-US" sz="3800" dirty="0">
                <a:latin typeface="Calibri" panose="020F0502020204030204" pitchFamily="34" charset="0"/>
              </a:rPr>
              <a:t> way of </a:t>
            </a:r>
            <a:r>
              <a:rPr lang="en-US" sz="3800" i="1" dirty="0">
                <a:latin typeface="Calibri" panose="020F0502020204030204" pitchFamily="34" charset="0"/>
              </a:rPr>
              <a:t>the</a:t>
            </a:r>
            <a:r>
              <a:rPr lang="en-US" sz="3800" dirty="0">
                <a:latin typeface="Calibri" panose="020F0502020204030204" pitchFamily="34" charset="0"/>
              </a:rPr>
              <a:t> </a:t>
            </a:r>
            <a:r>
              <a:rPr lang="en-US" sz="3800" b="1" u="sng" dirty="0">
                <a:solidFill>
                  <a:srgbClr val="FFFFCC"/>
                </a:solidFill>
                <a:latin typeface="Calibri" panose="020F0502020204030204" pitchFamily="34" charset="0"/>
              </a:rPr>
              <a:t>Gentiles</a:t>
            </a:r>
            <a:r>
              <a:rPr lang="en-US" sz="3800" dirty="0">
                <a:latin typeface="Calibri" panose="020F0502020204030204" pitchFamily="34" charset="0"/>
              </a:rPr>
              <a:t>, and do not enter </a:t>
            </a:r>
            <a:r>
              <a:rPr lang="en-US" sz="3800" i="1" dirty="0">
                <a:latin typeface="Calibri" panose="020F0502020204030204" pitchFamily="34" charset="0"/>
              </a:rPr>
              <a:t>any</a:t>
            </a:r>
            <a:r>
              <a:rPr lang="en-US" sz="3800" dirty="0">
                <a:latin typeface="Calibri" panose="020F0502020204030204" pitchFamily="34" charset="0"/>
              </a:rPr>
              <a:t> city of the </a:t>
            </a:r>
            <a:r>
              <a:rPr lang="en-US" sz="3800" b="1" u="sng" dirty="0">
                <a:solidFill>
                  <a:srgbClr val="FFFFCC"/>
                </a:solidFill>
                <a:latin typeface="Calibri" panose="020F0502020204030204" pitchFamily="34" charset="0"/>
              </a:rPr>
              <a:t>Samaritans</a:t>
            </a:r>
            <a:r>
              <a:rPr lang="en-US" sz="3800" dirty="0">
                <a:latin typeface="Calibri" panose="020F0502020204030204" pitchFamily="34" charset="0"/>
              </a:rPr>
              <a:t>; </a:t>
            </a:r>
            <a:r>
              <a:rPr lang="en-US" sz="3800" baseline="30000" dirty="0">
                <a:latin typeface="Calibri" panose="020F0502020204030204" pitchFamily="34" charset="0"/>
              </a:rPr>
              <a:t>6 </a:t>
            </a:r>
            <a:r>
              <a:rPr lang="en-US" sz="3800" dirty="0">
                <a:latin typeface="Calibri" panose="020F0502020204030204" pitchFamily="34" charset="0"/>
              </a:rPr>
              <a:t>but rather go to the lost sheep of the </a:t>
            </a:r>
            <a:r>
              <a:rPr lang="en-US" sz="3800" b="1" u="sng" dirty="0">
                <a:solidFill>
                  <a:srgbClr val="FFFFCC"/>
                </a:solidFill>
                <a:latin typeface="Calibri" panose="020F0502020204030204" pitchFamily="34" charset="0"/>
              </a:rPr>
              <a:t>house of Israel</a:t>
            </a:r>
            <a:r>
              <a:rPr lang="en-US" sz="3800" dirty="0">
                <a:latin typeface="Calibri" panose="020F0502020204030204" pitchFamily="34" charset="0"/>
              </a:rPr>
              <a:t>. </a:t>
            </a:r>
            <a:r>
              <a:rPr lang="en-US" sz="3800" baseline="30000" dirty="0">
                <a:latin typeface="Calibri" panose="020F0502020204030204" pitchFamily="34" charset="0"/>
              </a:rPr>
              <a:t>7 </a:t>
            </a:r>
            <a:r>
              <a:rPr lang="en-US" sz="3800" dirty="0">
                <a:latin typeface="Calibri" panose="020F0502020204030204" pitchFamily="34" charset="0"/>
              </a:rPr>
              <a:t>And as you go, preach, saying, ‘The kingdom of heaven is at hand.’”</a:t>
            </a:r>
            <a:endParaRPr lang="en-US" altLang="en-US" sz="3800" kern="0" dirty="0">
              <a:latin typeface="Calibri" panose="020F0502020204030204" pitchFamily="34" charset="0"/>
            </a:endParaRPr>
          </a:p>
        </p:txBody>
      </p:sp>
    </p:spTree>
    <p:extLst>
      <p:ext uri="{BB962C8B-B14F-4D97-AF65-F5344CB8AC3E}">
        <p14:creationId xmlns:p14="http://schemas.microsoft.com/office/powerpoint/2010/main" val="1667853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40739" y="137160"/>
            <a:ext cx="8862523" cy="658368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392415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16:30-31 (NASB)</a:t>
            </a:r>
          </a:p>
          <a:p>
            <a:pPr algn="just"/>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after he brought them out, he said, “Sirs, what must I do to be saved?”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said,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 in the Lord Jesus, and you will be saved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and your household.”</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8956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162DA4-1645-4E25-9B8A-FE7EC4D20A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81" y="228600"/>
            <a:ext cx="8898239"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8013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915400" cy="5410200"/>
          </a:xfrm>
        </p:spPr>
        <p:txBody>
          <a:bodyPr/>
          <a:lstStyle/>
          <a:p>
            <a:pPr marL="514350" indent="-514350" algn="just" eaLnBrk="1" hangingPunct="1">
              <a:spcBef>
                <a:spcPts val="0"/>
              </a:spcBef>
              <a:spcAft>
                <a:spcPts val="1800"/>
              </a:spcAft>
              <a:buSzPct val="100000"/>
              <a:buFont typeface="+mj-lt"/>
              <a:buAutoNum type="arabicPeriod"/>
              <a:defRPr/>
            </a:pPr>
            <a:r>
              <a:rPr lang="en-US" sz="3000" dirty="0"/>
              <a:t>Jesus Christ is never called the King of the Church</a:t>
            </a:r>
          </a:p>
          <a:p>
            <a:pPr marL="514350" indent="-514350" algn="just" eaLnBrk="1" hangingPunct="1">
              <a:spcBef>
                <a:spcPts val="0"/>
              </a:spcBef>
              <a:spcAft>
                <a:spcPts val="1800"/>
              </a:spcAft>
              <a:buSzPct val="100000"/>
              <a:buFont typeface="+mj-lt"/>
              <a:buAutoNum type="arabicPeriod"/>
              <a:defRPr/>
            </a:pPr>
            <a:r>
              <a:rPr lang="en-US" sz="3000" dirty="0"/>
              <a:t>Jesus Christ’s relationship to His Church is never depicted through the King-Kingdom metaphor</a:t>
            </a:r>
          </a:p>
          <a:p>
            <a:pPr marL="514350" indent="-514350" algn="just" eaLnBrk="1" hangingPunct="1">
              <a:spcBef>
                <a:spcPts val="0"/>
              </a:spcBef>
              <a:spcAft>
                <a:spcPts val="1800"/>
              </a:spcAft>
              <a:buSzPct val="100000"/>
              <a:buFont typeface="+mj-lt"/>
              <a:buAutoNum type="arabicPeriod"/>
              <a:defRPr/>
            </a:pPr>
            <a:r>
              <a:rPr lang="en-US" sz="3000" dirty="0"/>
              <a:t>Prolonged Church Age carnality</a:t>
            </a:r>
          </a:p>
          <a:p>
            <a:pPr marL="514350" indent="-514350" algn="just" eaLnBrk="1" hangingPunct="1">
              <a:spcBef>
                <a:spcPts val="0"/>
              </a:spcBef>
              <a:spcAft>
                <a:spcPts val="1800"/>
              </a:spcAft>
              <a:buSzPct val="100000"/>
              <a:buFont typeface="+mj-lt"/>
              <a:buAutoNum type="arabicPeriod"/>
              <a:defRPr/>
            </a:pPr>
            <a:r>
              <a:rPr lang="en-US" sz="3000" dirty="0"/>
              <a:t>Church Age Gospel = believe (Acts 16:30-31)</a:t>
            </a:r>
          </a:p>
          <a:p>
            <a:pPr marL="514350" indent="-514350" algn="just" eaLnBrk="1" hangingPunct="1">
              <a:spcBef>
                <a:spcPts val="0"/>
              </a:spcBef>
              <a:spcAft>
                <a:spcPts val="1800"/>
              </a:spcAft>
              <a:buSzPct val="100000"/>
              <a:buFont typeface="+mj-lt"/>
              <a:buAutoNum type="arabicPeriod"/>
              <a:defRPr/>
            </a:pPr>
            <a:r>
              <a:rPr lang="en-US" sz="3000" b="1" u="sng" dirty="0">
                <a:solidFill>
                  <a:srgbClr val="FFFFCC"/>
                </a:solidFill>
              </a:rPr>
              <a:t>Kingdom’s arrival is instantaneous (Dan. 2:44) while the Church's construction is gradual (Eph. 2:22)</a:t>
            </a:r>
          </a:p>
          <a:p>
            <a:pPr marL="514350" indent="-514350" algn="just" eaLnBrk="1" hangingPunct="1">
              <a:spcBef>
                <a:spcPts val="0"/>
              </a:spcBef>
              <a:spcAft>
                <a:spcPts val="1800"/>
              </a:spcAft>
              <a:buSzPct val="100000"/>
              <a:buFont typeface="+mj-lt"/>
              <a:buAutoNum type="arabicPeriod"/>
              <a:defRPr/>
            </a:pPr>
            <a:r>
              <a:rPr lang="en-US" sz="3000" dirty="0"/>
              <a:t>Church = heir of the Kingdom (James 2:5)</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A3A6FEC5-FB0B-4B17-B3C1-7459E7EE7B21}"/>
                  </a:ext>
                </a:extLst>
              </p14:cNvPr>
              <p14:cNvContentPartPr/>
              <p14:nvPr/>
            </p14:nvContentPartPr>
            <p14:xfrm>
              <a:off x="9865258" y="5355606"/>
              <a:ext cx="5940" cy="5940"/>
            </p14:xfrm>
          </p:contentPart>
        </mc:Choice>
        <mc:Fallback xmlns="">
          <p:pic>
            <p:nvPicPr>
              <p:cNvPr id="2" name="Ink 1">
                <a:extLst>
                  <a:ext uri="{FF2B5EF4-FFF2-40B4-BE49-F238E27FC236}">
                    <a16:creationId xmlns:a16="http://schemas.microsoft.com/office/drawing/2014/main" id="{A3A6FEC5-FB0B-4B17-B3C1-7459E7EE7B21}"/>
                  </a:ext>
                </a:extLst>
              </p:cNvPr>
              <p:cNvPicPr/>
              <p:nvPr/>
            </p:nvPicPr>
            <p:blipFill>
              <a:blip r:embed="rId3"/>
              <a:stretch>
                <a:fillRect/>
              </a:stretch>
            </p:blipFill>
            <p:spPr>
              <a:xfrm>
                <a:off x="9863098" y="5353446"/>
                <a:ext cx="10260" cy="10260"/>
              </a:xfrm>
              <a:prstGeom prst="rect">
                <a:avLst/>
              </a:prstGeom>
            </p:spPr>
          </p:pic>
        </mc:Fallback>
      </mc:AlternateContent>
    </p:spTree>
    <p:extLst>
      <p:ext uri="{BB962C8B-B14F-4D97-AF65-F5344CB8AC3E}">
        <p14:creationId xmlns:p14="http://schemas.microsoft.com/office/powerpoint/2010/main" val="3105051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solidFill>
                  <a:srgbClr val="FFFFCC"/>
                </a:solidFill>
              </a:rPr>
              <a:t>Statue </a:t>
            </a:r>
          </a:p>
          <a:p>
            <a:pPr algn="ctr" eaLnBrk="1" hangingPunct="1">
              <a:defRPr/>
            </a:pPr>
            <a:r>
              <a:rPr lang="en-US" altLang="en-US" kern="0" dirty="0">
                <a:solidFill>
                  <a:srgbClr val="FFFFCC"/>
                </a:solidFill>
              </a:rPr>
              <a:t>&amp; </a:t>
            </a:r>
          </a:p>
          <a:p>
            <a:pPr algn="ctr" eaLnBrk="1" hangingPunct="1">
              <a:defRPr/>
            </a:pPr>
            <a:r>
              <a:rPr lang="en-US" altLang="en-US" kern="0" dirty="0">
                <a:solidFill>
                  <a:srgbClr val="FFFFCC"/>
                </a:solidFill>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58758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40739" y="137160"/>
            <a:ext cx="8862523" cy="658368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50105" y="163516"/>
            <a:ext cx="7443791"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15:14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Simeon has related how God first concerned Himself about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taking from among the Gentiles a people for His name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9786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70EAEC7-1CA8-41B0-AA8C-55BC56029829}"/>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t>Progress Reports in Acts</a:t>
            </a:r>
          </a:p>
        </p:txBody>
      </p:sp>
      <p:sp>
        <p:nvSpPr>
          <p:cNvPr id="10243" name="Rectangle 3">
            <a:extLst>
              <a:ext uri="{FF2B5EF4-FFF2-40B4-BE49-F238E27FC236}">
                <a16:creationId xmlns:a16="http://schemas.microsoft.com/office/drawing/2014/main" id="{2EC539B8-2C0F-45BF-8789-DFFC99DA887B}"/>
              </a:ext>
            </a:extLst>
          </p:cNvPr>
          <p:cNvSpPr>
            <a:spLocks noGrp="1" noChangeArrowheads="1"/>
          </p:cNvSpPr>
          <p:nvPr>
            <p:ph type="body" idx="1"/>
          </p:nvPr>
        </p:nvSpPr>
        <p:spPr>
          <a:xfrm>
            <a:off x="457200" y="1143000"/>
            <a:ext cx="8229600" cy="4918075"/>
          </a:xfrm>
        </p:spPr>
        <p:txBody>
          <a:bodyPr/>
          <a:lstStyle/>
          <a:p>
            <a:pPr marL="461963" indent="-461963" algn="just" eaLnBrk="1" hangingPunct="1">
              <a:spcBef>
                <a:spcPts val="0"/>
              </a:spcBef>
              <a:spcAft>
                <a:spcPts val="1800"/>
              </a:spcAft>
              <a:defRPr/>
            </a:pPr>
            <a:r>
              <a:rPr lang="en-US" sz="3600" dirty="0"/>
              <a:t>Clearest: Acts 2:47; 6:7; 9:31; 12:24; 16:5; 19:20; 28:30-31</a:t>
            </a:r>
          </a:p>
          <a:p>
            <a:pPr marL="461963" indent="-461963" algn="just" eaLnBrk="1" hangingPunct="1">
              <a:spcBef>
                <a:spcPts val="0"/>
              </a:spcBef>
              <a:spcAft>
                <a:spcPts val="1800"/>
              </a:spcAft>
              <a:defRPr/>
            </a:pPr>
            <a:r>
              <a:rPr lang="en-US" sz="3600" dirty="0"/>
              <a:t>Less clear: Acts 1:15; 2:41; 4:4, 31; 5:14, 42; 8:25, 40; 11:21; 13:49; 17:6</a:t>
            </a:r>
          </a:p>
        </p:txBody>
      </p:sp>
    </p:spTree>
    <p:extLst>
      <p:ext uri="{BB962C8B-B14F-4D97-AF65-F5344CB8AC3E}">
        <p14:creationId xmlns:p14="http://schemas.microsoft.com/office/powerpoint/2010/main" val="281582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686800" cy="5410200"/>
          </a:xfrm>
        </p:spPr>
        <p:txBody>
          <a:bodyPr/>
          <a:lstStyle/>
          <a:p>
            <a:pPr marL="514350" indent="-514350" algn="just" eaLnBrk="1" hangingPunct="1">
              <a:spcBef>
                <a:spcPts val="0"/>
              </a:spcBef>
              <a:spcAft>
                <a:spcPts val="1800"/>
              </a:spcAft>
              <a:buSzPct val="100000"/>
              <a:buFont typeface="+mj-lt"/>
              <a:buAutoNum type="arabicPeriod"/>
              <a:defRPr/>
            </a:pPr>
            <a:r>
              <a:rPr lang="en-US" sz="3000" dirty="0"/>
              <a:t>Jesus Christ is never called the King of the Church</a:t>
            </a:r>
          </a:p>
          <a:p>
            <a:pPr marL="514350" indent="-514350" algn="just" eaLnBrk="1" hangingPunct="1">
              <a:spcBef>
                <a:spcPts val="0"/>
              </a:spcBef>
              <a:spcAft>
                <a:spcPts val="1800"/>
              </a:spcAft>
              <a:buSzPct val="100000"/>
              <a:buFont typeface="+mj-lt"/>
              <a:buAutoNum type="arabicPeriod"/>
              <a:defRPr/>
            </a:pPr>
            <a:r>
              <a:rPr lang="en-US" sz="3000" dirty="0"/>
              <a:t>Jesus Christ’s relationship to His Church is never depicted through the King-Kingdom metaphor</a:t>
            </a:r>
          </a:p>
          <a:p>
            <a:pPr marL="514350" indent="-514350" algn="just" eaLnBrk="1" hangingPunct="1">
              <a:spcBef>
                <a:spcPts val="0"/>
              </a:spcBef>
              <a:spcAft>
                <a:spcPts val="1800"/>
              </a:spcAft>
              <a:buSzPct val="100000"/>
              <a:buFont typeface="+mj-lt"/>
              <a:buAutoNum type="arabicPeriod"/>
              <a:defRPr/>
            </a:pPr>
            <a:r>
              <a:rPr lang="en-US" sz="3000" dirty="0"/>
              <a:t>Prolonged Church Age carnality</a:t>
            </a:r>
          </a:p>
          <a:p>
            <a:pPr marL="514350" indent="-514350" algn="just" eaLnBrk="1" hangingPunct="1">
              <a:spcBef>
                <a:spcPts val="0"/>
              </a:spcBef>
              <a:spcAft>
                <a:spcPts val="1800"/>
              </a:spcAft>
              <a:buSzPct val="100000"/>
              <a:buFont typeface="+mj-lt"/>
              <a:buAutoNum type="arabicPeriod"/>
              <a:defRPr/>
            </a:pPr>
            <a:r>
              <a:rPr lang="en-US" sz="3000" dirty="0"/>
              <a:t>Church Age Gospel = believe (Acts 16:30-31)</a:t>
            </a:r>
          </a:p>
          <a:p>
            <a:pPr marL="514350" indent="-514350" algn="just" eaLnBrk="1" hangingPunct="1">
              <a:spcBef>
                <a:spcPts val="0"/>
              </a:spcBef>
              <a:spcAft>
                <a:spcPts val="1800"/>
              </a:spcAft>
              <a:buSzPct val="100000"/>
              <a:buFont typeface="+mj-lt"/>
              <a:buAutoNum type="arabicPeriod"/>
              <a:defRPr/>
            </a:pPr>
            <a:r>
              <a:rPr lang="en-US" sz="3000" dirty="0"/>
              <a:t>Kingdom’s arrival is instantaneous (Dan. 2:44) while the Church's construction is gradual (Eph. 2:22)</a:t>
            </a:r>
          </a:p>
          <a:p>
            <a:pPr marL="514350" indent="-514350" algn="just" eaLnBrk="1" hangingPunct="1">
              <a:spcBef>
                <a:spcPts val="0"/>
              </a:spcBef>
              <a:spcAft>
                <a:spcPts val="1800"/>
              </a:spcAft>
              <a:buSzPct val="100000"/>
              <a:buFont typeface="+mj-lt"/>
              <a:buAutoNum type="arabicPeriod"/>
              <a:defRPr/>
            </a:pPr>
            <a:r>
              <a:rPr lang="en-US" sz="3000" b="1" u="sng" dirty="0">
                <a:solidFill>
                  <a:srgbClr val="FFFFCC"/>
                </a:solidFill>
              </a:rPr>
              <a:t>Church = heir of the Kingdom (James 2:5)</a:t>
            </a:r>
          </a:p>
        </p:txBody>
      </p:sp>
    </p:spTree>
    <p:extLst>
      <p:ext uri="{BB962C8B-B14F-4D97-AF65-F5344CB8AC3E}">
        <p14:creationId xmlns:p14="http://schemas.microsoft.com/office/powerpoint/2010/main" val="522198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algn="just" eaLnBrk="1" hangingPunct="1">
              <a:spcBef>
                <a:spcPts val="0"/>
              </a:spcBef>
              <a:spcAft>
                <a:spcPts val="1200"/>
              </a:spcAft>
              <a:buSzPct val="100000"/>
              <a:buFont typeface="+mj-lt"/>
              <a:buAutoNum type="arabicPeriod" startAt="7"/>
              <a:defRPr/>
            </a:pPr>
            <a:r>
              <a:rPr lang="en-US" sz="3000" b="1" u="sng" kern="0" dirty="0">
                <a:solidFill>
                  <a:srgbClr val="FFFFCC"/>
                </a:solidFill>
              </a:rPr>
              <a:t>Church suffers today (John 16:33)</a:t>
            </a:r>
          </a:p>
          <a:p>
            <a:pPr marL="514350" indent="-514350" algn="just" eaLnBrk="1" hangingPunct="1">
              <a:spcBef>
                <a:spcPts val="0"/>
              </a:spcBef>
              <a:spcAft>
                <a:spcPts val="1200"/>
              </a:spcAft>
              <a:buSzPct val="100000"/>
              <a:buFont typeface="+mj-lt"/>
              <a:buAutoNum type="arabicPeriod" startAt="7"/>
              <a:defRPr/>
            </a:pPr>
            <a:r>
              <a:rPr lang="en-US" sz="3000" kern="0" dirty="0"/>
              <a:t>Satanic influence on the Church (Ephes. 4:26-27) </a:t>
            </a:r>
          </a:p>
          <a:p>
            <a:pPr marL="514350" indent="-514350" algn="just" eaLnBrk="1" hangingPunct="1">
              <a:spcBef>
                <a:spcPts val="0"/>
              </a:spcBef>
              <a:spcAft>
                <a:spcPts val="1200"/>
              </a:spcAft>
              <a:buSzPct val="100000"/>
              <a:buFont typeface="+mj-lt"/>
              <a:buAutoNum type="arabicPeriod" startAt="7"/>
              <a:defRPr/>
            </a:pPr>
            <a:r>
              <a:rPr lang="en-US" sz="3000" kern="0" dirty="0"/>
              <a:t>The Times of the Gentiles continue</a:t>
            </a:r>
          </a:p>
          <a:p>
            <a:pPr marL="514350" indent="-514350" algn="just" eaLnBrk="1" hangingPunct="1">
              <a:spcBef>
                <a:spcPts val="0"/>
              </a:spcBef>
              <a:spcAft>
                <a:spcPts val="1200"/>
              </a:spcAft>
              <a:buSzPct val="100000"/>
              <a:buFont typeface="+mj-lt"/>
              <a:buAutoNum type="arabicPeriod" startAt="7"/>
              <a:defRPr/>
            </a:pPr>
            <a:r>
              <a:rPr lang="en-US" sz="3000" kern="0" dirty="0"/>
              <a:t>NT kingdom references predominantly future</a:t>
            </a:r>
          </a:p>
          <a:p>
            <a:pPr marL="514350" indent="-514350" algn="just" eaLnBrk="1" hangingPunct="1">
              <a:spcBef>
                <a:spcPts val="0"/>
              </a:spcBef>
              <a:spcAft>
                <a:spcPts val="1200"/>
              </a:spcAft>
              <a:buSzPct val="100000"/>
              <a:buFont typeface="+mj-lt"/>
              <a:buAutoNum type="arabicPeriod" startAt="7"/>
              <a:defRPr/>
            </a:pPr>
            <a:r>
              <a:rPr lang="en-US" sz="3000" dirty="0"/>
              <a:t>Jesus Christ</a:t>
            </a:r>
            <a:r>
              <a:rPr lang="en-US" sz="3000" kern="0" dirty="0"/>
              <a:t> is never said to be ruling from David’s Throne now</a:t>
            </a:r>
          </a:p>
          <a:p>
            <a:pPr marL="514350" indent="-514350" algn="just" eaLnBrk="1" hangingPunct="1">
              <a:spcBef>
                <a:spcPts val="0"/>
              </a:spcBef>
              <a:spcAft>
                <a:spcPts val="1200"/>
              </a:spcAft>
              <a:buSzPct val="100000"/>
              <a:buFont typeface="+mj-lt"/>
              <a:buAutoNum type="arabicPeriod" startAt="7"/>
              <a:defRPr/>
            </a:pPr>
            <a:r>
              <a:rPr lang="en-US" sz="3000" kern="0" dirty="0"/>
              <a:t>Kingdom miracles (Isa. 35:5-6) are absent today (2 Tim. 4:20)</a:t>
            </a:r>
          </a:p>
          <a:p>
            <a:pPr marL="514350" indent="-514350" algn="just" eaLnBrk="1" hangingPunct="1">
              <a:spcBef>
                <a:spcPts val="0"/>
              </a:spcBef>
              <a:spcAft>
                <a:spcPts val="1200"/>
              </a:spcAft>
              <a:buSzPct val="100000"/>
              <a:buFont typeface="+mj-lt"/>
              <a:buAutoNum type="arabicPeriod" startAt="7"/>
              <a:defRPr/>
            </a:pPr>
            <a:r>
              <a:rPr lang="en-US" sz="3000" kern="0" dirty="0"/>
              <a:t>Kingdom prosperity (Amos 9:11-15) is absent today (Acts 11:28)</a:t>
            </a:r>
          </a:p>
        </p:txBody>
      </p:sp>
    </p:spTree>
    <p:extLst>
      <p:ext uri="{BB962C8B-B14F-4D97-AF65-F5344CB8AC3E}">
        <p14:creationId xmlns:p14="http://schemas.microsoft.com/office/powerpoint/2010/main" val="145768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40739" y="137160"/>
            <a:ext cx="8862523" cy="658368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63516"/>
            <a:ext cx="8791575"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20:4-5 (NASB)</a:t>
            </a:r>
          </a:p>
          <a:p>
            <a:pPr algn="just">
              <a:spcBef>
                <a:spcPts val="600"/>
              </a:spcBef>
              <a:spcAft>
                <a:spcPts val="6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latin typeface="Calibri" panose="020F0502020204030204" pitchFamily="34" charset="0"/>
                <a:cs typeface="Calibri" panose="020F0502020204030204" pitchFamily="34" charset="0"/>
              </a:rPr>
              <a:t>4 </a:t>
            </a:r>
            <a:r>
              <a:rPr lang="en-US" sz="2800" dirty="0">
                <a:latin typeface="Calibri" panose="020F0502020204030204" pitchFamily="34" charset="0"/>
                <a:cs typeface="Calibri" panose="020F0502020204030204" pitchFamily="34" charset="0"/>
              </a:rPr>
              <a:t>Then I saw thrones, and they sat on them, and judgment was given to them. And I </a:t>
            </a:r>
            <a:r>
              <a:rPr lang="en-US" sz="2800" i="1" dirty="0">
                <a:latin typeface="Calibri" panose="020F0502020204030204" pitchFamily="34" charset="0"/>
                <a:cs typeface="Calibri" panose="020F0502020204030204" pitchFamily="34" charset="0"/>
              </a:rPr>
              <a:t>saw</a:t>
            </a:r>
            <a:r>
              <a:rPr lang="en-US" sz="2800" dirty="0">
                <a:latin typeface="Calibri" panose="020F0502020204030204" pitchFamily="34" charset="0"/>
                <a:cs typeface="Calibri" panose="020F0502020204030204" pitchFamily="34" charset="0"/>
              </a:rPr>
              <a:t> the souls of those who had been beheaded because of their testimony of Jesus and because of the word of God, and those who had not worshiped the beast or his image, and had not received the mark on their forehead and on their hand; and </a:t>
            </a:r>
            <a:r>
              <a:rPr lang="en-US" sz="2800" b="1" u="sng" dirty="0">
                <a:solidFill>
                  <a:srgbClr val="FFFFCC"/>
                </a:solidFill>
                <a:latin typeface="Calibri" panose="020F0502020204030204" pitchFamily="34" charset="0"/>
                <a:cs typeface="Calibri" panose="020F0502020204030204" pitchFamily="34" charset="0"/>
              </a:rPr>
              <a:t>they came to life and reigned with Christ for a thousand years</a:t>
            </a:r>
            <a:r>
              <a:rPr lang="en-US" sz="2800" dirty="0">
                <a:latin typeface="Calibri" panose="020F0502020204030204" pitchFamily="34" charset="0"/>
                <a:cs typeface="Calibri" panose="020F0502020204030204" pitchFamily="34" charset="0"/>
              </a:rPr>
              <a:t>. </a:t>
            </a:r>
            <a:r>
              <a:rPr lang="en-US" sz="2800" baseline="30000" dirty="0">
                <a:latin typeface="Calibri" panose="020F0502020204030204" pitchFamily="34" charset="0"/>
                <a:cs typeface="Calibri" panose="020F0502020204030204" pitchFamily="34" charset="0"/>
              </a:rPr>
              <a:t>5 </a:t>
            </a:r>
            <a:r>
              <a:rPr lang="en-US" sz="2800" dirty="0">
                <a:latin typeface="Calibri" panose="020F0502020204030204" pitchFamily="34" charset="0"/>
                <a:cs typeface="Calibri" panose="020F0502020204030204" pitchFamily="34" charset="0"/>
              </a:rPr>
              <a:t>The rest of the dead did not come to life until the thousand years were completed. This is the first resurrection.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4786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algn="just" eaLnBrk="1" hangingPunct="1">
              <a:spcBef>
                <a:spcPts val="0"/>
              </a:spcBef>
              <a:spcAft>
                <a:spcPts val="1200"/>
              </a:spcAft>
              <a:buSzPct val="100000"/>
              <a:buFont typeface="+mj-lt"/>
              <a:buAutoNum type="arabicPeriod" startAt="7"/>
              <a:defRPr/>
            </a:pPr>
            <a:r>
              <a:rPr lang="en-US" sz="3000" kern="0" dirty="0"/>
              <a:t>Church suffers today (John 16:33)</a:t>
            </a:r>
          </a:p>
          <a:p>
            <a:pPr marL="514350" indent="-514350" algn="just" eaLnBrk="1" hangingPunct="1">
              <a:spcBef>
                <a:spcPts val="0"/>
              </a:spcBef>
              <a:spcAft>
                <a:spcPts val="1200"/>
              </a:spcAft>
              <a:buSzPct val="100000"/>
              <a:buFont typeface="+mj-lt"/>
              <a:buAutoNum type="arabicPeriod" startAt="7"/>
              <a:defRPr/>
            </a:pPr>
            <a:r>
              <a:rPr lang="en-US" sz="3000" b="1" u="sng" kern="0" dirty="0">
                <a:solidFill>
                  <a:srgbClr val="FFFFCC"/>
                </a:solidFill>
              </a:rPr>
              <a:t>Satanic influence on the Church (Ephes. 4:26-27) </a:t>
            </a:r>
          </a:p>
          <a:p>
            <a:pPr marL="514350" indent="-514350" algn="just" eaLnBrk="1" hangingPunct="1">
              <a:spcBef>
                <a:spcPts val="0"/>
              </a:spcBef>
              <a:spcAft>
                <a:spcPts val="1200"/>
              </a:spcAft>
              <a:buSzPct val="100000"/>
              <a:buFont typeface="+mj-lt"/>
              <a:buAutoNum type="arabicPeriod" startAt="7"/>
              <a:defRPr/>
            </a:pPr>
            <a:r>
              <a:rPr lang="en-US" sz="3000" kern="0" dirty="0"/>
              <a:t>The Times of the Gentiles continue</a:t>
            </a:r>
          </a:p>
          <a:p>
            <a:pPr marL="514350" indent="-514350" algn="just" eaLnBrk="1" hangingPunct="1">
              <a:spcBef>
                <a:spcPts val="0"/>
              </a:spcBef>
              <a:spcAft>
                <a:spcPts val="1200"/>
              </a:spcAft>
              <a:buSzPct val="100000"/>
              <a:buFont typeface="+mj-lt"/>
              <a:buAutoNum type="arabicPeriod" startAt="7"/>
              <a:defRPr/>
            </a:pPr>
            <a:r>
              <a:rPr lang="en-US" sz="3000" kern="0" dirty="0"/>
              <a:t>NT kingdom references predominantly future</a:t>
            </a:r>
          </a:p>
          <a:p>
            <a:pPr marL="514350" indent="-514350" algn="just" eaLnBrk="1" hangingPunct="1">
              <a:spcBef>
                <a:spcPts val="0"/>
              </a:spcBef>
              <a:spcAft>
                <a:spcPts val="1200"/>
              </a:spcAft>
              <a:buSzPct val="100000"/>
              <a:buFont typeface="+mj-lt"/>
              <a:buAutoNum type="arabicPeriod" startAt="7"/>
              <a:defRPr/>
            </a:pPr>
            <a:r>
              <a:rPr lang="en-US" sz="3000" kern="0" dirty="0"/>
              <a:t>Jesus Christ is never said to be ruling from David’s Throne now</a:t>
            </a:r>
          </a:p>
          <a:p>
            <a:pPr marL="514350" indent="-514350" algn="just" eaLnBrk="1" hangingPunct="1">
              <a:spcBef>
                <a:spcPts val="0"/>
              </a:spcBef>
              <a:spcAft>
                <a:spcPts val="1200"/>
              </a:spcAft>
              <a:buSzPct val="100000"/>
              <a:buFont typeface="+mj-lt"/>
              <a:buAutoNum type="arabicPeriod" startAt="7"/>
              <a:defRPr/>
            </a:pPr>
            <a:r>
              <a:rPr lang="en-US" sz="3000" kern="0" dirty="0"/>
              <a:t>Kingdom miracles (Isa. 35:5-6) are absent today (2 Tim. 4:20)</a:t>
            </a:r>
          </a:p>
          <a:p>
            <a:pPr marL="514350" indent="-514350" algn="just" eaLnBrk="1" hangingPunct="1">
              <a:spcBef>
                <a:spcPts val="0"/>
              </a:spcBef>
              <a:spcAft>
                <a:spcPts val="1200"/>
              </a:spcAft>
              <a:buSzPct val="100000"/>
              <a:buFont typeface="+mj-lt"/>
              <a:buAutoNum type="arabicPeriod" startAt="7"/>
              <a:defRPr/>
            </a:pPr>
            <a:r>
              <a:rPr lang="en-US" sz="3000" kern="0" dirty="0"/>
              <a:t>Kingdom prosperity (Amos 9:11-15) is absent today (Acts 11:28)</a:t>
            </a:r>
          </a:p>
        </p:txBody>
      </p:sp>
    </p:spTree>
    <p:extLst>
      <p:ext uri="{BB962C8B-B14F-4D97-AF65-F5344CB8AC3E}">
        <p14:creationId xmlns:p14="http://schemas.microsoft.com/office/powerpoint/2010/main" val="1061807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40739" y="137160"/>
            <a:ext cx="8862523" cy="658368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63516"/>
            <a:ext cx="8791575" cy="501675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20:1-3 (NASB)</a:t>
            </a:r>
          </a:p>
          <a:p>
            <a:pPr algn="just">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an angel coming down from heaven, holding the key of the abyss and a great chain in his hand.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laid hold of the dragon, the serpent of old, who is the devil and Satan, and bound him for a thousand years;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threw him into the abyss, and shut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sealed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him, so that he would not deceive the nations any longer, until the thousand years were completed; after these things he must be released for a short time.”</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3627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47900" y="228600"/>
            <a:ext cx="4648200" cy="742950"/>
          </a:xfrm>
        </p:spPr>
        <p:txBody>
          <a:bodyPr/>
          <a:lstStyle/>
          <a:p>
            <a:pPr algn="ctr" eaLnBrk="1" hangingPunct="1"/>
            <a:r>
              <a:rPr lang="en-US" altLang="en-US" sz="4000" dirty="0"/>
              <a:t>Satan Uses Believers</a:t>
            </a:r>
          </a:p>
        </p:txBody>
      </p:sp>
      <p:sp>
        <p:nvSpPr>
          <p:cNvPr id="3075" name="Rectangle 3"/>
          <p:cNvSpPr>
            <a:spLocks noGrp="1" noChangeArrowheads="1"/>
          </p:cNvSpPr>
          <p:nvPr>
            <p:ph type="body" idx="1"/>
          </p:nvPr>
        </p:nvSpPr>
        <p:spPr>
          <a:xfrm>
            <a:off x="2514600" y="1600200"/>
            <a:ext cx="6400800" cy="2286000"/>
          </a:xfrm>
        </p:spPr>
        <p:txBody>
          <a:bodyPr/>
          <a:lstStyle/>
          <a:p>
            <a:pPr eaLnBrk="1" hangingPunct="1">
              <a:spcBef>
                <a:spcPts val="900"/>
              </a:spcBef>
              <a:spcAft>
                <a:spcPts val="900"/>
              </a:spcAft>
              <a:defRPr/>
            </a:pPr>
            <a:r>
              <a:rPr lang="en-US" dirty="0">
                <a:effectLst>
                  <a:outerShdw blurRad="38100" dist="38100" dir="2700000" algn="tl">
                    <a:srgbClr val="000000">
                      <a:alpha val="43137"/>
                    </a:srgbClr>
                  </a:outerShdw>
                </a:effectLst>
              </a:rPr>
              <a:t>Peter – Matt. 16:21-23</a:t>
            </a:r>
          </a:p>
          <a:p>
            <a:pPr eaLnBrk="1" hangingPunct="1">
              <a:spcBef>
                <a:spcPts val="900"/>
              </a:spcBef>
              <a:spcAft>
                <a:spcPts val="900"/>
              </a:spcAft>
              <a:defRPr/>
            </a:pPr>
            <a:r>
              <a:rPr lang="en-US" dirty="0">
                <a:effectLst>
                  <a:outerShdw blurRad="38100" dist="38100" dir="2700000" algn="tl">
                    <a:srgbClr val="000000">
                      <a:alpha val="43137"/>
                    </a:srgbClr>
                  </a:outerShdw>
                </a:effectLst>
              </a:rPr>
              <a:t>Ananias &amp; </a:t>
            </a:r>
            <a:r>
              <a:rPr lang="en-US" dirty="0" err="1">
                <a:effectLst>
                  <a:outerShdw blurRad="38100" dist="38100" dir="2700000" algn="tl">
                    <a:srgbClr val="000000">
                      <a:alpha val="43137"/>
                    </a:srgbClr>
                  </a:outerShdw>
                </a:effectLst>
              </a:rPr>
              <a:t>Sapphira</a:t>
            </a:r>
            <a:r>
              <a:rPr lang="en-US" dirty="0">
                <a:effectLst>
                  <a:outerShdw blurRad="38100" dist="38100" dir="2700000" algn="tl">
                    <a:srgbClr val="000000">
                      <a:alpha val="43137"/>
                    </a:srgbClr>
                  </a:outerShdw>
                </a:effectLst>
              </a:rPr>
              <a:t> – Acts 5:3-4, 11</a:t>
            </a:r>
          </a:p>
          <a:p>
            <a:pPr eaLnBrk="1" hangingPunct="1">
              <a:spcBef>
                <a:spcPts val="900"/>
              </a:spcBef>
              <a:spcAft>
                <a:spcPts val="900"/>
              </a:spcAft>
              <a:defRPr/>
            </a:pPr>
            <a:r>
              <a:rPr lang="en-US" dirty="0">
                <a:effectLst>
                  <a:outerShdw blurRad="38100" dist="38100" dir="2700000" algn="tl">
                    <a:srgbClr val="000000">
                      <a:alpha val="43137"/>
                    </a:srgbClr>
                  </a:outerShdw>
                </a:effectLst>
              </a:rPr>
              <a:t>Ephesians – Ephes. 4:26-27</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3895165"/>
            <a:ext cx="2826328" cy="2743200"/>
          </a:xfrm>
          <a:prstGeom prst="ellipse">
            <a:avLst/>
          </a:prstGeom>
          <a:ln>
            <a:noFill/>
          </a:ln>
          <a:effectLst>
            <a:softEdge rad="112500"/>
          </a:effectLst>
        </p:spPr>
      </p:pic>
      <p:pic>
        <p:nvPicPr>
          <p:cNvPr id="5" name="Picture 4">
            <a:extLst>
              <a:ext uri="{FF2B5EF4-FFF2-40B4-BE49-F238E27FC236}">
                <a16:creationId xmlns:a16="http://schemas.microsoft.com/office/drawing/2014/main" id="{D7CD8B9E-8EE6-4E1B-8BC2-AFD9BB703A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766" y="1600200"/>
            <a:ext cx="2048434" cy="3968840"/>
          </a:xfrm>
          <a:prstGeom prst="rect">
            <a:avLst/>
          </a:prstGeom>
        </p:spPr>
      </p:pic>
    </p:spTree>
    <p:extLst>
      <p:ext uri="{BB962C8B-B14F-4D97-AF65-F5344CB8AC3E}">
        <p14:creationId xmlns:p14="http://schemas.microsoft.com/office/powerpoint/2010/main" val="662605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algn="just" eaLnBrk="1" hangingPunct="1">
              <a:spcBef>
                <a:spcPts val="0"/>
              </a:spcBef>
              <a:spcAft>
                <a:spcPts val="1200"/>
              </a:spcAft>
              <a:buSzPct val="100000"/>
              <a:buFont typeface="+mj-lt"/>
              <a:buAutoNum type="arabicPeriod" startAt="7"/>
              <a:defRPr/>
            </a:pPr>
            <a:r>
              <a:rPr lang="en-US" sz="3000" kern="0" dirty="0"/>
              <a:t>Church suffers today (John 16:33)</a:t>
            </a:r>
          </a:p>
          <a:p>
            <a:pPr marL="514350" indent="-514350" algn="just" eaLnBrk="1" hangingPunct="1">
              <a:spcBef>
                <a:spcPts val="0"/>
              </a:spcBef>
              <a:spcAft>
                <a:spcPts val="1200"/>
              </a:spcAft>
              <a:buSzPct val="100000"/>
              <a:buFont typeface="+mj-lt"/>
              <a:buAutoNum type="arabicPeriod" startAt="7"/>
              <a:defRPr/>
            </a:pPr>
            <a:r>
              <a:rPr lang="en-US" sz="3000" kern="0" dirty="0"/>
              <a:t>Satanic influence on the Church (Ephes. 4:26-27) </a:t>
            </a:r>
          </a:p>
          <a:p>
            <a:pPr marL="514350" indent="-514350" algn="just" eaLnBrk="1" hangingPunct="1">
              <a:spcBef>
                <a:spcPts val="0"/>
              </a:spcBef>
              <a:spcAft>
                <a:spcPts val="1200"/>
              </a:spcAft>
              <a:buSzPct val="100000"/>
              <a:buFont typeface="+mj-lt"/>
              <a:buAutoNum type="arabicPeriod" startAt="7"/>
              <a:defRPr/>
            </a:pPr>
            <a:r>
              <a:rPr lang="en-US" sz="3000" b="1" u="sng" kern="0" dirty="0">
                <a:solidFill>
                  <a:srgbClr val="FFFFCC"/>
                </a:solidFill>
              </a:rPr>
              <a:t>The Times of the Gentiles continue</a:t>
            </a:r>
          </a:p>
          <a:p>
            <a:pPr marL="514350" indent="-514350" algn="just" eaLnBrk="1" hangingPunct="1">
              <a:spcBef>
                <a:spcPts val="0"/>
              </a:spcBef>
              <a:spcAft>
                <a:spcPts val="1200"/>
              </a:spcAft>
              <a:buSzPct val="100000"/>
              <a:buFont typeface="+mj-lt"/>
              <a:buAutoNum type="arabicPeriod" startAt="7"/>
              <a:defRPr/>
            </a:pPr>
            <a:r>
              <a:rPr lang="en-US" sz="3000" kern="0" dirty="0"/>
              <a:t>NT kingdom references predominantly future</a:t>
            </a:r>
          </a:p>
          <a:p>
            <a:pPr marL="514350" indent="-514350" algn="just" eaLnBrk="1" hangingPunct="1">
              <a:spcBef>
                <a:spcPts val="0"/>
              </a:spcBef>
              <a:spcAft>
                <a:spcPts val="1200"/>
              </a:spcAft>
              <a:buSzPct val="100000"/>
              <a:buFont typeface="+mj-lt"/>
              <a:buAutoNum type="arabicPeriod" startAt="7"/>
              <a:defRPr/>
            </a:pPr>
            <a:r>
              <a:rPr lang="en-US" sz="3000" kern="0" dirty="0"/>
              <a:t>Jesus Christ is never said to be ruling from David’s Throne now</a:t>
            </a:r>
          </a:p>
          <a:p>
            <a:pPr marL="514350" indent="-514350" algn="just" eaLnBrk="1" hangingPunct="1">
              <a:spcBef>
                <a:spcPts val="0"/>
              </a:spcBef>
              <a:spcAft>
                <a:spcPts val="1200"/>
              </a:spcAft>
              <a:buSzPct val="100000"/>
              <a:buFont typeface="+mj-lt"/>
              <a:buAutoNum type="arabicPeriod" startAt="7"/>
              <a:defRPr/>
            </a:pPr>
            <a:r>
              <a:rPr lang="en-US" sz="3000" kern="0" dirty="0"/>
              <a:t>Kingdom miracles (Isa. 35:5-6) are absent today (2 Tim. 4:20)</a:t>
            </a:r>
          </a:p>
          <a:p>
            <a:pPr marL="514350" indent="-514350" algn="just" eaLnBrk="1" hangingPunct="1">
              <a:spcBef>
                <a:spcPts val="0"/>
              </a:spcBef>
              <a:spcAft>
                <a:spcPts val="1200"/>
              </a:spcAft>
              <a:buSzPct val="100000"/>
              <a:buFont typeface="+mj-lt"/>
              <a:buAutoNum type="arabicPeriod" startAt="7"/>
              <a:defRPr/>
            </a:pPr>
            <a:r>
              <a:rPr lang="en-US" sz="3000" kern="0" dirty="0"/>
              <a:t>Kingdom prosperity (Amos 9:11-15) is absent today (Acts 11:28)</a:t>
            </a:r>
          </a:p>
        </p:txBody>
      </p:sp>
    </p:spTree>
    <p:extLst>
      <p:ext uri="{BB962C8B-B14F-4D97-AF65-F5344CB8AC3E}">
        <p14:creationId xmlns:p14="http://schemas.microsoft.com/office/powerpoint/2010/main" val="2581861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solidFill>
                  <a:srgbClr val="FFFFCC"/>
                </a:solidFill>
              </a:rPr>
              <a:t>Statue </a:t>
            </a:r>
          </a:p>
          <a:p>
            <a:pPr algn="ctr" eaLnBrk="1" hangingPunct="1">
              <a:defRPr/>
            </a:pPr>
            <a:r>
              <a:rPr lang="en-US" altLang="en-US" kern="0" dirty="0">
                <a:solidFill>
                  <a:srgbClr val="FFFFCC"/>
                </a:solidFill>
              </a:rPr>
              <a:t>&amp; </a:t>
            </a:r>
          </a:p>
          <a:p>
            <a:pPr algn="ctr" eaLnBrk="1" hangingPunct="1">
              <a:defRPr/>
            </a:pPr>
            <a:r>
              <a:rPr lang="en-US" altLang="en-US" kern="0" dirty="0">
                <a:solidFill>
                  <a:srgbClr val="FFFFCC"/>
                </a:solidFill>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319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28600"/>
            <a:ext cx="5638800" cy="1447800"/>
          </a:xfrm>
        </p:spPr>
        <p:txBody>
          <a:bodyPr/>
          <a:lstStyle/>
          <a:p>
            <a:pPr marL="0" indent="0" algn="ctr">
              <a:buNone/>
            </a:pPr>
            <a:r>
              <a:rPr lang="en-US" dirty="0" err="1">
                <a:solidFill>
                  <a:schemeClr val="tx2"/>
                </a:solidFill>
                <a:ea typeface="+mj-ea"/>
                <a:cs typeface="+mj-cs"/>
              </a:rPr>
              <a:t>Merill</a:t>
            </a:r>
            <a:r>
              <a:rPr lang="en-US" dirty="0">
                <a:solidFill>
                  <a:schemeClr val="tx2"/>
                </a:solidFill>
                <a:ea typeface="+mj-ea"/>
                <a:cs typeface="+mj-cs"/>
              </a:rPr>
              <a:t> F. Unger</a:t>
            </a:r>
          </a:p>
          <a:p>
            <a:pPr marL="0" indent="0" algn="ctr">
              <a:buNone/>
            </a:pPr>
            <a:r>
              <a:rPr lang="en-US" sz="1800" i="1" dirty="0"/>
              <a:t>Unger's Commentary on the Old Testament</a:t>
            </a:r>
            <a:r>
              <a:rPr lang="en-US" sz="1800" dirty="0"/>
              <a:t> (Chicago: Moody, 1981; reprint, </a:t>
            </a:r>
            <a:r>
              <a:rPr lang="en-US" sz="1800" dirty="0" err="1"/>
              <a:t>Chatanooga</a:t>
            </a:r>
            <a:r>
              <a:rPr lang="en-US" sz="1800" dirty="0"/>
              <a:t>, TN: AMG, 2002), 1643.</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432" y="152400"/>
            <a:ext cx="1054448" cy="1371600"/>
          </a:xfrm>
          <a:prstGeom prst="rect">
            <a:avLst/>
          </a:prstGeom>
        </p:spPr>
      </p:pic>
      <p:sp>
        <p:nvSpPr>
          <p:cNvPr id="5" name="Content Placeholder 2"/>
          <p:cNvSpPr txBox="1">
            <a:spLocks/>
          </p:cNvSpPr>
          <p:nvPr/>
        </p:nvSpPr>
        <p:spPr bwMode="auto">
          <a:xfrm>
            <a:off x="152400" y="1600200"/>
            <a:ext cx="8789988"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Font typeface="Wingdings" pitchFamily="2" charset="2"/>
              <a:buNone/>
              <a:defRPr/>
            </a:pPr>
            <a:r>
              <a:rPr lang="en-US" kern="0" dirty="0"/>
              <a:t>“Hence, the iron kingdom with its feet of iron and clay (cf. Dan. 3:33-35, 40, 44) and the nondescript beast of 7:7-8 envision…the form in which it will exist </a:t>
            </a:r>
            <a:r>
              <a:rPr lang="en-US" i="1" kern="0" dirty="0"/>
              <a:t>after the church period</a:t>
            </a:r>
            <a:r>
              <a:rPr lang="en-US" kern="0" dirty="0"/>
              <a:t>, when God will resume His dealing with the </a:t>
            </a:r>
            <a:r>
              <a:rPr lang="en-US" i="1" kern="0" dirty="0"/>
              <a:t>nation</a:t>
            </a:r>
            <a:r>
              <a:rPr lang="en-US" kern="0" dirty="0"/>
              <a:t> Israel. </a:t>
            </a:r>
            <a:r>
              <a:rPr lang="en-US" b="1" u="sng" kern="0" dirty="0">
                <a:solidFill>
                  <a:srgbClr val="FFFFCC"/>
                </a:solidFill>
              </a:rPr>
              <a:t>How futile for conservative scholars to ignore that fact and to seek to find literal fulfillment of those prophecies in history or in the church, when those predictions refer to events yet future and have no application whatever to the church</a:t>
            </a:r>
            <a:r>
              <a:rPr lang="en-US" kern="0" dirty="0"/>
              <a:t>.”</a:t>
            </a:r>
          </a:p>
        </p:txBody>
      </p:sp>
    </p:spTree>
    <p:extLst>
      <p:ext uri="{BB962C8B-B14F-4D97-AF65-F5344CB8AC3E}">
        <p14:creationId xmlns:p14="http://schemas.microsoft.com/office/powerpoint/2010/main" val="3474186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algn="just" eaLnBrk="1" hangingPunct="1">
              <a:spcBef>
                <a:spcPts val="0"/>
              </a:spcBef>
              <a:spcAft>
                <a:spcPts val="1200"/>
              </a:spcAft>
              <a:buSzPct val="100000"/>
              <a:buFont typeface="+mj-lt"/>
              <a:buAutoNum type="arabicPeriod" startAt="7"/>
              <a:defRPr/>
            </a:pPr>
            <a:r>
              <a:rPr lang="en-US" sz="3000" kern="0" dirty="0"/>
              <a:t>Church suffers today (John 16:33)</a:t>
            </a:r>
          </a:p>
          <a:p>
            <a:pPr marL="514350" indent="-514350" algn="just" eaLnBrk="1" hangingPunct="1">
              <a:spcBef>
                <a:spcPts val="0"/>
              </a:spcBef>
              <a:spcAft>
                <a:spcPts val="1200"/>
              </a:spcAft>
              <a:buSzPct val="100000"/>
              <a:buFont typeface="+mj-lt"/>
              <a:buAutoNum type="arabicPeriod" startAt="7"/>
              <a:defRPr/>
            </a:pPr>
            <a:r>
              <a:rPr lang="en-US" sz="3000" kern="0" dirty="0"/>
              <a:t>Satanic influence on the Church (Ephes. 4:26-27) </a:t>
            </a:r>
          </a:p>
          <a:p>
            <a:pPr marL="514350" indent="-514350" algn="just" eaLnBrk="1" hangingPunct="1">
              <a:spcBef>
                <a:spcPts val="0"/>
              </a:spcBef>
              <a:spcAft>
                <a:spcPts val="1200"/>
              </a:spcAft>
              <a:buSzPct val="100000"/>
              <a:buFont typeface="+mj-lt"/>
              <a:buAutoNum type="arabicPeriod" startAt="7"/>
              <a:defRPr/>
            </a:pPr>
            <a:r>
              <a:rPr lang="en-US" sz="3000" kern="0" dirty="0"/>
              <a:t>The Times of the Gentiles continue</a:t>
            </a:r>
          </a:p>
          <a:p>
            <a:pPr marL="514350" indent="-514350" algn="just" eaLnBrk="1" hangingPunct="1">
              <a:spcBef>
                <a:spcPts val="0"/>
              </a:spcBef>
              <a:spcAft>
                <a:spcPts val="1200"/>
              </a:spcAft>
              <a:buSzPct val="100000"/>
              <a:buFont typeface="+mj-lt"/>
              <a:buAutoNum type="arabicPeriod" startAt="7"/>
              <a:defRPr/>
            </a:pPr>
            <a:r>
              <a:rPr lang="en-US" sz="3000" b="1" u="sng" kern="0" dirty="0">
                <a:solidFill>
                  <a:srgbClr val="FFFFCC"/>
                </a:solidFill>
              </a:rPr>
              <a:t>NT kingdom references predominantly future</a:t>
            </a:r>
          </a:p>
          <a:p>
            <a:pPr marL="514350" indent="-514350" algn="just" eaLnBrk="1" hangingPunct="1">
              <a:spcBef>
                <a:spcPts val="0"/>
              </a:spcBef>
              <a:spcAft>
                <a:spcPts val="1200"/>
              </a:spcAft>
              <a:buSzPct val="100000"/>
              <a:buFont typeface="+mj-lt"/>
              <a:buAutoNum type="arabicPeriod" startAt="7"/>
              <a:defRPr/>
            </a:pPr>
            <a:r>
              <a:rPr lang="en-US" sz="3000" kern="0" dirty="0"/>
              <a:t>Jesus Christ is never said to be ruling from David’s Throne now</a:t>
            </a:r>
          </a:p>
          <a:p>
            <a:pPr marL="514350" indent="-514350" algn="just" eaLnBrk="1" hangingPunct="1">
              <a:spcBef>
                <a:spcPts val="0"/>
              </a:spcBef>
              <a:spcAft>
                <a:spcPts val="1200"/>
              </a:spcAft>
              <a:buSzPct val="100000"/>
              <a:buFont typeface="+mj-lt"/>
              <a:buAutoNum type="arabicPeriod" startAt="7"/>
              <a:defRPr/>
            </a:pPr>
            <a:r>
              <a:rPr lang="en-US" sz="3000" kern="0" dirty="0"/>
              <a:t>Kingdom miracles (Isa. 35:5-6) are absent today (2 Tim. 4:20)</a:t>
            </a:r>
          </a:p>
          <a:p>
            <a:pPr marL="514350" indent="-514350" algn="just" eaLnBrk="1" hangingPunct="1">
              <a:spcBef>
                <a:spcPts val="0"/>
              </a:spcBef>
              <a:spcAft>
                <a:spcPts val="1200"/>
              </a:spcAft>
              <a:buSzPct val="100000"/>
              <a:buFont typeface="+mj-lt"/>
              <a:buAutoNum type="arabicPeriod" startAt="7"/>
              <a:defRPr/>
            </a:pPr>
            <a:r>
              <a:rPr lang="en-US" sz="3000" kern="0" dirty="0"/>
              <a:t>Kingdom prosperity (Amos 9:11-15) is absent today (Acts 11:28)</a:t>
            </a:r>
          </a:p>
        </p:txBody>
      </p:sp>
    </p:spTree>
    <p:extLst>
      <p:ext uri="{BB962C8B-B14F-4D97-AF65-F5344CB8AC3E}">
        <p14:creationId xmlns:p14="http://schemas.microsoft.com/office/powerpoint/2010/main" val="147830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565311961"/>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005234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algn="just" eaLnBrk="1" hangingPunct="1">
              <a:spcBef>
                <a:spcPts val="0"/>
              </a:spcBef>
              <a:spcAft>
                <a:spcPts val="1200"/>
              </a:spcAft>
              <a:buSzPct val="100000"/>
              <a:buFont typeface="+mj-lt"/>
              <a:buAutoNum type="arabicPeriod" startAt="7"/>
              <a:defRPr/>
            </a:pPr>
            <a:r>
              <a:rPr lang="en-US" sz="3000" kern="0" dirty="0"/>
              <a:t>Church suffers today (John 16:33)</a:t>
            </a:r>
          </a:p>
          <a:p>
            <a:pPr marL="514350" indent="-514350" algn="just" eaLnBrk="1" hangingPunct="1">
              <a:spcBef>
                <a:spcPts val="0"/>
              </a:spcBef>
              <a:spcAft>
                <a:spcPts val="1200"/>
              </a:spcAft>
              <a:buSzPct val="100000"/>
              <a:buFont typeface="+mj-lt"/>
              <a:buAutoNum type="arabicPeriod" startAt="7"/>
              <a:defRPr/>
            </a:pPr>
            <a:r>
              <a:rPr lang="en-US" sz="3000" kern="0" dirty="0"/>
              <a:t>Satanic influence on the Church (Ephes. 4:26-27) </a:t>
            </a:r>
          </a:p>
          <a:p>
            <a:pPr marL="514350" indent="-514350" algn="just" eaLnBrk="1" hangingPunct="1">
              <a:spcBef>
                <a:spcPts val="0"/>
              </a:spcBef>
              <a:spcAft>
                <a:spcPts val="1200"/>
              </a:spcAft>
              <a:buSzPct val="100000"/>
              <a:buFont typeface="+mj-lt"/>
              <a:buAutoNum type="arabicPeriod" startAt="7"/>
              <a:defRPr/>
            </a:pPr>
            <a:r>
              <a:rPr lang="en-US" sz="3000" kern="0" dirty="0"/>
              <a:t>The Times of the Gentiles continue</a:t>
            </a:r>
          </a:p>
          <a:p>
            <a:pPr marL="514350" indent="-514350" algn="just" eaLnBrk="1" hangingPunct="1">
              <a:spcBef>
                <a:spcPts val="0"/>
              </a:spcBef>
              <a:spcAft>
                <a:spcPts val="1200"/>
              </a:spcAft>
              <a:buSzPct val="100000"/>
              <a:buFont typeface="+mj-lt"/>
              <a:buAutoNum type="arabicPeriod" startAt="7"/>
              <a:defRPr/>
            </a:pPr>
            <a:r>
              <a:rPr lang="en-US" sz="3000" kern="0" dirty="0"/>
              <a:t>NT kingdom references predominantly future</a:t>
            </a:r>
          </a:p>
          <a:p>
            <a:pPr marL="514350" indent="-514350" algn="just" eaLnBrk="1" hangingPunct="1">
              <a:spcBef>
                <a:spcPts val="0"/>
              </a:spcBef>
              <a:spcAft>
                <a:spcPts val="1200"/>
              </a:spcAft>
              <a:buSzPct val="100000"/>
              <a:buFont typeface="+mj-lt"/>
              <a:buAutoNum type="arabicPeriod" startAt="7"/>
              <a:defRPr/>
            </a:pPr>
            <a:r>
              <a:rPr lang="en-US" sz="3000" b="1" u="sng" kern="0" dirty="0">
                <a:solidFill>
                  <a:srgbClr val="FFFFCC"/>
                </a:solidFill>
              </a:rPr>
              <a:t>Jesus Christ is never said to be ruling from David’s Throne now</a:t>
            </a:r>
          </a:p>
          <a:p>
            <a:pPr marL="514350" indent="-514350" algn="just" eaLnBrk="1" hangingPunct="1">
              <a:spcBef>
                <a:spcPts val="0"/>
              </a:spcBef>
              <a:spcAft>
                <a:spcPts val="1200"/>
              </a:spcAft>
              <a:buSzPct val="100000"/>
              <a:buFont typeface="+mj-lt"/>
              <a:buAutoNum type="arabicPeriod" startAt="7"/>
              <a:defRPr/>
            </a:pPr>
            <a:r>
              <a:rPr lang="en-US" sz="3000" kern="0" dirty="0"/>
              <a:t>Kingdom miracles (Isa. 35:5-6) are absent today (2 Tim. 4:20)</a:t>
            </a:r>
          </a:p>
          <a:p>
            <a:pPr marL="514350" indent="-514350" algn="just" eaLnBrk="1" hangingPunct="1">
              <a:spcBef>
                <a:spcPts val="0"/>
              </a:spcBef>
              <a:spcAft>
                <a:spcPts val="1200"/>
              </a:spcAft>
              <a:buSzPct val="100000"/>
              <a:buFont typeface="+mj-lt"/>
              <a:buAutoNum type="arabicPeriod" startAt="7"/>
              <a:defRPr/>
            </a:pPr>
            <a:r>
              <a:rPr lang="en-US" sz="3000" kern="0" dirty="0"/>
              <a:t>Kingdom prosperity (Amos 9:11-15) is absent today (Acts 11:28)</a:t>
            </a:r>
          </a:p>
        </p:txBody>
      </p:sp>
    </p:spTree>
    <p:extLst>
      <p:ext uri="{BB962C8B-B14F-4D97-AF65-F5344CB8AC3E}">
        <p14:creationId xmlns:p14="http://schemas.microsoft.com/office/powerpoint/2010/main" val="427693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idx="4294967295"/>
          </p:nvPr>
        </p:nvSpPr>
        <p:spPr>
          <a:xfrm>
            <a:off x="1676400" y="228600"/>
            <a:ext cx="5791200" cy="838200"/>
          </a:xfrm>
        </p:spPr>
        <p:txBody>
          <a:bodyPr/>
          <a:lstStyle/>
          <a:p>
            <a:pPr algn="ctr"/>
            <a:r>
              <a:rPr lang="en-US" altLang="en-US" sz="4000" dirty="0">
                <a:effectLst>
                  <a:outerShdw blurRad="38100" dist="38100" dir="2700000" algn="tl">
                    <a:srgbClr val="000000">
                      <a:alpha val="43137"/>
                    </a:srgbClr>
                  </a:outerShdw>
                </a:effectLst>
              </a:rPr>
              <a:t>Christ’s Three Offices</a:t>
            </a:r>
          </a:p>
        </p:txBody>
      </p:sp>
      <p:sp>
        <p:nvSpPr>
          <p:cNvPr id="6" name="Content Placeholder 5"/>
          <p:cNvSpPr>
            <a:spLocks noGrp="1"/>
          </p:cNvSpPr>
          <p:nvPr>
            <p:ph idx="4294967295"/>
          </p:nvPr>
        </p:nvSpPr>
        <p:spPr>
          <a:xfrm>
            <a:off x="304800" y="1143000"/>
            <a:ext cx="8534400" cy="2895600"/>
          </a:xfrm>
        </p:spPr>
        <p:txBody>
          <a:bodyPr/>
          <a:lstStyle/>
          <a:p>
            <a:pPr marL="463550" indent="-463550" eaLnBrk="1" hangingPunct="1">
              <a:spcBef>
                <a:spcPts val="0"/>
              </a:spcBef>
              <a:spcAft>
                <a:spcPts val="3600"/>
              </a:spcAft>
              <a:buSzPct val="100000"/>
              <a:buFont typeface="+mj-lt"/>
              <a:buAutoNum type="arabicPeriod"/>
              <a:defRPr/>
            </a:pPr>
            <a:r>
              <a:rPr lang="en-US" sz="3600" dirty="0"/>
              <a:t>Prophet – 1</a:t>
            </a:r>
            <a:r>
              <a:rPr lang="en-US" sz="3600" baseline="30000" dirty="0"/>
              <a:t>st</a:t>
            </a:r>
            <a:r>
              <a:rPr lang="en-US" sz="3600" dirty="0"/>
              <a:t> Coming (Matt. 4:17)</a:t>
            </a:r>
          </a:p>
          <a:p>
            <a:pPr marL="463550" indent="-463550" eaLnBrk="1" hangingPunct="1">
              <a:spcBef>
                <a:spcPts val="0"/>
              </a:spcBef>
              <a:spcAft>
                <a:spcPts val="3600"/>
              </a:spcAft>
              <a:buSzPct val="100000"/>
              <a:buFont typeface="+mj-lt"/>
              <a:buAutoNum type="arabicPeriod"/>
              <a:defRPr/>
            </a:pPr>
            <a:r>
              <a:rPr lang="en-US" sz="3600" dirty="0"/>
              <a:t>Priest – Present Session (Heb. 4:15)</a:t>
            </a:r>
          </a:p>
          <a:p>
            <a:pPr marL="463550" indent="-463550" eaLnBrk="1" hangingPunct="1">
              <a:spcBef>
                <a:spcPts val="0"/>
              </a:spcBef>
              <a:spcAft>
                <a:spcPts val="3600"/>
              </a:spcAft>
              <a:buSzPct val="100000"/>
              <a:buFont typeface="+mj-lt"/>
              <a:buAutoNum type="arabicPeriod"/>
              <a:defRPr/>
            </a:pPr>
            <a:r>
              <a:rPr lang="en-US" sz="3600" dirty="0"/>
              <a:t> King – 2</a:t>
            </a:r>
            <a:r>
              <a:rPr lang="en-US" sz="3600" baseline="30000" dirty="0"/>
              <a:t>nd</a:t>
            </a:r>
            <a:r>
              <a:rPr lang="en-US" sz="3600" dirty="0"/>
              <a:t> Coming (Isa. 9:6-7; Matt. 25:31)</a:t>
            </a:r>
          </a:p>
        </p:txBody>
      </p:sp>
      <p:pic>
        <p:nvPicPr>
          <p:cNvPr id="5"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5814" y="3962400"/>
            <a:ext cx="2025786" cy="2743200"/>
          </a:xfrm>
          <a:prstGeom prst="rect">
            <a:avLst/>
          </a:prstGeom>
          <a:noFill/>
          <a:ln w="9525">
            <a:noFill/>
            <a:miter lim="800000"/>
            <a:headEnd/>
            <a:tailEnd/>
          </a:ln>
          <a:effectLst/>
        </p:spPr>
      </p:pic>
    </p:spTree>
    <p:extLst>
      <p:ext uri="{BB962C8B-B14F-4D97-AF65-F5344CB8AC3E}">
        <p14:creationId xmlns:p14="http://schemas.microsoft.com/office/powerpoint/2010/main" val="24958725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algn="just" eaLnBrk="1" hangingPunct="1">
              <a:spcBef>
                <a:spcPts val="0"/>
              </a:spcBef>
              <a:spcAft>
                <a:spcPts val="1200"/>
              </a:spcAft>
              <a:buSzPct val="100000"/>
              <a:buFont typeface="+mj-lt"/>
              <a:buAutoNum type="arabicPeriod" startAt="7"/>
              <a:defRPr/>
            </a:pPr>
            <a:r>
              <a:rPr lang="en-US" sz="3000" kern="0" dirty="0"/>
              <a:t>Church suffers today (John 16:33)</a:t>
            </a:r>
          </a:p>
          <a:p>
            <a:pPr marL="514350" indent="-514350" algn="just" eaLnBrk="1" hangingPunct="1">
              <a:spcBef>
                <a:spcPts val="0"/>
              </a:spcBef>
              <a:spcAft>
                <a:spcPts val="1200"/>
              </a:spcAft>
              <a:buSzPct val="100000"/>
              <a:buFont typeface="+mj-lt"/>
              <a:buAutoNum type="arabicPeriod" startAt="7"/>
              <a:defRPr/>
            </a:pPr>
            <a:r>
              <a:rPr lang="en-US" sz="3000" kern="0" dirty="0"/>
              <a:t>Satanic influence on the Church (Ephes. 4:26-27) </a:t>
            </a:r>
          </a:p>
          <a:p>
            <a:pPr marL="514350" indent="-514350" algn="just" eaLnBrk="1" hangingPunct="1">
              <a:spcBef>
                <a:spcPts val="0"/>
              </a:spcBef>
              <a:spcAft>
                <a:spcPts val="1200"/>
              </a:spcAft>
              <a:buSzPct val="100000"/>
              <a:buFont typeface="+mj-lt"/>
              <a:buAutoNum type="arabicPeriod" startAt="7"/>
              <a:defRPr/>
            </a:pPr>
            <a:r>
              <a:rPr lang="en-US" sz="3000" kern="0" dirty="0"/>
              <a:t>The Times of the Gentiles continue</a:t>
            </a:r>
          </a:p>
          <a:p>
            <a:pPr marL="514350" indent="-514350" algn="just" eaLnBrk="1" hangingPunct="1">
              <a:spcBef>
                <a:spcPts val="0"/>
              </a:spcBef>
              <a:spcAft>
                <a:spcPts val="1200"/>
              </a:spcAft>
              <a:buSzPct val="100000"/>
              <a:buFont typeface="+mj-lt"/>
              <a:buAutoNum type="arabicPeriod" startAt="7"/>
              <a:defRPr/>
            </a:pPr>
            <a:r>
              <a:rPr lang="en-US" sz="3000" kern="0" dirty="0"/>
              <a:t>NT kingdom references predominantly future</a:t>
            </a:r>
          </a:p>
          <a:p>
            <a:pPr marL="514350" indent="-514350" algn="just" eaLnBrk="1" hangingPunct="1">
              <a:spcBef>
                <a:spcPts val="0"/>
              </a:spcBef>
              <a:spcAft>
                <a:spcPts val="1200"/>
              </a:spcAft>
              <a:buSzPct val="100000"/>
              <a:buFont typeface="+mj-lt"/>
              <a:buAutoNum type="arabicPeriod" startAt="7"/>
              <a:defRPr/>
            </a:pPr>
            <a:r>
              <a:rPr lang="en-US" sz="3000" kern="0" dirty="0"/>
              <a:t>Jesus Christ is never said to be ruling from David’s Throne now</a:t>
            </a:r>
          </a:p>
          <a:p>
            <a:pPr marL="514350" indent="-514350" algn="just" eaLnBrk="1" hangingPunct="1">
              <a:spcBef>
                <a:spcPts val="0"/>
              </a:spcBef>
              <a:spcAft>
                <a:spcPts val="1200"/>
              </a:spcAft>
              <a:buSzPct val="100000"/>
              <a:buFont typeface="+mj-lt"/>
              <a:buAutoNum type="arabicPeriod" startAt="7"/>
              <a:defRPr/>
            </a:pPr>
            <a:r>
              <a:rPr lang="en-US" sz="3000" b="1" u="sng" kern="0" dirty="0">
                <a:solidFill>
                  <a:srgbClr val="FFFFCC"/>
                </a:solidFill>
              </a:rPr>
              <a:t>Kingdom miracles (Isa. 35:5-6) are absent today (2 Tim. 4:20)</a:t>
            </a:r>
          </a:p>
          <a:p>
            <a:pPr marL="514350" indent="-514350" algn="just" eaLnBrk="1" hangingPunct="1">
              <a:spcBef>
                <a:spcPts val="0"/>
              </a:spcBef>
              <a:spcAft>
                <a:spcPts val="1200"/>
              </a:spcAft>
              <a:buSzPct val="100000"/>
              <a:buFont typeface="+mj-lt"/>
              <a:buAutoNum type="arabicPeriod" startAt="7"/>
              <a:defRPr/>
            </a:pPr>
            <a:r>
              <a:rPr lang="en-US" sz="3000" kern="0" dirty="0"/>
              <a:t>Kingdom prosperity (Amos 9:11-15) is absent today (Acts 11:28)</a:t>
            </a:r>
          </a:p>
        </p:txBody>
      </p:sp>
    </p:spTree>
    <p:extLst>
      <p:ext uri="{BB962C8B-B14F-4D97-AF65-F5344CB8AC3E}">
        <p14:creationId xmlns:p14="http://schemas.microsoft.com/office/powerpoint/2010/main" val="846870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900238" y="228600"/>
            <a:ext cx="5343525" cy="8382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228600" y="1143000"/>
            <a:ext cx="8115300" cy="5257800"/>
          </a:xfrm>
        </p:spPr>
        <p:txBody>
          <a:bodyPr/>
          <a:lstStyle/>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Galatians (A.D. 49)</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1‒2 Thessalonians (A.D. 51)</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1‒2 Corinthians (A.D. 56)</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Romans (A.D. 57)</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1 Timothy, Titus (A.D. 62‒66)</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2 Timothy (A.D. 67)</a:t>
            </a:r>
          </a:p>
          <a:p>
            <a:pPr marL="642938" indent="-642938">
              <a:spcBef>
                <a:spcPts val="0"/>
              </a:spcBef>
              <a:spcAft>
                <a:spcPts val="900"/>
              </a:spcAft>
              <a:buSzPct val="100000"/>
              <a:buFont typeface="Wingdings" panose="05000000000000000000" pitchFamily="2" charset="2"/>
              <a:buAutoNum type="arabicPeriod"/>
              <a:defRPr/>
            </a:pPr>
            <a:endParaRPr lang="en-US" sz="2700" dirty="0">
              <a:effectLst>
                <a:outerShdw blurRad="38100" dist="38100" dir="2700000" algn="tl">
                  <a:srgbClr val="000000">
                    <a:alpha val="43137"/>
                  </a:srgbClr>
                </a:outerShdw>
              </a:effectLst>
              <a:cs typeface="Calibri" panose="020F0502020204030204" pitchFamily="34" charset="0"/>
            </a:endParaRPr>
          </a:p>
          <a:p>
            <a:pPr marL="457200" indent="-457200">
              <a:spcBef>
                <a:spcPts val="0"/>
              </a:spcBef>
              <a:spcAft>
                <a:spcPts val="900"/>
              </a:spcAft>
              <a:buSzPct val="100000"/>
              <a:buFont typeface="Wingdings" panose="05000000000000000000" pitchFamily="2" charset="2"/>
              <a:buAutoNum type="arabicPeriod"/>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0" y="1657350"/>
            <a:ext cx="17287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596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900238" y="228600"/>
            <a:ext cx="5343525" cy="8382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228600" y="1143000"/>
            <a:ext cx="8115300" cy="5257800"/>
          </a:xfrm>
        </p:spPr>
        <p:txBody>
          <a:bodyPr/>
          <a:lstStyle/>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Galatians (A.D. 49)</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1‒2 Thessalonians (A.D. 51)</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1‒2 Corinthians (A.D. 56)</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Romans (A.D. 57)</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1 Timothy, Titus (A.D. 62‒66)</a:t>
            </a:r>
          </a:p>
          <a:p>
            <a:pPr marL="685800" indent="-685800">
              <a:spcBef>
                <a:spcPts val="0"/>
              </a:spcBef>
              <a:spcAft>
                <a:spcPts val="900"/>
              </a:spcAft>
              <a:buSzPct val="100000"/>
              <a:buFont typeface="Wingdings" panose="05000000000000000000" pitchFamily="2" charset="2"/>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2 Timothy (A.D. 67)</a:t>
            </a:r>
          </a:p>
          <a:p>
            <a:pPr marL="642938" indent="-642938">
              <a:spcBef>
                <a:spcPts val="0"/>
              </a:spcBef>
              <a:spcAft>
                <a:spcPts val="900"/>
              </a:spcAft>
              <a:buSzPct val="100000"/>
              <a:buFont typeface="Wingdings" panose="05000000000000000000" pitchFamily="2" charset="2"/>
              <a:buAutoNum type="arabicPeriod"/>
              <a:defRPr/>
            </a:pPr>
            <a:endParaRPr lang="en-US" sz="2700" dirty="0">
              <a:effectLst>
                <a:outerShdw blurRad="38100" dist="38100" dir="2700000" algn="tl">
                  <a:srgbClr val="000000">
                    <a:alpha val="43137"/>
                  </a:srgbClr>
                </a:outerShdw>
              </a:effectLst>
              <a:cs typeface="Calibri" panose="020F0502020204030204" pitchFamily="34" charset="0"/>
            </a:endParaRPr>
          </a:p>
          <a:p>
            <a:pPr marL="457200" indent="-457200">
              <a:spcBef>
                <a:spcPts val="0"/>
              </a:spcBef>
              <a:spcAft>
                <a:spcPts val="900"/>
              </a:spcAft>
              <a:buSzPct val="100000"/>
              <a:buFont typeface="Wingdings" panose="05000000000000000000" pitchFamily="2" charset="2"/>
              <a:buAutoNum type="arabicPeriod"/>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0" y="1657350"/>
            <a:ext cx="17287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59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algn="just" eaLnBrk="1" hangingPunct="1">
              <a:spcBef>
                <a:spcPts val="0"/>
              </a:spcBef>
              <a:spcAft>
                <a:spcPts val="1200"/>
              </a:spcAft>
              <a:buSzPct val="100000"/>
              <a:buFont typeface="+mj-lt"/>
              <a:buAutoNum type="arabicPeriod" startAt="7"/>
              <a:defRPr/>
            </a:pPr>
            <a:r>
              <a:rPr lang="en-US" sz="3000" kern="0" dirty="0"/>
              <a:t>Church suffers today (John 16:33)</a:t>
            </a:r>
          </a:p>
          <a:p>
            <a:pPr marL="514350" indent="-514350" algn="just" eaLnBrk="1" hangingPunct="1">
              <a:spcBef>
                <a:spcPts val="0"/>
              </a:spcBef>
              <a:spcAft>
                <a:spcPts val="1200"/>
              </a:spcAft>
              <a:buSzPct val="100000"/>
              <a:buFont typeface="+mj-lt"/>
              <a:buAutoNum type="arabicPeriod" startAt="7"/>
              <a:defRPr/>
            </a:pPr>
            <a:r>
              <a:rPr lang="en-US" sz="3000" kern="0" dirty="0"/>
              <a:t>Satanic influence on the Church (Ephes. 4:26-27) </a:t>
            </a:r>
          </a:p>
          <a:p>
            <a:pPr marL="514350" indent="-514350" algn="just" eaLnBrk="1" hangingPunct="1">
              <a:spcBef>
                <a:spcPts val="0"/>
              </a:spcBef>
              <a:spcAft>
                <a:spcPts val="1200"/>
              </a:spcAft>
              <a:buSzPct val="100000"/>
              <a:buFont typeface="+mj-lt"/>
              <a:buAutoNum type="arabicPeriod" startAt="7"/>
              <a:defRPr/>
            </a:pPr>
            <a:r>
              <a:rPr lang="en-US" sz="3000" kern="0" dirty="0"/>
              <a:t>The Times of the Gentiles continue</a:t>
            </a:r>
          </a:p>
          <a:p>
            <a:pPr marL="514350" indent="-514350" algn="just" eaLnBrk="1" hangingPunct="1">
              <a:spcBef>
                <a:spcPts val="0"/>
              </a:spcBef>
              <a:spcAft>
                <a:spcPts val="1200"/>
              </a:spcAft>
              <a:buSzPct val="100000"/>
              <a:buFont typeface="+mj-lt"/>
              <a:buAutoNum type="arabicPeriod" startAt="7"/>
              <a:defRPr/>
            </a:pPr>
            <a:r>
              <a:rPr lang="en-US" sz="3000" kern="0" dirty="0"/>
              <a:t>NT kingdom references predominantly future</a:t>
            </a:r>
          </a:p>
          <a:p>
            <a:pPr marL="514350" indent="-514350" algn="just" eaLnBrk="1" hangingPunct="1">
              <a:spcBef>
                <a:spcPts val="0"/>
              </a:spcBef>
              <a:spcAft>
                <a:spcPts val="1200"/>
              </a:spcAft>
              <a:buSzPct val="100000"/>
              <a:buFont typeface="+mj-lt"/>
              <a:buAutoNum type="arabicPeriod" startAt="7"/>
              <a:defRPr/>
            </a:pPr>
            <a:r>
              <a:rPr lang="en-US" sz="3000" kern="0" dirty="0"/>
              <a:t>Jesus Christ is never said to be ruling from David’s Throne now</a:t>
            </a:r>
          </a:p>
          <a:p>
            <a:pPr marL="514350" indent="-514350" algn="just" eaLnBrk="1" hangingPunct="1">
              <a:spcBef>
                <a:spcPts val="0"/>
              </a:spcBef>
              <a:spcAft>
                <a:spcPts val="1200"/>
              </a:spcAft>
              <a:buSzPct val="100000"/>
              <a:buFont typeface="+mj-lt"/>
              <a:buAutoNum type="arabicPeriod" startAt="7"/>
              <a:defRPr/>
            </a:pPr>
            <a:r>
              <a:rPr lang="en-US" sz="3000" kern="0" dirty="0"/>
              <a:t>Kingdom miracles (Isa. 35:5-6) are absent today (2 Tim. 4:20)</a:t>
            </a:r>
          </a:p>
          <a:p>
            <a:pPr marL="514350" indent="-514350" algn="just" eaLnBrk="1" hangingPunct="1">
              <a:spcBef>
                <a:spcPts val="0"/>
              </a:spcBef>
              <a:spcAft>
                <a:spcPts val="1200"/>
              </a:spcAft>
              <a:buSzPct val="100000"/>
              <a:buFont typeface="+mj-lt"/>
              <a:buAutoNum type="arabicPeriod" startAt="7"/>
              <a:defRPr/>
            </a:pPr>
            <a:r>
              <a:rPr lang="en-US" sz="3000" b="1" u="sng" kern="0" dirty="0">
                <a:solidFill>
                  <a:srgbClr val="FFFFCC"/>
                </a:solidFill>
              </a:rPr>
              <a:t>Kingdom prosperity (Amos 9:11-15) is absent today (Acts 11:28)</a:t>
            </a:r>
          </a:p>
        </p:txBody>
      </p:sp>
    </p:spTree>
    <p:extLst>
      <p:ext uri="{BB962C8B-B14F-4D97-AF65-F5344CB8AC3E}">
        <p14:creationId xmlns:p14="http://schemas.microsoft.com/office/powerpoint/2010/main" val="4106774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4724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1209798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5382281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3708073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2038524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78133318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22664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FBFEA-977D-486F-B82C-93B5DA3C96FF}"/>
              </a:ext>
            </a:extLst>
          </p:cNvPr>
          <p:cNvSpPr>
            <a:spLocks noGrp="1"/>
          </p:cNvSpPr>
          <p:nvPr>
            <p:ph type="title"/>
          </p:nvPr>
        </p:nvSpPr>
        <p:spPr>
          <a:xfrm>
            <a:off x="685800" y="2857500"/>
            <a:ext cx="7772400" cy="1143000"/>
          </a:xfrm>
        </p:spPr>
        <p:txBody>
          <a:bodyPr/>
          <a:lstStyle/>
          <a:p>
            <a:pPr algn="ctr"/>
            <a:r>
              <a:rPr lang="en-US" dirty="0"/>
              <a:t>PLAN IS TO STOP HERE</a:t>
            </a:r>
          </a:p>
        </p:txBody>
      </p:sp>
    </p:spTree>
    <p:extLst>
      <p:ext uri="{BB962C8B-B14F-4D97-AF65-F5344CB8AC3E}">
        <p14:creationId xmlns:p14="http://schemas.microsoft.com/office/powerpoint/2010/main" val="33533906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4724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9936274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B15BE9-F6D6-4182-B7B2-B5F453AD59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44" y="100295"/>
            <a:ext cx="8937511" cy="6657409"/>
          </a:xfrm>
          <a:prstGeom prst="rect">
            <a:avLst/>
          </a:prstGeom>
        </p:spPr>
      </p:pic>
      <p:sp>
        <p:nvSpPr>
          <p:cNvPr id="5" name="Subtitle 3"/>
          <p:cNvSpPr txBox="1">
            <a:spLocks/>
          </p:cNvSpPr>
          <p:nvPr/>
        </p:nvSpPr>
        <p:spPr bwMode="auto">
          <a:xfrm>
            <a:off x="228600" y="76201"/>
            <a:ext cx="8686800" cy="3962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kern="0" dirty="0">
                <a:solidFill>
                  <a:srgbClr val="00FFFF"/>
                </a:solidFill>
                <a:effectLst>
                  <a:outerShdw blurRad="38100" dist="38100" dir="2700000" algn="tl">
                    <a:srgbClr val="000000">
                      <a:alpha val="43137"/>
                    </a:srgbClr>
                  </a:outerShdw>
                </a:effectLst>
                <a:ea typeface="+mj-ea"/>
                <a:cs typeface="+mj-cs"/>
              </a:rPr>
              <a:t>Exodus 19:5-6</a:t>
            </a:r>
          </a:p>
          <a:p>
            <a:pPr marL="0" indent="0" algn="just">
              <a:buNone/>
              <a:defRPr/>
            </a:pPr>
            <a:r>
              <a:rPr lang="en-US" kern="0" dirty="0">
                <a:effectLst>
                  <a:outerShdw blurRad="38100" dist="38100" dir="2700000" algn="tl">
                    <a:srgbClr val="000000">
                      <a:alpha val="43137"/>
                    </a:srgbClr>
                  </a:outerShdw>
                </a:effectLst>
              </a:rPr>
              <a:t>“Now then, </a:t>
            </a:r>
            <a:r>
              <a:rPr lang="en-US" b="1" u="sng" dirty="0">
                <a:solidFill>
                  <a:srgbClr val="FFFFCC"/>
                </a:solidFill>
                <a:effectLst>
                  <a:outerShdw blurRad="38100" dist="38100" dir="2700000" algn="tl">
                    <a:srgbClr val="000000">
                      <a:alpha val="43137"/>
                    </a:srgbClr>
                  </a:outerShdw>
                </a:effectLst>
              </a:rPr>
              <a:t>if</a:t>
            </a:r>
            <a:r>
              <a:rPr lang="en-US" kern="0" dirty="0">
                <a:effectLst>
                  <a:outerShdw blurRad="38100" dist="38100" dir="2700000" algn="tl">
                    <a:srgbClr val="000000">
                      <a:alpha val="43137"/>
                    </a:srgbClr>
                  </a:outerShdw>
                </a:effectLst>
              </a:rPr>
              <a:t> you will indeed obey My voice and keep My covenant, </a:t>
            </a:r>
            <a:r>
              <a:rPr lang="en-US" b="1" u="sng" dirty="0">
                <a:solidFill>
                  <a:srgbClr val="FFFFCC"/>
                </a:solidFill>
                <a:effectLst>
                  <a:outerShdw blurRad="38100" dist="38100" dir="2700000" algn="tl">
                    <a:srgbClr val="000000">
                      <a:alpha val="43137"/>
                    </a:srgbClr>
                  </a:outerShdw>
                </a:effectLst>
              </a:rPr>
              <a:t>then</a:t>
            </a:r>
            <a:r>
              <a:rPr lang="en-US" kern="0" dirty="0">
                <a:effectLst>
                  <a:outerShdw blurRad="38100" dist="38100" dir="2700000" algn="tl">
                    <a:srgbClr val="000000">
                      <a:alpha val="43137"/>
                    </a:srgbClr>
                  </a:outerShdw>
                </a:effectLst>
              </a:rPr>
              <a:t> you shall be My own possession among all the peoples, for all the earth is Mine; and you shall be to Me a </a:t>
            </a:r>
            <a:r>
              <a:rPr lang="en-US" b="1" u="sng" dirty="0">
                <a:solidFill>
                  <a:srgbClr val="FFFFCC"/>
                </a:solidFill>
                <a:effectLst>
                  <a:outerShdw blurRad="38100" dist="38100" dir="2700000" algn="tl">
                    <a:srgbClr val="000000">
                      <a:alpha val="43137"/>
                    </a:srgbClr>
                  </a:outerShdw>
                </a:effectLst>
              </a:rPr>
              <a:t>kingdom</a:t>
            </a:r>
            <a:r>
              <a:rPr lang="en-US" kern="0" dirty="0">
                <a:effectLst>
                  <a:outerShdw blurRad="38100" dist="38100" dir="2700000" algn="tl">
                    <a:srgbClr val="000000">
                      <a:alpha val="43137"/>
                    </a:srgbClr>
                  </a:outerShdw>
                </a:effectLst>
              </a:rPr>
              <a:t> of priests and a holy nation.’ These are the words that you shall speak to the sons of Israel.”</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733800"/>
            <a:ext cx="2047875" cy="1371600"/>
          </a:xfrm>
          <a:prstGeom prst="rect">
            <a:avLst/>
          </a:prstGeom>
          <a:noFill/>
          <a:ln w="9525">
            <a:noFill/>
            <a:miter lim="800000"/>
            <a:headEnd/>
            <a:tailEnd/>
          </a:ln>
        </p:spPr>
      </p:pic>
    </p:spTree>
    <p:extLst>
      <p:ext uri="{BB962C8B-B14F-4D97-AF65-F5344CB8AC3E}">
        <p14:creationId xmlns:p14="http://schemas.microsoft.com/office/powerpoint/2010/main" val="22906299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DA91FE-F57A-4D94-A283-F701009B40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44" y="100295"/>
            <a:ext cx="8937511" cy="6657409"/>
          </a:xfrm>
          <a:prstGeom prst="rect">
            <a:avLst/>
          </a:prstGeom>
        </p:spPr>
      </p:pic>
      <p:sp>
        <p:nvSpPr>
          <p:cNvPr id="5" name="Subtitle 3"/>
          <p:cNvSpPr txBox="1">
            <a:spLocks/>
          </p:cNvSpPr>
          <p:nvPr/>
        </p:nvSpPr>
        <p:spPr bwMode="auto">
          <a:xfrm>
            <a:off x="228600" y="152401"/>
            <a:ext cx="8686800" cy="3352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Deuteronomy 17:15 </a:t>
            </a:r>
          </a:p>
          <a:p>
            <a:pPr marL="0" lvl="0" indent="0" algn="just" eaLnBrk="1" hangingPunct="1">
              <a:spcBef>
                <a:spcPct val="0"/>
              </a:spcBef>
              <a:spcAft>
                <a:spcPts val="1200"/>
              </a:spcAft>
              <a:buClrTx/>
              <a:buSzTx/>
              <a:buNone/>
            </a:pPr>
            <a:r>
              <a:rPr lang="en-US" dirty="0">
                <a:solidFill>
                  <a:srgbClr val="FFFFFF"/>
                </a:solidFill>
                <a:effectLst>
                  <a:outerShdw blurRad="38100" dist="38100" dir="2700000" algn="tl">
                    <a:srgbClr val="000000">
                      <a:alpha val="43137"/>
                    </a:srgbClr>
                  </a:outerShdw>
                </a:effectLst>
                <a:cs typeface="Arial" charset="0"/>
              </a:rPr>
              <a:t>“</a:t>
            </a:r>
            <a:r>
              <a:rPr lang="en-US" b="1" u="sng" dirty="0">
                <a:solidFill>
                  <a:srgbClr val="FFFFCC"/>
                </a:solidFill>
                <a:effectLst>
                  <a:outerShdw blurRad="38100" dist="38100" dir="2700000" algn="tl">
                    <a:srgbClr val="000000">
                      <a:alpha val="43137"/>
                    </a:srgbClr>
                  </a:outerShdw>
                </a:effectLst>
                <a:cs typeface="Arial" charset="0"/>
              </a:rPr>
              <a:t>you shall surely set a king over you whom the </a:t>
            </a:r>
            <a:r>
              <a:rPr lang="en-US" b="1" u="sng" cap="small" dirty="0">
                <a:solidFill>
                  <a:srgbClr val="FFFFCC"/>
                </a:solidFill>
                <a:effectLst>
                  <a:outerShdw blurRad="38100" dist="38100" dir="2700000" algn="tl">
                    <a:srgbClr val="000000">
                      <a:alpha val="43137"/>
                    </a:srgbClr>
                  </a:outerShdw>
                </a:effectLst>
                <a:cs typeface="Arial" charset="0"/>
              </a:rPr>
              <a:t>Lord</a:t>
            </a:r>
            <a:r>
              <a:rPr lang="en-US" b="1" u="sng" dirty="0">
                <a:solidFill>
                  <a:srgbClr val="FFFFCC"/>
                </a:solidFill>
                <a:effectLst>
                  <a:outerShdw blurRad="38100" dist="38100" dir="2700000" algn="tl">
                    <a:srgbClr val="000000">
                      <a:alpha val="43137"/>
                    </a:srgbClr>
                  </a:outerShdw>
                </a:effectLst>
                <a:cs typeface="Arial" charset="0"/>
              </a:rPr>
              <a:t> your God chooses</a:t>
            </a:r>
            <a:r>
              <a:rPr lang="en-US" dirty="0">
                <a:solidFill>
                  <a:srgbClr val="FFFFFF"/>
                </a:solidFill>
                <a:effectLst>
                  <a:outerShdw blurRad="38100" dist="38100" dir="2700000" algn="tl">
                    <a:srgbClr val="000000">
                      <a:alpha val="43137"/>
                    </a:srgbClr>
                  </a:outerShdw>
                </a:effectLst>
                <a:cs typeface="Arial" charset="0"/>
              </a:rPr>
              <a:t>, </a:t>
            </a:r>
            <a:r>
              <a:rPr lang="en-US" i="1" dirty="0">
                <a:solidFill>
                  <a:srgbClr val="FFFFFF"/>
                </a:solidFill>
                <a:effectLst>
                  <a:outerShdw blurRad="38100" dist="38100" dir="2700000" algn="tl">
                    <a:srgbClr val="000000">
                      <a:alpha val="43137"/>
                    </a:srgbClr>
                  </a:outerShdw>
                </a:effectLst>
                <a:cs typeface="Arial" charset="0"/>
              </a:rPr>
              <a:t>one</a:t>
            </a:r>
            <a:r>
              <a:rPr lang="en-US" dirty="0">
                <a:solidFill>
                  <a:srgbClr val="FFFFFF"/>
                </a:solidFill>
                <a:effectLst>
                  <a:outerShdw blurRad="38100" dist="38100" dir="2700000" algn="tl">
                    <a:srgbClr val="000000">
                      <a:alpha val="43137"/>
                    </a:srgbClr>
                  </a:outerShdw>
                </a:effectLst>
                <a:cs typeface="Arial" charset="0"/>
              </a:rPr>
              <a:t> from among your countrymen you shall set as king over yourselves; you may not put a foreigner over yourselves who is not your countryman.</a:t>
            </a:r>
            <a:r>
              <a:rPr lang="en-US" altLang="en-US" dirty="0">
                <a:solidFill>
                  <a:srgbClr val="FFFFFF"/>
                </a:solidFill>
                <a:effectLst>
                  <a:outerShdw blurRad="38100" dist="38100" dir="2700000" algn="tl">
                    <a:srgbClr val="000000">
                      <a:alpha val="43137"/>
                    </a:srgbClr>
                  </a:outerShdw>
                </a:effectLst>
                <a:cs typeface="Arial" charset="0"/>
              </a:rPr>
              <a:t>”</a:t>
            </a:r>
          </a:p>
        </p:txBody>
      </p:sp>
      <p:pic>
        <p:nvPicPr>
          <p:cNvPr id="7" name="Picture 2" descr="http://3.bp.blogspot.com/-QEkPt30fRNQ/US-EfJsZfRI/AAAAAAAASK4/JnP_SUUHRas/s1600/a.jpg">
            <a:extLst>
              <a:ext uri="{FF2B5EF4-FFF2-40B4-BE49-F238E27FC236}">
                <a16:creationId xmlns:a16="http://schemas.microsoft.com/office/drawing/2014/main" id="{C10EA790-9AB2-4F29-8A85-3B305EE36981}"/>
              </a:ext>
            </a:extLst>
          </p:cNvPr>
          <p:cNvPicPr>
            <a:picLocks noChangeAspect="1" noChangeArrowheads="1"/>
          </p:cNvPicPr>
          <p:nvPr/>
        </p:nvPicPr>
        <p:blipFill>
          <a:blip r:embed="rId3" cstate="print"/>
          <a:srcRect/>
          <a:stretch>
            <a:fillRect/>
          </a:stretch>
        </p:blipFill>
        <p:spPr bwMode="auto">
          <a:xfrm>
            <a:off x="3548063" y="3733800"/>
            <a:ext cx="2047875" cy="1371600"/>
          </a:xfrm>
          <a:prstGeom prst="rect">
            <a:avLst/>
          </a:prstGeom>
          <a:noFill/>
          <a:ln w="9525">
            <a:noFill/>
            <a:miter lim="800000"/>
            <a:headEnd/>
            <a:tailEnd/>
          </a:ln>
        </p:spPr>
      </p:pic>
    </p:spTree>
    <p:extLst>
      <p:ext uri="{BB962C8B-B14F-4D97-AF65-F5344CB8AC3E}">
        <p14:creationId xmlns:p14="http://schemas.microsoft.com/office/powerpoint/2010/main" val="14248195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96ACD-90C9-4BEE-AFD8-BF76DD2F2B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44" y="100295"/>
            <a:ext cx="8937511" cy="6657409"/>
          </a:xfrm>
          <a:prstGeom prst="rect">
            <a:avLst/>
          </a:prstGeom>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23:37-39 (NASB)</a:t>
            </a:r>
          </a:p>
          <a:p>
            <a:pPr algn="just">
              <a:spcBef>
                <a:spcPts val="600"/>
              </a:spcBef>
              <a:spcAft>
                <a:spcPts val="600"/>
              </a:spcAft>
            </a:pPr>
            <a:r>
              <a:rPr lang="en-US" altLang="en-US" sz="31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Jerusalem, Jerusalem, who kills the prophets and stones those who are sent to her! How often I wanted to gather your children together, the way a hen gathers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rPr>
              <a:t>!</a:t>
            </a:r>
            <a:r>
              <a:rPr lang="en-US" sz="3100" dirty="0">
                <a:effectLst>
                  <a:outerShdw blurRad="38100" dist="38100" dir="2700000" algn="tl">
                    <a:srgbClr val="000000">
                      <a:alpha val="43137"/>
                    </a:srgbClr>
                  </a:outerShdw>
                </a:effectLst>
                <a:latin typeface="Calibri" panose="020F0502020204030204" pitchFamily="34" charset="0"/>
              </a:rPr>
              <a:t>”</a:t>
            </a:r>
            <a:endParaRPr lang="en-US" altLang="en-US" sz="31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7356844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42681350"/>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2nd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2192974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495617480"/>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2nd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sng" kern="1200" dirty="0">
                          <a:solidFill>
                            <a:srgbClr val="0000CC"/>
                          </a:solidFill>
                          <a:latin typeface="Calibri" panose="020F0502020204030204" pitchFamily="34" charset="0"/>
                          <a:ea typeface="+mn-ea"/>
                          <a:cs typeface="+mn-cs"/>
                        </a:rPr>
                        <a:t>Gen 12</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solidFill>
                      <a:srgbClr val="FFFFCC"/>
                    </a:solidFill>
                  </a:tcPr>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1097443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7253" y="762000"/>
            <a:ext cx="8069495" cy="5943600"/>
          </a:xfrm>
          <a:prstGeom prst="rect">
            <a:avLst/>
          </a:prstGeom>
        </p:spPr>
      </p:pic>
      <p:sp>
        <p:nvSpPr>
          <p:cNvPr id="3" name="TextBox 2"/>
          <p:cNvSpPr txBox="1"/>
          <p:nvPr/>
        </p:nvSpPr>
        <p:spPr>
          <a:xfrm>
            <a:off x="1562100" y="76200"/>
            <a:ext cx="6019800" cy="646331"/>
          </a:xfrm>
          <a:prstGeom prst="rect">
            <a:avLst/>
          </a:prstGeom>
          <a:noFill/>
        </p:spPr>
        <p:txBody>
          <a:bodyPr wrap="square" rtlCol="0">
            <a:spAutoFit/>
          </a:bodyPr>
          <a:lstStyle/>
          <a:p>
            <a:pPr algn="ct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Joshua 24:2-3</a:t>
            </a:r>
          </a:p>
        </p:txBody>
      </p:sp>
    </p:spTree>
    <p:extLst>
      <p:ext uri="{BB962C8B-B14F-4D97-AF65-F5344CB8AC3E}">
        <p14:creationId xmlns:p14="http://schemas.microsoft.com/office/powerpoint/2010/main" val="22404745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2nd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188632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886330919"/>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2nd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sng" kern="1200" dirty="0">
                          <a:solidFill>
                            <a:srgbClr val="0000CC"/>
                          </a:solidFill>
                          <a:latin typeface="Calibri" panose="020F0502020204030204" pitchFamily="34" charset="0"/>
                          <a:ea typeface="+mn-ea"/>
                          <a:cs typeface="+mn-cs"/>
                        </a:rPr>
                        <a:t>Parties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solidFill>
                      <a:srgbClr val="FFFFCC"/>
                    </a:solidFill>
                  </a:tcPr>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202779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7875764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89603381"/>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148065209"/>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2nd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sng" kern="1200" dirty="0">
                          <a:solidFill>
                            <a:srgbClr val="0000CC"/>
                          </a:solidFill>
                          <a:latin typeface="Calibri" panose="020F0502020204030204" pitchFamily="34" charset="0"/>
                          <a:ea typeface="+mn-ea"/>
                          <a:cs typeface="+mn-cs"/>
                        </a:rPr>
                        <a:t>Political</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solidFill>
                      <a:srgbClr val="FFFFCC"/>
                    </a:solidFill>
                  </a:tcPr>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8307104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714FB-68AB-4D94-AF7E-67EA8D118717}"/>
              </a:ext>
            </a:extLst>
          </p:cNvPr>
          <p:cNvPicPr>
            <a:picLocks noChangeAspect="1"/>
          </p:cNvPicPr>
          <p:nvPr/>
        </p:nvPicPr>
        <p:blipFill>
          <a:blip r:embed="rId2"/>
          <a:stretch>
            <a:fillRect/>
          </a:stretch>
        </p:blipFill>
        <p:spPr>
          <a:xfrm>
            <a:off x="314857" y="343286"/>
            <a:ext cx="8514286" cy="6171429"/>
          </a:xfrm>
          <a:prstGeom prst="rect">
            <a:avLst/>
          </a:prstGeom>
        </p:spPr>
      </p:pic>
    </p:spTree>
    <p:extLst>
      <p:ext uri="{BB962C8B-B14F-4D97-AF65-F5344CB8AC3E}">
        <p14:creationId xmlns:p14="http://schemas.microsoft.com/office/powerpoint/2010/main" val="29438532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304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29618297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4173317954"/>
              </p:ext>
            </p:extLst>
          </p:nvPr>
        </p:nvGraphicFramePr>
        <p:xfrm>
          <a:off x="152400" y="342900"/>
          <a:ext cx="8839200" cy="6218012"/>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A quo / ad </a:t>
                      </a:r>
                      <a:r>
                        <a:rPr lang="en-US" sz="2800" b="1" kern="1200" dirty="0" err="1">
                          <a:solidFill>
                            <a:srgbClr val="0000CC"/>
                          </a:solidFill>
                          <a:latin typeface="Calibri" panose="020F0502020204030204" pitchFamily="34" charset="0"/>
                          <a:ea typeface="+mn-ea"/>
                          <a:cs typeface="+mn-cs"/>
                        </a:rPr>
                        <a:t>quem</a:t>
                      </a:r>
                      <a:endParaRPr lang="en-US" sz="28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5165604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014428839"/>
              </p:ext>
            </p:extLst>
          </p:nvPr>
        </p:nvGraphicFramePr>
        <p:xfrm>
          <a:off x="152400" y="342900"/>
          <a:ext cx="8839200" cy="6218012"/>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sng"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u="sng" kern="1200" dirty="0">
                          <a:solidFill>
                            <a:srgbClr val="0000CC"/>
                          </a:solidFill>
                          <a:latin typeface="Calibri" panose="020F0502020204030204" pitchFamily="34" charset="0"/>
                          <a:ea typeface="+mn-ea"/>
                          <a:cs typeface="+mn-cs"/>
                        </a:rPr>
                        <a:t>A quo / ad </a:t>
                      </a:r>
                      <a:r>
                        <a:rPr lang="en-US" sz="2800" b="1" u="sng" kern="1200" dirty="0" err="1">
                          <a:solidFill>
                            <a:srgbClr val="0000CC"/>
                          </a:solidFill>
                          <a:latin typeface="Calibri" panose="020F0502020204030204" pitchFamily="34" charset="0"/>
                          <a:ea typeface="+mn-ea"/>
                          <a:cs typeface="+mn-cs"/>
                        </a:rPr>
                        <a:t>quem</a:t>
                      </a:r>
                      <a:endParaRPr lang="en-US" sz="2800" b="1" u="sng" kern="1200" dirty="0">
                        <a:solidFill>
                          <a:srgbClr val="0000CC"/>
                        </a:solidFill>
                        <a:latin typeface="Calibri" panose="020F0502020204030204" pitchFamily="34" charset="0"/>
                        <a:ea typeface="+mn-ea"/>
                        <a:cs typeface="+mn-cs"/>
                      </a:endParaRP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sng"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solidFill>
                      <a:srgbClr val="FFFFCC"/>
                    </a:solidFill>
                  </a:tcPr>
                </a:tc>
                <a:extLst>
                  <a:ext uri="{0D108BD9-81ED-4DB2-BD59-A6C34878D82A}">
                    <a16:rowId xmlns:a16="http://schemas.microsoft.com/office/drawing/2014/main" val="108508186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6864441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21" name="Picture 2" descr="http://www.softwareag.com/blog/reality_check/wp-content/uploads/2013/06/Stopwatch_02.png">
            <a:extLst>
              <a:ext uri="{FF2B5EF4-FFF2-40B4-BE49-F238E27FC236}">
                <a16:creationId xmlns:a16="http://schemas.microsoft.com/office/drawing/2014/main" id="{BC604DA6-BB3D-41ED-BA30-9962A2900E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5359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467" name="Group 59"/>
          <p:cNvGraphicFramePr>
            <a:graphicFrameLocks noGrp="1"/>
          </p:cNvGraphicFramePr>
          <p:nvPr>
            <p:ph type="tbl" idx="4294967295"/>
            <p:extLst>
              <p:ext uri="{D42A27DB-BD31-4B8C-83A1-F6EECF244321}">
                <p14:modId xmlns:p14="http://schemas.microsoft.com/office/powerpoint/2010/main" val="3498535208"/>
              </p:ext>
            </p:extLst>
          </p:nvPr>
        </p:nvGraphicFramePr>
        <p:xfrm>
          <a:off x="228600" y="304800"/>
          <a:ext cx="8686800" cy="5408613"/>
        </p:xfrm>
        <a:graphic>
          <a:graphicData uri="http://schemas.openxmlformats.org/drawingml/2006/table">
            <a:tbl>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214283">
                  <a:extLst>
                    <a:ext uri="{9D8B030D-6E8A-4147-A177-3AD203B41FA5}">
                      <a16:colId xmlns:a16="http://schemas.microsoft.com/office/drawing/2014/main" val="20002"/>
                    </a:ext>
                  </a:extLst>
                </a:gridCol>
                <a:gridCol w="2129117">
                  <a:extLst>
                    <a:ext uri="{9D8B030D-6E8A-4147-A177-3AD203B41FA5}">
                      <a16:colId xmlns:a16="http://schemas.microsoft.com/office/drawing/2014/main" val="20003"/>
                    </a:ext>
                  </a:extLst>
                </a:gridCol>
              </a:tblGrid>
              <a:tr h="51435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Levitical Feasts (23)</a:t>
                      </a:r>
                      <a:endParaRPr kumimoji="0" lang="en-US" altLang="en-US" sz="18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1918624"/>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Feast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Season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0"/>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Passover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Redemption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1"/>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Unleavened Bread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Separation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John 6:35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2"/>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1st fruits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Praise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1 Cor 15:20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3"/>
                  </a:ext>
                </a:extLst>
              </a:tr>
              <a:tr h="550863">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Pentecost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Praise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Acts 2:1-4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4"/>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Trumpets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New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Matt 24:31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5"/>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Atonement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Lev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6"/>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Booths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Wilderness provision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14:16-18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601120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 y="152400"/>
            <a:ext cx="8659906" cy="6400800"/>
          </a:xfrm>
          <a:prstGeom prst="rect">
            <a:avLst/>
          </a:prstGeom>
        </p:spPr>
      </p:pic>
    </p:spTree>
    <p:extLst>
      <p:ext uri="{BB962C8B-B14F-4D97-AF65-F5344CB8AC3E}">
        <p14:creationId xmlns:p14="http://schemas.microsoft.com/office/powerpoint/2010/main" val="26144668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667000816"/>
              </p:ext>
            </p:extLst>
          </p:nvPr>
        </p:nvGraphicFramePr>
        <p:xfrm>
          <a:off x="152400" y="342900"/>
          <a:ext cx="8839200" cy="585206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 quo / ad </a:t>
                      </a:r>
                      <a:r>
                        <a:rPr lang="en-US" sz="2400" b="1" kern="1200" dirty="0" err="1">
                          <a:solidFill>
                            <a:srgbClr val="0000CC"/>
                          </a:solidFill>
                          <a:latin typeface="Calibri" panose="020F0502020204030204" pitchFamily="34" charset="0"/>
                          <a:ea typeface="+mn-ea"/>
                          <a:cs typeface="+mn-cs"/>
                        </a:rPr>
                        <a:t>quem</a:t>
                      </a:r>
                      <a:endParaRPr lang="en-US" sz="24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842114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22660064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851521602"/>
              </p:ext>
            </p:extLst>
          </p:nvPr>
        </p:nvGraphicFramePr>
        <p:xfrm>
          <a:off x="152400" y="342900"/>
          <a:ext cx="8839200" cy="585206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 quo / ad </a:t>
                      </a:r>
                      <a:r>
                        <a:rPr lang="en-US" sz="2400" b="1" kern="1200" dirty="0" err="1">
                          <a:solidFill>
                            <a:srgbClr val="0000CC"/>
                          </a:solidFill>
                          <a:latin typeface="Calibri" panose="020F0502020204030204" pitchFamily="34" charset="0"/>
                          <a:ea typeface="+mn-ea"/>
                          <a:cs typeface="+mn-cs"/>
                        </a:rPr>
                        <a:t>quem</a:t>
                      </a:r>
                      <a:endParaRPr lang="en-US" sz="24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Physical</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solidFill>
                      <a:srgbClr val="FFFFCC"/>
                    </a:solidFill>
                  </a:tcPr>
                </a:tc>
                <a:extLst>
                  <a:ext uri="{0D108BD9-81ED-4DB2-BD59-A6C34878D82A}">
                    <a16:rowId xmlns:a16="http://schemas.microsoft.com/office/drawing/2014/main" val="77687223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27409801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1943100" y="228600"/>
            <a:ext cx="5257800" cy="685800"/>
          </a:xfrm>
        </p:spPr>
        <p:txBody>
          <a:bodyPr>
            <a:normAutofit fontScale="90000"/>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723900" y="1143000"/>
            <a:ext cx="7696200" cy="4953000"/>
          </a:xfrm>
        </p:spPr>
        <p:txBody>
          <a:bodyPr/>
          <a:lstStyle/>
          <a:p>
            <a:pPr marL="457200" indent="-457200" fontAlgn="base">
              <a:spcBef>
                <a:spcPts val="0"/>
              </a:spcBef>
              <a:spcAft>
                <a:spcPts val="2400"/>
              </a:spcAft>
              <a:buClr>
                <a:srgbClr val="FF99FF"/>
              </a:buClr>
              <a:buSzPct val="100000"/>
              <a:buAutoNum type="alphaU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Solomon’s pre exilic temple (Kings and Chronicles)</a:t>
            </a:r>
          </a:p>
          <a:p>
            <a:pPr marL="457200" indent="-457200" fontAlgn="base">
              <a:spcBef>
                <a:spcPts val="0"/>
              </a:spcBef>
              <a:spcAft>
                <a:spcPts val="2400"/>
              </a:spcAft>
              <a:buClr>
                <a:srgbClr val="FF99FF"/>
              </a:buClr>
              <a:buSzPct val="100000"/>
              <a:buAutoNum type="alphaU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Zerubbabel’s post exilic temple (Ezra 1-6; John 2:20)</a:t>
            </a:r>
          </a:p>
          <a:p>
            <a:pPr marL="457200" indent="-457200" fontAlgn="base">
              <a:spcBef>
                <a:spcPts val="0"/>
              </a:spcBef>
              <a:spcAft>
                <a:spcPts val="2400"/>
              </a:spcAft>
              <a:buClr>
                <a:srgbClr val="FF99FF"/>
              </a:buClr>
              <a:buSzPct val="100000"/>
              <a:buAutoNum type="alphaU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Antichrist's temple (Dan 9:27; Matt 24:15; 2 </a:t>
            </a:r>
            <a:r>
              <a:rPr lang="en-US" altLang="en-US" sz="3200" dirty="0" err="1">
                <a:solidFill>
                  <a:srgbClr val="FFFFFF"/>
                </a:solidFill>
                <a:effectLst>
                  <a:outerShdw blurRad="38100" dist="38100" dir="2700000" algn="tl">
                    <a:srgbClr val="000000">
                      <a:alpha val="43137"/>
                    </a:srgbClr>
                  </a:outerShdw>
                </a:effectLst>
                <a:latin typeface="Calibri" panose="020F0502020204030204" pitchFamily="34" charset="0"/>
              </a:rPr>
              <a:t>Thess</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2:4; Rev 11:1-2)</a:t>
            </a:r>
          </a:p>
          <a:p>
            <a:pPr marL="457200" indent="-457200" fontAlgn="base">
              <a:spcBef>
                <a:spcPts val="0"/>
              </a:spcBef>
              <a:spcAft>
                <a:spcPts val="2400"/>
              </a:spcAft>
              <a:buClr>
                <a:srgbClr val="FF99FF"/>
              </a:buClr>
              <a:buSzPct val="100000"/>
              <a:buAutoNum type="alphaU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Millennial temple (</a:t>
            </a:r>
            <a:r>
              <a:rPr lang="en-US" altLang="en-US" sz="3200" dirty="0" err="1">
                <a:solidFill>
                  <a:srgbClr val="FFFFFF"/>
                </a:solidFill>
                <a:effectLst>
                  <a:outerShdw blurRad="38100" dist="38100" dir="2700000" algn="tl">
                    <a:srgbClr val="000000">
                      <a:alpha val="43137"/>
                    </a:srgbClr>
                  </a:outerShdw>
                </a:effectLst>
                <a:latin typeface="Calibri" panose="020F0502020204030204" pitchFamily="34" charset="0"/>
              </a:rPr>
              <a:t>Ezek</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40-48)</a:t>
            </a:r>
          </a:p>
        </p:txBody>
      </p:sp>
    </p:spTree>
    <p:extLst>
      <p:ext uri="{BB962C8B-B14F-4D97-AF65-F5344CB8AC3E}">
        <p14:creationId xmlns:p14="http://schemas.microsoft.com/office/powerpoint/2010/main" val="7957894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816313848"/>
              </p:ext>
            </p:extLst>
          </p:nvPr>
        </p:nvGraphicFramePr>
        <p:xfrm>
          <a:off x="152400" y="342900"/>
          <a:ext cx="8839200" cy="585206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 quo / ad </a:t>
                      </a:r>
                      <a:r>
                        <a:rPr lang="en-US" sz="2400" b="1" kern="1200" dirty="0" err="1">
                          <a:solidFill>
                            <a:srgbClr val="0000CC"/>
                          </a:solidFill>
                          <a:latin typeface="Calibri" panose="020F0502020204030204" pitchFamily="34" charset="0"/>
                          <a:ea typeface="+mn-ea"/>
                          <a:cs typeface="+mn-cs"/>
                        </a:rPr>
                        <a:t>quem</a:t>
                      </a:r>
                      <a:endParaRPr lang="en-US" sz="24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1st resurrection</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solidFill>
                      <a:srgbClr val="FFFFCC"/>
                    </a:solidFill>
                  </a:tcPr>
                </a:tc>
                <a:extLst>
                  <a:ext uri="{0D108BD9-81ED-4DB2-BD59-A6C34878D82A}">
                    <a16:rowId xmlns:a16="http://schemas.microsoft.com/office/drawing/2014/main" val="93468676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8172754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2AE92CD-D7C3-4811-B78A-FC7F1BC2723F}"/>
              </a:ext>
            </a:extLst>
          </p:cNvPr>
          <p:cNvSpPr>
            <a:spLocks noGrp="1" noChangeArrowheads="1"/>
          </p:cNvSpPr>
          <p:nvPr>
            <p:ph type="title"/>
          </p:nvPr>
        </p:nvSpPr>
        <p:spPr>
          <a:xfrm>
            <a:off x="685800" y="228600"/>
            <a:ext cx="7772400" cy="762000"/>
          </a:xfrm>
        </p:spPr>
        <p:txBody>
          <a:bodyPr/>
          <a:lstStyle/>
          <a:p>
            <a:pPr algn="ctr"/>
            <a:r>
              <a:rPr lang="en-US" altLang="en-US" sz="3400" dirty="0"/>
              <a:t>God’s Resurrection Program</a:t>
            </a:r>
          </a:p>
        </p:txBody>
      </p:sp>
      <p:pic>
        <p:nvPicPr>
          <p:cNvPr id="2" name="Picture 1">
            <a:extLst>
              <a:ext uri="{FF2B5EF4-FFF2-40B4-BE49-F238E27FC236}">
                <a16:creationId xmlns:a16="http://schemas.microsoft.com/office/drawing/2014/main" id="{EF876367-5F08-4823-BAFD-729EE69F89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371600"/>
            <a:ext cx="8686800" cy="4495800"/>
          </a:xfrm>
          <a:prstGeom prst="rect">
            <a:avLst/>
          </a:prstGeom>
          <a:solidFill>
            <a:schemeClr val="bg1">
              <a:lumMod val="50000"/>
            </a:schemeClr>
          </a:solidFill>
        </p:spPr>
      </p:pic>
    </p:spTree>
    <p:extLst>
      <p:ext uri="{BB962C8B-B14F-4D97-AF65-F5344CB8AC3E}">
        <p14:creationId xmlns:p14="http://schemas.microsoft.com/office/powerpoint/2010/main" val="32077666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919958625"/>
              </p:ext>
            </p:extLst>
          </p:nvPr>
        </p:nvGraphicFramePr>
        <p:xfrm>
          <a:off x="152400" y="342900"/>
          <a:ext cx="8839200" cy="585206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 quo / ad </a:t>
                      </a:r>
                      <a:r>
                        <a:rPr lang="en-US" sz="2400" b="1" kern="1200" dirty="0" err="1">
                          <a:solidFill>
                            <a:srgbClr val="0000CC"/>
                          </a:solidFill>
                          <a:latin typeface="Calibri" panose="020F0502020204030204" pitchFamily="34" charset="0"/>
                          <a:ea typeface="+mn-ea"/>
                          <a:cs typeface="+mn-cs"/>
                        </a:rPr>
                        <a:t>quem</a:t>
                      </a:r>
                      <a:endParaRPr lang="en-US" sz="24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4569086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090653796"/>
              </p:ext>
            </p:extLst>
          </p:nvPr>
        </p:nvGraphicFramePr>
        <p:xfrm>
          <a:off x="152400" y="342900"/>
          <a:ext cx="8839200" cy="585206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 quo / ad </a:t>
                      </a:r>
                      <a:r>
                        <a:rPr lang="en-US" sz="2400" b="1" kern="1200" dirty="0" err="1">
                          <a:solidFill>
                            <a:srgbClr val="0000CC"/>
                          </a:solidFill>
                          <a:latin typeface="Calibri" panose="020F0502020204030204" pitchFamily="34" charset="0"/>
                          <a:ea typeface="+mn-ea"/>
                          <a:cs typeface="+mn-cs"/>
                        </a:rPr>
                        <a:t>quem</a:t>
                      </a:r>
                      <a:endParaRPr lang="en-US" sz="24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Gates</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solidFill>
                      <a:srgbClr val="FFFFCC"/>
                    </a:solidFill>
                  </a:tcPr>
                </a:tc>
                <a:extLst>
                  <a:ext uri="{0D108BD9-81ED-4DB2-BD59-A6C34878D82A}">
                    <a16:rowId xmlns:a16="http://schemas.microsoft.com/office/drawing/2014/main" val="314415911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0502816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5F8CFC-ECDF-4D74-887F-98BCC64CC5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44" y="100295"/>
            <a:ext cx="8937511" cy="6657409"/>
          </a:xfrm>
          <a:prstGeom prst="rect">
            <a:avLst/>
          </a:prstGeom>
        </p:spPr>
      </p:pic>
      <p:sp>
        <p:nvSpPr>
          <p:cNvPr id="134147" name="Rectangle 1"/>
          <p:cNvSpPr>
            <a:spLocks noChangeArrowheads="1"/>
          </p:cNvSpPr>
          <p:nvPr/>
        </p:nvSpPr>
        <p:spPr bwMode="auto">
          <a:xfrm>
            <a:off x="457201" y="163516"/>
            <a:ext cx="8229600" cy="270843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2:20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built on the foundation of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63415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779414982"/>
              </p:ext>
            </p:extLst>
          </p:nvPr>
        </p:nvGraphicFramePr>
        <p:xfrm>
          <a:off x="152400" y="342900"/>
          <a:ext cx="8839200" cy="585206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 quo / ad </a:t>
                      </a:r>
                      <a:r>
                        <a:rPr lang="en-US" sz="2400" b="1" kern="1200" dirty="0" err="1">
                          <a:solidFill>
                            <a:srgbClr val="0000CC"/>
                          </a:solidFill>
                          <a:latin typeface="Calibri" panose="020F0502020204030204" pitchFamily="34" charset="0"/>
                          <a:ea typeface="+mn-ea"/>
                          <a:cs typeface="+mn-cs"/>
                        </a:rPr>
                        <a:t>quem</a:t>
                      </a:r>
                      <a:endParaRPr lang="en-US" sz="24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4550783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175197666"/>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236078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912291851"/>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Selective, temporary, subsequent</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solidFill>
                      <a:srgbClr val="FFFFCC"/>
                    </a:solidFill>
                  </a:tcPr>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9464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dirty="0">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20381766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982A942-A906-42C0-B6EF-0BCD45E806D5}"/>
              </a:ext>
            </a:extLst>
          </p:cNvPr>
          <p:cNvSpPr>
            <a:spLocks noGrp="1" noChangeArrowheads="1"/>
          </p:cNvSpPr>
          <p:nvPr>
            <p:ph type="title"/>
          </p:nvPr>
        </p:nvSpPr>
        <p:spPr>
          <a:xfrm>
            <a:off x="0" y="228600"/>
            <a:ext cx="9144000" cy="685800"/>
          </a:xfrm>
        </p:spPr>
        <p:txBody>
          <a:bodyPr/>
          <a:lstStyle/>
          <a:p>
            <a:pPr algn="ctr" eaLnBrk="1" hangingPunct="1"/>
            <a:r>
              <a:rPr lang="en-US" altLang="en-US" sz="3600" dirty="0"/>
              <a:t>Work of the Spirit in the OT &amp; Gospels</a:t>
            </a:r>
          </a:p>
        </p:txBody>
      </p:sp>
      <p:sp>
        <p:nvSpPr>
          <p:cNvPr id="31747" name="Rectangle 3">
            <a:extLst>
              <a:ext uri="{FF2B5EF4-FFF2-40B4-BE49-F238E27FC236}">
                <a16:creationId xmlns:a16="http://schemas.microsoft.com/office/drawing/2014/main" id="{1A8ECEA5-1A9D-40E0-90E3-B465B5E203A5}"/>
              </a:ext>
            </a:extLst>
          </p:cNvPr>
          <p:cNvSpPr>
            <a:spLocks noGrp="1" noChangeArrowheads="1"/>
          </p:cNvSpPr>
          <p:nvPr>
            <p:ph type="body" idx="1"/>
          </p:nvPr>
        </p:nvSpPr>
        <p:spPr>
          <a:xfrm>
            <a:off x="457200" y="1143000"/>
            <a:ext cx="8229600" cy="4918075"/>
          </a:xfrm>
        </p:spPr>
        <p:txBody>
          <a:bodyPr/>
          <a:lstStyle/>
          <a:p>
            <a:pPr marL="461963" indent="-461963" eaLnBrk="1" hangingPunct="1">
              <a:spcBef>
                <a:spcPts val="0"/>
              </a:spcBef>
              <a:spcAft>
                <a:spcPts val="2400"/>
              </a:spcAft>
              <a:defRPr/>
            </a:pPr>
            <a:r>
              <a:rPr lang="en-US" dirty="0"/>
              <a:t>Pattern of Holy Spirit’s present work is </a:t>
            </a:r>
            <a:r>
              <a:rPr lang="en-US" b="1" u="sng" dirty="0">
                <a:solidFill>
                  <a:srgbClr val="FFFFCC"/>
                </a:solidFill>
              </a:rPr>
              <a:t>not</a:t>
            </a:r>
            <a:r>
              <a:rPr lang="en-US" dirty="0"/>
              <a:t> found in the OT or Gospels</a:t>
            </a:r>
          </a:p>
          <a:p>
            <a:pPr marL="914400" lvl="1" indent="-457200" eaLnBrk="1" hangingPunct="1">
              <a:spcBef>
                <a:spcPts val="0"/>
              </a:spcBef>
              <a:spcAft>
                <a:spcPts val="2400"/>
              </a:spcAft>
              <a:defRPr/>
            </a:pPr>
            <a:r>
              <a:rPr lang="en-US" dirty="0"/>
              <a:t>John 7:37-39</a:t>
            </a:r>
          </a:p>
          <a:p>
            <a:pPr marL="914400" lvl="1" indent="-457200" eaLnBrk="1" hangingPunct="1">
              <a:spcBef>
                <a:spcPts val="0"/>
              </a:spcBef>
              <a:spcAft>
                <a:spcPts val="2400"/>
              </a:spcAft>
              <a:defRPr/>
            </a:pPr>
            <a:r>
              <a:rPr lang="en-US" dirty="0"/>
              <a:t>John 14:16-17</a:t>
            </a:r>
          </a:p>
          <a:p>
            <a:pPr marL="914400" lvl="1" indent="-457200" eaLnBrk="1" hangingPunct="1">
              <a:spcBef>
                <a:spcPts val="0"/>
              </a:spcBef>
              <a:spcAft>
                <a:spcPts val="2400"/>
              </a:spcAft>
              <a:defRPr/>
            </a:pPr>
            <a:r>
              <a:rPr lang="en-US" dirty="0"/>
              <a:t>Acts 1:5</a:t>
            </a:r>
          </a:p>
        </p:txBody>
      </p:sp>
    </p:spTree>
    <p:extLst>
      <p:ext uri="{BB962C8B-B14F-4D97-AF65-F5344CB8AC3E}">
        <p14:creationId xmlns:p14="http://schemas.microsoft.com/office/powerpoint/2010/main" val="29056789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045337910"/>
              </p:ext>
            </p:extLst>
          </p:nvPr>
        </p:nvGraphicFramePr>
        <p:xfrm>
          <a:off x="152400" y="228600"/>
          <a:ext cx="8839200" cy="52121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Work of the Spirit in the OT vs. Church Age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OT/Gospels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Today</a:t>
                      </a:r>
                    </a:p>
                  </a:txBody>
                  <a:tcPr marT="45714" marB="45714" anchor="ctr" horzOverflow="overflow"/>
                </a:tc>
                <a:extLst>
                  <a:ext uri="{0D108BD9-81ED-4DB2-BD59-A6C34878D82A}">
                    <a16:rowId xmlns:a16="http://schemas.microsoft.com/office/drawing/2014/main" val="1459597859"/>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Subsequent to salvation (</a:t>
                      </a:r>
                      <a:r>
                        <a:rPr lang="en-US" sz="2400" b="1" kern="1200" dirty="0" err="1">
                          <a:solidFill>
                            <a:srgbClr val="0000CC"/>
                          </a:solidFill>
                          <a:latin typeface="Calibri" panose="020F0502020204030204" pitchFamily="34" charset="0"/>
                          <a:ea typeface="+mn-ea"/>
                          <a:cs typeface="+mn-cs"/>
                        </a:rPr>
                        <a:t>Exod</a:t>
                      </a:r>
                      <a:r>
                        <a:rPr lang="en-US" sz="2400" b="1" kern="1200" dirty="0">
                          <a:solidFill>
                            <a:srgbClr val="0000CC"/>
                          </a:solidFill>
                          <a:latin typeface="Calibri" panose="020F0502020204030204" pitchFamily="34" charset="0"/>
                          <a:ea typeface="+mn-ea"/>
                          <a:cs typeface="+mn-cs"/>
                        </a:rPr>
                        <a:t> 31:3)</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At moment of salvation (Rom 8:9)</a:t>
                      </a:r>
                    </a:p>
                  </a:txBody>
                  <a:tcPr marT="45723" marB="45723" horzOverflow="overflow"/>
                </a:tc>
                <a:extLst>
                  <a:ext uri="{0D108BD9-81ED-4DB2-BD59-A6C34878D82A}">
                    <a16:rowId xmlns:a16="http://schemas.microsoft.com/office/drawing/2014/main" val="3283902797"/>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Temporary indwelling (1 Sam 16:14; Ps 51:11)</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Permanent indwelling (John 14:16)</a:t>
                      </a:r>
                    </a:p>
                  </a:txBody>
                  <a:tcPr marT="45723" marB="45723" horzOverflow="overflow">
                    <a:solidFill>
                      <a:schemeClr val="tx1">
                        <a:lumMod val="85000"/>
                      </a:schemeClr>
                    </a:solidFill>
                  </a:tcPr>
                </a:tc>
                <a:extLst>
                  <a:ext uri="{0D108BD9-81ED-4DB2-BD59-A6C34878D82A}">
                    <a16:rowId xmlns:a16="http://schemas.microsoft.com/office/drawing/2014/main" val="272481987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indwelling (Joel 2:28)</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Universal indwelling (1 Cor 12:13)</a:t>
                      </a:r>
                    </a:p>
                  </a:txBody>
                  <a:tcPr marT="45723" marB="45723" horzOverflow="overflow"/>
                </a:tc>
                <a:extLst>
                  <a:ext uri="{0D108BD9-81ED-4DB2-BD59-A6C34878D82A}">
                    <a16:rowId xmlns:a16="http://schemas.microsoft.com/office/drawing/2014/main" val="1699565817"/>
                  </a:ext>
                </a:extLst>
              </a:tr>
            </a:tbl>
          </a:graphicData>
        </a:graphic>
      </p:graphicFrame>
    </p:spTree>
    <p:extLst>
      <p:ext uri="{BB962C8B-B14F-4D97-AF65-F5344CB8AC3E}">
        <p14:creationId xmlns:p14="http://schemas.microsoft.com/office/powerpoint/2010/main" val="16370955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766947467"/>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Olivet Discourse</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solidFill>
                      <a:srgbClr val="FFFFCC"/>
                    </a:solidFill>
                  </a:tcPr>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17411724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2">
            <a:extLst>
              <a:ext uri="{FF2B5EF4-FFF2-40B4-BE49-F238E27FC236}">
                <a16:creationId xmlns:a16="http://schemas.microsoft.com/office/drawing/2014/main" id="{0AE77F8C-54AC-481A-9CBA-BDA4DB06B6CB}"/>
              </a:ext>
            </a:extLst>
          </p:cNvPr>
          <p:cNvGraphicFramePr>
            <a:graphicFrameLocks noGrp="1"/>
          </p:cNvGraphicFramePr>
          <p:nvPr>
            <p:ph type="tbl" idx="1"/>
            <p:extLst>
              <p:ext uri="{D42A27DB-BD31-4B8C-83A1-F6EECF244321}">
                <p14:modId xmlns:p14="http://schemas.microsoft.com/office/powerpoint/2010/main" val="2368581439"/>
              </p:ext>
            </p:extLst>
          </p:nvPr>
        </p:nvGraphicFramePr>
        <p:xfrm>
          <a:off x="152400" y="152400"/>
          <a:ext cx="8839200" cy="6065528"/>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2807051881"/>
                    </a:ext>
                  </a:extLst>
                </a:gridCol>
                <a:gridCol w="28194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Discourse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200" b="1" i="0" u="none" strike="noStrike" kern="1200" cap="none" normalizeH="0" baseline="0" dirty="0">
                        <a:ln>
                          <a:noFill/>
                        </a:ln>
                        <a:solidFill>
                          <a:schemeClr val="bg2"/>
                        </a:solidFill>
                        <a:effectLst/>
                        <a:latin typeface="Calibri" panose="020F0502020204030204" pitchFamily="34" charset="0"/>
                        <a:ea typeface="+mn-ea"/>
                        <a:cs typeface="+mn-cs"/>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OLIVET</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UPPER ROOM</a:t>
                      </a:r>
                    </a:p>
                  </a:txBody>
                  <a:tcPr horzOverflow="overflow"/>
                </a:tc>
                <a:extLst>
                  <a:ext uri="{0D108BD9-81ED-4DB2-BD59-A6C34878D82A}">
                    <a16:rowId xmlns:a16="http://schemas.microsoft.com/office/drawing/2014/main" val="1459597859"/>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Matt 24─25</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John 13─17</a:t>
                      </a:r>
                    </a:p>
                  </a:txBody>
                  <a:tcPr horzOverflow="overflow"/>
                </a:tc>
                <a:extLst>
                  <a:ext uri="{0D108BD9-81ED-4DB2-BD59-A6C34878D82A}">
                    <a16:rowId xmlns:a16="http://schemas.microsoft.com/office/drawing/2014/main" val="3283902797"/>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LOCATION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Mount of Olives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Upper Room</a:t>
                      </a:r>
                    </a:p>
                  </a:txBody>
                  <a:tcPr horzOverflow="overflow"/>
                </a:tc>
                <a:extLst>
                  <a:ext uri="{0D108BD9-81ED-4DB2-BD59-A6C34878D82A}">
                    <a16:rowId xmlns:a16="http://schemas.microsoft.com/office/drawing/2014/main" val="2724819873"/>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PASSION WEEK</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Third day</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Sixth day</a:t>
                      </a:r>
                    </a:p>
                  </a:txBody>
                  <a:tcPr horzOverflow="overflow"/>
                </a:tc>
                <a:extLst>
                  <a:ext uri="{0D108BD9-81ED-4DB2-BD59-A6C34878D82A}">
                    <a16:rowId xmlns:a16="http://schemas.microsoft.com/office/drawing/2014/main" val="1699565817"/>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GENERAL FOCUS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Farewell: Israel</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Hello: Church</a:t>
                      </a:r>
                    </a:p>
                  </a:txBody>
                  <a:tcPr horzOverflow="overflow"/>
                </a:tc>
                <a:extLst>
                  <a:ext uri="{0D108BD9-81ED-4DB2-BD59-A6C34878D82A}">
                    <a16:rowId xmlns:a16="http://schemas.microsoft.com/office/drawing/2014/main" val="3113903662"/>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SPECIFIC FOCUS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Israel’s future</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Divine provisions</a:t>
                      </a:r>
                    </a:p>
                  </a:txBody>
                  <a:tcPr horzOverflow="overflow"/>
                </a:tc>
                <a:extLst>
                  <a:ext uri="{0D108BD9-81ED-4DB2-BD59-A6C34878D82A}">
                    <a16:rowId xmlns:a16="http://schemas.microsoft.com/office/drawing/2014/main" val="1085081869"/>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PROMPTING</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Temple's destruction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Christ's imminent departure</a:t>
                      </a:r>
                    </a:p>
                  </a:txBody>
                  <a:tcPr horzOverflow="overflow"/>
                </a:tc>
                <a:extLst>
                  <a:ext uri="{0D108BD9-81ED-4DB2-BD59-A6C34878D82A}">
                    <a16:rowId xmlns:a16="http://schemas.microsoft.com/office/drawing/2014/main" val="1929449418"/>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EXPLANATIONS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Written OT</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Unwritten NT</a:t>
                      </a:r>
                    </a:p>
                  </a:txBody>
                  <a:tcPr horzOverflow="overflow"/>
                </a:tc>
                <a:extLst>
                  <a:ext uri="{0D108BD9-81ED-4DB2-BD59-A6C34878D82A}">
                    <a16:rowId xmlns:a16="http://schemas.microsoft.com/office/drawing/2014/main" val="3070623534"/>
                  </a:ext>
                </a:extLst>
              </a:tr>
            </a:tbl>
          </a:graphicData>
        </a:graphic>
      </p:graphicFrame>
    </p:spTree>
    <p:extLst>
      <p:ext uri="{BB962C8B-B14F-4D97-AF65-F5344CB8AC3E}">
        <p14:creationId xmlns:p14="http://schemas.microsoft.com/office/powerpoint/2010/main" val="20184056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38975229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597379400"/>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Believers &amp; Unbelievers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solidFill>
                      <a:srgbClr val="FFFFCC"/>
                    </a:solidFill>
                  </a:tcPr>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3163309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ACAE1-A974-48A0-AEFD-E859528B8C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244" y="100295"/>
            <a:ext cx="8937511" cy="6657409"/>
          </a:xfrm>
          <a:prstGeom prst="rect">
            <a:avLst/>
          </a:prstGeom>
        </p:spPr>
      </p:pic>
      <p:sp>
        <p:nvSpPr>
          <p:cNvPr id="13" name="Rectangle 3"/>
          <p:cNvSpPr txBox="1">
            <a:spLocks/>
          </p:cNvSpPr>
          <p:nvPr/>
        </p:nvSpPr>
        <p:spPr bwMode="auto">
          <a:xfrm>
            <a:off x="381000" y="228600"/>
            <a:ext cx="8305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marL="0" indent="0" algn="just">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And I, brethren, could not speak to you as to </a:t>
            </a:r>
            <a:r>
              <a:rPr lang="en-US" b="1" dirty="0">
                <a:solidFill>
                  <a:srgbClr val="FFFFCC"/>
                </a:solidFill>
                <a:latin typeface="Calibri" panose="020F0502020204030204" pitchFamily="34" charset="0"/>
                <a:cs typeface="Calibri" panose="020F0502020204030204" pitchFamily="34" charset="0"/>
              </a:rPr>
              <a:t>spiritual</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people</a:t>
            </a:r>
            <a:r>
              <a:rPr lang="en-US" dirty="0">
                <a:latin typeface="Calibri" panose="020F0502020204030204" pitchFamily="34" charset="0"/>
                <a:cs typeface="Calibri" panose="020F0502020204030204" pitchFamily="34" charset="0"/>
              </a:rPr>
              <a:t> but as to </a:t>
            </a:r>
            <a:r>
              <a:rPr lang="en-US" b="1" dirty="0">
                <a:solidFill>
                  <a:srgbClr val="FFFFCC"/>
                </a:solidFill>
                <a:latin typeface="Calibri" panose="020F0502020204030204" pitchFamily="34" charset="0"/>
                <a:cs typeface="Calibri" panose="020F0502020204030204" pitchFamily="34" charset="0"/>
              </a:rPr>
              <a:t>carnal</a:t>
            </a:r>
            <a:r>
              <a:rPr lang="en-US" dirty="0">
                <a:latin typeface="Calibri" panose="020F0502020204030204" pitchFamily="34" charset="0"/>
                <a:cs typeface="Calibri" panose="020F0502020204030204" pitchFamily="34" charset="0"/>
              </a:rPr>
              <a:t>, as to </a:t>
            </a:r>
            <a:r>
              <a:rPr lang="en-US" b="1" dirty="0">
                <a:solidFill>
                  <a:srgbClr val="FFFFCC"/>
                </a:solidFill>
                <a:latin typeface="Calibri" panose="020F0502020204030204" pitchFamily="34" charset="0"/>
                <a:cs typeface="Calibri" panose="020F0502020204030204" pitchFamily="34" charset="0"/>
              </a:rPr>
              <a:t>babes</a:t>
            </a:r>
            <a:r>
              <a:rPr lang="en-US" dirty="0">
                <a:latin typeface="Calibri" panose="020F0502020204030204" pitchFamily="34" charset="0"/>
                <a:cs typeface="Calibri" panose="020F0502020204030204" pitchFamily="34" charset="0"/>
              </a:rPr>
              <a:t> in Christ. </a:t>
            </a:r>
            <a:r>
              <a:rPr lang="en-US" baseline="30000" dirty="0">
                <a:latin typeface="Calibri" panose="020F0502020204030204" pitchFamily="34" charset="0"/>
                <a:cs typeface="Calibri" panose="020F0502020204030204" pitchFamily="34" charset="0"/>
              </a:rPr>
              <a:t>2</a:t>
            </a:r>
            <a:r>
              <a:rPr lang="en-US" dirty="0">
                <a:latin typeface="Calibri" panose="020F0502020204030204" pitchFamily="34" charset="0"/>
                <a:cs typeface="Calibri" panose="020F0502020204030204" pitchFamily="34" charset="0"/>
              </a:rPr>
              <a:t> I fed you with milk and not with solid food; for until now you were not able </a:t>
            </a:r>
            <a:r>
              <a:rPr lang="en-US" i="1" dirty="0">
                <a:latin typeface="Calibri" panose="020F0502020204030204" pitchFamily="34" charset="0"/>
                <a:cs typeface="Calibri" panose="020F0502020204030204" pitchFamily="34" charset="0"/>
              </a:rPr>
              <a:t>to receive it,</a:t>
            </a:r>
            <a:r>
              <a:rPr lang="en-US" dirty="0">
                <a:latin typeface="Calibri" panose="020F0502020204030204" pitchFamily="34" charset="0"/>
                <a:cs typeface="Calibri" panose="020F0502020204030204" pitchFamily="34" charset="0"/>
              </a:rPr>
              <a:t> and even now you are still not able; </a:t>
            </a:r>
            <a:r>
              <a:rPr lang="en-US" baseline="30000" dirty="0">
                <a:latin typeface="Calibri" panose="020F0502020204030204" pitchFamily="34" charset="0"/>
                <a:cs typeface="Calibri" panose="020F0502020204030204" pitchFamily="34" charset="0"/>
              </a:rPr>
              <a:t>3</a:t>
            </a:r>
            <a:r>
              <a:rPr lang="en-US" dirty="0">
                <a:latin typeface="Calibri" panose="020F0502020204030204" pitchFamily="34" charset="0"/>
                <a:cs typeface="Calibri" panose="020F0502020204030204" pitchFamily="34" charset="0"/>
              </a:rPr>
              <a:t> for you are still carnal. For where </a:t>
            </a:r>
            <a:r>
              <a:rPr lang="en-US" i="1" dirty="0">
                <a:latin typeface="Calibri" panose="020F0502020204030204" pitchFamily="34" charset="0"/>
                <a:cs typeface="Calibri" panose="020F0502020204030204" pitchFamily="34" charset="0"/>
              </a:rPr>
              <a:t>there are</a:t>
            </a:r>
            <a:r>
              <a:rPr lang="en-US" dirty="0">
                <a:latin typeface="Calibri" panose="020F0502020204030204" pitchFamily="34" charset="0"/>
                <a:cs typeface="Calibri" panose="020F0502020204030204" pitchFamily="34" charset="0"/>
              </a:rPr>
              <a:t> envy, strife, and divisions among you, are you not carnal and behaving like </a:t>
            </a:r>
            <a:r>
              <a:rPr lang="en-US" i="1" dirty="0">
                <a:latin typeface="Calibri" panose="020F0502020204030204" pitchFamily="34" charset="0"/>
                <a:cs typeface="Calibri" panose="020F0502020204030204" pitchFamily="34" charset="0"/>
              </a:rPr>
              <a:t>mere</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men</a:t>
            </a:r>
            <a:r>
              <a:rPr lang="en-US" dirty="0">
                <a:latin typeface="Calibri" panose="020F0502020204030204" pitchFamily="34" charset="0"/>
                <a:cs typeface="Calibri" panose="020F0502020204030204" pitchFamily="34" charset="0"/>
              </a:rPr>
              <a:t>?</a:t>
            </a:r>
            <a:endParaRPr lang="en-US"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70571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28809059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1469869321"/>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16367</TotalTime>
  <Words>4639</Words>
  <Application>Microsoft Office PowerPoint</Application>
  <PresentationFormat>On-screen Show (4:3)</PresentationFormat>
  <Paragraphs>998</Paragraphs>
  <Slides>100</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100</vt:i4>
      </vt:variant>
    </vt:vector>
  </HeadingPairs>
  <TitlesOfParts>
    <vt:vector size="106" baseType="lpstr">
      <vt:lpstr>Arial</vt:lpstr>
      <vt:lpstr>Calibri</vt:lpstr>
      <vt:lpstr>Courier New</vt:lpstr>
      <vt:lpstr>Times New Roman</vt:lpstr>
      <vt:lpstr>Wingdings</vt:lpstr>
      <vt:lpstr>Azure</vt:lpstr>
      <vt:lpstr>PowerPoint Presentation</vt:lpstr>
      <vt:lpstr>The Coming Kingdom Chapter 11</vt:lpstr>
      <vt:lpstr>Kingdom Study Outline</vt:lpstr>
      <vt:lpstr>Kingdom Study Outline</vt:lpstr>
      <vt:lpstr>1. Kingdom Throughout the Bible</vt:lpstr>
      <vt:lpstr>1. Kingdom Throughout the Bible</vt:lpstr>
      <vt:lpstr>THE INTERIM AGE</vt:lpstr>
      <vt:lpstr>THE INTERIM AGE</vt:lpstr>
      <vt:lpstr>Matthew 13 Parables</vt:lpstr>
      <vt:lpstr>THE INTERIM AGE</vt:lpstr>
      <vt:lpstr>The Church Age</vt:lpstr>
      <vt:lpstr>PowerPoint Presentation</vt:lpstr>
      <vt:lpstr>1. The Definition of the Church</vt:lpstr>
      <vt:lpstr>The Church Age</vt:lpstr>
      <vt:lpstr>2. When Did the Church Begin?</vt:lpstr>
      <vt:lpstr>2. When Did the Church Begin?</vt:lpstr>
      <vt:lpstr>The Church Age</vt:lpstr>
      <vt:lpstr>3. Purposes of the Local Church</vt:lpstr>
      <vt:lpstr>The Church Age</vt:lpstr>
      <vt:lpstr>4. Church ≠ Kingdom</vt:lpstr>
      <vt:lpstr>4. Church ≠ Kingdom</vt:lpstr>
      <vt:lpstr>4. Church ≠ Kingdom</vt:lpstr>
      <vt:lpstr>4. Church ≠ Kingdom</vt:lpstr>
      <vt:lpstr>Universal Church Word Pictures </vt:lpstr>
      <vt:lpstr>4. Church ≠ Kingdom</vt:lpstr>
      <vt:lpstr>PowerPoint Presentation</vt:lpstr>
      <vt:lpstr>PowerPoint Presentation</vt:lpstr>
      <vt:lpstr>PowerPoint Presentation</vt:lpstr>
      <vt:lpstr>PowerPoint Presentation</vt:lpstr>
      <vt:lpstr>4. Church ≠ Kingdom</vt:lpstr>
      <vt:lpstr>Messengers of the Kingdom In Matthew</vt:lpstr>
      <vt:lpstr>PowerPoint Presentation</vt:lpstr>
      <vt:lpstr>PowerPoint Presentation</vt:lpstr>
      <vt:lpstr>PowerPoint Presentation</vt:lpstr>
      <vt:lpstr>PowerPoint Presentation</vt:lpstr>
      <vt:lpstr>4. Church ≠ Kingdom</vt:lpstr>
      <vt:lpstr>PowerPoint Presentation</vt:lpstr>
      <vt:lpstr>PowerPoint Presentation</vt:lpstr>
      <vt:lpstr>Progress Reports in Acts</vt:lpstr>
      <vt:lpstr>4. Church ≠ Kingdom</vt:lpstr>
      <vt:lpstr>4. Church ≠ Kingdom</vt:lpstr>
      <vt:lpstr>PowerPoint Presentation</vt:lpstr>
      <vt:lpstr>4. Church ≠ Kingdom</vt:lpstr>
      <vt:lpstr>PowerPoint Presentation</vt:lpstr>
      <vt:lpstr>Satan Uses Believers</vt:lpstr>
      <vt:lpstr>4. Church ≠ Kingdom</vt:lpstr>
      <vt:lpstr>PowerPoint Presentation</vt:lpstr>
      <vt:lpstr>PowerPoint Presentation</vt:lpstr>
      <vt:lpstr>4. Church ≠ Kingdom</vt:lpstr>
      <vt:lpstr>4. Church ≠ Kingdom</vt:lpstr>
      <vt:lpstr>Christ’s Three Offices</vt:lpstr>
      <vt:lpstr>4. Church ≠ Kingdom</vt:lpstr>
      <vt:lpstr>Order of Paul’s Letters</vt:lpstr>
      <vt:lpstr>Order of Paul’s Letters</vt:lpstr>
      <vt:lpstr>4. Church ≠ Kingdom</vt:lpstr>
      <vt:lpstr>The Church Age</vt:lpstr>
      <vt:lpstr>Conclusion</vt:lpstr>
      <vt:lpstr>THE INTERIM AGE</vt:lpstr>
      <vt:lpstr>The Church Age</vt:lpstr>
      <vt:lpstr>PLAN IS TO STOP HERE</vt:lpstr>
      <vt:lpstr>The Church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ISRAEL’S FOUR TEMPLES</vt:lpstr>
      <vt:lpstr>PowerPoint Presentation</vt:lpstr>
      <vt:lpstr>God’s Resurrection Program</vt:lpstr>
      <vt:lpstr>PowerPoint Presentation</vt:lpstr>
      <vt:lpstr>PowerPoint Presentation</vt:lpstr>
      <vt:lpstr>PowerPoint Presentation</vt:lpstr>
      <vt:lpstr>PowerPoint Presentation</vt:lpstr>
      <vt:lpstr>PowerPoint Presentation</vt:lpstr>
      <vt:lpstr>PowerPoint Presentation</vt:lpstr>
      <vt:lpstr>Work of the Spirit in the OT &amp; Gospels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THE INTERIM AGE</vt:lpstr>
      <vt:lpstr>The Church 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Andy Woods</cp:lastModifiedBy>
  <cp:revision>1815</cp:revision>
  <cp:lastPrinted>2017-10-24T15:31:16Z</cp:lastPrinted>
  <dcterms:created xsi:type="dcterms:W3CDTF">2009-03-17T12:21:13Z</dcterms:created>
  <dcterms:modified xsi:type="dcterms:W3CDTF">2017-10-25T22:26:07Z</dcterms:modified>
</cp:coreProperties>
</file>