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0"/>
  </p:notesMasterIdLst>
  <p:handoutMasterIdLst>
    <p:handoutMasterId r:id="rId121"/>
  </p:handoutMasterIdLst>
  <p:sldIdLst>
    <p:sldId id="256" r:id="rId2"/>
    <p:sldId id="399" r:id="rId3"/>
    <p:sldId id="400" r:id="rId4"/>
    <p:sldId id="407" r:id="rId5"/>
    <p:sldId id="408" r:id="rId6"/>
    <p:sldId id="403" r:id="rId7"/>
    <p:sldId id="404" r:id="rId8"/>
    <p:sldId id="409" r:id="rId9"/>
    <p:sldId id="406" r:id="rId10"/>
    <p:sldId id="486" r:id="rId11"/>
    <p:sldId id="410" r:id="rId12"/>
    <p:sldId id="412" r:id="rId13"/>
    <p:sldId id="411" r:id="rId14"/>
    <p:sldId id="413" r:id="rId15"/>
    <p:sldId id="414" r:id="rId16"/>
    <p:sldId id="464" r:id="rId17"/>
    <p:sldId id="452" r:id="rId18"/>
    <p:sldId id="451" r:id="rId19"/>
    <p:sldId id="415" r:id="rId20"/>
    <p:sldId id="297" r:id="rId21"/>
    <p:sldId id="416" r:id="rId22"/>
    <p:sldId id="475" r:id="rId23"/>
    <p:sldId id="298" r:id="rId24"/>
    <p:sldId id="299" r:id="rId25"/>
    <p:sldId id="418" r:id="rId26"/>
    <p:sldId id="476" r:id="rId27"/>
    <p:sldId id="300" r:id="rId28"/>
    <p:sldId id="487" r:id="rId29"/>
    <p:sldId id="357" r:id="rId30"/>
    <p:sldId id="419" r:id="rId31"/>
    <p:sldId id="386" r:id="rId32"/>
    <p:sldId id="420" r:id="rId33"/>
    <p:sldId id="477" r:id="rId34"/>
    <p:sldId id="302" r:id="rId35"/>
    <p:sldId id="453" r:id="rId36"/>
    <p:sldId id="454" r:id="rId37"/>
    <p:sldId id="460" r:id="rId38"/>
    <p:sldId id="462" r:id="rId39"/>
    <p:sldId id="455" r:id="rId40"/>
    <p:sldId id="456" r:id="rId41"/>
    <p:sldId id="461" r:id="rId42"/>
    <p:sldId id="457" r:id="rId43"/>
    <p:sldId id="463" r:id="rId44"/>
    <p:sldId id="458" r:id="rId45"/>
    <p:sldId id="466" r:id="rId46"/>
    <p:sldId id="468" r:id="rId47"/>
    <p:sldId id="467" r:id="rId48"/>
    <p:sldId id="470" r:id="rId49"/>
    <p:sldId id="421" r:id="rId50"/>
    <p:sldId id="478" r:id="rId51"/>
    <p:sldId id="358" r:id="rId52"/>
    <p:sldId id="303" r:id="rId53"/>
    <p:sldId id="488" r:id="rId54"/>
    <p:sldId id="328" r:id="rId55"/>
    <p:sldId id="429" r:id="rId56"/>
    <p:sldId id="422" r:id="rId57"/>
    <p:sldId id="479" r:id="rId58"/>
    <p:sldId id="304" r:id="rId59"/>
    <p:sldId id="305" r:id="rId60"/>
    <p:sldId id="307" r:id="rId61"/>
    <p:sldId id="306" r:id="rId62"/>
    <p:sldId id="423" r:id="rId63"/>
    <p:sldId id="359" r:id="rId64"/>
    <p:sldId id="308" r:id="rId65"/>
    <p:sldId id="309" r:id="rId66"/>
    <p:sldId id="370" r:id="rId67"/>
    <p:sldId id="484" r:id="rId68"/>
    <p:sldId id="485" r:id="rId69"/>
    <p:sldId id="471" r:id="rId70"/>
    <p:sldId id="472" r:id="rId71"/>
    <p:sldId id="473" r:id="rId72"/>
    <p:sldId id="340" r:id="rId73"/>
    <p:sldId id="342" r:id="rId74"/>
    <p:sldId id="390" r:id="rId75"/>
    <p:sldId id="391" r:id="rId76"/>
    <p:sldId id="392" r:id="rId77"/>
    <p:sldId id="393" r:id="rId78"/>
    <p:sldId id="350" r:id="rId79"/>
    <p:sldId id="349" r:id="rId80"/>
    <p:sldId id="483" r:id="rId81"/>
    <p:sldId id="394" r:id="rId82"/>
    <p:sldId id="310" r:id="rId83"/>
    <p:sldId id="424" r:id="rId84"/>
    <p:sldId id="311" r:id="rId85"/>
    <p:sldId id="425" r:id="rId86"/>
    <p:sldId id="481" r:id="rId87"/>
    <p:sldId id="378" r:id="rId88"/>
    <p:sldId id="360" r:id="rId89"/>
    <p:sldId id="313" r:id="rId90"/>
    <p:sldId id="379" r:id="rId91"/>
    <p:sldId id="447" r:id="rId92"/>
    <p:sldId id="314" r:id="rId93"/>
    <p:sldId id="436" r:id="rId94"/>
    <p:sldId id="440" r:id="rId95"/>
    <p:sldId id="437" r:id="rId96"/>
    <p:sldId id="441" r:id="rId97"/>
    <p:sldId id="446" r:id="rId98"/>
    <p:sldId id="442" r:id="rId99"/>
    <p:sldId id="474" r:id="rId100"/>
    <p:sldId id="323" r:id="rId101"/>
    <p:sldId id="449" r:id="rId102"/>
    <p:sldId id="444" r:id="rId103"/>
    <p:sldId id="344" r:id="rId104"/>
    <p:sldId id="345" r:id="rId105"/>
    <p:sldId id="347" r:id="rId106"/>
    <p:sldId id="434" r:id="rId107"/>
    <p:sldId id="435" r:id="rId108"/>
    <p:sldId id="439" r:id="rId109"/>
    <p:sldId id="469" r:id="rId110"/>
    <p:sldId id="426" r:id="rId111"/>
    <p:sldId id="482" r:id="rId112"/>
    <p:sldId id="315" r:id="rId113"/>
    <p:sldId id="381" r:id="rId114"/>
    <p:sldId id="322" r:id="rId115"/>
    <p:sldId id="450" r:id="rId116"/>
    <p:sldId id="339" r:id="rId117"/>
    <p:sldId id="427" r:id="rId118"/>
    <p:sldId id="428"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A50021"/>
    <a:srgbClr val="0000FF"/>
    <a:srgbClr val="000066"/>
    <a:srgbClr val="00CC00"/>
    <a:srgbClr val="00FF00"/>
    <a:srgbClr val="000099"/>
    <a:srgbClr val="00FFFF"/>
    <a:srgbClr val="FF2F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7" autoAdjust="0"/>
    <p:restoredTop sz="95363" autoAdjust="0"/>
  </p:normalViewPr>
  <p:slideViewPr>
    <p:cSldViewPr>
      <p:cViewPr varScale="1">
        <p:scale>
          <a:sx n="106" d="100"/>
          <a:sy n="106" d="100"/>
        </p:scale>
        <p:origin x="18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185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32E9270-2277-4795-830F-E50029A8C97D}"/>
              </a:ext>
            </a:extLst>
          </p:cNvPr>
          <p:cNvSpPr>
            <a:spLocks noGrp="1" noChangeArrowheads="1"/>
          </p:cNvSpPr>
          <p:nvPr>
            <p:ph type="hdr" sz="quarter"/>
          </p:nvPr>
        </p:nvSpPr>
        <p:spPr bwMode="auto">
          <a:xfrm>
            <a:off x="1828800" y="2286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r>
              <a:rPr lang="en-US" dirty="0">
                <a:latin typeface="Calibri" panose="020F0502020204030204" pitchFamily="34" charset="0"/>
              </a:rPr>
              <a:t>DANIEL 9</a:t>
            </a:r>
          </a:p>
        </p:txBody>
      </p:sp>
      <p:sp>
        <p:nvSpPr>
          <p:cNvPr id="4099" name="Rectangle 3">
            <a:extLst>
              <a:ext uri="{FF2B5EF4-FFF2-40B4-BE49-F238E27FC236}">
                <a16:creationId xmlns:a16="http://schemas.microsoft.com/office/drawing/2014/main" id="{85F57EC9-EA0F-4935-8F16-DB16AAFE762E}"/>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fld id="{5F67B1D5-1F52-459C-B3AC-34EBF3998B0C}" type="datetime1">
              <a:rPr lang="en-US">
                <a:latin typeface="Calibri" panose="020F0502020204030204" pitchFamily="34" charset="0"/>
              </a:rPr>
              <a:pPr>
                <a:defRPr/>
              </a:pPr>
              <a:t>9/2/2017</a:t>
            </a:fld>
            <a:endParaRPr lang="en-US" dirty="0">
              <a:latin typeface="Calibri" panose="020F0502020204030204" pitchFamily="34" charset="0"/>
            </a:endParaRPr>
          </a:p>
        </p:txBody>
      </p:sp>
      <p:sp>
        <p:nvSpPr>
          <p:cNvPr id="4100" name="Rectangle 4">
            <a:extLst>
              <a:ext uri="{FF2B5EF4-FFF2-40B4-BE49-F238E27FC236}">
                <a16:creationId xmlns:a16="http://schemas.microsoft.com/office/drawing/2014/main" id="{9D738CEC-B463-41AA-9737-11E3322683C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dirty="0">
              <a:latin typeface="Calibri" panose="020F0502020204030204" pitchFamily="34" charset="0"/>
            </a:endParaRPr>
          </a:p>
        </p:txBody>
      </p:sp>
      <p:sp>
        <p:nvSpPr>
          <p:cNvPr id="4101" name="Rectangle 5">
            <a:extLst>
              <a:ext uri="{FF2B5EF4-FFF2-40B4-BE49-F238E27FC236}">
                <a16:creationId xmlns:a16="http://schemas.microsoft.com/office/drawing/2014/main" id="{FC9DF5CD-67A6-48E7-9215-8A45FA6FB5F3}"/>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2B6A8-11AF-457F-99D6-212751994372}" type="slidenum">
              <a:rPr lang="en-US" altLang="en-US">
                <a:latin typeface="Calibri" panose="020F0502020204030204" pitchFamily="34" charset="0"/>
              </a: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6299C26-10EB-489D-984E-B41323772E2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pPr>
              <a:defRPr/>
            </a:pPr>
            <a:endParaRPr lang="en-US" dirty="0"/>
          </a:p>
        </p:txBody>
      </p:sp>
      <p:sp>
        <p:nvSpPr>
          <p:cNvPr id="3075" name="Rectangle 3">
            <a:extLst>
              <a:ext uri="{FF2B5EF4-FFF2-40B4-BE49-F238E27FC236}">
                <a16:creationId xmlns:a16="http://schemas.microsoft.com/office/drawing/2014/main" id="{361B25A6-4335-454A-9E4B-B0075F45481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pPr>
              <a:defRPr/>
            </a:pPr>
            <a:fld id="{6C531C59-2511-47EA-81F8-CC68C38EF505}" type="datetime1">
              <a:rPr lang="en-US" smtClean="0"/>
              <a:pPr>
                <a:defRPr/>
              </a:pPr>
              <a:t>9/2/2017</a:t>
            </a:fld>
            <a:endParaRPr lang="en-US" dirty="0"/>
          </a:p>
        </p:txBody>
      </p:sp>
      <p:sp>
        <p:nvSpPr>
          <p:cNvPr id="60420" name="Rectangle 4">
            <a:extLst>
              <a:ext uri="{FF2B5EF4-FFF2-40B4-BE49-F238E27FC236}">
                <a16:creationId xmlns:a16="http://schemas.microsoft.com/office/drawing/2014/main" id="{AAE8BA7D-BD6A-4CDC-986D-BD049FEB80B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F86A473A-D5AF-4D0A-A5C8-15A459B19BCC}"/>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a:extLst>
              <a:ext uri="{FF2B5EF4-FFF2-40B4-BE49-F238E27FC236}">
                <a16:creationId xmlns:a16="http://schemas.microsoft.com/office/drawing/2014/main" id="{36005D13-07CF-425F-88FC-20F99D1A9410}"/>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pPr>
              <a:defRPr/>
            </a:pPr>
            <a:endParaRPr lang="en-US" dirty="0"/>
          </a:p>
        </p:txBody>
      </p:sp>
      <p:sp>
        <p:nvSpPr>
          <p:cNvPr id="3079" name="Rectangle 7">
            <a:extLst>
              <a:ext uri="{FF2B5EF4-FFF2-40B4-BE49-F238E27FC236}">
                <a16:creationId xmlns:a16="http://schemas.microsoft.com/office/drawing/2014/main" id="{490A451C-AC53-4600-BE33-D841431C3529}"/>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008C9F9-5E7C-4757-BA90-DA1F584425CF}"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C531C59-2511-47EA-81F8-CC68C38EF505}" type="datetime1">
              <a:rPr lang="en-US" smtClean="0"/>
              <a:pPr>
                <a:defRPr/>
              </a:pPr>
              <a:t>9/2/2017</a:t>
            </a:fld>
            <a:endParaRPr lang="en-US"/>
          </a:p>
        </p:txBody>
      </p:sp>
      <p:sp>
        <p:nvSpPr>
          <p:cNvPr id="5" name="Slide Number Placeholder 4"/>
          <p:cNvSpPr>
            <a:spLocks noGrp="1"/>
          </p:cNvSpPr>
          <p:nvPr>
            <p:ph type="sldNum" sz="quarter" idx="11"/>
          </p:nvPr>
        </p:nvSpPr>
        <p:spPr/>
        <p:txBody>
          <a:bodyPr/>
          <a:lstStyle/>
          <a:p>
            <a:fld id="{B008C9F9-5E7C-4757-BA90-DA1F584425CF}" type="slidenum">
              <a:rPr lang="en-US" altLang="en-US" smtClean="0"/>
              <a:pPr/>
              <a:t>1</a:t>
            </a:fld>
            <a:endParaRPr lang="en-US" altLang="en-US"/>
          </a:p>
        </p:txBody>
      </p:sp>
    </p:spTree>
    <p:extLst>
      <p:ext uri="{BB962C8B-B14F-4D97-AF65-F5344CB8AC3E}">
        <p14:creationId xmlns:p14="http://schemas.microsoft.com/office/powerpoint/2010/main" val="3140277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723F-6B27-4DD2-AF80-5294D5448DA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BEE7638-1C93-4E12-9DC7-2909143DAEE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5251BB1-2290-4B7A-99AD-B43729689E64}"/>
              </a:ext>
            </a:extLst>
          </p:cNvPr>
          <p:cNvSpPr>
            <a:spLocks noGrp="1"/>
          </p:cNvSpPr>
          <p:nvPr>
            <p:ph type="dt" sz="half" idx="10"/>
          </p:nvPr>
        </p:nvSpPr>
        <p:spPr/>
        <p:txBody>
          <a:bodyPr/>
          <a:lstStyle/>
          <a:p>
            <a:pPr>
              <a:defRPr/>
            </a:pPr>
            <a:fld id="{B34BAA4C-4A47-418E-98CB-61DBAFE495C9}" type="datetime1">
              <a:rPr lang="en-US" smtClean="0"/>
              <a:pPr>
                <a:defRPr/>
              </a:pPr>
              <a:t>9/2/2017</a:t>
            </a:fld>
            <a:endParaRPr lang="en-US"/>
          </a:p>
        </p:txBody>
      </p:sp>
      <p:sp>
        <p:nvSpPr>
          <p:cNvPr id="5" name="Footer Placeholder 4">
            <a:extLst>
              <a:ext uri="{FF2B5EF4-FFF2-40B4-BE49-F238E27FC236}">
                <a16:creationId xmlns:a16="http://schemas.microsoft.com/office/drawing/2014/main" id="{6481D7A5-A1F0-41E2-86B0-9545BB6DD759}"/>
              </a:ext>
            </a:extLst>
          </p:cNvPr>
          <p:cNvSpPr>
            <a:spLocks noGrp="1"/>
          </p:cNvSpPr>
          <p:nvPr>
            <p:ph type="ftr" sz="quarter" idx="11"/>
          </p:nvPr>
        </p:nvSpPr>
        <p:spPr/>
        <p:txBody>
          <a:bodyPr/>
          <a:lstStyle/>
          <a:p>
            <a:pPr>
              <a:defRPr/>
            </a:pPr>
            <a:r>
              <a:rPr lang="en-US"/>
              <a:t>DANIEL 9</a:t>
            </a:r>
          </a:p>
        </p:txBody>
      </p:sp>
      <p:sp>
        <p:nvSpPr>
          <p:cNvPr id="6" name="Slide Number Placeholder 5">
            <a:extLst>
              <a:ext uri="{FF2B5EF4-FFF2-40B4-BE49-F238E27FC236}">
                <a16:creationId xmlns:a16="http://schemas.microsoft.com/office/drawing/2014/main" id="{D5B597B5-333C-46A9-84B3-03CD563998B3}"/>
              </a:ext>
            </a:extLst>
          </p:cNvPr>
          <p:cNvSpPr>
            <a:spLocks noGrp="1"/>
          </p:cNvSpPr>
          <p:nvPr>
            <p:ph type="sldNum" sz="quarter" idx="12"/>
          </p:nvPr>
        </p:nvSpPr>
        <p:spPr/>
        <p:txBody>
          <a:bodyPr/>
          <a:lstStyle/>
          <a:p>
            <a:fld id="{77B35FFC-CD89-4919-AB6C-732D5C1112B4}" type="slidenum">
              <a:rPr lang="en-US" altLang="en-US" smtClean="0"/>
              <a:pPr/>
              <a:t>‹#›</a:t>
            </a:fld>
            <a:endParaRPr lang="en-US" altLang="en-US"/>
          </a:p>
        </p:txBody>
      </p:sp>
    </p:spTree>
    <p:extLst>
      <p:ext uri="{BB962C8B-B14F-4D97-AF65-F5344CB8AC3E}">
        <p14:creationId xmlns:p14="http://schemas.microsoft.com/office/powerpoint/2010/main" val="17715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EF11-F8F3-4174-B47C-CEDB1DC599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504AC7-84B8-492F-822E-75A7700A99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AEF51-AD61-41B6-8BAE-FAE1D7E01100}"/>
              </a:ext>
            </a:extLst>
          </p:cNvPr>
          <p:cNvSpPr>
            <a:spLocks noGrp="1"/>
          </p:cNvSpPr>
          <p:nvPr>
            <p:ph type="dt" sz="half" idx="10"/>
          </p:nvPr>
        </p:nvSpPr>
        <p:spPr/>
        <p:txBody>
          <a:bodyPr/>
          <a:lstStyle/>
          <a:p>
            <a:pPr>
              <a:defRPr/>
            </a:pPr>
            <a:fld id="{FE5B4820-B15F-4C22-9AD1-BAFAF5F4E231}" type="datetime1">
              <a:rPr lang="en-US" smtClean="0"/>
              <a:pPr>
                <a:defRPr/>
              </a:pPr>
              <a:t>9/2/2017</a:t>
            </a:fld>
            <a:endParaRPr lang="en-US"/>
          </a:p>
        </p:txBody>
      </p:sp>
      <p:sp>
        <p:nvSpPr>
          <p:cNvPr id="5" name="Footer Placeholder 4">
            <a:extLst>
              <a:ext uri="{FF2B5EF4-FFF2-40B4-BE49-F238E27FC236}">
                <a16:creationId xmlns:a16="http://schemas.microsoft.com/office/drawing/2014/main" id="{2080C832-692D-4A40-8086-EF95D16F22B5}"/>
              </a:ext>
            </a:extLst>
          </p:cNvPr>
          <p:cNvSpPr>
            <a:spLocks noGrp="1"/>
          </p:cNvSpPr>
          <p:nvPr>
            <p:ph type="ftr" sz="quarter" idx="11"/>
          </p:nvPr>
        </p:nvSpPr>
        <p:spPr/>
        <p:txBody>
          <a:bodyPr/>
          <a:lstStyle/>
          <a:p>
            <a:pPr>
              <a:defRPr/>
            </a:pPr>
            <a:r>
              <a:rPr lang="en-US"/>
              <a:t>DANIEL 9</a:t>
            </a:r>
          </a:p>
        </p:txBody>
      </p:sp>
      <p:sp>
        <p:nvSpPr>
          <p:cNvPr id="6" name="Slide Number Placeholder 5">
            <a:extLst>
              <a:ext uri="{FF2B5EF4-FFF2-40B4-BE49-F238E27FC236}">
                <a16:creationId xmlns:a16="http://schemas.microsoft.com/office/drawing/2014/main" id="{F7D13DDF-B33F-47C9-B0AF-24571DAA6F47}"/>
              </a:ext>
            </a:extLst>
          </p:cNvPr>
          <p:cNvSpPr>
            <a:spLocks noGrp="1"/>
          </p:cNvSpPr>
          <p:nvPr>
            <p:ph type="sldNum" sz="quarter" idx="12"/>
          </p:nvPr>
        </p:nvSpPr>
        <p:spPr/>
        <p:txBody>
          <a:bodyPr/>
          <a:lstStyle/>
          <a:p>
            <a:fld id="{941653B6-0EBE-4D7A-9FEA-71D422A29510}" type="slidenum">
              <a:rPr lang="en-US" altLang="en-US" smtClean="0"/>
              <a:pPr/>
              <a:t>‹#›</a:t>
            </a:fld>
            <a:endParaRPr lang="en-US" altLang="en-US"/>
          </a:p>
        </p:txBody>
      </p:sp>
    </p:spTree>
    <p:extLst>
      <p:ext uri="{BB962C8B-B14F-4D97-AF65-F5344CB8AC3E}">
        <p14:creationId xmlns:p14="http://schemas.microsoft.com/office/powerpoint/2010/main" val="1577133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FF5D22-DA10-425B-B376-85BFFD024D7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745C72-E770-474D-800C-F53E179E8B6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2D42F-6795-4D8D-9F6E-52190BCD40E9}"/>
              </a:ext>
            </a:extLst>
          </p:cNvPr>
          <p:cNvSpPr>
            <a:spLocks noGrp="1"/>
          </p:cNvSpPr>
          <p:nvPr>
            <p:ph type="dt" sz="half" idx="10"/>
          </p:nvPr>
        </p:nvSpPr>
        <p:spPr/>
        <p:txBody>
          <a:bodyPr/>
          <a:lstStyle/>
          <a:p>
            <a:pPr>
              <a:defRPr/>
            </a:pPr>
            <a:fld id="{538D59B6-1535-4E28-BD61-60A6579FC7A2}" type="datetime1">
              <a:rPr lang="en-US" smtClean="0"/>
              <a:pPr>
                <a:defRPr/>
              </a:pPr>
              <a:t>9/2/2017</a:t>
            </a:fld>
            <a:endParaRPr lang="en-US"/>
          </a:p>
        </p:txBody>
      </p:sp>
      <p:sp>
        <p:nvSpPr>
          <p:cNvPr id="5" name="Footer Placeholder 4">
            <a:extLst>
              <a:ext uri="{FF2B5EF4-FFF2-40B4-BE49-F238E27FC236}">
                <a16:creationId xmlns:a16="http://schemas.microsoft.com/office/drawing/2014/main" id="{E9C9845A-37D6-428E-9B0D-CCA25952EE5E}"/>
              </a:ext>
            </a:extLst>
          </p:cNvPr>
          <p:cNvSpPr>
            <a:spLocks noGrp="1"/>
          </p:cNvSpPr>
          <p:nvPr>
            <p:ph type="ftr" sz="quarter" idx="11"/>
          </p:nvPr>
        </p:nvSpPr>
        <p:spPr/>
        <p:txBody>
          <a:bodyPr/>
          <a:lstStyle/>
          <a:p>
            <a:pPr>
              <a:defRPr/>
            </a:pPr>
            <a:r>
              <a:rPr lang="en-US"/>
              <a:t>DANIEL 9</a:t>
            </a:r>
          </a:p>
        </p:txBody>
      </p:sp>
      <p:sp>
        <p:nvSpPr>
          <p:cNvPr id="6" name="Slide Number Placeholder 5">
            <a:extLst>
              <a:ext uri="{FF2B5EF4-FFF2-40B4-BE49-F238E27FC236}">
                <a16:creationId xmlns:a16="http://schemas.microsoft.com/office/drawing/2014/main" id="{099BF788-AE27-4FF5-8479-EF255D037938}"/>
              </a:ext>
            </a:extLst>
          </p:cNvPr>
          <p:cNvSpPr>
            <a:spLocks noGrp="1"/>
          </p:cNvSpPr>
          <p:nvPr>
            <p:ph type="sldNum" sz="quarter" idx="12"/>
          </p:nvPr>
        </p:nvSpPr>
        <p:spPr/>
        <p:txBody>
          <a:bodyPr/>
          <a:lstStyle/>
          <a:p>
            <a:fld id="{E4BA6610-95E9-4BCC-9541-66E2C37429A7}" type="slidenum">
              <a:rPr lang="en-US" altLang="en-US" smtClean="0"/>
              <a:pPr/>
              <a:t>‹#›</a:t>
            </a:fld>
            <a:endParaRPr lang="en-US" altLang="en-US"/>
          </a:p>
        </p:txBody>
      </p:sp>
    </p:spTree>
    <p:extLst>
      <p:ext uri="{BB962C8B-B14F-4D97-AF65-F5344CB8AC3E}">
        <p14:creationId xmlns:p14="http://schemas.microsoft.com/office/powerpoint/2010/main" val="384507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9/2/2017</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35478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9/2/2017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1899474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21684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D54DD-8F13-4B5A-ADD6-267F2463AC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3A78EE-3816-4962-A586-C68EE6573A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A8F1D-7240-418B-BBA3-6A2BAB081F89}"/>
              </a:ext>
            </a:extLst>
          </p:cNvPr>
          <p:cNvSpPr>
            <a:spLocks noGrp="1"/>
          </p:cNvSpPr>
          <p:nvPr>
            <p:ph type="dt" sz="half" idx="10"/>
          </p:nvPr>
        </p:nvSpPr>
        <p:spPr/>
        <p:txBody>
          <a:bodyPr/>
          <a:lstStyle/>
          <a:p>
            <a:pPr>
              <a:defRPr/>
            </a:pPr>
            <a:fld id="{ED43BA33-5A1D-4ED2-A467-035CB0EC02C0}" type="datetime1">
              <a:rPr lang="en-US" smtClean="0"/>
              <a:pPr>
                <a:defRPr/>
              </a:pPr>
              <a:t>9/2/2017</a:t>
            </a:fld>
            <a:endParaRPr lang="en-US"/>
          </a:p>
        </p:txBody>
      </p:sp>
      <p:sp>
        <p:nvSpPr>
          <p:cNvPr id="5" name="Footer Placeholder 4">
            <a:extLst>
              <a:ext uri="{FF2B5EF4-FFF2-40B4-BE49-F238E27FC236}">
                <a16:creationId xmlns:a16="http://schemas.microsoft.com/office/drawing/2014/main" id="{752F6133-B915-472A-8366-4B3C5B97AF3C}"/>
              </a:ext>
            </a:extLst>
          </p:cNvPr>
          <p:cNvSpPr>
            <a:spLocks noGrp="1"/>
          </p:cNvSpPr>
          <p:nvPr>
            <p:ph type="ftr" sz="quarter" idx="11"/>
          </p:nvPr>
        </p:nvSpPr>
        <p:spPr/>
        <p:txBody>
          <a:bodyPr/>
          <a:lstStyle/>
          <a:p>
            <a:pPr>
              <a:defRPr/>
            </a:pPr>
            <a:r>
              <a:rPr lang="en-US"/>
              <a:t>DANIEL 9</a:t>
            </a:r>
          </a:p>
        </p:txBody>
      </p:sp>
      <p:sp>
        <p:nvSpPr>
          <p:cNvPr id="6" name="Slide Number Placeholder 5">
            <a:extLst>
              <a:ext uri="{FF2B5EF4-FFF2-40B4-BE49-F238E27FC236}">
                <a16:creationId xmlns:a16="http://schemas.microsoft.com/office/drawing/2014/main" id="{1CC19728-6920-4786-B78D-76DB5734D5DD}"/>
              </a:ext>
            </a:extLst>
          </p:cNvPr>
          <p:cNvSpPr>
            <a:spLocks noGrp="1"/>
          </p:cNvSpPr>
          <p:nvPr>
            <p:ph type="sldNum" sz="quarter" idx="12"/>
          </p:nvPr>
        </p:nvSpPr>
        <p:spPr/>
        <p:txBody>
          <a:bodyPr/>
          <a:lstStyle/>
          <a:p>
            <a:fld id="{06B64A35-339A-4891-81AE-16AC544BA074}" type="slidenum">
              <a:rPr lang="en-US" altLang="en-US" smtClean="0"/>
              <a:pPr/>
              <a:t>‹#›</a:t>
            </a:fld>
            <a:endParaRPr lang="en-US" altLang="en-US"/>
          </a:p>
        </p:txBody>
      </p:sp>
    </p:spTree>
    <p:extLst>
      <p:ext uri="{BB962C8B-B14F-4D97-AF65-F5344CB8AC3E}">
        <p14:creationId xmlns:p14="http://schemas.microsoft.com/office/powerpoint/2010/main" val="12216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BE84-72BE-4079-91DC-0840042B8D4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813276D-6156-46A8-A98A-40C496B95A9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90D9B2-5ECF-46A9-B80A-C791079B39FE}"/>
              </a:ext>
            </a:extLst>
          </p:cNvPr>
          <p:cNvSpPr>
            <a:spLocks noGrp="1"/>
          </p:cNvSpPr>
          <p:nvPr>
            <p:ph type="dt" sz="half" idx="10"/>
          </p:nvPr>
        </p:nvSpPr>
        <p:spPr/>
        <p:txBody>
          <a:bodyPr/>
          <a:lstStyle/>
          <a:p>
            <a:pPr>
              <a:defRPr/>
            </a:pPr>
            <a:fld id="{0D217990-C914-4224-A3A7-50BFB1D1186F}" type="datetime1">
              <a:rPr lang="en-US" smtClean="0"/>
              <a:pPr>
                <a:defRPr/>
              </a:pPr>
              <a:t>9/2/2017</a:t>
            </a:fld>
            <a:endParaRPr lang="en-US"/>
          </a:p>
        </p:txBody>
      </p:sp>
      <p:sp>
        <p:nvSpPr>
          <p:cNvPr id="5" name="Footer Placeholder 4">
            <a:extLst>
              <a:ext uri="{FF2B5EF4-FFF2-40B4-BE49-F238E27FC236}">
                <a16:creationId xmlns:a16="http://schemas.microsoft.com/office/drawing/2014/main" id="{C4F18B4D-84E0-41F9-9A20-406A0DF43B61}"/>
              </a:ext>
            </a:extLst>
          </p:cNvPr>
          <p:cNvSpPr>
            <a:spLocks noGrp="1"/>
          </p:cNvSpPr>
          <p:nvPr>
            <p:ph type="ftr" sz="quarter" idx="11"/>
          </p:nvPr>
        </p:nvSpPr>
        <p:spPr/>
        <p:txBody>
          <a:bodyPr/>
          <a:lstStyle/>
          <a:p>
            <a:pPr>
              <a:defRPr/>
            </a:pPr>
            <a:r>
              <a:rPr lang="en-US"/>
              <a:t>DANIEL 9</a:t>
            </a:r>
          </a:p>
        </p:txBody>
      </p:sp>
      <p:sp>
        <p:nvSpPr>
          <p:cNvPr id="6" name="Slide Number Placeholder 5">
            <a:extLst>
              <a:ext uri="{FF2B5EF4-FFF2-40B4-BE49-F238E27FC236}">
                <a16:creationId xmlns:a16="http://schemas.microsoft.com/office/drawing/2014/main" id="{BC47BB0E-BB7E-43E9-962B-6CDFFE63C049}"/>
              </a:ext>
            </a:extLst>
          </p:cNvPr>
          <p:cNvSpPr>
            <a:spLocks noGrp="1"/>
          </p:cNvSpPr>
          <p:nvPr>
            <p:ph type="sldNum" sz="quarter" idx="12"/>
          </p:nvPr>
        </p:nvSpPr>
        <p:spPr/>
        <p:txBody>
          <a:bodyPr/>
          <a:lstStyle/>
          <a:p>
            <a:fld id="{3D4800CB-418B-4637-A634-C7D9614C6122}" type="slidenum">
              <a:rPr lang="en-US" altLang="en-US" smtClean="0"/>
              <a:pPr/>
              <a:t>‹#›</a:t>
            </a:fld>
            <a:endParaRPr lang="en-US" altLang="en-US"/>
          </a:p>
        </p:txBody>
      </p:sp>
    </p:spTree>
    <p:extLst>
      <p:ext uri="{BB962C8B-B14F-4D97-AF65-F5344CB8AC3E}">
        <p14:creationId xmlns:p14="http://schemas.microsoft.com/office/powerpoint/2010/main" val="426525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C6908-1A68-4465-A44B-DB2BF6ACC2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D68BB1-5606-4D39-A722-C44ED8D1D1F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9163DF-477B-4B6E-91C2-3C225526211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D54BC6-DD65-4FAB-AC15-9C366B490648}"/>
              </a:ext>
            </a:extLst>
          </p:cNvPr>
          <p:cNvSpPr>
            <a:spLocks noGrp="1"/>
          </p:cNvSpPr>
          <p:nvPr>
            <p:ph type="dt" sz="half" idx="10"/>
          </p:nvPr>
        </p:nvSpPr>
        <p:spPr/>
        <p:txBody>
          <a:bodyPr/>
          <a:lstStyle/>
          <a:p>
            <a:pPr>
              <a:defRPr/>
            </a:pPr>
            <a:fld id="{E6CE939B-6200-4D4E-AA6B-363CB1A9D5B7}" type="datetime1">
              <a:rPr lang="en-US" smtClean="0"/>
              <a:pPr>
                <a:defRPr/>
              </a:pPr>
              <a:t>9/2/2017</a:t>
            </a:fld>
            <a:endParaRPr lang="en-US"/>
          </a:p>
        </p:txBody>
      </p:sp>
      <p:sp>
        <p:nvSpPr>
          <p:cNvPr id="6" name="Footer Placeholder 5">
            <a:extLst>
              <a:ext uri="{FF2B5EF4-FFF2-40B4-BE49-F238E27FC236}">
                <a16:creationId xmlns:a16="http://schemas.microsoft.com/office/drawing/2014/main" id="{89325276-FE25-4758-84C9-EF4FCF9B55F9}"/>
              </a:ext>
            </a:extLst>
          </p:cNvPr>
          <p:cNvSpPr>
            <a:spLocks noGrp="1"/>
          </p:cNvSpPr>
          <p:nvPr>
            <p:ph type="ftr" sz="quarter" idx="11"/>
          </p:nvPr>
        </p:nvSpPr>
        <p:spPr/>
        <p:txBody>
          <a:bodyPr/>
          <a:lstStyle/>
          <a:p>
            <a:pPr>
              <a:defRPr/>
            </a:pPr>
            <a:r>
              <a:rPr lang="en-US"/>
              <a:t>DANIEL 9</a:t>
            </a:r>
          </a:p>
        </p:txBody>
      </p:sp>
      <p:sp>
        <p:nvSpPr>
          <p:cNvPr id="7" name="Slide Number Placeholder 6">
            <a:extLst>
              <a:ext uri="{FF2B5EF4-FFF2-40B4-BE49-F238E27FC236}">
                <a16:creationId xmlns:a16="http://schemas.microsoft.com/office/drawing/2014/main" id="{3C837F82-D76A-4508-B810-414DE0A67BFD}"/>
              </a:ext>
            </a:extLst>
          </p:cNvPr>
          <p:cNvSpPr>
            <a:spLocks noGrp="1"/>
          </p:cNvSpPr>
          <p:nvPr>
            <p:ph type="sldNum" sz="quarter" idx="12"/>
          </p:nvPr>
        </p:nvSpPr>
        <p:spPr/>
        <p:txBody>
          <a:bodyPr/>
          <a:lstStyle/>
          <a:p>
            <a:fld id="{1DF36004-3F1D-41A3-A97E-F0054402D563}" type="slidenum">
              <a:rPr lang="en-US" altLang="en-US" smtClean="0"/>
              <a:pPr/>
              <a:t>‹#›</a:t>
            </a:fld>
            <a:endParaRPr lang="en-US" altLang="en-US"/>
          </a:p>
        </p:txBody>
      </p:sp>
    </p:spTree>
    <p:extLst>
      <p:ext uri="{BB962C8B-B14F-4D97-AF65-F5344CB8AC3E}">
        <p14:creationId xmlns:p14="http://schemas.microsoft.com/office/powerpoint/2010/main" val="137655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7A4B-29AB-4AF1-AE7D-240B9A4C76C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DA868C-E2A3-4548-B525-BAE747AD6E1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7B9249D-5522-4537-B163-24121D680D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512C2A-0861-459D-A84A-626A10CB1A4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F074932E-6085-4672-89DB-3DD4B218CDF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51668E-AA6E-4559-8BD4-B35A90488B5F}"/>
              </a:ext>
            </a:extLst>
          </p:cNvPr>
          <p:cNvSpPr>
            <a:spLocks noGrp="1"/>
          </p:cNvSpPr>
          <p:nvPr>
            <p:ph type="dt" sz="half" idx="10"/>
          </p:nvPr>
        </p:nvSpPr>
        <p:spPr/>
        <p:txBody>
          <a:bodyPr/>
          <a:lstStyle/>
          <a:p>
            <a:pPr>
              <a:defRPr/>
            </a:pPr>
            <a:fld id="{FF504CE7-D54B-4E54-A3DF-AE0BE5A735AF}" type="datetime1">
              <a:rPr lang="en-US" smtClean="0"/>
              <a:pPr>
                <a:defRPr/>
              </a:pPr>
              <a:t>9/2/2017</a:t>
            </a:fld>
            <a:endParaRPr lang="en-US"/>
          </a:p>
        </p:txBody>
      </p:sp>
      <p:sp>
        <p:nvSpPr>
          <p:cNvPr id="8" name="Footer Placeholder 7">
            <a:extLst>
              <a:ext uri="{FF2B5EF4-FFF2-40B4-BE49-F238E27FC236}">
                <a16:creationId xmlns:a16="http://schemas.microsoft.com/office/drawing/2014/main" id="{55FCA146-FA45-4B67-9B24-18ADC3925ED8}"/>
              </a:ext>
            </a:extLst>
          </p:cNvPr>
          <p:cNvSpPr>
            <a:spLocks noGrp="1"/>
          </p:cNvSpPr>
          <p:nvPr>
            <p:ph type="ftr" sz="quarter" idx="11"/>
          </p:nvPr>
        </p:nvSpPr>
        <p:spPr/>
        <p:txBody>
          <a:bodyPr/>
          <a:lstStyle/>
          <a:p>
            <a:pPr>
              <a:defRPr/>
            </a:pPr>
            <a:r>
              <a:rPr lang="en-US"/>
              <a:t>DANIEL 9</a:t>
            </a:r>
          </a:p>
        </p:txBody>
      </p:sp>
      <p:sp>
        <p:nvSpPr>
          <p:cNvPr id="9" name="Slide Number Placeholder 8">
            <a:extLst>
              <a:ext uri="{FF2B5EF4-FFF2-40B4-BE49-F238E27FC236}">
                <a16:creationId xmlns:a16="http://schemas.microsoft.com/office/drawing/2014/main" id="{26DA94DA-C460-44A9-AC07-6B79AA204617}"/>
              </a:ext>
            </a:extLst>
          </p:cNvPr>
          <p:cNvSpPr>
            <a:spLocks noGrp="1"/>
          </p:cNvSpPr>
          <p:nvPr>
            <p:ph type="sldNum" sz="quarter" idx="12"/>
          </p:nvPr>
        </p:nvSpPr>
        <p:spPr/>
        <p:txBody>
          <a:bodyPr/>
          <a:lstStyle/>
          <a:p>
            <a:fld id="{05A3AF22-DA68-4557-8FA9-F0003DD971C0}" type="slidenum">
              <a:rPr lang="en-US" altLang="en-US" smtClean="0"/>
              <a:pPr/>
              <a:t>‹#›</a:t>
            </a:fld>
            <a:endParaRPr lang="en-US" altLang="en-US"/>
          </a:p>
        </p:txBody>
      </p:sp>
    </p:spTree>
    <p:extLst>
      <p:ext uri="{BB962C8B-B14F-4D97-AF65-F5344CB8AC3E}">
        <p14:creationId xmlns:p14="http://schemas.microsoft.com/office/powerpoint/2010/main" val="88351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900A-A15E-4E1A-A178-41219117B5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1EB573-C6C5-4958-8D55-1DA822B0DEE5}"/>
              </a:ext>
            </a:extLst>
          </p:cNvPr>
          <p:cNvSpPr>
            <a:spLocks noGrp="1"/>
          </p:cNvSpPr>
          <p:nvPr>
            <p:ph type="dt" sz="half" idx="10"/>
          </p:nvPr>
        </p:nvSpPr>
        <p:spPr/>
        <p:txBody>
          <a:bodyPr/>
          <a:lstStyle/>
          <a:p>
            <a:pPr>
              <a:defRPr/>
            </a:pPr>
            <a:fld id="{AEFD225A-ACE1-4554-BE1E-F5971DCA109E}" type="datetime1">
              <a:rPr lang="en-US" smtClean="0"/>
              <a:pPr>
                <a:defRPr/>
              </a:pPr>
              <a:t>9/2/2017</a:t>
            </a:fld>
            <a:endParaRPr lang="en-US"/>
          </a:p>
        </p:txBody>
      </p:sp>
      <p:sp>
        <p:nvSpPr>
          <p:cNvPr id="4" name="Footer Placeholder 3">
            <a:extLst>
              <a:ext uri="{FF2B5EF4-FFF2-40B4-BE49-F238E27FC236}">
                <a16:creationId xmlns:a16="http://schemas.microsoft.com/office/drawing/2014/main" id="{7A36D95D-968B-412D-AABE-D6CEB89A0A68}"/>
              </a:ext>
            </a:extLst>
          </p:cNvPr>
          <p:cNvSpPr>
            <a:spLocks noGrp="1"/>
          </p:cNvSpPr>
          <p:nvPr>
            <p:ph type="ftr" sz="quarter" idx="11"/>
          </p:nvPr>
        </p:nvSpPr>
        <p:spPr/>
        <p:txBody>
          <a:bodyPr/>
          <a:lstStyle/>
          <a:p>
            <a:pPr>
              <a:defRPr/>
            </a:pPr>
            <a:r>
              <a:rPr lang="en-US"/>
              <a:t>DANIEL 9</a:t>
            </a:r>
          </a:p>
        </p:txBody>
      </p:sp>
      <p:sp>
        <p:nvSpPr>
          <p:cNvPr id="5" name="Slide Number Placeholder 4">
            <a:extLst>
              <a:ext uri="{FF2B5EF4-FFF2-40B4-BE49-F238E27FC236}">
                <a16:creationId xmlns:a16="http://schemas.microsoft.com/office/drawing/2014/main" id="{F991DB0D-FBE3-453C-AFD3-D1C806E3281E}"/>
              </a:ext>
            </a:extLst>
          </p:cNvPr>
          <p:cNvSpPr>
            <a:spLocks noGrp="1"/>
          </p:cNvSpPr>
          <p:nvPr>
            <p:ph type="sldNum" sz="quarter" idx="12"/>
          </p:nvPr>
        </p:nvSpPr>
        <p:spPr/>
        <p:txBody>
          <a:bodyPr/>
          <a:lstStyle/>
          <a:p>
            <a:fld id="{A9AAAD70-B06D-41F8-A733-97A84FD6A8E2}" type="slidenum">
              <a:rPr lang="en-US" altLang="en-US" smtClean="0"/>
              <a:pPr/>
              <a:t>‹#›</a:t>
            </a:fld>
            <a:endParaRPr lang="en-US" altLang="en-US"/>
          </a:p>
        </p:txBody>
      </p:sp>
    </p:spTree>
    <p:extLst>
      <p:ext uri="{BB962C8B-B14F-4D97-AF65-F5344CB8AC3E}">
        <p14:creationId xmlns:p14="http://schemas.microsoft.com/office/powerpoint/2010/main" val="211172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F4B55-5161-4338-A9FA-A6BD238FC2A1}"/>
              </a:ext>
            </a:extLst>
          </p:cNvPr>
          <p:cNvSpPr>
            <a:spLocks noGrp="1"/>
          </p:cNvSpPr>
          <p:nvPr>
            <p:ph type="dt" sz="half" idx="10"/>
          </p:nvPr>
        </p:nvSpPr>
        <p:spPr/>
        <p:txBody>
          <a:bodyPr/>
          <a:lstStyle/>
          <a:p>
            <a:pPr>
              <a:defRPr/>
            </a:pPr>
            <a:fld id="{5C7FDA95-8E37-4F5D-B545-267E1C3086AA}" type="datetime1">
              <a:rPr lang="en-US" smtClean="0"/>
              <a:pPr>
                <a:defRPr/>
              </a:pPr>
              <a:t>9/2/2017</a:t>
            </a:fld>
            <a:endParaRPr lang="en-US"/>
          </a:p>
        </p:txBody>
      </p:sp>
      <p:sp>
        <p:nvSpPr>
          <p:cNvPr id="3" name="Footer Placeholder 2">
            <a:extLst>
              <a:ext uri="{FF2B5EF4-FFF2-40B4-BE49-F238E27FC236}">
                <a16:creationId xmlns:a16="http://schemas.microsoft.com/office/drawing/2014/main" id="{C6A560EA-0461-4DCF-A19A-5557BE563008}"/>
              </a:ext>
            </a:extLst>
          </p:cNvPr>
          <p:cNvSpPr>
            <a:spLocks noGrp="1"/>
          </p:cNvSpPr>
          <p:nvPr>
            <p:ph type="ftr" sz="quarter" idx="11"/>
          </p:nvPr>
        </p:nvSpPr>
        <p:spPr/>
        <p:txBody>
          <a:bodyPr/>
          <a:lstStyle/>
          <a:p>
            <a:pPr>
              <a:defRPr/>
            </a:pPr>
            <a:r>
              <a:rPr lang="en-US"/>
              <a:t>DANIEL 9</a:t>
            </a:r>
          </a:p>
        </p:txBody>
      </p:sp>
      <p:sp>
        <p:nvSpPr>
          <p:cNvPr id="4" name="Slide Number Placeholder 3">
            <a:extLst>
              <a:ext uri="{FF2B5EF4-FFF2-40B4-BE49-F238E27FC236}">
                <a16:creationId xmlns:a16="http://schemas.microsoft.com/office/drawing/2014/main" id="{A9723255-1375-41C9-8796-950CFED85182}"/>
              </a:ext>
            </a:extLst>
          </p:cNvPr>
          <p:cNvSpPr>
            <a:spLocks noGrp="1"/>
          </p:cNvSpPr>
          <p:nvPr>
            <p:ph type="sldNum" sz="quarter" idx="12"/>
          </p:nvPr>
        </p:nvSpPr>
        <p:spPr/>
        <p:txBody>
          <a:bodyPr/>
          <a:lstStyle/>
          <a:p>
            <a:fld id="{2F8035AE-6347-4C79-B46B-5876506ECC04}" type="slidenum">
              <a:rPr lang="en-US" altLang="en-US" smtClean="0"/>
              <a:pPr/>
              <a:t>‹#›</a:t>
            </a:fld>
            <a:endParaRPr lang="en-US" altLang="en-US"/>
          </a:p>
        </p:txBody>
      </p:sp>
    </p:spTree>
    <p:extLst>
      <p:ext uri="{BB962C8B-B14F-4D97-AF65-F5344CB8AC3E}">
        <p14:creationId xmlns:p14="http://schemas.microsoft.com/office/powerpoint/2010/main" val="3659059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6B79-0E9B-4367-9A9F-E5A67B53A02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9987DE1-C392-4400-AD05-A5FC28C0A35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149453-F196-4694-8426-639FE0910FB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A2409D1-2D53-4F01-B01A-127E99B2DD75}"/>
              </a:ext>
            </a:extLst>
          </p:cNvPr>
          <p:cNvSpPr>
            <a:spLocks noGrp="1"/>
          </p:cNvSpPr>
          <p:nvPr>
            <p:ph type="dt" sz="half" idx="10"/>
          </p:nvPr>
        </p:nvSpPr>
        <p:spPr/>
        <p:txBody>
          <a:bodyPr/>
          <a:lstStyle/>
          <a:p>
            <a:pPr>
              <a:defRPr/>
            </a:pPr>
            <a:fld id="{B5A1E008-091B-4724-91B3-D2E379A83C07}" type="datetime1">
              <a:rPr lang="en-US" smtClean="0"/>
              <a:pPr>
                <a:defRPr/>
              </a:pPr>
              <a:t>9/2/2017</a:t>
            </a:fld>
            <a:endParaRPr lang="en-US"/>
          </a:p>
        </p:txBody>
      </p:sp>
      <p:sp>
        <p:nvSpPr>
          <p:cNvPr id="6" name="Footer Placeholder 5">
            <a:extLst>
              <a:ext uri="{FF2B5EF4-FFF2-40B4-BE49-F238E27FC236}">
                <a16:creationId xmlns:a16="http://schemas.microsoft.com/office/drawing/2014/main" id="{83EEFB18-FFCA-4AEF-BC76-0B0ABC7709BF}"/>
              </a:ext>
            </a:extLst>
          </p:cNvPr>
          <p:cNvSpPr>
            <a:spLocks noGrp="1"/>
          </p:cNvSpPr>
          <p:nvPr>
            <p:ph type="ftr" sz="quarter" idx="11"/>
          </p:nvPr>
        </p:nvSpPr>
        <p:spPr/>
        <p:txBody>
          <a:bodyPr/>
          <a:lstStyle/>
          <a:p>
            <a:pPr>
              <a:defRPr/>
            </a:pPr>
            <a:r>
              <a:rPr lang="en-US"/>
              <a:t>DANIEL 9</a:t>
            </a:r>
          </a:p>
        </p:txBody>
      </p:sp>
      <p:sp>
        <p:nvSpPr>
          <p:cNvPr id="7" name="Slide Number Placeholder 6">
            <a:extLst>
              <a:ext uri="{FF2B5EF4-FFF2-40B4-BE49-F238E27FC236}">
                <a16:creationId xmlns:a16="http://schemas.microsoft.com/office/drawing/2014/main" id="{D621E108-E095-428D-9D5F-E95200E30F71}"/>
              </a:ext>
            </a:extLst>
          </p:cNvPr>
          <p:cNvSpPr>
            <a:spLocks noGrp="1"/>
          </p:cNvSpPr>
          <p:nvPr>
            <p:ph type="sldNum" sz="quarter" idx="12"/>
          </p:nvPr>
        </p:nvSpPr>
        <p:spPr/>
        <p:txBody>
          <a:bodyPr/>
          <a:lstStyle/>
          <a:p>
            <a:fld id="{71BAA97E-3F94-4F39-820E-17EA0821D49F}" type="slidenum">
              <a:rPr lang="en-US" altLang="en-US" smtClean="0"/>
              <a:pPr/>
              <a:t>‹#›</a:t>
            </a:fld>
            <a:endParaRPr lang="en-US" altLang="en-US"/>
          </a:p>
        </p:txBody>
      </p:sp>
    </p:spTree>
    <p:extLst>
      <p:ext uri="{BB962C8B-B14F-4D97-AF65-F5344CB8AC3E}">
        <p14:creationId xmlns:p14="http://schemas.microsoft.com/office/powerpoint/2010/main" val="76087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3B16-86E4-4D9F-9786-CF943A2434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35776B9-A881-4E02-A902-4478907F3AA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D0C65A1-8DE7-44F8-A598-D00F0CAB275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95E4199-06DB-487A-9B35-C5A5B55A5192}"/>
              </a:ext>
            </a:extLst>
          </p:cNvPr>
          <p:cNvSpPr>
            <a:spLocks noGrp="1"/>
          </p:cNvSpPr>
          <p:nvPr>
            <p:ph type="dt" sz="half" idx="10"/>
          </p:nvPr>
        </p:nvSpPr>
        <p:spPr/>
        <p:txBody>
          <a:bodyPr/>
          <a:lstStyle/>
          <a:p>
            <a:pPr>
              <a:defRPr/>
            </a:pPr>
            <a:fld id="{FC8B7EE9-5144-4E61-A309-D84ED547216D}" type="datetime1">
              <a:rPr lang="en-US" smtClean="0"/>
              <a:pPr>
                <a:defRPr/>
              </a:pPr>
              <a:t>9/2/2017</a:t>
            </a:fld>
            <a:endParaRPr lang="en-US"/>
          </a:p>
        </p:txBody>
      </p:sp>
      <p:sp>
        <p:nvSpPr>
          <p:cNvPr id="6" name="Footer Placeholder 5">
            <a:extLst>
              <a:ext uri="{FF2B5EF4-FFF2-40B4-BE49-F238E27FC236}">
                <a16:creationId xmlns:a16="http://schemas.microsoft.com/office/drawing/2014/main" id="{58E15EF3-4A10-47C3-8294-CD814974DD95}"/>
              </a:ext>
            </a:extLst>
          </p:cNvPr>
          <p:cNvSpPr>
            <a:spLocks noGrp="1"/>
          </p:cNvSpPr>
          <p:nvPr>
            <p:ph type="ftr" sz="quarter" idx="11"/>
          </p:nvPr>
        </p:nvSpPr>
        <p:spPr/>
        <p:txBody>
          <a:bodyPr/>
          <a:lstStyle/>
          <a:p>
            <a:pPr>
              <a:defRPr/>
            </a:pPr>
            <a:r>
              <a:rPr lang="en-US"/>
              <a:t>DANIEL 9</a:t>
            </a:r>
          </a:p>
        </p:txBody>
      </p:sp>
      <p:sp>
        <p:nvSpPr>
          <p:cNvPr id="7" name="Slide Number Placeholder 6">
            <a:extLst>
              <a:ext uri="{FF2B5EF4-FFF2-40B4-BE49-F238E27FC236}">
                <a16:creationId xmlns:a16="http://schemas.microsoft.com/office/drawing/2014/main" id="{96250023-0515-4430-A322-69AEC169293F}"/>
              </a:ext>
            </a:extLst>
          </p:cNvPr>
          <p:cNvSpPr>
            <a:spLocks noGrp="1"/>
          </p:cNvSpPr>
          <p:nvPr>
            <p:ph type="sldNum" sz="quarter" idx="12"/>
          </p:nvPr>
        </p:nvSpPr>
        <p:spPr/>
        <p:txBody>
          <a:bodyPr/>
          <a:lstStyle/>
          <a:p>
            <a:fld id="{88363CCF-4B31-486C-B7A9-5D150F4189CE}" type="slidenum">
              <a:rPr lang="en-US" altLang="en-US" smtClean="0"/>
              <a:pPr/>
              <a:t>‹#›</a:t>
            </a:fld>
            <a:endParaRPr lang="en-US" altLang="en-US"/>
          </a:p>
        </p:txBody>
      </p:sp>
    </p:spTree>
    <p:extLst>
      <p:ext uri="{BB962C8B-B14F-4D97-AF65-F5344CB8AC3E}">
        <p14:creationId xmlns:p14="http://schemas.microsoft.com/office/powerpoint/2010/main" val="155718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F78DDA-16B2-4B49-A019-5BF2C4A819C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2DEFD9-8244-4719-B997-7553079DF61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0ABCF-1159-4C5E-A72A-3E0A2642A29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F459C0E8-F2EF-45F3-BCAB-6E71146CF94C}" type="datetime1">
              <a:rPr lang="en-US" smtClean="0"/>
              <a:pPr>
                <a:defRPr/>
              </a:pPr>
              <a:t>9/2/2017</a:t>
            </a:fld>
            <a:endParaRPr lang="en-US" dirty="0"/>
          </a:p>
        </p:txBody>
      </p:sp>
      <p:sp>
        <p:nvSpPr>
          <p:cNvPr id="5" name="Footer Placeholder 4">
            <a:extLst>
              <a:ext uri="{FF2B5EF4-FFF2-40B4-BE49-F238E27FC236}">
                <a16:creationId xmlns:a16="http://schemas.microsoft.com/office/drawing/2014/main" id="{EF15E535-88D5-4B09-B9C6-B49ABC052C2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DANIEL 9</a:t>
            </a:r>
            <a:endParaRPr lang="en-US" dirty="0"/>
          </a:p>
        </p:txBody>
      </p:sp>
      <p:sp>
        <p:nvSpPr>
          <p:cNvPr id="6" name="Slide Number Placeholder 5">
            <a:extLst>
              <a:ext uri="{FF2B5EF4-FFF2-40B4-BE49-F238E27FC236}">
                <a16:creationId xmlns:a16="http://schemas.microsoft.com/office/drawing/2014/main" id="{AB530586-8014-4450-926E-1D7C4BB76AC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E08848-0C1A-442F-BC71-C4A9575A9F63}" type="slidenum">
              <a:rPr lang="en-US" altLang="en-US" smtClean="0"/>
              <a:pPr/>
              <a:t>‹#›</a:t>
            </a:fld>
            <a:endParaRPr lang="en-US" altLang="en-US" dirty="0"/>
          </a:p>
        </p:txBody>
      </p:sp>
    </p:spTree>
    <p:extLst>
      <p:ext uri="{BB962C8B-B14F-4D97-AF65-F5344CB8AC3E}">
        <p14:creationId xmlns:p14="http://schemas.microsoft.com/office/powerpoint/2010/main" val="12501382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CF9A881-4E9F-49F5-BE30-6B38ABFF66B5}"/>
              </a:ext>
            </a:extLst>
          </p:cNvPr>
          <p:cNvSpPr txBox="1">
            <a:spLocks/>
          </p:cNvSpPr>
          <p:nvPr/>
        </p:nvSpPr>
        <p:spPr bwMode="auto">
          <a:xfrm>
            <a:off x="304800" y="228600"/>
            <a:ext cx="8534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THE BOOK OF DANIEL</a:t>
            </a:r>
          </a:p>
        </p:txBody>
      </p:sp>
      <p:pic>
        <p:nvPicPr>
          <p:cNvPr id="14" name="Picture 2" descr="http://slbc.org/wp-content/uploads/2014/09/Book-of-Daniel-weppage.jpg">
            <a:extLst>
              <a:ext uri="{FF2B5EF4-FFF2-40B4-BE49-F238E27FC236}">
                <a16:creationId xmlns:a16="http://schemas.microsoft.com/office/drawing/2014/main" id="{19151F01-92D6-4E0F-8BC1-81C9EEE9AA3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3888" y="1906588"/>
            <a:ext cx="7896225" cy="3200400"/>
          </a:xfrm>
          <a:prstGeom prst="rect">
            <a:avLst/>
          </a:prstGeom>
          <a:noFill/>
          <a:ln w="9525">
            <a:solidFill>
              <a:srgbClr val="FF0000"/>
            </a:solidFill>
            <a:miter lim="800000"/>
            <a:headEnd/>
            <a:tailEnd/>
          </a:ln>
        </p:spPr>
      </p:pic>
      <p:sp>
        <p:nvSpPr>
          <p:cNvPr id="6" name="Rectangle 7">
            <a:extLst>
              <a:ext uri="{FF2B5EF4-FFF2-40B4-BE49-F238E27FC236}">
                <a16:creationId xmlns:a16="http://schemas.microsoft.com/office/drawing/2014/main" id="{84374AE2-8D3F-4006-8CD2-DC5A74C8D7E1}"/>
              </a:ext>
            </a:extLst>
          </p:cNvPr>
          <p:cNvSpPr txBox="1">
            <a:spLocks noChangeArrowheads="1"/>
          </p:cNvSpPr>
          <p:nvPr/>
        </p:nvSpPr>
        <p:spPr bwMode="auto">
          <a:xfrm>
            <a:off x="1600200" y="5410200"/>
            <a:ext cx="594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l" rtl="0" eaLnBrk="0" fontAlgn="base" hangingPunct="0">
              <a:spcBef>
                <a:spcPct val="20000"/>
              </a:spcBef>
              <a:spcAft>
                <a:spcPct val="0"/>
              </a:spcAft>
              <a:buClr>
                <a:schemeClr val="tx1"/>
              </a:buClr>
              <a:buFont typeface="Wingdings" pitchFamily="2" charset="2"/>
              <a:buNone/>
              <a:defRPr sz="24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marR="0" lvl="0" indent="0" algn="ctr" defTabSz="914400" rtl="0" eaLnBrk="1" fontAlgn="base" latinLnBrk="0" hangingPunct="1">
              <a:lnSpc>
                <a:spcPct val="100000"/>
              </a:lnSpc>
              <a:spcBef>
                <a:spcPts val="0"/>
              </a:spcBef>
              <a:spcAft>
                <a:spcPct val="0"/>
              </a:spcAft>
              <a:buClr>
                <a:srgbClr val="FFFFFF"/>
              </a:buClr>
              <a:buSzTx/>
              <a:buFont typeface="Wingdings" pitchFamily="2" charset="2"/>
              <a:buNone/>
              <a:tabLst/>
              <a:defRPr/>
            </a:pPr>
            <a:r>
              <a:rPr kumimoji="0" lang="en-US" alt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Andy Woods, Th.M.., JD., PhD.</a:t>
            </a:r>
          </a:p>
          <a:p>
            <a:pPr marL="0" marR="0" lvl="0" indent="0" algn="ctr" defTabSz="914400" rtl="0" eaLnBrk="1" fontAlgn="base" latinLnBrk="0" hangingPunct="1">
              <a:lnSpc>
                <a:spcPct val="100000"/>
              </a:lnSpc>
              <a:spcBef>
                <a:spcPts val="0"/>
              </a:spcBef>
              <a:spcAft>
                <a:spcPct val="0"/>
              </a:spcAft>
              <a:buClr>
                <a:srgbClr val="FFFFFF"/>
              </a:buClr>
              <a:buSzTx/>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Sr. Pastor, Sugar Land Bible Church</a:t>
            </a:r>
          </a:p>
          <a:p>
            <a:pPr marL="0" marR="0" lvl="0" indent="0" algn="ctr" defTabSz="914400" rtl="0" eaLnBrk="1" fontAlgn="base" latinLnBrk="0" hangingPunct="1">
              <a:lnSpc>
                <a:spcPct val="100000"/>
              </a:lnSpc>
              <a:spcBef>
                <a:spcPts val="0"/>
              </a:spcBef>
              <a:spcAft>
                <a:spcPct val="0"/>
              </a:spcAft>
              <a:buClr>
                <a:srgbClr val="FFFFFF"/>
              </a:buClr>
              <a:buSzTx/>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Chafer Theological Seminary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normAutofit/>
          </a:bodyPr>
          <a:lstStyle/>
          <a:p>
            <a:pPr algn="ctr"/>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rPr>
              <a:t>Chapter 9 Outline</a:t>
            </a:r>
          </a:p>
        </p:txBody>
      </p:sp>
      <p:sp>
        <p:nvSpPr>
          <p:cNvPr id="19459" name="Rectangle 3"/>
          <p:cNvSpPr>
            <a:spLocks noGrp="1" noChangeArrowheads="1"/>
          </p:cNvSpPr>
          <p:nvPr>
            <p:ph type="body" idx="1"/>
          </p:nvPr>
        </p:nvSpPr>
        <p:spPr>
          <a:xfrm>
            <a:off x="1257300" y="1143000"/>
            <a:ext cx="6972300" cy="3657600"/>
          </a:xfrm>
        </p:spPr>
        <p:txBody>
          <a:bodyPr>
            <a:normAutofit/>
          </a:bodyPr>
          <a:lstStyle/>
          <a:p>
            <a:pPr marL="573088" indent="-573088">
              <a:lnSpc>
                <a:spcPct val="100000"/>
              </a:lnSpc>
              <a:spcBef>
                <a:spcPts val="0"/>
              </a:spcBef>
              <a:spcAft>
                <a:spcPts val="3600"/>
              </a:spcAft>
              <a:buClr>
                <a:srgbClr val="00FFFF"/>
              </a:buClr>
              <a:buSzPct val="100000"/>
              <a:buFont typeface="+mj-lt"/>
              <a:buAutoNum type="romanUcPeriod"/>
              <a:defRPr/>
            </a:pPr>
            <a:r>
              <a:rPr lang="en-US" altLang="en-US" sz="3200" b="1" u="sng" dirty="0">
                <a:solidFill>
                  <a:srgbClr val="FFFFCC"/>
                </a:solidFill>
                <a:effectLst>
                  <a:outerShdw blurRad="38100" dist="38100" dir="2700000" algn="tl">
                    <a:srgbClr val="000000">
                      <a:alpha val="43137"/>
                    </a:srgbClr>
                  </a:outerShdw>
                </a:effectLst>
              </a:rPr>
              <a:t>The Setting (1-2)</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Daniel’s prayer (3-19)</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Gabriel’s arrival (20-23)</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The Seventy Weeks Prophecy (24-27)</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37351748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1943100" y="228600"/>
            <a:ext cx="5257800" cy="6858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723900" y="1143000"/>
            <a:ext cx="7696200" cy="49530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Solomon’s pre exilic temple (Kings and Chronicles)</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Zerubbabel’s post exilic temple (Ezra 1-6; John 2:20)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Antichrist's temple (Dan 9:27; Matt 24:15; 2 </a:t>
            </a:r>
            <a:r>
              <a:rPr lang="en-US" altLang="en-US" sz="3200" dirty="0" err="1">
                <a:solidFill>
                  <a:srgbClr val="FFFFFF"/>
                </a:solidFill>
                <a:latin typeface="Calibri" panose="020F0502020204030204" pitchFamily="34" charset="0"/>
              </a:rPr>
              <a:t>Thess</a:t>
            </a:r>
            <a:r>
              <a:rPr lang="en-US" altLang="en-US" sz="3200" dirty="0">
                <a:solidFill>
                  <a:srgbClr val="FFFFFF"/>
                </a:solidFill>
                <a:latin typeface="Calibri" panose="020F0502020204030204" pitchFamily="34" charset="0"/>
              </a:rPr>
              <a:t> 2:4;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 Millennial temple (</a:t>
            </a:r>
            <a:r>
              <a:rPr lang="en-US" altLang="en-US" sz="3200" dirty="0" err="1">
                <a:solidFill>
                  <a:srgbClr val="FFFFFF"/>
                </a:solidFill>
                <a:latin typeface="Calibri" panose="020F0502020204030204" pitchFamily="34" charset="0"/>
              </a:rPr>
              <a:t>Ezek</a:t>
            </a:r>
            <a:r>
              <a:rPr lang="en-US" altLang="en-US" sz="3200" dirty="0">
                <a:solidFill>
                  <a:srgbClr val="FFFFFF"/>
                </a:solidFill>
                <a:latin typeface="Calibri" panose="020F0502020204030204" pitchFamily="34" charset="0"/>
              </a:rPr>
              <a:t> 40-48)</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1943100" y="228600"/>
            <a:ext cx="5257800" cy="6858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723900" y="1143000"/>
            <a:ext cx="7734300" cy="49530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Solomon’s pre exilic temple (Kings and Chronicles)</a:t>
            </a:r>
          </a:p>
          <a:p>
            <a:pPr marL="457200" indent="-457200" fontAlgn="base">
              <a:spcBef>
                <a:spcPts val="0"/>
              </a:spcBef>
              <a:spcAft>
                <a:spcPts val="2400"/>
              </a:spcAft>
              <a:buClr>
                <a:srgbClr val="FF99FF"/>
              </a:buClr>
              <a:buFont typeface="Arial" panose="020B0604020202020204" pitchFamily="34" charset="0"/>
              <a:buAutoNum type="alphaUcPeriod"/>
            </a:pPr>
            <a:r>
              <a:rPr lang="en-US" altLang="en-US" sz="3200" dirty="0">
                <a:solidFill>
                  <a:srgbClr val="FFFFFF"/>
                </a:solidFill>
                <a:latin typeface="Calibri" panose="020F0502020204030204" pitchFamily="34" charset="0"/>
              </a:rPr>
              <a:t>Zerubbabel’s post exilic temple (Ezra 1-6; John 2:20)</a:t>
            </a:r>
          </a:p>
          <a:p>
            <a:pPr marL="457200" indent="-457200" fontAlgn="base">
              <a:spcBef>
                <a:spcPts val="0"/>
              </a:spcBef>
              <a:spcAft>
                <a:spcPts val="2400"/>
              </a:spcAft>
              <a:buClr>
                <a:srgbClr val="FF99FF"/>
              </a:buClr>
              <a:buFont typeface="Arial" panose="020B0604020202020204" pitchFamily="34" charset="0"/>
              <a:buAutoNum type="alphaUcPeriod"/>
            </a:pPr>
            <a:r>
              <a:rPr lang="en-US" altLang="en-US" sz="3200" b="1" u="sng" dirty="0">
                <a:solidFill>
                  <a:srgbClr val="FFFFCC"/>
                </a:solidFill>
                <a:latin typeface="Calibri" panose="020F0502020204030204" pitchFamily="34" charset="0"/>
              </a:rPr>
              <a:t>Antichrist's temple (Dan 9:27; Matt 24:15; 2 </a:t>
            </a:r>
            <a:r>
              <a:rPr lang="en-US" altLang="en-US" sz="3200" b="1" u="sng" dirty="0" err="1">
                <a:solidFill>
                  <a:srgbClr val="FFFFCC"/>
                </a:solidFill>
                <a:latin typeface="Calibri" panose="020F0502020204030204" pitchFamily="34" charset="0"/>
              </a:rPr>
              <a:t>Thess</a:t>
            </a:r>
            <a:r>
              <a:rPr lang="en-US" altLang="en-US" sz="3200" b="1" u="sng" dirty="0">
                <a:solidFill>
                  <a:srgbClr val="FFFFCC"/>
                </a:solidFill>
                <a:latin typeface="Calibri" panose="020F0502020204030204" pitchFamily="34" charset="0"/>
              </a:rPr>
              <a:t> 2:4;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 Millennial temple (</a:t>
            </a:r>
            <a:r>
              <a:rPr lang="en-US" altLang="en-US" sz="3200" dirty="0" err="1">
                <a:solidFill>
                  <a:srgbClr val="FFFFFF"/>
                </a:solidFill>
                <a:latin typeface="Calibri" panose="020F0502020204030204" pitchFamily="34" charset="0"/>
              </a:rPr>
              <a:t>Ezek</a:t>
            </a:r>
            <a:r>
              <a:rPr lang="en-US" altLang="en-US" sz="3200" dirty="0">
                <a:solidFill>
                  <a:srgbClr val="FFFFFF"/>
                </a:solidFill>
                <a:latin typeface="Calibri" panose="020F0502020204030204" pitchFamily="34" charset="0"/>
              </a:rPr>
              <a:t> 40-48)</a:t>
            </a:r>
          </a:p>
        </p:txBody>
      </p:sp>
    </p:spTree>
    <p:extLst>
      <p:ext uri="{BB962C8B-B14F-4D97-AF65-F5344CB8AC3E}">
        <p14:creationId xmlns:p14="http://schemas.microsoft.com/office/powerpoint/2010/main" val="16066992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299" y="457200"/>
            <a:ext cx="7821402" cy="5943600"/>
          </a:xfrm>
          <a:prstGeom prst="rect">
            <a:avLst/>
          </a:prstGeom>
        </p:spPr>
      </p:pic>
    </p:spTree>
    <p:extLst>
      <p:ext uri="{BB962C8B-B14F-4D97-AF65-F5344CB8AC3E}">
        <p14:creationId xmlns:p14="http://schemas.microsoft.com/office/powerpoint/2010/main" val="3145808842"/>
      </p:ext>
    </p:extLst>
  </p:cSld>
  <p:clrMapOvr>
    <a:masterClrMapping/>
  </p:clrMapOvr>
  <mc:AlternateContent xmlns:mc="http://schemas.openxmlformats.org/markup-compatibility/2006" xmlns:p14="http://schemas.microsoft.com/office/powerpoint/2010/main">
    <mc:Choice Requires="p14">
      <p:transition p14:dur="0" advTm="40141"/>
    </mc:Choice>
    <mc:Fallback xmlns="">
      <p:transition advTm="40141"/>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mple mount ark.jpg">
            <a:extLst>
              <a:ext uri="{FF2B5EF4-FFF2-40B4-BE49-F238E27FC236}">
                <a16:creationId xmlns:a16="http://schemas.microsoft.com/office/drawing/2014/main" id="{C05D7A36-8C83-41D6-B6BF-7956C7661CD6}"/>
              </a:ext>
            </a:extLst>
          </p:cNvPr>
          <p:cNvPicPr>
            <a:picLocks noChangeAspect="1"/>
          </p:cNvPicPr>
          <p:nvPr/>
        </p:nvPicPr>
        <p:blipFill>
          <a:blip r:embed="rId2" cstate="print"/>
          <a:stretch>
            <a:fillRect/>
          </a:stretch>
        </p:blipFill>
        <p:spPr>
          <a:xfrm>
            <a:off x="1409700" y="266700"/>
            <a:ext cx="6324600" cy="6324600"/>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A73FBC-8874-49C4-B79A-9C4A6AA435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0069" y="685562"/>
            <a:ext cx="7443861" cy="5486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319D3B-4E7D-456A-B702-4932575727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210" y="1234250"/>
            <a:ext cx="8815580" cy="4389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Placeholder 4" descr="IMG_4014.JPG"/>
          <p:cNvPicPr>
            <a:picLocks noGrp="1" noChangeAspect="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a:xfrm>
            <a:off x="2486025" y="228600"/>
            <a:ext cx="4171950" cy="6378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556214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14300"/>
            <a:ext cx="8839200" cy="662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56187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THE STAGE IS BEING SET</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42900" y="1143000"/>
            <a:ext cx="8458200" cy="3886200"/>
          </a:xfrm>
        </p:spPr>
        <p:txBody>
          <a:bodyPr>
            <a:normAutofit fontScale="92500" lnSpcReduction="20000"/>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Rebirth of Israel in 1948</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Israel’s desire for peace</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Desire among some Jews to Rebuild 3rd Jewish temple </a:t>
            </a:r>
          </a:p>
          <a:p>
            <a:pPr marL="457200" indent="-457200" fontAlgn="base">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Desire among some Jews to Restore the sacrificial system</a:t>
            </a:r>
          </a:p>
          <a:p>
            <a:pPr lvl="1" eaLnBrk="1" hangingPunct="1">
              <a:lnSpc>
                <a:spcPct val="90000"/>
              </a:lnSpc>
              <a:buFontTx/>
              <a:buNone/>
            </a:pPr>
            <a:endParaRPr lang="en-US" altLang="en-US" sz="2000" dirty="0">
              <a:solidFill>
                <a:srgbClr val="FFFFFF"/>
              </a:solidFill>
            </a:endParaRPr>
          </a:p>
          <a:p>
            <a:pPr marL="0" lvl="1" indent="0" algn="ctr" eaLnBrk="1" hangingPunct="1">
              <a:lnSpc>
                <a:spcPct val="90000"/>
              </a:lnSpc>
              <a:buFontTx/>
              <a:buNone/>
            </a:pPr>
            <a:r>
              <a:rPr lang="en-US" altLang="en-US" sz="2000" dirty="0">
                <a:solidFill>
                  <a:srgbClr val="FFFFFF"/>
                </a:solidFill>
              </a:rPr>
              <a:t>Source: Randall Price “Ready to Rebuild”</a:t>
            </a:r>
            <a:endParaRPr lang="en-US" altLang="en-US" dirty="0">
              <a:solidFill>
                <a:srgbClr val="FFFFFF"/>
              </a:solidFill>
            </a:endParaRPr>
          </a:p>
        </p:txBody>
      </p:sp>
    </p:spTree>
    <p:extLst>
      <p:ext uri="{BB962C8B-B14F-4D97-AF65-F5344CB8AC3E}">
        <p14:creationId xmlns:p14="http://schemas.microsoft.com/office/powerpoint/2010/main" val="13371825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0B20-CCE8-40BA-A80A-DA09B6812DAC}"/>
              </a:ext>
            </a:extLst>
          </p:cNvPr>
          <p:cNvSpPr>
            <a:spLocks noGrp="1"/>
          </p:cNvSpPr>
          <p:nvPr>
            <p:ph type="title"/>
          </p:nvPr>
        </p:nvSpPr>
        <p:spPr>
          <a:xfrm>
            <a:off x="457200" y="228600"/>
            <a:ext cx="8229600" cy="2114550"/>
          </a:xfrm>
        </p:spPr>
        <p:txBody>
          <a:bodyPr>
            <a:norm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The Times of Israel </a:t>
            </a:r>
            <a:br>
              <a:rPr lang="en-US" sz="3600" dirty="0">
                <a:solidFill>
                  <a:srgbClr val="00FFFF"/>
                </a:solidFill>
                <a:effectLst>
                  <a:outerShdw blurRad="38100" dist="38100" dir="2700000" algn="tl">
                    <a:srgbClr val="000000">
                      <a:alpha val="43137"/>
                    </a:srgbClr>
                  </a:outerShdw>
                </a:effectLst>
                <a:latin typeface="Calibri" panose="020F0502020204030204" pitchFamily="34" charset="0"/>
              </a:rPr>
            </a:b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April 6, 2017</a:t>
            </a:r>
            <a:br>
              <a:rPr lang="en-US" sz="3600" dirty="0">
                <a:solidFill>
                  <a:srgbClr val="00FFFF"/>
                </a:solidFill>
                <a:effectLst>
                  <a:outerShdw blurRad="38100" dist="38100" dir="2700000" algn="tl">
                    <a:srgbClr val="000000">
                      <a:alpha val="43137"/>
                    </a:srgbClr>
                  </a:outerShdw>
                </a:effectLst>
                <a:latin typeface="Calibri" panose="020F0502020204030204" pitchFamily="34" charset="0"/>
              </a:rPr>
            </a:br>
            <a:r>
              <a:rPr lang="en-US" dirty="0">
                <a:solidFill>
                  <a:schemeClr val="bg1"/>
                </a:solidFill>
                <a:effectLst>
                  <a:outerShdw blurRad="38100" dist="38100" dir="2700000" algn="tl">
                    <a:srgbClr val="000000">
                      <a:alpha val="43137"/>
                    </a:srgbClr>
                  </a:outerShdw>
                </a:effectLst>
                <a:cs typeface="Calibri" panose="020F0502020204030204" pitchFamily="34" charset="0"/>
              </a:rPr>
              <a:t> </a:t>
            </a:r>
            <a:r>
              <a:rPr lang="en-US" sz="2700" dirty="0">
                <a:solidFill>
                  <a:schemeClr val="bg1"/>
                </a:solidFill>
                <a:effectLst>
                  <a:outerShdw blurRad="38100" dist="38100" dir="2700000" algn="tl">
                    <a:srgbClr val="000000">
                      <a:alpha val="43137"/>
                    </a:srgbClr>
                  </a:outerShdw>
                </a:effectLst>
              </a:rPr>
              <a:t>In first, sheep slaughtered in Jerusalem Old City in reenactment of Passover sacrifice</a:t>
            </a:r>
          </a:p>
        </p:txBody>
      </p:sp>
      <p:sp>
        <p:nvSpPr>
          <p:cNvPr id="4" name="Rectangle 3">
            <a:extLst>
              <a:ext uri="{FF2B5EF4-FFF2-40B4-BE49-F238E27FC236}">
                <a16:creationId xmlns:a16="http://schemas.microsoft.com/office/drawing/2014/main" id="{4229B4CD-D11C-4140-BE37-E1EDEE7D0393}"/>
              </a:ext>
            </a:extLst>
          </p:cNvPr>
          <p:cNvSpPr/>
          <p:nvPr/>
        </p:nvSpPr>
        <p:spPr>
          <a:xfrm>
            <a:off x="446873" y="2478375"/>
            <a:ext cx="8250254" cy="3046988"/>
          </a:xfrm>
          <a:prstGeom prst="rect">
            <a:avLst/>
          </a:prstGeom>
        </p:spPr>
        <p:txBody>
          <a:bodyPr wrap="square">
            <a:spAutoFit/>
          </a:bodyPr>
          <a:lstStyle/>
          <a:p>
            <a:pPr algn="just"/>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With priests blowing silver trumpets, a group of religious Jews slaughtered a sheep on Thursday in Jerusalem’s Old City to demonstrate the traditional paschal sacrifice, the first time such a reenactment has been held inside the city walls in 2,000 years.”</a:t>
            </a:r>
          </a:p>
        </p:txBody>
      </p:sp>
      <p:sp>
        <p:nvSpPr>
          <p:cNvPr id="5" name="TextBox 4">
            <a:extLst>
              <a:ext uri="{FF2B5EF4-FFF2-40B4-BE49-F238E27FC236}">
                <a16:creationId xmlns:a16="http://schemas.microsoft.com/office/drawing/2014/main" id="{1F7CE0F7-2F4D-4B32-9D69-8F44E8A88E09}"/>
              </a:ext>
            </a:extLst>
          </p:cNvPr>
          <p:cNvSpPr txBox="1"/>
          <p:nvPr/>
        </p:nvSpPr>
        <p:spPr>
          <a:xfrm>
            <a:off x="485775" y="6043136"/>
            <a:ext cx="8172450" cy="738664"/>
          </a:xfrm>
          <a:prstGeom prst="rect">
            <a:avLst/>
          </a:prstGeom>
          <a:noFill/>
        </p:spPr>
        <p:txBody>
          <a:bodyPr wrap="square" rtlCol="0">
            <a:spAutoFit/>
          </a:bodyPr>
          <a:lstStyle/>
          <a:p>
            <a:pPr algn="ctr"/>
            <a:r>
              <a:rPr lang="en-US" sz="2100" dirty="0">
                <a:solidFill>
                  <a:schemeClr val="bg1"/>
                </a:solidFill>
                <a:effectLst>
                  <a:outerShdw blurRad="38100" dist="38100" dir="2700000" algn="tl">
                    <a:srgbClr val="000000">
                      <a:alpha val="43137"/>
                    </a:srgbClr>
                  </a:outerShdw>
                </a:effectLst>
                <a:latin typeface="Calibri" panose="020F0502020204030204" pitchFamily="34" charset="0"/>
              </a:rPr>
              <a:t>http://www.timesofisrael.com/in-a-first-sheep-slaughtered-in-jerusalem-old-city-in-reenactment-of-passover-sacrifice/#comments</a:t>
            </a:r>
          </a:p>
        </p:txBody>
      </p:sp>
    </p:spTree>
    <p:extLst>
      <p:ext uri="{BB962C8B-B14F-4D97-AF65-F5344CB8AC3E}">
        <p14:creationId xmlns:p14="http://schemas.microsoft.com/office/powerpoint/2010/main" val="3143310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4D48CAE-5695-4099-A3F7-EFF4B809BA26}"/>
              </a:ext>
            </a:extLst>
          </p:cNvPr>
          <p:cNvSpPr>
            <a:spLocks noGrp="1" noChangeArrowheads="1"/>
          </p:cNvSpPr>
          <p:nvPr>
            <p:ph type="title"/>
          </p:nvPr>
        </p:nvSpPr>
        <p:spPr>
          <a:xfrm>
            <a:off x="2552700" y="228600"/>
            <a:ext cx="4038600" cy="762000"/>
          </a:xfrm>
        </p:spPr>
        <p:txBody>
          <a:bodyPr/>
          <a:lstStyle/>
          <a:p>
            <a:pPr algn="ctr"/>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rPr>
              <a:t>I. The Setting (1-2)</a:t>
            </a:r>
          </a:p>
        </p:txBody>
      </p:sp>
      <p:sp>
        <p:nvSpPr>
          <p:cNvPr id="27651" name="Rectangle 3">
            <a:extLst>
              <a:ext uri="{FF2B5EF4-FFF2-40B4-BE49-F238E27FC236}">
                <a16:creationId xmlns:a16="http://schemas.microsoft.com/office/drawing/2014/main" id="{16A7AE1F-A24B-4EC7-AD40-BFF773D90591}"/>
              </a:ext>
            </a:extLst>
          </p:cNvPr>
          <p:cNvSpPr>
            <a:spLocks noGrp="1" noChangeArrowheads="1"/>
          </p:cNvSpPr>
          <p:nvPr>
            <p:ph type="body" idx="1"/>
          </p:nvPr>
        </p:nvSpPr>
        <p:spPr>
          <a:xfrm>
            <a:off x="533400" y="1600200"/>
            <a:ext cx="5410200" cy="2362200"/>
          </a:xfrm>
        </p:spPr>
        <p:txBody>
          <a:bodyPr/>
          <a:lstStyle/>
          <a:p>
            <a:pPr marL="457200" indent="-457200" fontAlgn="base">
              <a:spcBef>
                <a:spcPct val="0"/>
              </a:spcBef>
              <a:spcAft>
                <a:spcPts val="3600"/>
              </a:spcAft>
              <a:buClr>
                <a:srgbClr val="00FFFF"/>
              </a:buClr>
              <a:buSzPct val="75000"/>
              <a:buFont typeface="Wingdings" pitchFamily="2" charset="2"/>
              <a:buChar char="n"/>
              <a:defRPr/>
            </a:pP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Historical setting (v.1)</a:t>
            </a:r>
          </a:p>
          <a:p>
            <a:pPr marL="457200" indent="-457200" fontAlgn="base">
              <a:spcBef>
                <a:spcPct val="0"/>
              </a:spcBef>
              <a:spcAft>
                <a:spcPts val="3600"/>
              </a:spcAft>
              <a:buClr>
                <a:srgbClr val="00FFFF"/>
              </a:buClr>
              <a:buSzPct val="75000"/>
              <a:buFont typeface="Wingdings" pitchFamily="2" charset="2"/>
              <a:buChar char="n"/>
              <a:defRPr/>
            </a:pPr>
            <a:r>
              <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rPr>
              <a:t>Prophetic setting (v.2)</a:t>
            </a:r>
          </a:p>
        </p:txBody>
      </p:sp>
      <p:pic>
        <p:nvPicPr>
          <p:cNvPr id="6" name="Picture 4" descr="C:\WINDOWS\Application Data\Microsoft\Media Catalog\Downloaded Clips\cl26\j0096331.wmf">
            <a:extLst>
              <a:ext uri="{FF2B5EF4-FFF2-40B4-BE49-F238E27FC236}">
                <a16:creationId xmlns:a16="http://schemas.microsoft.com/office/drawing/2014/main" id="{83AA42BB-EE2D-4638-9586-E08EABFA13F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295399"/>
            <a:ext cx="2971800" cy="367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5421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7772400" cy="5257800"/>
          </a:xfrm>
        </p:spPr>
        <p:txBody>
          <a:bodyPr>
            <a:normAutofit fontScale="92500" lnSpcReduction="20000"/>
          </a:bodyPr>
          <a:lstStyle/>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Gap between 483rd &amp; 484th year (26)</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10000"/>
              </a:lnSpc>
              <a:spcBef>
                <a:spcPts val="0"/>
              </a:spcBef>
              <a:spcAft>
                <a:spcPts val="600"/>
              </a:spcAft>
              <a:buClr>
                <a:srgbClr val="00FFFF"/>
              </a:buClr>
              <a:buFontTx/>
              <a:buAutoNum type="arabicPeriod"/>
            </a:pPr>
            <a:r>
              <a:rPr lang="en-US" alt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26842515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54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600" dirty="0">
                <a:solidFill>
                  <a:schemeClr val="bg1"/>
                </a:solidFill>
              </a:rPr>
              <a:t>And he will make a firm covenant with the many for one week, but in the middle of the week he will put a stop to sacrifice and grain offering; and on the wing of abominations </a:t>
            </a:r>
            <a:r>
              <a:rPr lang="en-US" sz="3600" i="1" dirty="0">
                <a:solidFill>
                  <a:schemeClr val="bg1"/>
                </a:solidFill>
              </a:rPr>
              <a:t>will come</a:t>
            </a:r>
            <a:r>
              <a:rPr lang="en-US" sz="3600" dirty="0">
                <a:solidFill>
                  <a:schemeClr val="bg1"/>
                </a:solidFill>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40564160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a:extLst>
              <a:ext uri="{FF2B5EF4-FFF2-40B4-BE49-F238E27FC236}">
                <a16:creationId xmlns:a16="http://schemas.microsoft.com/office/drawing/2014/main" id="{B0732E65-F70D-4BEA-A28A-87745067A49F}"/>
              </a:ext>
            </a:extLst>
          </p:cNvPr>
          <p:cNvSpPr>
            <a:spLocks noGrp="1" noChangeArrowheads="1"/>
          </p:cNvSpPr>
          <p:nvPr>
            <p:ph type="title"/>
          </p:nvPr>
        </p:nvSpPr>
        <p:spPr>
          <a:xfrm>
            <a:off x="685800" y="228600"/>
            <a:ext cx="7772400" cy="762000"/>
          </a:xfrm>
        </p:spPr>
        <p:txBody>
          <a:bodyPr>
            <a:normAutofit/>
          </a:bodyPr>
          <a:lstStyle/>
          <a:p>
            <a:pPr marL="838200" indent="-838200"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54278" name="Rectangle 3">
            <a:extLst>
              <a:ext uri="{FF2B5EF4-FFF2-40B4-BE49-F238E27FC236}">
                <a16:creationId xmlns:a16="http://schemas.microsoft.com/office/drawing/2014/main" id="{AE737042-3F80-4184-8607-9322EBD33205}"/>
              </a:ext>
            </a:extLst>
          </p:cNvPr>
          <p:cNvSpPr>
            <a:spLocks noGrp="1" noChangeArrowheads="1"/>
          </p:cNvSpPr>
          <p:nvPr>
            <p:ph idx="1"/>
          </p:nvPr>
        </p:nvSpPr>
        <p:spPr>
          <a:xfrm>
            <a:off x="533400" y="1143001"/>
            <a:ext cx="8077200" cy="43434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Rebuilt temple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Division of the Tribulation into two 3½ year periods (Rev. 11:2. 13:5, 11:3, 12:6, 14)</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Antichrist  (Rev. 13:1-10)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Destruction of Antichrist (Rev. 19:20)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2nd Coming (Rev. 19:11-21)</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4" y="228600"/>
            <a:ext cx="8900931" cy="5364945"/>
          </a:xfrm>
          <a:prstGeom prst="rect">
            <a:avLst/>
          </a:prstGeom>
        </p:spPr>
      </p:pic>
    </p:spTree>
    <p:extLst>
      <p:ext uri="{BB962C8B-B14F-4D97-AF65-F5344CB8AC3E}">
        <p14:creationId xmlns:p14="http://schemas.microsoft.com/office/powerpoint/2010/main" val="2746469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228601"/>
            <a:ext cx="8762999" cy="5815810"/>
          </a:xfrm>
          <a:prstGeom prst="rect">
            <a:avLst/>
          </a:prstGeom>
          <a:ln>
            <a:solidFill>
              <a:srgbClr val="FFFFCC"/>
            </a:solidFill>
          </a:ln>
        </p:spPr>
      </p:pic>
    </p:spTree>
    <p:extLst>
      <p:ext uri="{BB962C8B-B14F-4D97-AF65-F5344CB8AC3E}">
        <p14:creationId xmlns:p14="http://schemas.microsoft.com/office/powerpoint/2010/main" val="19566056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D2B763C6-3587-410E-B3BA-AA58F050F564}"/>
              </a:ext>
            </a:extLst>
          </p:cNvPr>
          <p:cNvSpPr>
            <a:spLocks noGrp="1"/>
          </p:cNvSpPr>
          <p:nvPr>
            <p:ph type="title"/>
          </p:nvPr>
        </p:nvSpPr>
        <p:spPr>
          <a:xfrm>
            <a:off x="685800" y="2857500"/>
            <a:ext cx="7772400" cy="1143000"/>
          </a:xfrm>
        </p:spPr>
        <p:txBody>
          <a:bodyPr/>
          <a:lstStyle/>
          <a:p>
            <a:pPr algn="ctr"/>
            <a:r>
              <a:rPr lang="en-US" altLang="en-US" sz="5400" dirty="0">
                <a:solidFill>
                  <a:srgbClr val="00FFFF"/>
                </a:solidFill>
                <a:effectLst>
                  <a:outerShdw blurRad="38100" dist="38100" dir="2700000" algn="tl">
                    <a:srgbClr val="000000">
                      <a:alpha val="43137"/>
                    </a:srgbClr>
                  </a:outerShdw>
                </a:effectLst>
              </a:rPr>
              <a:t>Conclusion</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7772400" cy="5257800"/>
          </a:xfrm>
        </p:spPr>
        <p:txBody>
          <a:bodyPr>
            <a:normAutofit fontScale="92500" lnSpcReduction="20000"/>
          </a:bodyPr>
          <a:lstStyle/>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Gap between 483rd &amp; 484th year (26)</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41877155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normAutofit/>
          </a:bodyPr>
          <a:lstStyle/>
          <a:p>
            <a:pPr algn="ctr"/>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rPr>
              <a:t>Chapter 9 Outline</a:t>
            </a:r>
          </a:p>
        </p:txBody>
      </p:sp>
      <p:sp>
        <p:nvSpPr>
          <p:cNvPr id="19459" name="Rectangle 3"/>
          <p:cNvSpPr>
            <a:spLocks noGrp="1" noChangeArrowheads="1"/>
          </p:cNvSpPr>
          <p:nvPr>
            <p:ph type="body" idx="1"/>
          </p:nvPr>
        </p:nvSpPr>
        <p:spPr>
          <a:xfrm>
            <a:off x="1257300" y="1143000"/>
            <a:ext cx="7048500" cy="3657600"/>
          </a:xfrm>
        </p:spPr>
        <p:txBody>
          <a:bodyPr>
            <a:noAutofit/>
          </a:bodyPr>
          <a:lstStyle/>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The Setting (1-2)</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Daniel’s prayer (3-19)</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Gabriel’s arrival (20-23)</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Seventy Weeks Prophecy (24-27)</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294067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306">
            <a:extLst>
              <a:ext uri="{FF2B5EF4-FFF2-40B4-BE49-F238E27FC236}">
                <a16:creationId xmlns:a16="http://schemas.microsoft.com/office/drawing/2014/main" id="{E1F9B0AE-FB8D-44FE-B3C0-9D624F569D3A}"/>
              </a:ext>
            </a:extLst>
          </p:cNvPr>
          <p:cNvGraphicFramePr>
            <a:graphicFrameLocks/>
          </p:cNvGraphicFramePr>
          <p:nvPr>
            <p:extLst>
              <p:ext uri="{D42A27DB-BD31-4B8C-83A1-F6EECF244321}">
                <p14:modId xmlns:p14="http://schemas.microsoft.com/office/powerpoint/2010/main" val="2589856034"/>
              </p:ext>
            </p:extLst>
          </p:nvPr>
        </p:nvGraphicFramePr>
        <p:xfrm>
          <a:off x="76200" y="228602"/>
          <a:ext cx="8991600" cy="6400797"/>
        </p:xfrm>
        <a:graphic>
          <a:graphicData uri="http://schemas.openxmlformats.org/drawingml/2006/table">
            <a:tbl>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dirty="0">
                          <a:solidFill>
                            <a:srgbClr val="A50021"/>
                          </a:solidFill>
                          <a:latin typeface="Calibri" panose="020F0502020204030204" pitchFamily="34" charset="0"/>
                          <a:cs typeface="Calibri" panose="020F0502020204030204" pitchFamily="34" charset="0"/>
                        </a:rPr>
                        <a:t>CHAPTER AND VERSE IN DANIEL</a:t>
                      </a:r>
                      <a:endParaRPr kumimoji="1" lang="en-US" altLang="en-US" sz="2400" dirty="0">
                        <a:solidFill>
                          <a:srgbClr val="A50021"/>
                        </a:solidFill>
                        <a:latin typeface="Calibri" panose="020F0502020204030204" pitchFamily="34" charset="0"/>
                        <a:cs typeface="Calibri" panose="020F0502020204030204" pitchFamily="34" charset="0"/>
                      </a:endParaRPr>
                    </a:p>
                  </a:txBody>
                  <a:tcP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5C5CE7">
                        <a:lumMod val="20000"/>
                        <a:lumOff val="80000"/>
                      </a:srgbClr>
                    </a:solidFill>
                  </a:tcPr>
                </a:tc>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kern="1200" dirty="0">
                          <a:solidFill>
                            <a:srgbClr val="A50021"/>
                          </a:solidFill>
                          <a:latin typeface="Calibri" panose="020F0502020204030204" pitchFamily="34" charset="0"/>
                          <a:ea typeface="+mn-ea"/>
                          <a:cs typeface="Calibri" panose="020F0502020204030204" pitchFamily="34" charset="0"/>
                        </a:rPr>
                        <a:t>CHRONOLOGICAL DATE</a:t>
                      </a:r>
                    </a:p>
                  </a:txBody>
                  <a:tcP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5C5CE7">
                        <a:lumMod val="20000"/>
                        <a:lumOff val="80000"/>
                      </a:srgbClr>
                    </a:solidFill>
                  </a:tcPr>
                </a:tc>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kern="1200" dirty="0">
                          <a:solidFill>
                            <a:srgbClr val="A50021"/>
                          </a:solidFill>
                          <a:latin typeface="Calibri" panose="020F0502020204030204" pitchFamily="34" charset="0"/>
                          <a:ea typeface="+mn-ea"/>
                          <a:cs typeface="Calibri" panose="020F0502020204030204" pitchFamily="34" charset="0"/>
                        </a:rPr>
                        <a:t>BIBLICAL DATE</a:t>
                      </a:r>
                    </a:p>
                  </a:txBody>
                  <a:tcP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5C5CE7">
                        <a:lumMod val="20000"/>
                        <a:lumOff val="80000"/>
                      </a:srgbClr>
                    </a:solidFill>
                  </a:tcPr>
                </a:tc>
                <a:extLst>
                  <a:ext uri="{0D108BD9-81ED-4DB2-BD59-A6C34878D82A}">
                    <a16:rowId xmlns:a16="http://schemas.microsoft.com/office/drawing/2014/main" val="10000"/>
                  </a:ext>
                </a:extLst>
              </a:tr>
              <a:tr h="615459">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1:1</a:t>
                      </a:r>
                    </a:p>
                  </a:txBody>
                  <a:tcPr anchor="ct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5C5CE7">
                        <a:lumMod val="20000"/>
                        <a:lumOff val="80000"/>
                      </a:srgbClr>
                    </a:solidFill>
                  </a:tcPr>
                </a:tc>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605</a:t>
                      </a:r>
                    </a:p>
                  </a:txBody>
                  <a:tcPr anchor="ct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5C5CE7">
                        <a:lumMod val="20000"/>
                        <a:lumOff val="80000"/>
                      </a:srgbClr>
                    </a:solidFill>
                  </a:tcPr>
                </a:tc>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tx1"/>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anchor="ct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5C5CE7">
                        <a:lumMod val="20000"/>
                        <a:lumOff val="80000"/>
                      </a:srgbClr>
                    </a:solidFill>
                  </a:tcPr>
                </a:tc>
                <a:extLst>
                  <a:ext uri="{0D108BD9-81ED-4DB2-BD59-A6C34878D82A}">
                    <a16:rowId xmlns:a16="http://schemas.microsoft.com/office/drawing/2014/main" val="10001"/>
                  </a:ext>
                </a:extLst>
              </a:tr>
              <a:tr h="1107834">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2:1</a:t>
                      </a:r>
                    </a:p>
                  </a:txBody>
                  <a:tcPr anchor="ct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5C5CE7">
                        <a:lumMod val="20000"/>
                        <a:lumOff val="80000"/>
                      </a:srgbClr>
                    </a:solidFill>
                  </a:tcPr>
                </a:tc>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603</a:t>
                      </a:r>
                    </a:p>
                  </a:txBody>
                  <a:tcPr anchor="ct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5C5CE7">
                        <a:lumMod val="20000"/>
                        <a:lumOff val="80000"/>
                      </a:srgbClr>
                    </a:solidFill>
                  </a:tcPr>
                </a:tc>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tx1"/>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year of Nebuchadnezzar</a:t>
                      </a:r>
                    </a:p>
                  </a:txBody>
                  <a:tcPr anchor="ct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5C5CE7">
                        <a:lumMod val="20000"/>
                        <a:lumOff val="80000"/>
                      </a:srgbClr>
                    </a:solidFill>
                  </a:tcPr>
                </a:tc>
                <a:extLst>
                  <a:ext uri="{0D108BD9-81ED-4DB2-BD59-A6C34878D82A}">
                    <a16:rowId xmlns:a16="http://schemas.microsoft.com/office/drawing/2014/main" val="10002"/>
                  </a:ext>
                </a:extLst>
              </a:tr>
              <a:tr h="1107834">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5</a:t>
                      </a:r>
                    </a:p>
                  </a:txBody>
                  <a:tcPr anchor="ct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5C5CE7">
                        <a:lumMod val="20000"/>
                        <a:lumOff val="80000"/>
                      </a:srgbClr>
                    </a:solidFill>
                  </a:tcPr>
                </a:tc>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a:t>
                      </a:r>
                    </a:p>
                  </a:txBody>
                  <a:tcPr anchor="ct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5C5CE7">
                        <a:lumMod val="20000"/>
                        <a:lumOff val="80000"/>
                      </a:srgbClr>
                    </a:solidFill>
                  </a:tcPr>
                </a:tc>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anchor="ct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5C5CE7">
                        <a:lumMod val="20000"/>
                        <a:lumOff val="80000"/>
                      </a:srgbClr>
                    </a:solidFill>
                  </a:tcPr>
                </a:tc>
                <a:extLst>
                  <a:ext uri="{0D108BD9-81ED-4DB2-BD59-A6C34878D82A}">
                    <a16:rowId xmlns:a16="http://schemas.microsoft.com/office/drawing/2014/main" val="10003"/>
                  </a:ext>
                </a:extLst>
              </a:tr>
              <a:tr h="615459">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7:1</a:t>
                      </a:r>
                    </a:p>
                  </a:txBody>
                  <a:tcPr anchor="ct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5C5CE7">
                        <a:lumMod val="20000"/>
                        <a:lumOff val="80000"/>
                      </a:srgbClr>
                    </a:solidFill>
                  </a:tcPr>
                </a:tc>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anchor="ct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5C5CE7">
                        <a:lumMod val="20000"/>
                        <a:lumOff val="80000"/>
                      </a:srgbClr>
                    </a:solidFill>
                  </a:tcPr>
                </a:tc>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tx1"/>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year of Belshazzar</a:t>
                      </a:r>
                    </a:p>
                  </a:txBody>
                  <a:tcPr anchor="ct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5C5CE7">
                        <a:lumMod val="20000"/>
                        <a:lumOff val="80000"/>
                      </a:srgbClr>
                    </a:solidFill>
                  </a:tcPr>
                </a:tc>
                <a:extLst>
                  <a:ext uri="{0D108BD9-81ED-4DB2-BD59-A6C34878D82A}">
                    <a16:rowId xmlns:a16="http://schemas.microsoft.com/office/drawing/2014/main" val="10004"/>
                  </a:ext>
                </a:extLst>
              </a:tr>
              <a:tr h="615459">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8:1</a:t>
                      </a:r>
                    </a:p>
                  </a:txBody>
                  <a:tcPr anchor="ct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5C5CE7">
                        <a:lumMod val="20000"/>
                        <a:lumOff val="80000"/>
                      </a:srgbClr>
                    </a:solidFill>
                  </a:tcPr>
                </a:tc>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anchor="ct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5C5CE7">
                        <a:lumMod val="20000"/>
                        <a:lumOff val="80000"/>
                      </a:srgbClr>
                    </a:solidFill>
                  </a:tcPr>
                </a:tc>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tx1"/>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year of Belshazzar</a:t>
                      </a:r>
                    </a:p>
                  </a:txBody>
                  <a:tcPr anchor="ct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5C5CE7">
                        <a:lumMod val="20000"/>
                        <a:lumOff val="80000"/>
                      </a:srgbClr>
                    </a:solidFill>
                  </a:tcPr>
                </a:tc>
                <a:extLst>
                  <a:ext uri="{0D108BD9-81ED-4DB2-BD59-A6C34878D82A}">
                    <a16:rowId xmlns:a16="http://schemas.microsoft.com/office/drawing/2014/main" val="2984771630"/>
                  </a:ext>
                </a:extLst>
              </a:tr>
              <a:tr h="615459">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9:1</a:t>
                      </a:r>
                    </a:p>
                  </a:txBody>
                  <a:tcPr anchor="ct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FFFFCC"/>
                    </a:solidFill>
                  </a:tcPr>
                </a:tc>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538</a:t>
                      </a:r>
                      <a:endParaRPr kumimoji="0" lang="en-US" sz="2400" b="1" i="0" u="sng"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endParaRPr>
                    </a:p>
                  </a:txBody>
                  <a:tcPr anchor="ct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FFFFCC"/>
                    </a:solidFill>
                  </a:tcPr>
                </a:tc>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1</a:t>
                      </a:r>
                      <a:r>
                        <a:rPr kumimoji="0" lang="en-US" altLang="en-US" sz="2400" b="1" i="0" u="sng" strike="noStrike" kern="1200" cap="none" normalizeH="0" baseline="30000" dirty="0">
                          <a:ln>
                            <a:noFill/>
                          </a:ln>
                          <a:solidFill>
                            <a:srgbClr val="0000FF"/>
                          </a:solidFill>
                          <a:effectLst/>
                          <a:latin typeface="Calibri" panose="020F0502020204030204" pitchFamily="34" charset="0"/>
                          <a:ea typeface="+mn-ea"/>
                          <a:cs typeface="Calibri" panose="020F0502020204030204" pitchFamily="34" charset="0"/>
                        </a:rPr>
                        <a:t>st</a:t>
                      </a:r>
                      <a:r>
                        <a:rPr kumimoji="0" lang="en-US" altLang="en-US" sz="2400" b="1" i="0" u="sng"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 year of Darius</a:t>
                      </a:r>
                    </a:p>
                  </a:txBody>
                  <a:tcPr anchor="ct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3982839911"/>
                  </a:ext>
                </a:extLst>
              </a:tr>
              <a:tr h="615459">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10:1</a:t>
                      </a:r>
                    </a:p>
                  </a:txBody>
                  <a:tcPr anchor="ct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5C5CE7">
                        <a:lumMod val="20000"/>
                        <a:lumOff val="80000"/>
                      </a:srgbClr>
                    </a:solidFill>
                  </a:tcPr>
                </a:tc>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536</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anchor="ct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5C5CE7">
                        <a:lumMod val="20000"/>
                        <a:lumOff val="80000"/>
                      </a:srgbClr>
                    </a:solidFill>
                  </a:tcPr>
                </a:tc>
                <a:tc>
                  <a:txBody>
                    <a:bodyPr/>
                    <a:lstStyle>
                      <a:lvl1pPr marL="0" algn="l" defTabSz="685800" rtl="0" eaLnBrk="1" latinLnBrk="0" hangingPunct="1">
                        <a:defRPr sz="1350" kern="1200">
                          <a:solidFill>
                            <a:schemeClr val="tx1"/>
                          </a:solidFill>
                          <a:latin typeface="Times New Roman"/>
                        </a:defRPr>
                      </a:lvl1pPr>
                      <a:lvl2pPr marL="342900" algn="l" defTabSz="685800" rtl="0" eaLnBrk="1" latinLnBrk="0" hangingPunct="1">
                        <a:defRPr sz="1350" kern="1200">
                          <a:solidFill>
                            <a:schemeClr val="tx1"/>
                          </a:solidFill>
                          <a:latin typeface="Times New Roman"/>
                        </a:defRPr>
                      </a:lvl2pPr>
                      <a:lvl3pPr marL="685800" algn="l" defTabSz="685800" rtl="0" eaLnBrk="1" latinLnBrk="0" hangingPunct="1">
                        <a:defRPr sz="1350" kern="1200">
                          <a:solidFill>
                            <a:schemeClr val="tx1"/>
                          </a:solidFill>
                          <a:latin typeface="Times New Roman"/>
                        </a:defRPr>
                      </a:lvl3pPr>
                      <a:lvl4pPr marL="1028700" algn="l" defTabSz="685800" rtl="0" eaLnBrk="1" latinLnBrk="0" hangingPunct="1">
                        <a:defRPr sz="1350" kern="1200">
                          <a:solidFill>
                            <a:schemeClr val="tx1"/>
                          </a:solidFill>
                          <a:latin typeface="Times New Roman"/>
                        </a:defRPr>
                      </a:lvl4pPr>
                      <a:lvl5pPr marL="1371600" algn="l" defTabSz="685800" rtl="0" eaLnBrk="1" latinLnBrk="0" hangingPunct="1">
                        <a:defRPr sz="1350" kern="1200">
                          <a:solidFill>
                            <a:schemeClr val="tx1"/>
                          </a:solidFill>
                          <a:latin typeface="Times New Roman"/>
                        </a:defRPr>
                      </a:lvl5pPr>
                      <a:lvl6pPr marL="1714500" algn="l" defTabSz="685800" rtl="0" eaLnBrk="1" latinLnBrk="0" hangingPunct="1">
                        <a:defRPr sz="1350" kern="1200">
                          <a:solidFill>
                            <a:schemeClr val="tx1"/>
                          </a:solidFill>
                          <a:latin typeface="Times New Roman"/>
                        </a:defRPr>
                      </a:lvl6pPr>
                      <a:lvl7pPr marL="2057400" algn="l" defTabSz="685800" rtl="0" eaLnBrk="1" latinLnBrk="0" hangingPunct="1">
                        <a:defRPr sz="1350" kern="1200">
                          <a:solidFill>
                            <a:schemeClr val="tx1"/>
                          </a:solidFill>
                          <a:latin typeface="Times New Roman"/>
                        </a:defRPr>
                      </a:lvl7pPr>
                      <a:lvl8pPr marL="2400300" algn="l" defTabSz="685800" rtl="0" eaLnBrk="1" latinLnBrk="0" hangingPunct="1">
                        <a:defRPr sz="1350" kern="1200">
                          <a:solidFill>
                            <a:schemeClr val="tx1"/>
                          </a:solidFill>
                          <a:latin typeface="Times New Roman"/>
                        </a:defRPr>
                      </a:lvl8pPr>
                      <a:lvl9pPr marL="2743200" algn="l" defTabSz="685800" rtl="0" eaLnBrk="1" latinLnBrk="0" hangingPunct="1">
                        <a:defRPr sz="135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tx1"/>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year of Cyrus</a:t>
                      </a:r>
                    </a:p>
                  </a:txBody>
                  <a:tcPr anchor="ctr" horzOverflow="overflow">
                    <a:lnL w="12700" cmpd="sng">
                      <a:solidFill>
                        <a:srgbClr val="5C5CE7"/>
                      </a:solidFill>
                    </a:lnL>
                    <a:lnR w="12700" cmpd="sng">
                      <a:solidFill>
                        <a:srgbClr val="5C5CE7"/>
                      </a:solidFill>
                    </a:lnR>
                    <a:lnT w="12700" cmpd="sng">
                      <a:solidFill>
                        <a:srgbClr val="5C5CE7"/>
                      </a:solidFill>
                    </a:lnT>
                    <a:lnB w="12700" cmpd="sng">
                      <a:solidFill>
                        <a:srgbClr val="5C5CE7"/>
                      </a:solidFill>
                    </a:lnB>
                    <a:lnTlToBr w="12700" cmpd="sng">
                      <a:noFill/>
                      <a:prstDash val="solid"/>
                    </a:lnTlToBr>
                    <a:lnBlToTr w="12700" cmpd="sng">
                      <a:noFill/>
                      <a:prstDash val="solid"/>
                    </a:lnBlToTr>
                    <a:solidFill>
                      <a:srgbClr val="5C5CE7">
                        <a:lumMod val="20000"/>
                        <a:lumOff val="80000"/>
                      </a:srgbClr>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930883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541D074B-5B05-47CF-8A8D-C351D9335B21}"/>
              </a:ext>
            </a:extLst>
          </p:cNvPr>
          <p:cNvGraphicFramePr>
            <a:graphicFrameLocks noGrp="1"/>
          </p:cNvGraphicFramePr>
          <p:nvPr>
            <p:extLst>
              <p:ext uri="{D42A27DB-BD31-4B8C-83A1-F6EECF244321}">
                <p14:modId xmlns:p14="http://schemas.microsoft.com/office/powerpoint/2010/main" val="3175040610"/>
              </p:ext>
            </p:extLst>
          </p:nvPr>
        </p:nvGraphicFramePr>
        <p:xfrm>
          <a:off x="190500" y="117658"/>
          <a:ext cx="8763000" cy="6622684"/>
        </p:xfrm>
        <a:graphic>
          <a:graphicData uri="http://schemas.openxmlformats.org/drawingml/2006/table">
            <a:tbl>
              <a:tblPr firstRow="1" bandRow="1"/>
              <a:tblGrid>
                <a:gridCol w="1447800">
                  <a:extLst>
                    <a:ext uri="{9D8B030D-6E8A-4147-A177-3AD203B41FA5}">
                      <a16:colId xmlns:a16="http://schemas.microsoft.com/office/drawing/2014/main" val="3938018923"/>
                    </a:ext>
                  </a:extLst>
                </a:gridCol>
                <a:gridCol w="56388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23866">
                <a:tc gridSpan="3">
                  <a:txBody>
                    <a:bodyPr/>
                    <a:lstStyle>
                      <a:lvl1pPr marL="0" algn="l" defTabSz="685800" rtl="0" eaLnBrk="1" latinLnBrk="0" hangingPunct="1">
                        <a:defRPr sz="1350" b="1" kern="1200">
                          <a:solidFill>
                            <a:schemeClr val="lt1"/>
                          </a:solidFill>
                          <a:latin typeface="Times New Roman"/>
                        </a:defRPr>
                      </a:lvl1pPr>
                      <a:lvl2pPr marL="342900" algn="l" defTabSz="685800" rtl="0" eaLnBrk="1" latinLnBrk="0" hangingPunct="1">
                        <a:defRPr sz="1350" b="1" kern="1200">
                          <a:solidFill>
                            <a:schemeClr val="lt1"/>
                          </a:solidFill>
                          <a:latin typeface="Times New Roman"/>
                        </a:defRPr>
                      </a:lvl2pPr>
                      <a:lvl3pPr marL="685800" algn="l" defTabSz="685800" rtl="0" eaLnBrk="1" latinLnBrk="0" hangingPunct="1">
                        <a:defRPr sz="1350" b="1" kern="1200">
                          <a:solidFill>
                            <a:schemeClr val="lt1"/>
                          </a:solidFill>
                          <a:latin typeface="Times New Roman"/>
                        </a:defRPr>
                      </a:lvl3pPr>
                      <a:lvl4pPr marL="1028700" algn="l" defTabSz="685800" rtl="0" eaLnBrk="1" latinLnBrk="0" hangingPunct="1">
                        <a:defRPr sz="1350" b="1" kern="1200">
                          <a:solidFill>
                            <a:schemeClr val="lt1"/>
                          </a:solidFill>
                          <a:latin typeface="Times New Roman"/>
                        </a:defRPr>
                      </a:lvl4pPr>
                      <a:lvl5pPr marL="1371600" algn="l" defTabSz="685800" rtl="0" eaLnBrk="1" latinLnBrk="0" hangingPunct="1">
                        <a:defRPr sz="1350" b="1" kern="1200">
                          <a:solidFill>
                            <a:schemeClr val="lt1"/>
                          </a:solidFill>
                          <a:latin typeface="Times New Roman"/>
                        </a:defRPr>
                      </a:lvl5pPr>
                      <a:lvl6pPr marL="1714500" algn="l" defTabSz="685800" rtl="0" eaLnBrk="1" latinLnBrk="0" hangingPunct="1">
                        <a:defRPr sz="1350" b="1" kern="1200">
                          <a:solidFill>
                            <a:schemeClr val="lt1"/>
                          </a:solidFill>
                          <a:latin typeface="Times New Roman"/>
                        </a:defRPr>
                      </a:lvl6pPr>
                      <a:lvl7pPr marL="2057400" algn="l" defTabSz="685800" rtl="0" eaLnBrk="1" latinLnBrk="0" hangingPunct="1">
                        <a:defRPr sz="1350" b="1" kern="1200">
                          <a:solidFill>
                            <a:schemeClr val="lt1"/>
                          </a:solidFill>
                          <a:latin typeface="Times New Roman"/>
                        </a:defRPr>
                      </a:lvl7pPr>
                      <a:lvl8pPr marL="2400300" algn="l" defTabSz="685800" rtl="0" eaLnBrk="1" latinLnBrk="0" hangingPunct="1">
                        <a:defRPr sz="1350" b="1" kern="1200">
                          <a:solidFill>
                            <a:schemeClr val="lt1"/>
                          </a:solidFill>
                          <a:latin typeface="Times New Roman"/>
                        </a:defRPr>
                      </a:lvl8pPr>
                      <a:lvl9pPr marL="2743200" algn="l" defTabSz="685800" rtl="0" eaLnBrk="1" latinLnBrk="0" hangingPunct="1">
                        <a:defRPr sz="1350" b="1" kern="1200">
                          <a:solidFill>
                            <a:schemeClr val="lt1"/>
                          </a:solidFill>
                          <a:latin typeface="Times New Roman"/>
                        </a:defRPr>
                      </a:lvl9pPr>
                    </a:lstStyle>
                    <a:p>
                      <a:pPr algn="ctr"/>
                      <a:r>
                        <a:rPr lang="en-US" altLang="en-US" sz="36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Daniel’s Age</a:t>
                      </a:r>
                      <a:endParaRPr lang="en-US" sz="36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txBody>
                  <a:tcPr>
                    <a:lnL>
                      <a:noFill/>
                    </a:lnL>
                    <a:lnR>
                      <a:noFill/>
                    </a:lnR>
                    <a:lnT>
                      <a:noFill/>
                    </a:lnT>
                    <a:lnB w="25400" cmpd="sng">
                      <a:solidFill>
                        <a:srgbClr val="FFFFFF"/>
                      </a:solidFill>
                    </a:lnB>
                    <a:lnTlToBr w="12700" cmpd="sng">
                      <a:noFill/>
                      <a:prstDash val="solid"/>
                    </a:lnTlToBr>
                    <a:lnBlToTr w="12700" cmpd="sng">
                      <a:noFill/>
                      <a:prstDash val="solid"/>
                    </a:lnBlToTr>
                    <a:solidFill>
                      <a:srgbClr val="000000"/>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CHAPTER</a:t>
                      </a:r>
                      <a:endParaRPr lang="en-US" sz="2400" b="1" dirty="0">
                        <a:solidFill>
                          <a:srgbClr val="FFFFCC"/>
                        </a:solidFill>
                        <a:effectLst/>
                        <a:latin typeface="Calibri" panose="020F0502020204030204" pitchFamily="34" charset="0"/>
                        <a:cs typeface="Calibri" panose="020F0502020204030204" pitchFamily="34" charset="0"/>
                      </a:endParaRPr>
                    </a:p>
                  </a:txBody>
                  <a:tcPr anchor="ctr">
                    <a:lnL>
                      <a:noFill/>
                    </a:lnL>
                    <a:lnR>
                      <a:noFill/>
                    </a:lnR>
                    <a:lnT w="25400" cmpd="sng">
                      <a:solidFill>
                        <a:srgbClr val="FFFFFF"/>
                      </a:solidFill>
                    </a:lnT>
                    <a:lnB>
                      <a:noFill/>
                    </a:lnB>
                    <a:lnTlToBr w="12700" cmpd="sng">
                      <a:noFill/>
                      <a:prstDash val="solid"/>
                    </a:lnTlToBr>
                    <a:lnBlToTr w="12700" cmpd="sng">
                      <a:noFill/>
                      <a:prstDash val="solid"/>
                    </a:lnBlToTr>
                    <a:solidFill>
                      <a:srgbClr val="5C5CE7">
                        <a:shade val="60000"/>
                      </a:srgbClr>
                    </a:solidFill>
                  </a:tcPr>
                </a:tc>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EVENTS</a:t>
                      </a:r>
                      <a:endParaRPr lang="en-US" sz="2400" b="1" dirty="0">
                        <a:solidFill>
                          <a:srgbClr val="FFFFCC"/>
                        </a:solidFill>
                        <a:effectLst/>
                        <a:latin typeface="Calibri" panose="020F0502020204030204" pitchFamily="34" charset="0"/>
                        <a:cs typeface="Calibri" panose="020F0502020204030204" pitchFamily="34" charset="0"/>
                      </a:endParaRPr>
                    </a:p>
                  </a:txBody>
                  <a:tcPr anchor="ctr">
                    <a:lnL>
                      <a:noFill/>
                    </a:lnL>
                    <a:lnR>
                      <a:noFill/>
                    </a:lnR>
                    <a:lnT w="25400" cmpd="sng">
                      <a:solidFill>
                        <a:srgbClr val="FFFFFF"/>
                      </a:solidFill>
                    </a:lnT>
                    <a:lnB>
                      <a:noFill/>
                    </a:lnB>
                    <a:lnTlToBr w="12700" cmpd="sng">
                      <a:noFill/>
                      <a:prstDash val="solid"/>
                    </a:lnTlToBr>
                    <a:lnBlToTr w="12700" cmpd="sng">
                      <a:noFill/>
                      <a:prstDash val="solid"/>
                    </a:lnBlToTr>
                    <a:solidFill>
                      <a:srgbClr val="5C5CE7">
                        <a:shade val="60000"/>
                      </a:srgbClr>
                    </a:solidFill>
                  </a:tcPr>
                </a:tc>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nchor="ctr">
                    <a:lnL>
                      <a:noFill/>
                    </a:lnL>
                    <a:lnR>
                      <a:noFill/>
                    </a:lnR>
                    <a:lnT w="25400" cmpd="sng">
                      <a:solidFill>
                        <a:srgbClr val="FFFFFF"/>
                      </a:solidFill>
                    </a:lnT>
                    <a:lnB>
                      <a:noFill/>
                    </a:lnB>
                    <a:lnTlToBr w="12700" cmpd="sng">
                      <a:noFill/>
                      <a:prstDash val="solid"/>
                    </a:lnTlToBr>
                    <a:lnBlToTr w="12700" cmpd="sng">
                      <a:noFill/>
                      <a:prstDash val="solid"/>
                    </a:lnBlToTr>
                    <a:solidFill>
                      <a:srgbClr val="5C5CE7">
                        <a:shade val="60000"/>
                      </a:srgbClr>
                    </a:solidFill>
                  </a:tcPr>
                </a:tc>
                <a:extLst>
                  <a:ext uri="{0D108BD9-81ED-4DB2-BD59-A6C34878D82A}">
                    <a16:rowId xmlns:a16="http://schemas.microsoft.com/office/drawing/2014/main" val="899305900"/>
                  </a:ext>
                </a:extLst>
              </a:tr>
              <a:tr h="554212">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algn="ctr"/>
                      <a:r>
                        <a:rPr lang="en-US" sz="2000" b="1" dirty="0">
                          <a:latin typeface="Calibri" panose="020F0502020204030204" pitchFamily="34" charset="0"/>
                          <a:cs typeface="Calibri" panose="020F0502020204030204" pitchFamily="34" charset="0"/>
                        </a:rPr>
                        <a:t>1</a:t>
                      </a:r>
                    </a:p>
                  </a:txBody>
                  <a:tcPr>
                    <a:lnL>
                      <a:noFill/>
                    </a:lnL>
                    <a:lnR>
                      <a:noFill/>
                    </a:lnR>
                    <a:lnT>
                      <a:noFill/>
                    </a:lnT>
                    <a:lnB>
                      <a:noFill/>
                    </a:lnB>
                    <a:lnTlToBr w="12700" cmpd="sng">
                      <a:noFill/>
                      <a:prstDash val="solid"/>
                    </a:lnTlToBr>
                    <a:lnBlToTr w="12700" cmpd="sng">
                      <a:noFill/>
                      <a:prstDash val="solid"/>
                    </a:lnBlToTr>
                    <a:solidFill>
                      <a:srgbClr val="5C5CE7"/>
                    </a:solidFill>
                  </a:tcPr>
                </a:tc>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Taken to Babylonian captivity</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rgbClr val="5C5CE7"/>
                    </a:solidFill>
                  </a:tcPr>
                </a:tc>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algn="ctr"/>
                      <a:r>
                        <a:rPr lang="en-US" sz="2000" b="1" dirty="0">
                          <a:latin typeface="Calibri" panose="020F0502020204030204" pitchFamily="34" charset="0"/>
                          <a:cs typeface="Calibri" panose="020F0502020204030204" pitchFamily="34" charset="0"/>
                        </a:rPr>
                        <a:t>15</a:t>
                      </a:r>
                    </a:p>
                  </a:txBody>
                  <a:tcPr>
                    <a:lnL>
                      <a:noFill/>
                    </a:lnL>
                    <a:lnR>
                      <a:noFill/>
                    </a:lnR>
                    <a:lnT>
                      <a:noFill/>
                    </a:lnT>
                    <a:lnB>
                      <a:noFill/>
                    </a:lnB>
                    <a:lnTlToBr w="12700" cmpd="sng">
                      <a:noFill/>
                      <a:prstDash val="solid"/>
                    </a:lnTlToBr>
                    <a:lnBlToTr w="12700" cmpd="sng">
                      <a:noFill/>
                      <a:prstDash val="solid"/>
                    </a:lnBlToTr>
                    <a:solidFill>
                      <a:srgbClr val="5C5CE7"/>
                    </a:solidFill>
                  </a:tcPr>
                </a:tc>
                <a:extLst>
                  <a:ext uri="{0D108BD9-81ED-4DB2-BD59-A6C34878D82A}">
                    <a16:rowId xmlns:a16="http://schemas.microsoft.com/office/drawing/2014/main" val="3851034209"/>
                  </a:ext>
                </a:extLst>
              </a:tr>
              <a:tr h="683282">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algn="ctr"/>
                      <a:r>
                        <a:rPr lang="en-US" sz="2000" b="1" dirty="0">
                          <a:latin typeface="Calibri" panose="020F0502020204030204" pitchFamily="34" charset="0"/>
                          <a:cs typeface="Calibri" panose="020F0502020204030204" pitchFamily="34" charset="0"/>
                        </a:rPr>
                        <a:t>2</a:t>
                      </a:r>
                    </a:p>
                  </a:txBody>
                  <a:tcPr>
                    <a:lnL>
                      <a:noFill/>
                    </a:lnL>
                    <a:lnR>
                      <a:noFill/>
                    </a:lnR>
                    <a:lnT>
                      <a:noFill/>
                    </a:lnT>
                    <a:lnB>
                      <a:noFill/>
                    </a:lnB>
                    <a:lnTlToBr w="12700" cmpd="sng">
                      <a:noFill/>
                      <a:prstDash val="solid"/>
                    </a:lnTlToBr>
                    <a:lnBlToTr w="12700" cmpd="sng">
                      <a:noFill/>
                      <a:prstDash val="solid"/>
                    </a:lnBlToTr>
                    <a:solidFill>
                      <a:srgbClr val="5C5CE7">
                        <a:shade val="60000"/>
                      </a:srgbClr>
                    </a:solidFill>
                  </a:tcPr>
                </a:tc>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Interpreting Nebuchadnezzar’s 1</a:t>
                      </a:r>
                      <a:r>
                        <a:rPr kumimoji="0" lang="en-US" sz="2000" b="1" u="none" strike="noStrike" cap="none" normalizeH="0" baseline="30000" dirty="0">
                          <a:ln>
                            <a:noFill/>
                          </a:ln>
                          <a:effectLst/>
                          <a:latin typeface="Calibri" panose="020F0502020204030204" pitchFamily="34" charset="0"/>
                          <a:cs typeface="Calibri" panose="020F0502020204030204" pitchFamily="34" charset="0"/>
                        </a:rPr>
                        <a:t>st</a:t>
                      </a:r>
                      <a:r>
                        <a:rPr kumimoji="0" lang="en-US" sz="2000" b="1" u="none" strike="noStrike" cap="none" normalizeH="0" baseline="0" dirty="0">
                          <a:ln>
                            <a:noFill/>
                          </a:ln>
                          <a:effectLst/>
                          <a:latin typeface="Calibri" panose="020F0502020204030204" pitchFamily="34" charset="0"/>
                          <a:cs typeface="Calibri" panose="020F0502020204030204" pitchFamily="34" charset="0"/>
                        </a:rPr>
                        <a:t> dream (huge image)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rgbClr val="5C5CE7">
                        <a:shade val="60000"/>
                      </a:srgbClr>
                    </a:solidFill>
                  </a:tcPr>
                </a:tc>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algn="ctr"/>
                      <a:r>
                        <a:rPr lang="en-US" sz="2000" b="1" dirty="0">
                          <a:latin typeface="Calibri" panose="020F0502020204030204" pitchFamily="34" charset="0"/>
                          <a:cs typeface="Calibri" panose="020F0502020204030204" pitchFamily="34" charset="0"/>
                        </a:rPr>
                        <a:t>17</a:t>
                      </a:r>
                    </a:p>
                  </a:txBody>
                  <a:tcPr>
                    <a:lnL>
                      <a:noFill/>
                    </a:lnL>
                    <a:lnR>
                      <a:noFill/>
                    </a:lnR>
                    <a:lnT>
                      <a:noFill/>
                    </a:lnT>
                    <a:lnB>
                      <a:noFill/>
                    </a:lnB>
                    <a:lnTlToBr w="12700" cmpd="sng">
                      <a:noFill/>
                      <a:prstDash val="solid"/>
                    </a:lnTlToBr>
                    <a:lnBlToTr w="12700" cmpd="sng">
                      <a:noFill/>
                      <a:prstDash val="solid"/>
                    </a:lnBlToTr>
                    <a:solidFill>
                      <a:srgbClr val="5C5CE7">
                        <a:shade val="60000"/>
                      </a:srgbClr>
                    </a:solidFill>
                  </a:tcPr>
                </a:tc>
                <a:extLst>
                  <a:ext uri="{0D108BD9-81ED-4DB2-BD59-A6C34878D82A}">
                    <a16:rowId xmlns:a16="http://schemas.microsoft.com/office/drawing/2014/main" val="600601417"/>
                  </a:ext>
                </a:extLst>
              </a:tr>
              <a:tr h="554212">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algn="ctr"/>
                      <a:r>
                        <a:rPr lang="en-US" sz="2000" b="1" dirty="0">
                          <a:latin typeface="Calibri" panose="020F0502020204030204" pitchFamily="34" charset="0"/>
                          <a:cs typeface="Calibri" panose="020F0502020204030204" pitchFamily="34" charset="0"/>
                        </a:rPr>
                        <a:t>3</a:t>
                      </a:r>
                    </a:p>
                  </a:txBody>
                  <a:tcPr>
                    <a:lnL>
                      <a:noFill/>
                    </a:lnL>
                    <a:lnR>
                      <a:noFill/>
                    </a:lnR>
                    <a:lnT>
                      <a:noFill/>
                    </a:lnT>
                    <a:lnB>
                      <a:noFill/>
                    </a:lnB>
                    <a:lnTlToBr w="12700" cmpd="sng">
                      <a:noFill/>
                      <a:prstDash val="solid"/>
                    </a:lnTlToBr>
                    <a:lnBlToTr w="12700" cmpd="sng">
                      <a:noFill/>
                      <a:prstDash val="solid"/>
                    </a:lnBlToTr>
                    <a:solidFill>
                      <a:srgbClr val="5C5CE7"/>
                    </a:solidFill>
                  </a:tcPr>
                </a:tc>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3 friends cast into the fiery furnace </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rgbClr val="5C5CE7"/>
                    </a:solidFill>
                  </a:tcPr>
                </a:tc>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algn="ctr"/>
                      <a:r>
                        <a:rPr lang="en-US" sz="2000" b="1" dirty="0">
                          <a:latin typeface="Calibri" panose="020F0502020204030204" pitchFamily="34" charset="0"/>
                          <a:cs typeface="Calibri" panose="020F0502020204030204" pitchFamily="34" charset="0"/>
                        </a:rPr>
                        <a:t>19 or 20</a:t>
                      </a:r>
                    </a:p>
                  </a:txBody>
                  <a:tcPr>
                    <a:lnL>
                      <a:noFill/>
                    </a:lnL>
                    <a:lnR>
                      <a:noFill/>
                    </a:lnR>
                    <a:lnT>
                      <a:noFill/>
                    </a:lnT>
                    <a:lnB>
                      <a:noFill/>
                    </a:lnB>
                    <a:lnTlToBr w="12700" cmpd="sng">
                      <a:noFill/>
                      <a:prstDash val="solid"/>
                    </a:lnTlToBr>
                    <a:lnBlToTr w="12700" cmpd="sng">
                      <a:noFill/>
                      <a:prstDash val="solid"/>
                    </a:lnBlToTr>
                    <a:solidFill>
                      <a:srgbClr val="5C5CE7"/>
                    </a:solidFill>
                  </a:tcPr>
                </a:tc>
                <a:extLst>
                  <a:ext uri="{0D108BD9-81ED-4DB2-BD59-A6C34878D82A}">
                    <a16:rowId xmlns:a16="http://schemas.microsoft.com/office/drawing/2014/main" val="2024616940"/>
                  </a:ext>
                </a:extLst>
              </a:tr>
              <a:tr h="683282">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algn="ctr"/>
                      <a:r>
                        <a:rPr lang="en-US" sz="2000" b="1" dirty="0">
                          <a:latin typeface="Calibri" panose="020F0502020204030204" pitchFamily="34" charset="0"/>
                          <a:cs typeface="Calibri" panose="020F0502020204030204" pitchFamily="34" charset="0"/>
                        </a:rPr>
                        <a:t>4</a:t>
                      </a:r>
                    </a:p>
                  </a:txBody>
                  <a:tcPr>
                    <a:lnL>
                      <a:noFill/>
                    </a:lnL>
                    <a:lnR>
                      <a:noFill/>
                    </a:lnR>
                    <a:lnT>
                      <a:noFill/>
                    </a:lnT>
                    <a:lnB>
                      <a:noFill/>
                    </a:lnB>
                    <a:lnTlToBr w="12700" cmpd="sng">
                      <a:noFill/>
                      <a:prstDash val="solid"/>
                    </a:lnTlToBr>
                    <a:lnBlToTr w="12700" cmpd="sng">
                      <a:noFill/>
                      <a:prstDash val="solid"/>
                    </a:lnBlToTr>
                    <a:solidFill>
                      <a:srgbClr val="5C5CE7">
                        <a:shade val="60000"/>
                      </a:srgbClr>
                    </a:solidFill>
                  </a:tcPr>
                </a:tc>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Nebuchadnezzar’s 2nd dream (huge tree)</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rgbClr val="5C5CE7">
                        <a:shade val="60000"/>
                      </a:srgbClr>
                    </a:solidFill>
                  </a:tcPr>
                </a:tc>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algn="ctr"/>
                      <a:r>
                        <a:rPr lang="en-US" sz="2000" b="1" dirty="0">
                          <a:latin typeface="Calibri" panose="020F0502020204030204" pitchFamily="34" charset="0"/>
                          <a:cs typeface="Calibri" panose="020F0502020204030204" pitchFamily="34" charset="0"/>
                        </a:rPr>
                        <a:t>45-50</a:t>
                      </a:r>
                    </a:p>
                  </a:txBody>
                  <a:tcPr>
                    <a:lnL>
                      <a:noFill/>
                    </a:lnL>
                    <a:lnR>
                      <a:noFill/>
                    </a:lnR>
                    <a:lnT>
                      <a:noFill/>
                    </a:lnT>
                    <a:lnB>
                      <a:noFill/>
                    </a:lnB>
                    <a:lnTlToBr w="12700" cmpd="sng">
                      <a:noFill/>
                      <a:prstDash val="solid"/>
                    </a:lnTlToBr>
                    <a:lnBlToTr w="12700" cmpd="sng">
                      <a:noFill/>
                      <a:prstDash val="solid"/>
                    </a:lnBlToTr>
                    <a:solidFill>
                      <a:srgbClr val="5C5CE7">
                        <a:shade val="60000"/>
                      </a:srgbClr>
                    </a:solidFill>
                  </a:tcPr>
                </a:tc>
                <a:extLst>
                  <a:ext uri="{0D108BD9-81ED-4DB2-BD59-A6C34878D82A}">
                    <a16:rowId xmlns:a16="http://schemas.microsoft.com/office/drawing/2014/main" val="2058114041"/>
                  </a:ext>
                </a:extLst>
              </a:tr>
              <a:tr h="683282">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algn="ctr"/>
                      <a:r>
                        <a:rPr lang="en-US" sz="2000" b="1" dirty="0">
                          <a:latin typeface="Calibri" panose="020F0502020204030204" pitchFamily="34" charset="0"/>
                          <a:cs typeface="Calibri" panose="020F0502020204030204" pitchFamily="34" charset="0"/>
                        </a:rPr>
                        <a:t>5</a:t>
                      </a:r>
                    </a:p>
                  </a:txBody>
                  <a:tcPr>
                    <a:lnL>
                      <a:noFill/>
                    </a:lnL>
                    <a:lnR>
                      <a:noFill/>
                    </a:lnR>
                    <a:lnT>
                      <a:noFill/>
                    </a:lnT>
                    <a:lnB>
                      <a:noFill/>
                    </a:lnB>
                    <a:lnTlToBr w="12700" cmpd="sng">
                      <a:noFill/>
                      <a:prstDash val="solid"/>
                    </a:lnTlToBr>
                    <a:lnBlToTr w="12700" cmpd="sng">
                      <a:noFill/>
                      <a:prstDash val="solid"/>
                    </a:lnBlToTr>
                    <a:solidFill>
                      <a:srgbClr val="5C5CE7"/>
                    </a:solidFill>
                  </a:tcPr>
                </a:tc>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handwriting of the wall at Belshazzar’s feast</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rgbClr val="5C5CE7"/>
                    </a:solidFill>
                  </a:tcPr>
                </a:tc>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algn="ctr"/>
                      <a:r>
                        <a:rPr lang="en-US" sz="2000" b="1" dirty="0">
                          <a:latin typeface="Calibri" panose="020F0502020204030204" pitchFamily="34" charset="0"/>
                          <a:cs typeface="Calibri" panose="020F0502020204030204" pitchFamily="34" charset="0"/>
                        </a:rPr>
                        <a:t>Early 80’s</a:t>
                      </a:r>
                    </a:p>
                  </a:txBody>
                  <a:tcPr>
                    <a:lnL>
                      <a:noFill/>
                    </a:lnL>
                    <a:lnR>
                      <a:noFill/>
                    </a:lnR>
                    <a:lnT>
                      <a:noFill/>
                    </a:lnT>
                    <a:lnB>
                      <a:noFill/>
                    </a:lnB>
                    <a:lnTlToBr w="12700" cmpd="sng">
                      <a:noFill/>
                      <a:prstDash val="solid"/>
                    </a:lnTlToBr>
                    <a:lnBlToTr w="12700" cmpd="sng">
                      <a:noFill/>
                      <a:prstDash val="solid"/>
                    </a:lnBlToTr>
                    <a:solidFill>
                      <a:srgbClr val="5C5CE7"/>
                    </a:solidFill>
                  </a:tcPr>
                </a:tc>
                <a:extLst>
                  <a:ext uri="{0D108BD9-81ED-4DB2-BD59-A6C34878D82A}">
                    <a16:rowId xmlns:a16="http://schemas.microsoft.com/office/drawing/2014/main" val="3950018317"/>
                  </a:ext>
                </a:extLst>
              </a:tr>
              <a:tr h="554212">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algn="ctr"/>
                      <a:r>
                        <a:rPr lang="en-US" sz="2000" b="1" dirty="0">
                          <a:latin typeface="Calibri" panose="020F0502020204030204" pitchFamily="34" charset="0"/>
                          <a:cs typeface="Calibri" panose="020F0502020204030204" pitchFamily="34" charset="0"/>
                        </a:rPr>
                        <a:t>6</a:t>
                      </a:r>
                    </a:p>
                  </a:txBody>
                  <a:tcPr>
                    <a:lnL>
                      <a:noFill/>
                    </a:lnL>
                    <a:lnR>
                      <a:noFill/>
                    </a:lnR>
                    <a:lnT>
                      <a:noFill/>
                    </a:lnT>
                    <a:lnB>
                      <a:noFill/>
                    </a:lnB>
                    <a:lnTlToBr w="12700" cmpd="sng">
                      <a:noFill/>
                      <a:prstDash val="solid"/>
                    </a:lnTlToBr>
                    <a:lnBlToTr w="12700" cmpd="sng">
                      <a:noFill/>
                      <a:prstDash val="solid"/>
                    </a:lnBlToTr>
                    <a:solidFill>
                      <a:srgbClr val="5C5CE7">
                        <a:shade val="60000"/>
                      </a:srgbClr>
                    </a:solidFill>
                  </a:tcPr>
                </a:tc>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Delivered from the den of lions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rgbClr val="5C5CE7">
                        <a:shade val="60000"/>
                      </a:srgbClr>
                    </a:solidFill>
                  </a:tcPr>
                </a:tc>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algn="ctr"/>
                      <a:r>
                        <a:rPr lang="en-US" sz="2000" b="1" dirty="0">
                          <a:latin typeface="Calibri" panose="020F0502020204030204" pitchFamily="34" charset="0"/>
                          <a:cs typeface="Calibri" panose="020F0502020204030204" pitchFamily="34" charset="0"/>
                        </a:rPr>
                        <a:t>c.83</a:t>
                      </a:r>
                    </a:p>
                  </a:txBody>
                  <a:tcPr>
                    <a:lnL>
                      <a:noFill/>
                    </a:lnL>
                    <a:lnR>
                      <a:noFill/>
                    </a:lnR>
                    <a:lnT>
                      <a:noFill/>
                    </a:lnT>
                    <a:lnB>
                      <a:noFill/>
                    </a:lnB>
                    <a:lnTlToBr w="12700" cmpd="sng">
                      <a:noFill/>
                      <a:prstDash val="solid"/>
                    </a:lnTlToBr>
                    <a:lnBlToTr w="12700" cmpd="sng">
                      <a:noFill/>
                      <a:prstDash val="solid"/>
                    </a:lnBlToTr>
                    <a:solidFill>
                      <a:srgbClr val="5C5CE7">
                        <a:shade val="60000"/>
                      </a:srgbClr>
                    </a:solidFill>
                  </a:tcPr>
                </a:tc>
                <a:extLst>
                  <a:ext uri="{0D108BD9-81ED-4DB2-BD59-A6C34878D82A}">
                    <a16:rowId xmlns:a16="http://schemas.microsoft.com/office/drawing/2014/main" val="4111734814"/>
                  </a:ext>
                </a:extLst>
              </a:tr>
              <a:tr h="554212">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algn="ctr"/>
                      <a:r>
                        <a:rPr lang="en-US" sz="2000" b="1" dirty="0">
                          <a:latin typeface="Calibri" panose="020F0502020204030204" pitchFamily="34" charset="0"/>
                          <a:cs typeface="Calibri" panose="020F0502020204030204" pitchFamily="34" charset="0"/>
                        </a:rPr>
                        <a:t>7-8</a:t>
                      </a:r>
                    </a:p>
                  </a:txBody>
                  <a:tcPr>
                    <a:lnL>
                      <a:noFill/>
                    </a:lnL>
                    <a:lnR>
                      <a:noFill/>
                    </a:lnR>
                    <a:lnT>
                      <a:noFill/>
                    </a:lnT>
                    <a:lnB>
                      <a:noFill/>
                    </a:lnB>
                    <a:lnTlToBr w="12700" cmpd="sng">
                      <a:noFill/>
                      <a:prstDash val="solid"/>
                    </a:lnTlToBr>
                    <a:lnBlToTr w="12700" cmpd="sng">
                      <a:noFill/>
                      <a:prstDash val="solid"/>
                    </a:lnBlToTr>
                    <a:solidFill>
                      <a:srgbClr val="5C5CE7"/>
                    </a:solidFill>
                  </a:tcPr>
                </a:tc>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visions and dreams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rgbClr val="5C5CE7"/>
                    </a:solidFill>
                  </a:tcPr>
                </a:tc>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algn="ctr"/>
                      <a:r>
                        <a:rPr lang="en-US" sz="2000" b="1" dirty="0">
                          <a:latin typeface="Calibri" panose="020F0502020204030204" pitchFamily="34" charset="0"/>
                          <a:cs typeface="Calibri" panose="020F0502020204030204" pitchFamily="34" charset="0"/>
                        </a:rPr>
                        <a:t>Mid-60’s</a:t>
                      </a:r>
                    </a:p>
                  </a:txBody>
                  <a:tcPr>
                    <a:lnL>
                      <a:noFill/>
                    </a:lnL>
                    <a:lnR>
                      <a:noFill/>
                    </a:lnR>
                    <a:lnT>
                      <a:noFill/>
                    </a:lnT>
                    <a:lnB>
                      <a:noFill/>
                    </a:lnB>
                    <a:lnTlToBr w="12700" cmpd="sng">
                      <a:noFill/>
                      <a:prstDash val="solid"/>
                    </a:lnTlToBr>
                    <a:lnBlToTr w="12700" cmpd="sng">
                      <a:noFill/>
                      <a:prstDash val="solid"/>
                    </a:lnBlToTr>
                    <a:solidFill>
                      <a:srgbClr val="5C5CE7"/>
                    </a:solidFill>
                  </a:tcPr>
                </a:tc>
                <a:extLst>
                  <a:ext uri="{0D108BD9-81ED-4DB2-BD59-A6C34878D82A}">
                    <a16:rowId xmlns:a16="http://schemas.microsoft.com/office/drawing/2014/main" val="2893640694"/>
                  </a:ext>
                </a:extLst>
              </a:tr>
              <a:tr h="554212">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algn="ctr"/>
                      <a:r>
                        <a:rPr lang="en-US" sz="2000" b="1" dirty="0">
                          <a:solidFill>
                            <a:srgbClr val="A50021"/>
                          </a:solidFill>
                          <a:latin typeface="Calibri" panose="020F0502020204030204" pitchFamily="34" charset="0"/>
                          <a:cs typeface="Calibri" panose="020F0502020204030204" pitchFamily="34" charset="0"/>
                        </a:rPr>
                        <a:t>9</a:t>
                      </a:r>
                    </a:p>
                  </a:txBody>
                  <a:tcPr>
                    <a:lnL>
                      <a:noFill/>
                    </a:lnL>
                    <a:lnR>
                      <a:noFill/>
                    </a:lnR>
                    <a:lnT>
                      <a:noFill/>
                    </a:lnT>
                    <a:lnB>
                      <a:noFill/>
                    </a:lnB>
                    <a:lnTlToBr w="12700" cmpd="sng">
                      <a:noFill/>
                      <a:prstDash val="solid"/>
                    </a:lnTlToBr>
                    <a:lnBlToTr w="12700" cmpd="sng">
                      <a:noFill/>
                      <a:prstDash val="solid"/>
                    </a:lnBlToTr>
                    <a:solidFill>
                      <a:srgbClr val="FFFFCC"/>
                    </a:solidFill>
                  </a:tcPr>
                </a:tc>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solidFill>
                            <a:srgbClr val="A50021"/>
                          </a:solidFill>
                          <a:effectLst/>
                          <a:latin typeface="Calibri" panose="020F0502020204030204" pitchFamily="34" charset="0"/>
                          <a:cs typeface="Calibri" panose="020F0502020204030204" pitchFamily="34" charset="0"/>
                        </a:rPr>
                        <a:t>Daniel’s seventy “sevens” prophecy</a:t>
                      </a:r>
                      <a:endParaRPr kumimoji="0" lang="en-US" sz="2000" b="1" i="0"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rgbClr val="FFFFCC"/>
                    </a:solidFill>
                  </a:tcPr>
                </a:tc>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algn="ctr"/>
                      <a:r>
                        <a:rPr lang="en-US" sz="2000" b="1" dirty="0">
                          <a:solidFill>
                            <a:srgbClr val="A50021"/>
                          </a:solidFill>
                          <a:latin typeface="Calibri" panose="020F0502020204030204" pitchFamily="34" charset="0"/>
                          <a:cs typeface="Calibri" panose="020F0502020204030204" pitchFamily="34" charset="0"/>
                        </a:rPr>
                        <a:t>Early-80’s</a:t>
                      </a:r>
                    </a:p>
                  </a:txBody>
                  <a:tcPr>
                    <a:lnL>
                      <a:noFill/>
                    </a:lnL>
                    <a:lnR>
                      <a:noFill/>
                    </a:lnR>
                    <a:lnT>
                      <a:noFill/>
                    </a:lnT>
                    <a:lnB>
                      <a:noFill/>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214547481"/>
                  </a:ext>
                </a:extLst>
              </a:tr>
              <a:tr h="554212">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algn="ctr"/>
                      <a:r>
                        <a:rPr lang="en-US" sz="2000" b="1" dirty="0">
                          <a:latin typeface="Calibri" panose="020F0502020204030204" pitchFamily="34" charset="0"/>
                          <a:cs typeface="Calibri" panose="020F0502020204030204" pitchFamily="34" charset="0"/>
                        </a:rPr>
                        <a:t>10-12</a:t>
                      </a:r>
                    </a:p>
                  </a:txBody>
                  <a:tcPr>
                    <a:lnL>
                      <a:noFill/>
                    </a:lnL>
                    <a:lnR>
                      <a:noFill/>
                    </a:lnR>
                    <a:lnT>
                      <a:noFill/>
                    </a:lnT>
                    <a:lnB>
                      <a:noFill/>
                    </a:lnB>
                    <a:lnTlToBr w="12700" cmpd="sng">
                      <a:noFill/>
                      <a:prstDash val="solid"/>
                    </a:lnTlToBr>
                    <a:lnBlToTr w="12700" cmpd="sng">
                      <a:noFill/>
                      <a:prstDash val="solid"/>
                    </a:lnBlToTr>
                    <a:solidFill>
                      <a:srgbClr val="5C5CE7"/>
                    </a:solidFill>
                  </a:tcPr>
                </a:tc>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Final dreams and visions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rgbClr val="5C5CE7"/>
                    </a:solidFill>
                  </a:tcPr>
                </a:tc>
                <a:tc>
                  <a:txBody>
                    <a:bodyPr/>
                    <a:lstStyle>
                      <a:lvl1pPr marL="0" algn="l" defTabSz="685800" rtl="0" eaLnBrk="1" latinLnBrk="0" hangingPunct="1">
                        <a:defRPr sz="1350" kern="1200">
                          <a:solidFill>
                            <a:schemeClr val="lt1"/>
                          </a:solidFill>
                          <a:latin typeface="Times New Roman"/>
                        </a:defRPr>
                      </a:lvl1pPr>
                      <a:lvl2pPr marL="342900" algn="l" defTabSz="685800" rtl="0" eaLnBrk="1" latinLnBrk="0" hangingPunct="1">
                        <a:defRPr sz="1350" kern="1200">
                          <a:solidFill>
                            <a:schemeClr val="lt1"/>
                          </a:solidFill>
                          <a:latin typeface="Times New Roman"/>
                        </a:defRPr>
                      </a:lvl2pPr>
                      <a:lvl3pPr marL="685800" algn="l" defTabSz="685800" rtl="0" eaLnBrk="1" latinLnBrk="0" hangingPunct="1">
                        <a:defRPr sz="1350" kern="1200">
                          <a:solidFill>
                            <a:schemeClr val="lt1"/>
                          </a:solidFill>
                          <a:latin typeface="Times New Roman"/>
                        </a:defRPr>
                      </a:lvl3pPr>
                      <a:lvl4pPr marL="1028700" algn="l" defTabSz="685800" rtl="0" eaLnBrk="1" latinLnBrk="0" hangingPunct="1">
                        <a:defRPr sz="1350" kern="1200">
                          <a:solidFill>
                            <a:schemeClr val="lt1"/>
                          </a:solidFill>
                          <a:latin typeface="Times New Roman"/>
                        </a:defRPr>
                      </a:lvl4pPr>
                      <a:lvl5pPr marL="1371600" algn="l" defTabSz="685800" rtl="0" eaLnBrk="1" latinLnBrk="0" hangingPunct="1">
                        <a:defRPr sz="1350" kern="1200">
                          <a:solidFill>
                            <a:schemeClr val="lt1"/>
                          </a:solidFill>
                          <a:latin typeface="Times New Roman"/>
                        </a:defRPr>
                      </a:lvl5pPr>
                      <a:lvl6pPr marL="1714500" algn="l" defTabSz="685800" rtl="0" eaLnBrk="1" latinLnBrk="0" hangingPunct="1">
                        <a:defRPr sz="1350" kern="1200">
                          <a:solidFill>
                            <a:schemeClr val="lt1"/>
                          </a:solidFill>
                          <a:latin typeface="Times New Roman"/>
                        </a:defRPr>
                      </a:lvl6pPr>
                      <a:lvl7pPr marL="2057400" algn="l" defTabSz="685800" rtl="0" eaLnBrk="1" latinLnBrk="0" hangingPunct="1">
                        <a:defRPr sz="1350" kern="1200">
                          <a:solidFill>
                            <a:schemeClr val="lt1"/>
                          </a:solidFill>
                          <a:latin typeface="Times New Roman"/>
                        </a:defRPr>
                      </a:lvl7pPr>
                      <a:lvl8pPr marL="2400300" algn="l" defTabSz="685800" rtl="0" eaLnBrk="1" latinLnBrk="0" hangingPunct="1">
                        <a:defRPr sz="1350" kern="1200">
                          <a:solidFill>
                            <a:schemeClr val="lt1"/>
                          </a:solidFill>
                          <a:latin typeface="Times New Roman"/>
                        </a:defRPr>
                      </a:lvl8pPr>
                      <a:lvl9pPr marL="2743200" algn="l" defTabSz="685800" rtl="0" eaLnBrk="1" latinLnBrk="0" hangingPunct="1">
                        <a:defRPr sz="1350" kern="1200">
                          <a:solidFill>
                            <a:schemeClr val="lt1"/>
                          </a:solidFill>
                          <a:latin typeface="Times New Roman"/>
                        </a:defRPr>
                      </a:lvl9pPr>
                    </a:lstStyle>
                    <a:p>
                      <a:pPr algn="ctr"/>
                      <a:r>
                        <a:rPr lang="en-US" sz="2000" b="1" dirty="0">
                          <a:latin typeface="Calibri" panose="020F0502020204030204" pitchFamily="34" charset="0"/>
                          <a:cs typeface="Calibri" panose="020F0502020204030204" pitchFamily="34" charset="0"/>
                        </a:rPr>
                        <a:t>Mid-80’s</a:t>
                      </a:r>
                    </a:p>
                  </a:txBody>
                  <a:tcPr>
                    <a:lnL>
                      <a:noFill/>
                    </a:lnL>
                    <a:lnR>
                      <a:noFill/>
                    </a:lnR>
                    <a:lnT>
                      <a:noFill/>
                    </a:lnT>
                    <a:lnB>
                      <a:noFill/>
                    </a:lnB>
                    <a:lnTlToBr w="12700" cmpd="sng">
                      <a:noFill/>
                      <a:prstDash val="solid"/>
                    </a:lnTlToBr>
                    <a:lnBlToTr w="12700" cmpd="sng">
                      <a:noFill/>
                      <a:prstDash val="solid"/>
                    </a:lnBlToTr>
                    <a:solidFill>
                      <a:srgbClr val="5C5CE7"/>
                    </a:solidFill>
                  </a:tcP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3103783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4D48CAE-5695-4099-A3F7-EFF4B809BA26}"/>
              </a:ext>
            </a:extLst>
          </p:cNvPr>
          <p:cNvSpPr>
            <a:spLocks noGrp="1" noChangeArrowheads="1"/>
          </p:cNvSpPr>
          <p:nvPr>
            <p:ph type="title"/>
          </p:nvPr>
        </p:nvSpPr>
        <p:spPr>
          <a:xfrm>
            <a:off x="2552700" y="228600"/>
            <a:ext cx="4038600" cy="762000"/>
          </a:xfrm>
        </p:spPr>
        <p:txBody>
          <a:bodyPr/>
          <a:lstStyle/>
          <a:p>
            <a:pPr algn="ctr"/>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rPr>
              <a:t>I. The Setting (1-2)</a:t>
            </a:r>
          </a:p>
        </p:txBody>
      </p:sp>
      <p:sp>
        <p:nvSpPr>
          <p:cNvPr id="27651" name="Rectangle 3">
            <a:extLst>
              <a:ext uri="{FF2B5EF4-FFF2-40B4-BE49-F238E27FC236}">
                <a16:creationId xmlns:a16="http://schemas.microsoft.com/office/drawing/2014/main" id="{16A7AE1F-A24B-4EC7-AD40-BFF773D90591}"/>
              </a:ext>
            </a:extLst>
          </p:cNvPr>
          <p:cNvSpPr>
            <a:spLocks noGrp="1" noChangeArrowheads="1"/>
          </p:cNvSpPr>
          <p:nvPr>
            <p:ph type="body" idx="1"/>
          </p:nvPr>
        </p:nvSpPr>
        <p:spPr>
          <a:xfrm>
            <a:off x="533400" y="1600200"/>
            <a:ext cx="5410200" cy="2362200"/>
          </a:xfrm>
        </p:spPr>
        <p:txBody>
          <a:bodyPr/>
          <a:lstStyle/>
          <a:p>
            <a:pPr marL="457200" indent="-457200" fontAlgn="base">
              <a:spcBef>
                <a:spcPct val="0"/>
              </a:spcBef>
              <a:spcAft>
                <a:spcPts val="3600"/>
              </a:spcAft>
              <a:buClr>
                <a:srgbClr val="00FFFF"/>
              </a:buClr>
              <a:buSzPct val="75000"/>
              <a:buFont typeface="Wingdings" pitchFamily="2" charset="2"/>
              <a:buChar char="n"/>
              <a:defRPr/>
            </a:pPr>
            <a:r>
              <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rPr>
              <a:t>Historical setting (v.1)</a:t>
            </a:r>
          </a:p>
          <a:p>
            <a:pPr marL="457200" indent="-457200" fontAlgn="base">
              <a:spcBef>
                <a:spcPct val="0"/>
              </a:spcBef>
              <a:spcAft>
                <a:spcPts val="3600"/>
              </a:spcAft>
              <a:buClr>
                <a:srgbClr val="00FFFF"/>
              </a:buClr>
              <a:buSzPct val="75000"/>
              <a:buFont typeface="Wingdings" pitchFamily="2" charset="2"/>
              <a:buChar char="n"/>
              <a:defRPr/>
            </a:pP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Prophetic setting (v.2)</a:t>
            </a:r>
          </a:p>
        </p:txBody>
      </p:sp>
      <p:pic>
        <p:nvPicPr>
          <p:cNvPr id="6" name="Picture 4" descr="C:\WINDOWS\Application Data\Microsoft\Media Catalog\Downloaded Clips\cl26\j0096331.wmf">
            <a:extLst>
              <a:ext uri="{FF2B5EF4-FFF2-40B4-BE49-F238E27FC236}">
                <a16:creationId xmlns:a16="http://schemas.microsoft.com/office/drawing/2014/main" id="{83AA42BB-EE2D-4638-9586-E08EABFA13F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295399"/>
            <a:ext cx="2971800" cy="367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534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9A4E10D0-8C55-44CF-B0DD-CBDF38E1473A}"/>
              </a:ext>
            </a:extLst>
          </p:cNvPr>
          <p:cNvSpPr txBox="1">
            <a:spLocks noChangeArrowheads="1"/>
          </p:cNvSpPr>
          <p:nvPr/>
        </p:nvSpPr>
        <p:spPr bwMode="auto">
          <a:xfrm>
            <a:off x="2400300" y="228600"/>
            <a:ext cx="4343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SETTING : PROPHETIC</a:t>
            </a:r>
            <a:b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b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V.2</a:t>
            </a:r>
            <a:endPar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p:txBody>
      </p:sp>
      <p:sp>
        <p:nvSpPr>
          <p:cNvPr id="10" name="Rectangle 3">
            <a:extLst>
              <a:ext uri="{FF2B5EF4-FFF2-40B4-BE49-F238E27FC236}">
                <a16:creationId xmlns:a16="http://schemas.microsoft.com/office/drawing/2014/main" id="{C0D50944-CBA0-4059-8B31-DF03276C776A}"/>
              </a:ext>
            </a:extLst>
          </p:cNvPr>
          <p:cNvSpPr txBox="1">
            <a:spLocks noChangeArrowheads="1"/>
          </p:cNvSpPr>
          <p:nvPr/>
        </p:nvSpPr>
        <p:spPr bwMode="auto">
          <a:xfrm>
            <a:off x="457200" y="1600200"/>
            <a:ext cx="81534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kumimoji="0" lang="en-US" altLang="en-US" sz="3200" b="0" i="0" u="none" strike="noStrike" kern="0" cap="none" spc="0" normalizeH="0" baseline="0" noProof="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70 YEAR CAPTIVITY ABOUT TO END</a:t>
            </a:r>
          </a:p>
          <a:p>
            <a:pPr marL="457200" marR="0" lvl="1" indent="-457200" algn="l" defTabSz="914400" rtl="0" eaLnBrk="1" fontAlgn="base" latinLnBrk="0" hangingPunct="1">
              <a:lnSpc>
                <a:spcPct val="100000"/>
              </a:lnSpc>
              <a:spcBef>
                <a:spcPts val="0"/>
              </a:spcBef>
              <a:spcAft>
                <a:spcPts val="2400"/>
              </a:spcAft>
              <a:buClr>
                <a:srgbClr val="CC99FF"/>
              </a:buClr>
              <a:buSzPct val="60000"/>
              <a:buFont typeface="Wingdings" pitchFamily="2" charset="2"/>
              <a:buChar char="u"/>
              <a:tabLst/>
              <a:defRPr/>
            </a:pPr>
            <a:r>
              <a:rPr kumimoji="0" lang="en-US" altLang="en-US" sz="32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rPr>
              <a:t>Jeremiah 25:11; 29:10</a:t>
            </a:r>
          </a:p>
          <a:p>
            <a:pPr marL="457200" marR="0" lvl="1" indent="-457200" algn="l" defTabSz="914400" rtl="0" eaLnBrk="1" fontAlgn="base" latinLnBrk="0" hangingPunct="1">
              <a:lnSpc>
                <a:spcPct val="100000"/>
              </a:lnSpc>
              <a:spcBef>
                <a:spcPts val="0"/>
              </a:spcBef>
              <a:spcAft>
                <a:spcPts val="2400"/>
              </a:spcAft>
              <a:buClr>
                <a:srgbClr val="CC99FF"/>
              </a:buClr>
              <a:buSzPct val="60000"/>
              <a:buFont typeface="Wingdings" pitchFamily="2" charset="2"/>
              <a:buChar char="u"/>
              <a:tabLst/>
              <a:defRPr/>
            </a:pPr>
            <a:r>
              <a:rPr kumimoji="0" lang="en-US" altLang="en-US" sz="32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rPr>
              <a:t>Prophecy provides important information</a:t>
            </a:r>
          </a:p>
          <a:p>
            <a:pPr marL="457200" marR="0" lvl="1" indent="-457200" algn="l" defTabSz="914400" rtl="0" eaLnBrk="1" fontAlgn="base" latinLnBrk="0" hangingPunct="1">
              <a:lnSpc>
                <a:spcPct val="100000"/>
              </a:lnSpc>
              <a:spcBef>
                <a:spcPts val="0"/>
              </a:spcBef>
              <a:spcAft>
                <a:spcPts val="2400"/>
              </a:spcAft>
              <a:buClr>
                <a:srgbClr val="CC99FF"/>
              </a:buClr>
              <a:buSzPct val="60000"/>
              <a:buFont typeface="Wingdings" pitchFamily="2" charset="2"/>
              <a:buChar char="u"/>
              <a:tabLst/>
              <a:defRPr/>
            </a:pPr>
            <a:r>
              <a:rPr kumimoji="0" lang="en-US" altLang="en-US" sz="32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rPr>
              <a:t>Prophecy gives insight into current events</a:t>
            </a:r>
          </a:p>
          <a:p>
            <a:pPr marL="457200" marR="0" lvl="1" indent="-457200" algn="l" defTabSz="914400" rtl="0" eaLnBrk="1" fontAlgn="base" latinLnBrk="0" hangingPunct="1">
              <a:lnSpc>
                <a:spcPct val="100000"/>
              </a:lnSpc>
              <a:spcBef>
                <a:spcPts val="0"/>
              </a:spcBef>
              <a:spcAft>
                <a:spcPts val="2400"/>
              </a:spcAft>
              <a:buClr>
                <a:srgbClr val="CC99FF"/>
              </a:buClr>
              <a:buSzPct val="60000"/>
              <a:buFont typeface="Wingdings" pitchFamily="2" charset="2"/>
              <a:buChar char="u"/>
              <a:tabLst/>
              <a:defRPr/>
            </a:pPr>
            <a:r>
              <a:rPr kumimoji="0" lang="en-US" altLang="en-US" sz="32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rPr>
              <a:t>Why 70 years?</a:t>
            </a:r>
          </a:p>
          <a:p>
            <a:pPr marL="857250" marR="0" lvl="2" indent="-457200" algn="l" defTabSz="914400" rtl="0" eaLnBrk="1" fontAlgn="base" latinLnBrk="0" hangingPunct="1">
              <a:lnSpc>
                <a:spcPct val="100000"/>
              </a:lnSpc>
              <a:spcBef>
                <a:spcPts val="0"/>
              </a:spcBef>
              <a:spcAft>
                <a:spcPts val="2400"/>
              </a:spcAft>
              <a:buClr>
                <a:srgbClr val="00FFFF"/>
              </a:buClr>
              <a:buSzPct val="100000"/>
              <a:buFont typeface="Wingdings" pitchFamily="2" charset="2"/>
              <a:buChar char="§"/>
              <a:tabLst/>
              <a:defRPr/>
            </a:pPr>
            <a:r>
              <a:rPr kumimoji="0" lang="en-US" altLang="en-US" sz="32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rPr>
              <a:t>Lev. 25:1-5; 26:33-35; 2 Chron. 36:21</a:t>
            </a:r>
            <a:endParaRPr kumimoji="0" lang="en-US" alt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ndParaRPr>
          </a:p>
        </p:txBody>
      </p:sp>
      <p:pic>
        <p:nvPicPr>
          <p:cNvPr id="11" name="Picture 4" descr="C:\WINDOWS\Application Data\Microsoft\Media Catalog\Downloaded Clips\cl26\j0096331.wmf">
            <a:extLst>
              <a:ext uri="{FF2B5EF4-FFF2-40B4-BE49-F238E27FC236}">
                <a16:creationId xmlns:a16="http://schemas.microsoft.com/office/drawing/2014/main" id="{9B75F340-C1C6-4C39-A229-B32160E3E2B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1143000"/>
            <a:ext cx="1600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949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solidFill>
                  <a:srgbClr val="FFFFCC"/>
                </a:solidFill>
              </a:rPr>
              <a:t>Statue </a:t>
            </a:r>
          </a:p>
          <a:p>
            <a:pPr algn="ctr" eaLnBrk="1" hangingPunct="1">
              <a:defRPr/>
            </a:pPr>
            <a:r>
              <a:rPr lang="en-US" altLang="en-US" kern="0" dirty="0">
                <a:solidFill>
                  <a:srgbClr val="FFFFCC"/>
                </a:solidFill>
              </a:rPr>
              <a:t>&amp; </a:t>
            </a:r>
          </a:p>
          <a:p>
            <a:pPr algn="ctr" eaLnBrk="1" hangingPunct="1">
              <a:defRPr/>
            </a:pPr>
            <a:r>
              <a:rPr lang="en-US" altLang="en-US" kern="0" dirty="0">
                <a:solidFill>
                  <a:srgbClr val="FFFFCC"/>
                </a:solidFill>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31929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normAutofit/>
          </a:bodyPr>
          <a:lstStyle/>
          <a:p>
            <a:pPr algn="ctr"/>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rPr>
              <a:t>Chapter 9 Outline</a:t>
            </a:r>
          </a:p>
        </p:txBody>
      </p:sp>
      <p:sp>
        <p:nvSpPr>
          <p:cNvPr id="19459" name="Rectangle 3"/>
          <p:cNvSpPr>
            <a:spLocks noGrp="1" noChangeArrowheads="1"/>
          </p:cNvSpPr>
          <p:nvPr>
            <p:ph type="body" idx="1"/>
          </p:nvPr>
        </p:nvSpPr>
        <p:spPr>
          <a:xfrm>
            <a:off x="1257300" y="1143000"/>
            <a:ext cx="6972300" cy="3657600"/>
          </a:xfrm>
        </p:spPr>
        <p:txBody>
          <a:bodyPr>
            <a:normAutofit/>
          </a:bodyPr>
          <a:lstStyle/>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The Setting (1-2)</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Daniel’s prayer (3-19)</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Gabriel’s arrival (20-23)</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The Seventy Weeks Prophecy (24-27)</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3749069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normAutofit/>
          </a:bodyPr>
          <a:lstStyle/>
          <a:p>
            <a:pPr algn="ctr"/>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rPr>
              <a:t>Chapter 9 Outline</a:t>
            </a:r>
          </a:p>
        </p:txBody>
      </p:sp>
      <p:sp>
        <p:nvSpPr>
          <p:cNvPr id="19459" name="Rectangle 3"/>
          <p:cNvSpPr>
            <a:spLocks noGrp="1" noChangeArrowheads="1"/>
          </p:cNvSpPr>
          <p:nvPr>
            <p:ph type="body" idx="1"/>
          </p:nvPr>
        </p:nvSpPr>
        <p:spPr>
          <a:xfrm>
            <a:off x="1257300" y="1143000"/>
            <a:ext cx="6972300" cy="3657600"/>
          </a:xfrm>
        </p:spPr>
        <p:txBody>
          <a:bodyPr>
            <a:normAutofit/>
          </a:bodyPr>
          <a:lstStyle/>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The Setting (1-2)</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Daniel’s prayer (3-19)</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Gabriel’s arrival (20-23)</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The Seventy Weeks Prophecy (24-27)</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201716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normAutofit/>
          </a:bodyPr>
          <a:lstStyle/>
          <a:p>
            <a:pPr algn="ctr"/>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rPr>
              <a:t>Chapter 9 Outline</a:t>
            </a:r>
          </a:p>
        </p:txBody>
      </p:sp>
      <p:sp>
        <p:nvSpPr>
          <p:cNvPr id="19459" name="Rectangle 3"/>
          <p:cNvSpPr>
            <a:spLocks noGrp="1" noChangeArrowheads="1"/>
          </p:cNvSpPr>
          <p:nvPr>
            <p:ph type="body" idx="1"/>
          </p:nvPr>
        </p:nvSpPr>
        <p:spPr>
          <a:xfrm>
            <a:off x="1257300" y="1143000"/>
            <a:ext cx="7048500" cy="3657600"/>
          </a:xfrm>
        </p:spPr>
        <p:txBody>
          <a:bodyPr>
            <a:noAutofit/>
          </a:bodyPr>
          <a:lstStyle/>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The Setting (1-2)</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Daniel’s prayer (3-19)</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Gabriel’s arrival (20-23)</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Seventy Weeks Prophecy (24-27)</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91872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524000" y="304800"/>
            <a:ext cx="6096000" cy="1295400"/>
          </a:xfrm>
        </p:spPr>
        <p:txBody>
          <a:bodyPr>
            <a:normAutofit/>
          </a:bodyPr>
          <a:lstStyle/>
          <a:p>
            <a:pPr algn="ctr" eaLnBrk="1" hangingPunct="1"/>
            <a:r>
              <a:rPr lang="en-US" altLang="en-US" sz="4400" kern="0" dirty="0">
                <a:solidFill>
                  <a:srgbClr val="00FFFF"/>
                </a:solidFill>
                <a:effectLst>
                  <a:outerShdw blurRad="38100" dist="38100" dir="2700000" algn="tl">
                    <a:srgbClr val="000000">
                      <a:alpha val="43137"/>
                    </a:srgbClr>
                  </a:outerShdw>
                </a:effectLst>
                <a:latin typeface="Calibri" panose="020F0502020204030204" pitchFamily="34" charset="0"/>
              </a:rPr>
              <a:t>Message</a:t>
            </a:r>
          </a:p>
        </p:txBody>
      </p:sp>
      <p:sp>
        <p:nvSpPr>
          <p:cNvPr id="35843" name="Rectangle 3"/>
          <p:cNvSpPr>
            <a:spLocks noGrp="1" noChangeArrowheads="1"/>
          </p:cNvSpPr>
          <p:nvPr>
            <p:ph type="body" idx="1"/>
          </p:nvPr>
        </p:nvSpPr>
        <p:spPr>
          <a:xfrm>
            <a:off x="1581150" y="1768475"/>
            <a:ext cx="5981700" cy="1965325"/>
          </a:xfrm>
        </p:spPr>
        <p:txBody>
          <a:bodyPr/>
          <a:lstStyle/>
          <a:p>
            <a:pPr marL="0" indent="0" algn="just" eaLnBrk="1" hangingPunct="1">
              <a:lnSpc>
                <a:spcPct val="100000"/>
              </a:lnSpc>
              <a:buFont typeface="Wingdings" pitchFamily="2" charset="2"/>
              <a:buNone/>
              <a:defRPr/>
            </a:pPr>
            <a:r>
              <a:rPr lang="en-US" sz="4000" dirty="0">
                <a:solidFill>
                  <a:schemeClr val="bg1"/>
                </a:solidFill>
                <a:effectLst>
                  <a:outerShdw blurRad="38100" dist="38100" dir="2700000" algn="tl">
                    <a:srgbClr val="000000">
                      <a:alpha val="43137"/>
                    </a:srgbClr>
                  </a:outerShdw>
                </a:effectLst>
              </a:rPr>
              <a:t>Times of the Gentiles are revealed prophetically (2, 7, 8-12) and ethically (1, 3-6)</a:t>
            </a:r>
          </a:p>
          <a:p>
            <a:pPr eaLnBrk="1" hangingPunct="1">
              <a:lnSpc>
                <a:spcPct val="90000"/>
              </a:lnSpc>
              <a:buFont typeface="Wingdings" pitchFamily="2" charset="2"/>
              <a:buNone/>
              <a:defRPr/>
            </a:pPr>
            <a:endParaRPr lang="en-US" sz="3600" dirty="0"/>
          </a:p>
        </p:txBody>
      </p:sp>
      <p:pic>
        <p:nvPicPr>
          <p:cNvPr id="2048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98713" y="4419600"/>
            <a:ext cx="4346575" cy="1681163"/>
          </a:xfrm>
          <a:prstGeom prst="rect">
            <a:avLst/>
          </a:prstGeom>
          <a:noFill/>
          <a:ln w="9525">
            <a:noFill/>
            <a:miter lim="800000"/>
            <a:headEnd/>
            <a:tailEnd/>
          </a:ln>
        </p:spPr>
      </p:pic>
    </p:spTree>
    <p:extLst>
      <p:ext uri="{BB962C8B-B14F-4D97-AF65-F5344CB8AC3E}">
        <p14:creationId xmlns:p14="http://schemas.microsoft.com/office/powerpoint/2010/main" val="2970204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7772400" cy="5257800"/>
          </a:xfrm>
        </p:spPr>
        <p:txBody>
          <a:bodyPr>
            <a:normAutofit fontScale="92500" lnSpcReduction="20000"/>
          </a:bodyPr>
          <a:lstStyle/>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Gap between 483rd &amp; 484th year (26)</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endPar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7772400" cy="5257800"/>
          </a:xfrm>
        </p:spPr>
        <p:txBody>
          <a:bodyPr>
            <a:normAutofit fontScale="92500" lnSpcReduction="20000"/>
          </a:bodyPr>
          <a:lstStyle/>
          <a:p>
            <a:pPr marL="684213" indent="-684213" fontAlgn="base">
              <a:lnSpc>
                <a:spcPct val="110000"/>
              </a:lnSpc>
              <a:spcBef>
                <a:spcPts val="0"/>
              </a:spcBef>
              <a:spcAft>
                <a:spcPts val="600"/>
              </a:spcAft>
              <a:buClr>
                <a:srgbClr val="00FFFF"/>
              </a:buClr>
              <a:buFontTx/>
              <a:buAutoNum type="arabicPeriod"/>
            </a:pPr>
            <a:r>
              <a:rPr lang="en-US" alt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Gap between 483rd &amp; 484th year (26)</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endPar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2673689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97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9:24 (NASB)</a:t>
            </a:r>
          </a:p>
          <a:p>
            <a:pPr algn="just">
              <a:spcAft>
                <a:spcPts val="1000"/>
              </a:spcAft>
            </a:pPr>
            <a:r>
              <a:rPr lang="en-US" sz="4000" dirty="0">
                <a:solidFill>
                  <a:schemeClr val="bg1"/>
                </a:solidFill>
              </a:rPr>
              <a:t>Seventy weeks have been decreed </a:t>
            </a:r>
            <a:r>
              <a:rPr lang="en-US" sz="4000" b="1" u="sng" dirty="0">
                <a:solidFill>
                  <a:srgbClr val="FFFFCC"/>
                </a:solidFill>
              </a:rPr>
              <a:t>for your people and your holy city</a:t>
            </a:r>
            <a:r>
              <a:rPr lang="en-US" sz="4000" dirty="0">
                <a:solidFill>
                  <a:schemeClr val="bg1"/>
                </a:solidFill>
              </a:rPr>
              <a:t>, to finish the transgression, to make an end of sin, to make atonement for iniquity, to bring in everlasting righteousness, to seal up vision and prophecy and to anoint the most holy </a:t>
            </a:r>
            <a:r>
              <a:rPr lang="en-US" sz="4000" i="1" dirty="0">
                <a:solidFill>
                  <a:schemeClr val="bg1"/>
                </a:solidFill>
              </a:rPr>
              <a:t>place</a:t>
            </a:r>
            <a:r>
              <a:rPr lang="en-US" sz="4000" dirty="0">
                <a:solidFill>
                  <a:schemeClr val="bg1"/>
                </a:solidFill>
              </a:rPr>
              <a:t>.</a:t>
            </a:r>
            <a:endParaRPr lang="en-US" sz="4000" dirty="0">
              <a:solidFill>
                <a:schemeClr val="bg1"/>
              </a:solidFill>
              <a:effectLst>
                <a:outerShdw blurRad="38100" dist="38100" dir="2700000" algn="tl">
                  <a:srgbClr val="000000"/>
                </a:outerShdw>
              </a:effectLst>
              <a:latin typeface="Calibri" panose="020F0502020204030204" pitchFamily="34" charset="0"/>
              <a:cs typeface="+mn-cs"/>
            </a:endParaRPr>
          </a:p>
        </p:txBody>
      </p:sp>
    </p:spTree>
    <p:extLst>
      <p:ext uri="{BB962C8B-B14F-4D97-AF65-F5344CB8AC3E}">
        <p14:creationId xmlns:p14="http://schemas.microsoft.com/office/powerpoint/2010/main" val="2467865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050">
            <a:extLst>
              <a:ext uri="{FF2B5EF4-FFF2-40B4-BE49-F238E27FC236}">
                <a16:creationId xmlns:a16="http://schemas.microsoft.com/office/drawing/2014/main" id="{BC7E585B-9006-4312-94F0-D3E89379970D}"/>
              </a:ext>
            </a:extLst>
          </p:cNvPr>
          <p:cNvSpPr>
            <a:spLocks noGrp="1" noChangeArrowheads="1"/>
          </p:cNvSpPr>
          <p:nvPr>
            <p:ph type="title"/>
          </p:nvPr>
        </p:nvSpPr>
        <p:spPr>
          <a:xfrm>
            <a:off x="685800" y="228600"/>
            <a:ext cx="7772400" cy="685800"/>
          </a:xfrm>
        </p:spPr>
        <p:txBody>
          <a:bodyPr>
            <a:normAutofit/>
          </a:bodyPr>
          <a:lstStyle/>
          <a:p>
            <a:pPr algn="ctr" fontAlgn="base">
              <a:spcAft>
                <a:spcPct val="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FOCUS : JEWS &amp; JERUSALEM</a:t>
            </a:r>
          </a:p>
        </p:txBody>
      </p:sp>
      <p:sp>
        <p:nvSpPr>
          <p:cNvPr id="5126" name="Rectangle 2051">
            <a:extLst>
              <a:ext uri="{FF2B5EF4-FFF2-40B4-BE49-F238E27FC236}">
                <a16:creationId xmlns:a16="http://schemas.microsoft.com/office/drawing/2014/main" id="{EDB488B5-9A8C-4F11-8EBA-D698A4F2F085}"/>
              </a:ext>
            </a:extLst>
          </p:cNvPr>
          <p:cNvSpPr>
            <a:spLocks noGrp="1" noChangeArrowheads="1"/>
          </p:cNvSpPr>
          <p:nvPr>
            <p:ph idx="1"/>
          </p:nvPr>
        </p:nvSpPr>
        <p:spPr>
          <a:xfrm>
            <a:off x="685800" y="1143000"/>
            <a:ext cx="7772400" cy="4953000"/>
          </a:xfrm>
        </p:spPr>
        <p:txBody>
          <a:bodyPr/>
          <a:lstStyle/>
          <a:p>
            <a:pPr marL="660400" indent="-660400" fontAlgn="base">
              <a:spcBef>
                <a:spcPts val="0"/>
              </a:spcBef>
              <a:spcAft>
                <a:spcPts val="2400"/>
              </a:spcAft>
              <a:buClr>
                <a:srgbClr val="FF99FF"/>
              </a:buClr>
              <a:buAutoNum type="alphaUcPeriod"/>
            </a:pPr>
            <a:r>
              <a:rPr lang="en-US" altLang="en-US" sz="3600" dirty="0">
                <a:solidFill>
                  <a:srgbClr val="FFFFFF"/>
                </a:solidFill>
                <a:effectLst>
                  <a:outerShdw blurRad="38100" dist="38100" dir="2700000" algn="tl">
                    <a:srgbClr val="000000">
                      <a:alpha val="43137"/>
                    </a:srgbClr>
                  </a:outerShdw>
                </a:effectLst>
                <a:latin typeface="Calibri" panose="020F0502020204030204" pitchFamily="34" charset="0"/>
              </a:rPr>
              <a:t>“your people and your city”</a:t>
            </a:r>
          </a:p>
          <a:p>
            <a:pPr marL="660400" indent="-660400" fontAlgn="base">
              <a:spcBef>
                <a:spcPts val="0"/>
              </a:spcBef>
              <a:spcAft>
                <a:spcPts val="2400"/>
              </a:spcAft>
              <a:buClr>
                <a:srgbClr val="FF99FF"/>
              </a:buClr>
              <a:buAutoNum type="alphaUcPeriod"/>
            </a:pPr>
            <a:r>
              <a:rPr lang="en-US" altLang="en-US" sz="3600" dirty="0">
                <a:solidFill>
                  <a:srgbClr val="FFFFFF"/>
                </a:solidFill>
                <a:effectLst>
                  <a:outerShdw blurRad="38100" dist="38100" dir="2700000" algn="tl">
                    <a:srgbClr val="000000">
                      <a:alpha val="43137"/>
                    </a:srgbClr>
                  </a:outerShdw>
                </a:effectLst>
                <a:latin typeface="Calibri" panose="020F0502020204030204" pitchFamily="34" charset="0"/>
              </a:rPr>
              <a:t>Prophecy directed toward Daniel</a:t>
            </a:r>
          </a:p>
          <a:p>
            <a:pPr marL="660400" indent="-660400" fontAlgn="base">
              <a:spcBef>
                <a:spcPts val="0"/>
              </a:spcBef>
              <a:spcAft>
                <a:spcPts val="2400"/>
              </a:spcAft>
              <a:buClr>
                <a:srgbClr val="FF99FF"/>
              </a:buClr>
              <a:buAutoNum type="alphaUcPeriod"/>
            </a:pPr>
            <a:r>
              <a:rPr lang="en-US" altLang="en-US" sz="3600" dirty="0">
                <a:solidFill>
                  <a:srgbClr val="FFFFFF"/>
                </a:solidFill>
                <a:effectLst>
                  <a:outerShdw blurRad="38100" dist="38100" dir="2700000" algn="tl">
                    <a:srgbClr val="000000">
                      <a:alpha val="43137"/>
                    </a:srgbClr>
                  </a:outerShdw>
                </a:effectLst>
                <a:latin typeface="Calibri" panose="020F0502020204030204" pitchFamily="34" charset="0"/>
              </a:rPr>
              <a:t>Daniel was a Jew</a:t>
            </a:r>
          </a:p>
          <a:p>
            <a:pPr marL="660400" indent="-660400" fontAlgn="base">
              <a:spcBef>
                <a:spcPts val="0"/>
              </a:spcBef>
              <a:spcAft>
                <a:spcPts val="2400"/>
              </a:spcAft>
              <a:buClr>
                <a:srgbClr val="FF99FF"/>
              </a:buClr>
              <a:buAutoNum type="alphaUcPeriod"/>
            </a:pPr>
            <a:r>
              <a:rPr lang="en-US" altLang="en-US" sz="3600" dirty="0">
                <a:solidFill>
                  <a:srgbClr val="FFFFFF"/>
                </a:solidFill>
                <a:effectLst>
                  <a:outerShdw blurRad="38100" dist="38100" dir="2700000" algn="tl">
                    <a:srgbClr val="000000">
                      <a:alpha val="43137"/>
                    </a:srgbClr>
                  </a:outerShdw>
                </a:effectLst>
                <a:latin typeface="Calibri" panose="020F0502020204030204" pitchFamily="34" charset="0"/>
              </a:rPr>
              <a:t>Jewish people &amp; Jerusalem</a:t>
            </a:r>
          </a:p>
          <a:p>
            <a:pPr marL="660400" indent="-660400" fontAlgn="base">
              <a:spcBef>
                <a:spcPts val="0"/>
              </a:spcBef>
              <a:spcAft>
                <a:spcPts val="2400"/>
              </a:spcAft>
              <a:buClr>
                <a:srgbClr val="FF99FF"/>
              </a:buClr>
              <a:buAutoNum type="alphaUcPeriod"/>
            </a:pPr>
            <a:r>
              <a:rPr lang="en-US" altLang="en-US" sz="3600" dirty="0">
                <a:solidFill>
                  <a:srgbClr val="FFFFFF"/>
                </a:solidFill>
                <a:effectLst>
                  <a:outerShdw blurRad="38100" dist="38100" dir="2700000" algn="tl">
                    <a:srgbClr val="000000">
                      <a:alpha val="43137"/>
                    </a:srgbClr>
                  </a:outerShdw>
                </a:effectLst>
                <a:latin typeface="Calibri" panose="020F0502020204030204" pitchFamily="34" charset="0"/>
              </a:rPr>
              <a:t>Not the church or world history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a:extLst>
              <a:ext uri="{FF2B5EF4-FFF2-40B4-BE49-F238E27FC236}">
                <a16:creationId xmlns:a16="http://schemas.microsoft.com/office/drawing/2014/main" id="{F46A9E9B-3BFD-403D-B550-2B576217A31C}"/>
              </a:ext>
            </a:extLst>
          </p:cNvPr>
          <p:cNvSpPr>
            <a:spLocks noGrp="1" noChangeArrowheads="1"/>
          </p:cNvSpPr>
          <p:nvPr>
            <p:ph type="ctrTitle"/>
          </p:nvPr>
        </p:nvSpPr>
        <p:spPr>
          <a:xfrm>
            <a:off x="2324100" y="228600"/>
            <a:ext cx="4495800" cy="1143000"/>
          </a:xfrm>
        </p:spPr>
        <p:txBody>
          <a:bodyPr/>
          <a:lstStyle/>
          <a:p>
            <a:pPr eaLnBrk="1" hangingPunct="1">
              <a:spcAft>
                <a:spcPts val="12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rPr>
              <a:t>Robert Culver</a:t>
            </a:r>
            <a:br>
              <a:rPr lang="en-US" altLang="en-US" sz="2000" dirty="0">
                <a:solidFill>
                  <a:srgbClr val="FFFFFF"/>
                </a:solidFill>
                <a:effectLst>
                  <a:outerShdw blurRad="38100" dist="38100" dir="2700000" algn="tl">
                    <a:srgbClr val="000000">
                      <a:alpha val="43137"/>
                    </a:srgbClr>
                  </a:outerShdw>
                </a:effectLst>
              </a:rPr>
            </a:br>
            <a:r>
              <a:rPr lang="en-US" altLang="en-US" sz="2000" i="1" dirty="0">
                <a:solidFill>
                  <a:srgbClr val="FFFFFF"/>
                </a:solidFill>
                <a:effectLst>
                  <a:outerShdw blurRad="38100" dist="38100" dir="2700000" algn="tl">
                    <a:srgbClr val="000000">
                      <a:alpha val="43137"/>
                    </a:srgbClr>
                  </a:outerShdw>
                </a:effectLst>
                <a:latin typeface="+mn-lt"/>
              </a:rPr>
              <a:t>Daniel and the Latter Days</a:t>
            </a:r>
            <a:r>
              <a:rPr lang="en-US" altLang="en-US" sz="2000" dirty="0">
                <a:solidFill>
                  <a:srgbClr val="FFFFFF"/>
                </a:solidFill>
                <a:effectLst>
                  <a:outerShdw blurRad="38100" dist="38100" dir="2700000" algn="tl">
                    <a:srgbClr val="000000">
                      <a:alpha val="43137"/>
                    </a:srgbClr>
                  </a:outerShdw>
                </a:effectLst>
                <a:latin typeface="+mn-lt"/>
              </a:rPr>
              <a:t> </a:t>
            </a:r>
            <a:br>
              <a:rPr lang="en-US" altLang="en-US" sz="2000" dirty="0">
                <a:solidFill>
                  <a:srgbClr val="FFFFFF"/>
                </a:solidFill>
                <a:effectLst>
                  <a:outerShdw blurRad="38100" dist="38100" dir="2700000" algn="tl">
                    <a:srgbClr val="000000">
                      <a:alpha val="43137"/>
                    </a:srgbClr>
                  </a:outerShdw>
                </a:effectLst>
                <a:latin typeface="+mn-lt"/>
              </a:rPr>
            </a:br>
            <a:r>
              <a:rPr lang="en-US" altLang="en-US" sz="2000" dirty="0">
                <a:solidFill>
                  <a:srgbClr val="FFFFFF"/>
                </a:solidFill>
                <a:effectLst>
                  <a:outerShdw blurRad="38100" dist="38100" dir="2700000" algn="tl">
                    <a:srgbClr val="000000">
                      <a:alpha val="43137"/>
                    </a:srgbClr>
                  </a:outerShdw>
                </a:effectLst>
                <a:latin typeface="+mn-lt"/>
              </a:rPr>
              <a:t>(Chicago, IL: Moody Press, 1977), p.  149</a:t>
            </a:r>
          </a:p>
        </p:txBody>
      </p:sp>
      <p:sp>
        <p:nvSpPr>
          <p:cNvPr id="6150" name="Rectangle 3">
            <a:extLst>
              <a:ext uri="{FF2B5EF4-FFF2-40B4-BE49-F238E27FC236}">
                <a16:creationId xmlns:a16="http://schemas.microsoft.com/office/drawing/2014/main" id="{50617A12-3C98-424E-9F84-9F4A4215FA3D}"/>
              </a:ext>
            </a:extLst>
          </p:cNvPr>
          <p:cNvSpPr>
            <a:spLocks noGrp="1" noChangeArrowheads="1"/>
          </p:cNvSpPr>
          <p:nvPr>
            <p:ph type="subTitle" idx="1"/>
          </p:nvPr>
        </p:nvSpPr>
        <p:spPr>
          <a:xfrm>
            <a:off x="1181100" y="1600200"/>
            <a:ext cx="6781800" cy="2895600"/>
          </a:xfrm>
          <a:noFill/>
          <a:ln>
            <a:noFill/>
          </a:ln>
        </p:spPr>
        <p:txBody>
          <a:bodyPr>
            <a:normAutofit/>
          </a:bodyPr>
          <a:lstStyle/>
          <a:p>
            <a:pPr algn="just" eaLnBrk="1" hangingPunct="1"/>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“Let the postmillennial and </a:t>
            </a:r>
            <a:r>
              <a:rPr lang="en-US" altLang="en-US" sz="3200" dirty="0" err="1">
                <a:solidFill>
                  <a:srgbClr val="FFFFFF"/>
                </a:solidFill>
                <a:effectLst>
                  <a:outerShdw blurRad="38100" dist="38100" dir="2700000" algn="tl">
                    <a:srgbClr val="000000">
                      <a:alpha val="43137"/>
                    </a:srgbClr>
                  </a:outerShdw>
                </a:effectLst>
                <a:latin typeface="Calibri" panose="020F0502020204030204" pitchFamily="34" charset="0"/>
              </a:rPr>
              <a:t>amillennial</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commentators look long and steadily at this fact.  This prophecy is a prophecy for Daniel’s people and Daniel’s city.  No alchemy of </a:t>
            </a:r>
            <a:r>
              <a:rPr lang="en-US" altLang="en-US" sz="3200" dirty="0" err="1">
                <a:solidFill>
                  <a:srgbClr val="FFFFFF"/>
                </a:solidFill>
                <a:effectLst>
                  <a:outerShdw blurRad="38100" dist="38100" dir="2700000" algn="tl">
                    <a:srgbClr val="000000">
                      <a:alpha val="43137"/>
                    </a:srgbClr>
                  </a:outerShdw>
                </a:effectLst>
                <a:latin typeface="Calibri" panose="020F0502020204030204" pitchFamily="34" charset="0"/>
              </a:rPr>
              <a:t>Origenistic</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spiritualizing interpretation can change that.”</a:t>
            </a:r>
          </a:p>
        </p:txBody>
      </p:sp>
      <p:pic>
        <p:nvPicPr>
          <p:cNvPr id="2" name="Picture 1">
            <a:extLst>
              <a:ext uri="{FF2B5EF4-FFF2-40B4-BE49-F238E27FC236}">
                <a16:creationId xmlns:a16="http://schemas.microsoft.com/office/drawing/2014/main" id="{4580FE9D-6757-4C4E-9B7C-1C392C0BEB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5" y="152400"/>
            <a:ext cx="1114425" cy="13716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4236FA23-EE19-4520-9AFF-03030F01FD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5526" y="4343400"/>
            <a:ext cx="1532949" cy="2286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7772400" cy="5257800"/>
          </a:xfrm>
        </p:spPr>
        <p:txBody>
          <a:bodyPr>
            <a:normAutofit fontScale="92500" lnSpcReduction="20000"/>
          </a:bodyPr>
          <a:lstStyle/>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10000"/>
              </a:lnSpc>
              <a:spcBef>
                <a:spcPts val="0"/>
              </a:spcBef>
              <a:spcAft>
                <a:spcPts val="600"/>
              </a:spcAft>
              <a:buClr>
                <a:srgbClr val="00FFFF"/>
              </a:buClr>
              <a:buFontTx/>
              <a:buAutoNum type="arabicPeriod"/>
            </a:pPr>
            <a:r>
              <a:rPr lang="en-US" alt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Gap between 483rd &amp; 484th year (26)</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endPar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496106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97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9:24 (NASB)</a:t>
            </a:r>
          </a:p>
          <a:p>
            <a:pPr algn="just">
              <a:spcAft>
                <a:spcPts val="1000"/>
              </a:spcAft>
            </a:pPr>
            <a:r>
              <a:rPr lang="en-US" sz="4000" dirty="0">
                <a:solidFill>
                  <a:schemeClr val="bg1"/>
                </a:solidFill>
              </a:rPr>
              <a:t>Seventy </a:t>
            </a:r>
            <a:r>
              <a:rPr lang="en-US" sz="4000" b="1" u="sng" dirty="0">
                <a:solidFill>
                  <a:srgbClr val="FFFFCC"/>
                </a:solidFill>
              </a:rPr>
              <a:t>weeks</a:t>
            </a:r>
            <a:r>
              <a:rPr lang="en-US" sz="4000" dirty="0">
                <a:solidFill>
                  <a:schemeClr val="bg1"/>
                </a:solidFill>
              </a:rPr>
              <a:t> have been decreed for your people and your holy city, to finish the transgression, to make an end of sin, to make atonement for iniquity, to bring in everlasting righteousness, to seal up vision and prophecy and to anoint the most holy </a:t>
            </a:r>
            <a:r>
              <a:rPr lang="en-US" sz="4000" i="1" dirty="0">
                <a:solidFill>
                  <a:schemeClr val="bg1"/>
                </a:solidFill>
              </a:rPr>
              <a:t>place</a:t>
            </a:r>
            <a:r>
              <a:rPr lang="en-US" sz="4000" dirty="0">
                <a:solidFill>
                  <a:schemeClr val="bg1"/>
                </a:solidFill>
              </a:rPr>
              <a:t>.</a:t>
            </a:r>
            <a:endParaRPr lang="en-US" sz="4000" dirty="0">
              <a:solidFill>
                <a:schemeClr val="bg1"/>
              </a:solidFill>
              <a:effectLst>
                <a:outerShdw blurRad="38100" dist="38100" dir="2700000" algn="tl">
                  <a:srgbClr val="000000"/>
                </a:outerShdw>
              </a:effectLst>
              <a:latin typeface="Calibri" panose="020F0502020204030204" pitchFamily="34" charset="0"/>
              <a:cs typeface="+mn-cs"/>
            </a:endParaRPr>
          </a:p>
        </p:txBody>
      </p:sp>
    </p:spTree>
    <p:extLst>
      <p:ext uri="{BB962C8B-B14F-4D97-AF65-F5344CB8AC3E}">
        <p14:creationId xmlns:p14="http://schemas.microsoft.com/office/powerpoint/2010/main" val="3626808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a:extLst>
              <a:ext uri="{FF2B5EF4-FFF2-40B4-BE49-F238E27FC236}">
                <a16:creationId xmlns:a16="http://schemas.microsoft.com/office/drawing/2014/main" id="{7BECD129-879F-458A-A35A-A8790DC70431}"/>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490 YEAR PERIOD OF TIME v.24a</a:t>
            </a:r>
          </a:p>
        </p:txBody>
      </p:sp>
      <p:sp>
        <p:nvSpPr>
          <p:cNvPr id="8198" name="Rectangle 3">
            <a:extLst>
              <a:ext uri="{FF2B5EF4-FFF2-40B4-BE49-F238E27FC236}">
                <a16:creationId xmlns:a16="http://schemas.microsoft.com/office/drawing/2014/main" id="{CD8A9DC8-9088-44D0-A4B6-E99538D9055E}"/>
              </a:ext>
            </a:extLst>
          </p:cNvPr>
          <p:cNvSpPr>
            <a:spLocks noGrp="1" noChangeArrowheads="1"/>
          </p:cNvSpPr>
          <p:nvPr>
            <p:ph idx="1"/>
          </p:nvPr>
        </p:nvSpPr>
        <p:spPr>
          <a:xfrm>
            <a:off x="2324100" y="1143000"/>
            <a:ext cx="4495800" cy="4038600"/>
          </a:xfrm>
        </p:spPr>
        <p:txBody>
          <a:bodyPr/>
          <a:lstStyle/>
          <a:p>
            <a:pPr marL="660400" indent="-660400" fontAlgn="base">
              <a:spcBef>
                <a:spcPts val="0"/>
              </a:spcBef>
              <a:spcAft>
                <a:spcPts val="2400"/>
              </a:spcAft>
              <a:buClr>
                <a:srgbClr val="FF99FF"/>
              </a:buClr>
              <a:buAutoNum type="alphaUcPeriod"/>
            </a:pPr>
            <a:r>
              <a:rPr lang="en-US" altLang="en-US" sz="3600" dirty="0">
                <a:solidFill>
                  <a:srgbClr val="FFFFFF"/>
                </a:solidFill>
                <a:latin typeface="Calibri" panose="020F0502020204030204" pitchFamily="34" charset="0"/>
              </a:rPr>
              <a:t>“A Week  of Years”</a:t>
            </a:r>
          </a:p>
          <a:p>
            <a:pPr marL="660400" indent="-660400" fontAlgn="base">
              <a:spcBef>
                <a:spcPts val="0"/>
              </a:spcBef>
              <a:spcAft>
                <a:spcPts val="2400"/>
              </a:spcAft>
              <a:buClr>
                <a:srgbClr val="FF99FF"/>
              </a:buClr>
              <a:buAutoNum type="alphaUcPeriod"/>
            </a:pPr>
            <a:r>
              <a:rPr lang="en-US" altLang="en-US" sz="3600" dirty="0">
                <a:solidFill>
                  <a:srgbClr val="FFFFFF"/>
                </a:solidFill>
                <a:latin typeface="Calibri" panose="020F0502020204030204" pitchFamily="34" charset="0"/>
              </a:rPr>
              <a:t>Daniel 9:1-2</a:t>
            </a:r>
          </a:p>
          <a:p>
            <a:pPr marL="660400" indent="-660400" fontAlgn="base">
              <a:spcBef>
                <a:spcPts val="0"/>
              </a:spcBef>
              <a:spcAft>
                <a:spcPts val="2400"/>
              </a:spcAft>
              <a:buClr>
                <a:srgbClr val="FF99FF"/>
              </a:buClr>
              <a:buAutoNum type="alphaUcPeriod"/>
            </a:pPr>
            <a:r>
              <a:rPr lang="en-US" altLang="en-US" sz="3600" dirty="0">
                <a:solidFill>
                  <a:srgbClr val="FFFFFF"/>
                </a:solidFill>
                <a:latin typeface="Calibri" panose="020F0502020204030204" pitchFamily="34" charset="0"/>
              </a:rPr>
              <a:t>Genesis 29:27</a:t>
            </a:r>
          </a:p>
          <a:p>
            <a:pPr marL="660400" indent="-660400" fontAlgn="base">
              <a:spcBef>
                <a:spcPts val="0"/>
              </a:spcBef>
              <a:spcAft>
                <a:spcPts val="2400"/>
              </a:spcAft>
              <a:buClr>
                <a:srgbClr val="FF99FF"/>
              </a:buClr>
              <a:buAutoNum type="alphaUcPeriod"/>
            </a:pPr>
            <a:r>
              <a:rPr lang="en-US" altLang="en-US" sz="3600" dirty="0">
                <a:solidFill>
                  <a:srgbClr val="FFFFFF"/>
                </a:solidFill>
                <a:latin typeface="Calibri" panose="020F0502020204030204" pitchFamily="34" charset="0"/>
              </a:rPr>
              <a:t>70 x 7 = 490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97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9:24 (NASB)</a:t>
            </a:r>
          </a:p>
          <a:p>
            <a:pPr algn="just">
              <a:spcAft>
                <a:spcPts val="1000"/>
              </a:spcAft>
            </a:pPr>
            <a:r>
              <a:rPr lang="en-US" sz="4000" b="1" u="sng" dirty="0">
                <a:solidFill>
                  <a:srgbClr val="FFFFCC"/>
                </a:solidFill>
              </a:rPr>
              <a:t>Seventy weeks</a:t>
            </a:r>
            <a:r>
              <a:rPr lang="en-US" sz="4000" dirty="0">
                <a:solidFill>
                  <a:schemeClr val="bg1"/>
                </a:solidFill>
              </a:rPr>
              <a:t> have been decreed for your people and your holy city, to finish the transgression, to make an end of sin, to make atonement for iniquity, to bring in everlasting righteousness, to seal up vision and prophecy and to anoint the most holy </a:t>
            </a:r>
            <a:r>
              <a:rPr lang="en-US" sz="4000" i="1" dirty="0">
                <a:solidFill>
                  <a:schemeClr val="bg1"/>
                </a:solidFill>
              </a:rPr>
              <a:t>place</a:t>
            </a:r>
            <a:r>
              <a:rPr lang="en-US" sz="4000" dirty="0">
                <a:solidFill>
                  <a:schemeClr val="bg1"/>
                </a:solidFill>
              </a:rPr>
              <a:t>.</a:t>
            </a:r>
            <a:endParaRPr lang="en-US" sz="4000" dirty="0">
              <a:solidFill>
                <a:schemeClr val="bg1"/>
              </a:solidFill>
              <a:effectLst>
                <a:outerShdw blurRad="38100" dist="38100" dir="2700000" algn="tl">
                  <a:srgbClr val="000000"/>
                </a:outerShdw>
              </a:effectLst>
              <a:latin typeface="Calibri" panose="020F0502020204030204" pitchFamily="34" charset="0"/>
              <a:cs typeface="+mn-cs"/>
            </a:endParaRPr>
          </a:p>
        </p:txBody>
      </p:sp>
    </p:spTree>
    <p:extLst>
      <p:ext uri="{BB962C8B-B14F-4D97-AF65-F5344CB8AC3E}">
        <p14:creationId xmlns:p14="http://schemas.microsoft.com/office/powerpoint/2010/main" val="814335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2" descr="http://www.softwareag.com/blog/reality_check/wp-content/uploads/2013/06/Stopwatch_02.png">
            <a:extLst>
              <a:ext uri="{FF2B5EF4-FFF2-40B4-BE49-F238E27FC236}">
                <a16:creationId xmlns:a16="http://schemas.microsoft.com/office/drawing/2014/main" id="{BC604DA6-BB3D-41ED-BA30-9962A2900E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title"/>
          </p:nvPr>
        </p:nvSpPr>
        <p:spPr>
          <a:xfrm>
            <a:off x="2438400" y="228600"/>
            <a:ext cx="4267200" cy="736600"/>
          </a:xfrm>
        </p:spPr>
        <p:txBody>
          <a:bodyPr>
            <a:normAutofit/>
          </a:bodyPr>
          <a:lstStyle/>
          <a:p>
            <a:pPr algn="ctr" eaLnBrk="1" hangingPunct="1"/>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rPr>
              <a:t>Synthetic Outline</a:t>
            </a:r>
          </a:p>
        </p:txBody>
      </p:sp>
      <p:sp>
        <p:nvSpPr>
          <p:cNvPr id="11271" name="Rectangle 7"/>
          <p:cNvSpPr>
            <a:spLocks noGrp="1" noChangeArrowheads="1"/>
          </p:cNvSpPr>
          <p:nvPr>
            <p:ph type="body" idx="1"/>
          </p:nvPr>
        </p:nvSpPr>
        <p:spPr>
          <a:xfrm>
            <a:off x="141288" y="1143000"/>
            <a:ext cx="8850312" cy="35814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effectLst>
                  <a:outerShdw blurRad="38100" dist="38100" dir="2700000" algn="tl">
                    <a:srgbClr val="000000">
                      <a:alpha val="43137"/>
                    </a:srgbClr>
                  </a:outerShdw>
                </a:effectLst>
              </a:rPr>
              <a:t>Historical (1-7):</a:t>
            </a:r>
          </a:p>
          <a:p>
            <a:pPr marL="457200" lvl="1" indent="0" eaLnBrk="1" hangingPunct="1">
              <a:spcBef>
                <a:spcPts val="0"/>
              </a:spcBef>
              <a:spcAft>
                <a:spcPts val="2400"/>
              </a:spcAft>
              <a:buFont typeface="Wingdings" pitchFamily="2" charset="2"/>
              <a:buNone/>
              <a:defRPr/>
            </a:pPr>
            <a:r>
              <a:rPr lang="en-US" sz="3400" dirty="0">
                <a:solidFill>
                  <a:schemeClr val="bg1"/>
                </a:solidFill>
                <a:effectLst>
                  <a:outerShdw blurRad="38100" dist="38100" dir="2700000" algn="tl">
                    <a:srgbClr val="000000">
                      <a:alpha val="43137"/>
                    </a:srgbClr>
                  </a:outerShdw>
                </a:effectLst>
              </a:rPr>
              <a:t>Daniel interprets, 3rd person, gentile nations</a:t>
            </a:r>
          </a:p>
          <a:p>
            <a:pPr marL="1027113" lvl="1" indent="-569913" eaLnBrk="1" hangingPunct="1">
              <a:spcBef>
                <a:spcPts val="0"/>
              </a:spcBef>
              <a:spcAft>
                <a:spcPts val="2400"/>
              </a:spcAft>
              <a:buClr>
                <a:srgbClr val="CC99FF"/>
              </a:buClr>
              <a:buSzPct val="100000"/>
              <a:buFont typeface="+mj-lt"/>
              <a:buAutoNum type="alphaUcPeriod"/>
              <a:defRPr/>
            </a:pPr>
            <a:r>
              <a:rPr lang="en-US" sz="3400" dirty="0">
                <a:solidFill>
                  <a:schemeClr val="bg1"/>
                </a:solidFill>
                <a:effectLst>
                  <a:outerShdw blurRad="38100" dist="38100" dir="2700000" algn="tl">
                    <a:srgbClr val="000000">
                      <a:alpha val="43137"/>
                    </a:srgbClr>
                  </a:outerShdw>
                </a:effectLst>
              </a:rPr>
              <a:t>Intro “Hebrew” (1)</a:t>
            </a:r>
          </a:p>
          <a:p>
            <a:pPr marL="1027113" lvl="1" indent="-569913">
              <a:spcBef>
                <a:spcPts val="0"/>
              </a:spcBef>
              <a:spcAft>
                <a:spcPts val="2400"/>
              </a:spcAft>
              <a:buClr>
                <a:srgbClr val="CC99FF"/>
              </a:buClr>
              <a:buSzPct val="100000"/>
              <a:buFont typeface="+mj-lt"/>
              <a:buAutoNum type="alphaUcPeriod"/>
              <a:defRPr/>
            </a:pPr>
            <a:r>
              <a:rPr lang="en-US" sz="3400" dirty="0">
                <a:solidFill>
                  <a:schemeClr val="bg1"/>
                </a:solidFill>
                <a:effectLst>
                  <a:outerShdw blurRad="38100" dist="38100" dir="2700000" algn="tl">
                    <a:srgbClr val="000000">
                      <a:alpha val="43137"/>
                    </a:srgbClr>
                  </a:outerShdw>
                </a:effectLst>
              </a:rPr>
              <a:t>Aramaic </a:t>
            </a:r>
            <a:r>
              <a:rPr lang="en-US" sz="3400" i="1" dirty="0">
                <a:solidFill>
                  <a:schemeClr val="bg1"/>
                </a:solidFill>
                <a:effectLst>
                  <a:outerShdw blurRad="38100" dist="38100" dir="2700000" algn="tl">
                    <a:srgbClr val="000000">
                      <a:alpha val="43137"/>
                    </a:srgbClr>
                  </a:outerShdw>
                </a:effectLst>
              </a:rPr>
              <a:t>chiasm</a:t>
            </a:r>
            <a:r>
              <a:rPr lang="en-US" sz="3400" dirty="0">
                <a:solidFill>
                  <a:schemeClr val="bg1"/>
                </a:solidFill>
                <a:effectLst>
                  <a:outerShdw blurRad="38100" dist="38100" dir="2700000" algn="tl">
                    <a:srgbClr val="000000">
                      <a:alpha val="43137"/>
                    </a:srgbClr>
                  </a:outerShdw>
                </a:effectLst>
              </a:rPr>
              <a:t> (2-7)</a:t>
            </a:r>
          </a:p>
        </p:txBody>
      </p:sp>
      <p:pic>
        <p:nvPicPr>
          <p:cNvPr id="2355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3" y="5381625"/>
            <a:ext cx="3546475" cy="1371600"/>
          </a:xfrm>
          <a:prstGeom prst="rect">
            <a:avLst/>
          </a:prstGeom>
          <a:noFill/>
          <a:ln w="9525">
            <a:noFill/>
            <a:miter lim="800000"/>
            <a:headEnd/>
            <a:tailEnd/>
          </a:ln>
        </p:spPr>
      </p:pic>
    </p:spTree>
    <p:extLst>
      <p:ext uri="{BB962C8B-B14F-4D97-AF65-F5344CB8AC3E}">
        <p14:creationId xmlns:p14="http://schemas.microsoft.com/office/powerpoint/2010/main" val="753424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7772400" cy="5257800"/>
          </a:xfrm>
        </p:spPr>
        <p:txBody>
          <a:bodyPr>
            <a:normAutofit fontScale="92500" lnSpcReduction="20000"/>
          </a:bodyPr>
          <a:lstStyle/>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10000"/>
              </a:lnSpc>
              <a:spcBef>
                <a:spcPts val="0"/>
              </a:spcBef>
              <a:spcAft>
                <a:spcPts val="600"/>
              </a:spcAft>
              <a:buClr>
                <a:srgbClr val="00FFFF"/>
              </a:buClr>
              <a:buFontTx/>
              <a:buAutoNum type="arabicPeriod"/>
            </a:pPr>
            <a:r>
              <a:rPr lang="en-US" alt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Gap between 483rd &amp; 484th year (26)</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endPar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3362389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a:extLst>
              <a:ext uri="{FF2B5EF4-FFF2-40B4-BE49-F238E27FC236}">
                <a16:creationId xmlns:a16="http://schemas.microsoft.com/office/drawing/2014/main" id="{EEA4D447-9B92-4AF9-9795-D662D6683AF0}"/>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rPr>
              <a:t>360-day YEARS</a:t>
            </a:r>
          </a:p>
        </p:txBody>
      </p:sp>
      <p:sp>
        <p:nvSpPr>
          <p:cNvPr id="11270" name="Rectangle 3">
            <a:extLst>
              <a:ext uri="{FF2B5EF4-FFF2-40B4-BE49-F238E27FC236}">
                <a16:creationId xmlns:a16="http://schemas.microsoft.com/office/drawing/2014/main" id="{A6C42519-2F6F-4185-9747-3419FF92581C}"/>
              </a:ext>
            </a:extLst>
          </p:cNvPr>
          <p:cNvSpPr>
            <a:spLocks noGrp="1" noChangeArrowheads="1"/>
          </p:cNvSpPr>
          <p:nvPr>
            <p:ph idx="1"/>
          </p:nvPr>
        </p:nvSpPr>
        <p:spPr>
          <a:xfrm>
            <a:off x="685800" y="1143000"/>
            <a:ext cx="7772400" cy="5410200"/>
          </a:xfrm>
        </p:spPr>
        <p:txBody>
          <a:bodyPr>
            <a:normAutofit/>
          </a:bodyPr>
          <a:lstStyle/>
          <a:p>
            <a:pPr marL="457200" indent="-457200" fontAlgn="base">
              <a:lnSpc>
                <a:spcPct val="100000"/>
              </a:lnSpc>
              <a:spcBef>
                <a:spcPts val="0"/>
              </a:spcBef>
              <a:spcAft>
                <a:spcPts val="600"/>
              </a:spcAft>
              <a:buClr>
                <a:srgbClr val="FF99FF"/>
              </a:buClr>
              <a:buAutoNum type="alphaUcPeriod"/>
            </a:pPr>
            <a:r>
              <a:rPr lang="en-US" altLang="en-US" sz="3200" dirty="0">
                <a:solidFill>
                  <a:srgbClr val="FFFFFF"/>
                </a:solidFill>
                <a:latin typeface="Calibri" panose="020F0502020204030204" pitchFamily="34" charset="0"/>
              </a:rPr>
              <a:t>TRIBULATION</a:t>
            </a:r>
          </a:p>
          <a:p>
            <a:pPr marL="914400" lvl="1" indent="-457200" fontAlgn="base">
              <a:lnSpc>
                <a:spcPct val="100000"/>
              </a:lnSpc>
              <a:spcBef>
                <a:spcPts val="0"/>
              </a:spcBef>
              <a:spcAft>
                <a:spcPts val="600"/>
              </a:spcAft>
              <a:buClr>
                <a:srgbClr val="00FFFF"/>
              </a:buClr>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Rev. 11:3  (1260 days)</a:t>
            </a:r>
          </a:p>
          <a:p>
            <a:pPr marL="914400" lvl="1" indent="-457200" fontAlgn="base">
              <a:lnSpc>
                <a:spcPct val="100000"/>
              </a:lnSpc>
              <a:spcBef>
                <a:spcPts val="0"/>
              </a:spcBef>
              <a:spcAft>
                <a:spcPts val="600"/>
              </a:spcAft>
              <a:buClr>
                <a:srgbClr val="00FFFF"/>
              </a:buClr>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Rev. 11:2 (42 months)</a:t>
            </a:r>
          </a:p>
          <a:p>
            <a:pPr marL="914400" lvl="1" indent="-457200" fontAlgn="base">
              <a:lnSpc>
                <a:spcPct val="100000"/>
              </a:lnSpc>
              <a:spcBef>
                <a:spcPts val="0"/>
              </a:spcBef>
              <a:spcAft>
                <a:spcPts val="600"/>
              </a:spcAft>
              <a:buClr>
                <a:srgbClr val="00FFFF"/>
              </a:buClr>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1260 days / 42 months = 30 days per month</a:t>
            </a:r>
          </a:p>
          <a:p>
            <a:pPr marL="914400" lvl="1" indent="-457200" fontAlgn="base">
              <a:lnSpc>
                <a:spcPct val="100000"/>
              </a:lnSpc>
              <a:spcBef>
                <a:spcPts val="0"/>
              </a:spcBef>
              <a:spcAft>
                <a:spcPts val="600"/>
              </a:spcAft>
              <a:buClr>
                <a:srgbClr val="00FFFF"/>
              </a:buClr>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30 days x 12 months = 360 days per year</a:t>
            </a:r>
          </a:p>
          <a:p>
            <a:pPr marL="457200" indent="-457200" fontAlgn="base">
              <a:lnSpc>
                <a:spcPct val="100000"/>
              </a:lnSpc>
              <a:spcBef>
                <a:spcPts val="0"/>
              </a:spcBef>
              <a:spcAft>
                <a:spcPts val="600"/>
              </a:spcAft>
              <a:buClr>
                <a:srgbClr val="FF99FF"/>
              </a:buClr>
              <a:buFont typeface="Arial" panose="020B0604020202020204" pitchFamily="34" charset="0"/>
              <a:buAutoNum type="alphaUcPeriod"/>
            </a:pPr>
            <a:r>
              <a:rPr lang="en-US" altLang="en-US" sz="3200" dirty="0">
                <a:solidFill>
                  <a:srgbClr val="FFFFFF"/>
                </a:solidFill>
                <a:latin typeface="Calibri" panose="020F0502020204030204" pitchFamily="34" charset="0"/>
              </a:rPr>
              <a:t>THE FLOOD</a:t>
            </a:r>
          </a:p>
          <a:p>
            <a:pPr marL="914400" lvl="1" indent="-457200" fontAlgn="base">
              <a:lnSpc>
                <a:spcPct val="100000"/>
              </a:lnSpc>
              <a:spcBef>
                <a:spcPts val="0"/>
              </a:spcBef>
              <a:spcAft>
                <a:spcPts val="600"/>
              </a:spcAft>
              <a:buClr>
                <a:srgbClr val="00FFFF"/>
              </a:buClr>
              <a:buFont typeface="Arial" panose="020B0604020202020204" pitchFamily="34" charset="0"/>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Gen. 7:24 (150 days)</a:t>
            </a:r>
          </a:p>
          <a:p>
            <a:pPr marL="914400" lvl="1" indent="-457200" fontAlgn="base">
              <a:lnSpc>
                <a:spcPct val="100000"/>
              </a:lnSpc>
              <a:spcBef>
                <a:spcPts val="0"/>
              </a:spcBef>
              <a:spcAft>
                <a:spcPts val="600"/>
              </a:spcAft>
              <a:buClr>
                <a:srgbClr val="00FFFF"/>
              </a:buClr>
              <a:buFont typeface="Arial" panose="020B0604020202020204" pitchFamily="34" charset="0"/>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Gen. 7:11; 8:4 (5 months)</a:t>
            </a:r>
          </a:p>
          <a:p>
            <a:pPr marL="914400" lvl="1" indent="-457200" fontAlgn="base">
              <a:lnSpc>
                <a:spcPct val="100000"/>
              </a:lnSpc>
              <a:spcBef>
                <a:spcPts val="0"/>
              </a:spcBef>
              <a:spcAft>
                <a:spcPts val="600"/>
              </a:spcAft>
              <a:buClr>
                <a:srgbClr val="00FFFF"/>
              </a:buClr>
              <a:buFont typeface="Arial" panose="020B0604020202020204" pitchFamily="34" charset="0"/>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150 days / 5 months  = 30 days per month</a:t>
            </a:r>
          </a:p>
          <a:p>
            <a:pPr marL="914400" lvl="1" indent="-457200" fontAlgn="base">
              <a:lnSpc>
                <a:spcPct val="100000"/>
              </a:lnSpc>
              <a:spcBef>
                <a:spcPts val="0"/>
              </a:spcBef>
              <a:spcAft>
                <a:spcPts val="600"/>
              </a:spcAft>
              <a:buClr>
                <a:srgbClr val="00FFFF"/>
              </a:buClr>
              <a:buFont typeface="Arial" panose="020B0604020202020204" pitchFamily="34" charset="0"/>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30 days x 12 months = 360 days per year</a:t>
            </a:r>
          </a:p>
        </p:txBody>
      </p:sp>
    </p:spTree>
    <p:extLst>
      <p:ext uri="{BB962C8B-B14F-4D97-AF65-F5344CB8AC3E}">
        <p14:creationId xmlns:p14="http://schemas.microsoft.com/office/powerpoint/2010/main" val="1692743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7772400" cy="5257800"/>
          </a:xfrm>
        </p:spPr>
        <p:txBody>
          <a:bodyPr>
            <a:normAutofit fontScale="92500" lnSpcReduction="20000"/>
          </a:bodyPr>
          <a:lstStyle/>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10000"/>
              </a:lnSpc>
              <a:spcBef>
                <a:spcPts val="0"/>
              </a:spcBef>
              <a:spcAft>
                <a:spcPts val="600"/>
              </a:spcAft>
              <a:buClr>
                <a:srgbClr val="00FFFF"/>
              </a:buClr>
              <a:buFontTx/>
              <a:buAutoNum type="arabicPeriod"/>
            </a:pPr>
            <a:r>
              <a:rPr lang="en-US" alt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Gap between 483rd &amp; 484th year (26)</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endPar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3321902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97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9:24 (NASB)</a:t>
            </a:r>
          </a:p>
          <a:p>
            <a:pPr algn="just">
              <a:spcAft>
                <a:spcPts val="1000"/>
              </a:spcAft>
            </a:pPr>
            <a:r>
              <a:rPr lang="en-US" sz="4000" dirty="0">
                <a:solidFill>
                  <a:schemeClr val="bg1"/>
                </a:solidFill>
              </a:rPr>
              <a:t>Seventy weeks have been decreed for your people and your holy city, </a:t>
            </a:r>
            <a:r>
              <a:rPr lang="en-US" sz="4000" b="1" u="sng" dirty="0">
                <a:solidFill>
                  <a:srgbClr val="FFFFCC"/>
                </a:solidFill>
              </a:rPr>
              <a:t>to finish the transgression, to make an end of sin, to make atonement for iniquity, to bring in everlasting righteousness, to seal up vision and prophecy and to anoint the most holy place</a:t>
            </a:r>
            <a:r>
              <a:rPr lang="en-US" sz="4000" dirty="0">
                <a:solidFill>
                  <a:schemeClr val="bg1"/>
                </a:solidFill>
              </a:rPr>
              <a:t>.</a:t>
            </a:r>
            <a:endParaRPr lang="en-US" sz="4000" dirty="0">
              <a:solidFill>
                <a:schemeClr val="bg1"/>
              </a:solidFill>
              <a:effectLst>
                <a:outerShdw blurRad="38100" dist="38100" dir="2700000" algn="tl">
                  <a:srgbClr val="000000"/>
                </a:outerShdw>
              </a:effectLst>
              <a:latin typeface="Calibri" panose="020F0502020204030204" pitchFamily="34" charset="0"/>
              <a:cs typeface="+mn-cs"/>
            </a:endParaRPr>
          </a:p>
        </p:txBody>
      </p:sp>
    </p:spTree>
    <p:extLst>
      <p:ext uri="{BB962C8B-B14F-4D97-AF65-F5344CB8AC3E}">
        <p14:creationId xmlns:p14="http://schemas.microsoft.com/office/powerpoint/2010/main" val="290891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a:extLst>
              <a:ext uri="{FF2B5EF4-FFF2-40B4-BE49-F238E27FC236}">
                <a16:creationId xmlns:a16="http://schemas.microsoft.com/office/drawing/2014/main" id="{070BA06A-50C7-40C3-9335-0FF35FE4003B}"/>
              </a:ext>
            </a:extLst>
          </p:cNvPr>
          <p:cNvSpPr>
            <a:spLocks noGrp="1" noChangeArrowheads="1"/>
          </p:cNvSpPr>
          <p:nvPr>
            <p:ph type="title"/>
          </p:nvPr>
        </p:nvSpPr>
        <p:spPr>
          <a:xfrm>
            <a:off x="381000" y="228600"/>
            <a:ext cx="8382000" cy="8382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6 Prophecies WILL BE fulfilled V.24c</a:t>
            </a:r>
          </a:p>
        </p:txBody>
      </p:sp>
      <p:sp>
        <p:nvSpPr>
          <p:cNvPr id="13318" name="Rectangle 3">
            <a:extLst>
              <a:ext uri="{FF2B5EF4-FFF2-40B4-BE49-F238E27FC236}">
                <a16:creationId xmlns:a16="http://schemas.microsoft.com/office/drawing/2014/main" id="{5BCBE21D-F721-4061-838F-377D9DB26B4A}"/>
              </a:ext>
            </a:extLst>
          </p:cNvPr>
          <p:cNvSpPr>
            <a:spLocks noGrp="1" noChangeArrowheads="1"/>
          </p:cNvSpPr>
          <p:nvPr>
            <p:ph idx="1"/>
          </p:nvPr>
        </p:nvSpPr>
        <p:spPr>
          <a:xfrm>
            <a:off x="952500" y="1143000"/>
            <a:ext cx="7239000" cy="3962400"/>
          </a:xfrm>
        </p:spPr>
        <p:txBody>
          <a:bodyPr/>
          <a:lstStyle/>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finish transgression”</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an end of sin”</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atonement for iniquity”</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bring in everlasting righteousness”</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seal up vision and prophecy”</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anoint the most holy place”</a:t>
            </a:r>
          </a:p>
        </p:txBody>
      </p:sp>
      <p:sp>
        <p:nvSpPr>
          <p:cNvPr id="13319" name="Text Box 4">
            <a:extLst>
              <a:ext uri="{FF2B5EF4-FFF2-40B4-BE49-F238E27FC236}">
                <a16:creationId xmlns:a16="http://schemas.microsoft.com/office/drawing/2014/main" id="{088071B1-480B-489F-9529-37FE89CC2373}"/>
              </a:ext>
            </a:extLst>
          </p:cNvPr>
          <p:cNvSpPr txBox="1">
            <a:spLocks noChangeArrowheads="1"/>
          </p:cNvSpPr>
          <p:nvPr/>
        </p:nvSpPr>
        <p:spPr bwMode="auto">
          <a:xfrm>
            <a:off x="876300" y="58674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2400" dirty="0">
                <a:solidFill>
                  <a:srgbClr val="FFFFFF"/>
                </a:solidFill>
                <a:latin typeface="Calibri" panose="020F0502020204030204" pitchFamily="34" charset="0"/>
              </a:rPr>
              <a:t>Arnold </a:t>
            </a:r>
            <a:r>
              <a:rPr lang="en-US" altLang="en-US" sz="2400" dirty="0" err="1">
                <a:solidFill>
                  <a:srgbClr val="FFFFFF"/>
                </a:solidFill>
                <a:latin typeface="Calibri" panose="020F0502020204030204" pitchFamily="34" charset="0"/>
              </a:rPr>
              <a:t>Fructenbaum</a:t>
            </a:r>
            <a:r>
              <a:rPr lang="en-US" altLang="en-US" sz="2400" dirty="0">
                <a:solidFill>
                  <a:srgbClr val="FFFFFF"/>
                </a:solidFill>
                <a:latin typeface="Calibri" panose="020F0502020204030204" pitchFamily="34" charset="0"/>
              </a:rPr>
              <a:t>, </a:t>
            </a:r>
            <a:r>
              <a:rPr lang="en-US" altLang="en-US" sz="2400" i="1" dirty="0">
                <a:solidFill>
                  <a:srgbClr val="FFFFFF"/>
                </a:solidFill>
                <a:latin typeface="Calibri" panose="020F0502020204030204" pitchFamily="34" charset="0"/>
              </a:rPr>
              <a:t>Footsteps of the Messiah, </a:t>
            </a:r>
            <a:r>
              <a:rPr lang="en-US" altLang="en-US" sz="2400" dirty="0">
                <a:solidFill>
                  <a:srgbClr val="FFFFFF"/>
                </a:solidFill>
                <a:latin typeface="Calibri" panose="020F0502020204030204" pitchFamily="34" charset="0"/>
              </a:rPr>
              <a:t>p.191-4</a:t>
            </a:r>
          </a:p>
        </p:txBody>
      </p:sp>
      <p:pic>
        <p:nvPicPr>
          <p:cNvPr id="2" name="Picture 1">
            <a:extLst>
              <a:ext uri="{FF2B5EF4-FFF2-40B4-BE49-F238E27FC236}">
                <a16:creationId xmlns:a16="http://schemas.microsoft.com/office/drawing/2014/main" id="{5CA5EDB0-126D-4151-BAEA-93F96A755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255" y="152400"/>
            <a:ext cx="684945" cy="9144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a:extLst>
              <a:ext uri="{FF2B5EF4-FFF2-40B4-BE49-F238E27FC236}">
                <a16:creationId xmlns:a16="http://schemas.microsoft.com/office/drawing/2014/main" id="{070BA06A-50C7-40C3-9335-0FF35FE4003B}"/>
              </a:ext>
            </a:extLst>
          </p:cNvPr>
          <p:cNvSpPr>
            <a:spLocks noGrp="1" noChangeArrowheads="1"/>
          </p:cNvSpPr>
          <p:nvPr>
            <p:ph type="title"/>
          </p:nvPr>
        </p:nvSpPr>
        <p:spPr>
          <a:xfrm>
            <a:off x="381000" y="228600"/>
            <a:ext cx="8382000" cy="8382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6 Prophecies WILL BE fulfilled V.24c</a:t>
            </a:r>
          </a:p>
        </p:txBody>
      </p:sp>
      <p:sp>
        <p:nvSpPr>
          <p:cNvPr id="13318" name="Rectangle 3">
            <a:extLst>
              <a:ext uri="{FF2B5EF4-FFF2-40B4-BE49-F238E27FC236}">
                <a16:creationId xmlns:a16="http://schemas.microsoft.com/office/drawing/2014/main" id="{5BCBE21D-F721-4061-838F-377D9DB26B4A}"/>
              </a:ext>
            </a:extLst>
          </p:cNvPr>
          <p:cNvSpPr>
            <a:spLocks noGrp="1" noChangeArrowheads="1"/>
          </p:cNvSpPr>
          <p:nvPr>
            <p:ph idx="1"/>
          </p:nvPr>
        </p:nvSpPr>
        <p:spPr>
          <a:xfrm>
            <a:off x="952500" y="1143000"/>
            <a:ext cx="7239000" cy="3962400"/>
          </a:xfrm>
        </p:spPr>
        <p:txBody>
          <a:bodyPr/>
          <a:lstStyle/>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a:t>
            </a: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to finish transgression</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an end of sin”</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atonement for iniquity”</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bring in everlasting righteousness”</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seal up vision and prophecy”</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anoint the most holy place”</a:t>
            </a:r>
          </a:p>
        </p:txBody>
      </p:sp>
      <p:sp>
        <p:nvSpPr>
          <p:cNvPr id="13319" name="Text Box 4">
            <a:extLst>
              <a:ext uri="{FF2B5EF4-FFF2-40B4-BE49-F238E27FC236}">
                <a16:creationId xmlns:a16="http://schemas.microsoft.com/office/drawing/2014/main" id="{088071B1-480B-489F-9529-37FE89CC2373}"/>
              </a:ext>
            </a:extLst>
          </p:cNvPr>
          <p:cNvSpPr txBox="1">
            <a:spLocks noChangeArrowheads="1"/>
          </p:cNvSpPr>
          <p:nvPr/>
        </p:nvSpPr>
        <p:spPr bwMode="auto">
          <a:xfrm>
            <a:off x="876300" y="58674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2400" dirty="0">
                <a:solidFill>
                  <a:srgbClr val="FFFFFF"/>
                </a:solidFill>
                <a:latin typeface="Calibri" panose="020F0502020204030204" pitchFamily="34" charset="0"/>
              </a:rPr>
              <a:t>Arnold </a:t>
            </a:r>
            <a:r>
              <a:rPr lang="en-US" altLang="en-US" sz="2400" dirty="0" err="1">
                <a:solidFill>
                  <a:srgbClr val="FFFFFF"/>
                </a:solidFill>
                <a:latin typeface="Calibri" panose="020F0502020204030204" pitchFamily="34" charset="0"/>
              </a:rPr>
              <a:t>Fructenbaum</a:t>
            </a:r>
            <a:r>
              <a:rPr lang="en-US" altLang="en-US" sz="2400" dirty="0">
                <a:solidFill>
                  <a:srgbClr val="FFFFFF"/>
                </a:solidFill>
                <a:latin typeface="Calibri" panose="020F0502020204030204" pitchFamily="34" charset="0"/>
              </a:rPr>
              <a:t>, </a:t>
            </a:r>
            <a:r>
              <a:rPr lang="en-US" altLang="en-US" sz="2400" i="1" dirty="0">
                <a:solidFill>
                  <a:srgbClr val="FFFFFF"/>
                </a:solidFill>
                <a:latin typeface="Calibri" panose="020F0502020204030204" pitchFamily="34" charset="0"/>
              </a:rPr>
              <a:t>Footsteps of the Messiah, </a:t>
            </a:r>
            <a:r>
              <a:rPr lang="en-US" altLang="en-US" sz="2400" dirty="0">
                <a:solidFill>
                  <a:srgbClr val="FFFFFF"/>
                </a:solidFill>
                <a:latin typeface="Calibri" panose="020F0502020204030204" pitchFamily="34" charset="0"/>
              </a:rPr>
              <a:t>p.191-4</a:t>
            </a:r>
          </a:p>
        </p:txBody>
      </p:sp>
      <p:pic>
        <p:nvPicPr>
          <p:cNvPr id="2" name="Picture 1">
            <a:extLst>
              <a:ext uri="{FF2B5EF4-FFF2-40B4-BE49-F238E27FC236}">
                <a16:creationId xmlns:a16="http://schemas.microsoft.com/office/drawing/2014/main" id="{5CA5EDB0-126D-4151-BAEA-93F96A755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255" y="152400"/>
            <a:ext cx="684945" cy="914400"/>
          </a:xfrm>
          <a:prstGeom prst="rect">
            <a:avLst/>
          </a:prstGeom>
        </p:spPr>
      </p:pic>
    </p:spTree>
    <p:extLst>
      <p:ext uri="{BB962C8B-B14F-4D97-AF65-F5344CB8AC3E}">
        <p14:creationId xmlns:p14="http://schemas.microsoft.com/office/powerpoint/2010/main" val="796715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a:extLst>
              <a:ext uri="{FF2B5EF4-FFF2-40B4-BE49-F238E27FC236}">
                <a16:creationId xmlns:a16="http://schemas.microsoft.com/office/drawing/2014/main" id="{070BA06A-50C7-40C3-9335-0FF35FE4003B}"/>
              </a:ext>
            </a:extLst>
          </p:cNvPr>
          <p:cNvSpPr>
            <a:spLocks noGrp="1" noChangeArrowheads="1"/>
          </p:cNvSpPr>
          <p:nvPr>
            <p:ph type="title"/>
          </p:nvPr>
        </p:nvSpPr>
        <p:spPr>
          <a:xfrm>
            <a:off x="381000" y="228600"/>
            <a:ext cx="8382000" cy="8382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6 Prophecies WILL BE fulfilled V.24c</a:t>
            </a:r>
          </a:p>
        </p:txBody>
      </p:sp>
      <p:sp>
        <p:nvSpPr>
          <p:cNvPr id="13318" name="Rectangle 3">
            <a:extLst>
              <a:ext uri="{FF2B5EF4-FFF2-40B4-BE49-F238E27FC236}">
                <a16:creationId xmlns:a16="http://schemas.microsoft.com/office/drawing/2014/main" id="{5BCBE21D-F721-4061-838F-377D9DB26B4A}"/>
              </a:ext>
            </a:extLst>
          </p:cNvPr>
          <p:cNvSpPr>
            <a:spLocks noGrp="1" noChangeArrowheads="1"/>
          </p:cNvSpPr>
          <p:nvPr>
            <p:ph idx="1"/>
          </p:nvPr>
        </p:nvSpPr>
        <p:spPr>
          <a:xfrm>
            <a:off x="952500" y="1143000"/>
            <a:ext cx="7239000" cy="3962400"/>
          </a:xfrm>
        </p:spPr>
        <p:txBody>
          <a:bodyPr/>
          <a:lstStyle/>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finish transgression”</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a:t>
            </a: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to make an end of sin</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atonement for iniquity”</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bring in everlasting righteousness”</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seal up vision and prophecy”</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anoint the most holy place”</a:t>
            </a:r>
          </a:p>
        </p:txBody>
      </p:sp>
      <p:sp>
        <p:nvSpPr>
          <p:cNvPr id="13319" name="Text Box 4">
            <a:extLst>
              <a:ext uri="{FF2B5EF4-FFF2-40B4-BE49-F238E27FC236}">
                <a16:creationId xmlns:a16="http://schemas.microsoft.com/office/drawing/2014/main" id="{088071B1-480B-489F-9529-37FE89CC2373}"/>
              </a:ext>
            </a:extLst>
          </p:cNvPr>
          <p:cNvSpPr txBox="1">
            <a:spLocks noChangeArrowheads="1"/>
          </p:cNvSpPr>
          <p:nvPr/>
        </p:nvSpPr>
        <p:spPr bwMode="auto">
          <a:xfrm>
            <a:off x="876300" y="58674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2400" dirty="0">
                <a:solidFill>
                  <a:srgbClr val="FFFFFF"/>
                </a:solidFill>
                <a:latin typeface="Calibri" panose="020F0502020204030204" pitchFamily="34" charset="0"/>
              </a:rPr>
              <a:t>Arnold </a:t>
            </a:r>
            <a:r>
              <a:rPr lang="en-US" altLang="en-US" sz="2400" dirty="0" err="1">
                <a:solidFill>
                  <a:srgbClr val="FFFFFF"/>
                </a:solidFill>
                <a:latin typeface="Calibri" panose="020F0502020204030204" pitchFamily="34" charset="0"/>
              </a:rPr>
              <a:t>Fructenbaum</a:t>
            </a:r>
            <a:r>
              <a:rPr lang="en-US" altLang="en-US" sz="2400" dirty="0">
                <a:solidFill>
                  <a:srgbClr val="FFFFFF"/>
                </a:solidFill>
                <a:latin typeface="Calibri" panose="020F0502020204030204" pitchFamily="34" charset="0"/>
              </a:rPr>
              <a:t>, </a:t>
            </a:r>
            <a:r>
              <a:rPr lang="en-US" altLang="en-US" sz="2400" i="1" dirty="0">
                <a:solidFill>
                  <a:srgbClr val="FFFFFF"/>
                </a:solidFill>
                <a:latin typeface="Calibri" panose="020F0502020204030204" pitchFamily="34" charset="0"/>
              </a:rPr>
              <a:t>Footsteps of the Messiah, </a:t>
            </a:r>
            <a:r>
              <a:rPr lang="en-US" altLang="en-US" sz="2400" dirty="0">
                <a:solidFill>
                  <a:srgbClr val="FFFFFF"/>
                </a:solidFill>
                <a:latin typeface="Calibri" panose="020F0502020204030204" pitchFamily="34" charset="0"/>
              </a:rPr>
              <a:t>p.191-4</a:t>
            </a:r>
          </a:p>
        </p:txBody>
      </p:sp>
      <p:pic>
        <p:nvPicPr>
          <p:cNvPr id="2" name="Picture 1">
            <a:extLst>
              <a:ext uri="{FF2B5EF4-FFF2-40B4-BE49-F238E27FC236}">
                <a16:creationId xmlns:a16="http://schemas.microsoft.com/office/drawing/2014/main" id="{5CA5EDB0-126D-4151-BAEA-93F96A755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255" y="152400"/>
            <a:ext cx="684945" cy="914400"/>
          </a:xfrm>
          <a:prstGeom prst="rect">
            <a:avLst/>
          </a:prstGeom>
        </p:spPr>
      </p:pic>
    </p:spTree>
    <p:extLst>
      <p:ext uri="{BB962C8B-B14F-4D97-AF65-F5344CB8AC3E}">
        <p14:creationId xmlns:p14="http://schemas.microsoft.com/office/powerpoint/2010/main" val="2122564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4276214823"/>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4451D7-6C1E-493E-9AD9-A03EC89EC8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24579" name="Rectangle 3"/>
          <p:cNvSpPr>
            <a:spLocks noGrp="1"/>
          </p:cNvSpPr>
          <p:nvPr>
            <p:ph type="body" idx="4294967295"/>
          </p:nvPr>
        </p:nvSpPr>
        <p:spPr>
          <a:xfrm>
            <a:off x="139824" y="152400"/>
            <a:ext cx="8864352" cy="5715000"/>
          </a:xfrm>
        </p:spPr>
        <p:txBody>
          <a:bodyPr/>
          <a:lstStyle/>
          <a:p>
            <a:pPr marL="0" indent="0" algn="ctr">
              <a:buNone/>
              <a:defRPr/>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rPr>
              <a:t>Jeremiah 31:31-34</a:t>
            </a:r>
          </a:p>
          <a:p>
            <a:pPr marL="0" indent="0" algn="just">
              <a:lnSpc>
                <a:spcPct val="100000"/>
              </a:lnSpc>
              <a:buNone/>
              <a:defRPr/>
            </a:pPr>
            <a:r>
              <a:rPr lang="en-US" sz="2300" dirty="0">
                <a:solidFill>
                  <a:schemeClr val="bg1"/>
                </a:solidFill>
                <a:effectLst>
                  <a:outerShdw blurRad="38100" dist="38100" dir="2700000" algn="tl">
                    <a:srgbClr val="000000">
                      <a:alpha val="43137"/>
                    </a:srgbClr>
                  </a:outerShdw>
                </a:effectLst>
              </a:rPr>
              <a:t>“Behold, days are coming,” declares the </a:t>
            </a:r>
            <a:r>
              <a:rPr lang="en-US" sz="2300" cap="small" dirty="0">
                <a:solidFill>
                  <a:schemeClr val="bg1"/>
                </a:solidFill>
                <a:effectLst>
                  <a:outerShdw blurRad="38100" dist="38100" dir="2700000" algn="tl">
                    <a:srgbClr val="000000">
                      <a:alpha val="43137"/>
                    </a:srgbClr>
                  </a:outerShdw>
                </a:effectLst>
              </a:rPr>
              <a:t>Lord</a:t>
            </a:r>
            <a:r>
              <a:rPr lang="en-US" sz="2300" dirty="0">
                <a:solidFill>
                  <a:schemeClr val="bg1"/>
                </a:solidFill>
                <a:effectLst>
                  <a:outerShdw blurRad="38100" dist="38100" dir="2700000" algn="tl">
                    <a:srgbClr val="000000">
                      <a:alpha val="43137"/>
                    </a:srgbClr>
                  </a:outerShdw>
                </a:effectLst>
              </a:rPr>
              <a:t>, “when I will make a </a:t>
            </a:r>
            <a:r>
              <a:rPr lang="en-US" sz="2300" b="1" u="sng" dirty="0">
                <a:solidFill>
                  <a:srgbClr val="FFFFCC"/>
                </a:solidFill>
                <a:effectLst>
                  <a:outerShdw blurRad="38100" dist="38100" dir="2700000" algn="tl">
                    <a:srgbClr val="000000">
                      <a:alpha val="43137"/>
                    </a:srgbClr>
                  </a:outerShdw>
                </a:effectLst>
              </a:rPr>
              <a:t>new covenant</a:t>
            </a:r>
            <a:r>
              <a:rPr lang="en-US" sz="2300" dirty="0">
                <a:solidFill>
                  <a:srgbClr val="FFFFCC"/>
                </a:solidFill>
                <a:effectLst>
                  <a:outerShdw blurRad="38100" dist="38100" dir="2700000" algn="tl">
                    <a:srgbClr val="000000">
                      <a:alpha val="43137"/>
                    </a:srgbClr>
                  </a:outerShdw>
                </a:effectLst>
              </a:rPr>
              <a:t> </a:t>
            </a:r>
            <a:r>
              <a:rPr lang="en-US" sz="2300" b="1" u="sng" dirty="0">
                <a:solidFill>
                  <a:srgbClr val="FFFFCC"/>
                </a:solidFill>
                <a:effectLst>
                  <a:outerShdw blurRad="38100" dist="38100" dir="2700000" algn="tl">
                    <a:srgbClr val="000000">
                      <a:alpha val="43137"/>
                    </a:srgbClr>
                  </a:outerShdw>
                </a:effectLst>
              </a:rPr>
              <a:t>with the house of Israel and with the house of Judah</a:t>
            </a:r>
            <a:r>
              <a:rPr lang="en-US" sz="2300" dirty="0">
                <a:solidFill>
                  <a:schemeClr val="bg1"/>
                </a:solidFill>
                <a:effectLst>
                  <a:outerShdw blurRad="38100" dist="38100" dir="2700000" algn="tl">
                    <a:srgbClr val="000000">
                      <a:alpha val="43137"/>
                    </a:srgbClr>
                  </a:outerShdw>
                </a:effectLst>
              </a:rPr>
              <a:t>, </a:t>
            </a:r>
            <a:r>
              <a:rPr lang="en-US" sz="2300" baseline="30000" dirty="0">
                <a:solidFill>
                  <a:schemeClr val="bg1"/>
                </a:solidFill>
                <a:effectLst>
                  <a:outerShdw blurRad="38100" dist="38100" dir="2700000" algn="tl">
                    <a:srgbClr val="000000">
                      <a:alpha val="43137"/>
                    </a:srgbClr>
                  </a:outerShdw>
                </a:effectLst>
              </a:rPr>
              <a:t>32 </a:t>
            </a:r>
            <a:r>
              <a:rPr lang="en-US" sz="2300" dirty="0">
                <a:solidFill>
                  <a:schemeClr val="bg1"/>
                </a:solidFill>
                <a:effectLst>
                  <a:outerShdw blurRad="38100" dist="38100" dir="2700000" algn="tl">
                    <a:srgbClr val="000000">
                      <a:alpha val="43137"/>
                    </a:srgbClr>
                  </a:outerShdw>
                </a:effectLst>
              </a:rPr>
              <a:t>not like the covenant which I made with their fathers in the day I took them by the hand to bring them out of the land of Egypt, </a:t>
            </a:r>
            <a:r>
              <a:rPr lang="en-US" sz="2300" b="1" u="sng" dirty="0">
                <a:solidFill>
                  <a:srgbClr val="FFFFCC"/>
                </a:solidFill>
                <a:effectLst>
                  <a:outerShdw blurRad="38100" dist="38100" dir="2700000" algn="tl">
                    <a:srgbClr val="000000">
                      <a:alpha val="43137"/>
                    </a:srgbClr>
                  </a:outerShdw>
                </a:effectLst>
              </a:rPr>
              <a:t>My covenant which they broke</a:t>
            </a:r>
            <a:r>
              <a:rPr lang="en-US" sz="2300" dirty="0">
                <a:solidFill>
                  <a:schemeClr val="bg1"/>
                </a:solidFill>
                <a:effectLst>
                  <a:outerShdw blurRad="38100" dist="38100" dir="2700000" algn="tl">
                    <a:srgbClr val="000000">
                      <a:alpha val="43137"/>
                    </a:srgbClr>
                  </a:outerShdw>
                </a:effectLst>
              </a:rPr>
              <a:t>, although I was a husband to them,” declares the </a:t>
            </a:r>
            <a:r>
              <a:rPr lang="en-US" sz="2300" cap="small" dirty="0">
                <a:solidFill>
                  <a:schemeClr val="bg1"/>
                </a:solidFill>
                <a:effectLst>
                  <a:outerShdw blurRad="38100" dist="38100" dir="2700000" algn="tl">
                    <a:srgbClr val="000000">
                      <a:alpha val="43137"/>
                    </a:srgbClr>
                  </a:outerShdw>
                </a:effectLst>
              </a:rPr>
              <a:t>Lord</a:t>
            </a:r>
            <a:r>
              <a:rPr lang="en-US" sz="2300" dirty="0">
                <a:solidFill>
                  <a:schemeClr val="bg1"/>
                </a:solidFill>
                <a:effectLst>
                  <a:outerShdw blurRad="38100" dist="38100" dir="2700000" algn="tl">
                    <a:srgbClr val="000000">
                      <a:alpha val="43137"/>
                    </a:srgbClr>
                  </a:outerShdw>
                </a:effectLst>
              </a:rPr>
              <a:t>. </a:t>
            </a:r>
            <a:r>
              <a:rPr lang="en-US" sz="2300" baseline="30000" dirty="0">
                <a:solidFill>
                  <a:schemeClr val="bg1"/>
                </a:solidFill>
                <a:effectLst>
                  <a:outerShdw blurRad="38100" dist="38100" dir="2700000" algn="tl">
                    <a:srgbClr val="000000">
                      <a:alpha val="43137"/>
                    </a:srgbClr>
                  </a:outerShdw>
                </a:effectLst>
              </a:rPr>
              <a:t>33 </a:t>
            </a:r>
            <a:r>
              <a:rPr lang="en-US" sz="2300" dirty="0">
                <a:solidFill>
                  <a:schemeClr val="bg1"/>
                </a:solidFill>
                <a:effectLst>
                  <a:outerShdw blurRad="38100" dist="38100" dir="2700000" algn="tl">
                    <a:srgbClr val="000000">
                      <a:alpha val="43137"/>
                    </a:srgbClr>
                  </a:outerShdw>
                </a:effectLst>
              </a:rPr>
              <a:t>“But this is the covenant which I will make with the house of Israel after those days,” declares the </a:t>
            </a:r>
            <a:r>
              <a:rPr lang="en-US" sz="2300" cap="small" dirty="0">
                <a:solidFill>
                  <a:schemeClr val="bg1"/>
                </a:solidFill>
                <a:effectLst>
                  <a:outerShdw blurRad="38100" dist="38100" dir="2700000" algn="tl">
                    <a:srgbClr val="000000">
                      <a:alpha val="43137"/>
                    </a:srgbClr>
                  </a:outerShdw>
                </a:effectLst>
              </a:rPr>
              <a:t>Lord</a:t>
            </a:r>
            <a:r>
              <a:rPr lang="en-US" sz="2300" dirty="0">
                <a:solidFill>
                  <a:schemeClr val="bg1"/>
                </a:solidFill>
                <a:effectLst>
                  <a:outerShdw blurRad="38100" dist="38100" dir="2700000" algn="tl">
                    <a:srgbClr val="000000">
                      <a:alpha val="43137"/>
                    </a:srgbClr>
                  </a:outerShdw>
                </a:effectLst>
              </a:rPr>
              <a:t>, “</a:t>
            </a:r>
            <a:r>
              <a:rPr lang="en-US" sz="2300" b="1" u="sng" dirty="0">
                <a:solidFill>
                  <a:srgbClr val="FFFFCC"/>
                </a:solidFill>
                <a:effectLst>
                  <a:outerShdw blurRad="38100" dist="38100" dir="2700000" algn="tl">
                    <a:srgbClr val="000000">
                      <a:alpha val="43137"/>
                    </a:srgbClr>
                  </a:outerShdw>
                </a:effectLst>
              </a:rPr>
              <a:t>I will put My law within them and on their heart I will write it</a:t>
            </a:r>
            <a:r>
              <a:rPr lang="en-US" sz="2300" dirty="0">
                <a:solidFill>
                  <a:schemeClr val="bg1"/>
                </a:solidFill>
                <a:effectLst>
                  <a:outerShdw blurRad="38100" dist="38100" dir="2700000" algn="tl">
                    <a:srgbClr val="000000">
                      <a:alpha val="43137"/>
                    </a:srgbClr>
                  </a:outerShdw>
                </a:effectLst>
              </a:rPr>
              <a:t>; and I will be their God, and they shall be My people. </a:t>
            </a:r>
            <a:r>
              <a:rPr lang="en-US" sz="2300" baseline="30000" dirty="0">
                <a:solidFill>
                  <a:schemeClr val="bg1"/>
                </a:solidFill>
                <a:effectLst>
                  <a:outerShdw blurRad="38100" dist="38100" dir="2700000" algn="tl">
                    <a:srgbClr val="000000">
                      <a:alpha val="43137"/>
                    </a:srgbClr>
                  </a:outerShdw>
                </a:effectLst>
              </a:rPr>
              <a:t>34 </a:t>
            </a:r>
            <a:r>
              <a:rPr lang="en-US" sz="2300" dirty="0">
                <a:solidFill>
                  <a:schemeClr val="bg1"/>
                </a:solidFill>
                <a:effectLst>
                  <a:outerShdw blurRad="38100" dist="38100" dir="2700000" algn="tl">
                    <a:srgbClr val="000000">
                      <a:alpha val="43137"/>
                    </a:srgbClr>
                  </a:outerShdw>
                </a:effectLst>
              </a:rPr>
              <a:t>They will not teach again, each man his neighbor and each man his brother, saying, ‘Know the </a:t>
            </a:r>
            <a:r>
              <a:rPr lang="en-US" sz="2300" cap="small" dirty="0">
                <a:solidFill>
                  <a:schemeClr val="bg1"/>
                </a:solidFill>
                <a:effectLst>
                  <a:outerShdw blurRad="38100" dist="38100" dir="2700000" algn="tl">
                    <a:srgbClr val="000000">
                      <a:alpha val="43137"/>
                    </a:srgbClr>
                  </a:outerShdw>
                </a:effectLst>
              </a:rPr>
              <a:t>Lord</a:t>
            </a:r>
            <a:r>
              <a:rPr lang="en-US" sz="2300" dirty="0">
                <a:solidFill>
                  <a:schemeClr val="bg1"/>
                </a:solidFill>
                <a:effectLst>
                  <a:outerShdw blurRad="38100" dist="38100" dir="2700000" algn="tl">
                    <a:srgbClr val="000000">
                      <a:alpha val="43137"/>
                    </a:srgbClr>
                  </a:outerShdw>
                </a:effectLst>
              </a:rPr>
              <a:t>,’ for </a:t>
            </a:r>
            <a:r>
              <a:rPr lang="en-US" sz="2300" b="1" u="sng" dirty="0">
                <a:solidFill>
                  <a:srgbClr val="FFFFCC"/>
                </a:solidFill>
                <a:effectLst>
                  <a:outerShdw blurRad="38100" dist="38100" dir="2700000" algn="tl">
                    <a:srgbClr val="000000">
                      <a:alpha val="43137"/>
                    </a:srgbClr>
                  </a:outerShdw>
                </a:effectLst>
              </a:rPr>
              <a:t>they will all know Me</a:t>
            </a:r>
            <a:r>
              <a:rPr lang="en-US" sz="2300" dirty="0">
                <a:solidFill>
                  <a:schemeClr val="bg1"/>
                </a:solidFill>
                <a:effectLst>
                  <a:outerShdw blurRad="38100" dist="38100" dir="2700000" algn="tl">
                    <a:srgbClr val="000000">
                      <a:alpha val="43137"/>
                    </a:srgbClr>
                  </a:outerShdw>
                </a:effectLst>
              </a:rPr>
              <a:t>, from the least of them to the greatest of them,” declares the </a:t>
            </a:r>
            <a:r>
              <a:rPr lang="en-US" sz="2300" cap="small" dirty="0">
                <a:solidFill>
                  <a:schemeClr val="bg1"/>
                </a:solidFill>
                <a:effectLst>
                  <a:outerShdw blurRad="38100" dist="38100" dir="2700000" algn="tl">
                    <a:srgbClr val="000000">
                      <a:alpha val="43137"/>
                    </a:srgbClr>
                  </a:outerShdw>
                </a:effectLst>
              </a:rPr>
              <a:t>Lord</a:t>
            </a:r>
            <a:r>
              <a:rPr lang="en-US" sz="2300" dirty="0">
                <a:solidFill>
                  <a:schemeClr val="bg1"/>
                </a:solidFill>
                <a:effectLst>
                  <a:outerShdw blurRad="38100" dist="38100" dir="2700000" algn="tl">
                    <a:srgbClr val="000000">
                      <a:alpha val="43137"/>
                    </a:srgbClr>
                  </a:outerShdw>
                </a:effectLst>
              </a:rPr>
              <a:t>, “for I will </a:t>
            </a:r>
            <a:r>
              <a:rPr lang="en-US" sz="2300" b="1" u="sng" dirty="0">
                <a:solidFill>
                  <a:srgbClr val="FFFFCC"/>
                </a:solidFill>
                <a:effectLst>
                  <a:outerShdw blurRad="38100" dist="38100" dir="2700000" algn="tl">
                    <a:srgbClr val="000000">
                      <a:alpha val="43137"/>
                    </a:srgbClr>
                  </a:outerShdw>
                </a:effectLst>
              </a:rPr>
              <a:t>forgive</a:t>
            </a:r>
            <a:r>
              <a:rPr lang="en-US" sz="2300" dirty="0">
                <a:solidFill>
                  <a:schemeClr val="bg1"/>
                </a:solidFill>
                <a:effectLst>
                  <a:outerShdw blurRad="38100" dist="38100" dir="2700000" algn="tl">
                    <a:srgbClr val="000000">
                      <a:alpha val="43137"/>
                    </a:srgbClr>
                  </a:outerShdw>
                </a:effectLst>
              </a:rPr>
              <a:t> their iniquity, and their sin I will remember no more.”</a:t>
            </a:r>
            <a:endParaRPr lang="en-US" sz="23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834037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a:extLst>
              <a:ext uri="{FF2B5EF4-FFF2-40B4-BE49-F238E27FC236}">
                <a16:creationId xmlns:a16="http://schemas.microsoft.com/office/drawing/2014/main" id="{070BA06A-50C7-40C3-9335-0FF35FE4003B}"/>
              </a:ext>
            </a:extLst>
          </p:cNvPr>
          <p:cNvSpPr>
            <a:spLocks noGrp="1" noChangeArrowheads="1"/>
          </p:cNvSpPr>
          <p:nvPr>
            <p:ph type="title"/>
          </p:nvPr>
        </p:nvSpPr>
        <p:spPr>
          <a:xfrm>
            <a:off x="381000" y="228600"/>
            <a:ext cx="8382000" cy="8382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6 Prophecies WILL BE fulfilled V.24c</a:t>
            </a:r>
          </a:p>
        </p:txBody>
      </p:sp>
      <p:sp>
        <p:nvSpPr>
          <p:cNvPr id="13318" name="Rectangle 3">
            <a:extLst>
              <a:ext uri="{FF2B5EF4-FFF2-40B4-BE49-F238E27FC236}">
                <a16:creationId xmlns:a16="http://schemas.microsoft.com/office/drawing/2014/main" id="{5BCBE21D-F721-4061-838F-377D9DB26B4A}"/>
              </a:ext>
            </a:extLst>
          </p:cNvPr>
          <p:cNvSpPr>
            <a:spLocks noGrp="1" noChangeArrowheads="1"/>
          </p:cNvSpPr>
          <p:nvPr>
            <p:ph idx="1"/>
          </p:nvPr>
        </p:nvSpPr>
        <p:spPr>
          <a:xfrm>
            <a:off x="952500" y="1143000"/>
            <a:ext cx="7239000" cy="3962400"/>
          </a:xfrm>
        </p:spPr>
        <p:txBody>
          <a:bodyPr/>
          <a:lstStyle/>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finish transgression”</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an end of sin”</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a:t>
            </a: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to make atonement for iniquity</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bring in everlasting righteousness”</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seal up vision and prophecy”</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anoint the most holy place”</a:t>
            </a:r>
          </a:p>
        </p:txBody>
      </p:sp>
      <p:sp>
        <p:nvSpPr>
          <p:cNvPr id="13319" name="Text Box 4">
            <a:extLst>
              <a:ext uri="{FF2B5EF4-FFF2-40B4-BE49-F238E27FC236}">
                <a16:creationId xmlns:a16="http://schemas.microsoft.com/office/drawing/2014/main" id="{088071B1-480B-489F-9529-37FE89CC2373}"/>
              </a:ext>
            </a:extLst>
          </p:cNvPr>
          <p:cNvSpPr txBox="1">
            <a:spLocks noChangeArrowheads="1"/>
          </p:cNvSpPr>
          <p:nvPr/>
        </p:nvSpPr>
        <p:spPr bwMode="auto">
          <a:xfrm>
            <a:off x="876300" y="58674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2400" dirty="0">
                <a:solidFill>
                  <a:srgbClr val="FFFFFF"/>
                </a:solidFill>
                <a:latin typeface="Calibri" panose="020F0502020204030204" pitchFamily="34" charset="0"/>
              </a:rPr>
              <a:t>Arnold </a:t>
            </a:r>
            <a:r>
              <a:rPr lang="en-US" altLang="en-US" sz="2400" dirty="0" err="1">
                <a:solidFill>
                  <a:srgbClr val="FFFFFF"/>
                </a:solidFill>
                <a:latin typeface="Calibri" panose="020F0502020204030204" pitchFamily="34" charset="0"/>
              </a:rPr>
              <a:t>Fructenbaum</a:t>
            </a:r>
            <a:r>
              <a:rPr lang="en-US" altLang="en-US" sz="2400" dirty="0">
                <a:solidFill>
                  <a:srgbClr val="FFFFFF"/>
                </a:solidFill>
                <a:latin typeface="Calibri" panose="020F0502020204030204" pitchFamily="34" charset="0"/>
              </a:rPr>
              <a:t>, </a:t>
            </a:r>
            <a:r>
              <a:rPr lang="en-US" altLang="en-US" sz="2400" i="1" dirty="0">
                <a:solidFill>
                  <a:srgbClr val="FFFFFF"/>
                </a:solidFill>
                <a:latin typeface="Calibri" panose="020F0502020204030204" pitchFamily="34" charset="0"/>
              </a:rPr>
              <a:t>Footsteps of the Messiah, </a:t>
            </a:r>
            <a:r>
              <a:rPr lang="en-US" altLang="en-US" sz="2400" dirty="0">
                <a:solidFill>
                  <a:srgbClr val="FFFFFF"/>
                </a:solidFill>
                <a:latin typeface="Calibri" panose="020F0502020204030204" pitchFamily="34" charset="0"/>
              </a:rPr>
              <a:t>p.191-4</a:t>
            </a:r>
          </a:p>
        </p:txBody>
      </p:sp>
      <p:pic>
        <p:nvPicPr>
          <p:cNvPr id="2" name="Picture 1">
            <a:extLst>
              <a:ext uri="{FF2B5EF4-FFF2-40B4-BE49-F238E27FC236}">
                <a16:creationId xmlns:a16="http://schemas.microsoft.com/office/drawing/2014/main" id="{5CA5EDB0-126D-4151-BAEA-93F96A755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255" y="152400"/>
            <a:ext cx="684945" cy="914400"/>
          </a:xfrm>
          <a:prstGeom prst="rect">
            <a:avLst/>
          </a:prstGeom>
        </p:spPr>
      </p:pic>
    </p:spTree>
    <p:extLst>
      <p:ext uri="{BB962C8B-B14F-4D97-AF65-F5344CB8AC3E}">
        <p14:creationId xmlns:p14="http://schemas.microsoft.com/office/powerpoint/2010/main" val="399599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title"/>
          </p:nvPr>
        </p:nvSpPr>
        <p:spPr>
          <a:xfrm>
            <a:off x="2438400" y="228600"/>
            <a:ext cx="4267200" cy="736600"/>
          </a:xfrm>
        </p:spPr>
        <p:txBody>
          <a:bodyPr>
            <a:normAutofit/>
          </a:bodyPr>
          <a:lstStyle/>
          <a:p>
            <a:pPr algn="ctr" eaLnBrk="1" hangingPunct="1"/>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rPr>
              <a:t>Synthetic Outline</a:t>
            </a:r>
          </a:p>
        </p:txBody>
      </p:sp>
      <p:sp>
        <p:nvSpPr>
          <p:cNvPr id="11271" name="Rectangle 7"/>
          <p:cNvSpPr>
            <a:spLocks noGrp="1" noChangeArrowheads="1"/>
          </p:cNvSpPr>
          <p:nvPr>
            <p:ph type="body" idx="1"/>
          </p:nvPr>
        </p:nvSpPr>
        <p:spPr>
          <a:xfrm>
            <a:off x="141288" y="1143000"/>
            <a:ext cx="8850312" cy="35814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effectLst>
                  <a:outerShdw blurRad="38100" dist="38100" dir="2700000" algn="tl">
                    <a:srgbClr val="000000">
                      <a:alpha val="43137"/>
                    </a:srgbClr>
                  </a:outerShdw>
                </a:effectLst>
              </a:rPr>
              <a:t>Historical (1-7):</a:t>
            </a:r>
          </a:p>
          <a:p>
            <a:pPr marL="457200" lvl="1" indent="0" eaLnBrk="1" hangingPunct="1">
              <a:spcBef>
                <a:spcPts val="0"/>
              </a:spcBef>
              <a:spcAft>
                <a:spcPts val="2400"/>
              </a:spcAft>
              <a:buFont typeface="Wingdings" pitchFamily="2" charset="2"/>
              <a:buNone/>
              <a:defRPr/>
            </a:pPr>
            <a:r>
              <a:rPr lang="en-US" sz="3400" dirty="0">
                <a:solidFill>
                  <a:schemeClr val="bg1"/>
                </a:solidFill>
                <a:effectLst>
                  <a:outerShdw blurRad="38100" dist="38100" dir="2700000" algn="tl">
                    <a:srgbClr val="000000">
                      <a:alpha val="43137"/>
                    </a:srgbClr>
                  </a:outerShdw>
                </a:effectLst>
              </a:rPr>
              <a:t>Daniel interprets, 3rd person, gentile nations</a:t>
            </a:r>
          </a:p>
          <a:p>
            <a:pPr marL="1027113" lvl="1" indent="-569913" eaLnBrk="1" hangingPunct="1">
              <a:spcBef>
                <a:spcPts val="0"/>
              </a:spcBef>
              <a:spcAft>
                <a:spcPts val="2400"/>
              </a:spcAft>
              <a:buClr>
                <a:srgbClr val="CC99FF"/>
              </a:buClr>
              <a:buSzPct val="100000"/>
              <a:buFont typeface="+mj-lt"/>
              <a:buAutoNum type="alphaUcPeriod"/>
              <a:defRPr/>
            </a:pPr>
            <a:r>
              <a:rPr lang="en-US" sz="3400" b="1" u="sng" dirty="0">
                <a:solidFill>
                  <a:srgbClr val="FFFFCC"/>
                </a:solidFill>
                <a:effectLst>
                  <a:outerShdw blurRad="38100" dist="38100" dir="2700000" algn="tl">
                    <a:srgbClr val="000000">
                      <a:alpha val="43137"/>
                    </a:srgbClr>
                  </a:outerShdw>
                </a:effectLst>
              </a:rPr>
              <a:t>Intro “Hebrew” (1)</a:t>
            </a:r>
          </a:p>
          <a:p>
            <a:pPr marL="1027113" lvl="1" indent="-569913">
              <a:spcBef>
                <a:spcPts val="0"/>
              </a:spcBef>
              <a:spcAft>
                <a:spcPts val="2400"/>
              </a:spcAft>
              <a:buClr>
                <a:srgbClr val="CC99FF"/>
              </a:buClr>
              <a:buSzPct val="100000"/>
              <a:buFont typeface="+mj-lt"/>
              <a:buAutoNum type="alphaUcPeriod"/>
              <a:defRPr/>
            </a:pPr>
            <a:r>
              <a:rPr lang="en-US" sz="3400" dirty="0">
                <a:solidFill>
                  <a:schemeClr val="bg1"/>
                </a:solidFill>
                <a:effectLst>
                  <a:outerShdw blurRad="38100" dist="38100" dir="2700000" algn="tl">
                    <a:srgbClr val="000000">
                      <a:alpha val="43137"/>
                    </a:srgbClr>
                  </a:outerShdw>
                </a:effectLst>
              </a:rPr>
              <a:t>Aramaic </a:t>
            </a:r>
            <a:r>
              <a:rPr lang="en-US" sz="3400" i="1" dirty="0">
                <a:solidFill>
                  <a:schemeClr val="bg1"/>
                </a:solidFill>
                <a:effectLst>
                  <a:outerShdw blurRad="38100" dist="38100" dir="2700000" algn="tl">
                    <a:srgbClr val="000000">
                      <a:alpha val="43137"/>
                    </a:srgbClr>
                  </a:outerShdw>
                </a:effectLst>
              </a:rPr>
              <a:t>chiasm</a:t>
            </a:r>
            <a:r>
              <a:rPr lang="en-US" sz="3400" dirty="0">
                <a:solidFill>
                  <a:schemeClr val="bg1"/>
                </a:solidFill>
                <a:effectLst>
                  <a:outerShdw blurRad="38100" dist="38100" dir="2700000" algn="tl">
                    <a:srgbClr val="000000">
                      <a:alpha val="43137"/>
                    </a:srgbClr>
                  </a:outerShdw>
                </a:effectLst>
              </a:rPr>
              <a:t> (2-7)</a:t>
            </a:r>
          </a:p>
        </p:txBody>
      </p:sp>
      <p:pic>
        <p:nvPicPr>
          <p:cNvPr id="2355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3" y="5381625"/>
            <a:ext cx="3546475" cy="1371600"/>
          </a:xfrm>
          <a:prstGeom prst="rect">
            <a:avLst/>
          </a:prstGeom>
          <a:noFill/>
          <a:ln w="9525">
            <a:noFill/>
            <a:miter lim="800000"/>
            <a:headEnd/>
            <a:tailEnd/>
          </a:ln>
        </p:spPr>
      </p:pic>
    </p:spTree>
    <p:extLst>
      <p:ext uri="{BB962C8B-B14F-4D97-AF65-F5344CB8AC3E}">
        <p14:creationId xmlns:p14="http://schemas.microsoft.com/office/powerpoint/2010/main" val="3208544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a:extLst>
              <a:ext uri="{FF2B5EF4-FFF2-40B4-BE49-F238E27FC236}">
                <a16:creationId xmlns:a16="http://schemas.microsoft.com/office/drawing/2014/main" id="{070BA06A-50C7-40C3-9335-0FF35FE4003B}"/>
              </a:ext>
            </a:extLst>
          </p:cNvPr>
          <p:cNvSpPr>
            <a:spLocks noGrp="1" noChangeArrowheads="1"/>
          </p:cNvSpPr>
          <p:nvPr>
            <p:ph type="title"/>
          </p:nvPr>
        </p:nvSpPr>
        <p:spPr>
          <a:xfrm>
            <a:off x="381000" y="228600"/>
            <a:ext cx="8382000" cy="8382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6 Prophecies WILL BE fulfilled V.24c</a:t>
            </a:r>
          </a:p>
        </p:txBody>
      </p:sp>
      <p:sp>
        <p:nvSpPr>
          <p:cNvPr id="13318" name="Rectangle 3">
            <a:extLst>
              <a:ext uri="{FF2B5EF4-FFF2-40B4-BE49-F238E27FC236}">
                <a16:creationId xmlns:a16="http://schemas.microsoft.com/office/drawing/2014/main" id="{5BCBE21D-F721-4061-838F-377D9DB26B4A}"/>
              </a:ext>
            </a:extLst>
          </p:cNvPr>
          <p:cNvSpPr>
            <a:spLocks noGrp="1" noChangeArrowheads="1"/>
          </p:cNvSpPr>
          <p:nvPr>
            <p:ph idx="1"/>
          </p:nvPr>
        </p:nvSpPr>
        <p:spPr>
          <a:xfrm>
            <a:off x="952500" y="1143000"/>
            <a:ext cx="7239000" cy="3962400"/>
          </a:xfrm>
        </p:spPr>
        <p:txBody>
          <a:bodyPr/>
          <a:lstStyle/>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finish transgression”</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an end of sin”</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atonement for iniquity”</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a:t>
            </a: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to bring in everlasting righteousness</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seal up vision and prophecy”</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anoint the most holy place”</a:t>
            </a:r>
          </a:p>
        </p:txBody>
      </p:sp>
      <p:sp>
        <p:nvSpPr>
          <p:cNvPr id="13319" name="Text Box 4">
            <a:extLst>
              <a:ext uri="{FF2B5EF4-FFF2-40B4-BE49-F238E27FC236}">
                <a16:creationId xmlns:a16="http://schemas.microsoft.com/office/drawing/2014/main" id="{088071B1-480B-489F-9529-37FE89CC2373}"/>
              </a:ext>
            </a:extLst>
          </p:cNvPr>
          <p:cNvSpPr txBox="1">
            <a:spLocks noChangeArrowheads="1"/>
          </p:cNvSpPr>
          <p:nvPr/>
        </p:nvSpPr>
        <p:spPr bwMode="auto">
          <a:xfrm>
            <a:off x="876300" y="58674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2400" dirty="0">
                <a:solidFill>
                  <a:srgbClr val="FFFFFF"/>
                </a:solidFill>
                <a:latin typeface="Calibri" panose="020F0502020204030204" pitchFamily="34" charset="0"/>
              </a:rPr>
              <a:t>Arnold </a:t>
            </a:r>
            <a:r>
              <a:rPr lang="en-US" altLang="en-US" sz="2400" dirty="0" err="1">
                <a:solidFill>
                  <a:srgbClr val="FFFFFF"/>
                </a:solidFill>
                <a:latin typeface="Calibri" panose="020F0502020204030204" pitchFamily="34" charset="0"/>
              </a:rPr>
              <a:t>Fructenbaum</a:t>
            </a:r>
            <a:r>
              <a:rPr lang="en-US" altLang="en-US" sz="2400" dirty="0">
                <a:solidFill>
                  <a:srgbClr val="FFFFFF"/>
                </a:solidFill>
                <a:latin typeface="Calibri" panose="020F0502020204030204" pitchFamily="34" charset="0"/>
              </a:rPr>
              <a:t>, </a:t>
            </a:r>
            <a:r>
              <a:rPr lang="en-US" altLang="en-US" sz="2400" i="1" dirty="0">
                <a:solidFill>
                  <a:srgbClr val="FFFFFF"/>
                </a:solidFill>
                <a:latin typeface="Calibri" panose="020F0502020204030204" pitchFamily="34" charset="0"/>
              </a:rPr>
              <a:t>Footsteps of the Messiah, </a:t>
            </a:r>
            <a:r>
              <a:rPr lang="en-US" altLang="en-US" sz="2400" dirty="0">
                <a:solidFill>
                  <a:srgbClr val="FFFFFF"/>
                </a:solidFill>
                <a:latin typeface="Calibri" panose="020F0502020204030204" pitchFamily="34" charset="0"/>
              </a:rPr>
              <a:t>p.191-4</a:t>
            </a:r>
          </a:p>
        </p:txBody>
      </p:sp>
      <p:pic>
        <p:nvPicPr>
          <p:cNvPr id="2" name="Picture 1">
            <a:extLst>
              <a:ext uri="{FF2B5EF4-FFF2-40B4-BE49-F238E27FC236}">
                <a16:creationId xmlns:a16="http://schemas.microsoft.com/office/drawing/2014/main" id="{5CA5EDB0-126D-4151-BAEA-93F96A755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255" y="152400"/>
            <a:ext cx="684945" cy="914400"/>
          </a:xfrm>
          <a:prstGeom prst="rect">
            <a:avLst/>
          </a:prstGeom>
        </p:spPr>
      </p:pic>
    </p:spTree>
    <p:extLst>
      <p:ext uri="{BB962C8B-B14F-4D97-AF65-F5344CB8AC3E}">
        <p14:creationId xmlns:p14="http://schemas.microsoft.com/office/powerpoint/2010/main" val="879592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Isaiah 9:6-7 (NASB)</a:t>
            </a:r>
          </a:p>
          <a:p>
            <a:pPr marL="0" marR="0" algn="just">
              <a:spcBef>
                <a:spcPts val="0"/>
              </a:spcBef>
              <a:spcAft>
                <a:spcPts val="1000"/>
              </a:spcAft>
            </a:pPr>
            <a:r>
              <a:rPr lang="en-US" sz="3000" baseline="30000" dirty="0">
                <a:solidFill>
                  <a:schemeClr val="bg1"/>
                </a:solidFill>
                <a:latin typeface="Calibri" panose="020F0502020204030204" pitchFamily="34" charset="0"/>
              </a:rPr>
              <a:t>6</a:t>
            </a:r>
            <a:r>
              <a:rPr lang="en-US" sz="3000" baseline="30000" dirty="0">
                <a:latin typeface="Calibri" panose="020F0502020204030204" pitchFamily="34" charset="0"/>
              </a:rPr>
              <a:t>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solidFill>
                  <a:schemeClr val="bg1"/>
                </a:solidFill>
                <a:effectLst>
                  <a:outerShdw blurRad="38100" dist="38100" dir="2700000" algn="tl">
                    <a:srgbClr val="000000"/>
                  </a:outerShdw>
                </a:effectLst>
                <a:latin typeface="Calibri" panose="020F0502020204030204" pitchFamily="34" charset="0"/>
                <a:cs typeface="+mn-cs"/>
              </a:rPr>
              <a:t>And His name will be called Wonderful Counselor, Mighty God, Eternal Father, Prince of Peace.</a:t>
            </a:r>
            <a:r>
              <a:rPr lang="en-US" sz="3000" baseline="30000" dirty="0">
                <a:solidFill>
                  <a:schemeClr val="bg1"/>
                </a:solidFill>
                <a:latin typeface="Calibri" panose="020F0502020204030204" pitchFamily="34" charset="0"/>
              </a:rPr>
              <a:t>7</a:t>
            </a:r>
            <a:r>
              <a:rPr lang="en-US" sz="3000" dirty="0">
                <a:effectLst>
                  <a:outerShdw blurRad="38100" dist="38100" dir="2700000" algn="tl">
                    <a:srgbClr val="000000"/>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solidFill>
                  <a:schemeClr val="bg1"/>
                </a:solidFill>
                <a:effectLst>
                  <a:outerShdw blurRad="38100" dist="38100" dir="2700000" algn="tl">
                    <a:srgbClr val="000000"/>
                  </a:outerShdw>
                </a:effectLst>
                <a:latin typeface="Calibri" panose="020F0502020204030204" pitchFamily="34" charset="0"/>
                <a:cs typeface="+mn-cs"/>
              </a:rPr>
              <a:t>The</a:t>
            </a:r>
            <a:r>
              <a:rPr lang="en-US" sz="3000" dirty="0">
                <a:effectLst>
                  <a:outerShdw blurRad="38100" dist="38100" dir="2700000" algn="tl">
                    <a:srgbClr val="000000"/>
                  </a:outerShdw>
                </a:effectLst>
                <a:latin typeface="Calibri" panose="020F0502020204030204" pitchFamily="34" charset="0"/>
                <a:cs typeface="+mn-cs"/>
              </a:rPr>
              <a:t> </a:t>
            </a:r>
            <a:r>
              <a:rPr lang="en-US" sz="3000" dirty="0">
                <a:solidFill>
                  <a:schemeClr val="bg1"/>
                </a:solidFill>
                <a:effectLst>
                  <a:outerShdw blurRad="38100" dist="38100" dir="2700000" algn="tl">
                    <a:srgbClr val="000000"/>
                  </a:outerShdw>
                </a:effectLst>
                <a:latin typeface="Calibri" panose="020F0502020204030204" pitchFamily="34" charset="0"/>
                <a:cs typeface="+mn-cs"/>
              </a:rPr>
              <a:t>zeal of the Lord of hosts will accomplish this.</a:t>
            </a:r>
          </a:p>
        </p:txBody>
      </p:sp>
    </p:spTree>
    <p:extLst>
      <p:ext uri="{BB962C8B-B14F-4D97-AF65-F5344CB8AC3E}">
        <p14:creationId xmlns:p14="http://schemas.microsoft.com/office/powerpoint/2010/main" val="3111648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a:extLst>
              <a:ext uri="{FF2B5EF4-FFF2-40B4-BE49-F238E27FC236}">
                <a16:creationId xmlns:a16="http://schemas.microsoft.com/office/drawing/2014/main" id="{070BA06A-50C7-40C3-9335-0FF35FE4003B}"/>
              </a:ext>
            </a:extLst>
          </p:cNvPr>
          <p:cNvSpPr>
            <a:spLocks noGrp="1" noChangeArrowheads="1"/>
          </p:cNvSpPr>
          <p:nvPr>
            <p:ph type="title"/>
          </p:nvPr>
        </p:nvSpPr>
        <p:spPr>
          <a:xfrm>
            <a:off x="381000" y="228600"/>
            <a:ext cx="8382000" cy="8382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6 Prophecies WILL BE fulfilled V.24c</a:t>
            </a:r>
          </a:p>
        </p:txBody>
      </p:sp>
      <p:sp>
        <p:nvSpPr>
          <p:cNvPr id="13318" name="Rectangle 3">
            <a:extLst>
              <a:ext uri="{FF2B5EF4-FFF2-40B4-BE49-F238E27FC236}">
                <a16:creationId xmlns:a16="http://schemas.microsoft.com/office/drawing/2014/main" id="{5BCBE21D-F721-4061-838F-377D9DB26B4A}"/>
              </a:ext>
            </a:extLst>
          </p:cNvPr>
          <p:cNvSpPr>
            <a:spLocks noGrp="1" noChangeArrowheads="1"/>
          </p:cNvSpPr>
          <p:nvPr>
            <p:ph idx="1"/>
          </p:nvPr>
        </p:nvSpPr>
        <p:spPr>
          <a:xfrm>
            <a:off x="952500" y="1143000"/>
            <a:ext cx="7239000" cy="3962400"/>
          </a:xfrm>
        </p:spPr>
        <p:txBody>
          <a:bodyPr/>
          <a:lstStyle/>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finish transgression”</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an end of sin”</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atonement for iniquity”</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bring in everlasting righteousness”</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a:t>
            </a: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to seal up vision and prophecy</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anoint the most holy place”</a:t>
            </a:r>
          </a:p>
        </p:txBody>
      </p:sp>
      <p:sp>
        <p:nvSpPr>
          <p:cNvPr id="13319" name="Text Box 4">
            <a:extLst>
              <a:ext uri="{FF2B5EF4-FFF2-40B4-BE49-F238E27FC236}">
                <a16:creationId xmlns:a16="http://schemas.microsoft.com/office/drawing/2014/main" id="{088071B1-480B-489F-9529-37FE89CC2373}"/>
              </a:ext>
            </a:extLst>
          </p:cNvPr>
          <p:cNvSpPr txBox="1">
            <a:spLocks noChangeArrowheads="1"/>
          </p:cNvSpPr>
          <p:nvPr/>
        </p:nvSpPr>
        <p:spPr bwMode="auto">
          <a:xfrm>
            <a:off x="876300" y="58674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2400" dirty="0">
                <a:solidFill>
                  <a:srgbClr val="FFFFFF"/>
                </a:solidFill>
                <a:latin typeface="Calibri" panose="020F0502020204030204" pitchFamily="34" charset="0"/>
              </a:rPr>
              <a:t>Arnold </a:t>
            </a:r>
            <a:r>
              <a:rPr lang="en-US" altLang="en-US" sz="2400" dirty="0" err="1">
                <a:solidFill>
                  <a:srgbClr val="FFFFFF"/>
                </a:solidFill>
                <a:latin typeface="Calibri" panose="020F0502020204030204" pitchFamily="34" charset="0"/>
              </a:rPr>
              <a:t>Fructenbaum</a:t>
            </a:r>
            <a:r>
              <a:rPr lang="en-US" altLang="en-US" sz="2400" dirty="0">
                <a:solidFill>
                  <a:srgbClr val="FFFFFF"/>
                </a:solidFill>
                <a:latin typeface="Calibri" panose="020F0502020204030204" pitchFamily="34" charset="0"/>
              </a:rPr>
              <a:t>, </a:t>
            </a:r>
            <a:r>
              <a:rPr lang="en-US" altLang="en-US" sz="2400" i="1" dirty="0">
                <a:solidFill>
                  <a:srgbClr val="FFFFFF"/>
                </a:solidFill>
                <a:latin typeface="Calibri" panose="020F0502020204030204" pitchFamily="34" charset="0"/>
              </a:rPr>
              <a:t>Footsteps of the Messiah, </a:t>
            </a:r>
            <a:r>
              <a:rPr lang="en-US" altLang="en-US" sz="2400" dirty="0">
                <a:solidFill>
                  <a:srgbClr val="FFFFFF"/>
                </a:solidFill>
                <a:latin typeface="Calibri" panose="020F0502020204030204" pitchFamily="34" charset="0"/>
              </a:rPr>
              <a:t>p.191-4</a:t>
            </a:r>
          </a:p>
        </p:txBody>
      </p:sp>
      <p:pic>
        <p:nvPicPr>
          <p:cNvPr id="2" name="Picture 1">
            <a:extLst>
              <a:ext uri="{FF2B5EF4-FFF2-40B4-BE49-F238E27FC236}">
                <a16:creationId xmlns:a16="http://schemas.microsoft.com/office/drawing/2014/main" id="{5CA5EDB0-126D-4151-BAEA-93F96A755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255" y="152400"/>
            <a:ext cx="684945" cy="914400"/>
          </a:xfrm>
          <a:prstGeom prst="rect">
            <a:avLst/>
          </a:prstGeom>
        </p:spPr>
      </p:pic>
    </p:spTree>
    <p:extLst>
      <p:ext uri="{BB962C8B-B14F-4D97-AF65-F5344CB8AC3E}">
        <p14:creationId xmlns:p14="http://schemas.microsoft.com/office/powerpoint/2010/main" val="4201009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464065507"/>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a:extLst>
              <a:ext uri="{FF2B5EF4-FFF2-40B4-BE49-F238E27FC236}">
                <a16:creationId xmlns:a16="http://schemas.microsoft.com/office/drawing/2014/main" id="{070BA06A-50C7-40C3-9335-0FF35FE4003B}"/>
              </a:ext>
            </a:extLst>
          </p:cNvPr>
          <p:cNvSpPr>
            <a:spLocks noGrp="1" noChangeArrowheads="1"/>
          </p:cNvSpPr>
          <p:nvPr>
            <p:ph type="title"/>
          </p:nvPr>
        </p:nvSpPr>
        <p:spPr>
          <a:xfrm>
            <a:off x="800100" y="228600"/>
            <a:ext cx="7543800" cy="8382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6 Prophecies WILL BE fulfilled V.24c</a:t>
            </a:r>
          </a:p>
        </p:txBody>
      </p:sp>
      <p:sp>
        <p:nvSpPr>
          <p:cNvPr id="13318" name="Rectangle 3">
            <a:extLst>
              <a:ext uri="{FF2B5EF4-FFF2-40B4-BE49-F238E27FC236}">
                <a16:creationId xmlns:a16="http://schemas.microsoft.com/office/drawing/2014/main" id="{5BCBE21D-F721-4061-838F-377D9DB26B4A}"/>
              </a:ext>
            </a:extLst>
          </p:cNvPr>
          <p:cNvSpPr>
            <a:spLocks noGrp="1" noChangeArrowheads="1"/>
          </p:cNvSpPr>
          <p:nvPr>
            <p:ph idx="1"/>
          </p:nvPr>
        </p:nvSpPr>
        <p:spPr>
          <a:xfrm>
            <a:off x="952500" y="1143000"/>
            <a:ext cx="7239000" cy="3962400"/>
          </a:xfrm>
        </p:spPr>
        <p:txBody>
          <a:bodyPr/>
          <a:lstStyle/>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finish transgression”</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an end of sin”</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atonement for iniquity”</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bring in everlasting righteousness”</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seal up vision and prophecy”</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a:t>
            </a: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to anoint the most holy place</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a:t>
            </a:r>
          </a:p>
        </p:txBody>
      </p:sp>
      <p:sp>
        <p:nvSpPr>
          <p:cNvPr id="13319" name="Text Box 4">
            <a:extLst>
              <a:ext uri="{FF2B5EF4-FFF2-40B4-BE49-F238E27FC236}">
                <a16:creationId xmlns:a16="http://schemas.microsoft.com/office/drawing/2014/main" id="{088071B1-480B-489F-9529-37FE89CC2373}"/>
              </a:ext>
            </a:extLst>
          </p:cNvPr>
          <p:cNvSpPr txBox="1">
            <a:spLocks noChangeArrowheads="1"/>
          </p:cNvSpPr>
          <p:nvPr/>
        </p:nvSpPr>
        <p:spPr bwMode="auto">
          <a:xfrm>
            <a:off x="876300" y="58674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2400" dirty="0">
                <a:solidFill>
                  <a:srgbClr val="FFFFFF"/>
                </a:solidFill>
                <a:latin typeface="Calibri" panose="020F0502020204030204" pitchFamily="34" charset="0"/>
              </a:rPr>
              <a:t>Arnold </a:t>
            </a:r>
            <a:r>
              <a:rPr lang="en-US" altLang="en-US" sz="2400" dirty="0" err="1">
                <a:solidFill>
                  <a:srgbClr val="FFFFFF"/>
                </a:solidFill>
                <a:latin typeface="Calibri" panose="020F0502020204030204" pitchFamily="34" charset="0"/>
              </a:rPr>
              <a:t>Fructenbaum</a:t>
            </a:r>
            <a:r>
              <a:rPr lang="en-US" altLang="en-US" sz="2400" dirty="0">
                <a:solidFill>
                  <a:srgbClr val="FFFFFF"/>
                </a:solidFill>
                <a:latin typeface="Calibri" panose="020F0502020204030204" pitchFamily="34" charset="0"/>
              </a:rPr>
              <a:t>, </a:t>
            </a:r>
            <a:r>
              <a:rPr lang="en-US" altLang="en-US" sz="2400" i="1" dirty="0">
                <a:solidFill>
                  <a:srgbClr val="FFFFFF"/>
                </a:solidFill>
                <a:latin typeface="Calibri" panose="020F0502020204030204" pitchFamily="34" charset="0"/>
              </a:rPr>
              <a:t>Footsteps of the Messiah, </a:t>
            </a:r>
            <a:r>
              <a:rPr lang="en-US" altLang="en-US" sz="2400" dirty="0">
                <a:solidFill>
                  <a:srgbClr val="FFFFFF"/>
                </a:solidFill>
                <a:latin typeface="Calibri" panose="020F0502020204030204" pitchFamily="34" charset="0"/>
              </a:rPr>
              <a:t>p.191-4</a:t>
            </a:r>
          </a:p>
        </p:txBody>
      </p:sp>
      <p:pic>
        <p:nvPicPr>
          <p:cNvPr id="2" name="Picture 1">
            <a:extLst>
              <a:ext uri="{FF2B5EF4-FFF2-40B4-BE49-F238E27FC236}">
                <a16:creationId xmlns:a16="http://schemas.microsoft.com/office/drawing/2014/main" id="{5CA5EDB0-126D-4151-BAEA-93F96A755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255" y="152400"/>
            <a:ext cx="684945" cy="914400"/>
          </a:xfrm>
          <a:prstGeom prst="rect">
            <a:avLst/>
          </a:prstGeom>
        </p:spPr>
      </p:pic>
    </p:spTree>
    <p:extLst>
      <p:ext uri="{BB962C8B-B14F-4D97-AF65-F5344CB8AC3E}">
        <p14:creationId xmlns:p14="http://schemas.microsoft.com/office/powerpoint/2010/main" val="585329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1943100" y="228600"/>
            <a:ext cx="5257800" cy="6858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723900" y="1143000"/>
            <a:ext cx="7696200" cy="49530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Solomon’s pre exilic temple (Kings and Chronicles)</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Zerubbabel’s post exilic temple (Ezra 1-6; John 2:20)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Antichrist's temple (Dan 9:27; Matt 24:15; 2 </a:t>
            </a:r>
            <a:r>
              <a:rPr lang="en-US" altLang="en-US" sz="3200" dirty="0" err="1">
                <a:solidFill>
                  <a:srgbClr val="FFFFFF"/>
                </a:solidFill>
                <a:latin typeface="Calibri" panose="020F0502020204030204" pitchFamily="34" charset="0"/>
              </a:rPr>
              <a:t>Thess</a:t>
            </a:r>
            <a:r>
              <a:rPr lang="en-US" altLang="en-US" sz="3200" dirty="0">
                <a:solidFill>
                  <a:srgbClr val="FFFFFF"/>
                </a:solidFill>
                <a:latin typeface="Calibri" panose="020F0502020204030204" pitchFamily="34" charset="0"/>
              </a:rPr>
              <a:t> 2:4;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 Millennial temple (</a:t>
            </a:r>
            <a:r>
              <a:rPr lang="en-US" altLang="en-US" sz="3200" dirty="0" err="1">
                <a:solidFill>
                  <a:srgbClr val="FFFFFF"/>
                </a:solidFill>
                <a:latin typeface="Calibri" panose="020F0502020204030204" pitchFamily="34" charset="0"/>
              </a:rPr>
              <a:t>Ezek</a:t>
            </a:r>
            <a:r>
              <a:rPr lang="en-US" altLang="en-US" sz="3200" dirty="0">
                <a:solidFill>
                  <a:srgbClr val="FFFFFF"/>
                </a:solidFill>
                <a:latin typeface="Calibri" panose="020F0502020204030204" pitchFamily="34" charset="0"/>
              </a:rPr>
              <a:t> 40-48)</a:t>
            </a:r>
          </a:p>
        </p:txBody>
      </p:sp>
    </p:spTree>
    <p:extLst>
      <p:ext uri="{BB962C8B-B14F-4D97-AF65-F5344CB8AC3E}">
        <p14:creationId xmlns:p14="http://schemas.microsoft.com/office/powerpoint/2010/main" val="1843885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1943100" y="228600"/>
            <a:ext cx="5257800" cy="6858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723900" y="1143000"/>
            <a:ext cx="7696200" cy="49530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Solomon’s pre exilic temple (Kings and Chronicles)</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Zerubbabel’s post exilic temple (Ezra 1-6; John 2:20)</a:t>
            </a:r>
          </a:p>
          <a:p>
            <a:pPr marL="457200" indent="-457200" fontAlgn="base">
              <a:spcBef>
                <a:spcPts val="0"/>
              </a:spcBef>
              <a:spcAft>
                <a:spcPts val="2400"/>
              </a:spcAft>
              <a:buClr>
                <a:srgbClr val="FF99FF"/>
              </a:buClr>
              <a:buFont typeface="Arial" panose="020B0604020202020204" pitchFamily="34" charset="0"/>
              <a:buAutoNum type="alphaUcPeriod"/>
            </a:pPr>
            <a:r>
              <a:rPr lang="en-US" altLang="en-US" sz="3200" dirty="0">
                <a:solidFill>
                  <a:srgbClr val="FFFFFF"/>
                </a:solidFill>
                <a:latin typeface="Calibri" panose="020F0502020204030204" pitchFamily="34" charset="0"/>
              </a:rPr>
              <a:t>Antichrist's temple (Dan 9:27; Matt 24:15; 2 </a:t>
            </a:r>
            <a:r>
              <a:rPr lang="en-US" altLang="en-US" sz="3200" dirty="0" err="1">
                <a:solidFill>
                  <a:srgbClr val="FFFFFF"/>
                </a:solidFill>
                <a:latin typeface="Calibri" panose="020F0502020204030204" pitchFamily="34" charset="0"/>
              </a:rPr>
              <a:t>Thess</a:t>
            </a:r>
            <a:r>
              <a:rPr lang="en-US" altLang="en-US" sz="3200" dirty="0">
                <a:solidFill>
                  <a:srgbClr val="FFFFFF"/>
                </a:solidFill>
                <a:latin typeface="Calibri" panose="020F0502020204030204" pitchFamily="34" charset="0"/>
              </a:rPr>
              <a:t> 2:4;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 </a:t>
            </a:r>
            <a:r>
              <a:rPr lang="en-US" altLang="en-US" sz="3200" b="1" u="sng" dirty="0">
                <a:solidFill>
                  <a:srgbClr val="FFFFCC"/>
                </a:solidFill>
                <a:latin typeface="Calibri" panose="020F0502020204030204" pitchFamily="34" charset="0"/>
              </a:rPr>
              <a:t>Millennial temple (</a:t>
            </a:r>
            <a:r>
              <a:rPr lang="en-US" altLang="en-US" sz="3200" b="1" u="sng" dirty="0" err="1">
                <a:solidFill>
                  <a:srgbClr val="FFFFCC"/>
                </a:solidFill>
                <a:latin typeface="Calibri" panose="020F0502020204030204" pitchFamily="34" charset="0"/>
              </a:rPr>
              <a:t>Ezek</a:t>
            </a:r>
            <a:r>
              <a:rPr lang="en-US" altLang="en-US" sz="3200" b="1" u="sng" dirty="0">
                <a:solidFill>
                  <a:srgbClr val="FFFFCC"/>
                </a:solidFill>
                <a:latin typeface="Calibri" panose="020F0502020204030204" pitchFamily="34" charset="0"/>
              </a:rPr>
              <a:t> 40-48)</a:t>
            </a:r>
          </a:p>
        </p:txBody>
      </p:sp>
    </p:spTree>
    <p:extLst>
      <p:ext uri="{BB962C8B-B14F-4D97-AF65-F5344CB8AC3E}">
        <p14:creationId xmlns:p14="http://schemas.microsoft.com/office/powerpoint/2010/main" val="2603538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301" y="457200"/>
            <a:ext cx="7821399" cy="5943600"/>
          </a:xfrm>
          <a:prstGeom prst="rect">
            <a:avLst/>
          </a:prstGeom>
        </p:spPr>
      </p:pic>
    </p:spTree>
    <p:extLst>
      <p:ext uri="{BB962C8B-B14F-4D97-AF65-F5344CB8AC3E}">
        <p14:creationId xmlns:p14="http://schemas.microsoft.com/office/powerpoint/2010/main" val="3461276930"/>
      </p:ext>
    </p:extLst>
  </p:cSld>
  <p:clrMapOvr>
    <a:masterClrMapping/>
  </p:clrMapOvr>
  <mc:AlternateContent xmlns:mc="http://schemas.openxmlformats.org/markup-compatibility/2006" xmlns:p14="http://schemas.microsoft.com/office/powerpoint/2010/main">
    <mc:Choice Requires="p14">
      <p:transition p14:dur="0" advTm="40141"/>
    </mc:Choice>
    <mc:Fallback xmlns="">
      <p:transition advTm="40141"/>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a:extLst>
              <a:ext uri="{FF2B5EF4-FFF2-40B4-BE49-F238E27FC236}">
                <a16:creationId xmlns:a16="http://schemas.microsoft.com/office/drawing/2014/main" id="{070BA06A-50C7-40C3-9335-0FF35FE4003B}"/>
              </a:ext>
            </a:extLst>
          </p:cNvPr>
          <p:cNvSpPr>
            <a:spLocks noGrp="1" noChangeArrowheads="1"/>
          </p:cNvSpPr>
          <p:nvPr>
            <p:ph type="title"/>
          </p:nvPr>
        </p:nvSpPr>
        <p:spPr>
          <a:xfrm>
            <a:off x="381000" y="228600"/>
            <a:ext cx="8382000" cy="8382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6 Prophecies WILL BE fulfilled V.24c</a:t>
            </a:r>
          </a:p>
        </p:txBody>
      </p:sp>
      <p:sp>
        <p:nvSpPr>
          <p:cNvPr id="13318" name="Rectangle 3">
            <a:extLst>
              <a:ext uri="{FF2B5EF4-FFF2-40B4-BE49-F238E27FC236}">
                <a16:creationId xmlns:a16="http://schemas.microsoft.com/office/drawing/2014/main" id="{5BCBE21D-F721-4061-838F-377D9DB26B4A}"/>
              </a:ext>
            </a:extLst>
          </p:cNvPr>
          <p:cNvSpPr>
            <a:spLocks noGrp="1" noChangeArrowheads="1"/>
          </p:cNvSpPr>
          <p:nvPr>
            <p:ph idx="1"/>
          </p:nvPr>
        </p:nvSpPr>
        <p:spPr>
          <a:xfrm>
            <a:off x="952500" y="1143000"/>
            <a:ext cx="7239000" cy="3962400"/>
          </a:xfrm>
        </p:spPr>
        <p:txBody>
          <a:bodyPr/>
          <a:lstStyle/>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finish transgression”</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an end of sin”</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atonement for iniquity”</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bring in everlasting righteousness”</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seal up vision and prophecy”</a:t>
            </a:r>
          </a:p>
          <a:p>
            <a:pPr marL="457200" lvl="1" indent="-457200" fontAlgn="base">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anoint the most holy place”</a:t>
            </a:r>
          </a:p>
        </p:txBody>
      </p:sp>
      <p:sp>
        <p:nvSpPr>
          <p:cNvPr id="13319" name="Text Box 4">
            <a:extLst>
              <a:ext uri="{FF2B5EF4-FFF2-40B4-BE49-F238E27FC236}">
                <a16:creationId xmlns:a16="http://schemas.microsoft.com/office/drawing/2014/main" id="{088071B1-480B-489F-9529-37FE89CC2373}"/>
              </a:ext>
            </a:extLst>
          </p:cNvPr>
          <p:cNvSpPr txBox="1">
            <a:spLocks noChangeArrowheads="1"/>
          </p:cNvSpPr>
          <p:nvPr/>
        </p:nvSpPr>
        <p:spPr bwMode="auto">
          <a:xfrm>
            <a:off x="876300" y="58674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2400" dirty="0">
                <a:solidFill>
                  <a:srgbClr val="FFFFFF"/>
                </a:solidFill>
                <a:latin typeface="Calibri" panose="020F0502020204030204" pitchFamily="34" charset="0"/>
              </a:rPr>
              <a:t>Arnold </a:t>
            </a:r>
            <a:r>
              <a:rPr lang="en-US" altLang="en-US" sz="2400" dirty="0" err="1">
                <a:solidFill>
                  <a:srgbClr val="FFFFFF"/>
                </a:solidFill>
                <a:latin typeface="Calibri" panose="020F0502020204030204" pitchFamily="34" charset="0"/>
              </a:rPr>
              <a:t>Fructenbaum</a:t>
            </a:r>
            <a:r>
              <a:rPr lang="en-US" altLang="en-US" sz="2400" dirty="0">
                <a:solidFill>
                  <a:srgbClr val="FFFFFF"/>
                </a:solidFill>
                <a:latin typeface="Calibri" panose="020F0502020204030204" pitchFamily="34" charset="0"/>
              </a:rPr>
              <a:t>, </a:t>
            </a:r>
            <a:r>
              <a:rPr lang="en-US" altLang="en-US" sz="2400" i="1" dirty="0">
                <a:solidFill>
                  <a:srgbClr val="FFFFFF"/>
                </a:solidFill>
                <a:latin typeface="Calibri" panose="020F0502020204030204" pitchFamily="34" charset="0"/>
              </a:rPr>
              <a:t>Footsteps of the Messiah, </a:t>
            </a:r>
            <a:r>
              <a:rPr lang="en-US" altLang="en-US" sz="2400" dirty="0">
                <a:solidFill>
                  <a:srgbClr val="FFFFFF"/>
                </a:solidFill>
                <a:latin typeface="Calibri" panose="020F0502020204030204" pitchFamily="34" charset="0"/>
              </a:rPr>
              <a:t>p.191-4</a:t>
            </a:r>
          </a:p>
        </p:txBody>
      </p:sp>
      <p:pic>
        <p:nvPicPr>
          <p:cNvPr id="2" name="Picture 1">
            <a:extLst>
              <a:ext uri="{FF2B5EF4-FFF2-40B4-BE49-F238E27FC236}">
                <a16:creationId xmlns:a16="http://schemas.microsoft.com/office/drawing/2014/main" id="{5CA5EDB0-126D-4151-BAEA-93F96A755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255" y="152400"/>
            <a:ext cx="684945" cy="914400"/>
          </a:xfrm>
          <a:prstGeom prst="rect">
            <a:avLst/>
          </a:prstGeom>
        </p:spPr>
      </p:pic>
    </p:spTree>
    <p:extLst>
      <p:ext uri="{BB962C8B-B14F-4D97-AF65-F5344CB8AC3E}">
        <p14:creationId xmlns:p14="http://schemas.microsoft.com/office/powerpoint/2010/main" val="2138142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7772400" cy="5257800"/>
          </a:xfrm>
        </p:spPr>
        <p:txBody>
          <a:bodyPr>
            <a:normAutofit fontScale="92500" lnSpcReduction="20000"/>
          </a:bodyPr>
          <a:lstStyle/>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10000"/>
              </a:lnSpc>
              <a:spcBef>
                <a:spcPts val="0"/>
              </a:spcBef>
              <a:spcAft>
                <a:spcPts val="600"/>
              </a:spcAft>
              <a:buClr>
                <a:srgbClr val="00FFFF"/>
              </a:buClr>
              <a:buFontTx/>
              <a:buAutoNum type="arabicPeriod"/>
            </a:pPr>
            <a:r>
              <a:rPr lang="en-US" alt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Gap between 483rd &amp; 484th year (26)</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endPar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1532665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title"/>
          </p:nvPr>
        </p:nvSpPr>
        <p:spPr>
          <a:xfrm>
            <a:off x="2438400" y="228600"/>
            <a:ext cx="4267200" cy="736600"/>
          </a:xfrm>
        </p:spPr>
        <p:txBody>
          <a:bodyPr>
            <a:normAutofit/>
          </a:bodyPr>
          <a:lstStyle/>
          <a:p>
            <a:pPr algn="ctr" eaLnBrk="1" hangingPunct="1"/>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rPr>
              <a:t>Synthetic Outline</a:t>
            </a:r>
          </a:p>
        </p:txBody>
      </p:sp>
      <p:sp>
        <p:nvSpPr>
          <p:cNvPr id="11271" name="Rectangle 7"/>
          <p:cNvSpPr>
            <a:spLocks noGrp="1" noChangeArrowheads="1"/>
          </p:cNvSpPr>
          <p:nvPr>
            <p:ph type="body" idx="1"/>
          </p:nvPr>
        </p:nvSpPr>
        <p:spPr>
          <a:xfrm>
            <a:off x="141288" y="1143000"/>
            <a:ext cx="8850312" cy="35814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effectLst>
                  <a:outerShdw blurRad="38100" dist="38100" dir="2700000" algn="tl">
                    <a:srgbClr val="000000">
                      <a:alpha val="43137"/>
                    </a:srgbClr>
                  </a:outerShdw>
                </a:effectLst>
              </a:rPr>
              <a:t>Historical (1-7):</a:t>
            </a:r>
          </a:p>
          <a:p>
            <a:pPr marL="457200" lvl="1" indent="0" eaLnBrk="1" hangingPunct="1">
              <a:spcBef>
                <a:spcPts val="0"/>
              </a:spcBef>
              <a:spcAft>
                <a:spcPts val="2400"/>
              </a:spcAft>
              <a:buFont typeface="Wingdings" pitchFamily="2" charset="2"/>
              <a:buNone/>
              <a:defRPr/>
            </a:pPr>
            <a:r>
              <a:rPr lang="en-US" sz="3400" dirty="0">
                <a:solidFill>
                  <a:schemeClr val="bg1"/>
                </a:solidFill>
                <a:effectLst>
                  <a:outerShdw blurRad="38100" dist="38100" dir="2700000" algn="tl">
                    <a:srgbClr val="000000">
                      <a:alpha val="43137"/>
                    </a:srgbClr>
                  </a:outerShdw>
                </a:effectLst>
              </a:rPr>
              <a:t>Daniel interprets, 3rd person, gentile nations</a:t>
            </a:r>
          </a:p>
          <a:p>
            <a:pPr marL="1027113" lvl="1" indent="-569913" eaLnBrk="1" hangingPunct="1">
              <a:spcBef>
                <a:spcPts val="0"/>
              </a:spcBef>
              <a:spcAft>
                <a:spcPts val="2400"/>
              </a:spcAft>
              <a:buClr>
                <a:srgbClr val="CC99FF"/>
              </a:buClr>
              <a:buSzPct val="100000"/>
              <a:buFont typeface="+mj-lt"/>
              <a:buAutoNum type="alphaUcPeriod"/>
              <a:defRPr/>
            </a:pPr>
            <a:r>
              <a:rPr lang="en-US" sz="3400" dirty="0">
                <a:solidFill>
                  <a:schemeClr val="bg1"/>
                </a:solidFill>
                <a:effectLst>
                  <a:outerShdw blurRad="38100" dist="38100" dir="2700000" algn="tl">
                    <a:srgbClr val="000000">
                      <a:alpha val="43137"/>
                    </a:srgbClr>
                  </a:outerShdw>
                </a:effectLst>
              </a:rPr>
              <a:t>Intro “Hebrew” (1)</a:t>
            </a:r>
          </a:p>
          <a:p>
            <a:pPr marL="1027113" lvl="1" indent="-569913">
              <a:spcBef>
                <a:spcPts val="0"/>
              </a:spcBef>
              <a:spcAft>
                <a:spcPts val="2400"/>
              </a:spcAft>
              <a:buClr>
                <a:srgbClr val="CC99FF"/>
              </a:buClr>
              <a:buSzPct val="100000"/>
              <a:buFont typeface="+mj-lt"/>
              <a:buAutoNum type="alphaUcPeriod"/>
              <a:defRPr/>
            </a:pPr>
            <a:r>
              <a:rPr lang="en-US" sz="3400" b="1" u="sng" dirty="0">
                <a:solidFill>
                  <a:srgbClr val="FFFFCC"/>
                </a:solidFill>
                <a:effectLst>
                  <a:outerShdw blurRad="38100" dist="38100" dir="2700000" algn="tl">
                    <a:srgbClr val="000000">
                      <a:alpha val="43137"/>
                    </a:srgbClr>
                  </a:outerShdw>
                </a:effectLst>
              </a:rPr>
              <a:t>Aramaic </a:t>
            </a:r>
            <a:r>
              <a:rPr lang="en-US" sz="3400" b="1" i="1" u="sng" dirty="0">
                <a:solidFill>
                  <a:srgbClr val="FFFFCC"/>
                </a:solidFill>
                <a:effectLst>
                  <a:outerShdw blurRad="38100" dist="38100" dir="2700000" algn="tl">
                    <a:srgbClr val="000000">
                      <a:alpha val="43137"/>
                    </a:srgbClr>
                  </a:outerShdw>
                </a:effectLst>
              </a:rPr>
              <a:t>chiasm</a:t>
            </a:r>
            <a:r>
              <a:rPr lang="en-US" sz="3400" b="1" u="sng" dirty="0">
                <a:solidFill>
                  <a:srgbClr val="FFFFCC"/>
                </a:solidFill>
                <a:effectLst>
                  <a:outerShdw blurRad="38100" dist="38100" dir="2700000" algn="tl">
                    <a:srgbClr val="000000">
                      <a:alpha val="43137"/>
                    </a:srgbClr>
                  </a:outerShdw>
                </a:effectLst>
              </a:rPr>
              <a:t> (2-7)</a:t>
            </a:r>
          </a:p>
        </p:txBody>
      </p:sp>
      <p:pic>
        <p:nvPicPr>
          <p:cNvPr id="23555"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3" y="5381625"/>
            <a:ext cx="3546475" cy="1371600"/>
          </a:xfrm>
          <a:prstGeom prst="rect">
            <a:avLst/>
          </a:prstGeom>
          <a:noFill/>
          <a:ln w="9525">
            <a:noFill/>
            <a:miter lim="800000"/>
            <a:headEnd/>
            <a:tailEnd/>
          </a:ln>
        </p:spPr>
      </p:pic>
    </p:spTree>
    <p:extLst>
      <p:ext uri="{BB962C8B-B14F-4D97-AF65-F5344CB8AC3E}">
        <p14:creationId xmlns:p14="http://schemas.microsoft.com/office/powerpoint/2010/main" val="3216165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97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9:25 (NASB)</a:t>
            </a:r>
          </a:p>
          <a:p>
            <a:pPr algn="just">
              <a:spcAft>
                <a:spcPts val="1000"/>
              </a:spcAft>
            </a:pPr>
            <a:r>
              <a:rPr lang="en-US" sz="4000" dirty="0">
                <a:solidFill>
                  <a:schemeClr val="bg1"/>
                </a:solidFill>
              </a:rPr>
              <a:t>So you are to know and discern </a:t>
            </a:r>
            <a:r>
              <a:rPr lang="en-US" sz="4000" i="1" dirty="0">
                <a:solidFill>
                  <a:schemeClr val="bg1"/>
                </a:solidFill>
              </a:rPr>
              <a:t>that</a:t>
            </a:r>
            <a:r>
              <a:rPr lang="en-US" sz="4000" dirty="0">
                <a:solidFill>
                  <a:schemeClr val="bg1"/>
                </a:solidFill>
              </a:rPr>
              <a:t> </a:t>
            </a:r>
            <a:r>
              <a:rPr lang="en-US" sz="4000" b="1" u="sng" dirty="0">
                <a:solidFill>
                  <a:srgbClr val="FFFFCC"/>
                </a:solidFill>
              </a:rPr>
              <a:t>from the issuing of a decree to restore and rebuild Jerusalem</a:t>
            </a:r>
            <a:r>
              <a:rPr lang="en-US" sz="4000" dirty="0">
                <a:solidFill>
                  <a:schemeClr val="bg1"/>
                </a:solidFill>
              </a:rPr>
              <a:t> until Messiah the Prince </a:t>
            </a:r>
            <a:r>
              <a:rPr lang="en-US" sz="4000" i="1" dirty="0">
                <a:solidFill>
                  <a:schemeClr val="bg1"/>
                </a:solidFill>
              </a:rPr>
              <a:t>there will be</a:t>
            </a:r>
            <a:r>
              <a:rPr lang="en-US" sz="4000" dirty="0">
                <a:solidFill>
                  <a:schemeClr val="bg1"/>
                </a:solidFill>
              </a:rPr>
              <a:t> seven weeks and sixty-two weeks; it will be built again, with plaza and moat, even in times of distress.</a:t>
            </a:r>
          </a:p>
        </p:txBody>
      </p:sp>
    </p:spTree>
    <p:extLst>
      <p:ext uri="{BB962C8B-B14F-4D97-AF65-F5344CB8AC3E}">
        <p14:creationId xmlns:p14="http://schemas.microsoft.com/office/powerpoint/2010/main" val="3745608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7" name="Picture 2" descr="http://www.softwareag.com/blog/reality_check/wp-content/uploads/2013/06/Stopwatch_02.png">
            <a:extLst>
              <a:ext uri="{FF2B5EF4-FFF2-40B4-BE49-F238E27FC236}">
                <a16:creationId xmlns:a16="http://schemas.microsoft.com/office/drawing/2014/main" id="{C7C5DE47-7CF2-4520-A143-4BC486477B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1026">
            <a:extLst>
              <a:ext uri="{FF2B5EF4-FFF2-40B4-BE49-F238E27FC236}">
                <a16:creationId xmlns:a16="http://schemas.microsoft.com/office/drawing/2014/main" id="{E40BB7DF-2223-4710-BDEF-00B57E4CFC10}"/>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PROPHECY BEGINS WITH DECREE</a:t>
            </a:r>
          </a:p>
        </p:txBody>
      </p:sp>
      <p:sp>
        <p:nvSpPr>
          <p:cNvPr id="15366" name="Rectangle 1027">
            <a:extLst>
              <a:ext uri="{FF2B5EF4-FFF2-40B4-BE49-F238E27FC236}">
                <a16:creationId xmlns:a16="http://schemas.microsoft.com/office/drawing/2014/main" id="{91595119-7637-420A-91F1-B03F67E95615}"/>
              </a:ext>
            </a:extLst>
          </p:cNvPr>
          <p:cNvSpPr>
            <a:spLocks noGrp="1" noChangeArrowheads="1"/>
          </p:cNvSpPr>
          <p:nvPr>
            <p:ph idx="1"/>
          </p:nvPr>
        </p:nvSpPr>
        <p:spPr>
          <a:xfrm>
            <a:off x="1066800" y="1143000"/>
            <a:ext cx="7010400" cy="5410200"/>
          </a:xfrm>
        </p:spPr>
        <p:txBody>
          <a:bodyPr>
            <a:normAutofit/>
          </a:bodyPr>
          <a:lstStyle/>
          <a:p>
            <a:pPr marL="457200" indent="-457200" fontAlgn="base">
              <a:lnSpc>
                <a:spcPct val="100000"/>
              </a:lnSpc>
              <a:spcBef>
                <a:spcPts val="0"/>
              </a:spcBef>
              <a:spcAft>
                <a:spcPts val="600"/>
              </a:spcAft>
              <a:buClr>
                <a:srgbClr val="FF99FF"/>
              </a:buClr>
              <a:buAutoNum type="alphaUcPeriod"/>
            </a:pPr>
            <a:r>
              <a:rPr lang="en-US" altLang="en-US" sz="3200" dirty="0">
                <a:solidFill>
                  <a:srgbClr val="FFFFFF"/>
                </a:solidFill>
                <a:latin typeface="Calibri" panose="020F0502020204030204" pitchFamily="34" charset="0"/>
              </a:rPr>
              <a:t>Decree to rebuild Jerusalem</a:t>
            </a:r>
          </a:p>
          <a:p>
            <a:pPr marL="457200" indent="-457200" fontAlgn="base">
              <a:lnSpc>
                <a:spcPct val="100000"/>
              </a:lnSpc>
              <a:spcBef>
                <a:spcPts val="0"/>
              </a:spcBef>
              <a:spcAft>
                <a:spcPts val="600"/>
              </a:spcAft>
              <a:buClr>
                <a:srgbClr val="FF99FF"/>
              </a:buClr>
              <a:buAutoNum type="alphaUcPeriod"/>
            </a:pPr>
            <a:r>
              <a:rPr lang="en-US" altLang="en-US" sz="3200" dirty="0">
                <a:solidFill>
                  <a:srgbClr val="FFFFFF"/>
                </a:solidFill>
                <a:latin typeface="Calibri" panose="020F0502020204030204" pitchFamily="34" charset="0"/>
              </a:rPr>
              <a:t>Not the decrees involving the temple </a:t>
            </a:r>
          </a:p>
          <a:p>
            <a:pPr marL="914400" lvl="1" indent="-457200" fontAlgn="base">
              <a:lnSpc>
                <a:spcPct val="100000"/>
              </a:lnSpc>
              <a:spcBef>
                <a:spcPts val="0"/>
              </a:spcBef>
              <a:spcAft>
                <a:spcPts val="600"/>
              </a:spcAft>
              <a:buClr>
                <a:srgbClr val="00FFFF"/>
              </a:buClr>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Cyrus 538 BC (Ezra 1:1-4; 6:1-5)</a:t>
            </a:r>
          </a:p>
          <a:p>
            <a:pPr marL="914400" lvl="1" indent="-457200" fontAlgn="base">
              <a:lnSpc>
                <a:spcPct val="100000"/>
              </a:lnSpc>
              <a:spcBef>
                <a:spcPts val="0"/>
              </a:spcBef>
              <a:spcAft>
                <a:spcPts val="600"/>
              </a:spcAft>
              <a:buClr>
                <a:srgbClr val="00FFFF"/>
              </a:buClr>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Darius 520 BC (Ezra 6:6-12)</a:t>
            </a:r>
          </a:p>
          <a:p>
            <a:pPr marL="914400" lvl="1" indent="-457200" fontAlgn="base">
              <a:lnSpc>
                <a:spcPct val="100000"/>
              </a:lnSpc>
              <a:spcBef>
                <a:spcPts val="0"/>
              </a:spcBef>
              <a:spcAft>
                <a:spcPts val="600"/>
              </a:spcAft>
              <a:buClr>
                <a:srgbClr val="00FFFF"/>
              </a:buClr>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Artaxerxes 458 BC (Ezra 7:11-16)</a:t>
            </a:r>
          </a:p>
          <a:p>
            <a:pPr marL="457200" indent="-457200" fontAlgn="base">
              <a:lnSpc>
                <a:spcPct val="100000"/>
              </a:lnSpc>
              <a:spcBef>
                <a:spcPts val="0"/>
              </a:spcBef>
              <a:spcAft>
                <a:spcPts val="600"/>
              </a:spcAft>
              <a:buClr>
                <a:srgbClr val="FF99FF"/>
              </a:buClr>
              <a:buFont typeface="Arial" panose="020B0604020202020204" pitchFamily="34" charset="0"/>
              <a:buAutoNum type="alphaUcPeriod"/>
            </a:pPr>
            <a:r>
              <a:rPr lang="en-US" altLang="en-US" sz="3200" dirty="0">
                <a:solidFill>
                  <a:srgbClr val="FFFFFF"/>
                </a:solidFill>
                <a:latin typeface="Calibri" panose="020F0502020204030204" pitchFamily="34" charset="0"/>
              </a:rPr>
              <a:t>Decree of Artaxerxes (Neh. 1-2)</a:t>
            </a:r>
          </a:p>
          <a:p>
            <a:pPr marL="914400" lvl="1" indent="-457200" fontAlgn="base">
              <a:lnSpc>
                <a:spcPct val="100000"/>
              </a:lnSpc>
              <a:spcBef>
                <a:spcPts val="0"/>
              </a:spcBef>
              <a:spcAft>
                <a:spcPts val="600"/>
              </a:spcAft>
              <a:buClr>
                <a:srgbClr val="00FFFF"/>
              </a:buClr>
              <a:buFont typeface="Arial" panose="020B0604020202020204" pitchFamily="34" charset="0"/>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Nehemiah 2: 3, 5, 8</a:t>
            </a:r>
          </a:p>
          <a:p>
            <a:pPr marL="914400" lvl="1" indent="-457200" fontAlgn="base">
              <a:lnSpc>
                <a:spcPct val="100000"/>
              </a:lnSpc>
              <a:spcBef>
                <a:spcPts val="0"/>
              </a:spcBef>
              <a:spcAft>
                <a:spcPts val="600"/>
              </a:spcAft>
              <a:buClr>
                <a:srgbClr val="00FFFF"/>
              </a:buClr>
              <a:buFont typeface="Arial" panose="020B0604020202020204" pitchFamily="34" charset="0"/>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Distress (Daniel 9:25)</a:t>
            </a:r>
          </a:p>
          <a:p>
            <a:pPr marL="914400" lvl="1" indent="-457200" fontAlgn="base">
              <a:lnSpc>
                <a:spcPct val="100000"/>
              </a:lnSpc>
              <a:spcBef>
                <a:spcPts val="0"/>
              </a:spcBef>
              <a:spcAft>
                <a:spcPts val="600"/>
              </a:spcAft>
              <a:buClr>
                <a:srgbClr val="00FFFF"/>
              </a:buClr>
              <a:buFont typeface="Arial" panose="020B0604020202020204" pitchFamily="34" charset="0"/>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(Neh.2:1)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97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9:25 (NASB)</a:t>
            </a:r>
          </a:p>
          <a:p>
            <a:pPr algn="just">
              <a:spcAft>
                <a:spcPts val="1000"/>
              </a:spcAft>
            </a:pPr>
            <a:r>
              <a:rPr lang="en-US" sz="4000" dirty="0">
                <a:solidFill>
                  <a:schemeClr val="bg1"/>
                </a:solidFill>
              </a:rPr>
              <a:t>So you are to know and discern </a:t>
            </a:r>
            <a:r>
              <a:rPr lang="en-US" sz="4000" i="1" dirty="0">
                <a:solidFill>
                  <a:schemeClr val="bg1"/>
                </a:solidFill>
              </a:rPr>
              <a:t>that</a:t>
            </a:r>
            <a:r>
              <a:rPr lang="en-US" sz="4000" dirty="0">
                <a:solidFill>
                  <a:schemeClr val="bg1"/>
                </a:solidFill>
              </a:rPr>
              <a:t> from the issuing of a decree to restore and rebuild Jerusalem until Messiah the Prince </a:t>
            </a:r>
            <a:r>
              <a:rPr lang="en-US" sz="4000" i="1" dirty="0">
                <a:solidFill>
                  <a:schemeClr val="bg1"/>
                </a:solidFill>
              </a:rPr>
              <a:t>there will be</a:t>
            </a:r>
            <a:r>
              <a:rPr lang="en-US" sz="4000" dirty="0">
                <a:solidFill>
                  <a:schemeClr val="bg1"/>
                </a:solidFill>
              </a:rPr>
              <a:t> seven weeks and sixty-two weeks; </a:t>
            </a:r>
            <a:r>
              <a:rPr lang="en-US" sz="4000" b="1" u="sng" dirty="0">
                <a:solidFill>
                  <a:srgbClr val="FFFFCC"/>
                </a:solidFill>
              </a:rPr>
              <a:t>it will be built again, with plaza and moat, even in times of distress</a:t>
            </a:r>
            <a:r>
              <a:rPr lang="en-US" sz="4000" dirty="0">
                <a:solidFill>
                  <a:schemeClr val="bg1"/>
                </a:solidFill>
              </a:rPr>
              <a:t>.</a:t>
            </a:r>
          </a:p>
        </p:txBody>
      </p:sp>
    </p:spTree>
    <p:extLst>
      <p:ext uri="{BB962C8B-B14F-4D97-AF65-F5344CB8AC3E}">
        <p14:creationId xmlns:p14="http://schemas.microsoft.com/office/powerpoint/2010/main" val="4041539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Jewish-Calendar">
            <a:extLst>
              <a:ext uri="{FF2B5EF4-FFF2-40B4-BE49-F238E27FC236}">
                <a16:creationId xmlns:a16="http://schemas.microsoft.com/office/drawing/2014/main" id="{FF51B79F-C6F3-4AB5-AC2A-D1972ED7C74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0988" y="925513"/>
            <a:ext cx="8582025"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2047" y="228600"/>
            <a:ext cx="8659906" cy="6400800"/>
          </a:xfrm>
          <a:prstGeom prst="rect">
            <a:avLst/>
          </a:prstGeom>
        </p:spPr>
      </p:pic>
    </p:spTree>
    <p:extLst>
      <p:ext uri="{BB962C8B-B14F-4D97-AF65-F5344CB8AC3E}">
        <p14:creationId xmlns:p14="http://schemas.microsoft.com/office/powerpoint/2010/main" val="26144668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7772400" cy="5257800"/>
          </a:xfrm>
        </p:spPr>
        <p:txBody>
          <a:bodyPr>
            <a:normAutofit fontScale="92500" lnSpcReduction="20000"/>
          </a:bodyPr>
          <a:lstStyle/>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10000"/>
              </a:lnSpc>
              <a:spcBef>
                <a:spcPts val="0"/>
              </a:spcBef>
              <a:spcAft>
                <a:spcPts val="600"/>
              </a:spcAft>
              <a:buClr>
                <a:srgbClr val="00FFFF"/>
              </a:buClr>
              <a:buFontTx/>
              <a:buAutoNum type="arabicPeriod"/>
            </a:pPr>
            <a:r>
              <a:rPr lang="en-US" alt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Gap between 483rd &amp; 484th year (26)</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endPar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14853559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97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9:25 (NASB)</a:t>
            </a:r>
          </a:p>
          <a:p>
            <a:pPr algn="just">
              <a:spcAft>
                <a:spcPts val="1000"/>
              </a:spcAft>
            </a:pPr>
            <a:r>
              <a:rPr lang="en-US" sz="4000" dirty="0">
                <a:solidFill>
                  <a:schemeClr val="bg1"/>
                </a:solidFill>
              </a:rPr>
              <a:t>So you are to know and discern </a:t>
            </a:r>
            <a:r>
              <a:rPr lang="en-US" sz="4000" i="1" dirty="0">
                <a:solidFill>
                  <a:schemeClr val="bg1"/>
                </a:solidFill>
              </a:rPr>
              <a:t>that</a:t>
            </a:r>
            <a:r>
              <a:rPr lang="en-US" sz="4000" dirty="0">
                <a:solidFill>
                  <a:schemeClr val="bg1"/>
                </a:solidFill>
              </a:rPr>
              <a:t> from the issuing of a decree to restore and rebuild Jerusalem </a:t>
            </a:r>
            <a:r>
              <a:rPr lang="en-US" sz="4000" b="1" u="sng" dirty="0">
                <a:solidFill>
                  <a:srgbClr val="FFFFCC"/>
                </a:solidFill>
              </a:rPr>
              <a:t>until Messiah the Prince there will be seven weeks and sixty-two weeks</a:t>
            </a:r>
            <a:r>
              <a:rPr lang="en-US" sz="4000" dirty="0">
                <a:solidFill>
                  <a:schemeClr val="bg1"/>
                </a:solidFill>
              </a:rPr>
              <a:t>; it will be built again, with plaza and moat, even in times of distress.</a:t>
            </a:r>
          </a:p>
        </p:txBody>
      </p:sp>
    </p:spTree>
    <p:extLst>
      <p:ext uri="{BB962C8B-B14F-4D97-AF65-F5344CB8AC3E}">
        <p14:creationId xmlns:p14="http://schemas.microsoft.com/office/powerpoint/2010/main" val="1529899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D767EF-E8D6-4208-8609-5A50EF579A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054070"/>
            <a:ext cx="8686800" cy="4749860"/>
          </a:xfrm>
          <a:prstGeom prst="rect">
            <a:avLst/>
          </a:prstGeom>
          <a:solidFill>
            <a:schemeClr val="tx1"/>
          </a:solid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C62786-BF8D-4B3C-BC66-0B953B4E9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8071" y="633741"/>
            <a:ext cx="8327858" cy="55905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573088" lvl="1" indent="-569913">
              <a:spcBef>
                <a:spcPts val="0"/>
              </a:spcBef>
              <a:spcAft>
                <a:spcPts val="2400"/>
              </a:spcAft>
              <a:buClr>
                <a:srgbClr val="CC99FF"/>
              </a:buClr>
              <a:buSzPct val="100000"/>
              <a:buFont typeface="+mj-lt"/>
              <a:buAutoNum type="alphaUcPeriod" startAt="2"/>
              <a:defRPr/>
            </a:pPr>
            <a:r>
              <a:rPr lang="en-US" sz="3400" dirty="0">
                <a:solidFill>
                  <a:schemeClr val="bg1"/>
                </a:solidFill>
                <a:effectLst>
                  <a:outerShdw blurRad="38100" dist="38100" dir="2700000" algn="tl">
                    <a:srgbClr val="000000">
                      <a:alpha val="43137"/>
                    </a:srgbClr>
                  </a:outerShdw>
                </a:effectLst>
              </a:rPr>
              <a:t>Chiasm “Aramaic” ( 2-7)</a:t>
            </a:r>
          </a:p>
          <a:p>
            <a:pPr marL="533400" indent="-533400" eaLnBrk="1" hangingPunct="1">
              <a:lnSpc>
                <a:spcPct val="100000"/>
              </a:lnSpc>
              <a:buFont typeface="Wingdings" pitchFamily="2" charset="2"/>
              <a:buNone/>
            </a:pPr>
            <a:r>
              <a:rPr lang="en-US" sz="3200" dirty="0">
                <a:solidFill>
                  <a:schemeClr val="bg1"/>
                </a:solidFill>
                <a:effectLst>
                  <a:outerShdw blurRad="38100" dist="38100" dir="2700000" algn="tl">
                    <a:srgbClr val="000000">
                      <a:alpha val="43137"/>
                    </a:srgbClr>
                  </a:outerShdw>
                </a:effectLst>
              </a:rPr>
              <a:t>1. Gentile History (2)</a:t>
            </a:r>
          </a:p>
          <a:p>
            <a:pPr marL="457200" lvl="1" indent="-457200" eaLnBrk="1" hangingPunct="1">
              <a:lnSpc>
                <a:spcPct val="100000"/>
              </a:lnSpc>
              <a:buFont typeface="Wingdings" pitchFamily="2" charset="2"/>
              <a:buNone/>
            </a:pPr>
            <a:r>
              <a:rPr lang="en-US" sz="3200" dirty="0">
                <a:solidFill>
                  <a:schemeClr val="bg1"/>
                </a:solidFill>
                <a:effectLst>
                  <a:outerShdw blurRad="38100" dist="38100" dir="2700000" algn="tl">
                    <a:srgbClr val="000000">
                      <a:alpha val="43137"/>
                    </a:srgbClr>
                  </a:outerShdw>
                </a:effectLst>
              </a:rPr>
              <a:t>	2. Protection (3)</a:t>
            </a:r>
          </a:p>
          <a:p>
            <a:pPr marL="1371600" lvl="2" indent="-457200" eaLnBrk="1" hangingPunct="1">
              <a:lnSpc>
                <a:spcPct val="100000"/>
              </a:lnSpc>
              <a:buFont typeface="Wingdings" pitchFamily="2" charset="2"/>
              <a:buNone/>
            </a:pPr>
            <a:r>
              <a:rPr lang="en-US" sz="3200" dirty="0">
                <a:solidFill>
                  <a:schemeClr val="bg1"/>
                </a:solidFill>
                <a:effectLst>
                  <a:outerShdw blurRad="38100" dist="38100" dir="2700000" algn="tl">
                    <a:srgbClr val="000000">
                      <a:alpha val="43137"/>
                    </a:srgbClr>
                  </a:outerShdw>
                </a:effectLst>
              </a:rPr>
              <a:t>3. Revelation to a gentile king (4)</a:t>
            </a:r>
          </a:p>
          <a:p>
            <a:pPr marL="1371600" lvl="2" indent="-457200" eaLnBrk="1" hangingPunct="1">
              <a:lnSpc>
                <a:spcPct val="100000"/>
              </a:lnSpc>
              <a:buFont typeface="Wingdings" pitchFamily="2" charset="2"/>
              <a:buNone/>
            </a:pPr>
            <a:r>
              <a:rPr lang="en-US" sz="3200" dirty="0">
                <a:solidFill>
                  <a:schemeClr val="bg1"/>
                </a:solidFill>
                <a:effectLst>
                  <a:outerShdw blurRad="38100" dist="38100" dir="2700000" algn="tl">
                    <a:srgbClr val="000000">
                      <a:alpha val="43137"/>
                    </a:srgbClr>
                  </a:outerShdw>
                </a:effectLst>
              </a:rPr>
              <a:t>3. Revelation to a gentile king (5)</a:t>
            </a:r>
          </a:p>
          <a:p>
            <a:pPr marL="457200" lvl="1" indent="-457200" eaLnBrk="1" hangingPunct="1">
              <a:lnSpc>
                <a:spcPct val="100000"/>
              </a:lnSpc>
              <a:buFont typeface="Wingdings" pitchFamily="2" charset="2"/>
              <a:buNone/>
            </a:pPr>
            <a:r>
              <a:rPr lang="en-US" sz="3200" dirty="0">
                <a:solidFill>
                  <a:schemeClr val="bg1"/>
                </a:solidFill>
                <a:effectLst>
                  <a:outerShdw blurRad="38100" dist="38100" dir="2700000" algn="tl">
                    <a:srgbClr val="000000">
                      <a:alpha val="43137"/>
                    </a:srgbClr>
                  </a:outerShdw>
                </a:effectLst>
              </a:rPr>
              <a:t>	2. Protection (6)</a:t>
            </a:r>
          </a:p>
          <a:p>
            <a:pPr marL="533400" indent="-533400" eaLnBrk="1" hangingPunct="1">
              <a:lnSpc>
                <a:spcPct val="100000"/>
              </a:lnSpc>
              <a:buFont typeface="Wingdings" pitchFamily="2" charset="2"/>
              <a:buNone/>
            </a:pPr>
            <a:r>
              <a:rPr lang="en-US" sz="3200" dirty="0">
                <a:solidFill>
                  <a:schemeClr val="bg1"/>
                </a:solidFill>
                <a:effectLst>
                  <a:outerShdw blurRad="38100" dist="38100" dir="2700000" algn="tl">
                    <a:srgbClr val="000000">
                      <a:alpha val="43137"/>
                    </a:srgbClr>
                  </a:outerShdw>
                </a:effectLst>
              </a:rPr>
              <a:t>1. Gentile history (7)</a:t>
            </a:r>
          </a:p>
          <a:p>
            <a:pPr marL="533400" indent="-533400" eaLnBrk="1" hangingPunct="1">
              <a:lnSpc>
                <a:spcPct val="90000"/>
              </a:lnSpc>
              <a:buFont typeface="Wingdings" pitchFamily="2" charset="2"/>
              <a:buNone/>
            </a:pPr>
            <a:endParaRPr lang="en-US" dirty="0">
              <a:effectLst>
                <a:outerShdw blurRad="38100" dist="38100" dir="2700000" algn="tl">
                  <a:srgbClr val="000000">
                    <a:alpha val="43137"/>
                  </a:srgbClr>
                </a:outerShdw>
              </a:effectLst>
            </a:endParaRPr>
          </a:p>
        </p:txBody>
      </p:sp>
      <p:grpSp>
        <p:nvGrpSpPr>
          <p:cNvPr id="25602" name="Group 2"/>
          <p:cNvGrpSpPr>
            <a:grpSpLocks/>
          </p:cNvGrpSpPr>
          <p:nvPr/>
        </p:nvGrpSpPr>
        <p:grpSpPr bwMode="auto">
          <a:xfrm>
            <a:off x="457200" y="2590800"/>
            <a:ext cx="1752600" cy="2971800"/>
            <a:chOff x="672" y="1152"/>
            <a:chExt cx="1104" cy="2400"/>
          </a:xfrm>
        </p:grpSpPr>
        <p:sp>
          <p:nvSpPr>
            <p:cNvPr id="25605" name="Line 3"/>
            <p:cNvSpPr>
              <a:spLocks noChangeShapeType="1"/>
            </p:cNvSpPr>
            <p:nvPr/>
          </p:nvSpPr>
          <p:spPr bwMode="auto">
            <a:xfrm>
              <a:off x="720" y="1152"/>
              <a:ext cx="1056" cy="2352"/>
            </a:xfrm>
            <a:prstGeom prst="line">
              <a:avLst/>
            </a:prstGeom>
            <a:noFill/>
            <a:ln w="76200">
              <a:solidFill>
                <a:srgbClr val="FFFFCC"/>
              </a:solidFill>
              <a:round/>
              <a:headEnd/>
              <a:tailEnd/>
            </a:ln>
          </p:spPr>
          <p:txBody>
            <a:bodyPr/>
            <a:lstStyle/>
            <a:p>
              <a:endParaRPr lang="en-US">
                <a:effectLst>
                  <a:outerShdw blurRad="38100" dist="38100" dir="2700000" algn="tl">
                    <a:srgbClr val="000000">
                      <a:alpha val="43137"/>
                    </a:srgbClr>
                  </a:outerShdw>
                </a:effectLst>
              </a:endParaRPr>
            </a:p>
          </p:txBody>
        </p:sp>
        <p:sp>
          <p:nvSpPr>
            <p:cNvPr id="25606" name="Line 4"/>
            <p:cNvSpPr>
              <a:spLocks noChangeShapeType="1"/>
            </p:cNvSpPr>
            <p:nvPr/>
          </p:nvSpPr>
          <p:spPr bwMode="auto">
            <a:xfrm flipH="1">
              <a:off x="672" y="1200"/>
              <a:ext cx="1056" cy="2352"/>
            </a:xfrm>
            <a:prstGeom prst="line">
              <a:avLst/>
            </a:prstGeom>
            <a:noFill/>
            <a:ln w="76200">
              <a:solidFill>
                <a:srgbClr val="FFFFCC"/>
              </a:solidFill>
              <a:round/>
              <a:headEnd/>
              <a:tailEnd/>
            </a:ln>
          </p:spPr>
          <p:txBody>
            <a:bodyPr/>
            <a:lstStyle/>
            <a:p>
              <a:endParaRPr lang="en-US">
                <a:effectLst>
                  <a:outerShdw blurRad="38100" dist="38100" dir="2700000" algn="tl">
                    <a:srgbClr val="000000">
                      <a:alpha val="43137"/>
                    </a:srgbClr>
                  </a:outerShdw>
                </a:effectLst>
              </a:endParaRPr>
            </a:p>
          </p:txBody>
        </p:sp>
      </p:grpSp>
      <p:pic>
        <p:nvPicPr>
          <p:cNvPr id="2560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5662613"/>
            <a:ext cx="2819400" cy="1090612"/>
          </a:xfrm>
          <a:prstGeom prst="rect">
            <a:avLst/>
          </a:prstGeom>
          <a:noFill/>
          <a:ln w="9525">
            <a:noFill/>
            <a:miter lim="800000"/>
            <a:headEnd/>
            <a:tailEnd/>
          </a:ln>
        </p:spPr>
      </p:pic>
      <p:sp>
        <p:nvSpPr>
          <p:cNvPr id="25604" name="Rectangle 6"/>
          <p:cNvSpPr>
            <a:spLocks noGrp="1" noChangeArrowheads="1"/>
          </p:cNvSpPr>
          <p:nvPr>
            <p:ph type="title"/>
          </p:nvPr>
        </p:nvSpPr>
        <p:spPr>
          <a:xfrm>
            <a:off x="2438400" y="228600"/>
            <a:ext cx="4267200" cy="1143000"/>
          </a:xfrm>
        </p:spPr>
        <p:txBody>
          <a:bodyPr>
            <a:normAutofit/>
          </a:bodyPr>
          <a:lstStyle/>
          <a:p>
            <a:pPr algn="ctr" eaLnBrk="1" hangingPunct="1"/>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rPr>
              <a:t>Synthetic Outline</a:t>
            </a:r>
          </a:p>
        </p:txBody>
      </p:sp>
    </p:spTree>
    <p:extLst>
      <p:ext uri="{BB962C8B-B14F-4D97-AF65-F5344CB8AC3E}">
        <p14:creationId xmlns:p14="http://schemas.microsoft.com/office/powerpoint/2010/main" val="28177751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a:extLst>
              <a:ext uri="{FF2B5EF4-FFF2-40B4-BE49-F238E27FC236}">
                <a16:creationId xmlns:a16="http://schemas.microsoft.com/office/drawing/2014/main" id="{0B609C96-9144-4526-B697-C6906CB0BF05}"/>
              </a:ext>
            </a:extLst>
          </p:cNvPr>
          <p:cNvSpPr>
            <a:spLocks noGrp="1" noChangeArrowheads="1"/>
          </p:cNvSpPr>
          <p:nvPr>
            <p:ph type="title"/>
          </p:nvPr>
        </p:nvSpPr>
        <p:spPr>
          <a:xfrm>
            <a:off x="533400" y="1143000"/>
            <a:ext cx="8077200" cy="2438400"/>
          </a:xfrm>
        </p:spPr>
        <p:txBody>
          <a:bodyPr/>
          <a:lstStyle/>
          <a:p>
            <a:pPr algn="just" eaLnBrk="1" hangingPunct="1"/>
            <a:r>
              <a:rPr lang="en-US" altLang="en-US" sz="3600" dirty="0">
                <a:solidFill>
                  <a:srgbClr val="FFFFFF"/>
                </a:solidFill>
              </a:rPr>
              <a:t>If the first 69 weeks were fulfilled literally then the remaining  week will be fulfilled literally.</a:t>
            </a:r>
          </a:p>
        </p:txBody>
      </p:sp>
      <p:pic>
        <p:nvPicPr>
          <p:cNvPr id="2" name="Picture 1">
            <a:extLst>
              <a:ext uri="{FF2B5EF4-FFF2-40B4-BE49-F238E27FC236}">
                <a16:creationId xmlns:a16="http://schemas.microsoft.com/office/drawing/2014/main" id="{B5126C01-C709-4D72-A883-FE11352BE0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5943" y="3352800"/>
            <a:ext cx="2432115" cy="27432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a:extLst>
              <a:ext uri="{FF2B5EF4-FFF2-40B4-BE49-F238E27FC236}">
                <a16:creationId xmlns:a16="http://schemas.microsoft.com/office/drawing/2014/main" id="{783ED85C-0692-416B-BF6C-B05F14EA47F6}"/>
              </a:ext>
            </a:extLst>
          </p:cNvPr>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Sir Robert Anderson</a:t>
            </a:r>
            <a:br>
              <a:rPr lang="en-US" altLang="en-US" sz="2800" dirty="0">
                <a:solidFill>
                  <a:srgbClr val="FFFFFF"/>
                </a:solidFill>
              </a:rPr>
            </a:br>
            <a:r>
              <a:rPr lang="en-US" altLang="en-US" sz="2400" i="1" dirty="0">
                <a:solidFill>
                  <a:srgbClr val="FFFFFF"/>
                </a:solidFill>
                <a:latin typeface="+mn-lt"/>
              </a:rPr>
              <a:t>The Coming Prince</a:t>
            </a:r>
            <a:r>
              <a:rPr lang="en-US" altLang="en-US" sz="2400" dirty="0">
                <a:solidFill>
                  <a:srgbClr val="FFFFFF"/>
                </a:solidFill>
                <a:latin typeface="+mn-lt"/>
              </a:rPr>
              <a:t>, p.147-148</a:t>
            </a:r>
            <a:endParaRPr lang="en-US" altLang="en-US" sz="2800" dirty="0">
              <a:solidFill>
                <a:srgbClr val="FFFFFF"/>
              </a:solidFill>
              <a:latin typeface="+mn-lt"/>
            </a:endParaRPr>
          </a:p>
        </p:txBody>
      </p:sp>
      <p:sp>
        <p:nvSpPr>
          <p:cNvPr id="21510" name="Rectangle 3">
            <a:extLst>
              <a:ext uri="{FF2B5EF4-FFF2-40B4-BE49-F238E27FC236}">
                <a16:creationId xmlns:a16="http://schemas.microsoft.com/office/drawing/2014/main" id="{A234AD36-E074-484E-BB2B-484D00F9609D}"/>
              </a:ext>
            </a:extLst>
          </p:cNvPr>
          <p:cNvSpPr>
            <a:spLocks noGrp="1" noChangeArrowheads="1"/>
          </p:cNvSpPr>
          <p:nvPr>
            <p:ph idx="1"/>
          </p:nvPr>
        </p:nvSpPr>
        <p:spPr>
          <a:xfrm>
            <a:off x="798740" y="1600200"/>
            <a:ext cx="7546521" cy="4648200"/>
          </a:xfrm>
        </p:spPr>
        <p:txBody>
          <a:bodyPr>
            <a:normAutofit/>
          </a:bodyPr>
          <a:lstStyle/>
          <a:p>
            <a:pPr marL="0" indent="0" algn="just" eaLnBrk="1" hangingPunct="1">
              <a:lnSpc>
                <a:spcPct val="100000"/>
              </a:lnSpc>
              <a:spcBef>
                <a:spcPts val="0"/>
              </a:spcBef>
              <a:spcAft>
                <a:spcPts val="1200"/>
              </a:spcAft>
              <a:buFontTx/>
              <a:buNone/>
            </a:pPr>
            <a:r>
              <a:rPr lang="en-US" altLang="en-US" sz="3200" dirty="0">
                <a:solidFill>
                  <a:srgbClr val="FFFFFF"/>
                </a:solidFill>
                <a:latin typeface="Calibri" panose="020F0502020204030204" pitchFamily="34" charset="0"/>
              </a:rPr>
              <a:t>“There is not a single prophecy, of which the fulfillment is recorded in Scripture, that was not realized with absolute accuracy, and in every detail; and it is wholly unjustifiable to assume that a new system of fulfillment was inaugurated after the sacred canon closed…</a:t>
            </a:r>
          </a:p>
          <a:p>
            <a:pPr marL="0" indent="0" algn="just" eaLnBrk="1" hangingPunct="1">
              <a:lnSpc>
                <a:spcPct val="100000"/>
              </a:lnSpc>
              <a:spcBef>
                <a:spcPts val="0"/>
              </a:spcBef>
              <a:spcAft>
                <a:spcPts val="1200"/>
              </a:spcAft>
              <a:buFontTx/>
              <a:buNone/>
            </a:pPr>
            <a:r>
              <a:rPr lang="en-US" altLang="en-US" sz="3200" dirty="0">
                <a:solidFill>
                  <a:srgbClr val="FFFFFF"/>
                </a:solidFill>
                <a:latin typeface="Calibri" panose="020F0502020204030204" pitchFamily="34" charset="0"/>
              </a:rPr>
              <a:t>Literalness of fulfillment may therefore be accepted as an axiom to guide us in the study of prophecy.”</a:t>
            </a:r>
          </a:p>
        </p:txBody>
      </p:sp>
      <p:pic>
        <p:nvPicPr>
          <p:cNvPr id="2" name="Picture 1">
            <a:extLst>
              <a:ext uri="{FF2B5EF4-FFF2-40B4-BE49-F238E27FC236}">
                <a16:creationId xmlns:a16="http://schemas.microsoft.com/office/drawing/2014/main" id="{2AEF8092-84CF-4ED9-88C0-FB910CD59A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1" y="113944"/>
            <a:ext cx="79827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7772400" cy="5257800"/>
          </a:xfrm>
        </p:spPr>
        <p:txBody>
          <a:bodyPr>
            <a:normAutofit fontScale="92500" lnSpcReduction="20000"/>
          </a:bodyPr>
          <a:lstStyle/>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10000"/>
              </a:lnSpc>
              <a:spcBef>
                <a:spcPts val="0"/>
              </a:spcBef>
              <a:spcAft>
                <a:spcPts val="600"/>
              </a:spcAft>
              <a:buClr>
                <a:srgbClr val="00FFFF"/>
              </a:buClr>
              <a:buFontTx/>
              <a:buAutoNum type="arabicPeriod"/>
            </a:pPr>
            <a:r>
              <a:rPr lang="en-US" alt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Gap between 483rd &amp; 484th year (26)</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endPar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867004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2" descr="http://www.softwareag.com/blog/reality_check/wp-content/uploads/2013/06/Stopwatch_02.png">
            <a:extLst>
              <a:ext uri="{FF2B5EF4-FFF2-40B4-BE49-F238E27FC236}">
                <a16:creationId xmlns:a16="http://schemas.microsoft.com/office/drawing/2014/main" id="{668DBC0F-D62B-44B3-84AA-3A79D2D27E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CE8B87-F111-475F-83B4-E69D85F5B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967" y="228600"/>
            <a:ext cx="8806066" cy="438912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a:extLst>
              <a:ext uri="{FF2B5EF4-FFF2-40B4-BE49-F238E27FC236}">
                <a16:creationId xmlns:a16="http://schemas.microsoft.com/office/drawing/2014/main" id="{5A55569D-D911-4EE2-8FCC-E3A69105A3A3}"/>
              </a:ext>
            </a:extLst>
          </p:cNvPr>
          <p:cNvSpPr>
            <a:spLocks noChangeArrowheads="1"/>
          </p:cNvSpPr>
          <p:nvPr/>
        </p:nvSpPr>
        <p:spPr bwMode="auto">
          <a:xfrm>
            <a:off x="533400" y="889814"/>
            <a:ext cx="819626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defRPr sz="4400">
                <a:solidFill>
                  <a:srgbClr val="00CC00"/>
                </a:solidFill>
                <a:latin typeface="Times New Roman" panose="02020603050405020304" pitchFamily="18" charset="0"/>
              </a:defRPr>
            </a:lvl1pPr>
            <a:lvl2pPr marL="914400" indent="-457200" eaLnBrk="0" hangingPunct="0">
              <a:defRPr sz="4400">
                <a:solidFill>
                  <a:srgbClr val="00CC00"/>
                </a:solidFill>
                <a:latin typeface="Times New Roman" panose="02020603050405020304" pitchFamily="18" charset="0"/>
              </a:defRPr>
            </a:lvl2pPr>
            <a:lvl3pPr marL="1371600" indent="-4572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Events prophesied v.26</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Messiah crucified v.26a</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70 AD holocaust  v.26b</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Prophecies in Dan. 9:24 would have been fulfilled 7 years after Palm Sunday </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Jesus indicated a gap - (Matt. 24:15, 21-22, 29-30)</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was never fulfilled historically</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occurs elsewhere - (Is. 61:1-2; Luke 4:16-21; Isaiah 9:6)</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Early church fathers indicated a gap</a:t>
            </a:r>
          </a:p>
        </p:txBody>
      </p:sp>
      <p:sp>
        <p:nvSpPr>
          <p:cNvPr id="24582" name="Rectangle 3">
            <a:extLst>
              <a:ext uri="{FF2B5EF4-FFF2-40B4-BE49-F238E27FC236}">
                <a16:creationId xmlns:a16="http://schemas.microsoft.com/office/drawing/2014/main" id="{1A3588FF-34EF-48B2-8A8E-A7876E7DB50C}"/>
              </a:ext>
            </a:extLst>
          </p:cNvPr>
          <p:cNvSpPr>
            <a:spLocks noGrp="1" noChangeArrowheads="1"/>
          </p:cNvSpPr>
          <p:nvPr>
            <p:ph type="title" idx="4294967295"/>
          </p:nvPr>
        </p:nvSpPr>
        <p:spPr>
          <a:xfrm>
            <a:off x="2552700" y="228600"/>
            <a:ext cx="4038600" cy="781050"/>
          </a:xfrm>
        </p:spPr>
        <p:txBody>
          <a:bodyPr>
            <a:normAutofit/>
          </a:bodyPr>
          <a:lstStyle/>
          <a:p>
            <a:pP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6 Reasons for Gap</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a:extLst>
              <a:ext uri="{FF2B5EF4-FFF2-40B4-BE49-F238E27FC236}">
                <a16:creationId xmlns:a16="http://schemas.microsoft.com/office/drawing/2014/main" id="{5A55569D-D911-4EE2-8FCC-E3A69105A3A3}"/>
              </a:ext>
            </a:extLst>
          </p:cNvPr>
          <p:cNvSpPr>
            <a:spLocks noChangeArrowheads="1"/>
          </p:cNvSpPr>
          <p:nvPr/>
        </p:nvSpPr>
        <p:spPr bwMode="auto">
          <a:xfrm>
            <a:off x="533400" y="889814"/>
            <a:ext cx="819626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defRPr sz="4400">
                <a:solidFill>
                  <a:srgbClr val="00CC00"/>
                </a:solidFill>
                <a:latin typeface="Times New Roman" panose="02020603050405020304" pitchFamily="18" charset="0"/>
              </a:defRPr>
            </a:lvl1pPr>
            <a:lvl2pPr marL="914400" indent="-457200" eaLnBrk="0" hangingPunct="0">
              <a:defRPr sz="4400">
                <a:solidFill>
                  <a:srgbClr val="00CC00"/>
                </a:solidFill>
                <a:latin typeface="Times New Roman" panose="02020603050405020304" pitchFamily="18" charset="0"/>
              </a:defRPr>
            </a:lvl2pPr>
            <a:lvl3pPr marL="1371600" indent="-4572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marL="457200" lvl="1" eaLnBrk="1" hangingPunct="1">
              <a:spcBef>
                <a:spcPts val="0"/>
              </a:spcBef>
              <a:spcAft>
                <a:spcPts val="12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Events prophesied v.26</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Messiah crucified v.26a</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70 AD holocaust  v.26b</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Prophecies in Dan. 9:24 would have been fulfilled 7 years after Palm Sunday </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Jesus indicated a gap - (Matt. 24:15, 21-22, 29-30)</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was never fulfilled historically</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occurs elsewhere - (Is. 61:1-2; Luke 4:16-21; Isaiah 9:6)</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Early church fathers indicated a gap</a:t>
            </a:r>
          </a:p>
        </p:txBody>
      </p:sp>
      <p:sp>
        <p:nvSpPr>
          <p:cNvPr id="4" name="Rectangle 3">
            <a:extLst>
              <a:ext uri="{FF2B5EF4-FFF2-40B4-BE49-F238E27FC236}">
                <a16:creationId xmlns:a16="http://schemas.microsoft.com/office/drawing/2014/main" id="{D9A7F754-78EF-4299-8D50-A9D289F1A7C7}"/>
              </a:ext>
            </a:extLst>
          </p:cNvPr>
          <p:cNvSpPr txBox="1">
            <a:spLocks noChangeArrowheads="1"/>
          </p:cNvSpPr>
          <p:nvPr/>
        </p:nvSpPr>
        <p:spPr>
          <a:xfrm>
            <a:off x="2552700" y="228600"/>
            <a:ext cx="4038600" cy="7810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6 Reasons for Gap</a:t>
            </a:r>
          </a:p>
        </p:txBody>
      </p:sp>
    </p:spTree>
    <p:extLst>
      <p:ext uri="{BB962C8B-B14F-4D97-AF65-F5344CB8AC3E}">
        <p14:creationId xmlns:p14="http://schemas.microsoft.com/office/powerpoint/2010/main" val="41807384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97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9:26 (NASB)</a:t>
            </a:r>
          </a:p>
          <a:p>
            <a:pPr algn="just">
              <a:spcAft>
                <a:spcPts val="1000"/>
              </a:spcAft>
            </a:pPr>
            <a:r>
              <a:rPr lang="en-US" sz="4000" dirty="0">
                <a:solidFill>
                  <a:schemeClr val="bg1"/>
                </a:solidFill>
              </a:rPr>
              <a:t>Then after the sixty-two weeks the </a:t>
            </a:r>
            <a:r>
              <a:rPr lang="en-US" sz="4000" b="1" u="sng" dirty="0">
                <a:solidFill>
                  <a:srgbClr val="FFFFCC"/>
                </a:solidFill>
              </a:rPr>
              <a:t>Messiah will be cut off and have nothing</a:t>
            </a:r>
            <a:r>
              <a:rPr lang="en-US" sz="4000" dirty="0">
                <a:solidFill>
                  <a:schemeClr val="bg1"/>
                </a:solidFill>
              </a:rPr>
              <a:t>, and the people of the prince who is to come will destroy the city and the sanctuary. And its end will come with a flood; even to the end there will be war; desolations are determined.</a:t>
            </a:r>
          </a:p>
        </p:txBody>
      </p:sp>
    </p:spTree>
    <p:extLst>
      <p:ext uri="{BB962C8B-B14F-4D97-AF65-F5344CB8AC3E}">
        <p14:creationId xmlns:p14="http://schemas.microsoft.com/office/powerpoint/2010/main" val="40253562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97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9:26 (NASB)</a:t>
            </a:r>
          </a:p>
          <a:p>
            <a:pPr algn="just">
              <a:spcAft>
                <a:spcPts val="1000"/>
              </a:spcAft>
            </a:pPr>
            <a:r>
              <a:rPr lang="en-US" sz="4000" dirty="0">
                <a:solidFill>
                  <a:schemeClr val="bg1"/>
                </a:solidFill>
              </a:rPr>
              <a:t>Then after the sixty-two weeks the Messiah will be cut off and have nothing, and </a:t>
            </a:r>
            <a:r>
              <a:rPr lang="en-US" sz="4000" b="1" u="sng" dirty="0">
                <a:solidFill>
                  <a:srgbClr val="FFFFCC"/>
                </a:solidFill>
              </a:rPr>
              <a:t>the people of the prince who is to come will destroy the city and the sanctuary. And its end will come with a flood</a:t>
            </a:r>
            <a:r>
              <a:rPr lang="en-US" sz="4000" dirty="0">
                <a:solidFill>
                  <a:schemeClr val="bg1"/>
                </a:solidFill>
              </a:rPr>
              <a:t>; even to the end there will be war; desolations are determined.</a:t>
            </a:r>
          </a:p>
        </p:txBody>
      </p:sp>
    </p:spTree>
    <p:extLst>
      <p:ext uri="{BB962C8B-B14F-4D97-AF65-F5344CB8AC3E}">
        <p14:creationId xmlns:p14="http://schemas.microsoft.com/office/powerpoint/2010/main" val="22606775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1943100" y="228600"/>
            <a:ext cx="5257800" cy="6858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723900" y="1143000"/>
            <a:ext cx="7696200" cy="49530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Solomon’s pre exilic temple (Kings and Chronicles)</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Zerubbabel’s post exilic temple (Ezra 1-6; John 2:20)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Antichrist's temple (Dan 9:27; Matt 24:15; 2 </a:t>
            </a:r>
            <a:r>
              <a:rPr lang="en-US" altLang="en-US" sz="3200" dirty="0" err="1">
                <a:solidFill>
                  <a:srgbClr val="FFFFFF"/>
                </a:solidFill>
                <a:latin typeface="Calibri" panose="020F0502020204030204" pitchFamily="34" charset="0"/>
              </a:rPr>
              <a:t>Thess</a:t>
            </a:r>
            <a:r>
              <a:rPr lang="en-US" altLang="en-US" sz="3200" dirty="0">
                <a:solidFill>
                  <a:srgbClr val="FFFFFF"/>
                </a:solidFill>
                <a:latin typeface="Calibri" panose="020F0502020204030204" pitchFamily="34" charset="0"/>
              </a:rPr>
              <a:t> 2:4;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 Millennial temple (</a:t>
            </a:r>
            <a:r>
              <a:rPr lang="en-US" altLang="en-US" sz="3200" dirty="0" err="1">
                <a:solidFill>
                  <a:srgbClr val="FFFFFF"/>
                </a:solidFill>
                <a:latin typeface="Calibri" panose="020F0502020204030204" pitchFamily="34" charset="0"/>
              </a:rPr>
              <a:t>Ezek</a:t>
            </a:r>
            <a:r>
              <a:rPr lang="en-US" altLang="en-US" sz="3200" dirty="0">
                <a:solidFill>
                  <a:srgbClr val="FFFFFF"/>
                </a:solidFill>
                <a:latin typeface="Calibri" panose="020F0502020204030204" pitchFamily="34" charset="0"/>
              </a:rPr>
              <a:t> 40-48)</a:t>
            </a:r>
          </a:p>
        </p:txBody>
      </p:sp>
    </p:spTree>
    <p:extLst>
      <p:ext uri="{BB962C8B-B14F-4D97-AF65-F5344CB8AC3E}">
        <p14:creationId xmlns:p14="http://schemas.microsoft.com/office/powerpoint/2010/main" val="2139734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52400" y="1143000"/>
            <a:ext cx="8763000" cy="4953000"/>
          </a:xfrm>
        </p:spPr>
        <p:txBody>
          <a:bodyPr/>
          <a:lstStyle/>
          <a:p>
            <a:pPr marL="339725" indent="-339725">
              <a:lnSpc>
                <a:spcPct val="100000"/>
              </a:lnSpc>
              <a:spcBef>
                <a:spcPts val="0"/>
              </a:spcBef>
              <a:spcAft>
                <a:spcPts val="2400"/>
              </a:spcAft>
              <a:buClr>
                <a:srgbClr val="00FFFF"/>
              </a:buClr>
              <a:buSzPct val="100000"/>
              <a:buFont typeface="+mj-lt"/>
              <a:buAutoNum type="romanUcPeriod"/>
              <a:defRPr/>
            </a:pPr>
            <a:r>
              <a:rPr lang="en-US" sz="3400" b="1" dirty="0">
                <a:solidFill>
                  <a:srgbClr val="FFFFCC"/>
                </a:solidFill>
                <a:effectLst>
                  <a:outerShdw blurRad="38100" dist="38100" dir="2700000" algn="tl">
                    <a:srgbClr val="000000">
                      <a:alpha val="43137"/>
                    </a:srgbClr>
                  </a:outerShdw>
                </a:effectLst>
              </a:rPr>
              <a:t>Prophetic (8-12):</a:t>
            </a:r>
          </a:p>
          <a:p>
            <a:pPr marL="457200" lvl="1" indent="0" eaLnBrk="1" hangingPunct="1">
              <a:lnSpc>
                <a:spcPct val="100000"/>
              </a:lnSpc>
              <a:spcBef>
                <a:spcPts val="0"/>
              </a:spcBef>
              <a:spcAft>
                <a:spcPts val="2400"/>
              </a:spcAft>
              <a:buFont typeface="Wingdings" pitchFamily="2" charset="2"/>
              <a:buNone/>
              <a:defRPr/>
            </a:pPr>
            <a:r>
              <a:rPr lang="en-US" sz="3400" dirty="0">
                <a:solidFill>
                  <a:schemeClr val="bg1"/>
                </a:solidFill>
                <a:effectLst>
                  <a:outerShdw blurRad="38100" dist="38100" dir="2700000" algn="tl">
                    <a:srgbClr val="000000">
                      <a:alpha val="43137"/>
                    </a:srgbClr>
                  </a:outerShdw>
                </a:effectLst>
              </a:rPr>
              <a:t>Angel interprets, 1st person, Jewish nation, Hebrew</a:t>
            </a:r>
          </a:p>
          <a:p>
            <a:pPr marL="1027113" lvl="1" indent="-569913">
              <a:lnSpc>
                <a:spcPct val="100000"/>
              </a:lnSpc>
              <a:spcBef>
                <a:spcPts val="0"/>
              </a:spcBef>
              <a:spcAft>
                <a:spcPts val="2400"/>
              </a:spcAft>
              <a:buClr>
                <a:srgbClr val="CC99FF"/>
              </a:buClr>
              <a:buSzPct val="100000"/>
              <a:buFont typeface="+mj-lt"/>
              <a:buAutoNum type="alphaUcPeriod"/>
              <a:defRPr/>
            </a:pPr>
            <a:r>
              <a:rPr lang="en-US" sz="3400" b="1" u="sng" dirty="0">
                <a:solidFill>
                  <a:srgbClr val="FFFFCC"/>
                </a:solidFill>
                <a:effectLst>
                  <a:outerShdw blurRad="38100" dist="38100" dir="2700000" algn="tl">
                    <a:srgbClr val="000000">
                      <a:alpha val="43137"/>
                    </a:srgbClr>
                  </a:outerShdw>
                </a:effectLst>
              </a:rPr>
              <a:t>Ram &amp; Goat (8)</a:t>
            </a:r>
          </a:p>
          <a:p>
            <a:pPr marL="1027113" lvl="1" indent="-569913">
              <a:lnSpc>
                <a:spcPct val="100000"/>
              </a:lnSpc>
              <a:spcBef>
                <a:spcPts val="0"/>
              </a:spcBef>
              <a:spcAft>
                <a:spcPts val="2400"/>
              </a:spcAft>
              <a:buClr>
                <a:srgbClr val="CC99FF"/>
              </a:buClr>
              <a:buSzPct val="100000"/>
              <a:buFont typeface="+mj-lt"/>
              <a:buAutoNum type="alphaUcPeriod"/>
              <a:defRPr/>
            </a:pPr>
            <a:r>
              <a:rPr lang="en-US" sz="3400" dirty="0">
                <a:solidFill>
                  <a:schemeClr val="bg1"/>
                </a:solidFill>
                <a:effectLst>
                  <a:outerShdw blurRad="38100" dist="38100" dir="2700000" algn="tl">
                    <a:srgbClr val="000000">
                      <a:alpha val="43137"/>
                    </a:srgbClr>
                  </a:outerShdw>
                </a:effectLst>
              </a:rPr>
              <a:t>70 weeks (9)</a:t>
            </a:r>
          </a:p>
          <a:p>
            <a:pPr marL="1027113" lvl="1" indent="-569913">
              <a:lnSpc>
                <a:spcPct val="100000"/>
              </a:lnSpc>
              <a:spcBef>
                <a:spcPts val="0"/>
              </a:spcBef>
              <a:spcAft>
                <a:spcPts val="2400"/>
              </a:spcAft>
              <a:buClr>
                <a:srgbClr val="CC99FF"/>
              </a:buClr>
              <a:buSzPct val="100000"/>
              <a:buFont typeface="+mj-lt"/>
              <a:buAutoNum type="alphaUcPeriod"/>
              <a:defRPr/>
            </a:pPr>
            <a:r>
              <a:rPr lang="en-US" sz="3400" dirty="0">
                <a:solidFill>
                  <a:schemeClr val="bg1"/>
                </a:solidFill>
                <a:effectLst>
                  <a:outerShdw blurRad="38100" dist="38100" dir="2700000" algn="tl">
                    <a:srgbClr val="000000">
                      <a:alpha val="43137"/>
                    </a:srgbClr>
                  </a:outerShdw>
                </a:effectLst>
              </a:rPr>
              <a:t>Final vision (10-12)</a:t>
            </a:r>
          </a:p>
        </p:txBody>
      </p:sp>
      <p:pic>
        <p:nvPicPr>
          <p:cNvPr id="22530"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68925" y="5381625"/>
            <a:ext cx="3546475" cy="1371600"/>
          </a:xfrm>
          <a:prstGeom prst="rect">
            <a:avLst/>
          </a:prstGeom>
          <a:noFill/>
          <a:ln w="9525">
            <a:noFill/>
            <a:miter lim="800000"/>
            <a:headEnd/>
            <a:tailEnd/>
          </a:ln>
        </p:spPr>
      </p:pic>
      <p:sp>
        <p:nvSpPr>
          <p:cNvPr id="22531" name="Rectangle 6"/>
          <p:cNvSpPr>
            <a:spLocks noGrp="1" noChangeArrowheads="1"/>
          </p:cNvSpPr>
          <p:nvPr>
            <p:ph type="title"/>
          </p:nvPr>
        </p:nvSpPr>
        <p:spPr>
          <a:xfrm>
            <a:off x="2438400" y="228600"/>
            <a:ext cx="4267200" cy="762000"/>
          </a:xfrm>
        </p:spPr>
        <p:txBody>
          <a:bodyPr>
            <a:normAutofit/>
          </a:bodyPr>
          <a:lstStyle/>
          <a:p>
            <a:pPr algn="ctr" eaLnBrk="1" hangingPunct="1"/>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rPr>
              <a:t>Synthetic Outline</a:t>
            </a:r>
          </a:p>
        </p:txBody>
      </p:sp>
    </p:spTree>
    <p:extLst>
      <p:ext uri="{BB962C8B-B14F-4D97-AF65-F5344CB8AC3E}">
        <p14:creationId xmlns:p14="http://schemas.microsoft.com/office/powerpoint/2010/main" val="18224799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1943100" y="228600"/>
            <a:ext cx="5257800" cy="6858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723900" y="1143000"/>
            <a:ext cx="7696200" cy="49530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Solomon’s pre exilic temple (Kings and Chronicles)</a:t>
            </a:r>
          </a:p>
          <a:p>
            <a:pPr marL="457200" indent="-457200" fontAlgn="base">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Zerubbabel’s post exilic temple (Ezra 1-6; John 2:20)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Antichrist's temple (Dan 9:27; Matt 24:15; 2 </a:t>
            </a:r>
            <a:r>
              <a:rPr lang="en-US" altLang="en-US" sz="3200" dirty="0" err="1">
                <a:solidFill>
                  <a:srgbClr val="FFFFFF"/>
                </a:solidFill>
                <a:latin typeface="Calibri" panose="020F0502020204030204" pitchFamily="34" charset="0"/>
              </a:rPr>
              <a:t>Thess</a:t>
            </a:r>
            <a:r>
              <a:rPr lang="en-US" altLang="en-US" sz="3200" dirty="0">
                <a:solidFill>
                  <a:srgbClr val="FFFFFF"/>
                </a:solidFill>
                <a:latin typeface="Calibri" panose="020F0502020204030204" pitchFamily="34" charset="0"/>
              </a:rPr>
              <a:t> 2:4;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 Millennial temple (</a:t>
            </a:r>
            <a:r>
              <a:rPr lang="en-US" altLang="en-US" sz="3200" dirty="0" err="1">
                <a:solidFill>
                  <a:srgbClr val="FFFFFF"/>
                </a:solidFill>
                <a:latin typeface="Calibri" panose="020F0502020204030204" pitchFamily="34" charset="0"/>
              </a:rPr>
              <a:t>Ezek</a:t>
            </a:r>
            <a:r>
              <a:rPr lang="en-US" altLang="en-US" sz="3200" dirty="0">
                <a:solidFill>
                  <a:srgbClr val="FFFFFF"/>
                </a:solidFill>
                <a:latin typeface="Calibri" panose="020F0502020204030204" pitchFamily="34" charset="0"/>
              </a:rPr>
              <a:t> 40-48)</a:t>
            </a:r>
          </a:p>
        </p:txBody>
      </p:sp>
    </p:spTree>
    <p:extLst>
      <p:ext uri="{BB962C8B-B14F-4D97-AF65-F5344CB8AC3E}">
        <p14:creationId xmlns:p14="http://schemas.microsoft.com/office/powerpoint/2010/main" val="3863965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299" y="457200"/>
            <a:ext cx="7821402" cy="5943600"/>
          </a:xfrm>
          <a:prstGeom prst="rect">
            <a:avLst/>
          </a:prstGeom>
        </p:spPr>
      </p:pic>
    </p:spTree>
    <p:extLst>
      <p:ext uri="{BB962C8B-B14F-4D97-AF65-F5344CB8AC3E}">
        <p14:creationId xmlns:p14="http://schemas.microsoft.com/office/powerpoint/2010/main" val="2306517052"/>
      </p:ext>
    </p:extLst>
  </p:cSld>
  <p:clrMapOvr>
    <a:masterClrMapping/>
  </p:clrMapOvr>
  <mc:AlternateContent xmlns:mc="http://schemas.openxmlformats.org/markup-compatibility/2006" xmlns:p14="http://schemas.microsoft.com/office/powerpoint/2010/main">
    <mc:Choice Requires="p14">
      <p:transition p14:dur="0" advTm="40141"/>
    </mc:Choice>
    <mc:Fallback xmlns="">
      <p:transition advTm="40141"/>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Placeholder 4" descr="Temple Stones 03.jpg">
            <a:extLst>
              <a:ext uri="{FF2B5EF4-FFF2-40B4-BE49-F238E27FC236}">
                <a16:creationId xmlns:a16="http://schemas.microsoft.com/office/drawing/2014/main" id="{597CD29F-C3F0-49F1-AAF3-8D93BF26F16D}"/>
              </a:ext>
            </a:extLst>
          </p:cNvPr>
          <p:cNvPicPr>
            <a:picLocks noGrp="1" noChangeAspect="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a:xfrm>
            <a:off x="288925" y="152400"/>
            <a:ext cx="5502275" cy="3200400"/>
          </a:xfrm>
        </p:spPr>
      </p:pic>
      <p:pic>
        <p:nvPicPr>
          <p:cNvPr id="2" name="Picture 1">
            <a:extLst>
              <a:ext uri="{FF2B5EF4-FFF2-40B4-BE49-F238E27FC236}">
                <a16:creationId xmlns:a16="http://schemas.microsoft.com/office/drawing/2014/main" id="{737CFA1D-B9BA-4A46-A9C9-CA814F37B6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3505200"/>
            <a:ext cx="5502181" cy="3200677"/>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Placeholder 4" descr="temple stones.jpg">
            <a:extLst>
              <a:ext uri="{FF2B5EF4-FFF2-40B4-BE49-F238E27FC236}">
                <a16:creationId xmlns:a16="http://schemas.microsoft.com/office/drawing/2014/main" id="{7E031706-ADD2-47E0-8705-3F65804925D3}"/>
              </a:ext>
            </a:extLst>
          </p:cNvPr>
          <p:cNvPicPr>
            <a:picLocks noGrp="1" noChangeAspect="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a:xfrm>
            <a:off x="276225" y="152400"/>
            <a:ext cx="4981575" cy="3200400"/>
          </a:xfrm>
        </p:spPr>
      </p:pic>
      <p:pic>
        <p:nvPicPr>
          <p:cNvPr id="2" name="Picture 1">
            <a:extLst>
              <a:ext uri="{FF2B5EF4-FFF2-40B4-BE49-F238E27FC236}">
                <a16:creationId xmlns:a16="http://schemas.microsoft.com/office/drawing/2014/main" id="{4FD1B538-F02D-459C-81B1-6660B5EFDD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0" y="3429000"/>
            <a:ext cx="4981704" cy="3200677"/>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a:extLst>
              <a:ext uri="{FF2B5EF4-FFF2-40B4-BE49-F238E27FC236}">
                <a16:creationId xmlns:a16="http://schemas.microsoft.com/office/drawing/2014/main" id="{5A55569D-D911-4EE2-8FCC-E3A69105A3A3}"/>
              </a:ext>
            </a:extLst>
          </p:cNvPr>
          <p:cNvSpPr>
            <a:spLocks noChangeArrowheads="1"/>
          </p:cNvSpPr>
          <p:nvPr/>
        </p:nvSpPr>
        <p:spPr bwMode="auto">
          <a:xfrm>
            <a:off x="533400" y="889814"/>
            <a:ext cx="819626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defRPr sz="4400">
                <a:solidFill>
                  <a:srgbClr val="00CC00"/>
                </a:solidFill>
                <a:latin typeface="Times New Roman" panose="02020603050405020304" pitchFamily="18" charset="0"/>
              </a:defRPr>
            </a:lvl1pPr>
            <a:lvl2pPr marL="914400" indent="-457200" eaLnBrk="0" hangingPunct="0">
              <a:defRPr sz="4400">
                <a:solidFill>
                  <a:srgbClr val="00CC00"/>
                </a:solidFill>
                <a:latin typeface="Times New Roman" panose="02020603050405020304" pitchFamily="18" charset="0"/>
              </a:defRPr>
            </a:lvl2pPr>
            <a:lvl3pPr marL="1371600" indent="-4572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Events prophesied v.26</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Messiah crucified v.26a</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70 AD holocaust  v.26b</a:t>
            </a:r>
          </a:p>
          <a:p>
            <a:pPr marL="457200" lvl="1" eaLnBrk="1" hangingPunct="1">
              <a:spcBef>
                <a:spcPts val="0"/>
              </a:spcBef>
              <a:spcAft>
                <a:spcPts val="12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Prophecies in Dan. 9:24 would have been fulfilled 7 years after Palm Sunday </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Jesus indicated a gap - (Matt. 24:15, 21-22, 29-30)</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was never fulfilled historically</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occurs elsewhere - (Is. 61:1-2; Luke 4:16-21; Isaiah 9:6)</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Early church fathers indicated a gap</a:t>
            </a:r>
          </a:p>
        </p:txBody>
      </p:sp>
      <p:sp>
        <p:nvSpPr>
          <p:cNvPr id="4" name="Rectangle 3">
            <a:extLst>
              <a:ext uri="{FF2B5EF4-FFF2-40B4-BE49-F238E27FC236}">
                <a16:creationId xmlns:a16="http://schemas.microsoft.com/office/drawing/2014/main" id="{D9A7F754-78EF-4299-8D50-A9D289F1A7C7}"/>
              </a:ext>
            </a:extLst>
          </p:cNvPr>
          <p:cNvSpPr txBox="1">
            <a:spLocks noChangeArrowheads="1"/>
          </p:cNvSpPr>
          <p:nvPr/>
        </p:nvSpPr>
        <p:spPr>
          <a:xfrm>
            <a:off x="2552700" y="228600"/>
            <a:ext cx="4038600" cy="7810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6 Reasons for Gap</a:t>
            </a:r>
          </a:p>
        </p:txBody>
      </p:sp>
    </p:spTree>
    <p:extLst>
      <p:ext uri="{BB962C8B-B14F-4D97-AF65-F5344CB8AC3E}">
        <p14:creationId xmlns:p14="http://schemas.microsoft.com/office/powerpoint/2010/main" val="4033776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a:extLst>
              <a:ext uri="{FF2B5EF4-FFF2-40B4-BE49-F238E27FC236}">
                <a16:creationId xmlns:a16="http://schemas.microsoft.com/office/drawing/2014/main" id="{5A55569D-D911-4EE2-8FCC-E3A69105A3A3}"/>
              </a:ext>
            </a:extLst>
          </p:cNvPr>
          <p:cNvSpPr>
            <a:spLocks noChangeArrowheads="1"/>
          </p:cNvSpPr>
          <p:nvPr/>
        </p:nvSpPr>
        <p:spPr bwMode="auto">
          <a:xfrm>
            <a:off x="533400" y="889814"/>
            <a:ext cx="819626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defRPr sz="4400">
                <a:solidFill>
                  <a:srgbClr val="00CC00"/>
                </a:solidFill>
                <a:latin typeface="Times New Roman" panose="02020603050405020304" pitchFamily="18" charset="0"/>
              </a:defRPr>
            </a:lvl1pPr>
            <a:lvl2pPr marL="914400" indent="-457200" eaLnBrk="0" hangingPunct="0">
              <a:defRPr sz="4400">
                <a:solidFill>
                  <a:srgbClr val="00CC00"/>
                </a:solidFill>
                <a:latin typeface="Times New Roman" panose="02020603050405020304" pitchFamily="18" charset="0"/>
              </a:defRPr>
            </a:lvl2pPr>
            <a:lvl3pPr marL="1371600" indent="-4572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Events prophesied v.26</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Messiah crucified v.26a</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70 AD holocaust  v.26b</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Prophecies in Dan. 9:24 would have been fulfilled 7 years after Palm Sunday </a:t>
            </a:r>
          </a:p>
          <a:p>
            <a:pPr marL="457200" lvl="1" eaLnBrk="1" hangingPunct="1">
              <a:spcBef>
                <a:spcPts val="0"/>
              </a:spcBef>
              <a:spcAft>
                <a:spcPts val="12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Jesus indicated a gap - (Matt. 24:15, 21-22, 29-30)</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was never fulfilled historically</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occurs elsewhere - (Is. 61:1-2; Luke 4:16-21; Isaiah 9:6)</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Early church fathers indicated a gap</a:t>
            </a:r>
          </a:p>
        </p:txBody>
      </p:sp>
      <p:sp>
        <p:nvSpPr>
          <p:cNvPr id="4" name="Rectangle 3">
            <a:extLst>
              <a:ext uri="{FF2B5EF4-FFF2-40B4-BE49-F238E27FC236}">
                <a16:creationId xmlns:a16="http://schemas.microsoft.com/office/drawing/2014/main" id="{D9A7F754-78EF-4299-8D50-A9D289F1A7C7}"/>
              </a:ext>
            </a:extLst>
          </p:cNvPr>
          <p:cNvSpPr txBox="1">
            <a:spLocks noChangeArrowheads="1"/>
          </p:cNvSpPr>
          <p:nvPr/>
        </p:nvSpPr>
        <p:spPr>
          <a:xfrm>
            <a:off x="2552700" y="228600"/>
            <a:ext cx="4038600" cy="7810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6 Reasons for Gap</a:t>
            </a:r>
          </a:p>
        </p:txBody>
      </p:sp>
    </p:spTree>
    <p:extLst>
      <p:ext uri="{BB962C8B-B14F-4D97-AF65-F5344CB8AC3E}">
        <p14:creationId xmlns:p14="http://schemas.microsoft.com/office/powerpoint/2010/main" val="19172725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a:extLst>
              <a:ext uri="{FF2B5EF4-FFF2-40B4-BE49-F238E27FC236}">
                <a16:creationId xmlns:a16="http://schemas.microsoft.com/office/drawing/2014/main" id="{5A55569D-D911-4EE2-8FCC-E3A69105A3A3}"/>
              </a:ext>
            </a:extLst>
          </p:cNvPr>
          <p:cNvSpPr>
            <a:spLocks noChangeArrowheads="1"/>
          </p:cNvSpPr>
          <p:nvPr/>
        </p:nvSpPr>
        <p:spPr bwMode="auto">
          <a:xfrm>
            <a:off x="533400" y="889814"/>
            <a:ext cx="819626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defRPr sz="4400">
                <a:solidFill>
                  <a:srgbClr val="00CC00"/>
                </a:solidFill>
                <a:latin typeface="Times New Roman" panose="02020603050405020304" pitchFamily="18" charset="0"/>
              </a:defRPr>
            </a:lvl1pPr>
            <a:lvl2pPr marL="914400" indent="-457200" eaLnBrk="0" hangingPunct="0">
              <a:defRPr sz="4400">
                <a:solidFill>
                  <a:srgbClr val="00CC00"/>
                </a:solidFill>
                <a:latin typeface="Times New Roman" panose="02020603050405020304" pitchFamily="18" charset="0"/>
              </a:defRPr>
            </a:lvl2pPr>
            <a:lvl3pPr marL="1371600" indent="-4572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Events prophesied v.26</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Messiah crucified v.26a</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70 AD holocaust  v.26b</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Prophecies in Dan. 9:24 would have been fulfilled 7 years after Palm Sunday </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Jesus indicated a gap - (Matt. 24:15, 21-22, 29-30)</a:t>
            </a:r>
          </a:p>
          <a:p>
            <a:pPr marL="457200" lvl="1" eaLnBrk="1" hangingPunct="1">
              <a:spcBef>
                <a:spcPts val="0"/>
              </a:spcBef>
              <a:spcAft>
                <a:spcPts val="12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Daniel 9:27 was never fulfilled historically</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occurs elsewhere - (Is. 61:1-2; Luke 4:16-21; Isaiah 9:6)</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Early church fathers indicated a gap</a:t>
            </a:r>
          </a:p>
        </p:txBody>
      </p:sp>
      <p:sp>
        <p:nvSpPr>
          <p:cNvPr id="4" name="Rectangle 3">
            <a:extLst>
              <a:ext uri="{FF2B5EF4-FFF2-40B4-BE49-F238E27FC236}">
                <a16:creationId xmlns:a16="http://schemas.microsoft.com/office/drawing/2014/main" id="{D9A7F754-78EF-4299-8D50-A9D289F1A7C7}"/>
              </a:ext>
            </a:extLst>
          </p:cNvPr>
          <p:cNvSpPr txBox="1">
            <a:spLocks noChangeArrowheads="1"/>
          </p:cNvSpPr>
          <p:nvPr/>
        </p:nvSpPr>
        <p:spPr>
          <a:xfrm>
            <a:off x="2552700" y="228600"/>
            <a:ext cx="4038600" cy="7810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6 Reasons for Gap</a:t>
            </a:r>
          </a:p>
        </p:txBody>
      </p:sp>
    </p:spTree>
    <p:extLst>
      <p:ext uri="{BB962C8B-B14F-4D97-AF65-F5344CB8AC3E}">
        <p14:creationId xmlns:p14="http://schemas.microsoft.com/office/powerpoint/2010/main" val="25296555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a:extLst>
              <a:ext uri="{FF2B5EF4-FFF2-40B4-BE49-F238E27FC236}">
                <a16:creationId xmlns:a16="http://schemas.microsoft.com/office/drawing/2014/main" id="{5A55569D-D911-4EE2-8FCC-E3A69105A3A3}"/>
              </a:ext>
            </a:extLst>
          </p:cNvPr>
          <p:cNvSpPr>
            <a:spLocks noChangeArrowheads="1"/>
          </p:cNvSpPr>
          <p:nvPr/>
        </p:nvSpPr>
        <p:spPr bwMode="auto">
          <a:xfrm>
            <a:off x="533400" y="889814"/>
            <a:ext cx="819626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defRPr sz="4400">
                <a:solidFill>
                  <a:srgbClr val="00CC00"/>
                </a:solidFill>
                <a:latin typeface="Times New Roman" panose="02020603050405020304" pitchFamily="18" charset="0"/>
              </a:defRPr>
            </a:lvl1pPr>
            <a:lvl2pPr marL="914400" indent="-457200" eaLnBrk="0" hangingPunct="0">
              <a:defRPr sz="4400">
                <a:solidFill>
                  <a:srgbClr val="00CC00"/>
                </a:solidFill>
                <a:latin typeface="Times New Roman" panose="02020603050405020304" pitchFamily="18" charset="0"/>
              </a:defRPr>
            </a:lvl2pPr>
            <a:lvl3pPr marL="1371600" indent="-4572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Events prophesied v.26</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Messiah crucified v.26a</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70 AD holocaust  v.26b</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Prophecies in Dan. 9:24 would have been fulfilled 7 years after Palm Sunday </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Jesus indicated a gap - (Matt. 24:15, 21-22, 29-30)</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was never fulfilled historically</a:t>
            </a:r>
          </a:p>
          <a:p>
            <a:pPr marL="457200" lvl="1" eaLnBrk="1" hangingPunct="1">
              <a:spcBef>
                <a:spcPts val="0"/>
              </a:spcBef>
              <a:spcAft>
                <a:spcPts val="12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Gap occurs elsewhere - (Is. 61:1-2; Luke 4:16-21; Isaiah 9:6)</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Early church fathers indicated a gap</a:t>
            </a:r>
          </a:p>
        </p:txBody>
      </p:sp>
      <p:sp>
        <p:nvSpPr>
          <p:cNvPr id="4" name="Rectangle 3">
            <a:extLst>
              <a:ext uri="{FF2B5EF4-FFF2-40B4-BE49-F238E27FC236}">
                <a16:creationId xmlns:a16="http://schemas.microsoft.com/office/drawing/2014/main" id="{D9A7F754-78EF-4299-8D50-A9D289F1A7C7}"/>
              </a:ext>
            </a:extLst>
          </p:cNvPr>
          <p:cNvSpPr txBox="1">
            <a:spLocks noChangeArrowheads="1"/>
          </p:cNvSpPr>
          <p:nvPr/>
        </p:nvSpPr>
        <p:spPr>
          <a:xfrm>
            <a:off x="2552700" y="228600"/>
            <a:ext cx="4038600" cy="7810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6 Reasons for Gap</a:t>
            </a:r>
          </a:p>
        </p:txBody>
      </p:sp>
    </p:spTree>
    <p:extLst>
      <p:ext uri="{BB962C8B-B14F-4D97-AF65-F5344CB8AC3E}">
        <p14:creationId xmlns:p14="http://schemas.microsoft.com/office/powerpoint/2010/main" val="6991389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CE9AB7-1610-43CB-8664-7FF8CF10CF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4388" y="264902"/>
            <a:ext cx="8035224" cy="6328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a:extLst>
              <a:ext uri="{FF2B5EF4-FFF2-40B4-BE49-F238E27FC236}">
                <a16:creationId xmlns:a16="http://schemas.microsoft.com/office/drawing/2014/main" id="{02C16A5B-A987-4886-BE18-6D5DD225E136}"/>
              </a:ext>
            </a:extLst>
          </p:cNvPr>
          <p:cNvGrpSpPr>
            <a:grpSpLocks/>
          </p:cNvGrpSpPr>
          <p:nvPr/>
        </p:nvGrpSpPr>
        <p:grpSpPr bwMode="auto">
          <a:xfrm>
            <a:off x="0" y="2641021"/>
            <a:ext cx="8534400" cy="4216979"/>
            <a:chOff x="0" y="1633"/>
            <a:chExt cx="6480" cy="3167"/>
          </a:xfrm>
        </p:grpSpPr>
        <p:pic>
          <p:nvPicPr>
            <p:cNvPr id="34832" name="Picture 1027">
              <a:extLst>
                <a:ext uri="{FF2B5EF4-FFF2-40B4-BE49-F238E27FC236}">
                  <a16:creationId xmlns:a16="http://schemas.microsoft.com/office/drawing/2014/main" id="{D8D8C40C-20E3-4023-8217-775D1FE0E6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495"/>
              <a:ext cx="2761" cy="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028">
              <a:extLst>
                <a:ext uri="{FF2B5EF4-FFF2-40B4-BE49-F238E27FC236}">
                  <a16:creationId xmlns:a16="http://schemas.microsoft.com/office/drawing/2014/main" id="{83DEE018-EC83-4B73-BD9E-CC078469EB5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7" y="3743"/>
              <a:ext cx="2634"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1029">
              <a:extLst>
                <a:ext uri="{FF2B5EF4-FFF2-40B4-BE49-F238E27FC236}">
                  <a16:creationId xmlns:a16="http://schemas.microsoft.com/office/drawing/2014/main" id="{25485202-B419-407C-A8F8-4F63A7EC9B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185" y="3599"/>
              <a:ext cx="1680"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1030">
              <a:extLst>
                <a:ext uri="{FF2B5EF4-FFF2-40B4-BE49-F238E27FC236}">
                  <a16:creationId xmlns:a16="http://schemas.microsoft.com/office/drawing/2014/main" id="{258D556B-7865-418C-8EC7-9F055135CFB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97" y="2041"/>
              <a:ext cx="2761" cy="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1031">
              <a:extLst>
                <a:ext uri="{FF2B5EF4-FFF2-40B4-BE49-F238E27FC236}">
                  <a16:creationId xmlns:a16="http://schemas.microsoft.com/office/drawing/2014/main" id="{6D960BC8-4D51-42BE-8A97-23802171EE4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5" y="4031"/>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1032">
              <a:extLst>
                <a:ext uri="{FF2B5EF4-FFF2-40B4-BE49-F238E27FC236}">
                  <a16:creationId xmlns:a16="http://schemas.microsoft.com/office/drawing/2014/main" id="{EA291F78-595A-4B88-9E86-8E93AD63EFC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6293176">
              <a:off x="25" y="3983"/>
              <a:ext cx="757"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1033">
              <a:extLst>
                <a:ext uri="{FF2B5EF4-FFF2-40B4-BE49-F238E27FC236}">
                  <a16:creationId xmlns:a16="http://schemas.microsoft.com/office/drawing/2014/main" id="{9DD201E3-C54D-4BA6-8321-9A6DCC788A3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 y="4223"/>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1034">
              <a:extLst>
                <a:ext uri="{FF2B5EF4-FFF2-40B4-BE49-F238E27FC236}">
                  <a16:creationId xmlns:a16="http://schemas.microsoft.com/office/drawing/2014/main" id="{951AF605-7E78-4238-87E0-CDB9A510BB8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 y="3935"/>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Picture 1035">
              <a:extLst>
                <a:ext uri="{FF2B5EF4-FFF2-40B4-BE49-F238E27FC236}">
                  <a16:creationId xmlns:a16="http://schemas.microsoft.com/office/drawing/2014/main" id="{359B659D-4E9D-4CDF-B02E-A3C660B1E50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529" y="3695"/>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1036">
              <a:extLst>
                <a:ext uri="{FF2B5EF4-FFF2-40B4-BE49-F238E27FC236}">
                  <a16:creationId xmlns:a16="http://schemas.microsoft.com/office/drawing/2014/main" id="{518F39B8-61A6-4F35-8EB1-C5DE3FA2DC0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817" y="3406"/>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2" name="Picture 1037">
              <a:extLst>
                <a:ext uri="{FF2B5EF4-FFF2-40B4-BE49-F238E27FC236}">
                  <a16:creationId xmlns:a16="http://schemas.microsoft.com/office/drawing/2014/main" id="{012BB207-E8CA-49C7-8EC4-C62D0A5B231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5017" y="3935"/>
              <a:ext cx="76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3" name="Picture 1038">
              <a:extLst>
                <a:ext uri="{FF2B5EF4-FFF2-40B4-BE49-F238E27FC236}">
                  <a16:creationId xmlns:a16="http://schemas.microsoft.com/office/drawing/2014/main" id="{090E8288-0CE9-4724-A54C-CCBE392F057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4176" y="1633"/>
              <a:ext cx="2304" cy="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4" name="Picture 1039">
              <a:extLst>
                <a:ext uri="{FF2B5EF4-FFF2-40B4-BE49-F238E27FC236}">
                  <a16:creationId xmlns:a16="http://schemas.microsoft.com/office/drawing/2014/main" id="{078E96E0-B365-4C0B-83AB-629F1BDE671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995968" flipH="1">
              <a:off x="4080" y="2974"/>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5" name="Picture 1040">
              <a:extLst>
                <a:ext uri="{FF2B5EF4-FFF2-40B4-BE49-F238E27FC236}">
                  <a16:creationId xmlns:a16="http://schemas.microsoft.com/office/drawing/2014/main" id="{A21D9B0D-E625-4B31-AAFC-BE854A62661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9086234" flipH="1">
              <a:off x="3312" y="2927"/>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8865" name="Picture 1041">
            <a:extLst>
              <a:ext uri="{FF2B5EF4-FFF2-40B4-BE49-F238E27FC236}">
                <a16:creationId xmlns:a16="http://schemas.microsoft.com/office/drawing/2014/main" id="{B8BFF3B2-1448-40E2-AD8E-9850B82D8FEC}"/>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2599715">
            <a:off x="1014597" y="3522603"/>
            <a:ext cx="611774" cy="85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42">
            <a:extLst>
              <a:ext uri="{FF2B5EF4-FFF2-40B4-BE49-F238E27FC236}">
                <a16:creationId xmlns:a16="http://schemas.microsoft.com/office/drawing/2014/main" id="{CE455806-7CB3-42AB-886B-2135158078C9}"/>
              </a:ext>
            </a:extLst>
          </p:cNvPr>
          <p:cNvGrpSpPr>
            <a:grpSpLocks/>
          </p:cNvGrpSpPr>
          <p:nvPr/>
        </p:nvGrpSpPr>
        <p:grpSpPr bwMode="auto">
          <a:xfrm>
            <a:off x="73025" y="3582668"/>
            <a:ext cx="771525" cy="1204912"/>
            <a:chOff x="46" y="2411"/>
            <a:chExt cx="486" cy="759"/>
          </a:xfrm>
        </p:grpSpPr>
        <p:pic>
          <p:nvPicPr>
            <p:cNvPr id="34830" name="Picture 1043">
              <a:extLst>
                <a:ext uri="{FF2B5EF4-FFF2-40B4-BE49-F238E27FC236}">
                  <a16:creationId xmlns:a16="http://schemas.microsoft.com/office/drawing/2014/main" id="{AA5C41F2-13B3-40A0-A79C-202451FAFD9B}"/>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6" y="2411"/>
              <a:ext cx="48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Text Box 1044">
              <a:extLst>
                <a:ext uri="{FF2B5EF4-FFF2-40B4-BE49-F238E27FC236}">
                  <a16:creationId xmlns:a16="http://schemas.microsoft.com/office/drawing/2014/main" id="{0AEF8726-D533-4C4E-BA1E-B26AE208275B}"/>
                </a:ext>
              </a:extLst>
            </p:cNvPr>
            <p:cNvSpPr txBox="1">
              <a:spLocks noChangeArrowheads="1"/>
            </p:cNvSpPr>
            <p:nvPr/>
          </p:nvSpPr>
          <p:spPr bwMode="auto">
            <a:xfrm>
              <a:off x="64" y="3034"/>
              <a:ext cx="3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14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a:t>
              </a:r>
            </a:p>
          </p:txBody>
        </p:sp>
      </p:grpSp>
      <p:sp>
        <p:nvSpPr>
          <p:cNvPr id="78869" name="Text Box 1045">
            <a:extLst>
              <a:ext uri="{FF2B5EF4-FFF2-40B4-BE49-F238E27FC236}">
                <a16:creationId xmlns:a16="http://schemas.microsoft.com/office/drawing/2014/main" id="{F757F201-AD99-4EDF-8C38-B32025F16F48}"/>
              </a:ext>
            </a:extLst>
          </p:cNvPr>
          <p:cNvSpPr txBox="1">
            <a:spLocks noChangeArrowheads="1"/>
          </p:cNvSpPr>
          <p:nvPr/>
        </p:nvSpPr>
        <p:spPr bwMode="auto">
          <a:xfrm rot="-660000">
            <a:off x="1487870" y="3134844"/>
            <a:ext cx="11485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lnSpc>
                <a:spcPct val="90000"/>
              </a:lnSpc>
            </a:pPr>
            <a:r>
              <a:rPr lang="en-US" altLang="en-US" sz="2000" b="1"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Near</a:t>
            </a:r>
          </a:p>
          <a:p>
            <a:pPr algn="ctr" eaLnBrk="1" hangingPunct="1">
              <a:lnSpc>
                <a:spcPct val="90000"/>
              </a:lnSpc>
            </a:pPr>
            <a:r>
              <a:rPr lang="en-US" altLang="en-US" sz="2000" b="1"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Fulfillment</a:t>
            </a:r>
          </a:p>
        </p:txBody>
      </p:sp>
      <p:sp>
        <p:nvSpPr>
          <p:cNvPr id="78870" name="Text Box 1046">
            <a:extLst>
              <a:ext uri="{FF2B5EF4-FFF2-40B4-BE49-F238E27FC236}">
                <a16:creationId xmlns:a16="http://schemas.microsoft.com/office/drawing/2014/main" id="{D08871CF-0EBA-4E54-9F42-A872454DF416}"/>
              </a:ext>
            </a:extLst>
          </p:cNvPr>
          <p:cNvSpPr txBox="1">
            <a:spLocks noChangeArrowheads="1"/>
          </p:cNvSpPr>
          <p:nvPr/>
        </p:nvSpPr>
        <p:spPr bwMode="auto">
          <a:xfrm rot="-676393">
            <a:off x="4004058" y="2680819"/>
            <a:ext cx="11485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lnSpc>
                <a:spcPct val="90000"/>
              </a:lnSpc>
            </a:pPr>
            <a:r>
              <a:rPr lang="en-US" altLang="en-US" sz="20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Far</a:t>
            </a:r>
          </a:p>
          <a:p>
            <a:pPr algn="ctr" eaLnBrk="1" hangingPunct="1">
              <a:lnSpc>
                <a:spcPct val="90000"/>
              </a:lnSpc>
            </a:pPr>
            <a:r>
              <a:rPr lang="en-US" altLang="en-US" sz="20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Fulfillment</a:t>
            </a:r>
          </a:p>
        </p:txBody>
      </p:sp>
      <p:sp>
        <p:nvSpPr>
          <p:cNvPr id="78871" name="Line 1047">
            <a:extLst>
              <a:ext uri="{FF2B5EF4-FFF2-40B4-BE49-F238E27FC236}">
                <a16:creationId xmlns:a16="http://schemas.microsoft.com/office/drawing/2014/main" id="{FF80C476-0149-4856-A776-7FAD794F7980}"/>
              </a:ext>
            </a:extLst>
          </p:cNvPr>
          <p:cNvSpPr>
            <a:spLocks noChangeShapeType="1"/>
          </p:cNvSpPr>
          <p:nvPr/>
        </p:nvSpPr>
        <p:spPr bwMode="auto">
          <a:xfrm flipV="1">
            <a:off x="1828800" y="2582863"/>
            <a:ext cx="6275388" cy="1227137"/>
          </a:xfrm>
          <a:prstGeom prst="line">
            <a:avLst/>
          </a:prstGeom>
          <a:noFill/>
          <a:ln w="38100">
            <a:solidFill>
              <a:schemeClr val="bg1"/>
            </a:solidFill>
            <a:prstDash val="sysDot"/>
            <a:round/>
            <a:headEnd/>
            <a:tailEnd/>
          </a:ln>
          <a:extLst>
            <a:ext uri="{909E8E84-426E-40DD-AFC4-6F175D3DCCD1}">
              <a14:hiddenFill xmlns:a14="http://schemas.microsoft.com/office/drawing/2010/main">
                <a:noFill/>
              </a14:hiddenFill>
            </a:ext>
          </a:extLst>
        </p:spPr>
        <p:txBody>
          <a:bodyPr lIns="91436" tIns="45716" rIns="91436" bIns="45716"/>
          <a:lstStyle/>
          <a:p>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872" name="Rectangle 1048">
            <a:extLst>
              <a:ext uri="{FF2B5EF4-FFF2-40B4-BE49-F238E27FC236}">
                <a16:creationId xmlns:a16="http://schemas.microsoft.com/office/drawing/2014/main" id="{F3BE947F-A21B-4051-A0D9-3E9A33DA1D65}"/>
              </a:ext>
            </a:extLst>
          </p:cNvPr>
          <p:cNvSpPr>
            <a:spLocks noChangeArrowheads="1"/>
          </p:cNvSpPr>
          <p:nvPr/>
        </p:nvSpPr>
        <p:spPr bwMode="auto">
          <a:xfrm>
            <a:off x="892401" y="1828800"/>
            <a:ext cx="295388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b="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Antiochus IV</a:t>
            </a:r>
          </a:p>
        </p:txBody>
      </p:sp>
      <p:sp>
        <p:nvSpPr>
          <p:cNvPr id="78873" name="Rectangle 1049">
            <a:extLst>
              <a:ext uri="{FF2B5EF4-FFF2-40B4-BE49-F238E27FC236}">
                <a16:creationId xmlns:a16="http://schemas.microsoft.com/office/drawing/2014/main" id="{9DC623AC-3FB3-4B52-84E6-047E81D867A3}"/>
              </a:ext>
            </a:extLst>
          </p:cNvPr>
          <p:cNvSpPr>
            <a:spLocks noChangeArrowheads="1"/>
          </p:cNvSpPr>
          <p:nvPr/>
        </p:nvSpPr>
        <p:spPr bwMode="auto">
          <a:xfrm>
            <a:off x="6617060" y="1219200"/>
            <a:ext cx="226305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b="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a:t>
            </a:r>
          </a:p>
        </p:txBody>
      </p:sp>
      <p:pic>
        <p:nvPicPr>
          <p:cNvPr id="78874" name="Picture 1050">
            <a:extLst>
              <a:ext uri="{FF2B5EF4-FFF2-40B4-BE49-F238E27FC236}">
                <a16:creationId xmlns:a16="http://schemas.microsoft.com/office/drawing/2014/main" id="{71FE9EE2-264D-45E5-B642-5C8F3F704F70}"/>
              </a:ext>
            </a:extLst>
          </p:cNvPr>
          <p:cNvPicPr>
            <a:picLocks noChangeAspect="1" noChangeArrowheads="1"/>
          </p:cNvPicPr>
          <p:nvPr/>
        </p:nvPicPr>
        <p:blipFill>
          <a:blip r:embed="rId13" cstate="email">
            <a:lum bright="30000" contrast="54000"/>
            <a:extLst>
              <a:ext uri="{28A0092B-C50C-407E-A947-70E740481C1C}">
                <a14:useLocalDpi xmlns:a14="http://schemas.microsoft.com/office/drawing/2010/main"/>
              </a:ext>
            </a:extLst>
          </a:blip>
          <a:srcRect/>
          <a:stretch>
            <a:fillRect/>
          </a:stretch>
        </p:blipFill>
        <p:spPr bwMode="auto">
          <a:xfrm>
            <a:off x="7467600" y="381000"/>
            <a:ext cx="12366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5" name="Rectangle 1051">
            <a:extLst>
              <a:ext uri="{FF2B5EF4-FFF2-40B4-BE49-F238E27FC236}">
                <a16:creationId xmlns:a16="http://schemas.microsoft.com/office/drawing/2014/main" id="{534E067C-CEF9-4765-A88C-CE0BDEE059E7}"/>
              </a:ext>
            </a:extLst>
          </p:cNvPr>
          <p:cNvSpPr>
            <a:spLocks noChangeArrowheads="1"/>
          </p:cNvSpPr>
          <p:nvPr/>
        </p:nvSpPr>
        <p:spPr bwMode="auto">
          <a:xfrm>
            <a:off x="1497701" y="2438400"/>
            <a:ext cx="1827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sz="2000"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11:21-35)</a:t>
            </a:r>
            <a:endParaRPr lang="en-US" altLang="en-US"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876" name="Rectangle 1052">
            <a:extLst>
              <a:ext uri="{FF2B5EF4-FFF2-40B4-BE49-F238E27FC236}">
                <a16:creationId xmlns:a16="http://schemas.microsoft.com/office/drawing/2014/main" id="{2248A31A-ACFE-4F17-8E48-A1A8F9C372AD}"/>
              </a:ext>
            </a:extLst>
          </p:cNvPr>
          <p:cNvSpPr>
            <a:spLocks noChangeArrowheads="1"/>
          </p:cNvSpPr>
          <p:nvPr/>
        </p:nvSpPr>
        <p:spPr bwMode="auto">
          <a:xfrm>
            <a:off x="6920601" y="1905000"/>
            <a:ext cx="1827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sz="20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11:36-45)</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4829" name="TextBox 35">
            <a:extLst>
              <a:ext uri="{FF2B5EF4-FFF2-40B4-BE49-F238E27FC236}">
                <a16:creationId xmlns:a16="http://schemas.microsoft.com/office/drawing/2014/main" id="{BFA9AF9F-1976-44C6-8C42-3D3DC5301ABA}"/>
              </a:ext>
            </a:extLst>
          </p:cNvPr>
          <p:cNvSpPr txBox="1">
            <a:spLocks noChangeArrowheads="1"/>
          </p:cNvSpPr>
          <p:nvPr/>
        </p:nvSpPr>
        <p:spPr bwMode="auto">
          <a:xfrm>
            <a:off x="838687" y="457200"/>
            <a:ext cx="4502763"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r>
              <a:rPr lang="en-US" altLang="en-US" sz="3600"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Understanding Daniel’s</a:t>
            </a:r>
          </a:p>
          <a:p>
            <a:pPr algn="ctr" eaLnBrk="1" hangingPunct="1"/>
            <a:r>
              <a:rPr lang="en-US" altLang="en-US" sz="3600"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Prophetic Perspective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par>
                          <p:cTn id="11" fill="hold" nodeType="withGroup">
                            <p:stCondLst>
                              <p:cond delay="500"/>
                            </p:stCondLst>
                            <p:childTnLst>
                              <p:par>
                                <p:cTn id="12" presetID="1" presetClass="entr" presetSubtype="0" fill="hold" nodeType="afterEffect">
                                  <p:stCondLst>
                                    <p:cond delay="0"/>
                                  </p:stCondLst>
                                  <p:childTnLst>
                                    <p:set>
                                      <p:cBhvr>
                                        <p:cTn id="13" dur="1" fill="hold">
                                          <p:stCondLst>
                                            <p:cond delay="9"/>
                                          </p:stCondLst>
                                        </p:cTn>
                                        <p:tgtEl>
                                          <p:spTgt spid="3"/>
                                        </p:tgtEl>
                                        <p:attrNameLst>
                                          <p:attrName>style.visibility</p:attrName>
                                        </p:attrNameLst>
                                      </p:cBhvr>
                                      <p:to>
                                        <p:strVal val="visible"/>
                                      </p:to>
                                    </p:set>
                                  </p:childTnLst>
                                </p:cTn>
                              </p:par>
                              <p:par>
                                <p:cTn id="14" presetID="22" presetClass="entr" presetSubtype="8" fill="hold" nodeType="withEffect">
                                  <p:stCondLst>
                                    <p:cond delay="0"/>
                                  </p:stCondLst>
                                  <p:childTnLst>
                                    <p:set>
                                      <p:cBhvr>
                                        <p:cTn id="15" dur="1" fill="hold">
                                          <p:stCondLst>
                                            <p:cond delay="0"/>
                                          </p:stCondLst>
                                        </p:cTn>
                                        <p:tgtEl>
                                          <p:spTgt spid="78865"/>
                                        </p:tgtEl>
                                        <p:attrNameLst>
                                          <p:attrName>style.visibility</p:attrName>
                                        </p:attrNameLst>
                                      </p:cBhvr>
                                      <p:to>
                                        <p:strVal val="visible"/>
                                      </p:to>
                                    </p:set>
                                    <p:animEffect transition="in" filter="wipe(left)">
                                      <p:cBhvr>
                                        <p:cTn id="16" dur="10"/>
                                        <p:tgtEl>
                                          <p:spTgt spid="78865"/>
                                        </p:tgtEl>
                                      </p:cBhvr>
                                    </p:animEffect>
                                  </p:childTnLst>
                                </p:cTn>
                              </p:par>
                            </p:childTnLst>
                          </p:cTn>
                        </p:par>
                        <p:par>
                          <p:cTn id="17" fill="hold" nodeType="afterGroup">
                            <p:stCondLst>
                              <p:cond delay="510"/>
                            </p:stCondLst>
                            <p:childTnLst>
                              <p:par>
                                <p:cTn id="18" presetID="22" presetClass="entr" presetSubtype="8" fill="hold" nodeType="afterEffect">
                                  <p:stCondLst>
                                    <p:cond delay="0"/>
                                  </p:stCondLst>
                                  <p:childTnLst>
                                    <p:set>
                                      <p:cBhvr>
                                        <p:cTn id="19" dur="1" fill="hold">
                                          <p:stCondLst>
                                            <p:cond delay="0"/>
                                          </p:stCondLst>
                                        </p:cTn>
                                        <p:tgtEl>
                                          <p:spTgt spid="78871"/>
                                        </p:tgtEl>
                                        <p:attrNameLst>
                                          <p:attrName>style.visibility</p:attrName>
                                        </p:attrNameLst>
                                      </p:cBhvr>
                                      <p:to>
                                        <p:strVal val="visible"/>
                                      </p:to>
                                    </p:set>
                                    <p:animEffect transition="in" filter="wipe(left)">
                                      <p:cBhvr>
                                        <p:cTn id="20" dur="500"/>
                                        <p:tgtEl>
                                          <p:spTgt spid="7887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886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7887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7887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78875"/>
                                        </p:tgtEl>
                                        <p:attrNameLst>
                                          <p:attrName>style.visibility</p:attrName>
                                        </p:attrNameLst>
                                      </p:cBhvr>
                                      <p:to>
                                        <p:strVal val="visible"/>
                                      </p:to>
                                    </p:set>
                                  </p:childTnLst>
                                </p:cTn>
                              </p:par>
                            </p:childTnLst>
                          </p:cTn>
                        </p:par>
                        <p:par>
                          <p:cTn id="37" fill="hold" nodeType="afterGroup">
                            <p:stCondLst>
                              <p:cond delay="500"/>
                            </p:stCondLst>
                            <p:childTnLst>
                              <p:par>
                                <p:cTn id="38" presetID="1" presetClass="entr" presetSubtype="0" fill="hold" nodeType="afterEffect">
                                  <p:stCondLst>
                                    <p:cond delay="0"/>
                                  </p:stCondLst>
                                  <p:childTnLst>
                                    <p:set>
                                      <p:cBhvr>
                                        <p:cTn id="39" dur="1" fill="hold">
                                          <p:stCondLst>
                                            <p:cond delay="499"/>
                                          </p:stCondLst>
                                        </p:cTn>
                                        <p:tgtEl>
                                          <p:spTgt spid="78874"/>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78873"/>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78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9" grpId="0" autoUpdateAnimBg="0"/>
      <p:bldP spid="78870" grpId="0" autoUpdateAnimBg="0"/>
      <p:bldP spid="78872" grpId="0" autoUpdateAnimBg="0"/>
      <p:bldP spid="78873" grpId="0" autoUpdateAnimBg="0"/>
      <p:bldP spid="78875" grpId="0" autoUpdateAnimBg="0"/>
      <p:bldP spid="7887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52400" y="1143000"/>
            <a:ext cx="8763000" cy="4953000"/>
          </a:xfrm>
        </p:spPr>
        <p:txBody>
          <a:bodyPr/>
          <a:lstStyle/>
          <a:p>
            <a:pPr marL="339725" indent="-339725">
              <a:lnSpc>
                <a:spcPct val="100000"/>
              </a:lnSpc>
              <a:spcBef>
                <a:spcPts val="0"/>
              </a:spcBef>
              <a:spcAft>
                <a:spcPts val="2400"/>
              </a:spcAft>
              <a:buClr>
                <a:srgbClr val="00FFFF"/>
              </a:buClr>
              <a:buSzPct val="100000"/>
              <a:buFont typeface="+mj-lt"/>
              <a:buAutoNum type="romanUcPeriod"/>
              <a:defRPr/>
            </a:pPr>
            <a:r>
              <a:rPr lang="en-US" sz="3400" b="1" dirty="0">
                <a:solidFill>
                  <a:srgbClr val="FFFFCC"/>
                </a:solidFill>
                <a:effectLst>
                  <a:outerShdw blurRad="38100" dist="38100" dir="2700000" algn="tl">
                    <a:srgbClr val="000000">
                      <a:alpha val="43137"/>
                    </a:srgbClr>
                  </a:outerShdw>
                </a:effectLst>
              </a:rPr>
              <a:t>Prophetic (8-12):</a:t>
            </a:r>
          </a:p>
          <a:p>
            <a:pPr marL="457200" lvl="1" indent="0" eaLnBrk="1" hangingPunct="1">
              <a:lnSpc>
                <a:spcPct val="100000"/>
              </a:lnSpc>
              <a:spcBef>
                <a:spcPts val="0"/>
              </a:spcBef>
              <a:spcAft>
                <a:spcPts val="2400"/>
              </a:spcAft>
              <a:buFont typeface="Wingdings" pitchFamily="2" charset="2"/>
              <a:buNone/>
              <a:defRPr/>
            </a:pPr>
            <a:r>
              <a:rPr lang="en-US" sz="3400" dirty="0">
                <a:solidFill>
                  <a:schemeClr val="bg1"/>
                </a:solidFill>
                <a:effectLst>
                  <a:outerShdw blurRad="38100" dist="38100" dir="2700000" algn="tl">
                    <a:srgbClr val="000000">
                      <a:alpha val="43137"/>
                    </a:srgbClr>
                  </a:outerShdw>
                </a:effectLst>
              </a:rPr>
              <a:t>Angel interprets, 1st person, Jewish nation, Hebrew</a:t>
            </a:r>
          </a:p>
          <a:p>
            <a:pPr marL="1027113" lvl="1" indent="-569913">
              <a:lnSpc>
                <a:spcPct val="100000"/>
              </a:lnSpc>
              <a:spcBef>
                <a:spcPts val="0"/>
              </a:spcBef>
              <a:spcAft>
                <a:spcPts val="2400"/>
              </a:spcAft>
              <a:buClr>
                <a:srgbClr val="CC99FF"/>
              </a:buClr>
              <a:buSzPct val="100000"/>
              <a:buFont typeface="+mj-lt"/>
              <a:buAutoNum type="alphaUcPeriod"/>
              <a:defRPr/>
            </a:pPr>
            <a:r>
              <a:rPr lang="en-US" sz="3400" dirty="0">
                <a:solidFill>
                  <a:schemeClr val="bg1"/>
                </a:solidFill>
                <a:effectLst>
                  <a:outerShdw blurRad="38100" dist="38100" dir="2700000" algn="tl">
                    <a:srgbClr val="000000">
                      <a:alpha val="43137"/>
                    </a:srgbClr>
                  </a:outerShdw>
                </a:effectLst>
              </a:rPr>
              <a:t>Ram &amp; Goat (8)</a:t>
            </a:r>
          </a:p>
          <a:p>
            <a:pPr marL="1027113" lvl="1" indent="-569913">
              <a:lnSpc>
                <a:spcPct val="100000"/>
              </a:lnSpc>
              <a:spcBef>
                <a:spcPts val="0"/>
              </a:spcBef>
              <a:spcAft>
                <a:spcPts val="2400"/>
              </a:spcAft>
              <a:buClr>
                <a:srgbClr val="CC99FF"/>
              </a:buClr>
              <a:buSzPct val="100000"/>
              <a:buFont typeface="+mj-lt"/>
              <a:buAutoNum type="alphaUcPeriod"/>
              <a:defRPr/>
            </a:pPr>
            <a:r>
              <a:rPr lang="en-US" sz="3400" b="1" u="sng" dirty="0">
                <a:solidFill>
                  <a:srgbClr val="FFFFCC"/>
                </a:solidFill>
                <a:effectLst>
                  <a:outerShdw blurRad="38100" dist="38100" dir="2700000" algn="tl">
                    <a:srgbClr val="000000">
                      <a:alpha val="43137"/>
                    </a:srgbClr>
                  </a:outerShdw>
                </a:effectLst>
              </a:rPr>
              <a:t>70 weeks (9)</a:t>
            </a:r>
          </a:p>
          <a:p>
            <a:pPr marL="1027113" lvl="1" indent="-569913">
              <a:lnSpc>
                <a:spcPct val="100000"/>
              </a:lnSpc>
              <a:spcBef>
                <a:spcPts val="0"/>
              </a:spcBef>
              <a:spcAft>
                <a:spcPts val="2400"/>
              </a:spcAft>
              <a:buClr>
                <a:srgbClr val="CC99FF"/>
              </a:buClr>
              <a:buSzPct val="100000"/>
              <a:buFont typeface="+mj-lt"/>
              <a:buAutoNum type="alphaUcPeriod"/>
              <a:defRPr/>
            </a:pPr>
            <a:r>
              <a:rPr lang="en-US" sz="3400" dirty="0">
                <a:solidFill>
                  <a:schemeClr val="bg1"/>
                </a:solidFill>
                <a:effectLst>
                  <a:outerShdw blurRad="38100" dist="38100" dir="2700000" algn="tl">
                    <a:srgbClr val="000000">
                      <a:alpha val="43137"/>
                    </a:srgbClr>
                  </a:outerShdw>
                </a:effectLst>
              </a:rPr>
              <a:t>Final vision (10-12)</a:t>
            </a:r>
          </a:p>
        </p:txBody>
      </p:sp>
      <p:pic>
        <p:nvPicPr>
          <p:cNvPr id="22530"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68925" y="5381625"/>
            <a:ext cx="3546475" cy="1371600"/>
          </a:xfrm>
          <a:prstGeom prst="rect">
            <a:avLst/>
          </a:prstGeom>
          <a:noFill/>
          <a:ln w="9525">
            <a:noFill/>
            <a:miter lim="800000"/>
            <a:headEnd/>
            <a:tailEnd/>
          </a:ln>
        </p:spPr>
      </p:pic>
      <p:sp>
        <p:nvSpPr>
          <p:cNvPr id="22531" name="Rectangle 6"/>
          <p:cNvSpPr>
            <a:spLocks noGrp="1" noChangeArrowheads="1"/>
          </p:cNvSpPr>
          <p:nvPr>
            <p:ph type="title"/>
          </p:nvPr>
        </p:nvSpPr>
        <p:spPr>
          <a:xfrm>
            <a:off x="2438400" y="228600"/>
            <a:ext cx="4267200" cy="762000"/>
          </a:xfrm>
        </p:spPr>
        <p:txBody>
          <a:bodyPr>
            <a:noAutofit/>
          </a:bodyPr>
          <a:lstStyle/>
          <a:p>
            <a:pPr algn="ctr" eaLnBrk="1" hangingPunct="1"/>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rPr>
              <a:t>Synthetic Outline</a:t>
            </a:r>
          </a:p>
        </p:txBody>
      </p:sp>
    </p:spTree>
    <p:extLst>
      <p:ext uri="{BB962C8B-B14F-4D97-AF65-F5344CB8AC3E}">
        <p14:creationId xmlns:p14="http://schemas.microsoft.com/office/powerpoint/2010/main" val="33270977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Isaiah 9:6-7 (NASB)</a:t>
            </a:r>
          </a:p>
          <a:p>
            <a:pPr marL="0" marR="0" algn="just">
              <a:spcBef>
                <a:spcPts val="0"/>
              </a:spcBef>
              <a:spcAft>
                <a:spcPts val="1000"/>
              </a:spcAft>
            </a:pPr>
            <a:r>
              <a:rPr lang="en-US" sz="3000" baseline="30000" dirty="0">
                <a:solidFill>
                  <a:schemeClr val="bg1"/>
                </a:solidFill>
                <a:latin typeface="Calibri" panose="020F0502020204030204" pitchFamily="34" charset="0"/>
              </a:rPr>
              <a:t>6</a:t>
            </a:r>
            <a:r>
              <a:rPr lang="en-US" sz="3000" baseline="30000" dirty="0">
                <a:latin typeface="Calibri" panose="020F0502020204030204" pitchFamily="34" charset="0"/>
              </a:rPr>
              <a:t>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solidFill>
                  <a:schemeClr val="bg1"/>
                </a:solidFill>
                <a:effectLst>
                  <a:outerShdw blurRad="38100" dist="38100" dir="2700000" algn="tl">
                    <a:srgbClr val="000000"/>
                  </a:outerShdw>
                </a:effectLst>
                <a:latin typeface="Calibri" panose="020F0502020204030204" pitchFamily="34" charset="0"/>
                <a:cs typeface="+mn-cs"/>
              </a:rPr>
              <a:t>And His name will be called Wonderful Counselor, Mighty God, Eternal Father, Prince of Peace.</a:t>
            </a:r>
            <a:r>
              <a:rPr lang="en-US" sz="3000" baseline="30000" dirty="0">
                <a:solidFill>
                  <a:schemeClr val="bg1"/>
                </a:solidFill>
                <a:latin typeface="Calibri" panose="020F0502020204030204" pitchFamily="34" charset="0"/>
              </a:rPr>
              <a:t>7</a:t>
            </a:r>
            <a:r>
              <a:rPr lang="en-US" sz="3000" dirty="0">
                <a:effectLst>
                  <a:outerShdw blurRad="38100" dist="38100" dir="2700000" algn="tl">
                    <a:srgbClr val="000000"/>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solidFill>
                  <a:schemeClr val="bg1"/>
                </a:solidFill>
                <a:effectLst>
                  <a:outerShdw blurRad="38100" dist="38100" dir="2700000" algn="tl">
                    <a:srgbClr val="000000"/>
                  </a:outerShdw>
                </a:effectLst>
                <a:latin typeface="Calibri" panose="020F0502020204030204" pitchFamily="34" charset="0"/>
                <a:cs typeface="+mn-cs"/>
              </a:rPr>
              <a:t>The</a:t>
            </a:r>
            <a:r>
              <a:rPr lang="en-US" sz="3000" dirty="0">
                <a:effectLst>
                  <a:outerShdw blurRad="38100" dist="38100" dir="2700000" algn="tl">
                    <a:srgbClr val="000000"/>
                  </a:outerShdw>
                </a:effectLst>
                <a:latin typeface="Calibri" panose="020F0502020204030204" pitchFamily="34" charset="0"/>
                <a:cs typeface="+mn-cs"/>
              </a:rPr>
              <a:t> </a:t>
            </a:r>
            <a:r>
              <a:rPr lang="en-US" sz="3000" dirty="0">
                <a:solidFill>
                  <a:schemeClr val="bg1"/>
                </a:solidFill>
                <a:effectLst>
                  <a:outerShdw blurRad="38100" dist="38100" dir="2700000" algn="tl">
                    <a:srgbClr val="000000"/>
                  </a:outerShdw>
                </a:effectLst>
                <a:latin typeface="Calibri" panose="020F0502020204030204" pitchFamily="34" charset="0"/>
                <a:cs typeface="+mn-cs"/>
              </a:rPr>
              <a:t>zeal of the Lord of hosts will accomplish this.</a:t>
            </a:r>
          </a:p>
        </p:txBody>
      </p:sp>
    </p:spTree>
    <p:extLst>
      <p:ext uri="{BB962C8B-B14F-4D97-AF65-F5344CB8AC3E}">
        <p14:creationId xmlns:p14="http://schemas.microsoft.com/office/powerpoint/2010/main" val="35525463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a:extLst>
              <a:ext uri="{FF2B5EF4-FFF2-40B4-BE49-F238E27FC236}">
                <a16:creationId xmlns:a16="http://schemas.microsoft.com/office/drawing/2014/main" id="{5A55569D-D911-4EE2-8FCC-E3A69105A3A3}"/>
              </a:ext>
            </a:extLst>
          </p:cNvPr>
          <p:cNvSpPr>
            <a:spLocks noChangeArrowheads="1"/>
          </p:cNvSpPr>
          <p:nvPr/>
        </p:nvSpPr>
        <p:spPr bwMode="auto">
          <a:xfrm>
            <a:off x="533400" y="889814"/>
            <a:ext cx="819626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defRPr sz="4400">
                <a:solidFill>
                  <a:srgbClr val="00CC00"/>
                </a:solidFill>
                <a:latin typeface="Times New Roman" panose="02020603050405020304" pitchFamily="18" charset="0"/>
              </a:defRPr>
            </a:lvl1pPr>
            <a:lvl2pPr marL="914400" indent="-457200" eaLnBrk="0" hangingPunct="0">
              <a:defRPr sz="4400">
                <a:solidFill>
                  <a:srgbClr val="00CC00"/>
                </a:solidFill>
                <a:latin typeface="Times New Roman" panose="02020603050405020304" pitchFamily="18" charset="0"/>
              </a:defRPr>
            </a:lvl2pPr>
            <a:lvl3pPr marL="1371600" indent="-4572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Events prophesied v.26</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Messiah crucified v.26a</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70 AD holocaust  v.26b</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Prophecies in Dan. 9:24 would have been fulfilled 7 years after Palm Sunday </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Jesus indicated a gap - (Matt. 24:15, 21-22, 29-30)</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was never fulfilled historically</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occurs elsewhere - (Is. 61:1-2; Luke 4:16-21; Isaiah 9:6)</a:t>
            </a:r>
          </a:p>
          <a:p>
            <a:pPr marL="457200" lvl="1" eaLnBrk="1" hangingPunct="1">
              <a:spcBef>
                <a:spcPts val="0"/>
              </a:spcBef>
              <a:spcAft>
                <a:spcPts val="12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Early church fathers indicated a gap</a:t>
            </a:r>
          </a:p>
        </p:txBody>
      </p:sp>
      <p:sp>
        <p:nvSpPr>
          <p:cNvPr id="4" name="Rectangle 3">
            <a:extLst>
              <a:ext uri="{FF2B5EF4-FFF2-40B4-BE49-F238E27FC236}">
                <a16:creationId xmlns:a16="http://schemas.microsoft.com/office/drawing/2014/main" id="{D9A7F754-78EF-4299-8D50-A9D289F1A7C7}"/>
              </a:ext>
            </a:extLst>
          </p:cNvPr>
          <p:cNvSpPr txBox="1">
            <a:spLocks noChangeArrowheads="1"/>
          </p:cNvSpPr>
          <p:nvPr/>
        </p:nvSpPr>
        <p:spPr>
          <a:xfrm>
            <a:off x="2552700" y="228600"/>
            <a:ext cx="4038600" cy="7810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6 Reasons for Gap</a:t>
            </a:r>
          </a:p>
        </p:txBody>
      </p:sp>
    </p:spTree>
    <p:extLst>
      <p:ext uri="{BB962C8B-B14F-4D97-AF65-F5344CB8AC3E}">
        <p14:creationId xmlns:p14="http://schemas.microsoft.com/office/powerpoint/2010/main" val="41630829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a:extLst>
              <a:ext uri="{FF2B5EF4-FFF2-40B4-BE49-F238E27FC236}">
                <a16:creationId xmlns:a16="http://schemas.microsoft.com/office/drawing/2014/main" id="{3408C13E-EBD7-40B1-BA90-1C2AEE0C2637}"/>
              </a:ext>
            </a:extLst>
          </p:cNvPr>
          <p:cNvSpPr>
            <a:spLocks noGrp="1" noChangeArrowheads="1"/>
          </p:cNvSpPr>
          <p:nvPr>
            <p:ph type="title"/>
          </p:nvPr>
        </p:nvSpPr>
        <p:spPr>
          <a:xfrm>
            <a:off x="1066800" y="228600"/>
            <a:ext cx="7010400" cy="1143000"/>
          </a:xfrm>
        </p:spPr>
        <p:txBody>
          <a:bodyPr>
            <a:normAutofit fontScale="90000"/>
          </a:bodyPr>
          <a:lstStyle/>
          <a:p>
            <a:pPr algn="ctr" eaLnBrk="1" hangingPunct="1">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Hippolytus</a:t>
            </a:r>
            <a:br>
              <a:rPr lang="en-US" altLang="en-US" sz="2200" dirty="0">
                <a:solidFill>
                  <a:srgbClr val="FFFFFF"/>
                </a:solidFill>
                <a:effectLst>
                  <a:outerShdw blurRad="38100" dist="38100" dir="2700000" algn="tl">
                    <a:srgbClr val="000000">
                      <a:alpha val="43137"/>
                    </a:srgbClr>
                  </a:outerShdw>
                </a:effectLst>
              </a:rPr>
            </a:br>
            <a:r>
              <a:rPr lang="en-US" altLang="en-US" sz="2200" i="1" dirty="0">
                <a:solidFill>
                  <a:srgbClr val="FFFFFF"/>
                </a:solidFill>
                <a:effectLst>
                  <a:outerShdw blurRad="38100" dist="38100" dir="2700000" algn="tl">
                    <a:srgbClr val="000000">
                      <a:alpha val="43137"/>
                    </a:srgbClr>
                  </a:outerShdw>
                </a:effectLst>
                <a:latin typeface="+mn-lt"/>
              </a:rPr>
              <a:t>Fragments From Commentaries</a:t>
            </a:r>
            <a:r>
              <a:rPr lang="en-US" altLang="en-US" sz="2200" dirty="0">
                <a:solidFill>
                  <a:srgbClr val="FFFFFF"/>
                </a:solidFill>
                <a:effectLst>
                  <a:outerShdw blurRad="38100" dist="38100" dir="2700000" algn="tl">
                    <a:srgbClr val="000000">
                      <a:alpha val="43137"/>
                    </a:srgbClr>
                  </a:outerShdw>
                </a:effectLst>
                <a:latin typeface="+mn-lt"/>
              </a:rPr>
              <a:t>, Daniel, paragraph 22 Cited by Hitchcock and Ice in </a:t>
            </a:r>
            <a:r>
              <a:rPr lang="en-US" altLang="en-US" sz="2200" i="1" u="sng" dirty="0">
                <a:solidFill>
                  <a:srgbClr val="FFFFFF"/>
                </a:solidFill>
                <a:effectLst>
                  <a:outerShdw blurRad="38100" dist="38100" dir="2700000" algn="tl">
                    <a:srgbClr val="000000">
                      <a:alpha val="43137"/>
                    </a:srgbClr>
                  </a:outerShdw>
                </a:effectLst>
                <a:latin typeface="+mn-lt"/>
              </a:rPr>
              <a:t>The Truth Behind the Left behind Series</a:t>
            </a:r>
            <a:r>
              <a:rPr lang="en-US" altLang="en-US" sz="2200" i="1" dirty="0">
                <a:solidFill>
                  <a:srgbClr val="FFFFFF"/>
                </a:solidFill>
                <a:effectLst>
                  <a:outerShdw blurRad="38100" dist="38100" dir="2700000" algn="tl">
                    <a:srgbClr val="000000">
                      <a:alpha val="43137"/>
                    </a:srgbClr>
                  </a:outerShdw>
                </a:effectLst>
                <a:latin typeface="+mn-lt"/>
              </a:rPr>
              <a:t> </a:t>
            </a:r>
            <a:r>
              <a:rPr lang="en-US" altLang="en-US" sz="2200" dirty="0">
                <a:solidFill>
                  <a:srgbClr val="FFFFFF"/>
                </a:solidFill>
                <a:effectLst>
                  <a:outerShdw blurRad="38100" dist="38100" dir="2700000" algn="tl">
                    <a:srgbClr val="000000">
                      <a:alpha val="43137"/>
                    </a:srgbClr>
                  </a:outerShdw>
                </a:effectLst>
                <a:latin typeface="+mn-lt"/>
              </a:rPr>
              <a:t>p.98.</a:t>
            </a:r>
          </a:p>
        </p:txBody>
      </p:sp>
      <p:sp>
        <p:nvSpPr>
          <p:cNvPr id="38918" name="Rectangle 3">
            <a:extLst>
              <a:ext uri="{FF2B5EF4-FFF2-40B4-BE49-F238E27FC236}">
                <a16:creationId xmlns:a16="http://schemas.microsoft.com/office/drawing/2014/main" id="{09065D61-B0B1-4D71-9EF9-FE028A00A1D8}"/>
              </a:ext>
            </a:extLst>
          </p:cNvPr>
          <p:cNvSpPr>
            <a:spLocks noGrp="1" noChangeArrowheads="1"/>
          </p:cNvSpPr>
          <p:nvPr>
            <p:ph idx="1"/>
          </p:nvPr>
        </p:nvSpPr>
        <p:spPr>
          <a:xfrm>
            <a:off x="228600" y="1600200"/>
            <a:ext cx="8686800" cy="3733800"/>
          </a:xfrm>
        </p:spPr>
        <p:txBody>
          <a:bodyPr>
            <a:normAutofit/>
          </a:bodyPr>
          <a:lstStyle/>
          <a:p>
            <a:pPr marL="0" indent="0" algn="just" eaLnBrk="1" hangingPunct="1">
              <a:buFontTx/>
              <a:buNone/>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“For when the three score and two weeks are fulfilled, and Christ is come, and the Gospel is preached in every place, the times being then accomplished, there will remain only one week, the last, in which Elijah will appear, and Enoch, and in the midst of it the abomination of desolation will be manifest, viz., Antichrist, announcing desolation to the world.”</a:t>
            </a:r>
          </a:p>
        </p:txBody>
      </p:sp>
      <p:pic>
        <p:nvPicPr>
          <p:cNvPr id="2" name="Picture 1">
            <a:extLst>
              <a:ext uri="{FF2B5EF4-FFF2-40B4-BE49-F238E27FC236}">
                <a16:creationId xmlns:a16="http://schemas.microsoft.com/office/drawing/2014/main" id="{C40735C9-EB70-473D-B312-A3A68E9905F2}"/>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52400" y="130969"/>
            <a:ext cx="780153" cy="128016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7772400" cy="5257800"/>
          </a:xfrm>
        </p:spPr>
        <p:txBody>
          <a:bodyPr>
            <a:normAutofit fontScale="92500" lnSpcReduction="20000"/>
          </a:bodyPr>
          <a:lstStyle/>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Gap between 483rd &amp; 484th year (26)</a:t>
            </a:r>
          </a:p>
          <a:p>
            <a:pPr marL="684213" indent="-684213" fontAlgn="base">
              <a:lnSpc>
                <a:spcPct val="110000"/>
              </a:lnSpc>
              <a:spcBef>
                <a:spcPts val="0"/>
              </a:spcBef>
              <a:spcAft>
                <a:spcPts val="600"/>
              </a:spcAft>
              <a:buClr>
                <a:srgbClr val="00FFFF"/>
              </a:buClr>
              <a:buFontTx/>
              <a:buAutoNum type="arabicPeriod"/>
            </a:pPr>
            <a:r>
              <a:rPr lang="en-US" alt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endPar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3348480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a:extLst>
              <a:ext uri="{FF2B5EF4-FFF2-40B4-BE49-F238E27FC236}">
                <a16:creationId xmlns:a16="http://schemas.microsoft.com/office/drawing/2014/main" id="{FDD69886-A894-463C-A32A-F86FBEA807E3}"/>
              </a:ext>
            </a:extLst>
          </p:cNvPr>
          <p:cNvSpPr>
            <a:spLocks noGrp="1" noChangeArrowheads="1"/>
          </p:cNvSpPr>
          <p:nvPr>
            <p:ph type="title"/>
          </p:nvPr>
        </p:nvSpPr>
        <p:spPr>
          <a:xfrm>
            <a:off x="457200" y="228600"/>
            <a:ext cx="8229600" cy="1143000"/>
          </a:xfrm>
        </p:spPr>
        <p:txBody>
          <a:bodyPr>
            <a:no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FINAL 7 YEARS = FUTURE TRIBULATION v.27</a:t>
            </a:r>
          </a:p>
        </p:txBody>
      </p:sp>
      <p:sp>
        <p:nvSpPr>
          <p:cNvPr id="40966" name="Rectangle 3">
            <a:extLst>
              <a:ext uri="{FF2B5EF4-FFF2-40B4-BE49-F238E27FC236}">
                <a16:creationId xmlns:a16="http://schemas.microsoft.com/office/drawing/2014/main" id="{6144E9FB-C294-4F79-BC63-27FFF531C71F}"/>
              </a:ext>
            </a:extLst>
          </p:cNvPr>
          <p:cNvSpPr>
            <a:spLocks noGrp="1" noChangeArrowheads="1"/>
          </p:cNvSpPr>
          <p:nvPr>
            <p:ph idx="1"/>
          </p:nvPr>
        </p:nvSpPr>
        <p:spPr>
          <a:xfrm>
            <a:off x="495300" y="1600200"/>
            <a:ext cx="8153400" cy="4419600"/>
          </a:xfrm>
        </p:spPr>
        <p:txBody>
          <a:bodyPr>
            <a:normAutofit/>
          </a:bodyPr>
          <a:lstStyle/>
          <a:p>
            <a:pPr marL="573088" indent="-573088" fontAlgn="base">
              <a:spcBef>
                <a:spcPts val="0"/>
              </a:spcBef>
              <a:spcAft>
                <a:spcPts val="2400"/>
              </a:spcAft>
              <a:buClr>
                <a:srgbClr val="FF99FF"/>
              </a:buClr>
              <a:buAutoNum type="alphaUcPeriod"/>
            </a:pPr>
            <a:r>
              <a:rPr lang="en-US" altLang="en-US" sz="3600" dirty="0">
                <a:solidFill>
                  <a:srgbClr val="FFFFFF"/>
                </a:solidFill>
                <a:latin typeface="Calibri" panose="020F0502020204030204" pitchFamily="34" charset="0"/>
              </a:rPr>
              <a:t>490 years total</a:t>
            </a:r>
          </a:p>
          <a:p>
            <a:pPr marL="573088" indent="-573088" fontAlgn="base">
              <a:spcBef>
                <a:spcPts val="0"/>
              </a:spcBef>
              <a:spcAft>
                <a:spcPts val="2400"/>
              </a:spcAft>
              <a:buClr>
                <a:srgbClr val="FF99FF"/>
              </a:buClr>
              <a:buAutoNum type="alphaUcPeriod"/>
            </a:pPr>
            <a:r>
              <a:rPr lang="en-US" altLang="en-US" sz="3600" dirty="0">
                <a:solidFill>
                  <a:srgbClr val="FFFFFF"/>
                </a:solidFill>
                <a:latin typeface="Calibri" panose="020F0502020204030204" pitchFamily="34" charset="0"/>
              </a:rPr>
              <a:t>483 years have transpired</a:t>
            </a:r>
          </a:p>
          <a:p>
            <a:pPr marL="573088" indent="-573088" fontAlgn="base">
              <a:spcBef>
                <a:spcPts val="0"/>
              </a:spcBef>
              <a:spcAft>
                <a:spcPts val="2400"/>
              </a:spcAft>
              <a:buClr>
                <a:srgbClr val="FF99FF"/>
              </a:buClr>
              <a:buAutoNum type="alphaUcPeriod"/>
            </a:pPr>
            <a:r>
              <a:rPr lang="en-US" altLang="en-US" sz="3600" dirty="0">
                <a:solidFill>
                  <a:srgbClr val="FFFFFF"/>
                </a:solidFill>
                <a:latin typeface="Calibri" panose="020F0502020204030204" pitchFamily="34" charset="0"/>
              </a:rPr>
              <a:t>Gap exists between 483rd &amp; 484th year</a:t>
            </a:r>
          </a:p>
          <a:p>
            <a:pPr marL="573088" indent="-573088" fontAlgn="base">
              <a:spcBef>
                <a:spcPts val="0"/>
              </a:spcBef>
              <a:spcAft>
                <a:spcPts val="2400"/>
              </a:spcAft>
              <a:buClr>
                <a:srgbClr val="FF99FF"/>
              </a:buClr>
              <a:buAutoNum type="alphaUcPeriod"/>
            </a:pPr>
            <a:r>
              <a:rPr lang="en-US" altLang="en-US" sz="3600" dirty="0">
                <a:solidFill>
                  <a:srgbClr val="FFFFFF"/>
                </a:solidFill>
                <a:latin typeface="Calibri" panose="020F0502020204030204" pitchFamily="34" charset="0"/>
              </a:rPr>
              <a:t>Final 7 years are future</a:t>
            </a:r>
          </a:p>
          <a:p>
            <a:pPr marL="573088" indent="-573088" fontAlgn="base">
              <a:spcBef>
                <a:spcPts val="0"/>
              </a:spcBef>
              <a:spcAft>
                <a:spcPts val="2400"/>
              </a:spcAft>
              <a:buClr>
                <a:srgbClr val="FF99FF"/>
              </a:buClr>
              <a:buAutoNum type="alphaUcPeriod"/>
            </a:pPr>
            <a:r>
              <a:rPr lang="en-US" altLang="en-US" sz="3600" dirty="0">
                <a:solidFill>
                  <a:srgbClr val="FFFFFF"/>
                </a:solidFill>
                <a:latin typeface="Calibri" panose="020F0502020204030204" pitchFamily="34" charset="0"/>
              </a:rPr>
              <a:t>Final 7 years are the Tribulation period</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7772400" cy="5257800"/>
          </a:xfrm>
        </p:spPr>
        <p:txBody>
          <a:bodyPr>
            <a:normAutofit fontScale="92500" lnSpcReduction="20000"/>
          </a:bodyPr>
          <a:lstStyle/>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Gap between 483rd &amp; 484th year (26)</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10000"/>
              </a:lnSpc>
              <a:spcBef>
                <a:spcPts val="0"/>
              </a:spcBef>
              <a:spcAft>
                <a:spcPts val="600"/>
              </a:spcAft>
              <a:buClr>
                <a:srgbClr val="00FFFF"/>
              </a:buClr>
              <a:buFontTx/>
              <a:buAutoNum type="arabicPeriod"/>
            </a:pPr>
            <a:r>
              <a:rPr lang="en-US" alt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10000"/>
              </a:lnSpc>
              <a:spcBef>
                <a:spcPts val="0"/>
              </a:spcBef>
              <a:spcAft>
                <a:spcPts val="600"/>
              </a:spcAft>
              <a:buClr>
                <a:srgbClr val="00FFFF"/>
              </a:buClr>
              <a:buFontTx/>
              <a:buAutoNum type="arabicPeriod"/>
            </a:pPr>
            <a:r>
              <a:rPr lang="en-US" altLang="en-US" sz="30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endPar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12908175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54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600" dirty="0">
                <a:solidFill>
                  <a:schemeClr val="bg1"/>
                </a:solidFill>
              </a:rPr>
              <a:t>And he will make a firm covenant with the many for one week, but in the middle of the week he will put a stop to sacrifice and grain offering; and on the wing of abominations </a:t>
            </a:r>
            <a:r>
              <a:rPr lang="en-US" sz="3600" i="1" dirty="0">
                <a:solidFill>
                  <a:schemeClr val="bg1"/>
                </a:solidFill>
              </a:rPr>
              <a:t>will come</a:t>
            </a:r>
            <a:r>
              <a:rPr lang="en-US" sz="3600" dirty="0">
                <a:solidFill>
                  <a:schemeClr val="bg1"/>
                </a:solidFill>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20778714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4" y="228600"/>
            <a:ext cx="8900931" cy="5364945"/>
          </a:xfrm>
          <a:prstGeom prst="rect">
            <a:avLst/>
          </a:prstGeom>
        </p:spPr>
      </p:pic>
    </p:spTree>
    <p:extLst>
      <p:ext uri="{BB962C8B-B14F-4D97-AF65-F5344CB8AC3E}">
        <p14:creationId xmlns:p14="http://schemas.microsoft.com/office/powerpoint/2010/main" val="35782250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9" name="Picture 2" descr="http://www.softwareag.com/blog/reality_check/wp-content/uploads/2013/06/Stopwatch_02.png">
            <a:extLst>
              <a:ext uri="{FF2B5EF4-FFF2-40B4-BE49-F238E27FC236}">
                <a16:creationId xmlns:a16="http://schemas.microsoft.com/office/drawing/2014/main" id="{CF4ECBC1-8ABC-4ED1-A08A-0151F24FAF4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436133-DB08-4AEA-A56B-3E637DBA14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457" y="450681"/>
            <a:ext cx="8279086" cy="488331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normAutofit/>
          </a:bodyPr>
          <a:lstStyle/>
          <a:p>
            <a:pPr algn="ctr"/>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rPr>
              <a:t>Chapter 9 Outline</a:t>
            </a:r>
          </a:p>
        </p:txBody>
      </p:sp>
      <p:sp>
        <p:nvSpPr>
          <p:cNvPr id="19459" name="Rectangle 3"/>
          <p:cNvSpPr>
            <a:spLocks noGrp="1" noChangeArrowheads="1"/>
          </p:cNvSpPr>
          <p:nvPr>
            <p:ph type="body" idx="1"/>
          </p:nvPr>
        </p:nvSpPr>
        <p:spPr>
          <a:xfrm>
            <a:off x="1257300" y="1143000"/>
            <a:ext cx="6972300" cy="3657600"/>
          </a:xfrm>
        </p:spPr>
        <p:txBody>
          <a:bodyPr>
            <a:normAutofit/>
          </a:bodyPr>
          <a:lstStyle/>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The Setting (1-2)</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Daniel’s prayer (3-19)</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Gabriel’s arrival (20-23)</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The Seventy Weeks Prophecy (24-27)</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25267791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4" y="228600"/>
            <a:ext cx="8900931" cy="5364945"/>
          </a:xfrm>
          <a:prstGeom prst="rect">
            <a:avLst/>
          </a:prstGeom>
        </p:spPr>
      </p:pic>
    </p:spTree>
    <p:extLst>
      <p:ext uri="{BB962C8B-B14F-4D97-AF65-F5344CB8AC3E}">
        <p14:creationId xmlns:p14="http://schemas.microsoft.com/office/powerpoint/2010/main" val="15972273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chess bo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785079"/>
            <a:ext cx="8458200" cy="528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403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THE STAGE IS BEING SET</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42900" y="1143000"/>
            <a:ext cx="8458200" cy="3886200"/>
          </a:xfrm>
        </p:spPr>
        <p:txBody>
          <a:bodyPr>
            <a:normAutofit fontScale="92500" lnSpcReduction="20000"/>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Rebirth of Israel in 1948</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Israel’s desire for peace</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Desire among some Jews to Rebuild 3rd Jewish temple </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Desire among some Jews to Restore the sacrificial system</a:t>
            </a:r>
          </a:p>
          <a:p>
            <a:pPr lvl="1" eaLnBrk="1" hangingPunct="1">
              <a:lnSpc>
                <a:spcPct val="90000"/>
              </a:lnSpc>
              <a:buFontTx/>
              <a:buNone/>
            </a:pPr>
            <a:endParaRPr lang="en-US" altLang="en-US" sz="2000" dirty="0">
              <a:solidFill>
                <a:srgbClr val="FFFFFF"/>
              </a:solidFill>
            </a:endParaRPr>
          </a:p>
          <a:p>
            <a:pPr marL="0" lvl="1" indent="0" algn="ctr" eaLnBrk="1" hangingPunct="1">
              <a:lnSpc>
                <a:spcPct val="90000"/>
              </a:lnSpc>
              <a:buFontTx/>
              <a:buNone/>
            </a:pPr>
            <a:r>
              <a:rPr lang="en-US" altLang="en-US" sz="2000" dirty="0">
                <a:solidFill>
                  <a:srgbClr val="FFFFFF"/>
                </a:solidFill>
              </a:rPr>
              <a:t>Source: Randall Price “Ready to Rebuild”</a:t>
            </a:r>
            <a:endParaRPr lang="en-US" altLang="en-US" dirty="0">
              <a:solidFill>
                <a:srgbClr val="FFFFFF"/>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THE STAGE IS BEING SET</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42900" y="1143000"/>
            <a:ext cx="8458200" cy="3886200"/>
          </a:xfrm>
        </p:spPr>
        <p:txBody>
          <a:bodyPr>
            <a:normAutofit fontScale="92500" lnSpcReduction="20000"/>
          </a:bodyPr>
          <a:lstStyle/>
          <a:p>
            <a:pPr marL="457200" indent="-457200" fontAlgn="base">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Rebirth of Israel in 1948</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Israel’s desire for peace</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Desire among some Jews to Rebuild 3rd Jewish temple </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Desire among some Jews to Restore the sacrificial system</a:t>
            </a:r>
          </a:p>
          <a:p>
            <a:pPr lvl="1" eaLnBrk="1" hangingPunct="1">
              <a:lnSpc>
                <a:spcPct val="90000"/>
              </a:lnSpc>
              <a:buFontTx/>
              <a:buNone/>
            </a:pPr>
            <a:endParaRPr lang="en-US" altLang="en-US" sz="2000" dirty="0">
              <a:solidFill>
                <a:srgbClr val="FFFFFF"/>
              </a:solidFill>
            </a:endParaRPr>
          </a:p>
          <a:p>
            <a:pPr marL="0" lvl="1" indent="0" algn="ctr" eaLnBrk="1" hangingPunct="1">
              <a:lnSpc>
                <a:spcPct val="90000"/>
              </a:lnSpc>
              <a:buFontTx/>
              <a:buNone/>
            </a:pPr>
            <a:r>
              <a:rPr lang="en-US" altLang="en-US" sz="2000" dirty="0">
                <a:solidFill>
                  <a:srgbClr val="FFFFFF"/>
                </a:solidFill>
              </a:rPr>
              <a:t>Source: Randall Price “Ready to Rebuild”</a:t>
            </a:r>
            <a:endParaRPr lang="en-US" altLang="en-US" dirty="0">
              <a:solidFill>
                <a:srgbClr val="FFFFFF"/>
              </a:solidFill>
            </a:endParaRPr>
          </a:p>
        </p:txBody>
      </p:sp>
    </p:spTree>
    <p:extLst>
      <p:ext uri="{BB962C8B-B14F-4D97-AF65-F5344CB8AC3E}">
        <p14:creationId xmlns:p14="http://schemas.microsoft.com/office/powerpoint/2010/main" val="3877818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019300" y="228600"/>
            <a:ext cx="5105400" cy="1066800"/>
          </a:xfrm>
        </p:spPr>
        <p:txBody>
          <a:bodyPr/>
          <a:lstStyle/>
          <a:p>
            <a:pPr algn="ctr">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John </a:t>
            </a:r>
            <a:r>
              <a:rPr lang="en-US" sz="4000" dirty="0" err="1">
                <a:solidFill>
                  <a:srgbClr val="00FFFF"/>
                </a:solidFill>
                <a:effectLst>
                  <a:outerShdw blurRad="38100" dist="38100" dir="2700000" algn="tl">
                    <a:srgbClr val="000000">
                      <a:alpha val="43137"/>
                    </a:srgbClr>
                  </a:outerShdw>
                </a:effectLst>
                <a:latin typeface="Calibri" panose="020F0502020204030204" pitchFamily="34" charset="0"/>
              </a:rPr>
              <a:t>Walvoord</a:t>
            </a:r>
            <a:br>
              <a:rPr lang="en-US" sz="2000" dirty="0">
                <a:solidFill>
                  <a:schemeClr val="bg1"/>
                </a:solidFill>
                <a:effectLst>
                  <a:outerShdw blurRad="38100" dist="38100" dir="2700000" algn="tl">
                    <a:srgbClr val="000000">
                      <a:alpha val="43137"/>
                    </a:srgbClr>
                  </a:outerShdw>
                </a:effectLst>
                <a:latin typeface="Calibri" panose="020F0502020204030204" pitchFamily="34" charset="0"/>
              </a:rPr>
            </a:br>
            <a:r>
              <a:rPr lang="en-US" sz="2000" i="1" dirty="0">
                <a:solidFill>
                  <a:schemeClr val="bg1"/>
                </a:solidFill>
                <a:effectLst>
                  <a:outerShdw blurRad="38100" dist="38100" dir="2700000" algn="tl">
                    <a:srgbClr val="000000">
                      <a:alpha val="43137"/>
                    </a:srgbClr>
                  </a:outerShdw>
                </a:effectLst>
                <a:latin typeface="Calibri" panose="020F0502020204030204" pitchFamily="34" charset="0"/>
              </a:rPr>
              <a:t>Israel in Prophecy, </a:t>
            </a:r>
            <a:r>
              <a:rPr lang="en-US" sz="2000" dirty="0">
                <a:solidFill>
                  <a:schemeClr val="bg1"/>
                </a:solidFill>
                <a:effectLst>
                  <a:outerShdw blurRad="38100" dist="38100" dir="2700000" algn="tl">
                    <a:srgbClr val="000000">
                      <a:alpha val="43137"/>
                    </a:srgbClr>
                  </a:outerShdw>
                </a:effectLst>
                <a:latin typeface="Calibri" panose="020F0502020204030204" pitchFamily="34" charset="0"/>
              </a:rPr>
              <a:t>Page 26</a:t>
            </a:r>
          </a:p>
        </p:txBody>
      </p:sp>
      <p:sp>
        <p:nvSpPr>
          <p:cNvPr id="16387" name="Rectangle 3"/>
          <p:cNvSpPr>
            <a:spLocks noGrp="1" noChangeArrowheads="1"/>
          </p:cNvSpPr>
          <p:nvPr>
            <p:ph type="body" idx="1"/>
          </p:nvPr>
        </p:nvSpPr>
        <p:spPr>
          <a:xfrm>
            <a:off x="2209800" y="1524000"/>
            <a:ext cx="6781800" cy="4876800"/>
          </a:xfrm>
        </p:spPr>
        <p:txBody>
          <a:bodyPr/>
          <a:lstStyle/>
          <a:p>
            <a:pPr marL="0" indent="0" algn="just">
              <a:buFontTx/>
              <a:buNone/>
              <a:defRPr/>
            </a:pPr>
            <a:r>
              <a:rPr lang="en-US" sz="3000" i="1" dirty="0">
                <a:solidFill>
                  <a:schemeClr val="bg1"/>
                </a:solidFill>
                <a:effectLst>
                  <a:outerShdw blurRad="38100" dist="38100" dir="2700000" algn="tl">
                    <a:srgbClr val="000000">
                      <a:alpha val="43137"/>
                    </a:srgbClr>
                  </a:outerShdw>
                </a:effectLst>
                <a:latin typeface="Calibri" panose="020F0502020204030204" pitchFamily="34" charset="0"/>
              </a:rPr>
              <a:t>“</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Of the many peculiar phenomena which characterize the present generation, few events can claim equal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significance</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as far as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Biblical prophecy</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is concerned with that of the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return of Israel to their land</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It constitutes a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preparation</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for the end of the age, the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setting</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for the coming of the Lord for His church, and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fulfillment of Israel’s prophetic destiny</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a:t>
            </a:r>
            <a:r>
              <a:rPr lang="en-US" sz="3000" i="1" dirty="0">
                <a:solidFill>
                  <a:schemeClr val="bg1"/>
                </a:solidFill>
                <a:effectLst>
                  <a:outerShdw blurRad="38100" dist="38100" dir="2700000" algn="tl">
                    <a:srgbClr val="000000">
                      <a:alpha val="43137"/>
                    </a:srgbClr>
                  </a:outerShdw>
                </a:effectLst>
                <a:latin typeface="Calibri" panose="020F0502020204030204" pitchFamily="34" charset="0"/>
              </a:rPr>
              <a:t>”</a:t>
            </a:r>
          </a:p>
        </p:txBody>
      </p:sp>
      <p:pic>
        <p:nvPicPr>
          <p:cNvPr id="105474" name="Picture 2" descr="Image result for John f. walvoo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99" y="1676400"/>
            <a:ext cx="1979497" cy="2362200"/>
          </a:xfrm>
          <a:prstGeom prst="rect">
            <a:avLst/>
          </a:prstGeom>
          <a:noFill/>
        </p:spPr>
      </p:pic>
    </p:spTree>
    <p:extLst>
      <p:ext uri="{BB962C8B-B14F-4D97-AF65-F5344CB8AC3E}">
        <p14:creationId xmlns:p14="http://schemas.microsoft.com/office/powerpoint/2010/main" val="5359219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THE STAGE IS BEING SET</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42900" y="1143000"/>
            <a:ext cx="8458200" cy="3886200"/>
          </a:xfrm>
        </p:spPr>
        <p:txBody>
          <a:bodyPr>
            <a:normAutofit fontScale="92500" lnSpcReduction="20000"/>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Rebirth of Israel in 1948</a:t>
            </a:r>
          </a:p>
          <a:p>
            <a:pPr marL="457200" indent="-457200" fontAlgn="base">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Israel’s desire for peace</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Desire among some Jews to Rebuild 3rd Jewish temple </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Desire among some Jews to Restore the sacrificial system</a:t>
            </a:r>
          </a:p>
          <a:p>
            <a:pPr lvl="1" eaLnBrk="1" hangingPunct="1">
              <a:lnSpc>
                <a:spcPct val="90000"/>
              </a:lnSpc>
              <a:buFontTx/>
              <a:buNone/>
            </a:pPr>
            <a:endParaRPr lang="en-US" altLang="en-US" sz="2000" dirty="0">
              <a:solidFill>
                <a:srgbClr val="FFFFFF"/>
              </a:solidFill>
            </a:endParaRPr>
          </a:p>
          <a:p>
            <a:pPr marL="0" lvl="1" indent="0" algn="ctr" eaLnBrk="1" hangingPunct="1">
              <a:lnSpc>
                <a:spcPct val="90000"/>
              </a:lnSpc>
              <a:buFontTx/>
              <a:buNone/>
            </a:pPr>
            <a:r>
              <a:rPr lang="en-US" altLang="en-US" sz="2000" dirty="0">
                <a:solidFill>
                  <a:srgbClr val="FFFFFF"/>
                </a:solidFill>
              </a:rPr>
              <a:t>Source: Randall Price “Ready to Rebuild”</a:t>
            </a:r>
            <a:endParaRPr lang="en-US" altLang="en-US" dirty="0">
              <a:solidFill>
                <a:srgbClr val="FFFFFF"/>
              </a:solidFill>
            </a:endParaRPr>
          </a:p>
        </p:txBody>
      </p:sp>
    </p:spTree>
    <p:extLst>
      <p:ext uri="{BB962C8B-B14F-4D97-AF65-F5344CB8AC3E}">
        <p14:creationId xmlns:p14="http://schemas.microsoft.com/office/powerpoint/2010/main" val="9786824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4306" y="1113235"/>
            <a:ext cx="8815388" cy="463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0362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generated with very high confidence">
            <a:extLst>
              <a:ext uri="{FF2B5EF4-FFF2-40B4-BE49-F238E27FC236}">
                <a16:creationId xmlns:a16="http://schemas.microsoft.com/office/drawing/2014/main" id="{EF9D5389-245B-46B6-B3B3-CDA8C77000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518" y="1200150"/>
            <a:ext cx="7582965" cy="4457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peech Bubble: Rectangle with Corners Rounded 4">
            <a:extLst>
              <a:ext uri="{FF2B5EF4-FFF2-40B4-BE49-F238E27FC236}">
                <a16:creationId xmlns:a16="http://schemas.microsoft.com/office/drawing/2014/main" id="{37C3469B-CA15-404F-8F1F-162F71AF313D}"/>
              </a:ext>
            </a:extLst>
          </p:cNvPr>
          <p:cNvSpPr/>
          <p:nvPr/>
        </p:nvSpPr>
        <p:spPr bwMode="auto">
          <a:xfrm>
            <a:off x="7258050" y="3714750"/>
            <a:ext cx="971550" cy="457200"/>
          </a:xfrm>
          <a:prstGeom prst="wedgeRoundRectCallout">
            <a:avLst>
              <a:gd name="adj1" fmla="val -232198"/>
              <a:gd name="adj2" fmla="val -324268"/>
              <a:gd name="adj3" fmla="val 16667"/>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2400" dirty="0">
                <a:latin typeface="Calibri" panose="020F0502020204030204" pitchFamily="34" charset="0"/>
                <a:cs typeface="Calibri" panose="020F0502020204030204" pitchFamily="34" charset="0"/>
              </a:rPr>
              <a:t>ISRAEL</a:t>
            </a:r>
          </a:p>
        </p:txBody>
      </p:sp>
    </p:spTree>
    <p:extLst>
      <p:ext uri="{BB962C8B-B14F-4D97-AF65-F5344CB8AC3E}">
        <p14:creationId xmlns:p14="http://schemas.microsoft.com/office/powerpoint/2010/main" val="6422768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HP Desktop\Pictures\Gog-Magog-Map-Final.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1925" y="231775"/>
            <a:ext cx="8820150" cy="6394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0583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THE STAGE IS BEING SET</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42900" y="1143000"/>
            <a:ext cx="8458200" cy="3886200"/>
          </a:xfrm>
        </p:spPr>
        <p:txBody>
          <a:bodyPr>
            <a:normAutofit fontScale="92500" lnSpcReduction="20000"/>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Rebirth of Israel in 1948</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Israel’s desire for peace</a:t>
            </a:r>
          </a:p>
          <a:p>
            <a:pPr marL="457200" indent="-457200" fontAlgn="base">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Desire among some Jews to Rebuild 3rd Jewish temple </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Desire among some Jews to Restore the sacrificial system</a:t>
            </a:r>
          </a:p>
          <a:p>
            <a:pPr lvl="1" eaLnBrk="1" hangingPunct="1">
              <a:lnSpc>
                <a:spcPct val="90000"/>
              </a:lnSpc>
              <a:buFontTx/>
              <a:buNone/>
            </a:pPr>
            <a:endParaRPr lang="en-US" altLang="en-US" sz="2000" dirty="0">
              <a:solidFill>
                <a:srgbClr val="FFFFFF"/>
              </a:solidFill>
            </a:endParaRPr>
          </a:p>
          <a:p>
            <a:pPr marL="0" lvl="1" indent="0" algn="ctr" eaLnBrk="1" hangingPunct="1">
              <a:lnSpc>
                <a:spcPct val="90000"/>
              </a:lnSpc>
              <a:buFontTx/>
              <a:buNone/>
            </a:pPr>
            <a:r>
              <a:rPr lang="en-US" altLang="en-US" sz="2000" dirty="0">
                <a:solidFill>
                  <a:srgbClr val="FFFFFF"/>
                </a:solidFill>
              </a:rPr>
              <a:t>Source: Randall Price “Ready to Rebuild”</a:t>
            </a:r>
            <a:endParaRPr lang="en-US" altLang="en-US" dirty="0">
              <a:solidFill>
                <a:srgbClr val="FFFFFF"/>
              </a:solidFill>
            </a:endParaRPr>
          </a:p>
        </p:txBody>
      </p:sp>
    </p:spTree>
    <p:extLst>
      <p:ext uri="{BB962C8B-B14F-4D97-AF65-F5344CB8AC3E}">
        <p14:creationId xmlns:p14="http://schemas.microsoft.com/office/powerpoint/2010/main" val="1480966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2064</TotalTime>
  <Words>4604</Words>
  <Application>Microsoft Office PowerPoint</Application>
  <PresentationFormat>On-screen Show (4:3)</PresentationFormat>
  <Paragraphs>565</Paragraphs>
  <Slides>118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118</vt:i4>
      </vt:variant>
    </vt:vector>
  </HeadingPairs>
  <TitlesOfParts>
    <vt:vector size="124" baseType="lpstr">
      <vt:lpstr>Arial</vt:lpstr>
      <vt:lpstr>Calibri</vt:lpstr>
      <vt:lpstr>Calibri Light</vt:lpstr>
      <vt:lpstr>Times New Roman</vt:lpstr>
      <vt:lpstr>Wingdings</vt:lpstr>
      <vt:lpstr>Office Theme</vt:lpstr>
      <vt:lpstr>PowerPoint Presentation</vt:lpstr>
      <vt:lpstr>Message</vt:lpstr>
      <vt:lpstr>Synthetic Outline</vt:lpstr>
      <vt:lpstr>Synthetic Outline</vt:lpstr>
      <vt:lpstr>Synthetic Outline</vt:lpstr>
      <vt:lpstr>Synthetic Outline</vt:lpstr>
      <vt:lpstr>Synthetic Outline</vt:lpstr>
      <vt:lpstr>Synthetic Outline</vt:lpstr>
      <vt:lpstr>Chapter 9 Outline</vt:lpstr>
      <vt:lpstr>Chapter 9 Outline</vt:lpstr>
      <vt:lpstr>I. The Setting (1-2)</vt:lpstr>
      <vt:lpstr>PowerPoint Presentation</vt:lpstr>
      <vt:lpstr>PowerPoint Presentation</vt:lpstr>
      <vt:lpstr>I. The Setting (1-2)</vt:lpstr>
      <vt:lpstr>PowerPoint Presentation</vt:lpstr>
      <vt:lpstr>PowerPoint Presentation</vt:lpstr>
      <vt:lpstr>Chapter 9 Outline</vt:lpstr>
      <vt:lpstr>Chapter 9 Outline</vt:lpstr>
      <vt:lpstr>Chapter 9 Outline</vt:lpstr>
      <vt:lpstr>The Seventy Weeks Prophecy 10 FACTS</vt:lpstr>
      <vt:lpstr>The Seventy Weeks Prophecy 10 FACTS</vt:lpstr>
      <vt:lpstr>PowerPoint Presentation</vt:lpstr>
      <vt:lpstr>FOCUS : JEWS &amp; JERUSALEM</vt:lpstr>
      <vt:lpstr>Robert Culver Daniel and the Latter Days  (Chicago, IL: Moody Press, 1977), p.  149</vt:lpstr>
      <vt:lpstr>The Seventy Weeks Prophecy 10 FACTS</vt:lpstr>
      <vt:lpstr>PowerPoint Presentation</vt:lpstr>
      <vt:lpstr>490 YEAR PERIOD OF TIME v.24a</vt:lpstr>
      <vt:lpstr>PowerPoint Presentation</vt:lpstr>
      <vt:lpstr>PowerPoint Presentation</vt:lpstr>
      <vt:lpstr>The Seventy Weeks Prophecy 10 FACTS</vt:lpstr>
      <vt:lpstr>360-day YEARS</vt:lpstr>
      <vt:lpstr>The Seventy Weeks Prophecy 10 FACTS</vt:lpstr>
      <vt:lpstr>PowerPoint Presentation</vt:lpstr>
      <vt:lpstr>6 Prophecies WILL BE fulfilled V.24c</vt:lpstr>
      <vt:lpstr>6 Prophecies WILL BE fulfilled V.24c</vt:lpstr>
      <vt:lpstr>6 Prophecies WILL BE fulfilled V.24c</vt:lpstr>
      <vt:lpstr>PowerPoint Presentation</vt:lpstr>
      <vt:lpstr>PowerPoint Presentation</vt:lpstr>
      <vt:lpstr>6 Prophecies WILL BE fulfilled V.24c</vt:lpstr>
      <vt:lpstr>6 Prophecies WILL BE fulfilled V.24c</vt:lpstr>
      <vt:lpstr>PowerPoint Presentation</vt:lpstr>
      <vt:lpstr>6 Prophecies WILL BE fulfilled V.24c</vt:lpstr>
      <vt:lpstr>PowerPoint Presentation</vt:lpstr>
      <vt:lpstr>6 Prophecies WILL BE fulfilled V.24c</vt:lpstr>
      <vt:lpstr>ISRAEL’S FOUR TEMPLES</vt:lpstr>
      <vt:lpstr>ISRAEL’S FOUR TEMPLES</vt:lpstr>
      <vt:lpstr>PowerPoint Presentation</vt:lpstr>
      <vt:lpstr>6 Prophecies WILL BE fulfilled V.24c</vt:lpstr>
      <vt:lpstr>The Seventy Weeks Prophecy 10 FACTS</vt:lpstr>
      <vt:lpstr>PowerPoint Presentation</vt:lpstr>
      <vt:lpstr>PowerPoint Presentation</vt:lpstr>
      <vt:lpstr>PROPHECY BEGINS WITH DECREE</vt:lpstr>
      <vt:lpstr>PowerPoint Presentation</vt:lpstr>
      <vt:lpstr>PowerPoint Presentation</vt:lpstr>
      <vt:lpstr>PowerPoint Presentation</vt:lpstr>
      <vt:lpstr>The Seventy Weeks Prophecy 10 FACTS</vt:lpstr>
      <vt:lpstr>PowerPoint Presentation</vt:lpstr>
      <vt:lpstr>PowerPoint Presentation</vt:lpstr>
      <vt:lpstr>PowerPoint Presentation</vt:lpstr>
      <vt:lpstr>If the first 69 weeks were fulfilled literally then the remaining  week will be fulfilled literally.</vt:lpstr>
      <vt:lpstr>Sir Robert Anderson The Coming Prince, p.147-148</vt:lpstr>
      <vt:lpstr>The Seventy Weeks Prophecy 10 FACTS</vt:lpstr>
      <vt:lpstr>PowerPoint Presentation</vt:lpstr>
      <vt:lpstr>PowerPoint Presentation</vt:lpstr>
      <vt:lpstr>6 Reasons for Gap</vt:lpstr>
      <vt:lpstr>PowerPoint Presentation</vt:lpstr>
      <vt:lpstr>PowerPoint Presentation</vt:lpstr>
      <vt:lpstr>PowerPoint Presentation</vt:lpstr>
      <vt:lpstr>ISRAEL’S FOUR TEMPLES</vt:lpstr>
      <vt:lpstr>ISRAEL’S FOUR TEMPLES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Hippolytus Fragments From Commentaries, Daniel, paragraph 22 Cited by Hitchcock and Ice in The Truth Behind the Left behind Series p.98.</vt:lpstr>
      <vt:lpstr>The Seventy Weeks Prophecy 10 FACTS</vt:lpstr>
      <vt:lpstr>FINAL 7 YEARS = FUTURE TRIBULATION v.27</vt:lpstr>
      <vt:lpstr>The Seventy Weeks Prophecy 10 FACTS</vt:lpstr>
      <vt:lpstr>PowerPoint Presentation</vt:lpstr>
      <vt:lpstr>PowerPoint Presentation</vt:lpstr>
      <vt:lpstr>PowerPoint Presentation</vt:lpstr>
      <vt:lpstr>PowerPoint Presentation</vt:lpstr>
      <vt:lpstr>PowerPoint Presentation</vt:lpstr>
      <vt:lpstr>PowerPoint Presentation</vt:lpstr>
      <vt:lpstr>THE STAGE IS BEING SET</vt:lpstr>
      <vt:lpstr>THE STAGE IS BEING SET</vt:lpstr>
      <vt:lpstr>John Walvoord Israel in Prophecy, Page 26</vt:lpstr>
      <vt:lpstr>THE STAGE IS BEING SET</vt:lpstr>
      <vt:lpstr>PowerPoint Presentation</vt:lpstr>
      <vt:lpstr>PowerPoint Presentation</vt:lpstr>
      <vt:lpstr>PowerPoint Presentation</vt:lpstr>
      <vt:lpstr>THE STAGE IS BEING SET</vt:lpstr>
      <vt:lpstr>ISRAEL’S FOUR TEMPLES</vt:lpstr>
      <vt:lpstr>ISRAEL’S FOUR TEMPLES</vt:lpstr>
      <vt:lpstr>PowerPoint Presentation</vt:lpstr>
      <vt:lpstr>PowerPoint Presentation</vt:lpstr>
      <vt:lpstr>PowerPoint Presentation</vt:lpstr>
      <vt:lpstr>PowerPoint Presentation</vt:lpstr>
      <vt:lpstr>PowerPoint Presentation</vt:lpstr>
      <vt:lpstr>PowerPoint Presentation</vt:lpstr>
      <vt:lpstr>THE STAGE IS BEING SET</vt:lpstr>
      <vt:lpstr>The Times of Israel  April 6, 2017  In first, sheep slaughtered in Jerusalem Old City in reenactment of Passover sacrifice</vt:lpstr>
      <vt:lpstr>The Seventy Weeks Prophecy 10 FACTS</vt:lpstr>
      <vt:lpstr>PowerPoint Presentation</vt:lpstr>
      <vt:lpstr>DANIEL 9:27 = REVELATION 6-19</vt:lpstr>
      <vt:lpstr>PowerPoint Presentation</vt:lpstr>
      <vt:lpstr>PowerPoint Presentation</vt:lpstr>
      <vt:lpstr>PowerPoint Presentation</vt:lpstr>
      <vt:lpstr>Conclusion</vt:lpstr>
      <vt:lpstr>The Seventy Weeks Prophecy 10 FACTS</vt:lpstr>
      <vt:lpstr>Chapter 9 Outline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&amp; Anne Woods</dc:creator>
  <cp:lastModifiedBy>Andy Woods</cp:lastModifiedBy>
  <cp:revision>100</cp:revision>
  <dcterms:created xsi:type="dcterms:W3CDTF">2001-04-08T18:36:33Z</dcterms:created>
  <dcterms:modified xsi:type="dcterms:W3CDTF">2017-09-03T01:56:16Z</dcterms:modified>
</cp:coreProperties>
</file>