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74"/>
  </p:notesMasterIdLst>
  <p:handoutMasterIdLst>
    <p:handoutMasterId r:id="rId75"/>
  </p:handoutMasterIdLst>
  <p:sldIdLst>
    <p:sldId id="256" r:id="rId2"/>
    <p:sldId id="668" r:id="rId3"/>
    <p:sldId id="392" r:id="rId4"/>
    <p:sldId id="799" r:id="rId5"/>
    <p:sldId id="639" r:id="rId6"/>
    <p:sldId id="925" r:id="rId7"/>
    <p:sldId id="800" r:id="rId8"/>
    <p:sldId id="640" r:id="rId9"/>
    <p:sldId id="923" r:id="rId10"/>
    <p:sldId id="616" r:id="rId11"/>
    <p:sldId id="619" r:id="rId12"/>
    <p:sldId id="651" r:id="rId13"/>
    <p:sldId id="801" r:id="rId14"/>
    <p:sldId id="928" r:id="rId15"/>
    <p:sldId id="926" r:id="rId16"/>
    <p:sldId id="990" r:id="rId17"/>
    <p:sldId id="1011" r:id="rId18"/>
    <p:sldId id="1013" r:id="rId19"/>
    <p:sldId id="1107" r:id="rId20"/>
    <p:sldId id="1108" r:id="rId21"/>
    <p:sldId id="1109" r:id="rId22"/>
    <p:sldId id="1110" r:id="rId23"/>
    <p:sldId id="1111" r:id="rId24"/>
    <p:sldId id="1112" r:id="rId25"/>
    <p:sldId id="1113" r:id="rId26"/>
    <p:sldId id="1114" r:id="rId27"/>
    <p:sldId id="1115" r:id="rId28"/>
    <p:sldId id="1116" r:id="rId29"/>
    <p:sldId id="1117" r:id="rId30"/>
    <p:sldId id="1118" r:id="rId31"/>
    <p:sldId id="1119" r:id="rId32"/>
    <p:sldId id="1120" r:id="rId33"/>
    <p:sldId id="1159" r:id="rId34"/>
    <p:sldId id="1156" r:id="rId35"/>
    <p:sldId id="1157" r:id="rId36"/>
    <p:sldId id="1158" r:id="rId37"/>
    <p:sldId id="1121" r:id="rId38"/>
    <p:sldId id="1122" r:id="rId39"/>
    <p:sldId id="1123" r:id="rId40"/>
    <p:sldId id="1124" r:id="rId41"/>
    <p:sldId id="1125" r:id="rId42"/>
    <p:sldId id="1126" r:id="rId43"/>
    <p:sldId id="1127" r:id="rId44"/>
    <p:sldId id="1128" r:id="rId45"/>
    <p:sldId id="1129" r:id="rId46"/>
    <p:sldId id="1130" r:id="rId47"/>
    <p:sldId id="1131" r:id="rId48"/>
    <p:sldId id="1132" r:id="rId49"/>
    <p:sldId id="1133" r:id="rId50"/>
    <p:sldId id="1134" r:id="rId51"/>
    <p:sldId id="1135" r:id="rId52"/>
    <p:sldId id="1136" r:id="rId53"/>
    <p:sldId id="1137" r:id="rId54"/>
    <p:sldId id="1138" r:id="rId55"/>
    <p:sldId id="1139" r:id="rId56"/>
    <p:sldId id="1140" r:id="rId57"/>
    <p:sldId id="1141" r:id="rId58"/>
    <p:sldId id="1142" r:id="rId59"/>
    <p:sldId id="1152" r:id="rId60"/>
    <p:sldId id="1153" r:id="rId61"/>
    <p:sldId id="1160" r:id="rId62"/>
    <p:sldId id="1161" r:id="rId63"/>
    <p:sldId id="1144" r:id="rId64"/>
    <p:sldId id="1155" r:id="rId65"/>
    <p:sldId id="1145" r:id="rId66"/>
    <p:sldId id="1146" r:id="rId67"/>
    <p:sldId id="1147" r:id="rId68"/>
    <p:sldId id="1148" r:id="rId69"/>
    <p:sldId id="1149" r:id="rId70"/>
    <p:sldId id="1077" r:id="rId71"/>
    <p:sldId id="1150" r:id="rId72"/>
    <p:sldId id="1012" r:id="rId73"/>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FFFF"/>
    <a:srgbClr val="66FFFF"/>
    <a:srgbClr val="0000CC"/>
    <a:srgbClr val="000099"/>
    <a:srgbClr val="0000FF"/>
    <a:srgbClr val="000066"/>
    <a:srgbClr val="996633"/>
    <a:srgbClr val="99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1" autoAdjust="0"/>
    <p:restoredTop sz="90709" autoAdjust="0"/>
  </p:normalViewPr>
  <p:slideViewPr>
    <p:cSldViewPr>
      <p:cViewPr varScale="1">
        <p:scale>
          <a:sx n="68" d="100"/>
          <a:sy n="68" d="100"/>
        </p:scale>
        <p:origin x="1398" y="66"/>
      </p:cViewPr>
      <p:guideLst>
        <p:guide orient="horz" pos="2160"/>
        <p:guide pos="2880"/>
      </p:guideLst>
    </p:cSldViewPr>
  </p:slideViewPr>
  <p:outlineViewPr>
    <p:cViewPr>
      <p:scale>
        <a:sx n="50" d="100"/>
        <a:sy n="50"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eaLnBrk="0" hangingPunct="0">
              <a:defRPr sz="1300">
                <a:latin typeface="Times New Roman" charset="0"/>
              </a:defRPr>
            </a:lvl1pPr>
          </a:lstStyle>
          <a:p>
            <a:pPr>
              <a:defRPr/>
            </a:pPr>
            <a:r>
              <a:rPr lang="en-US">
                <a:latin typeface="Calibri" panose="020F0502020204030204" pitchFamily="34" charset="0"/>
              </a:rPr>
              <a:t>Dr. Andy Woods - The Protestant Reformation</a:t>
            </a:r>
            <a:endParaRPr lang="en-US" dirty="0">
              <a:latin typeface="Calibri" panose="020F0502020204030204" pitchFamily="34" charset="0"/>
            </a:endParaRPr>
          </a:p>
        </p:txBody>
      </p:sp>
      <p:sp>
        <p:nvSpPr>
          <p:cNvPr id="17411" name="Rectangle 3"/>
          <p:cNvSpPr>
            <a:spLocks noGrp="1" noChangeArrowheads="1"/>
          </p:cNvSpPr>
          <p:nvPr>
            <p:ph type="dt" sz="quarter" idx="1"/>
          </p:nvPr>
        </p:nvSpPr>
        <p:spPr bwMode="auto">
          <a:xfrm>
            <a:off x="4145280" y="0"/>
            <a:ext cx="3169920" cy="48006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eaLnBrk="0" hangingPunct="0">
              <a:defRPr sz="1300">
                <a:latin typeface="Times New Roman" charset="0"/>
              </a:defRPr>
            </a:lvl1pPr>
          </a:lstStyle>
          <a:p>
            <a:pPr>
              <a:defRPr/>
            </a:pPr>
            <a:r>
              <a:rPr lang="en-US">
                <a:latin typeface="Calibri" panose="020F0502020204030204" pitchFamily="34" charset="0"/>
              </a:rPr>
              <a:t>9/10/2017</a:t>
            </a:r>
            <a:endParaRPr lang="en-US" dirty="0">
              <a:latin typeface="Calibri" panose="020F0502020204030204" pitchFamily="34" charset="0"/>
            </a:endParaRPr>
          </a:p>
        </p:txBody>
      </p:sp>
      <p:sp>
        <p:nvSpPr>
          <p:cNvPr id="17412" name="Rectangle 4"/>
          <p:cNvSpPr>
            <a:spLocks noGrp="1" noChangeArrowheads="1"/>
          </p:cNvSpPr>
          <p:nvPr>
            <p:ph type="ftr" sz="quarter" idx="2"/>
          </p:nvPr>
        </p:nvSpPr>
        <p:spPr bwMode="auto">
          <a:xfrm>
            <a:off x="0" y="9121140"/>
            <a:ext cx="3169920" cy="480060"/>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eaLnBrk="0" hangingPunct="0">
              <a:defRPr sz="1300">
                <a:latin typeface="Times New Roman" charset="0"/>
              </a:defRPr>
            </a:lvl1pPr>
          </a:lstStyle>
          <a:p>
            <a:pPr>
              <a:defRPr/>
            </a:pPr>
            <a:r>
              <a:rPr lang="en-US">
                <a:latin typeface="Calibri" panose="020F0502020204030204" pitchFamily="34" charset="0"/>
              </a:rPr>
              <a:t>Sugar Land Bible Church</a:t>
            </a:r>
            <a:endParaRPr lang="en-US" dirty="0">
              <a:latin typeface="Calibri" panose="020F0502020204030204" pitchFamily="34" charset="0"/>
            </a:endParaRPr>
          </a:p>
        </p:txBody>
      </p:sp>
      <p:sp>
        <p:nvSpPr>
          <p:cNvPr id="17413" name="Rectangle 5"/>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eaLnBrk="0" hangingPunct="0">
              <a:defRPr sz="1300" smtClean="0"/>
            </a:lvl1pPr>
          </a:lstStyle>
          <a:p>
            <a:pPr>
              <a:defRPr/>
            </a:pPr>
            <a:fld id="{0DC63179-BD8D-4DCE-B4FE-DF797829728E}"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eaLnBrk="0" hangingPunct="0">
              <a:defRPr sz="1300">
                <a:latin typeface="Calibri" panose="020F0502020204030204" pitchFamily="34" charset="0"/>
              </a:defRPr>
            </a:lvl1pPr>
          </a:lstStyle>
          <a:p>
            <a:pPr>
              <a:defRPr/>
            </a:pPr>
            <a:r>
              <a:rPr lang="en-US"/>
              <a:t>Dr. Andy Woods - The Protestant Reformation</a:t>
            </a:r>
            <a:endParaRPr lang="en-US" dirty="0"/>
          </a:p>
        </p:txBody>
      </p:sp>
      <p:sp>
        <p:nvSpPr>
          <p:cNvPr id="15363"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eaLnBrk="0" hangingPunct="0">
              <a:defRPr sz="1300">
                <a:latin typeface="Calibri" panose="020F0502020204030204" pitchFamily="34" charset="0"/>
              </a:defRPr>
            </a:lvl1pPr>
          </a:lstStyle>
          <a:p>
            <a:pPr>
              <a:defRPr/>
            </a:pPr>
            <a:r>
              <a:rPr lang="en-US"/>
              <a:t>9/10/2017</a:t>
            </a:r>
            <a:endParaRPr lang="en-US" dirty="0"/>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366"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eaLnBrk="0" hangingPunct="0">
              <a:defRPr sz="1300">
                <a:latin typeface="Calibri" panose="020F0502020204030204" pitchFamily="34" charset="0"/>
              </a:defRPr>
            </a:lvl1pPr>
          </a:lstStyle>
          <a:p>
            <a:pPr>
              <a:defRPr/>
            </a:pPr>
            <a:r>
              <a:rPr lang="en-US"/>
              <a:t>Sugar Land Bible Church</a:t>
            </a:r>
            <a:endParaRPr lang="en-US" dirty="0"/>
          </a:p>
        </p:txBody>
      </p:sp>
      <p:sp>
        <p:nvSpPr>
          <p:cNvPr id="15367"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eaLnBrk="0" hangingPunct="0">
              <a:defRPr sz="1300" smtClean="0">
                <a:latin typeface="Calibri" panose="020F0502020204030204" pitchFamily="34" charset="0"/>
              </a:defRPr>
            </a:lvl1pPr>
          </a:lstStyle>
          <a:p>
            <a:pPr>
              <a:defRPr/>
            </a:pPr>
            <a:fld id="{B4BBA7F9-A4F9-41CD-9EEF-64BAB7350056}"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BBA7F9-A4F9-41CD-9EEF-64BAB7350056}" type="slidenum">
              <a:rPr lang="en-US" altLang="en-US" smtClean="0"/>
              <a:pPr>
                <a:defRPr/>
              </a:pPr>
              <a:t>1</a:t>
            </a:fld>
            <a:endParaRPr lang="en-US" altLang="en-US" dirty="0"/>
          </a:p>
        </p:txBody>
      </p:sp>
      <p:sp>
        <p:nvSpPr>
          <p:cNvPr id="5" name="Date Placeholder 4"/>
          <p:cNvSpPr>
            <a:spLocks noGrp="1"/>
          </p:cNvSpPr>
          <p:nvPr>
            <p:ph type="dt" idx="11"/>
          </p:nvPr>
        </p:nvSpPr>
        <p:spPr/>
        <p:txBody>
          <a:bodyPr/>
          <a:lstStyle/>
          <a:p>
            <a:pPr>
              <a:defRPr/>
            </a:pPr>
            <a:r>
              <a:rPr lang="en-US"/>
              <a:t>9/10/2017</a:t>
            </a:r>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Header Placeholder 6"/>
          <p:cNvSpPr>
            <a:spLocks noGrp="1"/>
          </p:cNvSpPr>
          <p:nvPr>
            <p:ph type="hdr" sz="quarter" idx="13"/>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2146053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17</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9/10/2017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964994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18</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3410097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19</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2464055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20</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949521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21</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4113518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25</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3369234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28</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359053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30</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779876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37</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1000539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38</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3583826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9/10/2017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41</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4221710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51</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3069342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364AAA4A-AEF5-4BB6-9E35-1CAE43C8C629}" type="slidenum">
              <a:rPr lang="en-US" altLang="en-US" sz="1200"/>
              <a:pPr/>
              <a:t>55</a:t>
            </a:fld>
            <a:endParaRPr lang="en-US" altLang="en-US" sz="120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READ…</a:t>
            </a:r>
          </a:p>
          <a:p>
            <a:endParaRPr lang="en-US" altLang="en-US"/>
          </a:p>
        </p:txBody>
      </p:sp>
    </p:spTree>
    <p:extLst>
      <p:ext uri="{BB962C8B-B14F-4D97-AF65-F5344CB8AC3E}">
        <p14:creationId xmlns:p14="http://schemas.microsoft.com/office/powerpoint/2010/main" val="2342153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769E8360-0A40-4257-9985-66F802E1C7AE}" type="slidenum">
              <a:rPr lang="en-US" altLang="en-US" sz="1200"/>
              <a:pPr/>
              <a:t>56</a:t>
            </a:fld>
            <a:endParaRPr lang="en-US" altLang="en-US" sz="120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descending city is described as being like a stone called Jasper, only unlike the earthly stone, this one is clear as crystal. The ultimate state of heaven sounds more like a diamond, doesn’t it? </a:t>
            </a:r>
          </a:p>
          <a:p>
            <a:endParaRPr lang="en-US" altLang="en-US"/>
          </a:p>
        </p:txBody>
      </p:sp>
    </p:spTree>
    <p:extLst>
      <p:ext uri="{BB962C8B-B14F-4D97-AF65-F5344CB8AC3E}">
        <p14:creationId xmlns:p14="http://schemas.microsoft.com/office/powerpoint/2010/main" val="1389801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C9FE6A41-066B-40AF-8911-6FB6372D62AB}" type="slidenum">
              <a:rPr lang="en-US" altLang="en-US" sz="1200"/>
              <a:pPr/>
              <a:t>57</a:t>
            </a:fld>
            <a:endParaRPr lang="en-US" altLang="en-US" sz="120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Every city needs light. God, the ultimate source of power, illumines the city from his glory. Have you ever taken time to look at a sunset just after it has rained? As the sun sets, there is a kind of a glow cast on everything. It captures the spirit. This is just a little foretaste of the glory and splendor of heaven. </a:t>
            </a:r>
          </a:p>
          <a:p>
            <a:r>
              <a:rPr lang="en-US" altLang="en-US"/>
              <a:t> </a:t>
            </a:r>
          </a:p>
        </p:txBody>
      </p:sp>
    </p:spTree>
    <p:extLst>
      <p:ext uri="{BB962C8B-B14F-4D97-AF65-F5344CB8AC3E}">
        <p14:creationId xmlns:p14="http://schemas.microsoft.com/office/powerpoint/2010/main" val="11726062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61738190-E019-4D07-9ABD-BEBD2BE122D6}" type="slidenum">
              <a:rPr lang="en-US" altLang="en-US" sz="1200"/>
              <a:pPr/>
              <a:t>61</a:t>
            </a:fld>
            <a:endParaRPr lang="en-US" altLang="en-US" sz="1200"/>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Here you see an artist’s ideas of… </a:t>
            </a:r>
          </a:p>
          <a:p>
            <a:endParaRPr lang="en-US" altLang="en-US"/>
          </a:p>
          <a:p>
            <a:r>
              <a:rPr lang="en-US" altLang="en-US"/>
              <a:t>12 Gates = 12 Tribes of Israel</a:t>
            </a:r>
          </a:p>
          <a:p>
            <a:endParaRPr lang="en-US" altLang="en-US"/>
          </a:p>
          <a:p>
            <a:r>
              <a:rPr lang="en-US" altLang="en-US"/>
              <a:t>12 Foundation Stones = 12 Apostles of the Church</a:t>
            </a:r>
          </a:p>
        </p:txBody>
      </p:sp>
    </p:spTree>
    <p:extLst>
      <p:ext uri="{BB962C8B-B14F-4D97-AF65-F5344CB8AC3E}">
        <p14:creationId xmlns:p14="http://schemas.microsoft.com/office/powerpoint/2010/main" val="45673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96A9A7D0-1BF2-4850-B805-F001AF8E1668}" type="slidenum">
              <a:rPr lang="en-US" altLang="en-US" sz="1200"/>
              <a:pPr/>
              <a:t>62</a:t>
            </a:fld>
            <a:endParaRPr lang="en-US" altLang="en-US" sz="120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And the streets are made of what? Gold. When a man heard he was about to die, he desperately gathered up his life’s greatest accumulation—gold bars. When he did finally enter heaven, toting the heaven load, one angel poked another angel in the ribs. He said, “Hey, look, that guy brought pavement!” </a:t>
            </a:r>
          </a:p>
        </p:txBody>
      </p:sp>
    </p:spTree>
    <p:extLst>
      <p:ext uri="{BB962C8B-B14F-4D97-AF65-F5344CB8AC3E}">
        <p14:creationId xmlns:p14="http://schemas.microsoft.com/office/powerpoint/2010/main" val="540646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65</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15969823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68</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24055833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71</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849520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9/10/2017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13831770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72</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9/10/2017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2593363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7</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9/10/2017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4204889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12</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9/10/2017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2131230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9/10/2017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643607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842" indent="-285708">
              <a:spcBef>
                <a:spcPct val="30000"/>
              </a:spcBef>
              <a:defRPr kumimoji="1" sz="1200">
                <a:solidFill>
                  <a:schemeClr val="tx1"/>
                </a:solidFill>
                <a:latin typeface="Arial" panose="020B0604020202020204" pitchFamily="34" charset="0"/>
              </a:defRPr>
            </a:lvl2pPr>
            <a:lvl3pPr marL="1142833" indent="-228567">
              <a:spcBef>
                <a:spcPct val="30000"/>
              </a:spcBef>
              <a:defRPr kumimoji="1" sz="1200">
                <a:solidFill>
                  <a:schemeClr val="tx1"/>
                </a:solidFill>
                <a:latin typeface="Arial" panose="020B0604020202020204" pitchFamily="34" charset="0"/>
              </a:defRPr>
            </a:lvl3pPr>
            <a:lvl4pPr marL="1599966" indent="-228567">
              <a:spcBef>
                <a:spcPct val="30000"/>
              </a:spcBef>
              <a:defRPr kumimoji="1" sz="1200">
                <a:solidFill>
                  <a:schemeClr val="tx1"/>
                </a:solidFill>
                <a:latin typeface="Arial" panose="020B0604020202020204" pitchFamily="34" charset="0"/>
              </a:defRPr>
            </a:lvl4pPr>
            <a:lvl5pPr marL="2057099" indent="-228567">
              <a:spcBef>
                <a:spcPct val="30000"/>
              </a:spcBef>
              <a:defRPr kumimoji="1" sz="1200">
                <a:solidFill>
                  <a:schemeClr val="tx1"/>
                </a:solidFill>
                <a:latin typeface="Arial" panose="020B0604020202020204" pitchFamily="34" charset="0"/>
              </a:defRPr>
            </a:lvl5pPr>
            <a:lvl6pPr marL="2514232" indent="-228567" eaLnBrk="0" fontAlgn="base" hangingPunct="0">
              <a:spcBef>
                <a:spcPct val="30000"/>
              </a:spcBef>
              <a:spcAft>
                <a:spcPct val="0"/>
              </a:spcAft>
              <a:defRPr kumimoji="1" sz="1200">
                <a:solidFill>
                  <a:schemeClr val="tx1"/>
                </a:solidFill>
                <a:latin typeface="Arial" panose="020B0604020202020204" pitchFamily="34" charset="0"/>
              </a:defRPr>
            </a:lvl6pPr>
            <a:lvl7pPr marL="2971365" indent="-228567" eaLnBrk="0" fontAlgn="base" hangingPunct="0">
              <a:spcBef>
                <a:spcPct val="30000"/>
              </a:spcBef>
              <a:spcAft>
                <a:spcPct val="0"/>
              </a:spcAft>
              <a:defRPr kumimoji="1" sz="1200">
                <a:solidFill>
                  <a:schemeClr val="tx1"/>
                </a:solidFill>
                <a:latin typeface="Arial" panose="020B0604020202020204" pitchFamily="34" charset="0"/>
              </a:defRPr>
            </a:lvl7pPr>
            <a:lvl8pPr marL="3428497" indent="-228567" eaLnBrk="0" fontAlgn="base" hangingPunct="0">
              <a:spcBef>
                <a:spcPct val="30000"/>
              </a:spcBef>
              <a:spcAft>
                <a:spcPct val="0"/>
              </a:spcAft>
              <a:defRPr kumimoji="1" sz="1200">
                <a:solidFill>
                  <a:schemeClr val="tx1"/>
                </a:solidFill>
                <a:latin typeface="Arial" panose="020B0604020202020204" pitchFamily="34" charset="0"/>
              </a:defRPr>
            </a:lvl8pPr>
            <a:lvl9pPr marL="3885630" indent="-228567"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14</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1784861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15</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9/10/2017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4001549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16</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879799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Calibri" panose="020F0502020204030204" pitchFamily="34" charset="0"/>
            </a:endParaRPr>
          </a:p>
        </p:txBody>
      </p:sp>
      <p:sp>
        <p:nvSpPr>
          <p:cNvPr id="5" name="Arc 3"/>
          <p:cNvSpPr>
            <a:spLocks/>
          </p:cNvSpPr>
          <p:nvPr/>
        </p:nvSpPr>
        <p:spPr bwMode="auto">
          <a:xfrm>
            <a:off x="0" y="842963"/>
            <a:ext cx="2897188" cy="6015037"/>
          </a:xfrm>
          <a:custGeom>
            <a:avLst/>
            <a:gdLst>
              <a:gd name="T0" fmla="*/ 0 w 21600"/>
              <a:gd name="T1" fmla="*/ 0 h 21600"/>
              <a:gd name="T2" fmla="*/ 2897188 w 21600"/>
              <a:gd name="T3" fmla="*/ 6015037 h 21600"/>
              <a:gd name="T4" fmla="*/ 0 w 21600"/>
              <a:gd name="T5" fmla="*/ 601503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latin typeface="Calibri" panose="020F0502020204030204" pitchFamily="34" charset="0"/>
            </a:endParaRPr>
          </a:p>
        </p:txBody>
      </p:sp>
      <p:sp>
        <p:nvSpPr>
          <p:cNvPr id="52228" name="Rectangle 4"/>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en-US"/>
              <a:t>Click to edit Master title style</a:t>
            </a:r>
          </a:p>
        </p:txBody>
      </p:sp>
      <p:sp>
        <p:nvSpPr>
          <p:cNvPr id="52229" name="Rectangle 5"/>
          <p:cNvSpPr>
            <a:spLocks noGrp="1" noChangeArrowheads="1"/>
          </p:cNvSpPr>
          <p:nvPr>
            <p:ph type="subTitle" sz="quarter" idx="1"/>
          </p:nvPr>
        </p:nvSpPr>
        <p:spPr>
          <a:xfrm>
            <a:off x="4191000" y="1828800"/>
            <a:ext cx="4572000" cy="1752600"/>
          </a:xfrm>
        </p:spPr>
        <p:txBody>
          <a:bodyPr/>
          <a:lstStyle>
            <a:lvl1pPr marL="0" indent="0">
              <a:buFont typeface="Wingdings" pitchFamily="2" charset="2"/>
              <a:buNone/>
              <a:defRPr sz="2400"/>
            </a:lvl1pPr>
          </a:lstStyle>
          <a:p>
            <a:r>
              <a:rPr lang="en-US"/>
              <a:t>Click to edit Master subtitle style</a:t>
            </a:r>
          </a:p>
        </p:txBody>
      </p:sp>
      <p:sp>
        <p:nvSpPr>
          <p:cNvPr id="6" name="Rectangle 6"/>
          <p:cNvSpPr>
            <a:spLocks noGrp="1" noChangeArrowheads="1"/>
          </p:cNvSpPr>
          <p:nvPr>
            <p:ph type="dt" sz="quarter" idx="10"/>
          </p:nvPr>
        </p:nvSpPr>
        <p:spPr/>
        <p:txBody>
          <a:bodyPr/>
          <a:lstStyle>
            <a:lvl1pPr>
              <a:defRPr/>
            </a:lvl1pPr>
          </a:lstStyle>
          <a:p>
            <a:pPr>
              <a:defRPr/>
            </a:pPr>
            <a:r>
              <a:rPr lang="en-US"/>
              <a:t>6/4/2017</a:t>
            </a:r>
          </a:p>
        </p:txBody>
      </p:sp>
      <p:sp>
        <p:nvSpPr>
          <p:cNvPr id="7" name="Rectangle 7"/>
          <p:cNvSpPr>
            <a:spLocks noGrp="1" noChangeArrowheads="1"/>
          </p:cNvSpPr>
          <p:nvPr>
            <p:ph type="ftr" sz="quarter" idx="11"/>
          </p:nvPr>
        </p:nvSpPr>
        <p:spPr/>
        <p:txBody>
          <a:bodyPr/>
          <a:lstStyle>
            <a:lvl1pPr>
              <a:defRPr/>
            </a:lvl1pPr>
          </a:lstStyle>
          <a:p>
            <a:pPr>
              <a:defRPr/>
            </a:pPr>
            <a:r>
              <a:rPr lang="en-US"/>
              <a:t>DANIEL</a:t>
            </a:r>
          </a:p>
        </p:txBody>
      </p:sp>
      <p:sp>
        <p:nvSpPr>
          <p:cNvPr id="8" name="Rectangle 8"/>
          <p:cNvSpPr>
            <a:spLocks noGrp="1" noChangeArrowheads="1"/>
          </p:cNvSpPr>
          <p:nvPr>
            <p:ph type="sldNum" sz="quarter" idx="12"/>
          </p:nvPr>
        </p:nvSpPr>
        <p:spPr/>
        <p:txBody>
          <a:bodyPr/>
          <a:lstStyle>
            <a:lvl1pPr>
              <a:defRPr smtClean="0"/>
            </a:lvl1pPr>
          </a:lstStyle>
          <a:p>
            <a:pPr>
              <a:defRPr/>
            </a:pPr>
            <a:fld id="{9DCD1CF2-1C58-46E4-94CD-C010643440AB}" type="slidenum">
              <a:rPr lang="en-US" altLang="en-US"/>
              <a:pPr>
                <a:defRPr/>
              </a:pPr>
              <a:t>‹#›</a:t>
            </a:fld>
            <a:endParaRPr lang="en-US" altLang="en-US"/>
          </a:p>
        </p:txBody>
      </p:sp>
    </p:spTree>
    <p:extLst>
      <p:ext uri="{BB962C8B-B14F-4D97-AF65-F5344CB8AC3E}">
        <p14:creationId xmlns:p14="http://schemas.microsoft.com/office/powerpoint/2010/main" val="3159433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p:txBody>
          <a:bodyPr/>
          <a:lstStyle>
            <a:lvl1pPr>
              <a:defRPr/>
            </a:lvl1pPr>
          </a:lstStyle>
          <a:p>
            <a:pPr>
              <a:defRPr/>
            </a:pPr>
            <a:r>
              <a:rPr lang="en-US"/>
              <a:t>6/4/2017</a:t>
            </a:r>
          </a:p>
        </p:txBody>
      </p:sp>
      <p:sp>
        <p:nvSpPr>
          <p:cNvPr id="5" name="Rectangle 1030"/>
          <p:cNvSpPr>
            <a:spLocks noGrp="1" noChangeArrowheads="1"/>
          </p:cNvSpPr>
          <p:nvPr>
            <p:ph type="ftr" sz="quarter" idx="11"/>
          </p:nvPr>
        </p:nvSpPr>
        <p:spPr/>
        <p:txBody>
          <a:bodyPr/>
          <a:lstStyle>
            <a:lvl1pPr>
              <a:defRPr/>
            </a:lvl1pPr>
          </a:lstStyle>
          <a:p>
            <a:pPr>
              <a:defRPr/>
            </a:pPr>
            <a:r>
              <a:rPr lang="en-US"/>
              <a:t>DANIEL</a:t>
            </a:r>
          </a:p>
        </p:txBody>
      </p:sp>
      <p:sp>
        <p:nvSpPr>
          <p:cNvPr id="6" name="Rectangle 1031"/>
          <p:cNvSpPr>
            <a:spLocks noGrp="1" noChangeArrowheads="1"/>
          </p:cNvSpPr>
          <p:nvPr>
            <p:ph type="sldNum" sz="quarter" idx="12"/>
          </p:nvPr>
        </p:nvSpPr>
        <p:spPr/>
        <p:txBody>
          <a:bodyPr/>
          <a:lstStyle>
            <a:lvl1pPr>
              <a:defRPr smtClean="0"/>
            </a:lvl1pPr>
          </a:lstStyle>
          <a:p>
            <a:pPr>
              <a:defRPr/>
            </a:pPr>
            <a:fld id="{B33AAD6C-C68B-4BCB-BD64-8A4F6BDD46AB}" type="slidenum">
              <a:rPr lang="en-US" altLang="en-US"/>
              <a:pPr>
                <a:defRPr/>
              </a:pPr>
              <a:t>‹#›</a:t>
            </a:fld>
            <a:endParaRPr lang="en-US" altLang="en-US"/>
          </a:p>
        </p:txBody>
      </p:sp>
    </p:spTree>
    <p:extLst>
      <p:ext uri="{BB962C8B-B14F-4D97-AF65-F5344CB8AC3E}">
        <p14:creationId xmlns:p14="http://schemas.microsoft.com/office/powerpoint/2010/main" val="3642403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p:txBody>
          <a:bodyPr/>
          <a:lstStyle>
            <a:lvl1pPr>
              <a:defRPr/>
            </a:lvl1pPr>
          </a:lstStyle>
          <a:p>
            <a:pPr>
              <a:defRPr/>
            </a:pPr>
            <a:r>
              <a:rPr lang="en-US"/>
              <a:t>6/4/2017</a:t>
            </a:r>
          </a:p>
        </p:txBody>
      </p:sp>
      <p:sp>
        <p:nvSpPr>
          <p:cNvPr id="5" name="Rectangle 1030"/>
          <p:cNvSpPr>
            <a:spLocks noGrp="1" noChangeArrowheads="1"/>
          </p:cNvSpPr>
          <p:nvPr>
            <p:ph type="ftr" sz="quarter" idx="11"/>
          </p:nvPr>
        </p:nvSpPr>
        <p:spPr/>
        <p:txBody>
          <a:bodyPr/>
          <a:lstStyle>
            <a:lvl1pPr>
              <a:defRPr/>
            </a:lvl1pPr>
          </a:lstStyle>
          <a:p>
            <a:pPr>
              <a:defRPr/>
            </a:pPr>
            <a:r>
              <a:rPr lang="en-US"/>
              <a:t>DANIEL</a:t>
            </a:r>
          </a:p>
        </p:txBody>
      </p:sp>
      <p:sp>
        <p:nvSpPr>
          <p:cNvPr id="6" name="Rectangle 1031"/>
          <p:cNvSpPr>
            <a:spLocks noGrp="1" noChangeArrowheads="1"/>
          </p:cNvSpPr>
          <p:nvPr>
            <p:ph type="sldNum" sz="quarter" idx="12"/>
          </p:nvPr>
        </p:nvSpPr>
        <p:spPr/>
        <p:txBody>
          <a:bodyPr/>
          <a:lstStyle>
            <a:lvl1pPr>
              <a:defRPr smtClean="0"/>
            </a:lvl1pPr>
          </a:lstStyle>
          <a:p>
            <a:pPr>
              <a:defRPr/>
            </a:pPr>
            <a:fld id="{D819AB0E-4C57-4B2A-AED6-4AF0EF8A012B}" type="slidenum">
              <a:rPr lang="en-US" altLang="en-US"/>
              <a:pPr>
                <a:defRPr/>
              </a:pPr>
              <a:t>‹#›</a:t>
            </a:fld>
            <a:endParaRPr lang="en-US" altLang="en-US"/>
          </a:p>
        </p:txBody>
      </p:sp>
    </p:spTree>
    <p:extLst>
      <p:ext uri="{BB962C8B-B14F-4D97-AF65-F5344CB8AC3E}">
        <p14:creationId xmlns:p14="http://schemas.microsoft.com/office/powerpoint/2010/main" val="2777666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extLst>
      <p:ext uri="{BB962C8B-B14F-4D97-AF65-F5344CB8AC3E}">
        <p14:creationId xmlns:p14="http://schemas.microsoft.com/office/powerpoint/2010/main" val="1584302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43000" y="1981200"/>
            <a:ext cx="3810000" cy="4114800"/>
          </a:xfrm>
        </p:spPr>
        <p:txBody>
          <a:bodyPr/>
          <a:lstStyle/>
          <a:p>
            <a:pPr lvl="0"/>
            <a:endParaRPr lang="en-US" noProof="0"/>
          </a:p>
        </p:txBody>
      </p:sp>
      <p:sp>
        <p:nvSpPr>
          <p:cNvPr id="4" name="Text Placeholder 3"/>
          <p:cNvSpPr>
            <a:spLocks noGrp="1"/>
          </p:cNvSpPr>
          <p:nvPr>
            <p:ph type="body" sz="half" idx="2"/>
          </p:nvPr>
        </p:nvSpPr>
        <p:spPr>
          <a:xfrm>
            <a:off x="51054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6"/>
          <p:cNvSpPr>
            <a:spLocks noGrp="1" noChangeArrowheads="1"/>
          </p:cNvSpPr>
          <p:nvPr>
            <p:ph type="dt" sz="half" idx="10"/>
          </p:nvPr>
        </p:nvSpPr>
        <p:spPr/>
        <p:txBody>
          <a:bodyPr/>
          <a:lstStyle>
            <a:lvl1pPr>
              <a:defRPr/>
            </a:lvl1pPr>
          </a:lstStyle>
          <a:p>
            <a:pPr>
              <a:defRPr/>
            </a:pPr>
            <a:endParaRPr lang="en-US"/>
          </a:p>
        </p:txBody>
      </p:sp>
      <p:sp>
        <p:nvSpPr>
          <p:cNvPr id="6" name="Rectangle 37"/>
          <p:cNvSpPr>
            <a:spLocks noGrp="1" noChangeArrowheads="1"/>
          </p:cNvSpPr>
          <p:nvPr>
            <p:ph type="ftr" sz="quarter" idx="11"/>
          </p:nvPr>
        </p:nvSpPr>
        <p:spPr/>
        <p:txBody>
          <a:bodyPr/>
          <a:lstStyle>
            <a:lvl1pPr>
              <a:defRPr/>
            </a:lvl1pPr>
          </a:lstStyle>
          <a:p>
            <a:pPr>
              <a:defRPr/>
            </a:pPr>
            <a:endParaRPr lang="en-US"/>
          </a:p>
        </p:txBody>
      </p:sp>
      <p:sp>
        <p:nvSpPr>
          <p:cNvPr id="7" name="Rectangle 38"/>
          <p:cNvSpPr>
            <a:spLocks noGrp="1" noChangeArrowheads="1"/>
          </p:cNvSpPr>
          <p:nvPr>
            <p:ph type="sldNum" sz="quarter" idx="12"/>
          </p:nvPr>
        </p:nvSpPr>
        <p:spPr/>
        <p:txBody>
          <a:bodyPr/>
          <a:lstStyle>
            <a:lvl1pPr>
              <a:defRPr/>
            </a:lvl1pPr>
          </a:lstStyle>
          <a:p>
            <a:fld id="{DD70DC12-C0CD-48A1-9416-D7DC90E8C509}" type="slidenum">
              <a:rPr lang="en-US" altLang="en-US"/>
              <a:pPr/>
              <a:t>‹#›</a:t>
            </a:fld>
            <a:endParaRPr lang="en-US" altLang="en-US"/>
          </a:p>
        </p:txBody>
      </p:sp>
    </p:spTree>
    <p:extLst>
      <p:ext uri="{BB962C8B-B14F-4D97-AF65-F5344CB8AC3E}">
        <p14:creationId xmlns:p14="http://schemas.microsoft.com/office/powerpoint/2010/main" val="2014961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p:txBody>
          <a:bodyPr/>
          <a:lstStyle>
            <a:lvl1pPr>
              <a:defRPr/>
            </a:lvl1pPr>
          </a:lstStyle>
          <a:p>
            <a:pPr>
              <a:defRPr/>
            </a:pPr>
            <a:r>
              <a:rPr lang="en-US"/>
              <a:t>6/4/2017</a:t>
            </a:r>
          </a:p>
        </p:txBody>
      </p:sp>
      <p:sp>
        <p:nvSpPr>
          <p:cNvPr id="5" name="Rectangle 1030"/>
          <p:cNvSpPr>
            <a:spLocks noGrp="1" noChangeArrowheads="1"/>
          </p:cNvSpPr>
          <p:nvPr>
            <p:ph type="ftr" sz="quarter" idx="11"/>
          </p:nvPr>
        </p:nvSpPr>
        <p:spPr/>
        <p:txBody>
          <a:bodyPr/>
          <a:lstStyle>
            <a:lvl1pPr>
              <a:defRPr/>
            </a:lvl1pPr>
          </a:lstStyle>
          <a:p>
            <a:pPr>
              <a:defRPr/>
            </a:pPr>
            <a:r>
              <a:rPr lang="en-US"/>
              <a:t>DANIEL</a:t>
            </a:r>
          </a:p>
        </p:txBody>
      </p:sp>
      <p:sp>
        <p:nvSpPr>
          <p:cNvPr id="6" name="Rectangle 1031"/>
          <p:cNvSpPr>
            <a:spLocks noGrp="1" noChangeArrowheads="1"/>
          </p:cNvSpPr>
          <p:nvPr>
            <p:ph type="sldNum" sz="quarter" idx="12"/>
          </p:nvPr>
        </p:nvSpPr>
        <p:spPr/>
        <p:txBody>
          <a:bodyPr/>
          <a:lstStyle>
            <a:lvl1pPr>
              <a:defRPr smtClean="0"/>
            </a:lvl1pPr>
          </a:lstStyle>
          <a:p>
            <a:pPr>
              <a:defRPr/>
            </a:pPr>
            <a:fld id="{C02DFD5B-8FD4-43B8-BC86-4E352B490EB1}" type="slidenum">
              <a:rPr lang="en-US" altLang="en-US"/>
              <a:pPr>
                <a:defRPr/>
              </a:pPr>
              <a:t>‹#›</a:t>
            </a:fld>
            <a:endParaRPr lang="en-US" altLang="en-US"/>
          </a:p>
        </p:txBody>
      </p:sp>
    </p:spTree>
    <p:extLst>
      <p:ext uri="{BB962C8B-B14F-4D97-AF65-F5344CB8AC3E}">
        <p14:creationId xmlns:p14="http://schemas.microsoft.com/office/powerpoint/2010/main" val="3399194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dt" sz="half" idx="10"/>
          </p:nvPr>
        </p:nvSpPr>
        <p:spPr/>
        <p:txBody>
          <a:bodyPr/>
          <a:lstStyle>
            <a:lvl1pPr>
              <a:defRPr/>
            </a:lvl1pPr>
          </a:lstStyle>
          <a:p>
            <a:pPr>
              <a:defRPr/>
            </a:pPr>
            <a:r>
              <a:rPr lang="en-US"/>
              <a:t>6/4/2017</a:t>
            </a:r>
          </a:p>
        </p:txBody>
      </p:sp>
      <p:sp>
        <p:nvSpPr>
          <p:cNvPr id="5" name="Rectangle 1030"/>
          <p:cNvSpPr>
            <a:spLocks noGrp="1" noChangeArrowheads="1"/>
          </p:cNvSpPr>
          <p:nvPr>
            <p:ph type="ftr" sz="quarter" idx="11"/>
          </p:nvPr>
        </p:nvSpPr>
        <p:spPr/>
        <p:txBody>
          <a:bodyPr/>
          <a:lstStyle>
            <a:lvl1pPr>
              <a:defRPr/>
            </a:lvl1pPr>
          </a:lstStyle>
          <a:p>
            <a:pPr>
              <a:defRPr/>
            </a:pPr>
            <a:r>
              <a:rPr lang="en-US"/>
              <a:t>DANIEL</a:t>
            </a:r>
          </a:p>
        </p:txBody>
      </p:sp>
      <p:sp>
        <p:nvSpPr>
          <p:cNvPr id="6" name="Rectangle 1031"/>
          <p:cNvSpPr>
            <a:spLocks noGrp="1" noChangeArrowheads="1"/>
          </p:cNvSpPr>
          <p:nvPr>
            <p:ph type="sldNum" sz="quarter" idx="12"/>
          </p:nvPr>
        </p:nvSpPr>
        <p:spPr/>
        <p:txBody>
          <a:bodyPr/>
          <a:lstStyle>
            <a:lvl1pPr>
              <a:defRPr smtClean="0"/>
            </a:lvl1pPr>
          </a:lstStyle>
          <a:p>
            <a:pPr>
              <a:defRPr/>
            </a:pPr>
            <a:fld id="{B5476D6E-1442-45FF-8981-870EAE65FAFD}" type="slidenum">
              <a:rPr lang="en-US" altLang="en-US"/>
              <a:pPr>
                <a:defRPr/>
              </a:pPr>
              <a:t>‹#›</a:t>
            </a:fld>
            <a:endParaRPr lang="en-US" altLang="en-US"/>
          </a:p>
        </p:txBody>
      </p:sp>
    </p:spTree>
    <p:extLst>
      <p:ext uri="{BB962C8B-B14F-4D97-AF65-F5344CB8AC3E}">
        <p14:creationId xmlns:p14="http://schemas.microsoft.com/office/powerpoint/2010/main" val="843975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dt" sz="half" idx="10"/>
          </p:nvPr>
        </p:nvSpPr>
        <p:spPr/>
        <p:txBody>
          <a:bodyPr/>
          <a:lstStyle>
            <a:lvl1pPr>
              <a:defRPr/>
            </a:lvl1pPr>
          </a:lstStyle>
          <a:p>
            <a:pPr>
              <a:defRPr/>
            </a:pPr>
            <a:r>
              <a:rPr lang="en-US"/>
              <a:t>6/4/2017</a:t>
            </a:r>
          </a:p>
        </p:txBody>
      </p:sp>
      <p:sp>
        <p:nvSpPr>
          <p:cNvPr id="6" name="Rectangle 1030"/>
          <p:cNvSpPr>
            <a:spLocks noGrp="1" noChangeArrowheads="1"/>
          </p:cNvSpPr>
          <p:nvPr>
            <p:ph type="ftr" sz="quarter" idx="11"/>
          </p:nvPr>
        </p:nvSpPr>
        <p:spPr/>
        <p:txBody>
          <a:bodyPr/>
          <a:lstStyle>
            <a:lvl1pPr>
              <a:defRPr/>
            </a:lvl1pPr>
          </a:lstStyle>
          <a:p>
            <a:pPr>
              <a:defRPr/>
            </a:pPr>
            <a:r>
              <a:rPr lang="en-US"/>
              <a:t>DANIEL</a:t>
            </a:r>
          </a:p>
        </p:txBody>
      </p:sp>
      <p:sp>
        <p:nvSpPr>
          <p:cNvPr id="7" name="Rectangle 1031"/>
          <p:cNvSpPr>
            <a:spLocks noGrp="1" noChangeArrowheads="1"/>
          </p:cNvSpPr>
          <p:nvPr>
            <p:ph type="sldNum" sz="quarter" idx="12"/>
          </p:nvPr>
        </p:nvSpPr>
        <p:spPr/>
        <p:txBody>
          <a:bodyPr/>
          <a:lstStyle>
            <a:lvl1pPr>
              <a:defRPr smtClean="0"/>
            </a:lvl1pPr>
          </a:lstStyle>
          <a:p>
            <a:pPr>
              <a:defRPr/>
            </a:pPr>
            <a:fld id="{6BEB2057-24E7-4D77-ABFA-0631C063FA34}" type="slidenum">
              <a:rPr lang="en-US" altLang="en-US"/>
              <a:pPr>
                <a:defRPr/>
              </a:pPr>
              <a:t>‹#›</a:t>
            </a:fld>
            <a:endParaRPr lang="en-US" altLang="en-US"/>
          </a:p>
        </p:txBody>
      </p:sp>
    </p:spTree>
    <p:extLst>
      <p:ext uri="{BB962C8B-B14F-4D97-AF65-F5344CB8AC3E}">
        <p14:creationId xmlns:p14="http://schemas.microsoft.com/office/powerpoint/2010/main" val="1592977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dt" sz="half" idx="10"/>
          </p:nvPr>
        </p:nvSpPr>
        <p:spPr/>
        <p:txBody>
          <a:bodyPr/>
          <a:lstStyle>
            <a:lvl1pPr>
              <a:defRPr/>
            </a:lvl1pPr>
          </a:lstStyle>
          <a:p>
            <a:pPr>
              <a:defRPr/>
            </a:pPr>
            <a:r>
              <a:rPr lang="en-US"/>
              <a:t>6/4/2017</a:t>
            </a:r>
          </a:p>
        </p:txBody>
      </p:sp>
      <p:sp>
        <p:nvSpPr>
          <p:cNvPr id="8" name="Rectangle 1030"/>
          <p:cNvSpPr>
            <a:spLocks noGrp="1" noChangeArrowheads="1"/>
          </p:cNvSpPr>
          <p:nvPr>
            <p:ph type="ftr" sz="quarter" idx="11"/>
          </p:nvPr>
        </p:nvSpPr>
        <p:spPr/>
        <p:txBody>
          <a:bodyPr/>
          <a:lstStyle>
            <a:lvl1pPr>
              <a:defRPr/>
            </a:lvl1pPr>
          </a:lstStyle>
          <a:p>
            <a:pPr>
              <a:defRPr/>
            </a:pPr>
            <a:r>
              <a:rPr lang="en-US"/>
              <a:t>DANIEL</a:t>
            </a:r>
          </a:p>
        </p:txBody>
      </p:sp>
      <p:sp>
        <p:nvSpPr>
          <p:cNvPr id="9" name="Rectangle 1031"/>
          <p:cNvSpPr>
            <a:spLocks noGrp="1" noChangeArrowheads="1"/>
          </p:cNvSpPr>
          <p:nvPr>
            <p:ph type="sldNum" sz="quarter" idx="12"/>
          </p:nvPr>
        </p:nvSpPr>
        <p:spPr/>
        <p:txBody>
          <a:bodyPr/>
          <a:lstStyle>
            <a:lvl1pPr>
              <a:defRPr smtClean="0"/>
            </a:lvl1pPr>
          </a:lstStyle>
          <a:p>
            <a:pPr>
              <a:defRPr/>
            </a:pPr>
            <a:fld id="{776F11DD-2A5E-4186-BC87-33FAE51004C7}" type="slidenum">
              <a:rPr lang="en-US" altLang="en-US"/>
              <a:pPr>
                <a:defRPr/>
              </a:pPr>
              <a:t>‹#›</a:t>
            </a:fld>
            <a:endParaRPr lang="en-US" altLang="en-US"/>
          </a:p>
        </p:txBody>
      </p:sp>
    </p:spTree>
    <p:extLst>
      <p:ext uri="{BB962C8B-B14F-4D97-AF65-F5344CB8AC3E}">
        <p14:creationId xmlns:p14="http://schemas.microsoft.com/office/powerpoint/2010/main" val="223831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dt" sz="half" idx="10"/>
          </p:nvPr>
        </p:nvSpPr>
        <p:spPr/>
        <p:txBody>
          <a:bodyPr/>
          <a:lstStyle>
            <a:lvl1pPr>
              <a:defRPr/>
            </a:lvl1pPr>
          </a:lstStyle>
          <a:p>
            <a:pPr>
              <a:defRPr/>
            </a:pPr>
            <a:r>
              <a:rPr lang="en-US"/>
              <a:t>6/4/2017</a:t>
            </a:r>
          </a:p>
        </p:txBody>
      </p:sp>
      <p:sp>
        <p:nvSpPr>
          <p:cNvPr id="4" name="Rectangle 1030"/>
          <p:cNvSpPr>
            <a:spLocks noGrp="1" noChangeArrowheads="1"/>
          </p:cNvSpPr>
          <p:nvPr>
            <p:ph type="ftr" sz="quarter" idx="11"/>
          </p:nvPr>
        </p:nvSpPr>
        <p:spPr/>
        <p:txBody>
          <a:bodyPr/>
          <a:lstStyle>
            <a:lvl1pPr>
              <a:defRPr/>
            </a:lvl1pPr>
          </a:lstStyle>
          <a:p>
            <a:pPr>
              <a:defRPr/>
            </a:pPr>
            <a:r>
              <a:rPr lang="en-US"/>
              <a:t>DANIEL</a:t>
            </a:r>
          </a:p>
        </p:txBody>
      </p:sp>
      <p:sp>
        <p:nvSpPr>
          <p:cNvPr id="5" name="Rectangle 1031"/>
          <p:cNvSpPr>
            <a:spLocks noGrp="1" noChangeArrowheads="1"/>
          </p:cNvSpPr>
          <p:nvPr>
            <p:ph type="sldNum" sz="quarter" idx="12"/>
          </p:nvPr>
        </p:nvSpPr>
        <p:spPr/>
        <p:txBody>
          <a:bodyPr/>
          <a:lstStyle>
            <a:lvl1pPr>
              <a:defRPr smtClean="0"/>
            </a:lvl1pPr>
          </a:lstStyle>
          <a:p>
            <a:pPr>
              <a:defRPr/>
            </a:pPr>
            <a:fld id="{9F070BD3-8335-4875-88D0-5DF827222724}" type="slidenum">
              <a:rPr lang="en-US" altLang="en-US"/>
              <a:pPr>
                <a:defRPr/>
              </a:pPr>
              <a:t>‹#›</a:t>
            </a:fld>
            <a:endParaRPr lang="en-US" altLang="en-US"/>
          </a:p>
        </p:txBody>
      </p:sp>
    </p:spTree>
    <p:extLst>
      <p:ext uri="{BB962C8B-B14F-4D97-AF65-F5344CB8AC3E}">
        <p14:creationId xmlns:p14="http://schemas.microsoft.com/office/powerpoint/2010/main" val="4271376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dt" sz="half" idx="10"/>
          </p:nvPr>
        </p:nvSpPr>
        <p:spPr/>
        <p:txBody>
          <a:bodyPr/>
          <a:lstStyle>
            <a:lvl1pPr>
              <a:defRPr/>
            </a:lvl1pPr>
          </a:lstStyle>
          <a:p>
            <a:pPr>
              <a:defRPr/>
            </a:pPr>
            <a:r>
              <a:rPr lang="en-US"/>
              <a:t>6/4/2017</a:t>
            </a:r>
          </a:p>
        </p:txBody>
      </p:sp>
      <p:sp>
        <p:nvSpPr>
          <p:cNvPr id="3" name="Rectangle 1030"/>
          <p:cNvSpPr>
            <a:spLocks noGrp="1" noChangeArrowheads="1"/>
          </p:cNvSpPr>
          <p:nvPr>
            <p:ph type="ftr" sz="quarter" idx="11"/>
          </p:nvPr>
        </p:nvSpPr>
        <p:spPr/>
        <p:txBody>
          <a:bodyPr/>
          <a:lstStyle>
            <a:lvl1pPr>
              <a:defRPr/>
            </a:lvl1pPr>
          </a:lstStyle>
          <a:p>
            <a:pPr>
              <a:defRPr/>
            </a:pPr>
            <a:r>
              <a:rPr lang="en-US"/>
              <a:t>DANIEL</a:t>
            </a:r>
          </a:p>
        </p:txBody>
      </p:sp>
      <p:sp>
        <p:nvSpPr>
          <p:cNvPr id="4" name="Rectangle 1031"/>
          <p:cNvSpPr>
            <a:spLocks noGrp="1" noChangeArrowheads="1"/>
          </p:cNvSpPr>
          <p:nvPr>
            <p:ph type="sldNum" sz="quarter" idx="12"/>
          </p:nvPr>
        </p:nvSpPr>
        <p:spPr/>
        <p:txBody>
          <a:bodyPr/>
          <a:lstStyle>
            <a:lvl1pPr>
              <a:defRPr smtClean="0"/>
            </a:lvl1pPr>
          </a:lstStyle>
          <a:p>
            <a:pPr>
              <a:defRPr/>
            </a:pPr>
            <a:fld id="{A0D64A5C-8A8F-4387-99C6-161919CA7769}" type="slidenum">
              <a:rPr lang="en-US" altLang="en-US"/>
              <a:pPr>
                <a:defRPr/>
              </a:pPr>
              <a:t>‹#›</a:t>
            </a:fld>
            <a:endParaRPr lang="en-US" altLang="en-US"/>
          </a:p>
        </p:txBody>
      </p:sp>
    </p:spTree>
    <p:extLst>
      <p:ext uri="{BB962C8B-B14F-4D97-AF65-F5344CB8AC3E}">
        <p14:creationId xmlns:p14="http://schemas.microsoft.com/office/powerpoint/2010/main" val="4019209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dt" sz="half" idx="10"/>
          </p:nvPr>
        </p:nvSpPr>
        <p:spPr/>
        <p:txBody>
          <a:bodyPr/>
          <a:lstStyle>
            <a:lvl1pPr>
              <a:defRPr/>
            </a:lvl1pPr>
          </a:lstStyle>
          <a:p>
            <a:pPr>
              <a:defRPr/>
            </a:pPr>
            <a:r>
              <a:rPr lang="en-US"/>
              <a:t>6/4/2017</a:t>
            </a:r>
          </a:p>
        </p:txBody>
      </p:sp>
      <p:sp>
        <p:nvSpPr>
          <p:cNvPr id="6" name="Rectangle 1030"/>
          <p:cNvSpPr>
            <a:spLocks noGrp="1" noChangeArrowheads="1"/>
          </p:cNvSpPr>
          <p:nvPr>
            <p:ph type="ftr" sz="quarter" idx="11"/>
          </p:nvPr>
        </p:nvSpPr>
        <p:spPr/>
        <p:txBody>
          <a:bodyPr/>
          <a:lstStyle>
            <a:lvl1pPr>
              <a:defRPr/>
            </a:lvl1pPr>
          </a:lstStyle>
          <a:p>
            <a:pPr>
              <a:defRPr/>
            </a:pPr>
            <a:r>
              <a:rPr lang="en-US"/>
              <a:t>DANIEL</a:t>
            </a:r>
          </a:p>
        </p:txBody>
      </p:sp>
      <p:sp>
        <p:nvSpPr>
          <p:cNvPr id="7" name="Rectangle 1031"/>
          <p:cNvSpPr>
            <a:spLocks noGrp="1" noChangeArrowheads="1"/>
          </p:cNvSpPr>
          <p:nvPr>
            <p:ph type="sldNum" sz="quarter" idx="12"/>
          </p:nvPr>
        </p:nvSpPr>
        <p:spPr/>
        <p:txBody>
          <a:bodyPr/>
          <a:lstStyle>
            <a:lvl1pPr>
              <a:defRPr smtClean="0"/>
            </a:lvl1pPr>
          </a:lstStyle>
          <a:p>
            <a:pPr>
              <a:defRPr/>
            </a:pPr>
            <a:fld id="{BD313B7C-8628-40A9-9BAF-2337382F96C6}" type="slidenum">
              <a:rPr lang="en-US" altLang="en-US"/>
              <a:pPr>
                <a:defRPr/>
              </a:pPr>
              <a:t>‹#›</a:t>
            </a:fld>
            <a:endParaRPr lang="en-US" altLang="en-US"/>
          </a:p>
        </p:txBody>
      </p:sp>
    </p:spTree>
    <p:extLst>
      <p:ext uri="{BB962C8B-B14F-4D97-AF65-F5344CB8AC3E}">
        <p14:creationId xmlns:p14="http://schemas.microsoft.com/office/powerpoint/2010/main" val="1678980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dt" sz="half" idx="10"/>
          </p:nvPr>
        </p:nvSpPr>
        <p:spPr/>
        <p:txBody>
          <a:bodyPr/>
          <a:lstStyle>
            <a:lvl1pPr>
              <a:defRPr/>
            </a:lvl1pPr>
          </a:lstStyle>
          <a:p>
            <a:pPr>
              <a:defRPr/>
            </a:pPr>
            <a:r>
              <a:rPr lang="en-US"/>
              <a:t>6/4/2017</a:t>
            </a:r>
          </a:p>
        </p:txBody>
      </p:sp>
      <p:sp>
        <p:nvSpPr>
          <p:cNvPr id="6" name="Rectangle 1030"/>
          <p:cNvSpPr>
            <a:spLocks noGrp="1" noChangeArrowheads="1"/>
          </p:cNvSpPr>
          <p:nvPr>
            <p:ph type="ftr" sz="quarter" idx="11"/>
          </p:nvPr>
        </p:nvSpPr>
        <p:spPr/>
        <p:txBody>
          <a:bodyPr/>
          <a:lstStyle>
            <a:lvl1pPr>
              <a:defRPr/>
            </a:lvl1pPr>
          </a:lstStyle>
          <a:p>
            <a:pPr>
              <a:defRPr/>
            </a:pPr>
            <a:r>
              <a:rPr lang="en-US"/>
              <a:t>DANIEL</a:t>
            </a:r>
          </a:p>
        </p:txBody>
      </p:sp>
      <p:sp>
        <p:nvSpPr>
          <p:cNvPr id="7" name="Rectangle 1031"/>
          <p:cNvSpPr>
            <a:spLocks noGrp="1" noChangeArrowheads="1"/>
          </p:cNvSpPr>
          <p:nvPr>
            <p:ph type="sldNum" sz="quarter" idx="12"/>
          </p:nvPr>
        </p:nvSpPr>
        <p:spPr/>
        <p:txBody>
          <a:bodyPr/>
          <a:lstStyle>
            <a:lvl1pPr>
              <a:defRPr smtClean="0"/>
            </a:lvl1pPr>
          </a:lstStyle>
          <a:p>
            <a:pPr>
              <a:defRPr/>
            </a:pPr>
            <a:fld id="{92A4A217-7064-4A8C-A9F3-A268760735DD}" type="slidenum">
              <a:rPr lang="en-US" altLang="en-US"/>
              <a:pPr>
                <a:defRPr/>
              </a:pPr>
              <a:t>‹#›</a:t>
            </a:fld>
            <a:endParaRPr lang="en-US" altLang="en-US"/>
          </a:p>
        </p:txBody>
      </p:sp>
    </p:spTree>
    <p:extLst>
      <p:ext uri="{BB962C8B-B14F-4D97-AF65-F5344CB8AC3E}">
        <p14:creationId xmlns:p14="http://schemas.microsoft.com/office/powerpoint/2010/main" val="621882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Arc 1026"/>
          <p:cNvSpPr>
            <a:spLocks/>
          </p:cNvSpPr>
          <p:nvPr/>
        </p:nvSpPr>
        <p:spPr bwMode="auto">
          <a:xfrm>
            <a:off x="0" y="842963"/>
            <a:ext cx="1676400" cy="6015037"/>
          </a:xfrm>
          <a:custGeom>
            <a:avLst/>
            <a:gdLst>
              <a:gd name="T0" fmla="*/ 0 w 21600"/>
              <a:gd name="T1" fmla="*/ 0 h 21600"/>
              <a:gd name="T2" fmla="*/ 1676400 w 21600"/>
              <a:gd name="T3" fmla="*/ 6015037 h 21600"/>
              <a:gd name="T4" fmla="*/ 0 w 21600"/>
              <a:gd name="T5" fmla="*/ 601503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latin typeface="Calibri" panose="020F0502020204030204" pitchFamily="34" charset="0"/>
            </a:endParaRPr>
          </a:p>
        </p:txBody>
      </p:sp>
      <p:sp>
        <p:nvSpPr>
          <p:cNvPr id="1027" name="Rectangle 1027"/>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028" name="Rectangle 1028"/>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1205" name="Rectangle 1029"/>
          <p:cNvSpPr>
            <a:spLocks noGrp="1" noChangeArrowheads="1"/>
          </p:cNvSpPr>
          <p:nvPr>
            <p:ph type="dt" sz="half" idx="2"/>
          </p:nvPr>
        </p:nvSpPr>
        <p:spPr bwMode="auto">
          <a:xfrm>
            <a:off x="304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r>
              <a:rPr lang="en-US"/>
              <a:t>6/4/2017</a:t>
            </a:r>
            <a:endParaRPr lang="en-US" dirty="0"/>
          </a:p>
        </p:txBody>
      </p:sp>
      <p:sp>
        <p:nvSpPr>
          <p:cNvPr id="51206" name="Rectangle 1030"/>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r>
              <a:rPr lang="en-US" dirty="0"/>
              <a:t>DANIEL</a:t>
            </a:r>
          </a:p>
        </p:txBody>
      </p:sp>
      <p:sp>
        <p:nvSpPr>
          <p:cNvPr id="51207" name="Rectangle 1031"/>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D0E4B210-4362-4BAA-89F1-87A2F42C4D25}" type="slidenum">
              <a:rPr lang="en-US" altLang="en-US" smtClean="0"/>
              <a:pPr>
                <a:defRPr/>
              </a:pPr>
              <a:t>‹#›</a:t>
            </a:fld>
            <a:endParaRPr lang="en-US" altLang="en-US" dirty="0"/>
          </a:p>
        </p:txBody>
      </p:sp>
    </p:spTree>
  </p:cSld>
  <p:clrMap bg1="dk2" tx1="lt1" bg2="dk1"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Lst>
  <p:hf sldNum="0" hdr="0" ftr="0"/>
  <p:txStyles>
    <p:title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3.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6"/>
          <p:cNvSpPr>
            <a:spLocks noGrp="1" noChangeArrowheads="1"/>
          </p:cNvSpPr>
          <p:nvPr>
            <p:ph type="ctrTitle"/>
          </p:nvPr>
        </p:nvSpPr>
        <p:spPr>
          <a:xfrm>
            <a:off x="647700" y="228600"/>
            <a:ext cx="7848600" cy="1905000"/>
          </a:xfrm>
        </p:spPr>
        <p:txBody>
          <a:bodyPr anchor="ctr"/>
          <a:lstStyle/>
          <a:p>
            <a:pPr algn="ctr" eaLnBrk="1" hangingPunct="1">
              <a:lnSpc>
                <a:spcPct val="100000"/>
              </a:lnSpc>
            </a:pPr>
            <a:r>
              <a:rPr lang="en-US" altLang="en-US" sz="4400" b="0" dirty="0">
                <a:solidFill>
                  <a:srgbClr val="00FFFF"/>
                </a:solidFill>
                <a:effectLst>
                  <a:outerShdw blurRad="38100" dist="38100" dir="2700000" algn="tl">
                    <a:srgbClr val="000000">
                      <a:alpha val="43137"/>
                    </a:srgbClr>
                  </a:outerShdw>
                </a:effectLst>
              </a:rPr>
              <a:t>The Protestant Reformation:</a:t>
            </a:r>
            <a:br>
              <a:rPr lang="en-US" altLang="en-US" sz="4400" b="0" dirty="0">
                <a:solidFill>
                  <a:srgbClr val="00FFFF"/>
                </a:solidFill>
                <a:effectLst>
                  <a:outerShdw blurRad="38100" dist="38100" dir="2700000" algn="tl">
                    <a:srgbClr val="000000">
                      <a:alpha val="43137"/>
                    </a:srgbClr>
                  </a:outerShdw>
                </a:effectLst>
              </a:rPr>
            </a:br>
            <a:r>
              <a:rPr lang="en-US" altLang="en-US" sz="4400" b="0" dirty="0">
                <a:solidFill>
                  <a:srgbClr val="00FFFF"/>
                </a:solidFill>
                <a:effectLst>
                  <a:outerShdw blurRad="38100" dist="38100" dir="2700000" algn="tl">
                    <a:srgbClr val="000000">
                      <a:alpha val="43137"/>
                    </a:srgbClr>
                  </a:outerShdw>
                </a:effectLst>
              </a:rPr>
              <a:t>The Good, The Bad, and The Ugly</a:t>
            </a:r>
            <a:br>
              <a:rPr lang="en-US" altLang="en-US" sz="3600" b="0" dirty="0">
                <a:solidFill>
                  <a:srgbClr val="00FFFF"/>
                </a:solidFill>
                <a:effectLst>
                  <a:outerShdw blurRad="38100" dist="38100" dir="2700000" algn="tl">
                    <a:srgbClr val="000000">
                      <a:alpha val="43137"/>
                    </a:srgbClr>
                  </a:outerShdw>
                </a:effectLst>
              </a:rPr>
            </a:br>
            <a:r>
              <a:rPr lang="en-US" sz="3200" b="0" dirty="0">
                <a:solidFill>
                  <a:srgbClr val="00FFFF"/>
                </a:solidFill>
                <a:effectLst>
                  <a:outerShdw blurRad="38100" dist="38100" dir="2700000" algn="tl">
                    <a:srgbClr val="000000">
                      <a:alpha val="43137"/>
                    </a:srgbClr>
                  </a:outerShdw>
                </a:effectLst>
              </a:rPr>
              <a:t>Session 12 </a:t>
            </a:r>
            <a:endParaRPr lang="en-US" altLang="en-US" sz="3600" b="0" dirty="0">
              <a:solidFill>
                <a:srgbClr val="00FFFF"/>
              </a:solidFill>
              <a:effectLst>
                <a:outerShdw blurRad="38100" dist="38100" dir="2700000" algn="tl">
                  <a:srgbClr val="000000">
                    <a:alpha val="43137"/>
                  </a:srgbClr>
                </a:outerShdw>
              </a:effectLst>
            </a:endParaRPr>
          </a:p>
        </p:txBody>
      </p:sp>
      <p:sp>
        <p:nvSpPr>
          <p:cNvPr id="16387" name="Rectangle 7"/>
          <p:cNvSpPr>
            <a:spLocks noGrp="1" noChangeArrowheads="1"/>
          </p:cNvSpPr>
          <p:nvPr>
            <p:ph type="subTitle" idx="1"/>
          </p:nvPr>
        </p:nvSpPr>
        <p:spPr>
          <a:xfrm>
            <a:off x="1600200" y="5410200"/>
            <a:ext cx="5943600" cy="1295400"/>
          </a:xfrm>
        </p:spPr>
        <p:txBody>
          <a:bodyPr/>
          <a:lstStyle/>
          <a:p>
            <a:pPr algn="ctr" eaLnBrk="1" hangingPunct="1">
              <a:spcBef>
                <a:spcPts val="0"/>
              </a:spcBef>
            </a:pPr>
            <a:r>
              <a:rPr lang="en-US" altLang="en-US" dirty="0">
                <a:effectLst>
                  <a:outerShdw blurRad="38100" dist="38100" dir="2700000" algn="tl">
                    <a:srgbClr val="000000">
                      <a:alpha val="43137"/>
                    </a:srgbClr>
                  </a:outerShdw>
                </a:effectLst>
              </a:rPr>
              <a:t>Andy Woods, Th.M.., JD., PhD.</a:t>
            </a:r>
          </a:p>
          <a:p>
            <a:pPr algn="ctr" eaLnBrk="1" hangingPunct="1">
              <a:spcBef>
                <a:spcPts val="0"/>
              </a:spcBef>
            </a:pPr>
            <a:r>
              <a:rPr lang="en-US" altLang="en-US" dirty="0">
                <a:effectLst>
                  <a:outerShdw blurRad="38100" dist="38100" dir="2700000" algn="tl">
                    <a:srgbClr val="000000">
                      <a:alpha val="43137"/>
                    </a:srgbClr>
                  </a:outerShdw>
                </a:effectLst>
              </a:rPr>
              <a:t>Sr. Pastor, Sugar Land Bible Church</a:t>
            </a:r>
          </a:p>
          <a:p>
            <a:pPr algn="ctr" eaLnBrk="1" hangingPunct="1">
              <a:spcBef>
                <a:spcPts val="0"/>
              </a:spcBef>
            </a:pPr>
            <a:r>
              <a:rPr lang="en-US" altLang="en-US" dirty="0">
                <a:effectLst>
                  <a:outerShdw blurRad="38100" dist="38100" dir="2700000" algn="tl">
                    <a:srgbClr val="000000">
                      <a:alpha val="43137"/>
                    </a:srgbClr>
                  </a:outerShdw>
                </a:effectLst>
              </a:rPr>
              <a:t>President Chafer Theological Seminary</a:t>
            </a:r>
          </a:p>
        </p:txBody>
      </p:sp>
      <p:pic>
        <p:nvPicPr>
          <p:cNvPr id="16388"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429000" y="22860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9506" y="1143000"/>
            <a:ext cx="5624987"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itle 1"/>
          <p:cNvSpPr txBox="1">
            <a:spLocks/>
          </p:cNvSpPr>
          <p:nvPr/>
        </p:nvSpPr>
        <p:spPr>
          <a:xfrm>
            <a:off x="685800" y="228600"/>
            <a:ext cx="7772400" cy="685800"/>
          </a:xfrm>
          <a:prstGeom prst="rect">
            <a:avLst/>
          </a:prstGeom>
        </p:spPr>
        <p:txBody>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ctr"/>
            <a:r>
              <a:rPr lang="en-US" altLang="en-US" b="0" kern="0" dirty="0"/>
              <a:t> </a:t>
            </a: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Dangers of </a:t>
            </a:r>
            <a:r>
              <a:rPr lang="en-US" altLang="en-US" sz="4000" b="0" kern="1200" dirty="0" err="1">
                <a:solidFill>
                  <a:srgbClr val="00FFFF"/>
                </a:solidFill>
                <a:effectLst>
                  <a:outerShdw blurRad="38100" dist="38100" dir="2700000" algn="tl">
                    <a:srgbClr val="000000">
                      <a:alpha val="43137"/>
                    </a:srgbClr>
                  </a:outerShdw>
                </a:effectLst>
                <a:cs typeface="Calibri" panose="020F0502020204030204" pitchFamily="34" charset="0"/>
              </a:rPr>
              <a:t>Allegorization</a:t>
            </a:r>
            <a:r>
              <a:rPr lang="en-US" altLang="en-US" sz="4000" b="0" dirty="0">
                <a:solidFill>
                  <a:srgbClr val="00FFFF"/>
                </a:solidFill>
                <a:effectLst>
                  <a:outerShdw blurRad="38100" dist="38100" dir="2700000" algn="tl">
                    <a:srgbClr val="000000">
                      <a:alpha val="43137"/>
                    </a:srgbClr>
                  </a:outerShdw>
                </a:effectLst>
                <a:cs typeface="Calibri" panose="020F0502020204030204" pitchFamily="34" charset="0"/>
              </a:rPr>
              <a:t> </a:t>
            </a: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 Philo</a:t>
            </a:r>
          </a:p>
        </p:txBody>
      </p:sp>
    </p:spTree>
    <p:extLst>
      <p:ext uri="{BB962C8B-B14F-4D97-AF65-F5344CB8AC3E}">
        <p14:creationId xmlns:p14="http://schemas.microsoft.com/office/powerpoint/2010/main" val="4095009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itle 1"/>
          <p:cNvSpPr>
            <a:spLocks noGrp="1"/>
          </p:cNvSpPr>
          <p:nvPr>
            <p:ph type="title"/>
          </p:nvPr>
        </p:nvSpPr>
        <p:spPr>
          <a:xfrm>
            <a:off x="685800" y="228600"/>
            <a:ext cx="7772400" cy="685800"/>
          </a:xfrm>
        </p:spPr>
        <p:txBody>
          <a:bodyPr/>
          <a:lstStyle/>
          <a:p>
            <a:pPr algn="ctr"/>
            <a:r>
              <a:rPr lang="en-US" altLang="en-US" b="0" dirty="0">
                <a:effectLst>
                  <a:outerShdw blurRad="38100" dist="38100" dir="2700000" algn="tl">
                    <a:srgbClr val="000000">
                      <a:alpha val="43137"/>
                    </a:srgbClr>
                  </a:outerShdw>
                </a:effectLst>
              </a:rPr>
              <a:t> </a:t>
            </a: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Dangers of </a:t>
            </a:r>
            <a:r>
              <a:rPr lang="en-US" altLang="en-US" sz="4000" b="0" kern="1200" dirty="0" err="1">
                <a:solidFill>
                  <a:srgbClr val="00FFFF"/>
                </a:solidFill>
                <a:effectLst>
                  <a:outerShdw blurRad="38100" dist="38100" dir="2700000" algn="tl">
                    <a:srgbClr val="000000">
                      <a:alpha val="43137"/>
                    </a:srgbClr>
                  </a:outerShdw>
                </a:effectLst>
                <a:cs typeface="Calibri" panose="020F0502020204030204" pitchFamily="34" charset="0"/>
              </a:rPr>
              <a:t>Allegorization</a:t>
            </a:r>
            <a:endPar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3" name="Content Placeholder 2"/>
          <p:cNvSpPr>
            <a:spLocks noGrp="1"/>
          </p:cNvSpPr>
          <p:nvPr>
            <p:ph idx="1"/>
          </p:nvPr>
        </p:nvSpPr>
        <p:spPr>
          <a:xfrm>
            <a:off x="1600200" y="1143000"/>
            <a:ext cx="7391400" cy="3733800"/>
          </a:xfrm>
        </p:spPr>
        <p:txBody>
          <a:bodyPr/>
          <a:lstStyle/>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Text is not being interpreted</a:t>
            </a:r>
          </a:p>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Authority is transferred from text to interpreter</a:t>
            </a:r>
          </a:p>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There is no way to test the interpreter</a:t>
            </a:r>
          </a:p>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No mechanism for controlling the interpreter’s imagination</a:t>
            </a:r>
          </a:p>
        </p:txBody>
      </p:sp>
      <p:sp>
        <p:nvSpPr>
          <p:cNvPr id="47108" name="TextBox 3"/>
          <p:cNvSpPr txBox="1">
            <a:spLocks noChangeArrowheads="1"/>
          </p:cNvSpPr>
          <p:nvPr/>
        </p:nvSpPr>
        <p:spPr bwMode="auto">
          <a:xfrm>
            <a:off x="838200" y="6319837"/>
            <a:ext cx="7391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000" dirty="0">
                <a:effectLst>
                  <a:outerShdw blurRad="38100" dist="38100" dir="2700000" algn="tl">
                    <a:srgbClr val="000000">
                      <a:alpha val="43137"/>
                    </a:srgbClr>
                  </a:outerShdw>
                </a:effectLst>
                <a:latin typeface="Calibri" panose="020F0502020204030204" pitchFamily="34" charset="0"/>
              </a:rPr>
              <a:t>Pentecost, </a:t>
            </a:r>
            <a:r>
              <a:rPr lang="en-US" altLang="en-US" sz="2000" i="1" dirty="0">
                <a:effectLst>
                  <a:outerShdw blurRad="38100" dist="38100" dir="2700000" algn="tl">
                    <a:srgbClr val="000000">
                      <a:alpha val="43137"/>
                    </a:srgbClr>
                  </a:outerShdw>
                </a:effectLst>
                <a:latin typeface="Calibri" panose="020F0502020204030204" pitchFamily="34" charset="0"/>
              </a:rPr>
              <a:t>Things to Come</a:t>
            </a:r>
            <a:r>
              <a:rPr lang="en-US" altLang="en-US" sz="2000" dirty="0">
                <a:effectLst>
                  <a:outerShdw blurRad="38100" dist="38100" dir="2700000" algn="tl">
                    <a:srgbClr val="000000">
                      <a:alpha val="43137"/>
                    </a:srgbClr>
                  </a:outerShdw>
                </a:effectLst>
                <a:latin typeface="Calibri" panose="020F0502020204030204" pitchFamily="34" charset="0"/>
              </a:rPr>
              <a:t>, </a:t>
            </a:r>
            <a:r>
              <a:rPr lang="en-US" altLang="en-US" sz="2000" dirty="0" err="1">
                <a:effectLst>
                  <a:outerShdw blurRad="38100" dist="38100" dir="2700000" algn="tl">
                    <a:srgbClr val="000000">
                      <a:alpha val="43137"/>
                    </a:srgbClr>
                  </a:outerShdw>
                </a:effectLst>
                <a:latin typeface="Calibri" panose="020F0502020204030204" pitchFamily="34" charset="0"/>
              </a:rPr>
              <a:t>pps</a:t>
            </a:r>
            <a:r>
              <a:rPr lang="en-US" altLang="en-US" sz="2000" dirty="0">
                <a:effectLst>
                  <a:outerShdw blurRad="38100" dist="38100" dir="2700000" algn="tl">
                    <a:srgbClr val="000000">
                      <a:alpha val="43137"/>
                    </a:srgbClr>
                  </a:outerShdw>
                </a:effectLst>
                <a:latin typeface="Calibri" panose="020F0502020204030204" pitchFamily="34" charset="0"/>
              </a:rPr>
              <a:t>. 4-5</a:t>
            </a:r>
          </a:p>
        </p:txBody>
      </p:sp>
      <p:pic>
        <p:nvPicPr>
          <p:cNvPr id="47109" name="Picture 2" descr="http://www.bonders.org/wp-content/uploads/2013/11/Herme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4800600"/>
            <a:ext cx="1854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1287" y="1295400"/>
            <a:ext cx="13827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5240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What Caused the Shift Into Allegorism?</a:t>
            </a:r>
          </a:p>
        </p:txBody>
      </p:sp>
      <p:sp>
        <p:nvSpPr>
          <p:cNvPr id="17411" name="Rectangle 7"/>
          <p:cNvSpPr>
            <a:spLocks noGrp="1" noChangeArrowheads="1"/>
          </p:cNvSpPr>
          <p:nvPr>
            <p:ph type="body" idx="1"/>
          </p:nvPr>
        </p:nvSpPr>
        <p:spPr>
          <a:xfrm>
            <a:off x="266700" y="1143000"/>
            <a:ext cx="8610600" cy="5105400"/>
          </a:xfrm>
        </p:spPr>
        <p:txBody>
          <a:bodyPr/>
          <a:lstStyle/>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Need for immediate relevance</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Incorporation of human philosophy into interpretation</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Gnostic dualism (Gen. 1:31; 1 John 2:22; 4:2-3; Acts 17:32; 1 Cor. 15:12)</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Decline of the church's Jewish population</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Constantine’s Edict of Milan (A.D. 313)</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AD 70 and Hadrian’s (A.D. 117–138)“Palestine”</a:t>
            </a:r>
          </a:p>
          <a:p>
            <a:pPr marL="461963" indent="-461963" eaLnBrk="1" hangingPunct="1">
              <a:spcBef>
                <a:spcPts val="0"/>
              </a:spcBef>
              <a:spcAft>
                <a:spcPts val="2400"/>
              </a:spcAft>
              <a:buClr>
                <a:srgbClr val="FF66FF"/>
              </a:buClr>
              <a:buFont typeface="+mj-lt"/>
              <a:buAutoNum type="alphaUcPeriod"/>
            </a:pPr>
            <a:endParaRPr lang="en-US" altLang="en-US" dirty="0">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1240" y="3692825"/>
            <a:ext cx="1496060" cy="1371600"/>
          </a:xfrm>
          <a:prstGeom prst="rect">
            <a:avLst/>
          </a:prstGeom>
        </p:spPr>
      </p:pic>
    </p:spTree>
    <p:extLst>
      <p:ext uri="{BB962C8B-B14F-4D97-AF65-F5344CB8AC3E}">
        <p14:creationId xmlns:p14="http://schemas.microsoft.com/office/powerpoint/2010/main" val="2805633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124200" y="228600"/>
            <a:ext cx="28956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8" name="Picture 7">
            <a:extLst>
              <a:ext uri="{FF2B5EF4-FFF2-40B4-BE49-F238E27FC236}">
                <a16:creationId xmlns:a16="http://schemas.microsoft.com/office/drawing/2014/main" id="{2849BFDA-58CF-45DB-B58D-A91624A0E1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9" name="Picture 8">
            <a:extLst>
              <a:ext uri="{FF2B5EF4-FFF2-40B4-BE49-F238E27FC236}">
                <a16:creationId xmlns:a16="http://schemas.microsoft.com/office/drawing/2014/main" id="{B287BF81-9B01-41F0-8C34-D3284D6626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3342220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III. The Dark Ages (or the Middle Ages)</a:t>
            </a:r>
          </a:p>
        </p:txBody>
      </p:sp>
      <p:sp>
        <p:nvSpPr>
          <p:cNvPr id="17411" name="Rectangle 7"/>
          <p:cNvSpPr>
            <a:spLocks noGrp="1" noChangeArrowheads="1"/>
          </p:cNvSpPr>
          <p:nvPr>
            <p:ph type="body" idx="1"/>
          </p:nvPr>
        </p:nvSpPr>
        <p:spPr>
          <a:xfrm>
            <a:off x="1066800" y="998512"/>
            <a:ext cx="7010400" cy="5554687"/>
          </a:xfrm>
        </p:spPr>
        <p:txBody>
          <a:bodyPr/>
          <a:lstStyle/>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Lasted from the 4th to the 16th centuries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Obsolescence of prophetic studies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Domination of Augustinian Amillennialism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Only one church: Roman Catholicism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The Bible is removed from the people</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Allegorization</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Illiteracy</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Mass read in Latin</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Sale of indulgences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Anti-Semitism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Church in need of rescue</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8800" y="4038600"/>
            <a:ext cx="2946400" cy="2209800"/>
          </a:xfrm>
          <a:prstGeom prst="rect">
            <a:avLst/>
          </a:prstGeom>
        </p:spPr>
      </p:pic>
    </p:spTree>
    <p:extLst>
      <p:ext uri="{BB962C8B-B14F-4D97-AF65-F5344CB8AC3E}">
        <p14:creationId xmlns:p14="http://schemas.microsoft.com/office/powerpoint/2010/main" val="3284011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124200" y="228600"/>
            <a:ext cx="28956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228600" y="1143000"/>
            <a:ext cx="89154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8" name="Picture 7">
            <a:extLst>
              <a:ext uri="{FF2B5EF4-FFF2-40B4-BE49-F238E27FC236}">
                <a16:creationId xmlns:a16="http://schemas.microsoft.com/office/drawing/2014/main" id="{EE761D4C-95B5-4402-B446-3D6AB65872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9" name="Picture 8">
            <a:extLst>
              <a:ext uri="{FF2B5EF4-FFF2-40B4-BE49-F238E27FC236}">
                <a16:creationId xmlns:a16="http://schemas.microsoft.com/office/drawing/2014/main" id="{CBE95608-84ED-4842-BB5C-2C80304673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1074730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3850" y="228600"/>
            <a:ext cx="8496300" cy="6096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IV. Contribution of the Protestant Reformers</a:t>
            </a:r>
          </a:p>
        </p:txBody>
      </p:sp>
      <p:sp>
        <p:nvSpPr>
          <p:cNvPr id="17411" name="Rectangle 7"/>
          <p:cNvSpPr>
            <a:spLocks noGrp="1" noChangeArrowheads="1"/>
          </p:cNvSpPr>
          <p:nvPr>
            <p:ph type="body" idx="1"/>
          </p:nvPr>
        </p:nvSpPr>
        <p:spPr>
          <a:xfrm>
            <a:off x="857542" y="838200"/>
            <a:ext cx="7448257" cy="5666032"/>
          </a:xfrm>
        </p:spPr>
        <p:txBody>
          <a:bodyPr/>
          <a:lstStyle/>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Preparation of the Reformers</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Emphasis on literal interpretation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Denunciation of allegorization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church tradition as a guide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Priesthood of all believers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Bible translations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Literacy</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Basis for the American system of governance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Five </a:t>
            </a:r>
            <a:r>
              <a:rPr lang="en-US" altLang="en-US" sz="2900" i="1" dirty="0" err="1">
                <a:effectLst>
                  <a:outerShdw blurRad="38100" dist="38100" dir="2700000" algn="tl">
                    <a:srgbClr val="000000">
                      <a:alpha val="43137"/>
                    </a:srgbClr>
                  </a:outerShdw>
                </a:effectLst>
              </a:rPr>
              <a:t>solas</a:t>
            </a:r>
            <a:endParaRPr lang="en-US" altLang="en-US" sz="2900" i="1" dirty="0">
              <a:effectLst>
                <a:outerShdw blurRad="38100" dist="38100" dir="2700000" algn="tl">
                  <a:srgbClr val="000000">
                    <a:alpha val="43137"/>
                  </a:srgbClr>
                </a:outerShdw>
              </a:effectLst>
            </a:endParaRP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celibacy of the priesthood</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The ultimate sacrifice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Rejoice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344746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124200" y="228600"/>
            <a:ext cx="28956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228600" y="1143000"/>
            <a:ext cx="89154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8" name="Picture 7">
            <a:extLst>
              <a:ext uri="{FF2B5EF4-FFF2-40B4-BE49-F238E27FC236}">
                <a16:creationId xmlns:a16="http://schemas.microsoft.com/office/drawing/2014/main" id="{E974C0E0-3DC6-419A-AB54-6F7F991FE6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9" name="Picture 8">
            <a:extLst>
              <a:ext uri="{FF2B5EF4-FFF2-40B4-BE49-F238E27FC236}">
                <a16:creationId xmlns:a16="http://schemas.microsoft.com/office/drawing/2014/main" id="{1266CBA6-185A-4230-8315-EED277B9A3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1234734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 The Reformers’ Incomplete Revolution</a:t>
            </a:r>
          </a:p>
        </p:txBody>
      </p:sp>
      <p:sp>
        <p:nvSpPr>
          <p:cNvPr id="17411" name="Rectangle 7"/>
          <p:cNvSpPr>
            <a:spLocks noGrp="1" noChangeArrowheads="1"/>
          </p:cNvSpPr>
          <p:nvPr>
            <p:ph type="body" idx="1"/>
          </p:nvPr>
        </p:nvSpPr>
        <p:spPr>
          <a:xfrm>
            <a:off x="571500" y="887168"/>
            <a:ext cx="8001000" cy="5894632"/>
          </a:xfrm>
        </p:spPr>
        <p:txBody>
          <a:bodyPr/>
          <a:lstStyle/>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Protology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Selective literalism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Did not deal with eschatology in depth</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Retention of Augustinian Amillennialism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Antichrist &amp; Babylon = Pope and Papacy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Dragged vestiges of Roman Catholicism with them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Initially desired to remain Catholics</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Infant baptism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Consubstantiation</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Church = the earthly kingdom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Anti-Semitism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Reasons for their inconsistency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Laid the groundwork for future generations</a:t>
            </a:r>
          </a:p>
        </p:txBody>
      </p:sp>
      <p:pic>
        <p:nvPicPr>
          <p:cNvPr id="7" name="Picture 6">
            <a:extLst>
              <a:ext uri="{FF2B5EF4-FFF2-40B4-BE49-F238E27FC236}">
                <a16:creationId xmlns:a16="http://schemas.microsoft.com/office/drawing/2014/main" id="{38CA6AC0-D55E-4C2B-A016-A430D2C48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8" name="Picture 7">
            <a:extLst>
              <a:ext uri="{FF2B5EF4-FFF2-40B4-BE49-F238E27FC236}">
                <a16:creationId xmlns:a16="http://schemas.microsoft.com/office/drawing/2014/main" id="{D9BB281B-56D8-4D25-BB48-CA912FB6C89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3722458524"/>
      </p:ext>
    </p:extLst>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7" name="Picture 6">
            <a:extLst>
              <a:ext uri="{FF2B5EF4-FFF2-40B4-BE49-F238E27FC236}">
                <a16:creationId xmlns:a16="http://schemas.microsoft.com/office/drawing/2014/main" id="{142A6624-09DF-4B29-9805-5173004A15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8" name="Picture 7">
            <a:extLst>
              <a:ext uri="{FF2B5EF4-FFF2-40B4-BE49-F238E27FC236}">
                <a16:creationId xmlns:a16="http://schemas.microsoft.com/office/drawing/2014/main" id="{50271C37-4081-4952-B42D-1288A4F3A4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1121798086"/>
      </p:ext>
    </p:extLst>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00413" y="228600"/>
            <a:ext cx="2543175" cy="710956"/>
          </a:xfrm>
        </p:spPr>
        <p:txBody>
          <a:bodyPr/>
          <a:lstStyle/>
          <a:p>
            <a:pPr algn="ctr"/>
            <a:r>
              <a:rPr lang="en-US" sz="3600" b="0" dirty="0">
                <a:solidFill>
                  <a:srgbClr val="00FFFF"/>
                </a:solidFill>
                <a:effectLst>
                  <a:outerShdw blurRad="38100" dist="38100" dir="2700000" algn="tl">
                    <a:srgbClr val="000000">
                      <a:alpha val="43137"/>
                    </a:srgbClr>
                  </a:outerShdw>
                </a:effectLst>
              </a:rPr>
              <a:t>Introduction</a:t>
            </a:r>
          </a:p>
        </p:txBody>
      </p:sp>
      <p:sp>
        <p:nvSpPr>
          <p:cNvPr id="3" name="Content Placeholder 2"/>
          <p:cNvSpPr>
            <a:spLocks noGrp="1"/>
          </p:cNvSpPr>
          <p:nvPr>
            <p:ph idx="1"/>
          </p:nvPr>
        </p:nvSpPr>
        <p:spPr>
          <a:xfrm>
            <a:off x="785813" y="1143000"/>
            <a:ext cx="7572375" cy="4724400"/>
          </a:xfrm>
        </p:spPr>
        <p:txBody>
          <a:bodyPr/>
          <a:lstStyle/>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Oct 31, 1517</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500 years</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Far reaching impact</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Partial restoration</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Restoration of a hermeneutic</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Selectively applied</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Subsequent generations applied consistently</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Preview</a:t>
            </a:r>
          </a:p>
        </p:txBody>
      </p:sp>
      <p:pic>
        <p:nvPicPr>
          <p:cNvPr id="6" name="Picture 5">
            <a:extLst>
              <a:ext uri="{FF2B5EF4-FFF2-40B4-BE49-F238E27FC236}">
                <a16:creationId xmlns:a16="http://schemas.microsoft.com/office/drawing/2014/main" id="{3913D00D-C62C-4743-8E74-E2BD697DCC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7" name="Picture 6">
            <a:extLst>
              <a:ext uri="{FF2B5EF4-FFF2-40B4-BE49-F238E27FC236}">
                <a16:creationId xmlns:a16="http://schemas.microsoft.com/office/drawing/2014/main" id="{618B47BB-FC87-449C-B4E6-C3B0E59519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1695064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5334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VI. Reformed Theology Today</a:t>
            </a:r>
          </a:p>
        </p:txBody>
      </p:sp>
      <p:sp>
        <p:nvSpPr>
          <p:cNvPr id="17411" name="Rectangle 7"/>
          <p:cNvSpPr>
            <a:spLocks noGrp="1" noChangeArrowheads="1"/>
          </p:cNvSpPr>
          <p:nvPr>
            <p:ph type="body" idx="1"/>
          </p:nvPr>
        </p:nvSpPr>
        <p:spPr>
          <a:xfrm>
            <a:off x="114300" y="1028700"/>
            <a:ext cx="8915400" cy="5143500"/>
          </a:xfrm>
        </p:spPr>
        <p:txBody>
          <a:bodyPr/>
          <a:lstStyle/>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Erroneously assumed no further progress to be made</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Froze progress into creeds &amp; confessions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Creeds &amp; confessions = authority rather than Scripture </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Augustinian Amillennialism fossilized into RT</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Allegorizing of biblical Eschatological texts is common</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ea typeface="+mn-ea"/>
                <a:cs typeface="+mn-cs"/>
              </a:rPr>
              <a:t>Zech. 14:4</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ea typeface="+mn-ea"/>
                <a:cs typeface="+mn-cs"/>
              </a:rPr>
              <a:t>Preterism</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ea typeface="+mn-ea"/>
                <a:cs typeface="+mn-cs"/>
              </a:rPr>
              <a:t>Rev. 20-22</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ea typeface="+mn-ea"/>
                <a:cs typeface="+mn-cs"/>
              </a:rPr>
              <a:t>Ezek. 40-48</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Not applying a literal hermeneutic to the whole Bible</a:t>
            </a:r>
          </a:p>
        </p:txBody>
      </p:sp>
      <p:pic>
        <p:nvPicPr>
          <p:cNvPr id="3" name="Picture 2"/>
          <p:cNvPicPr>
            <a:picLocks noChangeAspect="1"/>
          </p:cNvPicPr>
          <p:nvPr/>
        </p:nvPicPr>
        <p:blipFill>
          <a:blip r:embed="rId3"/>
          <a:stretch>
            <a:fillRect/>
          </a:stretch>
        </p:blipFill>
        <p:spPr>
          <a:xfrm>
            <a:off x="3914775" y="3886200"/>
            <a:ext cx="4848225" cy="1571625"/>
          </a:xfrm>
          <a:prstGeom prst="rect">
            <a:avLst/>
          </a:prstGeom>
        </p:spPr>
      </p:pic>
    </p:spTree>
    <p:extLst>
      <p:ext uri="{BB962C8B-B14F-4D97-AF65-F5344CB8AC3E}">
        <p14:creationId xmlns:p14="http://schemas.microsoft.com/office/powerpoint/2010/main" val="293293101"/>
      </p:ext>
    </p:extLst>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5334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VI. Reformed Theology Today</a:t>
            </a:r>
          </a:p>
        </p:txBody>
      </p:sp>
      <p:sp>
        <p:nvSpPr>
          <p:cNvPr id="17411" name="Rectangle 7"/>
          <p:cNvSpPr>
            <a:spLocks noGrp="1" noChangeArrowheads="1"/>
          </p:cNvSpPr>
          <p:nvPr>
            <p:ph type="body" idx="1"/>
          </p:nvPr>
        </p:nvSpPr>
        <p:spPr>
          <a:xfrm>
            <a:off x="114300" y="1028700"/>
            <a:ext cx="8915400" cy="5143500"/>
          </a:xfrm>
        </p:spPr>
        <p:txBody>
          <a:bodyPr/>
          <a:lstStyle/>
          <a:p>
            <a:pPr marL="457200" indent="-457200" eaLnBrk="1" hangingPunct="1">
              <a:spcBef>
                <a:spcPts val="0"/>
              </a:spcBef>
              <a:spcAft>
                <a:spcPts val="600"/>
              </a:spcAft>
              <a:buClr>
                <a:srgbClr val="FF66FF"/>
              </a:buClr>
              <a:buFont typeface="+mj-lt"/>
              <a:buAutoNum type="alphaUcPeriod"/>
            </a:pPr>
            <a:r>
              <a:rPr lang="en-US" altLang="en-US" b="1" u="sng" dirty="0">
                <a:solidFill>
                  <a:schemeClr val="tx2"/>
                </a:solidFill>
                <a:effectLst>
                  <a:outerShdw blurRad="38100" dist="38100" dir="2700000" algn="tl">
                    <a:srgbClr val="000000">
                      <a:alpha val="43137"/>
                    </a:srgbClr>
                  </a:outerShdw>
                </a:effectLst>
              </a:rPr>
              <a:t>Erroneously assumed no further progress to be made</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Froze progress into creeds &amp; confessions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Creeds &amp; confessions = authority rather than Scripture </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Augustinian Amillennialism fossilized into RT</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Allegorizing of biblical Eschatological texts is common</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ea typeface="+mn-ea"/>
                <a:cs typeface="+mn-cs"/>
              </a:rPr>
              <a:t>Zech. 14:4</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ea typeface="+mn-ea"/>
                <a:cs typeface="+mn-cs"/>
              </a:rPr>
              <a:t>Preterism</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ea typeface="+mn-ea"/>
                <a:cs typeface="+mn-cs"/>
              </a:rPr>
              <a:t>Rev. 20-22</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ea typeface="+mn-ea"/>
                <a:cs typeface="+mn-cs"/>
              </a:rPr>
              <a:t>Ezek. 40-48</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Not applying a literal hermeneutic to the whole Bible</a:t>
            </a:r>
          </a:p>
        </p:txBody>
      </p:sp>
      <p:pic>
        <p:nvPicPr>
          <p:cNvPr id="3" name="Picture 2"/>
          <p:cNvPicPr>
            <a:picLocks noChangeAspect="1"/>
          </p:cNvPicPr>
          <p:nvPr/>
        </p:nvPicPr>
        <p:blipFill>
          <a:blip r:embed="rId3"/>
          <a:stretch>
            <a:fillRect/>
          </a:stretch>
        </p:blipFill>
        <p:spPr>
          <a:xfrm>
            <a:off x="3914775" y="3886200"/>
            <a:ext cx="4848225" cy="1571625"/>
          </a:xfrm>
          <a:prstGeom prst="rect">
            <a:avLst/>
          </a:prstGeom>
        </p:spPr>
      </p:pic>
    </p:spTree>
    <p:extLst>
      <p:ext uri="{BB962C8B-B14F-4D97-AF65-F5344CB8AC3E}">
        <p14:creationId xmlns:p14="http://schemas.microsoft.com/office/powerpoint/2010/main" val="2635065720"/>
      </p:ext>
    </p:extLst>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9824" y="127730"/>
            <a:ext cx="8864352" cy="6602540"/>
          </a:xfrm>
          <a:prstGeom prst="rect">
            <a:avLst/>
          </a:prstGeom>
        </p:spPr>
      </p:pic>
      <p:sp>
        <p:nvSpPr>
          <p:cNvPr id="134147" name="Rectangle 1"/>
          <p:cNvSpPr>
            <a:spLocks noChangeArrowheads="1"/>
          </p:cNvSpPr>
          <p:nvPr/>
        </p:nvSpPr>
        <p:spPr bwMode="auto">
          <a:xfrm>
            <a:off x="457201" y="163516"/>
            <a:ext cx="8229600" cy="4955203"/>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Daniel 12:4, 9 (NASB)</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But as for you, Daniel, conceal these words and seal up the book </a:t>
            </a:r>
            <a:r>
              <a:rPr lang="en-US" sz="3600" b="1" u="sng" dirty="0">
                <a:solidFill>
                  <a:schemeClr val="tx2"/>
                </a:solidFill>
                <a:effectLst>
                  <a:outerShdw blurRad="38100" dist="38100" dir="2700000" algn="tl">
                    <a:srgbClr val="000000">
                      <a:alpha val="43137"/>
                    </a:srgbClr>
                  </a:outerShdw>
                </a:effectLst>
                <a:latin typeface="Calibri" panose="020F0502020204030204" pitchFamily="34" charset="0"/>
              </a:rPr>
              <a:t>until</a:t>
            </a:r>
            <a:r>
              <a:rPr lang="en-US" sz="3600" dirty="0">
                <a:effectLst>
                  <a:outerShdw blurRad="38100" dist="38100" dir="2700000" algn="tl">
                    <a:srgbClr val="000000">
                      <a:alpha val="43137"/>
                    </a:srgbClr>
                  </a:outerShdw>
                </a:effectLst>
                <a:latin typeface="Calibri" panose="020F0502020204030204" pitchFamily="34" charset="0"/>
              </a:rPr>
              <a:t> the end of time; many will go back and forth, and knowledge will increase…He said, ‘Go </a:t>
            </a:r>
            <a:r>
              <a:rPr lang="en-US" sz="3600" i="1" dirty="0">
                <a:effectLst>
                  <a:outerShdw blurRad="38100" dist="38100" dir="2700000" algn="tl">
                    <a:srgbClr val="000000">
                      <a:alpha val="43137"/>
                    </a:srgbClr>
                  </a:outerShdw>
                </a:effectLst>
                <a:latin typeface="Calibri" panose="020F0502020204030204" pitchFamily="34" charset="0"/>
              </a:rPr>
              <a:t>your way</a:t>
            </a:r>
            <a:r>
              <a:rPr lang="en-US" sz="3600" dirty="0">
                <a:effectLst>
                  <a:outerShdw blurRad="38100" dist="38100" dir="2700000" algn="tl">
                    <a:srgbClr val="000000">
                      <a:alpha val="43137"/>
                    </a:srgbClr>
                  </a:outerShdw>
                </a:effectLst>
                <a:latin typeface="Calibri" panose="020F0502020204030204" pitchFamily="34" charset="0"/>
              </a:rPr>
              <a:t>, Daniel, for </a:t>
            </a:r>
            <a:r>
              <a:rPr lang="en-US" sz="3600" i="1" dirty="0">
                <a:effectLst>
                  <a:outerShdw blurRad="38100" dist="38100" dir="2700000" algn="tl">
                    <a:srgbClr val="000000">
                      <a:alpha val="43137"/>
                    </a:srgbClr>
                  </a:outerShdw>
                </a:effectLst>
                <a:latin typeface="Calibri" panose="020F0502020204030204" pitchFamily="34" charset="0"/>
              </a:rPr>
              <a:t>these</a:t>
            </a:r>
            <a:r>
              <a:rPr lang="en-US" sz="3600" dirty="0">
                <a:effectLst>
                  <a:outerShdw blurRad="38100" dist="38100" dir="2700000" algn="tl">
                    <a:srgbClr val="000000">
                      <a:alpha val="43137"/>
                    </a:srgbClr>
                  </a:outerShdw>
                </a:effectLst>
                <a:latin typeface="Calibri" panose="020F0502020204030204" pitchFamily="34" charset="0"/>
              </a:rPr>
              <a:t> words are concealed and sealed up </a:t>
            </a:r>
            <a:r>
              <a:rPr lang="en-US" sz="3600" b="1" u="sng" dirty="0">
                <a:solidFill>
                  <a:schemeClr val="tx2"/>
                </a:solidFill>
                <a:effectLst>
                  <a:outerShdw blurRad="38100" dist="38100" dir="2700000" algn="tl">
                    <a:srgbClr val="000000">
                      <a:alpha val="43137"/>
                    </a:srgbClr>
                  </a:outerShdw>
                </a:effectLst>
                <a:latin typeface="Calibri" panose="020F0502020204030204" pitchFamily="34" charset="0"/>
              </a:rPr>
              <a:t>until</a:t>
            </a:r>
            <a:r>
              <a:rPr lang="en-US" sz="3600" dirty="0">
                <a:effectLst>
                  <a:outerShdw blurRad="38100" dist="38100" dir="2700000" algn="tl">
                    <a:srgbClr val="000000">
                      <a:alpha val="43137"/>
                    </a:srgbClr>
                  </a:outerShdw>
                </a:effectLst>
                <a:latin typeface="Calibri" panose="020F0502020204030204" pitchFamily="34" charset="0"/>
              </a:rPr>
              <a:t> the end time.’”</a:t>
            </a:r>
          </a:p>
          <a:p>
            <a:pPr algn="just">
              <a:spcBef>
                <a:spcPts val="600"/>
              </a:spcBef>
              <a:spcAft>
                <a:spcPts val="600"/>
              </a:spcAft>
            </a:pPr>
            <a:endParaRPr lang="en-US" altLang="en-US" sz="40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98481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9824" y="127730"/>
            <a:ext cx="8864352" cy="6602540"/>
          </a:xfrm>
          <a:prstGeom prst="rect">
            <a:avLst/>
          </a:prstGeom>
        </p:spPr>
      </p:pic>
      <p:sp>
        <p:nvSpPr>
          <p:cNvPr id="134147" name="Rectangle 1"/>
          <p:cNvSpPr>
            <a:spLocks noChangeArrowheads="1"/>
          </p:cNvSpPr>
          <p:nvPr/>
        </p:nvSpPr>
        <p:spPr bwMode="auto">
          <a:xfrm>
            <a:off x="457201" y="163516"/>
            <a:ext cx="8229600" cy="384720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Amos 8:12 (NASB)</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“People will stagger from sea to sea And from the north even to the east; They will go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and </a:t>
            </a:r>
            <a:r>
              <a:rPr lang="en-US" sz="36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seek the word of the </a:t>
            </a:r>
            <a:r>
              <a:rPr lang="en-US" sz="36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they will not find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algn="just">
              <a:spcBef>
                <a:spcPts val="600"/>
              </a:spcBef>
              <a:spcAft>
                <a:spcPts val="600"/>
              </a:spcAft>
            </a:pPr>
            <a:endParaRPr lang="en-US" altLang="en-US" sz="40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353674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026"/>
          <p:cNvSpPr>
            <a:spLocks noGrp="1" noChangeArrowheads="1"/>
          </p:cNvSpPr>
          <p:nvPr>
            <p:ph type="title"/>
          </p:nvPr>
        </p:nvSpPr>
        <p:spPr>
          <a:xfrm>
            <a:off x="1295400" y="228600"/>
            <a:ext cx="6553200" cy="838200"/>
          </a:xfrm>
        </p:spPr>
        <p:txBody>
          <a:bodyPr/>
          <a:lstStyle/>
          <a:p>
            <a:pPr algn="ctr">
              <a:lnSpc>
                <a:spcPct val="100000"/>
              </a:lnSpc>
            </a:pP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Sir Isaac Newton (1642–1727)</a:t>
            </a:r>
          </a:p>
        </p:txBody>
      </p:sp>
      <p:sp>
        <p:nvSpPr>
          <p:cNvPr id="80899" name="Rectangle 7"/>
          <p:cNvSpPr>
            <a:spLocks noChangeArrowheads="1"/>
          </p:cNvSpPr>
          <p:nvPr/>
        </p:nvSpPr>
        <p:spPr bwMode="auto">
          <a:xfrm>
            <a:off x="152400" y="1143000"/>
            <a:ext cx="60198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just" eaLnBrk="1" hangingPunct="1">
              <a:spcBef>
                <a:spcPct val="0"/>
              </a:spcBef>
              <a:buClrTx/>
              <a:buFontTx/>
              <a:buNone/>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About the time of the end, a body of men will be raised up who will turn their attention to the Prophecies, and insist upon their literal interpretation, in the midst of much clamor and opposition</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80900" name="TextBox 10"/>
          <p:cNvSpPr txBox="1">
            <a:spLocks noChangeArrowheads="1"/>
          </p:cNvSpPr>
          <p:nvPr/>
        </p:nvSpPr>
        <p:spPr bwMode="auto">
          <a:xfrm>
            <a:off x="0" y="5867400"/>
            <a:ext cx="8610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400">
              <a:effectLst>
                <a:outerShdw blurRad="38100" dist="38100" dir="2700000" algn="tl">
                  <a:srgbClr val="000000">
                    <a:alpha val="43137"/>
                  </a:srgbClr>
                </a:outerShdw>
              </a:effectLst>
              <a:latin typeface="Calibri" panose="020F0502020204030204" pitchFamily="34" charset="0"/>
            </a:endParaRPr>
          </a:p>
          <a:p>
            <a:pPr eaLnBrk="1" hangingPunct="1">
              <a:spcBef>
                <a:spcPct val="0"/>
              </a:spcBef>
              <a:buClrTx/>
              <a:buFontTx/>
              <a:buNone/>
            </a:pPr>
            <a:endParaRPr lang="en-US" altLang="en-US" sz="1600">
              <a:effectLst>
                <a:outerShdw blurRad="38100" dist="38100" dir="2700000" algn="tl">
                  <a:srgbClr val="000000">
                    <a:alpha val="43137"/>
                  </a:srgbClr>
                </a:outerShdw>
              </a:effectLst>
              <a:latin typeface="Calibri" panose="020F0502020204030204" pitchFamily="34" charset="0"/>
            </a:endParaRPr>
          </a:p>
        </p:txBody>
      </p:sp>
      <p:sp>
        <p:nvSpPr>
          <p:cNvPr id="80902" name="TextBox 8"/>
          <p:cNvSpPr txBox="1">
            <a:spLocks noChangeArrowheads="1"/>
          </p:cNvSpPr>
          <p:nvPr/>
        </p:nvSpPr>
        <p:spPr bwMode="auto">
          <a:xfrm>
            <a:off x="76200" y="6248400"/>
            <a:ext cx="899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1400" dirty="0">
                <a:effectLst>
                  <a:outerShdw blurRad="38100" dist="38100" dir="2700000" algn="tl">
                    <a:srgbClr val="000000">
                      <a:alpha val="43137"/>
                    </a:srgbClr>
                  </a:outerShdw>
                </a:effectLst>
                <a:latin typeface="Calibri" panose="020F0502020204030204" pitchFamily="34" charset="0"/>
              </a:rPr>
              <a:t>Isaac Newton cited in Nathaniel West, </a:t>
            </a:r>
            <a:r>
              <a:rPr lang="en-US" altLang="en-US" sz="1400" i="1" dirty="0">
                <a:effectLst>
                  <a:outerShdw blurRad="38100" dist="38100" dir="2700000" algn="tl">
                    <a:srgbClr val="000000">
                      <a:alpha val="43137"/>
                    </a:srgbClr>
                  </a:outerShdw>
                </a:effectLst>
                <a:latin typeface="Calibri" panose="020F0502020204030204" pitchFamily="34" charset="0"/>
              </a:rPr>
              <a:t>The Thousand Years in Both Testaments</a:t>
            </a:r>
            <a:r>
              <a:rPr lang="en-US" altLang="en-US" sz="1400" dirty="0">
                <a:effectLst>
                  <a:outerShdw blurRad="38100" dist="38100" dir="2700000" algn="tl">
                    <a:srgbClr val="000000">
                      <a:alpha val="43137"/>
                    </a:srgbClr>
                  </a:outerShdw>
                </a:effectLst>
                <a:latin typeface="Calibri" panose="020F0502020204030204" pitchFamily="34" charset="0"/>
              </a:rPr>
              <a:t>, 462.</a:t>
            </a:r>
          </a:p>
        </p:txBody>
      </p:sp>
      <p:pic>
        <p:nvPicPr>
          <p:cNvPr id="2050" name="Picture 2" descr="Image result for isaac newt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1875442"/>
            <a:ext cx="2566987" cy="2566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293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5334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VI. Reformed Theology Today</a:t>
            </a:r>
          </a:p>
        </p:txBody>
      </p:sp>
      <p:sp>
        <p:nvSpPr>
          <p:cNvPr id="17411" name="Rectangle 7"/>
          <p:cNvSpPr>
            <a:spLocks noGrp="1" noChangeArrowheads="1"/>
          </p:cNvSpPr>
          <p:nvPr>
            <p:ph type="body" idx="1"/>
          </p:nvPr>
        </p:nvSpPr>
        <p:spPr>
          <a:xfrm>
            <a:off x="114300" y="1028700"/>
            <a:ext cx="8915400" cy="5143500"/>
          </a:xfrm>
        </p:spPr>
        <p:txBody>
          <a:bodyPr/>
          <a:lstStyle/>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Erroneously assumed no further progress to be made</a:t>
            </a:r>
          </a:p>
          <a:p>
            <a:pPr marL="457200" indent="-457200" eaLnBrk="1" hangingPunct="1">
              <a:spcBef>
                <a:spcPts val="0"/>
              </a:spcBef>
              <a:spcAft>
                <a:spcPts val="600"/>
              </a:spcAft>
              <a:buClr>
                <a:srgbClr val="FF66FF"/>
              </a:buClr>
              <a:buFont typeface="+mj-lt"/>
              <a:buAutoNum type="alphaUcPeriod"/>
            </a:pPr>
            <a:r>
              <a:rPr lang="en-US" altLang="en-US" b="1" u="sng" dirty="0">
                <a:solidFill>
                  <a:schemeClr val="tx2"/>
                </a:solidFill>
                <a:effectLst>
                  <a:outerShdw blurRad="38100" dist="38100" dir="2700000" algn="tl">
                    <a:srgbClr val="000000">
                      <a:alpha val="43137"/>
                    </a:srgbClr>
                  </a:outerShdw>
                </a:effectLst>
              </a:rPr>
              <a:t>Froze progress into creeds &amp; confessions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Creeds &amp; confessions = authority rather than Scripture </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Augustinian Amillennialism fossilized into RT</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Allegorizing of biblical Eschatological texts is common</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ea typeface="+mn-ea"/>
                <a:cs typeface="+mn-cs"/>
              </a:rPr>
              <a:t>Zech. 14:4</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ea typeface="+mn-ea"/>
                <a:cs typeface="+mn-cs"/>
              </a:rPr>
              <a:t>Preterism</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ea typeface="+mn-ea"/>
                <a:cs typeface="+mn-cs"/>
              </a:rPr>
              <a:t>Rev. 20-22</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ea typeface="+mn-ea"/>
                <a:cs typeface="+mn-cs"/>
              </a:rPr>
              <a:t>Ezek. 40-48</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Not applying a literal hermeneutic to the whole Bible</a:t>
            </a:r>
          </a:p>
        </p:txBody>
      </p:sp>
      <p:pic>
        <p:nvPicPr>
          <p:cNvPr id="3" name="Picture 2"/>
          <p:cNvPicPr>
            <a:picLocks noChangeAspect="1"/>
          </p:cNvPicPr>
          <p:nvPr/>
        </p:nvPicPr>
        <p:blipFill>
          <a:blip r:embed="rId3"/>
          <a:stretch>
            <a:fillRect/>
          </a:stretch>
        </p:blipFill>
        <p:spPr>
          <a:xfrm>
            <a:off x="3914775" y="3886200"/>
            <a:ext cx="4848225" cy="1571625"/>
          </a:xfrm>
          <a:prstGeom prst="rect">
            <a:avLst/>
          </a:prstGeom>
        </p:spPr>
      </p:pic>
    </p:spTree>
    <p:extLst>
      <p:ext uri="{BB962C8B-B14F-4D97-AF65-F5344CB8AC3E}">
        <p14:creationId xmlns:p14="http://schemas.microsoft.com/office/powerpoint/2010/main" val="1210377834"/>
      </p:ext>
    </p:extLst>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FDD1E-CCCC-4C79-8161-9DFF71566C4D}"/>
              </a:ext>
            </a:extLst>
          </p:cNvPr>
          <p:cNvSpPr>
            <a:spLocks noGrp="1"/>
          </p:cNvSpPr>
          <p:nvPr>
            <p:ph type="title"/>
          </p:nvPr>
        </p:nvSpPr>
        <p:spPr>
          <a:xfrm>
            <a:off x="1066800" y="228600"/>
            <a:ext cx="7010400" cy="762000"/>
          </a:xfrm>
        </p:spPr>
        <p:txBody>
          <a:bodyPr/>
          <a:lstStyle/>
          <a:p>
            <a:pPr algn="ctr"/>
            <a:r>
              <a:rPr 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Westminster Confession</a:t>
            </a:r>
          </a:p>
        </p:txBody>
      </p:sp>
      <p:sp>
        <p:nvSpPr>
          <p:cNvPr id="3" name="Content Placeholder 2">
            <a:extLst>
              <a:ext uri="{FF2B5EF4-FFF2-40B4-BE49-F238E27FC236}">
                <a16:creationId xmlns:a16="http://schemas.microsoft.com/office/drawing/2014/main" id="{957D0A10-1BC4-4533-A7AA-71FA0527B14F}"/>
              </a:ext>
            </a:extLst>
          </p:cNvPr>
          <p:cNvSpPr>
            <a:spLocks noGrp="1"/>
          </p:cNvSpPr>
          <p:nvPr>
            <p:ph idx="1"/>
          </p:nvPr>
        </p:nvSpPr>
        <p:spPr>
          <a:xfrm>
            <a:off x="304800" y="1143000"/>
            <a:ext cx="8534400" cy="4953000"/>
          </a:xfrm>
        </p:spPr>
        <p:txBody>
          <a:bodyPr/>
          <a:lstStyle/>
          <a:p>
            <a:pPr marL="0" indent="0" algn="just">
              <a:buNone/>
            </a:pPr>
            <a:r>
              <a:rPr lang="en-US" sz="3200" i="1" dirty="0">
                <a:effectLst>
                  <a:outerShdw blurRad="38100" dist="38100" dir="2700000" algn="tl">
                    <a:srgbClr val="000000">
                      <a:alpha val="43137"/>
                    </a:srgbClr>
                  </a:outerShdw>
                </a:effectLst>
              </a:rPr>
              <a:t>Westminster Confession. </a:t>
            </a:r>
            <a:r>
              <a:rPr lang="en-US" sz="3200" dirty="0">
                <a:effectLst>
                  <a:outerShdw blurRad="38100" dist="38100" dir="2700000" algn="tl">
                    <a:srgbClr val="000000">
                      <a:alpha val="43137"/>
                    </a:srgbClr>
                  </a:outerShdw>
                </a:effectLst>
              </a:rPr>
              <a:t>Chaps. 32and 33; </a:t>
            </a:r>
            <a:r>
              <a:rPr lang="en-US" sz="3200" i="1" dirty="0">
                <a:effectLst>
                  <a:outerShdw blurRad="38100" dist="38100" dir="2700000" algn="tl">
                    <a:srgbClr val="000000">
                      <a:alpha val="43137"/>
                    </a:srgbClr>
                  </a:outerShdw>
                </a:effectLst>
              </a:rPr>
              <a:t>Larger Cat</a:t>
            </a:r>
            <a:r>
              <a:rPr lang="en-US" sz="3200" dirty="0">
                <a:effectLst>
                  <a:outerShdw blurRad="38100" dist="38100" dir="2700000" algn="tl">
                    <a:srgbClr val="000000">
                      <a:alpha val="43137"/>
                    </a:srgbClr>
                  </a:outerShdw>
                </a:effectLst>
              </a:rPr>
              <a:t>. , Ques. 87–89.–These teach—1. At the last day shall be a general resurrection of the dead both of the just and of the unjust. 2. All found alive shall be immediately changed. 3. Immediately after the resurrection shall follow the general and final judgment of all angels and men, good and bad. 4. That the date of this day and hour is purposely kept secret by God.</a:t>
            </a:r>
          </a:p>
        </p:txBody>
      </p:sp>
      <p:sp>
        <p:nvSpPr>
          <p:cNvPr id="4" name="Slide Number Placeholder 3">
            <a:extLst>
              <a:ext uri="{FF2B5EF4-FFF2-40B4-BE49-F238E27FC236}">
                <a16:creationId xmlns:a16="http://schemas.microsoft.com/office/drawing/2014/main" id="{0C026097-FE53-44C3-93B3-3BFE239F8B03}"/>
              </a:ext>
            </a:extLst>
          </p:cNvPr>
          <p:cNvSpPr>
            <a:spLocks noGrp="1"/>
          </p:cNvSpPr>
          <p:nvPr>
            <p:ph type="sldNum" sz="quarter" idx="12"/>
          </p:nvPr>
        </p:nvSpPr>
        <p:spPr/>
        <p:txBody>
          <a:bodyPr/>
          <a:lstStyle/>
          <a:p>
            <a:pPr>
              <a:defRPr/>
            </a:pPr>
            <a:fld id="{C02DFD5B-8FD4-43B8-BC86-4E352B490EB1}" type="slidenum">
              <a:rPr lang="en-US" altLang="en-US" smtClean="0">
                <a:effectLst>
                  <a:outerShdw blurRad="38100" dist="38100" dir="2700000" algn="tl">
                    <a:srgbClr val="000000">
                      <a:alpha val="43137"/>
                    </a:srgbClr>
                  </a:outerShdw>
                </a:effectLst>
              </a:rPr>
              <a:pPr>
                <a:defRPr/>
              </a:pPr>
              <a:t>26</a:t>
            </a:fld>
            <a:endParaRPr lang="en-US" alt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19354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228601"/>
            <a:ext cx="8762999" cy="5815810"/>
          </a:xfrm>
          <a:prstGeom prst="rect">
            <a:avLst/>
          </a:prstGeom>
          <a:ln>
            <a:solidFill>
              <a:srgbClr val="FFFFCC"/>
            </a:solidFill>
          </a:ln>
        </p:spPr>
      </p:pic>
    </p:spTree>
    <p:extLst>
      <p:ext uri="{BB962C8B-B14F-4D97-AF65-F5344CB8AC3E}">
        <p14:creationId xmlns:p14="http://schemas.microsoft.com/office/powerpoint/2010/main" val="1956605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5334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VI. Reformed Theology Today</a:t>
            </a:r>
          </a:p>
        </p:txBody>
      </p:sp>
      <p:sp>
        <p:nvSpPr>
          <p:cNvPr id="17411" name="Rectangle 7"/>
          <p:cNvSpPr>
            <a:spLocks noGrp="1" noChangeArrowheads="1"/>
          </p:cNvSpPr>
          <p:nvPr>
            <p:ph type="body" idx="1"/>
          </p:nvPr>
        </p:nvSpPr>
        <p:spPr>
          <a:xfrm>
            <a:off x="114300" y="1028700"/>
            <a:ext cx="8915400" cy="5143500"/>
          </a:xfrm>
        </p:spPr>
        <p:txBody>
          <a:bodyPr/>
          <a:lstStyle/>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Erroneously assumed no further progress to be made</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Froze progress into creeds &amp; confessions</a:t>
            </a:r>
          </a:p>
          <a:p>
            <a:pPr marL="457200" indent="-457200" eaLnBrk="1" hangingPunct="1">
              <a:spcBef>
                <a:spcPts val="0"/>
              </a:spcBef>
              <a:spcAft>
                <a:spcPts val="600"/>
              </a:spcAft>
              <a:buClr>
                <a:srgbClr val="FF66FF"/>
              </a:buClr>
              <a:buFont typeface="+mj-lt"/>
              <a:buAutoNum type="alphaUcPeriod"/>
            </a:pPr>
            <a:r>
              <a:rPr lang="en-US" altLang="en-US" b="1" u="sng" dirty="0">
                <a:solidFill>
                  <a:schemeClr val="tx2"/>
                </a:solidFill>
                <a:effectLst>
                  <a:outerShdw blurRad="38100" dist="38100" dir="2700000" algn="tl">
                    <a:srgbClr val="000000">
                      <a:alpha val="43137"/>
                    </a:srgbClr>
                  </a:outerShdw>
                </a:effectLst>
              </a:rPr>
              <a:t>Creeds &amp; confessions = authority rather than Scripture </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Augustinian Amillennialism fossilized into RT</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Allegorizing of biblical Eschatological texts is common</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ea typeface="+mn-ea"/>
                <a:cs typeface="+mn-cs"/>
              </a:rPr>
              <a:t>Zech. 14:4</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ea typeface="+mn-ea"/>
                <a:cs typeface="+mn-cs"/>
              </a:rPr>
              <a:t>Preterism</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ea typeface="+mn-ea"/>
                <a:cs typeface="+mn-cs"/>
              </a:rPr>
              <a:t>Rev. 20-22</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ea typeface="+mn-ea"/>
                <a:cs typeface="+mn-cs"/>
              </a:rPr>
              <a:t>Ezek. 40-48</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Not applying a literal hermeneutic to the whole Bible</a:t>
            </a:r>
          </a:p>
        </p:txBody>
      </p:sp>
      <p:pic>
        <p:nvPicPr>
          <p:cNvPr id="3" name="Picture 2"/>
          <p:cNvPicPr>
            <a:picLocks noChangeAspect="1"/>
          </p:cNvPicPr>
          <p:nvPr/>
        </p:nvPicPr>
        <p:blipFill>
          <a:blip r:embed="rId3"/>
          <a:stretch>
            <a:fillRect/>
          </a:stretch>
        </p:blipFill>
        <p:spPr>
          <a:xfrm>
            <a:off x="3914775" y="3886200"/>
            <a:ext cx="4848225" cy="1571625"/>
          </a:xfrm>
          <a:prstGeom prst="rect">
            <a:avLst/>
          </a:prstGeom>
        </p:spPr>
      </p:pic>
    </p:spTree>
    <p:extLst>
      <p:ext uri="{BB962C8B-B14F-4D97-AF65-F5344CB8AC3E}">
        <p14:creationId xmlns:p14="http://schemas.microsoft.com/office/powerpoint/2010/main" val="3771775803"/>
      </p:ext>
    </p:extLst>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6700" y="1149727"/>
            <a:ext cx="8610600" cy="4031873"/>
          </a:xfrm>
          <a:prstGeom prst="rect">
            <a:avLst/>
          </a:prstGeom>
        </p:spPr>
        <p:txBody>
          <a:bodyPr wrap="square">
            <a:spAutoFit/>
          </a:bodyPr>
          <a:lstStyle/>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The goal of the Reformation was to point Christianity back to the Scriptures. The noble intentions of the Reformers called for the Bible as the supreme authority for believers everywhere. For this we rejoice! But if the Reformation and its resulting creeds are exalted to the standard of measuring orthodoxy, does it not defeat the very purpose for which it was intended?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8" name="TextBox 7"/>
          <p:cNvSpPr txBox="1"/>
          <p:nvPr/>
        </p:nvSpPr>
        <p:spPr>
          <a:xfrm>
            <a:off x="723900" y="6248400"/>
            <a:ext cx="7696200" cy="461665"/>
          </a:xfrm>
          <a:prstGeom prst="rect">
            <a:avLst/>
          </a:prstGeom>
          <a:noFill/>
        </p:spPr>
        <p:txBody>
          <a:bodyPr wrap="square" rtlCol="0">
            <a:spAutoFit/>
          </a:bodyPr>
          <a:lstStyle/>
          <a:p>
            <a:pPr algn="ctr"/>
            <a:r>
              <a:rPr lang="en-US" sz="1200" dirty="0">
                <a:effectLst>
                  <a:outerShdw blurRad="38100" dist="38100" dir="2700000" algn="tl">
                    <a:srgbClr val="000000">
                      <a:alpha val="43137"/>
                    </a:srgbClr>
                  </a:outerShdw>
                </a:effectLst>
                <a:latin typeface="Calibri" panose="020F0502020204030204" pitchFamily="34" charset="0"/>
              </a:rPr>
              <a:t>Jeremy Edmondson, "Returning to Scripture as Our Sole Authority," in </a:t>
            </a:r>
            <a:r>
              <a:rPr lang="en-US" sz="1200" i="1" dirty="0">
                <a:effectLst>
                  <a:outerShdw blurRad="38100" dist="38100" dir="2700000" algn="tl">
                    <a:srgbClr val="000000">
                      <a:alpha val="43137"/>
                    </a:srgbClr>
                  </a:outerShdw>
                </a:effectLst>
                <a:latin typeface="Calibri" panose="020F0502020204030204" pitchFamily="34" charset="0"/>
              </a:rPr>
              <a:t>Free Grace Theology: 5 Ways It Magnifies the Gospel</a:t>
            </a:r>
            <a:r>
              <a:rPr lang="en-US" sz="1200" dirty="0">
                <a:effectLst>
                  <a:outerShdw blurRad="38100" dist="38100" dir="2700000" algn="tl">
                    <a:srgbClr val="000000">
                      <a:alpha val="43137"/>
                    </a:srgbClr>
                  </a:outerShdw>
                </a:effectLst>
                <a:latin typeface="Calibri" panose="020F0502020204030204" pitchFamily="34" charset="0"/>
              </a:rPr>
              <a:t>, ed. et al. Charlie C. Bing (Allen, TX: Bold Grace, 2016), 3.</a:t>
            </a:r>
          </a:p>
        </p:txBody>
      </p:sp>
      <p:sp>
        <p:nvSpPr>
          <p:cNvPr id="3" name="Rectangle 2"/>
          <p:cNvSpPr/>
          <p:nvPr/>
        </p:nvSpPr>
        <p:spPr>
          <a:xfrm>
            <a:off x="590551" y="228600"/>
            <a:ext cx="7962899" cy="646331"/>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Jeremy Edmondson</a:t>
            </a:r>
          </a:p>
        </p:txBody>
      </p:sp>
    </p:spTree>
    <p:extLst>
      <p:ext uri="{BB962C8B-B14F-4D97-AF65-F5344CB8AC3E}">
        <p14:creationId xmlns:p14="http://schemas.microsoft.com/office/powerpoint/2010/main" val="1600600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8" name="Picture 7">
            <a:extLst>
              <a:ext uri="{FF2B5EF4-FFF2-40B4-BE49-F238E27FC236}">
                <a16:creationId xmlns:a16="http://schemas.microsoft.com/office/drawing/2014/main" id="{1B9A7404-99D6-4872-88DF-DFA597673E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9" name="Picture 8">
            <a:extLst>
              <a:ext uri="{FF2B5EF4-FFF2-40B4-BE49-F238E27FC236}">
                <a16:creationId xmlns:a16="http://schemas.microsoft.com/office/drawing/2014/main" id="{6505EBB1-0726-419C-B1B3-80B11D5BDF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5334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VI. Reformed Theology Today</a:t>
            </a:r>
          </a:p>
        </p:txBody>
      </p:sp>
      <p:sp>
        <p:nvSpPr>
          <p:cNvPr id="17411" name="Rectangle 7"/>
          <p:cNvSpPr>
            <a:spLocks noGrp="1" noChangeArrowheads="1"/>
          </p:cNvSpPr>
          <p:nvPr>
            <p:ph type="body" idx="1"/>
          </p:nvPr>
        </p:nvSpPr>
        <p:spPr>
          <a:xfrm>
            <a:off x="114300" y="1028700"/>
            <a:ext cx="8915400" cy="5143500"/>
          </a:xfrm>
        </p:spPr>
        <p:txBody>
          <a:bodyPr/>
          <a:lstStyle/>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Erroneously assumed no further progress to be made</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Froze progress into creeds &amp; confessions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Creeds &amp; confessions = authority rather than Scripture </a:t>
            </a:r>
          </a:p>
          <a:p>
            <a:pPr marL="457200" indent="-457200" eaLnBrk="1" hangingPunct="1">
              <a:spcBef>
                <a:spcPts val="0"/>
              </a:spcBef>
              <a:spcAft>
                <a:spcPts val="600"/>
              </a:spcAft>
              <a:buClr>
                <a:srgbClr val="FF66FF"/>
              </a:buClr>
              <a:buFont typeface="+mj-lt"/>
              <a:buAutoNum type="alphaUcPeriod"/>
            </a:pPr>
            <a:r>
              <a:rPr lang="en-US" altLang="en-US" b="1" u="sng" dirty="0">
                <a:solidFill>
                  <a:schemeClr val="tx2"/>
                </a:solidFill>
                <a:effectLst>
                  <a:outerShdw blurRad="38100" dist="38100" dir="2700000" algn="tl">
                    <a:srgbClr val="000000">
                      <a:alpha val="43137"/>
                    </a:srgbClr>
                  </a:outerShdw>
                </a:effectLst>
              </a:rPr>
              <a:t>Augustinian Amillennialism fossilized into RT</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Allegorizing of biblical Eschatological texts is common</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ea typeface="+mn-ea"/>
                <a:cs typeface="+mn-cs"/>
              </a:rPr>
              <a:t>Zech. 14:4</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ea typeface="+mn-ea"/>
                <a:cs typeface="+mn-cs"/>
              </a:rPr>
              <a:t>Preterism</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ea typeface="+mn-ea"/>
                <a:cs typeface="+mn-cs"/>
              </a:rPr>
              <a:t>Rev. 20-22</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ea typeface="+mn-ea"/>
                <a:cs typeface="+mn-cs"/>
              </a:rPr>
              <a:t>Ezek. 40-48</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Not applying a literal hermeneutic to the whole Bible</a:t>
            </a:r>
          </a:p>
        </p:txBody>
      </p:sp>
      <p:pic>
        <p:nvPicPr>
          <p:cNvPr id="3" name="Picture 2"/>
          <p:cNvPicPr>
            <a:picLocks noChangeAspect="1"/>
          </p:cNvPicPr>
          <p:nvPr/>
        </p:nvPicPr>
        <p:blipFill>
          <a:blip r:embed="rId3"/>
          <a:stretch>
            <a:fillRect/>
          </a:stretch>
        </p:blipFill>
        <p:spPr>
          <a:xfrm>
            <a:off x="3914775" y="3886200"/>
            <a:ext cx="4848225" cy="1571625"/>
          </a:xfrm>
          <a:prstGeom prst="rect">
            <a:avLst/>
          </a:prstGeom>
        </p:spPr>
      </p:pic>
    </p:spTree>
    <p:extLst>
      <p:ext uri="{BB962C8B-B14F-4D97-AF65-F5344CB8AC3E}">
        <p14:creationId xmlns:p14="http://schemas.microsoft.com/office/powerpoint/2010/main" val="2944199062"/>
      </p:ext>
    </p:extLst>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600200"/>
            <a:ext cx="8534400" cy="2554545"/>
          </a:xfrm>
          <a:prstGeom prst="rect">
            <a:avLst/>
          </a:prstGeom>
        </p:spPr>
        <p:txBody>
          <a:bodyPr wrap="square">
            <a:spAutoFit/>
          </a:bodyPr>
          <a:lstStyle/>
          <a:p>
            <a:pPr algn="just"/>
            <a:r>
              <a:rPr lang="en-US" sz="3200" dirty="0">
                <a:effectLst>
                  <a:outerShdw blurRad="38100" dist="38100" dir="2700000" algn="tl">
                    <a:srgbClr val="000000">
                      <a:alpha val="43137"/>
                    </a:srgbClr>
                  </a:outerShdw>
                </a:effectLst>
                <a:latin typeface="Calibri" panose="020F0502020204030204" pitchFamily="34" charset="0"/>
              </a:rPr>
              <a:t>Showers explains, “The Lutheran, Reformed, and Anglican Reformers rejected Premillennialism as being ‘Jewish opinions.’ They maintained the Amillennial view which the Roman Catholic Church had adopted from Augustine.”</a:t>
            </a:r>
          </a:p>
        </p:txBody>
      </p:sp>
      <p:sp>
        <p:nvSpPr>
          <p:cNvPr id="3" name="Rectangle 2"/>
          <p:cNvSpPr/>
          <p:nvPr/>
        </p:nvSpPr>
        <p:spPr>
          <a:xfrm>
            <a:off x="2162176" y="232827"/>
            <a:ext cx="4819649" cy="1215717"/>
          </a:xfrm>
          <a:prstGeom prst="rect">
            <a:avLst/>
          </a:prstGeom>
        </p:spPr>
        <p:txBody>
          <a:bodyPr wrap="square">
            <a:spAutoFit/>
          </a:bodyPr>
          <a:lstStyle/>
          <a:p>
            <a:pPr algn="ctr">
              <a:spcAft>
                <a:spcPts val="600"/>
              </a:spcAft>
            </a:pPr>
            <a:r>
              <a:rPr lang="en-US" sz="3600" dirty="0" err="1">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Renald</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 Showers</a:t>
            </a:r>
          </a:p>
          <a:p>
            <a:pPr lvl="0" algn="ctr"/>
            <a:r>
              <a:rPr lang="en-US" sz="1600" dirty="0">
                <a:solidFill>
                  <a:srgbClr val="FFFFFF"/>
                </a:solidFill>
                <a:effectLst>
                  <a:outerShdw blurRad="38100" dist="38100" dir="2700000" algn="tl">
                    <a:srgbClr val="000000">
                      <a:alpha val="43137"/>
                    </a:srgbClr>
                  </a:outerShdw>
                </a:effectLst>
                <a:latin typeface="Calibri" panose="020F0502020204030204" pitchFamily="34" charset="0"/>
              </a:rPr>
              <a:t>John </a:t>
            </a:r>
            <a:r>
              <a:rPr lang="en-US" sz="1600" dirty="0" err="1">
                <a:solidFill>
                  <a:srgbClr val="FFFFFF"/>
                </a:solidFill>
                <a:effectLst>
                  <a:outerShdw blurRad="38100" dist="38100" dir="2700000" algn="tl">
                    <a:srgbClr val="000000">
                      <a:alpha val="43137"/>
                    </a:srgbClr>
                  </a:outerShdw>
                </a:effectLst>
                <a:latin typeface="Calibri" panose="020F0502020204030204" pitchFamily="34" charset="0"/>
              </a:rPr>
              <a:t>Ankerberg</a:t>
            </a:r>
            <a:r>
              <a:rPr lang="en-US" sz="1600" dirty="0">
                <a:solidFill>
                  <a:srgbClr val="FFFFFF"/>
                </a:solidFill>
                <a:effectLst>
                  <a:outerShdw blurRad="38100" dist="38100" dir="2700000" algn="tl">
                    <a:srgbClr val="000000">
                      <a:alpha val="43137"/>
                    </a:srgbClr>
                  </a:outerShdw>
                </a:effectLst>
                <a:latin typeface="Calibri" panose="020F0502020204030204" pitchFamily="34" charset="0"/>
              </a:rPr>
              <a:t> and </a:t>
            </a:r>
            <a:r>
              <a:rPr lang="en-US" sz="1600" dirty="0" err="1">
                <a:solidFill>
                  <a:srgbClr val="FFFFFF"/>
                </a:solidFill>
                <a:effectLst>
                  <a:outerShdw blurRad="38100" dist="38100" dir="2700000" algn="tl">
                    <a:srgbClr val="000000">
                      <a:alpha val="43137"/>
                    </a:srgbClr>
                  </a:outerShdw>
                </a:effectLst>
                <a:latin typeface="Calibri" panose="020F0502020204030204" pitchFamily="34" charset="0"/>
              </a:rPr>
              <a:t>Renald</a:t>
            </a:r>
            <a:r>
              <a:rPr lang="en-US" sz="1600" dirty="0">
                <a:solidFill>
                  <a:srgbClr val="FFFFFF"/>
                </a:solidFill>
                <a:effectLst>
                  <a:outerShdw blurRad="38100" dist="38100" dir="2700000" algn="tl">
                    <a:srgbClr val="000000">
                      <a:alpha val="43137"/>
                    </a:srgbClr>
                  </a:outerShdw>
                </a:effectLst>
                <a:latin typeface="Calibri" panose="020F0502020204030204" pitchFamily="34" charset="0"/>
              </a:rPr>
              <a:t> Showers, </a:t>
            </a:r>
            <a:r>
              <a:rPr lang="en-US" sz="1600" i="1" dirty="0">
                <a:solidFill>
                  <a:srgbClr val="FFFFFF"/>
                </a:solidFill>
                <a:effectLst>
                  <a:outerShdw blurRad="38100" dist="38100" dir="2700000" algn="tl">
                    <a:srgbClr val="000000">
                      <a:alpha val="43137"/>
                    </a:srgbClr>
                  </a:outerShdw>
                </a:effectLst>
                <a:latin typeface="Calibri" panose="020F0502020204030204" pitchFamily="34" charset="0"/>
              </a:rPr>
              <a:t>The Most Asked Prophecy Questions</a:t>
            </a:r>
            <a:r>
              <a:rPr lang="en-US" sz="1600" dirty="0">
                <a:solidFill>
                  <a:srgbClr val="FFFFFF"/>
                </a:solidFill>
                <a:effectLst>
                  <a:outerShdw blurRad="38100" dist="38100" dir="2700000" algn="tl">
                    <a:srgbClr val="000000">
                      <a:alpha val="43137"/>
                    </a:srgbClr>
                  </a:outerShdw>
                </a:effectLst>
                <a:latin typeface="Calibri" panose="020F0502020204030204" pitchFamily="34" charset="0"/>
              </a:rPr>
              <a:t> (Chattanooga, TN: ATRI, 2000), 328.</a:t>
            </a:r>
            <a:endPar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endParaRPr>
          </a:p>
        </p:txBody>
      </p:sp>
    </p:spTree>
    <p:extLst>
      <p:ext uri="{BB962C8B-B14F-4D97-AF65-F5344CB8AC3E}">
        <p14:creationId xmlns:p14="http://schemas.microsoft.com/office/powerpoint/2010/main" val="2406791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1149489"/>
            <a:ext cx="8915400" cy="5393784"/>
          </a:xfrm>
          <a:prstGeom prst="rect">
            <a:avLst/>
          </a:prstGeom>
        </p:spPr>
        <p:txBody>
          <a:bodyPr wrap="square">
            <a:spAutoFit/>
          </a:bodyPr>
          <a:lstStyle/>
          <a:p>
            <a:pPr algn="just"/>
            <a:r>
              <a:rPr lang="en-US" sz="26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650" dirty="0">
                <a:effectLst>
                  <a:outerShdw blurRad="38100" dist="38100" dir="2700000" algn="tl">
                    <a:srgbClr val="000000">
                      <a:alpha val="43137"/>
                    </a:srgbClr>
                  </a:outerShdw>
                </a:effectLst>
                <a:latin typeface="Calibri" panose="020F0502020204030204" pitchFamily="34" charset="0"/>
              </a:rPr>
              <a:t>The inheritance from the Augustinian tradition that modern Europe received, notwithstanding the opposition of Melanchthon and others to Luther's excesses, resulted in a continuance of an eschatology that upheld the essentially anti-</a:t>
            </a:r>
            <a:r>
              <a:rPr lang="en-US" sz="2650" dirty="0" err="1">
                <a:effectLst>
                  <a:outerShdw blurRad="38100" dist="38100" dir="2700000" algn="tl">
                    <a:srgbClr val="000000">
                      <a:alpha val="43137"/>
                    </a:srgbClr>
                  </a:outerShdw>
                </a:effectLst>
                <a:latin typeface="Calibri" panose="020F0502020204030204" pitchFamily="34" charset="0"/>
              </a:rPr>
              <a:t>Judiac</a:t>
            </a:r>
            <a:r>
              <a:rPr lang="en-US" sz="2650" dirty="0">
                <a:effectLst>
                  <a:outerShdw blurRad="38100" dist="38100" dir="2700000" algn="tl">
                    <a:srgbClr val="000000">
                      <a:alpha val="43137"/>
                    </a:srgbClr>
                  </a:outerShdw>
                </a:effectLst>
                <a:latin typeface="Calibri" panose="020F0502020204030204" pitchFamily="34" charset="0"/>
              </a:rPr>
              <a:t> thesis, namely, the transference of blessings, formerly promised to Israel, to the Christian church for it's fulfillment...On a much larger scale the reformed movement maintained its allegiance to Augustinian eschatology, which essentially found authoritative expression in the writings of Francis </a:t>
            </a:r>
            <a:r>
              <a:rPr lang="en-US" sz="2650" dirty="0" err="1">
                <a:effectLst>
                  <a:outerShdw blurRad="38100" dist="38100" dir="2700000" algn="tl">
                    <a:srgbClr val="000000">
                      <a:alpha val="43137"/>
                    </a:srgbClr>
                  </a:outerShdw>
                </a:effectLst>
                <a:latin typeface="Calibri" panose="020F0502020204030204" pitchFamily="34" charset="0"/>
              </a:rPr>
              <a:t>Turretin</a:t>
            </a:r>
            <a:r>
              <a:rPr lang="en-US" sz="2650" dirty="0">
                <a:effectLst>
                  <a:outerShdw blurRad="38100" dist="38100" dir="2700000" algn="tl">
                    <a:srgbClr val="000000">
                      <a:alpha val="43137"/>
                    </a:srgbClr>
                  </a:outerShdw>
                </a:effectLst>
                <a:latin typeface="Calibri" panose="020F0502020204030204" pitchFamily="34" charset="0"/>
              </a:rPr>
              <a:t> (1623–1687) who studied at Calvin's academy in Geneva and later taught there for 30 years. His monumental </a:t>
            </a:r>
            <a:r>
              <a:rPr lang="en-US" sz="2650" i="1" dirty="0">
                <a:effectLst>
                  <a:outerShdw blurRad="38100" dist="38100" dir="2700000" algn="tl">
                    <a:srgbClr val="000000">
                      <a:alpha val="43137"/>
                    </a:srgbClr>
                  </a:outerShdw>
                </a:effectLst>
                <a:latin typeface="Calibri" panose="020F0502020204030204" pitchFamily="34" charset="0"/>
              </a:rPr>
              <a:t>Institutes of </a:t>
            </a:r>
            <a:r>
              <a:rPr lang="en-US" sz="2650" i="1" dirty="0" err="1">
                <a:effectLst>
                  <a:outerShdw blurRad="38100" dist="38100" dir="2700000" algn="tl">
                    <a:srgbClr val="000000">
                      <a:alpha val="43137"/>
                    </a:srgbClr>
                  </a:outerShdw>
                </a:effectLst>
                <a:latin typeface="Calibri" panose="020F0502020204030204" pitchFamily="34" charset="0"/>
              </a:rPr>
              <a:t>Elenctic</a:t>
            </a:r>
            <a:r>
              <a:rPr lang="en-US" sz="2650" i="1" dirty="0">
                <a:effectLst>
                  <a:outerShdw blurRad="38100" dist="38100" dir="2700000" algn="tl">
                    <a:srgbClr val="000000">
                      <a:alpha val="43137"/>
                    </a:srgbClr>
                  </a:outerShdw>
                </a:effectLst>
                <a:latin typeface="Calibri" panose="020F0502020204030204" pitchFamily="34" charset="0"/>
              </a:rPr>
              <a:t> Theology</a:t>
            </a:r>
            <a:r>
              <a:rPr lang="en-US" sz="2650" dirty="0">
                <a:effectLst>
                  <a:outerShdw blurRad="38100" dist="38100" dir="2700000" algn="tl">
                    <a:srgbClr val="000000">
                      <a:alpha val="43137"/>
                    </a:srgbClr>
                  </a:outerShdw>
                </a:effectLst>
                <a:latin typeface="Calibri" panose="020F0502020204030204" pitchFamily="34" charset="0"/>
              </a:rPr>
              <a:t> became the epitome of reformed doctrine. Not surprisingly, his quotations of Augustine are . . . </a:t>
            </a:r>
            <a:endParaRPr lang="en-US" sz="26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Rectangle 2"/>
          <p:cNvSpPr/>
          <p:nvPr/>
        </p:nvSpPr>
        <p:spPr>
          <a:xfrm>
            <a:off x="1714501" y="58103"/>
            <a:ext cx="5714999" cy="1031051"/>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Barry Horner</a:t>
            </a:r>
          </a:p>
          <a:p>
            <a:pPr lvl="0" algn="ctr"/>
            <a:r>
              <a:rPr lang="en-US" sz="1200" dirty="0">
                <a:solidFill>
                  <a:srgbClr val="FFFFFF"/>
                </a:solidFill>
                <a:effectLst>
                  <a:outerShdw blurRad="38100" dist="38100" dir="2700000" algn="tl">
                    <a:srgbClr val="000000">
                      <a:alpha val="43137"/>
                    </a:srgbClr>
                  </a:outerShdw>
                </a:effectLst>
                <a:latin typeface="Calibri" panose="020F0502020204030204" pitchFamily="34" charset="0"/>
              </a:rPr>
              <a:t>Barry E. Horner, </a:t>
            </a:r>
            <a:r>
              <a:rPr lang="en-US" sz="1200" i="1" dirty="0">
                <a:solidFill>
                  <a:srgbClr val="FFFFFF"/>
                </a:solidFill>
                <a:effectLst>
                  <a:outerShdw blurRad="38100" dist="38100" dir="2700000" algn="tl">
                    <a:srgbClr val="000000">
                      <a:alpha val="43137"/>
                    </a:srgbClr>
                  </a:outerShdw>
                </a:effectLst>
                <a:latin typeface="Calibri" panose="020F0502020204030204" pitchFamily="34" charset="0"/>
              </a:rPr>
              <a:t>Future Israel: Why Christian Anti-Judaism Must Be Challenged</a:t>
            </a:r>
            <a:r>
              <a:rPr lang="en-US" sz="1200" dirty="0">
                <a:solidFill>
                  <a:srgbClr val="FFFFFF"/>
                </a:solidFill>
                <a:effectLst>
                  <a:outerShdw blurRad="38100" dist="38100" dir="2700000" algn="tl">
                    <a:srgbClr val="000000">
                      <a:alpha val="43137"/>
                    </a:srgbClr>
                  </a:outerShdw>
                </a:effectLst>
                <a:latin typeface="Calibri" panose="020F0502020204030204" pitchFamily="34" charset="0"/>
              </a:rPr>
              <a:t>, ed. E. Ray </a:t>
            </a:r>
            <a:r>
              <a:rPr lang="en-US" sz="1200" dirty="0" err="1">
                <a:solidFill>
                  <a:srgbClr val="FFFFFF"/>
                </a:solidFill>
                <a:effectLst>
                  <a:outerShdw blurRad="38100" dist="38100" dir="2700000" algn="tl">
                    <a:srgbClr val="000000">
                      <a:alpha val="43137"/>
                    </a:srgbClr>
                  </a:outerShdw>
                </a:effectLst>
                <a:latin typeface="Calibri" panose="020F0502020204030204" pitchFamily="34" charset="0"/>
              </a:rPr>
              <a:t>Clendenen</a:t>
            </a:r>
            <a:r>
              <a:rPr lang="en-US" sz="1200" dirty="0">
                <a:solidFill>
                  <a:srgbClr val="FFFFFF"/>
                </a:solidFill>
                <a:effectLst>
                  <a:outerShdw blurRad="38100" dist="38100" dir="2700000" algn="tl">
                    <a:srgbClr val="000000">
                      <a:alpha val="43137"/>
                    </a:srgbClr>
                  </a:outerShdw>
                </a:effectLst>
                <a:latin typeface="Calibri" panose="020F0502020204030204" pitchFamily="34" charset="0"/>
              </a:rPr>
              <a:t>, NAC </a:t>
            </a:r>
            <a:r>
              <a:rPr lang="en-US" sz="1200" dirty="0" err="1">
                <a:solidFill>
                  <a:srgbClr val="FFFFFF"/>
                </a:solidFill>
                <a:effectLst>
                  <a:outerShdw blurRad="38100" dist="38100" dir="2700000" algn="tl">
                    <a:srgbClr val="000000">
                      <a:alpha val="43137"/>
                    </a:srgbClr>
                  </a:outerShdw>
                </a:effectLst>
                <a:latin typeface="Calibri" panose="020F0502020204030204" pitchFamily="34" charset="0"/>
              </a:rPr>
              <a:t>Stuides</a:t>
            </a:r>
            <a:r>
              <a:rPr lang="en-US" sz="1200" dirty="0">
                <a:solidFill>
                  <a:srgbClr val="FFFFFF"/>
                </a:solidFill>
                <a:effectLst>
                  <a:outerShdw blurRad="38100" dist="38100" dir="2700000" algn="tl">
                    <a:srgbClr val="000000">
                      <a:alpha val="43137"/>
                    </a:srgbClr>
                  </a:outerShdw>
                </a:effectLst>
                <a:latin typeface="Calibri" panose="020F0502020204030204" pitchFamily="34" charset="0"/>
              </a:rPr>
              <a:t> in Bible &amp; Theology (Nashville, TN: Baker, 2007), 155-60.</a:t>
            </a:r>
            <a:endParaRPr lang="en-US" sz="1400" dirty="0">
              <a:solidFill>
                <a:srgbClr val="FFFFFF"/>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04948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1149489"/>
            <a:ext cx="8915400" cy="4985980"/>
          </a:xfrm>
          <a:prstGeom prst="rect">
            <a:avLst/>
          </a:prstGeom>
        </p:spPr>
        <p:txBody>
          <a:bodyPr wrap="square">
            <a:spAutoFit/>
          </a:bodyPr>
          <a:lstStyle/>
          <a:p>
            <a:pPr algn="just"/>
            <a:r>
              <a:rPr lang="en-US" sz="2650" dirty="0">
                <a:effectLst>
                  <a:outerShdw blurRad="38100" dist="38100" dir="2700000" algn="tl">
                    <a:srgbClr val="000000">
                      <a:alpha val="43137"/>
                    </a:srgbClr>
                  </a:outerShdw>
                </a:effectLst>
                <a:latin typeface="Calibri" panose="020F0502020204030204" pitchFamily="34" charset="0"/>
              </a:rPr>
              <a:t>...copious, even far exceeding references to Calvin. Consequently, </a:t>
            </a:r>
            <a:r>
              <a:rPr lang="en-US" sz="2650" dirty="0" err="1">
                <a:effectLst>
                  <a:outerShdw blurRad="38100" dist="38100" dir="2700000" algn="tl">
                    <a:srgbClr val="000000">
                      <a:alpha val="43137"/>
                    </a:srgbClr>
                  </a:outerShdw>
                </a:effectLst>
                <a:latin typeface="Calibri" panose="020F0502020204030204" pitchFamily="34" charset="0"/>
              </a:rPr>
              <a:t>Turretin's</a:t>
            </a:r>
            <a:r>
              <a:rPr lang="en-US" sz="2650" dirty="0">
                <a:effectLst>
                  <a:outerShdw blurRad="38100" dist="38100" dir="2700000" algn="tl">
                    <a:srgbClr val="000000">
                      <a:alpha val="43137"/>
                    </a:srgbClr>
                  </a:outerShdw>
                </a:effectLst>
                <a:latin typeface="Calibri" panose="020F0502020204030204" pitchFamily="34" charset="0"/>
              </a:rPr>
              <a:t> eschatology is almost predictable...Of course such a mass incorporation into the church is to the exclusion of any perpetuation of Jewish identity. In classic Augustinian fashion, there is token recognition of Jewish individuality for a time, though any form of Jewish restoration was considered to be a gross form of chiliasm. </a:t>
            </a:r>
            <a:r>
              <a:rPr lang="en-US" sz="2650" dirty="0" err="1">
                <a:effectLst>
                  <a:outerShdw blurRad="38100" dist="38100" dir="2700000" algn="tl">
                    <a:srgbClr val="000000">
                      <a:alpha val="43137"/>
                    </a:srgbClr>
                  </a:outerShdw>
                </a:effectLst>
                <a:latin typeface="Calibri" panose="020F0502020204030204" pitchFamily="34" charset="0"/>
              </a:rPr>
              <a:t>Turretin's</a:t>
            </a:r>
            <a:r>
              <a:rPr lang="en-US" sz="2650" dirty="0">
                <a:effectLst>
                  <a:outerShdw blurRad="38100" dist="38100" dir="2700000" algn="tl">
                    <a:srgbClr val="000000">
                      <a:alpha val="43137"/>
                    </a:srgbClr>
                  </a:outerShdw>
                </a:effectLst>
                <a:latin typeface="Calibri" panose="020F0502020204030204" pitchFamily="34" charset="0"/>
              </a:rPr>
              <a:t> </a:t>
            </a:r>
            <a:r>
              <a:rPr lang="en-US" sz="2650" i="1" dirty="0">
                <a:effectLst>
                  <a:outerShdw blurRad="38100" dist="38100" dir="2700000" algn="tl">
                    <a:srgbClr val="000000">
                      <a:alpha val="43137"/>
                    </a:srgbClr>
                  </a:outerShdw>
                </a:effectLst>
                <a:latin typeface="Calibri" panose="020F0502020204030204" pitchFamily="34" charset="0"/>
              </a:rPr>
              <a:t>Institutes</a:t>
            </a:r>
            <a:r>
              <a:rPr lang="en-US" sz="2650" dirty="0">
                <a:effectLst>
                  <a:outerShdw blurRad="38100" dist="38100" dir="2700000" algn="tl">
                    <a:srgbClr val="000000">
                      <a:alpha val="43137"/>
                    </a:srgbClr>
                  </a:outerShdw>
                </a:effectLst>
                <a:latin typeface="Calibri" panose="020F0502020204030204" pitchFamily="34" charset="0"/>
              </a:rPr>
              <a:t> became the central textbook for systematic theology in American Ivy League colleges during the later half of the 18th century. It is not surprising that the early theologians of Princeton Theological Seminary highly esteemed this most influential legacy, and of course it's eschatology</a:t>
            </a:r>
            <a:r>
              <a:rPr lang="en-US" sz="26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3" name="Rectangle 2"/>
          <p:cNvSpPr/>
          <p:nvPr/>
        </p:nvSpPr>
        <p:spPr>
          <a:xfrm>
            <a:off x="1714501" y="58103"/>
            <a:ext cx="5714999" cy="1031051"/>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Barry Horner</a:t>
            </a:r>
          </a:p>
          <a:p>
            <a:pPr lvl="0" algn="ctr"/>
            <a:r>
              <a:rPr lang="en-US" sz="1200" dirty="0">
                <a:solidFill>
                  <a:srgbClr val="FFFFFF"/>
                </a:solidFill>
                <a:effectLst>
                  <a:outerShdw blurRad="38100" dist="38100" dir="2700000" algn="tl">
                    <a:srgbClr val="000000">
                      <a:alpha val="43137"/>
                    </a:srgbClr>
                  </a:outerShdw>
                </a:effectLst>
                <a:latin typeface="Calibri" panose="020F0502020204030204" pitchFamily="34" charset="0"/>
              </a:rPr>
              <a:t>Barry E. Horner, </a:t>
            </a:r>
            <a:r>
              <a:rPr lang="en-US" sz="1200" i="1" dirty="0">
                <a:solidFill>
                  <a:srgbClr val="FFFFFF"/>
                </a:solidFill>
                <a:effectLst>
                  <a:outerShdw blurRad="38100" dist="38100" dir="2700000" algn="tl">
                    <a:srgbClr val="000000">
                      <a:alpha val="43137"/>
                    </a:srgbClr>
                  </a:outerShdw>
                </a:effectLst>
                <a:latin typeface="Calibri" panose="020F0502020204030204" pitchFamily="34" charset="0"/>
              </a:rPr>
              <a:t>Future Israel: Why Christian Anti-Judaism Must Be Challenged</a:t>
            </a:r>
            <a:r>
              <a:rPr lang="en-US" sz="1200" dirty="0">
                <a:solidFill>
                  <a:srgbClr val="FFFFFF"/>
                </a:solidFill>
                <a:effectLst>
                  <a:outerShdw blurRad="38100" dist="38100" dir="2700000" algn="tl">
                    <a:srgbClr val="000000">
                      <a:alpha val="43137"/>
                    </a:srgbClr>
                  </a:outerShdw>
                </a:effectLst>
                <a:latin typeface="Calibri" panose="020F0502020204030204" pitchFamily="34" charset="0"/>
              </a:rPr>
              <a:t>, ed. E. Ray </a:t>
            </a:r>
            <a:r>
              <a:rPr lang="en-US" sz="1200" dirty="0" err="1">
                <a:solidFill>
                  <a:srgbClr val="FFFFFF"/>
                </a:solidFill>
                <a:effectLst>
                  <a:outerShdw blurRad="38100" dist="38100" dir="2700000" algn="tl">
                    <a:srgbClr val="000000">
                      <a:alpha val="43137"/>
                    </a:srgbClr>
                  </a:outerShdw>
                </a:effectLst>
                <a:latin typeface="Calibri" panose="020F0502020204030204" pitchFamily="34" charset="0"/>
              </a:rPr>
              <a:t>Clendenen</a:t>
            </a:r>
            <a:r>
              <a:rPr lang="en-US" sz="1200" dirty="0">
                <a:solidFill>
                  <a:srgbClr val="FFFFFF"/>
                </a:solidFill>
                <a:effectLst>
                  <a:outerShdw blurRad="38100" dist="38100" dir="2700000" algn="tl">
                    <a:srgbClr val="000000">
                      <a:alpha val="43137"/>
                    </a:srgbClr>
                  </a:outerShdw>
                </a:effectLst>
                <a:latin typeface="Calibri" panose="020F0502020204030204" pitchFamily="34" charset="0"/>
              </a:rPr>
              <a:t>, NAC </a:t>
            </a:r>
            <a:r>
              <a:rPr lang="en-US" sz="1200" dirty="0" err="1">
                <a:solidFill>
                  <a:srgbClr val="FFFFFF"/>
                </a:solidFill>
                <a:effectLst>
                  <a:outerShdw blurRad="38100" dist="38100" dir="2700000" algn="tl">
                    <a:srgbClr val="000000">
                      <a:alpha val="43137"/>
                    </a:srgbClr>
                  </a:outerShdw>
                </a:effectLst>
                <a:latin typeface="Calibri" panose="020F0502020204030204" pitchFamily="34" charset="0"/>
              </a:rPr>
              <a:t>Stuides</a:t>
            </a:r>
            <a:r>
              <a:rPr lang="en-US" sz="1200" dirty="0">
                <a:solidFill>
                  <a:srgbClr val="FFFFFF"/>
                </a:solidFill>
                <a:effectLst>
                  <a:outerShdw blurRad="38100" dist="38100" dir="2700000" algn="tl">
                    <a:srgbClr val="000000">
                      <a:alpha val="43137"/>
                    </a:srgbClr>
                  </a:outerShdw>
                </a:effectLst>
                <a:latin typeface="Calibri" panose="020F0502020204030204" pitchFamily="34" charset="0"/>
              </a:rPr>
              <a:t> in Bible &amp; Theology (Nashville, TN: Baker, 2007), 155-60.</a:t>
            </a:r>
            <a:endParaRPr lang="en-US" sz="1400" dirty="0">
              <a:solidFill>
                <a:srgbClr val="FFFFFF"/>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5786630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D444D15E-564D-4959-94E6-5F58595ADF83}"/>
              </a:ext>
            </a:extLst>
          </p:cNvPr>
          <p:cNvSpPr>
            <a:spLocks noGrp="1" noChangeArrowheads="1"/>
          </p:cNvSpPr>
          <p:nvPr>
            <p:ph type="title"/>
          </p:nvPr>
        </p:nvSpPr>
        <p:spPr>
          <a:xfrm>
            <a:off x="647700" y="228600"/>
            <a:ext cx="7848600" cy="685800"/>
          </a:xfrm>
        </p:spPr>
        <p:txBody>
          <a:bodyPr/>
          <a:lstStyle/>
          <a:p>
            <a:pPr algn="ctr" eaLnBrk="1" hangingPunct="1"/>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Distinctives of </a:t>
            </a:r>
            <a:r>
              <a:rPr lang="en-US" altLang="en-US" sz="4000" b="0" kern="1200" dirty="0" err="1">
                <a:solidFill>
                  <a:srgbClr val="00FFFF"/>
                </a:solidFill>
                <a:effectLst>
                  <a:outerShdw blurRad="38100" dist="38100" dir="2700000" algn="tl">
                    <a:srgbClr val="000000">
                      <a:alpha val="43137"/>
                    </a:srgbClr>
                  </a:outerShdw>
                </a:effectLst>
                <a:cs typeface="Calibri" panose="020F0502020204030204" pitchFamily="34" charset="0"/>
              </a:rPr>
              <a:t>Covenantism</a:t>
            </a:r>
            <a:endPar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3315" name="Rectangle 3">
            <a:extLst>
              <a:ext uri="{FF2B5EF4-FFF2-40B4-BE49-F238E27FC236}">
                <a16:creationId xmlns:a16="http://schemas.microsoft.com/office/drawing/2014/main" id="{82BA781A-BDC0-4CE5-8C81-64D28F92B3F1}"/>
              </a:ext>
            </a:extLst>
          </p:cNvPr>
          <p:cNvSpPr>
            <a:spLocks noGrp="1" noChangeArrowheads="1"/>
          </p:cNvSpPr>
          <p:nvPr>
            <p:ph idx="1"/>
          </p:nvPr>
        </p:nvSpPr>
        <p:spPr>
          <a:xfrm>
            <a:off x="342900" y="1143000"/>
            <a:ext cx="6819900" cy="3962400"/>
          </a:xfrm>
        </p:spPr>
        <p:txBody>
          <a:bodyPr/>
          <a:lstStyle/>
          <a:p>
            <a:pPr marL="569913" indent="-569913" algn="just">
              <a:lnSpc>
                <a:spcPct val="90000"/>
              </a:lnSpc>
              <a:spcBef>
                <a:spcPts val="600"/>
              </a:spcBef>
              <a:spcAft>
                <a:spcPts val="600"/>
              </a:spcAft>
              <a:buClr>
                <a:srgbClr val="66FFFF"/>
              </a:buClr>
              <a:defRPr/>
            </a:pPr>
            <a:r>
              <a:rPr lang="en-US" dirty="0">
                <a:effectLst>
                  <a:outerShdw blurRad="38100" dist="38100" dir="2700000" algn="tl">
                    <a:srgbClr val="000000">
                      <a:alpha val="43137"/>
                    </a:srgbClr>
                  </a:outerShdw>
                </a:effectLst>
              </a:rPr>
              <a:t>A system of interpreting the Scriptures on the basis of two covenants: the covenant of works and the covenant of grace. Some add the covenant of redemption. </a:t>
            </a:r>
          </a:p>
          <a:p>
            <a:pPr marL="569913" indent="-569913" algn="just">
              <a:lnSpc>
                <a:spcPct val="90000"/>
              </a:lnSpc>
              <a:spcBef>
                <a:spcPts val="600"/>
              </a:spcBef>
              <a:spcAft>
                <a:spcPts val="600"/>
              </a:spcAft>
              <a:buClr>
                <a:srgbClr val="66FFFF"/>
              </a:buClr>
              <a:defRPr/>
            </a:pPr>
            <a:r>
              <a:rPr lang="en-US" dirty="0">
                <a:effectLst>
                  <a:outerShdw blurRad="38100" dist="38100" dir="2700000" algn="tl">
                    <a:srgbClr val="000000">
                      <a:alpha val="43137"/>
                    </a:srgbClr>
                  </a:outerShdw>
                </a:effectLst>
              </a:rPr>
              <a:t>Importance of grace – In every age, believers are always saved by grace. </a:t>
            </a:r>
          </a:p>
          <a:p>
            <a:pPr marL="569913" indent="-569913" algn="just">
              <a:lnSpc>
                <a:spcPct val="90000"/>
              </a:lnSpc>
              <a:spcBef>
                <a:spcPts val="600"/>
              </a:spcBef>
              <a:spcAft>
                <a:spcPts val="600"/>
              </a:spcAft>
              <a:buClr>
                <a:srgbClr val="66FFFF"/>
              </a:buClr>
              <a:defRPr/>
            </a:pPr>
            <a:r>
              <a:rPr lang="en-US" dirty="0">
                <a:effectLst>
                  <a:outerShdw blurRad="38100" dist="38100" dir="2700000" algn="tl">
                    <a:srgbClr val="000000">
                      <a:alpha val="43137"/>
                    </a:srgbClr>
                  </a:outerShdw>
                </a:effectLst>
              </a:rPr>
              <a:t>God’s primary purpose on earth is redemptive.</a:t>
            </a:r>
          </a:p>
          <a:p>
            <a:pPr marL="569913" indent="-569913" algn="just">
              <a:lnSpc>
                <a:spcPct val="90000"/>
              </a:lnSpc>
              <a:spcBef>
                <a:spcPts val="600"/>
              </a:spcBef>
              <a:spcAft>
                <a:spcPts val="600"/>
              </a:spcAft>
              <a:buClr>
                <a:srgbClr val="66FFFF"/>
              </a:buClr>
              <a:defRPr/>
            </a:pPr>
            <a:r>
              <a:rPr lang="en-US" dirty="0">
                <a:effectLst>
                  <a:outerShdw blurRad="38100" dist="38100" dir="2700000" algn="tl">
                    <a:srgbClr val="000000">
                      <a:alpha val="43137"/>
                    </a:srgbClr>
                  </a:outerShdw>
                </a:effectLst>
              </a:rPr>
              <a:t>Partial allegorical system of hermeneutics </a:t>
            </a:r>
          </a:p>
        </p:txBody>
      </p:sp>
      <p:pic>
        <p:nvPicPr>
          <p:cNvPr id="69636" name="Picture 4">
            <a:extLst>
              <a:ext uri="{FF2B5EF4-FFF2-40B4-BE49-F238E27FC236}">
                <a16:creationId xmlns:a16="http://schemas.microsoft.com/office/drawing/2014/main" id="{8A47FA64-C46B-4C1D-A09A-9EA4DF2533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667" r="16667"/>
          <a:stretch>
            <a:fillRect/>
          </a:stretch>
        </p:blipFill>
        <p:spPr bwMode="auto">
          <a:xfrm>
            <a:off x="7315200" y="1295400"/>
            <a:ext cx="152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4668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circle(in)">
                                      <p:cBhvr>
                                        <p:cTn id="7" dur="20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circle(in)">
                                      <p:cBhvr>
                                        <p:cTn id="12" dur="2000"/>
                                        <p:tgtEl>
                                          <p:spTgt spid="13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circle(in)">
                                      <p:cBhvr>
                                        <p:cTn id="17" dur="2000"/>
                                        <p:tgtEl>
                                          <p:spTgt spid="133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circle(in)">
                                      <p:cBhvr>
                                        <p:cTn id="22" dur="2000"/>
                                        <p:tgtEl>
                                          <p:spTgt spid="133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BEAA2E9A-3341-4453-8330-D036FC956AEE}"/>
              </a:ext>
            </a:extLst>
          </p:cNvPr>
          <p:cNvSpPr>
            <a:spLocks noGrp="1" noChangeArrowheads="1"/>
          </p:cNvSpPr>
          <p:nvPr>
            <p:ph idx="1"/>
          </p:nvPr>
        </p:nvSpPr>
        <p:spPr>
          <a:xfrm>
            <a:off x="152400" y="1143000"/>
            <a:ext cx="7162800" cy="4953000"/>
          </a:xfrm>
        </p:spPr>
        <p:txBody>
          <a:bodyPr/>
          <a:lstStyle/>
          <a:p>
            <a:pPr marL="569913" indent="-569913" algn="just">
              <a:lnSpc>
                <a:spcPct val="90000"/>
              </a:lnSpc>
              <a:spcBef>
                <a:spcPts val="600"/>
              </a:spcBef>
              <a:spcAft>
                <a:spcPts val="600"/>
              </a:spcAft>
              <a:buClr>
                <a:srgbClr val="66FFFF"/>
              </a:buClr>
              <a:defRPr/>
            </a:pPr>
            <a:r>
              <a:rPr lang="en-US" dirty="0">
                <a:effectLst>
                  <a:outerShdw blurRad="38100" dist="38100" dir="2700000" algn="tl">
                    <a:srgbClr val="000000">
                      <a:alpha val="43137"/>
                    </a:srgbClr>
                  </a:outerShdw>
                </a:effectLst>
              </a:rPr>
              <a:t>Covenant of Works – God entered into a covenant with Adam as the federal head of the human race in which He promised eternal life for obedience and eternal death for disobedience.</a:t>
            </a:r>
          </a:p>
          <a:p>
            <a:pPr marL="569913" indent="-569913" algn="just">
              <a:lnSpc>
                <a:spcPct val="90000"/>
              </a:lnSpc>
              <a:spcBef>
                <a:spcPts val="600"/>
              </a:spcBef>
              <a:spcAft>
                <a:spcPts val="600"/>
              </a:spcAft>
              <a:buClr>
                <a:srgbClr val="66FFFF"/>
              </a:buClr>
              <a:defRPr/>
            </a:pPr>
            <a:r>
              <a:rPr lang="en-US" dirty="0">
                <a:effectLst>
                  <a:outerShdw blurRad="38100" dist="38100" dir="2700000" algn="tl">
                    <a:srgbClr val="000000">
                      <a:alpha val="43137"/>
                    </a:srgbClr>
                  </a:outerShdw>
                </a:effectLst>
              </a:rPr>
              <a:t>Covenant of Redemption – A covenant made between God the Father and God the Son in eternity past in which they covenanted together for the redemption of the human race.</a:t>
            </a:r>
          </a:p>
          <a:p>
            <a:pPr marL="569913" indent="-569913" algn="just">
              <a:lnSpc>
                <a:spcPct val="90000"/>
              </a:lnSpc>
              <a:spcBef>
                <a:spcPts val="600"/>
              </a:spcBef>
              <a:spcAft>
                <a:spcPts val="600"/>
              </a:spcAft>
              <a:buClr>
                <a:srgbClr val="66FFFF"/>
              </a:buClr>
              <a:defRPr/>
            </a:pPr>
            <a:r>
              <a:rPr lang="en-US" dirty="0">
                <a:effectLst>
                  <a:outerShdw blurRad="38100" dist="38100" dir="2700000" algn="tl">
                    <a:srgbClr val="000000">
                      <a:alpha val="43137"/>
                    </a:srgbClr>
                  </a:outerShdw>
                </a:effectLst>
              </a:rPr>
              <a:t>Covenant of Grace – A covenant made by God with the elect in which He provides salvation to the elect sinner. </a:t>
            </a:r>
          </a:p>
        </p:txBody>
      </p:sp>
      <p:sp>
        <p:nvSpPr>
          <p:cNvPr id="7" name="Rectangle 2">
            <a:extLst>
              <a:ext uri="{FF2B5EF4-FFF2-40B4-BE49-F238E27FC236}">
                <a16:creationId xmlns:a16="http://schemas.microsoft.com/office/drawing/2014/main" id="{4AAE70C1-9605-40E9-8449-E7CF8B678941}"/>
              </a:ext>
            </a:extLst>
          </p:cNvPr>
          <p:cNvSpPr>
            <a:spLocks noGrp="1" noChangeArrowheads="1"/>
          </p:cNvSpPr>
          <p:nvPr>
            <p:ph type="title"/>
          </p:nvPr>
        </p:nvSpPr>
        <p:spPr>
          <a:xfrm>
            <a:off x="647700" y="228600"/>
            <a:ext cx="7848600" cy="685800"/>
          </a:xfrm>
        </p:spPr>
        <p:txBody>
          <a:bodyPr/>
          <a:lstStyle/>
          <a:p>
            <a:pPr algn="ctr" eaLnBrk="1" hangingPunct="1"/>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Distinctives of </a:t>
            </a:r>
            <a:r>
              <a:rPr lang="en-US" altLang="en-US" sz="4000" b="0" kern="1200" dirty="0" err="1">
                <a:solidFill>
                  <a:srgbClr val="00FFFF"/>
                </a:solidFill>
                <a:effectLst>
                  <a:outerShdw blurRad="38100" dist="38100" dir="2700000" algn="tl">
                    <a:srgbClr val="000000">
                      <a:alpha val="43137"/>
                    </a:srgbClr>
                  </a:outerShdw>
                </a:effectLst>
                <a:cs typeface="Calibri" panose="020F0502020204030204" pitchFamily="34" charset="0"/>
              </a:rPr>
              <a:t>Covenantism</a:t>
            </a:r>
            <a:endPar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endParaRPr>
          </a:p>
        </p:txBody>
      </p:sp>
      <p:pic>
        <p:nvPicPr>
          <p:cNvPr id="8" name="Picture 4">
            <a:extLst>
              <a:ext uri="{FF2B5EF4-FFF2-40B4-BE49-F238E27FC236}">
                <a16:creationId xmlns:a16="http://schemas.microsoft.com/office/drawing/2014/main" id="{55000C63-20E6-4A39-BE01-28BBC58964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667" r="16667"/>
          <a:stretch>
            <a:fillRect/>
          </a:stretch>
        </p:blipFill>
        <p:spPr bwMode="auto">
          <a:xfrm>
            <a:off x="7391400" y="1295400"/>
            <a:ext cx="152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15162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dissolve">
                                      <p:cBhvr>
                                        <p:cTn id="7" dur="20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dissolve">
                                      <p:cBhvr>
                                        <p:cTn id="12" dur="2000"/>
                                        <p:tgtEl>
                                          <p:spTgt spid="14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dissolve">
                                      <p:cBhvr>
                                        <p:cTn id="17" dur="20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EEBACDB6-155F-47FC-AEDF-442288CB615F}"/>
              </a:ext>
            </a:extLst>
          </p:cNvPr>
          <p:cNvSpPr>
            <a:spLocks noGrp="1" noChangeArrowheads="1"/>
          </p:cNvSpPr>
          <p:nvPr>
            <p:ph type="title"/>
          </p:nvPr>
        </p:nvSpPr>
        <p:spPr>
          <a:xfrm>
            <a:off x="495300" y="228600"/>
            <a:ext cx="8153400" cy="685800"/>
          </a:xfrm>
        </p:spPr>
        <p:txBody>
          <a:bodyPr/>
          <a:lstStyle/>
          <a:p>
            <a:pPr algn="ctr" eaLnBrk="1" hangingPunct="1"/>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Implied vs. Exegetical Covenants</a:t>
            </a:r>
          </a:p>
        </p:txBody>
      </p:sp>
      <p:sp>
        <p:nvSpPr>
          <p:cNvPr id="47107" name="Rectangle 3">
            <a:extLst>
              <a:ext uri="{FF2B5EF4-FFF2-40B4-BE49-F238E27FC236}">
                <a16:creationId xmlns:a16="http://schemas.microsoft.com/office/drawing/2014/main" id="{0BB8697D-62DD-4F2E-83BD-79B305A95B3C}"/>
              </a:ext>
            </a:extLst>
          </p:cNvPr>
          <p:cNvSpPr>
            <a:spLocks noGrp="1" noChangeArrowheads="1"/>
          </p:cNvSpPr>
          <p:nvPr>
            <p:ph idx="1"/>
          </p:nvPr>
        </p:nvSpPr>
        <p:spPr>
          <a:xfrm>
            <a:off x="1585912" y="990600"/>
            <a:ext cx="7329487" cy="4760742"/>
          </a:xfrm>
        </p:spPr>
        <p:txBody>
          <a:bodyPr/>
          <a:lstStyle/>
          <a:p>
            <a:pPr marL="0" indent="0" algn="just" eaLnBrk="1" hangingPunct="1">
              <a:buFontTx/>
              <a:buNone/>
              <a:defRPr/>
            </a:pPr>
            <a:r>
              <a:rPr lang="en-US" dirty="0">
                <a:effectLst>
                  <a:outerShdw blurRad="38100" dist="38100" dir="2700000" algn="tl">
                    <a:srgbClr val="000000">
                      <a:alpha val="43137"/>
                    </a:srgbClr>
                  </a:outerShdw>
                </a:effectLst>
              </a:rPr>
              <a:t>“this statement does </a:t>
            </a:r>
            <a:r>
              <a:rPr lang="en-US" b="1" u="sng" dirty="0">
                <a:solidFill>
                  <a:srgbClr val="FFFFCC"/>
                </a:solidFill>
                <a:effectLst>
                  <a:outerShdw blurRad="38100" dist="38100" dir="2700000" algn="tl">
                    <a:srgbClr val="000000">
                      <a:alpha val="43137"/>
                    </a:srgbClr>
                  </a:outerShdw>
                </a:effectLst>
              </a:rPr>
              <a:t>not</a:t>
            </a:r>
            <a:r>
              <a:rPr lang="en-US" dirty="0">
                <a:effectLst>
                  <a:outerShdw blurRad="38100" dist="38100" dir="2700000" algn="tl">
                    <a:srgbClr val="000000">
                      <a:alpha val="43137"/>
                    </a:srgbClr>
                  </a:outerShdw>
                </a:effectLst>
              </a:rPr>
              <a:t> rest upon any express declaration of the Scriptures…And although the word covenant [as in works] is </a:t>
            </a:r>
            <a:r>
              <a:rPr lang="en-US" b="1" u="sng" dirty="0">
                <a:solidFill>
                  <a:srgbClr val="FFFFCC"/>
                </a:solidFill>
                <a:effectLst>
                  <a:outerShdw blurRad="38100" dist="38100" dir="2700000" algn="tl">
                    <a:srgbClr val="000000">
                      <a:alpha val="43137"/>
                    </a:srgbClr>
                  </a:outerShdw>
                </a:effectLst>
              </a:rPr>
              <a:t>not used</a:t>
            </a:r>
            <a:r>
              <a:rPr lang="en-US" dirty="0">
                <a:solidFill>
                  <a:srgbClr val="FFFFCC"/>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in Genesis, and does not elsewhere, in any clear passage occur in reference to the transaction there recorded,…it is </a:t>
            </a:r>
            <a:r>
              <a:rPr lang="en-US" b="1" u="sng" dirty="0">
                <a:solidFill>
                  <a:srgbClr val="FFFFCC"/>
                </a:solidFill>
                <a:effectLst>
                  <a:outerShdw blurRad="38100" dist="38100" dir="2700000" algn="tl">
                    <a:srgbClr val="000000">
                      <a:alpha val="43137"/>
                    </a:srgbClr>
                  </a:outerShdw>
                </a:effectLst>
              </a:rPr>
              <a:t>plain</a:t>
            </a:r>
            <a:r>
              <a:rPr lang="en-US" dirty="0">
                <a:effectLst>
                  <a:outerShdw blurRad="38100" dist="38100" dir="2700000" algn="tl">
                    <a:srgbClr val="000000">
                      <a:alpha val="43137"/>
                    </a:srgbClr>
                  </a:outerShdw>
                </a:effectLst>
              </a:rPr>
              <a:t> that the Bible does represent the arrangement made with Adam as a truly federal transaction.”</a:t>
            </a:r>
          </a:p>
        </p:txBody>
      </p:sp>
      <p:sp>
        <p:nvSpPr>
          <p:cNvPr id="71684" name="TextBox 5">
            <a:extLst>
              <a:ext uri="{FF2B5EF4-FFF2-40B4-BE49-F238E27FC236}">
                <a16:creationId xmlns:a16="http://schemas.microsoft.com/office/drawing/2014/main" id="{9F0D1EA1-C410-4691-AFDA-5292708DF47E}"/>
              </a:ext>
            </a:extLst>
          </p:cNvPr>
          <p:cNvSpPr txBox="1">
            <a:spLocks noChangeArrowheads="1"/>
          </p:cNvSpPr>
          <p:nvPr/>
        </p:nvSpPr>
        <p:spPr bwMode="auto">
          <a:xfrm>
            <a:off x="1219200" y="62484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i="1">
                <a:solidFill>
                  <a:schemeClr val="tx2"/>
                </a:solidFill>
                <a:latin typeface="Times New Roman" panose="02020603050405020304" pitchFamily="18" charset="0"/>
                <a:cs typeface="Arial" panose="020B0604020202020204" pitchFamily="34" charset="0"/>
              </a:defRPr>
            </a:lvl1pPr>
            <a:lvl2pPr marL="742950" indent="-285750" eaLnBrk="0" hangingPunct="0">
              <a:defRPr sz="3200" i="1">
                <a:solidFill>
                  <a:schemeClr val="tx2"/>
                </a:solidFill>
                <a:latin typeface="Times New Roman" panose="02020603050405020304" pitchFamily="18" charset="0"/>
                <a:cs typeface="Arial" panose="020B0604020202020204" pitchFamily="34" charset="0"/>
              </a:defRPr>
            </a:lvl2pPr>
            <a:lvl3pPr marL="1143000" indent="-228600" eaLnBrk="0" hangingPunct="0">
              <a:defRPr sz="3200" i="1">
                <a:solidFill>
                  <a:schemeClr val="tx2"/>
                </a:solidFill>
                <a:latin typeface="Times New Roman" panose="02020603050405020304" pitchFamily="18" charset="0"/>
                <a:cs typeface="Arial" panose="020B0604020202020204" pitchFamily="34" charset="0"/>
              </a:defRPr>
            </a:lvl3pPr>
            <a:lvl4pPr marL="1600200" indent="-228600" eaLnBrk="0" hangingPunct="0">
              <a:defRPr sz="3200" i="1">
                <a:solidFill>
                  <a:schemeClr val="tx2"/>
                </a:solidFill>
                <a:latin typeface="Times New Roman" panose="02020603050405020304" pitchFamily="18" charset="0"/>
                <a:cs typeface="Arial" panose="020B0604020202020204" pitchFamily="34" charset="0"/>
              </a:defRPr>
            </a:lvl4pPr>
            <a:lvl5pPr marL="2057400" indent="-228600" eaLnBrk="0" hangingPunct="0">
              <a:defRPr sz="3200" i="1">
                <a:solidFill>
                  <a:schemeClr val="tx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200" i="1">
                <a:solidFill>
                  <a:schemeClr val="tx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200" i="1">
                <a:solidFill>
                  <a:schemeClr val="tx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200" i="1">
                <a:solidFill>
                  <a:schemeClr val="tx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200" i="1">
                <a:solidFill>
                  <a:schemeClr val="tx2"/>
                </a:solidFill>
                <a:latin typeface="Times New Roman" panose="02020603050405020304" pitchFamily="18" charset="0"/>
                <a:cs typeface="Arial" panose="020B0604020202020204" pitchFamily="34" charset="0"/>
              </a:defRPr>
            </a:lvl9pPr>
          </a:lstStyle>
          <a:p>
            <a:pPr algn="ctr" eaLnBrk="1" hangingPunct="1"/>
            <a:r>
              <a:rPr lang="en-US" altLang="en-US" sz="2000" i="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Hodge</a:t>
            </a:r>
            <a:r>
              <a:rPr lang="en-US" altLang="en-US" sz="20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Systematic Theology, </a:t>
            </a:r>
            <a:r>
              <a:rPr lang="en-US" altLang="en-US" sz="2000" i="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2:117</a:t>
            </a:r>
          </a:p>
        </p:txBody>
      </p:sp>
      <p:pic>
        <p:nvPicPr>
          <p:cNvPr id="71685" name="Picture 5">
            <a:extLst>
              <a:ext uri="{FF2B5EF4-FFF2-40B4-BE49-F238E27FC236}">
                <a16:creationId xmlns:a16="http://schemas.microsoft.com/office/drawing/2014/main" id="{2AD5145E-717C-4D11-BC8E-E0D8514864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14335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42604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5334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VI. Reformed Theology Today</a:t>
            </a:r>
          </a:p>
        </p:txBody>
      </p:sp>
      <p:sp>
        <p:nvSpPr>
          <p:cNvPr id="17411" name="Rectangle 7"/>
          <p:cNvSpPr>
            <a:spLocks noGrp="1" noChangeArrowheads="1"/>
          </p:cNvSpPr>
          <p:nvPr>
            <p:ph type="body" idx="1"/>
          </p:nvPr>
        </p:nvSpPr>
        <p:spPr>
          <a:xfrm>
            <a:off x="114300" y="1028700"/>
            <a:ext cx="8915400" cy="5143500"/>
          </a:xfrm>
        </p:spPr>
        <p:txBody>
          <a:bodyPr/>
          <a:lstStyle/>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Erroneously assumed no further progress to be made</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Froze progress into creeds &amp; confessions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Creeds &amp; confessions = authority rather than Scripture </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Augustinian Amillennialism fossilized into RT</a:t>
            </a:r>
          </a:p>
          <a:p>
            <a:pPr marL="457200" indent="-457200" eaLnBrk="1" hangingPunct="1">
              <a:spcBef>
                <a:spcPts val="0"/>
              </a:spcBef>
              <a:spcAft>
                <a:spcPts val="600"/>
              </a:spcAft>
              <a:buClr>
                <a:srgbClr val="FF66FF"/>
              </a:buClr>
              <a:buFont typeface="+mj-lt"/>
              <a:buAutoNum type="alphaUcPeriod"/>
            </a:pPr>
            <a:r>
              <a:rPr lang="en-US" altLang="en-US" b="1" u="sng" dirty="0">
                <a:solidFill>
                  <a:schemeClr val="tx2"/>
                </a:solidFill>
                <a:effectLst>
                  <a:outerShdw blurRad="38100" dist="38100" dir="2700000" algn="tl">
                    <a:srgbClr val="000000">
                      <a:alpha val="43137"/>
                    </a:srgbClr>
                  </a:outerShdw>
                </a:effectLst>
              </a:rPr>
              <a:t>Allegorizing of biblical Eschatological texts is common</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ea typeface="+mn-ea"/>
                <a:cs typeface="+mn-cs"/>
              </a:rPr>
              <a:t>Zech. 14:4</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ea typeface="+mn-ea"/>
                <a:cs typeface="+mn-cs"/>
              </a:rPr>
              <a:t>Preterism</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ea typeface="+mn-ea"/>
                <a:cs typeface="+mn-cs"/>
              </a:rPr>
              <a:t>Rev. 20-22</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ea typeface="+mn-ea"/>
                <a:cs typeface="+mn-cs"/>
              </a:rPr>
              <a:t>Ezek. 40-48</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Not applying a literal hermeneutic to the whole Bible</a:t>
            </a:r>
          </a:p>
        </p:txBody>
      </p:sp>
      <p:pic>
        <p:nvPicPr>
          <p:cNvPr id="3" name="Picture 2"/>
          <p:cNvPicPr>
            <a:picLocks noChangeAspect="1"/>
          </p:cNvPicPr>
          <p:nvPr/>
        </p:nvPicPr>
        <p:blipFill>
          <a:blip r:embed="rId3"/>
          <a:stretch>
            <a:fillRect/>
          </a:stretch>
        </p:blipFill>
        <p:spPr>
          <a:xfrm>
            <a:off x="3914775" y="3886200"/>
            <a:ext cx="4848225" cy="1571625"/>
          </a:xfrm>
          <a:prstGeom prst="rect">
            <a:avLst/>
          </a:prstGeom>
        </p:spPr>
      </p:pic>
    </p:spTree>
    <p:extLst>
      <p:ext uri="{BB962C8B-B14F-4D97-AF65-F5344CB8AC3E}">
        <p14:creationId xmlns:p14="http://schemas.microsoft.com/office/powerpoint/2010/main" val="4021605711"/>
      </p:ext>
    </p:extLst>
  </p:cSld>
  <p:clrMapOvr>
    <a:masterClrMapping/>
  </p:clrMapOvr>
  <p:transition>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5334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VI. Reformed Theology Today</a:t>
            </a:r>
          </a:p>
        </p:txBody>
      </p:sp>
      <p:sp>
        <p:nvSpPr>
          <p:cNvPr id="17411" name="Rectangle 7"/>
          <p:cNvSpPr>
            <a:spLocks noGrp="1" noChangeArrowheads="1"/>
          </p:cNvSpPr>
          <p:nvPr>
            <p:ph type="body" idx="1"/>
          </p:nvPr>
        </p:nvSpPr>
        <p:spPr>
          <a:xfrm>
            <a:off x="114300" y="1028700"/>
            <a:ext cx="8915400" cy="5143500"/>
          </a:xfrm>
        </p:spPr>
        <p:txBody>
          <a:bodyPr/>
          <a:lstStyle/>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Erroneously assumed no further progress to be made</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Froze progress into creeds &amp; confessions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Creeds &amp; confessions = authority rather than Scripture </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Augustinian Amillennialism fossilized into RT</a:t>
            </a:r>
          </a:p>
          <a:p>
            <a:pPr marL="457200" indent="-457200" eaLnBrk="1" hangingPunct="1">
              <a:spcBef>
                <a:spcPts val="0"/>
              </a:spcBef>
              <a:spcAft>
                <a:spcPts val="600"/>
              </a:spcAft>
              <a:buClr>
                <a:srgbClr val="FF66FF"/>
              </a:buClr>
              <a:buFont typeface="+mj-lt"/>
              <a:buAutoNum type="alphaUcPeriod"/>
            </a:pPr>
            <a:r>
              <a:rPr lang="en-US" altLang="en-US" b="1" dirty="0">
                <a:solidFill>
                  <a:schemeClr val="tx2"/>
                </a:solidFill>
                <a:effectLst>
                  <a:outerShdw blurRad="38100" dist="38100" dir="2700000" algn="tl">
                    <a:srgbClr val="000000">
                      <a:alpha val="43137"/>
                    </a:srgbClr>
                  </a:outerShdw>
                </a:effectLst>
              </a:rPr>
              <a:t>Allegorizing of biblical Eschatological texts is common</a:t>
            </a:r>
          </a:p>
          <a:p>
            <a:pPr marL="914400" lvl="2" indent="-457200" eaLnBrk="1" hangingPunct="1">
              <a:spcBef>
                <a:spcPts val="0"/>
              </a:spcBef>
              <a:spcAft>
                <a:spcPts val="600"/>
              </a:spcAft>
              <a:buClr>
                <a:srgbClr val="92D050"/>
              </a:buClr>
            </a:pPr>
            <a:r>
              <a:rPr lang="en-US" altLang="en-US" sz="2800" b="1" u="sng" dirty="0">
                <a:solidFill>
                  <a:schemeClr val="tx2"/>
                </a:solidFill>
                <a:effectLst>
                  <a:outerShdw blurRad="38100" dist="38100" dir="2700000" algn="tl">
                    <a:srgbClr val="000000">
                      <a:alpha val="43137"/>
                    </a:srgbClr>
                  </a:outerShdw>
                </a:effectLst>
                <a:ea typeface="+mn-ea"/>
                <a:cs typeface="+mn-cs"/>
              </a:rPr>
              <a:t>Zech. 14:4</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ea typeface="+mn-ea"/>
                <a:cs typeface="+mn-cs"/>
              </a:rPr>
              <a:t>Preterism</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ea typeface="+mn-ea"/>
                <a:cs typeface="+mn-cs"/>
              </a:rPr>
              <a:t>Rev. 20-22</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ea typeface="+mn-ea"/>
                <a:cs typeface="+mn-cs"/>
              </a:rPr>
              <a:t>Ezek. 40-48</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Not applying a literal hermeneutic to the whole Bible</a:t>
            </a:r>
          </a:p>
        </p:txBody>
      </p:sp>
      <p:pic>
        <p:nvPicPr>
          <p:cNvPr id="3" name="Picture 2"/>
          <p:cNvPicPr>
            <a:picLocks noChangeAspect="1"/>
          </p:cNvPicPr>
          <p:nvPr/>
        </p:nvPicPr>
        <p:blipFill>
          <a:blip r:embed="rId3"/>
          <a:stretch>
            <a:fillRect/>
          </a:stretch>
        </p:blipFill>
        <p:spPr>
          <a:xfrm>
            <a:off x="3914775" y="3886200"/>
            <a:ext cx="4848225" cy="1571625"/>
          </a:xfrm>
          <a:prstGeom prst="rect">
            <a:avLst/>
          </a:prstGeom>
        </p:spPr>
      </p:pic>
    </p:spTree>
    <p:extLst>
      <p:ext uri="{BB962C8B-B14F-4D97-AF65-F5344CB8AC3E}">
        <p14:creationId xmlns:p14="http://schemas.microsoft.com/office/powerpoint/2010/main" val="3208456139"/>
      </p:ext>
    </p:extLst>
  </p:cSld>
  <p:clrMapOvr>
    <a:masterClrMapping/>
  </p:clrMapOvr>
  <p:transition>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9824" y="127730"/>
            <a:ext cx="8864352" cy="6602540"/>
          </a:xfrm>
          <a:prstGeom prst="rect">
            <a:avLst/>
          </a:prstGeom>
        </p:spPr>
      </p:pic>
      <p:sp>
        <p:nvSpPr>
          <p:cNvPr id="134147" name="Rectangle 1"/>
          <p:cNvSpPr>
            <a:spLocks noChangeArrowheads="1"/>
          </p:cNvSpPr>
          <p:nvPr/>
        </p:nvSpPr>
        <p:spPr bwMode="auto">
          <a:xfrm>
            <a:off x="342901" y="163516"/>
            <a:ext cx="8458199" cy="5509200"/>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Zechariah 14:4 (NASB)</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In that day His feet will stand on the Mount of Olives, which is in front of Jerusalem on the east; and the Mount of Olives will be split in its middle from east to west by a very large valley, so that half of the mountain will move toward the north and the other half toward the south.”</a:t>
            </a:r>
          </a:p>
          <a:p>
            <a:pPr algn="just">
              <a:spcBef>
                <a:spcPts val="600"/>
              </a:spcBef>
              <a:spcAft>
                <a:spcPts val="600"/>
              </a:spcAft>
            </a:pPr>
            <a:endParaRPr lang="en-US" altLang="en-US" sz="40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953552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8" name="Picture 7">
            <a:extLst>
              <a:ext uri="{FF2B5EF4-FFF2-40B4-BE49-F238E27FC236}">
                <a16:creationId xmlns:a16="http://schemas.microsoft.com/office/drawing/2014/main" id="{891BAAE5-4018-4A1D-9B64-526CDF0D6C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9" name="Picture 8">
            <a:extLst>
              <a:ext uri="{FF2B5EF4-FFF2-40B4-BE49-F238E27FC236}">
                <a16:creationId xmlns:a16="http://schemas.microsoft.com/office/drawing/2014/main" id="{60E9269C-2201-468B-AB3F-06D77C6BC9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913163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 y="1026378"/>
            <a:ext cx="9067800" cy="5755422"/>
          </a:xfrm>
          <a:prstGeom prst="rect">
            <a:avLst/>
          </a:prstGeom>
        </p:spPr>
        <p:txBody>
          <a:bodyPr wrap="square">
            <a:spAutoFit/>
          </a:bodyPr>
          <a:lstStyle/>
          <a:p>
            <a:pPr algn="just"/>
            <a:r>
              <a:rPr lang="en-US" sz="2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300" dirty="0">
                <a:effectLst>
                  <a:outerShdw blurRad="38100" dist="38100" dir="2700000" algn="tl">
                    <a:srgbClr val="000000">
                      <a:alpha val="43137"/>
                    </a:srgbClr>
                  </a:outerShdw>
                </a:effectLst>
                <a:latin typeface="Calibri" panose="020F0502020204030204" pitchFamily="34" charset="0"/>
              </a:rPr>
              <a:t>Let me give you a classic example of spiritualization taken from the writings of a theologian by the name of Loraine </a:t>
            </a:r>
            <a:r>
              <a:rPr lang="en-US" sz="2300" dirty="0" err="1">
                <a:effectLst>
                  <a:outerShdw blurRad="38100" dist="38100" dir="2700000" algn="tl">
                    <a:srgbClr val="000000">
                      <a:alpha val="43137"/>
                    </a:srgbClr>
                  </a:outerShdw>
                </a:effectLst>
                <a:latin typeface="Calibri" panose="020F0502020204030204" pitchFamily="34" charset="0"/>
              </a:rPr>
              <a:t>Boettner</a:t>
            </a:r>
            <a:r>
              <a:rPr lang="en-US" sz="2300" dirty="0">
                <a:effectLst>
                  <a:outerShdw blurRad="38100" dist="38100" dir="2700000" algn="tl">
                    <a:srgbClr val="000000">
                      <a:alpha val="43137"/>
                    </a:srgbClr>
                  </a:outerShdw>
                </a:effectLst>
                <a:latin typeface="Calibri" panose="020F0502020204030204" pitchFamily="34" charset="0"/>
              </a:rPr>
              <a:t>. It has to do with his interpretation of Zechariah 14:1-9. That passage says that in the end times Jerusalem will be surrounded by enemy forces and will be ready to fall to them when the Lord will suddenly return to the Mount of Olives. When His feet touch the Mount, it will split down the middle. The Lord will then speak a supernatural word that will instantly destroy all the enemy forces. And on that day, the Lord will become King over all the earth. In his commentary on this passage, </a:t>
            </a:r>
            <a:r>
              <a:rPr lang="en-US" sz="2300" dirty="0" err="1">
                <a:effectLst>
                  <a:outerShdw blurRad="38100" dist="38100" dir="2700000" algn="tl">
                    <a:srgbClr val="000000">
                      <a:alpha val="43137"/>
                    </a:srgbClr>
                  </a:outerShdw>
                </a:effectLst>
                <a:latin typeface="Calibri" panose="020F0502020204030204" pitchFamily="34" charset="0"/>
              </a:rPr>
              <a:t>Boettner</a:t>
            </a:r>
            <a:r>
              <a:rPr lang="en-US" sz="2300" dirty="0">
                <a:effectLst>
                  <a:outerShdw blurRad="38100" dist="38100" dir="2700000" algn="tl">
                    <a:srgbClr val="000000">
                      <a:alpha val="43137"/>
                    </a:srgbClr>
                  </a:outerShdw>
                </a:effectLst>
                <a:latin typeface="Calibri" panose="020F0502020204030204" pitchFamily="34" charset="0"/>
              </a:rPr>
              <a:t> completely spiritualized it.</a:t>
            </a:r>
            <a:r>
              <a:rPr lang="en-US" sz="2300" baseline="30000" dirty="0">
                <a:effectLst>
                  <a:outerShdw blurRad="38100" dist="38100" dir="2700000" algn="tl">
                    <a:srgbClr val="000000">
                      <a:alpha val="43137"/>
                    </a:srgbClr>
                  </a:outerShdw>
                </a:effectLst>
                <a:latin typeface="Calibri" panose="020F0502020204030204" pitchFamily="34" charset="0"/>
              </a:rPr>
              <a:t> </a:t>
            </a:r>
            <a:r>
              <a:rPr lang="en-US" sz="2300" b="1" u="sng" dirty="0">
                <a:solidFill>
                  <a:schemeClr val="tx2"/>
                </a:solidFill>
                <a:effectLst>
                  <a:outerShdw blurRad="38100" dist="38100" dir="2700000" algn="tl">
                    <a:srgbClr val="000000">
                      <a:alpha val="43137"/>
                    </a:srgbClr>
                  </a:outerShdw>
                </a:effectLst>
                <a:latin typeface="Calibri" panose="020F0502020204030204" pitchFamily="34" charset="0"/>
              </a:rPr>
              <a:t>He argued that the Mount of Olives stands for the human heart. The enemy forces symbolize the evil in this world that surrounds and attacks the heart. The Lord’s return represents what happens when a person accepts Jesus as Lord and Savior. Thus, when Jesus comes into a person’s heart, their heart (the Mount of Olives) splits in contrition, and all the evil influences in the person’s life are defeated, and Jesus becomes king of that person’s heart. </a:t>
            </a:r>
            <a:r>
              <a:rPr lang="en-US" sz="2300" dirty="0">
                <a:effectLst>
                  <a:outerShdw blurRad="38100" dist="38100" dir="2700000" algn="tl">
                    <a:srgbClr val="000000">
                      <a:alpha val="43137"/>
                    </a:srgbClr>
                  </a:outerShdw>
                </a:effectLst>
                <a:latin typeface="Calibri" panose="020F0502020204030204" pitchFamily="34" charset="0"/>
              </a:rPr>
              <a:t>That’s what I call an exercise in imagination!</a:t>
            </a:r>
            <a:r>
              <a:rPr lang="en-US" sz="2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3" name="Rectangle 2"/>
          <p:cNvSpPr/>
          <p:nvPr/>
        </p:nvSpPr>
        <p:spPr>
          <a:xfrm>
            <a:off x="1519238" y="58103"/>
            <a:ext cx="6105525" cy="954107"/>
          </a:xfrm>
          <a:prstGeom prst="rect">
            <a:avLst/>
          </a:prstGeom>
        </p:spPr>
        <p:txBody>
          <a:bodyPr wrap="square">
            <a:spAutoFit/>
          </a:bodyPr>
          <a:lstStyle/>
          <a:p>
            <a:pPr algn="ctr"/>
            <a:r>
              <a:rPr lang="en-US" sz="28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David Reagan</a:t>
            </a:r>
          </a:p>
          <a:p>
            <a:pPr lvl="0" algn="ctr"/>
            <a:r>
              <a:rPr lang="en-US" sz="1400" dirty="0">
                <a:solidFill>
                  <a:srgbClr val="FFFFFF"/>
                </a:solidFill>
                <a:effectLst>
                  <a:outerShdw blurRad="38100" dist="38100" dir="2700000" algn="tl">
                    <a:srgbClr val="000000">
                      <a:alpha val="43137"/>
                    </a:srgbClr>
                  </a:outerShdw>
                </a:effectLst>
                <a:latin typeface="Calibri" panose="020F0502020204030204" pitchFamily="34" charset="0"/>
              </a:rPr>
              <a:t>“The Beginning and the Ending,” online: </a:t>
            </a:r>
            <a:r>
              <a:rPr lang="en-US" sz="1400" u="sng" dirty="0">
                <a:solidFill>
                  <a:srgbClr val="FFFFFF"/>
                </a:solidFill>
                <a:effectLst>
                  <a:outerShdw blurRad="38100" dist="38100" dir="2700000" algn="tl">
                    <a:srgbClr val="000000">
                      <a:alpha val="43137"/>
                    </a:srgbClr>
                  </a:outerShdw>
                </a:effectLst>
                <a:latin typeface="Calibri" panose="020F0502020204030204" pitchFamily="34" charset="0"/>
              </a:rPr>
              <a:t>http://christinprophecy.org/articles/the-beginning-and-the-ending/</a:t>
            </a:r>
            <a:r>
              <a:rPr lang="en-US" sz="1400" dirty="0">
                <a:solidFill>
                  <a:srgbClr val="FFFFFF"/>
                </a:solidFill>
                <a:effectLst>
                  <a:outerShdw blurRad="38100" dist="38100" dir="2700000" algn="tl">
                    <a:srgbClr val="000000">
                      <a:alpha val="43137"/>
                    </a:srgbClr>
                  </a:outerShdw>
                </a:effectLst>
                <a:latin typeface="Calibri" panose="020F0502020204030204" pitchFamily="34" charset="0"/>
              </a:rPr>
              <a:t>, accessed 19 April 2017, 1.</a:t>
            </a:r>
            <a:endParaRPr lang="en-US" sz="28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endParaRPr>
          </a:p>
        </p:txBody>
      </p:sp>
    </p:spTree>
    <p:extLst>
      <p:ext uri="{BB962C8B-B14F-4D97-AF65-F5344CB8AC3E}">
        <p14:creationId xmlns:p14="http://schemas.microsoft.com/office/powerpoint/2010/main" val="36113872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5334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VI. Reformed Theology Today</a:t>
            </a:r>
          </a:p>
        </p:txBody>
      </p:sp>
      <p:sp>
        <p:nvSpPr>
          <p:cNvPr id="17411" name="Rectangle 7"/>
          <p:cNvSpPr>
            <a:spLocks noGrp="1" noChangeArrowheads="1"/>
          </p:cNvSpPr>
          <p:nvPr>
            <p:ph type="body" idx="1"/>
          </p:nvPr>
        </p:nvSpPr>
        <p:spPr>
          <a:xfrm>
            <a:off x="114300" y="1028700"/>
            <a:ext cx="8915400" cy="5143500"/>
          </a:xfrm>
        </p:spPr>
        <p:txBody>
          <a:bodyPr/>
          <a:lstStyle/>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Erroneously assumed no further progress to be made</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Froze progress into creeds &amp; confessions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Creeds &amp; confessions = authority rather than Scripture </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Augustinian Amillennialism fossilized into RT</a:t>
            </a:r>
          </a:p>
          <a:p>
            <a:pPr marL="457200" indent="-457200" eaLnBrk="1" hangingPunct="1">
              <a:spcBef>
                <a:spcPts val="0"/>
              </a:spcBef>
              <a:spcAft>
                <a:spcPts val="600"/>
              </a:spcAft>
              <a:buClr>
                <a:srgbClr val="FF66FF"/>
              </a:buClr>
              <a:buFont typeface="+mj-lt"/>
              <a:buAutoNum type="alphaUcPeriod"/>
            </a:pPr>
            <a:r>
              <a:rPr lang="en-US" altLang="en-US" b="1" dirty="0">
                <a:solidFill>
                  <a:schemeClr val="tx2"/>
                </a:solidFill>
                <a:effectLst>
                  <a:outerShdw blurRad="38100" dist="38100" dir="2700000" algn="tl">
                    <a:srgbClr val="000000">
                      <a:alpha val="43137"/>
                    </a:srgbClr>
                  </a:outerShdw>
                </a:effectLst>
              </a:rPr>
              <a:t>Allegorizing of biblical Eschatological texts is common</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ea typeface="+mn-ea"/>
                <a:cs typeface="+mn-cs"/>
              </a:rPr>
              <a:t>Zech. 14:4</a:t>
            </a:r>
          </a:p>
          <a:p>
            <a:pPr marL="914400" lvl="2" indent="-457200" eaLnBrk="1" hangingPunct="1">
              <a:spcBef>
                <a:spcPts val="0"/>
              </a:spcBef>
              <a:spcAft>
                <a:spcPts val="600"/>
              </a:spcAft>
              <a:buClr>
                <a:srgbClr val="92D050"/>
              </a:buClr>
            </a:pPr>
            <a:r>
              <a:rPr lang="en-US" altLang="en-US" sz="2800" b="1" u="sng" dirty="0">
                <a:solidFill>
                  <a:schemeClr val="tx2"/>
                </a:solidFill>
                <a:effectLst>
                  <a:outerShdw blurRad="38100" dist="38100" dir="2700000" algn="tl">
                    <a:srgbClr val="000000">
                      <a:alpha val="43137"/>
                    </a:srgbClr>
                  </a:outerShdw>
                </a:effectLst>
                <a:ea typeface="+mn-ea"/>
                <a:cs typeface="+mn-cs"/>
              </a:rPr>
              <a:t>Preterism</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ea typeface="+mn-ea"/>
                <a:cs typeface="+mn-cs"/>
              </a:rPr>
              <a:t>Rev. 20-22</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ea typeface="+mn-ea"/>
                <a:cs typeface="+mn-cs"/>
              </a:rPr>
              <a:t>Ezek. 40-48</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Not applying a literal hermeneutic to the whole Bible</a:t>
            </a:r>
          </a:p>
        </p:txBody>
      </p:sp>
      <p:pic>
        <p:nvPicPr>
          <p:cNvPr id="3" name="Picture 2"/>
          <p:cNvPicPr>
            <a:picLocks noChangeAspect="1"/>
          </p:cNvPicPr>
          <p:nvPr/>
        </p:nvPicPr>
        <p:blipFill>
          <a:blip r:embed="rId3"/>
          <a:stretch>
            <a:fillRect/>
          </a:stretch>
        </p:blipFill>
        <p:spPr>
          <a:xfrm>
            <a:off x="3914775" y="3886200"/>
            <a:ext cx="4848225" cy="1571625"/>
          </a:xfrm>
          <a:prstGeom prst="rect">
            <a:avLst/>
          </a:prstGeom>
        </p:spPr>
      </p:pic>
    </p:spTree>
    <p:extLst>
      <p:ext uri="{BB962C8B-B14F-4D97-AF65-F5344CB8AC3E}">
        <p14:creationId xmlns:p14="http://schemas.microsoft.com/office/powerpoint/2010/main" val="2646164217"/>
      </p:ext>
    </p:extLst>
  </p:cSld>
  <p:clrMapOvr>
    <a:masterClrMapping/>
  </p:clrMapOvr>
  <p:transition>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609600"/>
          </a:xfrm>
        </p:spPr>
        <p:txBody>
          <a:bodyPr/>
          <a:lstStyle/>
          <a:p>
            <a:pPr algn="ctr">
              <a:defRPr/>
            </a:pPr>
            <a:r>
              <a:rPr lang="en-US" sz="4000" b="0" dirty="0">
                <a:solidFill>
                  <a:srgbClr val="00FFFF"/>
                </a:solidFill>
                <a:effectLst>
                  <a:outerShdw blurRad="38100" dist="38100" dir="2700000" algn="tl">
                    <a:srgbClr val="000000">
                      <a:alpha val="43137"/>
                    </a:srgbClr>
                  </a:outerShdw>
                </a:effectLst>
              </a:rPr>
              <a:t>Preterism Advocates</a:t>
            </a:r>
          </a:p>
        </p:txBody>
      </p:sp>
      <p:sp>
        <p:nvSpPr>
          <p:cNvPr id="3" name="Content Placeholder 2"/>
          <p:cNvSpPr>
            <a:spLocks noGrp="1"/>
          </p:cNvSpPr>
          <p:nvPr>
            <p:ph idx="1"/>
          </p:nvPr>
        </p:nvSpPr>
        <p:spPr>
          <a:xfrm>
            <a:off x="457200" y="1143000"/>
            <a:ext cx="5486400" cy="5334000"/>
          </a:xfrm>
        </p:spPr>
        <p:txBody>
          <a:bodyPr/>
          <a:lstStyle/>
          <a:p>
            <a:pPr marL="0" indent="0">
              <a:spcBef>
                <a:spcPts val="0"/>
              </a:spcBef>
              <a:spcAft>
                <a:spcPts val="1200"/>
              </a:spcAft>
              <a:buNone/>
              <a:defRPr/>
            </a:pPr>
            <a:r>
              <a:rPr lang="en-US" sz="3200" dirty="0">
                <a:effectLst>
                  <a:outerShdw blurRad="38100" dist="38100" dir="2700000" algn="tl">
                    <a:srgbClr val="000000">
                      <a:alpha val="43137"/>
                    </a:srgbClr>
                  </a:outerShdw>
                </a:effectLst>
              </a:rPr>
              <a:t>Recent Preterist Commentators</a:t>
            </a:r>
          </a:p>
          <a:p>
            <a:pPr marL="461963" lvl="1" indent="-461963">
              <a:spcBef>
                <a:spcPts val="0"/>
              </a:spcBef>
              <a:spcAft>
                <a:spcPts val="1200"/>
              </a:spcAft>
              <a:buClr>
                <a:srgbClr val="00FFFF"/>
              </a:buClr>
              <a:buFont typeface="Arial" panose="020B0604020202020204" pitchFamily="34" charset="0"/>
              <a:buChar char="•"/>
              <a:defRPr/>
            </a:pPr>
            <a:r>
              <a:rPr lang="en-US" sz="3200" dirty="0">
                <a:effectLst>
                  <a:outerShdw blurRad="38100" dist="38100" dir="2700000" algn="tl">
                    <a:srgbClr val="000000">
                      <a:alpha val="43137"/>
                    </a:srgbClr>
                  </a:outerShdw>
                </a:effectLst>
              </a:rPr>
              <a:t>R.C. Sproul</a:t>
            </a:r>
          </a:p>
          <a:p>
            <a:pPr marL="461963" lvl="1" indent="-461963">
              <a:spcBef>
                <a:spcPts val="0"/>
              </a:spcBef>
              <a:spcAft>
                <a:spcPts val="1200"/>
              </a:spcAft>
              <a:buClr>
                <a:srgbClr val="00FFFF"/>
              </a:buClr>
              <a:buFont typeface="Arial" panose="020B0604020202020204" pitchFamily="34" charset="0"/>
              <a:buChar char="•"/>
              <a:defRPr/>
            </a:pPr>
            <a:r>
              <a:rPr lang="en-US" sz="3200" dirty="0">
                <a:effectLst>
                  <a:outerShdw blurRad="38100" dist="38100" dir="2700000" algn="tl">
                    <a:srgbClr val="000000">
                      <a:alpha val="43137"/>
                    </a:srgbClr>
                  </a:outerShdw>
                </a:effectLst>
              </a:rPr>
              <a:t>N.T. Wright</a:t>
            </a:r>
          </a:p>
          <a:p>
            <a:pPr marL="461963" lvl="1" indent="-461963">
              <a:spcBef>
                <a:spcPts val="0"/>
              </a:spcBef>
              <a:spcAft>
                <a:spcPts val="1200"/>
              </a:spcAft>
              <a:buClr>
                <a:srgbClr val="00FFFF"/>
              </a:buClr>
              <a:buFont typeface="Arial" panose="020B0604020202020204" pitchFamily="34" charset="0"/>
              <a:buChar char="•"/>
              <a:defRPr/>
            </a:pPr>
            <a:r>
              <a:rPr lang="en-US" sz="3200" dirty="0">
                <a:effectLst>
                  <a:outerShdw blurRad="38100" dist="38100" dir="2700000" algn="tl">
                    <a:srgbClr val="000000">
                      <a:alpha val="43137"/>
                    </a:srgbClr>
                  </a:outerShdw>
                </a:effectLst>
              </a:rPr>
              <a:t>Scott Hahn</a:t>
            </a:r>
          </a:p>
          <a:p>
            <a:pPr marL="461963" lvl="1" indent="-461963">
              <a:spcBef>
                <a:spcPts val="0"/>
              </a:spcBef>
              <a:spcAft>
                <a:spcPts val="1200"/>
              </a:spcAft>
              <a:buClr>
                <a:srgbClr val="00FFFF"/>
              </a:buClr>
              <a:buFont typeface="Arial" panose="020B0604020202020204" pitchFamily="34" charset="0"/>
              <a:buChar char="•"/>
              <a:defRPr/>
            </a:pPr>
            <a:r>
              <a:rPr lang="en-US" sz="3200" dirty="0">
                <a:effectLst>
                  <a:outerShdw blurRad="38100" dist="38100" dir="2700000" algn="tl">
                    <a:srgbClr val="000000">
                      <a:alpha val="43137"/>
                    </a:srgbClr>
                  </a:outerShdw>
                </a:effectLst>
              </a:rPr>
              <a:t>J. </a:t>
            </a:r>
            <a:r>
              <a:rPr lang="en-US" sz="3200" dirty="0" err="1">
                <a:effectLst>
                  <a:outerShdw blurRad="38100" dist="38100" dir="2700000" algn="tl">
                    <a:srgbClr val="000000">
                      <a:alpha val="43137"/>
                    </a:srgbClr>
                  </a:outerShdw>
                </a:effectLst>
              </a:rPr>
              <a:t>Massyngbaerde</a:t>
            </a:r>
            <a:r>
              <a:rPr lang="en-US" sz="3200" dirty="0">
                <a:effectLst>
                  <a:outerShdw blurRad="38100" dist="38100" dir="2700000" algn="tl">
                    <a:srgbClr val="000000">
                      <a:alpha val="43137"/>
                    </a:srgbClr>
                  </a:outerShdw>
                </a:effectLst>
              </a:rPr>
              <a:t> Ford</a:t>
            </a:r>
          </a:p>
          <a:p>
            <a:pPr marL="461963" lvl="1" indent="-461963">
              <a:spcBef>
                <a:spcPts val="0"/>
              </a:spcBef>
              <a:spcAft>
                <a:spcPts val="1200"/>
              </a:spcAft>
              <a:buClr>
                <a:srgbClr val="00FFFF"/>
              </a:buClr>
              <a:buFont typeface="Arial" panose="020B0604020202020204" pitchFamily="34" charset="0"/>
              <a:buChar char="•"/>
              <a:defRPr/>
            </a:pPr>
            <a:r>
              <a:rPr lang="en-US" sz="3200" dirty="0">
                <a:effectLst>
                  <a:outerShdw blurRad="38100" dist="38100" dir="2700000" algn="tl">
                    <a:srgbClr val="000000">
                      <a:alpha val="43137"/>
                    </a:srgbClr>
                  </a:outerShdw>
                </a:effectLst>
              </a:rPr>
              <a:t>David Chilton</a:t>
            </a:r>
          </a:p>
          <a:p>
            <a:pPr marL="461963" lvl="1" indent="-461963">
              <a:spcBef>
                <a:spcPts val="0"/>
              </a:spcBef>
              <a:spcAft>
                <a:spcPts val="1200"/>
              </a:spcAft>
              <a:buClr>
                <a:srgbClr val="00FFFF"/>
              </a:buClr>
              <a:buFont typeface="Arial" panose="020B0604020202020204" pitchFamily="34" charset="0"/>
              <a:buChar char="•"/>
              <a:defRPr/>
            </a:pPr>
            <a:r>
              <a:rPr lang="en-US" sz="3200" dirty="0">
                <a:effectLst>
                  <a:outerShdw blurRad="38100" dist="38100" dir="2700000" algn="tl">
                    <a:srgbClr val="000000">
                      <a:alpha val="43137"/>
                    </a:srgbClr>
                  </a:outerShdw>
                </a:effectLst>
              </a:rPr>
              <a:t>Hank Hanegraaff</a:t>
            </a:r>
          </a:p>
          <a:p>
            <a:pPr marL="461963" lvl="1" indent="-461963">
              <a:spcBef>
                <a:spcPts val="0"/>
              </a:spcBef>
              <a:spcAft>
                <a:spcPts val="1200"/>
              </a:spcAft>
              <a:buClr>
                <a:srgbClr val="00FFFF"/>
              </a:buClr>
              <a:buFont typeface="Arial" panose="020B0604020202020204" pitchFamily="34" charset="0"/>
              <a:buChar char="•"/>
              <a:defRPr/>
            </a:pPr>
            <a:r>
              <a:rPr lang="en-US" sz="3200" dirty="0">
                <a:effectLst>
                  <a:outerShdw blurRad="38100" dist="38100" dir="2700000" algn="tl">
                    <a:srgbClr val="000000">
                      <a:alpha val="43137"/>
                    </a:srgbClr>
                  </a:outerShdw>
                </a:effectLst>
              </a:rPr>
              <a:t>Kenneth Gentry</a:t>
            </a:r>
          </a:p>
        </p:txBody>
      </p:sp>
      <p:pic>
        <p:nvPicPr>
          <p:cNvPr id="2048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1752600"/>
            <a:ext cx="551793" cy="640080"/>
          </a:xfrm>
          <a:prstGeom prst="rect">
            <a:avLst/>
          </a:prstGeom>
          <a:noFill/>
          <a:ln w="9525">
            <a:noFill/>
            <a:miter lim="800000"/>
            <a:headEnd/>
            <a:tailEnd/>
          </a:ln>
        </p:spPr>
      </p:pic>
      <p:pic>
        <p:nvPicPr>
          <p:cNvPr id="4" name="Picture 3"/>
          <p:cNvPicPr>
            <a:picLocks noChangeAspect="1"/>
          </p:cNvPicPr>
          <p:nvPr/>
        </p:nvPicPr>
        <p:blipFill>
          <a:blip r:embed="rId3"/>
          <a:stretch>
            <a:fillRect/>
          </a:stretch>
        </p:blipFill>
        <p:spPr>
          <a:xfrm>
            <a:off x="4057576" y="2392680"/>
            <a:ext cx="551793" cy="640080"/>
          </a:xfrm>
          <a:prstGeom prst="rect">
            <a:avLst/>
          </a:prstGeom>
        </p:spPr>
      </p:pic>
      <p:pic>
        <p:nvPicPr>
          <p:cNvPr id="5" name="Picture 4"/>
          <p:cNvPicPr>
            <a:picLocks noChangeAspect="1"/>
          </p:cNvPicPr>
          <p:nvPr/>
        </p:nvPicPr>
        <p:blipFill>
          <a:blip r:embed="rId4"/>
          <a:stretch>
            <a:fillRect/>
          </a:stretch>
        </p:blipFill>
        <p:spPr>
          <a:xfrm>
            <a:off x="4876800" y="3032760"/>
            <a:ext cx="542322" cy="640080"/>
          </a:xfrm>
          <a:prstGeom prst="rect">
            <a:avLst/>
          </a:prstGeom>
        </p:spPr>
      </p:pic>
      <p:pic>
        <p:nvPicPr>
          <p:cNvPr id="6" name="Picture 5"/>
          <p:cNvPicPr>
            <a:picLocks noChangeAspect="1"/>
          </p:cNvPicPr>
          <p:nvPr/>
        </p:nvPicPr>
        <p:blipFill>
          <a:blip r:embed="rId5"/>
          <a:stretch>
            <a:fillRect/>
          </a:stretch>
        </p:blipFill>
        <p:spPr>
          <a:xfrm>
            <a:off x="5663517" y="3673552"/>
            <a:ext cx="542322" cy="640080"/>
          </a:xfrm>
          <a:prstGeom prst="rect">
            <a:avLst/>
          </a:prstGeom>
        </p:spPr>
      </p:pic>
      <p:pic>
        <p:nvPicPr>
          <p:cNvPr id="7" name="Picture 6"/>
          <p:cNvPicPr>
            <a:picLocks noChangeAspect="1"/>
          </p:cNvPicPr>
          <p:nvPr/>
        </p:nvPicPr>
        <p:blipFill>
          <a:blip r:embed="rId6"/>
          <a:stretch>
            <a:fillRect/>
          </a:stretch>
        </p:blipFill>
        <p:spPr>
          <a:xfrm>
            <a:off x="6353879" y="4313632"/>
            <a:ext cx="542322" cy="640080"/>
          </a:xfrm>
          <a:prstGeom prst="rect">
            <a:avLst/>
          </a:prstGeom>
        </p:spPr>
      </p:pic>
      <p:pic>
        <p:nvPicPr>
          <p:cNvPr id="8" name="Picture 7"/>
          <p:cNvPicPr>
            <a:picLocks noChangeAspect="1"/>
          </p:cNvPicPr>
          <p:nvPr/>
        </p:nvPicPr>
        <p:blipFill>
          <a:blip r:embed="rId7"/>
          <a:stretch>
            <a:fillRect/>
          </a:stretch>
        </p:blipFill>
        <p:spPr>
          <a:xfrm>
            <a:off x="7044241" y="4953712"/>
            <a:ext cx="528685" cy="640080"/>
          </a:xfrm>
          <a:prstGeom prst="rect">
            <a:avLst/>
          </a:prstGeom>
        </p:spPr>
      </p:pic>
      <p:pic>
        <p:nvPicPr>
          <p:cNvPr id="9" name="Picture 8"/>
          <p:cNvPicPr>
            <a:picLocks noChangeAspect="1"/>
          </p:cNvPicPr>
          <p:nvPr/>
        </p:nvPicPr>
        <p:blipFill>
          <a:blip r:embed="rId8"/>
          <a:stretch>
            <a:fillRect/>
          </a:stretch>
        </p:blipFill>
        <p:spPr>
          <a:xfrm>
            <a:off x="7754437" y="5593792"/>
            <a:ext cx="566443" cy="640080"/>
          </a:xfrm>
          <a:prstGeom prst="rect">
            <a:avLst/>
          </a:prstGeom>
        </p:spPr>
      </p:pic>
    </p:spTree>
    <p:extLst>
      <p:ext uri="{BB962C8B-B14F-4D97-AF65-F5344CB8AC3E}">
        <p14:creationId xmlns:p14="http://schemas.microsoft.com/office/powerpoint/2010/main" val="31783342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D5E132-44B6-4BA0-AB21-7131C07B5103}"/>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129276097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200150" y="228600"/>
            <a:ext cx="6743700" cy="762000"/>
          </a:xfrm>
        </p:spPr>
        <p:txBody>
          <a:bodyPr/>
          <a:lstStyle/>
          <a:p>
            <a:pPr algn="ctr" eaLnBrk="1" hangingPunct="1">
              <a:spcBef>
                <a:spcPct val="20000"/>
              </a:spcBef>
              <a:buClr>
                <a:schemeClr val="tx2"/>
              </a:buClr>
              <a:buSzPct val="75000"/>
            </a:pPr>
            <a:r>
              <a:rPr lang="en-US" altLang="en-US" sz="4000" b="0" dirty="0">
                <a:solidFill>
                  <a:srgbClr val="00FFFF"/>
                </a:solidFill>
                <a:effectLst>
                  <a:outerShdw blurRad="38100" dist="38100" dir="2700000" algn="tl">
                    <a:srgbClr val="000000">
                      <a:alpha val="43137"/>
                    </a:srgbClr>
                  </a:outerShdw>
                </a:effectLst>
              </a:rPr>
              <a:t>GLOBAL EVENTS YET TO OCCUR</a:t>
            </a:r>
          </a:p>
        </p:txBody>
      </p:sp>
      <p:sp>
        <p:nvSpPr>
          <p:cNvPr id="21507" name="Rectangle 3"/>
          <p:cNvSpPr>
            <a:spLocks noGrp="1" noChangeArrowheads="1"/>
          </p:cNvSpPr>
          <p:nvPr>
            <p:ph type="body" idx="1"/>
          </p:nvPr>
        </p:nvSpPr>
        <p:spPr>
          <a:xfrm>
            <a:off x="677636" y="1143000"/>
            <a:ext cx="7788728" cy="3352800"/>
          </a:xfrm>
        </p:spPr>
        <p:txBody>
          <a:bodyPr/>
          <a:lstStyle/>
          <a:p>
            <a:pPr marL="569913" indent="-569913" algn="just">
              <a:spcBef>
                <a:spcPts val="0"/>
              </a:spcBef>
              <a:spcAft>
                <a:spcPts val="2400"/>
              </a:spcAft>
              <a:buClr>
                <a:srgbClr val="66FFFF"/>
              </a:buClr>
              <a:defRPr/>
            </a:pPr>
            <a:r>
              <a:rPr lang="en-US" altLang="en-US" dirty="0">
                <a:effectLst>
                  <a:outerShdw blurRad="38100" dist="38100" dir="2700000" algn="tl">
                    <a:srgbClr val="000000">
                      <a:alpha val="43137"/>
                    </a:srgbClr>
                  </a:outerShdw>
                </a:effectLst>
                <a:sym typeface="MS Reference 2" pitchFamily="2" charset="2"/>
              </a:rPr>
              <a:t>World population destroyed (Rev. 6:8; 9:15)</a:t>
            </a:r>
          </a:p>
          <a:p>
            <a:pPr marL="569913" indent="-569913" algn="just">
              <a:spcBef>
                <a:spcPts val="0"/>
              </a:spcBef>
              <a:spcAft>
                <a:spcPts val="2400"/>
              </a:spcAft>
              <a:buClr>
                <a:srgbClr val="66FFFF"/>
              </a:buClr>
              <a:defRPr/>
            </a:pPr>
            <a:r>
              <a:rPr lang="en-US" altLang="en-US" dirty="0">
                <a:effectLst>
                  <a:outerShdw blurRad="38100" dist="38100" dir="2700000" algn="tl">
                    <a:srgbClr val="000000">
                      <a:alpha val="43137"/>
                    </a:srgbClr>
                  </a:outerShdw>
                </a:effectLst>
                <a:sym typeface="MS Reference 2" pitchFamily="2" charset="2"/>
              </a:rPr>
              <a:t>Sea turns to blood (Rev. 16:3)</a:t>
            </a:r>
          </a:p>
          <a:p>
            <a:pPr marL="569913" indent="-569913" algn="just">
              <a:spcBef>
                <a:spcPts val="0"/>
              </a:spcBef>
              <a:spcAft>
                <a:spcPts val="2400"/>
              </a:spcAft>
              <a:buClr>
                <a:srgbClr val="66FFFF"/>
              </a:buClr>
              <a:defRPr/>
            </a:pPr>
            <a:r>
              <a:rPr lang="en-US" altLang="en-US" dirty="0">
                <a:effectLst>
                  <a:outerShdw blurRad="38100" dist="38100" dir="2700000" algn="tl">
                    <a:srgbClr val="000000">
                      <a:alpha val="43137"/>
                    </a:srgbClr>
                  </a:outerShdw>
                </a:effectLst>
                <a:sym typeface="MS Reference 2" pitchFamily="2" charset="2"/>
              </a:rPr>
              <a:t>Greatest Earthquake in history (Rev. 16:18)</a:t>
            </a:r>
          </a:p>
          <a:p>
            <a:pPr marL="569913" indent="-569913" algn="just">
              <a:spcBef>
                <a:spcPts val="0"/>
              </a:spcBef>
              <a:spcAft>
                <a:spcPts val="2400"/>
              </a:spcAft>
              <a:buClr>
                <a:srgbClr val="66FFFF"/>
              </a:buClr>
              <a:defRPr/>
            </a:pPr>
            <a:r>
              <a:rPr lang="en-US" altLang="en-US" dirty="0">
                <a:effectLst>
                  <a:outerShdw blurRad="38100" dist="38100" dir="2700000" algn="tl">
                    <a:srgbClr val="000000">
                      <a:alpha val="43137"/>
                    </a:srgbClr>
                  </a:outerShdw>
                </a:effectLst>
                <a:sym typeface="MS Reference 2" pitchFamily="2" charset="2"/>
              </a:rPr>
              <a:t>The great city that reigns over the entire earth (Rev. 17:18)</a:t>
            </a:r>
            <a:endParaRPr lang="en-US"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34830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71700" y="1601212"/>
            <a:ext cx="6743700" cy="3046988"/>
          </a:xfrm>
          <a:prstGeom prst="rect">
            <a:avLst/>
          </a:prstGeom>
        </p:spPr>
        <p:txBody>
          <a:bodyPr wrap="square">
            <a:spAutoFit/>
          </a:bodyPr>
          <a:lstStyle/>
          <a:p>
            <a:pPr marL="0" indent="0" algn="just" eaLnBrk="1" hangingPunct="1">
              <a:buFontTx/>
              <a:buNone/>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preterist view does understand Revelation’s prophecies as strongly reflecting actual historical events in John’s near future, though they are set in apocalyptic drama and clothed in poetic hyperbole.”</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752600"/>
            <a:ext cx="1828800" cy="2757710"/>
          </a:xfrm>
          <a:prstGeom prst="rect">
            <a:avLst/>
          </a:prstGeom>
        </p:spPr>
      </p:pic>
      <p:sp>
        <p:nvSpPr>
          <p:cNvPr id="6" name="Rectangle 3"/>
          <p:cNvSpPr txBox="1">
            <a:spLocks noChangeArrowheads="1"/>
          </p:cNvSpPr>
          <p:nvPr/>
        </p:nvSpPr>
        <p:spPr bwMode="auto">
          <a:xfrm>
            <a:off x="2171700" y="228600"/>
            <a:ext cx="48006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FontTx/>
              <a:buNone/>
            </a:pPr>
            <a:r>
              <a:rPr lang="en-US" altLang="en-US" dirty="0">
                <a:solidFill>
                  <a:srgbClr val="00FFFF"/>
                </a:solidFill>
                <a:effectLst>
                  <a:outerShdw blurRad="38100" dist="38100" dir="2700000" algn="tl">
                    <a:srgbClr val="000000">
                      <a:alpha val="43137"/>
                    </a:srgbClr>
                  </a:outerShdw>
                </a:effectLst>
                <a:ea typeface="+mj-ea"/>
                <a:cs typeface="+mj-cs"/>
              </a:rPr>
              <a:t>Kenneth Gentry</a:t>
            </a:r>
          </a:p>
          <a:p>
            <a:pPr marL="0" indent="0" algn="ctr" eaLnBrk="1" hangingPunct="1">
              <a:buFontTx/>
              <a:buNone/>
            </a:pPr>
            <a:r>
              <a:rPr lang="en-US" altLang="en-US" sz="1800" i="1" kern="0" dirty="0">
                <a:effectLst>
                  <a:outerShdw blurRad="38100" dist="38100" dir="2700000" algn="tl">
                    <a:srgbClr val="000000">
                      <a:alpha val="43137"/>
                    </a:srgbClr>
                  </a:outerShdw>
                </a:effectLst>
              </a:rPr>
              <a:t>Four Views of Revelation, </a:t>
            </a:r>
            <a:r>
              <a:rPr lang="en-US" altLang="en-US" sz="1800" kern="0" dirty="0">
                <a:effectLst>
                  <a:outerShdw blurRad="38100" dist="38100" dir="2700000" algn="tl">
                    <a:srgbClr val="000000">
                      <a:alpha val="43137"/>
                    </a:srgbClr>
                  </a:outerShdw>
                </a:effectLst>
              </a:rPr>
              <a:t>p. 38.</a:t>
            </a:r>
          </a:p>
        </p:txBody>
      </p:sp>
    </p:spTree>
    <p:extLst>
      <p:ext uri="{BB962C8B-B14F-4D97-AF65-F5344CB8AC3E}">
        <p14:creationId xmlns:p14="http://schemas.microsoft.com/office/powerpoint/2010/main" val="42730581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1638300" y="228600"/>
            <a:ext cx="5867400" cy="1066800"/>
          </a:xfrm>
        </p:spPr>
        <p:txBody>
          <a:bodyPr anchor="t"/>
          <a:lstStyle/>
          <a:p>
            <a:pPr marL="0" indent="0" algn="ctr" eaLnBrk="1" hangingPunct="1">
              <a:buFontTx/>
              <a:buNone/>
            </a:pPr>
            <a:r>
              <a:rPr lang="en-US" sz="3200" kern="1200" dirty="0">
                <a:solidFill>
                  <a:srgbClr val="00FFFF"/>
                </a:solidFill>
                <a:effectLst>
                  <a:outerShdw blurRad="38100" dist="38100" dir="2700000" algn="tl">
                    <a:srgbClr val="000000">
                      <a:alpha val="43137"/>
                    </a:srgbClr>
                  </a:outerShdw>
                </a:effectLst>
                <a:ea typeface="+mj-ea"/>
                <a:cs typeface="+mj-cs"/>
              </a:rPr>
              <a:t>Sproul</a:t>
            </a:r>
          </a:p>
          <a:p>
            <a:pPr marL="0" indent="0" algn="ctr" eaLnBrk="1" hangingPunct="1">
              <a:buFontTx/>
              <a:buNone/>
            </a:pPr>
            <a:r>
              <a:rPr lang="en-US" sz="1800" i="1" dirty="0">
                <a:effectLst>
                  <a:outerShdw blurRad="38100" dist="38100" dir="2700000" algn="tl">
                    <a:srgbClr val="000000">
                      <a:alpha val="43137"/>
                    </a:srgbClr>
                  </a:outerShdw>
                </a:effectLst>
              </a:rPr>
              <a:t>The Last Days According to Jesus, 45. </a:t>
            </a:r>
            <a:endParaRPr lang="en-US" altLang="en-US" sz="1800" i="1" dirty="0">
              <a:effectLst>
                <a:outerShdw blurRad="38100" dist="38100" dir="2700000" algn="tl">
                  <a:srgbClr val="000000">
                    <a:alpha val="43137"/>
                  </a:srgbClr>
                </a:outerShdw>
              </a:effectLst>
            </a:endParaRPr>
          </a:p>
        </p:txBody>
      </p:sp>
      <p:sp>
        <p:nvSpPr>
          <p:cNvPr id="4" name="Rectangle 3"/>
          <p:cNvSpPr/>
          <p:nvPr/>
        </p:nvSpPr>
        <p:spPr>
          <a:xfrm>
            <a:off x="2514600" y="1601212"/>
            <a:ext cx="6477000" cy="3046988"/>
          </a:xfrm>
          <a:prstGeom prst="rect">
            <a:avLst/>
          </a:prstGeom>
        </p:spPr>
        <p:txBody>
          <a:bodyPr wrap="square">
            <a:spAutoFit/>
          </a:bodyPr>
          <a:lstStyle/>
          <a:p>
            <a:pPr marL="0" indent="0" algn="just" eaLnBrk="1" hangingPunct="1">
              <a:buFontTx/>
              <a:buNone/>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“Russell and Calvin agree that the language employed in biblical prophecy is not always cold and logical as is common in the western world, but adopts a kind of fervor common to the East.”</a:t>
            </a:r>
            <a:endPar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1752600"/>
            <a:ext cx="2028539" cy="3126336"/>
          </a:xfrm>
          <a:prstGeom prst="rect">
            <a:avLst/>
          </a:prstGeom>
        </p:spPr>
      </p:pic>
    </p:spTree>
    <p:extLst>
      <p:ext uri="{BB962C8B-B14F-4D97-AF65-F5344CB8AC3E}">
        <p14:creationId xmlns:p14="http://schemas.microsoft.com/office/powerpoint/2010/main" val="731487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685800" y="228600"/>
            <a:ext cx="7772400" cy="999798"/>
          </a:xfrm>
        </p:spPr>
        <p:txBody>
          <a:bodyPr anchor="t"/>
          <a:lstStyle/>
          <a:p>
            <a:pPr marL="0" indent="0" algn="ctr" eaLnBrk="1" hangingPunct="1">
              <a:buFontTx/>
              <a:buNone/>
            </a:pPr>
            <a:r>
              <a:rPr lang="en-US" sz="3200" kern="1200" dirty="0">
                <a:solidFill>
                  <a:srgbClr val="00FFFF"/>
                </a:solidFill>
                <a:effectLst>
                  <a:outerShdw blurRad="38100" dist="38100" dir="2700000" algn="tl">
                    <a:srgbClr val="000000">
                      <a:alpha val="43137"/>
                    </a:srgbClr>
                  </a:outerShdw>
                </a:effectLst>
                <a:ea typeface="+mj-ea"/>
                <a:cs typeface="+mj-cs"/>
              </a:rPr>
              <a:t>Don Preston</a:t>
            </a:r>
          </a:p>
          <a:p>
            <a:pPr marL="0" indent="0" algn="ctr" eaLnBrk="1" hangingPunct="1">
              <a:buFontTx/>
              <a:buNone/>
            </a:pPr>
            <a:r>
              <a:rPr lang="en-US" sz="1800" i="1" dirty="0">
                <a:effectLst>
                  <a:outerShdw blurRad="38100" dist="38100" dir="2700000" algn="tl">
                    <a:srgbClr val="000000">
                      <a:alpha val="43137"/>
                    </a:srgbClr>
                  </a:outerShdw>
                </a:effectLst>
              </a:rPr>
              <a:t>Who Is This Babylon? (Don K. Preston, 1999), 56.</a:t>
            </a:r>
          </a:p>
        </p:txBody>
      </p:sp>
      <p:sp>
        <p:nvSpPr>
          <p:cNvPr id="4" name="Rectangle 3"/>
          <p:cNvSpPr/>
          <p:nvPr/>
        </p:nvSpPr>
        <p:spPr>
          <a:xfrm>
            <a:off x="1752600" y="1524000"/>
            <a:ext cx="7239000" cy="4832092"/>
          </a:xfrm>
          <a:prstGeom prst="rect">
            <a:avLst/>
          </a:prstGeom>
        </p:spPr>
        <p:txBody>
          <a:bodyPr wrap="square">
            <a:spAutoFit/>
          </a:bodyPr>
          <a:lstStyle/>
          <a:p>
            <a:pPr marL="0" indent="0" algn="just" eaLnBrk="1" hangingPunct="1">
              <a:buFontTx/>
              <a:buNone/>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Preterist Don Preston also relies upon Revelation to belonging to the apocalyptic category in order to find support for his view that Revelation's global language was fulfilled in the local events of A.D. 70. He observes that apocalyptic literature hyperbolizes the destruction of Jerusalem. According to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Sibylline Oracle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5:153, “the whole creation was shaken” when war began on Jerusalem. If Revelation is also apocalyptic literature, then Revelation must be similarly using hyperbolic language.</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6" y="1676400"/>
            <a:ext cx="1525528" cy="2286000"/>
          </a:xfrm>
          <a:prstGeom prst="rect">
            <a:avLst/>
          </a:prstGeom>
        </p:spPr>
      </p:pic>
    </p:spTree>
    <p:extLst>
      <p:ext uri="{BB962C8B-B14F-4D97-AF65-F5344CB8AC3E}">
        <p14:creationId xmlns:p14="http://schemas.microsoft.com/office/powerpoint/2010/main" val="22234714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2171700" y="228600"/>
            <a:ext cx="4800600" cy="990600"/>
          </a:xfrm>
        </p:spPr>
        <p:txBody>
          <a:bodyPr anchor="t"/>
          <a:lstStyle/>
          <a:p>
            <a:pPr marL="0" indent="0" algn="ctr" eaLnBrk="1" hangingPunct="1">
              <a:buFontTx/>
              <a:buNone/>
            </a:pPr>
            <a:r>
              <a:rPr lang="en-US" altLang="en-US" sz="3200" kern="1200" dirty="0">
                <a:solidFill>
                  <a:srgbClr val="00FFFF"/>
                </a:solidFill>
                <a:effectLst>
                  <a:outerShdw blurRad="38100" dist="38100" dir="2700000" algn="tl">
                    <a:srgbClr val="000000">
                      <a:alpha val="43137"/>
                    </a:srgbClr>
                  </a:outerShdw>
                </a:effectLst>
                <a:ea typeface="+mj-ea"/>
                <a:cs typeface="+mj-cs"/>
              </a:rPr>
              <a:t>Kenneth Gentry</a:t>
            </a:r>
          </a:p>
          <a:p>
            <a:pPr marL="0" indent="0" algn="ctr" eaLnBrk="1" hangingPunct="1">
              <a:buFontTx/>
              <a:buNone/>
            </a:pPr>
            <a:r>
              <a:rPr lang="en-US" altLang="en-US" sz="1800" i="1" dirty="0">
                <a:effectLst>
                  <a:outerShdw blurRad="38100" dist="38100" dir="2700000" algn="tl">
                    <a:srgbClr val="000000">
                      <a:alpha val="43137"/>
                    </a:srgbClr>
                  </a:outerShdw>
                </a:effectLst>
              </a:rPr>
              <a:t>Four Views of Revelation, </a:t>
            </a:r>
            <a:r>
              <a:rPr lang="en-US" altLang="en-US" sz="1800" dirty="0">
                <a:effectLst>
                  <a:outerShdw blurRad="38100" dist="38100" dir="2700000" algn="tl">
                    <a:srgbClr val="000000">
                      <a:alpha val="43137"/>
                    </a:srgbClr>
                  </a:outerShdw>
                </a:effectLst>
              </a:rPr>
              <a:t>p. 38.</a:t>
            </a:r>
          </a:p>
        </p:txBody>
      </p:sp>
      <p:sp>
        <p:nvSpPr>
          <p:cNvPr id="4" name="Rectangle 3"/>
          <p:cNvSpPr/>
          <p:nvPr/>
        </p:nvSpPr>
        <p:spPr>
          <a:xfrm>
            <a:off x="2209800" y="1606927"/>
            <a:ext cx="6781800" cy="3108543"/>
          </a:xfrm>
          <a:prstGeom prst="rect">
            <a:avLst/>
          </a:prstGeom>
        </p:spPr>
        <p:txBody>
          <a:bodyPr wrap="square">
            <a:spAutoFit/>
          </a:bodyPr>
          <a:lstStyle/>
          <a:p>
            <a:pPr marL="0" indent="0" algn="just" eaLnBrk="1" hangingPunct="1">
              <a:buFontTx/>
              <a:buNone/>
            </a:pPr>
            <a: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Before beginning my survey, I must note what most Christians suspect and what virtually all evangelical scholars (excluding classic dispensationalists) recognize regarding the book: Revelation is a highly figurative book that we cannot approach with a simple straightforward literalism</a:t>
            </a:r>
            <a: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752600"/>
            <a:ext cx="1828800" cy="2757710"/>
          </a:xfrm>
          <a:prstGeom prst="rect">
            <a:avLst/>
          </a:prstGeom>
        </p:spPr>
      </p:pic>
    </p:spTree>
    <p:extLst>
      <p:ext uri="{BB962C8B-B14F-4D97-AF65-F5344CB8AC3E}">
        <p14:creationId xmlns:p14="http://schemas.microsoft.com/office/powerpoint/2010/main" val="29603668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2209800" y="1600200"/>
            <a:ext cx="6705600" cy="4191000"/>
          </a:xfrm>
        </p:spPr>
        <p:txBody>
          <a:bodyPr lIns="91440" tIns="91440" bIns="91440"/>
          <a:lstStyle/>
          <a:p>
            <a:pPr marL="0" indent="0" algn="just" eaLnBrk="1" hangingPunct="1">
              <a:buFontTx/>
              <a:buNone/>
            </a:pPr>
            <a:r>
              <a:rPr lang="en-US" altLang="en-US" dirty="0">
                <a:effectLst>
                  <a:outerShdw blurRad="38100" dist="38100" dir="2700000" algn="tl">
                    <a:srgbClr val="000000">
                      <a:alpha val="43137"/>
                    </a:srgbClr>
                  </a:outerShdw>
                </a:effectLst>
              </a:rPr>
              <a:t>“A Preterist approach must assume an apocalyptic genre in which the language only faintly and indirectly reflects the actual events. This extreme allegorical interpretation allows for finding fulfillments in the first-century Roman Empire prior to the destruction of Jerusalem in A.D. 70.”</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752600"/>
            <a:ext cx="1828800" cy="2757710"/>
          </a:xfrm>
          <a:prstGeom prst="rect">
            <a:avLst/>
          </a:prstGeom>
        </p:spPr>
      </p:pic>
      <p:sp>
        <p:nvSpPr>
          <p:cNvPr id="2" name="Rectangle 1"/>
          <p:cNvSpPr/>
          <p:nvPr/>
        </p:nvSpPr>
        <p:spPr>
          <a:xfrm>
            <a:off x="2057400" y="228600"/>
            <a:ext cx="5029200" cy="1194173"/>
          </a:xfrm>
          <a:prstGeom prst="rect">
            <a:avLst/>
          </a:prstGeom>
        </p:spPr>
        <p:txBody>
          <a:bodyPr wrap="square">
            <a:spAutoFit/>
          </a:bodyPr>
          <a:lstStyle/>
          <a:p>
            <a:pPr lvl="0" algn="ctr" eaLnBrk="1" hangingPunct="1">
              <a:spcBef>
                <a:spcPct val="20000"/>
              </a:spcBef>
              <a:buClr>
                <a:schemeClr val="tx2"/>
              </a:buClr>
              <a:buSzPct val="75000"/>
            </a:pPr>
            <a:r>
              <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Robert Thomas</a:t>
            </a:r>
          </a:p>
          <a:p>
            <a:pPr lvl="0" algn="ctr" eaLnBrk="1" hangingPunct="1">
              <a:spcBef>
                <a:spcPct val="20000"/>
              </a:spcBef>
              <a:buClr>
                <a:schemeClr val="tx2"/>
              </a:buClr>
              <a:buSzPct val="75000"/>
            </a:pPr>
            <a:r>
              <a:rPr lang="en-US" altLang="en-US" sz="1800" i="1" dirty="0">
                <a:effectLst>
                  <a:outerShdw blurRad="38100" dist="38100" dir="2700000" algn="tl">
                    <a:srgbClr val="000000">
                      <a:alpha val="43137"/>
                    </a:srgbClr>
                  </a:outerShdw>
                </a:effectLst>
                <a:latin typeface="Calibri" panose="020F0502020204030204" pitchFamily="34" charset="0"/>
                <a:cs typeface="+mn-cs"/>
              </a:rPr>
              <a:t>“A Classical Dispensationalist View of Revelation,” in Four Views of the Book of Revelation, p.181.</a:t>
            </a:r>
          </a:p>
        </p:txBody>
      </p:sp>
    </p:spTree>
    <p:extLst>
      <p:ext uri="{BB962C8B-B14F-4D97-AF65-F5344CB8AC3E}">
        <p14:creationId xmlns:p14="http://schemas.microsoft.com/office/powerpoint/2010/main" val="3462762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363" y="228600"/>
            <a:ext cx="8675275" cy="6400800"/>
          </a:xfrm>
          <a:prstGeom prst="rect">
            <a:avLst/>
          </a:prstGeom>
          <a:ln w="57150">
            <a:solidFill>
              <a:schemeClr val="tx1"/>
            </a:solidFill>
          </a:ln>
        </p:spPr>
      </p:pic>
      <p:sp>
        <p:nvSpPr>
          <p:cNvPr id="24579" name="Oval 5"/>
          <p:cNvSpPr>
            <a:spLocks noChangeArrowheads="1"/>
          </p:cNvSpPr>
          <p:nvPr/>
        </p:nvSpPr>
        <p:spPr bwMode="auto">
          <a:xfrm>
            <a:off x="152400" y="0"/>
            <a:ext cx="381000" cy="3810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0" name="Oval 6"/>
          <p:cNvSpPr>
            <a:spLocks noChangeArrowheads="1"/>
          </p:cNvSpPr>
          <p:nvPr/>
        </p:nvSpPr>
        <p:spPr bwMode="auto">
          <a:xfrm>
            <a:off x="8001000" y="2819400"/>
            <a:ext cx="762000" cy="8382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1" name="Oval 7"/>
          <p:cNvSpPr>
            <a:spLocks noChangeArrowheads="1"/>
          </p:cNvSpPr>
          <p:nvPr/>
        </p:nvSpPr>
        <p:spPr bwMode="auto">
          <a:xfrm>
            <a:off x="6705600" y="0"/>
            <a:ext cx="914400" cy="9144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2" name="Oval 7"/>
          <p:cNvSpPr>
            <a:spLocks noChangeArrowheads="1"/>
          </p:cNvSpPr>
          <p:nvPr/>
        </p:nvSpPr>
        <p:spPr bwMode="auto">
          <a:xfrm>
            <a:off x="7696200" y="3886200"/>
            <a:ext cx="8382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4583" name="Oval 7"/>
          <p:cNvSpPr>
            <a:spLocks noChangeArrowheads="1"/>
          </p:cNvSpPr>
          <p:nvPr/>
        </p:nvSpPr>
        <p:spPr bwMode="auto">
          <a:xfrm>
            <a:off x="5257800" y="5410200"/>
            <a:ext cx="9906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 name="Date Placeholder 1"/>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8924762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228600"/>
            <a:ext cx="7772400" cy="685800"/>
          </a:xfrm>
        </p:spPr>
        <p:txBody>
          <a:bodyPr/>
          <a:lstStyle/>
          <a:p>
            <a:pPr algn="ctr" eaLnBrk="1" hangingPunct="1">
              <a:spcBef>
                <a:spcPct val="20000"/>
              </a:spcBef>
              <a:buClr>
                <a:schemeClr val="tx2"/>
              </a:buClr>
              <a:buSzPct val="75000"/>
            </a:pPr>
            <a:r>
              <a:rPr lang="en-US" sz="3600" b="0" kern="1200" dirty="0">
                <a:solidFill>
                  <a:srgbClr val="00FFFF"/>
                </a:solidFill>
                <a:effectLst>
                  <a:outerShdw blurRad="38100" dist="38100" dir="2700000" algn="tl">
                    <a:srgbClr val="000000">
                      <a:alpha val="43137"/>
                    </a:srgbClr>
                  </a:outerShdw>
                </a:effectLst>
              </a:rPr>
              <a:t>Emergent Eschatology and Genre</a:t>
            </a:r>
          </a:p>
        </p:txBody>
      </p:sp>
      <p:sp>
        <p:nvSpPr>
          <p:cNvPr id="51203" name="Rectangle 3"/>
          <p:cNvSpPr>
            <a:spLocks noGrp="1" noChangeArrowheads="1"/>
          </p:cNvSpPr>
          <p:nvPr>
            <p:ph type="body" idx="1"/>
          </p:nvPr>
        </p:nvSpPr>
        <p:spPr>
          <a:xfrm>
            <a:off x="533400" y="1143000"/>
            <a:ext cx="8077200" cy="3505200"/>
          </a:xfrm>
        </p:spPr>
        <p:txBody>
          <a:bodyPr/>
          <a:lstStyle/>
          <a:p>
            <a:pPr marL="0" indent="0" algn="just" eaLnBrk="1" hangingPunct="1">
              <a:buFont typeface="Wingdings" pitchFamily="2" charset="2"/>
              <a:buNone/>
              <a:defRPr/>
            </a:pPr>
            <a:r>
              <a:rPr lang="en-US" sz="2800" dirty="0">
                <a:effectLst>
                  <a:outerShdw blurRad="38100" dist="38100" dir="2700000" algn="tl">
                    <a:srgbClr val="000000">
                      <a:alpha val="43137"/>
                    </a:srgbClr>
                  </a:outerShdw>
                </a:effectLst>
              </a:rPr>
              <a:t>“The book of Revelation is an example of popular literary genre of ancient Judaism, known today as Jewish apocalyptic. Trying to read it without understanding its genre would be like watching </a:t>
            </a:r>
            <a:r>
              <a:rPr lang="en-US" sz="2800" i="1" dirty="0">
                <a:effectLst>
                  <a:outerShdw blurRad="38100" dist="38100" dir="2700000" algn="tl">
                    <a:srgbClr val="000000">
                      <a:alpha val="43137"/>
                    </a:srgbClr>
                  </a:outerShdw>
                </a:effectLst>
              </a:rPr>
              <a:t>Star Trek</a:t>
            </a:r>
            <a:r>
              <a:rPr lang="en-US" sz="2800" dirty="0">
                <a:effectLst>
                  <a:outerShdw blurRad="38100" dist="38100" dir="2700000" algn="tl">
                    <a:srgbClr val="000000">
                      <a:alpha val="43137"/>
                    </a:srgbClr>
                  </a:outerShdw>
                </a:effectLst>
              </a:rPr>
              <a:t> or some other science fiction show thinking it was a historical documentary…instead of being a book about the distant future, it becomes a way of talking about the challenges of the immediate present.”</a:t>
            </a:r>
          </a:p>
        </p:txBody>
      </p:sp>
      <p:sp>
        <p:nvSpPr>
          <p:cNvPr id="22532" name="Text Box 4"/>
          <p:cNvSpPr txBox="1">
            <a:spLocks noChangeArrowheads="1"/>
          </p:cNvSpPr>
          <p:nvPr/>
        </p:nvSpPr>
        <p:spPr bwMode="auto">
          <a:xfrm>
            <a:off x="838200" y="6324600"/>
            <a:ext cx="7467600" cy="369332"/>
          </a:xfrm>
          <a:prstGeom prst="rect">
            <a:avLst/>
          </a:prstGeom>
          <a:noFill/>
          <a:ln w="9525">
            <a:noFill/>
            <a:miter lim="800000"/>
            <a:headEnd/>
            <a:tailEnd/>
          </a:ln>
        </p:spPr>
        <p:txBody>
          <a:bodyPr>
            <a:spAutoFit/>
          </a:bodyPr>
          <a:lstStyle/>
          <a:p>
            <a:pPr algn="ctr">
              <a:spcBef>
                <a:spcPct val="50000"/>
              </a:spcBef>
            </a:pP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Brian McLaren,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Secret Message of Jesus</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175-76</a:t>
            </a:r>
          </a:p>
        </p:txBody>
      </p:sp>
      <p:pic>
        <p:nvPicPr>
          <p:cNvPr id="6" name="Picture 2" descr="https://encrypted-tbn0.gstatic.com/images?q=tbn:ANd9GcSin4M6uzTQl0aEvpqYZdAz8qKHG4K1SEelRztzkqBmiYlfKPXN9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96920" y="4724400"/>
            <a:ext cx="2167636" cy="1554480"/>
          </a:xfrm>
          <a:prstGeom prst="rect">
            <a:avLst/>
          </a:prstGeom>
          <a:noFill/>
          <a:ln w="9525">
            <a:noFill/>
            <a:miter lim="800000"/>
            <a:headEnd/>
            <a:tailEnd/>
          </a:ln>
        </p:spPr>
      </p:pic>
    </p:spTree>
    <p:extLst>
      <p:ext uri="{BB962C8B-B14F-4D97-AF65-F5344CB8AC3E}">
        <p14:creationId xmlns:p14="http://schemas.microsoft.com/office/powerpoint/2010/main" val="10407527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5334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VI. Reformed Theology Today</a:t>
            </a:r>
          </a:p>
        </p:txBody>
      </p:sp>
      <p:sp>
        <p:nvSpPr>
          <p:cNvPr id="17411" name="Rectangle 7"/>
          <p:cNvSpPr>
            <a:spLocks noGrp="1" noChangeArrowheads="1"/>
          </p:cNvSpPr>
          <p:nvPr>
            <p:ph type="body" idx="1"/>
          </p:nvPr>
        </p:nvSpPr>
        <p:spPr>
          <a:xfrm>
            <a:off x="114300" y="1028700"/>
            <a:ext cx="8915400" cy="5143500"/>
          </a:xfrm>
        </p:spPr>
        <p:txBody>
          <a:bodyPr/>
          <a:lstStyle/>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Erroneously assumed no further progress to be made</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Froze progress into creeds &amp; confessions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Creeds &amp; confessions = authority rather than Scripture </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Augustinian Amillennialism fossilized into RT</a:t>
            </a:r>
          </a:p>
          <a:p>
            <a:pPr marL="457200" indent="-457200" eaLnBrk="1" hangingPunct="1">
              <a:spcBef>
                <a:spcPts val="0"/>
              </a:spcBef>
              <a:spcAft>
                <a:spcPts val="600"/>
              </a:spcAft>
              <a:buClr>
                <a:srgbClr val="FF66FF"/>
              </a:buClr>
              <a:buFont typeface="+mj-lt"/>
              <a:buAutoNum type="alphaUcPeriod"/>
            </a:pPr>
            <a:r>
              <a:rPr lang="en-US" altLang="en-US" b="1" dirty="0">
                <a:solidFill>
                  <a:schemeClr val="tx2"/>
                </a:solidFill>
                <a:effectLst>
                  <a:outerShdw blurRad="38100" dist="38100" dir="2700000" algn="tl">
                    <a:srgbClr val="000000">
                      <a:alpha val="43137"/>
                    </a:srgbClr>
                  </a:outerShdw>
                </a:effectLst>
              </a:rPr>
              <a:t>Allegorizing of biblical Eschatological texts is common</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ea typeface="+mn-ea"/>
                <a:cs typeface="+mn-cs"/>
              </a:rPr>
              <a:t>Zech. 14:4</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ea typeface="+mn-ea"/>
                <a:cs typeface="+mn-cs"/>
              </a:rPr>
              <a:t>Preterism</a:t>
            </a:r>
          </a:p>
          <a:p>
            <a:pPr marL="914400" lvl="2" indent="-457200" eaLnBrk="1" hangingPunct="1">
              <a:spcBef>
                <a:spcPts val="0"/>
              </a:spcBef>
              <a:spcAft>
                <a:spcPts val="600"/>
              </a:spcAft>
              <a:buClr>
                <a:srgbClr val="92D050"/>
              </a:buClr>
            </a:pPr>
            <a:r>
              <a:rPr lang="en-US" altLang="en-US" sz="2800" b="1" u="sng" dirty="0">
                <a:solidFill>
                  <a:schemeClr val="tx2"/>
                </a:solidFill>
                <a:effectLst>
                  <a:outerShdw blurRad="38100" dist="38100" dir="2700000" algn="tl">
                    <a:srgbClr val="000000">
                      <a:alpha val="43137"/>
                    </a:srgbClr>
                  </a:outerShdw>
                </a:effectLst>
                <a:ea typeface="+mn-ea"/>
                <a:cs typeface="+mn-cs"/>
              </a:rPr>
              <a:t>Rev. 20-22</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ea typeface="+mn-ea"/>
                <a:cs typeface="+mn-cs"/>
              </a:rPr>
              <a:t>Ezek. 40-48</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Not applying a literal hermeneutic to the whole Bible</a:t>
            </a:r>
          </a:p>
        </p:txBody>
      </p:sp>
      <p:pic>
        <p:nvPicPr>
          <p:cNvPr id="3" name="Picture 2"/>
          <p:cNvPicPr>
            <a:picLocks noChangeAspect="1"/>
          </p:cNvPicPr>
          <p:nvPr/>
        </p:nvPicPr>
        <p:blipFill>
          <a:blip r:embed="rId3"/>
          <a:stretch>
            <a:fillRect/>
          </a:stretch>
        </p:blipFill>
        <p:spPr>
          <a:xfrm>
            <a:off x="3914775" y="3886200"/>
            <a:ext cx="4848225" cy="1571625"/>
          </a:xfrm>
          <a:prstGeom prst="rect">
            <a:avLst/>
          </a:prstGeom>
        </p:spPr>
      </p:pic>
    </p:spTree>
    <p:extLst>
      <p:ext uri="{BB962C8B-B14F-4D97-AF65-F5344CB8AC3E}">
        <p14:creationId xmlns:p14="http://schemas.microsoft.com/office/powerpoint/2010/main" val="1423651338"/>
      </p:ext>
    </p:extLst>
  </p:cSld>
  <p:clrMapOvr>
    <a:masterClrMapping/>
  </p:clrMapOvr>
  <p:transition>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219200" y="228600"/>
            <a:ext cx="6705600" cy="1371600"/>
          </a:xfrm>
        </p:spPr>
        <p:txBody>
          <a:bodyPr/>
          <a:lstStyle/>
          <a:p>
            <a:pPr algn="ctr">
              <a:lnSpc>
                <a:spcPct val="100000"/>
              </a:lnSpc>
            </a:pPr>
            <a:r>
              <a:rPr lang="en-US" altLang="en-US" sz="3200" b="0" dirty="0">
                <a:solidFill>
                  <a:srgbClr val="00FFFF"/>
                </a:solidFill>
                <a:effectLst>
                  <a:outerShdw blurRad="38100" dist="38100" dir="2700000" algn="tl">
                    <a:srgbClr val="000000">
                      <a:alpha val="43137"/>
                    </a:srgbClr>
                  </a:outerShdw>
                </a:effectLst>
              </a:rPr>
              <a:t>Kenneth L. Gentry</a:t>
            </a:r>
            <a:br>
              <a:rPr lang="en-US" altLang="en-US" sz="2000" dirty="0">
                <a:effectLst>
                  <a:outerShdw blurRad="38100" dist="38100" dir="2700000" algn="tl">
                    <a:srgbClr val="000000">
                      <a:alpha val="43137"/>
                    </a:srgbClr>
                  </a:outerShdw>
                </a:effectLst>
              </a:rPr>
            </a:br>
            <a:r>
              <a:rPr lang="en-US" altLang="en-US" sz="1800" b="0" i="1" kern="1200" dirty="0">
                <a:solidFill>
                  <a:schemeClr val="tx1"/>
                </a:solidFill>
                <a:effectLst>
                  <a:outerShdw blurRad="38100" dist="38100" dir="2700000" algn="tl">
                    <a:srgbClr val="000000">
                      <a:alpha val="43137"/>
                    </a:srgbClr>
                  </a:outerShdw>
                </a:effectLst>
                <a:ea typeface="+mn-ea"/>
                <a:cs typeface="+mn-cs"/>
              </a:rPr>
              <a:t>He Shall Have Dominion: A Post Millennial Eschatology (Tyler, Texas: Institute for Christian economics, 1992), page 335.</a:t>
            </a:r>
          </a:p>
        </p:txBody>
      </p:sp>
      <p:sp>
        <p:nvSpPr>
          <p:cNvPr id="14339" name="Rectangle 3"/>
          <p:cNvSpPr>
            <a:spLocks noGrp="1" noChangeArrowheads="1"/>
          </p:cNvSpPr>
          <p:nvPr>
            <p:ph type="body" idx="1"/>
          </p:nvPr>
        </p:nvSpPr>
        <p:spPr>
          <a:xfrm>
            <a:off x="3124200" y="1828800"/>
            <a:ext cx="5562600" cy="4572000"/>
          </a:xfrm>
        </p:spPr>
        <p:txBody>
          <a:bodyPr/>
          <a:lstStyle/>
          <a:p>
            <a:pPr marL="0" indent="0" algn="just">
              <a:buFontTx/>
              <a:buNone/>
              <a:defRPr/>
            </a:pPr>
            <a:r>
              <a:rPr lang="en-US" dirty="0">
                <a:effectLst>
                  <a:outerShdw blurRad="38100" dist="38100" dir="2700000" algn="tl">
                    <a:srgbClr val="000000">
                      <a:alpha val="43137"/>
                    </a:srgbClr>
                  </a:outerShdw>
                </a:effectLst>
              </a:rPr>
              <a:t>“The proper understanding of the thousand-year time frame in Revelation 20 is that it is representative of a long and glorious era and is not limited to a literal 365,000 days. The figure represents a perfect cube of 10, which is the number of quantitative perfection.”</a:t>
            </a:r>
          </a:p>
        </p:txBody>
      </p:sp>
      <p:pic>
        <p:nvPicPr>
          <p:cNvPr id="23556"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320" y="1981200"/>
            <a:ext cx="2382080" cy="3657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1702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571500" y="228600"/>
            <a:ext cx="8001000" cy="685800"/>
          </a:xfrm>
        </p:spPr>
        <p:txBody>
          <a:bodyPr/>
          <a:lstStyle/>
          <a:p>
            <a:pPr algn="ctr"/>
            <a:r>
              <a:rPr lang="en-US" altLang="en-US" sz="3600" b="0" dirty="0">
                <a:solidFill>
                  <a:srgbClr val="00FFFF"/>
                </a:solidFill>
                <a:effectLst>
                  <a:outerShdw blurRad="38100" dist="38100" dir="2700000" algn="tl">
                    <a:srgbClr val="000000">
                      <a:alpha val="43137"/>
                    </a:srgbClr>
                  </a:outerShdw>
                </a:effectLst>
              </a:rPr>
              <a:t>Reasons for Understanding 1000 Literally</a:t>
            </a:r>
          </a:p>
        </p:txBody>
      </p:sp>
      <p:sp>
        <p:nvSpPr>
          <p:cNvPr id="9219" name="Rectangle 3"/>
          <p:cNvSpPr>
            <a:spLocks noGrp="1" noChangeArrowheads="1"/>
          </p:cNvSpPr>
          <p:nvPr>
            <p:ph type="body" idx="1"/>
          </p:nvPr>
        </p:nvSpPr>
        <p:spPr>
          <a:xfrm>
            <a:off x="152400" y="1143000"/>
            <a:ext cx="8839200" cy="5334000"/>
          </a:xfrm>
        </p:spPr>
        <p:txBody>
          <a:bodyPr/>
          <a:lstStyle/>
          <a:p>
            <a:pPr marL="457200" indent="-457200" algn="just">
              <a:spcBef>
                <a:spcPts val="0"/>
              </a:spcBef>
              <a:spcAft>
                <a:spcPts val="600"/>
              </a:spcAft>
              <a:buClr>
                <a:srgbClr val="66FFFF"/>
              </a:buClr>
              <a:defRPr/>
            </a:pPr>
            <a:r>
              <a:rPr lang="en-US" sz="2600" dirty="0">
                <a:effectLst>
                  <a:outerShdw blurRad="38100" dist="38100" dir="2700000" algn="tl">
                    <a:srgbClr val="000000">
                      <a:alpha val="43137"/>
                    </a:srgbClr>
                  </a:outerShdw>
                </a:effectLst>
              </a:rPr>
              <a:t>John’s use of indefinite concepts elsewhere (</a:t>
            </a:r>
            <a:r>
              <a:rPr lang="en-US" sz="2600" dirty="0">
                <a:effectLst>
                  <a:outerShdw blurRad="38100" dist="38100" dir="2700000" algn="tl">
                    <a:srgbClr val="000000">
                      <a:alpha val="43137"/>
                    </a:srgbClr>
                  </a:outerShdw>
                </a:effectLst>
                <a:ea typeface="+mn-ea"/>
                <a:cs typeface="+mn-cs"/>
              </a:rPr>
              <a:t>Rev. 20:8, 20:3)</a:t>
            </a:r>
          </a:p>
          <a:p>
            <a:pPr marL="457200" indent="-457200" algn="just">
              <a:spcBef>
                <a:spcPts val="0"/>
              </a:spcBef>
              <a:spcAft>
                <a:spcPts val="600"/>
              </a:spcAft>
              <a:buClr>
                <a:srgbClr val="66FFFF"/>
              </a:buClr>
              <a:defRPr/>
            </a:pPr>
            <a:r>
              <a:rPr lang="en-US" sz="2600" dirty="0">
                <a:effectLst>
                  <a:outerShdw blurRad="38100" dist="38100" dir="2700000" algn="tl">
                    <a:srgbClr val="000000">
                      <a:alpha val="43137"/>
                    </a:srgbClr>
                  </a:outerShdw>
                </a:effectLst>
              </a:rPr>
              <a:t>Exception to the “# of years” examples?</a:t>
            </a:r>
          </a:p>
          <a:p>
            <a:pPr marL="457200" indent="-457200" algn="just">
              <a:spcBef>
                <a:spcPts val="0"/>
              </a:spcBef>
              <a:spcAft>
                <a:spcPts val="600"/>
              </a:spcAft>
              <a:buClr>
                <a:srgbClr val="66FFFF"/>
              </a:buClr>
              <a:defRPr/>
            </a:pPr>
            <a:r>
              <a:rPr lang="en-US" sz="2600" dirty="0">
                <a:effectLst>
                  <a:outerShdw blurRad="38100" dist="38100" dir="2700000" algn="tl">
                    <a:srgbClr val="000000">
                      <a:alpha val="43137"/>
                    </a:srgbClr>
                  </a:outerShdw>
                </a:effectLst>
              </a:rPr>
              <a:t>Other numbers are taken literally</a:t>
            </a:r>
          </a:p>
          <a:p>
            <a:pPr marL="914400" lvl="2" indent="-457200" eaLnBrk="1" hangingPunct="1">
              <a:spcBef>
                <a:spcPts val="0"/>
              </a:spcBef>
              <a:spcAft>
                <a:spcPts val="600"/>
              </a:spcAft>
              <a:buClr>
                <a:srgbClr val="FF66FF"/>
              </a:buClr>
              <a:buFont typeface="+mj-lt"/>
              <a:buAutoNum type="alphaUcPeriod"/>
              <a:defRPr/>
            </a:pPr>
            <a:r>
              <a:rPr lang="en-US" sz="2600" dirty="0">
                <a:effectLst>
                  <a:outerShdw blurRad="38100" dist="38100" dir="2700000" algn="tl">
                    <a:srgbClr val="000000">
                      <a:alpha val="43137"/>
                    </a:srgbClr>
                  </a:outerShdw>
                </a:effectLst>
                <a:ea typeface="+mn-ea"/>
                <a:cs typeface="+mn-cs"/>
              </a:rPr>
              <a:t>Two witnesses (11:3) </a:t>
            </a:r>
          </a:p>
          <a:p>
            <a:pPr marL="914400" lvl="2" indent="-457200" eaLnBrk="1" hangingPunct="1">
              <a:spcBef>
                <a:spcPts val="0"/>
              </a:spcBef>
              <a:spcAft>
                <a:spcPts val="600"/>
              </a:spcAft>
              <a:buClr>
                <a:srgbClr val="FF66FF"/>
              </a:buClr>
              <a:buFont typeface="+mj-lt"/>
              <a:buAutoNum type="alphaUcPeriod"/>
              <a:defRPr/>
            </a:pPr>
            <a:r>
              <a:rPr lang="en-US" sz="2600" dirty="0">
                <a:effectLst>
                  <a:outerShdw blurRad="38100" dist="38100" dir="2700000" algn="tl">
                    <a:srgbClr val="000000">
                      <a:alpha val="43137"/>
                    </a:srgbClr>
                  </a:outerShdw>
                </a:effectLst>
                <a:ea typeface="+mn-ea"/>
                <a:cs typeface="+mn-cs"/>
              </a:rPr>
              <a:t>7000 people (11:13)</a:t>
            </a:r>
          </a:p>
          <a:p>
            <a:pPr marL="914400" lvl="2" indent="-457200" eaLnBrk="1" hangingPunct="1">
              <a:spcBef>
                <a:spcPts val="0"/>
              </a:spcBef>
              <a:spcAft>
                <a:spcPts val="600"/>
              </a:spcAft>
              <a:buClr>
                <a:srgbClr val="FF66FF"/>
              </a:buClr>
              <a:buFont typeface="+mj-lt"/>
              <a:buAutoNum type="alphaUcPeriod"/>
              <a:defRPr/>
            </a:pPr>
            <a:r>
              <a:rPr lang="en-US" sz="2600" dirty="0">
                <a:effectLst>
                  <a:outerShdw blurRad="38100" dist="38100" dir="2700000" algn="tl">
                    <a:srgbClr val="000000">
                      <a:alpha val="43137"/>
                    </a:srgbClr>
                  </a:outerShdw>
                </a:effectLst>
                <a:ea typeface="+mn-ea"/>
                <a:cs typeface="+mn-cs"/>
              </a:rPr>
              <a:t>4 Angels (7:1) </a:t>
            </a:r>
          </a:p>
          <a:p>
            <a:pPr marL="914400" lvl="2" indent="-457200" eaLnBrk="1" hangingPunct="1">
              <a:spcBef>
                <a:spcPts val="0"/>
              </a:spcBef>
              <a:spcAft>
                <a:spcPts val="600"/>
              </a:spcAft>
              <a:buClr>
                <a:srgbClr val="FF66FF"/>
              </a:buClr>
              <a:buFont typeface="+mj-lt"/>
              <a:buAutoNum type="alphaUcPeriod"/>
              <a:defRPr/>
            </a:pPr>
            <a:r>
              <a:rPr lang="en-US" sz="2600" dirty="0">
                <a:effectLst>
                  <a:outerShdw blurRad="38100" dist="38100" dir="2700000" algn="tl">
                    <a:srgbClr val="000000">
                      <a:alpha val="43137"/>
                    </a:srgbClr>
                  </a:outerShdw>
                </a:effectLst>
                <a:ea typeface="+mn-ea"/>
                <a:cs typeface="+mn-cs"/>
              </a:rPr>
              <a:t>7 Angels (8:6)</a:t>
            </a:r>
          </a:p>
          <a:p>
            <a:pPr marL="914400" lvl="2" indent="-457200" eaLnBrk="1" hangingPunct="1">
              <a:spcBef>
                <a:spcPts val="0"/>
              </a:spcBef>
              <a:spcAft>
                <a:spcPts val="600"/>
              </a:spcAft>
              <a:buClr>
                <a:srgbClr val="FF66FF"/>
              </a:buClr>
              <a:buFont typeface="+mj-lt"/>
              <a:buAutoNum type="alphaUcPeriod"/>
              <a:defRPr/>
            </a:pPr>
            <a:r>
              <a:rPr lang="en-US" sz="2600" dirty="0">
                <a:effectLst>
                  <a:outerShdw blurRad="38100" dist="38100" dir="2700000" algn="tl">
                    <a:srgbClr val="000000">
                      <a:alpha val="43137"/>
                    </a:srgbClr>
                  </a:outerShdw>
                </a:effectLst>
                <a:ea typeface="+mn-ea"/>
                <a:cs typeface="+mn-cs"/>
              </a:rPr>
              <a:t>144,000 Jews (7:4)</a:t>
            </a:r>
          </a:p>
          <a:p>
            <a:pPr marL="914400" lvl="2" indent="-457200" eaLnBrk="1" hangingPunct="1">
              <a:spcBef>
                <a:spcPts val="0"/>
              </a:spcBef>
              <a:spcAft>
                <a:spcPts val="600"/>
              </a:spcAft>
              <a:buClr>
                <a:srgbClr val="FF66FF"/>
              </a:buClr>
              <a:buFont typeface="+mj-lt"/>
              <a:buAutoNum type="alphaUcPeriod"/>
              <a:defRPr/>
            </a:pPr>
            <a:r>
              <a:rPr lang="en-US" sz="2600" dirty="0">
                <a:effectLst>
                  <a:outerShdw blurRad="38100" dist="38100" dir="2700000" algn="tl">
                    <a:srgbClr val="000000">
                      <a:alpha val="43137"/>
                    </a:srgbClr>
                  </a:outerShdw>
                </a:effectLst>
                <a:ea typeface="+mn-ea"/>
                <a:cs typeface="+mn-cs"/>
              </a:rPr>
              <a:t>42 months (11:2)</a:t>
            </a:r>
          </a:p>
          <a:p>
            <a:pPr marL="914400" lvl="2" indent="-457200" eaLnBrk="1" hangingPunct="1">
              <a:spcBef>
                <a:spcPts val="0"/>
              </a:spcBef>
              <a:spcAft>
                <a:spcPts val="600"/>
              </a:spcAft>
              <a:buClr>
                <a:srgbClr val="FF66FF"/>
              </a:buClr>
              <a:buFont typeface="+mj-lt"/>
              <a:buAutoNum type="alphaUcPeriod"/>
              <a:defRPr/>
            </a:pPr>
            <a:r>
              <a:rPr lang="en-US" sz="2600" dirty="0">
                <a:effectLst>
                  <a:outerShdw blurRad="38100" dist="38100" dir="2700000" algn="tl">
                    <a:srgbClr val="000000">
                      <a:alpha val="43137"/>
                    </a:srgbClr>
                  </a:outerShdw>
                </a:effectLst>
                <a:ea typeface="+mn-ea"/>
                <a:cs typeface="+mn-cs"/>
              </a:rPr>
              <a:t>1260 days (11:3)</a:t>
            </a:r>
          </a:p>
          <a:p>
            <a:pPr marL="457200" indent="-457200" algn="just">
              <a:spcBef>
                <a:spcPts val="0"/>
              </a:spcBef>
              <a:spcAft>
                <a:spcPts val="600"/>
              </a:spcAft>
              <a:buClr>
                <a:srgbClr val="66FFFF"/>
              </a:buClr>
              <a:defRPr/>
            </a:pPr>
            <a:r>
              <a:rPr lang="en-US" sz="2600" dirty="0">
                <a:effectLst>
                  <a:outerShdw blurRad="38100" dist="38100" dir="2700000" algn="tl">
                    <a:srgbClr val="000000">
                      <a:alpha val="43137"/>
                    </a:srgbClr>
                  </a:outerShdw>
                </a:effectLst>
              </a:rPr>
              <a:t>Not always a symbolic interpretation (Rev. 17:18)</a:t>
            </a:r>
          </a:p>
        </p:txBody>
      </p:sp>
    </p:spTree>
    <p:extLst>
      <p:ext uri="{BB962C8B-B14F-4D97-AF65-F5344CB8AC3E}">
        <p14:creationId xmlns:p14="http://schemas.microsoft.com/office/powerpoint/2010/main" val="3047734871"/>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3140393" y="1600200"/>
            <a:ext cx="5927407" cy="2514600"/>
          </a:xfrm>
        </p:spPr>
        <p:txBody>
          <a:bodyPr lIns="91440" tIns="91440" bIns="91440"/>
          <a:lstStyle/>
          <a:p>
            <a:pPr marL="0" indent="0" algn="just" eaLnBrk="1" hangingPunct="1">
              <a:buFontTx/>
              <a:buNone/>
            </a:pPr>
            <a:r>
              <a:rPr lang="en-US" altLang="en-US" sz="3600" dirty="0">
                <a:effectLst>
                  <a:outerShdw blurRad="38100" dist="38100" dir="2700000" algn="tl">
                    <a:srgbClr val="000000">
                      <a:alpha val="43137"/>
                    </a:srgbClr>
                  </a:outerShdw>
                </a:effectLst>
              </a:rPr>
              <a:t>Robert</a:t>
            </a:r>
            <a:r>
              <a:rPr lang="en-US" altLang="en-US" sz="3600" i="1" dirty="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Thomas observes that, "no number in Revelation is verifiably a symbolic number</a:t>
            </a:r>
            <a:r>
              <a:rPr lang="en-US" altLang="en-US" sz="3600" i="1" dirty="0">
                <a:effectLst>
                  <a:outerShdw blurRad="38100" dist="38100" dir="2700000" algn="tl">
                    <a:srgbClr val="000000">
                      <a:alpha val="43137"/>
                    </a:srgbClr>
                  </a:outerShdw>
                </a:effectLst>
              </a:rPr>
              <a:t>.”</a:t>
            </a:r>
            <a:endParaRPr lang="en-US" altLang="en-US" sz="2400" i="1"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2305050" y="219670"/>
            <a:ext cx="4533900" cy="1415772"/>
          </a:xfrm>
          <a:prstGeom prst="rect">
            <a:avLst/>
          </a:prstGeom>
          <a:noFill/>
        </p:spPr>
        <p:txBody>
          <a:bodyPr wrap="square" rtlCol="0">
            <a:spAutoFit/>
          </a:bodyPr>
          <a:lstStyle/>
          <a:p>
            <a:pPr algn="ctr"/>
            <a:r>
              <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Robert Thomas</a:t>
            </a:r>
          </a:p>
          <a:p>
            <a:pPr algn="ctr"/>
            <a:r>
              <a:rPr lang="en-US" sz="1800" i="1" dirty="0">
                <a:effectLst>
                  <a:outerShdw blurRad="38100" dist="38100" dir="2700000" algn="tl">
                    <a:srgbClr val="000000">
                      <a:alpha val="43137"/>
                    </a:srgbClr>
                  </a:outerShdw>
                </a:effectLst>
                <a:latin typeface="Calibri" panose="020F0502020204030204" pitchFamily="34" charset="0"/>
                <a:cs typeface="+mn-cs"/>
              </a:rPr>
              <a:t>Revelation 8 to 22: An Exegetical Commentary (Chicago: Moody Press, 1992), 408.</a:t>
            </a:r>
          </a:p>
          <a:p>
            <a:pPr algn="ctr"/>
            <a:endParaRPr lang="en-US" altLang="en-US" sz="1800" i="1" dirty="0">
              <a:effectLst>
                <a:outerShdw blurRad="38100" dist="38100" dir="2700000" algn="tl">
                  <a:srgbClr val="000000">
                    <a:alpha val="43137"/>
                  </a:srgbClr>
                </a:outerShdw>
              </a:effectLst>
              <a:latin typeface="Calibri" panose="020F0502020204030204" pitchFamily="34" charset="0"/>
              <a:cs typeface="+mn-cs"/>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2407" y="1828800"/>
            <a:ext cx="2683193" cy="4114800"/>
          </a:xfrm>
          <a:prstGeom prst="rect">
            <a:avLst/>
          </a:prstGeom>
        </p:spPr>
      </p:pic>
    </p:spTree>
    <p:extLst>
      <p:ext uri="{BB962C8B-B14F-4D97-AF65-F5344CB8AC3E}">
        <p14:creationId xmlns:p14="http://schemas.microsoft.com/office/powerpoint/2010/main" val="4982379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F48428E2-399B-4D0F-AF36-85A9CA0F2A13}"/>
              </a:ext>
            </a:extLst>
          </p:cNvPr>
          <p:cNvPicPr>
            <a:picLocks noChangeAspect="1"/>
          </p:cNvPicPr>
          <p:nvPr/>
        </p:nvPicPr>
        <p:blipFill>
          <a:blip r:embed="rId3"/>
          <a:stretch>
            <a:fillRect/>
          </a:stretch>
        </p:blipFill>
        <p:spPr>
          <a:xfrm>
            <a:off x="139824" y="127730"/>
            <a:ext cx="8864352" cy="6602540"/>
          </a:xfrm>
          <a:prstGeom prst="rect">
            <a:avLst/>
          </a:prstGeom>
        </p:spPr>
      </p:pic>
      <p:sp>
        <p:nvSpPr>
          <p:cNvPr id="36867" name="Rectangle 3"/>
          <p:cNvSpPr>
            <a:spLocks noGrp="1" noChangeArrowheads="1"/>
          </p:cNvSpPr>
          <p:nvPr>
            <p:ph type="body" idx="1"/>
          </p:nvPr>
        </p:nvSpPr>
        <p:spPr>
          <a:xfrm>
            <a:off x="228600" y="212145"/>
            <a:ext cx="8686800" cy="4359855"/>
          </a:xfrm>
        </p:spPr>
        <p:txBody>
          <a:bodyPr/>
          <a:lstStyle/>
          <a:p>
            <a:pPr marL="517525" indent="-517525" algn="ctr">
              <a:spcBef>
                <a:spcPts val="0"/>
              </a:spcBef>
              <a:spcAft>
                <a:spcPts val="1200"/>
              </a:spcAft>
              <a:buFontTx/>
              <a:buNone/>
            </a:pPr>
            <a:r>
              <a:rPr lang="en-US" altLang="en-US" sz="3600" dirty="0">
                <a:solidFill>
                  <a:srgbClr val="00FFFF"/>
                </a:solidFill>
                <a:effectLst>
                  <a:outerShdw blurRad="38100" dist="38100" dir="2700000" algn="tl">
                    <a:srgbClr val="000000">
                      <a:alpha val="43137"/>
                    </a:srgbClr>
                  </a:outerShdw>
                </a:effectLst>
              </a:rPr>
              <a:t>Revelation 21:16-17</a:t>
            </a:r>
          </a:p>
          <a:p>
            <a:pPr marL="0" indent="0" algn="just">
              <a:spcBef>
                <a:spcPts val="0"/>
              </a:spcBef>
              <a:spcAft>
                <a:spcPts val="1200"/>
              </a:spcAft>
              <a:buFontTx/>
              <a:buNone/>
            </a:pPr>
            <a:r>
              <a:rPr lang="en-US" altLang="en-US" sz="3200" baseline="30000" dirty="0">
                <a:effectLst>
                  <a:outerShdw blurRad="38100" dist="38100" dir="2700000" algn="tl">
                    <a:srgbClr val="000000">
                      <a:alpha val="43137"/>
                    </a:srgbClr>
                  </a:outerShdw>
                </a:effectLst>
              </a:rPr>
              <a:t>16</a:t>
            </a:r>
            <a:r>
              <a:rPr lang="en-US" altLang="en-US" sz="3200" dirty="0">
                <a:effectLst>
                  <a:outerShdw blurRad="38100" dist="38100" dir="2700000" algn="tl">
                    <a:srgbClr val="000000">
                      <a:alpha val="43137"/>
                    </a:srgbClr>
                  </a:outerShdw>
                </a:effectLst>
              </a:rPr>
              <a:t> The city was laid out like a square, as long as it was wide. He measured the city with the rod and found it to be [</a:t>
            </a:r>
            <a:r>
              <a:rPr lang="en-US" altLang="en-US" sz="3200" i="1" dirty="0">
                <a:effectLst>
                  <a:outerShdw blurRad="38100" dist="38100" dir="2700000" algn="tl">
                    <a:srgbClr val="000000">
                      <a:alpha val="43137"/>
                    </a:srgbClr>
                  </a:outerShdw>
                </a:effectLst>
              </a:rPr>
              <a:t>1500 miles</a:t>
            </a:r>
            <a:r>
              <a:rPr lang="en-US" altLang="en-US" sz="3200" dirty="0">
                <a:effectLst>
                  <a:outerShdw blurRad="38100" dist="38100" dir="2700000" algn="tl">
                    <a:srgbClr val="000000">
                      <a:alpha val="43137"/>
                    </a:srgbClr>
                  </a:outerShdw>
                </a:effectLst>
              </a:rPr>
              <a:t>] in length, and as wide and high as it is long. </a:t>
            </a:r>
            <a:r>
              <a:rPr lang="en-US" altLang="en-US" sz="3200" baseline="30000" dirty="0">
                <a:effectLst>
                  <a:outerShdw blurRad="38100" dist="38100" dir="2700000" algn="tl">
                    <a:srgbClr val="000000">
                      <a:alpha val="43137"/>
                    </a:srgbClr>
                  </a:outerShdw>
                </a:effectLst>
              </a:rPr>
              <a:t>17</a:t>
            </a:r>
            <a:r>
              <a:rPr lang="en-US" altLang="en-US" sz="3200" dirty="0">
                <a:effectLst>
                  <a:outerShdw blurRad="38100" dist="38100" dir="2700000" algn="tl">
                    <a:srgbClr val="000000">
                      <a:alpha val="43137"/>
                    </a:srgbClr>
                  </a:outerShdw>
                </a:effectLst>
              </a:rPr>
              <a:t> He measured its wall and it was 144 cubits thick, </a:t>
            </a:r>
            <a:r>
              <a:rPr lang="en-US" altLang="en-US" sz="3200" b="1" dirty="0">
                <a:solidFill>
                  <a:srgbClr val="FFFFCC"/>
                </a:solidFill>
                <a:effectLst>
                  <a:outerShdw blurRad="38100" dist="38100" dir="2700000" algn="tl">
                    <a:srgbClr val="000000">
                      <a:alpha val="43137"/>
                    </a:srgbClr>
                  </a:outerShdw>
                </a:effectLst>
              </a:rPr>
              <a:t>by</a:t>
            </a:r>
            <a:r>
              <a:rPr lang="en-US" altLang="en-US" sz="3200" dirty="0">
                <a:solidFill>
                  <a:schemeClr val="accent2"/>
                </a:solidFill>
                <a:effectLst>
                  <a:outerShdw blurRad="38100" dist="38100" dir="2700000" algn="tl">
                    <a:srgbClr val="000000">
                      <a:alpha val="43137"/>
                    </a:srgbClr>
                  </a:outerShdw>
                </a:effectLst>
              </a:rPr>
              <a:t> </a:t>
            </a:r>
            <a:r>
              <a:rPr lang="en-US" altLang="en-US" sz="3200" dirty="0">
                <a:effectLst>
                  <a:outerShdw blurRad="38100" dist="38100" dir="2700000" algn="tl">
                    <a:srgbClr val="000000">
                      <a:alpha val="43137"/>
                    </a:srgbClr>
                  </a:outerShdw>
                </a:effectLst>
              </a:rPr>
              <a:t>man's measurement, which the angel was using.</a:t>
            </a:r>
            <a:endParaRPr lang="en-US" altLang="en-US" sz="2400" dirty="0">
              <a:effectLst>
                <a:outerShdw blurRad="38100" dist="38100" dir="2700000" algn="tl">
                  <a:srgbClr val="000000">
                    <a:alpha val="43137"/>
                  </a:srgbClr>
                </a:outerShdw>
              </a:effectLst>
            </a:endParaRPr>
          </a:p>
        </p:txBody>
      </p:sp>
      <p:grpSp>
        <p:nvGrpSpPr>
          <p:cNvPr id="36869" name="Group 93"/>
          <p:cNvGrpSpPr>
            <a:grpSpLocks/>
          </p:cNvGrpSpPr>
          <p:nvPr/>
        </p:nvGrpSpPr>
        <p:grpSpPr bwMode="auto">
          <a:xfrm>
            <a:off x="4106862" y="3943778"/>
            <a:ext cx="930275" cy="1138238"/>
            <a:chOff x="140" y="106"/>
            <a:chExt cx="586" cy="717"/>
          </a:xfrm>
        </p:grpSpPr>
        <p:sp>
          <p:nvSpPr>
            <p:cNvPr id="36870" name="Oval 94"/>
            <p:cNvSpPr>
              <a:spLocks noChangeArrowheads="1"/>
            </p:cNvSpPr>
            <p:nvPr/>
          </p:nvSpPr>
          <p:spPr bwMode="auto">
            <a:xfrm>
              <a:off x="140" y="106"/>
              <a:ext cx="320" cy="320"/>
            </a:xfrm>
            <a:prstGeom prst="ellipse">
              <a:avLst/>
            </a:prstGeom>
            <a:gradFill rotWithShape="0">
              <a:gsLst>
                <a:gs pos="0">
                  <a:srgbClr val="FFFFCC"/>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a:effectLst>
                  <a:outerShdw blurRad="38100" dist="38100" dir="2700000" algn="tl">
                    <a:srgbClr val="000000">
                      <a:alpha val="43137"/>
                    </a:srgbClr>
                  </a:outerShdw>
                </a:effectLst>
              </a:endParaRPr>
            </a:p>
          </p:txBody>
        </p:sp>
        <p:grpSp>
          <p:nvGrpSpPr>
            <p:cNvPr id="36871" name="Group 95"/>
            <p:cNvGrpSpPr>
              <a:grpSpLocks/>
            </p:cNvGrpSpPr>
            <p:nvPr/>
          </p:nvGrpSpPr>
          <p:grpSpPr bwMode="auto">
            <a:xfrm>
              <a:off x="213" y="302"/>
              <a:ext cx="513" cy="521"/>
              <a:chOff x="2649" y="1925"/>
              <a:chExt cx="1320" cy="1338"/>
            </a:xfrm>
          </p:grpSpPr>
          <p:sp>
            <p:nvSpPr>
              <p:cNvPr id="36872" name="Oval 96"/>
              <p:cNvSpPr>
                <a:spLocks noChangeArrowheads="1"/>
              </p:cNvSpPr>
              <p:nvPr/>
            </p:nvSpPr>
            <p:spPr bwMode="auto">
              <a:xfrm>
                <a:off x="2649" y="1926"/>
                <a:ext cx="1320" cy="1337"/>
              </a:xfrm>
              <a:prstGeom prst="ellipse">
                <a:avLst/>
              </a:prstGeom>
              <a:gradFill rotWithShape="0">
                <a:gsLst>
                  <a:gs pos="0">
                    <a:srgbClr val="FFFFFF"/>
                  </a:gs>
                  <a:gs pos="100000">
                    <a:srgbClr val="0000FF"/>
                  </a:gs>
                </a:gsLst>
                <a:path path="shape">
                  <a:fillToRect l="50000" t="50000" r="50000" b="50000"/>
                </a:path>
              </a:gradFill>
              <a:ln w="7938">
                <a:solidFill>
                  <a:srgbClr val="000000"/>
                </a:solidFill>
                <a:round/>
                <a:headEnd/>
                <a:tailEnd/>
              </a:ln>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a:effectLst>
                    <a:outerShdw blurRad="38100" dist="38100" dir="2700000" algn="tl">
                      <a:srgbClr val="000000">
                        <a:alpha val="43137"/>
                      </a:srgbClr>
                    </a:outerShdw>
                  </a:effectLst>
                </a:endParaRPr>
              </a:p>
            </p:txBody>
          </p:sp>
          <p:grpSp>
            <p:nvGrpSpPr>
              <p:cNvPr id="36873" name="Group 97"/>
              <p:cNvGrpSpPr>
                <a:grpSpLocks/>
              </p:cNvGrpSpPr>
              <p:nvPr/>
            </p:nvGrpSpPr>
            <p:grpSpPr bwMode="auto">
              <a:xfrm>
                <a:off x="2886" y="2040"/>
                <a:ext cx="506" cy="1185"/>
                <a:chOff x="2886" y="2040"/>
                <a:chExt cx="506" cy="1185"/>
              </a:xfrm>
            </p:grpSpPr>
            <p:grpSp>
              <p:nvGrpSpPr>
                <p:cNvPr id="36888" name="Group 98"/>
                <p:cNvGrpSpPr>
                  <a:grpSpLocks/>
                </p:cNvGrpSpPr>
                <p:nvPr/>
              </p:nvGrpSpPr>
              <p:grpSpPr bwMode="auto">
                <a:xfrm>
                  <a:off x="3032" y="2719"/>
                  <a:ext cx="359" cy="506"/>
                  <a:chOff x="3032" y="2719"/>
                  <a:chExt cx="359" cy="506"/>
                </a:xfrm>
              </p:grpSpPr>
              <p:sp>
                <p:nvSpPr>
                  <p:cNvPr id="36910" name="Freeform 99"/>
                  <p:cNvSpPr>
                    <a:spLocks/>
                  </p:cNvSpPr>
                  <p:nvPr/>
                </p:nvSpPr>
                <p:spPr bwMode="auto">
                  <a:xfrm>
                    <a:off x="3032" y="2719"/>
                    <a:ext cx="359" cy="489"/>
                  </a:xfrm>
                  <a:custGeom>
                    <a:avLst/>
                    <a:gdLst>
                      <a:gd name="T0" fmla="*/ 6 w 717"/>
                      <a:gd name="T1" fmla="*/ 0 h 978"/>
                      <a:gd name="T2" fmla="*/ 6 w 717"/>
                      <a:gd name="T3" fmla="*/ 1 h 978"/>
                      <a:gd name="T4" fmla="*/ 6 w 717"/>
                      <a:gd name="T5" fmla="*/ 1 h 978"/>
                      <a:gd name="T6" fmla="*/ 7 w 717"/>
                      <a:gd name="T7" fmla="*/ 1 h 978"/>
                      <a:gd name="T8" fmla="*/ 9 w 717"/>
                      <a:gd name="T9" fmla="*/ 1 h 978"/>
                      <a:gd name="T10" fmla="*/ 10 w 717"/>
                      <a:gd name="T11" fmla="*/ 2 h 978"/>
                      <a:gd name="T12" fmla="*/ 11 w 717"/>
                      <a:gd name="T13" fmla="*/ 3 h 978"/>
                      <a:gd name="T14" fmla="*/ 12 w 717"/>
                      <a:gd name="T15" fmla="*/ 4 h 978"/>
                      <a:gd name="T16" fmla="*/ 14 w 717"/>
                      <a:gd name="T17" fmla="*/ 4 h 978"/>
                      <a:gd name="T18" fmla="*/ 15 w 717"/>
                      <a:gd name="T19" fmla="*/ 6 h 978"/>
                      <a:gd name="T20" fmla="*/ 15 w 717"/>
                      <a:gd name="T21" fmla="*/ 7 h 978"/>
                      <a:gd name="T22" fmla="*/ 16 w 717"/>
                      <a:gd name="T23" fmla="*/ 7 h 978"/>
                      <a:gd name="T24" fmla="*/ 18 w 717"/>
                      <a:gd name="T25" fmla="*/ 7 h 978"/>
                      <a:gd name="T26" fmla="*/ 20 w 717"/>
                      <a:gd name="T27" fmla="*/ 8 h 978"/>
                      <a:gd name="T28" fmla="*/ 22 w 717"/>
                      <a:gd name="T29" fmla="*/ 9 h 978"/>
                      <a:gd name="T30" fmla="*/ 23 w 717"/>
                      <a:gd name="T31" fmla="*/ 10 h 978"/>
                      <a:gd name="T32" fmla="*/ 21 w 717"/>
                      <a:gd name="T33" fmla="*/ 12 h 978"/>
                      <a:gd name="T34" fmla="*/ 21 w 717"/>
                      <a:gd name="T35" fmla="*/ 14 h 978"/>
                      <a:gd name="T36" fmla="*/ 21 w 717"/>
                      <a:gd name="T37" fmla="*/ 15 h 978"/>
                      <a:gd name="T38" fmla="*/ 19 w 717"/>
                      <a:gd name="T39" fmla="*/ 17 h 978"/>
                      <a:gd name="T40" fmla="*/ 17 w 717"/>
                      <a:gd name="T41" fmla="*/ 18 h 978"/>
                      <a:gd name="T42" fmla="*/ 17 w 717"/>
                      <a:gd name="T43" fmla="*/ 19 h 978"/>
                      <a:gd name="T44" fmla="*/ 15 w 717"/>
                      <a:gd name="T45" fmla="*/ 22 h 978"/>
                      <a:gd name="T46" fmla="*/ 13 w 717"/>
                      <a:gd name="T47" fmla="*/ 22 h 978"/>
                      <a:gd name="T48" fmla="*/ 13 w 717"/>
                      <a:gd name="T49" fmla="*/ 24 h 978"/>
                      <a:gd name="T50" fmla="*/ 10 w 717"/>
                      <a:gd name="T51" fmla="*/ 26 h 978"/>
                      <a:gd name="T52" fmla="*/ 10 w 717"/>
                      <a:gd name="T53" fmla="*/ 27 h 978"/>
                      <a:gd name="T54" fmla="*/ 9 w 717"/>
                      <a:gd name="T55" fmla="*/ 29 h 978"/>
                      <a:gd name="T56" fmla="*/ 8 w 717"/>
                      <a:gd name="T57" fmla="*/ 31 h 978"/>
                      <a:gd name="T58" fmla="*/ 6 w 717"/>
                      <a:gd name="T59" fmla="*/ 28 h 978"/>
                      <a:gd name="T60" fmla="*/ 6 w 717"/>
                      <a:gd name="T61" fmla="*/ 23 h 978"/>
                      <a:gd name="T62" fmla="*/ 6 w 717"/>
                      <a:gd name="T63" fmla="*/ 20 h 978"/>
                      <a:gd name="T64" fmla="*/ 6 w 717"/>
                      <a:gd name="T65" fmla="*/ 15 h 978"/>
                      <a:gd name="T66" fmla="*/ 4 w 717"/>
                      <a:gd name="T67" fmla="*/ 13 h 978"/>
                      <a:gd name="T68" fmla="*/ 3 w 717"/>
                      <a:gd name="T69" fmla="*/ 13 h 978"/>
                      <a:gd name="T70" fmla="*/ 3 w 717"/>
                      <a:gd name="T71" fmla="*/ 12 h 978"/>
                      <a:gd name="T72" fmla="*/ 2 w 717"/>
                      <a:gd name="T73" fmla="*/ 11 h 978"/>
                      <a:gd name="T74" fmla="*/ 2 w 717"/>
                      <a:gd name="T75" fmla="*/ 10 h 978"/>
                      <a:gd name="T76" fmla="*/ 1 w 717"/>
                      <a:gd name="T77" fmla="*/ 8 h 978"/>
                      <a:gd name="T78" fmla="*/ 1 w 717"/>
                      <a:gd name="T79" fmla="*/ 7 h 978"/>
                      <a:gd name="T80" fmla="*/ 1 w 717"/>
                      <a:gd name="T81" fmla="*/ 6 h 978"/>
                      <a:gd name="T82" fmla="*/ 2 w 717"/>
                      <a:gd name="T83" fmla="*/ 5 h 978"/>
                      <a:gd name="T84" fmla="*/ 3 w 717"/>
                      <a:gd name="T85" fmla="*/ 3 h 9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17"/>
                      <a:gd name="T130" fmla="*/ 0 h 978"/>
                      <a:gd name="T131" fmla="*/ 717 w 717"/>
                      <a:gd name="T132" fmla="*/ 978 h 97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17" h="978">
                        <a:moveTo>
                          <a:pt x="85" y="28"/>
                        </a:moveTo>
                        <a:lnTo>
                          <a:pt x="126" y="0"/>
                        </a:lnTo>
                        <a:lnTo>
                          <a:pt x="161" y="0"/>
                        </a:lnTo>
                        <a:lnTo>
                          <a:pt x="172" y="3"/>
                        </a:lnTo>
                        <a:lnTo>
                          <a:pt x="172" y="11"/>
                        </a:lnTo>
                        <a:lnTo>
                          <a:pt x="172" y="23"/>
                        </a:lnTo>
                        <a:lnTo>
                          <a:pt x="181" y="28"/>
                        </a:lnTo>
                        <a:lnTo>
                          <a:pt x="187" y="16"/>
                        </a:lnTo>
                        <a:lnTo>
                          <a:pt x="191" y="3"/>
                        </a:lnTo>
                        <a:lnTo>
                          <a:pt x="199" y="3"/>
                        </a:lnTo>
                        <a:lnTo>
                          <a:pt x="204" y="11"/>
                        </a:lnTo>
                        <a:lnTo>
                          <a:pt x="216" y="20"/>
                        </a:lnTo>
                        <a:lnTo>
                          <a:pt x="228" y="28"/>
                        </a:lnTo>
                        <a:lnTo>
                          <a:pt x="261" y="28"/>
                        </a:lnTo>
                        <a:lnTo>
                          <a:pt x="278" y="32"/>
                        </a:lnTo>
                        <a:lnTo>
                          <a:pt x="287" y="33"/>
                        </a:lnTo>
                        <a:lnTo>
                          <a:pt x="295" y="33"/>
                        </a:lnTo>
                        <a:lnTo>
                          <a:pt x="309" y="41"/>
                        </a:lnTo>
                        <a:lnTo>
                          <a:pt x="314" y="50"/>
                        </a:lnTo>
                        <a:lnTo>
                          <a:pt x="314" y="59"/>
                        </a:lnTo>
                        <a:lnTo>
                          <a:pt x="337" y="66"/>
                        </a:lnTo>
                        <a:lnTo>
                          <a:pt x="351" y="84"/>
                        </a:lnTo>
                        <a:lnTo>
                          <a:pt x="371" y="101"/>
                        </a:lnTo>
                        <a:lnTo>
                          <a:pt x="384" y="110"/>
                        </a:lnTo>
                        <a:lnTo>
                          <a:pt x="393" y="110"/>
                        </a:lnTo>
                        <a:lnTo>
                          <a:pt x="413" y="110"/>
                        </a:lnTo>
                        <a:lnTo>
                          <a:pt x="428" y="117"/>
                        </a:lnTo>
                        <a:lnTo>
                          <a:pt x="443" y="134"/>
                        </a:lnTo>
                        <a:lnTo>
                          <a:pt x="464" y="146"/>
                        </a:lnTo>
                        <a:lnTo>
                          <a:pt x="477" y="161"/>
                        </a:lnTo>
                        <a:lnTo>
                          <a:pt x="483" y="182"/>
                        </a:lnTo>
                        <a:lnTo>
                          <a:pt x="474" y="190"/>
                        </a:lnTo>
                        <a:lnTo>
                          <a:pt x="464" y="210"/>
                        </a:lnTo>
                        <a:lnTo>
                          <a:pt x="477" y="223"/>
                        </a:lnTo>
                        <a:lnTo>
                          <a:pt x="485" y="227"/>
                        </a:lnTo>
                        <a:lnTo>
                          <a:pt x="500" y="216"/>
                        </a:lnTo>
                        <a:lnTo>
                          <a:pt x="520" y="210"/>
                        </a:lnTo>
                        <a:lnTo>
                          <a:pt x="537" y="216"/>
                        </a:lnTo>
                        <a:lnTo>
                          <a:pt x="552" y="216"/>
                        </a:lnTo>
                        <a:lnTo>
                          <a:pt x="571" y="224"/>
                        </a:lnTo>
                        <a:lnTo>
                          <a:pt x="592" y="235"/>
                        </a:lnTo>
                        <a:lnTo>
                          <a:pt x="613" y="235"/>
                        </a:lnTo>
                        <a:lnTo>
                          <a:pt x="638" y="236"/>
                        </a:lnTo>
                        <a:lnTo>
                          <a:pt x="663" y="256"/>
                        </a:lnTo>
                        <a:lnTo>
                          <a:pt x="688" y="262"/>
                        </a:lnTo>
                        <a:lnTo>
                          <a:pt x="707" y="269"/>
                        </a:lnTo>
                        <a:lnTo>
                          <a:pt x="717" y="286"/>
                        </a:lnTo>
                        <a:lnTo>
                          <a:pt x="715" y="308"/>
                        </a:lnTo>
                        <a:lnTo>
                          <a:pt x="702" y="328"/>
                        </a:lnTo>
                        <a:lnTo>
                          <a:pt x="688" y="345"/>
                        </a:lnTo>
                        <a:lnTo>
                          <a:pt x="672" y="363"/>
                        </a:lnTo>
                        <a:lnTo>
                          <a:pt x="666" y="385"/>
                        </a:lnTo>
                        <a:lnTo>
                          <a:pt x="647" y="399"/>
                        </a:lnTo>
                        <a:lnTo>
                          <a:pt x="659" y="422"/>
                        </a:lnTo>
                        <a:lnTo>
                          <a:pt x="658" y="452"/>
                        </a:lnTo>
                        <a:lnTo>
                          <a:pt x="646" y="474"/>
                        </a:lnTo>
                        <a:lnTo>
                          <a:pt x="646" y="495"/>
                        </a:lnTo>
                        <a:lnTo>
                          <a:pt x="635" y="516"/>
                        </a:lnTo>
                        <a:lnTo>
                          <a:pt x="620" y="525"/>
                        </a:lnTo>
                        <a:lnTo>
                          <a:pt x="603" y="533"/>
                        </a:lnTo>
                        <a:lnTo>
                          <a:pt x="582" y="532"/>
                        </a:lnTo>
                        <a:lnTo>
                          <a:pt x="552" y="538"/>
                        </a:lnTo>
                        <a:lnTo>
                          <a:pt x="528" y="557"/>
                        </a:lnTo>
                        <a:lnTo>
                          <a:pt x="514" y="575"/>
                        </a:lnTo>
                        <a:lnTo>
                          <a:pt x="507" y="584"/>
                        </a:lnTo>
                        <a:lnTo>
                          <a:pt x="520" y="595"/>
                        </a:lnTo>
                        <a:lnTo>
                          <a:pt x="520" y="612"/>
                        </a:lnTo>
                        <a:lnTo>
                          <a:pt x="486" y="639"/>
                        </a:lnTo>
                        <a:lnTo>
                          <a:pt x="466" y="679"/>
                        </a:lnTo>
                        <a:lnTo>
                          <a:pt x="438" y="701"/>
                        </a:lnTo>
                        <a:lnTo>
                          <a:pt x="415" y="702"/>
                        </a:lnTo>
                        <a:lnTo>
                          <a:pt x="385" y="682"/>
                        </a:lnTo>
                        <a:lnTo>
                          <a:pt x="384" y="711"/>
                        </a:lnTo>
                        <a:lnTo>
                          <a:pt x="397" y="725"/>
                        </a:lnTo>
                        <a:lnTo>
                          <a:pt x="394" y="751"/>
                        </a:lnTo>
                        <a:lnTo>
                          <a:pt x="354" y="774"/>
                        </a:lnTo>
                        <a:lnTo>
                          <a:pt x="337" y="770"/>
                        </a:lnTo>
                        <a:lnTo>
                          <a:pt x="317" y="806"/>
                        </a:lnTo>
                        <a:lnTo>
                          <a:pt x="299" y="809"/>
                        </a:lnTo>
                        <a:lnTo>
                          <a:pt x="292" y="824"/>
                        </a:lnTo>
                        <a:lnTo>
                          <a:pt x="299" y="840"/>
                        </a:lnTo>
                        <a:lnTo>
                          <a:pt x="282" y="863"/>
                        </a:lnTo>
                        <a:lnTo>
                          <a:pt x="297" y="898"/>
                        </a:lnTo>
                        <a:lnTo>
                          <a:pt x="281" y="924"/>
                        </a:lnTo>
                        <a:lnTo>
                          <a:pt x="269" y="949"/>
                        </a:lnTo>
                        <a:lnTo>
                          <a:pt x="282" y="969"/>
                        </a:lnTo>
                        <a:lnTo>
                          <a:pt x="253" y="969"/>
                        </a:lnTo>
                        <a:lnTo>
                          <a:pt x="227" y="978"/>
                        </a:lnTo>
                        <a:lnTo>
                          <a:pt x="198" y="932"/>
                        </a:lnTo>
                        <a:lnTo>
                          <a:pt x="189" y="896"/>
                        </a:lnTo>
                        <a:lnTo>
                          <a:pt x="189" y="814"/>
                        </a:lnTo>
                        <a:lnTo>
                          <a:pt x="163" y="781"/>
                        </a:lnTo>
                        <a:lnTo>
                          <a:pt x="165" y="730"/>
                        </a:lnTo>
                        <a:lnTo>
                          <a:pt x="178" y="696"/>
                        </a:lnTo>
                        <a:lnTo>
                          <a:pt x="171" y="661"/>
                        </a:lnTo>
                        <a:lnTo>
                          <a:pt x="170" y="622"/>
                        </a:lnTo>
                        <a:lnTo>
                          <a:pt x="172" y="525"/>
                        </a:lnTo>
                        <a:lnTo>
                          <a:pt x="182" y="481"/>
                        </a:lnTo>
                        <a:lnTo>
                          <a:pt x="164" y="453"/>
                        </a:lnTo>
                        <a:lnTo>
                          <a:pt x="144" y="436"/>
                        </a:lnTo>
                        <a:lnTo>
                          <a:pt x="130" y="425"/>
                        </a:lnTo>
                        <a:lnTo>
                          <a:pt x="127" y="410"/>
                        </a:lnTo>
                        <a:lnTo>
                          <a:pt x="115" y="413"/>
                        </a:lnTo>
                        <a:lnTo>
                          <a:pt x="98" y="416"/>
                        </a:lnTo>
                        <a:lnTo>
                          <a:pt x="92" y="408"/>
                        </a:lnTo>
                        <a:lnTo>
                          <a:pt x="80" y="397"/>
                        </a:lnTo>
                        <a:lnTo>
                          <a:pt x="73" y="379"/>
                        </a:lnTo>
                        <a:lnTo>
                          <a:pt x="75" y="370"/>
                        </a:lnTo>
                        <a:lnTo>
                          <a:pt x="68" y="349"/>
                        </a:lnTo>
                        <a:lnTo>
                          <a:pt x="58" y="330"/>
                        </a:lnTo>
                        <a:lnTo>
                          <a:pt x="54" y="328"/>
                        </a:lnTo>
                        <a:lnTo>
                          <a:pt x="54" y="319"/>
                        </a:lnTo>
                        <a:lnTo>
                          <a:pt x="50" y="312"/>
                        </a:lnTo>
                        <a:lnTo>
                          <a:pt x="37" y="291"/>
                        </a:lnTo>
                        <a:lnTo>
                          <a:pt x="35" y="283"/>
                        </a:lnTo>
                        <a:lnTo>
                          <a:pt x="20" y="273"/>
                        </a:lnTo>
                        <a:lnTo>
                          <a:pt x="18" y="252"/>
                        </a:lnTo>
                        <a:lnTo>
                          <a:pt x="9" y="239"/>
                        </a:lnTo>
                        <a:lnTo>
                          <a:pt x="0" y="224"/>
                        </a:lnTo>
                        <a:lnTo>
                          <a:pt x="18" y="210"/>
                        </a:lnTo>
                        <a:lnTo>
                          <a:pt x="34" y="201"/>
                        </a:lnTo>
                        <a:lnTo>
                          <a:pt x="18" y="193"/>
                        </a:lnTo>
                        <a:lnTo>
                          <a:pt x="12" y="173"/>
                        </a:lnTo>
                        <a:lnTo>
                          <a:pt x="17" y="158"/>
                        </a:lnTo>
                        <a:lnTo>
                          <a:pt x="34" y="144"/>
                        </a:lnTo>
                        <a:lnTo>
                          <a:pt x="52" y="135"/>
                        </a:lnTo>
                        <a:lnTo>
                          <a:pt x="67" y="112"/>
                        </a:lnTo>
                        <a:lnTo>
                          <a:pt x="75" y="100"/>
                        </a:lnTo>
                        <a:lnTo>
                          <a:pt x="73" y="83"/>
                        </a:lnTo>
                        <a:lnTo>
                          <a:pt x="73" y="67"/>
                        </a:lnTo>
                        <a:lnTo>
                          <a:pt x="85" y="28"/>
                        </a:lnTo>
                        <a:close/>
                      </a:path>
                    </a:pathLst>
                  </a:custGeom>
                  <a:gradFill rotWithShape="0">
                    <a:gsLst>
                      <a:gs pos="0">
                        <a:srgbClr val="00C600"/>
                      </a:gs>
                      <a:gs pos="100000">
                        <a:srgbClr val="006600"/>
                      </a:gs>
                    </a:gsLst>
                    <a:path path="rect">
                      <a:fillToRect l="50000" t="50000" r="50000" b="50000"/>
                    </a:path>
                  </a:gradFill>
                  <a:ln w="7938">
                    <a:solidFill>
                      <a:srgbClr val="000000"/>
                    </a:solidFill>
                    <a:prstDash val="solid"/>
                    <a:round/>
                    <a:headEnd/>
                    <a:tailEnd/>
                  </a:ln>
                </p:spPr>
                <p:txBody>
                  <a:bodyPr/>
                  <a:lstStyle/>
                  <a:p>
                    <a:endParaRPr lang="en-US" dirty="0">
                      <a:effectLst>
                        <a:outerShdw blurRad="38100" dist="38100" dir="2700000" algn="tl">
                          <a:srgbClr val="000000">
                            <a:alpha val="43137"/>
                          </a:srgbClr>
                        </a:outerShdw>
                      </a:effectLst>
                      <a:latin typeface="Calibri" panose="020F0502020204030204" pitchFamily="34" charset="0"/>
                    </a:endParaRPr>
                  </a:p>
                </p:txBody>
              </p:sp>
              <p:sp>
                <p:nvSpPr>
                  <p:cNvPr id="36911" name="Freeform 100"/>
                  <p:cNvSpPr>
                    <a:spLocks/>
                  </p:cNvSpPr>
                  <p:nvPr/>
                </p:nvSpPr>
                <p:spPr bwMode="auto">
                  <a:xfrm>
                    <a:off x="3159" y="3211"/>
                    <a:ext cx="40" cy="14"/>
                  </a:xfrm>
                  <a:custGeom>
                    <a:avLst/>
                    <a:gdLst>
                      <a:gd name="T0" fmla="*/ 1 w 80"/>
                      <a:gd name="T1" fmla="*/ 0 h 29"/>
                      <a:gd name="T2" fmla="*/ 0 w 80"/>
                      <a:gd name="T3" fmla="*/ 0 h 29"/>
                      <a:gd name="T4" fmla="*/ 1 w 80"/>
                      <a:gd name="T5" fmla="*/ 0 h 29"/>
                      <a:gd name="T6" fmla="*/ 1 w 80"/>
                      <a:gd name="T7" fmla="*/ 0 h 29"/>
                      <a:gd name="T8" fmla="*/ 3 w 80"/>
                      <a:gd name="T9" fmla="*/ 0 h 29"/>
                      <a:gd name="T10" fmla="*/ 1 w 80"/>
                      <a:gd name="T11" fmla="*/ 0 h 29"/>
                      <a:gd name="T12" fmla="*/ 1 w 80"/>
                      <a:gd name="T13" fmla="*/ 0 h 29"/>
                      <a:gd name="T14" fmla="*/ 0 60000 65536"/>
                      <a:gd name="T15" fmla="*/ 0 60000 65536"/>
                      <a:gd name="T16" fmla="*/ 0 60000 65536"/>
                      <a:gd name="T17" fmla="*/ 0 60000 65536"/>
                      <a:gd name="T18" fmla="*/ 0 60000 65536"/>
                      <a:gd name="T19" fmla="*/ 0 60000 65536"/>
                      <a:gd name="T20" fmla="*/ 0 60000 65536"/>
                      <a:gd name="T21" fmla="*/ 0 w 80"/>
                      <a:gd name="T22" fmla="*/ 0 h 29"/>
                      <a:gd name="T23" fmla="*/ 80 w 8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29">
                        <a:moveTo>
                          <a:pt x="26" y="0"/>
                        </a:moveTo>
                        <a:lnTo>
                          <a:pt x="0" y="17"/>
                        </a:lnTo>
                        <a:lnTo>
                          <a:pt x="17" y="29"/>
                        </a:lnTo>
                        <a:lnTo>
                          <a:pt x="51" y="28"/>
                        </a:lnTo>
                        <a:lnTo>
                          <a:pt x="80" y="29"/>
                        </a:lnTo>
                        <a:lnTo>
                          <a:pt x="52" y="12"/>
                        </a:lnTo>
                        <a:lnTo>
                          <a:pt x="26" y="0"/>
                        </a:lnTo>
                        <a:close/>
                      </a:path>
                    </a:pathLst>
                  </a:custGeom>
                  <a:gradFill rotWithShape="0">
                    <a:gsLst>
                      <a:gs pos="0">
                        <a:srgbClr val="00C600"/>
                      </a:gs>
                      <a:gs pos="100000">
                        <a:srgbClr val="006600"/>
                      </a:gs>
                    </a:gsLst>
                    <a:path path="rect">
                      <a:fillToRect l="50000" t="50000" r="50000" b="50000"/>
                    </a:path>
                  </a:gradFill>
                  <a:ln w="7938">
                    <a:solidFill>
                      <a:srgbClr val="000000"/>
                    </a:solidFill>
                    <a:prstDash val="solid"/>
                    <a:round/>
                    <a:headEnd/>
                    <a:tailEnd/>
                  </a:ln>
                </p:spPr>
                <p:txBody>
                  <a:bodyPr/>
                  <a:lstStyle/>
                  <a:p>
                    <a:endParaRPr lang="en-US" dirty="0">
                      <a:effectLst>
                        <a:outerShdw blurRad="38100" dist="38100" dir="2700000" algn="tl">
                          <a:srgbClr val="000000">
                            <a:alpha val="43137"/>
                          </a:srgbClr>
                        </a:outerShdw>
                      </a:effectLst>
                      <a:latin typeface="Calibri" panose="020F0502020204030204" pitchFamily="34" charset="0"/>
                    </a:endParaRPr>
                  </a:p>
                </p:txBody>
              </p:sp>
            </p:grpSp>
            <p:grpSp>
              <p:nvGrpSpPr>
                <p:cNvPr id="36889" name="Group 101"/>
                <p:cNvGrpSpPr>
                  <a:grpSpLocks/>
                </p:cNvGrpSpPr>
                <p:nvPr/>
              </p:nvGrpSpPr>
              <p:grpSpPr bwMode="auto">
                <a:xfrm>
                  <a:off x="2886" y="2088"/>
                  <a:ext cx="506" cy="663"/>
                  <a:chOff x="2886" y="2088"/>
                  <a:chExt cx="506" cy="663"/>
                </a:xfrm>
              </p:grpSpPr>
              <p:sp>
                <p:nvSpPr>
                  <p:cNvPr id="36897" name="Freeform 102"/>
                  <p:cNvSpPr>
                    <a:spLocks/>
                  </p:cNvSpPr>
                  <p:nvPr/>
                </p:nvSpPr>
                <p:spPr bwMode="auto">
                  <a:xfrm>
                    <a:off x="3164" y="2312"/>
                    <a:ext cx="13" cy="17"/>
                  </a:xfrm>
                  <a:custGeom>
                    <a:avLst/>
                    <a:gdLst>
                      <a:gd name="T0" fmla="*/ 0 w 27"/>
                      <a:gd name="T1" fmla="*/ 0 h 36"/>
                      <a:gd name="T2" fmla="*/ 0 w 27"/>
                      <a:gd name="T3" fmla="*/ 1 h 36"/>
                      <a:gd name="T4" fmla="*/ 0 w 27"/>
                      <a:gd name="T5" fmla="*/ 0 h 36"/>
                      <a:gd name="T6" fmla="*/ 0 w 27"/>
                      <a:gd name="T7" fmla="*/ 0 h 36"/>
                      <a:gd name="T8" fmla="*/ 0 w 27"/>
                      <a:gd name="T9" fmla="*/ 0 h 36"/>
                      <a:gd name="T10" fmla="*/ 0 w 27"/>
                      <a:gd name="T11" fmla="*/ 0 h 36"/>
                      <a:gd name="T12" fmla="*/ 0 w 27"/>
                      <a:gd name="T13" fmla="*/ 0 h 36"/>
                      <a:gd name="T14" fmla="*/ 0 60000 65536"/>
                      <a:gd name="T15" fmla="*/ 0 60000 65536"/>
                      <a:gd name="T16" fmla="*/ 0 60000 65536"/>
                      <a:gd name="T17" fmla="*/ 0 60000 65536"/>
                      <a:gd name="T18" fmla="*/ 0 60000 65536"/>
                      <a:gd name="T19" fmla="*/ 0 60000 65536"/>
                      <a:gd name="T20" fmla="*/ 0 60000 65536"/>
                      <a:gd name="T21" fmla="*/ 0 w 27"/>
                      <a:gd name="T22" fmla="*/ 0 h 36"/>
                      <a:gd name="T23" fmla="*/ 27 w 2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6">
                        <a:moveTo>
                          <a:pt x="0" y="26"/>
                        </a:moveTo>
                        <a:lnTo>
                          <a:pt x="27" y="36"/>
                        </a:lnTo>
                        <a:lnTo>
                          <a:pt x="26" y="23"/>
                        </a:lnTo>
                        <a:lnTo>
                          <a:pt x="27" y="6"/>
                        </a:lnTo>
                        <a:lnTo>
                          <a:pt x="14" y="0"/>
                        </a:lnTo>
                        <a:lnTo>
                          <a:pt x="9" y="14"/>
                        </a:lnTo>
                        <a:lnTo>
                          <a:pt x="0" y="26"/>
                        </a:lnTo>
                      </a:path>
                    </a:pathLst>
                  </a:custGeom>
                  <a:gradFill rotWithShape="0">
                    <a:gsLst>
                      <a:gs pos="0">
                        <a:srgbClr val="00C600"/>
                      </a:gs>
                      <a:gs pos="100000">
                        <a:srgbClr val="006600"/>
                      </a:gs>
                    </a:gsLst>
                    <a:path path="rect">
                      <a:fillToRect l="50000" t="50000" r="50000" b="50000"/>
                    </a:path>
                  </a:gradFill>
                  <a:ln w="7938">
                    <a:solidFill>
                      <a:srgbClr val="000000"/>
                    </a:solidFill>
                    <a:prstDash val="solid"/>
                    <a:round/>
                    <a:headEnd/>
                    <a:tailEnd/>
                  </a:ln>
                </p:spPr>
                <p:txBody>
                  <a:bodyPr/>
                  <a:lstStyle/>
                  <a:p>
                    <a:endParaRPr lang="en-US" dirty="0">
                      <a:effectLst>
                        <a:outerShdw blurRad="38100" dist="38100" dir="2700000" algn="tl">
                          <a:srgbClr val="000000">
                            <a:alpha val="43137"/>
                          </a:srgbClr>
                        </a:outerShdw>
                      </a:effectLst>
                      <a:latin typeface="Calibri" panose="020F0502020204030204" pitchFamily="34" charset="0"/>
                    </a:endParaRPr>
                  </a:p>
                </p:txBody>
              </p:sp>
              <p:grpSp>
                <p:nvGrpSpPr>
                  <p:cNvPr id="36898" name="Group 103"/>
                  <p:cNvGrpSpPr>
                    <a:grpSpLocks/>
                  </p:cNvGrpSpPr>
                  <p:nvPr/>
                </p:nvGrpSpPr>
                <p:grpSpPr bwMode="auto">
                  <a:xfrm>
                    <a:off x="2886" y="2088"/>
                    <a:ext cx="506" cy="663"/>
                    <a:chOff x="2886" y="2088"/>
                    <a:chExt cx="506" cy="663"/>
                  </a:xfrm>
                </p:grpSpPr>
                <p:sp>
                  <p:nvSpPr>
                    <p:cNvPr id="36899" name="Freeform 104"/>
                    <p:cNvSpPr>
                      <a:spLocks/>
                    </p:cNvSpPr>
                    <p:nvPr/>
                  </p:nvSpPr>
                  <p:spPr bwMode="auto">
                    <a:xfrm>
                      <a:off x="2886" y="2088"/>
                      <a:ext cx="363" cy="663"/>
                    </a:xfrm>
                    <a:custGeom>
                      <a:avLst/>
                      <a:gdLst>
                        <a:gd name="T0" fmla="*/ 9 w 728"/>
                        <a:gd name="T1" fmla="*/ 40 h 1326"/>
                        <a:gd name="T2" fmla="*/ 9 w 728"/>
                        <a:gd name="T3" fmla="*/ 38 h 1326"/>
                        <a:gd name="T4" fmla="*/ 9 w 728"/>
                        <a:gd name="T5" fmla="*/ 36 h 1326"/>
                        <a:gd name="T6" fmla="*/ 7 w 728"/>
                        <a:gd name="T7" fmla="*/ 35 h 1326"/>
                        <a:gd name="T8" fmla="*/ 7 w 728"/>
                        <a:gd name="T9" fmla="*/ 33 h 1326"/>
                        <a:gd name="T10" fmla="*/ 5 w 728"/>
                        <a:gd name="T11" fmla="*/ 34 h 1326"/>
                        <a:gd name="T12" fmla="*/ 4 w 728"/>
                        <a:gd name="T13" fmla="*/ 31 h 1326"/>
                        <a:gd name="T14" fmla="*/ 5 w 728"/>
                        <a:gd name="T15" fmla="*/ 29 h 1326"/>
                        <a:gd name="T16" fmla="*/ 7 w 728"/>
                        <a:gd name="T17" fmla="*/ 28 h 1326"/>
                        <a:gd name="T18" fmla="*/ 8 w 728"/>
                        <a:gd name="T19" fmla="*/ 29 h 1326"/>
                        <a:gd name="T20" fmla="*/ 10 w 728"/>
                        <a:gd name="T21" fmla="*/ 29 h 1326"/>
                        <a:gd name="T22" fmla="*/ 11 w 728"/>
                        <a:gd name="T23" fmla="*/ 31 h 1326"/>
                        <a:gd name="T24" fmla="*/ 12 w 728"/>
                        <a:gd name="T25" fmla="*/ 33 h 1326"/>
                        <a:gd name="T26" fmla="*/ 12 w 728"/>
                        <a:gd name="T27" fmla="*/ 30 h 1326"/>
                        <a:gd name="T28" fmla="*/ 12 w 728"/>
                        <a:gd name="T29" fmla="*/ 28 h 1326"/>
                        <a:gd name="T30" fmla="*/ 13 w 728"/>
                        <a:gd name="T31" fmla="*/ 28 h 1326"/>
                        <a:gd name="T32" fmla="*/ 15 w 728"/>
                        <a:gd name="T33" fmla="*/ 27 h 1326"/>
                        <a:gd name="T34" fmla="*/ 16 w 728"/>
                        <a:gd name="T35" fmla="*/ 25 h 1326"/>
                        <a:gd name="T36" fmla="*/ 17 w 728"/>
                        <a:gd name="T37" fmla="*/ 25 h 1326"/>
                        <a:gd name="T38" fmla="*/ 19 w 728"/>
                        <a:gd name="T39" fmla="*/ 24 h 1326"/>
                        <a:gd name="T40" fmla="*/ 19 w 728"/>
                        <a:gd name="T41" fmla="*/ 23 h 1326"/>
                        <a:gd name="T42" fmla="*/ 19 w 728"/>
                        <a:gd name="T43" fmla="*/ 22 h 1326"/>
                        <a:gd name="T44" fmla="*/ 22 w 728"/>
                        <a:gd name="T45" fmla="*/ 21 h 1326"/>
                        <a:gd name="T46" fmla="*/ 21 w 728"/>
                        <a:gd name="T47" fmla="*/ 20 h 1326"/>
                        <a:gd name="T48" fmla="*/ 20 w 728"/>
                        <a:gd name="T49" fmla="*/ 19 h 1326"/>
                        <a:gd name="T50" fmla="*/ 18 w 728"/>
                        <a:gd name="T51" fmla="*/ 15 h 1326"/>
                        <a:gd name="T52" fmla="*/ 17 w 728"/>
                        <a:gd name="T53" fmla="*/ 19 h 1326"/>
                        <a:gd name="T54" fmla="*/ 16 w 728"/>
                        <a:gd name="T55" fmla="*/ 20 h 1326"/>
                        <a:gd name="T56" fmla="*/ 15 w 728"/>
                        <a:gd name="T57" fmla="*/ 19 h 1326"/>
                        <a:gd name="T58" fmla="*/ 14 w 728"/>
                        <a:gd name="T59" fmla="*/ 17 h 1326"/>
                        <a:gd name="T60" fmla="*/ 16 w 728"/>
                        <a:gd name="T61" fmla="*/ 14 h 1326"/>
                        <a:gd name="T62" fmla="*/ 18 w 728"/>
                        <a:gd name="T63" fmla="*/ 13 h 1326"/>
                        <a:gd name="T64" fmla="*/ 19 w 728"/>
                        <a:gd name="T65" fmla="*/ 12 h 1326"/>
                        <a:gd name="T66" fmla="*/ 17 w 728"/>
                        <a:gd name="T67" fmla="*/ 12 h 1326"/>
                        <a:gd name="T68" fmla="*/ 17 w 728"/>
                        <a:gd name="T69" fmla="*/ 11 h 1326"/>
                        <a:gd name="T70" fmla="*/ 15 w 728"/>
                        <a:gd name="T71" fmla="*/ 7 h 1326"/>
                        <a:gd name="T72" fmla="*/ 14 w 728"/>
                        <a:gd name="T73" fmla="*/ 3 h 1326"/>
                        <a:gd name="T74" fmla="*/ 13 w 728"/>
                        <a:gd name="T75" fmla="*/ 1 h 1326"/>
                        <a:gd name="T76" fmla="*/ 11 w 728"/>
                        <a:gd name="T77" fmla="*/ 1 h 1326"/>
                        <a:gd name="T78" fmla="*/ 10 w 728"/>
                        <a:gd name="T79" fmla="*/ 1 h 1326"/>
                        <a:gd name="T80" fmla="*/ 7 w 728"/>
                        <a:gd name="T81" fmla="*/ 3 h 1326"/>
                        <a:gd name="T82" fmla="*/ 7 w 728"/>
                        <a:gd name="T83" fmla="*/ 3 h 1326"/>
                        <a:gd name="T84" fmla="*/ 8 w 728"/>
                        <a:gd name="T85" fmla="*/ 5 h 1326"/>
                        <a:gd name="T86" fmla="*/ 8 w 728"/>
                        <a:gd name="T87" fmla="*/ 6 h 1326"/>
                        <a:gd name="T88" fmla="*/ 6 w 728"/>
                        <a:gd name="T89" fmla="*/ 10 h 1326"/>
                        <a:gd name="T90" fmla="*/ 4 w 728"/>
                        <a:gd name="T91" fmla="*/ 13 h 1326"/>
                        <a:gd name="T92" fmla="*/ 3 w 728"/>
                        <a:gd name="T93" fmla="*/ 15 h 1326"/>
                        <a:gd name="T94" fmla="*/ 1 w 728"/>
                        <a:gd name="T95" fmla="*/ 19 h 1326"/>
                        <a:gd name="T96" fmla="*/ 0 w 728"/>
                        <a:gd name="T97" fmla="*/ 20 h 1326"/>
                        <a:gd name="T98" fmla="*/ 0 w 728"/>
                        <a:gd name="T99" fmla="*/ 22 h 1326"/>
                        <a:gd name="T100" fmla="*/ 0 w 728"/>
                        <a:gd name="T101" fmla="*/ 25 h 1326"/>
                        <a:gd name="T102" fmla="*/ 0 w 728"/>
                        <a:gd name="T103" fmla="*/ 25 h 1326"/>
                        <a:gd name="T104" fmla="*/ 1 w 728"/>
                        <a:gd name="T105" fmla="*/ 23 h 1326"/>
                        <a:gd name="T106" fmla="*/ 1 w 728"/>
                        <a:gd name="T107" fmla="*/ 26 h 1326"/>
                        <a:gd name="T108" fmla="*/ 1 w 728"/>
                        <a:gd name="T109" fmla="*/ 28 h 1326"/>
                        <a:gd name="T110" fmla="*/ 1 w 728"/>
                        <a:gd name="T111" fmla="*/ 31 h 1326"/>
                        <a:gd name="T112" fmla="*/ 3 w 728"/>
                        <a:gd name="T113" fmla="*/ 34 h 1326"/>
                        <a:gd name="T114" fmla="*/ 5 w 728"/>
                        <a:gd name="T115" fmla="*/ 35 h 1326"/>
                        <a:gd name="T116" fmla="*/ 6 w 728"/>
                        <a:gd name="T117" fmla="*/ 37 h 1326"/>
                        <a:gd name="T118" fmla="*/ 8 w 728"/>
                        <a:gd name="T119" fmla="*/ 39 h 1326"/>
                        <a:gd name="T120" fmla="*/ 10 w 728"/>
                        <a:gd name="T121" fmla="*/ 41 h 1326"/>
                        <a:gd name="T122" fmla="*/ 11 w 728"/>
                        <a:gd name="T123" fmla="*/ 41 h 13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8"/>
                        <a:gd name="T187" fmla="*/ 0 h 1326"/>
                        <a:gd name="T188" fmla="*/ 728 w 728"/>
                        <a:gd name="T189" fmla="*/ 1326 h 13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8" h="1326">
                          <a:moveTo>
                            <a:pt x="376" y="1295"/>
                          </a:moveTo>
                          <a:lnTo>
                            <a:pt x="346" y="1267"/>
                          </a:lnTo>
                          <a:lnTo>
                            <a:pt x="319" y="1271"/>
                          </a:lnTo>
                          <a:lnTo>
                            <a:pt x="294" y="1247"/>
                          </a:lnTo>
                          <a:lnTo>
                            <a:pt x="289" y="1217"/>
                          </a:lnTo>
                          <a:lnTo>
                            <a:pt x="302" y="1206"/>
                          </a:lnTo>
                          <a:lnTo>
                            <a:pt x="302" y="1198"/>
                          </a:lnTo>
                          <a:lnTo>
                            <a:pt x="312" y="1182"/>
                          </a:lnTo>
                          <a:lnTo>
                            <a:pt x="299" y="1149"/>
                          </a:lnTo>
                          <a:lnTo>
                            <a:pt x="278" y="1148"/>
                          </a:lnTo>
                          <a:lnTo>
                            <a:pt x="251" y="1126"/>
                          </a:lnTo>
                          <a:lnTo>
                            <a:pt x="252" y="1112"/>
                          </a:lnTo>
                          <a:lnTo>
                            <a:pt x="277" y="1073"/>
                          </a:lnTo>
                          <a:lnTo>
                            <a:pt x="269" y="1064"/>
                          </a:lnTo>
                          <a:lnTo>
                            <a:pt x="239" y="1051"/>
                          </a:lnTo>
                          <a:lnTo>
                            <a:pt x="223" y="1064"/>
                          </a:lnTo>
                          <a:lnTo>
                            <a:pt x="215" y="1076"/>
                          </a:lnTo>
                          <a:lnTo>
                            <a:pt x="188" y="1073"/>
                          </a:lnTo>
                          <a:lnTo>
                            <a:pt x="166" y="1063"/>
                          </a:lnTo>
                          <a:lnTo>
                            <a:pt x="145" y="1023"/>
                          </a:lnTo>
                          <a:lnTo>
                            <a:pt x="157" y="992"/>
                          </a:lnTo>
                          <a:lnTo>
                            <a:pt x="162" y="968"/>
                          </a:lnTo>
                          <a:lnTo>
                            <a:pt x="170" y="955"/>
                          </a:lnTo>
                          <a:lnTo>
                            <a:pt x="184" y="941"/>
                          </a:lnTo>
                          <a:lnTo>
                            <a:pt x="194" y="928"/>
                          </a:lnTo>
                          <a:lnTo>
                            <a:pt x="215" y="912"/>
                          </a:lnTo>
                          <a:lnTo>
                            <a:pt x="235" y="904"/>
                          </a:lnTo>
                          <a:lnTo>
                            <a:pt x="252" y="917"/>
                          </a:lnTo>
                          <a:lnTo>
                            <a:pt x="269" y="921"/>
                          </a:lnTo>
                          <a:lnTo>
                            <a:pt x="280" y="936"/>
                          </a:lnTo>
                          <a:lnTo>
                            <a:pt x="295" y="934"/>
                          </a:lnTo>
                          <a:lnTo>
                            <a:pt x="316" y="928"/>
                          </a:lnTo>
                          <a:lnTo>
                            <a:pt x="331" y="936"/>
                          </a:lnTo>
                          <a:lnTo>
                            <a:pt x="362" y="968"/>
                          </a:lnTo>
                          <a:lnTo>
                            <a:pt x="352" y="991"/>
                          </a:lnTo>
                          <a:lnTo>
                            <a:pt x="362" y="1004"/>
                          </a:lnTo>
                          <a:lnTo>
                            <a:pt x="362" y="1013"/>
                          </a:lnTo>
                          <a:lnTo>
                            <a:pt x="374" y="1025"/>
                          </a:lnTo>
                          <a:lnTo>
                            <a:pt x="387" y="1037"/>
                          </a:lnTo>
                          <a:lnTo>
                            <a:pt x="392" y="1031"/>
                          </a:lnTo>
                          <a:lnTo>
                            <a:pt x="392" y="1009"/>
                          </a:lnTo>
                          <a:lnTo>
                            <a:pt x="391" y="979"/>
                          </a:lnTo>
                          <a:lnTo>
                            <a:pt x="391" y="951"/>
                          </a:lnTo>
                          <a:lnTo>
                            <a:pt x="387" y="941"/>
                          </a:lnTo>
                          <a:lnTo>
                            <a:pt x="399" y="925"/>
                          </a:lnTo>
                          <a:lnTo>
                            <a:pt x="421" y="921"/>
                          </a:lnTo>
                          <a:lnTo>
                            <a:pt x="430" y="911"/>
                          </a:lnTo>
                          <a:lnTo>
                            <a:pt x="446" y="916"/>
                          </a:lnTo>
                          <a:lnTo>
                            <a:pt x="459" y="902"/>
                          </a:lnTo>
                          <a:lnTo>
                            <a:pt x="480" y="885"/>
                          </a:lnTo>
                          <a:lnTo>
                            <a:pt x="493" y="879"/>
                          </a:lnTo>
                          <a:lnTo>
                            <a:pt x="487" y="865"/>
                          </a:lnTo>
                          <a:lnTo>
                            <a:pt x="504" y="844"/>
                          </a:lnTo>
                          <a:lnTo>
                            <a:pt x="519" y="828"/>
                          </a:lnTo>
                          <a:lnTo>
                            <a:pt x="531" y="820"/>
                          </a:lnTo>
                          <a:lnTo>
                            <a:pt x="561" y="823"/>
                          </a:lnTo>
                          <a:lnTo>
                            <a:pt x="556" y="801"/>
                          </a:lnTo>
                          <a:lnTo>
                            <a:pt x="584" y="786"/>
                          </a:lnTo>
                          <a:lnTo>
                            <a:pt x="610" y="776"/>
                          </a:lnTo>
                          <a:lnTo>
                            <a:pt x="633" y="772"/>
                          </a:lnTo>
                          <a:lnTo>
                            <a:pt x="625" y="794"/>
                          </a:lnTo>
                          <a:lnTo>
                            <a:pt x="648" y="770"/>
                          </a:lnTo>
                          <a:lnTo>
                            <a:pt x="636" y="755"/>
                          </a:lnTo>
                          <a:lnTo>
                            <a:pt x="634" y="723"/>
                          </a:lnTo>
                          <a:lnTo>
                            <a:pt x="610" y="723"/>
                          </a:lnTo>
                          <a:lnTo>
                            <a:pt x="616" y="706"/>
                          </a:lnTo>
                          <a:lnTo>
                            <a:pt x="688" y="708"/>
                          </a:lnTo>
                          <a:lnTo>
                            <a:pt x="728" y="683"/>
                          </a:lnTo>
                          <a:lnTo>
                            <a:pt x="724" y="666"/>
                          </a:lnTo>
                          <a:lnTo>
                            <a:pt x="705" y="648"/>
                          </a:lnTo>
                          <a:lnTo>
                            <a:pt x="706" y="619"/>
                          </a:lnTo>
                          <a:lnTo>
                            <a:pt x="693" y="613"/>
                          </a:lnTo>
                          <a:lnTo>
                            <a:pt x="687" y="592"/>
                          </a:lnTo>
                          <a:lnTo>
                            <a:pt x="678" y="581"/>
                          </a:lnTo>
                          <a:lnTo>
                            <a:pt x="664" y="585"/>
                          </a:lnTo>
                          <a:lnTo>
                            <a:pt x="636" y="563"/>
                          </a:lnTo>
                          <a:lnTo>
                            <a:pt x="628" y="537"/>
                          </a:lnTo>
                          <a:lnTo>
                            <a:pt x="601" y="507"/>
                          </a:lnTo>
                          <a:lnTo>
                            <a:pt x="564" y="545"/>
                          </a:lnTo>
                          <a:lnTo>
                            <a:pt x="564" y="590"/>
                          </a:lnTo>
                          <a:lnTo>
                            <a:pt x="555" y="603"/>
                          </a:lnTo>
                          <a:lnTo>
                            <a:pt x="539" y="604"/>
                          </a:lnTo>
                          <a:lnTo>
                            <a:pt x="530" y="613"/>
                          </a:lnTo>
                          <a:lnTo>
                            <a:pt x="526" y="636"/>
                          </a:lnTo>
                          <a:lnTo>
                            <a:pt x="513" y="661"/>
                          </a:lnTo>
                          <a:lnTo>
                            <a:pt x="498" y="636"/>
                          </a:lnTo>
                          <a:lnTo>
                            <a:pt x="510" y="604"/>
                          </a:lnTo>
                          <a:lnTo>
                            <a:pt x="505" y="581"/>
                          </a:lnTo>
                          <a:lnTo>
                            <a:pt x="490" y="573"/>
                          </a:lnTo>
                          <a:lnTo>
                            <a:pt x="458" y="523"/>
                          </a:lnTo>
                          <a:lnTo>
                            <a:pt x="460" y="506"/>
                          </a:lnTo>
                          <a:lnTo>
                            <a:pt x="498" y="457"/>
                          </a:lnTo>
                          <a:lnTo>
                            <a:pt x="525" y="457"/>
                          </a:lnTo>
                          <a:lnTo>
                            <a:pt x="548" y="455"/>
                          </a:lnTo>
                          <a:lnTo>
                            <a:pt x="559" y="434"/>
                          </a:lnTo>
                          <a:lnTo>
                            <a:pt x="588" y="439"/>
                          </a:lnTo>
                          <a:lnTo>
                            <a:pt x="598" y="425"/>
                          </a:lnTo>
                          <a:lnTo>
                            <a:pt x="625" y="428"/>
                          </a:lnTo>
                          <a:lnTo>
                            <a:pt x="610" y="408"/>
                          </a:lnTo>
                          <a:lnTo>
                            <a:pt x="606" y="380"/>
                          </a:lnTo>
                          <a:lnTo>
                            <a:pt x="584" y="410"/>
                          </a:lnTo>
                          <a:lnTo>
                            <a:pt x="567" y="401"/>
                          </a:lnTo>
                          <a:lnTo>
                            <a:pt x="589" y="370"/>
                          </a:lnTo>
                          <a:lnTo>
                            <a:pt x="588" y="337"/>
                          </a:lnTo>
                          <a:lnTo>
                            <a:pt x="566" y="360"/>
                          </a:lnTo>
                          <a:lnTo>
                            <a:pt x="547" y="380"/>
                          </a:lnTo>
                          <a:lnTo>
                            <a:pt x="480" y="327"/>
                          </a:lnTo>
                          <a:lnTo>
                            <a:pt x="483" y="230"/>
                          </a:lnTo>
                          <a:lnTo>
                            <a:pt x="453" y="199"/>
                          </a:lnTo>
                          <a:lnTo>
                            <a:pt x="449" y="162"/>
                          </a:lnTo>
                          <a:lnTo>
                            <a:pt x="469" y="115"/>
                          </a:lnTo>
                          <a:lnTo>
                            <a:pt x="476" y="63"/>
                          </a:lnTo>
                          <a:lnTo>
                            <a:pt x="451" y="35"/>
                          </a:lnTo>
                          <a:lnTo>
                            <a:pt x="423" y="33"/>
                          </a:lnTo>
                          <a:lnTo>
                            <a:pt x="407" y="23"/>
                          </a:lnTo>
                          <a:lnTo>
                            <a:pt x="404" y="0"/>
                          </a:lnTo>
                          <a:lnTo>
                            <a:pt x="379" y="36"/>
                          </a:lnTo>
                          <a:lnTo>
                            <a:pt x="354" y="39"/>
                          </a:lnTo>
                          <a:lnTo>
                            <a:pt x="346" y="9"/>
                          </a:lnTo>
                          <a:lnTo>
                            <a:pt x="328" y="18"/>
                          </a:lnTo>
                          <a:lnTo>
                            <a:pt x="307" y="20"/>
                          </a:lnTo>
                          <a:lnTo>
                            <a:pt x="253" y="76"/>
                          </a:lnTo>
                          <a:lnTo>
                            <a:pt x="235" y="69"/>
                          </a:lnTo>
                          <a:lnTo>
                            <a:pt x="211" y="28"/>
                          </a:lnTo>
                          <a:lnTo>
                            <a:pt x="213" y="63"/>
                          </a:lnTo>
                          <a:lnTo>
                            <a:pt x="230" y="91"/>
                          </a:lnTo>
                          <a:lnTo>
                            <a:pt x="260" y="113"/>
                          </a:lnTo>
                          <a:lnTo>
                            <a:pt x="278" y="115"/>
                          </a:lnTo>
                          <a:lnTo>
                            <a:pt x="280" y="140"/>
                          </a:lnTo>
                          <a:lnTo>
                            <a:pt x="292" y="158"/>
                          </a:lnTo>
                          <a:lnTo>
                            <a:pt x="284" y="176"/>
                          </a:lnTo>
                          <a:lnTo>
                            <a:pt x="285" y="210"/>
                          </a:lnTo>
                          <a:lnTo>
                            <a:pt x="269" y="261"/>
                          </a:lnTo>
                          <a:lnTo>
                            <a:pt x="229" y="332"/>
                          </a:lnTo>
                          <a:lnTo>
                            <a:pt x="212" y="335"/>
                          </a:lnTo>
                          <a:lnTo>
                            <a:pt x="181" y="404"/>
                          </a:lnTo>
                          <a:lnTo>
                            <a:pt x="171" y="443"/>
                          </a:lnTo>
                          <a:lnTo>
                            <a:pt x="151" y="436"/>
                          </a:lnTo>
                          <a:lnTo>
                            <a:pt x="150" y="450"/>
                          </a:lnTo>
                          <a:lnTo>
                            <a:pt x="126" y="474"/>
                          </a:lnTo>
                          <a:lnTo>
                            <a:pt x="100" y="490"/>
                          </a:lnTo>
                          <a:lnTo>
                            <a:pt x="65" y="524"/>
                          </a:lnTo>
                          <a:lnTo>
                            <a:pt x="39" y="557"/>
                          </a:lnTo>
                          <a:lnTo>
                            <a:pt x="41" y="582"/>
                          </a:lnTo>
                          <a:lnTo>
                            <a:pt x="31" y="596"/>
                          </a:lnTo>
                          <a:lnTo>
                            <a:pt x="20" y="612"/>
                          </a:lnTo>
                          <a:lnTo>
                            <a:pt x="14" y="633"/>
                          </a:lnTo>
                          <a:lnTo>
                            <a:pt x="20" y="657"/>
                          </a:lnTo>
                          <a:lnTo>
                            <a:pt x="26" y="694"/>
                          </a:lnTo>
                          <a:lnTo>
                            <a:pt x="15" y="713"/>
                          </a:lnTo>
                          <a:lnTo>
                            <a:pt x="5" y="753"/>
                          </a:lnTo>
                          <a:lnTo>
                            <a:pt x="0" y="804"/>
                          </a:lnTo>
                          <a:lnTo>
                            <a:pt x="7" y="828"/>
                          </a:lnTo>
                          <a:lnTo>
                            <a:pt x="2" y="873"/>
                          </a:lnTo>
                          <a:lnTo>
                            <a:pt x="15" y="890"/>
                          </a:lnTo>
                          <a:lnTo>
                            <a:pt x="22" y="815"/>
                          </a:lnTo>
                          <a:lnTo>
                            <a:pt x="22" y="759"/>
                          </a:lnTo>
                          <a:lnTo>
                            <a:pt x="37" y="739"/>
                          </a:lnTo>
                          <a:lnTo>
                            <a:pt x="41" y="766"/>
                          </a:lnTo>
                          <a:lnTo>
                            <a:pt x="36" y="784"/>
                          </a:lnTo>
                          <a:lnTo>
                            <a:pt x="36" y="805"/>
                          </a:lnTo>
                          <a:lnTo>
                            <a:pt x="35" y="840"/>
                          </a:lnTo>
                          <a:lnTo>
                            <a:pt x="44" y="874"/>
                          </a:lnTo>
                          <a:lnTo>
                            <a:pt x="47" y="908"/>
                          </a:lnTo>
                          <a:lnTo>
                            <a:pt x="52" y="925"/>
                          </a:lnTo>
                          <a:lnTo>
                            <a:pt x="58" y="945"/>
                          </a:lnTo>
                          <a:lnTo>
                            <a:pt x="47" y="968"/>
                          </a:lnTo>
                          <a:lnTo>
                            <a:pt x="52" y="997"/>
                          </a:lnTo>
                          <a:lnTo>
                            <a:pt x="64" y="1035"/>
                          </a:lnTo>
                          <a:lnTo>
                            <a:pt x="87" y="1054"/>
                          </a:lnTo>
                          <a:lnTo>
                            <a:pt x="112" y="1085"/>
                          </a:lnTo>
                          <a:lnTo>
                            <a:pt x="132" y="1107"/>
                          </a:lnTo>
                          <a:lnTo>
                            <a:pt x="145" y="1103"/>
                          </a:lnTo>
                          <a:lnTo>
                            <a:pt x="162" y="1118"/>
                          </a:lnTo>
                          <a:lnTo>
                            <a:pt x="176" y="1126"/>
                          </a:lnTo>
                          <a:lnTo>
                            <a:pt x="185" y="1144"/>
                          </a:lnTo>
                          <a:lnTo>
                            <a:pt x="223" y="1178"/>
                          </a:lnTo>
                          <a:lnTo>
                            <a:pt x="235" y="1183"/>
                          </a:lnTo>
                          <a:lnTo>
                            <a:pt x="260" y="1204"/>
                          </a:lnTo>
                          <a:lnTo>
                            <a:pt x="261" y="1238"/>
                          </a:lnTo>
                          <a:lnTo>
                            <a:pt x="290" y="1272"/>
                          </a:lnTo>
                          <a:lnTo>
                            <a:pt x="316" y="1301"/>
                          </a:lnTo>
                          <a:lnTo>
                            <a:pt x="329" y="1305"/>
                          </a:lnTo>
                          <a:lnTo>
                            <a:pt x="341" y="1295"/>
                          </a:lnTo>
                          <a:lnTo>
                            <a:pt x="348" y="1292"/>
                          </a:lnTo>
                          <a:lnTo>
                            <a:pt x="369" y="1326"/>
                          </a:lnTo>
                          <a:lnTo>
                            <a:pt x="376" y="1295"/>
                          </a:lnTo>
                          <a:close/>
                        </a:path>
                      </a:pathLst>
                    </a:custGeom>
                    <a:gradFill rotWithShape="0">
                      <a:gsLst>
                        <a:gs pos="0">
                          <a:srgbClr val="00C600"/>
                        </a:gs>
                        <a:gs pos="100000">
                          <a:srgbClr val="006600"/>
                        </a:gs>
                      </a:gsLst>
                      <a:path path="rect">
                        <a:fillToRect l="50000" t="50000" r="50000" b="50000"/>
                      </a:path>
                    </a:gradFill>
                    <a:ln w="7938">
                      <a:solidFill>
                        <a:srgbClr val="000000"/>
                      </a:solidFill>
                      <a:prstDash val="solid"/>
                      <a:round/>
                      <a:headEnd/>
                      <a:tailEnd/>
                    </a:ln>
                  </p:spPr>
                  <p:txBody>
                    <a:bodyPr/>
                    <a:lstStyle/>
                    <a:p>
                      <a:endParaRPr lang="en-US" dirty="0">
                        <a:effectLst>
                          <a:outerShdw blurRad="38100" dist="38100" dir="2700000" algn="tl">
                            <a:srgbClr val="000000">
                              <a:alpha val="43137"/>
                            </a:srgbClr>
                          </a:outerShdw>
                        </a:effectLst>
                        <a:latin typeface="Calibri" panose="020F0502020204030204" pitchFamily="34" charset="0"/>
                      </a:endParaRPr>
                    </a:p>
                  </p:txBody>
                </p:sp>
                <p:sp>
                  <p:nvSpPr>
                    <p:cNvPr id="36900" name="Freeform 105"/>
                    <p:cNvSpPr>
                      <a:spLocks/>
                    </p:cNvSpPr>
                    <p:nvPr/>
                  </p:nvSpPr>
                  <p:spPr bwMode="auto">
                    <a:xfrm>
                      <a:off x="3046" y="2612"/>
                      <a:ext cx="63" cy="41"/>
                    </a:xfrm>
                    <a:custGeom>
                      <a:avLst/>
                      <a:gdLst>
                        <a:gd name="T0" fmla="*/ 0 w 127"/>
                        <a:gd name="T1" fmla="*/ 0 h 83"/>
                        <a:gd name="T2" fmla="*/ 1 w 127"/>
                        <a:gd name="T3" fmla="*/ 0 h 83"/>
                        <a:gd name="T4" fmla="*/ 1 w 127"/>
                        <a:gd name="T5" fmla="*/ 0 h 83"/>
                        <a:gd name="T6" fmla="*/ 2 w 127"/>
                        <a:gd name="T7" fmla="*/ 1 h 83"/>
                        <a:gd name="T8" fmla="*/ 2 w 127"/>
                        <a:gd name="T9" fmla="*/ 1 h 83"/>
                        <a:gd name="T10" fmla="*/ 3 w 127"/>
                        <a:gd name="T11" fmla="*/ 1 h 83"/>
                        <a:gd name="T12" fmla="*/ 3 w 127"/>
                        <a:gd name="T13" fmla="*/ 2 h 83"/>
                        <a:gd name="T14" fmla="*/ 3 w 127"/>
                        <a:gd name="T15" fmla="*/ 2 h 83"/>
                        <a:gd name="T16" fmla="*/ 3 w 127"/>
                        <a:gd name="T17" fmla="*/ 2 h 83"/>
                        <a:gd name="T18" fmla="*/ 2 w 127"/>
                        <a:gd name="T19" fmla="*/ 2 h 83"/>
                        <a:gd name="T20" fmla="*/ 1 w 127"/>
                        <a:gd name="T21" fmla="*/ 1 h 83"/>
                        <a:gd name="T22" fmla="*/ 1 w 127"/>
                        <a:gd name="T23" fmla="*/ 1 h 83"/>
                        <a:gd name="T24" fmla="*/ 0 w 127"/>
                        <a:gd name="T25" fmla="*/ 0 h 83"/>
                        <a:gd name="T26" fmla="*/ 0 w 127"/>
                        <a:gd name="T27" fmla="*/ 0 h 83"/>
                        <a:gd name="T28" fmla="*/ 0 w 127"/>
                        <a:gd name="T29" fmla="*/ 0 h 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7"/>
                        <a:gd name="T46" fmla="*/ 0 h 83"/>
                        <a:gd name="T47" fmla="*/ 127 w 127"/>
                        <a:gd name="T48" fmla="*/ 83 h 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7" h="83">
                          <a:moveTo>
                            <a:pt x="3" y="0"/>
                          </a:moveTo>
                          <a:lnTo>
                            <a:pt x="38" y="6"/>
                          </a:lnTo>
                          <a:lnTo>
                            <a:pt x="59" y="25"/>
                          </a:lnTo>
                          <a:lnTo>
                            <a:pt x="72" y="38"/>
                          </a:lnTo>
                          <a:lnTo>
                            <a:pt x="83" y="40"/>
                          </a:lnTo>
                          <a:lnTo>
                            <a:pt x="100" y="55"/>
                          </a:lnTo>
                          <a:lnTo>
                            <a:pt x="114" y="72"/>
                          </a:lnTo>
                          <a:lnTo>
                            <a:pt x="127" y="83"/>
                          </a:lnTo>
                          <a:lnTo>
                            <a:pt x="98" y="83"/>
                          </a:lnTo>
                          <a:lnTo>
                            <a:pt x="79" y="64"/>
                          </a:lnTo>
                          <a:lnTo>
                            <a:pt x="55" y="56"/>
                          </a:lnTo>
                          <a:lnTo>
                            <a:pt x="42" y="40"/>
                          </a:lnTo>
                          <a:lnTo>
                            <a:pt x="17" y="29"/>
                          </a:lnTo>
                          <a:lnTo>
                            <a:pt x="0" y="20"/>
                          </a:lnTo>
                          <a:lnTo>
                            <a:pt x="3" y="0"/>
                          </a:lnTo>
                          <a:close/>
                        </a:path>
                      </a:pathLst>
                    </a:custGeom>
                    <a:gradFill rotWithShape="0">
                      <a:gsLst>
                        <a:gs pos="0">
                          <a:srgbClr val="00C600"/>
                        </a:gs>
                        <a:gs pos="100000">
                          <a:srgbClr val="006600"/>
                        </a:gs>
                      </a:gsLst>
                      <a:path path="rect">
                        <a:fillToRect l="50000" t="50000" r="50000" b="50000"/>
                      </a:path>
                    </a:gradFill>
                    <a:ln w="7938">
                      <a:solidFill>
                        <a:srgbClr val="000000"/>
                      </a:solidFill>
                      <a:prstDash val="solid"/>
                      <a:round/>
                      <a:headEnd/>
                      <a:tailEnd/>
                    </a:ln>
                  </p:spPr>
                  <p:txBody>
                    <a:bodyPr/>
                    <a:lstStyle/>
                    <a:p>
                      <a:endParaRPr lang="en-US" dirty="0">
                        <a:effectLst>
                          <a:outerShdw blurRad="38100" dist="38100" dir="2700000" algn="tl">
                            <a:srgbClr val="000000">
                              <a:alpha val="43137"/>
                            </a:srgbClr>
                          </a:outerShdw>
                        </a:effectLst>
                        <a:latin typeface="Calibri" panose="020F0502020204030204" pitchFamily="34" charset="0"/>
                      </a:endParaRPr>
                    </a:p>
                  </p:txBody>
                </p:sp>
                <p:sp>
                  <p:nvSpPr>
                    <p:cNvPr id="36901" name="Freeform 106"/>
                    <p:cNvSpPr>
                      <a:spLocks/>
                    </p:cNvSpPr>
                    <p:nvPr/>
                  </p:nvSpPr>
                  <p:spPr bwMode="auto">
                    <a:xfrm>
                      <a:off x="3108" y="2656"/>
                      <a:ext cx="36" cy="19"/>
                    </a:xfrm>
                    <a:custGeom>
                      <a:avLst/>
                      <a:gdLst>
                        <a:gd name="T0" fmla="*/ 0 w 72"/>
                        <a:gd name="T1" fmla="*/ 1 h 38"/>
                        <a:gd name="T2" fmla="*/ 1 w 72"/>
                        <a:gd name="T3" fmla="*/ 0 h 38"/>
                        <a:gd name="T4" fmla="*/ 1 w 72"/>
                        <a:gd name="T5" fmla="*/ 1 h 38"/>
                        <a:gd name="T6" fmla="*/ 2 w 72"/>
                        <a:gd name="T7" fmla="*/ 1 h 38"/>
                        <a:gd name="T8" fmla="*/ 2 w 72"/>
                        <a:gd name="T9" fmla="*/ 1 h 38"/>
                        <a:gd name="T10" fmla="*/ 1 w 72"/>
                        <a:gd name="T11" fmla="*/ 1 h 38"/>
                        <a:gd name="T12" fmla="*/ 1 w 72"/>
                        <a:gd name="T13" fmla="*/ 1 h 38"/>
                        <a:gd name="T14" fmla="*/ 1 w 72"/>
                        <a:gd name="T15" fmla="*/ 1 h 38"/>
                        <a:gd name="T16" fmla="*/ 0 w 72"/>
                        <a:gd name="T17" fmla="*/ 1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38"/>
                        <a:gd name="T29" fmla="*/ 72 w 72"/>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38">
                          <a:moveTo>
                            <a:pt x="0" y="21"/>
                          </a:moveTo>
                          <a:lnTo>
                            <a:pt x="22" y="0"/>
                          </a:lnTo>
                          <a:lnTo>
                            <a:pt x="47" y="4"/>
                          </a:lnTo>
                          <a:lnTo>
                            <a:pt x="72" y="25"/>
                          </a:lnTo>
                          <a:lnTo>
                            <a:pt x="72" y="34"/>
                          </a:lnTo>
                          <a:lnTo>
                            <a:pt x="54" y="38"/>
                          </a:lnTo>
                          <a:lnTo>
                            <a:pt x="41" y="30"/>
                          </a:lnTo>
                          <a:lnTo>
                            <a:pt x="22" y="30"/>
                          </a:lnTo>
                          <a:lnTo>
                            <a:pt x="0" y="21"/>
                          </a:lnTo>
                          <a:close/>
                        </a:path>
                      </a:pathLst>
                    </a:custGeom>
                    <a:gradFill rotWithShape="0">
                      <a:gsLst>
                        <a:gs pos="0">
                          <a:srgbClr val="00C600"/>
                        </a:gs>
                        <a:gs pos="100000">
                          <a:srgbClr val="006600"/>
                        </a:gs>
                      </a:gsLst>
                      <a:path path="rect">
                        <a:fillToRect l="50000" t="50000" r="50000" b="50000"/>
                      </a:path>
                    </a:gradFill>
                    <a:ln w="7938">
                      <a:solidFill>
                        <a:srgbClr val="000000"/>
                      </a:solidFill>
                      <a:prstDash val="solid"/>
                      <a:round/>
                      <a:headEnd/>
                      <a:tailEnd/>
                    </a:ln>
                  </p:spPr>
                  <p:txBody>
                    <a:bodyPr/>
                    <a:lstStyle/>
                    <a:p>
                      <a:endParaRPr lang="en-US" dirty="0">
                        <a:effectLst>
                          <a:outerShdw blurRad="38100" dist="38100" dir="2700000" algn="tl">
                            <a:srgbClr val="000000">
                              <a:alpha val="43137"/>
                            </a:srgbClr>
                          </a:outerShdw>
                        </a:effectLst>
                        <a:latin typeface="Calibri" panose="020F0502020204030204" pitchFamily="34" charset="0"/>
                      </a:endParaRPr>
                    </a:p>
                  </p:txBody>
                </p:sp>
                <p:sp>
                  <p:nvSpPr>
                    <p:cNvPr id="36902" name="Freeform 107"/>
                    <p:cNvSpPr>
                      <a:spLocks/>
                    </p:cNvSpPr>
                    <p:nvPr/>
                  </p:nvSpPr>
                  <p:spPr bwMode="auto">
                    <a:xfrm>
                      <a:off x="3131" y="2212"/>
                      <a:ext cx="35" cy="42"/>
                    </a:xfrm>
                    <a:custGeom>
                      <a:avLst/>
                      <a:gdLst>
                        <a:gd name="T0" fmla="*/ 1 w 69"/>
                        <a:gd name="T1" fmla="*/ 0 h 84"/>
                        <a:gd name="T2" fmla="*/ 2 w 69"/>
                        <a:gd name="T3" fmla="*/ 1 h 84"/>
                        <a:gd name="T4" fmla="*/ 2 w 69"/>
                        <a:gd name="T5" fmla="*/ 1 h 84"/>
                        <a:gd name="T6" fmla="*/ 3 w 69"/>
                        <a:gd name="T7" fmla="*/ 1 h 84"/>
                        <a:gd name="T8" fmla="*/ 3 w 69"/>
                        <a:gd name="T9" fmla="*/ 1 h 84"/>
                        <a:gd name="T10" fmla="*/ 2 w 69"/>
                        <a:gd name="T11" fmla="*/ 1 h 84"/>
                        <a:gd name="T12" fmla="*/ 2 w 69"/>
                        <a:gd name="T13" fmla="*/ 1 h 84"/>
                        <a:gd name="T14" fmla="*/ 2 w 69"/>
                        <a:gd name="T15" fmla="*/ 1 h 84"/>
                        <a:gd name="T16" fmla="*/ 2 w 69"/>
                        <a:gd name="T17" fmla="*/ 3 h 84"/>
                        <a:gd name="T18" fmla="*/ 2 w 69"/>
                        <a:gd name="T19" fmla="*/ 3 h 84"/>
                        <a:gd name="T20" fmla="*/ 1 w 69"/>
                        <a:gd name="T21" fmla="*/ 3 h 84"/>
                        <a:gd name="T22" fmla="*/ 1 w 69"/>
                        <a:gd name="T23" fmla="*/ 3 h 84"/>
                        <a:gd name="T24" fmla="*/ 0 w 69"/>
                        <a:gd name="T25" fmla="*/ 1 h 84"/>
                        <a:gd name="T26" fmla="*/ 1 w 69"/>
                        <a:gd name="T27" fmla="*/ 1 h 84"/>
                        <a:gd name="T28" fmla="*/ 1 w 69"/>
                        <a:gd name="T29" fmla="*/ 0 h 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
                        <a:gd name="T46" fmla="*/ 0 h 84"/>
                        <a:gd name="T47" fmla="*/ 69 w 69"/>
                        <a:gd name="T48" fmla="*/ 84 h 8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 h="84">
                          <a:moveTo>
                            <a:pt x="16" y="0"/>
                          </a:moveTo>
                          <a:lnTo>
                            <a:pt x="34" y="13"/>
                          </a:lnTo>
                          <a:lnTo>
                            <a:pt x="40" y="12"/>
                          </a:lnTo>
                          <a:lnTo>
                            <a:pt x="67" y="36"/>
                          </a:lnTo>
                          <a:lnTo>
                            <a:pt x="69" y="47"/>
                          </a:lnTo>
                          <a:lnTo>
                            <a:pt x="60" y="55"/>
                          </a:lnTo>
                          <a:lnTo>
                            <a:pt x="60" y="59"/>
                          </a:lnTo>
                          <a:lnTo>
                            <a:pt x="51" y="63"/>
                          </a:lnTo>
                          <a:lnTo>
                            <a:pt x="51" y="67"/>
                          </a:lnTo>
                          <a:lnTo>
                            <a:pt x="43" y="84"/>
                          </a:lnTo>
                          <a:lnTo>
                            <a:pt x="29" y="75"/>
                          </a:lnTo>
                          <a:lnTo>
                            <a:pt x="21" y="79"/>
                          </a:lnTo>
                          <a:lnTo>
                            <a:pt x="0" y="51"/>
                          </a:lnTo>
                          <a:lnTo>
                            <a:pt x="12" y="30"/>
                          </a:lnTo>
                          <a:lnTo>
                            <a:pt x="16" y="0"/>
                          </a:lnTo>
                          <a:close/>
                        </a:path>
                      </a:pathLst>
                    </a:custGeom>
                    <a:gradFill rotWithShape="0">
                      <a:gsLst>
                        <a:gs pos="0">
                          <a:srgbClr val="00C600"/>
                        </a:gs>
                        <a:gs pos="100000">
                          <a:srgbClr val="006600"/>
                        </a:gs>
                      </a:gsLst>
                      <a:path path="rect">
                        <a:fillToRect l="50000" t="50000" r="50000" b="50000"/>
                      </a:path>
                    </a:gradFill>
                    <a:ln w="7938">
                      <a:solidFill>
                        <a:srgbClr val="000000"/>
                      </a:solidFill>
                      <a:prstDash val="solid"/>
                      <a:round/>
                      <a:headEnd/>
                      <a:tailEnd/>
                    </a:ln>
                  </p:spPr>
                  <p:txBody>
                    <a:bodyPr/>
                    <a:lstStyle/>
                    <a:p>
                      <a:endParaRPr lang="en-US" dirty="0">
                        <a:effectLst>
                          <a:outerShdw blurRad="38100" dist="38100" dir="2700000" algn="tl">
                            <a:srgbClr val="000000">
                              <a:alpha val="43137"/>
                            </a:srgbClr>
                          </a:outerShdw>
                        </a:effectLst>
                        <a:latin typeface="Calibri" panose="020F0502020204030204" pitchFamily="34" charset="0"/>
                      </a:endParaRPr>
                    </a:p>
                  </p:txBody>
                </p:sp>
                <p:sp>
                  <p:nvSpPr>
                    <p:cNvPr id="36903" name="Freeform 108"/>
                    <p:cNvSpPr>
                      <a:spLocks/>
                    </p:cNvSpPr>
                    <p:nvPr/>
                  </p:nvSpPr>
                  <p:spPr bwMode="auto">
                    <a:xfrm>
                      <a:off x="3167" y="2202"/>
                      <a:ext cx="23" cy="20"/>
                    </a:xfrm>
                    <a:custGeom>
                      <a:avLst/>
                      <a:gdLst>
                        <a:gd name="T0" fmla="*/ 0 w 45"/>
                        <a:gd name="T1" fmla="*/ 1 h 39"/>
                        <a:gd name="T2" fmla="*/ 1 w 45"/>
                        <a:gd name="T3" fmla="*/ 2 h 39"/>
                        <a:gd name="T4" fmla="*/ 1 w 45"/>
                        <a:gd name="T5" fmla="*/ 1 h 39"/>
                        <a:gd name="T6" fmla="*/ 2 w 45"/>
                        <a:gd name="T7" fmla="*/ 1 h 39"/>
                        <a:gd name="T8" fmla="*/ 2 w 45"/>
                        <a:gd name="T9" fmla="*/ 1 h 39"/>
                        <a:gd name="T10" fmla="*/ 1 w 45"/>
                        <a:gd name="T11" fmla="*/ 1 h 39"/>
                        <a:gd name="T12" fmla="*/ 1 w 45"/>
                        <a:gd name="T13" fmla="*/ 0 h 39"/>
                        <a:gd name="T14" fmla="*/ 1 w 45"/>
                        <a:gd name="T15" fmla="*/ 1 h 39"/>
                        <a:gd name="T16" fmla="*/ 0 w 45"/>
                        <a:gd name="T17" fmla="*/ 1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39"/>
                        <a:gd name="T29" fmla="*/ 45 w 45"/>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39">
                          <a:moveTo>
                            <a:pt x="0" y="22"/>
                          </a:moveTo>
                          <a:lnTo>
                            <a:pt x="25" y="39"/>
                          </a:lnTo>
                          <a:lnTo>
                            <a:pt x="30" y="32"/>
                          </a:lnTo>
                          <a:lnTo>
                            <a:pt x="45" y="15"/>
                          </a:lnTo>
                          <a:lnTo>
                            <a:pt x="37" y="5"/>
                          </a:lnTo>
                          <a:lnTo>
                            <a:pt x="29" y="9"/>
                          </a:lnTo>
                          <a:lnTo>
                            <a:pt x="25" y="0"/>
                          </a:lnTo>
                          <a:lnTo>
                            <a:pt x="18" y="11"/>
                          </a:lnTo>
                          <a:lnTo>
                            <a:pt x="0" y="22"/>
                          </a:lnTo>
                          <a:close/>
                        </a:path>
                      </a:pathLst>
                    </a:custGeom>
                    <a:gradFill rotWithShape="0">
                      <a:gsLst>
                        <a:gs pos="0">
                          <a:srgbClr val="00C600"/>
                        </a:gs>
                        <a:gs pos="100000">
                          <a:srgbClr val="006600"/>
                        </a:gs>
                      </a:gsLst>
                      <a:path path="rect">
                        <a:fillToRect l="50000" t="50000" r="50000" b="50000"/>
                      </a:path>
                    </a:gradFill>
                    <a:ln w="7938">
                      <a:solidFill>
                        <a:srgbClr val="000000"/>
                      </a:solidFill>
                      <a:prstDash val="solid"/>
                      <a:round/>
                      <a:headEnd/>
                      <a:tailEnd/>
                    </a:ln>
                  </p:spPr>
                  <p:txBody>
                    <a:bodyPr/>
                    <a:lstStyle/>
                    <a:p>
                      <a:endParaRPr lang="en-US" dirty="0">
                        <a:effectLst>
                          <a:outerShdw blurRad="38100" dist="38100" dir="2700000" algn="tl">
                            <a:srgbClr val="000000">
                              <a:alpha val="43137"/>
                            </a:srgbClr>
                          </a:outerShdw>
                        </a:effectLst>
                        <a:latin typeface="Calibri" panose="020F0502020204030204" pitchFamily="34" charset="0"/>
                      </a:endParaRPr>
                    </a:p>
                  </p:txBody>
                </p:sp>
                <p:sp>
                  <p:nvSpPr>
                    <p:cNvPr id="36904" name="Freeform 109"/>
                    <p:cNvSpPr>
                      <a:spLocks/>
                    </p:cNvSpPr>
                    <p:nvPr/>
                  </p:nvSpPr>
                  <p:spPr bwMode="auto">
                    <a:xfrm>
                      <a:off x="3138" y="2194"/>
                      <a:ext cx="22" cy="14"/>
                    </a:xfrm>
                    <a:custGeom>
                      <a:avLst/>
                      <a:gdLst>
                        <a:gd name="T0" fmla="*/ 0 w 45"/>
                        <a:gd name="T1" fmla="*/ 1 h 28"/>
                        <a:gd name="T2" fmla="*/ 0 w 45"/>
                        <a:gd name="T3" fmla="*/ 0 h 28"/>
                        <a:gd name="T4" fmla="*/ 1 w 45"/>
                        <a:gd name="T5" fmla="*/ 1 h 28"/>
                        <a:gd name="T6" fmla="*/ 0 w 45"/>
                        <a:gd name="T7" fmla="*/ 1 h 28"/>
                        <a:gd name="T8" fmla="*/ 0 w 45"/>
                        <a:gd name="T9" fmla="*/ 1 h 28"/>
                        <a:gd name="T10" fmla="*/ 0 w 45"/>
                        <a:gd name="T11" fmla="*/ 1 h 28"/>
                        <a:gd name="T12" fmla="*/ 0 w 45"/>
                        <a:gd name="T13" fmla="*/ 1 h 28"/>
                        <a:gd name="T14" fmla="*/ 0 w 45"/>
                        <a:gd name="T15" fmla="*/ 1 h 28"/>
                        <a:gd name="T16" fmla="*/ 0 w 45"/>
                        <a:gd name="T17" fmla="*/ 1 h 28"/>
                        <a:gd name="T18" fmla="*/ 0 w 45"/>
                        <a:gd name="T19" fmla="*/ 1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28"/>
                        <a:gd name="T32" fmla="*/ 45 w 45"/>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28">
                          <a:moveTo>
                            <a:pt x="0" y="1"/>
                          </a:moveTo>
                          <a:lnTo>
                            <a:pt x="24" y="0"/>
                          </a:lnTo>
                          <a:lnTo>
                            <a:pt x="45" y="26"/>
                          </a:lnTo>
                          <a:lnTo>
                            <a:pt x="27" y="28"/>
                          </a:lnTo>
                          <a:lnTo>
                            <a:pt x="26" y="21"/>
                          </a:lnTo>
                          <a:lnTo>
                            <a:pt x="16" y="28"/>
                          </a:lnTo>
                          <a:lnTo>
                            <a:pt x="15" y="28"/>
                          </a:lnTo>
                          <a:lnTo>
                            <a:pt x="7" y="21"/>
                          </a:lnTo>
                          <a:lnTo>
                            <a:pt x="10" y="15"/>
                          </a:lnTo>
                          <a:lnTo>
                            <a:pt x="0" y="1"/>
                          </a:lnTo>
                          <a:close/>
                        </a:path>
                      </a:pathLst>
                    </a:custGeom>
                    <a:gradFill rotWithShape="0">
                      <a:gsLst>
                        <a:gs pos="0">
                          <a:srgbClr val="00C600"/>
                        </a:gs>
                        <a:gs pos="100000">
                          <a:srgbClr val="006600"/>
                        </a:gs>
                      </a:gsLst>
                      <a:path path="rect">
                        <a:fillToRect l="50000" t="50000" r="50000" b="50000"/>
                      </a:path>
                    </a:gradFill>
                    <a:ln w="7938">
                      <a:solidFill>
                        <a:srgbClr val="000000"/>
                      </a:solidFill>
                      <a:prstDash val="solid"/>
                      <a:round/>
                      <a:headEnd/>
                      <a:tailEnd/>
                    </a:ln>
                  </p:spPr>
                  <p:txBody>
                    <a:bodyPr/>
                    <a:lstStyle/>
                    <a:p>
                      <a:endParaRPr lang="en-US" dirty="0">
                        <a:effectLst>
                          <a:outerShdw blurRad="38100" dist="38100" dir="2700000" algn="tl">
                            <a:srgbClr val="000000">
                              <a:alpha val="43137"/>
                            </a:srgbClr>
                          </a:outerShdw>
                        </a:effectLst>
                        <a:latin typeface="Calibri" panose="020F0502020204030204" pitchFamily="34" charset="0"/>
                      </a:endParaRPr>
                    </a:p>
                  </p:txBody>
                </p:sp>
                <p:sp>
                  <p:nvSpPr>
                    <p:cNvPr id="36905" name="Freeform 110"/>
                    <p:cNvSpPr>
                      <a:spLocks/>
                    </p:cNvSpPr>
                    <p:nvPr/>
                  </p:nvSpPr>
                  <p:spPr bwMode="auto">
                    <a:xfrm>
                      <a:off x="3189" y="2255"/>
                      <a:ext cx="54" cy="100"/>
                    </a:xfrm>
                    <a:custGeom>
                      <a:avLst/>
                      <a:gdLst>
                        <a:gd name="T0" fmla="*/ 1 w 110"/>
                        <a:gd name="T1" fmla="*/ 3 h 200"/>
                        <a:gd name="T2" fmla="*/ 0 w 110"/>
                        <a:gd name="T3" fmla="*/ 5 h 200"/>
                        <a:gd name="T4" fmla="*/ 0 w 110"/>
                        <a:gd name="T5" fmla="*/ 5 h 200"/>
                        <a:gd name="T6" fmla="*/ 0 w 110"/>
                        <a:gd name="T7" fmla="*/ 5 h 200"/>
                        <a:gd name="T8" fmla="*/ 0 w 110"/>
                        <a:gd name="T9" fmla="*/ 5 h 200"/>
                        <a:gd name="T10" fmla="*/ 0 w 110"/>
                        <a:gd name="T11" fmla="*/ 5 h 200"/>
                        <a:gd name="T12" fmla="*/ 0 w 110"/>
                        <a:gd name="T13" fmla="*/ 5 h 200"/>
                        <a:gd name="T14" fmla="*/ 0 w 110"/>
                        <a:gd name="T15" fmla="*/ 5 h 200"/>
                        <a:gd name="T16" fmla="*/ 0 w 110"/>
                        <a:gd name="T17" fmla="*/ 6 h 200"/>
                        <a:gd name="T18" fmla="*/ 0 w 110"/>
                        <a:gd name="T19" fmla="*/ 6 h 200"/>
                        <a:gd name="T20" fmla="*/ 1 w 110"/>
                        <a:gd name="T21" fmla="*/ 6 h 200"/>
                        <a:gd name="T22" fmla="*/ 1 w 110"/>
                        <a:gd name="T23" fmla="*/ 6 h 200"/>
                        <a:gd name="T24" fmla="*/ 1 w 110"/>
                        <a:gd name="T25" fmla="*/ 6 h 200"/>
                        <a:gd name="T26" fmla="*/ 2 w 110"/>
                        <a:gd name="T27" fmla="*/ 6 h 200"/>
                        <a:gd name="T28" fmla="*/ 1 w 110"/>
                        <a:gd name="T29" fmla="*/ 6 h 200"/>
                        <a:gd name="T30" fmla="*/ 1 w 110"/>
                        <a:gd name="T31" fmla="*/ 6 h 200"/>
                        <a:gd name="T32" fmla="*/ 2 w 110"/>
                        <a:gd name="T33" fmla="*/ 6 h 200"/>
                        <a:gd name="T34" fmla="*/ 2 w 110"/>
                        <a:gd name="T35" fmla="*/ 6 h 200"/>
                        <a:gd name="T36" fmla="*/ 2 w 110"/>
                        <a:gd name="T37" fmla="*/ 6 h 200"/>
                        <a:gd name="T38" fmla="*/ 2 w 110"/>
                        <a:gd name="T39" fmla="*/ 6 h 200"/>
                        <a:gd name="T40" fmla="*/ 2 w 110"/>
                        <a:gd name="T41" fmla="*/ 6 h 200"/>
                        <a:gd name="T42" fmla="*/ 2 w 110"/>
                        <a:gd name="T43" fmla="*/ 6 h 200"/>
                        <a:gd name="T44" fmla="*/ 2 w 110"/>
                        <a:gd name="T45" fmla="*/ 6 h 200"/>
                        <a:gd name="T46" fmla="*/ 2 w 110"/>
                        <a:gd name="T47" fmla="*/ 5 h 200"/>
                        <a:gd name="T48" fmla="*/ 2 w 110"/>
                        <a:gd name="T49" fmla="*/ 5 h 200"/>
                        <a:gd name="T50" fmla="*/ 3 w 110"/>
                        <a:gd name="T51" fmla="*/ 5 h 200"/>
                        <a:gd name="T52" fmla="*/ 3 w 110"/>
                        <a:gd name="T53" fmla="*/ 5 h 200"/>
                        <a:gd name="T54" fmla="*/ 3 w 110"/>
                        <a:gd name="T55" fmla="*/ 5 h 200"/>
                        <a:gd name="T56" fmla="*/ 2 w 110"/>
                        <a:gd name="T57" fmla="*/ 3 h 200"/>
                        <a:gd name="T58" fmla="*/ 2 w 110"/>
                        <a:gd name="T59" fmla="*/ 3 h 200"/>
                        <a:gd name="T60" fmla="*/ 2 w 110"/>
                        <a:gd name="T61" fmla="*/ 3 h 200"/>
                        <a:gd name="T62" fmla="*/ 2 w 110"/>
                        <a:gd name="T63" fmla="*/ 2 h 200"/>
                        <a:gd name="T64" fmla="*/ 1 w 110"/>
                        <a:gd name="T65" fmla="*/ 1 h 200"/>
                        <a:gd name="T66" fmla="*/ 1 w 110"/>
                        <a:gd name="T67" fmla="*/ 1 h 200"/>
                        <a:gd name="T68" fmla="*/ 1 w 110"/>
                        <a:gd name="T69" fmla="*/ 1 h 200"/>
                        <a:gd name="T70" fmla="*/ 1 w 110"/>
                        <a:gd name="T71" fmla="*/ 1 h 200"/>
                        <a:gd name="T72" fmla="*/ 0 w 110"/>
                        <a:gd name="T73" fmla="*/ 1 h 200"/>
                        <a:gd name="T74" fmla="*/ 0 w 110"/>
                        <a:gd name="T75" fmla="*/ 1 h 200"/>
                        <a:gd name="T76" fmla="*/ 0 w 110"/>
                        <a:gd name="T77" fmla="*/ 1 h 200"/>
                        <a:gd name="T78" fmla="*/ 0 w 110"/>
                        <a:gd name="T79" fmla="*/ 0 h 200"/>
                        <a:gd name="T80" fmla="*/ 0 w 110"/>
                        <a:gd name="T81" fmla="*/ 0 h 200"/>
                        <a:gd name="T82" fmla="*/ 0 w 110"/>
                        <a:gd name="T83" fmla="*/ 1 h 200"/>
                        <a:gd name="T84" fmla="*/ 0 w 110"/>
                        <a:gd name="T85" fmla="*/ 1 h 200"/>
                        <a:gd name="T86" fmla="*/ 0 w 110"/>
                        <a:gd name="T87" fmla="*/ 1 h 200"/>
                        <a:gd name="T88" fmla="*/ 0 w 110"/>
                        <a:gd name="T89" fmla="*/ 1 h 200"/>
                        <a:gd name="T90" fmla="*/ 0 w 110"/>
                        <a:gd name="T91" fmla="*/ 2 h 200"/>
                        <a:gd name="T92" fmla="*/ 0 w 110"/>
                        <a:gd name="T93" fmla="*/ 2 h 200"/>
                        <a:gd name="T94" fmla="*/ 0 w 110"/>
                        <a:gd name="T95" fmla="*/ 2 h 200"/>
                        <a:gd name="T96" fmla="*/ 0 w 110"/>
                        <a:gd name="T97" fmla="*/ 2 h 200"/>
                        <a:gd name="T98" fmla="*/ 0 w 110"/>
                        <a:gd name="T99" fmla="*/ 2 h 200"/>
                        <a:gd name="T100" fmla="*/ 1 w 110"/>
                        <a:gd name="T101" fmla="*/ 2 h 200"/>
                        <a:gd name="T102" fmla="*/ 1 w 110"/>
                        <a:gd name="T103" fmla="*/ 3 h 200"/>
                        <a:gd name="T104" fmla="*/ 1 w 110"/>
                        <a:gd name="T105" fmla="*/ 3 h 200"/>
                        <a:gd name="T106" fmla="*/ 1 w 110"/>
                        <a:gd name="T107" fmla="*/ 3 h 200"/>
                        <a:gd name="T108" fmla="*/ 1 w 110"/>
                        <a:gd name="T109" fmla="*/ 3 h 2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0"/>
                        <a:gd name="T166" fmla="*/ 0 h 200"/>
                        <a:gd name="T167" fmla="*/ 110 w 110"/>
                        <a:gd name="T168" fmla="*/ 200 h 2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0" h="200">
                          <a:moveTo>
                            <a:pt x="48" y="111"/>
                          </a:moveTo>
                          <a:lnTo>
                            <a:pt x="30" y="135"/>
                          </a:lnTo>
                          <a:lnTo>
                            <a:pt x="22" y="135"/>
                          </a:lnTo>
                          <a:lnTo>
                            <a:pt x="15" y="140"/>
                          </a:lnTo>
                          <a:lnTo>
                            <a:pt x="5" y="141"/>
                          </a:lnTo>
                          <a:lnTo>
                            <a:pt x="4" y="147"/>
                          </a:lnTo>
                          <a:lnTo>
                            <a:pt x="19" y="149"/>
                          </a:lnTo>
                          <a:lnTo>
                            <a:pt x="25" y="154"/>
                          </a:lnTo>
                          <a:lnTo>
                            <a:pt x="31" y="162"/>
                          </a:lnTo>
                          <a:lnTo>
                            <a:pt x="31" y="166"/>
                          </a:lnTo>
                          <a:lnTo>
                            <a:pt x="42" y="174"/>
                          </a:lnTo>
                          <a:lnTo>
                            <a:pt x="42" y="183"/>
                          </a:lnTo>
                          <a:lnTo>
                            <a:pt x="48" y="183"/>
                          </a:lnTo>
                          <a:lnTo>
                            <a:pt x="68" y="200"/>
                          </a:lnTo>
                          <a:lnTo>
                            <a:pt x="64" y="186"/>
                          </a:lnTo>
                          <a:lnTo>
                            <a:pt x="64" y="174"/>
                          </a:lnTo>
                          <a:lnTo>
                            <a:pt x="70" y="174"/>
                          </a:lnTo>
                          <a:lnTo>
                            <a:pt x="76" y="180"/>
                          </a:lnTo>
                          <a:lnTo>
                            <a:pt x="81" y="180"/>
                          </a:lnTo>
                          <a:lnTo>
                            <a:pt x="83" y="181"/>
                          </a:lnTo>
                          <a:lnTo>
                            <a:pt x="87" y="180"/>
                          </a:lnTo>
                          <a:lnTo>
                            <a:pt x="87" y="169"/>
                          </a:lnTo>
                          <a:lnTo>
                            <a:pt x="81" y="162"/>
                          </a:lnTo>
                          <a:lnTo>
                            <a:pt x="78" y="149"/>
                          </a:lnTo>
                          <a:lnTo>
                            <a:pt x="82" y="136"/>
                          </a:lnTo>
                          <a:lnTo>
                            <a:pt x="105" y="160"/>
                          </a:lnTo>
                          <a:lnTo>
                            <a:pt x="105" y="145"/>
                          </a:lnTo>
                          <a:lnTo>
                            <a:pt x="110" y="129"/>
                          </a:lnTo>
                          <a:lnTo>
                            <a:pt x="94" y="111"/>
                          </a:lnTo>
                          <a:lnTo>
                            <a:pt x="93" y="100"/>
                          </a:lnTo>
                          <a:lnTo>
                            <a:pt x="94" y="74"/>
                          </a:lnTo>
                          <a:lnTo>
                            <a:pt x="72" y="46"/>
                          </a:lnTo>
                          <a:lnTo>
                            <a:pt x="51" y="31"/>
                          </a:lnTo>
                          <a:lnTo>
                            <a:pt x="56" y="22"/>
                          </a:lnTo>
                          <a:lnTo>
                            <a:pt x="47" y="16"/>
                          </a:lnTo>
                          <a:lnTo>
                            <a:pt x="47" y="5"/>
                          </a:lnTo>
                          <a:lnTo>
                            <a:pt x="30" y="22"/>
                          </a:lnTo>
                          <a:lnTo>
                            <a:pt x="25" y="17"/>
                          </a:lnTo>
                          <a:lnTo>
                            <a:pt x="31" y="9"/>
                          </a:lnTo>
                          <a:lnTo>
                            <a:pt x="31" y="0"/>
                          </a:lnTo>
                          <a:lnTo>
                            <a:pt x="22" y="0"/>
                          </a:lnTo>
                          <a:lnTo>
                            <a:pt x="12" y="4"/>
                          </a:lnTo>
                          <a:lnTo>
                            <a:pt x="0" y="8"/>
                          </a:lnTo>
                          <a:lnTo>
                            <a:pt x="0" y="17"/>
                          </a:lnTo>
                          <a:lnTo>
                            <a:pt x="0" y="28"/>
                          </a:lnTo>
                          <a:lnTo>
                            <a:pt x="4" y="33"/>
                          </a:lnTo>
                          <a:lnTo>
                            <a:pt x="17" y="40"/>
                          </a:lnTo>
                          <a:lnTo>
                            <a:pt x="15" y="51"/>
                          </a:lnTo>
                          <a:lnTo>
                            <a:pt x="21" y="56"/>
                          </a:lnTo>
                          <a:lnTo>
                            <a:pt x="27" y="60"/>
                          </a:lnTo>
                          <a:lnTo>
                            <a:pt x="38" y="60"/>
                          </a:lnTo>
                          <a:lnTo>
                            <a:pt x="47" y="68"/>
                          </a:lnTo>
                          <a:lnTo>
                            <a:pt x="48" y="82"/>
                          </a:lnTo>
                          <a:lnTo>
                            <a:pt x="47" y="98"/>
                          </a:lnTo>
                          <a:lnTo>
                            <a:pt x="48" y="111"/>
                          </a:lnTo>
                          <a:close/>
                        </a:path>
                      </a:pathLst>
                    </a:custGeom>
                    <a:gradFill rotWithShape="0">
                      <a:gsLst>
                        <a:gs pos="0">
                          <a:srgbClr val="00C600"/>
                        </a:gs>
                        <a:gs pos="100000">
                          <a:srgbClr val="006600"/>
                        </a:gs>
                      </a:gsLst>
                      <a:path path="rect">
                        <a:fillToRect l="50000" t="50000" r="50000" b="50000"/>
                      </a:path>
                    </a:gradFill>
                    <a:ln w="7938">
                      <a:solidFill>
                        <a:srgbClr val="000000"/>
                      </a:solidFill>
                      <a:prstDash val="solid"/>
                      <a:round/>
                      <a:headEnd/>
                      <a:tailEnd/>
                    </a:ln>
                  </p:spPr>
                  <p:txBody>
                    <a:bodyPr/>
                    <a:lstStyle/>
                    <a:p>
                      <a:endParaRPr lang="en-US" dirty="0">
                        <a:effectLst>
                          <a:outerShdw blurRad="38100" dist="38100" dir="2700000" algn="tl">
                            <a:srgbClr val="000000">
                              <a:alpha val="43137"/>
                            </a:srgbClr>
                          </a:outerShdw>
                        </a:effectLst>
                        <a:latin typeface="Calibri" panose="020F0502020204030204" pitchFamily="34" charset="0"/>
                      </a:endParaRPr>
                    </a:p>
                  </p:txBody>
                </p:sp>
                <p:sp>
                  <p:nvSpPr>
                    <p:cNvPr id="36906" name="Freeform 111"/>
                    <p:cNvSpPr>
                      <a:spLocks/>
                    </p:cNvSpPr>
                    <p:nvPr/>
                  </p:nvSpPr>
                  <p:spPr bwMode="auto">
                    <a:xfrm>
                      <a:off x="3216" y="2200"/>
                      <a:ext cx="54" cy="45"/>
                    </a:xfrm>
                    <a:custGeom>
                      <a:avLst/>
                      <a:gdLst>
                        <a:gd name="T0" fmla="*/ 0 w 107"/>
                        <a:gd name="T1" fmla="*/ 3 h 89"/>
                        <a:gd name="T2" fmla="*/ 1 w 107"/>
                        <a:gd name="T3" fmla="*/ 3 h 89"/>
                        <a:gd name="T4" fmla="*/ 2 w 107"/>
                        <a:gd name="T5" fmla="*/ 3 h 89"/>
                        <a:gd name="T6" fmla="*/ 2 w 107"/>
                        <a:gd name="T7" fmla="*/ 3 h 89"/>
                        <a:gd name="T8" fmla="*/ 3 w 107"/>
                        <a:gd name="T9" fmla="*/ 2 h 89"/>
                        <a:gd name="T10" fmla="*/ 3 w 107"/>
                        <a:gd name="T11" fmla="*/ 2 h 89"/>
                        <a:gd name="T12" fmla="*/ 4 w 107"/>
                        <a:gd name="T13" fmla="*/ 1 h 89"/>
                        <a:gd name="T14" fmla="*/ 4 w 107"/>
                        <a:gd name="T15" fmla="*/ 1 h 89"/>
                        <a:gd name="T16" fmla="*/ 4 w 107"/>
                        <a:gd name="T17" fmla="*/ 1 h 89"/>
                        <a:gd name="T18" fmla="*/ 4 w 107"/>
                        <a:gd name="T19" fmla="*/ 1 h 89"/>
                        <a:gd name="T20" fmla="*/ 3 w 107"/>
                        <a:gd name="T21" fmla="*/ 1 h 89"/>
                        <a:gd name="T22" fmla="*/ 3 w 107"/>
                        <a:gd name="T23" fmla="*/ 1 h 89"/>
                        <a:gd name="T24" fmla="*/ 2 w 107"/>
                        <a:gd name="T25" fmla="*/ 0 h 89"/>
                        <a:gd name="T26" fmla="*/ 2 w 107"/>
                        <a:gd name="T27" fmla="*/ 1 h 89"/>
                        <a:gd name="T28" fmla="*/ 2 w 107"/>
                        <a:gd name="T29" fmla="*/ 1 h 89"/>
                        <a:gd name="T30" fmla="*/ 2 w 107"/>
                        <a:gd name="T31" fmla="*/ 1 h 89"/>
                        <a:gd name="T32" fmla="*/ 2 w 107"/>
                        <a:gd name="T33" fmla="*/ 2 h 89"/>
                        <a:gd name="T34" fmla="*/ 2 w 107"/>
                        <a:gd name="T35" fmla="*/ 2 h 89"/>
                        <a:gd name="T36" fmla="*/ 1 w 107"/>
                        <a:gd name="T37" fmla="*/ 2 h 89"/>
                        <a:gd name="T38" fmla="*/ 1 w 107"/>
                        <a:gd name="T39" fmla="*/ 2 h 89"/>
                        <a:gd name="T40" fmla="*/ 0 w 107"/>
                        <a:gd name="T41" fmla="*/ 3 h 8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7"/>
                        <a:gd name="T64" fmla="*/ 0 h 89"/>
                        <a:gd name="T65" fmla="*/ 107 w 107"/>
                        <a:gd name="T66" fmla="*/ 89 h 8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7" h="89">
                          <a:moveTo>
                            <a:pt x="0" y="65"/>
                          </a:moveTo>
                          <a:lnTo>
                            <a:pt x="26" y="89"/>
                          </a:lnTo>
                          <a:lnTo>
                            <a:pt x="40" y="74"/>
                          </a:lnTo>
                          <a:lnTo>
                            <a:pt x="50" y="75"/>
                          </a:lnTo>
                          <a:lnTo>
                            <a:pt x="72" y="45"/>
                          </a:lnTo>
                          <a:lnTo>
                            <a:pt x="83" y="47"/>
                          </a:lnTo>
                          <a:lnTo>
                            <a:pt x="100" y="27"/>
                          </a:lnTo>
                          <a:lnTo>
                            <a:pt x="99" y="20"/>
                          </a:lnTo>
                          <a:lnTo>
                            <a:pt x="107" y="14"/>
                          </a:lnTo>
                          <a:lnTo>
                            <a:pt x="101" y="8"/>
                          </a:lnTo>
                          <a:lnTo>
                            <a:pt x="84" y="8"/>
                          </a:lnTo>
                          <a:lnTo>
                            <a:pt x="72" y="7"/>
                          </a:lnTo>
                          <a:lnTo>
                            <a:pt x="63" y="0"/>
                          </a:lnTo>
                          <a:lnTo>
                            <a:pt x="50" y="1"/>
                          </a:lnTo>
                          <a:lnTo>
                            <a:pt x="45" y="8"/>
                          </a:lnTo>
                          <a:lnTo>
                            <a:pt x="45" y="17"/>
                          </a:lnTo>
                          <a:lnTo>
                            <a:pt x="45" y="34"/>
                          </a:lnTo>
                          <a:lnTo>
                            <a:pt x="37" y="36"/>
                          </a:lnTo>
                          <a:lnTo>
                            <a:pt x="32" y="44"/>
                          </a:lnTo>
                          <a:lnTo>
                            <a:pt x="13" y="62"/>
                          </a:lnTo>
                          <a:lnTo>
                            <a:pt x="0" y="65"/>
                          </a:lnTo>
                          <a:close/>
                        </a:path>
                      </a:pathLst>
                    </a:custGeom>
                    <a:gradFill rotWithShape="0">
                      <a:gsLst>
                        <a:gs pos="0">
                          <a:srgbClr val="00C600"/>
                        </a:gs>
                        <a:gs pos="100000">
                          <a:srgbClr val="006600"/>
                        </a:gs>
                      </a:gsLst>
                      <a:path path="rect">
                        <a:fillToRect l="50000" t="50000" r="50000" b="50000"/>
                      </a:path>
                    </a:gradFill>
                    <a:ln w="7938">
                      <a:solidFill>
                        <a:srgbClr val="000000"/>
                      </a:solidFill>
                      <a:prstDash val="solid"/>
                      <a:round/>
                      <a:headEnd/>
                      <a:tailEnd/>
                    </a:ln>
                  </p:spPr>
                  <p:txBody>
                    <a:bodyPr/>
                    <a:lstStyle/>
                    <a:p>
                      <a:endParaRPr lang="en-US" dirty="0">
                        <a:effectLst>
                          <a:outerShdw blurRad="38100" dist="38100" dir="2700000" algn="tl">
                            <a:srgbClr val="000000">
                              <a:alpha val="43137"/>
                            </a:srgbClr>
                          </a:outerShdw>
                        </a:effectLst>
                        <a:latin typeface="Calibri" panose="020F0502020204030204" pitchFamily="34" charset="0"/>
                      </a:endParaRPr>
                    </a:p>
                  </p:txBody>
                </p:sp>
                <p:sp>
                  <p:nvSpPr>
                    <p:cNvPr id="36907" name="Freeform 112"/>
                    <p:cNvSpPr>
                      <a:spLocks/>
                    </p:cNvSpPr>
                    <p:nvPr/>
                  </p:nvSpPr>
                  <p:spPr bwMode="auto">
                    <a:xfrm>
                      <a:off x="3364" y="2310"/>
                      <a:ext cx="28" cy="24"/>
                    </a:xfrm>
                    <a:custGeom>
                      <a:avLst/>
                      <a:gdLst>
                        <a:gd name="T0" fmla="*/ 0 w 56"/>
                        <a:gd name="T1" fmla="*/ 1 h 47"/>
                        <a:gd name="T2" fmla="*/ 1 w 56"/>
                        <a:gd name="T3" fmla="*/ 1 h 47"/>
                        <a:gd name="T4" fmla="*/ 1 w 56"/>
                        <a:gd name="T5" fmla="*/ 1 h 47"/>
                        <a:gd name="T6" fmla="*/ 1 w 56"/>
                        <a:gd name="T7" fmla="*/ 1 h 47"/>
                        <a:gd name="T8" fmla="*/ 1 w 56"/>
                        <a:gd name="T9" fmla="*/ 0 h 47"/>
                        <a:gd name="T10" fmla="*/ 2 w 56"/>
                        <a:gd name="T11" fmla="*/ 1 h 47"/>
                        <a:gd name="T12" fmla="*/ 2 w 56"/>
                        <a:gd name="T13" fmla="*/ 1 h 47"/>
                        <a:gd name="T14" fmla="*/ 2 w 56"/>
                        <a:gd name="T15" fmla="*/ 1 h 47"/>
                        <a:gd name="T16" fmla="*/ 2 w 56"/>
                        <a:gd name="T17" fmla="*/ 1 h 47"/>
                        <a:gd name="T18" fmla="*/ 2 w 56"/>
                        <a:gd name="T19" fmla="*/ 1 h 47"/>
                        <a:gd name="T20" fmla="*/ 2 w 56"/>
                        <a:gd name="T21" fmla="*/ 1 h 47"/>
                        <a:gd name="T22" fmla="*/ 2 w 56"/>
                        <a:gd name="T23" fmla="*/ 2 h 47"/>
                        <a:gd name="T24" fmla="*/ 2 w 56"/>
                        <a:gd name="T25" fmla="*/ 2 h 47"/>
                        <a:gd name="T26" fmla="*/ 1 w 56"/>
                        <a:gd name="T27" fmla="*/ 2 h 47"/>
                        <a:gd name="T28" fmla="*/ 1 w 56"/>
                        <a:gd name="T29" fmla="*/ 2 h 47"/>
                        <a:gd name="T30" fmla="*/ 0 w 56"/>
                        <a:gd name="T31" fmla="*/ 1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
                        <a:gd name="T49" fmla="*/ 0 h 47"/>
                        <a:gd name="T50" fmla="*/ 56 w 56"/>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 h="47">
                          <a:moveTo>
                            <a:pt x="0" y="25"/>
                          </a:moveTo>
                          <a:lnTo>
                            <a:pt x="19" y="11"/>
                          </a:lnTo>
                          <a:lnTo>
                            <a:pt x="27" y="11"/>
                          </a:lnTo>
                          <a:lnTo>
                            <a:pt x="27" y="5"/>
                          </a:lnTo>
                          <a:lnTo>
                            <a:pt x="30" y="0"/>
                          </a:lnTo>
                          <a:lnTo>
                            <a:pt x="38" y="2"/>
                          </a:lnTo>
                          <a:lnTo>
                            <a:pt x="49" y="12"/>
                          </a:lnTo>
                          <a:lnTo>
                            <a:pt x="49" y="18"/>
                          </a:lnTo>
                          <a:lnTo>
                            <a:pt x="56" y="21"/>
                          </a:lnTo>
                          <a:lnTo>
                            <a:pt x="55" y="30"/>
                          </a:lnTo>
                          <a:lnTo>
                            <a:pt x="49" y="32"/>
                          </a:lnTo>
                          <a:lnTo>
                            <a:pt x="49" y="39"/>
                          </a:lnTo>
                          <a:lnTo>
                            <a:pt x="40" y="47"/>
                          </a:lnTo>
                          <a:lnTo>
                            <a:pt x="13" y="47"/>
                          </a:lnTo>
                          <a:lnTo>
                            <a:pt x="11" y="40"/>
                          </a:lnTo>
                          <a:lnTo>
                            <a:pt x="0" y="25"/>
                          </a:lnTo>
                          <a:close/>
                        </a:path>
                      </a:pathLst>
                    </a:custGeom>
                    <a:gradFill rotWithShape="0">
                      <a:gsLst>
                        <a:gs pos="0">
                          <a:srgbClr val="00C600"/>
                        </a:gs>
                        <a:gs pos="100000">
                          <a:srgbClr val="006600"/>
                        </a:gs>
                      </a:gsLst>
                      <a:path path="rect">
                        <a:fillToRect l="50000" t="50000" r="50000" b="50000"/>
                      </a:path>
                    </a:gradFill>
                    <a:ln w="7938">
                      <a:solidFill>
                        <a:srgbClr val="000000"/>
                      </a:solidFill>
                      <a:prstDash val="solid"/>
                      <a:round/>
                      <a:headEnd/>
                      <a:tailEnd/>
                    </a:ln>
                  </p:spPr>
                  <p:txBody>
                    <a:bodyPr/>
                    <a:lstStyle/>
                    <a:p>
                      <a:endParaRPr lang="en-US" dirty="0">
                        <a:effectLst>
                          <a:outerShdw blurRad="38100" dist="38100" dir="2700000" algn="tl">
                            <a:srgbClr val="000000">
                              <a:alpha val="43137"/>
                            </a:srgbClr>
                          </a:outerShdw>
                        </a:effectLst>
                        <a:latin typeface="Calibri" panose="020F0502020204030204" pitchFamily="34" charset="0"/>
                      </a:endParaRPr>
                    </a:p>
                  </p:txBody>
                </p:sp>
                <p:sp>
                  <p:nvSpPr>
                    <p:cNvPr id="36908" name="Freeform 113"/>
                    <p:cNvSpPr>
                      <a:spLocks/>
                    </p:cNvSpPr>
                    <p:nvPr/>
                  </p:nvSpPr>
                  <p:spPr bwMode="auto">
                    <a:xfrm>
                      <a:off x="3254" y="2205"/>
                      <a:ext cx="97" cy="164"/>
                    </a:xfrm>
                    <a:custGeom>
                      <a:avLst/>
                      <a:gdLst>
                        <a:gd name="T0" fmla="*/ 0 w 194"/>
                        <a:gd name="T1" fmla="*/ 3 h 328"/>
                        <a:gd name="T2" fmla="*/ 1 w 194"/>
                        <a:gd name="T3" fmla="*/ 1 h 328"/>
                        <a:gd name="T4" fmla="*/ 2 w 194"/>
                        <a:gd name="T5" fmla="*/ 1 h 328"/>
                        <a:gd name="T6" fmla="*/ 2 w 194"/>
                        <a:gd name="T7" fmla="*/ 1 h 328"/>
                        <a:gd name="T8" fmla="*/ 3 w 194"/>
                        <a:gd name="T9" fmla="*/ 1 h 328"/>
                        <a:gd name="T10" fmla="*/ 3 w 194"/>
                        <a:gd name="T11" fmla="*/ 1 h 328"/>
                        <a:gd name="T12" fmla="*/ 3 w 194"/>
                        <a:gd name="T13" fmla="*/ 1 h 328"/>
                        <a:gd name="T14" fmla="*/ 3 w 194"/>
                        <a:gd name="T15" fmla="*/ 1 h 328"/>
                        <a:gd name="T16" fmla="*/ 5 w 194"/>
                        <a:gd name="T17" fmla="*/ 1 h 328"/>
                        <a:gd name="T18" fmla="*/ 5 w 194"/>
                        <a:gd name="T19" fmla="*/ 3 h 328"/>
                        <a:gd name="T20" fmla="*/ 6 w 194"/>
                        <a:gd name="T21" fmla="*/ 3 h 328"/>
                        <a:gd name="T22" fmla="*/ 6 w 194"/>
                        <a:gd name="T23" fmla="*/ 5 h 328"/>
                        <a:gd name="T24" fmla="*/ 6 w 194"/>
                        <a:gd name="T25" fmla="*/ 6 h 328"/>
                        <a:gd name="T26" fmla="*/ 6 w 194"/>
                        <a:gd name="T27" fmla="*/ 6 h 328"/>
                        <a:gd name="T28" fmla="*/ 5 w 194"/>
                        <a:gd name="T29" fmla="*/ 6 h 328"/>
                        <a:gd name="T30" fmla="*/ 5 w 194"/>
                        <a:gd name="T31" fmla="*/ 7 h 328"/>
                        <a:gd name="T32" fmla="*/ 5 w 194"/>
                        <a:gd name="T33" fmla="*/ 7 h 328"/>
                        <a:gd name="T34" fmla="*/ 3 w 194"/>
                        <a:gd name="T35" fmla="*/ 9 h 328"/>
                        <a:gd name="T36" fmla="*/ 3 w 194"/>
                        <a:gd name="T37" fmla="*/ 9 h 328"/>
                        <a:gd name="T38" fmla="*/ 3 w 194"/>
                        <a:gd name="T39" fmla="*/ 10 h 328"/>
                        <a:gd name="T40" fmla="*/ 3 w 194"/>
                        <a:gd name="T41" fmla="*/ 10 h 328"/>
                        <a:gd name="T42" fmla="*/ 3 w 194"/>
                        <a:gd name="T43" fmla="*/ 10 h 328"/>
                        <a:gd name="T44" fmla="*/ 2 w 194"/>
                        <a:gd name="T45" fmla="*/ 10 h 328"/>
                        <a:gd name="T46" fmla="*/ 2 w 194"/>
                        <a:gd name="T47" fmla="*/ 10 h 328"/>
                        <a:gd name="T48" fmla="*/ 1 w 194"/>
                        <a:gd name="T49" fmla="*/ 9 h 328"/>
                        <a:gd name="T50" fmla="*/ 1 w 194"/>
                        <a:gd name="T51" fmla="*/ 7 h 328"/>
                        <a:gd name="T52" fmla="*/ 2 w 194"/>
                        <a:gd name="T53" fmla="*/ 7 h 328"/>
                        <a:gd name="T54" fmla="*/ 2 w 194"/>
                        <a:gd name="T55" fmla="*/ 6 h 328"/>
                        <a:gd name="T56" fmla="*/ 1 w 194"/>
                        <a:gd name="T57" fmla="*/ 5 h 328"/>
                        <a:gd name="T58" fmla="*/ 1 w 194"/>
                        <a:gd name="T59" fmla="*/ 5 h 328"/>
                        <a:gd name="T60" fmla="*/ 1 w 194"/>
                        <a:gd name="T61" fmla="*/ 3 h 328"/>
                        <a:gd name="T62" fmla="*/ 0 w 194"/>
                        <a:gd name="T63" fmla="*/ 3 h 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4"/>
                        <a:gd name="T97" fmla="*/ 0 h 328"/>
                        <a:gd name="T98" fmla="*/ 194 w 194"/>
                        <a:gd name="T99" fmla="*/ 328 h 3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4" h="328">
                          <a:moveTo>
                            <a:pt x="0" y="98"/>
                          </a:moveTo>
                          <a:lnTo>
                            <a:pt x="0" y="69"/>
                          </a:lnTo>
                          <a:lnTo>
                            <a:pt x="8" y="65"/>
                          </a:lnTo>
                          <a:lnTo>
                            <a:pt x="7" y="59"/>
                          </a:lnTo>
                          <a:lnTo>
                            <a:pt x="27" y="35"/>
                          </a:lnTo>
                          <a:lnTo>
                            <a:pt x="40" y="26"/>
                          </a:lnTo>
                          <a:lnTo>
                            <a:pt x="46" y="21"/>
                          </a:lnTo>
                          <a:lnTo>
                            <a:pt x="59" y="13"/>
                          </a:lnTo>
                          <a:lnTo>
                            <a:pt x="63" y="13"/>
                          </a:lnTo>
                          <a:lnTo>
                            <a:pt x="69" y="11"/>
                          </a:lnTo>
                          <a:lnTo>
                            <a:pt x="75" y="4"/>
                          </a:lnTo>
                          <a:lnTo>
                            <a:pt x="86" y="3"/>
                          </a:lnTo>
                          <a:lnTo>
                            <a:pt x="105" y="0"/>
                          </a:lnTo>
                          <a:lnTo>
                            <a:pt x="118" y="14"/>
                          </a:lnTo>
                          <a:lnTo>
                            <a:pt x="116" y="21"/>
                          </a:lnTo>
                          <a:lnTo>
                            <a:pt x="125" y="26"/>
                          </a:lnTo>
                          <a:lnTo>
                            <a:pt x="142" y="7"/>
                          </a:lnTo>
                          <a:lnTo>
                            <a:pt x="143" y="26"/>
                          </a:lnTo>
                          <a:lnTo>
                            <a:pt x="152" y="54"/>
                          </a:lnTo>
                          <a:lnTo>
                            <a:pt x="158" y="78"/>
                          </a:lnTo>
                          <a:lnTo>
                            <a:pt x="175" y="103"/>
                          </a:lnTo>
                          <a:lnTo>
                            <a:pt x="176" y="116"/>
                          </a:lnTo>
                          <a:lnTo>
                            <a:pt x="180" y="142"/>
                          </a:lnTo>
                          <a:lnTo>
                            <a:pt x="186" y="153"/>
                          </a:lnTo>
                          <a:lnTo>
                            <a:pt x="194" y="178"/>
                          </a:lnTo>
                          <a:lnTo>
                            <a:pt x="187" y="195"/>
                          </a:lnTo>
                          <a:lnTo>
                            <a:pt x="186" y="202"/>
                          </a:lnTo>
                          <a:lnTo>
                            <a:pt x="173" y="206"/>
                          </a:lnTo>
                          <a:lnTo>
                            <a:pt x="160" y="216"/>
                          </a:lnTo>
                          <a:lnTo>
                            <a:pt x="153" y="222"/>
                          </a:lnTo>
                          <a:lnTo>
                            <a:pt x="155" y="229"/>
                          </a:lnTo>
                          <a:lnTo>
                            <a:pt x="143" y="241"/>
                          </a:lnTo>
                          <a:lnTo>
                            <a:pt x="135" y="246"/>
                          </a:lnTo>
                          <a:lnTo>
                            <a:pt x="130" y="246"/>
                          </a:lnTo>
                          <a:lnTo>
                            <a:pt x="118" y="255"/>
                          </a:lnTo>
                          <a:lnTo>
                            <a:pt x="120" y="263"/>
                          </a:lnTo>
                          <a:lnTo>
                            <a:pt x="105" y="274"/>
                          </a:lnTo>
                          <a:lnTo>
                            <a:pt x="105" y="285"/>
                          </a:lnTo>
                          <a:lnTo>
                            <a:pt x="102" y="299"/>
                          </a:lnTo>
                          <a:lnTo>
                            <a:pt x="102" y="313"/>
                          </a:lnTo>
                          <a:lnTo>
                            <a:pt x="99" y="322"/>
                          </a:lnTo>
                          <a:lnTo>
                            <a:pt x="93" y="328"/>
                          </a:lnTo>
                          <a:lnTo>
                            <a:pt x="80" y="328"/>
                          </a:lnTo>
                          <a:lnTo>
                            <a:pt x="69" y="326"/>
                          </a:lnTo>
                          <a:lnTo>
                            <a:pt x="52" y="317"/>
                          </a:lnTo>
                          <a:lnTo>
                            <a:pt x="43" y="307"/>
                          </a:lnTo>
                          <a:lnTo>
                            <a:pt x="42" y="299"/>
                          </a:lnTo>
                          <a:lnTo>
                            <a:pt x="42" y="289"/>
                          </a:lnTo>
                          <a:lnTo>
                            <a:pt x="36" y="274"/>
                          </a:lnTo>
                          <a:lnTo>
                            <a:pt x="32" y="264"/>
                          </a:lnTo>
                          <a:lnTo>
                            <a:pt x="34" y="255"/>
                          </a:lnTo>
                          <a:lnTo>
                            <a:pt x="32" y="241"/>
                          </a:lnTo>
                          <a:lnTo>
                            <a:pt x="26" y="238"/>
                          </a:lnTo>
                          <a:lnTo>
                            <a:pt x="36" y="228"/>
                          </a:lnTo>
                          <a:lnTo>
                            <a:pt x="42" y="216"/>
                          </a:lnTo>
                          <a:lnTo>
                            <a:pt x="41" y="209"/>
                          </a:lnTo>
                          <a:lnTo>
                            <a:pt x="37" y="198"/>
                          </a:lnTo>
                          <a:lnTo>
                            <a:pt x="30" y="187"/>
                          </a:lnTo>
                          <a:lnTo>
                            <a:pt x="34" y="170"/>
                          </a:lnTo>
                          <a:lnTo>
                            <a:pt x="31" y="151"/>
                          </a:lnTo>
                          <a:lnTo>
                            <a:pt x="27" y="134"/>
                          </a:lnTo>
                          <a:lnTo>
                            <a:pt x="24" y="115"/>
                          </a:lnTo>
                          <a:lnTo>
                            <a:pt x="13" y="108"/>
                          </a:lnTo>
                          <a:lnTo>
                            <a:pt x="0" y="98"/>
                          </a:lnTo>
                          <a:close/>
                        </a:path>
                      </a:pathLst>
                    </a:custGeom>
                    <a:gradFill rotWithShape="0">
                      <a:gsLst>
                        <a:gs pos="0">
                          <a:srgbClr val="00C600"/>
                        </a:gs>
                        <a:gs pos="100000">
                          <a:srgbClr val="006600"/>
                        </a:gs>
                      </a:gsLst>
                      <a:path path="rect">
                        <a:fillToRect l="50000" t="50000" r="50000" b="50000"/>
                      </a:path>
                    </a:gradFill>
                    <a:ln w="7938">
                      <a:solidFill>
                        <a:srgbClr val="000000"/>
                      </a:solidFill>
                      <a:prstDash val="solid"/>
                      <a:round/>
                      <a:headEnd/>
                      <a:tailEnd/>
                    </a:ln>
                  </p:spPr>
                  <p:txBody>
                    <a:bodyPr/>
                    <a:lstStyle/>
                    <a:p>
                      <a:endParaRPr lang="en-US" dirty="0">
                        <a:effectLst>
                          <a:outerShdw blurRad="38100" dist="38100" dir="2700000" algn="tl">
                            <a:srgbClr val="000000">
                              <a:alpha val="43137"/>
                            </a:srgbClr>
                          </a:outerShdw>
                        </a:effectLst>
                        <a:latin typeface="Calibri" panose="020F0502020204030204" pitchFamily="34" charset="0"/>
                      </a:endParaRPr>
                    </a:p>
                  </p:txBody>
                </p:sp>
                <p:sp>
                  <p:nvSpPr>
                    <p:cNvPr id="36909" name="Freeform 114"/>
                    <p:cNvSpPr>
                      <a:spLocks/>
                    </p:cNvSpPr>
                    <p:nvPr/>
                  </p:nvSpPr>
                  <p:spPr bwMode="auto">
                    <a:xfrm>
                      <a:off x="3229" y="2440"/>
                      <a:ext cx="31" cy="32"/>
                    </a:xfrm>
                    <a:custGeom>
                      <a:avLst/>
                      <a:gdLst>
                        <a:gd name="T0" fmla="*/ 0 w 63"/>
                        <a:gd name="T1" fmla="*/ 1 h 65"/>
                        <a:gd name="T2" fmla="*/ 0 w 63"/>
                        <a:gd name="T3" fmla="*/ 1 h 65"/>
                        <a:gd name="T4" fmla="*/ 1 w 63"/>
                        <a:gd name="T5" fmla="*/ 1 h 65"/>
                        <a:gd name="T6" fmla="*/ 1 w 63"/>
                        <a:gd name="T7" fmla="*/ 1 h 65"/>
                        <a:gd name="T8" fmla="*/ 1 w 63"/>
                        <a:gd name="T9" fmla="*/ 2 h 65"/>
                        <a:gd name="T10" fmla="*/ 1 w 63"/>
                        <a:gd name="T11" fmla="*/ 1 h 65"/>
                        <a:gd name="T12" fmla="*/ 1 w 63"/>
                        <a:gd name="T13" fmla="*/ 1 h 65"/>
                        <a:gd name="T14" fmla="*/ 1 w 63"/>
                        <a:gd name="T15" fmla="*/ 1 h 65"/>
                        <a:gd name="T16" fmla="*/ 1 w 63"/>
                        <a:gd name="T17" fmla="*/ 0 h 65"/>
                        <a:gd name="T18" fmla="*/ 1 w 63"/>
                        <a:gd name="T19" fmla="*/ 1 h 65"/>
                        <a:gd name="T20" fmla="*/ 1 w 63"/>
                        <a:gd name="T21" fmla="*/ 0 h 65"/>
                        <a:gd name="T22" fmla="*/ 1 w 63"/>
                        <a:gd name="T23" fmla="*/ 0 h 65"/>
                        <a:gd name="T24" fmla="*/ 1 w 63"/>
                        <a:gd name="T25" fmla="*/ 0 h 65"/>
                        <a:gd name="T26" fmla="*/ 1 w 63"/>
                        <a:gd name="T27" fmla="*/ 0 h 65"/>
                        <a:gd name="T28" fmla="*/ 0 w 63"/>
                        <a:gd name="T29" fmla="*/ 0 h 65"/>
                        <a:gd name="T30" fmla="*/ 0 w 63"/>
                        <a:gd name="T31" fmla="*/ 0 h 65"/>
                        <a:gd name="T32" fmla="*/ 0 w 63"/>
                        <a:gd name="T33" fmla="*/ 0 h 65"/>
                        <a:gd name="T34" fmla="*/ 0 w 63"/>
                        <a:gd name="T35" fmla="*/ 1 h 65"/>
                        <a:gd name="T36" fmla="*/ 0 w 63"/>
                        <a:gd name="T37" fmla="*/ 1 h 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
                        <a:gd name="T58" fmla="*/ 0 h 65"/>
                        <a:gd name="T59" fmla="*/ 63 w 63"/>
                        <a:gd name="T60" fmla="*/ 65 h 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 h="65">
                          <a:moveTo>
                            <a:pt x="0" y="46"/>
                          </a:moveTo>
                          <a:lnTo>
                            <a:pt x="23" y="55"/>
                          </a:lnTo>
                          <a:lnTo>
                            <a:pt x="39" y="56"/>
                          </a:lnTo>
                          <a:lnTo>
                            <a:pt x="50" y="61"/>
                          </a:lnTo>
                          <a:lnTo>
                            <a:pt x="56" y="65"/>
                          </a:lnTo>
                          <a:lnTo>
                            <a:pt x="63" y="52"/>
                          </a:lnTo>
                          <a:lnTo>
                            <a:pt x="60" y="45"/>
                          </a:lnTo>
                          <a:lnTo>
                            <a:pt x="63" y="38"/>
                          </a:lnTo>
                          <a:lnTo>
                            <a:pt x="59" y="30"/>
                          </a:lnTo>
                          <a:lnTo>
                            <a:pt x="54" y="35"/>
                          </a:lnTo>
                          <a:lnTo>
                            <a:pt x="39" y="18"/>
                          </a:lnTo>
                          <a:lnTo>
                            <a:pt x="39" y="6"/>
                          </a:lnTo>
                          <a:lnTo>
                            <a:pt x="46" y="1"/>
                          </a:lnTo>
                          <a:lnTo>
                            <a:pt x="41" y="0"/>
                          </a:lnTo>
                          <a:lnTo>
                            <a:pt x="24" y="7"/>
                          </a:lnTo>
                          <a:lnTo>
                            <a:pt x="24" y="16"/>
                          </a:lnTo>
                          <a:lnTo>
                            <a:pt x="20" y="28"/>
                          </a:lnTo>
                          <a:lnTo>
                            <a:pt x="12" y="41"/>
                          </a:lnTo>
                          <a:lnTo>
                            <a:pt x="0" y="46"/>
                          </a:lnTo>
                          <a:close/>
                        </a:path>
                      </a:pathLst>
                    </a:custGeom>
                    <a:gradFill rotWithShape="0">
                      <a:gsLst>
                        <a:gs pos="0">
                          <a:srgbClr val="00C600"/>
                        </a:gs>
                        <a:gs pos="100000">
                          <a:srgbClr val="006600"/>
                        </a:gs>
                      </a:gsLst>
                      <a:path path="rect">
                        <a:fillToRect l="50000" t="50000" r="50000" b="50000"/>
                      </a:path>
                    </a:gradFill>
                    <a:ln w="7938">
                      <a:solidFill>
                        <a:srgbClr val="000000"/>
                      </a:solidFill>
                      <a:prstDash val="solid"/>
                      <a:round/>
                      <a:headEnd/>
                      <a:tailEnd/>
                    </a:ln>
                  </p:spPr>
                  <p:txBody>
                    <a:bodyPr/>
                    <a:lstStyle/>
                    <a:p>
                      <a:endParaRPr lang="en-US" dirty="0">
                        <a:effectLst>
                          <a:outerShdw blurRad="38100" dist="38100" dir="2700000" algn="tl">
                            <a:srgbClr val="000000">
                              <a:alpha val="43137"/>
                            </a:srgbClr>
                          </a:outerShdw>
                        </a:effectLst>
                        <a:latin typeface="Calibri" panose="020F0502020204030204" pitchFamily="34" charset="0"/>
                      </a:endParaRPr>
                    </a:p>
                  </p:txBody>
                </p:sp>
              </p:grpSp>
            </p:grpSp>
            <p:grpSp>
              <p:nvGrpSpPr>
                <p:cNvPr id="36890" name="Group 115"/>
                <p:cNvGrpSpPr>
                  <a:grpSpLocks/>
                </p:cNvGrpSpPr>
                <p:nvPr/>
              </p:nvGrpSpPr>
              <p:grpSpPr bwMode="auto">
                <a:xfrm>
                  <a:off x="3073" y="2418"/>
                  <a:ext cx="67" cy="63"/>
                  <a:chOff x="3073" y="2418"/>
                  <a:chExt cx="67" cy="63"/>
                </a:xfrm>
              </p:grpSpPr>
              <p:sp>
                <p:nvSpPr>
                  <p:cNvPr id="36894" name="Freeform 116"/>
                  <p:cNvSpPr>
                    <a:spLocks/>
                  </p:cNvSpPr>
                  <p:nvPr/>
                </p:nvSpPr>
                <p:spPr bwMode="auto">
                  <a:xfrm>
                    <a:off x="3073" y="2418"/>
                    <a:ext cx="45" cy="50"/>
                  </a:xfrm>
                  <a:custGeom>
                    <a:avLst/>
                    <a:gdLst>
                      <a:gd name="T0" fmla="*/ 0 w 90"/>
                      <a:gd name="T1" fmla="*/ 0 h 101"/>
                      <a:gd name="T2" fmla="*/ 1 w 90"/>
                      <a:gd name="T3" fmla="*/ 0 h 101"/>
                      <a:gd name="T4" fmla="*/ 1 w 90"/>
                      <a:gd name="T5" fmla="*/ 0 h 101"/>
                      <a:gd name="T6" fmla="*/ 1 w 90"/>
                      <a:gd name="T7" fmla="*/ 0 h 101"/>
                      <a:gd name="T8" fmla="*/ 1 w 90"/>
                      <a:gd name="T9" fmla="*/ 0 h 101"/>
                      <a:gd name="T10" fmla="*/ 1 w 90"/>
                      <a:gd name="T11" fmla="*/ 0 h 101"/>
                      <a:gd name="T12" fmla="*/ 1 w 90"/>
                      <a:gd name="T13" fmla="*/ 0 h 101"/>
                      <a:gd name="T14" fmla="*/ 1 w 90"/>
                      <a:gd name="T15" fmla="*/ 0 h 101"/>
                      <a:gd name="T16" fmla="*/ 3 w 90"/>
                      <a:gd name="T17" fmla="*/ 0 h 101"/>
                      <a:gd name="T18" fmla="*/ 1 w 90"/>
                      <a:gd name="T19" fmla="*/ 0 h 101"/>
                      <a:gd name="T20" fmla="*/ 3 w 90"/>
                      <a:gd name="T21" fmla="*/ 1 h 101"/>
                      <a:gd name="T22" fmla="*/ 3 w 90"/>
                      <a:gd name="T23" fmla="*/ 1 h 101"/>
                      <a:gd name="T24" fmla="*/ 3 w 90"/>
                      <a:gd name="T25" fmla="*/ 1 h 101"/>
                      <a:gd name="T26" fmla="*/ 3 w 90"/>
                      <a:gd name="T27" fmla="*/ 2 h 101"/>
                      <a:gd name="T28" fmla="*/ 3 w 90"/>
                      <a:gd name="T29" fmla="*/ 2 h 101"/>
                      <a:gd name="T30" fmla="*/ 3 w 90"/>
                      <a:gd name="T31" fmla="*/ 2 h 101"/>
                      <a:gd name="T32" fmla="*/ 3 w 90"/>
                      <a:gd name="T33" fmla="*/ 2 h 101"/>
                      <a:gd name="T34" fmla="*/ 3 w 90"/>
                      <a:gd name="T35" fmla="*/ 3 h 101"/>
                      <a:gd name="T36" fmla="*/ 1 w 90"/>
                      <a:gd name="T37" fmla="*/ 3 h 101"/>
                      <a:gd name="T38" fmla="*/ 1 w 90"/>
                      <a:gd name="T39" fmla="*/ 2 h 101"/>
                      <a:gd name="T40" fmla="*/ 1 w 90"/>
                      <a:gd name="T41" fmla="*/ 2 h 101"/>
                      <a:gd name="T42" fmla="*/ 3 w 90"/>
                      <a:gd name="T43" fmla="*/ 2 h 101"/>
                      <a:gd name="T44" fmla="*/ 1 w 90"/>
                      <a:gd name="T45" fmla="*/ 1 h 101"/>
                      <a:gd name="T46" fmla="*/ 1 w 90"/>
                      <a:gd name="T47" fmla="*/ 2 h 101"/>
                      <a:gd name="T48" fmla="*/ 1 w 90"/>
                      <a:gd name="T49" fmla="*/ 2 h 101"/>
                      <a:gd name="T50" fmla="*/ 1 w 90"/>
                      <a:gd name="T51" fmla="*/ 2 h 101"/>
                      <a:gd name="T52" fmla="*/ 1 w 90"/>
                      <a:gd name="T53" fmla="*/ 3 h 101"/>
                      <a:gd name="T54" fmla="*/ 1 w 90"/>
                      <a:gd name="T55" fmla="*/ 3 h 101"/>
                      <a:gd name="T56" fmla="*/ 1 w 90"/>
                      <a:gd name="T57" fmla="*/ 2 h 101"/>
                      <a:gd name="T58" fmla="*/ 1 w 90"/>
                      <a:gd name="T59" fmla="*/ 2 h 101"/>
                      <a:gd name="T60" fmla="*/ 1 w 90"/>
                      <a:gd name="T61" fmla="*/ 2 h 101"/>
                      <a:gd name="T62" fmla="*/ 1 w 90"/>
                      <a:gd name="T63" fmla="*/ 2 h 101"/>
                      <a:gd name="T64" fmla="*/ 1 w 90"/>
                      <a:gd name="T65" fmla="*/ 2 h 101"/>
                      <a:gd name="T66" fmla="*/ 1 w 90"/>
                      <a:gd name="T67" fmla="*/ 1 h 101"/>
                      <a:gd name="T68" fmla="*/ 1 w 90"/>
                      <a:gd name="T69" fmla="*/ 1 h 101"/>
                      <a:gd name="T70" fmla="*/ 1 w 90"/>
                      <a:gd name="T71" fmla="*/ 1 h 101"/>
                      <a:gd name="T72" fmla="*/ 1 w 90"/>
                      <a:gd name="T73" fmla="*/ 1 h 101"/>
                      <a:gd name="T74" fmla="*/ 1 w 90"/>
                      <a:gd name="T75" fmla="*/ 1 h 101"/>
                      <a:gd name="T76" fmla="*/ 1 w 90"/>
                      <a:gd name="T77" fmla="*/ 1 h 101"/>
                      <a:gd name="T78" fmla="*/ 1 w 90"/>
                      <a:gd name="T79" fmla="*/ 1 h 101"/>
                      <a:gd name="T80" fmla="*/ 1 w 90"/>
                      <a:gd name="T81" fmla="*/ 0 h 101"/>
                      <a:gd name="T82" fmla="*/ 1 w 90"/>
                      <a:gd name="T83" fmla="*/ 0 h 101"/>
                      <a:gd name="T84" fmla="*/ 1 w 90"/>
                      <a:gd name="T85" fmla="*/ 0 h 101"/>
                      <a:gd name="T86" fmla="*/ 0 w 90"/>
                      <a:gd name="T87" fmla="*/ 0 h 10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0"/>
                      <a:gd name="T133" fmla="*/ 0 h 101"/>
                      <a:gd name="T134" fmla="*/ 90 w 90"/>
                      <a:gd name="T135" fmla="*/ 101 h 10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0" h="101">
                        <a:moveTo>
                          <a:pt x="0" y="10"/>
                        </a:moveTo>
                        <a:lnTo>
                          <a:pt x="12" y="4"/>
                        </a:lnTo>
                        <a:lnTo>
                          <a:pt x="17" y="6"/>
                        </a:lnTo>
                        <a:lnTo>
                          <a:pt x="26" y="4"/>
                        </a:lnTo>
                        <a:lnTo>
                          <a:pt x="39" y="0"/>
                        </a:lnTo>
                        <a:lnTo>
                          <a:pt x="49" y="6"/>
                        </a:lnTo>
                        <a:lnTo>
                          <a:pt x="55" y="6"/>
                        </a:lnTo>
                        <a:lnTo>
                          <a:pt x="59" y="17"/>
                        </a:lnTo>
                        <a:lnTo>
                          <a:pt x="65" y="21"/>
                        </a:lnTo>
                        <a:lnTo>
                          <a:pt x="63" y="29"/>
                        </a:lnTo>
                        <a:lnTo>
                          <a:pt x="66" y="39"/>
                        </a:lnTo>
                        <a:lnTo>
                          <a:pt x="67" y="46"/>
                        </a:lnTo>
                        <a:lnTo>
                          <a:pt x="79" y="61"/>
                        </a:lnTo>
                        <a:lnTo>
                          <a:pt x="84" y="64"/>
                        </a:lnTo>
                        <a:lnTo>
                          <a:pt x="89" y="66"/>
                        </a:lnTo>
                        <a:lnTo>
                          <a:pt x="90" y="74"/>
                        </a:lnTo>
                        <a:lnTo>
                          <a:pt x="82" y="83"/>
                        </a:lnTo>
                        <a:lnTo>
                          <a:pt x="67" y="101"/>
                        </a:lnTo>
                        <a:lnTo>
                          <a:pt x="63" y="100"/>
                        </a:lnTo>
                        <a:lnTo>
                          <a:pt x="61" y="90"/>
                        </a:lnTo>
                        <a:lnTo>
                          <a:pt x="62" y="75"/>
                        </a:lnTo>
                        <a:lnTo>
                          <a:pt x="65" y="71"/>
                        </a:lnTo>
                        <a:lnTo>
                          <a:pt x="63" y="63"/>
                        </a:lnTo>
                        <a:lnTo>
                          <a:pt x="43" y="66"/>
                        </a:lnTo>
                        <a:lnTo>
                          <a:pt x="26" y="80"/>
                        </a:lnTo>
                        <a:lnTo>
                          <a:pt x="26" y="86"/>
                        </a:lnTo>
                        <a:lnTo>
                          <a:pt x="22" y="96"/>
                        </a:lnTo>
                        <a:lnTo>
                          <a:pt x="11" y="97"/>
                        </a:lnTo>
                        <a:lnTo>
                          <a:pt x="6" y="92"/>
                        </a:lnTo>
                        <a:lnTo>
                          <a:pt x="11" y="83"/>
                        </a:lnTo>
                        <a:lnTo>
                          <a:pt x="12" y="75"/>
                        </a:lnTo>
                        <a:lnTo>
                          <a:pt x="16" y="74"/>
                        </a:lnTo>
                        <a:lnTo>
                          <a:pt x="14" y="67"/>
                        </a:lnTo>
                        <a:lnTo>
                          <a:pt x="24" y="54"/>
                        </a:lnTo>
                        <a:lnTo>
                          <a:pt x="31" y="54"/>
                        </a:lnTo>
                        <a:lnTo>
                          <a:pt x="39" y="55"/>
                        </a:lnTo>
                        <a:lnTo>
                          <a:pt x="45" y="49"/>
                        </a:lnTo>
                        <a:lnTo>
                          <a:pt x="51" y="47"/>
                        </a:lnTo>
                        <a:lnTo>
                          <a:pt x="52" y="43"/>
                        </a:lnTo>
                        <a:lnTo>
                          <a:pt x="34" y="40"/>
                        </a:lnTo>
                        <a:lnTo>
                          <a:pt x="35" y="24"/>
                        </a:lnTo>
                        <a:lnTo>
                          <a:pt x="29" y="24"/>
                        </a:lnTo>
                        <a:lnTo>
                          <a:pt x="17" y="24"/>
                        </a:lnTo>
                        <a:lnTo>
                          <a:pt x="0" y="10"/>
                        </a:lnTo>
                        <a:close/>
                      </a:path>
                    </a:pathLst>
                  </a:custGeom>
                  <a:gradFill rotWithShape="0">
                    <a:gsLst>
                      <a:gs pos="0">
                        <a:srgbClr val="00C600"/>
                      </a:gs>
                      <a:gs pos="100000">
                        <a:srgbClr val="006600"/>
                      </a:gs>
                    </a:gsLst>
                    <a:path path="rect">
                      <a:fillToRect l="50000" t="50000" r="50000" b="50000"/>
                    </a:path>
                  </a:gradFill>
                  <a:ln w="7938">
                    <a:solidFill>
                      <a:srgbClr val="000000"/>
                    </a:solidFill>
                    <a:prstDash val="solid"/>
                    <a:round/>
                    <a:headEnd/>
                    <a:tailEnd/>
                  </a:ln>
                </p:spPr>
                <p:txBody>
                  <a:bodyPr/>
                  <a:lstStyle/>
                  <a:p>
                    <a:endParaRPr lang="en-US" dirty="0">
                      <a:effectLst>
                        <a:outerShdw blurRad="38100" dist="38100" dir="2700000" algn="tl">
                          <a:srgbClr val="000000">
                            <a:alpha val="43137"/>
                          </a:srgbClr>
                        </a:outerShdw>
                      </a:effectLst>
                      <a:latin typeface="Calibri" panose="020F0502020204030204" pitchFamily="34" charset="0"/>
                    </a:endParaRPr>
                  </a:p>
                </p:txBody>
              </p:sp>
              <p:sp>
                <p:nvSpPr>
                  <p:cNvPr id="36895" name="Freeform 117"/>
                  <p:cNvSpPr>
                    <a:spLocks/>
                  </p:cNvSpPr>
                  <p:nvPr/>
                </p:nvSpPr>
                <p:spPr bwMode="auto">
                  <a:xfrm>
                    <a:off x="3099" y="2475"/>
                    <a:ext cx="18" cy="6"/>
                  </a:xfrm>
                  <a:custGeom>
                    <a:avLst/>
                    <a:gdLst>
                      <a:gd name="T0" fmla="*/ 0 w 37"/>
                      <a:gd name="T1" fmla="*/ 0 h 14"/>
                      <a:gd name="T2" fmla="*/ 0 w 37"/>
                      <a:gd name="T3" fmla="*/ 0 h 14"/>
                      <a:gd name="T4" fmla="*/ 1 w 37"/>
                      <a:gd name="T5" fmla="*/ 0 h 14"/>
                      <a:gd name="T6" fmla="*/ 0 w 37"/>
                      <a:gd name="T7" fmla="*/ 0 h 14"/>
                      <a:gd name="T8" fmla="*/ 0 w 37"/>
                      <a:gd name="T9" fmla="*/ 0 h 14"/>
                      <a:gd name="T10" fmla="*/ 0 w 37"/>
                      <a:gd name="T11" fmla="*/ 0 h 14"/>
                      <a:gd name="T12" fmla="*/ 0 60000 65536"/>
                      <a:gd name="T13" fmla="*/ 0 60000 65536"/>
                      <a:gd name="T14" fmla="*/ 0 60000 65536"/>
                      <a:gd name="T15" fmla="*/ 0 60000 65536"/>
                      <a:gd name="T16" fmla="*/ 0 60000 65536"/>
                      <a:gd name="T17" fmla="*/ 0 60000 65536"/>
                      <a:gd name="T18" fmla="*/ 0 w 37"/>
                      <a:gd name="T19" fmla="*/ 0 h 14"/>
                      <a:gd name="T20" fmla="*/ 37 w 37"/>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37" h="14">
                        <a:moveTo>
                          <a:pt x="0" y="10"/>
                        </a:moveTo>
                        <a:lnTo>
                          <a:pt x="21" y="14"/>
                        </a:lnTo>
                        <a:lnTo>
                          <a:pt x="37" y="2"/>
                        </a:lnTo>
                        <a:lnTo>
                          <a:pt x="21" y="0"/>
                        </a:lnTo>
                        <a:lnTo>
                          <a:pt x="12" y="4"/>
                        </a:lnTo>
                        <a:lnTo>
                          <a:pt x="0" y="10"/>
                        </a:lnTo>
                        <a:close/>
                      </a:path>
                    </a:pathLst>
                  </a:custGeom>
                  <a:gradFill rotWithShape="0">
                    <a:gsLst>
                      <a:gs pos="0">
                        <a:srgbClr val="00C600"/>
                      </a:gs>
                      <a:gs pos="100000">
                        <a:srgbClr val="006600"/>
                      </a:gs>
                    </a:gsLst>
                    <a:path path="rect">
                      <a:fillToRect l="50000" t="50000" r="50000" b="50000"/>
                    </a:path>
                  </a:gradFill>
                  <a:ln w="7938">
                    <a:solidFill>
                      <a:srgbClr val="000000"/>
                    </a:solidFill>
                    <a:prstDash val="solid"/>
                    <a:round/>
                    <a:headEnd/>
                    <a:tailEnd/>
                  </a:ln>
                </p:spPr>
                <p:txBody>
                  <a:bodyPr/>
                  <a:lstStyle/>
                  <a:p>
                    <a:endParaRPr lang="en-US" dirty="0">
                      <a:effectLst>
                        <a:outerShdw blurRad="38100" dist="38100" dir="2700000" algn="tl">
                          <a:srgbClr val="000000">
                            <a:alpha val="43137"/>
                          </a:srgbClr>
                        </a:outerShdw>
                      </a:effectLst>
                      <a:latin typeface="Calibri" panose="020F0502020204030204" pitchFamily="34" charset="0"/>
                    </a:endParaRPr>
                  </a:p>
                </p:txBody>
              </p:sp>
              <p:sp>
                <p:nvSpPr>
                  <p:cNvPr id="36896" name="Freeform 118"/>
                  <p:cNvSpPr>
                    <a:spLocks/>
                  </p:cNvSpPr>
                  <p:nvPr/>
                </p:nvSpPr>
                <p:spPr bwMode="auto">
                  <a:xfrm>
                    <a:off x="3124" y="2471"/>
                    <a:ext cx="16" cy="6"/>
                  </a:xfrm>
                  <a:custGeom>
                    <a:avLst/>
                    <a:gdLst>
                      <a:gd name="T0" fmla="*/ 0 w 33"/>
                      <a:gd name="T1" fmla="*/ 1 h 12"/>
                      <a:gd name="T2" fmla="*/ 0 w 33"/>
                      <a:gd name="T3" fmla="*/ 1 h 12"/>
                      <a:gd name="T4" fmla="*/ 1 w 33"/>
                      <a:gd name="T5" fmla="*/ 1 h 12"/>
                      <a:gd name="T6" fmla="*/ 0 w 33"/>
                      <a:gd name="T7" fmla="*/ 0 h 12"/>
                      <a:gd name="T8" fmla="*/ 0 w 33"/>
                      <a:gd name="T9" fmla="*/ 1 h 12"/>
                      <a:gd name="T10" fmla="*/ 0 60000 65536"/>
                      <a:gd name="T11" fmla="*/ 0 60000 65536"/>
                      <a:gd name="T12" fmla="*/ 0 60000 65536"/>
                      <a:gd name="T13" fmla="*/ 0 60000 65536"/>
                      <a:gd name="T14" fmla="*/ 0 60000 65536"/>
                      <a:gd name="T15" fmla="*/ 0 w 33"/>
                      <a:gd name="T16" fmla="*/ 0 h 12"/>
                      <a:gd name="T17" fmla="*/ 33 w 33"/>
                      <a:gd name="T18" fmla="*/ 12 h 12"/>
                    </a:gdLst>
                    <a:ahLst/>
                    <a:cxnLst>
                      <a:cxn ang="T10">
                        <a:pos x="T0" y="T1"/>
                      </a:cxn>
                      <a:cxn ang="T11">
                        <a:pos x="T2" y="T3"/>
                      </a:cxn>
                      <a:cxn ang="T12">
                        <a:pos x="T4" y="T5"/>
                      </a:cxn>
                      <a:cxn ang="T13">
                        <a:pos x="T6" y="T7"/>
                      </a:cxn>
                      <a:cxn ang="T14">
                        <a:pos x="T8" y="T9"/>
                      </a:cxn>
                    </a:cxnLst>
                    <a:rect l="T15" t="T16" r="T17" b="T18"/>
                    <a:pathLst>
                      <a:path w="33" h="12">
                        <a:moveTo>
                          <a:pt x="0" y="9"/>
                        </a:moveTo>
                        <a:lnTo>
                          <a:pt x="18" y="12"/>
                        </a:lnTo>
                        <a:lnTo>
                          <a:pt x="33" y="1"/>
                        </a:lnTo>
                        <a:lnTo>
                          <a:pt x="24" y="0"/>
                        </a:lnTo>
                        <a:lnTo>
                          <a:pt x="0" y="9"/>
                        </a:lnTo>
                        <a:close/>
                      </a:path>
                    </a:pathLst>
                  </a:custGeom>
                  <a:gradFill rotWithShape="0">
                    <a:gsLst>
                      <a:gs pos="0">
                        <a:srgbClr val="00C600"/>
                      </a:gs>
                      <a:gs pos="100000">
                        <a:srgbClr val="006600"/>
                      </a:gs>
                    </a:gsLst>
                    <a:path path="rect">
                      <a:fillToRect l="50000" t="50000" r="50000" b="50000"/>
                    </a:path>
                  </a:gradFill>
                  <a:ln w="7938">
                    <a:solidFill>
                      <a:srgbClr val="000000"/>
                    </a:solidFill>
                    <a:prstDash val="solid"/>
                    <a:round/>
                    <a:headEnd/>
                    <a:tailEnd/>
                  </a:ln>
                </p:spPr>
                <p:txBody>
                  <a:bodyPr/>
                  <a:lstStyle/>
                  <a:p>
                    <a:endParaRPr lang="en-US" dirty="0">
                      <a:effectLst>
                        <a:outerShdw blurRad="38100" dist="38100" dir="2700000" algn="tl">
                          <a:srgbClr val="000000">
                            <a:alpha val="43137"/>
                          </a:srgbClr>
                        </a:outerShdw>
                      </a:effectLst>
                      <a:latin typeface="Calibri" panose="020F0502020204030204" pitchFamily="34" charset="0"/>
                    </a:endParaRPr>
                  </a:p>
                </p:txBody>
              </p:sp>
            </p:grpSp>
            <p:grpSp>
              <p:nvGrpSpPr>
                <p:cNvPr id="36891" name="Group 119"/>
                <p:cNvGrpSpPr>
                  <a:grpSpLocks/>
                </p:cNvGrpSpPr>
                <p:nvPr/>
              </p:nvGrpSpPr>
              <p:grpSpPr bwMode="auto">
                <a:xfrm>
                  <a:off x="3263" y="2040"/>
                  <a:ext cx="15" cy="24"/>
                  <a:chOff x="3263" y="2040"/>
                  <a:chExt cx="15" cy="24"/>
                </a:xfrm>
              </p:grpSpPr>
              <p:sp>
                <p:nvSpPr>
                  <p:cNvPr id="36892" name="Freeform 120"/>
                  <p:cNvSpPr>
                    <a:spLocks/>
                  </p:cNvSpPr>
                  <p:nvPr/>
                </p:nvSpPr>
                <p:spPr bwMode="auto">
                  <a:xfrm>
                    <a:off x="3263" y="2053"/>
                    <a:ext cx="15" cy="11"/>
                  </a:xfrm>
                  <a:custGeom>
                    <a:avLst/>
                    <a:gdLst>
                      <a:gd name="T0" fmla="*/ 0 w 30"/>
                      <a:gd name="T1" fmla="*/ 0 h 23"/>
                      <a:gd name="T2" fmla="*/ 1 w 30"/>
                      <a:gd name="T3" fmla="*/ 0 h 23"/>
                      <a:gd name="T4" fmla="*/ 1 w 30"/>
                      <a:gd name="T5" fmla="*/ 0 h 23"/>
                      <a:gd name="T6" fmla="*/ 1 w 30"/>
                      <a:gd name="T7" fmla="*/ 0 h 23"/>
                      <a:gd name="T8" fmla="*/ 1 w 30"/>
                      <a:gd name="T9" fmla="*/ 0 h 23"/>
                      <a:gd name="T10" fmla="*/ 0 w 30"/>
                      <a:gd name="T11" fmla="*/ 0 h 23"/>
                      <a:gd name="T12" fmla="*/ 0 60000 65536"/>
                      <a:gd name="T13" fmla="*/ 0 60000 65536"/>
                      <a:gd name="T14" fmla="*/ 0 60000 65536"/>
                      <a:gd name="T15" fmla="*/ 0 60000 65536"/>
                      <a:gd name="T16" fmla="*/ 0 60000 65536"/>
                      <a:gd name="T17" fmla="*/ 0 60000 65536"/>
                      <a:gd name="T18" fmla="*/ 0 w 30"/>
                      <a:gd name="T19" fmla="*/ 0 h 23"/>
                      <a:gd name="T20" fmla="*/ 30 w 30"/>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30" h="23">
                        <a:moveTo>
                          <a:pt x="0" y="16"/>
                        </a:moveTo>
                        <a:lnTo>
                          <a:pt x="30" y="23"/>
                        </a:lnTo>
                        <a:lnTo>
                          <a:pt x="28" y="10"/>
                        </a:lnTo>
                        <a:lnTo>
                          <a:pt x="28" y="0"/>
                        </a:lnTo>
                        <a:lnTo>
                          <a:pt x="14" y="6"/>
                        </a:lnTo>
                        <a:lnTo>
                          <a:pt x="0" y="16"/>
                        </a:lnTo>
                        <a:close/>
                      </a:path>
                    </a:pathLst>
                  </a:custGeom>
                  <a:gradFill rotWithShape="0">
                    <a:gsLst>
                      <a:gs pos="0">
                        <a:srgbClr val="00C600"/>
                      </a:gs>
                      <a:gs pos="100000">
                        <a:srgbClr val="006600"/>
                      </a:gs>
                    </a:gsLst>
                    <a:path path="rect">
                      <a:fillToRect l="50000" t="50000" r="50000" b="50000"/>
                    </a:path>
                  </a:gradFill>
                  <a:ln w="7938">
                    <a:solidFill>
                      <a:srgbClr val="000000"/>
                    </a:solidFill>
                    <a:prstDash val="solid"/>
                    <a:round/>
                    <a:headEnd/>
                    <a:tailEnd/>
                  </a:ln>
                </p:spPr>
                <p:txBody>
                  <a:bodyPr/>
                  <a:lstStyle/>
                  <a:p>
                    <a:endParaRPr lang="en-US" dirty="0">
                      <a:effectLst>
                        <a:outerShdw blurRad="38100" dist="38100" dir="2700000" algn="tl">
                          <a:srgbClr val="000000">
                            <a:alpha val="43137"/>
                          </a:srgbClr>
                        </a:outerShdw>
                      </a:effectLst>
                      <a:latin typeface="Calibri" panose="020F0502020204030204" pitchFamily="34" charset="0"/>
                    </a:endParaRPr>
                  </a:p>
                </p:txBody>
              </p:sp>
              <p:sp>
                <p:nvSpPr>
                  <p:cNvPr id="36893" name="Freeform 121"/>
                  <p:cNvSpPr>
                    <a:spLocks/>
                  </p:cNvSpPr>
                  <p:nvPr/>
                </p:nvSpPr>
                <p:spPr bwMode="auto">
                  <a:xfrm>
                    <a:off x="3263" y="2040"/>
                    <a:ext cx="12" cy="6"/>
                  </a:xfrm>
                  <a:custGeom>
                    <a:avLst/>
                    <a:gdLst>
                      <a:gd name="T0" fmla="*/ 0 w 23"/>
                      <a:gd name="T1" fmla="*/ 1 h 12"/>
                      <a:gd name="T2" fmla="*/ 1 w 23"/>
                      <a:gd name="T3" fmla="*/ 0 h 12"/>
                      <a:gd name="T4" fmla="*/ 1 w 23"/>
                      <a:gd name="T5" fmla="*/ 1 h 12"/>
                      <a:gd name="T6" fmla="*/ 0 w 23"/>
                      <a:gd name="T7" fmla="*/ 1 h 12"/>
                      <a:gd name="T8" fmla="*/ 0 60000 65536"/>
                      <a:gd name="T9" fmla="*/ 0 60000 65536"/>
                      <a:gd name="T10" fmla="*/ 0 60000 65536"/>
                      <a:gd name="T11" fmla="*/ 0 60000 65536"/>
                      <a:gd name="T12" fmla="*/ 0 w 23"/>
                      <a:gd name="T13" fmla="*/ 0 h 12"/>
                      <a:gd name="T14" fmla="*/ 23 w 23"/>
                      <a:gd name="T15" fmla="*/ 12 h 12"/>
                    </a:gdLst>
                    <a:ahLst/>
                    <a:cxnLst>
                      <a:cxn ang="T8">
                        <a:pos x="T0" y="T1"/>
                      </a:cxn>
                      <a:cxn ang="T9">
                        <a:pos x="T2" y="T3"/>
                      </a:cxn>
                      <a:cxn ang="T10">
                        <a:pos x="T4" y="T5"/>
                      </a:cxn>
                      <a:cxn ang="T11">
                        <a:pos x="T6" y="T7"/>
                      </a:cxn>
                    </a:cxnLst>
                    <a:rect l="T12" t="T13" r="T14" b="T15"/>
                    <a:pathLst>
                      <a:path w="23" h="12">
                        <a:moveTo>
                          <a:pt x="0" y="7"/>
                        </a:moveTo>
                        <a:lnTo>
                          <a:pt x="23" y="0"/>
                        </a:lnTo>
                        <a:lnTo>
                          <a:pt x="22" y="12"/>
                        </a:lnTo>
                        <a:lnTo>
                          <a:pt x="0" y="7"/>
                        </a:lnTo>
                        <a:close/>
                      </a:path>
                    </a:pathLst>
                  </a:custGeom>
                  <a:gradFill rotWithShape="0">
                    <a:gsLst>
                      <a:gs pos="0">
                        <a:srgbClr val="00C600"/>
                      </a:gs>
                      <a:gs pos="100000">
                        <a:srgbClr val="006600"/>
                      </a:gs>
                    </a:gsLst>
                    <a:path path="rect">
                      <a:fillToRect l="50000" t="50000" r="50000" b="50000"/>
                    </a:path>
                  </a:gradFill>
                  <a:ln w="7938">
                    <a:solidFill>
                      <a:srgbClr val="000000"/>
                    </a:solidFill>
                    <a:prstDash val="solid"/>
                    <a:round/>
                    <a:headEnd/>
                    <a:tailEnd/>
                  </a:ln>
                </p:spPr>
                <p:txBody>
                  <a:bodyPr/>
                  <a:lstStyle/>
                  <a:p>
                    <a:endParaRPr lang="en-US" dirty="0">
                      <a:effectLst>
                        <a:outerShdw blurRad="38100" dist="38100" dir="2700000" algn="tl">
                          <a:srgbClr val="000000">
                            <a:alpha val="43137"/>
                          </a:srgbClr>
                        </a:outerShdw>
                      </a:effectLst>
                      <a:latin typeface="Calibri" panose="020F0502020204030204" pitchFamily="34" charset="0"/>
                    </a:endParaRPr>
                  </a:p>
                </p:txBody>
              </p:sp>
            </p:grpSp>
          </p:grpSp>
          <p:grpSp>
            <p:nvGrpSpPr>
              <p:cNvPr id="36874" name="Group 122"/>
              <p:cNvGrpSpPr>
                <a:grpSpLocks/>
              </p:cNvGrpSpPr>
              <p:nvPr/>
            </p:nvGrpSpPr>
            <p:grpSpPr bwMode="auto">
              <a:xfrm>
                <a:off x="3090" y="1925"/>
                <a:ext cx="868" cy="1093"/>
                <a:chOff x="3090" y="1925"/>
                <a:chExt cx="868" cy="1093"/>
              </a:xfrm>
            </p:grpSpPr>
            <p:sp>
              <p:nvSpPr>
                <p:cNvPr id="36875" name="Freeform 123"/>
                <p:cNvSpPr>
                  <a:spLocks/>
                </p:cNvSpPr>
                <p:nvPr/>
              </p:nvSpPr>
              <p:spPr bwMode="auto">
                <a:xfrm>
                  <a:off x="3487" y="2407"/>
                  <a:ext cx="471" cy="611"/>
                </a:xfrm>
                <a:custGeom>
                  <a:avLst/>
                  <a:gdLst>
                    <a:gd name="T0" fmla="*/ 5 w 940"/>
                    <a:gd name="T1" fmla="*/ 5 h 1223"/>
                    <a:gd name="T2" fmla="*/ 6 w 940"/>
                    <a:gd name="T3" fmla="*/ 3 h 1223"/>
                    <a:gd name="T4" fmla="*/ 9 w 940"/>
                    <a:gd name="T5" fmla="*/ 4 h 1223"/>
                    <a:gd name="T6" fmla="*/ 10 w 940"/>
                    <a:gd name="T7" fmla="*/ 3 h 1223"/>
                    <a:gd name="T8" fmla="*/ 11 w 940"/>
                    <a:gd name="T9" fmla="*/ 3 h 1223"/>
                    <a:gd name="T10" fmla="*/ 12 w 940"/>
                    <a:gd name="T11" fmla="*/ 3 h 1223"/>
                    <a:gd name="T12" fmla="*/ 13 w 940"/>
                    <a:gd name="T13" fmla="*/ 1 h 1223"/>
                    <a:gd name="T14" fmla="*/ 14 w 940"/>
                    <a:gd name="T15" fmla="*/ 0 h 1223"/>
                    <a:gd name="T16" fmla="*/ 16 w 940"/>
                    <a:gd name="T17" fmla="*/ 0 h 1223"/>
                    <a:gd name="T18" fmla="*/ 17 w 940"/>
                    <a:gd name="T19" fmla="*/ 0 h 1223"/>
                    <a:gd name="T20" fmla="*/ 19 w 940"/>
                    <a:gd name="T21" fmla="*/ 1 h 1223"/>
                    <a:gd name="T22" fmla="*/ 20 w 940"/>
                    <a:gd name="T23" fmla="*/ 2 h 1223"/>
                    <a:gd name="T24" fmla="*/ 22 w 940"/>
                    <a:gd name="T25" fmla="*/ 3 h 1223"/>
                    <a:gd name="T26" fmla="*/ 25 w 940"/>
                    <a:gd name="T27" fmla="*/ 3 h 1223"/>
                    <a:gd name="T28" fmla="*/ 27 w 940"/>
                    <a:gd name="T29" fmla="*/ 3 h 1223"/>
                    <a:gd name="T30" fmla="*/ 28 w 940"/>
                    <a:gd name="T31" fmla="*/ 1 h 1223"/>
                    <a:gd name="T32" fmla="*/ 29 w 940"/>
                    <a:gd name="T33" fmla="*/ 2 h 1223"/>
                    <a:gd name="T34" fmla="*/ 29 w 940"/>
                    <a:gd name="T35" fmla="*/ 5 h 1223"/>
                    <a:gd name="T36" fmla="*/ 29 w 940"/>
                    <a:gd name="T37" fmla="*/ 7 h 1223"/>
                    <a:gd name="T38" fmla="*/ 29 w 940"/>
                    <a:gd name="T39" fmla="*/ 8 h 1223"/>
                    <a:gd name="T40" fmla="*/ 29 w 940"/>
                    <a:gd name="T41" fmla="*/ 11 h 1223"/>
                    <a:gd name="T42" fmla="*/ 28 w 940"/>
                    <a:gd name="T43" fmla="*/ 13 h 1223"/>
                    <a:gd name="T44" fmla="*/ 28 w 940"/>
                    <a:gd name="T45" fmla="*/ 15 h 1223"/>
                    <a:gd name="T46" fmla="*/ 28 w 940"/>
                    <a:gd name="T47" fmla="*/ 16 h 1223"/>
                    <a:gd name="T48" fmla="*/ 29 w 940"/>
                    <a:gd name="T49" fmla="*/ 17 h 1223"/>
                    <a:gd name="T50" fmla="*/ 30 w 940"/>
                    <a:gd name="T51" fmla="*/ 20 h 1223"/>
                    <a:gd name="T52" fmla="*/ 29 w 940"/>
                    <a:gd name="T53" fmla="*/ 24 h 1223"/>
                    <a:gd name="T54" fmla="*/ 27 w 940"/>
                    <a:gd name="T55" fmla="*/ 27 h 1223"/>
                    <a:gd name="T56" fmla="*/ 26 w 940"/>
                    <a:gd name="T57" fmla="*/ 31 h 1223"/>
                    <a:gd name="T58" fmla="*/ 24 w 940"/>
                    <a:gd name="T59" fmla="*/ 34 h 1223"/>
                    <a:gd name="T60" fmla="*/ 21 w 940"/>
                    <a:gd name="T61" fmla="*/ 37 h 1223"/>
                    <a:gd name="T62" fmla="*/ 19 w 940"/>
                    <a:gd name="T63" fmla="*/ 37 h 1223"/>
                    <a:gd name="T64" fmla="*/ 19 w 940"/>
                    <a:gd name="T65" fmla="*/ 36 h 1223"/>
                    <a:gd name="T66" fmla="*/ 19 w 940"/>
                    <a:gd name="T67" fmla="*/ 35 h 1223"/>
                    <a:gd name="T68" fmla="*/ 18 w 940"/>
                    <a:gd name="T69" fmla="*/ 33 h 1223"/>
                    <a:gd name="T70" fmla="*/ 18 w 940"/>
                    <a:gd name="T71" fmla="*/ 30 h 1223"/>
                    <a:gd name="T72" fmla="*/ 17 w 940"/>
                    <a:gd name="T73" fmla="*/ 29 h 1223"/>
                    <a:gd name="T74" fmla="*/ 17 w 940"/>
                    <a:gd name="T75" fmla="*/ 27 h 1223"/>
                    <a:gd name="T76" fmla="*/ 17 w 940"/>
                    <a:gd name="T77" fmla="*/ 26 h 1223"/>
                    <a:gd name="T78" fmla="*/ 17 w 940"/>
                    <a:gd name="T79" fmla="*/ 24 h 1223"/>
                    <a:gd name="T80" fmla="*/ 17 w 940"/>
                    <a:gd name="T81" fmla="*/ 22 h 1223"/>
                    <a:gd name="T82" fmla="*/ 14 w 940"/>
                    <a:gd name="T83" fmla="*/ 20 h 1223"/>
                    <a:gd name="T84" fmla="*/ 14 w 940"/>
                    <a:gd name="T85" fmla="*/ 17 h 1223"/>
                    <a:gd name="T86" fmla="*/ 12 w 940"/>
                    <a:gd name="T87" fmla="*/ 18 h 1223"/>
                    <a:gd name="T88" fmla="*/ 10 w 940"/>
                    <a:gd name="T89" fmla="*/ 18 h 1223"/>
                    <a:gd name="T90" fmla="*/ 9 w 940"/>
                    <a:gd name="T91" fmla="*/ 19 h 1223"/>
                    <a:gd name="T92" fmla="*/ 7 w 940"/>
                    <a:gd name="T93" fmla="*/ 19 h 1223"/>
                    <a:gd name="T94" fmla="*/ 5 w 940"/>
                    <a:gd name="T95" fmla="*/ 20 h 1223"/>
                    <a:gd name="T96" fmla="*/ 2 w 940"/>
                    <a:gd name="T97" fmla="*/ 18 h 1223"/>
                    <a:gd name="T98" fmla="*/ 1 w 940"/>
                    <a:gd name="T99" fmla="*/ 15 h 1223"/>
                    <a:gd name="T100" fmla="*/ 0 w 940"/>
                    <a:gd name="T101" fmla="*/ 13 h 1223"/>
                    <a:gd name="T102" fmla="*/ 1 w 940"/>
                    <a:gd name="T103" fmla="*/ 12 h 1223"/>
                    <a:gd name="T104" fmla="*/ 1 w 940"/>
                    <a:gd name="T105" fmla="*/ 10 h 1223"/>
                    <a:gd name="T106" fmla="*/ 2 w 940"/>
                    <a:gd name="T107" fmla="*/ 9 h 1223"/>
                    <a:gd name="T108" fmla="*/ 2 w 940"/>
                    <a:gd name="T109" fmla="*/ 8 h 1223"/>
                    <a:gd name="T110" fmla="*/ 2 w 940"/>
                    <a:gd name="T111" fmla="*/ 7 h 122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40"/>
                    <a:gd name="T169" fmla="*/ 0 h 1223"/>
                    <a:gd name="T170" fmla="*/ 940 w 940"/>
                    <a:gd name="T171" fmla="*/ 1223 h 122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40" h="1223">
                      <a:moveTo>
                        <a:pt x="76" y="185"/>
                      </a:moveTo>
                      <a:lnTo>
                        <a:pt x="131" y="165"/>
                      </a:lnTo>
                      <a:lnTo>
                        <a:pt x="157" y="122"/>
                      </a:lnTo>
                      <a:lnTo>
                        <a:pt x="182" y="113"/>
                      </a:lnTo>
                      <a:lnTo>
                        <a:pt x="220" y="84"/>
                      </a:lnTo>
                      <a:lnTo>
                        <a:pt x="258" y="131"/>
                      </a:lnTo>
                      <a:lnTo>
                        <a:pt x="278" y="113"/>
                      </a:lnTo>
                      <a:lnTo>
                        <a:pt x="292" y="118"/>
                      </a:lnTo>
                      <a:lnTo>
                        <a:pt x="310" y="110"/>
                      </a:lnTo>
                      <a:lnTo>
                        <a:pt x="322" y="110"/>
                      </a:lnTo>
                      <a:lnTo>
                        <a:pt x="348" y="113"/>
                      </a:lnTo>
                      <a:lnTo>
                        <a:pt x="377" y="96"/>
                      </a:lnTo>
                      <a:lnTo>
                        <a:pt x="356" y="72"/>
                      </a:lnTo>
                      <a:lnTo>
                        <a:pt x="385" y="42"/>
                      </a:lnTo>
                      <a:lnTo>
                        <a:pt x="411" y="42"/>
                      </a:lnTo>
                      <a:lnTo>
                        <a:pt x="445" y="8"/>
                      </a:lnTo>
                      <a:lnTo>
                        <a:pt x="471" y="8"/>
                      </a:lnTo>
                      <a:lnTo>
                        <a:pt x="483" y="0"/>
                      </a:lnTo>
                      <a:lnTo>
                        <a:pt x="520" y="8"/>
                      </a:lnTo>
                      <a:lnTo>
                        <a:pt x="537" y="21"/>
                      </a:lnTo>
                      <a:lnTo>
                        <a:pt x="551" y="25"/>
                      </a:lnTo>
                      <a:lnTo>
                        <a:pt x="580" y="38"/>
                      </a:lnTo>
                      <a:lnTo>
                        <a:pt x="609" y="50"/>
                      </a:lnTo>
                      <a:lnTo>
                        <a:pt x="635" y="67"/>
                      </a:lnTo>
                      <a:lnTo>
                        <a:pt x="669" y="101"/>
                      </a:lnTo>
                      <a:lnTo>
                        <a:pt x="681" y="122"/>
                      </a:lnTo>
                      <a:lnTo>
                        <a:pt x="719" y="118"/>
                      </a:lnTo>
                      <a:lnTo>
                        <a:pt x="775" y="127"/>
                      </a:lnTo>
                      <a:lnTo>
                        <a:pt x="804" y="144"/>
                      </a:lnTo>
                      <a:lnTo>
                        <a:pt x="862" y="101"/>
                      </a:lnTo>
                      <a:lnTo>
                        <a:pt x="859" y="76"/>
                      </a:lnTo>
                      <a:lnTo>
                        <a:pt x="879" y="50"/>
                      </a:lnTo>
                      <a:lnTo>
                        <a:pt x="901" y="42"/>
                      </a:lnTo>
                      <a:lnTo>
                        <a:pt x="910" y="76"/>
                      </a:lnTo>
                      <a:lnTo>
                        <a:pt x="913" y="122"/>
                      </a:lnTo>
                      <a:lnTo>
                        <a:pt x="927" y="173"/>
                      </a:lnTo>
                      <a:lnTo>
                        <a:pt x="927" y="211"/>
                      </a:lnTo>
                      <a:lnTo>
                        <a:pt x="905" y="241"/>
                      </a:lnTo>
                      <a:lnTo>
                        <a:pt x="930" y="250"/>
                      </a:lnTo>
                      <a:lnTo>
                        <a:pt x="922" y="287"/>
                      </a:lnTo>
                      <a:lnTo>
                        <a:pt x="913" y="334"/>
                      </a:lnTo>
                      <a:lnTo>
                        <a:pt x="901" y="368"/>
                      </a:lnTo>
                      <a:lnTo>
                        <a:pt x="884" y="397"/>
                      </a:lnTo>
                      <a:lnTo>
                        <a:pt x="876" y="418"/>
                      </a:lnTo>
                      <a:lnTo>
                        <a:pt x="879" y="448"/>
                      </a:lnTo>
                      <a:lnTo>
                        <a:pt x="888" y="486"/>
                      </a:lnTo>
                      <a:lnTo>
                        <a:pt x="879" y="511"/>
                      </a:lnTo>
                      <a:lnTo>
                        <a:pt x="884" y="532"/>
                      </a:lnTo>
                      <a:lnTo>
                        <a:pt x="893" y="549"/>
                      </a:lnTo>
                      <a:lnTo>
                        <a:pt x="905" y="574"/>
                      </a:lnTo>
                      <a:lnTo>
                        <a:pt x="940" y="613"/>
                      </a:lnTo>
                      <a:lnTo>
                        <a:pt x="933" y="646"/>
                      </a:lnTo>
                      <a:lnTo>
                        <a:pt x="918" y="711"/>
                      </a:lnTo>
                      <a:lnTo>
                        <a:pt x="900" y="780"/>
                      </a:lnTo>
                      <a:lnTo>
                        <a:pt x="883" y="831"/>
                      </a:lnTo>
                      <a:lnTo>
                        <a:pt x="860" y="887"/>
                      </a:lnTo>
                      <a:lnTo>
                        <a:pt x="829" y="955"/>
                      </a:lnTo>
                      <a:lnTo>
                        <a:pt x="803" y="1008"/>
                      </a:lnTo>
                      <a:lnTo>
                        <a:pt x="771" y="1066"/>
                      </a:lnTo>
                      <a:lnTo>
                        <a:pt x="743" y="1108"/>
                      </a:lnTo>
                      <a:lnTo>
                        <a:pt x="713" y="1155"/>
                      </a:lnTo>
                      <a:lnTo>
                        <a:pt x="671" y="1207"/>
                      </a:lnTo>
                      <a:lnTo>
                        <a:pt x="636" y="1223"/>
                      </a:lnTo>
                      <a:lnTo>
                        <a:pt x="606" y="1214"/>
                      </a:lnTo>
                      <a:lnTo>
                        <a:pt x="589" y="1175"/>
                      </a:lnTo>
                      <a:lnTo>
                        <a:pt x="597" y="1167"/>
                      </a:lnTo>
                      <a:lnTo>
                        <a:pt x="606" y="1138"/>
                      </a:lnTo>
                      <a:lnTo>
                        <a:pt x="589" y="1121"/>
                      </a:lnTo>
                      <a:lnTo>
                        <a:pt x="589" y="1100"/>
                      </a:lnTo>
                      <a:lnTo>
                        <a:pt x="575" y="1083"/>
                      </a:lnTo>
                      <a:lnTo>
                        <a:pt x="575" y="1027"/>
                      </a:lnTo>
                      <a:lnTo>
                        <a:pt x="559" y="989"/>
                      </a:lnTo>
                      <a:lnTo>
                        <a:pt x="551" y="967"/>
                      </a:lnTo>
                      <a:lnTo>
                        <a:pt x="534" y="947"/>
                      </a:lnTo>
                      <a:lnTo>
                        <a:pt x="508" y="921"/>
                      </a:lnTo>
                      <a:lnTo>
                        <a:pt x="529" y="883"/>
                      </a:lnTo>
                      <a:lnTo>
                        <a:pt x="534" y="853"/>
                      </a:lnTo>
                      <a:lnTo>
                        <a:pt x="534" y="836"/>
                      </a:lnTo>
                      <a:lnTo>
                        <a:pt x="551" y="824"/>
                      </a:lnTo>
                      <a:lnTo>
                        <a:pt x="542" y="798"/>
                      </a:lnTo>
                      <a:lnTo>
                        <a:pt x="537" y="764"/>
                      </a:lnTo>
                      <a:lnTo>
                        <a:pt x="529" y="731"/>
                      </a:lnTo>
                      <a:lnTo>
                        <a:pt x="445" y="663"/>
                      </a:lnTo>
                      <a:lnTo>
                        <a:pt x="436" y="643"/>
                      </a:lnTo>
                      <a:lnTo>
                        <a:pt x="445" y="595"/>
                      </a:lnTo>
                      <a:lnTo>
                        <a:pt x="423" y="574"/>
                      </a:lnTo>
                      <a:lnTo>
                        <a:pt x="402" y="587"/>
                      </a:lnTo>
                      <a:lnTo>
                        <a:pt x="360" y="592"/>
                      </a:lnTo>
                      <a:lnTo>
                        <a:pt x="344" y="571"/>
                      </a:lnTo>
                      <a:lnTo>
                        <a:pt x="318" y="595"/>
                      </a:lnTo>
                      <a:lnTo>
                        <a:pt x="304" y="621"/>
                      </a:lnTo>
                      <a:lnTo>
                        <a:pt x="275" y="621"/>
                      </a:lnTo>
                      <a:lnTo>
                        <a:pt x="254" y="638"/>
                      </a:lnTo>
                      <a:lnTo>
                        <a:pt x="224" y="638"/>
                      </a:lnTo>
                      <a:lnTo>
                        <a:pt x="191" y="663"/>
                      </a:lnTo>
                      <a:lnTo>
                        <a:pt x="148" y="660"/>
                      </a:lnTo>
                      <a:lnTo>
                        <a:pt x="93" y="617"/>
                      </a:lnTo>
                      <a:lnTo>
                        <a:pt x="47" y="583"/>
                      </a:lnTo>
                      <a:lnTo>
                        <a:pt x="25" y="557"/>
                      </a:lnTo>
                      <a:lnTo>
                        <a:pt x="25" y="482"/>
                      </a:lnTo>
                      <a:lnTo>
                        <a:pt x="0" y="460"/>
                      </a:lnTo>
                      <a:lnTo>
                        <a:pt x="0" y="435"/>
                      </a:lnTo>
                      <a:lnTo>
                        <a:pt x="5" y="414"/>
                      </a:lnTo>
                      <a:lnTo>
                        <a:pt x="22" y="385"/>
                      </a:lnTo>
                      <a:lnTo>
                        <a:pt x="8" y="359"/>
                      </a:lnTo>
                      <a:lnTo>
                        <a:pt x="22" y="330"/>
                      </a:lnTo>
                      <a:lnTo>
                        <a:pt x="42" y="317"/>
                      </a:lnTo>
                      <a:lnTo>
                        <a:pt x="59" y="300"/>
                      </a:lnTo>
                      <a:lnTo>
                        <a:pt x="59" y="283"/>
                      </a:lnTo>
                      <a:lnTo>
                        <a:pt x="42" y="270"/>
                      </a:lnTo>
                      <a:lnTo>
                        <a:pt x="42" y="250"/>
                      </a:lnTo>
                      <a:lnTo>
                        <a:pt x="56" y="236"/>
                      </a:lnTo>
                      <a:lnTo>
                        <a:pt x="76" y="185"/>
                      </a:lnTo>
                      <a:close/>
                    </a:path>
                  </a:pathLst>
                </a:custGeom>
                <a:gradFill rotWithShape="0">
                  <a:gsLst>
                    <a:gs pos="0">
                      <a:srgbClr val="00C600"/>
                    </a:gs>
                    <a:gs pos="100000">
                      <a:srgbClr val="006600"/>
                    </a:gs>
                  </a:gsLst>
                  <a:path path="rect">
                    <a:fillToRect l="50000" t="50000" r="50000" b="50000"/>
                  </a:path>
                </a:gradFill>
                <a:ln w="7938">
                  <a:solidFill>
                    <a:srgbClr val="000000"/>
                  </a:solidFill>
                  <a:prstDash val="solid"/>
                  <a:round/>
                  <a:headEnd/>
                  <a:tailEnd/>
                </a:ln>
              </p:spPr>
              <p:txBody>
                <a:bodyPr/>
                <a:lstStyle/>
                <a:p>
                  <a:endParaRPr lang="en-US" dirty="0">
                    <a:effectLst>
                      <a:outerShdw blurRad="38100" dist="38100" dir="2700000" algn="tl">
                        <a:srgbClr val="000000">
                          <a:alpha val="43137"/>
                        </a:srgbClr>
                      </a:outerShdw>
                    </a:effectLst>
                    <a:latin typeface="Calibri" panose="020F0502020204030204" pitchFamily="34" charset="0"/>
                  </a:endParaRPr>
                </a:p>
              </p:txBody>
            </p:sp>
            <p:grpSp>
              <p:nvGrpSpPr>
                <p:cNvPr id="36876" name="Group 124"/>
                <p:cNvGrpSpPr>
                  <a:grpSpLocks/>
                </p:cNvGrpSpPr>
                <p:nvPr/>
              </p:nvGrpSpPr>
              <p:grpSpPr bwMode="auto">
                <a:xfrm>
                  <a:off x="3864" y="2631"/>
                  <a:ext cx="53" cy="130"/>
                  <a:chOff x="3864" y="2631"/>
                  <a:chExt cx="53" cy="130"/>
                </a:xfrm>
              </p:grpSpPr>
              <p:sp>
                <p:nvSpPr>
                  <p:cNvPr id="36886" name="Freeform 125"/>
                  <p:cNvSpPr>
                    <a:spLocks/>
                  </p:cNvSpPr>
                  <p:nvPr/>
                </p:nvSpPr>
                <p:spPr bwMode="auto">
                  <a:xfrm>
                    <a:off x="3864" y="2631"/>
                    <a:ext cx="21" cy="36"/>
                  </a:xfrm>
                  <a:custGeom>
                    <a:avLst/>
                    <a:gdLst>
                      <a:gd name="T0" fmla="*/ 1 w 42"/>
                      <a:gd name="T1" fmla="*/ 0 h 72"/>
                      <a:gd name="T2" fmla="*/ 0 w 42"/>
                      <a:gd name="T3" fmla="*/ 1 h 72"/>
                      <a:gd name="T4" fmla="*/ 1 w 42"/>
                      <a:gd name="T5" fmla="*/ 1 h 72"/>
                      <a:gd name="T6" fmla="*/ 1 w 42"/>
                      <a:gd name="T7" fmla="*/ 2 h 72"/>
                      <a:gd name="T8" fmla="*/ 1 w 42"/>
                      <a:gd name="T9" fmla="*/ 1 h 72"/>
                      <a:gd name="T10" fmla="*/ 1 w 42"/>
                      <a:gd name="T11" fmla="*/ 0 h 72"/>
                      <a:gd name="T12" fmla="*/ 0 60000 65536"/>
                      <a:gd name="T13" fmla="*/ 0 60000 65536"/>
                      <a:gd name="T14" fmla="*/ 0 60000 65536"/>
                      <a:gd name="T15" fmla="*/ 0 60000 65536"/>
                      <a:gd name="T16" fmla="*/ 0 60000 65536"/>
                      <a:gd name="T17" fmla="*/ 0 60000 65536"/>
                      <a:gd name="T18" fmla="*/ 0 w 42"/>
                      <a:gd name="T19" fmla="*/ 0 h 72"/>
                      <a:gd name="T20" fmla="*/ 42 w 42"/>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42" h="72">
                        <a:moveTo>
                          <a:pt x="30" y="0"/>
                        </a:moveTo>
                        <a:lnTo>
                          <a:pt x="0" y="21"/>
                        </a:lnTo>
                        <a:lnTo>
                          <a:pt x="13" y="50"/>
                        </a:lnTo>
                        <a:lnTo>
                          <a:pt x="22" y="72"/>
                        </a:lnTo>
                        <a:lnTo>
                          <a:pt x="42" y="55"/>
                        </a:lnTo>
                        <a:lnTo>
                          <a:pt x="30" y="0"/>
                        </a:lnTo>
                        <a:close/>
                      </a:path>
                    </a:pathLst>
                  </a:custGeom>
                  <a:gradFill rotWithShape="0">
                    <a:gsLst>
                      <a:gs pos="0">
                        <a:srgbClr val="00C600"/>
                      </a:gs>
                      <a:gs pos="100000">
                        <a:srgbClr val="006600"/>
                      </a:gs>
                    </a:gsLst>
                    <a:path path="rect">
                      <a:fillToRect l="50000" t="50000" r="50000" b="50000"/>
                    </a:path>
                  </a:gradFill>
                  <a:ln w="7938">
                    <a:solidFill>
                      <a:srgbClr val="000000"/>
                    </a:solidFill>
                    <a:prstDash val="solid"/>
                    <a:round/>
                    <a:headEnd/>
                    <a:tailEnd/>
                  </a:ln>
                </p:spPr>
                <p:txBody>
                  <a:bodyPr/>
                  <a:lstStyle/>
                  <a:p>
                    <a:endParaRPr lang="en-US" dirty="0">
                      <a:effectLst>
                        <a:outerShdw blurRad="38100" dist="38100" dir="2700000" algn="tl">
                          <a:srgbClr val="000000">
                            <a:alpha val="43137"/>
                          </a:srgbClr>
                        </a:outerShdw>
                      </a:effectLst>
                      <a:latin typeface="Calibri" panose="020F0502020204030204" pitchFamily="34" charset="0"/>
                    </a:endParaRPr>
                  </a:p>
                </p:txBody>
              </p:sp>
              <p:sp>
                <p:nvSpPr>
                  <p:cNvPr id="36887" name="Freeform 126"/>
                  <p:cNvSpPr>
                    <a:spLocks/>
                  </p:cNvSpPr>
                  <p:nvPr/>
                </p:nvSpPr>
                <p:spPr bwMode="auto">
                  <a:xfrm>
                    <a:off x="3900" y="2724"/>
                    <a:ext cx="17" cy="37"/>
                  </a:xfrm>
                  <a:custGeom>
                    <a:avLst/>
                    <a:gdLst>
                      <a:gd name="T0" fmla="*/ 1 w 34"/>
                      <a:gd name="T1" fmla="*/ 0 h 74"/>
                      <a:gd name="T2" fmla="*/ 0 w 34"/>
                      <a:gd name="T3" fmla="*/ 1 h 74"/>
                      <a:gd name="T4" fmla="*/ 1 w 34"/>
                      <a:gd name="T5" fmla="*/ 1 h 74"/>
                      <a:gd name="T6" fmla="*/ 1 w 34"/>
                      <a:gd name="T7" fmla="*/ 2 h 74"/>
                      <a:gd name="T8" fmla="*/ 1 w 34"/>
                      <a:gd name="T9" fmla="*/ 2 h 74"/>
                      <a:gd name="T10" fmla="*/ 1 w 34"/>
                      <a:gd name="T11" fmla="*/ 1 h 74"/>
                      <a:gd name="T12" fmla="*/ 1 w 34"/>
                      <a:gd name="T13" fmla="*/ 0 h 74"/>
                      <a:gd name="T14" fmla="*/ 0 60000 65536"/>
                      <a:gd name="T15" fmla="*/ 0 60000 65536"/>
                      <a:gd name="T16" fmla="*/ 0 60000 65536"/>
                      <a:gd name="T17" fmla="*/ 0 60000 65536"/>
                      <a:gd name="T18" fmla="*/ 0 60000 65536"/>
                      <a:gd name="T19" fmla="*/ 0 60000 65536"/>
                      <a:gd name="T20" fmla="*/ 0 60000 65536"/>
                      <a:gd name="T21" fmla="*/ 0 w 34"/>
                      <a:gd name="T22" fmla="*/ 0 h 74"/>
                      <a:gd name="T23" fmla="*/ 34 w 34"/>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74">
                        <a:moveTo>
                          <a:pt x="21" y="0"/>
                        </a:moveTo>
                        <a:lnTo>
                          <a:pt x="0" y="15"/>
                        </a:lnTo>
                        <a:lnTo>
                          <a:pt x="4" y="39"/>
                        </a:lnTo>
                        <a:lnTo>
                          <a:pt x="8" y="71"/>
                        </a:lnTo>
                        <a:lnTo>
                          <a:pt x="34" y="74"/>
                        </a:lnTo>
                        <a:lnTo>
                          <a:pt x="34" y="50"/>
                        </a:lnTo>
                        <a:lnTo>
                          <a:pt x="21" y="0"/>
                        </a:lnTo>
                        <a:close/>
                      </a:path>
                    </a:pathLst>
                  </a:custGeom>
                  <a:gradFill rotWithShape="0">
                    <a:gsLst>
                      <a:gs pos="0">
                        <a:srgbClr val="00C600"/>
                      </a:gs>
                      <a:gs pos="100000">
                        <a:srgbClr val="006600"/>
                      </a:gs>
                    </a:gsLst>
                    <a:path path="rect">
                      <a:fillToRect l="50000" t="50000" r="50000" b="50000"/>
                    </a:path>
                  </a:gradFill>
                  <a:ln w="7938">
                    <a:solidFill>
                      <a:srgbClr val="000000"/>
                    </a:solidFill>
                    <a:prstDash val="solid"/>
                    <a:round/>
                    <a:headEnd/>
                    <a:tailEnd/>
                  </a:ln>
                </p:spPr>
                <p:txBody>
                  <a:bodyPr/>
                  <a:lstStyle/>
                  <a:p>
                    <a:endParaRPr lang="en-US" dirty="0">
                      <a:effectLst>
                        <a:outerShdw blurRad="38100" dist="38100" dir="2700000" algn="tl">
                          <a:srgbClr val="000000">
                            <a:alpha val="43137"/>
                          </a:srgbClr>
                        </a:outerShdw>
                      </a:effectLst>
                      <a:latin typeface="Calibri" panose="020F0502020204030204" pitchFamily="34" charset="0"/>
                    </a:endParaRPr>
                  </a:p>
                </p:txBody>
              </p:sp>
            </p:grpSp>
            <p:sp>
              <p:nvSpPr>
                <p:cNvPr id="36877" name="Freeform 127"/>
                <p:cNvSpPr>
                  <a:spLocks/>
                </p:cNvSpPr>
                <p:nvPr/>
              </p:nvSpPr>
              <p:spPr bwMode="auto">
                <a:xfrm>
                  <a:off x="3090" y="1925"/>
                  <a:ext cx="815" cy="578"/>
                </a:xfrm>
                <a:custGeom>
                  <a:avLst/>
                  <a:gdLst>
                    <a:gd name="T0" fmla="*/ 27 w 1629"/>
                    <a:gd name="T1" fmla="*/ 36 h 1154"/>
                    <a:gd name="T2" fmla="*/ 29 w 1629"/>
                    <a:gd name="T3" fmla="*/ 33 h 1154"/>
                    <a:gd name="T4" fmla="*/ 30 w 1629"/>
                    <a:gd name="T5" fmla="*/ 31 h 1154"/>
                    <a:gd name="T6" fmla="*/ 34 w 1629"/>
                    <a:gd name="T7" fmla="*/ 30 h 1154"/>
                    <a:gd name="T8" fmla="*/ 31 w 1629"/>
                    <a:gd name="T9" fmla="*/ 29 h 1154"/>
                    <a:gd name="T10" fmla="*/ 35 w 1629"/>
                    <a:gd name="T11" fmla="*/ 30 h 1154"/>
                    <a:gd name="T12" fmla="*/ 35 w 1629"/>
                    <a:gd name="T13" fmla="*/ 28 h 1154"/>
                    <a:gd name="T14" fmla="*/ 37 w 1629"/>
                    <a:gd name="T15" fmla="*/ 29 h 1154"/>
                    <a:gd name="T16" fmla="*/ 38 w 1629"/>
                    <a:gd name="T17" fmla="*/ 28 h 1154"/>
                    <a:gd name="T18" fmla="*/ 40 w 1629"/>
                    <a:gd name="T19" fmla="*/ 28 h 1154"/>
                    <a:gd name="T20" fmla="*/ 41 w 1629"/>
                    <a:gd name="T21" fmla="*/ 30 h 1154"/>
                    <a:gd name="T22" fmla="*/ 45 w 1629"/>
                    <a:gd name="T23" fmla="*/ 31 h 1154"/>
                    <a:gd name="T24" fmla="*/ 48 w 1629"/>
                    <a:gd name="T25" fmla="*/ 33 h 1154"/>
                    <a:gd name="T26" fmla="*/ 51 w 1629"/>
                    <a:gd name="T27" fmla="*/ 31 h 1154"/>
                    <a:gd name="T28" fmla="*/ 51 w 1629"/>
                    <a:gd name="T29" fmla="*/ 25 h 1154"/>
                    <a:gd name="T30" fmla="*/ 49 w 1629"/>
                    <a:gd name="T31" fmla="*/ 23 h 1154"/>
                    <a:gd name="T32" fmla="*/ 48 w 1629"/>
                    <a:gd name="T33" fmla="*/ 24 h 1154"/>
                    <a:gd name="T34" fmla="*/ 46 w 1629"/>
                    <a:gd name="T35" fmla="*/ 25 h 1154"/>
                    <a:gd name="T36" fmla="*/ 45 w 1629"/>
                    <a:gd name="T37" fmla="*/ 24 h 1154"/>
                    <a:gd name="T38" fmla="*/ 47 w 1629"/>
                    <a:gd name="T39" fmla="*/ 23 h 1154"/>
                    <a:gd name="T40" fmla="*/ 47 w 1629"/>
                    <a:gd name="T41" fmla="*/ 17 h 1154"/>
                    <a:gd name="T42" fmla="*/ 39 w 1629"/>
                    <a:gd name="T43" fmla="*/ 9 h 1154"/>
                    <a:gd name="T44" fmla="*/ 30 w 1629"/>
                    <a:gd name="T45" fmla="*/ 4 h 1154"/>
                    <a:gd name="T46" fmla="*/ 16 w 1629"/>
                    <a:gd name="T47" fmla="*/ 1 h 1154"/>
                    <a:gd name="T48" fmla="*/ 8 w 1629"/>
                    <a:gd name="T49" fmla="*/ 1 h 1154"/>
                    <a:gd name="T50" fmla="*/ 4 w 1629"/>
                    <a:gd name="T51" fmla="*/ 4 h 1154"/>
                    <a:gd name="T52" fmla="*/ 2 w 1629"/>
                    <a:gd name="T53" fmla="*/ 2 h 1154"/>
                    <a:gd name="T54" fmla="*/ 1 w 1629"/>
                    <a:gd name="T55" fmla="*/ 6 h 1154"/>
                    <a:gd name="T56" fmla="*/ 1 w 1629"/>
                    <a:gd name="T57" fmla="*/ 9 h 1154"/>
                    <a:gd name="T58" fmla="*/ 4 w 1629"/>
                    <a:gd name="T59" fmla="*/ 9 h 1154"/>
                    <a:gd name="T60" fmla="*/ 7 w 1629"/>
                    <a:gd name="T61" fmla="*/ 7 h 1154"/>
                    <a:gd name="T62" fmla="*/ 11 w 1629"/>
                    <a:gd name="T63" fmla="*/ 7 h 1154"/>
                    <a:gd name="T64" fmla="*/ 14 w 1629"/>
                    <a:gd name="T65" fmla="*/ 7 h 1154"/>
                    <a:gd name="T66" fmla="*/ 17 w 1629"/>
                    <a:gd name="T67" fmla="*/ 8 h 1154"/>
                    <a:gd name="T68" fmla="*/ 17 w 1629"/>
                    <a:gd name="T69" fmla="*/ 10 h 1154"/>
                    <a:gd name="T70" fmla="*/ 21 w 1629"/>
                    <a:gd name="T71" fmla="*/ 10 h 1154"/>
                    <a:gd name="T72" fmla="*/ 23 w 1629"/>
                    <a:gd name="T73" fmla="*/ 10 h 1154"/>
                    <a:gd name="T74" fmla="*/ 23 w 1629"/>
                    <a:gd name="T75" fmla="*/ 12 h 1154"/>
                    <a:gd name="T76" fmla="*/ 24 w 1629"/>
                    <a:gd name="T77" fmla="*/ 14 h 1154"/>
                    <a:gd name="T78" fmla="*/ 25 w 1629"/>
                    <a:gd name="T79" fmla="*/ 16 h 1154"/>
                    <a:gd name="T80" fmla="*/ 25 w 1629"/>
                    <a:gd name="T81" fmla="*/ 18 h 1154"/>
                    <a:gd name="T82" fmla="*/ 24 w 1629"/>
                    <a:gd name="T83" fmla="*/ 17 h 1154"/>
                    <a:gd name="T84" fmla="*/ 22 w 1629"/>
                    <a:gd name="T85" fmla="*/ 19 h 1154"/>
                    <a:gd name="T86" fmla="*/ 23 w 1629"/>
                    <a:gd name="T87" fmla="*/ 22 h 1154"/>
                    <a:gd name="T88" fmla="*/ 24 w 1629"/>
                    <a:gd name="T89" fmla="*/ 25 h 1154"/>
                    <a:gd name="T90" fmla="*/ 27 w 1629"/>
                    <a:gd name="T91" fmla="*/ 25 h 1154"/>
                    <a:gd name="T92" fmla="*/ 26 w 1629"/>
                    <a:gd name="T93" fmla="*/ 22 h 1154"/>
                    <a:gd name="T94" fmla="*/ 25 w 1629"/>
                    <a:gd name="T95" fmla="*/ 20 h 1154"/>
                    <a:gd name="T96" fmla="*/ 27 w 1629"/>
                    <a:gd name="T97" fmla="*/ 22 h 1154"/>
                    <a:gd name="T98" fmla="*/ 28 w 1629"/>
                    <a:gd name="T99" fmla="*/ 22 h 1154"/>
                    <a:gd name="T100" fmla="*/ 29 w 1629"/>
                    <a:gd name="T101" fmla="*/ 24 h 1154"/>
                    <a:gd name="T102" fmla="*/ 27 w 1629"/>
                    <a:gd name="T103" fmla="*/ 26 h 1154"/>
                    <a:gd name="T104" fmla="*/ 26 w 1629"/>
                    <a:gd name="T105" fmla="*/ 25 h 1154"/>
                    <a:gd name="T106" fmla="*/ 27 w 1629"/>
                    <a:gd name="T107" fmla="*/ 27 h 1154"/>
                    <a:gd name="T108" fmla="*/ 26 w 1629"/>
                    <a:gd name="T109" fmla="*/ 30 h 1154"/>
                    <a:gd name="T110" fmla="*/ 27 w 1629"/>
                    <a:gd name="T111" fmla="*/ 32 h 11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29"/>
                    <a:gd name="T169" fmla="*/ 0 h 1154"/>
                    <a:gd name="T170" fmla="*/ 1629 w 1629"/>
                    <a:gd name="T171" fmla="*/ 1154 h 115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29" h="1154">
                      <a:moveTo>
                        <a:pt x="792" y="1074"/>
                      </a:moveTo>
                      <a:lnTo>
                        <a:pt x="815" y="1107"/>
                      </a:lnTo>
                      <a:lnTo>
                        <a:pt x="807" y="1125"/>
                      </a:lnTo>
                      <a:lnTo>
                        <a:pt x="818" y="1140"/>
                      </a:lnTo>
                      <a:lnTo>
                        <a:pt x="831" y="1154"/>
                      </a:lnTo>
                      <a:lnTo>
                        <a:pt x="853" y="1151"/>
                      </a:lnTo>
                      <a:lnTo>
                        <a:pt x="874" y="1125"/>
                      </a:lnTo>
                      <a:lnTo>
                        <a:pt x="899" y="1108"/>
                      </a:lnTo>
                      <a:lnTo>
                        <a:pt x="911" y="1094"/>
                      </a:lnTo>
                      <a:lnTo>
                        <a:pt x="907" y="1076"/>
                      </a:lnTo>
                      <a:lnTo>
                        <a:pt x="903" y="1059"/>
                      </a:lnTo>
                      <a:lnTo>
                        <a:pt x="903" y="1040"/>
                      </a:lnTo>
                      <a:lnTo>
                        <a:pt x="916" y="1031"/>
                      </a:lnTo>
                      <a:lnTo>
                        <a:pt x="916" y="1013"/>
                      </a:lnTo>
                      <a:lnTo>
                        <a:pt x="911" y="1002"/>
                      </a:lnTo>
                      <a:lnTo>
                        <a:pt x="920" y="993"/>
                      </a:lnTo>
                      <a:lnTo>
                        <a:pt x="936" y="994"/>
                      </a:lnTo>
                      <a:lnTo>
                        <a:pt x="941" y="984"/>
                      </a:lnTo>
                      <a:lnTo>
                        <a:pt x="941" y="971"/>
                      </a:lnTo>
                      <a:lnTo>
                        <a:pt x="946" y="960"/>
                      </a:lnTo>
                      <a:lnTo>
                        <a:pt x="982" y="965"/>
                      </a:lnTo>
                      <a:lnTo>
                        <a:pt x="995" y="976"/>
                      </a:lnTo>
                      <a:lnTo>
                        <a:pt x="1060" y="968"/>
                      </a:lnTo>
                      <a:lnTo>
                        <a:pt x="1062" y="955"/>
                      </a:lnTo>
                      <a:lnTo>
                        <a:pt x="1043" y="939"/>
                      </a:lnTo>
                      <a:lnTo>
                        <a:pt x="999" y="941"/>
                      </a:lnTo>
                      <a:lnTo>
                        <a:pt x="978" y="939"/>
                      </a:lnTo>
                      <a:lnTo>
                        <a:pt x="971" y="931"/>
                      </a:lnTo>
                      <a:lnTo>
                        <a:pt x="971" y="916"/>
                      </a:lnTo>
                      <a:lnTo>
                        <a:pt x="978" y="907"/>
                      </a:lnTo>
                      <a:lnTo>
                        <a:pt x="995" y="921"/>
                      </a:lnTo>
                      <a:lnTo>
                        <a:pt x="1021" y="921"/>
                      </a:lnTo>
                      <a:lnTo>
                        <a:pt x="1037" y="922"/>
                      </a:lnTo>
                      <a:lnTo>
                        <a:pt x="1054" y="922"/>
                      </a:lnTo>
                      <a:lnTo>
                        <a:pt x="1067" y="933"/>
                      </a:lnTo>
                      <a:lnTo>
                        <a:pt x="1089" y="943"/>
                      </a:lnTo>
                      <a:lnTo>
                        <a:pt x="1107" y="946"/>
                      </a:lnTo>
                      <a:lnTo>
                        <a:pt x="1107" y="929"/>
                      </a:lnTo>
                      <a:lnTo>
                        <a:pt x="1121" y="922"/>
                      </a:lnTo>
                      <a:lnTo>
                        <a:pt x="1115" y="910"/>
                      </a:lnTo>
                      <a:lnTo>
                        <a:pt x="1104" y="899"/>
                      </a:lnTo>
                      <a:lnTo>
                        <a:pt x="1106" y="888"/>
                      </a:lnTo>
                      <a:lnTo>
                        <a:pt x="1112" y="878"/>
                      </a:lnTo>
                      <a:lnTo>
                        <a:pt x="1127" y="859"/>
                      </a:lnTo>
                      <a:lnTo>
                        <a:pt x="1135" y="871"/>
                      </a:lnTo>
                      <a:lnTo>
                        <a:pt x="1128" y="888"/>
                      </a:lnTo>
                      <a:lnTo>
                        <a:pt x="1140" y="895"/>
                      </a:lnTo>
                      <a:lnTo>
                        <a:pt x="1154" y="899"/>
                      </a:lnTo>
                      <a:lnTo>
                        <a:pt x="1166" y="907"/>
                      </a:lnTo>
                      <a:lnTo>
                        <a:pt x="1184" y="907"/>
                      </a:lnTo>
                      <a:lnTo>
                        <a:pt x="1200" y="904"/>
                      </a:lnTo>
                      <a:lnTo>
                        <a:pt x="1205" y="893"/>
                      </a:lnTo>
                      <a:lnTo>
                        <a:pt x="1205" y="879"/>
                      </a:lnTo>
                      <a:lnTo>
                        <a:pt x="1213" y="871"/>
                      </a:lnTo>
                      <a:lnTo>
                        <a:pt x="1230" y="861"/>
                      </a:lnTo>
                      <a:lnTo>
                        <a:pt x="1238" y="853"/>
                      </a:lnTo>
                      <a:lnTo>
                        <a:pt x="1234" y="840"/>
                      </a:lnTo>
                      <a:lnTo>
                        <a:pt x="1240" y="828"/>
                      </a:lnTo>
                      <a:lnTo>
                        <a:pt x="1258" y="853"/>
                      </a:lnTo>
                      <a:lnTo>
                        <a:pt x="1268" y="870"/>
                      </a:lnTo>
                      <a:lnTo>
                        <a:pt x="1272" y="877"/>
                      </a:lnTo>
                      <a:lnTo>
                        <a:pt x="1280" y="893"/>
                      </a:lnTo>
                      <a:lnTo>
                        <a:pt x="1287" y="905"/>
                      </a:lnTo>
                      <a:lnTo>
                        <a:pt x="1286" y="921"/>
                      </a:lnTo>
                      <a:lnTo>
                        <a:pt x="1285" y="934"/>
                      </a:lnTo>
                      <a:lnTo>
                        <a:pt x="1294" y="950"/>
                      </a:lnTo>
                      <a:lnTo>
                        <a:pt x="1309" y="960"/>
                      </a:lnTo>
                      <a:lnTo>
                        <a:pt x="1325" y="960"/>
                      </a:lnTo>
                      <a:lnTo>
                        <a:pt x="1343" y="956"/>
                      </a:lnTo>
                      <a:lnTo>
                        <a:pt x="1373" y="960"/>
                      </a:lnTo>
                      <a:lnTo>
                        <a:pt x="1405" y="979"/>
                      </a:lnTo>
                      <a:lnTo>
                        <a:pt x="1422" y="976"/>
                      </a:lnTo>
                      <a:lnTo>
                        <a:pt x="1436" y="991"/>
                      </a:lnTo>
                      <a:lnTo>
                        <a:pt x="1448" y="1002"/>
                      </a:lnTo>
                      <a:lnTo>
                        <a:pt x="1475" y="1013"/>
                      </a:lnTo>
                      <a:lnTo>
                        <a:pt x="1492" y="1012"/>
                      </a:lnTo>
                      <a:lnTo>
                        <a:pt x="1513" y="1018"/>
                      </a:lnTo>
                      <a:lnTo>
                        <a:pt x="1534" y="1035"/>
                      </a:lnTo>
                      <a:lnTo>
                        <a:pt x="1564" y="1064"/>
                      </a:lnTo>
                      <a:lnTo>
                        <a:pt x="1588" y="1084"/>
                      </a:lnTo>
                      <a:lnTo>
                        <a:pt x="1601" y="1058"/>
                      </a:lnTo>
                      <a:lnTo>
                        <a:pt x="1607" y="1036"/>
                      </a:lnTo>
                      <a:lnTo>
                        <a:pt x="1620" y="1008"/>
                      </a:lnTo>
                      <a:lnTo>
                        <a:pt x="1626" y="968"/>
                      </a:lnTo>
                      <a:lnTo>
                        <a:pt x="1629" y="924"/>
                      </a:lnTo>
                      <a:lnTo>
                        <a:pt x="1623" y="917"/>
                      </a:lnTo>
                      <a:lnTo>
                        <a:pt x="1628" y="866"/>
                      </a:lnTo>
                      <a:lnTo>
                        <a:pt x="1627" y="833"/>
                      </a:lnTo>
                      <a:lnTo>
                        <a:pt x="1620" y="813"/>
                      </a:lnTo>
                      <a:lnTo>
                        <a:pt x="1620" y="782"/>
                      </a:lnTo>
                      <a:lnTo>
                        <a:pt x="1606" y="769"/>
                      </a:lnTo>
                      <a:lnTo>
                        <a:pt x="1599" y="755"/>
                      </a:lnTo>
                      <a:lnTo>
                        <a:pt x="1590" y="735"/>
                      </a:lnTo>
                      <a:lnTo>
                        <a:pt x="1590" y="720"/>
                      </a:lnTo>
                      <a:lnTo>
                        <a:pt x="1581" y="707"/>
                      </a:lnTo>
                      <a:lnTo>
                        <a:pt x="1562" y="707"/>
                      </a:lnTo>
                      <a:lnTo>
                        <a:pt x="1548" y="707"/>
                      </a:lnTo>
                      <a:lnTo>
                        <a:pt x="1540" y="721"/>
                      </a:lnTo>
                      <a:lnTo>
                        <a:pt x="1528" y="724"/>
                      </a:lnTo>
                      <a:lnTo>
                        <a:pt x="1511" y="724"/>
                      </a:lnTo>
                      <a:lnTo>
                        <a:pt x="1511" y="747"/>
                      </a:lnTo>
                      <a:lnTo>
                        <a:pt x="1517" y="761"/>
                      </a:lnTo>
                      <a:lnTo>
                        <a:pt x="1514" y="775"/>
                      </a:lnTo>
                      <a:lnTo>
                        <a:pt x="1510" y="791"/>
                      </a:lnTo>
                      <a:lnTo>
                        <a:pt x="1495" y="795"/>
                      </a:lnTo>
                      <a:lnTo>
                        <a:pt x="1483" y="794"/>
                      </a:lnTo>
                      <a:lnTo>
                        <a:pt x="1474" y="789"/>
                      </a:lnTo>
                      <a:lnTo>
                        <a:pt x="1465" y="786"/>
                      </a:lnTo>
                      <a:lnTo>
                        <a:pt x="1457" y="786"/>
                      </a:lnTo>
                      <a:lnTo>
                        <a:pt x="1444" y="783"/>
                      </a:lnTo>
                      <a:lnTo>
                        <a:pt x="1431" y="782"/>
                      </a:lnTo>
                      <a:lnTo>
                        <a:pt x="1419" y="781"/>
                      </a:lnTo>
                      <a:lnTo>
                        <a:pt x="1410" y="765"/>
                      </a:lnTo>
                      <a:lnTo>
                        <a:pt x="1426" y="754"/>
                      </a:lnTo>
                      <a:lnTo>
                        <a:pt x="1436" y="753"/>
                      </a:lnTo>
                      <a:lnTo>
                        <a:pt x="1442" y="757"/>
                      </a:lnTo>
                      <a:lnTo>
                        <a:pt x="1453" y="755"/>
                      </a:lnTo>
                      <a:lnTo>
                        <a:pt x="1475" y="744"/>
                      </a:lnTo>
                      <a:lnTo>
                        <a:pt x="1485" y="726"/>
                      </a:lnTo>
                      <a:lnTo>
                        <a:pt x="1499" y="707"/>
                      </a:lnTo>
                      <a:lnTo>
                        <a:pt x="1511" y="688"/>
                      </a:lnTo>
                      <a:lnTo>
                        <a:pt x="1520" y="675"/>
                      </a:lnTo>
                      <a:lnTo>
                        <a:pt x="1533" y="662"/>
                      </a:lnTo>
                      <a:lnTo>
                        <a:pt x="1534" y="645"/>
                      </a:lnTo>
                      <a:lnTo>
                        <a:pt x="1545" y="609"/>
                      </a:lnTo>
                      <a:lnTo>
                        <a:pt x="1495" y="540"/>
                      </a:lnTo>
                      <a:lnTo>
                        <a:pt x="1448" y="477"/>
                      </a:lnTo>
                      <a:lnTo>
                        <a:pt x="1401" y="423"/>
                      </a:lnTo>
                      <a:lnTo>
                        <a:pt x="1352" y="376"/>
                      </a:lnTo>
                      <a:lnTo>
                        <a:pt x="1315" y="341"/>
                      </a:lnTo>
                      <a:lnTo>
                        <a:pt x="1285" y="313"/>
                      </a:lnTo>
                      <a:lnTo>
                        <a:pt x="1244" y="280"/>
                      </a:lnTo>
                      <a:lnTo>
                        <a:pt x="1202" y="248"/>
                      </a:lnTo>
                      <a:lnTo>
                        <a:pt x="1149" y="209"/>
                      </a:lnTo>
                      <a:lnTo>
                        <a:pt x="1104" y="180"/>
                      </a:lnTo>
                      <a:lnTo>
                        <a:pt x="1060" y="157"/>
                      </a:lnTo>
                      <a:lnTo>
                        <a:pt x="1014" y="135"/>
                      </a:lnTo>
                      <a:lnTo>
                        <a:pt x="959" y="109"/>
                      </a:lnTo>
                      <a:lnTo>
                        <a:pt x="881" y="78"/>
                      </a:lnTo>
                      <a:lnTo>
                        <a:pt x="798" y="50"/>
                      </a:lnTo>
                      <a:lnTo>
                        <a:pt x="727" y="32"/>
                      </a:lnTo>
                      <a:lnTo>
                        <a:pt x="674" y="22"/>
                      </a:lnTo>
                      <a:lnTo>
                        <a:pt x="600" y="10"/>
                      </a:lnTo>
                      <a:lnTo>
                        <a:pt x="510" y="1"/>
                      </a:lnTo>
                      <a:lnTo>
                        <a:pt x="392" y="0"/>
                      </a:lnTo>
                      <a:lnTo>
                        <a:pt x="300" y="6"/>
                      </a:lnTo>
                      <a:lnTo>
                        <a:pt x="291" y="22"/>
                      </a:lnTo>
                      <a:lnTo>
                        <a:pt x="273" y="27"/>
                      </a:lnTo>
                      <a:lnTo>
                        <a:pt x="261" y="32"/>
                      </a:lnTo>
                      <a:lnTo>
                        <a:pt x="236" y="32"/>
                      </a:lnTo>
                      <a:lnTo>
                        <a:pt x="212" y="41"/>
                      </a:lnTo>
                      <a:lnTo>
                        <a:pt x="182" y="45"/>
                      </a:lnTo>
                      <a:lnTo>
                        <a:pt x="161" y="68"/>
                      </a:lnTo>
                      <a:lnTo>
                        <a:pt x="157" y="86"/>
                      </a:lnTo>
                      <a:lnTo>
                        <a:pt x="140" y="109"/>
                      </a:lnTo>
                      <a:lnTo>
                        <a:pt x="119" y="108"/>
                      </a:lnTo>
                      <a:lnTo>
                        <a:pt x="100" y="128"/>
                      </a:lnTo>
                      <a:lnTo>
                        <a:pt x="100" y="101"/>
                      </a:lnTo>
                      <a:lnTo>
                        <a:pt x="117" y="58"/>
                      </a:lnTo>
                      <a:lnTo>
                        <a:pt x="119" y="39"/>
                      </a:lnTo>
                      <a:lnTo>
                        <a:pt x="76" y="51"/>
                      </a:lnTo>
                      <a:lnTo>
                        <a:pt x="42" y="61"/>
                      </a:lnTo>
                      <a:lnTo>
                        <a:pt x="44" y="77"/>
                      </a:lnTo>
                      <a:lnTo>
                        <a:pt x="71" y="96"/>
                      </a:lnTo>
                      <a:lnTo>
                        <a:pt x="67" y="109"/>
                      </a:lnTo>
                      <a:lnTo>
                        <a:pt x="62" y="129"/>
                      </a:lnTo>
                      <a:lnTo>
                        <a:pt x="48" y="146"/>
                      </a:lnTo>
                      <a:lnTo>
                        <a:pt x="27" y="164"/>
                      </a:lnTo>
                      <a:lnTo>
                        <a:pt x="25" y="191"/>
                      </a:lnTo>
                      <a:lnTo>
                        <a:pt x="15" y="216"/>
                      </a:lnTo>
                      <a:lnTo>
                        <a:pt x="17" y="236"/>
                      </a:lnTo>
                      <a:lnTo>
                        <a:pt x="44" y="233"/>
                      </a:lnTo>
                      <a:lnTo>
                        <a:pt x="42" y="265"/>
                      </a:lnTo>
                      <a:lnTo>
                        <a:pt x="20" y="277"/>
                      </a:lnTo>
                      <a:lnTo>
                        <a:pt x="0" y="297"/>
                      </a:lnTo>
                      <a:lnTo>
                        <a:pt x="23" y="319"/>
                      </a:lnTo>
                      <a:lnTo>
                        <a:pt x="49" y="294"/>
                      </a:lnTo>
                      <a:lnTo>
                        <a:pt x="62" y="292"/>
                      </a:lnTo>
                      <a:lnTo>
                        <a:pt x="85" y="287"/>
                      </a:lnTo>
                      <a:lnTo>
                        <a:pt x="104" y="279"/>
                      </a:lnTo>
                      <a:lnTo>
                        <a:pt x="119" y="277"/>
                      </a:lnTo>
                      <a:lnTo>
                        <a:pt x="140" y="259"/>
                      </a:lnTo>
                      <a:lnTo>
                        <a:pt x="158" y="232"/>
                      </a:lnTo>
                      <a:lnTo>
                        <a:pt x="177" y="227"/>
                      </a:lnTo>
                      <a:lnTo>
                        <a:pt x="194" y="219"/>
                      </a:lnTo>
                      <a:lnTo>
                        <a:pt x="218" y="214"/>
                      </a:lnTo>
                      <a:lnTo>
                        <a:pt x="227" y="219"/>
                      </a:lnTo>
                      <a:lnTo>
                        <a:pt x="242" y="216"/>
                      </a:lnTo>
                      <a:lnTo>
                        <a:pt x="255" y="212"/>
                      </a:lnTo>
                      <a:lnTo>
                        <a:pt x="284" y="210"/>
                      </a:lnTo>
                      <a:lnTo>
                        <a:pt x="293" y="215"/>
                      </a:lnTo>
                      <a:lnTo>
                        <a:pt x="324" y="218"/>
                      </a:lnTo>
                      <a:lnTo>
                        <a:pt x="345" y="212"/>
                      </a:lnTo>
                      <a:lnTo>
                        <a:pt x="362" y="195"/>
                      </a:lnTo>
                      <a:lnTo>
                        <a:pt x="388" y="198"/>
                      </a:lnTo>
                      <a:lnTo>
                        <a:pt x="411" y="195"/>
                      </a:lnTo>
                      <a:lnTo>
                        <a:pt x="425" y="195"/>
                      </a:lnTo>
                      <a:lnTo>
                        <a:pt x="422" y="216"/>
                      </a:lnTo>
                      <a:lnTo>
                        <a:pt x="431" y="224"/>
                      </a:lnTo>
                      <a:lnTo>
                        <a:pt x="446" y="232"/>
                      </a:lnTo>
                      <a:lnTo>
                        <a:pt x="461" y="221"/>
                      </a:lnTo>
                      <a:lnTo>
                        <a:pt x="480" y="229"/>
                      </a:lnTo>
                      <a:lnTo>
                        <a:pt x="498" y="238"/>
                      </a:lnTo>
                      <a:lnTo>
                        <a:pt x="520" y="243"/>
                      </a:lnTo>
                      <a:lnTo>
                        <a:pt x="555" y="248"/>
                      </a:lnTo>
                      <a:lnTo>
                        <a:pt x="514" y="254"/>
                      </a:lnTo>
                      <a:lnTo>
                        <a:pt x="498" y="259"/>
                      </a:lnTo>
                      <a:lnTo>
                        <a:pt x="491" y="268"/>
                      </a:lnTo>
                      <a:lnTo>
                        <a:pt x="504" y="296"/>
                      </a:lnTo>
                      <a:lnTo>
                        <a:pt x="516" y="310"/>
                      </a:lnTo>
                      <a:lnTo>
                        <a:pt x="544" y="306"/>
                      </a:lnTo>
                      <a:lnTo>
                        <a:pt x="565" y="313"/>
                      </a:lnTo>
                      <a:lnTo>
                        <a:pt x="589" y="324"/>
                      </a:lnTo>
                      <a:lnTo>
                        <a:pt x="616" y="325"/>
                      </a:lnTo>
                      <a:lnTo>
                        <a:pt x="632" y="327"/>
                      </a:lnTo>
                      <a:lnTo>
                        <a:pt x="669" y="304"/>
                      </a:lnTo>
                      <a:lnTo>
                        <a:pt x="678" y="305"/>
                      </a:lnTo>
                      <a:lnTo>
                        <a:pt x="658" y="325"/>
                      </a:lnTo>
                      <a:lnTo>
                        <a:pt x="680" y="350"/>
                      </a:lnTo>
                      <a:lnTo>
                        <a:pt x="722" y="341"/>
                      </a:lnTo>
                      <a:lnTo>
                        <a:pt x="729" y="336"/>
                      </a:lnTo>
                      <a:lnTo>
                        <a:pt x="729" y="317"/>
                      </a:lnTo>
                      <a:lnTo>
                        <a:pt x="745" y="325"/>
                      </a:lnTo>
                      <a:lnTo>
                        <a:pt x="773" y="345"/>
                      </a:lnTo>
                      <a:lnTo>
                        <a:pt x="745" y="342"/>
                      </a:lnTo>
                      <a:lnTo>
                        <a:pt x="738" y="348"/>
                      </a:lnTo>
                      <a:lnTo>
                        <a:pt x="727" y="351"/>
                      </a:lnTo>
                      <a:lnTo>
                        <a:pt x="712" y="356"/>
                      </a:lnTo>
                      <a:lnTo>
                        <a:pt x="696" y="358"/>
                      </a:lnTo>
                      <a:lnTo>
                        <a:pt x="678" y="371"/>
                      </a:lnTo>
                      <a:lnTo>
                        <a:pt x="696" y="379"/>
                      </a:lnTo>
                      <a:lnTo>
                        <a:pt x="748" y="378"/>
                      </a:lnTo>
                      <a:lnTo>
                        <a:pt x="744" y="398"/>
                      </a:lnTo>
                      <a:lnTo>
                        <a:pt x="738" y="422"/>
                      </a:lnTo>
                      <a:lnTo>
                        <a:pt x="753" y="424"/>
                      </a:lnTo>
                      <a:lnTo>
                        <a:pt x="765" y="434"/>
                      </a:lnTo>
                      <a:lnTo>
                        <a:pt x="772" y="461"/>
                      </a:lnTo>
                      <a:lnTo>
                        <a:pt x="781" y="473"/>
                      </a:lnTo>
                      <a:lnTo>
                        <a:pt x="780" y="487"/>
                      </a:lnTo>
                      <a:lnTo>
                        <a:pt x="780" y="505"/>
                      </a:lnTo>
                      <a:lnTo>
                        <a:pt x="830" y="549"/>
                      </a:lnTo>
                      <a:lnTo>
                        <a:pt x="826" y="566"/>
                      </a:lnTo>
                      <a:lnTo>
                        <a:pt x="819" y="573"/>
                      </a:lnTo>
                      <a:lnTo>
                        <a:pt x="809" y="568"/>
                      </a:lnTo>
                      <a:lnTo>
                        <a:pt x="798" y="564"/>
                      </a:lnTo>
                      <a:lnTo>
                        <a:pt x="789" y="566"/>
                      </a:lnTo>
                      <a:lnTo>
                        <a:pt x="784" y="566"/>
                      </a:lnTo>
                      <a:lnTo>
                        <a:pt x="802" y="545"/>
                      </a:lnTo>
                      <a:lnTo>
                        <a:pt x="798" y="532"/>
                      </a:lnTo>
                      <a:lnTo>
                        <a:pt x="781" y="527"/>
                      </a:lnTo>
                      <a:lnTo>
                        <a:pt x="773" y="528"/>
                      </a:lnTo>
                      <a:lnTo>
                        <a:pt x="763" y="532"/>
                      </a:lnTo>
                      <a:lnTo>
                        <a:pt x="746" y="540"/>
                      </a:lnTo>
                      <a:lnTo>
                        <a:pt x="738" y="549"/>
                      </a:lnTo>
                      <a:lnTo>
                        <a:pt x="717" y="551"/>
                      </a:lnTo>
                      <a:lnTo>
                        <a:pt x="701" y="551"/>
                      </a:lnTo>
                      <a:lnTo>
                        <a:pt x="703" y="568"/>
                      </a:lnTo>
                      <a:lnTo>
                        <a:pt x="703" y="590"/>
                      </a:lnTo>
                      <a:lnTo>
                        <a:pt x="701" y="611"/>
                      </a:lnTo>
                      <a:lnTo>
                        <a:pt x="705" y="629"/>
                      </a:lnTo>
                      <a:lnTo>
                        <a:pt x="712" y="645"/>
                      </a:lnTo>
                      <a:lnTo>
                        <a:pt x="710" y="659"/>
                      </a:lnTo>
                      <a:lnTo>
                        <a:pt x="718" y="671"/>
                      </a:lnTo>
                      <a:lnTo>
                        <a:pt x="730" y="681"/>
                      </a:lnTo>
                      <a:lnTo>
                        <a:pt x="729" y="693"/>
                      </a:lnTo>
                      <a:lnTo>
                        <a:pt x="744" y="701"/>
                      </a:lnTo>
                      <a:lnTo>
                        <a:pt x="735" y="721"/>
                      </a:lnTo>
                      <a:lnTo>
                        <a:pt x="738" y="744"/>
                      </a:lnTo>
                      <a:lnTo>
                        <a:pt x="747" y="761"/>
                      </a:lnTo>
                      <a:lnTo>
                        <a:pt x="768" y="789"/>
                      </a:lnTo>
                      <a:lnTo>
                        <a:pt x="776" y="789"/>
                      </a:lnTo>
                      <a:lnTo>
                        <a:pt x="789" y="794"/>
                      </a:lnTo>
                      <a:lnTo>
                        <a:pt x="807" y="774"/>
                      </a:lnTo>
                      <a:lnTo>
                        <a:pt x="819" y="764"/>
                      </a:lnTo>
                      <a:lnTo>
                        <a:pt x="835" y="778"/>
                      </a:lnTo>
                      <a:lnTo>
                        <a:pt x="847" y="782"/>
                      </a:lnTo>
                      <a:lnTo>
                        <a:pt x="864" y="777"/>
                      </a:lnTo>
                      <a:lnTo>
                        <a:pt x="865" y="760"/>
                      </a:lnTo>
                      <a:lnTo>
                        <a:pt x="848" y="741"/>
                      </a:lnTo>
                      <a:lnTo>
                        <a:pt x="835" y="727"/>
                      </a:lnTo>
                      <a:lnTo>
                        <a:pt x="831" y="714"/>
                      </a:lnTo>
                      <a:lnTo>
                        <a:pt x="815" y="701"/>
                      </a:lnTo>
                      <a:lnTo>
                        <a:pt x="802" y="698"/>
                      </a:lnTo>
                      <a:lnTo>
                        <a:pt x="797" y="676"/>
                      </a:lnTo>
                      <a:lnTo>
                        <a:pt x="789" y="663"/>
                      </a:lnTo>
                      <a:lnTo>
                        <a:pt x="780" y="653"/>
                      </a:lnTo>
                      <a:lnTo>
                        <a:pt x="776" y="628"/>
                      </a:lnTo>
                      <a:lnTo>
                        <a:pt x="781" y="624"/>
                      </a:lnTo>
                      <a:lnTo>
                        <a:pt x="797" y="640"/>
                      </a:lnTo>
                      <a:lnTo>
                        <a:pt x="798" y="653"/>
                      </a:lnTo>
                      <a:lnTo>
                        <a:pt x="809" y="668"/>
                      </a:lnTo>
                      <a:lnTo>
                        <a:pt x="821" y="680"/>
                      </a:lnTo>
                      <a:lnTo>
                        <a:pt x="830" y="688"/>
                      </a:lnTo>
                      <a:lnTo>
                        <a:pt x="840" y="676"/>
                      </a:lnTo>
                      <a:lnTo>
                        <a:pt x="847" y="671"/>
                      </a:lnTo>
                      <a:lnTo>
                        <a:pt x="857" y="668"/>
                      </a:lnTo>
                      <a:lnTo>
                        <a:pt x="860" y="657"/>
                      </a:lnTo>
                      <a:lnTo>
                        <a:pt x="873" y="653"/>
                      </a:lnTo>
                      <a:lnTo>
                        <a:pt x="864" y="668"/>
                      </a:lnTo>
                      <a:lnTo>
                        <a:pt x="869" y="681"/>
                      </a:lnTo>
                      <a:lnTo>
                        <a:pt x="882" y="688"/>
                      </a:lnTo>
                      <a:lnTo>
                        <a:pt x="881" y="701"/>
                      </a:lnTo>
                      <a:lnTo>
                        <a:pt x="869" y="714"/>
                      </a:lnTo>
                      <a:lnTo>
                        <a:pt x="874" y="726"/>
                      </a:lnTo>
                      <a:lnTo>
                        <a:pt x="890" y="735"/>
                      </a:lnTo>
                      <a:lnTo>
                        <a:pt x="899" y="747"/>
                      </a:lnTo>
                      <a:lnTo>
                        <a:pt x="890" y="761"/>
                      </a:lnTo>
                      <a:lnTo>
                        <a:pt x="881" y="777"/>
                      </a:lnTo>
                      <a:lnTo>
                        <a:pt x="882" y="787"/>
                      </a:lnTo>
                      <a:lnTo>
                        <a:pt x="876" y="799"/>
                      </a:lnTo>
                      <a:lnTo>
                        <a:pt x="869" y="813"/>
                      </a:lnTo>
                      <a:lnTo>
                        <a:pt x="860" y="821"/>
                      </a:lnTo>
                      <a:lnTo>
                        <a:pt x="852" y="813"/>
                      </a:lnTo>
                      <a:lnTo>
                        <a:pt x="836" y="813"/>
                      </a:lnTo>
                      <a:lnTo>
                        <a:pt x="828" y="802"/>
                      </a:lnTo>
                      <a:lnTo>
                        <a:pt x="824" y="789"/>
                      </a:lnTo>
                      <a:lnTo>
                        <a:pt x="813" y="786"/>
                      </a:lnTo>
                      <a:lnTo>
                        <a:pt x="809" y="794"/>
                      </a:lnTo>
                      <a:lnTo>
                        <a:pt x="815" y="802"/>
                      </a:lnTo>
                      <a:lnTo>
                        <a:pt x="818" y="815"/>
                      </a:lnTo>
                      <a:lnTo>
                        <a:pt x="818" y="825"/>
                      </a:lnTo>
                      <a:lnTo>
                        <a:pt x="828" y="823"/>
                      </a:lnTo>
                      <a:lnTo>
                        <a:pt x="836" y="828"/>
                      </a:lnTo>
                      <a:lnTo>
                        <a:pt x="836" y="842"/>
                      </a:lnTo>
                      <a:lnTo>
                        <a:pt x="826" y="858"/>
                      </a:lnTo>
                      <a:lnTo>
                        <a:pt x="830" y="878"/>
                      </a:lnTo>
                      <a:lnTo>
                        <a:pt x="824" y="904"/>
                      </a:lnTo>
                      <a:lnTo>
                        <a:pt x="828" y="929"/>
                      </a:lnTo>
                      <a:lnTo>
                        <a:pt x="824" y="943"/>
                      </a:lnTo>
                      <a:lnTo>
                        <a:pt x="809" y="956"/>
                      </a:lnTo>
                      <a:lnTo>
                        <a:pt x="809" y="968"/>
                      </a:lnTo>
                      <a:lnTo>
                        <a:pt x="818" y="984"/>
                      </a:lnTo>
                      <a:lnTo>
                        <a:pt x="831" y="988"/>
                      </a:lnTo>
                      <a:lnTo>
                        <a:pt x="848" y="997"/>
                      </a:lnTo>
                      <a:lnTo>
                        <a:pt x="856" y="1013"/>
                      </a:lnTo>
                      <a:lnTo>
                        <a:pt x="848" y="1019"/>
                      </a:lnTo>
                      <a:lnTo>
                        <a:pt x="830" y="1039"/>
                      </a:lnTo>
                      <a:lnTo>
                        <a:pt x="811" y="1048"/>
                      </a:lnTo>
                      <a:lnTo>
                        <a:pt x="792" y="1074"/>
                      </a:lnTo>
                      <a:close/>
                    </a:path>
                  </a:pathLst>
                </a:custGeom>
                <a:gradFill rotWithShape="0">
                  <a:gsLst>
                    <a:gs pos="0">
                      <a:srgbClr val="00C600"/>
                    </a:gs>
                    <a:gs pos="100000">
                      <a:srgbClr val="006600"/>
                    </a:gs>
                  </a:gsLst>
                  <a:path path="rect">
                    <a:fillToRect l="50000" t="50000" r="50000" b="50000"/>
                  </a:path>
                </a:gradFill>
                <a:ln w="7938">
                  <a:solidFill>
                    <a:srgbClr val="000000"/>
                  </a:solidFill>
                  <a:prstDash val="solid"/>
                  <a:round/>
                  <a:headEnd/>
                  <a:tailEnd/>
                </a:ln>
              </p:spPr>
              <p:txBody>
                <a:bodyPr/>
                <a:lstStyle/>
                <a:p>
                  <a:endParaRPr lang="en-US" dirty="0">
                    <a:effectLst>
                      <a:outerShdw blurRad="38100" dist="38100" dir="2700000" algn="tl">
                        <a:srgbClr val="000000">
                          <a:alpha val="43137"/>
                        </a:srgbClr>
                      </a:outerShdw>
                    </a:effectLst>
                    <a:latin typeface="Calibri" panose="020F0502020204030204" pitchFamily="34" charset="0"/>
                  </a:endParaRPr>
                </a:p>
              </p:txBody>
            </p:sp>
            <p:grpSp>
              <p:nvGrpSpPr>
                <p:cNvPr id="36878" name="Group 128"/>
                <p:cNvGrpSpPr>
                  <a:grpSpLocks/>
                </p:cNvGrpSpPr>
                <p:nvPr/>
              </p:nvGrpSpPr>
              <p:grpSpPr bwMode="auto">
                <a:xfrm>
                  <a:off x="3393" y="2127"/>
                  <a:ext cx="274" cy="308"/>
                  <a:chOff x="3393" y="2127"/>
                  <a:chExt cx="274" cy="308"/>
                </a:xfrm>
              </p:grpSpPr>
              <p:sp>
                <p:nvSpPr>
                  <p:cNvPr id="36880" name="Freeform 129"/>
                  <p:cNvSpPr>
                    <a:spLocks/>
                  </p:cNvSpPr>
                  <p:nvPr/>
                </p:nvSpPr>
                <p:spPr bwMode="auto">
                  <a:xfrm>
                    <a:off x="3447" y="2372"/>
                    <a:ext cx="19" cy="25"/>
                  </a:xfrm>
                  <a:custGeom>
                    <a:avLst/>
                    <a:gdLst>
                      <a:gd name="T0" fmla="*/ 1 w 38"/>
                      <a:gd name="T1" fmla="*/ 0 h 50"/>
                      <a:gd name="T2" fmla="*/ 0 w 38"/>
                      <a:gd name="T3" fmla="*/ 1 h 50"/>
                      <a:gd name="T4" fmla="*/ 1 w 38"/>
                      <a:gd name="T5" fmla="*/ 2 h 50"/>
                      <a:gd name="T6" fmla="*/ 1 w 38"/>
                      <a:gd name="T7" fmla="*/ 2 h 50"/>
                      <a:gd name="T8" fmla="*/ 1 w 38"/>
                      <a:gd name="T9" fmla="*/ 2 h 50"/>
                      <a:gd name="T10" fmla="*/ 1 w 38"/>
                      <a:gd name="T11" fmla="*/ 1 h 50"/>
                      <a:gd name="T12" fmla="*/ 1 w 38"/>
                      <a:gd name="T13" fmla="*/ 1 h 50"/>
                      <a:gd name="T14" fmla="*/ 1 w 38"/>
                      <a:gd name="T15" fmla="*/ 0 h 50"/>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50"/>
                      <a:gd name="T26" fmla="*/ 38 w 38"/>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50">
                        <a:moveTo>
                          <a:pt x="4" y="0"/>
                        </a:moveTo>
                        <a:lnTo>
                          <a:pt x="0" y="19"/>
                        </a:lnTo>
                        <a:lnTo>
                          <a:pt x="4" y="41"/>
                        </a:lnTo>
                        <a:lnTo>
                          <a:pt x="15" y="41"/>
                        </a:lnTo>
                        <a:lnTo>
                          <a:pt x="38" y="50"/>
                        </a:lnTo>
                        <a:lnTo>
                          <a:pt x="30" y="29"/>
                        </a:lnTo>
                        <a:lnTo>
                          <a:pt x="33" y="20"/>
                        </a:lnTo>
                        <a:lnTo>
                          <a:pt x="4" y="0"/>
                        </a:lnTo>
                        <a:close/>
                      </a:path>
                    </a:pathLst>
                  </a:custGeom>
                  <a:gradFill rotWithShape="0">
                    <a:gsLst>
                      <a:gs pos="0">
                        <a:srgbClr val="00C600"/>
                      </a:gs>
                      <a:gs pos="100000">
                        <a:srgbClr val="006600"/>
                      </a:gs>
                    </a:gsLst>
                    <a:path path="rect">
                      <a:fillToRect l="50000" t="50000" r="50000" b="50000"/>
                    </a:path>
                  </a:gradFill>
                  <a:ln w="7938">
                    <a:solidFill>
                      <a:srgbClr val="000000"/>
                    </a:solidFill>
                    <a:prstDash val="solid"/>
                    <a:round/>
                    <a:headEnd/>
                    <a:tailEnd/>
                  </a:ln>
                </p:spPr>
                <p:txBody>
                  <a:bodyPr/>
                  <a:lstStyle/>
                  <a:p>
                    <a:endParaRPr lang="en-US" dirty="0">
                      <a:effectLst>
                        <a:outerShdw blurRad="38100" dist="38100" dir="2700000" algn="tl">
                          <a:srgbClr val="000000">
                            <a:alpha val="43137"/>
                          </a:srgbClr>
                        </a:outerShdw>
                      </a:effectLst>
                      <a:latin typeface="Calibri" panose="020F0502020204030204" pitchFamily="34" charset="0"/>
                    </a:endParaRPr>
                  </a:p>
                </p:txBody>
              </p:sp>
              <p:sp>
                <p:nvSpPr>
                  <p:cNvPr id="36881" name="Freeform 130"/>
                  <p:cNvSpPr>
                    <a:spLocks/>
                  </p:cNvSpPr>
                  <p:nvPr/>
                </p:nvSpPr>
                <p:spPr bwMode="auto">
                  <a:xfrm>
                    <a:off x="3448" y="2343"/>
                    <a:ext cx="50" cy="61"/>
                  </a:xfrm>
                  <a:custGeom>
                    <a:avLst/>
                    <a:gdLst>
                      <a:gd name="T0" fmla="*/ 1 w 98"/>
                      <a:gd name="T1" fmla="*/ 0 h 120"/>
                      <a:gd name="T2" fmla="*/ 2 w 98"/>
                      <a:gd name="T3" fmla="*/ 1 h 120"/>
                      <a:gd name="T4" fmla="*/ 2 w 98"/>
                      <a:gd name="T5" fmla="*/ 1 h 120"/>
                      <a:gd name="T6" fmla="*/ 2 w 98"/>
                      <a:gd name="T7" fmla="*/ 2 h 120"/>
                      <a:gd name="T8" fmla="*/ 2 w 98"/>
                      <a:gd name="T9" fmla="*/ 2 h 120"/>
                      <a:gd name="T10" fmla="*/ 3 w 98"/>
                      <a:gd name="T11" fmla="*/ 2 h 120"/>
                      <a:gd name="T12" fmla="*/ 3 w 98"/>
                      <a:gd name="T13" fmla="*/ 2 h 120"/>
                      <a:gd name="T14" fmla="*/ 4 w 98"/>
                      <a:gd name="T15" fmla="*/ 3 h 120"/>
                      <a:gd name="T16" fmla="*/ 3 w 98"/>
                      <a:gd name="T17" fmla="*/ 3 h 120"/>
                      <a:gd name="T18" fmla="*/ 4 w 98"/>
                      <a:gd name="T19" fmla="*/ 3 h 120"/>
                      <a:gd name="T20" fmla="*/ 3 w 98"/>
                      <a:gd name="T21" fmla="*/ 4 h 120"/>
                      <a:gd name="T22" fmla="*/ 3 w 98"/>
                      <a:gd name="T23" fmla="*/ 4 h 120"/>
                      <a:gd name="T24" fmla="*/ 2 w 98"/>
                      <a:gd name="T25" fmla="*/ 4 h 120"/>
                      <a:gd name="T26" fmla="*/ 2 w 98"/>
                      <a:gd name="T27" fmla="*/ 4 h 120"/>
                      <a:gd name="T28" fmla="*/ 2 w 98"/>
                      <a:gd name="T29" fmla="*/ 4 h 120"/>
                      <a:gd name="T30" fmla="*/ 2 w 98"/>
                      <a:gd name="T31" fmla="*/ 3 h 120"/>
                      <a:gd name="T32" fmla="*/ 2 w 98"/>
                      <a:gd name="T33" fmla="*/ 2 h 120"/>
                      <a:gd name="T34" fmla="*/ 2 w 98"/>
                      <a:gd name="T35" fmla="*/ 2 h 120"/>
                      <a:gd name="T36" fmla="*/ 1 w 98"/>
                      <a:gd name="T37" fmla="*/ 2 h 120"/>
                      <a:gd name="T38" fmla="*/ 1 w 98"/>
                      <a:gd name="T39" fmla="*/ 2 h 120"/>
                      <a:gd name="T40" fmla="*/ 1 w 98"/>
                      <a:gd name="T41" fmla="*/ 2 h 120"/>
                      <a:gd name="T42" fmla="*/ 0 w 98"/>
                      <a:gd name="T43" fmla="*/ 1 h 120"/>
                      <a:gd name="T44" fmla="*/ 1 w 98"/>
                      <a:gd name="T45" fmla="*/ 0 h 1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8"/>
                      <a:gd name="T70" fmla="*/ 0 h 120"/>
                      <a:gd name="T71" fmla="*/ 98 w 98"/>
                      <a:gd name="T72" fmla="*/ 120 h 1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8" h="120">
                        <a:moveTo>
                          <a:pt x="5" y="0"/>
                        </a:moveTo>
                        <a:lnTo>
                          <a:pt x="35" y="17"/>
                        </a:lnTo>
                        <a:lnTo>
                          <a:pt x="46" y="17"/>
                        </a:lnTo>
                        <a:lnTo>
                          <a:pt x="47" y="34"/>
                        </a:lnTo>
                        <a:lnTo>
                          <a:pt x="58" y="46"/>
                        </a:lnTo>
                        <a:lnTo>
                          <a:pt x="68" y="57"/>
                        </a:lnTo>
                        <a:lnTo>
                          <a:pt x="81" y="54"/>
                        </a:lnTo>
                        <a:lnTo>
                          <a:pt x="96" y="68"/>
                        </a:lnTo>
                        <a:lnTo>
                          <a:pt x="92" y="81"/>
                        </a:lnTo>
                        <a:lnTo>
                          <a:pt x="98" y="90"/>
                        </a:lnTo>
                        <a:lnTo>
                          <a:pt x="81" y="105"/>
                        </a:lnTo>
                        <a:lnTo>
                          <a:pt x="68" y="119"/>
                        </a:lnTo>
                        <a:lnTo>
                          <a:pt x="58" y="120"/>
                        </a:lnTo>
                        <a:lnTo>
                          <a:pt x="56" y="110"/>
                        </a:lnTo>
                        <a:lnTo>
                          <a:pt x="59" y="98"/>
                        </a:lnTo>
                        <a:lnTo>
                          <a:pt x="56" y="86"/>
                        </a:lnTo>
                        <a:lnTo>
                          <a:pt x="55" y="63"/>
                        </a:lnTo>
                        <a:lnTo>
                          <a:pt x="39" y="52"/>
                        </a:lnTo>
                        <a:lnTo>
                          <a:pt x="22" y="51"/>
                        </a:lnTo>
                        <a:lnTo>
                          <a:pt x="21" y="42"/>
                        </a:lnTo>
                        <a:lnTo>
                          <a:pt x="13" y="34"/>
                        </a:lnTo>
                        <a:lnTo>
                          <a:pt x="0" y="25"/>
                        </a:lnTo>
                        <a:lnTo>
                          <a:pt x="5" y="0"/>
                        </a:lnTo>
                        <a:close/>
                      </a:path>
                    </a:pathLst>
                  </a:custGeom>
                  <a:gradFill rotWithShape="0">
                    <a:gsLst>
                      <a:gs pos="0">
                        <a:srgbClr val="00C600"/>
                      </a:gs>
                      <a:gs pos="100000">
                        <a:srgbClr val="006600"/>
                      </a:gs>
                    </a:gsLst>
                    <a:path path="rect">
                      <a:fillToRect l="50000" t="50000" r="50000" b="50000"/>
                    </a:path>
                  </a:gradFill>
                  <a:ln w="7938">
                    <a:solidFill>
                      <a:srgbClr val="000000"/>
                    </a:solidFill>
                    <a:prstDash val="solid"/>
                    <a:round/>
                    <a:headEnd/>
                    <a:tailEnd/>
                  </a:ln>
                </p:spPr>
                <p:txBody>
                  <a:bodyPr/>
                  <a:lstStyle/>
                  <a:p>
                    <a:endParaRPr lang="en-US" dirty="0">
                      <a:effectLst>
                        <a:outerShdw blurRad="38100" dist="38100" dir="2700000" algn="tl">
                          <a:srgbClr val="000000">
                            <a:alpha val="43137"/>
                          </a:srgbClr>
                        </a:outerShdw>
                      </a:effectLst>
                      <a:latin typeface="Calibri" panose="020F0502020204030204" pitchFamily="34" charset="0"/>
                    </a:endParaRPr>
                  </a:p>
                </p:txBody>
              </p:sp>
              <p:sp>
                <p:nvSpPr>
                  <p:cNvPr id="36882" name="Freeform 131"/>
                  <p:cNvSpPr>
                    <a:spLocks/>
                  </p:cNvSpPr>
                  <p:nvPr/>
                </p:nvSpPr>
                <p:spPr bwMode="auto">
                  <a:xfrm>
                    <a:off x="3571" y="2418"/>
                    <a:ext cx="14" cy="17"/>
                  </a:xfrm>
                  <a:custGeom>
                    <a:avLst/>
                    <a:gdLst>
                      <a:gd name="T0" fmla="*/ 0 w 28"/>
                      <a:gd name="T1" fmla="*/ 0 h 34"/>
                      <a:gd name="T2" fmla="*/ 1 w 28"/>
                      <a:gd name="T3" fmla="*/ 1 h 34"/>
                      <a:gd name="T4" fmla="*/ 1 w 28"/>
                      <a:gd name="T5" fmla="*/ 1 h 34"/>
                      <a:gd name="T6" fmla="*/ 0 w 28"/>
                      <a:gd name="T7" fmla="*/ 0 h 34"/>
                      <a:gd name="T8" fmla="*/ 0 60000 65536"/>
                      <a:gd name="T9" fmla="*/ 0 60000 65536"/>
                      <a:gd name="T10" fmla="*/ 0 60000 65536"/>
                      <a:gd name="T11" fmla="*/ 0 60000 65536"/>
                      <a:gd name="T12" fmla="*/ 0 w 28"/>
                      <a:gd name="T13" fmla="*/ 0 h 34"/>
                      <a:gd name="T14" fmla="*/ 28 w 28"/>
                      <a:gd name="T15" fmla="*/ 34 h 34"/>
                    </a:gdLst>
                    <a:ahLst/>
                    <a:cxnLst>
                      <a:cxn ang="T8">
                        <a:pos x="T0" y="T1"/>
                      </a:cxn>
                      <a:cxn ang="T9">
                        <a:pos x="T2" y="T3"/>
                      </a:cxn>
                      <a:cxn ang="T10">
                        <a:pos x="T4" y="T5"/>
                      </a:cxn>
                      <a:cxn ang="T11">
                        <a:pos x="T6" y="T7"/>
                      </a:cxn>
                    </a:cxnLst>
                    <a:rect l="T12" t="T13" r="T14" b="T15"/>
                    <a:pathLst>
                      <a:path w="28" h="34">
                        <a:moveTo>
                          <a:pt x="0" y="0"/>
                        </a:moveTo>
                        <a:lnTo>
                          <a:pt x="4" y="30"/>
                        </a:lnTo>
                        <a:lnTo>
                          <a:pt x="28" y="34"/>
                        </a:lnTo>
                        <a:lnTo>
                          <a:pt x="0" y="0"/>
                        </a:lnTo>
                        <a:close/>
                      </a:path>
                    </a:pathLst>
                  </a:custGeom>
                  <a:gradFill rotWithShape="0">
                    <a:gsLst>
                      <a:gs pos="0">
                        <a:srgbClr val="00C600"/>
                      </a:gs>
                      <a:gs pos="100000">
                        <a:srgbClr val="006600"/>
                      </a:gs>
                    </a:gsLst>
                    <a:path path="rect">
                      <a:fillToRect l="50000" t="50000" r="50000" b="50000"/>
                    </a:path>
                  </a:gradFill>
                  <a:ln w="7938">
                    <a:solidFill>
                      <a:srgbClr val="000000"/>
                    </a:solidFill>
                    <a:prstDash val="solid"/>
                    <a:round/>
                    <a:headEnd/>
                    <a:tailEnd/>
                  </a:ln>
                </p:spPr>
                <p:txBody>
                  <a:bodyPr/>
                  <a:lstStyle/>
                  <a:p>
                    <a:endParaRPr lang="en-US" dirty="0">
                      <a:effectLst>
                        <a:outerShdw blurRad="38100" dist="38100" dir="2700000" algn="tl">
                          <a:srgbClr val="000000">
                            <a:alpha val="43137"/>
                          </a:srgbClr>
                        </a:outerShdw>
                      </a:effectLst>
                      <a:latin typeface="Calibri" panose="020F0502020204030204" pitchFamily="34" charset="0"/>
                    </a:endParaRPr>
                  </a:p>
                </p:txBody>
              </p:sp>
              <p:sp>
                <p:nvSpPr>
                  <p:cNvPr id="36883" name="Freeform 132"/>
                  <p:cNvSpPr>
                    <a:spLocks/>
                  </p:cNvSpPr>
                  <p:nvPr/>
                </p:nvSpPr>
                <p:spPr bwMode="auto">
                  <a:xfrm>
                    <a:off x="3607" y="2421"/>
                    <a:ext cx="17" cy="14"/>
                  </a:xfrm>
                  <a:custGeom>
                    <a:avLst/>
                    <a:gdLst>
                      <a:gd name="T0" fmla="*/ 0 w 35"/>
                      <a:gd name="T1" fmla="*/ 1 h 28"/>
                      <a:gd name="T2" fmla="*/ 0 w 35"/>
                      <a:gd name="T3" fmla="*/ 0 h 28"/>
                      <a:gd name="T4" fmla="*/ 1 w 35"/>
                      <a:gd name="T5" fmla="*/ 1 h 28"/>
                      <a:gd name="T6" fmla="*/ 0 w 35"/>
                      <a:gd name="T7" fmla="*/ 1 h 28"/>
                      <a:gd name="T8" fmla="*/ 0 w 35"/>
                      <a:gd name="T9" fmla="*/ 1 h 28"/>
                      <a:gd name="T10" fmla="*/ 0 60000 65536"/>
                      <a:gd name="T11" fmla="*/ 0 60000 65536"/>
                      <a:gd name="T12" fmla="*/ 0 60000 65536"/>
                      <a:gd name="T13" fmla="*/ 0 60000 65536"/>
                      <a:gd name="T14" fmla="*/ 0 60000 65536"/>
                      <a:gd name="T15" fmla="*/ 0 w 35"/>
                      <a:gd name="T16" fmla="*/ 0 h 28"/>
                      <a:gd name="T17" fmla="*/ 35 w 35"/>
                      <a:gd name="T18" fmla="*/ 28 h 28"/>
                    </a:gdLst>
                    <a:ahLst/>
                    <a:cxnLst>
                      <a:cxn ang="T10">
                        <a:pos x="T0" y="T1"/>
                      </a:cxn>
                      <a:cxn ang="T11">
                        <a:pos x="T2" y="T3"/>
                      </a:cxn>
                      <a:cxn ang="T12">
                        <a:pos x="T4" y="T5"/>
                      </a:cxn>
                      <a:cxn ang="T13">
                        <a:pos x="T6" y="T7"/>
                      </a:cxn>
                      <a:cxn ang="T14">
                        <a:pos x="T8" y="T9"/>
                      </a:cxn>
                    </a:cxnLst>
                    <a:rect l="T15" t="T16" r="T17" b="T18"/>
                    <a:pathLst>
                      <a:path w="35" h="28">
                        <a:moveTo>
                          <a:pt x="0" y="23"/>
                        </a:moveTo>
                        <a:lnTo>
                          <a:pt x="18" y="0"/>
                        </a:lnTo>
                        <a:lnTo>
                          <a:pt x="35" y="6"/>
                        </a:lnTo>
                        <a:lnTo>
                          <a:pt x="22" y="28"/>
                        </a:lnTo>
                        <a:lnTo>
                          <a:pt x="0" y="23"/>
                        </a:lnTo>
                        <a:close/>
                      </a:path>
                    </a:pathLst>
                  </a:custGeom>
                  <a:gradFill rotWithShape="0">
                    <a:gsLst>
                      <a:gs pos="0">
                        <a:srgbClr val="00C600"/>
                      </a:gs>
                      <a:gs pos="100000">
                        <a:srgbClr val="006600"/>
                      </a:gs>
                    </a:gsLst>
                    <a:path path="rect">
                      <a:fillToRect l="50000" t="50000" r="50000" b="50000"/>
                    </a:path>
                  </a:gradFill>
                  <a:ln w="7938">
                    <a:solidFill>
                      <a:srgbClr val="000000"/>
                    </a:solidFill>
                    <a:prstDash val="solid"/>
                    <a:round/>
                    <a:headEnd/>
                    <a:tailEnd/>
                  </a:ln>
                </p:spPr>
                <p:txBody>
                  <a:bodyPr/>
                  <a:lstStyle/>
                  <a:p>
                    <a:endParaRPr lang="en-US" dirty="0">
                      <a:effectLst>
                        <a:outerShdw blurRad="38100" dist="38100" dir="2700000" algn="tl">
                          <a:srgbClr val="000000">
                            <a:alpha val="43137"/>
                          </a:srgbClr>
                        </a:outerShdw>
                      </a:effectLst>
                      <a:latin typeface="Calibri" panose="020F0502020204030204" pitchFamily="34" charset="0"/>
                    </a:endParaRPr>
                  </a:p>
                </p:txBody>
              </p:sp>
              <p:sp>
                <p:nvSpPr>
                  <p:cNvPr id="36884" name="Freeform 133"/>
                  <p:cNvSpPr>
                    <a:spLocks/>
                  </p:cNvSpPr>
                  <p:nvPr/>
                </p:nvSpPr>
                <p:spPr bwMode="auto">
                  <a:xfrm>
                    <a:off x="3647" y="2395"/>
                    <a:ext cx="20" cy="18"/>
                  </a:xfrm>
                  <a:custGeom>
                    <a:avLst/>
                    <a:gdLst>
                      <a:gd name="T0" fmla="*/ 0 w 39"/>
                      <a:gd name="T1" fmla="*/ 0 h 37"/>
                      <a:gd name="T2" fmla="*/ 2 w 39"/>
                      <a:gd name="T3" fmla="*/ 1 h 37"/>
                      <a:gd name="T4" fmla="*/ 1 w 39"/>
                      <a:gd name="T5" fmla="*/ 0 h 37"/>
                      <a:gd name="T6" fmla="*/ 0 w 39"/>
                      <a:gd name="T7" fmla="*/ 0 h 37"/>
                      <a:gd name="T8" fmla="*/ 0 60000 65536"/>
                      <a:gd name="T9" fmla="*/ 0 60000 65536"/>
                      <a:gd name="T10" fmla="*/ 0 60000 65536"/>
                      <a:gd name="T11" fmla="*/ 0 60000 65536"/>
                      <a:gd name="T12" fmla="*/ 0 w 39"/>
                      <a:gd name="T13" fmla="*/ 0 h 37"/>
                      <a:gd name="T14" fmla="*/ 39 w 39"/>
                      <a:gd name="T15" fmla="*/ 37 h 37"/>
                    </a:gdLst>
                    <a:ahLst/>
                    <a:cxnLst>
                      <a:cxn ang="T8">
                        <a:pos x="T0" y="T1"/>
                      </a:cxn>
                      <a:cxn ang="T9">
                        <a:pos x="T2" y="T3"/>
                      </a:cxn>
                      <a:cxn ang="T10">
                        <a:pos x="T4" y="T5"/>
                      </a:cxn>
                      <a:cxn ang="T11">
                        <a:pos x="T6" y="T7"/>
                      </a:cxn>
                    </a:cxnLst>
                    <a:rect l="T12" t="T13" r="T14" b="T15"/>
                    <a:pathLst>
                      <a:path w="39" h="37">
                        <a:moveTo>
                          <a:pt x="0" y="24"/>
                        </a:moveTo>
                        <a:lnTo>
                          <a:pt x="39" y="37"/>
                        </a:lnTo>
                        <a:lnTo>
                          <a:pt x="18" y="0"/>
                        </a:lnTo>
                        <a:lnTo>
                          <a:pt x="0" y="24"/>
                        </a:lnTo>
                        <a:close/>
                      </a:path>
                    </a:pathLst>
                  </a:custGeom>
                  <a:gradFill rotWithShape="0">
                    <a:gsLst>
                      <a:gs pos="0">
                        <a:srgbClr val="00C600"/>
                      </a:gs>
                      <a:gs pos="100000">
                        <a:srgbClr val="006600"/>
                      </a:gs>
                    </a:gsLst>
                    <a:path path="rect">
                      <a:fillToRect l="50000" t="50000" r="50000" b="50000"/>
                    </a:path>
                  </a:gradFill>
                  <a:ln w="7938">
                    <a:solidFill>
                      <a:srgbClr val="000000"/>
                    </a:solidFill>
                    <a:prstDash val="solid"/>
                    <a:round/>
                    <a:headEnd/>
                    <a:tailEnd/>
                  </a:ln>
                </p:spPr>
                <p:txBody>
                  <a:bodyPr/>
                  <a:lstStyle/>
                  <a:p>
                    <a:endParaRPr lang="en-US" dirty="0">
                      <a:effectLst>
                        <a:outerShdw blurRad="38100" dist="38100" dir="2700000" algn="tl">
                          <a:srgbClr val="000000">
                            <a:alpha val="43137"/>
                          </a:srgbClr>
                        </a:outerShdw>
                      </a:effectLst>
                      <a:latin typeface="Calibri" panose="020F0502020204030204" pitchFamily="34" charset="0"/>
                    </a:endParaRPr>
                  </a:p>
                </p:txBody>
              </p:sp>
              <p:sp>
                <p:nvSpPr>
                  <p:cNvPr id="36885" name="Freeform 134"/>
                  <p:cNvSpPr>
                    <a:spLocks/>
                  </p:cNvSpPr>
                  <p:nvPr/>
                </p:nvSpPr>
                <p:spPr bwMode="auto">
                  <a:xfrm>
                    <a:off x="3393" y="2127"/>
                    <a:ext cx="60" cy="28"/>
                  </a:xfrm>
                  <a:custGeom>
                    <a:avLst/>
                    <a:gdLst>
                      <a:gd name="T0" fmla="*/ 0 w 119"/>
                      <a:gd name="T1" fmla="*/ 2 h 55"/>
                      <a:gd name="T2" fmla="*/ 2 w 119"/>
                      <a:gd name="T3" fmla="*/ 2 h 55"/>
                      <a:gd name="T4" fmla="*/ 3 w 119"/>
                      <a:gd name="T5" fmla="*/ 2 h 55"/>
                      <a:gd name="T6" fmla="*/ 3 w 119"/>
                      <a:gd name="T7" fmla="*/ 2 h 55"/>
                      <a:gd name="T8" fmla="*/ 4 w 119"/>
                      <a:gd name="T9" fmla="*/ 2 h 55"/>
                      <a:gd name="T10" fmla="*/ 4 w 119"/>
                      <a:gd name="T11" fmla="*/ 1 h 55"/>
                      <a:gd name="T12" fmla="*/ 3 w 119"/>
                      <a:gd name="T13" fmla="*/ 1 h 55"/>
                      <a:gd name="T14" fmla="*/ 3 w 119"/>
                      <a:gd name="T15" fmla="*/ 0 h 55"/>
                      <a:gd name="T16" fmla="*/ 2 w 119"/>
                      <a:gd name="T17" fmla="*/ 1 h 55"/>
                      <a:gd name="T18" fmla="*/ 0 w 119"/>
                      <a:gd name="T19" fmla="*/ 2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9"/>
                      <a:gd name="T31" fmla="*/ 0 h 55"/>
                      <a:gd name="T32" fmla="*/ 119 w 119"/>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9" h="55">
                        <a:moveTo>
                          <a:pt x="0" y="34"/>
                        </a:moveTo>
                        <a:lnTo>
                          <a:pt x="55" y="38"/>
                        </a:lnTo>
                        <a:lnTo>
                          <a:pt x="72" y="51"/>
                        </a:lnTo>
                        <a:lnTo>
                          <a:pt x="89" y="55"/>
                        </a:lnTo>
                        <a:lnTo>
                          <a:pt x="119" y="42"/>
                        </a:lnTo>
                        <a:lnTo>
                          <a:pt x="102" y="25"/>
                        </a:lnTo>
                        <a:lnTo>
                          <a:pt x="77" y="25"/>
                        </a:lnTo>
                        <a:lnTo>
                          <a:pt x="68" y="0"/>
                        </a:lnTo>
                        <a:lnTo>
                          <a:pt x="48" y="3"/>
                        </a:lnTo>
                        <a:lnTo>
                          <a:pt x="0" y="34"/>
                        </a:lnTo>
                        <a:close/>
                      </a:path>
                    </a:pathLst>
                  </a:custGeom>
                  <a:gradFill rotWithShape="0">
                    <a:gsLst>
                      <a:gs pos="0">
                        <a:srgbClr val="00C600"/>
                      </a:gs>
                      <a:gs pos="100000">
                        <a:srgbClr val="006600"/>
                      </a:gs>
                    </a:gsLst>
                    <a:path path="rect">
                      <a:fillToRect l="50000" t="50000" r="50000" b="50000"/>
                    </a:path>
                  </a:gradFill>
                  <a:ln w="7938">
                    <a:solidFill>
                      <a:srgbClr val="000000"/>
                    </a:solidFill>
                    <a:prstDash val="solid"/>
                    <a:round/>
                    <a:headEnd/>
                    <a:tailEnd/>
                  </a:ln>
                </p:spPr>
                <p:txBody>
                  <a:bodyPr/>
                  <a:lstStyle/>
                  <a:p>
                    <a:endParaRPr lang="en-US" dirty="0">
                      <a:effectLst>
                        <a:outerShdw blurRad="38100" dist="38100" dir="2700000" algn="tl">
                          <a:srgbClr val="000000">
                            <a:alpha val="43137"/>
                          </a:srgbClr>
                        </a:outerShdw>
                      </a:effectLst>
                      <a:latin typeface="Calibri" panose="020F0502020204030204" pitchFamily="34" charset="0"/>
                    </a:endParaRPr>
                  </a:p>
                </p:txBody>
              </p:sp>
            </p:grpSp>
            <p:sp>
              <p:nvSpPr>
                <p:cNvPr id="36879" name="Freeform 135"/>
                <p:cNvSpPr>
                  <a:spLocks/>
                </p:cNvSpPr>
                <p:nvPr/>
              </p:nvSpPr>
              <p:spPr bwMode="auto">
                <a:xfrm>
                  <a:off x="3658" y="2198"/>
                  <a:ext cx="93" cy="65"/>
                </a:xfrm>
                <a:custGeom>
                  <a:avLst/>
                  <a:gdLst>
                    <a:gd name="T0" fmla="*/ 5 w 188"/>
                    <a:gd name="T1" fmla="*/ 2 h 130"/>
                    <a:gd name="T2" fmla="*/ 5 w 188"/>
                    <a:gd name="T3" fmla="*/ 3 h 130"/>
                    <a:gd name="T4" fmla="*/ 5 w 188"/>
                    <a:gd name="T5" fmla="*/ 3 h 130"/>
                    <a:gd name="T6" fmla="*/ 4 w 188"/>
                    <a:gd name="T7" fmla="*/ 4 h 130"/>
                    <a:gd name="T8" fmla="*/ 3 w 188"/>
                    <a:gd name="T9" fmla="*/ 3 h 130"/>
                    <a:gd name="T10" fmla="*/ 3 w 188"/>
                    <a:gd name="T11" fmla="*/ 3 h 130"/>
                    <a:gd name="T12" fmla="*/ 3 w 188"/>
                    <a:gd name="T13" fmla="*/ 2 h 130"/>
                    <a:gd name="T14" fmla="*/ 2 w 188"/>
                    <a:gd name="T15" fmla="*/ 2 h 130"/>
                    <a:gd name="T16" fmla="*/ 1 w 188"/>
                    <a:gd name="T17" fmla="*/ 3 h 130"/>
                    <a:gd name="T18" fmla="*/ 1 w 188"/>
                    <a:gd name="T19" fmla="*/ 2 h 130"/>
                    <a:gd name="T20" fmla="*/ 0 w 188"/>
                    <a:gd name="T21" fmla="*/ 2 h 130"/>
                    <a:gd name="T22" fmla="*/ 0 w 188"/>
                    <a:gd name="T23" fmla="*/ 2 h 130"/>
                    <a:gd name="T24" fmla="*/ 0 w 188"/>
                    <a:gd name="T25" fmla="*/ 1 h 130"/>
                    <a:gd name="T26" fmla="*/ 0 w 188"/>
                    <a:gd name="T27" fmla="*/ 1 h 130"/>
                    <a:gd name="T28" fmla="*/ 0 w 188"/>
                    <a:gd name="T29" fmla="*/ 1 h 130"/>
                    <a:gd name="T30" fmla="*/ 0 w 188"/>
                    <a:gd name="T31" fmla="*/ 1 h 130"/>
                    <a:gd name="T32" fmla="*/ 0 w 188"/>
                    <a:gd name="T33" fmla="*/ 1 h 130"/>
                    <a:gd name="T34" fmla="*/ 0 w 188"/>
                    <a:gd name="T35" fmla="*/ 0 h 130"/>
                    <a:gd name="T36" fmla="*/ 1 w 188"/>
                    <a:gd name="T37" fmla="*/ 1 h 130"/>
                    <a:gd name="T38" fmla="*/ 1 w 188"/>
                    <a:gd name="T39" fmla="*/ 1 h 130"/>
                    <a:gd name="T40" fmla="*/ 1 w 188"/>
                    <a:gd name="T41" fmla="*/ 1 h 130"/>
                    <a:gd name="T42" fmla="*/ 1 w 188"/>
                    <a:gd name="T43" fmla="*/ 1 h 130"/>
                    <a:gd name="T44" fmla="*/ 1 w 188"/>
                    <a:gd name="T45" fmla="*/ 1 h 130"/>
                    <a:gd name="T46" fmla="*/ 2 w 188"/>
                    <a:gd name="T47" fmla="*/ 1 h 130"/>
                    <a:gd name="T48" fmla="*/ 2 w 188"/>
                    <a:gd name="T49" fmla="*/ 1 h 130"/>
                    <a:gd name="T50" fmla="*/ 2 w 188"/>
                    <a:gd name="T51" fmla="*/ 1 h 130"/>
                    <a:gd name="T52" fmla="*/ 3 w 188"/>
                    <a:gd name="T53" fmla="*/ 1 h 130"/>
                    <a:gd name="T54" fmla="*/ 3 w 188"/>
                    <a:gd name="T55" fmla="*/ 1 h 130"/>
                    <a:gd name="T56" fmla="*/ 3 w 188"/>
                    <a:gd name="T57" fmla="*/ 1 h 130"/>
                    <a:gd name="T58" fmla="*/ 3 w 188"/>
                    <a:gd name="T59" fmla="*/ 1 h 130"/>
                    <a:gd name="T60" fmla="*/ 4 w 188"/>
                    <a:gd name="T61" fmla="*/ 1 h 130"/>
                    <a:gd name="T62" fmla="*/ 4 w 188"/>
                    <a:gd name="T63" fmla="*/ 1 h 130"/>
                    <a:gd name="T64" fmla="*/ 5 w 188"/>
                    <a:gd name="T65" fmla="*/ 1 h 130"/>
                    <a:gd name="T66" fmla="*/ 5 w 188"/>
                    <a:gd name="T67" fmla="*/ 2 h 1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8"/>
                    <a:gd name="T103" fmla="*/ 0 h 130"/>
                    <a:gd name="T104" fmla="*/ 188 w 188"/>
                    <a:gd name="T105" fmla="*/ 130 h 1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8" h="130">
                      <a:moveTo>
                        <a:pt x="182" y="80"/>
                      </a:moveTo>
                      <a:lnTo>
                        <a:pt x="188" y="117"/>
                      </a:lnTo>
                      <a:lnTo>
                        <a:pt x="167" y="126"/>
                      </a:lnTo>
                      <a:lnTo>
                        <a:pt x="144" y="130"/>
                      </a:lnTo>
                      <a:lnTo>
                        <a:pt x="124" y="118"/>
                      </a:lnTo>
                      <a:lnTo>
                        <a:pt x="112" y="101"/>
                      </a:lnTo>
                      <a:lnTo>
                        <a:pt x="104" y="91"/>
                      </a:lnTo>
                      <a:lnTo>
                        <a:pt x="77" y="95"/>
                      </a:lnTo>
                      <a:lnTo>
                        <a:pt x="53" y="97"/>
                      </a:lnTo>
                      <a:lnTo>
                        <a:pt x="36" y="91"/>
                      </a:lnTo>
                      <a:lnTo>
                        <a:pt x="27" y="75"/>
                      </a:lnTo>
                      <a:lnTo>
                        <a:pt x="0" y="74"/>
                      </a:lnTo>
                      <a:lnTo>
                        <a:pt x="2" y="58"/>
                      </a:lnTo>
                      <a:lnTo>
                        <a:pt x="6" y="46"/>
                      </a:lnTo>
                      <a:lnTo>
                        <a:pt x="2" y="32"/>
                      </a:lnTo>
                      <a:lnTo>
                        <a:pt x="5" y="21"/>
                      </a:lnTo>
                      <a:lnTo>
                        <a:pt x="9" y="11"/>
                      </a:lnTo>
                      <a:lnTo>
                        <a:pt x="26" y="0"/>
                      </a:lnTo>
                      <a:lnTo>
                        <a:pt x="44" y="4"/>
                      </a:lnTo>
                      <a:lnTo>
                        <a:pt x="44" y="19"/>
                      </a:lnTo>
                      <a:lnTo>
                        <a:pt x="43" y="32"/>
                      </a:lnTo>
                      <a:lnTo>
                        <a:pt x="49" y="38"/>
                      </a:lnTo>
                      <a:lnTo>
                        <a:pt x="61" y="41"/>
                      </a:lnTo>
                      <a:lnTo>
                        <a:pt x="70" y="45"/>
                      </a:lnTo>
                      <a:lnTo>
                        <a:pt x="81" y="40"/>
                      </a:lnTo>
                      <a:lnTo>
                        <a:pt x="89" y="40"/>
                      </a:lnTo>
                      <a:lnTo>
                        <a:pt x="98" y="29"/>
                      </a:lnTo>
                      <a:lnTo>
                        <a:pt x="107" y="33"/>
                      </a:lnTo>
                      <a:lnTo>
                        <a:pt x="116" y="45"/>
                      </a:lnTo>
                      <a:lnTo>
                        <a:pt x="115" y="53"/>
                      </a:lnTo>
                      <a:lnTo>
                        <a:pt x="133" y="53"/>
                      </a:lnTo>
                      <a:lnTo>
                        <a:pt x="152" y="50"/>
                      </a:lnTo>
                      <a:lnTo>
                        <a:pt x="161" y="57"/>
                      </a:lnTo>
                      <a:lnTo>
                        <a:pt x="182" y="80"/>
                      </a:lnTo>
                      <a:close/>
                    </a:path>
                  </a:pathLst>
                </a:custGeom>
                <a:gradFill rotWithShape="0">
                  <a:gsLst>
                    <a:gs pos="0">
                      <a:srgbClr val="00C600"/>
                    </a:gs>
                    <a:gs pos="100000">
                      <a:srgbClr val="006600"/>
                    </a:gs>
                  </a:gsLst>
                  <a:path path="rect">
                    <a:fillToRect l="50000" t="50000" r="50000" b="50000"/>
                  </a:path>
                </a:gradFill>
                <a:ln w="7938">
                  <a:solidFill>
                    <a:srgbClr val="000000"/>
                  </a:solidFill>
                  <a:prstDash val="solid"/>
                  <a:round/>
                  <a:headEnd/>
                  <a:tailEnd/>
                </a:ln>
              </p:spPr>
              <p:txBody>
                <a:bodyPr/>
                <a:lstStyle/>
                <a:p>
                  <a:endParaRPr lang="en-US" dirty="0">
                    <a:effectLst>
                      <a:outerShdw blurRad="38100" dist="38100" dir="2700000" algn="tl">
                        <a:srgbClr val="000000">
                          <a:alpha val="43137"/>
                        </a:srgbClr>
                      </a:outerShdw>
                    </a:effectLst>
                    <a:latin typeface="Calibri" panose="020F0502020204030204" pitchFamily="34" charset="0"/>
                  </a:endParaRPr>
                </a:p>
              </p:txBody>
            </p:sp>
          </p:grpSp>
        </p:grpSp>
      </p:grpSp>
    </p:spTree>
    <p:extLst>
      <p:ext uri="{BB962C8B-B14F-4D97-AF65-F5344CB8AC3E}">
        <p14:creationId xmlns:p14="http://schemas.microsoft.com/office/powerpoint/2010/main" val="21768228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914400" y="228600"/>
            <a:ext cx="7315200" cy="1092627"/>
          </a:xfrm>
        </p:spPr>
        <p:txBody>
          <a:bodyPr/>
          <a:lstStyle/>
          <a:p>
            <a:r>
              <a:rPr lang="en-US" altLang="en-US" sz="6000" b="0" dirty="0">
                <a:solidFill>
                  <a:srgbClr val="66FFFF"/>
                </a:solidFill>
                <a:effectLst>
                  <a:outerShdw blurRad="38100" dist="38100" dir="2700000" algn="tl">
                    <a:srgbClr val="000000">
                      <a:alpha val="43137"/>
                    </a:srgbClr>
                  </a:outerShdw>
                </a:effectLst>
              </a:rPr>
              <a:t>Jerusalem Descending</a:t>
            </a:r>
          </a:p>
        </p:txBody>
      </p:sp>
      <p:grpSp>
        <p:nvGrpSpPr>
          <p:cNvPr id="91139" name="Group 4"/>
          <p:cNvGrpSpPr>
            <a:grpSpLocks/>
          </p:cNvGrpSpPr>
          <p:nvPr/>
        </p:nvGrpSpPr>
        <p:grpSpPr bwMode="auto">
          <a:xfrm>
            <a:off x="712788" y="1828800"/>
            <a:ext cx="4697412" cy="4859337"/>
            <a:chOff x="1923" y="1910"/>
            <a:chExt cx="1808" cy="1819"/>
          </a:xfrm>
        </p:grpSpPr>
        <p:sp>
          <p:nvSpPr>
            <p:cNvPr id="91143" name="Freeform 5"/>
            <p:cNvSpPr>
              <a:spLocks/>
            </p:cNvSpPr>
            <p:nvPr/>
          </p:nvSpPr>
          <p:spPr bwMode="auto">
            <a:xfrm>
              <a:off x="1923" y="1910"/>
              <a:ext cx="1808" cy="1819"/>
            </a:xfrm>
            <a:custGeom>
              <a:avLst/>
              <a:gdLst>
                <a:gd name="T0" fmla="*/ 62 w 3616"/>
                <a:gd name="T1" fmla="*/ 114 h 3638"/>
                <a:gd name="T2" fmla="*/ 71 w 3616"/>
                <a:gd name="T3" fmla="*/ 112 h 3638"/>
                <a:gd name="T4" fmla="*/ 79 w 3616"/>
                <a:gd name="T5" fmla="*/ 110 h 3638"/>
                <a:gd name="T6" fmla="*/ 86 w 3616"/>
                <a:gd name="T7" fmla="*/ 106 h 3638"/>
                <a:gd name="T8" fmla="*/ 93 w 3616"/>
                <a:gd name="T9" fmla="*/ 101 h 3638"/>
                <a:gd name="T10" fmla="*/ 99 w 3616"/>
                <a:gd name="T11" fmla="*/ 96 h 3638"/>
                <a:gd name="T12" fmla="*/ 104 w 3616"/>
                <a:gd name="T13" fmla="*/ 89 h 3638"/>
                <a:gd name="T14" fmla="*/ 108 w 3616"/>
                <a:gd name="T15" fmla="*/ 82 h 3638"/>
                <a:gd name="T16" fmla="*/ 111 w 3616"/>
                <a:gd name="T17" fmla="*/ 74 h 3638"/>
                <a:gd name="T18" fmla="*/ 113 w 3616"/>
                <a:gd name="T19" fmla="*/ 66 h 3638"/>
                <a:gd name="T20" fmla="*/ 113 w 3616"/>
                <a:gd name="T21" fmla="*/ 57 h 3638"/>
                <a:gd name="T22" fmla="*/ 113 w 3616"/>
                <a:gd name="T23" fmla="*/ 49 h 3638"/>
                <a:gd name="T24" fmla="*/ 111 w 3616"/>
                <a:gd name="T25" fmla="*/ 40 h 3638"/>
                <a:gd name="T26" fmla="*/ 108 w 3616"/>
                <a:gd name="T27" fmla="*/ 33 h 3638"/>
                <a:gd name="T28" fmla="*/ 104 w 3616"/>
                <a:gd name="T29" fmla="*/ 26 h 3638"/>
                <a:gd name="T30" fmla="*/ 99 w 3616"/>
                <a:gd name="T31" fmla="*/ 19 h 3638"/>
                <a:gd name="T32" fmla="*/ 93 w 3616"/>
                <a:gd name="T33" fmla="*/ 13 h 3638"/>
                <a:gd name="T34" fmla="*/ 86 w 3616"/>
                <a:gd name="T35" fmla="*/ 9 h 3638"/>
                <a:gd name="T36" fmla="*/ 79 w 3616"/>
                <a:gd name="T37" fmla="*/ 5 h 3638"/>
                <a:gd name="T38" fmla="*/ 71 w 3616"/>
                <a:gd name="T39" fmla="*/ 2 h 3638"/>
                <a:gd name="T40" fmla="*/ 62 w 3616"/>
                <a:gd name="T41" fmla="*/ 1 h 3638"/>
                <a:gd name="T42" fmla="*/ 54 w 3616"/>
                <a:gd name="T43" fmla="*/ 1 h 3638"/>
                <a:gd name="T44" fmla="*/ 46 w 3616"/>
                <a:gd name="T45" fmla="*/ 2 h 3638"/>
                <a:gd name="T46" fmla="*/ 38 w 3616"/>
                <a:gd name="T47" fmla="*/ 4 h 3638"/>
                <a:gd name="T48" fmla="*/ 29 w 3616"/>
                <a:gd name="T49" fmla="*/ 7 h 3638"/>
                <a:gd name="T50" fmla="*/ 23 w 3616"/>
                <a:gd name="T51" fmla="*/ 12 h 3638"/>
                <a:gd name="T52" fmla="*/ 17 w 3616"/>
                <a:gd name="T53" fmla="*/ 17 h 3638"/>
                <a:gd name="T54" fmla="*/ 12 w 3616"/>
                <a:gd name="T55" fmla="*/ 23 h 3638"/>
                <a:gd name="T56" fmla="*/ 7 w 3616"/>
                <a:gd name="T57" fmla="*/ 29 h 3638"/>
                <a:gd name="T58" fmla="*/ 4 w 3616"/>
                <a:gd name="T59" fmla="*/ 38 h 3638"/>
                <a:gd name="T60" fmla="*/ 2 w 3616"/>
                <a:gd name="T61" fmla="*/ 46 h 3638"/>
                <a:gd name="T62" fmla="*/ 1 w 3616"/>
                <a:gd name="T63" fmla="*/ 54 h 3638"/>
                <a:gd name="T64" fmla="*/ 1 w 3616"/>
                <a:gd name="T65" fmla="*/ 62 h 3638"/>
                <a:gd name="T66" fmla="*/ 2 w 3616"/>
                <a:gd name="T67" fmla="*/ 72 h 3638"/>
                <a:gd name="T68" fmla="*/ 5 w 3616"/>
                <a:gd name="T69" fmla="*/ 79 h 3638"/>
                <a:gd name="T70" fmla="*/ 9 w 3616"/>
                <a:gd name="T71" fmla="*/ 87 h 3638"/>
                <a:gd name="T72" fmla="*/ 13 w 3616"/>
                <a:gd name="T73" fmla="*/ 93 h 3638"/>
                <a:gd name="T74" fmla="*/ 19 w 3616"/>
                <a:gd name="T75" fmla="*/ 99 h 3638"/>
                <a:gd name="T76" fmla="*/ 25 w 3616"/>
                <a:gd name="T77" fmla="*/ 104 h 3638"/>
                <a:gd name="T78" fmla="*/ 32 w 3616"/>
                <a:gd name="T79" fmla="*/ 109 h 3638"/>
                <a:gd name="T80" fmla="*/ 40 w 3616"/>
                <a:gd name="T81" fmla="*/ 112 h 3638"/>
                <a:gd name="T82" fmla="*/ 48 w 3616"/>
                <a:gd name="T83" fmla="*/ 114 h 3638"/>
                <a:gd name="T84" fmla="*/ 57 w 3616"/>
                <a:gd name="T85" fmla="*/ 114 h 36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16"/>
                <a:gd name="T130" fmla="*/ 0 h 3638"/>
                <a:gd name="T131" fmla="*/ 3616 w 3616"/>
                <a:gd name="T132" fmla="*/ 3638 h 36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16" h="3638">
                  <a:moveTo>
                    <a:pt x="1809" y="3638"/>
                  </a:moveTo>
                  <a:lnTo>
                    <a:pt x="1902" y="3636"/>
                  </a:lnTo>
                  <a:lnTo>
                    <a:pt x="1992" y="3629"/>
                  </a:lnTo>
                  <a:lnTo>
                    <a:pt x="2083" y="3617"/>
                  </a:lnTo>
                  <a:lnTo>
                    <a:pt x="2172" y="3601"/>
                  </a:lnTo>
                  <a:lnTo>
                    <a:pt x="2260" y="3580"/>
                  </a:lnTo>
                  <a:lnTo>
                    <a:pt x="2345" y="3556"/>
                  </a:lnTo>
                  <a:lnTo>
                    <a:pt x="2429" y="3527"/>
                  </a:lnTo>
                  <a:lnTo>
                    <a:pt x="2512" y="3495"/>
                  </a:lnTo>
                  <a:lnTo>
                    <a:pt x="2592" y="3458"/>
                  </a:lnTo>
                  <a:lnTo>
                    <a:pt x="2670" y="3418"/>
                  </a:lnTo>
                  <a:lnTo>
                    <a:pt x="2745" y="3374"/>
                  </a:lnTo>
                  <a:lnTo>
                    <a:pt x="2819" y="3327"/>
                  </a:lnTo>
                  <a:lnTo>
                    <a:pt x="2890" y="3276"/>
                  </a:lnTo>
                  <a:lnTo>
                    <a:pt x="2958" y="3222"/>
                  </a:lnTo>
                  <a:lnTo>
                    <a:pt x="3024" y="3166"/>
                  </a:lnTo>
                  <a:lnTo>
                    <a:pt x="3086" y="3105"/>
                  </a:lnTo>
                  <a:lnTo>
                    <a:pt x="3146" y="3042"/>
                  </a:lnTo>
                  <a:lnTo>
                    <a:pt x="3203" y="2976"/>
                  </a:lnTo>
                  <a:lnTo>
                    <a:pt x="3256" y="2908"/>
                  </a:lnTo>
                  <a:lnTo>
                    <a:pt x="3307" y="2836"/>
                  </a:lnTo>
                  <a:lnTo>
                    <a:pt x="3354" y="2762"/>
                  </a:lnTo>
                  <a:lnTo>
                    <a:pt x="3398" y="2686"/>
                  </a:lnTo>
                  <a:lnTo>
                    <a:pt x="3437" y="2608"/>
                  </a:lnTo>
                  <a:lnTo>
                    <a:pt x="3474" y="2527"/>
                  </a:lnTo>
                  <a:lnTo>
                    <a:pt x="3507" y="2445"/>
                  </a:lnTo>
                  <a:lnTo>
                    <a:pt x="3534" y="2360"/>
                  </a:lnTo>
                  <a:lnTo>
                    <a:pt x="3560" y="2274"/>
                  </a:lnTo>
                  <a:lnTo>
                    <a:pt x="3579" y="2185"/>
                  </a:lnTo>
                  <a:lnTo>
                    <a:pt x="3595" y="2095"/>
                  </a:lnTo>
                  <a:lnTo>
                    <a:pt x="3607" y="2004"/>
                  </a:lnTo>
                  <a:lnTo>
                    <a:pt x="3614" y="1912"/>
                  </a:lnTo>
                  <a:lnTo>
                    <a:pt x="3616" y="1820"/>
                  </a:lnTo>
                  <a:lnTo>
                    <a:pt x="3614" y="1727"/>
                  </a:lnTo>
                  <a:lnTo>
                    <a:pt x="3607" y="1635"/>
                  </a:lnTo>
                  <a:lnTo>
                    <a:pt x="3595" y="1544"/>
                  </a:lnTo>
                  <a:lnTo>
                    <a:pt x="3579" y="1454"/>
                  </a:lnTo>
                  <a:lnTo>
                    <a:pt x="3560" y="1365"/>
                  </a:lnTo>
                  <a:lnTo>
                    <a:pt x="3534" y="1279"/>
                  </a:lnTo>
                  <a:lnTo>
                    <a:pt x="3507" y="1195"/>
                  </a:lnTo>
                  <a:lnTo>
                    <a:pt x="3474" y="1112"/>
                  </a:lnTo>
                  <a:lnTo>
                    <a:pt x="3437" y="1031"/>
                  </a:lnTo>
                  <a:lnTo>
                    <a:pt x="3398" y="953"/>
                  </a:lnTo>
                  <a:lnTo>
                    <a:pt x="3354" y="877"/>
                  </a:lnTo>
                  <a:lnTo>
                    <a:pt x="3307" y="803"/>
                  </a:lnTo>
                  <a:lnTo>
                    <a:pt x="3256" y="732"/>
                  </a:lnTo>
                  <a:lnTo>
                    <a:pt x="3203" y="662"/>
                  </a:lnTo>
                  <a:lnTo>
                    <a:pt x="3146" y="597"/>
                  </a:lnTo>
                  <a:lnTo>
                    <a:pt x="3086" y="533"/>
                  </a:lnTo>
                  <a:lnTo>
                    <a:pt x="3024" y="473"/>
                  </a:lnTo>
                  <a:lnTo>
                    <a:pt x="2958" y="416"/>
                  </a:lnTo>
                  <a:lnTo>
                    <a:pt x="2890" y="362"/>
                  </a:lnTo>
                  <a:lnTo>
                    <a:pt x="2819" y="311"/>
                  </a:lnTo>
                  <a:lnTo>
                    <a:pt x="2745" y="264"/>
                  </a:lnTo>
                  <a:lnTo>
                    <a:pt x="2670" y="220"/>
                  </a:lnTo>
                  <a:lnTo>
                    <a:pt x="2592" y="180"/>
                  </a:lnTo>
                  <a:lnTo>
                    <a:pt x="2512" y="143"/>
                  </a:lnTo>
                  <a:lnTo>
                    <a:pt x="2429" y="111"/>
                  </a:lnTo>
                  <a:lnTo>
                    <a:pt x="2345" y="82"/>
                  </a:lnTo>
                  <a:lnTo>
                    <a:pt x="2260" y="58"/>
                  </a:lnTo>
                  <a:lnTo>
                    <a:pt x="2172" y="37"/>
                  </a:lnTo>
                  <a:lnTo>
                    <a:pt x="2083" y="21"/>
                  </a:lnTo>
                  <a:lnTo>
                    <a:pt x="1992" y="9"/>
                  </a:lnTo>
                  <a:lnTo>
                    <a:pt x="1902" y="2"/>
                  </a:lnTo>
                  <a:lnTo>
                    <a:pt x="1809" y="0"/>
                  </a:lnTo>
                  <a:lnTo>
                    <a:pt x="1716" y="2"/>
                  </a:lnTo>
                  <a:lnTo>
                    <a:pt x="1624" y="9"/>
                  </a:lnTo>
                  <a:lnTo>
                    <a:pt x="1534" y="21"/>
                  </a:lnTo>
                  <a:lnTo>
                    <a:pt x="1445" y="37"/>
                  </a:lnTo>
                  <a:lnTo>
                    <a:pt x="1357" y="58"/>
                  </a:lnTo>
                  <a:lnTo>
                    <a:pt x="1271" y="82"/>
                  </a:lnTo>
                  <a:lnTo>
                    <a:pt x="1187" y="111"/>
                  </a:lnTo>
                  <a:lnTo>
                    <a:pt x="1105" y="143"/>
                  </a:lnTo>
                  <a:lnTo>
                    <a:pt x="1024" y="180"/>
                  </a:lnTo>
                  <a:lnTo>
                    <a:pt x="947" y="220"/>
                  </a:lnTo>
                  <a:lnTo>
                    <a:pt x="871" y="264"/>
                  </a:lnTo>
                  <a:lnTo>
                    <a:pt x="797" y="311"/>
                  </a:lnTo>
                  <a:lnTo>
                    <a:pt x="727" y="362"/>
                  </a:lnTo>
                  <a:lnTo>
                    <a:pt x="658" y="416"/>
                  </a:lnTo>
                  <a:lnTo>
                    <a:pt x="592" y="473"/>
                  </a:lnTo>
                  <a:lnTo>
                    <a:pt x="530" y="533"/>
                  </a:lnTo>
                  <a:lnTo>
                    <a:pt x="470" y="597"/>
                  </a:lnTo>
                  <a:lnTo>
                    <a:pt x="414" y="662"/>
                  </a:lnTo>
                  <a:lnTo>
                    <a:pt x="360" y="732"/>
                  </a:lnTo>
                  <a:lnTo>
                    <a:pt x="309" y="803"/>
                  </a:lnTo>
                  <a:lnTo>
                    <a:pt x="262" y="877"/>
                  </a:lnTo>
                  <a:lnTo>
                    <a:pt x="219" y="953"/>
                  </a:lnTo>
                  <a:lnTo>
                    <a:pt x="179" y="1031"/>
                  </a:lnTo>
                  <a:lnTo>
                    <a:pt x="142" y="1112"/>
                  </a:lnTo>
                  <a:lnTo>
                    <a:pt x="109" y="1195"/>
                  </a:lnTo>
                  <a:lnTo>
                    <a:pt x="82" y="1279"/>
                  </a:lnTo>
                  <a:lnTo>
                    <a:pt x="56" y="1365"/>
                  </a:lnTo>
                  <a:lnTo>
                    <a:pt x="37" y="1454"/>
                  </a:lnTo>
                  <a:lnTo>
                    <a:pt x="21" y="1544"/>
                  </a:lnTo>
                  <a:lnTo>
                    <a:pt x="9" y="1635"/>
                  </a:lnTo>
                  <a:lnTo>
                    <a:pt x="2" y="1727"/>
                  </a:lnTo>
                  <a:lnTo>
                    <a:pt x="0" y="1820"/>
                  </a:lnTo>
                  <a:lnTo>
                    <a:pt x="2" y="1912"/>
                  </a:lnTo>
                  <a:lnTo>
                    <a:pt x="9" y="2004"/>
                  </a:lnTo>
                  <a:lnTo>
                    <a:pt x="21" y="2095"/>
                  </a:lnTo>
                  <a:lnTo>
                    <a:pt x="37" y="2185"/>
                  </a:lnTo>
                  <a:lnTo>
                    <a:pt x="56" y="2274"/>
                  </a:lnTo>
                  <a:lnTo>
                    <a:pt x="82" y="2360"/>
                  </a:lnTo>
                  <a:lnTo>
                    <a:pt x="109" y="2445"/>
                  </a:lnTo>
                  <a:lnTo>
                    <a:pt x="142" y="2527"/>
                  </a:lnTo>
                  <a:lnTo>
                    <a:pt x="179" y="2608"/>
                  </a:lnTo>
                  <a:lnTo>
                    <a:pt x="219" y="2686"/>
                  </a:lnTo>
                  <a:lnTo>
                    <a:pt x="262" y="2762"/>
                  </a:lnTo>
                  <a:lnTo>
                    <a:pt x="309" y="2836"/>
                  </a:lnTo>
                  <a:lnTo>
                    <a:pt x="360" y="2908"/>
                  </a:lnTo>
                  <a:lnTo>
                    <a:pt x="414" y="2976"/>
                  </a:lnTo>
                  <a:lnTo>
                    <a:pt x="470" y="3042"/>
                  </a:lnTo>
                  <a:lnTo>
                    <a:pt x="530" y="3105"/>
                  </a:lnTo>
                  <a:lnTo>
                    <a:pt x="592" y="3166"/>
                  </a:lnTo>
                  <a:lnTo>
                    <a:pt x="658" y="3222"/>
                  </a:lnTo>
                  <a:lnTo>
                    <a:pt x="727" y="3276"/>
                  </a:lnTo>
                  <a:lnTo>
                    <a:pt x="797" y="3327"/>
                  </a:lnTo>
                  <a:lnTo>
                    <a:pt x="871" y="3374"/>
                  </a:lnTo>
                  <a:lnTo>
                    <a:pt x="947" y="3418"/>
                  </a:lnTo>
                  <a:lnTo>
                    <a:pt x="1024" y="3458"/>
                  </a:lnTo>
                  <a:lnTo>
                    <a:pt x="1105" y="3495"/>
                  </a:lnTo>
                  <a:lnTo>
                    <a:pt x="1187" y="3527"/>
                  </a:lnTo>
                  <a:lnTo>
                    <a:pt x="1271" y="3556"/>
                  </a:lnTo>
                  <a:lnTo>
                    <a:pt x="1357" y="3580"/>
                  </a:lnTo>
                  <a:lnTo>
                    <a:pt x="1445" y="3601"/>
                  </a:lnTo>
                  <a:lnTo>
                    <a:pt x="1534" y="3617"/>
                  </a:lnTo>
                  <a:lnTo>
                    <a:pt x="1624" y="3629"/>
                  </a:lnTo>
                  <a:lnTo>
                    <a:pt x="1716" y="3636"/>
                  </a:lnTo>
                  <a:lnTo>
                    <a:pt x="1809" y="3638"/>
                  </a:lnTo>
                  <a:close/>
                </a:path>
              </a:pathLst>
            </a:custGeom>
            <a:gradFill rotWithShape="0">
              <a:gsLst>
                <a:gs pos="0">
                  <a:srgbClr val="33CCFF"/>
                </a:gs>
                <a:gs pos="100000">
                  <a:srgbClr val="3333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144" name="Freeform 6"/>
            <p:cNvSpPr>
              <a:spLocks/>
            </p:cNvSpPr>
            <p:nvPr/>
          </p:nvSpPr>
          <p:spPr bwMode="auto">
            <a:xfrm>
              <a:off x="2143" y="2008"/>
              <a:ext cx="693" cy="219"/>
            </a:xfrm>
            <a:custGeom>
              <a:avLst/>
              <a:gdLst>
                <a:gd name="T0" fmla="*/ 43 w 1386"/>
                <a:gd name="T1" fmla="*/ 1 h 437"/>
                <a:gd name="T2" fmla="*/ 42 w 1386"/>
                <a:gd name="T3" fmla="*/ 1 h 437"/>
                <a:gd name="T4" fmla="*/ 40 w 1386"/>
                <a:gd name="T5" fmla="*/ 1 h 437"/>
                <a:gd name="T6" fmla="*/ 38 w 1386"/>
                <a:gd name="T7" fmla="*/ 1 h 437"/>
                <a:gd name="T8" fmla="*/ 36 w 1386"/>
                <a:gd name="T9" fmla="*/ 1 h 437"/>
                <a:gd name="T10" fmla="*/ 35 w 1386"/>
                <a:gd name="T11" fmla="*/ 0 h 437"/>
                <a:gd name="T12" fmla="*/ 33 w 1386"/>
                <a:gd name="T13" fmla="*/ 0 h 437"/>
                <a:gd name="T14" fmla="*/ 30 w 1386"/>
                <a:gd name="T15" fmla="*/ 1 h 437"/>
                <a:gd name="T16" fmla="*/ 29 w 1386"/>
                <a:gd name="T17" fmla="*/ 1 h 437"/>
                <a:gd name="T18" fmla="*/ 27 w 1386"/>
                <a:gd name="T19" fmla="*/ 1 h 437"/>
                <a:gd name="T20" fmla="*/ 25 w 1386"/>
                <a:gd name="T21" fmla="*/ 1 h 437"/>
                <a:gd name="T22" fmla="*/ 24 w 1386"/>
                <a:gd name="T23" fmla="*/ 1 h 437"/>
                <a:gd name="T24" fmla="*/ 22 w 1386"/>
                <a:gd name="T25" fmla="*/ 1 h 437"/>
                <a:gd name="T26" fmla="*/ 22 w 1386"/>
                <a:gd name="T27" fmla="*/ 2 h 437"/>
                <a:gd name="T28" fmla="*/ 20 w 1386"/>
                <a:gd name="T29" fmla="*/ 2 h 437"/>
                <a:gd name="T30" fmla="*/ 19 w 1386"/>
                <a:gd name="T31" fmla="*/ 3 h 437"/>
                <a:gd name="T32" fmla="*/ 18 w 1386"/>
                <a:gd name="T33" fmla="*/ 3 h 437"/>
                <a:gd name="T34" fmla="*/ 15 w 1386"/>
                <a:gd name="T35" fmla="*/ 4 h 437"/>
                <a:gd name="T36" fmla="*/ 14 w 1386"/>
                <a:gd name="T37" fmla="*/ 4 h 437"/>
                <a:gd name="T38" fmla="*/ 13 w 1386"/>
                <a:gd name="T39" fmla="*/ 5 h 437"/>
                <a:gd name="T40" fmla="*/ 12 w 1386"/>
                <a:gd name="T41" fmla="*/ 5 h 437"/>
                <a:gd name="T42" fmla="*/ 11 w 1386"/>
                <a:gd name="T43" fmla="*/ 6 h 437"/>
                <a:gd name="T44" fmla="*/ 10 w 1386"/>
                <a:gd name="T45" fmla="*/ 6 h 437"/>
                <a:gd name="T46" fmla="*/ 9 w 1386"/>
                <a:gd name="T47" fmla="*/ 7 h 437"/>
                <a:gd name="T48" fmla="*/ 7 w 1386"/>
                <a:gd name="T49" fmla="*/ 8 h 437"/>
                <a:gd name="T50" fmla="*/ 6 w 1386"/>
                <a:gd name="T51" fmla="*/ 9 h 437"/>
                <a:gd name="T52" fmla="*/ 5 w 1386"/>
                <a:gd name="T53" fmla="*/ 9 h 437"/>
                <a:gd name="T54" fmla="*/ 5 w 1386"/>
                <a:gd name="T55" fmla="*/ 10 h 437"/>
                <a:gd name="T56" fmla="*/ 3 w 1386"/>
                <a:gd name="T57" fmla="*/ 11 h 437"/>
                <a:gd name="T58" fmla="*/ 3 w 1386"/>
                <a:gd name="T59" fmla="*/ 12 h 437"/>
                <a:gd name="T60" fmla="*/ 1 w 1386"/>
                <a:gd name="T61" fmla="*/ 12 h 437"/>
                <a:gd name="T62" fmla="*/ 1 w 1386"/>
                <a:gd name="T63" fmla="*/ 13 h 437"/>
                <a:gd name="T64" fmla="*/ 0 w 1386"/>
                <a:gd name="T65" fmla="*/ 14 h 4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6"/>
                <a:gd name="T100" fmla="*/ 0 h 437"/>
                <a:gd name="T101" fmla="*/ 1386 w 1386"/>
                <a:gd name="T102" fmla="*/ 437 h 4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6" h="437">
                  <a:moveTo>
                    <a:pt x="1386" y="26"/>
                  </a:moveTo>
                  <a:lnTo>
                    <a:pt x="1325" y="17"/>
                  </a:lnTo>
                  <a:lnTo>
                    <a:pt x="1264" y="10"/>
                  </a:lnTo>
                  <a:lnTo>
                    <a:pt x="1205" y="5"/>
                  </a:lnTo>
                  <a:lnTo>
                    <a:pt x="1148" y="1"/>
                  </a:lnTo>
                  <a:lnTo>
                    <a:pt x="1091" y="0"/>
                  </a:lnTo>
                  <a:lnTo>
                    <a:pt x="1036" y="0"/>
                  </a:lnTo>
                  <a:lnTo>
                    <a:pt x="982" y="1"/>
                  </a:lnTo>
                  <a:lnTo>
                    <a:pt x="929" y="5"/>
                  </a:lnTo>
                  <a:lnTo>
                    <a:pt x="878" y="9"/>
                  </a:lnTo>
                  <a:lnTo>
                    <a:pt x="827" y="16"/>
                  </a:lnTo>
                  <a:lnTo>
                    <a:pt x="778" y="23"/>
                  </a:lnTo>
                  <a:lnTo>
                    <a:pt x="731" y="32"/>
                  </a:lnTo>
                  <a:lnTo>
                    <a:pt x="683" y="44"/>
                  </a:lnTo>
                  <a:lnTo>
                    <a:pt x="638" y="55"/>
                  </a:lnTo>
                  <a:lnTo>
                    <a:pt x="593" y="68"/>
                  </a:lnTo>
                  <a:lnTo>
                    <a:pt x="550" y="83"/>
                  </a:lnTo>
                  <a:lnTo>
                    <a:pt x="508" y="99"/>
                  </a:lnTo>
                  <a:lnTo>
                    <a:pt x="467" y="115"/>
                  </a:lnTo>
                  <a:lnTo>
                    <a:pt x="426" y="132"/>
                  </a:lnTo>
                  <a:lnTo>
                    <a:pt x="387" y="152"/>
                  </a:lnTo>
                  <a:lnTo>
                    <a:pt x="350" y="172"/>
                  </a:lnTo>
                  <a:lnTo>
                    <a:pt x="313" y="192"/>
                  </a:lnTo>
                  <a:lnTo>
                    <a:pt x="277" y="213"/>
                  </a:lnTo>
                  <a:lnTo>
                    <a:pt x="242" y="236"/>
                  </a:lnTo>
                  <a:lnTo>
                    <a:pt x="209" y="259"/>
                  </a:lnTo>
                  <a:lnTo>
                    <a:pt x="176" y="282"/>
                  </a:lnTo>
                  <a:lnTo>
                    <a:pt x="144" y="306"/>
                  </a:lnTo>
                  <a:lnTo>
                    <a:pt x="113" y="332"/>
                  </a:lnTo>
                  <a:lnTo>
                    <a:pt x="84" y="357"/>
                  </a:lnTo>
                  <a:lnTo>
                    <a:pt x="55" y="384"/>
                  </a:lnTo>
                  <a:lnTo>
                    <a:pt x="27" y="410"/>
                  </a:lnTo>
                  <a:lnTo>
                    <a:pt x="0" y="43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145" name="Freeform 7"/>
            <p:cNvSpPr>
              <a:spLocks/>
            </p:cNvSpPr>
            <p:nvPr/>
          </p:nvSpPr>
          <p:spPr bwMode="auto">
            <a:xfrm>
              <a:off x="2143" y="2008"/>
              <a:ext cx="693" cy="219"/>
            </a:xfrm>
            <a:custGeom>
              <a:avLst/>
              <a:gdLst>
                <a:gd name="T0" fmla="*/ 43 w 1386"/>
                <a:gd name="T1" fmla="*/ 1 h 437"/>
                <a:gd name="T2" fmla="*/ 42 w 1386"/>
                <a:gd name="T3" fmla="*/ 1 h 437"/>
                <a:gd name="T4" fmla="*/ 40 w 1386"/>
                <a:gd name="T5" fmla="*/ 1 h 437"/>
                <a:gd name="T6" fmla="*/ 38 w 1386"/>
                <a:gd name="T7" fmla="*/ 1 h 437"/>
                <a:gd name="T8" fmla="*/ 36 w 1386"/>
                <a:gd name="T9" fmla="*/ 1 h 437"/>
                <a:gd name="T10" fmla="*/ 35 w 1386"/>
                <a:gd name="T11" fmla="*/ 0 h 437"/>
                <a:gd name="T12" fmla="*/ 33 w 1386"/>
                <a:gd name="T13" fmla="*/ 0 h 437"/>
                <a:gd name="T14" fmla="*/ 30 w 1386"/>
                <a:gd name="T15" fmla="*/ 1 h 437"/>
                <a:gd name="T16" fmla="*/ 29 w 1386"/>
                <a:gd name="T17" fmla="*/ 1 h 437"/>
                <a:gd name="T18" fmla="*/ 27 w 1386"/>
                <a:gd name="T19" fmla="*/ 1 h 437"/>
                <a:gd name="T20" fmla="*/ 25 w 1386"/>
                <a:gd name="T21" fmla="*/ 1 h 437"/>
                <a:gd name="T22" fmla="*/ 24 w 1386"/>
                <a:gd name="T23" fmla="*/ 1 h 437"/>
                <a:gd name="T24" fmla="*/ 22 w 1386"/>
                <a:gd name="T25" fmla="*/ 1 h 437"/>
                <a:gd name="T26" fmla="*/ 22 w 1386"/>
                <a:gd name="T27" fmla="*/ 2 h 437"/>
                <a:gd name="T28" fmla="*/ 20 w 1386"/>
                <a:gd name="T29" fmla="*/ 2 h 437"/>
                <a:gd name="T30" fmla="*/ 19 w 1386"/>
                <a:gd name="T31" fmla="*/ 3 h 437"/>
                <a:gd name="T32" fmla="*/ 18 w 1386"/>
                <a:gd name="T33" fmla="*/ 3 h 437"/>
                <a:gd name="T34" fmla="*/ 15 w 1386"/>
                <a:gd name="T35" fmla="*/ 4 h 437"/>
                <a:gd name="T36" fmla="*/ 14 w 1386"/>
                <a:gd name="T37" fmla="*/ 4 h 437"/>
                <a:gd name="T38" fmla="*/ 13 w 1386"/>
                <a:gd name="T39" fmla="*/ 5 h 437"/>
                <a:gd name="T40" fmla="*/ 12 w 1386"/>
                <a:gd name="T41" fmla="*/ 5 h 437"/>
                <a:gd name="T42" fmla="*/ 11 w 1386"/>
                <a:gd name="T43" fmla="*/ 6 h 437"/>
                <a:gd name="T44" fmla="*/ 10 w 1386"/>
                <a:gd name="T45" fmla="*/ 6 h 437"/>
                <a:gd name="T46" fmla="*/ 9 w 1386"/>
                <a:gd name="T47" fmla="*/ 7 h 437"/>
                <a:gd name="T48" fmla="*/ 7 w 1386"/>
                <a:gd name="T49" fmla="*/ 8 h 437"/>
                <a:gd name="T50" fmla="*/ 6 w 1386"/>
                <a:gd name="T51" fmla="*/ 9 h 437"/>
                <a:gd name="T52" fmla="*/ 5 w 1386"/>
                <a:gd name="T53" fmla="*/ 9 h 437"/>
                <a:gd name="T54" fmla="*/ 5 w 1386"/>
                <a:gd name="T55" fmla="*/ 10 h 437"/>
                <a:gd name="T56" fmla="*/ 3 w 1386"/>
                <a:gd name="T57" fmla="*/ 11 h 437"/>
                <a:gd name="T58" fmla="*/ 3 w 1386"/>
                <a:gd name="T59" fmla="*/ 12 h 437"/>
                <a:gd name="T60" fmla="*/ 1 w 1386"/>
                <a:gd name="T61" fmla="*/ 12 h 437"/>
                <a:gd name="T62" fmla="*/ 1 w 1386"/>
                <a:gd name="T63" fmla="*/ 13 h 437"/>
                <a:gd name="T64" fmla="*/ 0 w 1386"/>
                <a:gd name="T65" fmla="*/ 14 h 4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6"/>
                <a:gd name="T100" fmla="*/ 0 h 437"/>
                <a:gd name="T101" fmla="*/ 1386 w 1386"/>
                <a:gd name="T102" fmla="*/ 437 h 4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6" h="437">
                  <a:moveTo>
                    <a:pt x="1386" y="26"/>
                  </a:moveTo>
                  <a:lnTo>
                    <a:pt x="1325" y="17"/>
                  </a:lnTo>
                  <a:lnTo>
                    <a:pt x="1264" y="10"/>
                  </a:lnTo>
                  <a:lnTo>
                    <a:pt x="1205" y="5"/>
                  </a:lnTo>
                  <a:lnTo>
                    <a:pt x="1148" y="1"/>
                  </a:lnTo>
                  <a:lnTo>
                    <a:pt x="1091" y="0"/>
                  </a:lnTo>
                  <a:lnTo>
                    <a:pt x="1036" y="0"/>
                  </a:lnTo>
                  <a:lnTo>
                    <a:pt x="982" y="1"/>
                  </a:lnTo>
                  <a:lnTo>
                    <a:pt x="929" y="5"/>
                  </a:lnTo>
                  <a:lnTo>
                    <a:pt x="878" y="9"/>
                  </a:lnTo>
                  <a:lnTo>
                    <a:pt x="827" y="16"/>
                  </a:lnTo>
                  <a:lnTo>
                    <a:pt x="778" y="23"/>
                  </a:lnTo>
                  <a:lnTo>
                    <a:pt x="731" y="32"/>
                  </a:lnTo>
                  <a:lnTo>
                    <a:pt x="683" y="44"/>
                  </a:lnTo>
                  <a:lnTo>
                    <a:pt x="638" y="55"/>
                  </a:lnTo>
                  <a:lnTo>
                    <a:pt x="593" y="68"/>
                  </a:lnTo>
                  <a:lnTo>
                    <a:pt x="550" y="83"/>
                  </a:lnTo>
                  <a:lnTo>
                    <a:pt x="508" y="99"/>
                  </a:lnTo>
                  <a:lnTo>
                    <a:pt x="467" y="115"/>
                  </a:lnTo>
                  <a:lnTo>
                    <a:pt x="426" y="132"/>
                  </a:lnTo>
                  <a:lnTo>
                    <a:pt x="387" y="152"/>
                  </a:lnTo>
                  <a:lnTo>
                    <a:pt x="350" y="172"/>
                  </a:lnTo>
                  <a:lnTo>
                    <a:pt x="313" y="192"/>
                  </a:lnTo>
                  <a:lnTo>
                    <a:pt x="277" y="213"/>
                  </a:lnTo>
                  <a:lnTo>
                    <a:pt x="242" y="236"/>
                  </a:lnTo>
                  <a:lnTo>
                    <a:pt x="209" y="259"/>
                  </a:lnTo>
                  <a:lnTo>
                    <a:pt x="176" y="282"/>
                  </a:lnTo>
                  <a:lnTo>
                    <a:pt x="144" y="306"/>
                  </a:lnTo>
                  <a:lnTo>
                    <a:pt x="113" y="332"/>
                  </a:lnTo>
                  <a:lnTo>
                    <a:pt x="84" y="357"/>
                  </a:lnTo>
                  <a:lnTo>
                    <a:pt x="55" y="384"/>
                  </a:lnTo>
                  <a:lnTo>
                    <a:pt x="27" y="410"/>
                  </a:lnTo>
                  <a:lnTo>
                    <a:pt x="0" y="43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146" name="Freeform 8"/>
            <p:cNvSpPr>
              <a:spLocks/>
            </p:cNvSpPr>
            <p:nvPr/>
          </p:nvSpPr>
          <p:spPr bwMode="auto">
            <a:xfrm>
              <a:off x="2831" y="2017"/>
              <a:ext cx="709" cy="244"/>
            </a:xfrm>
            <a:custGeom>
              <a:avLst/>
              <a:gdLst>
                <a:gd name="T0" fmla="*/ 0 w 1417"/>
                <a:gd name="T1" fmla="*/ 0 h 489"/>
                <a:gd name="T2" fmla="*/ 1 w 1417"/>
                <a:gd name="T3" fmla="*/ 0 h 489"/>
                <a:gd name="T4" fmla="*/ 2 w 1417"/>
                <a:gd name="T5" fmla="*/ 0 h 489"/>
                <a:gd name="T6" fmla="*/ 3 w 1417"/>
                <a:gd name="T7" fmla="*/ 0 h 489"/>
                <a:gd name="T8" fmla="*/ 4 w 1417"/>
                <a:gd name="T9" fmla="*/ 0 h 489"/>
                <a:gd name="T10" fmla="*/ 6 w 1417"/>
                <a:gd name="T11" fmla="*/ 0 h 489"/>
                <a:gd name="T12" fmla="*/ 7 w 1417"/>
                <a:gd name="T13" fmla="*/ 0 h 489"/>
                <a:gd name="T14" fmla="*/ 8 w 1417"/>
                <a:gd name="T15" fmla="*/ 0 h 489"/>
                <a:gd name="T16" fmla="*/ 10 w 1417"/>
                <a:gd name="T17" fmla="*/ 0 h 489"/>
                <a:gd name="T18" fmla="*/ 11 w 1417"/>
                <a:gd name="T19" fmla="*/ 0 h 489"/>
                <a:gd name="T20" fmla="*/ 13 w 1417"/>
                <a:gd name="T21" fmla="*/ 0 h 489"/>
                <a:gd name="T22" fmla="*/ 14 w 1417"/>
                <a:gd name="T23" fmla="*/ 0 h 489"/>
                <a:gd name="T24" fmla="*/ 16 w 1417"/>
                <a:gd name="T25" fmla="*/ 0 h 489"/>
                <a:gd name="T26" fmla="*/ 17 w 1417"/>
                <a:gd name="T27" fmla="*/ 1 h 489"/>
                <a:gd name="T28" fmla="*/ 19 w 1417"/>
                <a:gd name="T29" fmla="*/ 1 h 489"/>
                <a:gd name="T30" fmla="*/ 21 w 1417"/>
                <a:gd name="T31" fmla="*/ 2 h 489"/>
                <a:gd name="T32" fmla="*/ 22 w 1417"/>
                <a:gd name="T33" fmla="*/ 2 h 489"/>
                <a:gd name="T34" fmla="*/ 24 w 1417"/>
                <a:gd name="T35" fmla="*/ 2 h 489"/>
                <a:gd name="T36" fmla="*/ 26 w 1417"/>
                <a:gd name="T37" fmla="*/ 3 h 489"/>
                <a:gd name="T38" fmla="*/ 27 w 1417"/>
                <a:gd name="T39" fmla="*/ 3 h 489"/>
                <a:gd name="T40" fmla="*/ 29 w 1417"/>
                <a:gd name="T41" fmla="*/ 4 h 489"/>
                <a:gd name="T42" fmla="*/ 31 w 1417"/>
                <a:gd name="T43" fmla="*/ 5 h 489"/>
                <a:gd name="T44" fmla="*/ 32 w 1417"/>
                <a:gd name="T45" fmla="*/ 5 h 489"/>
                <a:gd name="T46" fmla="*/ 34 w 1417"/>
                <a:gd name="T47" fmla="*/ 6 h 489"/>
                <a:gd name="T48" fmla="*/ 35 w 1417"/>
                <a:gd name="T49" fmla="*/ 7 h 489"/>
                <a:gd name="T50" fmla="*/ 37 w 1417"/>
                <a:gd name="T51" fmla="*/ 8 h 489"/>
                <a:gd name="T52" fmla="*/ 38 w 1417"/>
                <a:gd name="T53" fmla="*/ 9 h 489"/>
                <a:gd name="T54" fmla="*/ 39 w 1417"/>
                <a:gd name="T55" fmla="*/ 9 h 489"/>
                <a:gd name="T56" fmla="*/ 41 w 1417"/>
                <a:gd name="T57" fmla="*/ 10 h 489"/>
                <a:gd name="T58" fmla="*/ 42 w 1417"/>
                <a:gd name="T59" fmla="*/ 11 h 489"/>
                <a:gd name="T60" fmla="*/ 43 w 1417"/>
                <a:gd name="T61" fmla="*/ 13 h 489"/>
                <a:gd name="T62" fmla="*/ 44 w 1417"/>
                <a:gd name="T63" fmla="*/ 14 h 489"/>
                <a:gd name="T64" fmla="*/ 45 w 1417"/>
                <a:gd name="T65" fmla="*/ 15 h 4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7"/>
                <a:gd name="T100" fmla="*/ 0 h 489"/>
                <a:gd name="T101" fmla="*/ 1417 w 1417"/>
                <a:gd name="T102" fmla="*/ 489 h 4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7" h="489">
                  <a:moveTo>
                    <a:pt x="0" y="14"/>
                  </a:moveTo>
                  <a:lnTo>
                    <a:pt x="27" y="9"/>
                  </a:lnTo>
                  <a:lnTo>
                    <a:pt x="57" y="5"/>
                  </a:lnTo>
                  <a:lnTo>
                    <a:pt x="89" y="2"/>
                  </a:lnTo>
                  <a:lnTo>
                    <a:pt x="123" y="0"/>
                  </a:lnTo>
                  <a:lnTo>
                    <a:pt x="161" y="0"/>
                  </a:lnTo>
                  <a:lnTo>
                    <a:pt x="203" y="1"/>
                  </a:lnTo>
                  <a:lnTo>
                    <a:pt x="246" y="4"/>
                  </a:lnTo>
                  <a:lnTo>
                    <a:pt x="290" y="6"/>
                  </a:lnTo>
                  <a:lnTo>
                    <a:pt x="338" y="10"/>
                  </a:lnTo>
                  <a:lnTo>
                    <a:pt x="386" y="16"/>
                  </a:lnTo>
                  <a:lnTo>
                    <a:pt x="436" y="23"/>
                  </a:lnTo>
                  <a:lnTo>
                    <a:pt x="488" y="31"/>
                  </a:lnTo>
                  <a:lnTo>
                    <a:pt x="539" y="42"/>
                  </a:lnTo>
                  <a:lnTo>
                    <a:pt x="592" y="52"/>
                  </a:lnTo>
                  <a:lnTo>
                    <a:pt x="645" y="65"/>
                  </a:lnTo>
                  <a:lnTo>
                    <a:pt x="698" y="78"/>
                  </a:lnTo>
                  <a:lnTo>
                    <a:pt x="753" y="93"/>
                  </a:lnTo>
                  <a:lnTo>
                    <a:pt x="806" y="110"/>
                  </a:lnTo>
                  <a:lnTo>
                    <a:pt x="859" y="127"/>
                  </a:lnTo>
                  <a:lnTo>
                    <a:pt x="912" y="146"/>
                  </a:lnTo>
                  <a:lnTo>
                    <a:pt x="963" y="166"/>
                  </a:lnTo>
                  <a:lnTo>
                    <a:pt x="1014" y="188"/>
                  </a:lnTo>
                  <a:lnTo>
                    <a:pt x="1064" y="212"/>
                  </a:lnTo>
                  <a:lnTo>
                    <a:pt x="1111" y="236"/>
                  </a:lnTo>
                  <a:lnTo>
                    <a:pt x="1157" y="263"/>
                  </a:lnTo>
                  <a:lnTo>
                    <a:pt x="1202" y="290"/>
                  </a:lnTo>
                  <a:lnTo>
                    <a:pt x="1245" y="319"/>
                  </a:lnTo>
                  <a:lnTo>
                    <a:pt x="1285" y="350"/>
                  </a:lnTo>
                  <a:lnTo>
                    <a:pt x="1322" y="383"/>
                  </a:lnTo>
                  <a:lnTo>
                    <a:pt x="1356" y="416"/>
                  </a:lnTo>
                  <a:lnTo>
                    <a:pt x="1389" y="452"/>
                  </a:lnTo>
                  <a:lnTo>
                    <a:pt x="1417" y="48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147" name="Freeform 9"/>
            <p:cNvSpPr>
              <a:spLocks/>
            </p:cNvSpPr>
            <p:nvPr/>
          </p:nvSpPr>
          <p:spPr bwMode="auto">
            <a:xfrm>
              <a:off x="2831" y="2017"/>
              <a:ext cx="709" cy="244"/>
            </a:xfrm>
            <a:custGeom>
              <a:avLst/>
              <a:gdLst>
                <a:gd name="T0" fmla="*/ 0 w 1417"/>
                <a:gd name="T1" fmla="*/ 0 h 489"/>
                <a:gd name="T2" fmla="*/ 1 w 1417"/>
                <a:gd name="T3" fmla="*/ 0 h 489"/>
                <a:gd name="T4" fmla="*/ 2 w 1417"/>
                <a:gd name="T5" fmla="*/ 0 h 489"/>
                <a:gd name="T6" fmla="*/ 3 w 1417"/>
                <a:gd name="T7" fmla="*/ 0 h 489"/>
                <a:gd name="T8" fmla="*/ 4 w 1417"/>
                <a:gd name="T9" fmla="*/ 0 h 489"/>
                <a:gd name="T10" fmla="*/ 6 w 1417"/>
                <a:gd name="T11" fmla="*/ 0 h 489"/>
                <a:gd name="T12" fmla="*/ 7 w 1417"/>
                <a:gd name="T13" fmla="*/ 0 h 489"/>
                <a:gd name="T14" fmla="*/ 8 w 1417"/>
                <a:gd name="T15" fmla="*/ 0 h 489"/>
                <a:gd name="T16" fmla="*/ 10 w 1417"/>
                <a:gd name="T17" fmla="*/ 0 h 489"/>
                <a:gd name="T18" fmla="*/ 11 w 1417"/>
                <a:gd name="T19" fmla="*/ 0 h 489"/>
                <a:gd name="T20" fmla="*/ 13 w 1417"/>
                <a:gd name="T21" fmla="*/ 0 h 489"/>
                <a:gd name="T22" fmla="*/ 14 w 1417"/>
                <a:gd name="T23" fmla="*/ 0 h 489"/>
                <a:gd name="T24" fmla="*/ 16 w 1417"/>
                <a:gd name="T25" fmla="*/ 0 h 489"/>
                <a:gd name="T26" fmla="*/ 17 w 1417"/>
                <a:gd name="T27" fmla="*/ 1 h 489"/>
                <a:gd name="T28" fmla="*/ 19 w 1417"/>
                <a:gd name="T29" fmla="*/ 1 h 489"/>
                <a:gd name="T30" fmla="*/ 21 w 1417"/>
                <a:gd name="T31" fmla="*/ 2 h 489"/>
                <a:gd name="T32" fmla="*/ 22 w 1417"/>
                <a:gd name="T33" fmla="*/ 2 h 489"/>
                <a:gd name="T34" fmla="*/ 24 w 1417"/>
                <a:gd name="T35" fmla="*/ 2 h 489"/>
                <a:gd name="T36" fmla="*/ 26 w 1417"/>
                <a:gd name="T37" fmla="*/ 3 h 489"/>
                <a:gd name="T38" fmla="*/ 27 w 1417"/>
                <a:gd name="T39" fmla="*/ 3 h 489"/>
                <a:gd name="T40" fmla="*/ 29 w 1417"/>
                <a:gd name="T41" fmla="*/ 4 h 489"/>
                <a:gd name="T42" fmla="*/ 31 w 1417"/>
                <a:gd name="T43" fmla="*/ 5 h 489"/>
                <a:gd name="T44" fmla="*/ 32 w 1417"/>
                <a:gd name="T45" fmla="*/ 5 h 489"/>
                <a:gd name="T46" fmla="*/ 34 w 1417"/>
                <a:gd name="T47" fmla="*/ 6 h 489"/>
                <a:gd name="T48" fmla="*/ 35 w 1417"/>
                <a:gd name="T49" fmla="*/ 7 h 489"/>
                <a:gd name="T50" fmla="*/ 37 w 1417"/>
                <a:gd name="T51" fmla="*/ 8 h 489"/>
                <a:gd name="T52" fmla="*/ 38 w 1417"/>
                <a:gd name="T53" fmla="*/ 9 h 489"/>
                <a:gd name="T54" fmla="*/ 39 w 1417"/>
                <a:gd name="T55" fmla="*/ 9 h 489"/>
                <a:gd name="T56" fmla="*/ 41 w 1417"/>
                <a:gd name="T57" fmla="*/ 10 h 489"/>
                <a:gd name="T58" fmla="*/ 42 w 1417"/>
                <a:gd name="T59" fmla="*/ 11 h 489"/>
                <a:gd name="T60" fmla="*/ 43 w 1417"/>
                <a:gd name="T61" fmla="*/ 13 h 489"/>
                <a:gd name="T62" fmla="*/ 44 w 1417"/>
                <a:gd name="T63" fmla="*/ 14 h 489"/>
                <a:gd name="T64" fmla="*/ 45 w 1417"/>
                <a:gd name="T65" fmla="*/ 15 h 4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7"/>
                <a:gd name="T100" fmla="*/ 0 h 489"/>
                <a:gd name="T101" fmla="*/ 1417 w 1417"/>
                <a:gd name="T102" fmla="*/ 489 h 4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7" h="489">
                  <a:moveTo>
                    <a:pt x="0" y="14"/>
                  </a:moveTo>
                  <a:lnTo>
                    <a:pt x="27" y="9"/>
                  </a:lnTo>
                  <a:lnTo>
                    <a:pt x="57" y="5"/>
                  </a:lnTo>
                  <a:lnTo>
                    <a:pt x="89" y="2"/>
                  </a:lnTo>
                  <a:lnTo>
                    <a:pt x="123" y="0"/>
                  </a:lnTo>
                  <a:lnTo>
                    <a:pt x="161" y="0"/>
                  </a:lnTo>
                  <a:lnTo>
                    <a:pt x="203" y="1"/>
                  </a:lnTo>
                  <a:lnTo>
                    <a:pt x="246" y="4"/>
                  </a:lnTo>
                  <a:lnTo>
                    <a:pt x="290" y="6"/>
                  </a:lnTo>
                  <a:lnTo>
                    <a:pt x="338" y="10"/>
                  </a:lnTo>
                  <a:lnTo>
                    <a:pt x="386" y="16"/>
                  </a:lnTo>
                  <a:lnTo>
                    <a:pt x="436" y="23"/>
                  </a:lnTo>
                  <a:lnTo>
                    <a:pt x="488" y="31"/>
                  </a:lnTo>
                  <a:lnTo>
                    <a:pt x="539" y="42"/>
                  </a:lnTo>
                  <a:lnTo>
                    <a:pt x="592" y="52"/>
                  </a:lnTo>
                  <a:lnTo>
                    <a:pt x="645" y="65"/>
                  </a:lnTo>
                  <a:lnTo>
                    <a:pt x="698" y="78"/>
                  </a:lnTo>
                  <a:lnTo>
                    <a:pt x="753" y="93"/>
                  </a:lnTo>
                  <a:lnTo>
                    <a:pt x="806" y="110"/>
                  </a:lnTo>
                  <a:lnTo>
                    <a:pt x="859" y="127"/>
                  </a:lnTo>
                  <a:lnTo>
                    <a:pt x="912" y="146"/>
                  </a:lnTo>
                  <a:lnTo>
                    <a:pt x="963" y="166"/>
                  </a:lnTo>
                  <a:lnTo>
                    <a:pt x="1014" y="188"/>
                  </a:lnTo>
                  <a:lnTo>
                    <a:pt x="1064" y="212"/>
                  </a:lnTo>
                  <a:lnTo>
                    <a:pt x="1111" y="236"/>
                  </a:lnTo>
                  <a:lnTo>
                    <a:pt x="1157" y="263"/>
                  </a:lnTo>
                  <a:lnTo>
                    <a:pt x="1202" y="290"/>
                  </a:lnTo>
                  <a:lnTo>
                    <a:pt x="1245" y="319"/>
                  </a:lnTo>
                  <a:lnTo>
                    <a:pt x="1285" y="350"/>
                  </a:lnTo>
                  <a:lnTo>
                    <a:pt x="1322" y="383"/>
                  </a:lnTo>
                  <a:lnTo>
                    <a:pt x="1356" y="416"/>
                  </a:lnTo>
                  <a:lnTo>
                    <a:pt x="1389" y="452"/>
                  </a:lnTo>
                  <a:lnTo>
                    <a:pt x="1417" y="48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148" name="Freeform 10"/>
            <p:cNvSpPr>
              <a:spLocks/>
            </p:cNvSpPr>
            <p:nvPr/>
          </p:nvSpPr>
          <p:spPr bwMode="auto">
            <a:xfrm>
              <a:off x="2821" y="2019"/>
              <a:ext cx="908" cy="860"/>
            </a:xfrm>
            <a:custGeom>
              <a:avLst/>
              <a:gdLst>
                <a:gd name="T0" fmla="*/ 57 w 1816"/>
                <a:gd name="T1" fmla="*/ 54 h 1720"/>
                <a:gd name="T2" fmla="*/ 57 w 1816"/>
                <a:gd name="T3" fmla="*/ 52 h 1720"/>
                <a:gd name="T4" fmla="*/ 57 w 1816"/>
                <a:gd name="T5" fmla="*/ 50 h 1720"/>
                <a:gd name="T6" fmla="*/ 57 w 1816"/>
                <a:gd name="T7" fmla="*/ 48 h 1720"/>
                <a:gd name="T8" fmla="*/ 56 w 1816"/>
                <a:gd name="T9" fmla="*/ 46 h 1720"/>
                <a:gd name="T10" fmla="*/ 56 w 1816"/>
                <a:gd name="T11" fmla="*/ 43 h 1720"/>
                <a:gd name="T12" fmla="*/ 55 w 1816"/>
                <a:gd name="T13" fmla="*/ 41 h 1720"/>
                <a:gd name="T14" fmla="*/ 55 w 1816"/>
                <a:gd name="T15" fmla="*/ 39 h 1720"/>
                <a:gd name="T16" fmla="*/ 54 w 1816"/>
                <a:gd name="T17" fmla="*/ 37 h 1720"/>
                <a:gd name="T18" fmla="*/ 53 w 1816"/>
                <a:gd name="T19" fmla="*/ 34 h 1720"/>
                <a:gd name="T20" fmla="*/ 52 w 1816"/>
                <a:gd name="T21" fmla="*/ 31 h 1720"/>
                <a:gd name="T22" fmla="*/ 51 w 1816"/>
                <a:gd name="T23" fmla="*/ 29 h 1720"/>
                <a:gd name="T24" fmla="*/ 50 w 1816"/>
                <a:gd name="T25" fmla="*/ 27 h 1720"/>
                <a:gd name="T26" fmla="*/ 48 w 1816"/>
                <a:gd name="T27" fmla="*/ 26 h 1720"/>
                <a:gd name="T28" fmla="*/ 47 w 1816"/>
                <a:gd name="T29" fmla="*/ 24 h 1720"/>
                <a:gd name="T30" fmla="*/ 45 w 1816"/>
                <a:gd name="T31" fmla="*/ 22 h 1720"/>
                <a:gd name="T32" fmla="*/ 43 w 1816"/>
                <a:gd name="T33" fmla="*/ 20 h 1720"/>
                <a:gd name="T34" fmla="*/ 41 w 1816"/>
                <a:gd name="T35" fmla="*/ 18 h 1720"/>
                <a:gd name="T36" fmla="*/ 40 w 1816"/>
                <a:gd name="T37" fmla="*/ 15 h 1720"/>
                <a:gd name="T38" fmla="*/ 37 w 1816"/>
                <a:gd name="T39" fmla="*/ 13 h 1720"/>
                <a:gd name="T40" fmla="*/ 35 w 1816"/>
                <a:gd name="T41" fmla="*/ 12 h 1720"/>
                <a:gd name="T42" fmla="*/ 33 w 1816"/>
                <a:gd name="T43" fmla="*/ 11 h 1720"/>
                <a:gd name="T44" fmla="*/ 30 w 1816"/>
                <a:gd name="T45" fmla="*/ 9 h 1720"/>
                <a:gd name="T46" fmla="*/ 28 w 1816"/>
                <a:gd name="T47" fmla="*/ 7 h 1720"/>
                <a:gd name="T48" fmla="*/ 25 w 1816"/>
                <a:gd name="T49" fmla="*/ 6 h 1720"/>
                <a:gd name="T50" fmla="*/ 23 w 1816"/>
                <a:gd name="T51" fmla="*/ 5 h 1720"/>
                <a:gd name="T52" fmla="*/ 20 w 1816"/>
                <a:gd name="T53" fmla="*/ 3 h 1720"/>
                <a:gd name="T54" fmla="*/ 17 w 1816"/>
                <a:gd name="T55" fmla="*/ 3 h 1720"/>
                <a:gd name="T56" fmla="*/ 14 w 1816"/>
                <a:gd name="T57" fmla="*/ 2 h 1720"/>
                <a:gd name="T58" fmla="*/ 11 w 1816"/>
                <a:gd name="T59" fmla="*/ 2 h 1720"/>
                <a:gd name="T60" fmla="*/ 7 w 1816"/>
                <a:gd name="T61" fmla="*/ 1 h 1720"/>
                <a:gd name="T62" fmla="*/ 4 w 1816"/>
                <a:gd name="T63" fmla="*/ 1 h 1720"/>
                <a:gd name="T64" fmla="*/ 0 w 1816"/>
                <a:gd name="T65" fmla="*/ 0 h 17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16"/>
                <a:gd name="T100" fmla="*/ 0 h 1720"/>
                <a:gd name="T101" fmla="*/ 1816 w 1816"/>
                <a:gd name="T102" fmla="*/ 1720 h 17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16" h="1720">
                  <a:moveTo>
                    <a:pt x="1816" y="1720"/>
                  </a:moveTo>
                  <a:lnTo>
                    <a:pt x="1816" y="1653"/>
                  </a:lnTo>
                  <a:lnTo>
                    <a:pt x="1812" y="1586"/>
                  </a:lnTo>
                  <a:lnTo>
                    <a:pt x="1804" y="1516"/>
                  </a:lnTo>
                  <a:lnTo>
                    <a:pt x="1792" y="1445"/>
                  </a:lnTo>
                  <a:lnTo>
                    <a:pt x="1777" y="1375"/>
                  </a:lnTo>
                  <a:lnTo>
                    <a:pt x="1759" y="1304"/>
                  </a:lnTo>
                  <a:lnTo>
                    <a:pt x="1736" y="1231"/>
                  </a:lnTo>
                  <a:lnTo>
                    <a:pt x="1709" y="1160"/>
                  </a:lnTo>
                  <a:lnTo>
                    <a:pt x="1680" y="1087"/>
                  </a:lnTo>
                  <a:lnTo>
                    <a:pt x="1647" y="1017"/>
                  </a:lnTo>
                  <a:lnTo>
                    <a:pt x="1610" y="946"/>
                  </a:lnTo>
                  <a:lnTo>
                    <a:pt x="1569" y="876"/>
                  </a:lnTo>
                  <a:lnTo>
                    <a:pt x="1525" y="807"/>
                  </a:lnTo>
                  <a:lnTo>
                    <a:pt x="1476" y="739"/>
                  </a:lnTo>
                  <a:lnTo>
                    <a:pt x="1426" y="674"/>
                  </a:lnTo>
                  <a:lnTo>
                    <a:pt x="1370" y="609"/>
                  </a:lnTo>
                  <a:lnTo>
                    <a:pt x="1312" y="547"/>
                  </a:lnTo>
                  <a:lnTo>
                    <a:pt x="1249" y="487"/>
                  </a:lnTo>
                  <a:lnTo>
                    <a:pt x="1183" y="429"/>
                  </a:lnTo>
                  <a:lnTo>
                    <a:pt x="1113" y="374"/>
                  </a:lnTo>
                  <a:lnTo>
                    <a:pt x="1041" y="322"/>
                  </a:lnTo>
                  <a:lnTo>
                    <a:pt x="964" y="273"/>
                  </a:lnTo>
                  <a:lnTo>
                    <a:pt x="883" y="227"/>
                  </a:lnTo>
                  <a:lnTo>
                    <a:pt x="799" y="184"/>
                  </a:lnTo>
                  <a:lnTo>
                    <a:pt x="711" y="146"/>
                  </a:lnTo>
                  <a:lnTo>
                    <a:pt x="620" y="111"/>
                  </a:lnTo>
                  <a:lnTo>
                    <a:pt x="526" y="82"/>
                  </a:lnTo>
                  <a:lnTo>
                    <a:pt x="428" y="55"/>
                  </a:lnTo>
                  <a:lnTo>
                    <a:pt x="326" y="33"/>
                  </a:lnTo>
                  <a:lnTo>
                    <a:pt x="220" y="17"/>
                  </a:lnTo>
                  <a:lnTo>
                    <a:pt x="113"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149" name="Freeform 11"/>
            <p:cNvSpPr>
              <a:spLocks/>
            </p:cNvSpPr>
            <p:nvPr/>
          </p:nvSpPr>
          <p:spPr bwMode="auto">
            <a:xfrm>
              <a:off x="2821" y="2019"/>
              <a:ext cx="908" cy="860"/>
            </a:xfrm>
            <a:custGeom>
              <a:avLst/>
              <a:gdLst>
                <a:gd name="T0" fmla="*/ 57 w 1816"/>
                <a:gd name="T1" fmla="*/ 54 h 1720"/>
                <a:gd name="T2" fmla="*/ 57 w 1816"/>
                <a:gd name="T3" fmla="*/ 52 h 1720"/>
                <a:gd name="T4" fmla="*/ 57 w 1816"/>
                <a:gd name="T5" fmla="*/ 50 h 1720"/>
                <a:gd name="T6" fmla="*/ 57 w 1816"/>
                <a:gd name="T7" fmla="*/ 48 h 1720"/>
                <a:gd name="T8" fmla="*/ 56 w 1816"/>
                <a:gd name="T9" fmla="*/ 46 h 1720"/>
                <a:gd name="T10" fmla="*/ 56 w 1816"/>
                <a:gd name="T11" fmla="*/ 43 h 1720"/>
                <a:gd name="T12" fmla="*/ 55 w 1816"/>
                <a:gd name="T13" fmla="*/ 41 h 1720"/>
                <a:gd name="T14" fmla="*/ 55 w 1816"/>
                <a:gd name="T15" fmla="*/ 39 h 1720"/>
                <a:gd name="T16" fmla="*/ 54 w 1816"/>
                <a:gd name="T17" fmla="*/ 37 h 1720"/>
                <a:gd name="T18" fmla="*/ 53 w 1816"/>
                <a:gd name="T19" fmla="*/ 34 h 1720"/>
                <a:gd name="T20" fmla="*/ 52 w 1816"/>
                <a:gd name="T21" fmla="*/ 31 h 1720"/>
                <a:gd name="T22" fmla="*/ 51 w 1816"/>
                <a:gd name="T23" fmla="*/ 29 h 1720"/>
                <a:gd name="T24" fmla="*/ 50 w 1816"/>
                <a:gd name="T25" fmla="*/ 27 h 1720"/>
                <a:gd name="T26" fmla="*/ 48 w 1816"/>
                <a:gd name="T27" fmla="*/ 26 h 1720"/>
                <a:gd name="T28" fmla="*/ 47 w 1816"/>
                <a:gd name="T29" fmla="*/ 24 h 1720"/>
                <a:gd name="T30" fmla="*/ 45 w 1816"/>
                <a:gd name="T31" fmla="*/ 22 h 1720"/>
                <a:gd name="T32" fmla="*/ 43 w 1816"/>
                <a:gd name="T33" fmla="*/ 20 h 1720"/>
                <a:gd name="T34" fmla="*/ 41 w 1816"/>
                <a:gd name="T35" fmla="*/ 18 h 1720"/>
                <a:gd name="T36" fmla="*/ 40 w 1816"/>
                <a:gd name="T37" fmla="*/ 15 h 1720"/>
                <a:gd name="T38" fmla="*/ 37 w 1816"/>
                <a:gd name="T39" fmla="*/ 13 h 1720"/>
                <a:gd name="T40" fmla="*/ 35 w 1816"/>
                <a:gd name="T41" fmla="*/ 12 h 1720"/>
                <a:gd name="T42" fmla="*/ 33 w 1816"/>
                <a:gd name="T43" fmla="*/ 11 h 1720"/>
                <a:gd name="T44" fmla="*/ 30 w 1816"/>
                <a:gd name="T45" fmla="*/ 9 h 1720"/>
                <a:gd name="T46" fmla="*/ 28 w 1816"/>
                <a:gd name="T47" fmla="*/ 7 h 1720"/>
                <a:gd name="T48" fmla="*/ 25 w 1816"/>
                <a:gd name="T49" fmla="*/ 6 h 1720"/>
                <a:gd name="T50" fmla="*/ 23 w 1816"/>
                <a:gd name="T51" fmla="*/ 5 h 1720"/>
                <a:gd name="T52" fmla="*/ 20 w 1816"/>
                <a:gd name="T53" fmla="*/ 3 h 1720"/>
                <a:gd name="T54" fmla="*/ 17 w 1816"/>
                <a:gd name="T55" fmla="*/ 3 h 1720"/>
                <a:gd name="T56" fmla="*/ 14 w 1816"/>
                <a:gd name="T57" fmla="*/ 2 h 1720"/>
                <a:gd name="T58" fmla="*/ 11 w 1816"/>
                <a:gd name="T59" fmla="*/ 2 h 1720"/>
                <a:gd name="T60" fmla="*/ 7 w 1816"/>
                <a:gd name="T61" fmla="*/ 1 h 1720"/>
                <a:gd name="T62" fmla="*/ 4 w 1816"/>
                <a:gd name="T63" fmla="*/ 1 h 1720"/>
                <a:gd name="T64" fmla="*/ 0 w 1816"/>
                <a:gd name="T65" fmla="*/ 0 h 17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16"/>
                <a:gd name="T100" fmla="*/ 0 h 1720"/>
                <a:gd name="T101" fmla="*/ 1816 w 1816"/>
                <a:gd name="T102" fmla="*/ 1720 h 17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16" h="1720">
                  <a:moveTo>
                    <a:pt x="1816" y="1720"/>
                  </a:moveTo>
                  <a:lnTo>
                    <a:pt x="1816" y="1653"/>
                  </a:lnTo>
                  <a:lnTo>
                    <a:pt x="1812" y="1586"/>
                  </a:lnTo>
                  <a:lnTo>
                    <a:pt x="1804" y="1516"/>
                  </a:lnTo>
                  <a:lnTo>
                    <a:pt x="1792" y="1445"/>
                  </a:lnTo>
                  <a:lnTo>
                    <a:pt x="1777" y="1375"/>
                  </a:lnTo>
                  <a:lnTo>
                    <a:pt x="1759" y="1304"/>
                  </a:lnTo>
                  <a:lnTo>
                    <a:pt x="1736" y="1231"/>
                  </a:lnTo>
                  <a:lnTo>
                    <a:pt x="1709" y="1160"/>
                  </a:lnTo>
                  <a:lnTo>
                    <a:pt x="1680" y="1087"/>
                  </a:lnTo>
                  <a:lnTo>
                    <a:pt x="1647" y="1017"/>
                  </a:lnTo>
                  <a:lnTo>
                    <a:pt x="1610" y="946"/>
                  </a:lnTo>
                  <a:lnTo>
                    <a:pt x="1569" y="876"/>
                  </a:lnTo>
                  <a:lnTo>
                    <a:pt x="1525" y="807"/>
                  </a:lnTo>
                  <a:lnTo>
                    <a:pt x="1476" y="739"/>
                  </a:lnTo>
                  <a:lnTo>
                    <a:pt x="1426" y="674"/>
                  </a:lnTo>
                  <a:lnTo>
                    <a:pt x="1370" y="609"/>
                  </a:lnTo>
                  <a:lnTo>
                    <a:pt x="1312" y="547"/>
                  </a:lnTo>
                  <a:lnTo>
                    <a:pt x="1249" y="487"/>
                  </a:lnTo>
                  <a:lnTo>
                    <a:pt x="1183" y="429"/>
                  </a:lnTo>
                  <a:lnTo>
                    <a:pt x="1113" y="374"/>
                  </a:lnTo>
                  <a:lnTo>
                    <a:pt x="1041" y="322"/>
                  </a:lnTo>
                  <a:lnTo>
                    <a:pt x="964" y="273"/>
                  </a:lnTo>
                  <a:lnTo>
                    <a:pt x="883" y="227"/>
                  </a:lnTo>
                  <a:lnTo>
                    <a:pt x="799" y="184"/>
                  </a:lnTo>
                  <a:lnTo>
                    <a:pt x="711" y="146"/>
                  </a:lnTo>
                  <a:lnTo>
                    <a:pt x="620" y="111"/>
                  </a:lnTo>
                  <a:lnTo>
                    <a:pt x="526" y="82"/>
                  </a:lnTo>
                  <a:lnTo>
                    <a:pt x="428" y="55"/>
                  </a:lnTo>
                  <a:lnTo>
                    <a:pt x="326" y="33"/>
                  </a:lnTo>
                  <a:lnTo>
                    <a:pt x="220" y="17"/>
                  </a:lnTo>
                  <a:lnTo>
                    <a:pt x="113"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150" name="Freeform 12"/>
            <p:cNvSpPr>
              <a:spLocks/>
            </p:cNvSpPr>
            <p:nvPr/>
          </p:nvSpPr>
          <p:spPr bwMode="auto">
            <a:xfrm>
              <a:off x="2357" y="1987"/>
              <a:ext cx="479" cy="57"/>
            </a:xfrm>
            <a:custGeom>
              <a:avLst/>
              <a:gdLst>
                <a:gd name="T0" fmla="*/ 0 w 956"/>
                <a:gd name="T1" fmla="*/ 4 h 114"/>
                <a:gd name="T2" fmla="*/ 1 w 956"/>
                <a:gd name="T3" fmla="*/ 4 h 114"/>
                <a:gd name="T4" fmla="*/ 1 w 956"/>
                <a:gd name="T5" fmla="*/ 3 h 114"/>
                <a:gd name="T6" fmla="*/ 2 w 956"/>
                <a:gd name="T7" fmla="*/ 3 h 114"/>
                <a:gd name="T8" fmla="*/ 3 w 956"/>
                <a:gd name="T9" fmla="*/ 3 h 114"/>
                <a:gd name="T10" fmla="*/ 3 w 956"/>
                <a:gd name="T11" fmla="*/ 3 h 114"/>
                <a:gd name="T12" fmla="*/ 4 w 956"/>
                <a:gd name="T13" fmla="*/ 2 h 114"/>
                <a:gd name="T14" fmla="*/ 5 w 956"/>
                <a:gd name="T15" fmla="*/ 2 h 114"/>
                <a:gd name="T16" fmla="*/ 5 w 956"/>
                <a:gd name="T17" fmla="*/ 2 h 114"/>
                <a:gd name="T18" fmla="*/ 6 w 956"/>
                <a:gd name="T19" fmla="*/ 2 h 114"/>
                <a:gd name="T20" fmla="*/ 7 w 956"/>
                <a:gd name="T21" fmla="*/ 1 h 114"/>
                <a:gd name="T22" fmla="*/ 8 w 956"/>
                <a:gd name="T23" fmla="*/ 1 h 114"/>
                <a:gd name="T24" fmla="*/ 9 w 956"/>
                <a:gd name="T25" fmla="*/ 1 h 114"/>
                <a:gd name="T26" fmla="*/ 10 w 956"/>
                <a:gd name="T27" fmla="*/ 1 h 114"/>
                <a:gd name="T28" fmla="*/ 11 w 956"/>
                <a:gd name="T29" fmla="*/ 1 h 114"/>
                <a:gd name="T30" fmla="*/ 12 w 956"/>
                <a:gd name="T31" fmla="*/ 1 h 114"/>
                <a:gd name="T32" fmla="*/ 13 w 956"/>
                <a:gd name="T33" fmla="*/ 1 h 114"/>
                <a:gd name="T34" fmla="*/ 14 w 956"/>
                <a:gd name="T35" fmla="*/ 1 h 114"/>
                <a:gd name="T36" fmla="*/ 15 w 956"/>
                <a:gd name="T37" fmla="*/ 1 h 114"/>
                <a:gd name="T38" fmla="*/ 16 w 956"/>
                <a:gd name="T39" fmla="*/ 0 h 114"/>
                <a:gd name="T40" fmla="*/ 17 w 956"/>
                <a:gd name="T41" fmla="*/ 0 h 114"/>
                <a:gd name="T42" fmla="*/ 19 w 956"/>
                <a:gd name="T43" fmla="*/ 0 h 114"/>
                <a:gd name="T44" fmla="*/ 20 w 956"/>
                <a:gd name="T45" fmla="*/ 1 h 114"/>
                <a:gd name="T46" fmla="*/ 21 w 956"/>
                <a:gd name="T47" fmla="*/ 1 h 114"/>
                <a:gd name="T48" fmla="*/ 22 w 956"/>
                <a:gd name="T49" fmla="*/ 1 h 114"/>
                <a:gd name="T50" fmla="*/ 23 w 956"/>
                <a:gd name="T51" fmla="*/ 1 h 114"/>
                <a:gd name="T52" fmla="*/ 24 w 956"/>
                <a:gd name="T53" fmla="*/ 1 h 114"/>
                <a:gd name="T54" fmla="*/ 25 w 956"/>
                <a:gd name="T55" fmla="*/ 1 h 114"/>
                <a:gd name="T56" fmla="*/ 26 w 956"/>
                <a:gd name="T57" fmla="*/ 1 h 114"/>
                <a:gd name="T58" fmla="*/ 27 w 956"/>
                <a:gd name="T59" fmla="*/ 2 h 114"/>
                <a:gd name="T60" fmla="*/ 28 w 956"/>
                <a:gd name="T61" fmla="*/ 2 h 114"/>
                <a:gd name="T62" fmla="*/ 29 w 956"/>
                <a:gd name="T63" fmla="*/ 2 h 114"/>
                <a:gd name="T64" fmla="*/ 30 w 956"/>
                <a:gd name="T65" fmla="*/ 3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6"/>
                <a:gd name="T100" fmla="*/ 0 h 114"/>
                <a:gd name="T101" fmla="*/ 956 w 956"/>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6" h="114">
                  <a:moveTo>
                    <a:pt x="0" y="114"/>
                  </a:moveTo>
                  <a:lnTo>
                    <a:pt x="14" y="105"/>
                  </a:lnTo>
                  <a:lnTo>
                    <a:pt x="29" y="95"/>
                  </a:lnTo>
                  <a:lnTo>
                    <a:pt x="46" y="85"/>
                  </a:lnTo>
                  <a:lnTo>
                    <a:pt x="66" y="77"/>
                  </a:lnTo>
                  <a:lnTo>
                    <a:pt x="86" y="68"/>
                  </a:lnTo>
                  <a:lnTo>
                    <a:pt x="108" y="60"/>
                  </a:lnTo>
                  <a:lnTo>
                    <a:pt x="132" y="52"/>
                  </a:lnTo>
                  <a:lnTo>
                    <a:pt x="158" y="45"/>
                  </a:lnTo>
                  <a:lnTo>
                    <a:pt x="185" y="38"/>
                  </a:lnTo>
                  <a:lnTo>
                    <a:pt x="213" y="31"/>
                  </a:lnTo>
                  <a:lnTo>
                    <a:pt x="243" y="26"/>
                  </a:lnTo>
                  <a:lnTo>
                    <a:pt x="273" y="20"/>
                  </a:lnTo>
                  <a:lnTo>
                    <a:pt x="304" y="15"/>
                  </a:lnTo>
                  <a:lnTo>
                    <a:pt x="336" y="12"/>
                  </a:lnTo>
                  <a:lnTo>
                    <a:pt x="370" y="7"/>
                  </a:lnTo>
                  <a:lnTo>
                    <a:pt x="403" y="5"/>
                  </a:lnTo>
                  <a:lnTo>
                    <a:pt x="438" y="3"/>
                  </a:lnTo>
                  <a:lnTo>
                    <a:pt x="472" y="1"/>
                  </a:lnTo>
                  <a:lnTo>
                    <a:pt x="508" y="0"/>
                  </a:lnTo>
                  <a:lnTo>
                    <a:pt x="543" y="0"/>
                  </a:lnTo>
                  <a:lnTo>
                    <a:pt x="578" y="0"/>
                  </a:lnTo>
                  <a:lnTo>
                    <a:pt x="614" y="3"/>
                  </a:lnTo>
                  <a:lnTo>
                    <a:pt x="650" y="5"/>
                  </a:lnTo>
                  <a:lnTo>
                    <a:pt x="685" y="8"/>
                  </a:lnTo>
                  <a:lnTo>
                    <a:pt x="721" y="13"/>
                  </a:lnTo>
                  <a:lnTo>
                    <a:pt x="757" y="17"/>
                  </a:lnTo>
                  <a:lnTo>
                    <a:pt x="792" y="23"/>
                  </a:lnTo>
                  <a:lnTo>
                    <a:pt x="826" y="31"/>
                  </a:lnTo>
                  <a:lnTo>
                    <a:pt x="859" y="39"/>
                  </a:lnTo>
                  <a:lnTo>
                    <a:pt x="893" y="49"/>
                  </a:lnTo>
                  <a:lnTo>
                    <a:pt x="925" y="59"/>
                  </a:lnTo>
                  <a:lnTo>
                    <a:pt x="956" y="7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151" name="Freeform 13"/>
            <p:cNvSpPr>
              <a:spLocks/>
            </p:cNvSpPr>
            <p:nvPr/>
          </p:nvSpPr>
          <p:spPr bwMode="auto">
            <a:xfrm>
              <a:off x="2357" y="1987"/>
              <a:ext cx="479" cy="57"/>
            </a:xfrm>
            <a:custGeom>
              <a:avLst/>
              <a:gdLst>
                <a:gd name="T0" fmla="*/ 0 w 956"/>
                <a:gd name="T1" fmla="*/ 4 h 114"/>
                <a:gd name="T2" fmla="*/ 1 w 956"/>
                <a:gd name="T3" fmla="*/ 4 h 114"/>
                <a:gd name="T4" fmla="*/ 1 w 956"/>
                <a:gd name="T5" fmla="*/ 3 h 114"/>
                <a:gd name="T6" fmla="*/ 2 w 956"/>
                <a:gd name="T7" fmla="*/ 3 h 114"/>
                <a:gd name="T8" fmla="*/ 3 w 956"/>
                <a:gd name="T9" fmla="*/ 3 h 114"/>
                <a:gd name="T10" fmla="*/ 3 w 956"/>
                <a:gd name="T11" fmla="*/ 3 h 114"/>
                <a:gd name="T12" fmla="*/ 4 w 956"/>
                <a:gd name="T13" fmla="*/ 2 h 114"/>
                <a:gd name="T14" fmla="*/ 5 w 956"/>
                <a:gd name="T15" fmla="*/ 2 h 114"/>
                <a:gd name="T16" fmla="*/ 5 w 956"/>
                <a:gd name="T17" fmla="*/ 2 h 114"/>
                <a:gd name="T18" fmla="*/ 6 w 956"/>
                <a:gd name="T19" fmla="*/ 2 h 114"/>
                <a:gd name="T20" fmla="*/ 7 w 956"/>
                <a:gd name="T21" fmla="*/ 1 h 114"/>
                <a:gd name="T22" fmla="*/ 8 w 956"/>
                <a:gd name="T23" fmla="*/ 1 h 114"/>
                <a:gd name="T24" fmla="*/ 9 w 956"/>
                <a:gd name="T25" fmla="*/ 1 h 114"/>
                <a:gd name="T26" fmla="*/ 10 w 956"/>
                <a:gd name="T27" fmla="*/ 1 h 114"/>
                <a:gd name="T28" fmla="*/ 11 w 956"/>
                <a:gd name="T29" fmla="*/ 1 h 114"/>
                <a:gd name="T30" fmla="*/ 12 w 956"/>
                <a:gd name="T31" fmla="*/ 1 h 114"/>
                <a:gd name="T32" fmla="*/ 13 w 956"/>
                <a:gd name="T33" fmla="*/ 1 h 114"/>
                <a:gd name="T34" fmla="*/ 14 w 956"/>
                <a:gd name="T35" fmla="*/ 1 h 114"/>
                <a:gd name="T36" fmla="*/ 15 w 956"/>
                <a:gd name="T37" fmla="*/ 1 h 114"/>
                <a:gd name="T38" fmla="*/ 16 w 956"/>
                <a:gd name="T39" fmla="*/ 0 h 114"/>
                <a:gd name="T40" fmla="*/ 17 w 956"/>
                <a:gd name="T41" fmla="*/ 0 h 114"/>
                <a:gd name="T42" fmla="*/ 19 w 956"/>
                <a:gd name="T43" fmla="*/ 0 h 114"/>
                <a:gd name="T44" fmla="*/ 20 w 956"/>
                <a:gd name="T45" fmla="*/ 1 h 114"/>
                <a:gd name="T46" fmla="*/ 21 w 956"/>
                <a:gd name="T47" fmla="*/ 1 h 114"/>
                <a:gd name="T48" fmla="*/ 22 w 956"/>
                <a:gd name="T49" fmla="*/ 1 h 114"/>
                <a:gd name="T50" fmla="*/ 23 w 956"/>
                <a:gd name="T51" fmla="*/ 1 h 114"/>
                <a:gd name="T52" fmla="*/ 24 w 956"/>
                <a:gd name="T53" fmla="*/ 1 h 114"/>
                <a:gd name="T54" fmla="*/ 25 w 956"/>
                <a:gd name="T55" fmla="*/ 1 h 114"/>
                <a:gd name="T56" fmla="*/ 26 w 956"/>
                <a:gd name="T57" fmla="*/ 1 h 114"/>
                <a:gd name="T58" fmla="*/ 27 w 956"/>
                <a:gd name="T59" fmla="*/ 2 h 114"/>
                <a:gd name="T60" fmla="*/ 28 w 956"/>
                <a:gd name="T61" fmla="*/ 2 h 114"/>
                <a:gd name="T62" fmla="*/ 29 w 956"/>
                <a:gd name="T63" fmla="*/ 2 h 114"/>
                <a:gd name="T64" fmla="*/ 30 w 956"/>
                <a:gd name="T65" fmla="*/ 3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6"/>
                <a:gd name="T100" fmla="*/ 0 h 114"/>
                <a:gd name="T101" fmla="*/ 956 w 956"/>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6" h="114">
                  <a:moveTo>
                    <a:pt x="0" y="114"/>
                  </a:moveTo>
                  <a:lnTo>
                    <a:pt x="14" y="105"/>
                  </a:lnTo>
                  <a:lnTo>
                    <a:pt x="29" y="95"/>
                  </a:lnTo>
                  <a:lnTo>
                    <a:pt x="46" y="85"/>
                  </a:lnTo>
                  <a:lnTo>
                    <a:pt x="66" y="77"/>
                  </a:lnTo>
                  <a:lnTo>
                    <a:pt x="86" y="68"/>
                  </a:lnTo>
                  <a:lnTo>
                    <a:pt x="108" y="60"/>
                  </a:lnTo>
                  <a:lnTo>
                    <a:pt x="132" y="52"/>
                  </a:lnTo>
                  <a:lnTo>
                    <a:pt x="158" y="45"/>
                  </a:lnTo>
                  <a:lnTo>
                    <a:pt x="185" y="38"/>
                  </a:lnTo>
                  <a:lnTo>
                    <a:pt x="213" y="31"/>
                  </a:lnTo>
                  <a:lnTo>
                    <a:pt x="243" y="26"/>
                  </a:lnTo>
                  <a:lnTo>
                    <a:pt x="273" y="20"/>
                  </a:lnTo>
                  <a:lnTo>
                    <a:pt x="304" y="15"/>
                  </a:lnTo>
                  <a:lnTo>
                    <a:pt x="336" y="12"/>
                  </a:lnTo>
                  <a:lnTo>
                    <a:pt x="370" y="7"/>
                  </a:lnTo>
                  <a:lnTo>
                    <a:pt x="403" y="5"/>
                  </a:lnTo>
                  <a:lnTo>
                    <a:pt x="438" y="3"/>
                  </a:lnTo>
                  <a:lnTo>
                    <a:pt x="472" y="1"/>
                  </a:lnTo>
                  <a:lnTo>
                    <a:pt x="508" y="0"/>
                  </a:lnTo>
                  <a:lnTo>
                    <a:pt x="543" y="0"/>
                  </a:lnTo>
                  <a:lnTo>
                    <a:pt x="578" y="0"/>
                  </a:lnTo>
                  <a:lnTo>
                    <a:pt x="614" y="3"/>
                  </a:lnTo>
                  <a:lnTo>
                    <a:pt x="650" y="5"/>
                  </a:lnTo>
                  <a:lnTo>
                    <a:pt x="685" y="8"/>
                  </a:lnTo>
                  <a:lnTo>
                    <a:pt x="721" y="13"/>
                  </a:lnTo>
                  <a:lnTo>
                    <a:pt x="757" y="17"/>
                  </a:lnTo>
                  <a:lnTo>
                    <a:pt x="792" y="23"/>
                  </a:lnTo>
                  <a:lnTo>
                    <a:pt x="826" y="31"/>
                  </a:lnTo>
                  <a:lnTo>
                    <a:pt x="859" y="39"/>
                  </a:lnTo>
                  <a:lnTo>
                    <a:pt x="893" y="49"/>
                  </a:lnTo>
                  <a:lnTo>
                    <a:pt x="925" y="59"/>
                  </a:lnTo>
                  <a:lnTo>
                    <a:pt x="956" y="7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152" name="Freeform 14"/>
            <p:cNvSpPr>
              <a:spLocks/>
            </p:cNvSpPr>
            <p:nvPr/>
          </p:nvSpPr>
          <p:spPr bwMode="auto">
            <a:xfrm>
              <a:off x="2830" y="1911"/>
              <a:ext cx="112" cy="112"/>
            </a:xfrm>
            <a:custGeom>
              <a:avLst/>
              <a:gdLst>
                <a:gd name="T0" fmla="*/ 2 w 224"/>
                <a:gd name="T1" fmla="*/ 0 h 225"/>
                <a:gd name="T2" fmla="*/ 2 w 224"/>
                <a:gd name="T3" fmla="*/ 0 h 225"/>
                <a:gd name="T4" fmla="*/ 2 w 224"/>
                <a:gd name="T5" fmla="*/ 0 h 225"/>
                <a:gd name="T6" fmla="*/ 1 w 224"/>
                <a:gd name="T7" fmla="*/ 1 h 225"/>
                <a:gd name="T8" fmla="*/ 1 w 224"/>
                <a:gd name="T9" fmla="*/ 2 h 225"/>
                <a:gd name="T10" fmla="*/ 1 w 224"/>
                <a:gd name="T11" fmla="*/ 3 h 225"/>
                <a:gd name="T12" fmla="*/ 1 w 224"/>
                <a:gd name="T13" fmla="*/ 4 h 225"/>
                <a:gd name="T14" fmla="*/ 0 w 224"/>
                <a:gd name="T15" fmla="*/ 6 h 225"/>
                <a:gd name="T16" fmla="*/ 1 w 224"/>
                <a:gd name="T17" fmla="*/ 7 h 225"/>
                <a:gd name="T18" fmla="*/ 1 w 224"/>
                <a:gd name="T19" fmla="*/ 6 h 225"/>
                <a:gd name="T20" fmla="*/ 1 w 224"/>
                <a:gd name="T21" fmla="*/ 6 h 225"/>
                <a:gd name="T22" fmla="*/ 1 w 224"/>
                <a:gd name="T23" fmla="*/ 6 h 225"/>
                <a:gd name="T24" fmla="*/ 1 w 224"/>
                <a:gd name="T25" fmla="*/ 6 h 225"/>
                <a:gd name="T26" fmla="*/ 1 w 224"/>
                <a:gd name="T27" fmla="*/ 5 h 225"/>
                <a:gd name="T28" fmla="*/ 2 w 224"/>
                <a:gd name="T29" fmla="*/ 5 h 225"/>
                <a:gd name="T30" fmla="*/ 2 w 224"/>
                <a:gd name="T31" fmla="*/ 4 h 225"/>
                <a:gd name="T32" fmla="*/ 2 w 224"/>
                <a:gd name="T33" fmla="*/ 4 h 225"/>
                <a:gd name="T34" fmla="*/ 3 w 224"/>
                <a:gd name="T35" fmla="*/ 3 h 225"/>
                <a:gd name="T36" fmla="*/ 4 w 224"/>
                <a:gd name="T37" fmla="*/ 2 h 225"/>
                <a:gd name="T38" fmla="*/ 4 w 224"/>
                <a:gd name="T39" fmla="*/ 2 h 225"/>
                <a:gd name="T40" fmla="*/ 5 w 224"/>
                <a:gd name="T41" fmla="*/ 1 h 225"/>
                <a:gd name="T42" fmla="*/ 5 w 224"/>
                <a:gd name="T43" fmla="*/ 1 h 225"/>
                <a:gd name="T44" fmla="*/ 6 w 224"/>
                <a:gd name="T45" fmla="*/ 0 h 225"/>
                <a:gd name="T46" fmla="*/ 7 w 224"/>
                <a:gd name="T47" fmla="*/ 0 h 225"/>
                <a:gd name="T48" fmla="*/ 7 w 224"/>
                <a:gd name="T49" fmla="*/ 0 h 2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
                <a:gd name="T76" fmla="*/ 0 h 225"/>
                <a:gd name="T77" fmla="*/ 224 w 224"/>
                <a:gd name="T78" fmla="*/ 225 h 2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 h="225">
                  <a:moveTo>
                    <a:pt x="60" y="0"/>
                  </a:moveTo>
                  <a:lnTo>
                    <a:pt x="47" y="11"/>
                  </a:lnTo>
                  <a:lnTo>
                    <a:pt x="34" y="29"/>
                  </a:lnTo>
                  <a:lnTo>
                    <a:pt x="23" y="54"/>
                  </a:lnTo>
                  <a:lnTo>
                    <a:pt x="14" y="86"/>
                  </a:lnTo>
                  <a:lnTo>
                    <a:pt x="6" y="120"/>
                  </a:lnTo>
                  <a:lnTo>
                    <a:pt x="1" y="156"/>
                  </a:lnTo>
                  <a:lnTo>
                    <a:pt x="0" y="192"/>
                  </a:lnTo>
                  <a:lnTo>
                    <a:pt x="2" y="225"/>
                  </a:lnTo>
                  <a:lnTo>
                    <a:pt x="3" y="223"/>
                  </a:lnTo>
                  <a:lnTo>
                    <a:pt x="7" y="217"/>
                  </a:lnTo>
                  <a:lnTo>
                    <a:pt x="11" y="208"/>
                  </a:lnTo>
                  <a:lnTo>
                    <a:pt x="18" y="196"/>
                  </a:lnTo>
                  <a:lnTo>
                    <a:pt x="27" y="181"/>
                  </a:lnTo>
                  <a:lnTo>
                    <a:pt x="38" y="165"/>
                  </a:lnTo>
                  <a:lnTo>
                    <a:pt x="50" y="148"/>
                  </a:lnTo>
                  <a:lnTo>
                    <a:pt x="64" y="129"/>
                  </a:lnTo>
                  <a:lnTo>
                    <a:pt x="80" y="111"/>
                  </a:lnTo>
                  <a:lnTo>
                    <a:pt x="98" y="92"/>
                  </a:lnTo>
                  <a:lnTo>
                    <a:pt x="114" y="75"/>
                  </a:lnTo>
                  <a:lnTo>
                    <a:pt x="135" y="58"/>
                  </a:lnTo>
                  <a:lnTo>
                    <a:pt x="155" y="43"/>
                  </a:lnTo>
                  <a:lnTo>
                    <a:pt x="177" y="30"/>
                  </a:lnTo>
                  <a:lnTo>
                    <a:pt x="200" y="21"/>
                  </a:lnTo>
                  <a:lnTo>
                    <a:pt x="224"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153" name="Freeform 15"/>
            <p:cNvSpPr>
              <a:spLocks/>
            </p:cNvSpPr>
            <p:nvPr/>
          </p:nvSpPr>
          <p:spPr bwMode="auto">
            <a:xfrm>
              <a:off x="2830" y="1911"/>
              <a:ext cx="112" cy="112"/>
            </a:xfrm>
            <a:custGeom>
              <a:avLst/>
              <a:gdLst>
                <a:gd name="T0" fmla="*/ 2 w 224"/>
                <a:gd name="T1" fmla="*/ 0 h 225"/>
                <a:gd name="T2" fmla="*/ 2 w 224"/>
                <a:gd name="T3" fmla="*/ 0 h 225"/>
                <a:gd name="T4" fmla="*/ 2 w 224"/>
                <a:gd name="T5" fmla="*/ 0 h 225"/>
                <a:gd name="T6" fmla="*/ 1 w 224"/>
                <a:gd name="T7" fmla="*/ 1 h 225"/>
                <a:gd name="T8" fmla="*/ 1 w 224"/>
                <a:gd name="T9" fmla="*/ 2 h 225"/>
                <a:gd name="T10" fmla="*/ 1 w 224"/>
                <a:gd name="T11" fmla="*/ 3 h 225"/>
                <a:gd name="T12" fmla="*/ 1 w 224"/>
                <a:gd name="T13" fmla="*/ 4 h 225"/>
                <a:gd name="T14" fmla="*/ 0 w 224"/>
                <a:gd name="T15" fmla="*/ 6 h 225"/>
                <a:gd name="T16" fmla="*/ 1 w 224"/>
                <a:gd name="T17" fmla="*/ 7 h 225"/>
                <a:gd name="T18" fmla="*/ 1 w 224"/>
                <a:gd name="T19" fmla="*/ 6 h 225"/>
                <a:gd name="T20" fmla="*/ 1 w 224"/>
                <a:gd name="T21" fmla="*/ 6 h 225"/>
                <a:gd name="T22" fmla="*/ 1 w 224"/>
                <a:gd name="T23" fmla="*/ 6 h 225"/>
                <a:gd name="T24" fmla="*/ 1 w 224"/>
                <a:gd name="T25" fmla="*/ 6 h 225"/>
                <a:gd name="T26" fmla="*/ 1 w 224"/>
                <a:gd name="T27" fmla="*/ 5 h 225"/>
                <a:gd name="T28" fmla="*/ 2 w 224"/>
                <a:gd name="T29" fmla="*/ 5 h 225"/>
                <a:gd name="T30" fmla="*/ 2 w 224"/>
                <a:gd name="T31" fmla="*/ 4 h 225"/>
                <a:gd name="T32" fmla="*/ 2 w 224"/>
                <a:gd name="T33" fmla="*/ 4 h 225"/>
                <a:gd name="T34" fmla="*/ 3 w 224"/>
                <a:gd name="T35" fmla="*/ 3 h 225"/>
                <a:gd name="T36" fmla="*/ 4 w 224"/>
                <a:gd name="T37" fmla="*/ 2 h 225"/>
                <a:gd name="T38" fmla="*/ 4 w 224"/>
                <a:gd name="T39" fmla="*/ 2 h 225"/>
                <a:gd name="T40" fmla="*/ 5 w 224"/>
                <a:gd name="T41" fmla="*/ 1 h 225"/>
                <a:gd name="T42" fmla="*/ 5 w 224"/>
                <a:gd name="T43" fmla="*/ 1 h 225"/>
                <a:gd name="T44" fmla="*/ 6 w 224"/>
                <a:gd name="T45" fmla="*/ 0 h 225"/>
                <a:gd name="T46" fmla="*/ 7 w 224"/>
                <a:gd name="T47" fmla="*/ 0 h 225"/>
                <a:gd name="T48" fmla="*/ 7 w 224"/>
                <a:gd name="T49" fmla="*/ 0 h 2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
                <a:gd name="T76" fmla="*/ 0 h 225"/>
                <a:gd name="T77" fmla="*/ 224 w 224"/>
                <a:gd name="T78" fmla="*/ 225 h 2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 h="225">
                  <a:moveTo>
                    <a:pt x="60" y="0"/>
                  </a:moveTo>
                  <a:lnTo>
                    <a:pt x="47" y="11"/>
                  </a:lnTo>
                  <a:lnTo>
                    <a:pt x="34" y="29"/>
                  </a:lnTo>
                  <a:lnTo>
                    <a:pt x="23" y="54"/>
                  </a:lnTo>
                  <a:lnTo>
                    <a:pt x="14" y="86"/>
                  </a:lnTo>
                  <a:lnTo>
                    <a:pt x="6" y="120"/>
                  </a:lnTo>
                  <a:lnTo>
                    <a:pt x="1" y="156"/>
                  </a:lnTo>
                  <a:lnTo>
                    <a:pt x="0" y="192"/>
                  </a:lnTo>
                  <a:lnTo>
                    <a:pt x="2" y="225"/>
                  </a:lnTo>
                  <a:lnTo>
                    <a:pt x="3" y="223"/>
                  </a:lnTo>
                  <a:lnTo>
                    <a:pt x="7" y="217"/>
                  </a:lnTo>
                  <a:lnTo>
                    <a:pt x="11" y="208"/>
                  </a:lnTo>
                  <a:lnTo>
                    <a:pt x="18" y="196"/>
                  </a:lnTo>
                  <a:lnTo>
                    <a:pt x="27" y="181"/>
                  </a:lnTo>
                  <a:lnTo>
                    <a:pt x="38" y="165"/>
                  </a:lnTo>
                  <a:lnTo>
                    <a:pt x="50" y="148"/>
                  </a:lnTo>
                  <a:lnTo>
                    <a:pt x="64" y="129"/>
                  </a:lnTo>
                  <a:lnTo>
                    <a:pt x="80" y="111"/>
                  </a:lnTo>
                  <a:lnTo>
                    <a:pt x="98" y="92"/>
                  </a:lnTo>
                  <a:lnTo>
                    <a:pt x="114" y="75"/>
                  </a:lnTo>
                  <a:lnTo>
                    <a:pt x="135" y="58"/>
                  </a:lnTo>
                  <a:lnTo>
                    <a:pt x="155" y="43"/>
                  </a:lnTo>
                  <a:lnTo>
                    <a:pt x="177" y="30"/>
                  </a:lnTo>
                  <a:lnTo>
                    <a:pt x="200" y="21"/>
                  </a:lnTo>
                  <a:lnTo>
                    <a:pt x="224"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154" name="Freeform 16"/>
            <p:cNvSpPr>
              <a:spLocks/>
            </p:cNvSpPr>
            <p:nvPr/>
          </p:nvSpPr>
          <p:spPr bwMode="auto">
            <a:xfrm>
              <a:off x="2831" y="1996"/>
              <a:ext cx="543" cy="101"/>
            </a:xfrm>
            <a:custGeom>
              <a:avLst/>
              <a:gdLst>
                <a:gd name="T0" fmla="*/ 0 w 1087"/>
                <a:gd name="T1" fmla="*/ 2 h 201"/>
                <a:gd name="T2" fmla="*/ 0 w 1087"/>
                <a:gd name="T3" fmla="*/ 2 h 201"/>
                <a:gd name="T4" fmla="*/ 1 w 1087"/>
                <a:gd name="T5" fmla="*/ 2 h 201"/>
                <a:gd name="T6" fmla="*/ 2 w 1087"/>
                <a:gd name="T7" fmla="*/ 1 h 201"/>
                <a:gd name="T8" fmla="*/ 3 w 1087"/>
                <a:gd name="T9" fmla="*/ 1 h 201"/>
                <a:gd name="T10" fmla="*/ 3 w 1087"/>
                <a:gd name="T11" fmla="*/ 1 h 201"/>
                <a:gd name="T12" fmla="*/ 4 w 1087"/>
                <a:gd name="T13" fmla="*/ 1 h 201"/>
                <a:gd name="T14" fmla="*/ 5 w 1087"/>
                <a:gd name="T15" fmla="*/ 1 h 201"/>
                <a:gd name="T16" fmla="*/ 6 w 1087"/>
                <a:gd name="T17" fmla="*/ 1 h 201"/>
                <a:gd name="T18" fmla="*/ 7 w 1087"/>
                <a:gd name="T19" fmla="*/ 1 h 201"/>
                <a:gd name="T20" fmla="*/ 9 w 1087"/>
                <a:gd name="T21" fmla="*/ 1 h 201"/>
                <a:gd name="T22" fmla="*/ 10 w 1087"/>
                <a:gd name="T23" fmla="*/ 0 h 201"/>
                <a:gd name="T24" fmla="*/ 11 w 1087"/>
                <a:gd name="T25" fmla="*/ 0 h 201"/>
                <a:gd name="T26" fmla="*/ 12 w 1087"/>
                <a:gd name="T27" fmla="*/ 0 h 201"/>
                <a:gd name="T28" fmla="*/ 13 w 1087"/>
                <a:gd name="T29" fmla="*/ 1 h 201"/>
                <a:gd name="T30" fmla="*/ 14 w 1087"/>
                <a:gd name="T31" fmla="*/ 1 h 201"/>
                <a:gd name="T32" fmla="*/ 16 w 1087"/>
                <a:gd name="T33" fmla="*/ 1 h 201"/>
                <a:gd name="T34" fmla="*/ 17 w 1087"/>
                <a:gd name="T35" fmla="*/ 1 h 201"/>
                <a:gd name="T36" fmla="*/ 18 w 1087"/>
                <a:gd name="T37" fmla="*/ 1 h 201"/>
                <a:gd name="T38" fmla="*/ 19 w 1087"/>
                <a:gd name="T39" fmla="*/ 1 h 201"/>
                <a:gd name="T40" fmla="*/ 20 w 1087"/>
                <a:gd name="T41" fmla="*/ 1 h 201"/>
                <a:gd name="T42" fmla="*/ 22 w 1087"/>
                <a:gd name="T43" fmla="*/ 2 h 201"/>
                <a:gd name="T44" fmla="*/ 23 w 1087"/>
                <a:gd name="T45" fmla="*/ 2 h 201"/>
                <a:gd name="T46" fmla="*/ 24 w 1087"/>
                <a:gd name="T47" fmla="*/ 2 h 201"/>
                <a:gd name="T48" fmla="*/ 25 w 1087"/>
                <a:gd name="T49" fmla="*/ 3 h 201"/>
                <a:gd name="T50" fmla="*/ 26 w 1087"/>
                <a:gd name="T51" fmla="*/ 3 h 201"/>
                <a:gd name="T52" fmla="*/ 27 w 1087"/>
                <a:gd name="T53" fmla="*/ 3 h 201"/>
                <a:gd name="T54" fmla="*/ 29 w 1087"/>
                <a:gd name="T55" fmla="*/ 4 h 201"/>
                <a:gd name="T56" fmla="*/ 30 w 1087"/>
                <a:gd name="T57" fmla="*/ 4 h 201"/>
                <a:gd name="T58" fmla="*/ 31 w 1087"/>
                <a:gd name="T59" fmla="*/ 5 h 201"/>
                <a:gd name="T60" fmla="*/ 32 w 1087"/>
                <a:gd name="T61" fmla="*/ 6 h 201"/>
                <a:gd name="T62" fmla="*/ 33 w 1087"/>
                <a:gd name="T63" fmla="*/ 6 h 201"/>
                <a:gd name="T64" fmla="*/ 33 w 1087"/>
                <a:gd name="T65" fmla="*/ 7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87"/>
                <a:gd name="T100" fmla="*/ 0 h 201"/>
                <a:gd name="T101" fmla="*/ 1087 w 1087"/>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87" h="201">
                  <a:moveTo>
                    <a:pt x="0" y="55"/>
                  </a:moveTo>
                  <a:lnTo>
                    <a:pt x="22" y="46"/>
                  </a:lnTo>
                  <a:lnTo>
                    <a:pt x="45" y="39"/>
                  </a:lnTo>
                  <a:lnTo>
                    <a:pt x="72" y="31"/>
                  </a:lnTo>
                  <a:lnTo>
                    <a:pt x="98" y="25"/>
                  </a:lnTo>
                  <a:lnTo>
                    <a:pt x="126" y="18"/>
                  </a:lnTo>
                  <a:lnTo>
                    <a:pt x="156" y="13"/>
                  </a:lnTo>
                  <a:lnTo>
                    <a:pt x="188" y="9"/>
                  </a:lnTo>
                  <a:lnTo>
                    <a:pt x="221" y="5"/>
                  </a:lnTo>
                  <a:lnTo>
                    <a:pt x="255" y="3"/>
                  </a:lnTo>
                  <a:lnTo>
                    <a:pt x="289" y="1"/>
                  </a:lnTo>
                  <a:lnTo>
                    <a:pt x="326" y="0"/>
                  </a:lnTo>
                  <a:lnTo>
                    <a:pt x="363" y="0"/>
                  </a:lnTo>
                  <a:lnTo>
                    <a:pt x="400" y="0"/>
                  </a:lnTo>
                  <a:lnTo>
                    <a:pt x="438" y="1"/>
                  </a:lnTo>
                  <a:lnTo>
                    <a:pt x="476" y="3"/>
                  </a:lnTo>
                  <a:lnTo>
                    <a:pt x="515" y="7"/>
                  </a:lnTo>
                  <a:lnTo>
                    <a:pt x="554" y="11"/>
                  </a:lnTo>
                  <a:lnTo>
                    <a:pt x="594" y="16"/>
                  </a:lnTo>
                  <a:lnTo>
                    <a:pt x="633" y="23"/>
                  </a:lnTo>
                  <a:lnTo>
                    <a:pt x="671" y="30"/>
                  </a:lnTo>
                  <a:lnTo>
                    <a:pt x="710" y="38"/>
                  </a:lnTo>
                  <a:lnTo>
                    <a:pt x="748" y="47"/>
                  </a:lnTo>
                  <a:lnTo>
                    <a:pt x="786" y="57"/>
                  </a:lnTo>
                  <a:lnTo>
                    <a:pt x="824" y="69"/>
                  </a:lnTo>
                  <a:lnTo>
                    <a:pt x="860" y="81"/>
                  </a:lnTo>
                  <a:lnTo>
                    <a:pt x="895" y="95"/>
                  </a:lnTo>
                  <a:lnTo>
                    <a:pt x="930" y="109"/>
                  </a:lnTo>
                  <a:lnTo>
                    <a:pt x="965" y="125"/>
                  </a:lnTo>
                  <a:lnTo>
                    <a:pt x="997" y="142"/>
                  </a:lnTo>
                  <a:lnTo>
                    <a:pt x="1028" y="161"/>
                  </a:lnTo>
                  <a:lnTo>
                    <a:pt x="1058" y="181"/>
                  </a:lnTo>
                  <a:lnTo>
                    <a:pt x="1087" y="20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155" name="Freeform 17"/>
            <p:cNvSpPr>
              <a:spLocks/>
            </p:cNvSpPr>
            <p:nvPr/>
          </p:nvSpPr>
          <p:spPr bwMode="auto">
            <a:xfrm>
              <a:off x="2831" y="1996"/>
              <a:ext cx="543" cy="101"/>
            </a:xfrm>
            <a:custGeom>
              <a:avLst/>
              <a:gdLst>
                <a:gd name="T0" fmla="*/ 0 w 1087"/>
                <a:gd name="T1" fmla="*/ 2 h 201"/>
                <a:gd name="T2" fmla="*/ 0 w 1087"/>
                <a:gd name="T3" fmla="*/ 2 h 201"/>
                <a:gd name="T4" fmla="*/ 1 w 1087"/>
                <a:gd name="T5" fmla="*/ 2 h 201"/>
                <a:gd name="T6" fmla="*/ 2 w 1087"/>
                <a:gd name="T7" fmla="*/ 1 h 201"/>
                <a:gd name="T8" fmla="*/ 3 w 1087"/>
                <a:gd name="T9" fmla="*/ 1 h 201"/>
                <a:gd name="T10" fmla="*/ 3 w 1087"/>
                <a:gd name="T11" fmla="*/ 1 h 201"/>
                <a:gd name="T12" fmla="*/ 4 w 1087"/>
                <a:gd name="T13" fmla="*/ 1 h 201"/>
                <a:gd name="T14" fmla="*/ 5 w 1087"/>
                <a:gd name="T15" fmla="*/ 1 h 201"/>
                <a:gd name="T16" fmla="*/ 6 w 1087"/>
                <a:gd name="T17" fmla="*/ 1 h 201"/>
                <a:gd name="T18" fmla="*/ 7 w 1087"/>
                <a:gd name="T19" fmla="*/ 1 h 201"/>
                <a:gd name="T20" fmla="*/ 9 w 1087"/>
                <a:gd name="T21" fmla="*/ 1 h 201"/>
                <a:gd name="T22" fmla="*/ 10 w 1087"/>
                <a:gd name="T23" fmla="*/ 0 h 201"/>
                <a:gd name="T24" fmla="*/ 11 w 1087"/>
                <a:gd name="T25" fmla="*/ 0 h 201"/>
                <a:gd name="T26" fmla="*/ 12 w 1087"/>
                <a:gd name="T27" fmla="*/ 0 h 201"/>
                <a:gd name="T28" fmla="*/ 13 w 1087"/>
                <a:gd name="T29" fmla="*/ 1 h 201"/>
                <a:gd name="T30" fmla="*/ 14 w 1087"/>
                <a:gd name="T31" fmla="*/ 1 h 201"/>
                <a:gd name="T32" fmla="*/ 16 w 1087"/>
                <a:gd name="T33" fmla="*/ 1 h 201"/>
                <a:gd name="T34" fmla="*/ 17 w 1087"/>
                <a:gd name="T35" fmla="*/ 1 h 201"/>
                <a:gd name="T36" fmla="*/ 18 w 1087"/>
                <a:gd name="T37" fmla="*/ 1 h 201"/>
                <a:gd name="T38" fmla="*/ 19 w 1087"/>
                <a:gd name="T39" fmla="*/ 1 h 201"/>
                <a:gd name="T40" fmla="*/ 20 w 1087"/>
                <a:gd name="T41" fmla="*/ 1 h 201"/>
                <a:gd name="T42" fmla="*/ 22 w 1087"/>
                <a:gd name="T43" fmla="*/ 2 h 201"/>
                <a:gd name="T44" fmla="*/ 23 w 1087"/>
                <a:gd name="T45" fmla="*/ 2 h 201"/>
                <a:gd name="T46" fmla="*/ 24 w 1087"/>
                <a:gd name="T47" fmla="*/ 2 h 201"/>
                <a:gd name="T48" fmla="*/ 25 w 1087"/>
                <a:gd name="T49" fmla="*/ 3 h 201"/>
                <a:gd name="T50" fmla="*/ 26 w 1087"/>
                <a:gd name="T51" fmla="*/ 3 h 201"/>
                <a:gd name="T52" fmla="*/ 27 w 1087"/>
                <a:gd name="T53" fmla="*/ 3 h 201"/>
                <a:gd name="T54" fmla="*/ 29 w 1087"/>
                <a:gd name="T55" fmla="*/ 4 h 201"/>
                <a:gd name="T56" fmla="*/ 30 w 1087"/>
                <a:gd name="T57" fmla="*/ 4 h 201"/>
                <a:gd name="T58" fmla="*/ 31 w 1087"/>
                <a:gd name="T59" fmla="*/ 5 h 201"/>
                <a:gd name="T60" fmla="*/ 32 w 1087"/>
                <a:gd name="T61" fmla="*/ 6 h 201"/>
                <a:gd name="T62" fmla="*/ 33 w 1087"/>
                <a:gd name="T63" fmla="*/ 6 h 201"/>
                <a:gd name="T64" fmla="*/ 33 w 1087"/>
                <a:gd name="T65" fmla="*/ 7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87"/>
                <a:gd name="T100" fmla="*/ 0 h 201"/>
                <a:gd name="T101" fmla="*/ 1087 w 1087"/>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87" h="201">
                  <a:moveTo>
                    <a:pt x="0" y="55"/>
                  </a:moveTo>
                  <a:lnTo>
                    <a:pt x="22" y="46"/>
                  </a:lnTo>
                  <a:lnTo>
                    <a:pt x="45" y="39"/>
                  </a:lnTo>
                  <a:lnTo>
                    <a:pt x="72" y="31"/>
                  </a:lnTo>
                  <a:lnTo>
                    <a:pt x="98" y="25"/>
                  </a:lnTo>
                  <a:lnTo>
                    <a:pt x="126" y="18"/>
                  </a:lnTo>
                  <a:lnTo>
                    <a:pt x="156" y="13"/>
                  </a:lnTo>
                  <a:lnTo>
                    <a:pt x="188" y="9"/>
                  </a:lnTo>
                  <a:lnTo>
                    <a:pt x="221" y="5"/>
                  </a:lnTo>
                  <a:lnTo>
                    <a:pt x="255" y="3"/>
                  </a:lnTo>
                  <a:lnTo>
                    <a:pt x="289" y="1"/>
                  </a:lnTo>
                  <a:lnTo>
                    <a:pt x="326" y="0"/>
                  </a:lnTo>
                  <a:lnTo>
                    <a:pt x="363" y="0"/>
                  </a:lnTo>
                  <a:lnTo>
                    <a:pt x="400" y="0"/>
                  </a:lnTo>
                  <a:lnTo>
                    <a:pt x="438" y="1"/>
                  </a:lnTo>
                  <a:lnTo>
                    <a:pt x="476" y="3"/>
                  </a:lnTo>
                  <a:lnTo>
                    <a:pt x="515" y="7"/>
                  </a:lnTo>
                  <a:lnTo>
                    <a:pt x="554" y="11"/>
                  </a:lnTo>
                  <a:lnTo>
                    <a:pt x="594" y="16"/>
                  </a:lnTo>
                  <a:lnTo>
                    <a:pt x="633" y="23"/>
                  </a:lnTo>
                  <a:lnTo>
                    <a:pt x="671" y="30"/>
                  </a:lnTo>
                  <a:lnTo>
                    <a:pt x="710" y="38"/>
                  </a:lnTo>
                  <a:lnTo>
                    <a:pt x="748" y="47"/>
                  </a:lnTo>
                  <a:lnTo>
                    <a:pt x="786" y="57"/>
                  </a:lnTo>
                  <a:lnTo>
                    <a:pt x="824" y="69"/>
                  </a:lnTo>
                  <a:lnTo>
                    <a:pt x="860" y="81"/>
                  </a:lnTo>
                  <a:lnTo>
                    <a:pt x="895" y="95"/>
                  </a:lnTo>
                  <a:lnTo>
                    <a:pt x="930" y="109"/>
                  </a:lnTo>
                  <a:lnTo>
                    <a:pt x="965" y="125"/>
                  </a:lnTo>
                  <a:lnTo>
                    <a:pt x="997" y="142"/>
                  </a:lnTo>
                  <a:lnTo>
                    <a:pt x="1028" y="161"/>
                  </a:lnTo>
                  <a:lnTo>
                    <a:pt x="1058" y="181"/>
                  </a:lnTo>
                  <a:lnTo>
                    <a:pt x="1087" y="20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156" name="Freeform 18"/>
            <p:cNvSpPr>
              <a:spLocks/>
            </p:cNvSpPr>
            <p:nvPr/>
          </p:nvSpPr>
          <p:spPr bwMode="auto">
            <a:xfrm>
              <a:off x="2833" y="1931"/>
              <a:ext cx="192" cy="88"/>
            </a:xfrm>
            <a:custGeom>
              <a:avLst/>
              <a:gdLst>
                <a:gd name="T0" fmla="*/ 0 w 382"/>
                <a:gd name="T1" fmla="*/ 6 h 176"/>
                <a:gd name="T2" fmla="*/ 1 w 382"/>
                <a:gd name="T3" fmla="*/ 5 h 176"/>
                <a:gd name="T4" fmla="*/ 2 w 382"/>
                <a:gd name="T5" fmla="*/ 5 h 176"/>
                <a:gd name="T6" fmla="*/ 2 w 382"/>
                <a:gd name="T7" fmla="*/ 3 h 176"/>
                <a:gd name="T8" fmla="*/ 3 w 382"/>
                <a:gd name="T9" fmla="*/ 3 h 176"/>
                <a:gd name="T10" fmla="*/ 4 w 382"/>
                <a:gd name="T11" fmla="*/ 3 h 176"/>
                <a:gd name="T12" fmla="*/ 4 w 382"/>
                <a:gd name="T13" fmla="*/ 3 h 176"/>
                <a:gd name="T14" fmla="*/ 5 w 382"/>
                <a:gd name="T15" fmla="*/ 1 h 176"/>
                <a:gd name="T16" fmla="*/ 6 w 382"/>
                <a:gd name="T17" fmla="*/ 1 h 176"/>
                <a:gd name="T18" fmla="*/ 7 w 382"/>
                <a:gd name="T19" fmla="*/ 1 h 176"/>
                <a:gd name="T20" fmla="*/ 8 w 382"/>
                <a:gd name="T21" fmla="*/ 1 h 176"/>
                <a:gd name="T22" fmla="*/ 9 w 382"/>
                <a:gd name="T23" fmla="*/ 1 h 176"/>
                <a:gd name="T24" fmla="*/ 9 w 382"/>
                <a:gd name="T25" fmla="*/ 1 h 176"/>
                <a:gd name="T26" fmla="*/ 10 w 382"/>
                <a:gd name="T27" fmla="*/ 1 h 176"/>
                <a:gd name="T28" fmla="*/ 11 w 382"/>
                <a:gd name="T29" fmla="*/ 1 h 176"/>
                <a:gd name="T30" fmla="*/ 12 w 382"/>
                <a:gd name="T31" fmla="*/ 0 h 176"/>
                <a:gd name="T32" fmla="*/ 13 w 382"/>
                <a:gd name="T33" fmla="*/ 1 h 1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2"/>
                <a:gd name="T52" fmla="*/ 0 h 176"/>
                <a:gd name="T53" fmla="*/ 382 w 382"/>
                <a:gd name="T54" fmla="*/ 176 h 1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2" h="176">
                  <a:moveTo>
                    <a:pt x="0" y="176"/>
                  </a:moveTo>
                  <a:lnTo>
                    <a:pt x="16" y="157"/>
                  </a:lnTo>
                  <a:lnTo>
                    <a:pt x="34" y="139"/>
                  </a:lnTo>
                  <a:lnTo>
                    <a:pt x="54" y="122"/>
                  </a:lnTo>
                  <a:lnTo>
                    <a:pt x="77" y="104"/>
                  </a:lnTo>
                  <a:lnTo>
                    <a:pt x="99" y="88"/>
                  </a:lnTo>
                  <a:lnTo>
                    <a:pt x="124" y="72"/>
                  </a:lnTo>
                  <a:lnTo>
                    <a:pt x="149" y="58"/>
                  </a:lnTo>
                  <a:lnTo>
                    <a:pt x="176" y="46"/>
                  </a:lnTo>
                  <a:lnTo>
                    <a:pt x="204" y="34"/>
                  </a:lnTo>
                  <a:lnTo>
                    <a:pt x="230" y="24"/>
                  </a:lnTo>
                  <a:lnTo>
                    <a:pt x="258" y="15"/>
                  </a:lnTo>
                  <a:lnTo>
                    <a:pt x="284" y="8"/>
                  </a:lnTo>
                  <a:lnTo>
                    <a:pt x="311" y="3"/>
                  </a:lnTo>
                  <a:lnTo>
                    <a:pt x="335" y="1"/>
                  </a:lnTo>
                  <a:lnTo>
                    <a:pt x="359" y="0"/>
                  </a:lnTo>
                  <a:lnTo>
                    <a:pt x="382"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157" name="Freeform 19"/>
            <p:cNvSpPr>
              <a:spLocks/>
            </p:cNvSpPr>
            <p:nvPr/>
          </p:nvSpPr>
          <p:spPr bwMode="auto">
            <a:xfrm>
              <a:off x="2833" y="1931"/>
              <a:ext cx="192" cy="88"/>
            </a:xfrm>
            <a:custGeom>
              <a:avLst/>
              <a:gdLst>
                <a:gd name="T0" fmla="*/ 0 w 382"/>
                <a:gd name="T1" fmla="*/ 6 h 176"/>
                <a:gd name="T2" fmla="*/ 1 w 382"/>
                <a:gd name="T3" fmla="*/ 5 h 176"/>
                <a:gd name="T4" fmla="*/ 2 w 382"/>
                <a:gd name="T5" fmla="*/ 5 h 176"/>
                <a:gd name="T6" fmla="*/ 2 w 382"/>
                <a:gd name="T7" fmla="*/ 3 h 176"/>
                <a:gd name="T8" fmla="*/ 3 w 382"/>
                <a:gd name="T9" fmla="*/ 3 h 176"/>
                <a:gd name="T10" fmla="*/ 4 w 382"/>
                <a:gd name="T11" fmla="*/ 3 h 176"/>
                <a:gd name="T12" fmla="*/ 4 w 382"/>
                <a:gd name="T13" fmla="*/ 3 h 176"/>
                <a:gd name="T14" fmla="*/ 5 w 382"/>
                <a:gd name="T15" fmla="*/ 1 h 176"/>
                <a:gd name="T16" fmla="*/ 6 w 382"/>
                <a:gd name="T17" fmla="*/ 1 h 176"/>
                <a:gd name="T18" fmla="*/ 7 w 382"/>
                <a:gd name="T19" fmla="*/ 1 h 176"/>
                <a:gd name="T20" fmla="*/ 8 w 382"/>
                <a:gd name="T21" fmla="*/ 1 h 176"/>
                <a:gd name="T22" fmla="*/ 9 w 382"/>
                <a:gd name="T23" fmla="*/ 1 h 176"/>
                <a:gd name="T24" fmla="*/ 9 w 382"/>
                <a:gd name="T25" fmla="*/ 1 h 176"/>
                <a:gd name="T26" fmla="*/ 10 w 382"/>
                <a:gd name="T27" fmla="*/ 1 h 176"/>
                <a:gd name="T28" fmla="*/ 11 w 382"/>
                <a:gd name="T29" fmla="*/ 1 h 176"/>
                <a:gd name="T30" fmla="*/ 12 w 382"/>
                <a:gd name="T31" fmla="*/ 0 h 176"/>
                <a:gd name="T32" fmla="*/ 13 w 382"/>
                <a:gd name="T33" fmla="*/ 1 h 1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2"/>
                <a:gd name="T52" fmla="*/ 0 h 176"/>
                <a:gd name="T53" fmla="*/ 382 w 382"/>
                <a:gd name="T54" fmla="*/ 176 h 1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2" h="176">
                  <a:moveTo>
                    <a:pt x="0" y="176"/>
                  </a:moveTo>
                  <a:lnTo>
                    <a:pt x="16" y="157"/>
                  </a:lnTo>
                  <a:lnTo>
                    <a:pt x="34" y="139"/>
                  </a:lnTo>
                  <a:lnTo>
                    <a:pt x="54" y="122"/>
                  </a:lnTo>
                  <a:lnTo>
                    <a:pt x="77" y="104"/>
                  </a:lnTo>
                  <a:lnTo>
                    <a:pt x="99" y="88"/>
                  </a:lnTo>
                  <a:lnTo>
                    <a:pt x="124" y="72"/>
                  </a:lnTo>
                  <a:lnTo>
                    <a:pt x="149" y="58"/>
                  </a:lnTo>
                  <a:lnTo>
                    <a:pt x="176" y="46"/>
                  </a:lnTo>
                  <a:lnTo>
                    <a:pt x="204" y="34"/>
                  </a:lnTo>
                  <a:lnTo>
                    <a:pt x="230" y="24"/>
                  </a:lnTo>
                  <a:lnTo>
                    <a:pt x="258" y="15"/>
                  </a:lnTo>
                  <a:lnTo>
                    <a:pt x="284" y="8"/>
                  </a:lnTo>
                  <a:lnTo>
                    <a:pt x="311" y="3"/>
                  </a:lnTo>
                  <a:lnTo>
                    <a:pt x="335" y="1"/>
                  </a:lnTo>
                  <a:lnTo>
                    <a:pt x="359" y="0"/>
                  </a:lnTo>
                  <a:lnTo>
                    <a:pt x="382"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158" name="Freeform 20"/>
            <p:cNvSpPr>
              <a:spLocks/>
            </p:cNvSpPr>
            <p:nvPr/>
          </p:nvSpPr>
          <p:spPr bwMode="auto">
            <a:xfrm>
              <a:off x="2761" y="1913"/>
              <a:ext cx="72" cy="110"/>
            </a:xfrm>
            <a:custGeom>
              <a:avLst/>
              <a:gdLst>
                <a:gd name="T0" fmla="*/ 4 w 145"/>
                <a:gd name="T1" fmla="*/ 6 h 221"/>
                <a:gd name="T2" fmla="*/ 4 w 145"/>
                <a:gd name="T3" fmla="*/ 6 h 221"/>
                <a:gd name="T4" fmla="*/ 3 w 145"/>
                <a:gd name="T5" fmla="*/ 5 h 221"/>
                <a:gd name="T6" fmla="*/ 3 w 145"/>
                <a:gd name="T7" fmla="*/ 4 h 221"/>
                <a:gd name="T8" fmla="*/ 2 w 145"/>
                <a:gd name="T9" fmla="*/ 3 h 221"/>
                <a:gd name="T10" fmla="*/ 2 w 145"/>
                <a:gd name="T11" fmla="*/ 2 h 221"/>
                <a:gd name="T12" fmla="*/ 1 w 145"/>
                <a:gd name="T13" fmla="*/ 1 h 221"/>
                <a:gd name="T14" fmla="*/ 0 w 145"/>
                <a:gd name="T15" fmla="*/ 0 h 221"/>
                <a:gd name="T16" fmla="*/ 0 w 145"/>
                <a:gd name="T17" fmla="*/ 0 h 2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
                <a:gd name="T28" fmla="*/ 0 h 221"/>
                <a:gd name="T29" fmla="*/ 145 w 145"/>
                <a:gd name="T30" fmla="*/ 221 h 2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 h="221">
                  <a:moveTo>
                    <a:pt x="145" y="221"/>
                  </a:moveTo>
                  <a:lnTo>
                    <a:pt x="134" y="193"/>
                  </a:lnTo>
                  <a:lnTo>
                    <a:pt x="123" y="163"/>
                  </a:lnTo>
                  <a:lnTo>
                    <a:pt x="108" y="132"/>
                  </a:lnTo>
                  <a:lnTo>
                    <a:pt x="92" y="101"/>
                  </a:lnTo>
                  <a:lnTo>
                    <a:pt x="73" y="71"/>
                  </a:lnTo>
                  <a:lnTo>
                    <a:pt x="51" y="44"/>
                  </a:lnTo>
                  <a:lnTo>
                    <a:pt x="27" y="1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159" name="Freeform 21"/>
            <p:cNvSpPr>
              <a:spLocks/>
            </p:cNvSpPr>
            <p:nvPr/>
          </p:nvSpPr>
          <p:spPr bwMode="auto">
            <a:xfrm>
              <a:off x="2761" y="1913"/>
              <a:ext cx="72" cy="110"/>
            </a:xfrm>
            <a:custGeom>
              <a:avLst/>
              <a:gdLst>
                <a:gd name="T0" fmla="*/ 4 w 145"/>
                <a:gd name="T1" fmla="*/ 6 h 221"/>
                <a:gd name="T2" fmla="*/ 4 w 145"/>
                <a:gd name="T3" fmla="*/ 6 h 221"/>
                <a:gd name="T4" fmla="*/ 3 w 145"/>
                <a:gd name="T5" fmla="*/ 5 h 221"/>
                <a:gd name="T6" fmla="*/ 3 w 145"/>
                <a:gd name="T7" fmla="*/ 4 h 221"/>
                <a:gd name="T8" fmla="*/ 2 w 145"/>
                <a:gd name="T9" fmla="*/ 3 h 221"/>
                <a:gd name="T10" fmla="*/ 2 w 145"/>
                <a:gd name="T11" fmla="*/ 2 h 221"/>
                <a:gd name="T12" fmla="*/ 1 w 145"/>
                <a:gd name="T13" fmla="*/ 1 h 221"/>
                <a:gd name="T14" fmla="*/ 0 w 145"/>
                <a:gd name="T15" fmla="*/ 0 h 221"/>
                <a:gd name="T16" fmla="*/ 0 w 145"/>
                <a:gd name="T17" fmla="*/ 0 h 2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
                <a:gd name="T28" fmla="*/ 0 h 221"/>
                <a:gd name="T29" fmla="*/ 145 w 145"/>
                <a:gd name="T30" fmla="*/ 221 h 2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 h="221">
                  <a:moveTo>
                    <a:pt x="145" y="221"/>
                  </a:moveTo>
                  <a:lnTo>
                    <a:pt x="134" y="193"/>
                  </a:lnTo>
                  <a:lnTo>
                    <a:pt x="123" y="163"/>
                  </a:lnTo>
                  <a:lnTo>
                    <a:pt x="108" y="132"/>
                  </a:lnTo>
                  <a:lnTo>
                    <a:pt x="92" y="101"/>
                  </a:lnTo>
                  <a:lnTo>
                    <a:pt x="73" y="71"/>
                  </a:lnTo>
                  <a:lnTo>
                    <a:pt x="51" y="44"/>
                  </a:lnTo>
                  <a:lnTo>
                    <a:pt x="27" y="1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160" name="Freeform 22"/>
            <p:cNvSpPr>
              <a:spLocks/>
            </p:cNvSpPr>
            <p:nvPr/>
          </p:nvSpPr>
          <p:spPr bwMode="auto">
            <a:xfrm>
              <a:off x="2651" y="1927"/>
              <a:ext cx="185" cy="95"/>
            </a:xfrm>
            <a:custGeom>
              <a:avLst/>
              <a:gdLst>
                <a:gd name="T0" fmla="*/ 0 w 370"/>
                <a:gd name="T1" fmla="*/ 0 h 188"/>
                <a:gd name="T2" fmla="*/ 1 w 370"/>
                <a:gd name="T3" fmla="*/ 1 h 188"/>
                <a:gd name="T4" fmla="*/ 1 w 370"/>
                <a:gd name="T5" fmla="*/ 1 h 188"/>
                <a:gd name="T6" fmla="*/ 3 w 370"/>
                <a:gd name="T7" fmla="*/ 1 h 188"/>
                <a:gd name="T8" fmla="*/ 3 w 370"/>
                <a:gd name="T9" fmla="*/ 1 h 188"/>
                <a:gd name="T10" fmla="*/ 5 w 370"/>
                <a:gd name="T11" fmla="*/ 1 h 188"/>
                <a:gd name="T12" fmla="*/ 6 w 370"/>
                <a:gd name="T13" fmla="*/ 2 h 188"/>
                <a:gd name="T14" fmla="*/ 6 w 370"/>
                <a:gd name="T15" fmla="*/ 2 h 188"/>
                <a:gd name="T16" fmla="*/ 6 w 370"/>
                <a:gd name="T17" fmla="*/ 3 h 188"/>
                <a:gd name="T18" fmla="*/ 7 w 370"/>
                <a:gd name="T19" fmla="*/ 3 h 188"/>
                <a:gd name="T20" fmla="*/ 9 w 370"/>
                <a:gd name="T21" fmla="*/ 4 h 188"/>
                <a:gd name="T22" fmla="*/ 10 w 370"/>
                <a:gd name="T23" fmla="*/ 4 h 188"/>
                <a:gd name="T24" fmla="*/ 10 w 370"/>
                <a:gd name="T25" fmla="*/ 5 h 188"/>
                <a:gd name="T26" fmla="*/ 11 w 370"/>
                <a:gd name="T27" fmla="*/ 5 h 188"/>
                <a:gd name="T28" fmla="*/ 11 w 370"/>
                <a:gd name="T29" fmla="*/ 6 h 188"/>
                <a:gd name="T30" fmla="*/ 12 w 370"/>
                <a:gd name="T31" fmla="*/ 6 h 188"/>
                <a:gd name="T32" fmla="*/ 12 w 370"/>
                <a:gd name="T33" fmla="*/ 6 h 1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
                <a:gd name="T52" fmla="*/ 0 h 188"/>
                <a:gd name="T53" fmla="*/ 370 w 370"/>
                <a:gd name="T54" fmla="*/ 188 h 1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 h="188">
                  <a:moveTo>
                    <a:pt x="0" y="0"/>
                  </a:moveTo>
                  <a:lnTo>
                    <a:pt x="26" y="1"/>
                  </a:lnTo>
                  <a:lnTo>
                    <a:pt x="53" y="5"/>
                  </a:lnTo>
                  <a:lnTo>
                    <a:pt x="81" y="11"/>
                  </a:lnTo>
                  <a:lnTo>
                    <a:pt x="110" y="20"/>
                  </a:lnTo>
                  <a:lnTo>
                    <a:pt x="139" y="32"/>
                  </a:lnTo>
                  <a:lnTo>
                    <a:pt x="166" y="44"/>
                  </a:lnTo>
                  <a:lnTo>
                    <a:pt x="195" y="58"/>
                  </a:lnTo>
                  <a:lnTo>
                    <a:pt x="223" y="73"/>
                  </a:lnTo>
                  <a:lnTo>
                    <a:pt x="249" y="88"/>
                  </a:lnTo>
                  <a:lnTo>
                    <a:pt x="273" y="104"/>
                  </a:lnTo>
                  <a:lnTo>
                    <a:pt x="297" y="121"/>
                  </a:lnTo>
                  <a:lnTo>
                    <a:pt x="317" y="135"/>
                  </a:lnTo>
                  <a:lnTo>
                    <a:pt x="335" y="150"/>
                  </a:lnTo>
                  <a:lnTo>
                    <a:pt x="351" y="164"/>
                  </a:lnTo>
                  <a:lnTo>
                    <a:pt x="362" y="177"/>
                  </a:lnTo>
                  <a:lnTo>
                    <a:pt x="370" y="18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161" name="Freeform 23"/>
            <p:cNvSpPr>
              <a:spLocks/>
            </p:cNvSpPr>
            <p:nvPr/>
          </p:nvSpPr>
          <p:spPr bwMode="auto">
            <a:xfrm>
              <a:off x="2651" y="1927"/>
              <a:ext cx="185" cy="95"/>
            </a:xfrm>
            <a:custGeom>
              <a:avLst/>
              <a:gdLst>
                <a:gd name="T0" fmla="*/ 0 w 370"/>
                <a:gd name="T1" fmla="*/ 0 h 188"/>
                <a:gd name="T2" fmla="*/ 1 w 370"/>
                <a:gd name="T3" fmla="*/ 1 h 188"/>
                <a:gd name="T4" fmla="*/ 1 w 370"/>
                <a:gd name="T5" fmla="*/ 1 h 188"/>
                <a:gd name="T6" fmla="*/ 3 w 370"/>
                <a:gd name="T7" fmla="*/ 1 h 188"/>
                <a:gd name="T8" fmla="*/ 3 w 370"/>
                <a:gd name="T9" fmla="*/ 1 h 188"/>
                <a:gd name="T10" fmla="*/ 5 w 370"/>
                <a:gd name="T11" fmla="*/ 1 h 188"/>
                <a:gd name="T12" fmla="*/ 6 w 370"/>
                <a:gd name="T13" fmla="*/ 2 h 188"/>
                <a:gd name="T14" fmla="*/ 6 w 370"/>
                <a:gd name="T15" fmla="*/ 2 h 188"/>
                <a:gd name="T16" fmla="*/ 6 w 370"/>
                <a:gd name="T17" fmla="*/ 3 h 188"/>
                <a:gd name="T18" fmla="*/ 7 w 370"/>
                <a:gd name="T19" fmla="*/ 3 h 188"/>
                <a:gd name="T20" fmla="*/ 9 w 370"/>
                <a:gd name="T21" fmla="*/ 4 h 188"/>
                <a:gd name="T22" fmla="*/ 10 w 370"/>
                <a:gd name="T23" fmla="*/ 4 h 188"/>
                <a:gd name="T24" fmla="*/ 10 w 370"/>
                <a:gd name="T25" fmla="*/ 5 h 188"/>
                <a:gd name="T26" fmla="*/ 11 w 370"/>
                <a:gd name="T27" fmla="*/ 5 h 188"/>
                <a:gd name="T28" fmla="*/ 11 w 370"/>
                <a:gd name="T29" fmla="*/ 6 h 188"/>
                <a:gd name="T30" fmla="*/ 12 w 370"/>
                <a:gd name="T31" fmla="*/ 6 h 188"/>
                <a:gd name="T32" fmla="*/ 12 w 370"/>
                <a:gd name="T33" fmla="*/ 6 h 1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
                <a:gd name="T52" fmla="*/ 0 h 188"/>
                <a:gd name="T53" fmla="*/ 370 w 370"/>
                <a:gd name="T54" fmla="*/ 188 h 1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 h="188">
                  <a:moveTo>
                    <a:pt x="0" y="0"/>
                  </a:moveTo>
                  <a:lnTo>
                    <a:pt x="26" y="1"/>
                  </a:lnTo>
                  <a:lnTo>
                    <a:pt x="53" y="5"/>
                  </a:lnTo>
                  <a:lnTo>
                    <a:pt x="81" y="11"/>
                  </a:lnTo>
                  <a:lnTo>
                    <a:pt x="110" y="20"/>
                  </a:lnTo>
                  <a:lnTo>
                    <a:pt x="139" y="32"/>
                  </a:lnTo>
                  <a:lnTo>
                    <a:pt x="166" y="44"/>
                  </a:lnTo>
                  <a:lnTo>
                    <a:pt x="195" y="58"/>
                  </a:lnTo>
                  <a:lnTo>
                    <a:pt x="223" y="73"/>
                  </a:lnTo>
                  <a:lnTo>
                    <a:pt x="249" y="88"/>
                  </a:lnTo>
                  <a:lnTo>
                    <a:pt x="273" y="104"/>
                  </a:lnTo>
                  <a:lnTo>
                    <a:pt x="297" y="121"/>
                  </a:lnTo>
                  <a:lnTo>
                    <a:pt x="317" y="135"/>
                  </a:lnTo>
                  <a:lnTo>
                    <a:pt x="335" y="150"/>
                  </a:lnTo>
                  <a:lnTo>
                    <a:pt x="351" y="164"/>
                  </a:lnTo>
                  <a:lnTo>
                    <a:pt x="362" y="177"/>
                  </a:lnTo>
                  <a:lnTo>
                    <a:pt x="370" y="18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162" name="Freeform 24"/>
            <p:cNvSpPr>
              <a:spLocks/>
            </p:cNvSpPr>
            <p:nvPr/>
          </p:nvSpPr>
          <p:spPr bwMode="auto">
            <a:xfrm>
              <a:off x="2546" y="1953"/>
              <a:ext cx="290" cy="69"/>
            </a:xfrm>
            <a:custGeom>
              <a:avLst/>
              <a:gdLst>
                <a:gd name="T0" fmla="*/ 0 w 579"/>
                <a:gd name="T1" fmla="*/ 1 h 137"/>
                <a:gd name="T2" fmla="*/ 1 w 579"/>
                <a:gd name="T3" fmla="*/ 1 h 137"/>
                <a:gd name="T4" fmla="*/ 3 w 579"/>
                <a:gd name="T5" fmla="*/ 0 h 137"/>
                <a:gd name="T6" fmla="*/ 4 w 579"/>
                <a:gd name="T7" fmla="*/ 0 h 137"/>
                <a:gd name="T8" fmla="*/ 5 w 579"/>
                <a:gd name="T9" fmla="*/ 1 h 137"/>
                <a:gd name="T10" fmla="*/ 6 w 579"/>
                <a:gd name="T11" fmla="*/ 1 h 137"/>
                <a:gd name="T12" fmla="*/ 7 w 579"/>
                <a:gd name="T13" fmla="*/ 1 h 137"/>
                <a:gd name="T14" fmla="*/ 9 w 579"/>
                <a:gd name="T15" fmla="*/ 1 h 137"/>
                <a:gd name="T16" fmla="*/ 10 w 579"/>
                <a:gd name="T17" fmla="*/ 1 h 137"/>
                <a:gd name="T18" fmla="*/ 11 w 579"/>
                <a:gd name="T19" fmla="*/ 2 h 137"/>
                <a:gd name="T20" fmla="*/ 12 w 579"/>
                <a:gd name="T21" fmla="*/ 2 h 137"/>
                <a:gd name="T22" fmla="*/ 14 w 579"/>
                <a:gd name="T23" fmla="*/ 2 h 137"/>
                <a:gd name="T24" fmla="*/ 15 w 579"/>
                <a:gd name="T25" fmla="*/ 3 h 137"/>
                <a:gd name="T26" fmla="*/ 16 w 579"/>
                <a:gd name="T27" fmla="*/ 3 h 137"/>
                <a:gd name="T28" fmla="*/ 17 w 579"/>
                <a:gd name="T29" fmla="*/ 4 h 137"/>
                <a:gd name="T30" fmla="*/ 18 w 579"/>
                <a:gd name="T31" fmla="*/ 4 h 137"/>
                <a:gd name="T32" fmla="*/ 19 w 579"/>
                <a:gd name="T33" fmla="*/ 5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9"/>
                <a:gd name="T52" fmla="*/ 0 h 137"/>
                <a:gd name="T53" fmla="*/ 579 w 579"/>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9" h="137">
                  <a:moveTo>
                    <a:pt x="0" y="6"/>
                  </a:moveTo>
                  <a:lnTo>
                    <a:pt x="31" y="2"/>
                  </a:lnTo>
                  <a:lnTo>
                    <a:pt x="65" y="0"/>
                  </a:lnTo>
                  <a:lnTo>
                    <a:pt x="101" y="0"/>
                  </a:lnTo>
                  <a:lnTo>
                    <a:pt x="140" y="2"/>
                  </a:lnTo>
                  <a:lnTo>
                    <a:pt x="179" y="6"/>
                  </a:lnTo>
                  <a:lnTo>
                    <a:pt x="221" y="11"/>
                  </a:lnTo>
                  <a:lnTo>
                    <a:pt x="261" y="19"/>
                  </a:lnTo>
                  <a:lnTo>
                    <a:pt x="303" y="27"/>
                  </a:lnTo>
                  <a:lnTo>
                    <a:pt x="344" y="37"/>
                  </a:lnTo>
                  <a:lnTo>
                    <a:pt x="383" y="48"/>
                  </a:lnTo>
                  <a:lnTo>
                    <a:pt x="423" y="60"/>
                  </a:lnTo>
                  <a:lnTo>
                    <a:pt x="459" y="74"/>
                  </a:lnTo>
                  <a:lnTo>
                    <a:pt x="494" y="89"/>
                  </a:lnTo>
                  <a:lnTo>
                    <a:pt x="525" y="104"/>
                  </a:lnTo>
                  <a:lnTo>
                    <a:pt x="554" y="120"/>
                  </a:lnTo>
                  <a:lnTo>
                    <a:pt x="579" y="13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163" name="Freeform 25"/>
            <p:cNvSpPr>
              <a:spLocks/>
            </p:cNvSpPr>
            <p:nvPr/>
          </p:nvSpPr>
          <p:spPr bwMode="auto">
            <a:xfrm>
              <a:off x="2546" y="1953"/>
              <a:ext cx="290" cy="69"/>
            </a:xfrm>
            <a:custGeom>
              <a:avLst/>
              <a:gdLst>
                <a:gd name="T0" fmla="*/ 0 w 579"/>
                <a:gd name="T1" fmla="*/ 1 h 137"/>
                <a:gd name="T2" fmla="*/ 1 w 579"/>
                <a:gd name="T3" fmla="*/ 1 h 137"/>
                <a:gd name="T4" fmla="*/ 3 w 579"/>
                <a:gd name="T5" fmla="*/ 0 h 137"/>
                <a:gd name="T6" fmla="*/ 4 w 579"/>
                <a:gd name="T7" fmla="*/ 0 h 137"/>
                <a:gd name="T8" fmla="*/ 5 w 579"/>
                <a:gd name="T9" fmla="*/ 1 h 137"/>
                <a:gd name="T10" fmla="*/ 6 w 579"/>
                <a:gd name="T11" fmla="*/ 1 h 137"/>
                <a:gd name="T12" fmla="*/ 7 w 579"/>
                <a:gd name="T13" fmla="*/ 1 h 137"/>
                <a:gd name="T14" fmla="*/ 9 w 579"/>
                <a:gd name="T15" fmla="*/ 1 h 137"/>
                <a:gd name="T16" fmla="*/ 10 w 579"/>
                <a:gd name="T17" fmla="*/ 1 h 137"/>
                <a:gd name="T18" fmla="*/ 11 w 579"/>
                <a:gd name="T19" fmla="*/ 2 h 137"/>
                <a:gd name="T20" fmla="*/ 12 w 579"/>
                <a:gd name="T21" fmla="*/ 2 h 137"/>
                <a:gd name="T22" fmla="*/ 14 w 579"/>
                <a:gd name="T23" fmla="*/ 2 h 137"/>
                <a:gd name="T24" fmla="*/ 15 w 579"/>
                <a:gd name="T25" fmla="*/ 3 h 137"/>
                <a:gd name="T26" fmla="*/ 16 w 579"/>
                <a:gd name="T27" fmla="*/ 3 h 137"/>
                <a:gd name="T28" fmla="*/ 17 w 579"/>
                <a:gd name="T29" fmla="*/ 4 h 137"/>
                <a:gd name="T30" fmla="*/ 18 w 579"/>
                <a:gd name="T31" fmla="*/ 4 h 137"/>
                <a:gd name="T32" fmla="*/ 19 w 579"/>
                <a:gd name="T33" fmla="*/ 5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9"/>
                <a:gd name="T52" fmla="*/ 0 h 137"/>
                <a:gd name="T53" fmla="*/ 579 w 579"/>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9" h="137">
                  <a:moveTo>
                    <a:pt x="0" y="6"/>
                  </a:moveTo>
                  <a:lnTo>
                    <a:pt x="31" y="2"/>
                  </a:lnTo>
                  <a:lnTo>
                    <a:pt x="65" y="0"/>
                  </a:lnTo>
                  <a:lnTo>
                    <a:pt x="101" y="0"/>
                  </a:lnTo>
                  <a:lnTo>
                    <a:pt x="140" y="2"/>
                  </a:lnTo>
                  <a:lnTo>
                    <a:pt x="179" y="6"/>
                  </a:lnTo>
                  <a:lnTo>
                    <a:pt x="221" y="11"/>
                  </a:lnTo>
                  <a:lnTo>
                    <a:pt x="261" y="19"/>
                  </a:lnTo>
                  <a:lnTo>
                    <a:pt x="303" y="27"/>
                  </a:lnTo>
                  <a:lnTo>
                    <a:pt x="344" y="37"/>
                  </a:lnTo>
                  <a:lnTo>
                    <a:pt x="383" y="48"/>
                  </a:lnTo>
                  <a:lnTo>
                    <a:pt x="423" y="60"/>
                  </a:lnTo>
                  <a:lnTo>
                    <a:pt x="459" y="74"/>
                  </a:lnTo>
                  <a:lnTo>
                    <a:pt x="494" y="89"/>
                  </a:lnTo>
                  <a:lnTo>
                    <a:pt x="525" y="104"/>
                  </a:lnTo>
                  <a:lnTo>
                    <a:pt x="554" y="120"/>
                  </a:lnTo>
                  <a:lnTo>
                    <a:pt x="579" y="13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164" name="Freeform 26"/>
            <p:cNvSpPr>
              <a:spLocks/>
            </p:cNvSpPr>
            <p:nvPr/>
          </p:nvSpPr>
          <p:spPr bwMode="auto">
            <a:xfrm>
              <a:off x="2370" y="1982"/>
              <a:ext cx="935" cy="374"/>
            </a:xfrm>
            <a:custGeom>
              <a:avLst/>
              <a:gdLst>
                <a:gd name="T0" fmla="*/ 5 w 1871"/>
                <a:gd name="T1" fmla="*/ 0 h 749"/>
                <a:gd name="T2" fmla="*/ 3 w 1871"/>
                <a:gd name="T3" fmla="*/ 2 h 749"/>
                <a:gd name="T4" fmla="*/ 1 w 1871"/>
                <a:gd name="T5" fmla="*/ 4 h 749"/>
                <a:gd name="T6" fmla="*/ 0 w 1871"/>
                <a:gd name="T7" fmla="*/ 5 h 749"/>
                <a:gd name="T8" fmla="*/ 0 w 1871"/>
                <a:gd name="T9" fmla="*/ 7 h 749"/>
                <a:gd name="T10" fmla="*/ 0 w 1871"/>
                <a:gd name="T11" fmla="*/ 9 h 749"/>
                <a:gd name="T12" fmla="*/ 0 w 1871"/>
                <a:gd name="T13" fmla="*/ 11 h 749"/>
                <a:gd name="T14" fmla="*/ 1 w 1871"/>
                <a:gd name="T15" fmla="*/ 13 h 749"/>
                <a:gd name="T16" fmla="*/ 2 w 1871"/>
                <a:gd name="T17" fmla="*/ 15 h 749"/>
                <a:gd name="T18" fmla="*/ 4 w 1871"/>
                <a:gd name="T19" fmla="*/ 17 h 749"/>
                <a:gd name="T20" fmla="*/ 7 w 1871"/>
                <a:gd name="T21" fmla="*/ 18 h 749"/>
                <a:gd name="T22" fmla="*/ 10 w 1871"/>
                <a:gd name="T23" fmla="*/ 20 h 749"/>
                <a:gd name="T24" fmla="*/ 13 w 1871"/>
                <a:gd name="T25" fmla="*/ 21 h 749"/>
                <a:gd name="T26" fmla="*/ 17 w 1871"/>
                <a:gd name="T27" fmla="*/ 22 h 749"/>
                <a:gd name="T28" fmla="*/ 22 w 1871"/>
                <a:gd name="T29" fmla="*/ 23 h 749"/>
                <a:gd name="T30" fmla="*/ 27 w 1871"/>
                <a:gd name="T31" fmla="*/ 23 h 749"/>
                <a:gd name="T32" fmla="*/ 32 w 1871"/>
                <a:gd name="T33" fmla="*/ 23 h 749"/>
                <a:gd name="T34" fmla="*/ 36 w 1871"/>
                <a:gd name="T35" fmla="*/ 23 h 749"/>
                <a:gd name="T36" fmla="*/ 39 w 1871"/>
                <a:gd name="T37" fmla="*/ 22 h 749"/>
                <a:gd name="T38" fmla="*/ 43 w 1871"/>
                <a:gd name="T39" fmla="*/ 21 h 749"/>
                <a:gd name="T40" fmla="*/ 46 w 1871"/>
                <a:gd name="T41" fmla="*/ 20 h 749"/>
                <a:gd name="T42" fmla="*/ 49 w 1871"/>
                <a:gd name="T43" fmla="*/ 18 h 749"/>
                <a:gd name="T44" fmla="*/ 52 w 1871"/>
                <a:gd name="T45" fmla="*/ 17 h 749"/>
                <a:gd name="T46" fmla="*/ 54 w 1871"/>
                <a:gd name="T47" fmla="*/ 15 h 749"/>
                <a:gd name="T48" fmla="*/ 56 w 1871"/>
                <a:gd name="T49" fmla="*/ 13 h 749"/>
                <a:gd name="T50" fmla="*/ 57 w 1871"/>
                <a:gd name="T51" fmla="*/ 11 h 749"/>
                <a:gd name="T52" fmla="*/ 58 w 1871"/>
                <a:gd name="T53" fmla="*/ 9 h 749"/>
                <a:gd name="T54" fmla="*/ 58 w 1871"/>
                <a:gd name="T55" fmla="*/ 8 h 749"/>
                <a:gd name="T56" fmla="*/ 58 w 1871"/>
                <a:gd name="T57" fmla="*/ 6 h 749"/>
                <a:gd name="T58" fmla="*/ 57 w 1871"/>
                <a:gd name="T59" fmla="*/ 4 h 749"/>
                <a:gd name="T60" fmla="*/ 56 w 1871"/>
                <a:gd name="T61" fmla="*/ 3 h 749"/>
                <a:gd name="T62" fmla="*/ 54 w 1871"/>
                <a:gd name="T63" fmla="*/ 1 h 7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71"/>
                <a:gd name="T97" fmla="*/ 0 h 749"/>
                <a:gd name="T98" fmla="*/ 1871 w 1871"/>
                <a:gd name="T99" fmla="*/ 749 h 7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71" h="749">
                  <a:moveTo>
                    <a:pt x="211" y="0"/>
                  </a:moveTo>
                  <a:lnTo>
                    <a:pt x="173" y="23"/>
                  </a:lnTo>
                  <a:lnTo>
                    <a:pt x="137" y="48"/>
                  </a:lnTo>
                  <a:lnTo>
                    <a:pt x="107" y="74"/>
                  </a:lnTo>
                  <a:lnTo>
                    <a:pt x="80" y="101"/>
                  </a:lnTo>
                  <a:lnTo>
                    <a:pt x="57" y="129"/>
                  </a:lnTo>
                  <a:lnTo>
                    <a:pt x="37" y="159"/>
                  </a:lnTo>
                  <a:lnTo>
                    <a:pt x="22" y="188"/>
                  </a:lnTo>
                  <a:lnTo>
                    <a:pt x="10" y="219"/>
                  </a:lnTo>
                  <a:lnTo>
                    <a:pt x="4" y="249"/>
                  </a:lnTo>
                  <a:lnTo>
                    <a:pt x="0" y="280"/>
                  </a:lnTo>
                  <a:lnTo>
                    <a:pt x="0" y="311"/>
                  </a:lnTo>
                  <a:lnTo>
                    <a:pt x="5" y="343"/>
                  </a:lnTo>
                  <a:lnTo>
                    <a:pt x="13" y="373"/>
                  </a:lnTo>
                  <a:lnTo>
                    <a:pt x="25" y="404"/>
                  </a:lnTo>
                  <a:lnTo>
                    <a:pt x="43" y="435"/>
                  </a:lnTo>
                  <a:lnTo>
                    <a:pt x="63" y="464"/>
                  </a:lnTo>
                  <a:lnTo>
                    <a:pt x="88" y="494"/>
                  </a:lnTo>
                  <a:lnTo>
                    <a:pt x="116" y="522"/>
                  </a:lnTo>
                  <a:lnTo>
                    <a:pt x="150" y="550"/>
                  </a:lnTo>
                  <a:lnTo>
                    <a:pt x="187" y="575"/>
                  </a:lnTo>
                  <a:lnTo>
                    <a:pt x="227" y="600"/>
                  </a:lnTo>
                  <a:lnTo>
                    <a:pt x="273" y="623"/>
                  </a:lnTo>
                  <a:lnTo>
                    <a:pt x="323" y="645"/>
                  </a:lnTo>
                  <a:lnTo>
                    <a:pt x="376" y="666"/>
                  </a:lnTo>
                  <a:lnTo>
                    <a:pt x="434" y="684"/>
                  </a:lnTo>
                  <a:lnTo>
                    <a:pt x="497" y="700"/>
                  </a:lnTo>
                  <a:lnTo>
                    <a:pt x="562" y="714"/>
                  </a:lnTo>
                  <a:lnTo>
                    <a:pt x="634" y="727"/>
                  </a:lnTo>
                  <a:lnTo>
                    <a:pt x="709" y="736"/>
                  </a:lnTo>
                  <a:lnTo>
                    <a:pt x="787" y="743"/>
                  </a:lnTo>
                  <a:lnTo>
                    <a:pt x="871" y="748"/>
                  </a:lnTo>
                  <a:lnTo>
                    <a:pt x="959" y="749"/>
                  </a:lnTo>
                  <a:lnTo>
                    <a:pt x="1026" y="748"/>
                  </a:lnTo>
                  <a:lnTo>
                    <a:pt x="1091" y="743"/>
                  </a:lnTo>
                  <a:lnTo>
                    <a:pt x="1156" y="736"/>
                  </a:lnTo>
                  <a:lnTo>
                    <a:pt x="1217" y="726"/>
                  </a:lnTo>
                  <a:lnTo>
                    <a:pt x="1277" y="714"/>
                  </a:lnTo>
                  <a:lnTo>
                    <a:pt x="1336" y="699"/>
                  </a:lnTo>
                  <a:lnTo>
                    <a:pt x="1391" y="683"/>
                  </a:lnTo>
                  <a:lnTo>
                    <a:pt x="1444" y="665"/>
                  </a:lnTo>
                  <a:lnTo>
                    <a:pt x="1493" y="645"/>
                  </a:lnTo>
                  <a:lnTo>
                    <a:pt x="1542" y="623"/>
                  </a:lnTo>
                  <a:lnTo>
                    <a:pt x="1587" y="599"/>
                  </a:lnTo>
                  <a:lnTo>
                    <a:pt x="1628" y="575"/>
                  </a:lnTo>
                  <a:lnTo>
                    <a:pt x="1667" y="548"/>
                  </a:lnTo>
                  <a:lnTo>
                    <a:pt x="1704" y="522"/>
                  </a:lnTo>
                  <a:lnTo>
                    <a:pt x="1737" y="494"/>
                  </a:lnTo>
                  <a:lnTo>
                    <a:pt x="1767" y="465"/>
                  </a:lnTo>
                  <a:lnTo>
                    <a:pt x="1792" y="437"/>
                  </a:lnTo>
                  <a:lnTo>
                    <a:pt x="1815" y="407"/>
                  </a:lnTo>
                  <a:lnTo>
                    <a:pt x="1835" y="378"/>
                  </a:lnTo>
                  <a:lnTo>
                    <a:pt x="1850" y="348"/>
                  </a:lnTo>
                  <a:lnTo>
                    <a:pt x="1861" y="318"/>
                  </a:lnTo>
                  <a:lnTo>
                    <a:pt x="1868" y="288"/>
                  </a:lnTo>
                  <a:lnTo>
                    <a:pt x="1871" y="259"/>
                  </a:lnTo>
                  <a:lnTo>
                    <a:pt x="1871" y="230"/>
                  </a:lnTo>
                  <a:lnTo>
                    <a:pt x="1866" y="203"/>
                  </a:lnTo>
                  <a:lnTo>
                    <a:pt x="1856" y="175"/>
                  </a:lnTo>
                  <a:lnTo>
                    <a:pt x="1843" y="149"/>
                  </a:lnTo>
                  <a:lnTo>
                    <a:pt x="1824" y="123"/>
                  </a:lnTo>
                  <a:lnTo>
                    <a:pt x="1801" y="100"/>
                  </a:lnTo>
                  <a:lnTo>
                    <a:pt x="1773" y="77"/>
                  </a:lnTo>
                  <a:lnTo>
                    <a:pt x="1740" y="56"/>
                  </a:lnTo>
                  <a:lnTo>
                    <a:pt x="1702" y="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165" name="Freeform 27"/>
            <p:cNvSpPr>
              <a:spLocks/>
            </p:cNvSpPr>
            <p:nvPr/>
          </p:nvSpPr>
          <p:spPr bwMode="auto">
            <a:xfrm>
              <a:off x="2370" y="1982"/>
              <a:ext cx="935" cy="374"/>
            </a:xfrm>
            <a:custGeom>
              <a:avLst/>
              <a:gdLst>
                <a:gd name="T0" fmla="*/ 5 w 1871"/>
                <a:gd name="T1" fmla="*/ 0 h 749"/>
                <a:gd name="T2" fmla="*/ 3 w 1871"/>
                <a:gd name="T3" fmla="*/ 2 h 749"/>
                <a:gd name="T4" fmla="*/ 1 w 1871"/>
                <a:gd name="T5" fmla="*/ 4 h 749"/>
                <a:gd name="T6" fmla="*/ 0 w 1871"/>
                <a:gd name="T7" fmla="*/ 5 h 749"/>
                <a:gd name="T8" fmla="*/ 0 w 1871"/>
                <a:gd name="T9" fmla="*/ 7 h 749"/>
                <a:gd name="T10" fmla="*/ 0 w 1871"/>
                <a:gd name="T11" fmla="*/ 9 h 749"/>
                <a:gd name="T12" fmla="*/ 0 w 1871"/>
                <a:gd name="T13" fmla="*/ 11 h 749"/>
                <a:gd name="T14" fmla="*/ 1 w 1871"/>
                <a:gd name="T15" fmla="*/ 13 h 749"/>
                <a:gd name="T16" fmla="*/ 2 w 1871"/>
                <a:gd name="T17" fmla="*/ 15 h 749"/>
                <a:gd name="T18" fmla="*/ 4 w 1871"/>
                <a:gd name="T19" fmla="*/ 17 h 749"/>
                <a:gd name="T20" fmla="*/ 7 w 1871"/>
                <a:gd name="T21" fmla="*/ 18 h 749"/>
                <a:gd name="T22" fmla="*/ 10 w 1871"/>
                <a:gd name="T23" fmla="*/ 20 h 749"/>
                <a:gd name="T24" fmla="*/ 13 w 1871"/>
                <a:gd name="T25" fmla="*/ 21 h 749"/>
                <a:gd name="T26" fmla="*/ 17 w 1871"/>
                <a:gd name="T27" fmla="*/ 22 h 749"/>
                <a:gd name="T28" fmla="*/ 22 w 1871"/>
                <a:gd name="T29" fmla="*/ 23 h 749"/>
                <a:gd name="T30" fmla="*/ 27 w 1871"/>
                <a:gd name="T31" fmla="*/ 23 h 749"/>
                <a:gd name="T32" fmla="*/ 32 w 1871"/>
                <a:gd name="T33" fmla="*/ 23 h 749"/>
                <a:gd name="T34" fmla="*/ 36 w 1871"/>
                <a:gd name="T35" fmla="*/ 23 h 749"/>
                <a:gd name="T36" fmla="*/ 39 w 1871"/>
                <a:gd name="T37" fmla="*/ 22 h 749"/>
                <a:gd name="T38" fmla="*/ 43 w 1871"/>
                <a:gd name="T39" fmla="*/ 21 h 749"/>
                <a:gd name="T40" fmla="*/ 46 w 1871"/>
                <a:gd name="T41" fmla="*/ 20 h 749"/>
                <a:gd name="T42" fmla="*/ 49 w 1871"/>
                <a:gd name="T43" fmla="*/ 18 h 749"/>
                <a:gd name="T44" fmla="*/ 52 w 1871"/>
                <a:gd name="T45" fmla="*/ 17 h 749"/>
                <a:gd name="T46" fmla="*/ 54 w 1871"/>
                <a:gd name="T47" fmla="*/ 15 h 749"/>
                <a:gd name="T48" fmla="*/ 56 w 1871"/>
                <a:gd name="T49" fmla="*/ 13 h 749"/>
                <a:gd name="T50" fmla="*/ 57 w 1871"/>
                <a:gd name="T51" fmla="*/ 11 h 749"/>
                <a:gd name="T52" fmla="*/ 58 w 1871"/>
                <a:gd name="T53" fmla="*/ 9 h 749"/>
                <a:gd name="T54" fmla="*/ 58 w 1871"/>
                <a:gd name="T55" fmla="*/ 8 h 749"/>
                <a:gd name="T56" fmla="*/ 58 w 1871"/>
                <a:gd name="T57" fmla="*/ 6 h 749"/>
                <a:gd name="T58" fmla="*/ 57 w 1871"/>
                <a:gd name="T59" fmla="*/ 4 h 749"/>
                <a:gd name="T60" fmla="*/ 56 w 1871"/>
                <a:gd name="T61" fmla="*/ 3 h 749"/>
                <a:gd name="T62" fmla="*/ 54 w 1871"/>
                <a:gd name="T63" fmla="*/ 1 h 7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71"/>
                <a:gd name="T97" fmla="*/ 0 h 749"/>
                <a:gd name="T98" fmla="*/ 1871 w 1871"/>
                <a:gd name="T99" fmla="*/ 749 h 7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71" h="749">
                  <a:moveTo>
                    <a:pt x="211" y="0"/>
                  </a:moveTo>
                  <a:lnTo>
                    <a:pt x="173" y="23"/>
                  </a:lnTo>
                  <a:lnTo>
                    <a:pt x="137" y="48"/>
                  </a:lnTo>
                  <a:lnTo>
                    <a:pt x="107" y="74"/>
                  </a:lnTo>
                  <a:lnTo>
                    <a:pt x="80" y="101"/>
                  </a:lnTo>
                  <a:lnTo>
                    <a:pt x="57" y="129"/>
                  </a:lnTo>
                  <a:lnTo>
                    <a:pt x="37" y="159"/>
                  </a:lnTo>
                  <a:lnTo>
                    <a:pt x="22" y="188"/>
                  </a:lnTo>
                  <a:lnTo>
                    <a:pt x="10" y="219"/>
                  </a:lnTo>
                  <a:lnTo>
                    <a:pt x="4" y="249"/>
                  </a:lnTo>
                  <a:lnTo>
                    <a:pt x="0" y="280"/>
                  </a:lnTo>
                  <a:lnTo>
                    <a:pt x="0" y="311"/>
                  </a:lnTo>
                  <a:lnTo>
                    <a:pt x="5" y="343"/>
                  </a:lnTo>
                  <a:lnTo>
                    <a:pt x="13" y="373"/>
                  </a:lnTo>
                  <a:lnTo>
                    <a:pt x="25" y="404"/>
                  </a:lnTo>
                  <a:lnTo>
                    <a:pt x="43" y="435"/>
                  </a:lnTo>
                  <a:lnTo>
                    <a:pt x="63" y="464"/>
                  </a:lnTo>
                  <a:lnTo>
                    <a:pt x="88" y="494"/>
                  </a:lnTo>
                  <a:lnTo>
                    <a:pt x="116" y="522"/>
                  </a:lnTo>
                  <a:lnTo>
                    <a:pt x="150" y="550"/>
                  </a:lnTo>
                  <a:lnTo>
                    <a:pt x="187" y="575"/>
                  </a:lnTo>
                  <a:lnTo>
                    <a:pt x="227" y="600"/>
                  </a:lnTo>
                  <a:lnTo>
                    <a:pt x="273" y="623"/>
                  </a:lnTo>
                  <a:lnTo>
                    <a:pt x="323" y="645"/>
                  </a:lnTo>
                  <a:lnTo>
                    <a:pt x="376" y="666"/>
                  </a:lnTo>
                  <a:lnTo>
                    <a:pt x="434" y="684"/>
                  </a:lnTo>
                  <a:lnTo>
                    <a:pt x="497" y="700"/>
                  </a:lnTo>
                  <a:lnTo>
                    <a:pt x="562" y="714"/>
                  </a:lnTo>
                  <a:lnTo>
                    <a:pt x="634" y="727"/>
                  </a:lnTo>
                  <a:lnTo>
                    <a:pt x="709" y="736"/>
                  </a:lnTo>
                  <a:lnTo>
                    <a:pt x="787" y="743"/>
                  </a:lnTo>
                  <a:lnTo>
                    <a:pt x="871" y="748"/>
                  </a:lnTo>
                  <a:lnTo>
                    <a:pt x="959" y="749"/>
                  </a:lnTo>
                  <a:lnTo>
                    <a:pt x="1026" y="748"/>
                  </a:lnTo>
                  <a:lnTo>
                    <a:pt x="1091" y="743"/>
                  </a:lnTo>
                  <a:lnTo>
                    <a:pt x="1156" y="736"/>
                  </a:lnTo>
                  <a:lnTo>
                    <a:pt x="1217" y="726"/>
                  </a:lnTo>
                  <a:lnTo>
                    <a:pt x="1277" y="714"/>
                  </a:lnTo>
                  <a:lnTo>
                    <a:pt x="1336" y="699"/>
                  </a:lnTo>
                  <a:lnTo>
                    <a:pt x="1391" y="683"/>
                  </a:lnTo>
                  <a:lnTo>
                    <a:pt x="1444" y="665"/>
                  </a:lnTo>
                  <a:lnTo>
                    <a:pt x="1493" y="645"/>
                  </a:lnTo>
                  <a:lnTo>
                    <a:pt x="1542" y="623"/>
                  </a:lnTo>
                  <a:lnTo>
                    <a:pt x="1587" y="599"/>
                  </a:lnTo>
                  <a:lnTo>
                    <a:pt x="1628" y="575"/>
                  </a:lnTo>
                  <a:lnTo>
                    <a:pt x="1667" y="548"/>
                  </a:lnTo>
                  <a:lnTo>
                    <a:pt x="1704" y="522"/>
                  </a:lnTo>
                  <a:lnTo>
                    <a:pt x="1737" y="494"/>
                  </a:lnTo>
                  <a:lnTo>
                    <a:pt x="1767" y="465"/>
                  </a:lnTo>
                  <a:lnTo>
                    <a:pt x="1792" y="437"/>
                  </a:lnTo>
                  <a:lnTo>
                    <a:pt x="1815" y="407"/>
                  </a:lnTo>
                  <a:lnTo>
                    <a:pt x="1835" y="378"/>
                  </a:lnTo>
                  <a:lnTo>
                    <a:pt x="1850" y="348"/>
                  </a:lnTo>
                  <a:lnTo>
                    <a:pt x="1861" y="318"/>
                  </a:lnTo>
                  <a:lnTo>
                    <a:pt x="1868" y="288"/>
                  </a:lnTo>
                  <a:lnTo>
                    <a:pt x="1871" y="259"/>
                  </a:lnTo>
                  <a:lnTo>
                    <a:pt x="1871" y="230"/>
                  </a:lnTo>
                  <a:lnTo>
                    <a:pt x="1866" y="203"/>
                  </a:lnTo>
                  <a:lnTo>
                    <a:pt x="1856" y="175"/>
                  </a:lnTo>
                  <a:lnTo>
                    <a:pt x="1843" y="149"/>
                  </a:lnTo>
                  <a:lnTo>
                    <a:pt x="1824" y="123"/>
                  </a:lnTo>
                  <a:lnTo>
                    <a:pt x="1801" y="100"/>
                  </a:lnTo>
                  <a:lnTo>
                    <a:pt x="1773" y="77"/>
                  </a:lnTo>
                  <a:lnTo>
                    <a:pt x="1740" y="56"/>
                  </a:lnTo>
                  <a:lnTo>
                    <a:pt x="1702" y="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166" name="Freeform 28"/>
            <p:cNvSpPr>
              <a:spLocks/>
            </p:cNvSpPr>
            <p:nvPr/>
          </p:nvSpPr>
          <p:spPr bwMode="auto">
            <a:xfrm>
              <a:off x="2181" y="2154"/>
              <a:ext cx="1305" cy="430"/>
            </a:xfrm>
            <a:custGeom>
              <a:avLst/>
              <a:gdLst>
                <a:gd name="T0" fmla="*/ 2 w 2609"/>
                <a:gd name="T1" fmla="*/ 1 h 862"/>
                <a:gd name="T2" fmla="*/ 1 w 2609"/>
                <a:gd name="T3" fmla="*/ 3 h 862"/>
                <a:gd name="T4" fmla="*/ 0 w 2609"/>
                <a:gd name="T5" fmla="*/ 6 h 862"/>
                <a:gd name="T6" fmla="*/ 1 w 2609"/>
                <a:gd name="T7" fmla="*/ 8 h 862"/>
                <a:gd name="T8" fmla="*/ 1 w 2609"/>
                <a:gd name="T9" fmla="*/ 10 h 862"/>
                <a:gd name="T10" fmla="*/ 3 w 2609"/>
                <a:gd name="T11" fmla="*/ 13 h 862"/>
                <a:gd name="T12" fmla="*/ 5 w 2609"/>
                <a:gd name="T13" fmla="*/ 15 h 862"/>
                <a:gd name="T14" fmla="*/ 7 w 2609"/>
                <a:gd name="T15" fmla="*/ 17 h 862"/>
                <a:gd name="T16" fmla="*/ 9 w 2609"/>
                <a:gd name="T17" fmla="*/ 19 h 862"/>
                <a:gd name="T18" fmla="*/ 13 w 2609"/>
                <a:gd name="T19" fmla="*/ 21 h 862"/>
                <a:gd name="T20" fmla="*/ 16 w 2609"/>
                <a:gd name="T21" fmla="*/ 22 h 862"/>
                <a:gd name="T22" fmla="*/ 20 w 2609"/>
                <a:gd name="T23" fmla="*/ 23 h 862"/>
                <a:gd name="T24" fmla="*/ 24 w 2609"/>
                <a:gd name="T25" fmla="*/ 25 h 862"/>
                <a:gd name="T26" fmla="*/ 29 w 2609"/>
                <a:gd name="T27" fmla="*/ 25 h 862"/>
                <a:gd name="T28" fmla="*/ 34 w 2609"/>
                <a:gd name="T29" fmla="*/ 26 h 862"/>
                <a:gd name="T30" fmla="*/ 39 w 2609"/>
                <a:gd name="T31" fmla="*/ 26 h 862"/>
                <a:gd name="T32" fmla="*/ 44 w 2609"/>
                <a:gd name="T33" fmla="*/ 26 h 862"/>
                <a:gd name="T34" fmla="*/ 49 w 2609"/>
                <a:gd name="T35" fmla="*/ 26 h 862"/>
                <a:gd name="T36" fmla="*/ 53 w 2609"/>
                <a:gd name="T37" fmla="*/ 26 h 862"/>
                <a:gd name="T38" fmla="*/ 57 w 2609"/>
                <a:gd name="T39" fmla="*/ 25 h 862"/>
                <a:gd name="T40" fmla="*/ 61 w 2609"/>
                <a:gd name="T41" fmla="*/ 24 h 862"/>
                <a:gd name="T42" fmla="*/ 64 w 2609"/>
                <a:gd name="T43" fmla="*/ 23 h 862"/>
                <a:gd name="T44" fmla="*/ 68 w 2609"/>
                <a:gd name="T45" fmla="*/ 21 h 862"/>
                <a:gd name="T46" fmla="*/ 71 w 2609"/>
                <a:gd name="T47" fmla="*/ 20 h 862"/>
                <a:gd name="T48" fmla="*/ 74 w 2609"/>
                <a:gd name="T49" fmla="*/ 18 h 862"/>
                <a:gd name="T50" fmla="*/ 76 w 2609"/>
                <a:gd name="T51" fmla="*/ 16 h 862"/>
                <a:gd name="T52" fmla="*/ 78 w 2609"/>
                <a:gd name="T53" fmla="*/ 14 h 862"/>
                <a:gd name="T54" fmla="*/ 80 w 2609"/>
                <a:gd name="T55" fmla="*/ 12 h 862"/>
                <a:gd name="T56" fmla="*/ 81 w 2609"/>
                <a:gd name="T57" fmla="*/ 10 h 862"/>
                <a:gd name="T58" fmla="*/ 82 w 2609"/>
                <a:gd name="T59" fmla="*/ 7 h 862"/>
                <a:gd name="T60" fmla="*/ 82 w 2609"/>
                <a:gd name="T61" fmla="*/ 5 h 862"/>
                <a:gd name="T62" fmla="*/ 81 w 2609"/>
                <a:gd name="T63" fmla="*/ 2 h 8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09"/>
                <a:gd name="T97" fmla="*/ 0 h 862"/>
                <a:gd name="T98" fmla="*/ 2609 w 2609"/>
                <a:gd name="T99" fmla="*/ 862 h 8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09" h="862">
                  <a:moveTo>
                    <a:pt x="62" y="0"/>
                  </a:moveTo>
                  <a:lnTo>
                    <a:pt x="41" y="39"/>
                  </a:lnTo>
                  <a:lnTo>
                    <a:pt x="23" y="79"/>
                  </a:lnTo>
                  <a:lnTo>
                    <a:pt x="12" y="118"/>
                  </a:lnTo>
                  <a:lnTo>
                    <a:pt x="4" y="156"/>
                  </a:lnTo>
                  <a:lnTo>
                    <a:pt x="0" y="195"/>
                  </a:lnTo>
                  <a:lnTo>
                    <a:pt x="1" y="234"/>
                  </a:lnTo>
                  <a:lnTo>
                    <a:pt x="7" y="272"/>
                  </a:lnTo>
                  <a:lnTo>
                    <a:pt x="18" y="310"/>
                  </a:lnTo>
                  <a:lnTo>
                    <a:pt x="31" y="347"/>
                  </a:lnTo>
                  <a:lnTo>
                    <a:pt x="50" y="384"/>
                  </a:lnTo>
                  <a:lnTo>
                    <a:pt x="73" y="420"/>
                  </a:lnTo>
                  <a:lnTo>
                    <a:pt x="99" y="455"/>
                  </a:lnTo>
                  <a:lnTo>
                    <a:pt x="129" y="490"/>
                  </a:lnTo>
                  <a:lnTo>
                    <a:pt x="163" y="523"/>
                  </a:lnTo>
                  <a:lnTo>
                    <a:pt x="201" y="556"/>
                  </a:lnTo>
                  <a:lnTo>
                    <a:pt x="242" y="587"/>
                  </a:lnTo>
                  <a:lnTo>
                    <a:pt x="287" y="617"/>
                  </a:lnTo>
                  <a:lnTo>
                    <a:pt x="336" y="645"/>
                  </a:lnTo>
                  <a:lnTo>
                    <a:pt x="387" y="673"/>
                  </a:lnTo>
                  <a:lnTo>
                    <a:pt x="443" y="698"/>
                  </a:lnTo>
                  <a:lnTo>
                    <a:pt x="502" y="723"/>
                  </a:lnTo>
                  <a:lnTo>
                    <a:pt x="563" y="746"/>
                  </a:lnTo>
                  <a:lnTo>
                    <a:pt x="628" y="766"/>
                  </a:lnTo>
                  <a:lnTo>
                    <a:pt x="695" y="786"/>
                  </a:lnTo>
                  <a:lnTo>
                    <a:pt x="767" y="803"/>
                  </a:lnTo>
                  <a:lnTo>
                    <a:pt x="840" y="818"/>
                  </a:lnTo>
                  <a:lnTo>
                    <a:pt x="916" y="831"/>
                  </a:lnTo>
                  <a:lnTo>
                    <a:pt x="995" y="842"/>
                  </a:lnTo>
                  <a:lnTo>
                    <a:pt x="1077" y="850"/>
                  </a:lnTo>
                  <a:lnTo>
                    <a:pt x="1161" y="857"/>
                  </a:lnTo>
                  <a:lnTo>
                    <a:pt x="1247" y="861"/>
                  </a:lnTo>
                  <a:lnTo>
                    <a:pt x="1336" y="862"/>
                  </a:lnTo>
                  <a:lnTo>
                    <a:pt x="1403" y="861"/>
                  </a:lnTo>
                  <a:lnTo>
                    <a:pt x="1472" y="857"/>
                  </a:lnTo>
                  <a:lnTo>
                    <a:pt x="1539" y="852"/>
                  </a:lnTo>
                  <a:lnTo>
                    <a:pt x="1605" y="845"/>
                  </a:lnTo>
                  <a:lnTo>
                    <a:pt x="1672" y="835"/>
                  </a:lnTo>
                  <a:lnTo>
                    <a:pt x="1738" y="824"/>
                  </a:lnTo>
                  <a:lnTo>
                    <a:pt x="1801" y="810"/>
                  </a:lnTo>
                  <a:lnTo>
                    <a:pt x="1865" y="795"/>
                  </a:lnTo>
                  <a:lnTo>
                    <a:pt x="1926" y="779"/>
                  </a:lnTo>
                  <a:lnTo>
                    <a:pt x="1986" y="759"/>
                  </a:lnTo>
                  <a:lnTo>
                    <a:pt x="2043" y="740"/>
                  </a:lnTo>
                  <a:lnTo>
                    <a:pt x="2100" y="718"/>
                  </a:lnTo>
                  <a:lnTo>
                    <a:pt x="2154" y="695"/>
                  </a:lnTo>
                  <a:lnTo>
                    <a:pt x="2206" y="671"/>
                  </a:lnTo>
                  <a:lnTo>
                    <a:pt x="2255" y="644"/>
                  </a:lnTo>
                  <a:lnTo>
                    <a:pt x="2303" y="617"/>
                  </a:lnTo>
                  <a:lnTo>
                    <a:pt x="2346" y="588"/>
                  </a:lnTo>
                  <a:lnTo>
                    <a:pt x="2388" y="559"/>
                  </a:lnTo>
                  <a:lnTo>
                    <a:pt x="2426" y="528"/>
                  </a:lnTo>
                  <a:lnTo>
                    <a:pt x="2462" y="496"/>
                  </a:lnTo>
                  <a:lnTo>
                    <a:pt x="2493" y="462"/>
                  </a:lnTo>
                  <a:lnTo>
                    <a:pt x="2522" y="429"/>
                  </a:lnTo>
                  <a:lnTo>
                    <a:pt x="2546" y="394"/>
                  </a:lnTo>
                  <a:lnTo>
                    <a:pt x="2566" y="359"/>
                  </a:lnTo>
                  <a:lnTo>
                    <a:pt x="2584" y="322"/>
                  </a:lnTo>
                  <a:lnTo>
                    <a:pt x="2596" y="285"/>
                  </a:lnTo>
                  <a:lnTo>
                    <a:pt x="2604" y="248"/>
                  </a:lnTo>
                  <a:lnTo>
                    <a:pt x="2609" y="209"/>
                  </a:lnTo>
                  <a:lnTo>
                    <a:pt x="2608" y="171"/>
                  </a:lnTo>
                  <a:lnTo>
                    <a:pt x="2602" y="132"/>
                  </a:lnTo>
                  <a:lnTo>
                    <a:pt x="2592" y="92"/>
                  </a:lnTo>
                  <a:lnTo>
                    <a:pt x="2577" y="5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167" name="Freeform 29"/>
            <p:cNvSpPr>
              <a:spLocks/>
            </p:cNvSpPr>
            <p:nvPr/>
          </p:nvSpPr>
          <p:spPr bwMode="auto">
            <a:xfrm>
              <a:off x="2181" y="2154"/>
              <a:ext cx="1305" cy="430"/>
            </a:xfrm>
            <a:custGeom>
              <a:avLst/>
              <a:gdLst>
                <a:gd name="T0" fmla="*/ 2 w 2609"/>
                <a:gd name="T1" fmla="*/ 1 h 862"/>
                <a:gd name="T2" fmla="*/ 1 w 2609"/>
                <a:gd name="T3" fmla="*/ 3 h 862"/>
                <a:gd name="T4" fmla="*/ 0 w 2609"/>
                <a:gd name="T5" fmla="*/ 6 h 862"/>
                <a:gd name="T6" fmla="*/ 1 w 2609"/>
                <a:gd name="T7" fmla="*/ 8 h 862"/>
                <a:gd name="T8" fmla="*/ 1 w 2609"/>
                <a:gd name="T9" fmla="*/ 10 h 862"/>
                <a:gd name="T10" fmla="*/ 3 w 2609"/>
                <a:gd name="T11" fmla="*/ 13 h 862"/>
                <a:gd name="T12" fmla="*/ 5 w 2609"/>
                <a:gd name="T13" fmla="*/ 15 h 862"/>
                <a:gd name="T14" fmla="*/ 7 w 2609"/>
                <a:gd name="T15" fmla="*/ 17 h 862"/>
                <a:gd name="T16" fmla="*/ 9 w 2609"/>
                <a:gd name="T17" fmla="*/ 19 h 862"/>
                <a:gd name="T18" fmla="*/ 13 w 2609"/>
                <a:gd name="T19" fmla="*/ 21 h 862"/>
                <a:gd name="T20" fmla="*/ 16 w 2609"/>
                <a:gd name="T21" fmla="*/ 22 h 862"/>
                <a:gd name="T22" fmla="*/ 20 w 2609"/>
                <a:gd name="T23" fmla="*/ 23 h 862"/>
                <a:gd name="T24" fmla="*/ 24 w 2609"/>
                <a:gd name="T25" fmla="*/ 25 h 862"/>
                <a:gd name="T26" fmla="*/ 29 w 2609"/>
                <a:gd name="T27" fmla="*/ 25 h 862"/>
                <a:gd name="T28" fmla="*/ 34 w 2609"/>
                <a:gd name="T29" fmla="*/ 26 h 862"/>
                <a:gd name="T30" fmla="*/ 39 w 2609"/>
                <a:gd name="T31" fmla="*/ 26 h 862"/>
                <a:gd name="T32" fmla="*/ 44 w 2609"/>
                <a:gd name="T33" fmla="*/ 26 h 862"/>
                <a:gd name="T34" fmla="*/ 49 w 2609"/>
                <a:gd name="T35" fmla="*/ 26 h 862"/>
                <a:gd name="T36" fmla="*/ 53 w 2609"/>
                <a:gd name="T37" fmla="*/ 26 h 862"/>
                <a:gd name="T38" fmla="*/ 57 w 2609"/>
                <a:gd name="T39" fmla="*/ 25 h 862"/>
                <a:gd name="T40" fmla="*/ 61 w 2609"/>
                <a:gd name="T41" fmla="*/ 24 h 862"/>
                <a:gd name="T42" fmla="*/ 64 w 2609"/>
                <a:gd name="T43" fmla="*/ 23 h 862"/>
                <a:gd name="T44" fmla="*/ 68 w 2609"/>
                <a:gd name="T45" fmla="*/ 21 h 862"/>
                <a:gd name="T46" fmla="*/ 71 w 2609"/>
                <a:gd name="T47" fmla="*/ 20 h 862"/>
                <a:gd name="T48" fmla="*/ 74 w 2609"/>
                <a:gd name="T49" fmla="*/ 18 h 862"/>
                <a:gd name="T50" fmla="*/ 76 w 2609"/>
                <a:gd name="T51" fmla="*/ 16 h 862"/>
                <a:gd name="T52" fmla="*/ 78 w 2609"/>
                <a:gd name="T53" fmla="*/ 14 h 862"/>
                <a:gd name="T54" fmla="*/ 80 w 2609"/>
                <a:gd name="T55" fmla="*/ 12 h 862"/>
                <a:gd name="T56" fmla="*/ 81 w 2609"/>
                <a:gd name="T57" fmla="*/ 10 h 862"/>
                <a:gd name="T58" fmla="*/ 82 w 2609"/>
                <a:gd name="T59" fmla="*/ 7 h 862"/>
                <a:gd name="T60" fmla="*/ 82 w 2609"/>
                <a:gd name="T61" fmla="*/ 5 h 862"/>
                <a:gd name="T62" fmla="*/ 81 w 2609"/>
                <a:gd name="T63" fmla="*/ 2 h 8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09"/>
                <a:gd name="T97" fmla="*/ 0 h 862"/>
                <a:gd name="T98" fmla="*/ 2609 w 2609"/>
                <a:gd name="T99" fmla="*/ 862 h 8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09" h="862">
                  <a:moveTo>
                    <a:pt x="62" y="0"/>
                  </a:moveTo>
                  <a:lnTo>
                    <a:pt x="41" y="39"/>
                  </a:lnTo>
                  <a:lnTo>
                    <a:pt x="23" y="79"/>
                  </a:lnTo>
                  <a:lnTo>
                    <a:pt x="12" y="118"/>
                  </a:lnTo>
                  <a:lnTo>
                    <a:pt x="4" y="156"/>
                  </a:lnTo>
                  <a:lnTo>
                    <a:pt x="0" y="195"/>
                  </a:lnTo>
                  <a:lnTo>
                    <a:pt x="1" y="234"/>
                  </a:lnTo>
                  <a:lnTo>
                    <a:pt x="7" y="272"/>
                  </a:lnTo>
                  <a:lnTo>
                    <a:pt x="18" y="310"/>
                  </a:lnTo>
                  <a:lnTo>
                    <a:pt x="31" y="347"/>
                  </a:lnTo>
                  <a:lnTo>
                    <a:pt x="50" y="384"/>
                  </a:lnTo>
                  <a:lnTo>
                    <a:pt x="73" y="420"/>
                  </a:lnTo>
                  <a:lnTo>
                    <a:pt x="99" y="455"/>
                  </a:lnTo>
                  <a:lnTo>
                    <a:pt x="129" y="490"/>
                  </a:lnTo>
                  <a:lnTo>
                    <a:pt x="163" y="523"/>
                  </a:lnTo>
                  <a:lnTo>
                    <a:pt x="201" y="556"/>
                  </a:lnTo>
                  <a:lnTo>
                    <a:pt x="242" y="587"/>
                  </a:lnTo>
                  <a:lnTo>
                    <a:pt x="287" y="617"/>
                  </a:lnTo>
                  <a:lnTo>
                    <a:pt x="336" y="645"/>
                  </a:lnTo>
                  <a:lnTo>
                    <a:pt x="387" y="673"/>
                  </a:lnTo>
                  <a:lnTo>
                    <a:pt x="443" y="698"/>
                  </a:lnTo>
                  <a:lnTo>
                    <a:pt x="502" y="723"/>
                  </a:lnTo>
                  <a:lnTo>
                    <a:pt x="563" y="746"/>
                  </a:lnTo>
                  <a:lnTo>
                    <a:pt x="628" y="766"/>
                  </a:lnTo>
                  <a:lnTo>
                    <a:pt x="695" y="786"/>
                  </a:lnTo>
                  <a:lnTo>
                    <a:pt x="767" y="803"/>
                  </a:lnTo>
                  <a:lnTo>
                    <a:pt x="840" y="818"/>
                  </a:lnTo>
                  <a:lnTo>
                    <a:pt x="916" y="831"/>
                  </a:lnTo>
                  <a:lnTo>
                    <a:pt x="995" y="842"/>
                  </a:lnTo>
                  <a:lnTo>
                    <a:pt x="1077" y="850"/>
                  </a:lnTo>
                  <a:lnTo>
                    <a:pt x="1161" y="857"/>
                  </a:lnTo>
                  <a:lnTo>
                    <a:pt x="1247" y="861"/>
                  </a:lnTo>
                  <a:lnTo>
                    <a:pt x="1336" y="862"/>
                  </a:lnTo>
                  <a:lnTo>
                    <a:pt x="1403" y="861"/>
                  </a:lnTo>
                  <a:lnTo>
                    <a:pt x="1472" y="857"/>
                  </a:lnTo>
                  <a:lnTo>
                    <a:pt x="1539" y="852"/>
                  </a:lnTo>
                  <a:lnTo>
                    <a:pt x="1605" y="845"/>
                  </a:lnTo>
                  <a:lnTo>
                    <a:pt x="1672" y="835"/>
                  </a:lnTo>
                  <a:lnTo>
                    <a:pt x="1738" y="824"/>
                  </a:lnTo>
                  <a:lnTo>
                    <a:pt x="1801" y="810"/>
                  </a:lnTo>
                  <a:lnTo>
                    <a:pt x="1865" y="795"/>
                  </a:lnTo>
                  <a:lnTo>
                    <a:pt x="1926" y="779"/>
                  </a:lnTo>
                  <a:lnTo>
                    <a:pt x="1986" y="759"/>
                  </a:lnTo>
                  <a:lnTo>
                    <a:pt x="2043" y="740"/>
                  </a:lnTo>
                  <a:lnTo>
                    <a:pt x="2100" y="718"/>
                  </a:lnTo>
                  <a:lnTo>
                    <a:pt x="2154" y="695"/>
                  </a:lnTo>
                  <a:lnTo>
                    <a:pt x="2206" y="671"/>
                  </a:lnTo>
                  <a:lnTo>
                    <a:pt x="2255" y="644"/>
                  </a:lnTo>
                  <a:lnTo>
                    <a:pt x="2303" y="617"/>
                  </a:lnTo>
                  <a:lnTo>
                    <a:pt x="2346" y="588"/>
                  </a:lnTo>
                  <a:lnTo>
                    <a:pt x="2388" y="559"/>
                  </a:lnTo>
                  <a:lnTo>
                    <a:pt x="2426" y="528"/>
                  </a:lnTo>
                  <a:lnTo>
                    <a:pt x="2462" y="496"/>
                  </a:lnTo>
                  <a:lnTo>
                    <a:pt x="2493" y="462"/>
                  </a:lnTo>
                  <a:lnTo>
                    <a:pt x="2522" y="429"/>
                  </a:lnTo>
                  <a:lnTo>
                    <a:pt x="2546" y="394"/>
                  </a:lnTo>
                  <a:lnTo>
                    <a:pt x="2566" y="359"/>
                  </a:lnTo>
                  <a:lnTo>
                    <a:pt x="2584" y="322"/>
                  </a:lnTo>
                  <a:lnTo>
                    <a:pt x="2596" y="285"/>
                  </a:lnTo>
                  <a:lnTo>
                    <a:pt x="2604" y="248"/>
                  </a:lnTo>
                  <a:lnTo>
                    <a:pt x="2609" y="209"/>
                  </a:lnTo>
                  <a:lnTo>
                    <a:pt x="2608" y="171"/>
                  </a:lnTo>
                  <a:lnTo>
                    <a:pt x="2602" y="132"/>
                  </a:lnTo>
                  <a:lnTo>
                    <a:pt x="2592" y="92"/>
                  </a:lnTo>
                  <a:lnTo>
                    <a:pt x="2577" y="5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168" name="Freeform 30"/>
            <p:cNvSpPr>
              <a:spLocks/>
            </p:cNvSpPr>
            <p:nvPr/>
          </p:nvSpPr>
          <p:spPr bwMode="auto">
            <a:xfrm>
              <a:off x="2034" y="2375"/>
              <a:ext cx="1588" cy="451"/>
            </a:xfrm>
            <a:custGeom>
              <a:avLst/>
              <a:gdLst>
                <a:gd name="T0" fmla="*/ 1 w 3176"/>
                <a:gd name="T1" fmla="*/ 1 h 903"/>
                <a:gd name="T2" fmla="*/ 1 w 3176"/>
                <a:gd name="T3" fmla="*/ 4 h 903"/>
                <a:gd name="T4" fmla="*/ 1 w 3176"/>
                <a:gd name="T5" fmla="*/ 7 h 903"/>
                <a:gd name="T6" fmla="*/ 2 w 3176"/>
                <a:gd name="T7" fmla="*/ 10 h 903"/>
                <a:gd name="T8" fmla="*/ 3 w 3176"/>
                <a:gd name="T9" fmla="*/ 12 h 903"/>
                <a:gd name="T10" fmla="*/ 6 w 3176"/>
                <a:gd name="T11" fmla="*/ 15 h 903"/>
                <a:gd name="T12" fmla="*/ 9 w 3176"/>
                <a:gd name="T13" fmla="*/ 17 h 903"/>
                <a:gd name="T14" fmla="*/ 12 w 3176"/>
                <a:gd name="T15" fmla="*/ 19 h 903"/>
                <a:gd name="T16" fmla="*/ 15 w 3176"/>
                <a:gd name="T17" fmla="*/ 21 h 903"/>
                <a:gd name="T18" fmla="*/ 19 w 3176"/>
                <a:gd name="T19" fmla="*/ 22 h 903"/>
                <a:gd name="T20" fmla="*/ 24 w 3176"/>
                <a:gd name="T21" fmla="*/ 24 h 903"/>
                <a:gd name="T22" fmla="*/ 27 w 3176"/>
                <a:gd name="T23" fmla="*/ 25 h 903"/>
                <a:gd name="T24" fmla="*/ 33 w 3176"/>
                <a:gd name="T25" fmla="*/ 26 h 903"/>
                <a:gd name="T26" fmla="*/ 38 w 3176"/>
                <a:gd name="T27" fmla="*/ 27 h 903"/>
                <a:gd name="T28" fmla="*/ 43 w 3176"/>
                <a:gd name="T29" fmla="*/ 27 h 903"/>
                <a:gd name="T30" fmla="*/ 49 w 3176"/>
                <a:gd name="T31" fmla="*/ 28 h 903"/>
                <a:gd name="T32" fmla="*/ 53 w 3176"/>
                <a:gd name="T33" fmla="*/ 28 h 903"/>
                <a:gd name="T34" fmla="*/ 57 w 3176"/>
                <a:gd name="T35" fmla="*/ 27 h 903"/>
                <a:gd name="T36" fmla="*/ 61 w 3176"/>
                <a:gd name="T37" fmla="*/ 27 h 903"/>
                <a:gd name="T38" fmla="*/ 67 w 3176"/>
                <a:gd name="T39" fmla="*/ 26 h 903"/>
                <a:gd name="T40" fmla="*/ 71 w 3176"/>
                <a:gd name="T41" fmla="*/ 25 h 903"/>
                <a:gd name="T42" fmla="*/ 76 w 3176"/>
                <a:gd name="T43" fmla="*/ 24 h 903"/>
                <a:gd name="T44" fmla="*/ 80 w 3176"/>
                <a:gd name="T45" fmla="*/ 23 h 903"/>
                <a:gd name="T46" fmla="*/ 84 w 3176"/>
                <a:gd name="T47" fmla="*/ 21 h 903"/>
                <a:gd name="T48" fmla="*/ 87 w 3176"/>
                <a:gd name="T49" fmla="*/ 19 h 903"/>
                <a:gd name="T50" fmla="*/ 91 w 3176"/>
                <a:gd name="T51" fmla="*/ 17 h 903"/>
                <a:gd name="T52" fmla="*/ 93 w 3176"/>
                <a:gd name="T53" fmla="*/ 15 h 903"/>
                <a:gd name="T54" fmla="*/ 96 w 3176"/>
                <a:gd name="T55" fmla="*/ 13 h 903"/>
                <a:gd name="T56" fmla="*/ 98 w 3176"/>
                <a:gd name="T57" fmla="*/ 10 h 903"/>
                <a:gd name="T58" fmla="*/ 99 w 3176"/>
                <a:gd name="T59" fmla="*/ 7 h 903"/>
                <a:gd name="T60" fmla="*/ 99 w 3176"/>
                <a:gd name="T61" fmla="*/ 4 h 903"/>
                <a:gd name="T62" fmla="*/ 99 w 3176"/>
                <a:gd name="T63" fmla="*/ 1 h 9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76"/>
                <a:gd name="T97" fmla="*/ 0 h 903"/>
                <a:gd name="T98" fmla="*/ 3176 w 3176"/>
                <a:gd name="T99" fmla="*/ 903 h 9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76" h="903">
                  <a:moveTo>
                    <a:pt x="8" y="4"/>
                  </a:moveTo>
                  <a:lnTo>
                    <a:pt x="1" y="53"/>
                  </a:lnTo>
                  <a:lnTo>
                    <a:pt x="0" y="100"/>
                  </a:lnTo>
                  <a:lnTo>
                    <a:pt x="4" y="147"/>
                  </a:lnTo>
                  <a:lnTo>
                    <a:pt x="12" y="193"/>
                  </a:lnTo>
                  <a:lnTo>
                    <a:pt x="23" y="237"/>
                  </a:lnTo>
                  <a:lnTo>
                    <a:pt x="41" y="281"/>
                  </a:lnTo>
                  <a:lnTo>
                    <a:pt x="61" y="323"/>
                  </a:lnTo>
                  <a:lnTo>
                    <a:pt x="87" y="365"/>
                  </a:lnTo>
                  <a:lnTo>
                    <a:pt x="115" y="405"/>
                  </a:lnTo>
                  <a:lnTo>
                    <a:pt x="149" y="444"/>
                  </a:lnTo>
                  <a:lnTo>
                    <a:pt x="186" y="482"/>
                  </a:lnTo>
                  <a:lnTo>
                    <a:pt x="226" y="518"/>
                  </a:lnTo>
                  <a:lnTo>
                    <a:pt x="271" y="554"/>
                  </a:lnTo>
                  <a:lnTo>
                    <a:pt x="318" y="587"/>
                  </a:lnTo>
                  <a:lnTo>
                    <a:pt x="369" y="619"/>
                  </a:lnTo>
                  <a:lnTo>
                    <a:pt x="424" y="649"/>
                  </a:lnTo>
                  <a:lnTo>
                    <a:pt x="481" y="679"/>
                  </a:lnTo>
                  <a:lnTo>
                    <a:pt x="542" y="707"/>
                  </a:lnTo>
                  <a:lnTo>
                    <a:pt x="604" y="732"/>
                  </a:lnTo>
                  <a:lnTo>
                    <a:pt x="671" y="757"/>
                  </a:lnTo>
                  <a:lnTo>
                    <a:pt x="739" y="780"/>
                  </a:lnTo>
                  <a:lnTo>
                    <a:pt x="810" y="800"/>
                  </a:lnTo>
                  <a:lnTo>
                    <a:pt x="883" y="820"/>
                  </a:lnTo>
                  <a:lnTo>
                    <a:pt x="959" y="837"/>
                  </a:lnTo>
                  <a:lnTo>
                    <a:pt x="1036" y="852"/>
                  </a:lnTo>
                  <a:lnTo>
                    <a:pt x="1117" y="866"/>
                  </a:lnTo>
                  <a:lnTo>
                    <a:pt x="1199" y="877"/>
                  </a:lnTo>
                  <a:lnTo>
                    <a:pt x="1282" y="887"/>
                  </a:lnTo>
                  <a:lnTo>
                    <a:pt x="1367" y="895"/>
                  </a:lnTo>
                  <a:lnTo>
                    <a:pt x="1453" y="898"/>
                  </a:lnTo>
                  <a:lnTo>
                    <a:pt x="1541" y="902"/>
                  </a:lnTo>
                  <a:lnTo>
                    <a:pt x="1631" y="903"/>
                  </a:lnTo>
                  <a:lnTo>
                    <a:pt x="1699" y="902"/>
                  </a:lnTo>
                  <a:lnTo>
                    <a:pt x="1769" y="899"/>
                  </a:lnTo>
                  <a:lnTo>
                    <a:pt x="1839" y="895"/>
                  </a:lnTo>
                  <a:lnTo>
                    <a:pt x="1911" y="888"/>
                  </a:lnTo>
                  <a:lnTo>
                    <a:pt x="1982" y="880"/>
                  </a:lnTo>
                  <a:lnTo>
                    <a:pt x="2054" y="868"/>
                  </a:lnTo>
                  <a:lnTo>
                    <a:pt x="2125" y="857"/>
                  </a:lnTo>
                  <a:lnTo>
                    <a:pt x="2197" y="842"/>
                  </a:lnTo>
                  <a:lnTo>
                    <a:pt x="2267" y="826"/>
                  </a:lnTo>
                  <a:lnTo>
                    <a:pt x="2336" y="807"/>
                  </a:lnTo>
                  <a:lnTo>
                    <a:pt x="2404" y="788"/>
                  </a:lnTo>
                  <a:lnTo>
                    <a:pt x="2471" y="767"/>
                  </a:lnTo>
                  <a:lnTo>
                    <a:pt x="2537" y="743"/>
                  </a:lnTo>
                  <a:lnTo>
                    <a:pt x="2600" y="719"/>
                  </a:lnTo>
                  <a:lnTo>
                    <a:pt x="2661" y="691"/>
                  </a:lnTo>
                  <a:lnTo>
                    <a:pt x="2720" y="663"/>
                  </a:lnTo>
                  <a:lnTo>
                    <a:pt x="2776" y="633"/>
                  </a:lnTo>
                  <a:lnTo>
                    <a:pt x="2830" y="601"/>
                  </a:lnTo>
                  <a:lnTo>
                    <a:pt x="2881" y="569"/>
                  </a:lnTo>
                  <a:lnTo>
                    <a:pt x="2928" y="533"/>
                  </a:lnTo>
                  <a:lnTo>
                    <a:pt x="2973" y="497"/>
                  </a:lnTo>
                  <a:lnTo>
                    <a:pt x="3014" y="459"/>
                  </a:lnTo>
                  <a:lnTo>
                    <a:pt x="3049" y="420"/>
                  </a:lnTo>
                  <a:lnTo>
                    <a:pt x="3082" y="379"/>
                  </a:lnTo>
                  <a:lnTo>
                    <a:pt x="3110" y="336"/>
                  </a:lnTo>
                  <a:lnTo>
                    <a:pt x="3133" y="292"/>
                  </a:lnTo>
                  <a:lnTo>
                    <a:pt x="3152" y="247"/>
                  </a:lnTo>
                  <a:lnTo>
                    <a:pt x="3166" y="200"/>
                  </a:lnTo>
                  <a:lnTo>
                    <a:pt x="3174" y="152"/>
                  </a:lnTo>
                  <a:lnTo>
                    <a:pt x="3176" y="102"/>
                  </a:lnTo>
                  <a:lnTo>
                    <a:pt x="3173" y="51"/>
                  </a:lnTo>
                  <a:lnTo>
                    <a:pt x="316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169" name="Freeform 31"/>
            <p:cNvSpPr>
              <a:spLocks/>
            </p:cNvSpPr>
            <p:nvPr/>
          </p:nvSpPr>
          <p:spPr bwMode="auto">
            <a:xfrm>
              <a:off x="2034" y="2375"/>
              <a:ext cx="1588" cy="451"/>
            </a:xfrm>
            <a:custGeom>
              <a:avLst/>
              <a:gdLst>
                <a:gd name="T0" fmla="*/ 1 w 3176"/>
                <a:gd name="T1" fmla="*/ 1 h 903"/>
                <a:gd name="T2" fmla="*/ 1 w 3176"/>
                <a:gd name="T3" fmla="*/ 4 h 903"/>
                <a:gd name="T4" fmla="*/ 1 w 3176"/>
                <a:gd name="T5" fmla="*/ 7 h 903"/>
                <a:gd name="T6" fmla="*/ 2 w 3176"/>
                <a:gd name="T7" fmla="*/ 10 h 903"/>
                <a:gd name="T8" fmla="*/ 3 w 3176"/>
                <a:gd name="T9" fmla="*/ 12 h 903"/>
                <a:gd name="T10" fmla="*/ 6 w 3176"/>
                <a:gd name="T11" fmla="*/ 15 h 903"/>
                <a:gd name="T12" fmla="*/ 9 w 3176"/>
                <a:gd name="T13" fmla="*/ 17 h 903"/>
                <a:gd name="T14" fmla="*/ 12 w 3176"/>
                <a:gd name="T15" fmla="*/ 19 h 903"/>
                <a:gd name="T16" fmla="*/ 15 w 3176"/>
                <a:gd name="T17" fmla="*/ 21 h 903"/>
                <a:gd name="T18" fmla="*/ 19 w 3176"/>
                <a:gd name="T19" fmla="*/ 22 h 903"/>
                <a:gd name="T20" fmla="*/ 24 w 3176"/>
                <a:gd name="T21" fmla="*/ 24 h 903"/>
                <a:gd name="T22" fmla="*/ 27 w 3176"/>
                <a:gd name="T23" fmla="*/ 25 h 903"/>
                <a:gd name="T24" fmla="*/ 33 w 3176"/>
                <a:gd name="T25" fmla="*/ 26 h 903"/>
                <a:gd name="T26" fmla="*/ 38 w 3176"/>
                <a:gd name="T27" fmla="*/ 27 h 903"/>
                <a:gd name="T28" fmla="*/ 43 w 3176"/>
                <a:gd name="T29" fmla="*/ 27 h 903"/>
                <a:gd name="T30" fmla="*/ 49 w 3176"/>
                <a:gd name="T31" fmla="*/ 28 h 903"/>
                <a:gd name="T32" fmla="*/ 53 w 3176"/>
                <a:gd name="T33" fmla="*/ 28 h 903"/>
                <a:gd name="T34" fmla="*/ 57 w 3176"/>
                <a:gd name="T35" fmla="*/ 27 h 903"/>
                <a:gd name="T36" fmla="*/ 61 w 3176"/>
                <a:gd name="T37" fmla="*/ 27 h 903"/>
                <a:gd name="T38" fmla="*/ 67 w 3176"/>
                <a:gd name="T39" fmla="*/ 26 h 903"/>
                <a:gd name="T40" fmla="*/ 71 w 3176"/>
                <a:gd name="T41" fmla="*/ 25 h 903"/>
                <a:gd name="T42" fmla="*/ 76 w 3176"/>
                <a:gd name="T43" fmla="*/ 24 h 903"/>
                <a:gd name="T44" fmla="*/ 80 w 3176"/>
                <a:gd name="T45" fmla="*/ 23 h 903"/>
                <a:gd name="T46" fmla="*/ 84 w 3176"/>
                <a:gd name="T47" fmla="*/ 21 h 903"/>
                <a:gd name="T48" fmla="*/ 87 w 3176"/>
                <a:gd name="T49" fmla="*/ 19 h 903"/>
                <a:gd name="T50" fmla="*/ 91 w 3176"/>
                <a:gd name="T51" fmla="*/ 17 h 903"/>
                <a:gd name="T52" fmla="*/ 93 w 3176"/>
                <a:gd name="T53" fmla="*/ 15 h 903"/>
                <a:gd name="T54" fmla="*/ 96 w 3176"/>
                <a:gd name="T55" fmla="*/ 13 h 903"/>
                <a:gd name="T56" fmla="*/ 98 w 3176"/>
                <a:gd name="T57" fmla="*/ 10 h 903"/>
                <a:gd name="T58" fmla="*/ 99 w 3176"/>
                <a:gd name="T59" fmla="*/ 7 h 903"/>
                <a:gd name="T60" fmla="*/ 99 w 3176"/>
                <a:gd name="T61" fmla="*/ 4 h 903"/>
                <a:gd name="T62" fmla="*/ 99 w 3176"/>
                <a:gd name="T63" fmla="*/ 1 h 9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76"/>
                <a:gd name="T97" fmla="*/ 0 h 903"/>
                <a:gd name="T98" fmla="*/ 3176 w 3176"/>
                <a:gd name="T99" fmla="*/ 903 h 9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76" h="903">
                  <a:moveTo>
                    <a:pt x="8" y="4"/>
                  </a:moveTo>
                  <a:lnTo>
                    <a:pt x="1" y="53"/>
                  </a:lnTo>
                  <a:lnTo>
                    <a:pt x="0" y="100"/>
                  </a:lnTo>
                  <a:lnTo>
                    <a:pt x="4" y="147"/>
                  </a:lnTo>
                  <a:lnTo>
                    <a:pt x="12" y="193"/>
                  </a:lnTo>
                  <a:lnTo>
                    <a:pt x="23" y="237"/>
                  </a:lnTo>
                  <a:lnTo>
                    <a:pt x="41" y="281"/>
                  </a:lnTo>
                  <a:lnTo>
                    <a:pt x="61" y="323"/>
                  </a:lnTo>
                  <a:lnTo>
                    <a:pt x="87" y="365"/>
                  </a:lnTo>
                  <a:lnTo>
                    <a:pt x="115" y="405"/>
                  </a:lnTo>
                  <a:lnTo>
                    <a:pt x="149" y="444"/>
                  </a:lnTo>
                  <a:lnTo>
                    <a:pt x="186" y="482"/>
                  </a:lnTo>
                  <a:lnTo>
                    <a:pt x="226" y="518"/>
                  </a:lnTo>
                  <a:lnTo>
                    <a:pt x="271" y="554"/>
                  </a:lnTo>
                  <a:lnTo>
                    <a:pt x="318" y="587"/>
                  </a:lnTo>
                  <a:lnTo>
                    <a:pt x="369" y="619"/>
                  </a:lnTo>
                  <a:lnTo>
                    <a:pt x="424" y="649"/>
                  </a:lnTo>
                  <a:lnTo>
                    <a:pt x="481" y="679"/>
                  </a:lnTo>
                  <a:lnTo>
                    <a:pt x="542" y="707"/>
                  </a:lnTo>
                  <a:lnTo>
                    <a:pt x="604" y="732"/>
                  </a:lnTo>
                  <a:lnTo>
                    <a:pt x="671" y="757"/>
                  </a:lnTo>
                  <a:lnTo>
                    <a:pt x="739" y="780"/>
                  </a:lnTo>
                  <a:lnTo>
                    <a:pt x="810" y="800"/>
                  </a:lnTo>
                  <a:lnTo>
                    <a:pt x="883" y="820"/>
                  </a:lnTo>
                  <a:lnTo>
                    <a:pt x="959" y="837"/>
                  </a:lnTo>
                  <a:lnTo>
                    <a:pt x="1036" y="852"/>
                  </a:lnTo>
                  <a:lnTo>
                    <a:pt x="1117" y="866"/>
                  </a:lnTo>
                  <a:lnTo>
                    <a:pt x="1199" y="877"/>
                  </a:lnTo>
                  <a:lnTo>
                    <a:pt x="1282" y="887"/>
                  </a:lnTo>
                  <a:lnTo>
                    <a:pt x="1367" y="895"/>
                  </a:lnTo>
                  <a:lnTo>
                    <a:pt x="1453" y="898"/>
                  </a:lnTo>
                  <a:lnTo>
                    <a:pt x="1541" y="902"/>
                  </a:lnTo>
                  <a:lnTo>
                    <a:pt x="1631" y="903"/>
                  </a:lnTo>
                  <a:lnTo>
                    <a:pt x="1699" y="902"/>
                  </a:lnTo>
                  <a:lnTo>
                    <a:pt x="1769" y="899"/>
                  </a:lnTo>
                  <a:lnTo>
                    <a:pt x="1839" y="895"/>
                  </a:lnTo>
                  <a:lnTo>
                    <a:pt x="1911" y="888"/>
                  </a:lnTo>
                  <a:lnTo>
                    <a:pt x="1982" y="880"/>
                  </a:lnTo>
                  <a:lnTo>
                    <a:pt x="2054" y="868"/>
                  </a:lnTo>
                  <a:lnTo>
                    <a:pt x="2125" y="857"/>
                  </a:lnTo>
                  <a:lnTo>
                    <a:pt x="2197" y="842"/>
                  </a:lnTo>
                  <a:lnTo>
                    <a:pt x="2267" y="826"/>
                  </a:lnTo>
                  <a:lnTo>
                    <a:pt x="2336" y="807"/>
                  </a:lnTo>
                  <a:lnTo>
                    <a:pt x="2404" y="788"/>
                  </a:lnTo>
                  <a:lnTo>
                    <a:pt x="2471" y="767"/>
                  </a:lnTo>
                  <a:lnTo>
                    <a:pt x="2537" y="743"/>
                  </a:lnTo>
                  <a:lnTo>
                    <a:pt x="2600" y="719"/>
                  </a:lnTo>
                  <a:lnTo>
                    <a:pt x="2661" y="691"/>
                  </a:lnTo>
                  <a:lnTo>
                    <a:pt x="2720" y="663"/>
                  </a:lnTo>
                  <a:lnTo>
                    <a:pt x="2776" y="633"/>
                  </a:lnTo>
                  <a:lnTo>
                    <a:pt x="2830" y="601"/>
                  </a:lnTo>
                  <a:lnTo>
                    <a:pt x="2881" y="569"/>
                  </a:lnTo>
                  <a:lnTo>
                    <a:pt x="2928" y="533"/>
                  </a:lnTo>
                  <a:lnTo>
                    <a:pt x="2973" y="497"/>
                  </a:lnTo>
                  <a:lnTo>
                    <a:pt x="3014" y="459"/>
                  </a:lnTo>
                  <a:lnTo>
                    <a:pt x="3049" y="420"/>
                  </a:lnTo>
                  <a:lnTo>
                    <a:pt x="3082" y="379"/>
                  </a:lnTo>
                  <a:lnTo>
                    <a:pt x="3110" y="336"/>
                  </a:lnTo>
                  <a:lnTo>
                    <a:pt x="3133" y="292"/>
                  </a:lnTo>
                  <a:lnTo>
                    <a:pt x="3152" y="247"/>
                  </a:lnTo>
                  <a:lnTo>
                    <a:pt x="3166" y="200"/>
                  </a:lnTo>
                  <a:lnTo>
                    <a:pt x="3174" y="152"/>
                  </a:lnTo>
                  <a:lnTo>
                    <a:pt x="3176" y="102"/>
                  </a:lnTo>
                  <a:lnTo>
                    <a:pt x="3173" y="51"/>
                  </a:lnTo>
                  <a:lnTo>
                    <a:pt x="316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170" name="Freeform 32"/>
            <p:cNvSpPr>
              <a:spLocks/>
            </p:cNvSpPr>
            <p:nvPr/>
          </p:nvSpPr>
          <p:spPr bwMode="auto">
            <a:xfrm>
              <a:off x="1938" y="2617"/>
              <a:ext cx="1771" cy="455"/>
            </a:xfrm>
            <a:custGeom>
              <a:avLst/>
              <a:gdLst>
                <a:gd name="T0" fmla="*/ 1 w 3541"/>
                <a:gd name="T1" fmla="*/ 3 h 911"/>
                <a:gd name="T2" fmla="*/ 2 w 3541"/>
                <a:gd name="T3" fmla="*/ 6 h 911"/>
                <a:gd name="T4" fmla="*/ 4 w 3541"/>
                <a:gd name="T5" fmla="*/ 9 h 911"/>
                <a:gd name="T6" fmla="*/ 6 w 3541"/>
                <a:gd name="T7" fmla="*/ 11 h 911"/>
                <a:gd name="T8" fmla="*/ 8 w 3541"/>
                <a:gd name="T9" fmla="*/ 14 h 911"/>
                <a:gd name="T10" fmla="*/ 11 w 3541"/>
                <a:gd name="T11" fmla="*/ 16 h 911"/>
                <a:gd name="T12" fmla="*/ 14 w 3541"/>
                <a:gd name="T13" fmla="*/ 18 h 911"/>
                <a:gd name="T14" fmla="*/ 17 w 3541"/>
                <a:gd name="T15" fmla="*/ 20 h 911"/>
                <a:gd name="T16" fmla="*/ 21 w 3541"/>
                <a:gd name="T17" fmla="*/ 22 h 911"/>
                <a:gd name="T18" fmla="*/ 25 w 3541"/>
                <a:gd name="T19" fmla="*/ 23 h 911"/>
                <a:gd name="T20" fmla="*/ 29 w 3541"/>
                <a:gd name="T21" fmla="*/ 24 h 911"/>
                <a:gd name="T22" fmla="*/ 34 w 3541"/>
                <a:gd name="T23" fmla="*/ 26 h 911"/>
                <a:gd name="T24" fmla="*/ 39 w 3541"/>
                <a:gd name="T25" fmla="*/ 26 h 911"/>
                <a:gd name="T26" fmla="*/ 44 w 3541"/>
                <a:gd name="T27" fmla="*/ 27 h 911"/>
                <a:gd name="T28" fmla="*/ 49 w 3541"/>
                <a:gd name="T29" fmla="*/ 28 h 911"/>
                <a:gd name="T30" fmla="*/ 55 w 3541"/>
                <a:gd name="T31" fmla="*/ 28 h 911"/>
                <a:gd name="T32" fmla="*/ 60 w 3541"/>
                <a:gd name="T33" fmla="*/ 28 h 911"/>
                <a:gd name="T34" fmla="*/ 64 w 3541"/>
                <a:gd name="T35" fmla="*/ 28 h 911"/>
                <a:gd name="T36" fmla="*/ 69 w 3541"/>
                <a:gd name="T37" fmla="*/ 27 h 911"/>
                <a:gd name="T38" fmla="*/ 73 w 3541"/>
                <a:gd name="T39" fmla="*/ 26 h 911"/>
                <a:gd name="T40" fmla="*/ 78 w 3541"/>
                <a:gd name="T41" fmla="*/ 26 h 911"/>
                <a:gd name="T42" fmla="*/ 82 w 3541"/>
                <a:gd name="T43" fmla="*/ 24 h 911"/>
                <a:gd name="T44" fmla="*/ 87 w 3541"/>
                <a:gd name="T45" fmla="*/ 23 h 911"/>
                <a:gd name="T46" fmla="*/ 91 w 3541"/>
                <a:gd name="T47" fmla="*/ 21 h 911"/>
                <a:gd name="T48" fmla="*/ 95 w 3541"/>
                <a:gd name="T49" fmla="*/ 20 h 911"/>
                <a:gd name="T50" fmla="*/ 99 w 3541"/>
                <a:gd name="T51" fmla="*/ 17 h 911"/>
                <a:gd name="T52" fmla="*/ 102 w 3541"/>
                <a:gd name="T53" fmla="*/ 15 h 911"/>
                <a:gd name="T54" fmla="*/ 105 w 3541"/>
                <a:gd name="T55" fmla="*/ 13 h 911"/>
                <a:gd name="T56" fmla="*/ 107 w 3541"/>
                <a:gd name="T57" fmla="*/ 10 h 911"/>
                <a:gd name="T58" fmla="*/ 109 w 3541"/>
                <a:gd name="T59" fmla="*/ 7 h 911"/>
                <a:gd name="T60" fmla="*/ 110 w 3541"/>
                <a:gd name="T61" fmla="*/ 4 h 911"/>
                <a:gd name="T62" fmla="*/ 111 w 3541"/>
                <a:gd name="T63" fmla="*/ 1 h 9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41"/>
                <a:gd name="T97" fmla="*/ 0 h 911"/>
                <a:gd name="T98" fmla="*/ 3541 w 3541"/>
                <a:gd name="T99" fmla="*/ 911 h 9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41" h="911">
                  <a:moveTo>
                    <a:pt x="0" y="78"/>
                  </a:moveTo>
                  <a:lnTo>
                    <a:pt x="14" y="124"/>
                  </a:lnTo>
                  <a:lnTo>
                    <a:pt x="31" y="168"/>
                  </a:lnTo>
                  <a:lnTo>
                    <a:pt x="51" y="211"/>
                  </a:lnTo>
                  <a:lnTo>
                    <a:pt x="75" y="254"/>
                  </a:lnTo>
                  <a:lnTo>
                    <a:pt x="103" y="297"/>
                  </a:lnTo>
                  <a:lnTo>
                    <a:pt x="132" y="337"/>
                  </a:lnTo>
                  <a:lnTo>
                    <a:pt x="166" y="376"/>
                  </a:lnTo>
                  <a:lnTo>
                    <a:pt x="203" y="414"/>
                  </a:lnTo>
                  <a:lnTo>
                    <a:pt x="242" y="451"/>
                  </a:lnTo>
                  <a:lnTo>
                    <a:pt x="285" y="488"/>
                  </a:lnTo>
                  <a:lnTo>
                    <a:pt x="330" y="522"/>
                  </a:lnTo>
                  <a:lnTo>
                    <a:pt x="378" y="556"/>
                  </a:lnTo>
                  <a:lnTo>
                    <a:pt x="429" y="588"/>
                  </a:lnTo>
                  <a:lnTo>
                    <a:pt x="483" y="619"/>
                  </a:lnTo>
                  <a:lnTo>
                    <a:pt x="539" y="649"/>
                  </a:lnTo>
                  <a:lnTo>
                    <a:pt x="598" y="678"/>
                  </a:lnTo>
                  <a:lnTo>
                    <a:pt x="659" y="704"/>
                  </a:lnTo>
                  <a:lnTo>
                    <a:pt x="722" y="730"/>
                  </a:lnTo>
                  <a:lnTo>
                    <a:pt x="788" y="754"/>
                  </a:lnTo>
                  <a:lnTo>
                    <a:pt x="856" y="776"/>
                  </a:lnTo>
                  <a:lnTo>
                    <a:pt x="926" y="797"/>
                  </a:lnTo>
                  <a:lnTo>
                    <a:pt x="999" y="816"/>
                  </a:lnTo>
                  <a:lnTo>
                    <a:pt x="1073" y="833"/>
                  </a:lnTo>
                  <a:lnTo>
                    <a:pt x="1149" y="850"/>
                  </a:lnTo>
                  <a:lnTo>
                    <a:pt x="1227" y="863"/>
                  </a:lnTo>
                  <a:lnTo>
                    <a:pt x="1308" y="876"/>
                  </a:lnTo>
                  <a:lnTo>
                    <a:pt x="1390" y="886"/>
                  </a:lnTo>
                  <a:lnTo>
                    <a:pt x="1473" y="894"/>
                  </a:lnTo>
                  <a:lnTo>
                    <a:pt x="1558" y="901"/>
                  </a:lnTo>
                  <a:lnTo>
                    <a:pt x="1644" y="907"/>
                  </a:lnTo>
                  <a:lnTo>
                    <a:pt x="1732" y="909"/>
                  </a:lnTo>
                  <a:lnTo>
                    <a:pt x="1822" y="911"/>
                  </a:lnTo>
                  <a:lnTo>
                    <a:pt x="1890" y="909"/>
                  </a:lnTo>
                  <a:lnTo>
                    <a:pt x="1960" y="907"/>
                  </a:lnTo>
                  <a:lnTo>
                    <a:pt x="2032" y="901"/>
                  </a:lnTo>
                  <a:lnTo>
                    <a:pt x="2104" y="894"/>
                  </a:lnTo>
                  <a:lnTo>
                    <a:pt x="2178" y="886"/>
                  </a:lnTo>
                  <a:lnTo>
                    <a:pt x="2252" y="876"/>
                  </a:lnTo>
                  <a:lnTo>
                    <a:pt x="2325" y="863"/>
                  </a:lnTo>
                  <a:lnTo>
                    <a:pt x="2399" y="850"/>
                  </a:lnTo>
                  <a:lnTo>
                    <a:pt x="2472" y="833"/>
                  </a:lnTo>
                  <a:lnTo>
                    <a:pt x="2544" y="815"/>
                  </a:lnTo>
                  <a:lnTo>
                    <a:pt x="2617" y="795"/>
                  </a:lnTo>
                  <a:lnTo>
                    <a:pt x="2688" y="773"/>
                  </a:lnTo>
                  <a:lnTo>
                    <a:pt x="2757" y="750"/>
                  </a:lnTo>
                  <a:lnTo>
                    <a:pt x="2825" y="725"/>
                  </a:lnTo>
                  <a:lnTo>
                    <a:pt x="2892" y="699"/>
                  </a:lnTo>
                  <a:lnTo>
                    <a:pt x="2958" y="671"/>
                  </a:lnTo>
                  <a:lnTo>
                    <a:pt x="3020" y="641"/>
                  </a:lnTo>
                  <a:lnTo>
                    <a:pt x="3080" y="609"/>
                  </a:lnTo>
                  <a:lnTo>
                    <a:pt x="3138" y="575"/>
                  </a:lnTo>
                  <a:lnTo>
                    <a:pt x="3192" y="541"/>
                  </a:lnTo>
                  <a:lnTo>
                    <a:pt x="3244" y="504"/>
                  </a:lnTo>
                  <a:lnTo>
                    <a:pt x="3292" y="466"/>
                  </a:lnTo>
                  <a:lnTo>
                    <a:pt x="3337" y="426"/>
                  </a:lnTo>
                  <a:lnTo>
                    <a:pt x="3377" y="385"/>
                  </a:lnTo>
                  <a:lnTo>
                    <a:pt x="3414" y="343"/>
                  </a:lnTo>
                  <a:lnTo>
                    <a:pt x="3448" y="298"/>
                  </a:lnTo>
                  <a:lnTo>
                    <a:pt x="3475" y="252"/>
                  </a:lnTo>
                  <a:lnTo>
                    <a:pt x="3500" y="204"/>
                  </a:lnTo>
                  <a:lnTo>
                    <a:pt x="3518" y="156"/>
                  </a:lnTo>
                  <a:lnTo>
                    <a:pt x="3531" y="105"/>
                  </a:lnTo>
                  <a:lnTo>
                    <a:pt x="3539" y="53"/>
                  </a:lnTo>
                  <a:lnTo>
                    <a:pt x="354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171" name="Freeform 33"/>
            <p:cNvSpPr>
              <a:spLocks/>
            </p:cNvSpPr>
            <p:nvPr/>
          </p:nvSpPr>
          <p:spPr bwMode="auto">
            <a:xfrm>
              <a:off x="1938" y="2617"/>
              <a:ext cx="1771" cy="455"/>
            </a:xfrm>
            <a:custGeom>
              <a:avLst/>
              <a:gdLst>
                <a:gd name="T0" fmla="*/ 1 w 3541"/>
                <a:gd name="T1" fmla="*/ 3 h 911"/>
                <a:gd name="T2" fmla="*/ 2 w 3541"/>
                <a:gd name="T3" fmla="*/ 6 h 911"/>
                <a:gd name="T4" fmla="*/ 4 w 3541"/>
                <a:gd name="T5" fmla="*/ 9 h 911"/>
                <a:gd name="T6" fmla="*/ 6 w 3541"/>
                <a:gd name="T7" fmla="*/ 11 h 911"/>
                <a:gd name="T8" fmla="*/ 8 w 3541"/>
                <a:gd name="T9" fmla="*/ 14 h 911"/>
                <a:gd name="T10" fmla="*/ 11 w 3541"/>
                <a:gd name="T11" fmla="*/ 16 h 911"/>
                <a:gd name="T12" fmla="*/ 14 w 3541"/>
                <a:gd name="T13" fmla="*/ 18 h 911"/>
                <a:gd name="T14" fmla="*/ 17 w 3541"/>
                <a:gd name="T15" fmla="*/ 20 h 911"/>
                <a:gd name="T16" fmla="*/ 21 w 3541"/>
                <a:gd name="T17" fmla="*/ 22 h 911"/>
                <a:gd name="T18" fmla="*/ 25 w 3541"/>
                <a:gd name="T19" fmla="*/ 23 h 911"/>
                <a:gd name="T20" fmla="*/ 29 w 3541"/>
                <a:gd name="T21" fmla="*/ 24 h 911"/>
                <a:gd name="T22" fmla="*/ 34 w 3541"/>
                <a:gd name="T23" fmla="*/ 26 h 911"/>
                <a:gd name="T24" fmla="*/ 39 w 3541"/>
                <a:gd name="T25" fmla="*/ 26 h 911"/>
                <a:gd name="T26" fmla="*/ 44 w 3541"/>
                <a:gd name="T27" fmla="*/ 27 h 911"/>
                <a:gd name="T28" fmla="*/ 49 w 3541"/>
                <a:gd name="T29" fmla="*/ 28 h 911"/>
                <a:gd name="T30" fmla="*/ 55 w 3541"/>
                <a:gd name="T31" fmla="*/ 28 h 911"/>
                <a:gd name="T32" fmla="*/ 60 w 3541"/>
                <a:gd name="T33" fmla="*/ 28 h 911"/>
                <a:gd name="T34" fmla="*/ 64 w 3541"/>
                <a:gd name="T35" fmla="*/ 28 h 911"/>
                <a:gd name="T36" fmla="*/ 69 w 3541"/>
                <a:gd name="T37" fmla="*/ 27 h 911"/>
                <a:gd name="T38" fmla="*/ 73 w 3541"/>
                <a:gd name="T39" fmla="*/ 26 h 911"/>
                <a:gd name="T40" fmla="*/ 78 w 3541"/>
                <a:gd name="T41" fmla="*/ 26 h 911"/>
                <a:gd name="T42" fmla="*/ 82 w 3541"/>
                <a:gd name="T43" fmla="*/ 24 h 911"/>
                <a:gd name="T44" fmla="*/ 87 w 3541"/>
                <a:gd name="T45" fmla="*/ 23 h 911"/>
                <a:gd name="T46" fmla="*/ 91 w 3541"/>
                <a:gd name="T47" fmla="*/ 21 h 911"/>
                <a:gd name="T48" fmla="*/ 95 w 3541"/>
                <a:gd name="T49" fmla="*/ 20 h 911"/>
                <a:gd name="T50" fmla="*/ 99 w 3541"/>
                <a:gd name="T51" fmla="*/ 17 h 911"/>
                <a:gd name="T52" fmla="*/ 102 w 3541"/>
                <a:gd name="T53" fmla="*/ 15 h 911"/>
                <a:gd name="T54" fmla="*/ 105 w 3541"/>
                <a:gd name="T55" fmla="*/ 13 h 911"/>
                <a:gd name="T56" fmla="*/ 107 w 3541"/>
                <a:gd name="T57" fmla="*/ 10 h 911"/>
                <a:gd name="T58" fmla="*/ 109 w 3541"/>
                <a:gd name="T59" fmla="*/ 7 h 911"/>
                <a:gd name="T60" fmla="*/ 110 w 3541"/>
                <a:gd name="T61" fmla="*/ 4 h 911"/>
                <a:gd name="T62" fmla="*/ 111 w 3541"/>
                <a:gd name="T63" fmla="*/ 1 h 9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41"/>
                <a:gd name="T97" fmla="*/ 0 h 911"/>
                <a:gd name="T98" fmla="*/ 3541 w 3541"/>
                <a:gd name="T99" fmla="*/ 911 h 9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41" h="911">
                  <a:moveTo>
                    <a:pt x="0" y="78"/>
                  </a:moveTo>
                  <a:lnTo>
                    <a:pt x="14" y="124"/>
                  </a:lnTo>
                  <a:lnTo>
                    <a:pt x="31" y="168"/>
                  </a:lnTo>
                  <a:lnTo>
                    <a:pt x="51" y="211"/>
                  </a:lnTo>
                  <a:lnTo>
                    <a:pt x="75" y="254"/>
                  </a:lnTo>
                  <a:lnTo>
                    <a:pt x="103" y="297"/>
                  </a:lnTo>
                  <a:lnTo>
                    <a:pt x="132" y="337"/>
                  </a:lnTo>
                  <a:lnTo>
                    <a:pt x="166" y="376"/>
                  </a:lnTo>
                  <a:lnTo>
                    <a:pt x="203" y="414"/>
                  </a:lnTo>
                  <a:lnTo>
                    <a:pt x="242" y="451"/>
                  </a:lnTo>
                  <a:lnTo>
                    <a:pt x="285" y="488"/>
                  </a:lnTo>
                  <a:lnTo>
                    <a:pt x="330" y="522"/>
                  </a:lnTo>
                  <a:lnTo>
                    <a:pt x="378" y="556"/>
                  </a:lnTo>
                  <a:lnTo>
                    <a:pt x="429" y="588"/>
                  </a:lnTo>
                  <a:lnTo>
                    <a:pt x="483" y="619"/>
                  </a:lnTo>
                  <a:lnTo>
                    <a:pt x="539" y="649"/>
                  </a:lnTo>
                  <a:lnTo>
                    <a:pt x="598" y="678"/>
                  </a:lnTo>
                  <a:lnTo>
                    <a:pt x="659" y="704"/>
                  </a:lnTo>
                  <a:lnTo>
                    <a:pt x="722" y="730"/>
                  </a:lnTo>
                  <a:lnTo>
                    <a:pt x="788" y="754"/>
                  </a:lnTo>
                  <a:lnTo>
                    <a:pt x="856" y="776"/>
                  </a:lnTo>
                  <a:lnTo>
                    <a:pt x="926" y="797"/>
                  </a:lnTo>
                  <a:lnTo>
                    <a:pt x="999" y="816"/>
                  </a:lnTo>
                  <a:lnTo>
                    <a:pt x="1073" y="833"/>
                  </a:lnTo>
                  <a:lnTo>
                    <a:pt x="1149" y="850"/>
                  </a:lnTo>
                  <a:lnTo>
                    <a:pt x="1227" y="863"/>
                  </a:lnTo>
                  <a:lnTo>
                    <a:pt x="1308" y="876"/>
                  </a:lnTo>
                  <a:lnTo>
                    <a:pt x="1390" y="886"/>
                  </a:lnTo>
                  <a:lnTo>
                    <a:pt x="1473" y="894"/>
                  </a:lnTo>
                  <a:lnTo>
                    <a:pt x="1558" y="901"/>
                  </a:lnTo>
                  <a:lnTo>
                    <a:pt x="1644" y="907"/>
                  </a:lnTo>
                  <a:lnTo>
                    <a:pt x="1732" y="909"/>
                  </a:lnTo>
                  <a:lnTo>
                    <a:pt x="1822" y="911"/>
                  </a:lnTo>
                  <a:lnTo>
                    <a:pt x="1890" y="909"/>
                  </a:lnTo>
                  <a:lnTo>
                    <a:pt x="1960" y="907"/>
                  </a:lnTo>
                  <a:lnTo>
                    <a:pt x="2032" y="901"/>
                  </a:lnTo>
                  <a:lnTo>
                    <a:pt x="2104" y="894"/>
                  </a:lnTo>
                  <a:lnTo>
                    <a:pt x="2178" y="886"/>
                  </a:lnTo>
                  <a:lnTo>
                    <a:pt x="2252" y="876"/>
                  </a:lnTo>
                  <a:lnTo>
                    <a:pt x="2325" y="863"/>
                  </a:lnTo>
                  <a:lnTo>
                    <a:pt x="2399" y="850"/>
                  </a:lnTo>
                  <a:lnTo>
                    <a:pt x="2472" y="833"/>
                  </a:lnTo>
                  <a:lnTo>
                    <a:pt x="2544" y="815"/>
                  </a:lnTo>
                  <a:lnTo>
                    <a:pt x="2617" y="795"/>
                  </a:lnTo>
                  <a:lnTo>
                    <a:pt x="2688" y="773"/>
                  </a:lnTo>
                  <a:lnTo>
                    <a:pt x="2757" y="750"/>
                  </a:lnTo>
                  <a:lnTo>
                    <a:pt x="2825" y="725"/>
                  </a:lnTo>
                  <a:lnTo>
                    <a:pt x="2892" y="699"/>
                  </a:lnTo>
                  <a:lnTo>
                    <a:pt x="2958" y="671"/>
                  </a:lnTo>
                  <a:lnTo>
                    <a:pt x="3020" y="641"/>
                  </a:lnTo>
                  <a:lnTo>
                    <a:pt x="3080" y="609"/>
                  </a:lnTo>
                  <a:lnTo>
                    <a:pt x="3138" y="575"/>
                  </a:lnTo>
                  <a:lnTo>
                    <a:pt x="3192" y="541"/>
                  </a:lnTo>
                  <a:lnTo>
                    <a:pt x="3244" y="504"/>
                  </a:lnTo>
                  <a:lnTo>
                    <a:pt x="3292" y="466"/>
                  </a:lnTo>
                  <a:lnTo>
                    <a:pt x="3337" y="426"/>
                  </a:lnTo>
                  <a:lnTo>
                    <a:pt x="3377" y="385"/>
                  </a:lnTo>
                  <a:lnTo>
                    <a:pt x="3414" y="343"/>
                  </a:lnTo>
                  <a:lnTo>
                    <a:pt x="3448" y="298"/>
                  </a:lnTo>
                  <a:lnTo>
                    <a:pt x="3475" y="252"/>
                  </a:lnTo>
                  <a:lnTo>
                    <a:pt x="3500" y="204"/>
                  </a:lnTo>
                  <a:lnTo>
                    <a:pt x="3518" y="156"/>
                  </a:lnTo>
                  <a:lnTo>
                    <a:pt x="3531" y="105"/>
                  </a:lnTo>
                  <a:lnTo>
                    <a:pt x="3539" y="53"/>
                  </a:lnTo>
                  <a:lnTo>
                    <a:pt x="354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172" name="Freeform 34"/>
            <p:cNvSpPr>
              <a:spLocks/>
            </p:cNvSpPr>
            <p:nvPr/>
          </p:nvSpPr>
          <p:spPr bwMode="auto">
            <a:xfrm>
              <a:off x="1924" y="2856"/>
              <a:ext cx="1806" cy="436"/>
            </a:xfrm>
            <a:custGeom>
              <a:avLst/>
              <a:gdLst>
                <a:gd name="T0" fmla="*/ 113 w 3612"/>
                <a:gd name="T1" fmla="*/ 2 h 871"/>
                <a:gd name="T2" fmla="*/ 112 w 3612"/>
                <a:gd name="T3" fmla="*/ 5 h 871"/>
                <a:gd name="T4" fmla="*/ 110 w 3612"/>
                <a:gd name="T5" fmla="*/ 8 h 871"/>
                <a:gd name="T6" fmla="*/ 108 w 3612"/>
                <a:gd name="T7" fmla="*/ 11 h 871"/>
                <a:gd name="T8" fmla="*/ 105 w 3612"/>
                <a:gd name="T9" fmla="*/ 14 h 871"/>
                <a:gd name="T10" fmla="*/ 102 w 3612"/>
                <a:gd name="T11" fmla="*/ 16 h 871"/>
                <a:gd name="T12" fmla="*/ 99 w 3612"/>
                <a:gd name="T13" fmla="*/ 18 h 871"/>
                <a:gd name="T14" fmla="*/ 95 w 3612"/>
                <a:gd name="T15" fmla="*/ 20 h 871"/>
                <a:gd name="T16" fmla="*/ 91 w 3612"/>
                <a:gd name="T17" fmla="*/ 22 h 871"/>
                <a:gd name="T18" fmla="*/ 87 w 3612"/>
                <a:gd name="T19" fmla="*/ 23 h 871"/>
                <a:gd name="T20" fmla="*/ 82 w 3612"/>
                <a:gd name="T21" fmla="*/ 25 h 871"/>
                <a:gd name="T22" fmla="*/ 78 w 3612"/>
                <a:gd name="T23" fmla="*/ 26 h 871"/>
                <a:gd name="T24" fmla="*/ 73 w 3612"/>
                <a:gd name="T25" fmla="*/ 27 h 871"/>
                <a:gd name="T26" fmla="*/ 69 w 3612"/>
                <a:gd name="T27" fmla="*/ 27 h 871"/>
                <a:gd name="T28" fmla="*/ 63 w 3612"/>
                <a:gd name="T29" fmla="*/ 28 h 871"/>
                <a:gd name="T30" fmla="*/ 59 w 3612"/>
                <a:gd name="T31" fmla="*/ 28 h 871"/>
                <a:gd name="T32" fmla="*/ 54 w 3612"/>
                <a:gd name="T33" fmla="*/ 28 h 871"/>
                <a:gd name="T34" fmla="*/ 49 w 3612"/>
                <a:gd name="T35" fmla="*/ 27 h 871"/>
                <a:gd name="T36" fmla="*/ 44 w 3612"/>
                <a:gd name="T37" fmla="*/ 27 h 871"/>
                <a:gd name="T38" fmla="*/ 39 w 3612"/>
                <a:gd name="T39" fmla="*/ 26 h 871"/>
                <a:gd name="T40" fmla="*/ 34 w 3612"/>
                <a:gd name="T41" fmla="*/ 25 h 871"/>
                <a:gd name="T42" fmla="*/ 28 w 3612"/>
                <a:gd name="T43" fmla="*/ 24 h 871"/>
                <a:gd name="T44" fmla="*/ 25 w 3612"/>
                <a:gd name="T45" fmla="*/ 23 h 871"/>
                <a:gd name="T46" fmla="*/ 21 w 3612"/>
                <a:gd name="T47" fmla="*/ 22 h 871"/>
                <a:gd name="T48" fmla="*/ 18 w 3612"/>
                <a:gd name="T49" fmla="*/ 20 h 871"/>
                <a:gd name="T50" fmla="*/ 14 w 3612"/>
                <a:gd name="T51" fmla="*/ 18 h 871"/>
                <a:gd name="T52" fmla="*/ 12 w 3612"/>
                <a:gd name="T53" fmla="*/ 16 h 871"/>
                <a:gd name="T54" fmla="*/ 9 w 3612"/>
                <a:gd name="T55" fmla="*/ 14 h 871"/>
                <a:gd name="T56" fmla="*/ 7 w 3612"/>
                <a:gd name="T57" fmla="*/ 11 h 871"/>
                <a:gd name="T58" fmla="*/ 4 w 3612"/>
                <a:gd name="T59" fmla="*/ 9 h 871"/>
                <a:gd name="T60" fmla="*/ 3 w 3612"/>
                <a:gd name="T61" fmla="*/ 6 h 871"/>
                <a:gd name="T62" fmla="*/ 1 w 3612"/>
                <a:gd name="T63" fmla="*/ 2 h 8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12"/>
                <a:gd name="T97" fmla="*/ 0 h 871"/>
                <a:gd name="T98" fmla="*/ 3612 w 3612"/>
                <a:gd name="T99" fmla="*/ 871 h 8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12" h="871">
                  <a:moveTo>
                    <a:pt x="3612" y="0"/>
                  </a:moveTo>
                  <a:lnTo>
                    <a:pt x="3600" y="54"/>
                  </a:lnTo>
                  <a:lnTo>
                    <a:pt x="3584" y="107"/>
                  </a:lnTo>
                  <a:lnTo>
                    <a:pt x="3563" y="158"/>
                  </a:lnTo>
                  <a:lnTo>
                    <a:pt x="3538" y="207"/>
                  </a:lnTo>
                  <a:lnTo>
                    <a:pt x="3508" y="254"/>
                  </a:lnTo>
                  <a:lnTo>
                    <a:pt x="3473" y="299"/>
                  </a:lnTo>
                  <a:lnTo>
                    <a:pt x="3437" y="344"/>
                  </a:lnTo>
                  <a:lnTo>
                    <a:pt x="3395" y="386"/>
                  </a:lnTo>
                  <a:lnTo>
                    <a:pt x="3350" y="427"/>
                  </a:lnTo>
                  <a:lnTo>
                    <a:pt x="3302" y="465"/>
                  </a:lnTo>
                  <a:lnTo>
                    <a:pt x="3251" y="503"/>
                  </a:lnTo>
                  <a:lnTo>
                    <a:pt x="3197" y="538"/>
                  </a:lnTo>
                  <a:lnTo>
                    <a:pt x="3140" y="571"/>
                  </a:lnTo>
                  <a:lnTo>
                    <a:pt x="3080" y="603"/>
                  </a:lnTo>
                  <a:lnTo>
                    <a:pt x="3019" y="633"/>
                  </a:lnTo>
                  <a:lnTo>
                    <a:pt x="2956" y="662"/>
                  </a:lnTo>
                  <a:lnTo>
                    <a:pt x="2890" y="689"/>
                  </a:lnTo>
                  <a:lnTo>
                    <a:pt x="2824" y="713"/>
                  </a:lnTo>
                  <a:lnTo>
                    <a:pt x="2754" y="736"/>
                  </a:lnTo>
                  <a:lnTo>
                    <a:pt x="2685" y="758"/>
                  </a:lnTo>
                  <a:lnTo>
                    <a:pt x="2614" y="776"/>
                  </a:lnTo>
                  <a:lnTo>
                    <a:pt x="2542" y="795"/>
                  </a:lnTo>
                  <a:lnTo>
                    <a:pt x="2470" y="810"/>
                  </a:lnTo>
                  <a:lnTo>
                    <a:pt x="2396" y="823"/>
                  </a:lnTo>
                  <a:lnTo>
                    <a:pt x="2323" y="836"/>
                  </a:lnTo>
                  <a:lnTo>
                    <a:pt x="2250" y="846"/>
                  </a:lnTo>
                  <a:lnTo>
                    <a:pt x="2177" y="855"/>
                  </a:lnTo>
                  <a:lnTo>
                    <a:pt x="2103" y="861"/>
                  </a:lnTo>
                  <a:lnTo>
                    <a:pt x="2031" y="866"/>
                  </a:lnTo>
                  <a:lnTo>
                    <a:pt x="1959" y="869"/>
                  </a:lnTo>
                  <a:lnTo>
                    <a:pt x="1890" y="871"/>
                  </a:lnTo>
                  <a:lnTo>
                    <a:pt x="1820" y="869"/>
                  </a:lnTo>
                  <a:lnTo>
                    <a:pt x="1726" y="866"/>
                  </a:lnTo>
                  <a:lnTo>
                    <a:pt x="1637" y="863"/>
                  </a:lnTo>
                  <a:lnTo>
                    <a:pt x="1548" y="857"/>
                  </a:lnTo>
                  <a:lnTo>
                    <a:pt x="1463" y="850"/>
                  </a:lnTo>
                  <a:lnTo>
                    <a:pt x="1378" y="842"/>
                  </a:lnTo>
                  <a:lnTo>
                    <a:pt x="1298" y="831"/>
                  </a:lnTo>
                  <a:lnTo>
                    <a:pt x="1218" y="820"/>
                  </a:lnTo>
                  <a:lnTo>
                    <a:pt x="1142" y="807"/>
                  </a:lnTo>
                  <a:lnTo>
                    <a:pt x="1067" y="793"/>
                  </a:lnTo>
                  <a:lnTo>
                    <a:pt x="996" y="777"/>
                  </a:lnTo>
                  <a:lnTo>
                    <a:pt x="926" y="760"/>
                  </a:lnTo>
                  <a:lnTo>
                    <a:pt x="859" y="742"/>
                  </a:lnTo>
                  <a:lnTo>
                    <a:pt x="794" y="722"/>
                  </a:lnTo>
                  <a:lnTo>
                    <a:pt x="731" y="699"/>
                  </a:lnTo>
                  <a:lnTo>
                    <a:pt x="671" y="676"/>
                  </a:lnTo>
                  <a:lnTo>
                    <a:pt x="613" y="651"/>
                  </a:lnTo>
                  <a:lnTo>
                    <a:pt x="557" y="624"/>
                  </a:lnTo>
                  <a:lnTo>
                    <a:pt x="504" y="595"/>
                  </a:lnTo>
                  <a:lnTo>
                    <a:pt x="452" y="565"/>
                  </a:lnTo>
                  <a:lnTo>
                    <a:pt x="404" y="533"/>
                  </a:lnTo>
                  <a:lnTo>
                    <a:pt x="358" y="500"/>
                  </a:lnTo>
                  <a:lnTo>
                    <a:pt x="314" y="464"/>
                  </a:lnTo>
                  <a:lnTo>
                    <a:pt x="271" y="427"/>
                  </a:lnTo>
                  <a:lnTo>
                    <a:pt x="232" y="388"/>
                  </a:lnTo>
                  <a:lnTo>
                    <a:pt x="195" y="348"/>
                  </a:lnTo>
                  <a:lnTo>
                    <a:pt x="160" y="305"/>
                  </a:lnTo>
                  <a:lnTo>
                    <a:pt x="128" y="260"/>
                  </a:lnTo>
                  <a:lnTo>
                    <a:pt x="97" y="214"/>
                  </a:lnTo>
                  <a:lnTo>
                    <a:pt x="69" y="166"/>
                  </a:lnTo>
                  <a:lnTo>
                    <a:pt x="44" y="115"/>
                  </a:lnTo>
                  <a:lnTo>
                    <a:pt x="21" y="63"/>
                  </a:lnTo>
                  <a:lnTo>
                    <a:pt x="0"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173" name="Freeform 35"/>
            <p:cNvSpPr>
              <a:spLocks/>
            </p:cNvSpPr>
            <p:nvPr/>
          </p:nvSpPr>
          <p:spPr bwMode="auto">
            <a:xfrm>
              <a:off x="1924" y="2856"/>
              <a:ext cx="1806" cy="436"/>
            </a:xfrm>
            <a:custGeom>
              <a:avLst/>
              <a:gdLst>
                <a:gd name="T0" fmla="*/ 113 w 3612"/>
                <a:gd name="T1" fmla="*/ 2 h 871"/>
                <a:gd name="T2" fmla="*/ 112 w 3612"/>
                <a:gd name="T3" fmla="*/ 5 h 871"/>
                <a:gd name="T4" fmla="*/ 110 w 3612"/>
                <a:gd name="T5" fmla="*/ 8 h 871"/>
                <a:gd name="T6" fmla="*/ 108 w 3612"/>
                <a:gd name="T7" fmla="*/ 11 h 871"/>
                <a:gd name="T8" fmla="*/ 105 w 3612"/>
                <a:gd name="T9" fmla="*/ 14 h 871"/>
                <a:gd name="T10" fmla="*/ 102 w 3612"/>
                <a:gd name="T11" fmla="*/ 16 h 871"/>
                <a:gd name="T12" fmla="*/ 99 w 3612"/>
                <a:gd name="T13" fmla="*/ 18 h 871"/>
                <a:gd name="T14" fmla="*/ 95 w 3612"/>
                <a:gd name="T15" fmla="*/ 20 h 871"/>
                <a:gd name="T16" fmla="*/ 91 w 3612"/>
                <a:gd name="T17" fmla="*/ 22 h 871"/>
                <a:gd name="T18" fmla="*/ 87 w 3612"/>
                <a:gd name="T19" fmla="*/ 23 h 871"/>
                <a:gd name="T20" fmla="*/ 82 w 3612"/>
                <a:gd name="T21" fmla="*/ 25 h 871"/>
                <a:gd name="T22" fmla="*/ 78 w 3612"/>
                <a:gd name="T23" fmla="*/ 26 h 871"/>
                <a:gd name="T24" fmla="*/ 73 w 3612"/>
                <a:gd name="T25" fmla="*/ 27 h 871"/>
                <a:gd name="T26" fmla="*/ 69 w 3612"/>
                <a:gd name="T27" fmla="*/ 27 h 871"/>
                <a:gd name="T28" fmla="*/ 63 w 3612"/>
                <a:gd name="T29" fmla="*/ 28 h 871"/>
                <a:gd name="T30" fmla="*/ 59 w 3612"/>
                <a:gd name="T31" fmla="*/ 28 h 871"/>
                <a:gd name="T32" fmla="*/ 54 w 3612"/>
                <a:gd name="T33" fmla="*/ 28 h 871"/>
                <a:gd name="T34" fmla="*/ 49 w 3612"/>
                <a:gd name="T35" fmla="*/ 27 h 871"/>
                <a:gd name="T36" fmla="*/ 44 w 3612"/>
                <a:gd name="T37" fmla="*/ 27 h 871"/>
                <a:gd name="T38" fmla="*/ 39 w 3612"/>
                <a:gd name="T39" fmla="*/ 26 h 871"/>
                <a:gd name="T40" fmla="*/ 34 w 3612"/>
                <a:gd name="T41" fmla="*/ 25 h 871"/>
                <a:gd name="T42" fmla="*/ 28 w 3612"/>
                <a:gd name="T43" fmla="*/ 24 h 871"/>
                <a:gd name="T44" fmla="*/ 25 w 3612"/>
                <a:gd name="T45" fmla="*/ 23 h 871"/>
                <a:gd name="T46" fmla="*/ 21 w 3612"/>
                <a:gd name="T47" fmla="*/ 22 h 871"/>
                <a:gd name="T48" fmla="*/ 18 w 3612"/>
                <a:gd name="T49" fmla="*/ 20 h 871"/>
                <a:gd name="T50" fmla="*/ 14 w 3612"/>
                <a:gd name="T51" fmla="*/ 18 h 871"/>
                <a:gd name="T52" fmla="*/ 12 w 3612"/>
                <a:gd name="T53" fmla="*/ 16 h 871"/>
                <a:gd name="T54" fmla="*/ 9 w 3612"/>
                <a:gd name="T55" fmla="*/ 14 h 871"/>
                <a:gd name="T56" fmla="*/ 7 w 3612"/>
                <a:gd name="T57" fmla="*/ 11 h 871"/>
                <a:gd name="T58" fmla="*/ 4 w 3612"/>
                <a:gd name="T59" fmla="*/ 9 h 871"/>
                <a:gd name="T60" fmla="*/ 3 w 3612"/>
                <a:gd name="T61" fmla="*/ 6 h 871"/>
                <a:gd name="T62" fmla="*/ 1 w 3612"/>
                <a:gd name="T63" fmla="*/ 2 h 8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12"/>
                <a:gd name="T97" fmla="*/ 0 h 871"/>
                <a:gd name="T98" fmla="*/ 3612 w 3612"/>
                <a:gd name="T99" fmla="*/ 871 h 8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12" h="871">
                  <a:moveTo>
                    <a:pt x="3612" y="0"/>
                  </a:moveTo>
                  <a:lnTo>
                    <a:pt x="3600" y="54"/>
                  </a:lnTo>
                  <a:lnTo>
                    <a:pt x="3584" y="107"/>
                  </a:lnTo>
                  <a:lnTo>
                    <a:pt x="3563" y="158"/>
                  </a:lnTo>
                  <a:lnTo>
                    <a:pt x="3538" y="207"/>
                  </a:lnTo>
                  <a:lnTo>
                    <a:pt x="3508" y="254"/>
                  </a:lnTo>
                  <a:lnTo>
                    <a:pt x="3473" y="299"/>
                  </a:lnTo>
                  <a:lnTo>
                    <a:pt x="3437" y="344"/>
                  </a:lnTo>
                  <a:lnTo>
                    <a:pt x="3395" y="386"/>
                  </a:lnTo>
                  <a:lnTo>
                    <a:pt x="3350" y="427"/>
                  </a:lnTo>
                  <a:lnTo>
                    <a:pt x="3302" y="465"/>
                  </a:lnTo>
                  <a:lnTo>
                    <a:pt x="3251" y="503"/>
                  </a:lnTo>
                  <a:lnTo>
                    <a:pt x="3197" y="538"/>
                  </a:lnTo>
                  <a:lnTo>
                    <a:pt x="3140" y="571"/>
                  </a:lnTo>
                  <a:lnTo>
                    <a:pt x="3080" y="603"/>
                  </a:lnTo>
                  <a:lnTo>
                    <a:pt x="3019" y="633"/>
                  </a:lnTo>
                  <a:lnTo>
                    <a:pt x="2956" y="662"/>
                  </a:lnTo>
                  <a:lnTo>
                    <a:pt x="2890" y="689"/>
                  </a:lnTo>
                  <a:lnTo>
                    <a:pt x="2824" y="713"/>
                  </a:lnTo>
                  <a:lnTo>
                    <a:pt x="2754" y="736"/>
                  </a:lnTo>
                  <a:lnTo>
                    <a:pt x="2685" y="758"/>
                  </a:lnTo>
                  <a:lnTo>
                    <a:pt x="2614" y="776"/>
                  </a:lnTo>
                  <a:lnTo>
                    <a:pt x="2542" y="795"/>
                  </a:lnTo>
                  <a:lnTo>
                    <a:pt x="2470" y="810"/>
                  </a:lnTo>
                  <a:lnTo>
                    <a:pt x="2396" y="823"/>
                  </a:lnTo>
                  <a:lnTo>
                    <a:pt x="2323" y="836"/>
                  </a:lnTo>
                  <a:lnTo>
                    <a:pt x="2250" y="846"/>
                  </a:lnTo>
                  <a:lnTo>
                    <a:pt x="2177" y="855"/>
                  </a:lnTo>
                  <a:lnTo>
                    <a:pt x="2103" y="861"/>
                  </a:lnTo>
                  <a:lnTo>
                    <a:pt x="2031" y="866"/>
                  </a:lnTo>
                  <a:lnTo>
                    <a:pt x="1959" y="869"/>
                  </a:lnTo>
                  <a:lnTo>
                    <a:pt x="1890" y="871"/>
                  </a:lnTo>
                  <a:lnTo>
                    <a:pt x="1820" y="869"/>
                  </a:lnTo>
                  <a:lnTo>
                    <a:pt x="1726" y="866"/>
                  </a:lnTo>
                  <a:lnTo>
                    <a:pt x="1637" y="863"/>
                  </a:lnTo>
                  <a:lnTo>
                    <a:pt x="1548" y="857"/>
                  </a:lnTo>
                  <a:lnTo>
                    <a:pt x="1463" y="850"/>
                  </a:lnTo>
                  <a:lnTo>
                    <a:pt x="1378" y="842"/>
                  </a:lnTo>
                  <a:lnTo>
                    <a:pt x="1298" y="831"/>
                  </a:lnTo>
                  <a:lnTo>
                    <a:pt x="1218" y="820"/>
                  </a:lnTo>
                  <a:lnTo>
                    <a:pt x="1142" y="807"/>
                  </a:lnTo>
                  <a:lnTo>
                    <a:pt x="1067" y="793"/>
                  </a:lnTo>
                  <a:lnTo>
                    <a:pt x="996" y="777"/>
                  </a:lnTo>
                  <a:lnTo>
                    <a:pt x="926" y="760"/>
                  </a:lnTo>
                  <a:lnTo>
                    <a:pt x="859" y="742"/>
                  </a:lnTo>
                  <a:lnTo>
                    <a:pt x="794" y="722"/>
                  </a:lnTo>
                  <a:lnTo>
                    <a:pt x="731" y="699"/>
                  </a:lnTo>
                  <a:lnTo>
                    <a:pt x="671" y="676"/>
                  </a:lnTo>
                  <a:lnTo>
                    <a:pt x="613" y="651"/>
                  </a:lnTo>
                  <a:lnTo>
                    <a:pt x="557" y="624"/>
                  </a:lnTo>
                  <a:lnTo>
                    <a:pt x="504" y="595"/>
                  </a:lnTo>
                  <a:lnTo>
                    <a:pt x="452" y="565"/>
                  </a:lnTo>
                  <a:lnTo>
                    <a:pt x="404" y="533"/>
                  </a:lnTo>
                  <a:lnTo>
                    <a:pt x="358" y="500"/>
                  </a:lnTo>
                  <a:lnTo>
                    <a:pt x="314" y="464"/>
                  </a:lnTo>
                  <a:lnTo>
                    <a:pt x="271" y="427"/>
                  </a:lnTo>
                  <a:lnTo>
                    <a:pt x="232" y="388"/>
                  </a:lnTo>
                  <a:lnTo>
                    <a:pt x="195" y="348"/>
                  </a:lnTo>
                  <a:lnTo>
                    <a:pt x="160" y="305"/>
                  </a:lnTo>
                  <a:lnTo>
                    <a:pt x="128" y="260"/>
                  </a:lnTo>
                  <a:lnTo>
                    <a:pt x="97" y="214"/>
                  </a:lnTo>
                  <a:lnTo>
                    <a:pt x="69" y="166"/>
                  </a:lnTo>
                  <a:lnTo>
                    <a:pt x="44" y="115"/>
                  </a:lnTo>
                  <a:lnTo>
                    <a:pt x="21" y="63"/>
                  </a:lnTo>
                  <a:lnTo>
                    <a:pt x="0"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174" name="Freeform 36"/>
            <p:cNvSpPr>
              <a:spLocks/>
            </p:cNvSpPr>
            <p:nvPr/>
          </p:nvSpPr>
          <p:spPr bwMode="auto">
            <a:xfrm>
              <a:off x="1983" y="2019"/>
              <a:ext cx="853" cy="476"/>
            </a:xfrm>
            <a:custGeom>
              <a:avLst/>
              <a:gdLst>
                <a:gd name="T0" fmla="*/ 0 w 1704"/>
                <a:gd name="T1" fmla="*/ 30 h 951"/>
                <a:gd name="T2" fmla="*/ 1 w 1704"/>
                <a:gd name="T3" fmla="*/ 29 h 951"/>
                <a:gd name="T4" fmla="*/ 2 w 1704"/>
                <a:gd name="T5" fmla="*/ 27 h 951"/>
                <a:gd name="T6" fmla="*/ 3 w 1704"/>
                <a:gd name="T7" fmla="*/ 25 h 951"/>
                <a:gd name="T8" fmla="*/ 4 w 1704"/>
                <a:gd name="T9" fmla="*/ 24 h 951"/>
                <a:gd name="T10" fmla="*/ 5 w 1704"/>
                <a:gd name="T11" fmla="*/ 22 h 951"/>
                <a:gd name="T12" fmla="*/ 6 w 1704"/>
                <a:gd name="T13" fmla="*/ 21 h 951"/>
                <a:gd name="T14" fmla="*/ 8 w 1704"/>
                <a:gd name="T15" fmla="*/ 19 h 951"/>
                <a:gd name="T16" fmla="*/ 9 w 1704"/>
                <a:gd name="T17" fmla="*/ 18 h 951"/>
                <a:gd name="T18" fmla="*/ 10 w 1704"/>
                <a:gd name="T19" fmla="*/ 16 h 951"/>
                <a:gd name="T20" fmla="*/ 12 w 1704"/>
                <a:gd name="T21" fmla="*/ 15 h 951"/>
                <a:gd name="T22" fmla="*/ 13 w 1704"/>
                <a:gd name="T23" fmla="*/ 14 h 951"/>
                <a:gd name="T24" fmla="*/ 15 w 1704"/>
                <a:gd name="T25" fmla="*/ 12 h 951"/>
                <a:gd name="T26" fmla="*/ 16 w 1704"/>
                <a:gd name="T27" fmla="*/ 11 h 951"/>
                <a:gd name="T28" fmla="*/ 18 w 1704"/>
                <a:gd name="T29" fmla="*/ 10 h 951"/>
                <a:gd name="T30" fmla="*/ 20 w 1704"/>
                <a:gd name="T31" fmla="*/ 9 h 951"/>
                <a:gd name="T32" fmla="*/ 21 w 1704"/>
                <a:gd name="T33" fmla="*/ 8 h 951"/>
                <a:gd name="T34" fmla="*/ 23 w 1704"/>
                <a:gd name="T35" fmla="*/ 7 h 951"/>
                <a:gd name="T36" fmla="*/ 25 w 1704"/>
                <a:gd name="T37" fmla="*/ 6 h 951"/>
                <a:gd name="T38" fmla="*/ 27 w 1704"/>
                <a:gd name="T39" fmla="*/ 5 h 951"/>
                <a:gd name="T40" fmla="*/ 29 w 1704"/>
                <a:gd name="T41" fmla="*/ 4 h 951"/>
                <a:gd name="T42" fmla="*/ 31 w 1704"/>
                <a:gd name="T43" fmla="*/ 4 h 951"/>
                <a:gd name="T44" fmla="*/ 33 w 1704"/>
                <a:gd name="T45" fmla="*/ 3 h 951"/>
                <a:gd name="T46" fmla="*/ 35 w 1704"/>
                <a:gd name="T47" fmla="*/ 2 h 951"/>
                <a:gd name="T48" fmla="*/ 37 w 1704"/>
                <a:gd name="T49" fmla="*/ 2 h 951"/>
                <a:gd name="T50" fmla="*/ 39 w 1704"/>
                <a:gd name="T51" fmla="*/ 1 h 951"/>
                <a:gd name="T52" fmla="*/ 41 w 1704"/>
                <a:gd name="T53" fmla="*/ 1 h 951"/>
                <a:gd name="T54" fmla="*/ 43 w 1704"/>
                <a:gd name="T55" fmla="*/ 1 h 951"/>
                <a:gd name="T56" fmla="*/ 45 w 1704"/>
                <a:gd name="T57" fmla="*/ 1 h 951"/>
                <a:gd name="T58" fmla="*/ 47 w 1704"/>
                <a:gd name="T59" fmla="*/ 1 h 951"/>
                <a:gd name="T60" fmla="*/ 49 w 1704"/>
                <a:gd name="T61" fmla="*/ 0 h 951"/>
                <a:gd name="T62" fmla="*/ 52 w 1704"/>
                <a:gd name="T63" fmla="*/ 1 h 951"/>
                <a:gd name="T64" fmla="*/ 54 w 1704"/>
                <a:gd name="T65" fmla="*/ 1 h 9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04"/>
                <a:gd name="T100" fmla="*/ 0 h 951"/>
                <a:gd name="T101" fmla="*/ 1704 w 1704"/>
                <a:gd name="T102" fmla="*/ 951 h 9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04" h="951">
                  <a:moveTo>
                    <a:pt x="0" y="951"/>
                  </a:moveTo>
                  <a:lnTo>
                    <a:pt x="24" y="898"/>
                  </a:lnTo>
                  <a:lnTo>
                    <a:pt x="51" y="845"/>
                  </a:lnTo>
                  <a:lnTo>
                    <a:pt x="81" y="793"/>
                  </a:lnTo>
                  <a:lnTo>
                    <a:pt x="113" y="743"/>
                  </a:lnTo>
                  <a:lnTo>
                    <a:pt x="147" y="693"/>
                  </a:lnTo>
                  <a:lnTo>
                    <a:pt x="184" y="645"/>
                  </a:lnTo>
                  <a:lnTo>
                    <a:pt x="225" y="598"/>
                  </a:lnTo>
                  <a:lnTo>
                    <a:pt x="266" y="552"/>
                  </a:lnTo>
                  <a:lnTo>
                    <a:pt x="310" y="508"/>
                  </a:lnTo>
                  <a:lnTo>
                    <a:pt x="355" y="464"/>
                  </a:lnTo>
                  <a:lnTo>
                    <a:pt x="403" y="423"/>
                  </a:lnTo>
                  <a:lnTo>
                    <a:pt x="453" y="383"/>
                  </a:lnTo>
                  <a:lnTo>
                    <a:pt x="505" y="344"/>
                  </a:lnTo>
                  <a:lnTo>
                    <a:pt x="558" y="307"/>
                  </a:lnTo>
                  <a:lnTo>
                    <a:pt x="612" y="273"/>
                  </a:lnTo>
                  <a:lnTo>
                    <a:pt x="668" y="239"/>
                  </a:lnTo>
                  <a:lnTo>
                    <a:pt x="726" y="208"/>
                  </a:lnTo>
                  <a:lnTo>
                    <a:pt x="785" y="178"/>
                  </a:lnTo>
                  <a:lnTo>
                    <a:pt x="846" y="152"/>
                  </a:lnTo>
                  <a:lnTo>
                    <a:pt x="907" y="126"/>
                  </a:lnTo>
                  <a:lnTo>
                    <a:pt x="969" y="102"/>
                  </a:lnTo>
                  <a:lnTo>
                    <a:pt x="1034" y="82"/>
                  </a:lnTo>
                  <a:lnTo>
                    <a:pt x="1098" y="63"/>
                  </a:lnTo>
                  <a:lnTo>
                    <a:pt x="1163" y="47"/>
                  </a:lnTo>
                  <a:lnTo>
                    <a:pt x="1230" y="32"/>
                  </a:lnTo>
                  <a:lnTo>
                    <a:pt x="1295" y="20"/>
                  </a:lnTo>
                  <a:lnTo>
                    <a:pt x="1363" y="11"/>
                  </a:lnTo>
                  <a:lnTo>
                    <a:pt x="1431" y="5"/>
                  </a:lnTo>
                  <a:lnTo>
                    <a:pt x="1499" y="1"/>
                  </a:lnTo>
                  <a:lnTo>
                    <a:pt x="1567" y="0"/>
                  </a:lnTo>
                  <a:lnTo>
                    <a:pt x="1635" y="1"/>
                  </a:lnTo>
                  <a:lnTo>
                    <a:pt x="1704"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175" name="Freeform 37"/>
            <p:cNvSpPr>
              <a:spLocks/>
            </p:cNvSpPr>
            <p:nvPr/>
          </p:nvSpPr>
          <p:spPr bwMode="auto">
            <a:xfrm>
              <a:off x="1983" y="2019"/>
              <a:ext cx="853" cy="476"/>
            </a:xfrm>
            <a:custGeom>
              <a:avLst/>
              <a:gdLst>
                <a:gd name="T0" fmla="*/ 0 w 1704"/>
                <a:gd name="T1" fmla="*/ 30 h 951"/>
                <a:gd name="T2" fmla="*/ 1 w 1704"/>
                <a:gd name="T3" fmla="*/ 29 h 951"/>
                <a:gd name="T4" fmla="*/ 2 w 1704"/>
                <a:gd name="T5" fmla="*/ 27 h 951"/>
                <a:gd name="T6" fmla="*/ 3 w 1704"/>
                <a:gd name="T7" fmla="*/ 25 h 951"/>
                <a:gd name="T8" fmla="*/ 4 w 1704"/>
                <a:gd name="T9" fmla="*/ 24 h 951"/>
                <a:gd name="T10" fmla="*/ 5 w 1704"/>
                <a:gd name="T11" fmla="*/ 22 h 951"/>
                <a:gd name="T12" fmla="*/ 6 w 1704"/>
                <a:gd name="T13" fmla="*/ 21 h 951"/>
                <a:gd name="T14" fmla="*/ 8 w 1704"/>
                <a:gd name="T15" fmla="*/ 19 h 951"/>
                <a:gd name="T16" fmla="*/ 9 w 1704"/>
                <a:gd name="T17" fmla="*/ 18 h 951"/>
                <a:gd name="T18" fmla="*/ 10 w 1704"/>
                <a:gd name="T19" fmla="*/ 16 h 951"/>
                <a:gd name="T20" fmla="*/ 12 w 1704"/>
                <a:gd name="T21" fmla="*/ 15 h 951"/>
                <a:gd name="T22" fmla="*/ 13 w 1704"/>
                <a:gd name="T23" fmla="*/ 14 h 951"/>
                <a:gd name="T24" fmla="*/ 15 w 1704"/>
                <a:gd name="T25" fmla="*/ 12 h 951"/>
                <a:gd name="T26" fmla="*/ 16 w 1704"/>
                <a:gd name="T27" fmla="*/ 11 h 951"/>
                <a:gd name="T28" fmla="*/ 18 w 1704"/>
                <a:gd name="T29" fmla="*/ 10 h 951"/>
                <a:gd name="T30" fmla="*/ 20 w 1704"/>
                <a:gd name="T31" fmla="*/ 9 h 951"/>
                <a:gd name="T32" fmla="*/ 21 w 1704"/>
                <a:gd name="T33" fmla="*/ 8 h 951"/>
                <a:gd name="T34" fmla="*/ 23 w 1704"/>
                <a:gd name="T35" fmla="*/ 7 h 951"/>
                <a:gd name="T36" fmla="*/ 25 w 1704"/>
                <a:gd name="T37" fmla="*/ 6 h 951"/>
                <a:gd name="T38" fmla="*/ 27 w 1704"/>
                <a:gd name="T39" fmla="*/ 5 h 951"/>
                <a:gd name="T40" fmla="*/ 29 w 1704"/>
                <a:gd name="T41" fmla="*/ 4 h 951"/>
                <a:gd name="T42" fmla="*/ 31 w 1704"/>
                <a:gd name="T43" fmla="*/ 4 h 951"/>
                <a:gd name="T44" fmla="*/ 33 w 1704"/>
                <a:gd name="T45" fmla="*/ 3 h 951"/>
                <a:gd name="T46" fmla="*/ 35 w 1704"/>
                <a:gd name="T47" fmla="*/ 2 h 951"/>
                <a:gd name="T48" fmla="*/ 37 w 1704"/>
                <a:gd name="T49" fmla="*/ 2 h 951"/>
                <a:gd name="T50" fmla="*/ 39 w 1704"/>
                <a:gd name="T51" fmla="*/ 1 h 951"/>
                <a:gd name="T52" fmla="*/ 41 w 1704"/>
                <a:gd name="T53" fmla="*/ 1 h 951"/>
                <a:gd name="T54" fmla="*/ 43 w 1704"/>
                <a:gd name="T55" fmla="*/ 1 h 951"/>
                <a:gd name="T56" fmla="*/ 45 w 1704"/>
                <a:gd name="T57" fmla="*/ 1 h 951"/>
                <a:gd name="T58" fmla="*/ 47 w 1704"/>
                <a:gd name="T59" fmla="*/ 1 h 951"/>
                <a:gd name="T60" fmla="*/ 49 w 1704"/>
                <a:gd name="T61" fmla="*/ 0 h 951"/>
                <a:gd name="T62" fmla="*/ 52 w 1704"/>
                <a:gd name="T63" fmla="*/ 1 h 951"/>
                <a:gd name="T64" fmla="*/ 54 w 1704"/>
                <a:gd name="T65" fmla="*/ 1 h 9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04"/>
                <a:gd name="T100" fmla="*/ 0 h 951"/>
                <a:gd name="T101" fmla="*/ 1704 w 1704"/>
                <a:gd name="T102" fmla="*/ 951 h 9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04" h="951">
                  <a:moveTo>
                    <a:pt x="0" y="951"/>
                  </a:moveTo>
                  <a:lnTo>
                    <a:pt x="24" y="898"/>
                  </a:lnTo>
                  <a:lnTo>
                    <a:pt x="51" y="845"/>
                  </a:lnTo>
                  <a:lnTo>
                    <a:pt x="81" y="793"/>
                  </a:lnTo>
                  <a:lnTo>
                    <a:pt x="113" y="743"/>
                  </a:lnTo>
                  <a:lnTo>
                    <a:pt x="147" y="693"/>
                  </a:lnTo>
                  <a:lnTo>
                    <a:pt x="184" y="645"/>
                  </a:lnTo>
                  <a:lnTo>
                    <a:pt x="225" y="598"/>
                  </a:lnTo>
                  <a:lnTo>
                    <a:pt x="266" y="552"/>
                  </a:lnTo>
                  <a:lnTo>
                    <a:pt x="310" y="508"/>
                  </a:lnTo>
                  <a:lnTo>
                    <a:pt x="355" y="464"/>
                  </a:lnTo>
                  <a:lnTo>
                    <a:pt x="403" y="423"/>
                  </a:lnTo>
                  <a:lnTo>
                    <a:pt x="453" y="383"/>
                  </a:lnTo>
                  <a:lnTo>
                    <a:pt x="505" y="344"/>
                  </a:lnTo>
                  <a:lnTo>
                    <a:pt x="558" y="307"/>
                  </a:lnTo>
                  <a:lnTo>
                    <a:pt x="612" y="273"/>
                  </a:lnTo>
                  <a:lnTo>
                    <a:pt x="668" y="239"/>
                  </a:lnTo>
                  <a:lnTo>
                    <a:pt x="726" y="208"/>
                  </a:lnTo>
                  <a:lnTo>
                    <a:pt x="785" y="178"/>
                  </a:lnTo>
                  <a:lnTo>
                    <a:pt x="846" y="152"/>
                  </a:lnTo>
                  <a:lnTo>
                    <a:pt x="907" y="126"/>
                  </a:lnTo>
                  <a:lnTo>
                    <a:pt x="969" y="102"/>
                  </a:lnTo>
                  <a:lnTo>
                    <a:pt x="1034" y="82"/>
                  </a:lnTo>
                  <a:lnTo>
                    <a:pt x="1098" y="63"/>
                  </a:lnTo>
                  <a:lnTo>
                    <a:pt x="1163" y="47"/>
                  </a:lnTo>
                  <a:lnTo>
                    <a:pt x="1230" y="32"/>
                  </a:lnTo>
                  <a:lnTo>
                    <a:pt x="1295" y="20"/>
                  </a:lnTo>
                  <a:lnTo>
                    <a:pt x="1363" y="11"/>
                  </a:lnTo>
                  <a:lnTo>
                    <a:pt x="1431" y="5"/>
                  </a:lnTo>
                  <a:lnTo>
                    <a:pt x="1499" y="1"/>
                  </a:lnTo>
                  <a:lnTo>
                    <a:pt x="1567" y="0"/>
                  </a:lnTo>
                  <a:lnTo>
                    <a:pt x="1635" y="1"/>
                  </a:lnTo>
                  <a:lnTo>
                    <a:pt x="1704"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176" name="Freeform 38"/>
            <p:cNvSpPr>
              <a:spLocks/>
            </p:cNvSpPr>
            <p:nvPr/>
          </p:nvSpPr>
          <p:spPr bwMode="auto">
            <a:xfrm>
              <a:off x="1925" y="2022"/>
              <a:ext cx="911" cy="860"/>
            </a:xfrm>
            <a:custGeom>
              <a:avLst/>
              <a:gdLst>
                <a:gd name="T0" fmla="*/ 0 w 1822"/>
                <a:gd name="T1" fmla="*/ 54 h 1720"/>
                <a:gd name="T2" fmla="*/ 1 w 1822"/>
                <a:gd name="T3" fmla="*/ 52 h 1720"/>
                <a:gd name="T4" fmla="*/ 1 w 1822"/>
                <a:gd name="T5" fmla="*/ 50 h 1720"/>
                <a:gd name="T6" fmla="*/ 1 w 1822"/>
                <a:gd name="T7" fmla="*/ 48 h 1720"/>
                <a:gd name="T8" fmla="*/ 1 w 1822"/>
                <a:gd name="T9" fmla="*/ 46 h 1720"/>
                <a:gd name="T10" fmla="*/ 2 w 1822"/>
                <a:gd name="T11" fmla="*/ 44 h 1720"/>
                <a:gd name="T12" fmla="*/ 3 w 1822"/>
                <a:gd name="T13" fmla="*/ 42 h 1720"/>
                <a:gd name="T14" fmla="*/ 3 w 1822"/>
                <a:gd name="T15" fmla="*/ 40 h 1720"/>
                <a:gd name="T16" fmla="*/ 4 w 1822"/>
                <a:gd name="T17" fmla="*/ 38 h 1720"/>
                <a:gd name="T18" fmla="*/ 5 w 1822"/>
                <a:gd name="T19" fmla="*/ 35 h 1720"/>
                <a:gd name="T20" fmla="*/ 6 w 1822"/>
                <a:gd name="T21" fmla="*/ 33 h 1720"/>
                <a:gd name="T22" fmla="*/ 7 w 1822"/>
                <a:gd name="T23" fmla="*/ 30 h 1720"/>
                <a:gd name="T24" fmla="*/ 9 w 1822"/>
                <a:gd name="T25" fmla="*/ 28 h 1720"/>
                <a:gd name="T26" fmla="*/ 11 w 1822"/>
                <a:gd name="T27" fmla="*/ 27 h 1720"/>
                <a:gd name="T28" fmla="*/ 12 w 1822"/>
                <a:gd name="T29" fmla="*/ 24 h 1720"/>
                <a:gd name="T30" fmla="*/ 14 w 1822"/>
                <a:gd name="T31" fmla="*/ 22 h 1720"/>
                <a:gd name="T32" fmla="*/ 15 w 1822"/>
                <a:gd name="T33" fmla="*/ 20 h 1720"/>
                <a:gd name="T34" fmla="*/ 18 w 1822"/>
                <a:gd name="T35" fmla="*/ 18 h 1720"/>
                <a:gd name="T36" fmla="*/ 20 w 1822"/>
                <a:gd name="T37" fmla="*/ 15 h 1720"/>
                <a:gd name="T38" fmla="*/ 22 w 1822"/>
                <a:gd name="T39" fmla="*/ 14 h 1720"/>
                <a:gd name="T40" fmla="*/ 24 w 1822"/>
                <a:gd name="T41" fmla="*/ 13 h 1720"/>
                <a:gd name="T42" fmla="*/ 26 w 1822"/>
                <a:gd name="T43" fmla="*/ 11 h 1720"/>
                <a:gd name="T44" fmla="*/ 28 w 1822"/>
                <a:gd name="T45" fmla="*/ 9 h 1720"/>
                <a:gd name="T46" fmla="*/ 30 w 1822"/>
                <a:gd name="T47" fmla="*/ 7 h 1720"/>
                <a:gd name="T48" fmla="*/ 34 w 1822"/>
                <a:gd name="T49" fmla="*/ 7 h 1720"/>
                <a:gd name="T50" fmla="*/ 36 w 1822"/>
                <a:gd name="T51" fmla="*/ 5 h 1720"/>
                <a:gd name="T52" fmla="*/ 39 w 1822"/>
                <a:gd name="T53" fmla="*/ 3 h 1720"/>
                <a:gd name="T54" fmla="*/ 42 w 1822"/>
                <a:gd name="T55" fmla="*/ 3 h 1720"/>
                <a:gd name="T56" fmla="*/ 45 w 1822"/>
                <a:gd name="T57" fmla="*/ 2 h 1720"/>
                <a:gd name="T58" fmla="*/ 48 w 1822"/>
                <a:gd name="T59" fmla="*/ 2 h 1720"/>
                <a:gd name="T60" fmla="*/ 51 w 1822"/>
                <a:gd name="T61" fmla="*/ 1 h 1720"/>
                <a:gd name="T62" fmla="*/ 54 w 1822"/>
                <a:gd name="T63" fmla="*/ 1 h 1720"/>
                <a:gd name="T64" fmla="*/ 57 w 1822"/>
                <a:gd name="T65" fmla="*/ 0 h 17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22"/>
                <a:gd name="T100" fmla="*/ 0 h 1720"/>
                <a:gd name="T101" fmla="*/ 1822 w 1822"/>
                <a:gd name="T102" fmla="*/ 1720 h 17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22" h="1720">
                  <a:moveTo>
                    <a:pt x="0" y="1720"/>
                  </a:moveTo>
                  <a:lnTo>
                    <a:pt x="2" y="1659"/>
                  </a:lnTo>
                  <a:lnTo>
                    <a:pt x="6" y="1597"/>
                  </a:lnTo>
                  <a:lnTo>
                    <a:pt x="15" y="1533"/>
                  </a:lnTo>
                  <a:lnTo>
                    <a:pt x="29" y="1466"/>
                  </a:lnTo>
                  <a:lnTo>
                    <a:pt x="47" y="1398"/>
                  </a:lnTo>
                  <a:lnTo>
                    <a:pt x="67" y="1329"/>
                  </a:lnTo>
                  <a:lnTo>
                    <a:pt x="93" y="1258"/>
                  </a:lnTo>
                  <a:lnTo>
                    <a:pt x="121" y="1188"/>
                  </a:lnTo>
                  <a:lnTo>
                    <a:pt x="155" y="1117"/>
                  </a:lnTo>
                  <a:lnTo>
                    <a:pt x="191" y="1046"/>
                  </a:lnTo>
                  <a:lnTo>
                    <a:pt x="231" y="975"/>
                  </a:lnTo>
                  <a:lnTo>
                    <a:pt x="275" y="905"/>
                  </a:lnTo>
                  <a:lnTo>
                    <a:pt x="322" y="836"/>
                  </a:lnTo>
                  <a:lnTo>
                    <a:pt x="373" y="768"/>
                  </a:lnTo>
                  <a:lnTo>
                    <a:pt x="427" y="700"/>
                  </a:lnTo>
                  <a:lnTo>
                    <a:pt x="484" y="634"/>
                  </a:lnTo>
                  <a:lnTo>
                    <a:pt x="546" y="571"/>
                  </a:lnTo>
                  <a:lnTo>
                    <a:pt x="610" y="509"/>
                  </a:lnTo>
                  <a:lnTo>
                    <a:pt x="678" y="449"/>
                  </a:lnTo>
                  <a:lnTo>
                    <a:pt x="748" y="391"/>
                  </a:lnTo>
                  <a:lnTo>
                    <a:pt x="822" y="337"/>
                  </a:lnTo>
                  <a:lnTo>
                    <a:pt x="898" y="286"/>
                  </a:lnTo>
                  <a:lnTo>
                    <a:pt x="979" y="238"/>
                  </a:lnTo>
                  <a:lnTo>
                    <a:pt x="1061" y="194"/>
                  </a:lnTo>
                  <a:lnTo>
                    <a:pt x="1147" y="154"/>
                  </a:lnTo>
                  <a:lnTo>
                    <a:pt x="1235" y="117"/>
                  </a:lnTo>
                  <a:lnTo>
                    <a:pt x="1327" y="85"/>
                  </a:lnTo>
                  <a:lnTo>
                    <a:pt x="1420" y="58"/>
                  </a:lnTo>
                  <a:lnTo>
                    <a:pt x="1517" y="35"/>
                  </a:lnTo>
                  <a:lnTo>
                    <a:pt x="1616" y="18"/>
                  </a:lnTo>
                  <a:lnTo>
                    <a:pt x="1717" y="6"/>
                  </a:lnTo>
                  <a:lnTo>
                    <a:pt x="182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177" name="Freeform 39"/>
            <p:cNvSpPr>
              <a:spLocks/>
            </p:cNvSpPr>
            <p:nvPr/>
          </p:nvSpPr>
          <p:spPr bwMode="auto">
            <a:xfrm>
              <a:off x="1925" y="2022"/>
              <a:ext cx="911" cy="860"/>
            </a:xfrm>
            <a:custGeom>
              <a:avLst/>
              <a:gdLst>
                <a:gd name="T0" fmla="*/ 0 w 1822"/>
                <a:gd name="T1" fmla="*/ 54 h 1720"/>
                <a:gd name="T2" fmla="*/ 1 w 1822"/>
                <a:gd name="T3" fmla="*/ 52 h 1720"/>
                <a:gd name="T4" fmla="*/ 1 w 1822"/>
                <a:gd name="T5" fmla="*/ 50 h 1720"/>
                <a:gd name="T6" fmla="*/ 1 w 1822"/>
                <a:gd name="T7" fmla="*/ 48 h 1720"/>
                <a:gd name="T8" fmla="*/ 1 w 1822"/>
                <a:gd name="T9" fmla="*/ 46 h 1720"/>
                <a:gd name="T10" fmla="*/ 2 w 1822"/>
                <a:gd name="T11" fmla="*/ 44 h 1720"/>
                <a:gd name="T12" fmla="*/ 3 w 1822"/>
                <a:gd name="T13" fmla="*/ 42 h 1720"/>
                <a:gd name="T14" fmla="*/ 3 w 1822"/>
                <a:gd name="T15" fmla="*/ 40 h 1720"/>
                <a:gd name="T16" fmla="*/ 4 w 1822"/>
                <a:gd name="T17" fmla="*/ 38 h 1720"/>
                <a:gd name="T18" fmla="*/ 5 w 1822"/>
                <a:gd name="T19" fmla="*/ 35 h 1720"/>
                <a:gd name="T20" fmla="*/ 6 w 1822"/>
                <a:gd name="T21" fmla="*/ 33 h 1720"/>
                <a:gd name="T22" fmla="*/ 7 w 1822"/>
                <a:gd name="T23" fmla="*/ 30 h 1720"/>
                <a:gd name="T24" fmla="*/ 9 w 1822"/>
                <a:gd name="T25" fmla="*/ 28 h 1720"/>
                <a:gd name="T26" fmla="*/ 11 w 1822"/>
                <a:gd name="T27" fmla="*/ 27 h 1720"/>
                <a:gd name="T28" fmla="*/ 12 w 1822"/>
                <a:gd name="T29" fmla="*/ 24 h 1720"/>
                <a:gd name="T30" fmla="*/ 14 w 1822"/>
                <a:gd name="T31" fmla="*/ 22 h 1720"/>
                <a:gd name="T32" fmla="*/ 15 w 1822"/>
                <a:gd name="T33" fmla="*/ 20 h 1720"/>
                <a:gd name="T34" fmla="*/ 18 w 1822"/>
                <a:gd name="T35" fmla="*/ 18 h 1720"/>
                <a:gd name="T36" fmla="*/ 20 w 1822"/>
                <a:gd name="T37" fmla="*/ 15 h 1720"/>
                <a:gd name="T38" fmla="*/ 22 w 1822"/>
                <a:gd name="T39" fmla="*/ 14 h 1720"/>
                <a:gd name="T40" fmla="*/ 24 w 1822"/>
                <a:gd name="T41" fmla="*/ 13 h 1720"/>
                <a:gd name="T42" fmla="*/ 26 w 1822"/>
                <a:gd name="T43" fmla="*/ 11 h 1720"/>
                <a:gd name="T44" fmla="*/ 28 w 1822"/>
                <a:gd name="T45" fmla="*/ 9 h 1720"/>
                <a:gd name="T46" fmla="*/ 30 w 1822"/>
                <a:gd name="T47" fmla="*/ 7 h 1720"/>
                <a:gd name="T48" fmla="*/ 34 w 1822"/>
                <a:gd name="T49" fmla="*/ 7 h 1720"/>
                <a:gd name="T50" fmla="*/ 36 w 1822"/>
                <a:gd name="T51" fmla="*/ 5 h 1720"/>
                <a:gd name="T52" fmla="*/ 39 w 1822"/>
                <a:gd name="T53" fmla="*/ 3 h 1720"/>
                <a:gd name="T54" fmla="*/ 42 w 1822"/>
                <a:gd name="T55" fmla="*/ 3 h 1720"/>
                <a:gd name="T56" fmla="*/ 45 w 1822"/>
                <a:gd name="T57" fmla="*/ 2 h 1720"/>
                <a:gd name="T58" fmla="*/ 48 w 1822"/>
                <a:gd name="T59" fmla="*/ 2 h 1720"/>
                <a:gd name="T60" fmla="*/ 51 w 1822"/>
                <a:gd name="T61" fmla="*/ 1 h 1720"/>
                <a:gd name="T62" fmla="*/ 54 w 1822"/>
                <a:gd name="T63" fmla="*/ 1 h 1720"/>
                <a:gd name="T64" fmla="*/ 57 w 1822"/>
                <a:gd name="T65" fmla="*/ 0 h 17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22"/>
                <a:gd name="T100" fmla="*/ 0 h 1720"/>
                <a:gd name="T101" fmla="*/ 1822 w 1822"/>
                <a:gd name="T102" fmla="*/ 1720 h 17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22" h="1720">
                  <a:moveTo>
                    <a:pt x="0" y="1720"/>
                  </a:moveTo>
                  <a:lnTo>
                    <a:pt x="2" y="1659"/>
                  </a:lnTo>
                  <a:lnTo>
                    <a:pt x="6" y="1597"/>
                  </a:lnTo>
                  <a:lnTo>
                    <a:pt x="15" y="1533"/>
                  </a:lnTo>
                  <a:lnTo>
                    <a:pt x="29" y="1466"/>
                  </a:lnTo>
                  <a:lnTo>
                    <a:pt x="47" y="1398"/>
                  </a:lnTo>
                  <a:lnTo>
                    <a:pt x="67" y="1329"/>
                  </a:lnTo>
                  <a:lnTo>
                    <a:pt x="93" y="1258"/>
                  </a:lnTo>
                  <a:lnTo>
                    <a:pt x="121" y="1188"/>
                  </a:lnTo>
                  <a:lnTo>
                    <a:pt x="155" y="1117"/>
                  </a:lnTo>
                  <a:lnTo>
                    <a:pt x="191" y="1046"/>
                  </a:lnTo>
                  <a:lnTo>
                    <a:pt x="231" y="975"/>
                  </a:lnTo>
                  <a:lnTo>
                    <a:pt x="275" y="905"/>
                  </a:lnTo>
                  <a:lnTo>
                    <a:pt x="322" y="836"/>
                  </a:lnTo>
                  <a:lnTo>
                    <a:pt x="373" y="768"/>
                  </a:lnTo>
                  <a:lnTo>
                    <a:pt x="427" y="700"/>
                  </a:lnTo>
                  <a:lnTo>
                    <a:pt x="484" y="634"/>
                  </a:lnTo>
                  <a:lnTo>
                    <a:pt x="546" y="571"/>
                  </a:lnTo>
                  <a:lnTo>
                    <a:pt x="610" y="509"/>
                  </a:lnTo>
                  <a:lnTo>
                    <a:pt x="678" y="449"/>
                  </a:lnTo>
                  <a:lnTo>
                    <a:pt x="748" y="391"/>
                  </a:lnTo>
                  <a:lnTo>
                    <a:pt x="822" y="337"/>
                  </a:lnTo>
                  <a:lnTo>
                    <a:pt x="898" y="286"/>
                  </a:lnTo>
                  <a:lnTo>
                    <a:pt x="979" y="238"/>
                  </a:lnTo>
                  <a:lnTo>
                    <a:pt x="1061" y="194"/>
                  </a:lnTo>
                  <a:lnTo>
                    <a:pt x="1147" y="154"/>
                  </a:lnTo>
                  <a:lnTo>
                    <a:pt x="1235" y="117"/>
                  </a:lnTo>
                  <a:lnTo>
                    <a:pt x="1327" y="85"/>
                  </a:lnTo>
                  <a:lnTo>
                    <a:pt x="1420" y="58"/>
                  </a:lnTo>
                  <a:lnTo>
                    <a:pt x="1517" y="35"/>
                  </a:lnTo>
                  <a:lnTo>
                    <a:pt x="1616" y="18"/>
                  </a:lnTo>
                  <a:lnTo>
                    <a:pt x="1717" y="6"/>
                  </a:lnTo>
                  <a:lnTo>
                    <a:pt x="182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178" name="Freeform 40"/>
            <p:cNvSpPr>
              <a:spLocks/>
            </p:cNvSpPr>
            <p:nvPr/>
          </p:nvSpPr>
          <p:spPr bwMode="auto">
            <a:xfrm>
              <a:off x="1997" y="2023"/>
              <a:ext cx="834" cy="1209"/>
            </a:xfrm>
            <a:custGeom>
              <a:avLst/>
              <a:gdLst>
                <a:gd name="T0" fmla="*/ 1 w 1669"/>
                <a:gd name="T1" fmla="*/ 76 h 2418"/>
                <a:gd name="T2" fmla="*/ 1 w 1669"/>
                <a:gd name="T3" fmla="*/ 73 h 2418"/>
                <a:gd name="T4" fmla="*/ 0 w 1669"/>
                <a:gd name="T5" fmla="*/ 70 h 2418"/>
                <a:gd name="T6" fmla="*/ 0 w 1669"/>
                <a:gd name="T7" fmla="*/ 67 h 2418"/>
                <a:gd name="T8" fmla="*/ 0 w 1669"/>
                <a:gd name="T9" fmla="*/ 63 h 2418"/>
                <a:gd name="T10" fmla="*/ 0 w 1669"/>
                <a:gd name="T11" fmla="*/ 60 h 2418"/>
                <a:gd name="T12" fmla="*/ 0 w 1669"/>
                <a:gd name="T13" fmla="*/ 58 h 2418"/>
                <a:gd name="T14" fmla="*/ 0 w 1669"/>
                <a:gd name="T15" fmla="*/ 55 h 2418"/>
                <a:gd name="T16" fmla="*/ 0 w 1669"/>
                <a:gd name="T17" fmla="*/ 52 h 2418"/>
                <a:gd name="T18" fmla="*/ 1 w 1669"/>
                <a:gd name="T19" fmla="*/ 49 h 2418"/>
                <a:gd name="T20" fmla="*/ 2 w 1669"/>
                <a:gd name="T21" fmla="*/ 46 h 2418"/>
                <a:gd name="T22" fmla="*/ 3 w 1669"/>
                <a:gd name="T23" fmla="*/ 43 h 2418"/>
                <a:gd name="T24" fmla="*/ 4 w 1669"/>
                <a:gd name="T25" fmla="*/ 40 h 2418"/>
                <a:gd name="T26" fmla="*/ 5 w 1669"/>
                <a:gd name="T27" fmla="*/ 38 h 2418"/>
                <a:gd name="T28" fmla="*/ 6 w 1669"/>
                <a:gd name="T29" fmla="*/ 36 h 2418"/>
                <a:gd name="T30" fmla="*/ 7 w 1669"/>
                <a:gd name="T31" fmla="*/ 33 h 2418"/>
                <a:gd name="T32" fmla="*/ 9 w 1669"/>
                <a:gd name="T33" fmla="*/ 30 h 2418"/>
                <a:gd name="T34" fmla="*/ 11 w 1669"/>
                <a:gd name="T35" fmla="*/ 27 h 2418"/>
                <a:gd name="T36" fmla="*/ 12 w 1669"/>
                <a:gd name="T37" fmla="*/ 25 h 2418"/>
                <a:gd name="T38" fmla="*/ 14 w 1669"/>
                <a:gd name="T39" fmla="*/ 22 h 2418"/>
                <a:gd name="T40" fmla="*/ 17 w 1669"/>
                <a:gd name="T41" fmla="*/ 20 h 2418"/>
                <a:gd name="T42" fmla="*/ 19 w 1669"/>
                <a:gd name="T43" fmla="*/ 19 h 2418"/>
                <a:gd name="T44" fmla="*/ 21 w 1669"/>
                <a:gd name="T45" fmla="*/ 15 h 2418"/>
                <a:gd name="T46" fmla="*/ 24 w 1669"/>
                <a:gd name="T47" fmla="*/ 13 h 2418"/>
                <a:gd name="T48" fmla="*/ 26 w 1669"/>
                <a:gd name="T49" fmla="*/ 11 h 2418"/>
                <a:gd name="T50" fmla="*/ 29 w 1669"/>
                <a:gd name="T51" fmla="*/ 9 h 2418"/>
                <a:gd name="T52" fmla="*/ 32 w 1669"/>
                <a:gd name="T53" fmla="*/ 9 h 2418"/>
                <a:gd name="T54" fmla="*/ 35 w 1669"/>
                <a:gd name="T55" fmla="*/ 6 h 2418"/>
                <a:gd name="T56" fmla="*/ 38 w 1669"/>
                <a:gd name="T57" fmla="*/ 5 h 2418"/>
                <a:gd name="T58" fmla="*/ 41 w 1669"/>
                <a:gd name="T59" fmla="*/ 3 h 2418"/>
                <a:gd name="T60" fmla="*/ 45 w 1669"/>
                <a:gd name="T61" fmla="*/ 2 h 2418"/>
                <a:gd name="T62" fmla="*/ 48 w 1669"/>
                <a:gd name="T63" fmla="*/ 1 h 2418"/>
                <a:gd name="T64" fmla="*/ 52 w 1669"/>
                <a:gd name="T65" fmla="*/ 0 h 24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69"/>
                <a:gd name="T100" fmla="*/ 0 h 2418"/>
                <a:gd name="T101" fmla="*/ 1669 w 1669"/>
                <a:gd name="T102" fmla="*/ 2418 h 24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69" h="2418">
                  <a:moveTo>
                    <a:pt x="51" y="2418"/>
                  </a:moveTo>
                  <a:lnTo>
                    <a:pt x="32" y="2325"/>
                  </a:lnTo>
                  <a:lnTo>
                    <a:pt x="17" y="2231"/>
                  </a:lnTo>
                  <a:lnTo>
                    <a:pt x="6" y="2137"/>
                  </a:lnTo>
                  <a:lnTo>
                    <a:pt x="0" y="2044"/>
                  </a:lnTo>
                  <a:lnTo>
                    <a:pt x="0" y="1949"/>
                  </a:lnTo>
                  <a:lnTo>
                    <a:pt x="5" y="1856"/>
                  </a:lnTo>
                  <a:lnTo>
                    <a:pt x="14" y="1761"/>
                  </a:lnTo>
                  <a:lnTo>
                    <a:pt x="27" y="1669"/>
                  </a:lnTo>
                  <a:lnTo>
                    <a:pt x="45" y="1578"/>
                  </a:lnTo>
                  <a:lnTo>
                    <a:pt x="68" y="1486"/>
                  </a:lnTo>
                  <a:lnTo>
                    <a:pt x="96" y="1395"/>
                  </a:lnTo>
                  <a:lnTo>
                    <a:pt x="128" y="1306"/>
                  </a:lnTo>
                  <a:lnTo>
                    <a:pt x="165" y="1218"/>
                  </a:lnTo>
                  <a:lnTo>
                    <a:pt x="207" y="1131"/>
                  </a:lnTo>
                  <a:lnTo>
                    <a:pt x="252" y="1046"/>
                  </a:lnTo>
                  <a:lnTo>
                    <a:pt x="302" y="963"/>
                  </a:lnTo>
                  <a:lnTo>
                    <a:pt x="357" y="881"/>
                  </a:lnTo>
                  <a:lnTo>
                    <a:pt x="414" y="802"/>
                  </a:lnTo>
                  <a:lnTo>
                    <a:pt x="478" y="725"/>
                  </a:lnTo>
                  <a:lnTo>
                    <a:pt x="544" y="651"/>
                  </a:lnTo>
                  <a:lnTo>
                    <a:pt x="616" y="578"/>
                  </a:lnTo>
                  <a:lnTo>
                    <a:pt x="692" y="509"/>
                  </a:lnTo>
                  <a:lnTo>
                    <a:pt x="771" y="442"/>
                  </a:lnTo>
                  <a:lnTo>
                    <a:pt x="856" y="379"/>
                  </a:lnTo>
                  <a:lnTo>
                    <a:pt x="943" y="319"/>
                  </a:lnTo>
                  <a:lnTo>
                    <a:pt x="1035" y="261"/>
                  </a:lnTo>
                  <a:lnTo>
                    <a:pt x="1131" y="208"/>
                  </a:lnTo>
                  <a:lnTo>
                    <a:pt x="1231" y="159"/>
                  </a:lnTo>
                  <a:lnTo>
                    <a:pt x="1335" y="113"/>
                  </a:lnTo>
                  <a:lnTo>
                    <a:pt x="1442" y="71"/>
                  </a:lnTo>
                  <a:lnTo>
                    <a:pt x="1554" y="33"/>
                  </a:lnTo>
                  <a:lnTo>
                    <a:pt x="166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179" name="Freeform 41"/>
            <p:cNvSpPr>
              <a:spLocks/>
            </p:cNvSpPr>
            <p:nvPr/>
          </p:nvSpPr>
          <p:spPr bwMode="auto">
            <a:xfrm>
              <a:off x="1997" y="2023"/>
              <a:ext cx="834" cy="1209"/>
            </a:xfrm>
            <a:custGeom>
              <a:avLst/>
              <a:gdLst>
                <a:gd name="T0" fmla="*/ 1 w 1669"/>
                <a:gd name="T1" fmla="*/ 76 h 2418"/>
                <a:gd name="T2" fmla="*/ 1 w 1669"/>
                <a:gd name="T3" fmla="*/ 73 h 2418"/>
                <a:gd name="T4" fmla="*/ 0 w 1669"/>
                <a:gd name="T5" fmla="*/ 70 h 2418"/>
                <a:gd name="T6" fmla="*/ 0 w 1669"/>
                <a:gd name="T7" fmla="*/ 67 h 2418"/>
                <a:gd name="T8" fmla="*/ 0 w 1669"/>
                <a:gd name="T9" fmla="*/ 63 h 2418"/>
                <a:gd name="T10" fmla="*/ 0 w 1669"/>
                <a:gd name="T11" fmla="*/ 60 h 2418"/>
                <a:gd name="T12" fmla="*/ 0 w 1669"/>
                <a:gd name="T13" fmla="*/ 58 h 2418"/>
                <a:gd name="T14" fmla="*/ 0 w 1669"/>
                <a:gd name="T15" fmla="*/ 55 h 2418"/>
                <a:gd name="T16" fmla="*/ 0 w 1669"/>
                <a:gd name="T17" fmla="*/ 52 h 2418"/>
                <a:gd name="T18" fmla="*/ 1 w 1669"/>
                <a:gd name="T19" fmla="*/ 49 h 2418"/>
                <a:gd name="T20" fmla="*/ 2 w 1669"/>
                <a:gd name="T21" fmla="*/ 46 h 2418"/>
                <a:gd name="T22" fmla="*/ 3 w 1669"/>
                <a:gd name="T23" fmla="*/ 43 h 2418"/>
                <a:gd name="T24" fmla="*/ 4 w 1669"/>
                <a:gd name="T25" fmla="*/ 40 h 2418"/>
                <a:gd name="T26" fmla="*/ 5 w 1669"/>
                <a:gd name="T27" fmla="*/ 38 h 2418"/>
                <a:gd name="T28" fmla="*/ 6 w 1669"/>
                <a:gd name="T29" fmla="*/ 36 h 2418"/>
                <a:gd name="T30" fmla="*/ 7 w 1669"/>
                <a:gd name="T31" fmla="*/ 33 h 2418"/>
                <a:gd name="T32" fmla="*/ 9 w 1669"/>
                <a:gd name="T33" fmla="*/ 30 h 2418"/>
                <a:gd name="T34" fmla="*/ 11 w 1669"/>
                <a:gd name="T35" fmla="*/ 27 h 2418"/>
                <a:gd name="T36" fmla="*/ 12 w 1669"/>
                <a:gd name="T37" fmla="*/ 25 h 2418"/>
                <a:gd name="T38" fmla="*/ 14 w 1669"/>
                <a:gd name="T39" fmla="*/ 22 h 2418"/>
                <a:gd name="T40" fmla="*/ 17 w 1669"/>
                <a:gd name="T41" fmla="*/ 20 h 2418"/>
                <a:gd name="T42" fmla="*/ 19 w 1669"/>
                <a:gd name="T43" fmla="*/ 19 h 2418"/>
                <a:gd name="T44" fmla="*/ 21 w 1669"/>
                <a:gd name="T45" fmla="*/ 15 h 2418"/>
                <a:gd name="T46" fmla="*/ 24 w 1669"/>
                <a:gd name="T47" fmla="*/ 13 h 2418"/>
                <a:gd name="T48" fmla="*/ 26 w 1669"/>
                <a:gd name="T49" fmla="*/ 11 h 2418"/>
                <a:gd name="T50" fmla="*/ 29 w 1669"/>
                <a:gd name="T51" fmla="*/ 9 h 2418"/>
                <a:gd name="T52" fmla="*/ 32 w 1669"/>
                <a:gd name="T53" fmla="*/ 9 h 2418"/>
                <a:gd name="T54" fmla="*/ 35 w 1669"/>
                <a:gd name="T55" fmla="*/ 6 h 2418"/>
                <a:gd name="T56" fmla="*/ 38 w 1669"/>
                <a:gd name="T57" fmla="*/ 5 h 2418"/>
                <a:gd name="T58" fmla="*/ 41 w 1669"/>
                <a:gd name="T59" fmla="*/ 3 h 2418"/>
                <a:gd name="T60" fmla="*/ 45 w 1669"/>
                <a:gd name="T61" fmla="*/ 2 h 2418"/>
                <a:gd name="T62" fmla="*/ 48 w 1669"/>
                <a:gd name="T63" fmla="*/ 1 h 2418"/>
                <a:gd name="T64" fmla="*/ 52 w 1669"/>
                <a:gd name="T65" fmla="*/ 0 h 24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69"/>
                <a:gd name="T100" fmla="*/ 0 h 2418"/>
                <a:gd name="T101" fmla="*/ 1669 w 1669"/>
                <a:gd name="T102" fmla="*/ 2418 h 24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69" h="2418">
                  <a:moveTo>
                    <a:pt x="51" y="2418"/>
                  </a:moveTo>
                  <a:lnTo>
                    <a:pt x="32" y="2325"/>
                  </a:lnTo>
                  <a:lnTo>
                    <a:pt x="17" y="2231"/>
                  </a:lnTo>
                  <a:lnTo>
                    <a:pt x="6" y="2137"/>
                  </a:lnTo>
                  <a:lnTo>
                    <a:pt x="0" y="2044"/>
                  </a:lnTo>
                  <a:lnTo>
                    <a:pt x="0" y="1949"/>
                  </a:lnTo>
                  <a:lnTo>
                    <a:pt x="5" y="1856"/>
                  </a:lnTo>
                  <a:lnTo>
                    <a:pt x="14" y="1761"/>
                  </a:lnTo>
                  <a:lnTo>
                    <a:pt x="27" y="1669"/>
                  </a:lnTo>
                  <a:lnTo>
                    <a:pt x="45" y="1578"/>
                  </a:lnTo>
                  <a:lnTo>
                    <a:pt x="68" y="1486"/>
                  </a:lnTo>
                  <a:lnTo>
                    <a:pt x="96" y="1395"/>
                  </a:lnTo>
                  <a:lnTo>
                    <a:pt x="128" y="1306"/>
                  </a:lnTo>
                  <a:lnTo>
                    <a:pt x="165" y="1218"/>
                  </a:lnTo>
                  <a:lnTo>
                    <a:pt x="207" y="1131"/>
                  </a:lnTo>
                  <a:lnTo>
                    <a:pt x="252" y="1046"/>
                  </a:lnTo>
                  <a:lnTo>
                    <a:pt x="302" y="963"/>
                  </a:lnTo>
                  <a:lnTo>
                    <a:pt x="357" y="881"/>
                  </a:lnTo>
                  <a:lnTo>
                    <a:pt x="414" y="802"/>
                  </a:lnTo>
                  <a:lnTo>
                    <a:pt x="478" y="725"/>
                  </a:lnTo>
                  <a:lnTo>
                    <a:pt x="544" y="651"/>
                  </a:lnTo>
                  <a:lnTo>
                    <a:pt x="616" y="578"/>
                  </a:lnTo>
                  <a:lnTo>
                    <a:pt x="692" y="509"/>
                  </a:lnTo>
                  <a:lnTo>
                    <a:pt x="771" y="442"/>
                  </a:lnTo>
                  <a:lnTo>
                    <a:pt x="856" y="379"/>
                  </a:lnTo>
                  <a:lnTo>
                    <a:pt x="943" y="319"/>
                  </a:lnTo>
                  <a:lnTo>
                    <a:pt x="1035" y="261"/>
                  </a:lnTo>
                  <a:lnTo>
                    <a:pt x="1131" y="208"/>
                  </a:lnTo>
                  <a:lnTo>
                    <a:pt x="1231" y="159"/>
                  </a:lnTo>
                  <a:lnTo>
                    <a:pt x="1335" y="113"/>
                  </a:lnTo>
                  <a:lnTo>
                    <a:pt x="1442" y="71"/>
                  </a:lnTo>
                  <a:lnTo>
                    <a:pt x="1554" y="33"/>
                  </a:lnTo>
                  <a:lnTo>
                    <a:pt x="166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180" name="Freeform 42"/>
            <p:cNvSpPr>
              <a:spLocks/>
            </p:cNvSpPr>
            <p:nvPr/>
          </p:nvSpPr>
          <p:spPr bwMode="auto">
            <a:xfrm>
              <a:off x="2125" y="2023"/>
              <a:ext cx="706" cy="1526"/>
            </a:xfrm>
            <a:custGeom>
              <a:avLst/>
              <a:gdLst>
                <a:gd name="T0" fmla="*/ 10 w 1413"/>
                <a:gd name="T1" fmla="*/ 95 h 3052"/>
                <a:gd name="T2" fmla="*/ 7 w 1413"/>
                <a:gd name="T3" fmla="*/ 93 h 3052"/>
                <a:gd name="T4" fmla="*/ 5 w 1413"/>
                <a:gd name="T5" fmla="*/ 89 h 3052"/>
                <a:gd name="T6" fmla="*/ 4 w 1413"/>
                <a:gd name="T7" fmla="*/ 86 h 3052"/>
                <a:gd name="T8" fmla="*/ 2 w 1413"/>
                <a:gd name="T9" fmla="*/ 82 h 3052"/>
                <a:gd name="T10" fmla="*/ 1 w 1413"/>
                <a:gd name="T11" fmla="*/ 79 h 3052"/>
                <a:gd name="T12" fmla="*/ 0 w 1413"/>
                <a:gd name="T13" fmla="*/ 75 h 3052"/>
                <a:gd name="T14" fmla="*/ 0 w 1413"/>
                <a:gd name="T15" fmla="*/ 71 h 3052"/>
                <a:gd name="T16" fmla="*/ 0 w 1413"/>
                <a:gd name="T17" fmla="*/ 68 h 3052"/>
                <a:gd name="T18" fmla="*/ 0 w 1413"/>
                <a:gd name="T19" fmla="*/ 63 h 3052"/>
                <a:gd name="T20" fmla="*/ 0 w 1413"/>
                <a:gd name="T21" fmla="*/ 59 h 3052"/>
                <a:gd name="T22" fmla="*/ 0 w 1413"/>
                <a:gd name="T23" fmla="*/ 56 h 3052"/>
                <a:gd name="T24" fmla="*/ 1 w 1413"/>
                <a:gd name="T25" fmla="*/ 52 h 3052"/>
                <a:gd name="T26" fmla="*/ 2 w 1413"/>
                <a:gd name="T27" fmla="*/ 49 h 3052"/>
                <a:gd name="T28" fmla="*/ 3 w 1413"/>
                <a:gd name="T29" fmla="*/ 46 h 3052"/>
                <a:gd name="T30" fmla="*/ 4 w 1413"/>
                <a:gd name="T31" fmla="*/ 42 h 3052"/>
                <a:gd name="T32" fmla="*/ 6 w 1413"/>
                <a:gd name="T33" fmla="*/ 39 h 3052"/>
                <a:gd name="T34" fmla="*/ 7 w 1413"/>
                <a:gd name="T35" fmla="*/ 36 h 3052"/>
                <a:gd name="T36" fmla="*/ 9 w 1413"/>
                <a:gd name="T37" fmla="*/ 31 h 3052"/>
                <a:gd name="T38" fmla="*/ 11 w 1413"/>
                <a:gd name="T39" fmla="*/ 28 h 3052"/>
                <a:gd name="T40" fmla="*/ 13 w 1413"/>
                <a:gd name="T41" fmla="*/ 25 h 3052"/>
                <a:gd name="T42" fmla="*/ 15 w 1413"/>
                <a:gd name="T43" fmla="*/ 23 h 3052"/>
                <a:gd name="T44" fmla="*/ 18 w 1413"/>
                <a:gd name="T45" fmla="*/ 20 h 3052"/>
                <a:gd name="T46" fmla="*/ 20 w 1413"/>
                <a:gd name="T47" fmla="*/ 17 h 3052"/>
                <a:gd name="T48" fmla="*/ 22 w 1413"/>
                <a:gd name="T49" fmla="*/ 14 h 3052"/>
                <a:gd name="T50" fmla="*/ 25 w 1413"/>
                <a:gd name="T51" fmla="*/ 12 h 3052"/>
                <a:gd name="T52" fmla="*/ 28 w 1413"/>
                <a:gd name="T53" fmla="*/ 10 h 3052"/>
                <a:gd name="T54" fmla="*/ 30 w 1413"/>
                <a:gd name="T55" fmla="*/ 7 h 3052"/>
                <a:gd name="T56" fmla="*/ 33 w 1413"/>
                <a:gd name="T57" fmla="*/ 6 h 3052"/>
                <a:gd name="T58" fmla="*/ 36 w 1413"/>
                <a:gd name="T59" fmla="*/ 3 h 3052"/>
                <a:gd name="T60" fmla="*/ 38 w 1413"/>
                <a:gd name="T61" fmla="*/ 3 h 3052"/>
                <a:gd name="T62" fmla="*/ 41 w 1413"/>
                <a:gd name="T63" fmla="*/ 1 h 3052"/>
                <a:gd name="T64" fmla="*/ 44 w 1413"/>
                <a:gd name="T65" fmla="*/ 0 h 30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3"/>
                <a:gd name="T100" fmla="*/ 0 h 3052"/>
                <a:gd name="T101" fmla="*/ 1413 w 1413"/>
                <a:gd name="T102" fmla="*/ 3052 h 30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3" h="3052">
                  <a:moveTo>
                    <a:pt x="326" y="3052"/>
                  </a:moveTo>
                  <a:lnTo>
                    <a:pt x="250" y="2946"/>
                  </a:lnTo>
                  <a:lnTo>
                    <a:pt x="185" y="2837"/>
                  </a:lnTo>
                  <a:lnTo>
                    <a:pt x="131" y="2728"/>
                  </a:lnTo>
                  <a:lnTo>
                    <a:pt x="86" y="2615"/>
                  </a:lnTo>
                  <a:lnTo>
                    <a:pt x="51" y="2501"/>
                  </a:lnTo>
                  <a:lnTo>
                    <a:pt x="26" y="2386"/>
                  </a:lnTo>
                  <a:lnTo>
                    <a:pt x="8" y="2268"/>
                  </a:lnTo>
                  <a:lnTo>
                    <a:pt x="0" y="2152"/>
                  </a:lnTo>
                  <a:lnTo>
                    <a:pt x="1" y="2034"/>
                  </a:lnTo>
                  <a:lnTo>
                    <a:pt x="10" y="1917"/>
                  </a:lnTo>
                  <a:lnTo>
                    <a:pt x="25" y="1799"/>
                  </a:lnTo>
                  <a:lnTo>
                    <a:pt x="48" y="1683"/>
                  </a:lnTo>
                  <a:lnTo>
                    <a:pt x="76" y="1569"/>
                  </a:lnTo>
                  <a:lnTo>
                    <a:pt x="112" y="1455"/>
                  </a:lnTo>
                  <a:lnTo>
                    <a:pt x="154" y="1342"/>
                  </a:lnTo>
                  <a:lnTo>
                    <a:pt x="201" y="1231"/>
                  </a:lnTo>
                  <a:lnTo>
                    <a:pt x="254" y="1123"/>
                  </a:lnTo>
                  <a:lnTo>
                    <a:pt x="311" y="1017"/>
                  </a:lnTo>
                  <a:lnTo>
                    <a:pt x="373" y="915"/>
                  </a:lnTo>
                  <a:lnTo>
                    <a:pt x="439" y="816"/>
                  </a:lnTo>
                  <a:lnTo>
                    <a:pt x="508" y="720"/>
                  </a:lnTo>
                  <a:lnTo>
                    <a:pt x="581" y="628"/>
                  </a:lnTo>
                  <a:lnTo>
                    <a:pt x="657" y="540"/>
                  </a:lnTo>
                  <a:lnTo>
                    <a:pt x="735" y="457"/>
                  </a:lnTo>
                  <a:lnTo>
                    <a:pt x="816" y="379"/>
                  </a:lnTo>
                  <a:lnTo>
                    <a:pt x="899" y="306"/>
                  </a:lnTo>
                  <a:lnTo>
                    <a:pt x="983" y="240"/>
                  </a:lnTo>
                  <a:lnTo>
                    <a:pt x="1069" y="179"/>
                  </a:lnTo>
                  <a:lnTo>
                    <a:pt x="1155" y="123"/>
                  </a:lnTo>
                  <a:lnTo>
                    <a:pt x="1241" y="75"/>
                  </a:lnTo>
                  <a:lnTo>
                    <a:pt x="1327" y="35"/>
                  </a:lnTo>
                  <a:lnTo>
                    <a:pt x="141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181" name="Freeform 43"/>
            <p:cNvSpPr>
              <a:spLocks/>
            </p:cNvSpPr>
            <p:nvPr/>
          </p:nvSpPr>
          <p:spPr bwMode="auto">
            <a:xfrm>
              <a:off x="2125" y="2023"/>
              <a:ext cx="706" cy="1526"/>
            </a:xfrm>
            <a:custGeom>
              <a:avLst/>
              <a:gdLst>
                <a:gd name="T0" fmla="*/ 10 w 1413"/>
                <a:gd name="T1" fmla="*/ 95 h 3052"/>
                <a:gd name="T2" fmla="*/ 7 w 1413"/>
                <a:gd name="T3" fmla="*/ 93 h 3052"/>
                <a:gd name="T4" fmla="*/ 5 w 1413"/>
                <a:gd name="T5" fmla="*/ 89 h 3052"/>
                <a:gd name="T6" fmla="*/ 4 w 1413"/>
                <a:gd name="T7" fmla="*/ 86 h 3052"/>
                <a:gd name="T8" fmla="*/ 2 w 1413"/>
                <a:gd name="T9" fmla="*/ 82 h 3052"/>
                <a:gd name="T10" fmla="*/ 1 w 1413"/>
                <a:gd name="T11" fmla="*/ 79 h 3052"/>
                <a:gd name="T12" fmla="*/ 0 w 1413"/>
                <a:gd name="T13" fmla="*/ 75 h 3052"/>
                <a:gd name="T14" fmla="*/ 0 w 1413"/>
                <a:gd name="T15" fmla="*/ 71 h 3052"/>
                <a:gd name="T16" fmla="*/ 0 w 1413"/>
                <a:gd name="T17" fmla="*/ 68 h 3052"/>
                <a:gd name="T18" fmla="*/ 0 w 1413"/>
                <a:gd name="T19" fmla="*/ 63 h 3052"/>
                <a:gd name="T20" fmla="*/ 0 w 1413"/>
                <a:gd name="T21" fmla="*/ 59 h 3052"/>
                <a:gd name="T22" fmla="*/ 0 w 1413"/>
                <a:gd name="T23" fmla="*/ 56 h 3052"/>
                <a:gd name="T24" fmla="*/ 1 w 1413"/>
                <a:gd name="T25" fmla="*/ 52 h 3052"/>
                <a:gd name="T26" fmla="*/ 2 w 1413"/>
                <a:gd name="T27" fmla="*/ 49 h 3052"/>
                <a:gd name="T28" fmla="*/ 3 w 1413"/>
                <a:gd name="T29" fmla="*/ 46 h 3052"/>
                <a:gd name="T30" fmla="*/ 4 w 1413"/>
                <a:gd name="T31" fmla="*/ 42 h 3052"/>
                <a:gd name="T32" fmla="*/ 6 w 1413"/>
                <a:gd name="T33" fmla="*/ 39 h 3052"/>
                <a:gd name="T34" fmla="*/ 7 w 1413"/>
                <a:gd name="T35" fmla="*/ 36 h 3052"/>
                <a:gd name="T36" fmla="*/ 9 w 1413"/>
                <a:gd name="T37" fmla="*/ 31 h 3052"/>
                <a:gd name="T38" fmla="*/ 11 w 1413"/>
                <a:gd name="T39" fmla="*/ 28 h 3052"/>
                <a:gd name="T40" fmla="*/ 13 w 1413"/>
                <a:gd name="T41" fmla="*/ 25 h 3052"/>
                <a:gd name="T42" fmla="*/ 15 w 1413"/>
                <a:gd name="T43" fmla="*/ 23 h 3052"/>
                <a:gd name="T44" fmla="*/ 18 w 1413"/>
                <a:gd name="T45" fmla="*/ 20 h 3052"/>
                <a:gd name="T46" fmla="*/ 20 w 1413"/>
                <a:gd name="T47" fmla="*/ 17 h 3052"/>
                <a:gd name="T48" fmla="*/ 22 w 1413"/>
                <a:gd name="T49" fmla="*/ 14 h 3052"/>
                <a:gd name="T50" fmla="*/ 25 w 1413"/>
                <a:gd name="T51" fmla="*/ 12 h 3052"/>
                <a:gd name="T52" fmla="*/ 28 w 1413"/>
                <a:gd name="T53" fmla="*/ 10 h 3052"/>
                <a:gd name="T54" fmla="*/ 30 w 1413"/>
                <a:gd name="T55" fmla="*/ 7 h 3052"/>
                <a:gd name="T56" fmla="*/ 33 w 1413"/>
                <a:gd name="T57" fmla="*/ 6 h 3052"/>
                <a:gd name="T58" fmla="*/ 36 w 1413"/>
                <a:gd name="T59" fmla="*/ 3 h 3052"/>
                <a:gd name="T60" fmla="*/ 38 w 1413"/>
                <a:gd name="T61" fmla="*/ 3 h 3052"/>
                <a:gd name="T62" fmla="*/ 41 w 1413"/>
                <a:gd name="T63" fmla="*/ 1 h 3052"/>
                <a:gd name="T64" fmla="*/ 44 w 1413"/>
                <a:gd name="T65" fmla="*/ 0 h 30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3"/>
                <a:gd name="T100" fmla="*/ 0 h 3052"/>
                <a:gd name="T101" fmla="*/ 1413 w 1413"/>
                <a:gd name="T102" fmla="*/ 3052 h 30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3" h="3052">
                  <a:moveTo>
                    <a:pt x="326" y="3052"/>
                  </a:moveTo>
                  <a:lnTo>
                    <a:pt x="250" y="2946"/>
                  </a:lnTo>
                  <a:lnTo>
                    <a:pt x="185" y="2837"/>
                  </a:lnTo>
                  <a:lnTo>
                    <a:pt x="131" y="2728"/>
                  </a:lnTo>
                  <a:lnTo>
                    <a:pt x="86" y="2615"/>
                  </a:lnTo>
                  <a:lnTo>
                    <a:pt x="51" y="2501"/>
                  </a:lnTo>
                  <a:lnTo>
                    <a:pt x="26" y="2386"/>
                  </a:lnTo>
                  <a:lnTo>
                    <a:pt x="8" y="2268"/>
                  </a:lnTo>
                  <a:lnTo>
                    <a:pt x="0" y="2152"/>
                  </a:lnTo>
                  <a:lnTo>
                    <a:pt x="1" y="2034"/>
                  </a:lnTo>
                  <a:lnTo>
                    <a:pt x="10" y="1917"/>
                  </a:lnTo>
                  <a:lnTo>
                    <a:pt x="25" y="1799"/>
                  </a:lnTo>
                  <a:lnTo>
                    <a:pt x="48" y="1683"/>
                  </a:lnTo>
                  <a:lnTo>
                    <a:pt x="76" y="1569"/>
                  </a:lnTo>
                  <a:lnTo>
                    <a:pt x="112" y="1455"/>
                  </a:lnTo>
                  <a:lnTo>
                    <a:pt x="154" y="1342"/>
                  </a:lnTo>
                  <a:lnTo>
                    <a:pt x="201" y="1231"/>
                  </a:lnTo>
                  <a:lnTo>
                    <a:pt x="254" y="1123"/>
                  </a:lnTo>
                  <a:lnTo>
                    <a:pt x="311" y="1017"/>
                  </a:lnTo>
                  <a:lnTo>
                    <a:pt x="373" y="915"/>
                  </a:lnTo>
                  <a:lnTo>
                    <a:pt x="439" y="816"/>
                  </a:lnTo>
                  <a:lnTo>
                    <a:pt x="508" y="720"/>
                  </a:lnTo>
                  <a:lnTo>
                    <a:pt x="581" y="628"/>
                  </a:lnTo>
                  <a:lnTo>
                    <a:pt x="657" y="540"/>
                  </a:lnTo>
                  <a:lnTo>
                    <a:pt x="735" y="457"/>
                  </a:lnTo>
                  <a:lnTo>
                    <a:pt x="816" y="379"/>
                  </a:lnTo>
                  <a:lnTo>
                    <a:pt x="899" y="306"/>
                  </a:lnTo>
                  <a:lnTo>
                    <a:pt x="983" y="240"/>
                  </a:lnTo>
                  <a:lnTo>
                    <a:pt x="1069" y="179"/>
                  </a:lnTo>
                  <a:lnTo>
                    <a:pt x="1155" y="123"/>
                  </a:lnTo>
                  <a:lnTo>
                    <a:pt x="1241" y="75"/>
                  </a:lnTo>
                  <a:lnTo>
                    <a:pt x="1327" y="35"/>
                  </a:lnTo>
                  <a:lnTo>
                    <a:pt x="141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182" name="Freeform 44"/>
            <p:cNvSpPr>
              <a:spLocks/>
            </p:cNvSpPr>
            <p:nvPr/>
          </p:nvSpPr>
          <p:spPr bwMode="auto">
            <a:xfrm>
              <a:off x="2297" y="2023"/>
              <a:ext cx="534" cy="1643"/>
            </a:xfrm>
            <a:custGeom>
              <a:avLst/>
              <a:gdLst>
                <a:gd name="T0" fmla="*/ 12 w 1068"/>
                <a:gd name="T1" fmla="*/ 103 h 3285"/>
                <a:gd name="T2" fmla="*/ 10 w 1068"/>
                <a:gd name="T3" fmla="*/ 101 h 3285"/>
                <a:gd name="T4" fmla="*/ 8 w 1068"/>
                <a:gd name="T5" fmla="*/ 99 h 3285"/>
                <a:gd name="T6" fmla="*/ 6 w 1068"/>
                <a:gd name="T7" fmla="*/ 97 h 3285"/>
                <a:gd name="T8" fmla="*/ 4 w 1068"/>
                <a:gd name="T9" fmla="*/ 95 h 3285"/>
                <a:gd name="T10" fmla="*/ 3 w 1068"/>
                <a:gd name="T11" fmla="*/ 92 h 3285"/>
                <a:gd name="T12" fmla="*/ 2 w 1068"/>
                <a:gd name="T13" fmla="*/ 89 h 3285"/>
                <a:gd name="T14" fmla="*/ 1 w 1068"/>
                <a:gd name="T15" fmla="*/ 86 h 3285"/>
                <a:gd name="T16" fmla="*/ 1 w 1068"/>
                <a:gd name="T17" fmla="*/ 83 h 3285"/>
                <a:gd name="T18" fmla="*/ 1 w 1068"/>
                <a:gd name="T19" fmla="*/ 79 h 3285"/>
                <a:gd name="T20" fmla="*/ 1 w 1068"/>
                <a:gd name="T21" fmla="*/ 76 h 3285"/>
                <a:gd name="T22" fmla="*/ 0 w 1068"/>
                <a:gd name="T23" fmla="*/ 72 h 3285"/>
                <a:gd name="T24" fmla="*/ 1 w 1068"/>
                <a:gd name="T25" fmla="*/ 68 h 3285"/>
                <a:gd name="T26" fmla="*/ 1 w 1068"/>
                <a:gd name="T27" fmla="*/ 65 h 3285"/>
                <a:gd name="T28" fmla="*/ 1 w 1068"/>
                <a:gd name="T29" fmla="*/ 61 h 3285"/>
                <a:gd name="T30" fmla="*/ 1 w 1068"/>
                <a:gd name="T31" fmla="*/ 57 h 3285"/>
                <a:gd name="T32" fmla="*/ 2 w 1068"/>
                <a:gd name="T33" fmla="*/ 53 h 3285"/>
                <a:gd name="T34" fmla="*/ 3 w 1068"/>
                <a:gd name="T35" fmla="*/ 49 h 3285"/>
                <a:gd name="T36" fmla="*/ 4 w 1068"/>
                <a:gd name="T37" fmla="*/ 45 h 3285"/>
                <a:gd name="T38" fmla="*/ 5 w 1068"/>
                <a:gd name="T39" fmla="*/ 41 h 3285"/>
                <a:gd name="T40" fmla="*/ 6 w 1068"/>
                <a:gd name="T41" fmla="*/ 38 h 3285"/>
                <a:gd name="T42" fmla="*/ 8 w 1068"/>
                <a:gd name="T43" fmla="*/ 34 h 3285"/>
                <a:gd name="T44" fmla="*/ 9 w 1068"/>
                <a:gd name="T45" fmla="*/ 30 h 3285"/>
                <a:gd name="T46" fmla="*/ 11 w 1068"/>
                <a:gd name="T47" fmla="*/ 26 h 3285"/>
                <a:gd name="T48" fmla="*/ 13 w 1068"/>
                <a:gd name="T49" fmla="*/ 23 h 3285"/>
                <a:gd name="T50" fmla="*/ 15 w 1068"/>
                <a:gd name="T51" fmla="*/ 20 h 3285"/>
                <a:gd name="T52" fmla="*/ 17 w 1068"/>
                <a:gd name="T53" fmla="*/ 16 h 3285"/>
                <a:gd name="T54" fmla="*/ 20 w 1068"/>
                <a:gd name="T55" fmla="*/ 13 h 3285"/>
                <a:gd name="T56" fmla="*/ 22 w 1068"/>
                <a:gd name="T57" fmla="*/ 10 h 3285"/>
                <a:gd name="T58" fmla="*/ 25 w 1068"/>
                <a:gd name="T59" fmla="*/ 8 h 3285"/>
                <a:gd name="T60" fmla="*/ 27 w 1068"/>
                <a:gd name="T61" fmla="*/ 5 h 3285"/>
                <a:gd name="T62" fmla="*/ 30 w 1068"/>
                <a:gd name="T63" fmla="*/ 3 h 3285"/>
                <a:gd name="T64" fmla="*/ 33 w 1068"/>
                <a:gd name="T65" fmla="*/ 0 h 32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8"/>
                <a:gd name="T100" fmla="*/ 0 h 3285"/>
                <a:gd name="T101" fmla="*/ 1068 w 1068"/>
                <a:gd name="T102" fmla="*/ 3285 h 32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8" h="3285">
                  <a:moveTo>
                    <a:pt x="396" y="3285"/>
                  </a:moveTo>
                  <a:lnTo>
                    <a:pt x="326" y="3228"/>
                  </a:lnTo>
                  <a:lnTo>
                    <a:pt x="263" y="3162"/>
                  </a:lnTo>
                  <a:lnTo>
                    <a:pt x="207" y="3090"/>
                  </a:lnTo>
                  <a:lnTo>
                    <a:pt x="158" y="3009"/>
                  </a:lnTo>
                  <a:lnTo>
                    <a:pt x="116" y="2923"/>
                  </a:lnTo>
                  <a:lnTo>
                    <a:pt x="81" y="2829"/>
                  </a:lnTo>
                  <a:lnTo>
                    <a:pt x="52" y="2731"/>
                  </a:lnTo>
                  <a:lnTo>
                    <a:pt x="30" y="2628"/>
                  </a:lnTo>
                  <a:lnTo>
                    <a:pt x="14" y="2519"/>
                  </a:lnTo>
                  <a:lnTo>
                    <a:pt x="4" y="2408"/>
                  </a:lnTo>
                  <a:lnTo>
                    <a:pt x="0" y="2292"/>
                  </a:lnTo>
                  <a:lnTo>
                    <a:pt x="2" y="2175"/>
                  </a:lnTo>
                  <a:lnTo>
                    <a:pt x="10" y="2054"/>
                  </a:lnTo>
                  <a:lnTo>
                    <a:pt x="24" y="1932"/>
                  </a:lnTo>
                  <a:lnTo>
                    <a:pt x="42" y="1807"/>
                  </a:lnTo>
                  <a:lnTo>
                    <a:pt x="67" y="1683"/>
                  </a:lnTo>
                  <a:lnTo>
                    <a:pt x="97" y="1560"/>
                  </a:lnTo>
                  <a:lnTo>
                    <a:pt x="131" y="1434"/>
                  </a:lnTo>
                  <a:lnTo>
                    <a:pt x="170" y="1311"/>
                  </a:lnTo>
                  <a:lnTo>
                    <a:pt x="215" y="1188"/>
                  </a:lnTo>
                  <a:lnTo>
                    <a:pt x="264" y="1067"/>
                  </a:lnTo>
                  <a:lnTo>
                    <a:pt x="317" y="948"/>
                  </a:lnTo>
                  <a:lnTo>
                    <a:pt x="376" y="832"/>
                  </a:lnTo>
                  <a:lnTo>
                    <a:pt x="437" y="720"/>
                  </a:lnTo>
                  <a:lnTo>
                    <a:pt x="503" y="611"/>
                  </a:lnTo>
                  <a:lnTo>
                    <a:pt x="573" y="506"/>
                  </a:lnTo>
                  <a:lnTo>
                    <a:pt x="646" y="407"/>
                  </a:lnTo>
                  <a:lnTo>
                    <a:pt x="725" y="312"/>
                  </a:lnTo>
                  <a:lnTo>
                    <a:pt x="805" y="225"/>
                  </a:lnTo>
                  <a:lnTo>
                    <a:pt x="889" y="143"/>
                  </a:lnTo>
                  <a:lnTo>
                    <a:pt x="977" y="68"/>
                  </a:lnTo>
                  <a:lnTo>
                    <a:pt x="106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183" name="Freeform 45"/>
            <p:cNvSpPr>
              <a:spLocks/>
            </p:cNvSpPr>
            <p:nvPr/>
          </p:nvSpPr>
          <p:spPr bwMode="auto">
            <a:xfrm>
              <a:off x="2297" y="2023"/>
              <a:ext cx="534" cy="1643"/>
            </a:xfrm>
            <a:custGeom>
              <a:avLst/>
              <a:gdLst>
                <a:gd name="T0" fmla="*/ 12 w 1068"/>
                <a:gd name="T1" fmla="*/ 103 h 3285"/>
                <a:gd name="T2" fmla="*/ 10 w 1068"/>
                <a:gd name="T3" fmla="*/ 101 h 3285"/>
                <a:gd name="T4" fmla="*/ 8 w 1068"/>
                <a:gd name="T5" fmla="*/ 99 h 3285"/>
                <a:gd name="T6" fmla="*/ 6 w 1068"/>
                <a:gd name="T7" fmla="*/ 97 h 3285"/>
                <a:gd name="T8" fmla="*/ 4 w 1068"/>
                <a:gd name="T9" fmla="*/ 95 h 3285"/>
                <a:gd name="T10" fmla="*/ 3 w 1068"/>
                <a:gd name="T11" fmla="*/ 92 h 3285"/>
                <a:gd name="T12" fmla="*/ 2 w 1068"/>
                <a:gd name="T13" fmla="*/ 89 h 3285"/>
                <a:gd name="T14" fmla="*/ 1 w 1068"/>
                <a:gd name="T15" fmla="*/ 86 h 3285"/>
                <a:gd name="T16" fmla="*/ 1 w 1068"/>
                <a:gd name="T17" fmla="*/ 83 h 3285"/>
                <a:gd name="T18" fmla="*/ 1 w 1068"/>
                <a:gd name="T19" fmla="*/ 79 h 3285"/>
                <a:gd name="T20" fmla="*/ 1 w 1068"/>
                <a:gd name="T21" fmla="*/ 76 h 3285"/>
                <a:gd name="T22" fmla="*/ 0 w 1068"/>
                <a:gd name="T23" fmla="*/ 72 h 3285"/>
                <a:gd name="T24" fmla="*/ 1 w 1068"/>
                <a:gd name="T25" fmla="*/ 68 h 3285"/>
                <a:gd name="T26" fmla="*/ 1 w 1068"/>
                <a:gd name="T27" fmla="*/ 65 h 3285"/>
                <a:gd name="T28" fmla="*/ 1 w 1068"/>
                <a:gd name="T29" fmla="*/ 61 h 3285"/>
                <a:gd name="T30" fmla="*/ 1 w 1068"/>
                <a:gd name="T31" fmla="*/ 57 h 3285"/>
                <a:gd name="T32" fmla="*/ 2 w 1068"/>
                <a:gd name="T33" fmla="*/ 53 h 3285"/>
                <a:gd name="T34" fmla="*/ 3 w 1068"/>
                <a:gd name="T35" fmla="*/ 49 h 3285"/>
                <a:gd name="T36" fmla="*/ 4 w 1068"/>
                <a:gd name="T37" fmla="*/ 45 h 3285"/>
                <a:gd name="T38" fmla="*/ 5 w 1068"/>
                <a:gd name="T39" fmla="*/ 41 h 3285"/>
                <a:gd name="T40" fmla="*/ 6 w 1068"/>
                <a:gd name="T41" fmla="*/ 38 h 3285"/>
                <a:gd name="T42" fmla="*/ 8 w 1068"/>
                <a:gd name="T43" fmla="*/ 34 h 3285"/>
                <a:gd name="T44" fmla="*/ 9 w 1068"/>
                <a:gd name="T45" fmla="*/ 30 h 3285"/>
                <a:gd name="T46" fmla="*/ 11 w 1068"/>
                <a:gd name="T47" fmla="*/ 26 h 3285"/>
                <a:gd name="T48" fmla="*/ 13 w 1068"/>
                <a:gd name="T49" fmla="*/ 23 h 3285"/>
                <a:gd name="T50" fmla="*/ 15 w 1068"/>
                <a:gd name="T51" fmla="*/ 20 h 3285"/>
                <a:gd name="T52" fmla="*/ 17 w 1068"/>
                <a:gd name="T53" fmla="*/ 16 h 3285"/>
                <a:gd name="T54" fmla="*/ 20 w 1068"/>
                <a:gd name="T55" fmla="*/ 13 h 3285"/>
                <a:gd name="T56" fmla="*/ 22 w 1068"/>
                <a:gd name="T57" fmla="*/ 10 h 3285"/>
                <a:gd name="T58" fmla="*/ 25 w 1068"/>
                <a:gd name="T59" fmla="*/ 8 h 3285"/>
                <a:gd name="T60" fmla="*/ 27 w 1068"/>
                <a:gd name="T61" fmla="*/ 5 h 3285"/>
                <a:gd name="T62" fmla="*/ 30 w 1068"/>
                <a:gd name="T63" fmla="*/ 3 h 3285"/>
                <a:gd name="T64" fmla="*/ 33 w 1068"/>
                <a:gd name="T65" fmla="*/ 0 h 32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8"/>
                <a:gd name="T100" fmla="*/ 0 h 3285"/>
                <a:gd name="T101" fmla="*/ 1068 w 1068"/>
                <a:gd name="T102" fmla="*/ 3285 h 32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8" h="3285">
                  <a:moveTo>
                    <a:pt x="396" y="3285"/>
                  </a:moveTo>
                  <a:lnTo>
                    <a:pt x="326" y="3228"/>
                  </a:lnTo>
                  <a:lnTo>
                    <a:pt x="263" y="3162"/>
                  </a:lnTo>
                  <a:lnTo>
                    <a:pt x="207" y="3090"/>
                  </a:lnTo>
                  <a:lnTo>
                    <a:pt x="158" y="3009"/>
                  </a:lnTo>
                  <a:lnTo>
                    <a:pt x="116" y="2923"/>
                  </a:lnTo>
                  <a:lnTo>
                    <a:pt x="81" y="2829"/>
                  </a:lnTo>
                  <a:lnTo>
                    <a:pt x="52" y="2731"/>
                  </a:lnTo>
                  <a:lnTo>
                    <a:pt x="30" y="2628"/>
                  </a:lnTo>
                  <a:lnTo>
                    <a:pt x="14" y="2519"/>
                  </a:lnTo>
                  <a:lnTo>
                    <a:pt x="4" y="2408"/>
                  </a:lnTo>
                  <a:lnTo>
                    <a:pt x="0" y="2292"/>
                  </a:lnTo>
                  <a:lnTo>
                    <a:pt x="2" y="2175"/>
                  </a:lnTo>
                  <a:lnTo>
                    <a:pt x="10" y="2054"/>
                  </a:lnTo>
                  <a:lnTo>
                    <a:pt x="24" y="1932"/>
                  </a:lnTo>
                  <a:lnTo>
                    <a:pt x="42" y="1807"/>
                  </a:lnTo>
                  <a:lnTo>
                    <a:pt x="67" y="1683"/>
                  </a:lnTo>
                  <a:lnTo>
                    <a:pt x="97" y="1560"/>
                  </a:lnTo>
                  <a:lnTo>
                    <a:pt x="131" y="1434"/>
                  </a:lnTo>
                  <a:lnTo>
                    <a:pt x="170" y="1311"/>
                  </a:lnTo>
                  <a:lnTo>
                    <a:pt x="215" y="1188"/>
                  </a:lnTo>
                  <a:lnTo>
                    <a:pt x="264" y="1067"/>
                  </a:lnTo>
                  <a:lnTo>
                    <a:pt x="317" y="948"/>
                  </a:lnTo>
                  <a:lnTo>
                    <a:pt x="376" y="832"/>
                  </a:lnTo>
                  <a:lnTo>
                    <a:pt x="437" y="720"/>
                  </a:lnTo>
                  <a:lnTo>
                    <a:pt x="503" y="611"/>
                  </a:lnTo>
                  <a:lnTo>
                    <a:pt x="573" y="506"/>
                  </a:lnTo>
                  <a:lnTo>
                    <a:pt x="646" y="407"/>
                  </a:lnTo>
                  <a:lnTo>
                    <a:pt x="725" y="312"/>
                  </a:lnTo>
                  <a:lnTo>
                    <a:pt x="805" y="225"/>
                  </a:lnTo>
                  <a:lnTo>
                    <a:pt x="889" y="143"/>
                  </a:lnTo>
                  <a:lnTo>
                    <a:pt x="977" y="68"/>
                  </a:lnTo>
                  <a:lnTo>
                    <a:pt x="106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184" name="Freeform 46"/>
            <p:cNvSpPr>
              <a:spLocks/>
            </p:cNvSpPr>
            <p:nvPr/>
          </p:nvSpPr>
          <p:spPr bwMode="auto">
            <a:xfrm>
              <a:off x="2510" y="2023"/>
              <a:ext cx="321" cy="1692"/>
            </a:xfrm>
            <a:custGeom>
              <a:avLst/>
              <a:gdLst>
                <a:gd name="T0" fmla="*/ 20 w 643"/>
                <a:gd name="T1" fmla="*/ 0 h 3383"/>
                <a:gd name="T2" fmla="*/ 18 w 643"/>
                <a:gd name="T3" fmla="*/ 2 h 3383"/>
                <a:gd name="T4" fmla="*/ 16 w 643"/>
                <a:gd name="T5" fmla="*/ 5 h 3383"/>
                <a:gd name="T6" fmla="*/ 15 w 643"/>
                <a:gd name="T7" fmla="*/ 7 h 3383"/>
                <a:gd name="T8" fmla="*/ 13 w 643"/>
                <a:gd name="T9" fmla="*/ 10 h 3383"/>
                <a:gd name="T10" fmla="*/ 12 w 643"/>
                <a:gd name="T11" fmla="*/ 13 h 3383"/>
                <a:gd name="T12" fmla="*/ 10 w 643"/>
                <a:gd name="T13" fmla="*/ 16 h 3383"/>
                <a:gd name="T14" fmla="*/ 9 w 643"/>
                <a:gd name="T15" fmla="*/ 20 h 3383"/>
                <a:gd name="T16" fmla="*/ 8 w 643"/>
                <a:gd name="T17" fmla="*/ 23 h 3383"/>
                <a:gd name="T18" fmla="*/ 7 w 643"/>
                <a:gd name="T19" fmla="*/ 27 h 3383"/>
                <a:gd name="T20" fmla="*/ 6 w 643"/>
                <a:gd name="T21" fmla="*/ 31 h 3383"/>
                <a:gd name="T22" fmla="*/ 4 w 643"/>
                <a:gd name="T23" fmla="*/ 36 h 3383"/>
                <a:gd name="T24" fmla="*/ 4 w 643"/>
                <a:gd name="T25" fmla="*/ 40 h 3383"/>
                <a:gd name="T26" fmla="*/ 3 w 643"/>
                <a:gd name="T27" fmla="*/ 44 h 3383"/>
                <a:gd name="T28" fmla="*/ 2 w 643"/>
                <a:gd name="T29" fmla="*/ 48 h 3383"/>
                <a:gd name="T30" fmla="*/ 1 w 643"/>
                <a:gd name="T31" fmla="*/ 53 h 3383"/>
                <a:gd name="T32" fmla="*/ 1 w 643"/>
                <a:gd name="T33" fmla="*/ 57 h 3383"/>
                <a:gd name="T34" fmla="*/ 0 w 643"/>
                <a:gd name="T35" fmla="*/ 61 h 3383"/>
                <a:gd name="T36" fmla="*/ 0 w 643"/>
                <a:gd name="T37" fmla="*/ 66 h 3383"/>
                <a:gd name="T38" fmla="*/ 0 w 643"/>
                <a:gd name="T39" fmla="*/ 70 h 3383"/>
                <a:gd name="T40" fmla="*/ 0 w 643"/>
                <a:gd name="T41" fmla="*/ 74 h 3383"/>
                <a:gd name="T42" fmla="*/ 0 w 643"/>
                <a:gd name="T43" fmla="*/ 78 h 3383"/>
                <a:gd name="T44" fmla="*/ 0 w 643"/>
                <a:gd name="T45" fmla="*/ 82 h 3383"/>
                <a:gd name="T46" fmla="*/ 0 w 643"/>
                <a:gd name="T47" fmla="*/ 85 h 3383"/>
                <a:gd name="T48" fmla="*/ 0 w 643"/>
                <a:gd name="T49" fmla="*/ 89 h 3383"/>
                <a:gd name="T50" fmla="*/ 1 w 643"/>
                <a:gd name="T51" fmla="*/ 92 h 3383"/>
                <a:gd name="T52" fmla="*/ 2 w 643"/>
                <a:gd name="T53" fmla="*/ 95 h 3383"/>
                <a:gd name="T54" fmla="*/ 3 w 643"/>
                <a:gd name="T55" fmla="*/ 98 h 3383"/>
                <a:gd name="T56" fmla="*/ 4 w 643"/>
                <a:gd name="T57" fmla="*/ 100 h 3383"/>
                <a:gd name="T58" fmla="*/ 5 w 643"/>
                <a:gd name="T59" fmla="*/ 102 h 3383"/>
                <a:gd name="T60" fmla="*/ 6 w 643"/>
                <a:gd name="T61" fmla="*/ 104 h 3383"/>
                <a:gd name="T62" fmla="*/ 8 w 643"/>
                <a:gd name="T63" fmla="*/ 105 h 3383"/>
                <a:gd name="T64" fmla="*/ 10 w 643"/>
                <a:gd name="T65" fmla="*/ 106 h 33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3"/>
                <a:gd name="T100" fmla="*/ 0 h 3383"/>
                <a:gd name="T101" fmla="*/ 643 w 643"/>
                <a:gd name="T102" fmla="*/ 3383 h 33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3" h="3383">
                  <a:moveTo>
                    <a:pt x="643" y="0"/>
                  </a:moveTo>
                  <a:lnTo>
                    <a:pt x="591" y="60"/>
                  </a:lnTo>
                  <a:lnTo>
                    <a:pt x="539" y="130"/>
                  </a:lnTo>
                  <a:lnTo>
                    <a:pt x="490" y="211"/>
                  </a:lnTo>
                  <a:lnTo>
                    <a:pt x="441" y="301"/>
                  </a:lnTo>
                  <a:lnTo>
                    <a:pt x="395" y="399"/>
                  </a:lnTo>
                  <a:lnTo>
                    <a:pt x="350" y="505"/>
                  </a:lnTo>
                  <a:lnTo>
                    <a:pt x="308" y="617"/>
                  </a:lnTo>
                  <a:lnTo>
                    <a:pt x="266" y="736"/>
                  </a:lnTo>
                  <a:lnTo>
                    <a:pt x="228" y="860"/>
                  </a:lnTo>
                  <a:lnTo>
                    <a:pt x="193" y="990"/>
                  </a:lnTo>
                  <a:lnTo>
                    <a:pt x="159" y="1122"/>
                  </a:lnTo>
                  <a:lnTo>
                    <a:pt x="128" y="1258"/>
                  </a:lnTo>
                  <a:lnTo>
                    <a:pt x="100" y="1395"/>
                  </a:lnTo>
                  <a:lnTo>
                    <a:pt x="76" y="1534"/>
                  </a:lnTo>
                  <a:lnTo>
                    <a:pt x="54" y="1674"/>
                  </a:lnTo>
                  <a:lnTo>
                    <a:pt x="36" y="1813"/>
                  </a:lnTo>
                  <a:lnTo>
                    <a:pt x="21" y="1951"/>
                  </a:lnTo>
                  <a:lnTo>
                    <a:pt x="10" y="2089"/>
                  </a:lnTo>
                  <a:lnTo>
                    <a:pt x="4" y="2223"/>
                  </a:lnTo>
                  <a:lnTo>
                    <a:pt x="0" y="2353"/>
                  </a:lnTo>
                  <a:lnTo>
                    <a:pt x="0" y="2481"/>
                  </a:lnTo>
                  <a:lnTo>
                    <a:pt x="6" y="2603"/>
                  </a:lnTo>
                  <a:lnTo>
                    <a:pt x="15" y="2720"/>
                  </a:lnTo>
                  <a:lnTo>
                    <a:pt x="29" y="2829"/>
                  </a:lnTo>
                  <a:lnTo>
                    <a:pt x="48" y="2933"/>
                  </a:lnTo>
                  <a:lnTo>
                    <a:pt x="72" y="3027"/>
                  </a:lnTo>
                  <a:lnTo>
                    <a:pt x="100" y="3113"/>
                  </a:lnTo>
                  <a:lnTo>
                    <a:pt x="135" y="3190"/>
                  </a:lnTo>
                  <a:lnTo>
                    <a:pt x="174" y="3255"/>
                  </a:lnTo>
                  <a:lnTo>
                    <a:pt x="219" y="3311"/>
                  </a:lnTo>
                  <a:lnTo>
                    <a:pt x="269" y="3353"/>
                  </a:lnTo>
                  <a:lnTo>
                    <a:pt x="325" y="338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185" name="Freeform 47"/>
            <p:cNvSpPr>
              <a:spLocks/>
            </p:cNvSpPr>
            <p:nvPr/>
          </p:nvSpPr>
          <p:spPr bwMode="auto">
            <a:xfrm>
              <a:off x="2510" y="2023"/>
              <a:ext cx="321" cy="1692"/>
            </a:xfrm>
            <a:custGeom>
              <a:avLst/>
              <a:gdLst>
                <a:gd name="T0" fmla="*/ 20 w 643"/>
                <a:gd name="T1" fmla="*/ 0 h 3383"/>
                <a:gd name="T2" fmla="*/ 18 w 643"/>
                <a:gd name="T3" fmla="*/ 2 h 3383"/>
                <a:gd name="T4" fmla="*/ 16 w 643"/>
                <a:gd name="T5" fmla="*/ 5 h 3383"/>
                <a:gd name="T6" fmla="*/ 15 w 643"/>
                <a:gd name="T7" fmla="*/ 7 h 3383"/>
                <a:gd name="T8" fmla="*/ 13 w 643"/>
                <a:gd name="T9" fmla="*/ 10 h 3383"/>
                <a:gd name="T10" fmla="*/ 12 w 643"/>
                <a:gd name="T11" fmla="*/ 13 h 3383"/>
                <a:gd name="T12" fmla="*/ 10 w 643"/>
                <a:gd name="T13" fmla="*/ 16 h 3383"/>
                <a:gd name="T14" fmla="*/ 9 w 643"/>
                <a:gd name="T15" fmla="*/ 20 h 3383"/>
                <a:gd name="T16" fmla="*/ 8 w 643"/>
                <a:gd name="T17" fmla="*/ 23 h 3383"/>
                <a:gd name="T18" fmla="*/ 7 w 643"/>
                <a:gd name="T19" fmla="*/ 27 h 3383"/>
                <a:gd name="T20" fmla="*/ 6 w 643"/>
                <a:gd name="T21" fmla="*/ 31 h 3383"/>
                <a:gd name="T22" fmla="*/ 4 w 643"/>
                <a:gd name="T23" fmla="*/ 36 h 3383"/>
                <a:gd name="T24" fmla="*/ 4 w 643"/>
                <a:gd name="T25" fmla="*/ 40 h 3383"/>
                <a:gd name="T26" fmla="*/ 3 w 643"/>
                <a:gd name="T27" fmla="*/ 44 h 3383"/>
                <a:gd name="T28" fmla="*/ 2 w 643"/>
                <a:gd name="T29" fmla="*/ 48 h 3383"/>
                <a:gd name="T30" fmla="*/ 1 w 643"/>
                <a:gd name="T31" fmla="*/ 53 h 3383"/>
                <a:gd name="T32" fmla="*/ 1 w 643"/>
                <a:gd name="T33" fmla="*/ 57 h 3383"/>
                <a:gd name="T34" fmla="*/ 0 w 643"/>
                <a:gd name="T35" fmla="*/ 61 h 3383"/>
                <a:gd name="T36" fmla="*/ 0 w 643"/>
                <a:gd name="T37" fmla="*/ 66 h 3383"/>
                <a:gd name="T38" fmla="*/ 0 w 643"/>
                <a:gd name="T39" fmla="*/ 70 h 3383"/>
                <a:gd name="T40" fmla="*/ 0 w 643"/>
                <a:gd name="T41" fmla="*/ 74 h 3383"/>
                <a:gd name="T42" fmla="*/ 0 w 643"/>
                <a:gd name="T43" fmla="*/ 78 h 3383"/>
                <a:gd name="T44" fmla="*/ 0 w 643"/>
                <a:gd name="T45" fmla="*/ 82 h 3383"/>
                <a:gd name="T46" fmla="*/ 0 w 643"/>
                <a:gd name="T47" fmla="*/ 85 h 3383"/>
                <a:gd name="T48" fmla="*/ 0 w 643"/>
                <a:gd name="T49" fmla="*/ 89 h 3383"/>
                <a:gd name="T50" fmla="*/ 1 w 643"/>
                <a:gd name="T51" fmla="*/ 92 h 3383"/>
                <a:gd name="T52" fmla="*/ 2 w 643"/>
                <a:gd name="T53" fmla="*/ 95 h 3383"/>
                <a:gd name="T54" fmla="*/ 3 w 643"/>
                <a:gd name="T55" fmla="*/ 98 h 3383"/>
                <a:gd name="T56" fmla="*/ 4 w 643"/>
                <a:gd name="T57" fmla="*/ 100 h 3383"/>
                <a:gd name="T58" fmla="*/ 5 w 643"/>
                <a:gd name="T59" fmla="*/ 102 h 3383"/>
                <a:gd name="T60" fmla="*/ 6 w 643"/>
                <a:gd name="T61" fmla="*/ 104 h 3383"/>
                <a:gd name="T62" fmla="*/ 8 w 643"/>
                <a:gd name="T63" fmla="*/ 105 h 3383"/>
                <a:gd name="T64" fmla="*/ 10 w 643"/>
                <a:gd name="T65" fmla="*/ 106 h 33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3"/>
                <a:gd name="T100" fmla="*/ 0 h 3383"/>
                <a:gd name="T101" fmla="*/ 643 w 643"/>
                <a:gd name="T102" fmla="*/ 3383 h 33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3" h="3383">
                  <a:moveTo>
                    <a:pt x="643" y="0"/>
                  </a:moveTo>
                  <a:lnTo>
                    <a:pt x="591" y="60"/>
                  </a:lnTo>
                  <a:lnTo>
                    <a:pt x="539" y="130"/>
                  </a:lnTo>
                  <a:lnTo>
                    <a:pt x="490" y="211"/>
                  </a:lnTo>
                  <a:lnTo>
                    <a:pt x="441" y="301"/>
                  </a:lnTo>
                  <a:lnTo>
                    <a:pt x="395" y="399"/>
                  </a:lnTo>
                  <a:lnTo>
                    <a:pt x="350" y="505"/>
                  </a:lnTo>
                  <a:lnTo>
                    <a:pt x="308" y="617"/>
                  </a:lnTo>
                  <a:lnTo>
                    <a:pt x="266" y="736"/>
                  </a:lnTo>
                  <a:lnTo>
                    <a:pt x="228" y="860"/>
                  </a:lnTo>
                  <a:lnTo>
                    <a:pt x="193" y="990"/>
                  </a:lnTo>
                  <a:lnTo>
                    <a:pt x="159" y="1122"/>
                  </a:lnTo>
                  <a:lnTo>
                    <a:pt x="128" y="1258"/>
                  </a:lnTo>
                  <a:lnTo>
                    <a:pt x="100" y="1395"/>
                  </a:lnTo>
                  <a:lnTo>
                    <a:pt x="76" y="1534"/>
                  </a:lnTo>
                  <a:lnTo>
                    <a:pt x="54" y="1674"/>
                  </a:lnTo>
                  <a:lnTo>
                    <a:pt x="36" y="1813"/>
                  </a:lnTo>
                  <a:lnTo>
                    <a:pt x="21" y="1951"/>
                  </a:lnTo>
                  <a:lnTo>
                    <a:pt x="10" y="2089"/>
                  </a:lnTo>
                  <a:lnTo>
                    <a:pt x="4" y="2223"/>
                  </a:lnTo>
                  <a:lnTo>
                    <a:pt x="0" y="2353"/>
                  </a:lnTo>
                  <a:lnTo>
                    <a:pt x="0" y="2481"/>
                  </a:lnTo>
                  <a:lnTo>
                    <a:pt x="6" y="2603"/>
                  </a:lnTo>
                  <a:lnTo>
                    <a:pt x="15" y="2720"/>
                  </a:lnTo>
                  <a:lnTo>
                    <a:pt x="29" y="2829"/>
                  </a:lnTo>
                  <a:lnTo>
                    <a:pt x="48" y="2933"/>
                  </a:lnTo>
                  <a:lnTo>
                    <a:pt x="72" y="3027"/>
                  </a:lnTo>
                  <a:lnTo>
                    <a:pt x="100" y="3113"/>
                  </a:lnTo>
                  <a:lnTo>
                    <a:pt x="135" y="3190"/>
                  </a:lnTo>
                  <a:lnTo>
                    <a:pt x="174" y="3255"/>
                  </a:lnTo>
                  <a:lnTo>
                    <a:pt x="219" y="3311"/>
                  </a:lnTo>
                  <a:lnTo>
                    <a:pt x="269" y="3353"/>
                  </a:lnTo>
                  <a:lnTo>
                    <a:pt x="325" y="338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186" name="Freeform 48"/>
            <p:cNvSpPr>
              <a:spLocks/>
            </p:cNvSpPr>
            <p:nvPr/>
          </p:nvSpPr>
          <p:spPr bwMode="auto">
            <a:xfrm>
              <a:off x="2745" y="2023"/>
              <a:ext cx="86" cy="1705"/>
            </a:xfrm>
            <a:custGeom>
              <a:avLst/>
              <a:gdLst>
                <a:gd name="T0" fmla="*/ 3 w 172"/>
                <a:gd name="T1" fmla="*/ 107 h 3410"/>
                <a:gd name="T2" fmla="*/ 3 w 172"/>
                <a:gd name="T3" fmla="*/ 106 h 3410"/>
                <a:gd name="T4" fmla="*/ 1 w 172"/>
                <a:gd name="T5" fmla="*/ 102 h 3410"/>
                <a:gd name="T6" fmla="*/ 1 w 172"/>
                <a:gd name="T7" fmla="*/ 97 h 3410"/>
                <a:gd name="T8" fmla="*/ 1 w 172"/>
                <a:gd name="T9" fmla="*/ 91 h 3410"/>
                <a:gd name="T10" fmla="*/ 0 w 172"/>
                <a:gd name="T11" fmla="*/ 83 h 3410"/>
                <a:gd name="T12" fmla="*/ 1 w 172"/>
                <a:gd name="T13" fmla="*/ 74 h 3410"/>
                <a:gd name="T14" fmla="*/ 1 w 172"/>
                <a:gd name="T15" fmla="*/ 63 h 3410"/>
                <a:gd name="T16" fmla="*/ 1 w 172"/>
                <a:gd name="T17" fmla="*/ 53 h 3410"/>
                <a:gd name="T18" fmla="*/ 1 w 172"/>
                <a:gd name="T19" fmla="*/ 45 h 3410"/>
                <a:gd name="T20" fmla="*/ 1 w 172"/>
                <a:gd name="T21" fmla="*/ 35 h 3410"/>
                <a:gd name="T22" fmla="*/ 3 w 172"/>
                <a:gd name="T23" fmla="*/ 26 h 3410"/>
                <a:gd name="T24" fmla="*/ 3 w 172"/>
                <a:gd name="T25" fmla="*/ 18 h 3410"/>
                <a:gd name="T26" fmla="*/ 3 w 172"/>
                <a:gd name="T27" fmla="*/ 11 h 3410"/>
                <a:gd name="T28" fmla="*/ 5 w 172"/>
                <a:gd name="T29" fmla="*/ 6 h 3410"/>
                <a:gd name="T30" fmla="*/ 5 w 172"/>
                <a:gd name="T31" fmla="*/ 2 h 3410"/>
                <a:gd name="T32" fmla="*/ 5 w 172"/>
                <a:gd name="T33" fmla="*/ 0 h 34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2"/>
                <a:gd name="T52" fmla="*/ 0 h 3410"/>
                <a:gd name="T53" fmla="*/ 172 w 172"/>
                <a:gd name="T54" fmla="*/ 3410 h 34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2" h="3410">
                  <a:moveTo>
                    <a:pt x="112" y="3410"/>
                  </a:moveTo>
                  <a:lnTo>
                    <a:pt x="71" y="3370"/>
                  </a:lnTo>
                  <a:lnTo>
                    <a:pt x="40" y="3261"/>
                  </a:lnTo>
                  <a:lnTo>
                    <a:pt x="19" y="3095"/>
                  </a:lnTo>
                  <a:lnTo>
                    <a:pt x="6" y="2881"/>
                  </a:lnTo>
                  <a:lnTo>
                    <a:pt x="0" y="2628"/>
                  </a:lnTo>
                  <a:lnTo>
                    <a:pt x="2" y="2344"/>
                  </a:lnTo>
                  <a:lnTo>
                    <a:pt x="8" y="2040"/>
                  </a:lnTo>
                  <a:lnTo>
                    <a:pt x="20" y="1727"/>
                  </a:lnTo>
                  <a:lnTo>
                    <a:pt x="35" y="1415"/>
                  </a:lnTo>
                  <a:lnTo>
                    <a:pt x="53" y="1109"/>
                  </a:lnTo>
                  <a:lnTo>
                    <a:pt x="74" y="822"/>
                  </a:lnTo>
                  <a:lnTo>
                    <a:pt x="95" y="563"/>
                  </a:lnTo>
                  <a:lnTo>
                    <a:pt x="117" y="342"/>
                  </a:lnTo>
                  <a:lnTo>
                    <a:pt x="137" y="168"/>
                  </a:lnTo>
                  <a:lnTo>
                    <a:pt x="156" y="51"/>
                  </a:lnTo>
                  <a:lnTo>
                    <a:pt x="17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187" name="Freeform 49"/>
            <p:cNvSpPr>
              <a:spLocks/>
            </p:cNvSpPr>
            <p:nvPr/>
          </p:nvSpPr>
          <p:spPr bwMode="auto">
            <a:xfrm>
              <a:off x="2745" y="2023"/>
              <a:ext cx="86" cy="1705"/>
            </a:xfrm>
            <a:custGeom>
              <a:avLst/>
              <a:gdLst>
                <a:gd name="T0" fmla="*/ 3 w 172"/>
                <a:gd name="T1" fmla="*/ 107 h 3410"/>
                <a:gd name="T2" fmla="*/ 3 w 172"/>
                <a:gd name="T3" fmla="*/ 106 h 3410"/>
                <a:gd name="T4" fmla="*/ 1 w 172"/>
                <a:gd name="T5" fmla="*/ 102 h 3410"/>
                <a:gd name="T6" fmla="*/ 1 w 172"/>
                <a:gd name="T7" fmla="*/ 97 h 3410"/>
                <a:gd name="T8" fmla="*/ 1 w 172"/>
                <a:gd name="T9" fmla="*/ 91 h 3410"/>
                <a:gd name="T10" fmla="*/ 0 w 172"/>
                <a:gd name="T11" fmla="*/ 83 h 3410"/>
                <a:gd name="T12" fmla="*/ 1 w 172"/>
                <a:gd name="T13" fmla="*/ 74 h 3410"/>
                <a:gd name="T14" fmla="*/ 1 w 172"/>
                <a:gd name="T15" fmla="*/ 63 h 3410"/>
                <a:gd name="T16" fmla="*/ 1 w 172"/>
                <a:gd name="T17" fmla="*/ 53 h 3410"/>
                <a:gd name="T18" fmla="*/ 1 w 172"/>
                <a:gd name="T19" fmla="*/ 45 h 3410"/>
                <a:gd name="T20" fmla="*/ 1 w 172"/>
                <a:gd name="T21" fmla="*/ 35 h 3410"/>
                <a:gd name="T22" fmla="*/ 3 w 172"/>
                <a:gd name="T23" fmla="*/ 26 h 3410"/>
                <a:gd name="T24" fmla="*/ 3 w 172"/>
                <a:gd name="T25" fmla="*/ 18 h 3410"/>
                <a:gd name="T26" fmla="*/ 3 w 172"/>
                <a:gd name="T27" fmla="*/ 11 h 3410"/>
                <a:gd name="T28" fmla="*/ 5 w 172"/>
                <a:gd name="T29" fmla="*/ 6 h 3410"/>
                <a:gd name="T30" fmla="*/ 5 w 172"/>
                <a:gd name="T31" fmla="*/ 2 h 3410"/>
                <a:gd name="T32" fmla="*/ 5 w 172"/>
                <a:gd name="T33" fmla="*/ 0 h 34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2"/>
                <a:gd name="T52" fmla="*/ 0 h 3410"/>
                <a:gd name="T53" fmla="*/ 172 w 172"/>
                <a:gd name="T54" fmla="*/ 3410 h 34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2" h="3410">
                  <a:moveTo>
                    <a:pt x="112" y="3410"/>
                  </a:moveTo>
                  <a:lnTo>
                    <a:pt x="71" y="3370"/>
                  </a:lnTo>
                  <a:lnTo>
                    <a:pt x="40" y="3261"/>
                  </a:lnTo>
                  <a:lnTo>
                    <a:pt x="19" y="3095"/>
                  </a:lnTo>
                  <a:lnTo>
                    <a:pt x="6" y="2881"/>
                  </a:lnTo>
                  <a:lnTo>
                    <a:pt x="0" y="2628"/>
                  </a:lnTo>
                  <a:lnTo>
                    <a:pt x="2" y="2344"/>
                  </a:lnTo>
                  <a:lnTo>
                    <a:pt x="8" y="2040"/>
                  </a:lnTo>
                  <a:lnTo>
                    <a:pt x="20" y="1727"/>
                  </a:lnTo>
                  <a:lnTo>
                    <a:pt x="35" y="1415"/>
                  </a:lnTo>
                  <a:lnTo>
                    <a:pt x="53" y="1109"/>
                  </a:lnTo>
                  <a:lnTo>
                    <a:pt x="74" y="822"/>
                  </a:lnTo>
                  <a:lnTo>
                    <a:pt x="95" y="563"/>
                  </a:lnTo>
                  <a:lnTo>
                    <a:pt x="117" y="342"/>
                  </a:lnTo>
                  <a:lnTo>
                    <a:pt x="137" y="168"/>
                  </a:lnTo>
                  <a:lnTo>
                    <a:pt x="156" y="51"/>
                  </a:lnTo>
                  <a:lnTo>
                    <a:pt x="17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188" name="Freeform 50"/>
            <p:cNvSpPr>
              <a:spLocks/>
            </p:cNvSpPr>
            <p:nvPr/>
          </p:nvSpPr>
          <p:spPr bwMode="auto">
            <a:xfrm>
              <a:off x="2825" y="2021"/>
              <a:ext cx="852" cy="1210"/>
            </a:xfrm>
            <a:custGeom>
              <a:avLst/>
              <a:gdLst>
                <a:gd name="T0" fmla="*/ 51 w 1704"/>
                <a:gd name="T1" fmla="*/ 75 h 2422"/>
                <a:gd name="T2" fmla="*/ 52 w 1704"/>
                <a:gd name="T3" fmla="*/ 72 h 2422"/>
                <a:gd name="T4" fmla="*/ 52 w 1704"/>
                <a:gd name="T5" fmla="*/ 69 h 2422"/>
                <a:gd name="T6" fmla="*/ 53 w 1704"/>
                <a:gd name="T7" fmla="*/ 66 h 2422"/>
                <a:gd name="T8" fmla="*/ 53 w 1704"/>
                <a:gd name="T9" fmla="*/ 63 h 2422"/>
                <a:gd name="T10" fmla="*/ 53 w 1704"/>
                <a:gd name="T11" fmla="*/ 60 h 2422"/>
                <a:gd name="T12" fmla="*/ 53 w 1704"/>
                <a:gd name="T13" fmla="*/ 57 h 2422"/>
                <a:gd name="T14" fmla="*/ 53 w 1704"/>
                <a:gd name="T15" fmla="*/ 54 h 2422"/>
                <a:gd name="T16" fmla="*/ 53 w 1704"/>
                <a:gd name="T17" fmla="*/ 51 h 2422"/>
                <a:gd name="T18" fmla="*/ 53 w 1704"/>
                <a:gd name="T19" fmla="*/ 48 h 2422"/>
                <a:gd name="T20" fmla="*/ 53 w 1704"/>
                <a:gd name="T21" fmla="*/ 46 h 2422"/>
                <a:gd name="T22" fmla="*/ 52 w 1704"/>
                <a:gd name="T23" fmla="*/ 43 h 2422"/>
                <a:gd name="T24" fmla="*/ 51 w 1704"/>
                <a:gd name="T25" fmla="*/ 40 h 2422"/>
                <a:gd name="T26" fmla="*/ 50 w 1704"/>
                <a:gd name="T27" fmla="*/ 37 h 2422"/>
                <a:gd name="T28" fmla="*/ 49 w 1704"/>
                <a:gd name="T29" fmla="*/ 35 h 2422"/>
                <a:gd name="T30" fmla="*/ 48 w 1704"/>
                <a:gd name="T31" fmla="*/ 32 h 2422"/>
                <a:gd name="T32" fmla="*/ 46 w 1704"/>
                <a:gd name="T33" fmla="*/ 30 h 2422"/>
                <a:gd name="T34" fmla="*/ 44 w 1704"/>
                <a:gd name="T35" fmla="*/ 27 h 2422"/>
                <a:gd name="T36" fmla="*/ 43 w 1704"/>
                <a:gd name="T37" fmla="*/ 25 h 2422"/>
                <a:gd name="T38" fmla="*/ 41 w 1704"/>
                <a:gd name="T39" fmla="*/ 22 h 2422"/>
                <a:gd name="T40" fmla="*/ 39 w 1704"/>
                <a:gd name="T41" fmla="*/ 20 h 2422"/>
                <a:gd name="T42" fmla="*/ 36 w 1704"/>
                <a:gd name="T43" fmla="*/ 18 h 2422"/>
                <a:gd name="T44" fmla="*/ 34 w 1704"/>
                <a:gd name="T45" fmla="*/ 16 h 2422"/>
                <a:gd name="T46" fmla="*/ 30 w 1704"/>
                <a:gd name="T47" fmla="*/ 14 h 2422"/>
                <a:gd name="T48" fmla="*/ 28 w 1704"/>
                <a:gd name="T49" fmla="*/ 12 h 2422"/>
                <a:gd name="T50" fmla="*/ 26 w 1704"/>
                <a:gd name="T51" fmla="*/ 10 h 2422"/>
                <a:gd name="T52" fmla="*/ 23 w 1704"/>
                <a:gd name="T53" fmla="*/ 8 h 2422"/>
                <a:gd name="T54" fmla="*/ 19 w 1704"/>
                <a:gd name="T55" fmla="*/ 6 h 2422"/>
                <a:gd name="T56" fmla="*/ 15 w 1704"/>
                <a:gd name="T57" fmla="*/ 5 h 2422"/>
                <a:gd name="T58" fmla="*/ 12 w 1704"/>
                <a:gd name="T59" fmla="*/ 3 h 2422"/>
                <a:gd name="T60" fmla="*/ 9 w 1704"/>
                <a:gd name="T61" fmla="*/ 2 h 2422"/>
                <a:gd name="T62" fmla="*/ 5 w 1704"/>
                <a:gd name="T63" fmla="*/ 1 h 2422"/>
                <a:gd name="T64" fmla="*/ 0 w 1704"/>
                <a:gd name="T65" fmla="*/ 0 h 24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04"/>
                <a:gd name="T100" fmla="*/ 0 h 2422"/>
                <a:gd name="T101" fmla="*/ 1704 w 1704"/>
                <a:gd name="T102" fmla="*/ 2422 h 24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04" h="2422">
                  <a:moveTo>
                    <a:pt x="1615" y="2422"/>
                  </a:moveTo>
                  <a:lnTo>
                    <a:pt x="1642" y="2324"/>
                  </a:lnTo>
                  <a:lnTo>
                    <a:pt x="1664" y="2227"/>
                  </a:lnTo>
                  <a:lnTo>
                    <a:pt x="1681" y="2130"/>
                  </a:lnTo>
                  <a:lnTo>
                    <a:pt x="1693" y="2033"/>
                  </a:lnTo>
                  <a:lnTo>
                    <a:pt x="1700" y="1938"/>
                  </a:lnTo>
                  <a:lnTo>
                    <a:pt x="1704" y="1843"/>
                  </a:lnTo>
                  <a:lnTo>
                    <a:pt x="1702" y="1749"/>
                  </a:lnTo>
                  <a:lnTo>
                    <a:pt x="1695" y="1657"/>
                  </a:lnTo>
                  <a:lnTo>
                    <a:pt x="1682" y="1566"/>
                  </a:lnTo>
                  <a:lnTo>
                    <a:pt x="1666" y="1475"/>
                  </a:lnTo>
                  <a:lnTo>
                    <a:pt x="1644" y="1386"/>
                  </a:lnTo>
                  <a:lnTo>
                    <a:pt x="1617" y="1298"/>
                  </a:lnTo>
                  <a:lnTo>
                    <a:pt x="1585" y="1212"/>
                  </a:lnTo>
                  <a:lnTo>
                    <a:pt x="1548" y="1127"/>
                  </a:lnTo>
                  <a:lnTo>
                    <a:pt x="1507" y="1044"/>
                  </a:lnTo>
                  <a:lnTo>
                    <a:pt x="1460" y="963"/>
                  </a:lnTo>
                  <a:lnTo>
                    <a:pt x="1408" y="884"/>
                  </a:lnTo>
                  <a:lnTo>
                    <a:pt x="1350" y="807"/>
                  </a:lnTo>
                  <a:lnTo>
                    <a:pt x="1288" y="732"/>
                  </a:lnTo>
                  <a:lnTo>
                    <a:pt x="1221" y="659"/>
                  </a:lnTo>
                  <a:lnTo>
                    <a:pt x="1148" y="589"/>
                  </a:lnTo>
                  <a:lnTo>
                    <a:pt x="1070" y="521"/>
                  </a:lnTo>
                  <a:lnTo>
                    <a:pt x="987" y="455"/>
                  </a:lnTo>
                  <a:lnTo>
                    <a:pt x="898" y="393"/>
                  </a:lnTo>
                  <a:lnTo>
                    <a:pt x="805" y="333"/>
                  </a:lnTo>
                  <a:lnTo>
                    <a:pt x="706" y="276"/>
                  </a:lnTo>
                  <a:lnTo>
                    <a:pt x="601" y="221"/>
                  </a:lnTo>
                  <a:lnTo>
                    <a:pt x="492" y="171"/>
                  </a:lnTo>
                  <a:lnTo>
                    <a:pt x="376" y="123"/>
                  </a:lnTo>
                  <a:lnTo>
                    <a:pt x="257" y="79"/>
                  </a:lnTo>
                  <a:lnTo>
                    <a:pt x="130" y="38"/>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189" name="Freeform 51"/>
            <p:cNvSpPr>
              <a:spLocks/>
            </p:cNvSpPr>
            <p:nvPr/>
          </p:nvSpPr>
          <p:spPr bwMode="auto">
            <a:xfrm>
              <a:off x="2825" y="2021"/>
              <a:ext cx="852" cy="1210"/>
            </a:xfrm>
            <a:custGeom>
              <a:avLst/>
              <a:gdLst>
                <a:gd name="T0" fmla="*/ 51 w 1704"/>
                <a:gd name="T1" fmla="*/ 75 h 2422"/>
                <a:gd name="T2" fmla="*/ 52 w 1704"/>
                <a:gd name="T3" fmla="*/ 72 h 2422"/>
                <a:gd name="T4" fmla="*/ 52 w 1704"/>
                <a:gd name="T5" fmla="*/ 69 h 2422"/>
                <a:gd name="T6" fmla="*/ 53 w 1704"/>
                <a:gd name="T7" fmla="*/ 66 h 2422"/>
                <a:gd name="T8" fmla="*/ 53 w 1704"/>
                <a:gd name="T9" fmla="*/ 63 h 2422"/>
                <a:gd name="T10" fmla="*/ 53 w 1704"/>
                <a:gd name="T11" fmla="*/ 60 h 2422"/>
                <a:gd name="T12" fmla="*/ 53 w 1704"/>
                <a:gd name="T13" fmla="*/ 57 h 2422"/>
                <a:gd name="T14" fmla="*/ 53 w 1704"/>
                <a:gd name="T15" fmla="*/ 54 h 2422"/>
                <a:gd name="T16" fmla="*/ 53 w 1704"/>
                <a:gd name="T17" fmla="*/ 51 h 2422"/>
                <a:gd name="T18" fmla="*/ 53 w 1704"/>
                <a:gd name="T19" fmla="*/ 48 h 2422"/>
                <a:gd name="T20" fmla="*/ 53 w 1704"/>
                <a:gd name="T21" fmla="*/ 46 h 2422"/>
                <a:gd name="T22" fmla="*/ 52 w 1704"/>
                <a:gd name="T23" fmla="*/ 43 h 2422"/>
                <a:gd name="T24" fmla="*/ 51 w 1704"/>
                <a:gd name="T25" fmla="*/ 40 h 2422"/>
                <a:gd name="T26" fmla="*/ 50 w 1704"/>
                <a:gd name="T27" fmla="*/ 37 h 2422"/>
                <a:gd name="T28" fmla="*/ 49 w 1704"/>
                <a:gd name="T29" fmla="*/ 35 h 2422"/>
                <a:gd name="T30" fmla="*/ 48 w 1704"/>
                <a:gd name="T31" fmla="*/ 32 h 2422"/>
                <a:gd name="T32" fmla="*/ 46 w 1704"/>
                <a:gd name="T33" fmla="*/ 30 h 2422"/>
                <a:gd name="T34" fmla="*/ 44 w 1704"/>
                <a:gd name="T35" fmla="*/ 27 h 2422"/>
                <a:gd name="T36" fmla="*/ 43 w 1704"/>
                <a:gd name="T37" fmla="*/ 25 h 2422"/>
                <a:gd name="T38" fmla="*/ 41 w 1704"/>
                <a:gd name="T39" fmla="*/ 22 h 2422"/>
                <a:gd name="T40" fmla="*/ 39 w 1704"/>
                <a:gd name="T41" fmla="*/ 20 h 2422"/>
                <a:gd name="T42" fmla="*/ 36 w 1704"/>
                <a:gd name="T43" fmla="*/ 18 h 2422"/>
                <a:gd name="T44" fmla="*/ 34 w 1704"/>
                <a:gd name="T45" fmla="*/ 16 h 2422"/>
                <a:gd name="T46" fmla="*/ 30 w 1704"/>
                <a:gd name="T47" fmla="*/ 14 h 2422"/>
                <a:gd name="T48" fmla="*/ 28 w 1704"/>
                <a:gd name="T49" fmla="*/ 12 h 2422"/>
                <a:gd name="T50" fmla="*/ 26 w 1704"/>
                <a:gd name="T51" fmla="*/ 10 h 2422"/>
                <a:gd name="T52" fmla="*/ 23 w 1704"/>
                <a:gd name="T53" fmla="*/ 8 h 2422"/>
                <a:gd name="T54" fmla="*/ 19 w 1704"/>
                <a:gd name="T55" fmla="*/ 6 h 2422"/>
                <a:gd name="T56" fmla="*/ 15 w 1704"/>
                <a:gd name="T57" fmla="*/ 5 h 2422"/>
                <a:gd name="T58" fmla="*/ 12 w 1704"/>
                <a:gd name="T59" fmla="*/ 3 h 2422"/>
                <a:gd name="T60" fmla="*/ 9 w 1704"/>
                <a:gd name="T61" fmla="*/ 2 h 2422"/>
                <a:gd name="T62" fmla="*/ 5 w 1704"/>
                <a:gd name="T63" fmla="*/ 1 h 2422"/>
                <a:gd name="T64" fmla="*/ 0 w 1704"/>
                <a:gd name="T65" fmla="*/ 0 h 24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04"/>
                <a:gd name="T100" fmla="*/ 0 h 2422"/>
                <a:gd name="T101" fmla="*/ 1704 w 1704"/>
                <a:gd name="T102" fmla="*/ 2422 h 24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04" h="2422">
                  <a:moveTo>
                    <a:pt x="1615" y="2422"/>
                  </a:moveTo>
                  <a:lnTo>
                    <a:pt x="1642" y="2324"/>
                  </a:lnTo>
                  <a:lnTo>
                    <a:pt x="1664" y="2227"/>
                  </a:lnTo>
                  <a:lnTo>
                    <a:pt x="1681" y="2130"/>
                  </a:lnTo>
                  <a:lnTo>
                    <a:pt x="1693" y="2033"/>
                  </a:lnTo>
                  <a:lnTo>
                    <a:pt x="1700" y="1938"/>
                  </a:lnTo>
                  <a:lnTo>
                    <a:pt x="1704" y="1843"/>
                  </a:lnTo>
                  <a:lnTo>
                    <a:pt x="1702" y="1749"/>
                  </a:lnTo>
                  <a:lnTo>
                    <a:pt x="1695" y="1657"/>
                  </a:lnTo>
                  <a:lnTo>
                    <a:pt x="1682" y="1566"/>
                  </a:lnTo>
                  <a:lnTo>
                    <a:pt x="1666" y="1475"/>
                  </a:lnTo>
                  <a:lnTo>
                    <a:pt x="1644" y="1386"/>
                  </a:lnTo>
                  <a:lnTo>
                    <a:pt x="1617" y="1298"/>
                  </a:lnTo>
                  <a:lnTo>
                    <a:pt x="1585" y="1212"/>
                  </a:lnTo>
                  <a:lnTo>
                    <a:pt x="1548" y="1127"/>
                  </a:lnTo>
                  <a:lnTo>
                    <a:pt x="1507" y="1044"/>
                  </a:lnTo>
                  <a:lnTo>
                    <a:pt x="1460" y="963"/>
                  </a:lnTo>
                  <a:lnTo>
                    <a:pt x="1408" y="884"/>
                  </a:lnTo>
                  <a:lnTo>
                    <a:pt x="1350" y="807"/>
                  </a:lnTo>
                  <a:lnTo>
                    <a:pt x="1288" y="732"/>
                  </a:lnTo>
                  <a:lnTo>
                    <a:pt x="1221" y="659"/>
                  </a:lnTo>
                  <a:lnTo>
                    <a:pt x="1148" y="589"/>
                  </a:lnTo>
                  <a:lnTo>
                    <a:pt x="1070" y="521"/>
                  </a:lnTo>
                  <a:lnTo>
                    <a:pt x="987" y="455"/>
                  </a:lnTo>
                  <a:lnTo>
                    <a:pt x="898" y="393"/>
                  </a:lnTo>
                  <a:lnTo>
                    <a:pt x="805" y="333"/>
                  </a:lnTo>
                  <a:lnTo>
                    <a:pt x="706" y="276"/>
                  </a:lnTo>
                  <a:lnTo>
                    <a:pt x="601" y="221"/>
                  </a:lnTo>
                  <a:lnTo>
                    <a:pt x="492" y="171"/>
                  </a:lnTo>
                  <a:lnTo>
                    <a:pt x="376" y="123"/>
                  </a:lnTo>
                  <a:lnTo>
                    <a:pt x="257" y="79"/>
                  </a:lnTo>
                  <a:lnTo>
                    <a:pt x="130" y="38"/>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190" name="Freeform 52"/>
            <p:cNvSpPr>
              <a:spLocks/>
            </p:cNvSpPr>
            <p:nvPr/>
          </p:nvSpPr>
          <p:spPr bwMode="auto">
            <a:xfrm>
              <a:off x="2825" y="2021"/>
              <a:ext cx="766" cy="1528"/>
            </a:xfrm>
            <a:custGeom>
              <a:avLst/>
              <a:gdLst>
                <a:gd name="T0" fmla="*/ 34 w 1531"/>
                <a:gd name="T1" fmla="*/ 96 h 3056"/>
                <a:gd name="T2" fmla="*/ 37 w 1531"/>
                <a:gd name="T3" fmla="*/ 93 h 3056"/>
                <a:gd name="T4" fmla="*/ 40 w 1531"/>
                <a:gd name="T5" fmla="*/ 90 h 3056"/>
                <a:gd name="T6" fmla="*/ 42 w 1531"/>
                <a:gd name="T7" fmla="*/ 86 h 3056"/>
                <a:gd name="T8" fmla="*/ 44 w 1531"/>
                <a:gd name="T9" fmla="*/ 83 h 3056"/>
                <a:gd name="T10" fmla="*/ 46 w 1531"/>
                <a:gd name="T11" fmla="*/ 79 h 3056"/>
                <a:gd name="T12" fmla="*/ 47 w 1531"/>
                <a:gd name="T13" fmla="*/ 76 h 3056"/>
                <a:gd name="T14" fmla="*/ 48 w 1531"/>
                <a:gd name="T15" fmla="*/ 72 h 3056"/>
                <a:gd name="T16" fmla="*/ 48 w 1531"/>
                <a:gd name="T17" fmla="*/ 69 h 3056"/>
                <a:gd name="T18" fmla="*/ 48 w 1531"/>
                <a:gd name="T19" fmla="*/ 65 h 3056"/>
                <a:gd name="T20" fmla="*/ 48 w 1531"/>
                <a:gd name="T21" fmla="*/ 61 h 3056"/>
                <a:gd name="T22" fmla="*/ 48 w 1531"/>
                <a:gd name="T23" fmla="*/ 57 h 3056"/>
                <a:gd name="T24" fmla="*/ 47 w 1531"/>
                <a:gd name="T25" fmla="*/ 53 h 3056"/>
                <a:gd name="T26" fmla="*/ 47 w 1531"/>
                <a:gd name="T27" fmla="*/ 50 h 3056"/>
                <a:gd name="T28" fmla="*/ 46 w 1531"/>
                <a:gd name="T29" fmla="*/ 47 h 3056"/>
                <a:gd name="T30" fmla="*/ 44 w 1531"/>
                <a:gd name="T31" fmla="*/ 44 h 3056"/>
                <a:gd name="T32" fmla="*/ 43 w 1531"/>
                <a:gd name="T33" fmla="*/ 40 h 3056"/>
                <a:gd name="T34" fmla="*/ 41 w 1531"/>
                <a:gd name="T35" fmla="*/ 37 h 3056"/>
                <a:gd name="T36" fmla="*/ 39 w 1531"/>
                <a:gd name="T37" fmla="*/ 34 h 3056"/>
                <a:gd name="T38" fmla="*/ 37 w 1531"/>
                <a:gd name="T39" fmla="*/ 29 h 3056"/>
                <a:gd name="T40" fmla="*/ 35 w 1531"/>
                <a:gd name="T41" fmla="*/ 26 h 3056"/>
                <a:gd name="T42" fmla="*/ 33 w 1531"/>
                <a:gd name="T43" fmla="*/ 24 h 3056"/>
                <a:gd name="T44" fmla="*/ 30 w 1531"/>
                <a:gd name="T45" fmla="*/ 21 h 3056"/>
                <a:gd name="T46" fmla="*/ 27 w 1531"/>
                <a:gd name="T47" fmla="*/ 18 h 3056"/>
                <a:gd name="T48" fmla="*/ 25 w 1531"/>
                <a:gd name="T49" fmla="*/ 15 h 3056"/>
                <a:gd name="T50" fmla="*/ 22 w 1531"/>
                <a:gd name="T51" fmla="*/ 12 h 3056"/>
                <a:gd name="T52" fmla="*/ 19 w 1531"/>
                <a:gd name="T53" fmla="*/ 11 h 3056"/>
                <a:gd name="T54" fmla="*/ 16 w 1531"/>
                <a:gd name="T55" fmla="*/ 9 h 3056"/>
                <a:gd name="T56" fmla="*/ 13 w 1531"/>
                <a:gd name="T57" fmla="*/ 6 h 3056"/>
                <a:gd name="T58" fmla="*/ 10 w 1531"/>
                <a:gd name="T59" fmla="*/ 5 h 3056"/>
                <a:gd name="T60" fmla="*/ 7 w 1531"/>
                <a:gd name="T61" fmla="*/ 3 h 3056"/>
                <a:gd name="T62" fmla="*/ 4 w 1531"/>
                <a:gd name="T63" fmla="*/ 1 h 3056"/>
                <a:gd name="T64" fmla="*/ 0 w 1531"/>
                <a:gd name="T65" fmla="*/ 0 h 30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31"/>
                <a:gd name="T100" fmla="*/ 0 h 3056"/>
                <a:gd name="T101" fmla="*/ 1531 w 1531"/>
                <a:gd name="T102" fmla="*/ 3056 h 30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31" h="3056">
                  <a:moveTo>
                    <a:pt x="1083" y="3056"/>
                  </a:moveTo>
                  <a:lnTo>
                    <a:pt x="1178" y="2956"/>
                  </a:lnTo>
                  <a:lnTo>
                    <a:pt x="1261" y="2853"/>
                  </a:lnTo>
                  <a:lnTo>
                    <a:pt x="1333" y="2747"/>
                  </a:lnTo>
                  <a:lnTo>
                    <a:pt x="1393" y="2638"/>
                  </a:lnTo>
                  <a:lnTo>
                    <a:pt x="1441" y="2528"/>
                  </a:lnTo>
                  <a:lnTo>
                    <a:pt x="1478" y="2415"/>
                  </a:lnTo>
                  <a:lnTo>
                    <a:pt x="1506" y="2302"/>
                  </a:lnTo>
                  <a:lnTo>
                    <a:pt x="1523" y="2188"/>
                  </a:lnTo>
                  <a:lnTo>
                    <a:pt x="1531" y="2073"/>
                  </a:lnTo>
                  <a:lnTo>
                    <a:pt x="1530" y="1956"/>
                  </a:lnTo>
                  <a:lnTo>
                    <a:pt x="1519" y="1841"/>
                  </a:lnTo>
                  <a:lnTo>
                    <a:pt x="1501" y="1726"/>
                  </a:lnTo>
                  <a:lnTo>
                    <a:pt x="1475" y="1612"/>
                  </a:lnTo>
                  <a:lnTo>
                    <a:pt x="1441" y="1499"/>
                  </a:lnTo>
                  <a:lnTo>
                    <a:pt x="1400" y="1387"/>
                  </a:lnTo>
                  <a:lnTo>
                    <a:pt x="1352" y="1277"/>
                  </a:lnTo>
                  <a:lnTo>
                    <a:pt x="1298" y="1168"/>
                  </a:lnTo>
                  <a:lnTo>
                    <a:pt x="1238" y="1061"/>
                  </a:lnTo>
                  <a:lnTo>
                    <a:pt x="1173" y="959"/>
                  </a:lnTo>
                  <a:lnTo>
                    <a:pt x="1101" y="857"/>
                  </a:lnTo>
                  <a:lnTo>
                    <a:pt x="1026" y="760"/>
                  </a:lnTo>
                  <a:lnTo>
                    <a:pt x="946" y="666"/>
                  </a:lnTo>
                  <a:lnTo>
                    <a:pt x="863" y="576"/>
                  </a:lnTo>
                  <a:lnTo>
                    <a:pt x="775" y="491"/>
                  </a:lnTo>
                  <a:lnTo>
                    <a:pt x="685" y="410"/>
                  </a:lnTo>
                  <a:lnTo>
                    <a:pt x="592" y="334"/>
                  </a:lnTo>
                  <a:lnTo>
                    <a:pt x="496" y="263"/>
                  </a:lnTo>
                  <a:lnTo>
                    <a:pt x="399" y="198"/>
                  </a:lnTo>
                  <a:lnTo>
                    <a:pt x="300" y="138"/>
                  </a:lnTo>
                  <a:lnTo>
                    <a:pt x="200" y="85"/>
                  </a:lnTo>
                  <a:lnTo>
                    <a:pt x="101" y="3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191" name="Freeform 53"/>
            <p:cNvSpPr>
              <a:spLocks/>
            </p:cNvSpPr>
            <p:nvPr/>
          </p:nvSpPr>
          <p:spPr bwMode="auto">
            <a:xfrm>
              <a:off x="2825" y="2021"/>
              <a:ext cx="766" cy="1528"/>
            </a:xfrm>
            <a:custGeom>
              <a:avLst/>
              <a:gdLst>
                <a:gd name="T0" fmla="*/ 34 w 1531"/>
                <a:gd name="T1" fmla="*/ 96 h 3056"/>
                <a:gd name="T2" fmla="*/ 37 w 1531"/>
                <a:gd name="T3" fmla="*/ 93 h 3056"/>
                <a:gd name="T4" fmla="*/ 40 w 1531"/>
                <a:gd name="T5" fmla="*/ 90 h 3056"/>
                <a:gd name="T6" fmla="*/ 42 w 1531"/>
                <a:gd name="T7" fmla="*/ 86 h 3056"/>
                <a:gd name="T8" fmla="*/ 44 w 1531"/>
                <a:gd name="T9" fmla="*/ 83 h 3056"/>
                <a:gd name="T10" fmla="*/ 46 w 1531"/>
                <a:gd name="T11" fmla="*/ 79 h 3056"/>
                <a:gd name="T12" fmla="*/ 47 w 1531"/>
                <a:gd name="T13" fmla="*/ 76 h 3056"/>
                <a:gd name="T14" fmla="*/ 48 w 1531"/>
                <a:gd name="T15" fmla="*/ 72 h 3056"/>
                <a:gd name="T16" fmla="*/ 48 w 1531"/>
                <a:gd name="T17" fmla="*/ 69 h 3056"/>
                <a:gd name="T18" fmla="*/ 48 w 1531"/>
                <a:gd name="T19" fmla="*/ 65 h 3056"/>
                <a:gd name="T20" fmla="*/ 48 w 1531"/>
                <a:gd name="T21" fmla="*/ 61 h 3056"/>
                <a:gd name="T22" fmla="*/ 48 w 1531"/>
                <a:gd name="T23" fmla="*/ 57 h 3056"/>
                <a:gd name="T24" fmla="*/ 47 w 1531"/>
                <a:gd name="T25" fmla="*/ 53 h 3056"/>
                <a:gd name="T26" fmla="*/ 47 w 1531"/>
                <a:gd name="T27" fmla="*/ 50 h 3056"/>
                <a:gd name="T28" fmla="*/ 46 w 1531"/>
                <a:gd name="T29" fmla="*/ 47 h 3056"/>
                <a:gd name="T30" fmla="*/ 44 w 1531"/>
                <a:gd name="T31" fmla="*/ 44 h 3056"/>
                <a:gd name="T32" fmla="*/ 43 w 1531"/>
                <a:gd name="T33" fmla="*/ 40 h 3056"/>
                <a:gd name="T34" fmla="*/ 41 w 1531"/>
                <a:gd name="T35" fmla="*/ 37 h 3056"/>
                <a:gd name="T36" fmla="*/ 39 w 1531"/>
                <a:gd name="T37" fmla="*/ 34 h 3056"/>
                <a:gd name="T38" fmla="*/ 37 w 1531"/>
                <a:gd name="T39" fmla="*/ 29 h 3056"/>
                <a:gd name="T40" fmla="*/ 35 w 1531"/>
                <a:gd name="T41" fmla="*/ 26 h 3056"/>
                <a:gd name="T42" fmla="*/ 33 w 1531"/>
                <a:gd name="T43" fmla="*/ 24 h 3056"/>
                <a:gd name="T44" fmla="*/ 30 w 1531"/>
                <a:gd name="T45" fmla="*/ 21 h 3056"/>
                <a:gd name="T46" fmla="*/ 27 w 1531"/>
                <a:gd name="T47" fmla="*/ 18 h 3056"/>
                <a:gd name="T48" fmla="*/ 25 w 1531"/>
                <a:gd name="T49" fmla="*/ 15 h 3056"/>
                <a:gd name="T50" fmla="*/ 22 w 1531"/>
                <a:gd name="T51" fmla="*/ 12 h 3056"/>
                <a:gd name="T52" fmla="*/ 19 w 1531"/>
                <a:gd name="T53" fmla="*/ 11 h 3056"/>
                <a:gd name="T54" fmla="*/ 16 w 1531"/>
                <a:gd name="T55" fmla="*/ 9 h 3056"/>
                <a:gd name="T56" fmla="*/ 13 w 1531"/>
                <a:gd name="T57" fmla="*/ 6 h 3056"/>
                <a:gd name="T58" fmla="*/ 10 w 1531"/>
                <a:gd name="T59" fmla="*/ 5 h 3056"/>
                <a:gd name="T60" fmla="*/ 7 w 1531"/>
                <a:gd name="T61" fmla="*/ 3 h 3056"/>
                <a:gd name="T62" fmla="*/ 4 w 1531"/>
                <a:gd name="T63" fmla="*/ 1 h 3056"/>
                <a:gd name="T64" fmla="*/ 0 w 1531"/>
                <a:gd name="T65" fmla="*/ 0 h 30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31"/>
                <a:gd name="T100" fmla="*/ 0 h 3056"/>
                <a:gd name="T101" fmla="*/ 1531 w 1531"/>
                <a:gd name="T102" fmla="*/ 3056 h 30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31" h="3056">
                  <a:moveTo>
                    <a:pt x="1083" y="3056"/>
                  </a:moveTo>
                  <a:lnTo>
                    <a:pt x="1178" y="2956"/>
                  </a:lnTo>
                  <a:lnTo>
                    <a:pt x="1261" y="2853"/>
                  </a:lnTo>
                  <a:lnTo>
                    <a:pt x="1333" y="2747"/>
                  </a:lnTo>
                  <a:lnTo>
                    <a:pt x="1393" y="2638"/>
                  </a:lnTo>
                  <a:lnTo>
                    <a:pt x="1441" y="2528"/>
                  </a:lnTo>
                  <a:lnTo>
                    <a:pt x="1478" y="2415"/>
                  </a:lnTo>
                  <a:lnTo>
                    <a:pt x="1506" y="2302"/>
                  </a:lnTo>
                  <a:lnTo>
                    <a:pt x="1523" y="2188"/>
                  </a:lnTo>
                  <a:lnTo>
                    <a:pt x="1531" y="2073"/>
                  </a:lnTo>
                  <a:lnTo>
                    <a:pt x="1530" y="1956"/>
                  </a:lnTo>
                  <a:lnTo>
                    <a:pt x="1519" y="1841"/>
                  </a:lnTo>
                  <a:lnTo>
                    <a:pt x="1501" y="1726"/>
                  </a:lnTo>
                  <a:lnTo>
                    <a:pt x="1475" y="1612"/>
                  </a:lnTo>
                  <a:lnTo>
                    <a:pt x="1441" y="1499"/>
                  </a:lnTo>
                  <a:lnTo>
                    <a:pt x="1400" y="1387"/>
                  </a:lnTo>
                  <a:lnTo>
                    <a:pt x="1352" y="1277"/>
                  </a:lnTo>
                  <a:lnTo>
                    <a:pt x="1298" y="1168"/>
                  </a:lnTo>
                  <a:lnTo>
                    <a:pt x="1238" y="1061"/>
                  </a:lnTo>
                  <a:lnTo>
                    <a:pt x="1173" y="959"/>
                  </a:lnTo>
                  <a:lnTo>
                    <a:pt x="1101" y="857"/>
                  </a:lnTo>
                  <a:lnTo>
                    <a:pt x="1026" y="760"/>
                  </a:lnTo>
                  <a:lnTo>
                    <a:pt x="946" y="666"/>
                  </a:lnTo>
                  <a:lnTo>
                    <a:pt x="863" y="576"/>
                  </a:lnTo>
                  <a:lnTo>
                    <a:pt x="775" y="491"/>
                  </a:lnTo>
                  <a:lnTo>
                    <a:pt x="685" y="410"/>
                  </a:lnTo>
                  <a:lnTo>
                    <a:pt x="592" y="334"/>
                  </a:lnTo>
                  <a:lnTo>
                    <a:pt x="496" y="263"/>
                  </a:lnTo>
                  <a:lnTo>
                    <a:pt x="399" y="198"/>
                  </a:lnTo>
                  <a:lnTo>
                    <a:pt x="300" y="138"/>
                  </a:lnTo>
                  <a:lnTo>
                    <a:pt x="200" y="85"/>
                  </a:lnTo>
                  <a:lnTo>
                    <a:pt x="101" y="3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192" name="Freeform 54"/>
            <p:cNvSpPr>
              <a:spLocks/>
            </p:cNvSpPr>
            <p:nvPr/>
          </p:nvSpPr>
          <p:spPr bwMode="auto">
            <a:xfrm>
              <a:off x="2825" y="2021"/>
              <a:ext cx="598" cy="1645"/>
            </a:xfrm>
            <a:custGeom>
              <a:avLst/>
              <a:gdLst>
                <a:gd name="T0" fmla="*/ 21 w 1195"/>
                <a:gd name="T1" fmla="*/ 103 h 3290"/>
                <a:gd name="T2" fmla="*/ 24 w 1195"/>
                <a:gd name="T3" fmla="*/ 101 h 3290"/>
                <a:gd name="T4" fmla="*/ 26 w 1195"/>
                <a:gd name="T5" fmla="*/ 99 h 3290"/>
                <a:gd name="T6" fmla="*/ 28 w 1195"/>
                <a:gd name="T7" fmla="*/ 97 h 3290"/>
                <a:gd name="T8" fmla="*/ 30 w 1195"/>
                <a:gd name="T9" fmla="*/ 95 h 3290"/>
                <a:gd name="T10" fmla="*/ 32 w 1195"/>
                <a:gd name="T11" fmla="*/ 92 h 3290"/>
                <a:gd name="T12" fmla="*/ 33 w 1195"/>
                <a:gd name="T13" fmla="*/ 89 h 3290"/>
                <a:gd name="T14" fmla="*/ 35 w 1195"/>
                <a:gd name="T15" fmla="*/ 86 h 3290"/>
                <a:gd name="T16" fmla="*/ 36 w 1195"/>
                <a:gd name="T17" fmla="*/ 83 h 3290"/>
                <a:gd name="T18" fmla="*/ 37 w 1195"/>
                <a:gd name="T19" fmla="*/ 80 h 3290"/>
                <a:gd name="T20" fmla="*/ 37 w 1195"/>
                <a:gd name="T21" fmla="*/ 77 h 3290"/>
                <a:gd name="T22" fmla="*/ 38 w 1195"/>
                <a:gd name="T23" fmla="*/ 73 h 3290"/>
                <a:gd name="T24" fmla="*/ 38 w 1195"/>
                <a:gd name="T25" fmla="*/ 70 h 3290"/>
                <a:gd name="T26" fmla="*/ 38 w 1195"/>
                <a:gd name="T27" fmla="*/ 66 h 3290"/>
                <a:gd name="T28" fmla="*/ 38 w 1195"/>
                <a:gd name="T29" fmla="*/ 62 h 3290"/>
                <a:gd name="T30" fmla="*/ 37 w 1195"/>
                <a:gd name="T31" fmla="*/ 58 h 3290"/>
                <a:gd name="T32" fmla="*/ 37 w 1195"/>
                <a:gd name="T33" fmla="*/ 54 h 3290"/>
                <a:gd name="T34" fmla="*/ 36 w 1195"/>
                <a:gd name="T35" fmla="*/ 51 h 3290"/>
                <a:gd name="T36" fmla="*/ 35 w 1195"/>
                <a:gd name="T37" fmla="*/ 48 h 3290"/>
                <a:gd name="T38" fmla="*/ 34 w 1195"/>
                <a:gd name="T39" fmla="*/ 44 h 3290"/>
                <a:gd name="T40" fmla="*/ 32 w 1195"/>
                <a:gd name="T41" fmla="*/ 40 h 3290"/>
                <a:gd name="T42" fmla="*/ 31 w 1195"/>
                <a:gd name="T43" fmla="*/ 37 h 3290"/>
                <a:gd name="T44" fmla="*/ 29 w 1195"/>
                <a:gd name="T45" fmla="*/ 33 h 3290"/>
                <a:gd name="T46" fmla="*/ 27 w 1195"/>
                <a:gd name="T47" fmla="*/ 28 h 3290"/>
                <a:gd name="T48" fmla="*/ 25 w 1195"/>
                <a:gd name="T49" fmla="*/ 26 h 3290"/>
                <a:gd name="T50" fmla="*/ 22 w 1195"/>
                <a:gd name="T51" fmla="*/ 22 h 3290"/>
                <a:gd name="T52" fmla="*/ 20 w 1195"/>
                <a:gd name="T53" fmla="*/ 19 h 3290"/>
                <a:gd name="T54" fmla="*/ 17 w 1195"/>
                <a:gd name="T55" fmla="*/ 14 h 3290"/>
                <a:gd name="T56" fmla="*/ 14 w 1195"/>
                <a:gd name="T57" fmla="*/ 12 h 3290"/>
                <a:gd name="T58" fmla="*/ 11 w 1195"/>
                <a:gd name="T59" fmla="*/ 9 h 3290"/>
                <a:gd name="T60" fmla="*/ 8 w 1195"/>
                <a:gd name="T61" fmla="*/ 6 h 3290"/>
                <a:gd name="T62" fmla="*/ 4 w 1195"/>
                <a:gd name="T63" fmla="*/ 3 h 3290"/>
                <a:gd name="T64" fmla="*/ 0 w 1195"/>
                <a:gd name="T65" fmla="*/ 0 h 32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5"/>
                <a:gd name="T100" fmla="*/ 0 h 3290"/>
                <a:gd name="T101" fmla="*/ 1195 w 1195"/>
                <a:gd name="T102" fmla="*/ 3290 h 32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5" h="3290">
                  <a:moveTo>
                    <a:pt x="669" y="3290"/>
                  </a:moveTo>
                  <a:lnTo>
                    <a:pt x="750" y="3230"/>
                  </a:lnTo>
                  <a:lnTo>
                    <a:pt x="825" y="3164"/>
                  </a:lnTo>
                  <a:lnTo>
                    <a:pt x="891" y="3090"/>
                  </a:lnTo>
                  <a:lnTo>
                    <a:pt x="953" y="3011"/>
                  </a:lnTo>
                  <a:lnTo>
                    <a:pt x="1006" y="2927"/>
                  </a:lnTo>
                  <a:lnTo>
                    <a:pt x="1053" y="2838"/>
                  </a:lnTo>
                  <a:lnTo>
                    <a:pt x="1093" y="2744"/>
                  </a:lnTo>
                  <a:lnTo>
                    <a:pt x="1127" y="2646"/>
                  </a:lnTo>
                  <a:lnTo>
                    <a:pt x="1153" y="2544"/>
                  </a:lnTo>
                  <a:lnTo>
                    <a:pt x="1174" y="2438"/>
                  </a:lnTo>
                  <a:lnTo>
                    <a:pt x="1188" y="2330"/>
                  </a:lnTo>
                  <a:lnTo>
                    <a:pt x="1195" y="2218"/>
                  </a:lnTo>
                  <a:lnTo>
                    <a:pt x="1195" y="2104"/>
                  </a:lnTo>
                  <a:lnTo>
                    <a:pt x="1189" y="1989"/>
                  </a:lnTo>
                  <a:lnTo>
                    <a:pt x="1176" y="1871"/>
                  </a:lnTo>
                  <a:lnTo>
                    <a:pt x="1158" y="1752"/>
                  </a:lnTo>
                  <a:lnTo>
                    <a:pt x="1132" y="1633"/>
                  </a:lnTo>
                  <a:lnTo>
                    <a:pt x="1100" y="1514"/>
                  </a:lnTo>
                  <a:lnTo>
                    <a:pt x="1062" y="1394"/>
                  </a:lnTo>
                  <a:lnTo>
                    <a:pt x="1017" y="1274"/>
                  </a:lnTo>
                  <a:lnTo>
                    <a:pt x="966" y="1156"/>
                  </a:lnTo>
                  <a:lnTo>
                    <a:pt x="910" y="1037"/>
                  </a:lnTo>
                  <a:lnTo>
                    <a:pt x="847" y="921"/>
                  </a:lnTo>
                  <a:lnTo>
                    <a:pt x="776" y="805"/>
                  </a:lnTo>
                  <a:lnTo>
                    <a:pt x="700" y="694"/>
                  </a:lnTo>
                  <a:lnTo>
                    <a:pt x="618" y="583"/>
                  </a:lnTo>
                  <a:lnTo>
                    <a:pt x="531" y="477"/>
                  </a:lnTo>
                  <a:lnTo>
                    <a:pt x="436" y="373"/>
                  </a:lnTo>
                  <a:lnTo>
                    <a:pt x="336" y="273"/>
                  </a:lnTo>
                  <a:lnTo>
                    <a:pt x="229" y="178"/>
                  </a:lnTo>
                  <a:lnTo>
                    <a:pt x="117" y="87"/>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193" name="Freeform 55"/>
            <p:cNvSpPr>
              <a:spLocks/>
            </p:cNvSpPr>
            <p:nvPr/>
          </p:nvSpPr>
          <p:spPr bwMode="auto">
            <a:xfrm>
              <a:off x="2825" y="2021"/>
              <a:ext cx="598" cy="1645"/>
            </a:xfrm>
            <a:custGeom>
              <a:avLst/>
              <a:gdLst>
                <a:gd name="T0" fmla="*/ 21 w 1195"/>
                <a:gd name="T1" fmla="*/ 103 h 3290"/>
                <a:gd name="T2" fmla="*/ 24 w 1195"/>
                <a:gd name="T3" fmla="*/ 101 h 3290"/>
                <a:gd name="T4" fmla="*/ 26 w 1195"/>
                <a:gd name="T5" fmla="*/ 99 h 3290"/>
                <a:gd name="T6" fmla="*/ 28 w 1195"/>
                <a:gd name="T7" fmla="*/ 97 h 3290"/>
                <a:gd name="T8" fmla="*/ 30 w 1195"/>
                <a:gd name="T9" fmla="*/ 95 h 3290"/>
                <a:gd name="T10" fmla="*/ 32 w 1195"/>
                <a:gd name="T11" fmla="*/ 92 h 3290"/>
                <a:gd name="T12" fmla="*/ 33 w 1195"/>
                <a:gd name="T13" fmla="*/ 89 h 3290"/>
                <a:gd name="T14" fmla="*/ 35 w 1195"/>
                <a:gd name="T15" fmla="*/ 86 h 3290"/>
                <a:gd name="T16" fmla="*/ 36 w 1195"/>
                <a:gd name="T17" fmla="*/ 83 h 3290"/>
                <a:gd name="T18" fmla="*/ 37 w 1195"/>
                <a:gd name="T19" fmla="*/ 80 h 3290"/>
                <a:gd name="T20" fmla="*/ 37 w 1195"/>
                <a:gd name="T21" fmla="*/ 77 h 3290"/>
                <a:gd name="T22" fmla="*/ 38 w 1195"/>
                <a:gd name="T23" fmla="*/ 73 h 3290"/>
                <a:gd name="T24" fmla="*/ 38 w 1195"/>
                <a:gd name="T25" fmla="*/ 70 h 3290"/>
                <a:gd name="T26" fmla="*/ 38 w 1195"/>
                <a:gd name="T27" fmla="*/ 66 h 3290"/>
                <a:gd name="T28" fmla="*/ 38 w 1195"/>
                <a:gd name="T29" fmla="*/ 62 h 3290"/>
                <a:gd name="T30" fmla="*/ 37 w 1195"/>
                <a:gd name="T31" fmla="*/ 58 h 3290"/>
                <a:gd name="T32" fmla="*/ 37 w 1195"/>
                <a:gd name="T33" fmla="*/ 54 h 3290"/>
                <a:gd name="T34" fmla="*/ 36 w 1195"/>
                <a:gd name="T35" fmla="*/ 51 h 3290"/>
                <a:gd name="T36" fmla="*/ 35 w 1195"/>
                <a:gd name="T37" fmla="*/ 48 h 3290"/>
                <a:gd name="T38" fmla="*/ 34 w 1195"/>
                <a:gd name="T39" fmla="*/ 44 h 3290"/>
                <a:gd name="T40" fmla="*/ 32 w 1195"/>
                <a:gd name="T41" fmla="*/ 40 h 3290"/>
                <a:gd name="T42" fmla="*/ 31 w 1195"/>
                <a:gd name="T43" fmla="*/ 37 h 3290"/>
                <a:gd name="T44" fmla="*/ 29 w 1195"/>
                <a:gd name="T45" fmla="*/ 33 h 3290"/>
                <a:gd name="T46" fmla="*/ 27 w 1195"/>
                <a:gd name="T47" fmla="*/ 28 h 3290"/>
                <a:gd name="T48" fmla="*/ 25 w 1195"/>
                <a:gd name="T49" fmla="*/ 26 h 3290"/>
                <a:gd name="T50" fmla="*/ 22 w 1195"/>
                <a:gd name="T51" fmla="*/ 22 h 3290"/>
                <a:gd name="T52" fmla="*/ 20 w 1195"/>
                <a:gd name="T53" fmla="*/ 19 h 3290"/>
                <a:gd name="T54" fmla="*/ 17 w 1195"/>
                <a:gd name="T55" fmla="*/ 14 h 3290"/>
                <a:gd name="T56" fmla="*/ 14 w 1195"/>
                <a:gd name="T57" fmla="*/ 12 h 3290"/>
                <a:gd name="T58" fmla="*/ 11 w 1195"/>
                <a:gd name="T59" fmla="*/ 9 h 3290"/>
                <a:gd name="T60" fmla="*/ 8 w 1195"/>
                <a:gd name="T61" fmla="*/ 6 h 3290"/>
                <a:gd name="T62" fmla="*/ 4 w 1195"/>
                <a:gd name="T63" fmla="*/ 3 h 3290"/>
                <a:gd name="T64" fmla="*/ 0 w 1195"/>
                <a:gd name="T65" fmla="*/ 0 h 32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5"/>
                <a:gd name="T100" fmla="*/ 0 h 3290"/>
                <a:gd name="T101" fmla="*/ 1195 w 1195"/>
                <a:gd name="T102" fmla="*/ 3290 h 32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5" h="3290">
                  <a:moveTo>
                    <a:pt x="669" y="3290"/>
                  </a:moveTo>
                  <a:lnTo>
                    <a:pt x="750" y="3230"/>
                  </a:lnTo>
                  <a:lnTo>
                    <a:pt x="825" y="3164"/>
                  </a:lnTo>
                  <a:lnTo>
                    <a:pt x="891" y="3090"/>
                  </a:lnTo>
                  <a:lnTo>
                    <a:pt x="953" y="3011"/>
                  </a:lnTo>
                  <a:lnTo>
                    <a:pt x="1006" y="2927"/>
                  </a:lnTo>
                  <a:lnTo>
                    <a:pt x="1053" y="2838"/>
                  </a:lnTo>
                  <a:lnTo>
                    <a:pt x="1093" y="2744"/>
                  </a:lnTo>
                  <a:lnTo>
                    <a:pt x="1127" y="2646"/>
                  </a:lnTo>
                  <a:lnTo>
                    <a:pt x="1153" y="2544"/>
                  </a:lnTo>
                  <a:lnTo>
                    <a:pt x="1174" y="2438"/>
                  </a:lnTo>
                  <a:lnTo>
                    <a:pt x="1188" y="2330"/>
                  </a:lnTo>
                  <a:lnTo>
                    <a:pt x="1195" y="2218"/>
                  </a:lnTo>
                  <a:lnTo>
                    <a:pt x="1195" y="2104"/>
                  </a:lnTo>
                  <a:lnTo>
                    <a:pt x="1189" y="1989"/>
                  </a:lnTo>
                  <a:lnTo>
                    <a:pt x="1176" y="1871"/>
                  </a:lnTo>
                  <a:lnTo>
                    <a:pt x="1158" y="1752"/>
                  </a:lnTo>
                  <a:lnTo>
                    <a:pt x="1132" y="1633"/>
                  </a:lnTo>
                  <a:lnTo>
                    <a:pt x="1100" y="1514"/>
                  </a:lnTo>
                  <a:lnTo>
                    <a:pt x="1062" y="1394"/>
                  </a:lnTo>
                  <a:lnTo>
                    <a:pt x="1017" y="1274"/>
                  </a:lnTo>
                  <a:lnTo>
                    <a:pt x="966" y="1156"/>
                  </a:lnTo>
                  <a:lnTo>
                    <a:pt x="910" y="1037"/>
                  </a:lnTo>
                  <a:lnTo>
                    <a:pt x="847" y="921"/>
                  </a:lnTo>
                  <a:lnTo>
                    <a:pt x="776" y="805"/>
                  </a:lnTo>
                  <a:lnTo>
                    <a:pt x="700" y="694"/>
                  </a:lnTo>
                  <a:lnTo>
                    <a:pt x="618" y="583"/>
                  </a:lnTo>
                  <a:lnTo>
                    <a:pt x="531" y="477"/>
                  </a:lnTo>
                  <a:lnTo>
                    <a:pt x="436" y="373"/>
                  </a:lnTo>
                  <a:lnTo>
                    <a:pt x="336" y="273"/>
                  </a:lnTo>
                  <a:lnTo>
                    <a:pt x="229" y="178"/>
                  </a:lnTo>
                  <a:lnTo>
                    <a:pt x="117" y="87"/>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194" name="Freeform 56"/>
            <p:cNvSpPr>
              <a:spLocks/>
            </p:cNvSpPr>
            <p:nvPr/>
          </p:nvSpPr>
          <p:spPr bwMode="auto">
            <a:xfrm>
              <a:off x="2825" y="2021"/>
              <a:ext cx="406" cy="1695"/>
            </a:xfrm>
            <a:custGeom>
              <a:avLst/>
              <a:gdLst>
                <a:gd name="T0" fmla="*/ 0 w 811"/>
                <a:gd name="T1" fmla="*/ 0 h 3392"/>
                <a:gd name="T2" fmla="*/ 2 w 811"/>
                <a:gd name="T3" fmla="*/ 2 h 3392"/>
                <a:gd name="T4" fmla="*/ 4 w 811"/>
                <a:gd name="T5" fmla="*/ 4 h 3392"/>
                <a:gd name="T6" fmla="*/ 6 w 811"/>
                <a:gd name="T7" fmla="*/ 7 h 3392"/>
                <a:gd name="T8" fmla="*/ 8 w 811"/>
                <a:gd name="T9" fmla="*/ 10 h 3392"/>
                <a:gd name="T10" fmla="*/ 10 w 811"/>
                <a:gd name="T11" fmla="*/ 13 h 3392"/>
                <a:gd name="T12" fmla="*/ 12 w 811"/>
                <a:gd name="T13" fmla="*/ 16 h 3392"/>
                <a:gd name="T14" fmla="*/ 13 w 811"/>
                <a:gd name="T15" fmla="*/ 20 h 3392"/>
                <a:gd name="T16" fmla="*/ 15 w 811"/>
                <a:gd name="T17" fmla="*/ 24 h 3392"/>
                <a:gd name="T18" fmla="*/ 17 w 811"/>
                <a:gd name="T19" fmla="*/ 27 h 3392"/>
                <a:gd name="T20" fmla="*/ 18 w 811"/>
                <a:gd name="T21" fmla="*/ 31 h 3392"/>
                <a:gd name="T22" fmla="*/ 19 w 811"/>
                <a:gd name="T23" fmla="*/ 35 h 3392"/>
                <a:gd name="T24" fmla="*/ 21 w 811"/>
                <a:gd name="T25" fmla="*/ 39 h 3392"/>
                <a:gd name="T26" fmla="*/ 22 w 811"/>
                <a:gd name="T27" fmla="*/ 44 h 3392"/>
                <a:gd name="T28" fmla="*/ 23 w 811"/>
                <a:gd name="T29" fmla="*/ 48 h 3392"/>
                <a:gd name="T30" fmla="*/ 24 w 811"/>
                <a:gd name="T31" fmla="*/ 52 h 3392"/>
                <a:gd name="T32" fmla="*/ 24 w 811"/>
                <a:gd name="T33" fmla="*/ 56 h 3392"/>
                <a:gd name="T34" fmla="*/ 25 w 811"/>
                <a:gd name="T35" fmla="*/ 60 h 3392"/>
                <a:gd name="T36" fmla="*/ 25 w 811"/>
                <a:gd name="T37" fmla="*/ 65 h 3392"/>
                <a:gd name="T38" fmla="*/ 26 w 811"/>
                <a:gd name="T39" fmla="*/ 69 h 3392"/>
                <a:gd name="T40" fmla="*/ 26 w 811"/>
                <a:gd name="T41" fmla="*/ 73 h 3392"/>
                <a:gd name="T42" fmla="*/ 26 w 811"/>
                <a:gd name="T43" fmla="*/ 76 h 3392"/>
                <a:gd name="T44" fmla="*/ 25 w 811"/>
                <a:gd name="T45" fmla="*/ 80 h 3392"/>
                <a:gd name="T46" fmla="*/ 25 w 811"/>
                <a:gd name="T47" fmla="*/ 84 h 3392"/>
                <a:gd name="T48" fmla="*/ 24 w 811"/>
                <a:gd name="T49" fmla="*/ 87 h 3392"/>
                <a:gd name="T50" fmla="*/ 23 w 811"/>
                <a:gd name="T51" fmla="*/ 90 h 3392"/>
                <a:gd name="T52" fmla="*/ 22 w 811"/>
                <a:gd name="T53" fmla="*/ 93 h 3392"/>
                <a:gd name="T54" fmla="*/ 21 w 811"/>
                <a:gd name="T55" fmla="*/ 96 h 3392"/>
                <a:gd name="T56" fmla="*/ 19 w 811"/>
                <a:gd name="T57" fmla="*/ 99 h 3392"/>
                <a:gd name="T58" fmla="*/ 17 w 811"/>
                <a:gd name="T59" fmla="*/ 101 h 3392"/>
                <a:gd name="T60" fmla="*/ 15 w 811"/>
                <a:gd name="T61" fmla="*/ 103 h 3392"/>
                <a:gd name="T62" fmla="*/ 13 w 811"/>
                <a:gd name="T63" fmla="*/ 104 h 3392"/>
                <a:gd name="T64" fmla="*/ 10 w 811"/>
                <a:gd name="T65" fmla="*/ 105 h 33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1"/>
                <a:gd name="T100" fmla="*/ 0 h 3392"/>
                <a:gd name="T101" fmla="*/ 811 w 811"/>
                <a:gd name="T102" fmla="*/ 3392 h 33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1" h="3392">
                  <a:moveTo>
                    <a:pt x="0" y="0"/>
                  </a:moveTo>
                  <a:lnTo>
                    <a:pt x="62" y="69"/>
                  </a:lnTo>
                  <a:lnTo>
                    <a:pt x="123" y="148"/>
                  </a:lnTo>
                  <a:lnTo>
                    <a:pt x="184" y="234"/>
                  </a:lnTo>
                  <a:lnTo>
                    <a:pt x="244" y="329"/>
                  </a:lnTo>
                  <a:lnTo>
                    <a:pt x="303" y="430"/>
                  </a:lnTo>
                  <a:lnTo>
                    <a:pt x="359" y="537"/>
                  </a:lnTo>
                  <a:lnTo>
                    <a:pt x="413" y="650"/>
                  </a:lnTo>
                  <a:lnTo>
                    <a:pt x="465" y="769"/>
                  </a:lnTo>
                  <a:lnTo>
                    <a:pt x="515" y="892"/>
                  </a:lnTo>
                  <a:lnTo>
                    <a:pt x="562" y="1017"/>
                  </a:lnTo>
                  <a:lnTo>
                    <a:pt x="606" y="1148"/>
                  </a:lnTo>
                  <a:lnTo>
                    <a:pt x="646" y="1279"/>
                  </a:lnTo>
                  <a:lnTo>
                    <a:pt x="682" y="1413"/>
                  </a:lnTo>
                  <a:lnTo>
                    <a:pt x="714" y="1547"/>
                  </a:lnTo>
                  <a:lnTo>
                    <a:pt x="743" y="1681"/>
                  </a:lnTo>
                  <a:lnTo>
                    <a:pt x="767" y="1816"/>
                  </a:lnTo>
                  <a:lnTo>
                    <a:pt x="785" y="1949"/>
                  </a:lnTo>
                  <a:lnTo>
                    <a:pt x="799" y="2082"/>
                  </a:lnTo>
                  <a:lnTo>
                    <a:pt x="808" y="2212"/>
                  </a:lnTo>
                  <a:lnTo>
                    <a:pt x="811" y="2339"/>
                  </a:lnTo>
                  <a:lnTo>
                    <a:pt x="808" y="2462"/>
                  </a:lnTo>
                  <a:lnTo>
                    <a:pt x="799" y="2582"/>
                  </a:lnTo>
                  <a:lnTo>
                    <a:pt x="784" y="2696"/>
                  </a:lnTo>
                  <a:lnTo>
                    <a:pt x="761" y="2804"/>
                  </a:lnTo>
                  <a:lnTo>
                    <a:pt x="732" y="2907"/>
                  </a:lnTo>
                  <a:lnTo>
                    <a:pt x="697" y="3002"/>
                  </a:lnTo>
                  <a:lnTo>
                    <a:pt x="653" y="3090"/>
                  </a:lnTo>
                  <a:lnTo>
                    <a:pt x="601" y="3169"/>
                  </a:lnTo>
                  <a:lnTo>
                    <a:pt x="541" y="3240"/>
                  </a:lnTo>
                  <a:lnTo>
                    <a:pt x="473" y="3301"/>
                  </a:lnTo>
                  <a:lnTo>
                    <a:pt x="397" y="3351"/>
                  </a:lnTo>
                  <a:lnTo>
                    <a:pt x="312" y="339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195" name="Freeform 57"/>
            <p:cNvSpPr>
              <a:spLocks/>
            </p:cNvSpPr>
            <p:nvPr/>
          </p:nvSpPr>
          <p:spPr bwMode="auto">
            <a:xfrm>
              <a:off x="2825" y="2021"/>
              <a:ext cx="406" cy="1695"/>
            </a:xfrm>
            <a:custGeom>
              <a:avLst/>
              <a:gdLst>
                <a:gd name="T0" fmla="*/ 0 w 811"/>
                <a:gd name="T1" fmla="*/ 0 h 3392"/>
                <a:gd name="T2" fmla="*/ 2 w 811"/>
                <a:gd name="T3" fmla="*/ 2 h 3392"/>
                <a:gd name="T4" fmla="*/ 4 w 811"/>
                <a:gd name="T5" fmla="*/ 4 h 3392"/>
                <a:gd name="T6" fmla="*/ 6 w 811"/>
                <a:gd name="T7" fmla="*/ 7 h 3392"/>
                <a:gd name="T8" fmla="*/ 8 w 811"/>
                <a:gd name="T9" fmla="*/ 10 h 3392"/>
                <a:gd name="T10" fmla="*/ 10 w 811"/>
                <a:gd name="T11" fmla="*/ 13 h 3392"/>
                <a:gd name="T12" fmla="*/ 12 w 811"/>
                <a:gd name="T13" fmla="*/ 16 h 3392"/>
                <a:gd name="T14" fmla="*/ 13 w 811"/>
                <a:gd name="T15" fmla="*/ 20 h 3392"/>
                <a:gd name="T16" fmla="*/ 15 w 811"/>
                <a:gd name="T17" fmla="*/ 24 h 3392"/>
                <a:gd name="T18" fmla="*/ 17 w 811"/>
                <a:gd name="T19" fmla="*/ 27 h 3392"/>
                <a:gd name="T20" fmla="*/ 18 w 811"/>
                <a:gd name="T21" fmla="*/ 31 h 3392"/>
                <a:gd name="T22" fmla="*/ 19 w 811"/>
                <a:gd name="T23" fmla="*/ 35 h 3392"/>
                <a:gd name="T24" fmla="*/ 21 w 811"/>
                <a:gd name="T25" fmla="*/ 39 h 3392"/>
                <a:gd name="T26" fmla="*/ 22 w 811"/>
                <a:gd name="T27" fmla="*/ 44 h 3392"/>
                <a:gd name="T28" fmla="*/ 23 w 811"/>
                <a:gd name="T29" fmla="*/ 48 h 3392"/>
                <a:gd name="T30" fmla="*/ 24 w 811"/>
                <a:gd name="T31" fmla="*/ 52 h 3392"/>
                <a:gd name="T32" fmla="*/ 24 w 811"/>
                <a:gd name="T33" fmla="*/ 56 h 3392"/>
                <a:gd name="T34" fmla="*/ 25 w 811"/>
                <a:gd name="T35" fmla="*/ 60 h 3392"/>
                <a:gd name="T36" fmla="*/ 25 w 811"/>
                <a:gd name="T37" fmla="*/ 65 h 3392"/>
                <a:gd name="T38" fmla="*/ 26 w 811"/>
                <a:gd name="T39" fmla="*/ 69 h 3392"/>
                <a:gd name="T40" fmla="*/ 26 w 811"/>
                <a:gd name="T41" fmla="*/ 73 h 3392"/>
                <a:gd name="T42" fmla="*/ 26 w 811"/>
                <a:gd name="T43" fmla="*/ 76 h 3392"/>
                <a:gd name="T44" fmla="*/ 25 w 811"/>
                <a:gd name="T45" fmla="*/ 80 h 3392"/>
                <a:gd name="T46" fmla="*/ 25 w 811"/>
                <a:gd name="T47" fmla="*/ 84 h 3392"/>
                <a:gd name="T48" fmla="*/ 24 w 811"/>
                <a:gd name="T49" fmla="*/ 87 h 3392"/>
                <a:gd name="T50" fmla="*/ 23 w 811"/>
                <a:gd name="T51" fmla="*/ 90 h 3392"/>
                <a:gd name="T52" fmla="*/ 22 w 811"/>
                <a:gd name="T53" fmla="*/ 93 h 3392"/>
                <a:gd name="T54" fmla="*/ 21 w 811"/>
                <a:gd name="T55" fmla="*/ 96 h 3392"/>
                <a:gd name="T56" fmla="*/ 19 w 811"/>
                <a:gd name="T57" fmla="*/ 99 h 3392"/>
                <a:gd name="T58" fmla="*/ 17 w 811"/>
                <a:gd name="T59" fmla="*/ 101 h 3392"/>
                <a:gd name="T60" fmla="*/ 15 w 811"/>
                <a:gd name="T61" fmla="*/ 103 h 3392"/>
                <a:gd name="T62" fmla="*/ 13 w 811"/>
                <a:gd name="T63" fmla="*/ 104 h 3392"/>
                <a:gd name="T64" fmla="*/ 10 w 811"/>
                <a:gd name="T65" fmla="*/ 105 h 33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1"/>
                <a:gd name="T100" fmla="*/ 0 h 3392"/>
                <a:gd name="T101" fmla="*/ 811 w 811"/>
                <a:gd name="T102" fmla="*/ 3392 h 33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1" h="3392">
                  <a:moveTo>
                    <a:pt x="0" y="0"/>
                  </a:moveTo>
                  <a:lnTo>
                    <a:pt x="62" y="69"/>
                  </a:lnTo>
                  <a:lnTo>
                    <a:pt x="123" y="148"/>
                  </a:lnTo>
                  <a:lnTo>
                    <a:pt x="184" y="234"/>
                  </a:lnTo>
                  <a:lnTo>
                    <a:pt x="244" y="329"/>
                  </a:lnTo>
                  <a:lnTo>
                    <a:pt x="303" y="430"/>
                  </a:lnTo>
                  <a:lnTo>
                    <a:pt x="359" y="537"/>
                  </a:lnTo>
                  <a:lnTo>
                    <a:pt x="413" y="650"/>
                  </a:lnTo>
                  <a:lnTo>
                    <a:pt x="465" y="769"/>
                  </a:lnTo>
                  <a:lnTo>
                    <a:pt x="515" y="892"/>
                  </a:lnTo>
                  <a:lnTo>
                    <a:pt x="562" y="1017"/>
                  </a:lnTo>
                  <a:lnTo>
                    <a:pt x="606" y="1148"/>
                  </a:lnTo>
                  <a:lnTo>
                    <a:pt x="646" y="1279"/>
                  </a:lnTo>
                  <a:lnTo>
                    <a:pt x="682" y="1413"/>
                  </a:lnTo>
                  <a:lnTo>
                    <a:pt x="714" y="1547"/>
                  </a:lnTo>
                  <a:lnTo>
                    <a:pt x="743" y="1681"/>
                  </a:lnTo>
                  <a:lnTo>
                    <a:pt x="767" y="1816"/>
                  </a:lnTo>
                  <a:lnTo>
                    <a:pt x="785" y="1949"/>
                  </a:lnTo>
                  <a:lnTo>
                    <a:pt x="799" y="2082"/>
                  </a:lnTo>
                  <a:lnTo>
                    <a:pt x="808" y="2212"/>
                  </a:lnTo>
                  <a:lnTo>
                    <a:pt x="811" y="2339"/>
                  </a:lnTo>
                  <a:lnTo>
                    <a:pt x="808" y="2462"/>
                  </a:lnTo>
                  <a:lnTo>
                    <a:pt x="799" y="2582"/>
                  </a:lnTo>
                  <a:lnTo>
                    <a:pt x="784" y="2696"/>
                  </a:lnTo>
                  <a:lnTo>
                    <a:pt x="761" y="2804"/>
                  </a:lnTo>
                  <a:lnTo>
                    <a:pt x="732" y="2907"/>
                  </a:lnTo>
                  <a:lnTo>
                    <a:pt x="697" y="3002"/>
                  </a:lnTo>
                  <a:lnTo>
                    <a:pt x="653" y="3090"/>
                  </a:lnTo>
                  <a:lnTo>
                    <a:pt x="601" y="3169"/>
                  </a:lnTo>
                  <a:lnTo>
                    <a:pt x="541" y="3240"/>
                  </a:lnTo>
                  <a:lnTo>
                    <a:pt x="473" y="3301"/>
                  </a:lnTo>
                  <a:lnTo>
                    <a:pt x="397" y="3351"/>
                  </a:lnTo>
                  <a:lnTo>
                    <a:pt x="312" y="339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196" name="Freeform 58"/>
            <p:cNvSpPr>
              <a:spLocks/>
            </p:cNvSpPr>
            <p:nvPr/>
          </p:nvSpPr>
          <p:spPr bwMode="auto">
            <a:xfrm>
              <a:off x="2825" y="2021"/>
              <a:ext cx="174" cy="1708"/>
            </a:xfrm>
            <a:custGeom>
              <a:avLst/>
              <a:gdLst>
                <a:gd name="T0" fmla="*/ 2 w 346"/>
                <a:gd name="T1" fmla="*/ 106 h 3417"/>
                <a:gd name="T2" fmla="*/ 6 w 346"/>
                <a:gd name="T3" fmla="*/ 105 h 3417"/>
                <a:gd name="T4" fmla="*/ 8 w 346"/>
                <a:gd name="T5" fmla="*/ 101 h 3417"/>
                <a:gd name="T6" fmla="*/ 10 w 346"/>
                <a:gd name="T7" fmla="*/ 96 h 3417"/>
                <a:gd name="T8" fmla="*/ 11 w 346"/>
                <a:gd name="T9" fmla="*/ 90 h 3417"/>
                <a:gd name="T10" fmla="*/ 11 w 346"/>
                <a:gd name="T11" fmla="*/ 82 h 3417"/>
                <a:gd name="T12" fmla="*/ 11 w 346"/>
                <a:gd name="T13" fmla="*/ 73 h 3417"/>
                <a:gd name="T14" fmla="*/ 11 w 346"/>
                <a:gd name="T15" fmla="*/ 63 h 3417"/>
                <a:gd name="T16" fmla="*/ 10 w 346"/>
                <a:gd name="T17" fmla="*/ 54 h 3417"/>
                <a:gd name="T18" fmla="*/ 9 w 346"/>
                <a:gd name="T19" fmla="*/ 44 h 3417"/>
                <a:gd name="T20" fmla="*/ 8 w 346"/>
                <a:gd name="T21" fmla="*/ 34 h 3417"/>
                <a:gd name="T22" fmla="*/ 6 w 346"/>
                <a:gd name="T23" fmla="*/ 25 h 3417"/>
                <a:gd name="T24" fmla="*/ 5 w 346"/>
                <a:gd name="T25" fmla="*/ 17 h 3417"/>
                <a:gd name="T26" fmla="*/ 4 w 346"/>
                <a:gd name="T27" fmla="*/ 10 h 3417"/>
                <a:gd name="T28" fmla="*/ 2 w 346"/>
                <a:gd name="T29" fmla="*/ 5 h 3417"/>
                <a:gd name="T30" fmla="*/ 1 w 346"/>
                <a:gd name="T31" fmla="*/ 1 h 3417"/>
                <a:gd name="T32" fmla="*/ 0 w 346"/>
                <a:gd name="T33" fmla="*/ 0 h 34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6"/>
                <a:gd name="T52" fmla="*/ 0 h 3417"/>
                <a:gd name="T53" fmla="*/ 346 w 346"/>
                <a:gd name="T54" fmla="*/ 3417 h 34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6" h="3417">
                  <a:moveTo>
                    <a:pt x="57" y="3417"/>
                  </a:moveTo>
                  <a:lnTo>
                    <a:pt x="162" y="3373"/>
                  </a:lnTo>
                  <a:lnTo>
                    <a:pt x="242" y="3263"/>
                  </a:lnTo>
                  <a:lnTo>
                    <a:pt x="297" y="3094"/>
                  </a:lnTo>
                  <a:lnTo>
                    <a:pt x="330" y="2880"/>
                  </a:lnTo>
                  <a:lnTo>
                    <a:pt x="346" y="2627"/>
                  </a:lnTo>
                  <a:lnTo>
                    <a:pt x="345" y="2344"/>
                  </a:lnTo>
                  <a:lnTo>
                    <a:pt x="330" y="2043"/>
                  </a:lnTo>
                  <a:lnTo>
                    <a:pt x="305" y="1730"/>
                  </a:lnTo>
                  <a:lnTo>
                    <a:pt x="270" y="1419"/>
                  </a:lnTo>
                  <a:lnTo>
                    <a:pt x="230" y="1115"/>
                  </a:lnTo>
                  <a:lnTo>
                    <a:pt x="185" y="830"/>
                  </a:lnTo>
                  <a:lnTo>
                    <a:pt x="140" y="572"/>
                  </a:lnTo>
                  <a:lnTo>
                    <a:pt x="97" y="349"/>
                  </a:lnTo>
                  <a:lnTo>
                    <a:pt x="57" y="174"/>
                  </a:lnTo>
                  <a:lnTo>
                    <a:pt x="24" y="5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197" name="Freeform 59"/>
            <p:cNvSpPr>
              <a:spLocks/>
            </p:cNvSpPr>
            <p:nvPr/>
          </p:nvSpPr>
          <p:spPr bwMode="auto">
            <a:xfrm>
              <a:off x="2825" y="2021"/>
              <a:ext cx="174" cy="1708"/>
            </a:xfrm>
            <a:custGeom>
              <a:avLst/>
              <a:gdLst>
                <a:gd name="T0" fmla="*/ 2 w 346"/>
                <a:gd name="T1" fmla="*/ 106 h 3417"/>
                <a:gd name="T2" fmla="*/ 6 w 346"/>
                <a:gd name="T3" fmla="*/ 105 h 3417"/>
                <a:gd name="T4" fmla="*/ 8 w 346"/>
                <a:gd name="T5" fmla="*/ 101 h 3417"/>
                <a:gd name="T6" fmla="*/ 10 w 346"/>
                <a:gd name="T7" fmla="*/ 96 h 3417"/>
                <a:gd name="T8" fmla="*/ 11 w 346"/>
                <a:gd name="T9" fmla="*/ 90 h 3417"/>
                <a:gd name="T10" fmla="*/ 11 w 346"/>
                <a:gd name="T11" fmla="*/ 82 h 3417"/>
                <a:gd name="T12" fmla="*/ 11 w 346"/>
                <a:gd name="T13" fmla="*/ 73 h 3417"/>
                <a:gd name="T14" fmla="*/ 11 w 346"/>
                <a:gd name="T15" fmla="*/ 63 h 3417"/>
                <a:gd name="T16" fmla="*/ 10 w 346"/>
                <a:gd name="T17" fmla="*/ 54 h 3417"/>
                <a:gd name="T18" fmla="*/ 9 w 346"/>
                <a:gd name="T19" fmla="*/ 44 h 3417"/>
                <a:gd name="T20" fmla="*/ 8 w 346"/>
                <a:gd name="T21" fmla="*/ 34 h 3417"/>
                <a:gd name="T22" fmla="*/ 6 w 346"/>
                <a:gd name="T23" fmla="*/ 25 h 3417"/>
                <a:gd name="T24" fmla="*/ 5 w 346"/>
                <a:gd name="T25" fmla="*/ 17 h 3417"/>
                <a:gd name="T26" fmla="*/ 4 w 346"/>
                <a:gd name="T27" fmla="*/ 10 h 3417"/>
                <a:gd name="T28" fmla="*/ 2 w 346"/>
                <a:gd name="T29" fmla="*/ 5 h 3417"/>
                <a:gd name="T30" fmla="*/ 1 w 346"/>
                <a:gd name="T31" fmla="*/ 1 h 3417"/>
                <a:gd name="T32" fmla="*/ 0 w 346"/>
                <a:gd name="T33" fmla="*/ 0 h 34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6"/>
                <a:gd name="T52" fmla="*/ 0 h 3417"/>
                <a:gd name="T53" fmla="*/ 346 w 346"/>
                <a:gd name="T54" fmla="*/ 3417 h 34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6" h="3417">
                  <a:moveTo>
                    <a:pt x="57" y="3417"/>
                  </a:moveTo>
                  <a:lnTo>
                    <a:pt x="162" y="3373"/>
                  </a:lnTo>
                  <a:lnTo>
                    <a:pt x="242" y="3263"/>
                  </a:lnTo>
                  <a:lnTo>
                    <a:pt x="297" y="3094"/>
                  </a:lnTo>
                  <a:lnTo>
                    <a:pt x="330" y="2880"/>
                  </a:lnTo>
                  <a:lnTo>
                    <a:pt x="346" y="2627"/>
                  </a:lnTo>
                  <a:lnTo>
                    <a:pt x="345" y="2344"/>
                  </a:lnTo>
                  <a:lnTo>
                    <a:pt x="330" y="2043"/>
                  </a:lnTo>
                  <a:lnTo>
                    <a:pt x="305" y="1730"/>
                  </a:lnTo>
                  <a:lnTo>
                    <a:pt x="270" y="1419"/>
                  </a:lnTo>
                  <a:lnTo>
                    <a:pt x="230" y="1115"/>
                  </a:lnTo>
                  <a:lnTo>
                    <a:pt x="185" y="830"/>
                  </a:lnTo>
                  <a:lnTo>
                    <a:pt x="140" y="572"/>
                  </a:lnTo>
                  <a:lnTo>
                    <a:pt x="97" y="349"/>
                  </a:lnTo>
                  <a:lnTo>
                    <a:pt x="57" y="174"/>
                  </a:lnTo>
                  <a:lnTo>
                    <a:pt x="24" y="5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198" name="Freeform 60"/>
            <p:cNvSpPr>
              <a:spLocks/>
            </p:cNvSpPr>
            <p:nvPr/>
          </p:nvSpPr>
          <p:spPr bwMode="auto">
            <a:xfrm>
              <a:off x="1983" y="3138"/>
              <a:ext cx="1692" cy="341"/>
            </a:xfrm>
            <a:custGeom>
              <a:avLst/>
              <a:gdLst>
                <a:gd name="T0" fmla="*/ 0 w 3382"/>
                <a:gd name="T1" fmla="*/ 1 h 682"/>
                <a:gd name="T2" fmla="*/ 2 w 3382"/>
                <a:gd name="T3" fmla="*/ 3 h 682"/>
                <a:gd name="T4" fmla="*/ 3 w 3382"/>
                <a:gd name="T5" fmla="*/ 5 h 682"/>
                <a:gd name="T6" fmla="*/ 5 w 3382"/>
                <a:gd name="T7" fmla="*/ 6 h 682"/>
                <a:gd name="T8" fmla="*/ 7 w 3382"/>
                <a:gd name="T9" fmla="*/ 9 h 682"/>
                <a:gd name="T10" fmla="*/ 10 w 3382"/>
                <a:gd name="T11" fmla="*/ 10 h 682"/>
                <a:gd name="T12" fmla="*/ 12 w 3382"/>
                <a:gd name="T13" fmla="*/ 11 h 682"/>
                <a:gd name="T14" fmla="*/ 15 w 3382"/>
                <a:gd name="T15" fmla="*/ 13 h 682"/>
                <a:gd name="T16" fmla="*/ 18 w 3382"/>
                <a:gd name="T17" fmla="*/ 14 h 682"/>
                <a:gd name="T18" fmla="*/ 22 w 3382"/>
                <a:gd name="T19" fmla="*/ 15 h 682"/>
                <a:gd name="T20" fmla="*/ 25 w 3382"/>
                <a:gd name="T21" fmla="*/ 17 h 682"/>
                <a:gd name="T22" fmla="*/ 29 w 3382"/>
                <a:gd name="T23" fmla="*/ 18 h 682"/>
                <a:gd name="T24" fmla="*/ 33 w 3382"/>
                <a:gd name="T25" fmla="*/ 19 h 682"/>
                <a:gd name="T26" fmla="*/ 36 w 3382"/>
                <a:gd name="T27" fmla="*/ 20 h 682"/>
                <a:gd name="T28" fmla="*/ 40 w 3382"/>
                <a:gd name="T29" fmla="*/ 21 h 682"/>
                <a:gd name="T30" fmla="*/ 44 w 3382"/>
                <a:gd name="T31" fmla="*/ 21 h 682"/>
                <a:gd name="T32" fmla="*/ 49 w 3382"/>
                <a:gd name="T33" fmla="*/ 21 h 682"/>
                <a:gd name="T34" fmla="*/ 53 w 3382"/>
                <a:gd name="T35" fmla="*/ 21 h 682"/>
                <a:gd name="T36" fmla="*/ 57 w 3382"/>
                <a:gd name="T37" fmla="*/ 21 h 682"/>
                <a:gd name="T38" fmla="*/ 61 w 3382"/>
                <a:gd name="T39" fmla="*/ 21 h 682"/>
                <a:gd name="T40" fmla="*/ 65 w 3382"/>
                <a:gd name="T41" fmla="*/ 21 h 682"/>
                <a:gd name="T42" fmla="*/ 69 w 3382"/>
                <a:gd name="T43" fmla="*/ 21 h 682"/>
                <a:gd name="T44" fmla="*/ 73 w 3382"/>
                <a:gd name="T45" fmla="*/ 20 h 682"/>
                <a:gd name="T46" fmla="*/ 77 w 3382"/>
                <a:gd name="T47" fmla="*/ 19 h 682"/>
                <a:gd name="T48" fmla="*/ 81 w 3382"/>
                <a:gd name="T49" fmla="*/ 18 h 682"/>
                <a:gd name="T50" fmla="*/ 85 w 3382"/>
                <a:gd name="T51" fmla="*/ 17 h 682"/>
                <a:gd name="T52" fmla="*/ 88 w 3382"/>
                <a:gd name="T53" fmla="*/ 14 h 682"/>
                <a:gd name="T54" fmla="*/ 92 w 3382"/>
                <a:gd name="T55" fmla="*/ 12 h 682"/>
                <a:gd name="T56" fmla="*/ 95 w 3382"/>
                <a:gd name="T57" fmla="*/ 11 h 682"/>
                <a:gd name="T58" fmla="*/ 98 w 3382"/>
                <a:gd name="T59" fmla="*/ 9 h 682"/>
                <a:gd name="T60" fmla="*/ 101 w 3382"/>
                <a:gd name="T61" fmla="*/ 5 h 682"/>
                <a:gd name="T62" fmla="*/ 104 w 3382"/>
                <a:gd name="T63" fmla="*/ 3 h 682"/>
                <a:gd name="T64" fmla="*/ 106 w 3382"/>
                <a:gd name="T65" fmla="*/ 0 h 6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82"/>
                <a:gd name="T100" fmla="*/ 0 h 682"/>
                <a:gd name="T101" fmla="*/ 3382 w 3382"/>
                <a:gd name="T102" fmla="*/ 682 h 6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82" h="682">
                  <a:moveTo>
                    <a:pt x="0" y="24"/>
                  </a:moveTo>
                  <a:lnTo>
                    <a:pt x="40" y="88"/>
                  </a:lnTo>
                  <a:lnTo>
                    <a:pt x="91" y="150"/>
                  </a:lnTo>
                  <a:lnTo>
                    <a:pt x="151" y="210"/>
                  </a:lnTo>
                  <a:lnTo>
                    <a:pt x="220" y="266"/>
                  </a:lnTo>
                  <a:lnTo>
                    <a:pt x="297" y="320"/>
                  </a:lnTo>
                  <a:lnTo>
                    <a:pt x="384" y="372"/>
                  </a:lnTo>
                  <a:lnTo>
                    <a:pt x="476" y="419"/>
                  </a:lnTo>
                  <a:lnTo>
                    <a:pt x="575" y="464"/>
                  </a:lnTo>
                  <a:lnTo>
                    <a:pt x="681" y="506"/>
                  </a:lnTo>
                  <a:lnTo>
                    <a:pt x="792" y="543"/>
                  </a:lnTo>
                  <a:lnTo>
                    <a:pt x="907" y="576"/>
                  </a:lnTo>
                  <a:lnTo>
                    <a:pt x="1027" y="606"/>
                  </a:lnTo>
                  <a:lnTo>
                    <a:pt x="1151" y="630"/>
                  </a:lnTo>
                  <a:lnTo>
                    <a:pt x="1277" y="651"/>
                  </a:lnTo>
                  <a:lnTo>
                    <a:pt x="1406" y="666"/>
                  </a:lnTo>
                  <a:lnTo>
                    <a:pt x="1537" y="676"/>
                  </a:lnTo>
                  <a:lnTo>
                    <a:pt x="1669" y="682"/>
                  </a:lnTo>
                  <a:lnTo>
                    <a:pt x="1800" y="682"/>
                  </a:lnTo>
                  <a:lnTo>
                    <a:pt x="1932" y="676"/>
                  </a:lnTo>
                  <a:lnTo>
                    <a:pt x="2065" y="665"/>
                  </a:lnTo>
                  <a:lnTo>
                    <a:pt x="2195" y="647"/>
                  </a:lnTo>
                  <a:lnTo>
                    <a:pt x="2324" y="623"/>
                  </a:lnTo>
                  <a:lnTo>
                    <a:pt x="2451" y="593"/>
                  </a:lnTo>
                  <a:lnTo>
                    <a:pt x="2574" y="556"/>
                  </a:lnTo>
                  <a:lnTo>
                    <a:pt x="2694" y="513"/>
                  </a:lnTo>
                  <a:lnTo>
                    <a:pt x="2811" y="462"/>
                  </a:lnTo>
                  <a:lnTo>
                    <a:pt x="2921" y="404"/>
                  </a:lnTo>
                  <a:lnTo>
                    <a:pt x="3027" y="340"/>
                  </a:lnTo>
                  <a:lnTo>
                    <a:pt x="3126" y="266"/>
                  </a:lnTo>
                  <a:lnTo>
                    <a:pt x="3218" y="186"/>
                  </a:lnTo>
                  <a:lnTo>
                    <a:pt x="3305" y="97"/>
                  </a:lnTo>
                  <a:lnTo>
                    <a:pt x="338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199" name="Freeform 61"/>
            <p:cNvSpPr>
              <a:spLocks/>
            </p:cNvSpPr>
            <p:nvPr/>
          </p:nvSpPr>
          <p:spPr bwMode="auto">
            <a:xfrm>
              <a:off x="1983" y="3138"/>
              <a:ext cx="1692" cy="341"/>
            </a:xfrm>
            <a:custGeom>
              <a:avLst/>
              <a:gdLst>
                <a:gd name="T0" fmla="*/ 0 w 3382"/>
                <a:gd name="T1" fmla="*/ 1 h 682"/>
                <a:gd name="T2" fmla="*/ 2 w 3382"/>
                <a:gd name="T3" fmla="*/ 3 h 682"/>
                <a:gd name="T4" fmla="*/ 3 w 3382"/>
                <a:gd name="T5" fmla="*/ 5 h 682"/>
                <a:gd name="T6" fmla="*/ 5 w 3382"/>
                <a:gd name="T7" fmla="*/ 6 h 682"/>
                <a:gd name="T8" fmla="*/ 7 w 3382"/>
                <a:gd name="T9" fmla="*/ 9 h 682"/>
                <a:gd name="T10" fmla="*/ 10 w 3382"/>
                <a:gd name="T11" fmla="*/ 10 h 682"/>
                <a:gd name="T12" fmla="*/ 12 w 3382"/>
                <a:gd name="T13" fmla="*/ 11 h 682"/>
                <a:gd name="T14" fmla="*/ 15 w 3382"/>
                <a:gd name="T15" fmla="*/ 13 h 682"/>
                <a:gd name="T16" fmla="*/ 18 w 3382"/>
                <a:gd name="T17" fmla="*/ 14 h 682"/>
                <a:gd name="T18" fmla="*/ 22 w 3382"/>
                <a:gd name="T19" fmla="*/ 15 h 682"/>
                <a:gd name="T20" fmla="*/ 25 w 3382"/>
                <a:gd name="T21" fmla="*/ 17 h 682"/>
                <a:gd name="T22" fmla="*/ 29 w 3382"/>
                <a:gd name="T23" fmla="*/ 18 h 682"/>
                <a:gd name="T24" fmla="*/ 33 w 3382"/>
                <a:gd name="T25" fmla="*/ 19 h 682"/>
                <a:gd name="T26" fmla="*/ 36 w 3382"/>
                <a:gd name="T27" fmla="*/ 20 h 682"/>
                <a:gd name="T28" fmla="*/ 40 w 3382"/>
                <a:gd name="T29" fmla="*/ 21 h 682"/>
                <a:gd name="T30" fmla="*/ 44 w 3382"/>
                <a:gd name="T31" fmla="*/ 21 h 682"/>
                <a:gd name="T32" fmla="*/ 49 w 3382"/>
                <a:gd name="T33" fmla="*/ 21 h 682"/>
                <a:gd name="T34" fmla="*/ 53 w 3382"/>
                <a:gd name="T35" fmla="*/ 21 h 682"/>
                <a:gd name="T36" fmla="*/ 57 w 3382"/>
                <a:gd name="T37" fmla="*/ 21 h 682"/>
                <a:gd name="T38" fmla="*/ 61 w 3382"/>
                <a:gd name="T39" fmla="*/ 21 h 682"/>
                <a:gd name="T40" fmla="*/ 65 w 3382"/>
                <a:gd name="T41" fmla="*/ 21 h 682"/>
                <a:gd name="T42" fmla="*/ 69 w 3382"/>
                <a:gd name="T43" fmla="*/ 21 h 682"/>
                <a:gd name="T44" fmla="*/ 73 w 3382"/>
                <a:gd name="T45" fmla="*/ 20 h 682"/>
                <a:gd name="T46" fmla="*/ 77 w 3382"/>
                <a:gd name="T47" fmla="*/ 19 h 682"/>
                <a:gd name="T48" fmla="*/ 81 w 3382"/>
                <a:gd name="T49" fmla="*/ 18 h 682"/>
                <a:gd name="T50" fmla="*/ 85 w 3382"/>
                <a:gd name="T51" fmla="*/ 17 h 682"/>
                <a:gd name="T52" fmla="*/ 88 w 3382"/>
                <a:gd name="T53" fmla="*/ 14 h 682"/>
                <a:gd name="T54" fmla="*/ 92 w 3382"/>
                <a:gd name="T55" fmla="*/ 12 h 682"/>
                <a:gd name="T56" fmla="*/ 95 w 3382"/>
                <a:gd name="T57" fmla="*/ 11 h 682"/>
                <a:gd name="T58" fmla="*/ 98 w 3382"/>
                <a:gd name="T59" fmla="*/ 9 h 682"/>
                <a:gd name="T60" fmla="*/ 101 w 3382"/>
                <a:gd name="T61" fmla="*/ 5 h 682"/>
                <a:gd name="T62" fmla="*/ 104 w 3382"/>
                <a:gd name="T63" fmla="*/ 3 h 682"/>
                <a:gd name="T64" fmla="*/ 106 w 3382"/>
                <a:gd name="T65" fmla="*/ 0 h 6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82"/>
                <a:gd name="T100" fmla="*/ 0 h 682"/>
                <a:gd name="T101" fmla="*/ 3382 w 3382"/>
                <a:gd name="T102" fmla="*/ 682 h 6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82" h="682">
                  <a:moveTo>
                    <a:pt x="0" y="24"/>
                  </a:moveTo>
                  <a:lnTo>
                    <a:pt x="40" y="88"/>
                  </a:lnTo>
                  <a:lnTo>
                    <a:pt x="91" y="150"/>
                  </a:lnTo>
                  <a:lnTo>
                    <a:pt x="151" y="210"/>
                  </a:lnTo>
                  <a:lnTo>
                    <a:pt x="220" y="266"/>
                  </a:lnTo>
                  <a:lnTo>
                    <a:pt x="297" y="320"/>
                  </a:lnTo>
                  <a:lnTo>
                    <a:pt x="384" y="372"/>
                  </a:lnTo>
                  <a:lnTo>
                    <a:pt x="476" y="419"/>
                  </a:lnTo>
                  <a:lnTo>
                    <a:pt x="575" y="464"/>
                  </a:lnTo>
                  <a:lnTo>
                    <a:pt x="681" y="506"/>
                  </a:lnTo>
                  <a:lnTo>
                    <a:pt x="792" y="543"/>
                  </a:lnTo>
                  <a:lnTo>
                    <a:pt x="907" y="576"/>
                  </a:lnTo>
                  <a:lnTo>
                    <a:pt x="1027" y="606"/>
                  </a:lnTo>
                  <a:lnTo>
                    <a:pt x="1151" y="630"/>
                  </a:lnTo>
                  <a:lnTo>
                    <a:pt x="1277" y="651"/>
                  </a:lnTo>
                  <a:lnTo>
                    <a:pt x="1406" y="666"/>
                  </a:lnTo>
                  <a:lnTo>
                    <a:pt x="1537" y="676"/>
                  </a:lnTo>
                  <a:lnTo>
                    <a:pt x="1669" y="682"/>
                  </a:lnTo>
                  <a:lnTo>
                    <a:pt x="1800" y="682"/>
                  </a:lnTo>
                  <a:lnTo>
                    <a:pt x="1932" y="676"/>
                  </a:lnTo>
                  <a:lnTo>
                    <a:pt x="2065" y="665"/>
                  </a:lnTo>
                  <a:lnTo>
                    <a:pt x="2195" y="647"/>
                  </a:lnTo>
                  <a:lnTo>
                    <a:pt x="2324" y="623"/>
                  </a:lnTo>
                  <a:lnTo>
                    <a:pt x="2451" y="593"/>
                  </a:lnTo>
                  <a:lnTo>
                    <a:pt x="2574" y="556"/>
                  </a:lnTo>
                  <a:lnTo>
                    <a:pt x="2694" y="513"/>
                  </a:lnTo>
                  <a:lnTo>
                    <a:pt x="2811" y="462"/>
                  </a:lnTo>
                  <a:lnTo>
                    <a:pt x="2921" y="404"/>
                  </a:lnTo>
                  <a:lnTo>
                    <a:pt x="3027" y="340"/>
                  </a:lnTo>
                  <a:lnTo>
                    <a:pt x="3126" y="266"/>
                  </a:lnTo>
                  <a:lnTo>
                    <a:pt x="3218" y="186"/>
                  </a:lnTo>
                  <a:lnTo>
                    <a:pt x="3305" y="97"/>
                  </a:lnTo>
                  <a:lnTo>
                    <a:pt x="338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200" name="Freeform 62"/>
            <p:cNvSpPr>
              <a:spLocks/>
            </p:cNvSpPr>
            <p:nvPr/>
          </p:nvSpPr>
          <p:spPr bwMode="auto">
            <a:xfrm>
              <a:off x="2107" y="3371"/>
              <a:ext cx="1419" cy="241"/>
            </a:xfrm>
            <a:custGeom>
              <a:avLst/>
              <a:gdLst>
                <a:gd name="T0" fmla="*/ 0 w 2839"/>
                <a:gd name="T1" fmla="*/ 0 h 481"/>
                <a:gd name="T2" fmla="*/ 1 w 2839"/>
                <a:gd name="T3" fmla="*/ 2 h 481"/>
                <a:gd name="T4" fmla="*/ 3 w 2839"/>
                <a:gd name="T5" fmla="*/ 4 h 481"/>
                <a:gd name="T6" fmla="*/ 5 w 2839"/>
                <a:gd name="T7" fmla="*/ 5 h 481"/>
                <a:gd name="T8" fmla="*/ 7 w 2839"/>
                <a:gd name="T9" fmla="*/ 7 h 481"/>
                <a:gd name="T10" fmla="*/ 10 w 2839"/>
                <a:gd name="T11" fmla="*/ 8 h 481"/>
                <a:gd name="T12" fmla="*/ 12 w 2839"/>
                <a:gd name="T13" fmla="*/ 9 h 481"/>
                <a:gd name="T14" fmla="*/ 15 w 2839"/>
                <a:gd name="T15" fmla="*/ 10 h 481"/>
                <a:gd name="T16" fmla="*/ 18 w 2839"/>
                <a:gd name="T17" fmla="*/ 11 h 481"/>
                <a:gd name="T18" fmla="*/ 21 w 2839"/>
                <a:gd name="T19" fmla="*/ 12 h 481"/>
                <a:gd name="T20" fmla="*/ 24 w 2839"/>
                <a:gd name="T21" fmla="*/ 13 h 481"/>
                <a:gd name="T22" fmla="*/ 27 w 2839"/>
                <a:gd name="T23" fmla="*/ 14 h 481"/>
                <a:gd name="T24" fmla="*/ 30 w 2839"/>
                <a:gd name="T25" fmla="*/ 14 h 481"/>
                <a:gd name="T26" fmla="*/ 33 w 2839"/>
                <a:gd name="T27" fmla="*/ 15 h 481"/>
                <a:gd name="T28" fmla="*/ 37 w 2839"/>
                <a:gd name="T29" fmla="*/ 15 h 481"/>
                <a:gd name="T30" fmla="*/ 40 w 2839"/>
                <a:gd name="T31" fmla="*/ 15 h 481"/>
                <a:gd name="T32" fmla="*/ 43 w 2839"/>
                <a:gd name="T33" fmla="*/ 15 h 481"/>
                <a:gd name="T34" fmla="*/ 47 w 2839"/>
                <a:gd name="T35" fmla="*/ 16 h 481"/>
                <a:gd name="T36" fmla="*/ 50 w 2839"/>
                <a:gd name="T37" fmla="*/ 15 h 481"/>
                <a:gd name="T38" fmla="*/ 53 w 2839"/>
                <a:gd name="T39" fmla="*/ 15 h 481"/>
                <a:gd name="T40" fmla="*/ 57 w 2839"/>
                <a:gd name="T41" fmla="*/ 15 h 481"/>
                <a:gd name="T42" fmla="*/ 60 w 2839"/>
                <a:gd name="T43" fmla="*/ 15 h 481"/>
                <a:gd name="T44" fmla="*/ 63 w 2839"/>
                <a:gd name="T45" fmla="*/ 14 h 481"/>
                <a:gd name="T46" fmla="*/ 66 w 2839"/>
                <a:gd name="T47" fmla="*/ 13 h 481"/>
                <a:gd name="T48" fmla="*/ 69 w 2839"/>
                <a:gd name="T49" fmla="*/ 13 h 481"/>
                <a:gd name="T50" fmla="*/ 72 w 2839"/>
                <a:gd name="T51" fmla="*/ 12 h 481"/>
                <a:gd name="T52" fmla="*/ 75 w 2839"/>
                <a:gd name="T53" fmla="*/ 11 h 481"/>
                <a:gd name="T54" fmla="*/ 78 w 2839"/>
                <a:gd name="T55" fmla="*/ 10 h 481"/>
                <a:gd name="T56" fmla="*/ 80 w 2839"/>
                <a:gd name="T57" fmla="*/ 8 h 481"/>
                <a:gd name="T58" fmla="*/ 82 w 2839"/>
                <a:gd name="T59" fmla="*/ 7 h 481"/>
                <a:gd name="T60" fmla="*/ 85 w 2839"/>
                <a:gd name="T61" fmla="*/ 5 h 481"/>
                <a:gd name="T62" fmla="*/ 87 w 2839"/>
                <a:gd name="T63" fmla="*/ 4 h 481"/>
                <a:gd name="T64" fmla="*/ 88 w 2839"/>
                <a:gd name="T65" fmla="*/ 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39"/>
                <a:gd name="T100" fmla="*/ 0 h 481"/>
                <a:gd name="T101" fmla="*/ 2839 w 2839"/>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39" h="481">
                  <a:moveTo>
                    <a:pt x="0" y="0"/>
                  </a:moveTo>
                  <a:lnTo>
                    <a:pt x="50" y="54"/>
                  </a:lnTo>
                  <a:lnTo>
                    <a:pt x="109" y="106"/>
                  </a:lnTo>
                  <a:lnTo>
                    <a:pt x="174" y="153"/>
                  </a:lnTo>
                  <a:lnTo>
                    <a:pt x="244" y="198"/>
                  </a:lnTo>
                  <a:lnTo>
                    <a:pt x="321" y="240"/>
                  </a:lnTo>
                  <a:lnTo>
                    <a:pt x="402" y="278"/>
                  </a:lnTo>
                  <a:lnTo>
                    <a:pt x="488" y="314"/>
                  </a:lnTo>
                  <a:lnTo>
                    <a:pt x="579" y="345"/>
                  </a:lnTo>
                  <a:lnTo>
                    <a:pt x="674" y="374"/>
                  </a:lnTo>
                  <a:lnTo>
                    <a:pt x="772" y="399"/>
                  </a:lnTo>
                  <a:lnTo>
                    <a:pt x="872" y="421"/>
                  </a:lnTo>
                  <a:lnTo>
                    <a:pt x="974" y="440"/>
                  </a:lnTo>
                  <a:lnTo>
                    <a:pt x="1079" y="455"/>
                  </a:lnTo>
                  <a:lnTo>
                    <a:pt x="1186" y="467"/>
                  </a:lnTo>
                  <a:lnTo>
                    <a:pt x="1294" y="475"/>
                  </a:lnTo>
                  <a:lnTo>
                    <a:pt x="1402" y="480"/>
                  </a:lnTo>
                  <a:lnTo>
                    <a:pt x="1510" y="481"/>
                  </a:lnTo>
                  <a:lnTo>
                    <a:pt x="1617" y="478"/>
                  </a:lnTo>
                  <a:lnTo>
                    <a:pt x="1725" y="472"/>
                  </a:lnTo>
                  <a:lnTo>
                    <a:pt x="1831" y="462"/>
                  </a:lnTo>
                  <a:lnTo>
                    <a:pt x="1934" y="449"/>
                  </a:lnTo>
                  <a:lnTo>
                    <a:pt x="2037" y="432"/>
                  </a:lnTo>
                  <a:lnTo>
                    <a:pt x="2136" y="411"/>
                  </a:lnTo>
                  <a:lnTo>
                    <a:pt x="2233" y="386"/>
                  </a:lnTo>
                  <a:lnTo>
                    <a:pt x="2326" y="357"/>
                  </a:lnTo>
                  <a:lnTo>
                    <a:pt x="2415" y="324"/>
                  </a:lnTo>
                  <a:lnTo>
                    <a:pt x="2499" y="289"/>
                  </a:lnTo>
                  <a:lnTo>
                    <a:pt x="2578" y="248"/>
                  </a:lnTo>
                  <a:lnTo>
                    <a:pt x="2653" y="205"/>
                  </a:lnTo>
                  <a:lnTo>
                    <a:pt x="2721" y="156"/>
                  </a:lnTo>
                  <a:lnTo>
                    <a:pt x="2784" y="104"/>
                  </a:lnTo>
                  <a:lnTo>
                    <a:pt x="2839"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201" name="Freeform 63"/>
            <p:cNvSpPr>
              <a:spLocks/>
            </p:cNvSpPr>
            <p:nvPr/>
          </p:nvSpPr>
          <p:spPr bwMode="auto">
            <a:xfrm>
              <a:off x="2107" y="3371"/>
              <a:ext cx="1419" cy="241"/>
            </a:xfrm>
            <a:custGeom>
              <a:avLst/>
              <a:gdLst>
                <a:gd name="T0" fmla="*/ 0 w 2839"/>
                <a:gd name="T1" fmla="*/ 0 h 481"/>
                <a:gd name="T2" fmla="*/ 1 w 2839"/>
                <a:gd name="T3" fmla="*/ 2 h 481"/>
                <a:gd name="T4" fmla="*/ 3 w 2839"/>
                <a:gd name="T5" fmla="*/ 4 h 481"/>
                <a:gd name="T6" fmla="*/ 5 w 2839"/>
                <a:gd name="T7" fmla="*/ 5 h 481"/>
                <a:gd name="T8" fmla="*/ 7 w 2839"/>
                <a:gd name="T9" fmla="*/ 7 h 481"/>
                <a:gd name="T10" fmla="*/ 10 w 2839"/>
                <a:gd name="T11" fmla="*/ 8 h 481"/>
                <a:gd name="T12" fmla="*/ 12 w 2839"/>
                <a:gd name="T13" fmla="*/ 9 h 481"/>
                <a:gd name="T14" fmla="*/ 15 w 2839"/>
                <a:gd name="T15" fmla="*/ 10 h 481"/>
                <a:gd name="T16" fmla="*/ 18 w 2839"/>
                <a:gd name="T17" fmla="*/ 11 h 481"/>
                <a:gd name="T18" fmla="*/ 21 w 2839"/>
                <a:gd name="T19" fmla="*/ 12 h 481"/>
                <a:gd name="T20" fmla="*/ 24 w 2839"/>
                <a:gd name="T21" fmla="*/ 13 h 481"/>
                <a:gd name="T22" fmla="*/ 27 w 2839"/>
                <a:gd name="T23" fmla="*/ 14 h 481"/>
                <a:gd name="T24" fmla="*/ 30 w 2839"/>
                <a:gd name="T25" fmla="*/ 14 h 481"/>
                <a:gd name="T26" fmla="*/ 33 w 2839"/>
                <a:gd name="T27" fmla="*/ 15 h 481"/>
                <a:gd name="T28" fmla="*/ 37 w 2839"/>
                <a:gd name="T29" fmla="*/ 15 h 481"/>
                <a:gd name="T30" fmla="*/ 40 w 2839"/>
                <a:gd name="T31" fmla="*/ 15 h 481"/>
                <a:gd name="T32" fmla="*/ 43 w 2839"/>
                <a:gd name="T33" fmla="*/ 15 h 481"/>
                <a:gd name="T34" fmla="*/ 47 w 2839"/>
                <a:gd name="T35" fmla="*/ 16 h 481"/>
                <a:gd name="T36" fmla="*/ 50 w 2839"/>
                <a:gd name="T37" fmla="*/ 15 h 481"/>
                <a:gd name="T38" fmla="*/ 53 w 2839"/>
                <a:gd name="T39" fmla="*/ 15 h 481"/>
                <a:gd name="T40" fmla="*/ 57 w 2839"/>
                <a:gd name="T41" fmla="*/ 15 h 481"/>
                <a:gd name="T42" fmla="*/ 60 w 2839"/>
                <a:gd name="T43" fmla="*/ 15 h 481"/>
                <a:gd name="T44" fmla="*/ 63 w 2839"/>
                <a:gd name="T45" fmla="*/ 14 h 481"/>
                <a:gd name="T46" fmla="*/ 66 w 2839"/>
                <a:gd name="T47" fmla="*/ 13 h 481"/>
                <a:gd name="T48" fmla="*/ 69 w 2839"/>
                <a:gd name="T49" fmla="*/ 13 h 481"/>
                <a:gd name="T50" fmla="*/ 72 w 2839"/>
                <a:gd name="T51" fmla="*/ 12 h 481"/>
                <a:gd name="T52" fmla="*/ 75 w 2839"/>
                <a:gd name="T53" fmla="*/ 11 h 481"/>
                <a:gd name="T54" fmla="*/ 78 w 2839"/>
                <a:gd name="T55" fmla="*/ 10 h 481"/>
                <a:gd name="T56" fmla="*/ 80 w 2839"/>
                <a:gd name="T57" fmla="*/ 8 h 481"/>
                <a:gd name="T58" fmla="*/ 82 w 2839"/>
                <a:gd name="T59" fmla="*/ 7 h 481"/>
                <a:gd name="T60" fmla="*/ 85 w 2839"/>
                <a:gd name="T61" fmla="*/ 5 h 481"/>
                <a:gd name="T62" fmla="*/ 87 w 2839"/>
                <a:gd name="T63" fmla="*/ 4 h 481"/>
                <a:gd name="T64" fmla="*/ 88 w 2839"/>
                <a:gd name="T65" fmla="*/ 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39"/>
                <a:gd name="T100" fmla="*/ 0 h 481"/>
                <a:gd name="T101" fmla="*/ 2839 w 2839"/>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39" h="481">
                  <a:moveTo>
                    <a:pt x="0" y="0"/>
                  </a:moveTo>
                  <a:lnTo>
                    <a:pt x="50" y="54"/>
                  </a:lnTo>
                  <a:lnTo>
                    <a:pt x="109" y="106"/>
                  </a:lnTo>
                  <a:lnTo>
                    <a:pt x="174" y="153"/>
                  </a:lnTo>
                  <a:lnTo>
                    <a:pt x="244" y="198"/>
                  </a:lnTo>
                  <a:lnTo>
                    <a:pt x="321" y="240"/>
                  </a:lnTo>
                  <a:lnTo>
                    <a:pt x="402" y="278"/>
                  </a:lnTo>
                  <a:lnTo>
                    <a:pt x="488" y="314"/>
                  </a:lnTo>
                  <a:lnTo>
                    <a:pt x="579" y="345"/>
                  </a:lnTo>
                  <a:lnTo>
                    <a:pt x="674" y="374"/>
                  </a:lnTo>
                  <a:lnTo>
                    <a:pt x="772" y="399"/>
                  </a:lnTo>
                  <a:lnTo>
                    <a:pt x="872" y="421"/>
                  </a:lnTo>
                  <a:lnTo>
                    <a:pt x="974" y="440"/>
                  </a:lnTo>
                  <a:lnTo>
                    <a:pt x="1079" y="455"/>
                  </a:lnTo>
                  <a:lnTo>
                    <a:pt x="1186" y="467"/>
                  </a:lnTo>
                  <a:lnTo>
                    <a:pt x="1294" y="475"/>
                  </a:lnTo>
                  <a:lnTo>
                    <a:pt x="1402" y="480"/>
                  </a:lnTo>
                  <a:lnTo>
                    <a:pt x="1510" y="481"/>
                  </a:lnTo>
                  <a:lnTo>
                    <a:pt x="1617" y="478"/>
                  </a:lnTo>
                  <a:lnTo>
                    <a:pt x="1725" y="472"/>
                  </a:lnTo>
                  <a:lnTo>
                    <a:pt x="1831" y="462"/>
                  </a:lnTo>
                  <a:lnTo>
                    <a:pt x="1934" y="449"/>
                  </a:lnTo>
                  <a:lnTo>
                    <a:pt x="2037" y="432"/>
                  </a:lnTo>
                  <a:lnTo>
                    <a:pt x="2136" y="411"/>
                  </a:lnTo>
                  <a:lnTo>
                    <a:pt x="2233" y="386"/>
                  </a:lnTo>
                  <a:lnTo>
                    <a:pt x="2326" y="357"/>
                  </a:lnTo>
                  <a:lnTo>
                    <a:pt x="2415" y="324"/>
                  </a:lnTo>
                  <a:lnTo>
                    <a:pt x="2499" y="289"/>
                  </a:lnTo>
                  <a:lnTo>
                    <a:pt x="2578" y="248"/>
                  </a:lnTo>
                  <a:lnTo>
                    <a:pt x="2653" y="205"/>
                  </a:lnTo>
                  <a:lnTo>
                    <a:pt x="2721" y="156"/>
                  </a:lnTo>
                  <a:lnTo>
                    <a:pt x="2784" y="104"/>
                  </a:lnTo>
                  <a:lnTo>
                    <a:pt x="2839"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202" name="Freeform 64"/>
            <p:cNvSpPr>
              <a:spLocks/>
            </p:cNvSpPr>
            <p:nvPr/>
          </p:nvSpPr>
          <p:spPr bwMode="auto">
            <a:xfrm>
              <a:off x="2494" y="3665"/>
              <a:ext cx="666" cy="50"/>
            </a:xfrm>
            <a:custGeom>
              <a:avLst/>
              <a:gdLst>
                <a:gd name="T0" fmla="*/ 0 w 1332"/>
                <a:gd name="T1" fmla="*/ 0 h 100"/>
                <a:gd name="T2" fmla="*/ 1 w 1332"/>
                <a:gd name="T3" fmla="*/ 1 h 100"/>
                <a:gd name="T4" fmla="*/ 1 w 1332"/>
                <a:gd name="T5" fmla="*/ 1 h 100"/>
                <a:gd name="T6" fmla="*/ 3 w 1332"/>
                <a:gd name="T7" fmla="*/ 2 h 100"/>
                <a:gd name="T8" fmla="*/ 5 w 1332"/>
                <a:gd name="T9" fmla="*/ 2 h 100"/>
                <a:gd name="T10" fmla="*/ 5 w 1332"/>
                <a:gd name="T11" fmla="*/ 2 h 100"/>
                <a:gd name="T12" fmla="*/ 6 w 1332"/>
                <a:gd name="T13" fmla="*/ 2 h 100"/>
                <a:gd name="T14" fmla="*/ 7 w 1332"/>
                <a:gd name="T15" fmla="*/ 3 h 100"/>
                <a:gd name="T16" fmla="*/ 10 w 1332"/>
                <a:gd name="T17" fmla="*/ 3 h 100"/>
                <a:gd name="T18" fmla="*/ 10 w 1332"/>
                <a:gd name="T19" fmla="*/ 3 h 100"/>
                <a:gd name="T20" fmla="*/ 11 w 1332"/>
                <a:gd name="T21" fmla="*/ 3 h 100"/>
                <a:gd name="T22" fmla="*/ 13 w 1332"/>
                <a:gd name="T23" fmla="*/ 3 h 100"/>
                <a:gd name="T24" fmla="*/ 14 w 1332"/>
                <a:gd name="T25" fmla="*/ 3 h 100"/>
                <a:gd name="T26" fmla="*/ 17 w 1332"/>
                <a:gd name="T27" fmla="*/ 3 h 100"/>
                <a:gd name="T28" fmla="*/ 18 w 1332"/>
                <a:gd name="T29" fmla="*/ 3 h 100"/>
                <a:gd name="T30" fmla="*/ 20 w 1332"/>
                <a:gd name="T31" fmla="*/ 3 h 100"/>
                <a:gd name="T32" fmla="*/ 21 w 1332"/>
                <a:gd name="T33" fmla="*/ 3 h 100"/>
                <a:gd name="T34" fmla="*/ 22 w 1332"/>
                <a:gd name="T35" fmla="*/ 3 h 100"/>
                <a:gd name="T36" fmla="*/ 23 w 1332"/>
                <a:gd name="T37" fmla="*/ 3 h 100"/>
                <a:gd name="T38" fmla="*/ 25 w 1332"/>
                <a:gd name="T39" fmla="*/ 3 h 100"/>
                <a:gd name="T40" fmla="*/ 26 w 1332"/>
                <a:gd name="T41" fmla="*/ 3 h 100"/>
                <a:gd name="T42" fmla="*/ 28 w 1332"/>
                <a:gd name="T43" fmla="*/ 3 h 100"/>
                <a:gd name="T44" fmla="*/ 29 w 1332"/>
                <a:gd name="T45" fmla="*/ 3 h 100"/>
                <a:gd name="T46" fmla="*/ 30 w 1332"/>
                <a:gd name="T47" fmla="*/ 3 h 100"/>
                <a:gd name="T48" fmla="*/ 33 w 1332"/>
                <a:gd name="T49" fmla="*/ 3 h 100"/>
                <a:gd name="T50" fmla="*/ 34 w 1332"/>
                <a:gd name="T51" fmla="*/ 3 h 100"/>
                <a:gd name="T52" fmla="*/ 35 w 1332"/>
                <a:gd name="T53" fmla="*/ 2 h 100"/>
                <a:gd name="T54" fmla="*/ 37 w 1332"/>
                <a:gd name="T55" fmla="*/ 2 h 100"/>
                <a:gd name="T56" fmla="*/ 38 w 1332"/>
                <a:gd name="T57" fmla="*/ 2 h 100"/>
                <a:gd name="T58" fmla="*/ 39 w 1332"/>
                <a:gd name="T59" fmla="*/ 2 h 100"/>
                <a:gd name="T60" fmla="*/ 40 w 1332"/>
                <a:gd name="T61" fmla="*/ 1 h 100"/>
                <a:gd name="T62" fmla="*/ 41 w 1332"/>
                <a:gd name="T63" fmla="*/ 1 h 100"/>
                <a:gd name="T64" fmla="*/ 42 w 1332"/>
                <a:gd name="T65" fmla="*/ 1 h 1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2"/>
                <a:gd name="T100" fmla="*/ 0 h 100"/>
                <a:gd name="T101" fmla="*/ 1332 w 1332"/>
                <a:gd name="T102" fmla="*/ 100 h 1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2" h="100">
                  <a:moveTo>
                    <a:pt x="0" y="0"/>
                  </a:moveTo>
                  <a:lnTo>
                    <a:pt x="29" y="12"/>
                  </a:lnTo>
                  <a:lnTo>
                    <a:pt x="60" y="23"/>
                  </a:lnTo>
                  <a:lnTo>
                    <a:pt x="93" y="34"/>
                  </a:lnTo>
                  <a:lnTo>
                    <a:pt x="129" y="44"/>
                  </a:lnTo>
                  <a:lnTo>
                    <a:pt x="167" y="52"/>
                  </a:lnTo>
                  <a:lnTo>
                    <a:pt x="206" y="61"/>
                  </a:lnTo>
                  <a:lnTo>
                    <a:pt x="247" y="68"/>
                  </a:lnTo>
                  <a:lnTo>
                    <a:pt x="289" y="75"/>
                  </a:lnTo>
                  <a:lnTo>
                    <a:pt x="333" y="81"/>
                  </a:lnTo>
                  <a:lnTo>
                    <a:pt x="377" y="87"/>
                  </a:lnTo>
                  <a:lnTo>
                    <a:pt x="423" y="90"/>
                  </a:lnTo>
                  <a:lnTo>
                    <a:pt x="469" y="95"/>
                  </a:lnTo>
                  <a:lnTo>
                    <a:pt x="516" y="97"/>
                  </a:lnTo>
                  <a:lnTo>
                    <a:pt x="563" y="99"/>
                  </a:lnTo>
                  <a:lnTo>
                    <a:pt x="612" y="100"/>
                  </a:lnTo>
                  <a:lnTo>
                    <a:pt x="660" y="100"/>
                  </a:lnTo>
                  <a:lnTo>
                    <a:pt x="707" y="100"/>
                  </a:lnTo>
                  <a:lnTo>
                    <a:pt x="756" y="99"/>
                  </a:lnTo>
                  <a:lnTo>
                    <a:pt x="803" y="98"/>
                  </a:lnTo>
                  <a:lnTo>
                    <a:pt x="850" y="96"/>
                  </a:lnTo>
                  <a:lnTo>
                    <a:pt x="896" y="92"/>
                  </a:lnTo>
                  <a:lnTo>
                    <a:pt x="943" y="88"/>
                  </a:lnTo>
                  <a:lnTo>
                    <a:pt x="989" y="83"/>
                  </a:lnTo>
                  <a:lnTo>
                    <a:pt x="1032" y="77"/>
                  </a:lnTo>
                  <a:lnTo>
                    <a:pt x="1076" y="70"/>
                  </a:lnTo>
                  <a:lnTo>
                    <a:pt x="1118" y="62"/>
                  </a:lnTo>
                  <a:lnTo>
                    <a:pt x="1158" y="54"/>
                  </a:lnTo>
                  <a:lnTo>
                    <a:pt x="1196" y="46"/>
                  </a:lnTo>
                  <a:lnTo>
                    <a:pt x="1233" y="36"/>
                  </a:lnTo>
                  <a:lnTo>
                    <a:pt x="1269" y="25"/>
                  </a:lnTo>
                  <a:lnTo>
                    <a:pt x="1301" y="14"/>
                  </a:lnTo>
                  <a:lnTo>
                    <a:pt x="1332"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203" name="Freeform 65"/>
            <p:cNvSpPr>
              <a:spLocks/>
            </p:cNvSpPr>
            <p:nvPr/>
          </p:nvSpPr>
          <p:spPr bwMode="auto">
            <a:xfrm>
              <a:off x="2494" y="3665"/>
              <a:ext cx="666" cy="50"/>
            </a:xfrm>
            <a:custGeom>
              <a:avLst/>
              <a:gdLst>
                <a:gd name="T0" fmla="*/ 0 w 1332"/>
                <a:gd name="T1" fmla="*/ 0 h 100"/>
                <a:gd name="T2" fmla="*/ 1 w 1332"/>
                <a:gd name="T3" fmla="*/ 1 h 100"/>
                <a:gd name="T4" fmla="*/ 1 w 1332"/>
                <a:gd name="T5" fmla="*/ 1 h 100"/>
                <a:gd name="T6" fmla="*/ 3 w 1332"/>
                <a:gd name="T7" fmla="*/ 2 h 100"/>
                <a:gd name="T8" fmla="*/ 5 w 1332"/>
                <a:gd name="T9" fmla="*/ 2 h 100"/>
                <a:gd name="T10" fmla="*/ 5 w 1332"/>
                <a:gd name="T11" fmla="*/ 2 h 100"/>
                <a:gd name="T12" fmla="*/ 6 w 1332"/>
                <a:gd name="T13" fmla="*/ 2 h 100"/>
                <a:gd name="T14" fmla="*/ 7 w 1332"/>
                <a:gd name="T15" fmla="*/ 3 h 100"/>
                <a:gd name="T16" fmla="*/ 10 w 1332"/>
                <a:gd name="T17" fmla="*/ 3 h 100"/>
                <a:gd name="T18" fmla="*/ 10 w 1332"/>
                <a:gd name="T19" fmla="*/ 3 h 100"/>
                <a:gd name="T20" fmla="*/ 11 w 1332"/>
                <a:gd name="T21" fmla="*/ 3 h 100"/>
                <a:gd name="T22" fmla="*/ 13 w 1332"/>
                <a:gd name="T23" fmla="*/ 3 h 100"/>
                <a:gd name="T24" fmla="*/ 14 w 1332"/>
                <a:gd name="T25" fmla="*/ 3 h 100"/>
                <a:gd name="T26" fmla="*/ 17 w 1332"/>
                <a:gd name="T27" fmla="*/ 3 h 100"/>
                <a:gd name="T28" fmla="*/ 18 w 1332"/>
                <a:gd name="T29" fmla="*/ 3 h 100"/>
                <a:gd name="T30" fmla="*/ 20 w 1332"/>
                <a:gd name="T31" fmla="*/ 3 h 100"/>
                <a:gd name="T32" fmla="*/ 21 w 1332"/>
                <a:gd name="T33" fmla="*/ 3 h 100"/>
                <a:gd name="T34" fmla="*/ 22 w 1332"/>
                <a:gd name="T35" fmla="*/ 3 h 100"/>
                <a:gd name="T36" fmla="*/ 23 w 1332"/>
                <a:gd name="T37" fmla="*/ 3 h 100"/>
                <a:gd name="T38" fmla="*/ 25 w 1332"/>
                <a:gd name="T39" fmla="*/ 3 h 100"/>
                <a:gd name="T40" fmla="*/ 26 w 1332"/>
                <a:gd name="T41" fmla="*/ 3 h 100"/>
                <a:gd name="T42" fmla="*/ 28 w 1332"/>
                <a:gd name="T43" fmla="*/ 3 h 100"/>
                <a:gd name="T44" fmla="*/ 29 w 1332"/>
                <a:gd name="T45" fmla="*/ 3 h 100"/>
                <a:gd name="T46" fmla="*/ 30 w 1332"/>
                <a:gd name="T47" fmla="*/ 3 h 100"/>
                <a:gd name="T48" fmla="*/ 33 w 1332"/>
                <a:gd name="T49" fmla="*/ 3 h 100"/>
                <a:gd name="T50" fmla="*/ 34 w 1332"/>
                <a:gd name="T51" fmla="*/ 3 h 100"/>
                <a:gd name="T52" fmla="*/ 35 w 1332"/>
                <a:gd name="T53" fmla="*/ 2 h 100"/>
                <a:gd name="T54" fmla="*/ 37 w 1332"/>
                <a:gd name="T55" fmla="*/ 2 h 100"/>
                <a:gd name="T56" fmla="*/ 38 w 1332"/>
                <a:gd name="T57" fmla="*/ 2 h 100"/>
                <a:gd name="T58" fmla="*/ 39 w 1332"/>
                <a:gd name="T59" fmla="*/ 2 h 100"/>
                <a:gd name="T60" fmla="*/ 40 w 1332"/>
                <a:gd name="T61" fmla="*/ 1 h 100"/>
                <a:gd name="T62" fmla="*/ 41 w 1332"/>
                <a:gd name="T63" fmla="*/ 1 h 100"/>
                <a:gd name="T64" fmla="*/ 42 w 1332"/>
                <a:gd name="T65" fmla="*/ 1 h 1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2"/>
                <a:gd name="T100" fmla="*/ 0 h 100"/>
                <a:gd name="T101" fmla="*/ 1332 w 1332"/>
                <a:gd name="T102" fmla="*/ 100 h 1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2" h="100">
                  <a:moveTo>
                    <a:pt x="0" y="0"/>
                  </a:moveTo>
                  <a:lnTo>
                    <a:pt x="29" y="12"/>
                  </a:lnTo>
                  <a:lnTo>
                    <a:pt x="60" y="23"/>
                  </a:lnTo>
                  <a:lnTo>
                    <a:pt x="93" y="34"/>
                  </a:lnTo>
                  <a:lnTo>
                    <a:pt x="129" y="44"/>
                  </a:lnTo>
                  <a:lnTo>
                    <a:pt x="167" y="52"/>
                  </a:lnTo>
                  <a:lnTo>
                    <a:pt x="206" y="61"/>
                  </a:lnTo>
                  <a:lnTo>
                    <a:pt x="247" y="68"/>
                  </a:lnTo>
                  <a:lnTo>
                    <a:pt x="289" y="75"/>
                  </a:lnTo>
                  <a:lnTo>
                    <a:pt x="333" y="81"/>
                  </a:lnTo>
                  <a:lnTo>
                    <a:pt x="377" y="87"/>
                  </a:lnTo>
                  <a:lnTo>
                    <a:pt x="423" y="90"/>
                  </a:lnTo>
                  <a:lnTo>
                    <a:pt x="469" y="95"/>
                  </a:lnTo>
                  <a:lnTo>
                    <a:pt x="516" y="97"/>
                  </a:lnTo>
                  <a:lnTo>
                    <a:pt x="563" y="99"/>
                  </a:lnTo>
                  <a:lnTo>
                    <a:pt x="612" y="100"/>
                  </a:lnTo>
                  <a:lnTo>
                    <a:pt x="660" y="100"/>
                  </a:lnTo>
                  <a:lnTo>
                    <a:pt x="707" y="100"/>
                  </a:lnTo>
                  <a:lnTo>
                    <a:pt x="756" y="99"/>
                  </a:lnTo>
                  <a:lnTo>
                    <a:pt x="803" y="98"/>
                  </a:lnTo>
                  <a:lnTo>
                    <a:pt x="850" y="96"/>
                  </a:lnTo>
                  <a:lnTo>
                    <a:pt x="896" y="92"/>
                  </a:lnTo>
                  <a:lnTo>
                    <a:pt x="943" y="88"/>
                  </a:lnTo>
                  <a:lnTo>
                    <a:pt x="989" y="83"/>
                  </a:lnTo>
                  <a:lnTo>
                    <a:pt x="1032" y="77"/>
                  </a:lnTo>
                  <a:lnTo>
                    <a:pt x="1076" y="70"/>
                  </a:lnTo>
                  <a:lnTo>
                    <a:pt x="1118" y="62"/>
                  </a:lnTo>
                  <a:lnTo>
                    <a:pt x="1158" y="54"/>
                  </a:lnTo>
                  <a:lnTo>
                    <a:pt x="1196" y="46"/>
                  </a:lnTo>
                  <a:lnTo>
                    <a:pt x="1233" y="36"/>
                  </a:lnTo>
                  <a:lnTo>
                    <a:pt x="1269" y="25"/>
                  </a:lnTo>
                  <a:lnTo>
                    <a:pt x="1301" y="14"/>
                  </a:lnTo>
                  <a:lnTo>
                    <a:pt x="1332"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204" name="Freeform 66"/>
            <p:cNvSpPr>
              <a:spLocks/>
            </p:cNvSpPr>
            <p:nvPr/>
          </p:nvSpPr>
          <p:spPr bwMode="auto">
            <a:xfrm>
              <a:off x="2831" y="1965"/>
              <a:ext cx="342" cy="58"/>
            </a:xfrm>
            <a:custGeom>
              <a:avLst/>
              <a:gdLst>
                <a:gd name="T0" fmla="*/ 21 w 685"/>
                <a:gd name="T1" fmla="*/ 0 h 118"/>
                <a:gd name="T2" fmla="*/ 20 w 685"/>
                <a:gd name="T3" fmla="*/ 0 h 118"/>
                <a:gd name="T4" fmla="*/ 19 w 685"/>
                <a:gd name="T5" fmla="*/ 0 h 118"/>
                <a:gd name="T6" fmla="*/ 18 w 685"/>
                <a:gd name="T7" fmla="*/ 0 h 118"/>
                <a:gd name="T8" fmla="*/ 17 w 685"/>
                <a:gd name="T9" fmla="*/ 0 h 118"/>
                <a:gd name="T10" fmla="*/ 15 w 685"/>
                <a:gd name="T11" fmla="*/ 0 h 118"/>
                <a:gd name="T12" fmla="*/ 14 w 685"/>
                <a:gd name="T13" fmla="*/ 0 h 118"/>
                <a:gd name="T14" fmla="*/ 12 w 685"/>
                <a:gd name="T15" fmla="*/ 0 h 118"/>
                <a:gd name="T16" fmla="*/ 11 w 685"/>
                <a:gd name="T17" fmla="*/ 0 h 118"/>
                <a:gd name="T18" fmla="*/ 9 w 685"/>
                <a:gd name="T19" fmla="*/ 0 h 118"/>
                <a:gd name="T20" fmla="*/ 8 w 685"/>
                <a:gd name="T21" fmla="*/ 0 h 118"/>
                <a:gd name="T22" fmla="*/ 6 w 685"/>
                <a:gd name="T23" fmla="*/ 0 h 118"/>
                <a:gd name="T24" fmla="*/ 5 w 685"/>
                <a:gd name="T25" fmla="*/ 1 h 118"/>
                <a:gd name="T26" fmla="*/ 3 w 685"/>
                <a:gd name="T27" fmla="*/ 1 h 118"/>
                <a:gd name="T28" fmla="*/ 2 w 685"/>
                <a:gd name="T29" fmla="*/ 2 h 118"/>
                <a:gd name="T30" fmla="*/ 1 w 685"/>
                <a:gd name="T31" fmla="*/ 2 h 118"/>
                <a:gd name="T32" fmla="*/ 0 w 685"/>
                <a:gd name="T33" fmla="*/ 3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5"/>
                <a:gd name="T52" fmla="*/ 0 h 118"/>
                <a:gd name="T53" fmla="*/ 685 w 685"/>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5" h="118">
                  <a:moveTo>
                    <a:pt x="685" y="30"/>
                  </a:moveTo>
                  <a:lnTo>
                    <a:pt x="656" y="22"/>
                  </a:lnTo>
                  <a:lnTo>
                    <a:pt x="622" y="15"/>
                  </a:lnTo>
                  <a:lnTo>
                    <a:pt x="585" y="10"/>
                  </a:lnTo>
                  <a:lnTo>
                    <a:pt x="544" y="5"/>
                  </a:lnTo>
                  <a:lnTo>
                    <a:pt x="501" y="3"/>
                  </a:lnTo>
                  <a:lnTo>
                    <a:pt x="455" y="0"/>
                  </a:lnTo>
                  <a:lnTo>
                    <a:pt x="408" y="2"/>
                  </a:lnTo>
                  <a:lnTo>
                    <a:pt x="360" y="4"/>
                  </a:lnTo>
                  <a:lnTo>
                    <a:pt x="310" y="9"/>
                  </a:lnTo>
                  <a:lnTo>
                    <a:pt x="262" y="17"/>
                  </a:lnTo>
                  <a:lnTo>
                    <a:pt x="213" y="26"/>
                  </a:lnTo>
                  <a:lnTo>
                    <a:pt x="166" y="38"/>
                  </a:lnTo>
                  <a:lnTo>
                    <a:pt x="120" y="53"/>
                  </a:lnTo>
                  <a:lnTo>
                    <a:pt x="77" y="72"/>
                  </a:lnTo>
                  <a:lnTo>
                    <a:pt x="37" y="93"/>
                  </a:lnTo>
                  <a:lnTo>
                    <a:pt x="0" y="11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205" name="Freeform 67"/>
            <p:cNvSpPr>
              <a:spLocks/>
            </p:cNvSpPr>
            <p:nvPr/>
          </p:nvSpPr>
          <p:spPr bwMode="auto">
            <a:xfrm>
              <a:off x="2831" y="1965"/>
              <a:ext cx="342" cy="58"/>
            </a:xfrm>
            <a:custGeom>
              <a:avLst/>
              <a:gdLst>
                <a:gd name="T0" fmla="*/ 21 w 685"/>
                <a:gd name="T1" fmla="*/ 0 h 118"/>
                <a:gd name="T2" fmla="*/ 20 w 685"/>
                <a:gd name="T3" fmla="*/ 0 h 118"/>
                <a:gd name="T4" fmla="*/ 19 w 685"/>
                <a:gd name="T5" fmla="*/ 0 h 118"/>
                <a:gd name="T6" fmla="*/ 18 w 685"/>
                <a:gd name="T7" fmla="*/ 0 h 118"/>
                <a:gd name="T8" fmla="*/ 17 w 685"/>
                <a:gd name="T9" fmla="*/ 0 h 118"/>
                <a:gd name="T10" fmla="*/ 15 w 685"/>
                <a:gd name="T11" fmla="*/ 0 h 118"/>
                <a:gd name="T12" fmla="*/ 14 w 685"/>
                <a:gd name="T13" fmla="*/ 0 h 118"/>
                <a:gd name="T14" fmla="*/ 12 w 685"/>
                <a:gd name="T15" fmla="*/ 0 h 118"/>
                <a:gd name="T16" fmla="*/ 11 w 685"/>
                <a:gd name="T17" fmla="*/ 0 h 118"/>
                <a:gd name="T18" fmla="*/ 9 w 685"/>
                <a:gd name="T19" fmla="*/ 0 h 118"/>
                <a:gd name="T20" fmla="*/ 8 w 685"/>
                <a:gd name="T21" fmla="*/ 0 h 118"/>
                <a:gd name="T22" fmla="*/ 6 w 685"/>
                <a:gd name="T23" fmla="*/ 0 h 118"/>
                <a:gd name="T24" fmla="*/ 5 w 685"/>
                <a:gd name="T25" fmla="*/ 1 h 118"/>
                <a:gd name="T26" fmla="*/ 3 w 685"/>
                <a:gd name="T27" fmla="*/ 1 h 118"/>
                <a:gd name="T28" fmla="*/ 2 w 685"/>
                <a:gd name="T29" fmla="*/ 2 h 118"/>
                <a:gd name="T30" fmla="*/ 1 w 685"/>
                <a:gd name="T31" fmla="*/ 2 h 118"/>
                <a:gd name="T32" fmla="*/ 0 w 685"/>
                <a:gd name="T33" fmla="*/ 3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5"/>
                <a:gd name="T52" fmla="*/ 0 h 118"/>
                <a:gd name="T53" fmla="*/ 685 w 685"/>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5" h="118">
                  <a:moveTo>
                    <a:pt x="685" y="30"/>
                  </a:moveTo>
                  <a:lnTo>
                    <a:pt x="656" y="22"/>
                  </a:lnTo>
                  <a:lnTo>
                    <a:pt x="622" y="15"/>
                  </a:lnTo>
                  <a:lnTo>
                    <a:pt x="585" y="10"/>
                  </a:lnTo>
                  <a:lnTo>
                    <a:pt x="544" y="5"/>
                  </a:lnTo>
                  <a:lnTo>
                    <a:pt x="501" y="3"/>
                  </a:lnTo>
                  <a:lnTo>
                    <a:pt x="455" y="0"/>
                  </a:lnTo>
                  <a:lnTo>
                    <a:pt x="408" y="2"/>
                  </a:lnTo>
                  <a:lnTo>
                    <a:pt x="360" y="4"/>
                  </a:lnTo>
                  <a:lnTo>
                    <a:pt x="310" y="9"/>
                  </a:lnTo>
                  <a:lnTo>
                    <a:pt x="262" y="17"/>
                  </a:lnTo>
                  <a:lnTo>
                    <a:pt x="213" y="26"/>
                  </a:lnTo>
                  <a:lnTo>
                    <a:pt x="166" y="38"/>
                  </a:lnTo>
                  <a:lnTo>
                    <a:pt x="120" y="53"/>
                  </a:lnTo>
                  <a:lnTo>
                    <a:pt x="77" y="72"/>
                  </a:lnTo>
                  <a:lnTo>
                    <a:pt x="37" y="93"/>
                  </a:lnTo>
                  <a:lnTo>
                    <a:pt x="0" y="11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sp>
          <p:nvSpPr>
            <p:cNvPr id="91206" name="Freeform 68"/>
            <p:cNvSpPr>
              <a:spLocks/>
            </p:cNvSpPr>
            <p:nvPr/>
          </p:nvSpPr>
          <p:spPr bwMode="auto">
            <a:xfrm>
              <a:off x="3040" y="2868"/>
              <a:ext cx="674" cy="628"/>
            </a:xfrm>
            <a:custGeom>
              <a:avLst/>
              <a:gdLst>
                <a:gd name="T0" fmla="*/ 43 w 1347"/>
                <a:gd name="T1" fmla="*/ 1 h 1254"/>
                <a:gd name="T2" fmla="*/ 42 w 1347"/>
                <a:gd name="T3" fmla="*/ 3 h 1254"/>
                <a:gd name="T4" fmla="*/ 42 w 1347"/>
                <a:gd name="T5" fmla="*/ 5 h 1254"/>
                <a:gd name="T6" fmla="*/ 41 w 1347"/>
                <a:gd name="T7" fmla="*/ 6 h 1254"/>
                <a:gd name="T8" fmla="*/ 41 w 1347"/>
                <a:gd name="T9" fmla="*/ 10 h 1254"/>
                <a:gd name="T10" fmla="*/ 40 w 1347"/>
                <a:gd name="T11" fmla="*/ 12 h 1254"/>
                <a:gd name="T12" fmla="*/ 40 w 1347"/>
                <a:gd name="T13" fmla="*/ 18 h 1254"/>
                <a:gd name="T14" fmla="*/ 38 w 1347"/>
                <a:gd name="T15" fmla="*/ 20 h 1254"/>
                <a:gd name="T16" fmla="*/ 37 w 1347"/>
                <a:gd name="T17" fmla="*/ 21 h 1254"/>
                <a:gd name="T18" fmla="*/ 36 w 1347"/>
                <a:gd name="T19" fmla="*/ 23 h 1254"/>
                <a:gd name="T20" fmla="*/ 36 w 1347"/>
                <a:gd name="T21" fmla="*/ 25 h 1254"/>
                <a:gd name="T22" fmla="*/ 35 w 1347"/>
                <a:gd name="T23" fmla="*/ 27 h 1254"/>
                <a:gd name="T24" fmla="*/ 35 w 1347"/>
                <a:gd name="T25" fmla="*/ 28 h 1254"/>
                <a:gd name="T26" fmla="*/ 34 w 1347"/>
                <a:gd name="T27" fmla="*/ 28 h 1254"/>
                <a:gd name="T28" fmla="*/ 33 w 1347"/>
                <a:gd name="T29" fmla="*/ 30 h 1254"/>
                <a:gd name="T30" fmla="*/ 33 w 1347"/>
                <a:gd name="T31" fmla="*/ 31 h 1254"/>
                <a:gd name="T32" fmla="*/ 31 w 1347"/>
                <a:gd name="T33" fmla="*/ 32 h 1254"/>
                <a:gd name="T34" fmla="*/ 30 w 1347"/>
                <a:gd name="T35" fmla="*/ 33 h 1254"/>
                <a:gd name="T36" fmla="*/ 29 w 1347"/>
                <a:gd name="T37" fmla="*/ 34 h 1254"/>
                <a:gd name="T38" fmla="*/ 28 w 1347"/>
                <a:gd name="T39" fmla="*/ 35 h 1254"/>
                <a:gd name="T40" fmla="*/ 27 w 1347"/>
                <a:gd name="T41" fmla="*/ 37 h 1254"/>
                <a:gd name="T42" fmla="*/ 26 w 1347"/>
                <a:gd name="T43" fmla="*/ 37 h 1254"/>
                <a:gd name="T44" fmla="*/ 24 w 1347"/>
                <a:gd name="T45" fmla="*/ 39 h 1254"/>
                <a:gd name="T46" fmla="*/ 23 w 1347"/>
                <a:gd name="T47" fmla="*/ 38 h 1254"/>
                <a:gd name="T48" fmla="*/ 25 w 1347"/>
                <a:gd name="T49" fmla="*/ 35 h 1254"/>
                <a:gd name="T50" fmla="*/ 24 w 1347"/>
                <a:gd name="T51" fmla="*/ 32 h 1254"/>
                <a:gd name="T52" fmla="*/ 25 w 1347"/>
                <a:gd name="T53" fmla="*/ 30 h 1254"/>
                <a:gd name="T54" fmla="*/ 26 w 1347"/>
                <a:gd name="T55" fmla="*/ 27 h 1254"/>
                <a:gd name="T56" fmla="*/ 28 w 1347"/>
                <a:gd name="T57" fmla="*/ 26 h 1254"/>
                <a:gd name="T58" fmla="*/ 27 w 1347"/>
                <a:gd name="T59" fmla="*/ 24 h 1254"/>
                <a:gd name="T60" fmla="*/ 27 w 1347"/>
                <a:gd name="T61" fmla="*/ 22 h 1254"/>
                <a:gd name="T62" fmla="*/ 26 w 1347"/>
                <a:gd name="T63" fmla="*/ 21 h 1254"/>
                <a:gd name="T64" fmla="*/ 25 w 1347"/>
                <a:gd name="T65" fmla="*/ 20 h 1254"/>
                <a:gd name="T66" fmla="*/ 26 w 1347"/>
                <a:gd name="T67" fmla="*/ 18 h 1254"/>
                <a:gd name="T68" fmla="*/ 25 w 1347"/>
                <a:gd name="T69" fmla="*/ 16 h 1254"/>
                <a:gd name="T70" fmla="*/ 24 w 1347"/>
                <a:gd name="T71" fmla="*/ 17 h 1254"/>
                <a:gd name="T72" fmla="*/ 23 w 1347"/>
                <a:gd name="T73" fmla="*/ 16 h 1254"/>
                <a:gd name="T74" fmla="*/ 23 w 1347"/>
                <a:gd name="T75" fmla="*/ 16 h 1254"/>
                <a:gd name="T76" fmla="*/ 21 w 1347"/>
                <a:gd name="T77" fmla="*/ 15 h 1254"/>
                <a:gd name="T78" fmla="*/ 21 w 1347"/>
                <a:gd name="T79" fmla="*/ 14 h 1254"/>
                <a:gd name="T80" fmla="*/ 18 w 1347"/>
                <a:gd name="T81" fmla="*/ 16 h 1254"/>
                <a:gd name="T82" fmla="*/ 17 w 1347"/>
                <a:gd name="T83" fmla="*/ 18 h 1254"/>
                <a:gd name="T84" fmla="*/ 15 w 1347"/>
                <a:gd name="T85" fmla="*/ 18 h 1254"/>
                <a:gd name="T86" fmla="*/ 14 w 1347"/>
                <a:gd name="T87" fmla="*/ 19 h 1254"/>
                <a:gd name="T88" fmla="*/ 12 w 1347"/>
                <a:gd name="T89" fmla="*/ 19 h 1254"/>
                <a:gd name="T90" fmla="*/ 9 w 1347"/>
                <a:gd name="T91" fmla="*/ 18 h 1254"/>
                <a:gd name="T92" fmla="*/ 7 w 1347"/>
                <a:gd name="T93" fmla="*/ 18 h 1254"/>
                <a:gd name="T94" fmla="*/ 6 w 1347"/>
                <a:gd name="T95" fmla="*/ 15 h 1254"/>
                <a:gd name="T96" fmla="*/ 4 w 1347"/>
                <a:gd name="T97" fmla="*/ 14 h 1254"/>
                <a:gd name="T98" fmla="*/ 4 w 1347"/>
                <a:gd name="T99" fmla="*/ 13 h 1254"/>
                <a:gd name="T100" fmla="*/ 4 w 1347"/>
                <a:gd name="T101" fmla="*/ 13 h 1254"/>
                <a:gd name="T102" fmla="*/ 1 w 1347"/>
                <a:gd name="T103" fmla="*/ 12 h 1254"/>
                <a:gd name="T104" fmla="*/ 1 w 1347"/>
                <a:gd name="T105" fmla="*/ 10 h 1254"/>
                <a:gd name="T106" fmla="*/ 1 w 1347"/>
                <a:gd name="T107" fmla="*/ 9 h 1254"/>
                <a:gd name="T108" fmla="*/ 1 w 1347"/>
                <a:gd name="T109" fmla="*/ 8 h 1254"/>
                <a:gd name="T110" fmla="*/ 3 w 1347"/>
                <a:gd name="T111" fmla="*/ 6 h 12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47"/>
                <a:gd name="T169" fmla="*/ 0 h 1254"/>
                <a:gd name="T170" fmla="*/ 1347 w 1347"/>
                <a:gd name="T171" fmla="*/ 1254 h 125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47" h="1254">
                  <a:moveTo>
                    <a:pt x="1329" y="1"/>
                  </a:moveTo>
                  <a:lnTo>
                    <a:pt x="1330" y="1"/>
                  </a:lnTo>
                  <a:lnTo>
                    <a:pt x="1334" y="0"/>
                  </a:lnTo>
                  <a:lnTo>
                    <a:pt x="1339" y="0"/>
                  </a:lnTo>
                  <a:lnTo>
                    <a:pt x="1344" y="1"/>
                  </a:lnTo>
                  <a:lnTo>
                    <a:pt x="1347" y="6"/>
                  </a:lnTo>
                  <a:lnTo>
                    <a:pt x="1347" y="13"/>
                  </a:lnTo>
                  <a:lnTo>
                    <a:pt x="1345" y="25"/>
                  </a:lnTo>
                  <a:lnTo>
                    <a:pt x="1338" y="43"/>
                  </a:lnTo>
                  <a:lnTo>
                    <a:pt x="1331" y="60"/>
                  </a:lnTo>
                  <a:lnTo>
                    <a:pt x="1328" y="71"/>
                  </a:lnTo>
                  <a:lnTo>
                    <a:pt x="1329" y="78"/>
                  </a:lnTo>
                  <a:lnTo>
                    <a:pt x="1331" y="83"/>
                  </a:lnTo>
                  <a:lnTo>
                    <a:pt x="1335" y="87"/>
                  </a:lnTo>
                  <a:lnTo>
                    <a:pt x="1337" y="93"/>
                  </a:lnTo>
                  <a:lnTo>
                    <a:pt x="1337" y="101"/>
                  </a:lnTo>
                  <a:lnTo>
                    <a:pt x="1335" y="115"/>
                  </a:lnTo>
                  <a:lnTo>
                    <a:pt x="1330" y="130"/>
                  </a:lnTo>
                  <a:lnTo>
                    <a:pt x="1324" y="143"/>
                  </a:lnTo>
                  <a:lnTo>
                    <a:pt x="1319" y="154"/>
                  </a:lnTo>
                  <a:lnTo>
                    <a:pt x="1313" y="164"/>
                  </a:lnTo>
                  <a:lnTo>
                    <a:pt x="1308" y="173"/>
                  </a:lnTo>
                  <a:lnTo>
                    <a:pt x="1305" y="182"/>
                  </a:lnTo>
                  <a:lnTo>
                    <a:pt x="1304" y="192"/>
                  </a:lnTo>
                  <a:lnTo>
                    <a:pt x="1305" y="205"/>
                  </a:lnTo>
                  <a:lnTo>
                    <a:pt x="1308" y="227"/>
                  </a:lnTo>
                  <a:lnTo>
                    <a:pt x="1306" y="248"/>
                  </a:lnTo>
                  <a:lnTo>
                    <a:pt x="1300" y="266"/>
                  </a:lnTo>
                  <a:lnTo>
                    <a:pt x="1292" y="282"/>
                  </a:lnTo>
                  <a:lnTo>
                    <a:pt x="1283" y="296"/>
                  </a:lnTo>
                  <a:lnTo>
                    <a:pt x="1276" y="306"/>
                  </a:lnTo>
                  <a:lnTo>
                    <a:pt x="1270" y="314"/>
                  </a:lnTo>
                  <a:lnTo>
                    <a:pt x="1269" y="319"/>
                  </a:lnTo>
                  <a:lnTo>
                    <a:pt x="1271" y="329"/>
                  </a:lnTo>
                  <a:lnTo>
                    <a:pt x="1273" y="349"/>
                  </a:lnTo>
                  <a:lnTo>
                    <a:pt x="1270" y="379"/>
                  </a:lnTo>
                  <a:lnTo>
                    <a:pt x="1263" y="420"/>
                  </a:lnTo>
                  <a:lnTo>
                    <a:pt x="1274" y="440"/>
                  </a:lnTo>
                  <a:lnTo>
                    <a:pt x="1276" y="465"/>
                  </a:lnTo>
                  <a:lnTo>
                    <a:pt x="1271" y="494"/>
                  </a:lnTo>
                  <a:lnTo>
                    <a:pt x="1263" y="524"/>
                  </a:lnTo>
                  <a:lnTo>
                    <a:pt x="1252" y="552"/>
                  </a:lnTo>
                  <a:lnTo>
                    <a:pt x="1240" y="576"/>
                  </a:lnTo>
                  <a:lnTo>
                    <a:pt x="1230" y="594"/>
                  </a:lnTo>
                  <a:lnTo>
                    <a:pt x="1224" y="604"/>
                  </a:lnTo>
                  <a:lnTo>
                    <a:pt x="1221" y="609"/>
                  </a:lnTo>
                  <a:lnTo>
                    <a:pt x="1215" y="617"/>
                  </a:lnTo>
                  <a:lnTo>
                    <a:pt x="1209" y="625"/>
                  </a:lnTo>
                  <a:lnTo>
                    <a:pt x="1202" y="634"/>
                  </a:lnTo>
                  <a:lnTo>
                    <a:pt x="1195" y="642"/>
                  </a:lnTo>
                  <a:lnTo>
                    <a:pt x="1187" y="647"/>
                  </a:lnTo>
                  <a:lnTo>
                    <a:pt x="1179" y="651"/>
                  </a:lnTo>
                  <a:lnTo>
                    <a:pt x="1170" y="651"/>
                  </a:lnTo>
                  <a:lnTo>
                    <a:pt x="1173" y="660"/>
                  </a:lnTo>
                  <a:lnTo>
                    <a:pt x="1176" y="675"/>
                  </a:lnTo>
                  <a:lnTo>
                    <a:pt x="1176" y="692"/>
                  </a:lnTo>
                  <a:lnTo>
                    <a:pt x="1171" y="707"/>
                  </a:lnTo>
                  <a:lnTo>
                    <a:pt x="1161" y="710"/>
                  </a:lnTo>
                  <a:lnTo>
                    <a:pt x="1154" y="715"/>
                  </a:lnTo>
                  <a:lnTo>
                    <a:pt x="1149" y="723"/>
                  </a:lnTo>
                  <a:lnTo>
                    <a:pt x="1146" y="734"/>
                  </a:lnTo>
                  <a:lnTo>
                    <a:pt x="1142" y="743"/>
                  </a:lnTo>
                  <a:lnTo>
                    <a:pt x="1139" y="751"/>
                  </a:lnTo>
                  <a:lnTo>
                    <a:pt x="1133" y="756"/>
                  </a:lnTo>
                  <a:lnTo>
                    <a:pt x="1125" y="757"/>
                  </a:lnTo>
                  <a:lnTo>
                    <a:pt x="1130" y="773"/>
                  </a:lnTo>
                  <a:lnTo>
                    <a:pt x="1130" y="788"/>
                  </a:lnTo>
                  <a:lnTo>
                    <a:pt x="1126" y="799"/>
                  </a:lnTo>
                  <a:lnTo>
                    <a:pt x="1120" y="811"/>
                  </a:lnTo>
                  <a:lnTo>
                    <a:pt x="1115" y="821"/>
                  </a:lnTo>
                  <a:lnTo>
                    <a:pt x="1109" y="832"/>
                  </a:lnTo>
                  <a:lnTo>
                    <a:pt x="1105" y="842"/>
                  </a:lnTo>
                  <a:lnTo>
                    <a:pt x="1105" y="855"/>
                  </a:lnTo>
                  <a:lnTo>
                    <a:pt x="1097" y="855"/>
                  </a:lnTo>
                  <a:lnTo>
                    <a:pt x="1095" y="859"/>
                  </a:lnTo>
                  <a:lnTo>
                    <a:pt x="1095" y="864"/>
                  </a:lnTo>
                  <a:lnTo>
                    <a:pt x="1096" y="866"/>
                  </a:lnTo>
                  <a:lnTo>
                    <a:pt x="1094" y="866"/>
                  </a:lnTo>
                  <a:lnTo>
                    <a:pt x="1089" y="866"/>
                  </a:lnTo>
                  <a:lnTo>
                    <a:pt x="1082" y="866"/>
                  </a:lnTo>
                  <a:lnTo>
                    <a:pt x="1074" y="867"/>
                  </a:lnTo>
                  <a:lnTo>
                    <a:pt x="1066" y="869"/>
                  </a:lnTo>
                  <a:lnTo>
                    <a:pt x="1061" y="871"/>
                  </a:lnTo>
                  <a:lnTo>
                    <a:pt x="1057" y="874"/>
                  </a:lnTo>
                  <a:lnTo>
                    <a:pt x="1058" y="879"/>
                  </a:lnTo>
                  <a:lnTo>
                    <a:pt x="1061" y="894"/>
                  </a:lnTo>
                  <a:lnTo>
                    <a:pt x="1058" y="913"/>
                  </a:lnTo>
                  <a:lnTo>
                    <a:pt x="1052" y="931"/>
                  </a:lnTo>
                  <a:lnTo>
                    <a:pt x="1047" y="935"/>
                  </a:lnTo>
                  <a:lnTo>
                    <a:pt x="1040" y="935"/>
                  </a:lnTo>
                  <a:lnTo>
                    <a:pt x="1033" y="941"/>
                  </a:lnTo>
                  <a:lnTo>
                    <a:pt x="1026" y="947"/>
                  </a:lnTo>
                  <a:lnTo>
                    <a:pt x="1024" y="950"/>
                  </a:lnTo>
                  <a:lnTo>
                    <a:pt x="1025" y="954"/>
                  </a:lnTo>
                  <a:lnTo>
                    <a:pt x="1026" y="962"/>
                  </a:lnTo>
                  <a:lnTo>
                    <a:pt x="1025" y="971"/>
                  </a:lnTo>
                  <a:lnTo>
                    <a:pt x="1019" y="978"/>
                  </a:lnTo>
                  <a:lnTo>
                    <a:pt x="1013" y="981"/>
                  </a:lnTo>
                  <a:lnTo>
                    <a:pt x="1007" y="986"/>
                  </a:lnTo>
                  <a:lnTo>
                    <a:pt x="1001" y="992"/>
                  </a:lnTo>
                  <a:lnTo>
                    <a:pt x="993" y="999"/>
                  </a:lnTo>
                  <a:lnTo>
                    <a:pt x="986" y="1007"/>
                  </a:lnTo>
                  <a:lnTo>
                    <a:pt x="979" y="1014"/>
                  </a:lnTo>
                  <a:lnTo>
                    <a:pt x="972" y="1019"/>
                  </a:lnTo>
                  <a:lnTo>
                    <a:pt x="966" y="1025"/>
                  </a:lnTo>
                  <a:lnTo>
                    <a:pt x="961" y="1031"/>
                  </a:lnTo>
                  <a:lnTo>
                    <a:pt x="958" y="1037"/>
                  </a:lnTo>
                  <a:lnTo>
                    <a:pt x="954" y="1042"/>
                  </a:lnTo>
                  <a:lnTo>
                    <a:pt x="951" y="1048"/>
                  </a:lnTo>
                  <a:lnTo>
                    <a:pt x="948" y="1054"/>
                  </a:lnTo>
                  <a:lnTo>
                    <a:pt x="942" y="1060"/>
                  </a:lnTo>
                  <a:lnTo>
                    <a:pt x="935" y="1064"/>
                  </a:lnTo>
                  <a:lnTo>
                    <a:pt x="926" y="1068"/>
                  </a:lnTo>
                  <a:lnTo>
                    <a:pt x="921" y="1087"/>
                  </a:lnTo>
                  <a:lnTo>
                    <a:pt x="915" y="1101"/>
                  </a:lnTo>
                  <a:lnTo>
                    <a:pt x="908" y="1109"/>
                  </a:lnTo>
                  <a:lnTo>
                    <a:pt x="901" y="1113"/>
                  </a:lnTo>
                  <a:lnTo>
                    <a:pt x="898" y="1114"/>
                  </a:lnTo>
                  <a:lnTo>
                    <a:pt x="893" y="1115"/>
                  </a:lnTo>
                  <a:lnTo>
                    <a:pt x="889" y="1116"/>
                  </a:lnTo>
                  <a:lnTo>
                    <a:pt x="884" y="1121"/>
                  </a:lnTo>
                  <a:lnTo>
                    <a:pt x="877" y="1125"/>
                  </a:lnTo>
                  <a:lnTo>
                    <a:pt x="870" y="1133"/>
                  </a:lnTo>
                  <a:lnTo>
                    <a:pt x="861" y="1144"/>
                  </a:lnTo>
                  <a:lnTo>
                    <a:pt x="851" y="1157"/>
                  </a:lnTo>
                  <a:lnTo>
                    <a:pt x="840" y="1168"/>
                  </a:lnTo>
                  <a:lnTo>
                    <a:pt x="833" y="1174"/>
                  </a:lnTo>
                  <a:lnTo>
                    <a:pt x="828" y="1176"/>
                  </a:lnTo>
                  <a:lnTo>
                    <a:pt x="824" y="1175"/>
                  </a:lnTo>
                  <a:lnTo>
                    <a:pt x="821" y="1175"/>
                  </a:lnTo>
                  <a:lnTo>
                    <a:pt x="817" y="1175"/>
                  </a:lnTo>
                  <a:lnTo>
                    <a:pt x="815" y="1177"/>
                  </a:lnTo>
                  <a:lnTo>
                    <a:pt x="812" y="1184"/>
                  </a:lnTo>
                  <a:lnTo>
                    <a:pt x="806" y="1195"/>
                  </a:lnTo>
                  <a:lnTo>
                    <a:pt x="798" y="1206"/>
                  </a:lnTo>
                  <a:lnTo>
                    <a:pt x="787" y="1218"/>
                  </a:lnTo>
                  <a:lnTo>
                    <a:pt x="775" y="1229"/>
                  </a:lnTo>
                  <a:lnTo>
                    <a:pt x="762" y="1241"/>
                  </a:lnTo>
                  <a:lnTo>
                    <a:pt x="749" y="1249"/>
                  </a:lnTo>
                  <a:lnTo>
                    <a:pt x="738" y="1253"/>
                  </a:lnTo>
                  <a:lnTo>
                    <a:pt x="729" y="1254"/>
                  </a:lnTo>
                  <a:lnTo>
                    <a:pt x="726" y="1245"/>
                  </a:lnTo>
                  <a:lnTo>
                    <a:pt x="726" y="1229"/>
                  </a:lnTo>
                  <a:lnTo>
                    <a:pt x="731" y="1211"/>
                  </a:lnTo>
                  <a:lnTo>
                    <a:pt x="747" y="1195"/>
                  </a:lnTo>
                  <a:lnTo>
                    <a:pt x="749" y="1151"/>
                  </a:lnTo>
                  <a:lnTo>
                    <a:pt x="757" y="1125"/>
                  </a:lnTo>
                  <a:lnTo>
                    <a:pt x="766" y="1114"/>
                  </a:lnTo>
                  <a:lnTo>
                    <a:pt x="770" y="1110"/>
                  </a:lnTo>
                  <a:lnTo>
                    <a:pt x="770" y="1105"/>
                  </a:lnTo>
                  <a:lnTo>
                    <a:pt x="769" y="1091"/>
                  </a:lnTo>
                  <a:lnTo>
                    <a:pt x="771" y="1071"/>
                  </a:lnTo>
                  <a:lnTo>
                    <a:pt x="777" y="1051"/>
                  </a:lnTo>
                  <a:lnTo>
                    <a:pt x="764" y="1040"/>
                  </a:lnTo>
                  <a:lnTo>
                    <a:pt x="760" y="1029"/>
                  </a:lnTo>
                  <a:lnTo>
                    <a:pt x="762" y="1016"/>
                  </a:lnTo>
                  <a:lnTo>
                    <a:pt x="767" y="1003"/>
                  </a:lnTo>
                  <a:lnTo>
                    <a:pt x="774" y="991"/>
                  </a:lnTo>
                  <a:lnTo>
                    <a:pt x="779" y="979"/>
                  </a:lnTo>
                  <a:lnTo>
                    <a:pt x="783" y="966"/>
                  </a:lnTo>
                  <a:lnTo>
                    <a:pt x="783" y="955"/>
                  </a:lnTo>
                  <a:lnTo>
                    <a:pt x="793" y="943"/>
                  </a:lnTo>
                  <a:lnTo>
                    <a:pt x="800" y="928"/>
                  </a:lnTo>
                  <a:lnTo>
                    <a:pt x="806" y="911"/>
                  </a:lnTo>
                  <a:lnTo>
                    <a:pt x="809" y="894"/>
                  </a:lnTo>
                  <a:lnTo>
                    <a:pt x="813" y="878"/>
                  </a:lnTo>
                  <a:lnTo>
                    <a:pt x="816" y="865"/>
                  </a:lnTo>
                  <a:lnTo>
                    <a:pt x="822" y="856"/>
                  </a:lnTo>
                  <a:lnTo>
                    <a:pt x="831" y="852"/>
                  </a:lnTo>
                  <a:lnTo>
                    <a:pt x="847" y="852"/>
                  </a:lnTo>
                  <a:lnTo>
                    <a:pt x="860" y="849"/>
                  </a:lnTo>
                  <a:lnTo>
                    <a:pt x="868" y="844"/>
                  </a:lnTo>
                  <a:lnTo>
                    <a:pt x="873" y="837"/>
                  </a:lnTo>
                  <a:lnTo>
                    <a:pt x="872" y="831"/>
                  </a:lnTo>
                  <a:lnTo>
                    <a:pt x="867" y="822"/>
                  </a:lnTo>
                  <a:lnTo>
                    <a:pt x="858" y="817"/>
                  </a:lnTo>
                  <a:lnTo>
                    <a:pt x="843" y="811"/>
                  </a:lnTo>
                  <a:lnTo>
                    <a:pt x="850" y="786"/>
                  </a:lnTo>
                  <a:lnTo>
                    <a:pt x="852" y="764"/>
                  </a:lnTo>
                  <a:lnTo>
                    <a:pt x="850" y="746"/>
                  </a:lnTo>
                  <a:lnTo>
                    <a:pt x="846" y="731"/>
                  </a:lnTo>
                  <a:lnTo>
                    <a:pt x="842" y="720"/>
                  </a:lnTo>
                  <a:lnTo>
                    <a:pt x="839" y="711"/>
                  </a:lnTo>
                  <a:lnTo>
                    <a:pt x="839" y="703"/>
                  </a:lnTo>
                  <a:lnTo>
                    <a:pt x="845" y="697"/>
                  </a:lnTo>
                  <a:lnTo>
                    <a:pt x="851" y="691"/>
                  </a:lnTo>
                  <a:lnTo>
                    <a:pt x="852" y="685"/>
                  </a:lnTo>
                  <a:lnTo>
                    <a:pt x="848" y="680"/>
                  </a:lnTo>
                  <a:lnTo>
                    <a:pt x="844" y="675"/>
                  </a:lnTo>
                  <a:lnTo>
                    <a:pt x="838" y="670"/>
                  </a:lnTo>
                  <a:lnTo>
                    <a:pt x="832" y="667"/>
                  </a:lnTo>
                  <a:lnTo>
                    <a:pt x="828" y="665"/>
                  </a:lnTo>
                  <a:lnTo>
                    <a:pt x="827" y="663"/>
                  </a:lnTo>
                  <a:lnTo>
                    <a:pt x="827" y="659"/>
                  </a:lnTo>
                  <a:lnTo>
                    <a:pt x="823" y="650"/>
                  </a:lnTo>
                  <a:lnTo>
                    <a:pt x="814" y="642"/>
                  </a:lnTo>
                  <a:lnTo>
                    <a:pt x="795" y="643"/>
                  </a:lnTo>
                  <a:lnTo>
                    <a:pt x="789" y="622"/>
                  </a:lnTo>
                  <a:lnTo>
                    <a:pt x="787" y="608"/>
                  </a:lnTo>
                  <a:lnTo>
                    <a:pt x="789" y="601"/>
                  </a:lnTo>
                  <a:lnTo>
                    <a:pt x="792" y="596"/>
                  </a:lnTo>
                  <a:lnTo>
                    <a:pt x="795" y="589"/>
                  </a:lnTo>
                  <a:lnTo>
                    <a:pt x="799" y="578"/>
                  </a:lnTo>
                  <a:lnTo>
                    <a:pt x="801" y="561"/>
                  </a:lnTo>
                  <a:lnTo>
                    <a:pt x="800" y="533"/>
                  </a:lnTo>
                  <a:lnTo>
                    <a:pt x="795" y="506"/>
                  </a:lnTo>
                  <a:lnTo>
                    <a:pt x="791" y="488"/>
                  </a:lnTo>
                  <a:lnTo>
                    <a:pt x="785" y="480"/>
                  </a:lnTo>
                  <a:lnTo>
                    <a:pt x="779" y="480"/>
                  </a:lnTo>
                  <a:lnTo>
                    <a:pt x="775" y="485"/>
                  </a:lnTo>
                  <a:lnTo>
                    <a:pt x="771" y="493"/>
                  </a:lnTo>
                  <a:lnTo>
                    <a:pt x="770" y="503"/>
                  </a:lnTo>
                  <a:lnTo>
                    <a:pt x="772" y="513"/>
                  </a:lnTo>
                  <a:lnTo>
                    <a:pt x="771" y="514"/>
                  </a:lnTo>
                  <a:lnTo>
                    <a:pt x="767" y="516"/>
                  </a:lnTo>
                  <a:lnTo>
                    <a:pt x="763" y="517"/>
                  </a:lnTo>
                  <a:lnTo>
                    <a:pt x="761" y="514"/>
                  </a:lnTo>
                  <a:lnTo>
                    <a:pt x="757" y="508"/>
                  </a:lnTo>
                  <a:lnTo>
                    <a:pt x="752" y="501"/>
                  </a:lnTo>
                  <a:lnTo>
                    <a:pt x="746" y="495"/>
                  </a:lnTo>
                  <a:lnTo>
                    <a:pt x="739" y="493"/>
                  </a:lnTo>
                  <a:lnTo>
                    <a:pt x="736" y="481"/>
                  </a:lnTo>
                  <a:lnTo>
                    <a:pt x="731" y="477"/>
                  </a:lnTo>
                  <a:lnTo>
                    <a:pt x="726" y="478"/>
                  </a:lnTo>
                  <a:lnTo>
                    <a:pt x="721" y="483"/>
                  </a:lnTo>
                  <a:lnTo>
                    <a:pt x="715" y="490"/>
                  </a:lnTo>
                  <a:lnTo>
                    <a:pt x="709" y="496"/>
                  </a:lnTo>
                  <a:lnTo>
                    <a:pt x="706" y="503"/>
                  </a:lnTo>
                  <a:lnTo>
                    <a:pt x="702" y="508"/>
                  </a:lnTo>
                  <a:lnTo>
                    <a:pt x="694" y="506"/>
                  </a:lnTo>
                  <a:lnTo>
                    <a:pt x="684" y="492"/>
                  </a:lnTo>
                  <a:lnTo>
                    <a:pt x="674" y="476"/>
                  </a:lnTo>
                  <a:lnTo>
                    <a:pt x="671" y="469"/>
                  </a:lnTo>
                  <a:lnTo>
                    <a:pt x="669" y="471"/>
                  </a:lnTo>
                  <a:lnTo>
                    <a:pt x="664" y="473"/>
                  </a:lnTo>
                  <a:lnTo>
                    <a:pt x="659" y="476"/>
                  </a:lnTo>
                  <a:lnTo>
                    <a:pt x="658" y="472"/>
                  </a:lnTo>
                  <a:lnTo>
                    <a:pt x="657" y="463"/>
                  </a:lnTo>
                  <a:lnTo>
                    <a:pt x="653" y="453"/>
                  </a:lnTo>
                  <a:lnTo>
                    <a:pt x="646" y="443"/>
                  </a:lnTo>
                  <a:lnTo>
                    <a:pt x="643" y="440"/>
                  </a:lnTo>
                  <a:lnTo>
                    <a:pt x="628" y="450"/>
                  </a:lnTo>
                  <a:lnTo>
                    <a:pt x="601" y="458"/>
                  </a:lnTo>
                  <a:lnTo>
                    <a:pt x="579" y="471"/>
                  </a:lnTo>
                  <a:lnTo>
                    <a:pt x="562" y="487"/>
                  </a:lnTo>
                  <a:lnTo>
                    <a:pt x="548" y="503"/>
                  </a:lnTo>
                  <a:lnTo>
                    <a:pt x="538" y="518"/>
                  </a:lnTo>
                  <a:lnTo>
                    <a:pt x="533" y="532"/>
                  </a:lnTo>
                  <a:lnTo>
                    <a:pt x="530" y="541"/>
                  </a:lnTo>
                  <a:lnTo>
                    <a:pt x="529" y="545"/>
                  </a:lnTo>
                  <a:lnTo>
                    <a:pt x="525" y="549"/>
                  </a:lnTo>
                  <a:lnTo>
                    <a:pt x="515" y="557"/>
                  </a:lnTo>
                  <a:lnTo>
                    <a:pt x="505" y="563"/>
                  </a:lnTo>
                  <a:lnTo>
                    <a:pt x="498" y="559"/>
                  </a:lnTo>
                  <a:lnTo>
                    <a:pt x="492" y="551"/>
                  </a:lnTo>
                  <a:lnTo>
                    <a:pt x="484" y="548"/>
                  </a:lnTo>
                  <a:lnTo>
                    <a:pt x="477" y="551"/>
                  </a:lnTo>
                  <a:lnTo>
                    <a:pt x="474" y="557"/>
                  </a:lnTo>
                  <a:lnTo>
                    <a:pt x="472" y="567"/>
                  </a:lnTo>
                  <a:lnTo>
                    <a:pt x="465" y="576"/>
                  </a:lnTo>
                  <a:lnTo>
                    <a:pt x="459" y="583"/>
                  </a:lnTo>
                  <a:lnTo>
                    <a:pt x="456" y="586"/>
                  </a:lnTo>
                  <a:lnTo>
                    <a:pt x="453" y="585"/>
                  </a:lnTo>
                  <a:lnTo>
                    <a:pt x="445" y="584"/>
                  </a:lnTo>
                  <a:lnTo>
                    <a:pt x="435" y="583"/>
                  </a:lnTo>
                  <a:lnTo>
                    <a:pt x="421" y="581"/>
                  </a:lnTo>
                  <a:lnTo>
                    <a:pt x="405" y="579"/>
                  </a:lnTo>
                  <a:lnTo>
                    <a:pt x="390" y="578"/>
                  </a:lnTo>
                  <a:lnTo>
                    <a:pt x="374" y="578"/>
                  </a:lnTo>
                  <a:lnTo>
                    <a:pt x="360" y="581"/>
                  </a:lnTo>
                  <a:lnTo>
                    <a:pt x="338" y="600"/>
                  </a:lnTo>
                  <a:lnTo>
                    <a:pt x="318" y="606"/>
                  </a:lnTo>
                  <a:lnTo>
                    <a:pt x="302" y="599"/>
                  </a:lnTo>
                  <a:lnTo>
                    <a:pt x="288" y="585"/>
                  </a:lnTo>
                  <a:lnTo>
                    <a:pt x="278" y="568"/>
                  </a:lnTo>
                  <a:lnTo>
                    <a:pt x="270" y="551"/>
                  </a:lnTo>
                  <a:lnTo>
                    <a:pt x="265" y="538"/>
                  </a:lnTo>
                  <a:lnTo>
                    <a:pt x="264" y="532"/>
                  </a:lnTo>
                  <a:lnTo>
                    <a:pt x="261" y="534"/>
                  </a:lnTo>
                  <a:lnTo>
                    <a:pt x="252" y="541"/>
                  </a:lnTo>
                  <a:lnTo>
                    <a:pt x="238" y="548"/>
                  </a:lnTo>
                  <a:lnTo>
                    <a:pt x="223" y="554"/>
                  </a:lnTo>
                  <a:lnTo>
                    <a:pt x="207" y="555"/>
                  </a:lnTo>
                  <a:lnTo>
                    <a:pt x="193" y="551"/>
                  </a:lnTo>
                  <a:lnTo>
                    <a:pt x="181" y="538"/>
                  </a:lnTo>
                  <a:lnTo>
                    <a:pt x="176" y="513"/>
                  </a:lnTo>
                  <a:lnTo>
                    <a:pt x="171" y="485"/>
                  </a:lnTo>
                  <a:lnTo>
                    <a:pt x="164" y="465"/>
                  </a:lnTo>
                  <a:lnTo>
                    <a:pt x="155" y="453"/>
                  </a:lnTo>
                  <a:lnTo>
                    <a:pt x="146" y="445"/>
                  </a:lnTo>
                  <a:lnTo>
                    <a:pt x="137" y="441"/>
                  </a:lnTo>
                  <a:lnTo>
                    <a:pt x="129" y="440"/>
                  </a:lnTo>
                  <a:lnTo>
                    <a:pt x="125" y="440"/>
                  </a:lnTo>
                  <a:lnTo>
                    <a:pt x="123" y="440"/>
                  </a:lnTo>
                  <a:lnTo>
                    <a:pt x="121" y="424"/>
                  </a:lnTo>
                  <a:lnTo>
                    <a:pt x="123" y="423"/>
                  </a:lnTo>
                  <a:lnTo>
                    <a:pt x="126" y="418"/>
                  </a:lnTo>
                  <a:lnTo>
                    <a:pt x="128" y="415"/>
                  </a:lnTo>
                  <a:lnTo>
                    <a:pt x="126" y="412"/>
                  </a:lnTo>
                  <a:lnTo>
                    <a:pt x="120" y="409"/>
                  </a:lnTo>
                  <a:lnTo>
                    <a:pt x="114" y="402"/>
                  </a:lnTo>
                  <a:lnTo>
                    <a:pt x="111" y="396"/>
                  </a:lnTo>
                  <a:lnTo>
                    <a:pt x="110" y="394"/>
                  </a:lnTo>
                  <a:lnTo>
                    <a:pt x="110" y="393"/>
                  </a:lnTo>
                  <a:lnTo>
                    <a:pt x="108" y="389"/>
                  </a:lnTo>
                  <a:lnTo>
                    <a:pt x="104" y="386"/>
                  </a:lnTo>
                  <a:lnTo>
                    <a:pt x="98" y="380"/>
                  </a:lnTo>
                  <a:lnTo>
                    <a:pt x="89" y="375"/>
                  </a:lnTo>
                  <a:lnTo>
                    <a:pt x="78" y="371"/>
                  </a:lnTo>
                  <a:lnTo>
                    <a:pt x="61" y="367"/>
                  </a:lnTo>
                  <a:lnTo>
                    <a:pt x="42" y="365"/>
                  </a:lnTo>
                  <a:lnTo>
                    <a:pt x="25" y="363"/>
                  </a:lnTo>
                  <a:lnTo>
                    <a:pt x="16" y="358"/>
                  </a:lnTo>
                  <a:lnTo>
                    <a:pt x="14" y="351"/>
                  </a:lnTo>
                  <a:lnTo>
                    <a:pt x="15" y="343"/>
                  </a:lnTo>
                  <a:lnTo>
                    <a:pt x="20" y="335"/>
                  </a:lnTo>
                  <a:lnTo>
                    <a:pt x="23" y="327"/>
                  </a:lnTo>
                  <a:lnTo>
                    <a:pt x="26" y="320"/>
                  </a:lnTo>
                  <a:lnTo>
                    <a:pt x="23" y="316"/>
                  </a:lnTo>
                  <a:lnTo>
                    <a:pt x="13" y="308"/>
                  </a:lnTo>
                  <a:lnTo>
                    <a:pt x="8" y="301"/>
                  </a:lnTo>
                  <a:lnTo>
                    <a:pt x="7" y="295"/>
                  </a:lnTo>
                  <a:lnTo>
                    <a:pt x="7" y="290"/>
                  </a:lnTo>
                  <a:lnTo>
                    <a:pt x="8" y="284"/>
                  </a:lnTo>
                  <a:lnTo>
                    <a:pt x="8" y="280"/>
                  </a:lnTo>
                  <a:lnTo>
                    <a:pt x="6" y="274"/>
                  </a:lnTo>
                  <a:lnTo>
                    <a:pt x="0" y="268"/>
                  </a:lnTo>
                  <a:lnTo>
                    <a:pt x="5" y="266"/>
                  </a:lnTo>
                  <a:lnTo>
                    <a:pt x="15" y="259"/>
                  </a:lnTo>
                  <a:lnTo>
                    <a:pt x="26" y="249"/>
                  </a:lnTo>
                  <a:lnTo>
                    <a:pt x="30" y="236"/>
                  </a:lnTo>
                  <a:lnTo>
                    <a:pt x="31" y="223"/>
                  </a:lnTo>
                  <a:lnTo>
                    <a:pt x="36" y="213"/>
                  </a:lnTo>
                  <a:lnTo>
                    <a:pt x="45" y="207"/>
                  </a:lnTo>
                  <a:lnTo>
                    <a:pt x="60" y="208"/>
                  </a:lnTo>
                  <a:lnTo>
                    <a:pt x="74" y="189"/>
                  </a:lnTo>
                  <a:lnTo>
                    <a:pt x="74" y="173"/>
                  </a:lnTo>
                  <a:lnTo>
                    <a:pt x="70" y="160"/>
                  </a:lnTo>
                  <a:lnTo>
                    <a:pt x="68" y="151"/>
                  </a:lnTo>
                  <a:lnTo>
                    <a:pt x="1329" y="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07" name="Freeform 69"/>
            <p:cNvSpPr>
              <a:spLocks/>
            </p:cNvSpPr>
            <p:nvPr/>
          </p:nvSpPr>
          <p:spPr bwMode="auto">
            <a:xfrm>
              <a:off x="3053" y="2553"/>
              <a:ext cx="665" cy="391"/>
            </a:xfrm>
            <a:custGeom>
              <a:avLst/>
              <a:gdLst>
                <a:gd name="T0" fmla="*/ 29 w 1330"/>
                <a:gd name="T1" fmla="*/ 1 h 782"/>
                <a:gd name="T2" fmla="*/ 29 w 1330"/>
                <a:gd name="T3" fmla="*/ 2 h 782"/>
                <a:gd name="T4" fmla="*/ 28 w 1330"/>
                <a:gd name="T5" fmla="*/ 2 h 782"/>
                <a:gd name="T6" fmla="*/ 27 w 1330"/>
                <a:gd name="T7" fmla="*/ 2 h 782"/>
                <a:gd name="T8" fmla="*/ 27 w 1330"/>
                <a:gd name="T9" fmla="*/ 2 h 782"/>
                <a:gd name="T10" fmla="*/ 26 w 1330"/>
                <a:gd name="T11" fmla="*/ 3 h 782"/>
                <a:gd name="T12" fmla="*/ 25 w 1330"/>
                <a:gd name="T13" fmla="*/ 3 h 782"/>
                <a:gd name="T14" fmla="*/ 24 w 1330"/>
                <a:gd name="T15" fmla="*/ 3 h 782"/>
                <a:gd name="T16" fmla="*/ 24 w 1330"/>
                <a:gd name="T17" fmla="*/ 3 h 782"/>
                <a:gd name="T18" fmla="*/ 24 w 1330"/>
                <a:gd name="T19" fmla="*/ 5 h 782"/>
                <a:gd name="T20" fmla="*/ 23 w 1330"/>
                <a:gd name="T21" fmla="*/ 6 h 782"/>
                <a:gd name="T22" fmla="*/ 21 w 1330"/>
                <a:gd name="T23" fmla="*/ 6 h 782"/>
                <a:gd name="T24" fmla="*/ 21 w 1330"/>
                <a:gd name="T25" fmla="*/ 5 h 782"/>
                <a:gd name="T26" fmla="*/ 21 w 1330"/>
                <a:gd name="T27" fmla="*/ 5 h 782"/>
                <a:gd name="T28" fmla="*/ 20 w 1330"/>
                <a:gd name="T29" fmla="*/ 6 h 782"/>
                <a:gd name="T30" fmla="*/ 19 w 1330"/>
                <a:gd name="T31" fmla="*/ 6 h 782"/>
                <a:gd name="T32" fmla="*/ 19 w 1330"/>
                <a:gd name="T33" fmla="*/ 5 h 782"/>
                <a:gd name="T34" fmla="*/ 19 w 1330"/>
                <a:gd name="T35" fmla="*/ 3 h 782"/>
                <a:gd name="T36" fmla="*/ 17 w 1330"/>
                <a:gd name="T37" fmla="*/ 3 h 782"/>
                <a:gd name="T38" fmla="*/ 15 w 1330"/>
                <a:gd name="T39" fmla="*/ 3 h 782"/>
                <a:gd name="T40" fmla="*/ 14 w 1330"/>
                <a:gd name="T41" fmla="*/ 3 h 782"/>
                <a:gd name="T42" fmla="*/ 13 w 1330"/>
                <a:gd name="T43" fmla="*/ 3 h 782"/>
                <a:gd name="T44" fmla="*/ 12 w 1330"/>
                <a:gd name="T45" fmla="*/ 5 h 782"/>
                <a:gd name="T46" fmla="*/ 11 w 1330"/>
                <a:gd name="T47" fmla="*/ 6 h 782"/>
                <a:gd name="T48" fmla="*/ 10 w 1330"/>
                <a:gd name="T49" fmla="*/ 6 h 782"/>
                <a:gd name="T50" fmla="*/ 10 w 1330"/>
                <a:gd name="T51" fmla="*/ 6 h 782"/>
                <a:gd name="T52" fmla="*/ 10 w 1330"/>
                <a:gd name="T53" fmla="*/ 6 h 782"/>
                <a:gd name="T54" fmla="*/ 10 w 1330"/>
                <a:gd name="T55" fmla="*/ 7 h 782"/>
                <a:gd name="T56" fmla="*/ 9 w 1330"/>
                <a:gd name="T57" fmla="*/ 7 h 782"/>
                <a:gd name="T58" fmla="*/ 6 w 1330"/>
                <a:gd name="T59" fmla="*/ 7 h 782"/>
                <a:gd name="T60" fmla="*/ 5 w 1330"/>
                <a:gd name="T61" fmla="*/ 9 h 782"/>
                <a:gd name="T62" fmla="*/ 5 w 1330"/>
                <a:gd name="T63" fmla="*/ 10 h 782"/>
                <a:gd name="T64" fmla="*/ 5 w 1330"/>
                <a:gd name="T65" fmla="*/ 12 h 782"/>
                <a:gd name="T66" fmla="*/ 3 w 1330"/>
                <a:gd name="T67" fmla="*/ 14 h 782"/>
                <a:gd name="T68" fmla="*/ 3 w 1330"/>
                <a:gd name="T69" fmla="*/ 15 h 782"/>
                <a:gd name="T70" fmla="*/ 3 w 1330"/>
                <a:gd name="T71" fmla="*/ 15 h 782"/>
                <a:gd name="T72" fmla="*/ 1 w 1330"/>
                <a:gd name="T73" fmla="*/ 18 h 782"/>
                <a:gd name="T74" fmla="*/ 1 w 1330"/>
                <a:gd name="T75" fmla="*/ 21 h 782"/>
                <a:gd name="T76" fmla="*/ 1 w 1330"/>
                <a:gd name="T77" fmla="*/ 24 h 782"/>
                <a:gd name="T78" fmla="*/ 41 w 1330"/>
                <a:gd name="T79" fmla="*/ 19 h 782"/>
                <a:gd name="T80" fmla="*/ 42 w 1330"/>
                <a:gd name="T81" fmla="*/ 18 h 782"/>
                <a:gd name="T82" fmla="*/ 41 w 1330"/>
                <a:gd name="T83" fmla="*/ 17 h 782"/>
                <a:gd name="T84" fmla="*/ 42 w 1330"/>
                <a:gd name="T85" fmla="*/ 14 h 782"/>
                <a:gd name="T86" fmla="*/ 42 w 1330"/>
                <a:gd name="T87" fmla="*/ 13 h 782"/>
                <a:gd name="T88" fmla="*/ 42 w 1330"/>
                <a:gd name="T89" fmla="*/ 12 h 782"/>
                <a:gd name="T90" fmla="*/ 41 w 1330"/>
                <a:gd name="T91" fmla="*/ 12 h 782"/>
                <a:gd name="T92" fmla="*/ 41 w 1330"/>
                <a:gd name="T93" fmla="*/ 13 h 782"/>
                <a:gd name="T94" fmla="*/ 40 w 1330"/>
                <a:gd name="T95" fmla="*/ 13 h 782"/>
                <a:gd name="T96" fmla="*/ 40 w 1330"/>
                <a:gd name="T97" fmla="*/ 12 h 782"/>
                <a:gd name="T98" fmla="*/ 39 w 1330"/>
                <a:gd name="T99" fmla="*/ 12 h 782"/>
                <a:gd name="T100" fmla="*/ 38 w 1330"/>
                <a:gd name="T101" fmla="*/ 12 h 782"/>
                <a:gd name="T102" fmla="*/ 38 w 1330"/>
                <a:gd name="T103" fmla="*/ 11 h 782"/>
                <a:gd name="T104" fmla="*/ 38 w 1330"/>
                <a:gd name="T105" fmla="*/ 10 h 782"/>
                <a:gd name="T106" fmla="*/ 36 w 1330"/>
                <a:gd name="T107" fmla="*/ 9 h 782"/>
                <a:gd name="T108" fmla="*/ 36 w 1330"/>
                <a:gd name="T109" fmla="*/ 7 h 782"/>
                <a:gd name="T110" fmla="*/ 35 w 1330"/>
                <a:gd name="T111" fmla="*/ 6 h 782"/>
                <a:gd name="T112" fmla="*/ 35 w 1330"/>
                <a:gd name="T113" fmla="*/ 6 h 782"/>
                <a:gd name="T114" fmla="*/ 34 w 1330"/>
                <a:gd name="T115" fmla="*/ 6 h 782"/>
                <a:gd name="T116" fmla="*/ 34 w 1330"/>
                <a:gd name="T117" fmla="*/ 5 h 782"/>
                <a:gd name="T118" fmla="*/ 33 w 1330"/>
                <a:gd name="T119" fmla="*/ 5 h 782"/>
                <a:gd name="T120" fmla="*/ 32 w 1330"/>
                <a:gd name="T121" fmla="*/ 3 h 782"/>
                <a:gd name="T122" fmla="*/ 31 w 1330"/>
                <a:gd name="T123" fmla="*/ 3 h 7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30"/>
                <a:gd name="T187" fmla="*/ 0 h 782"/>
                <a:gd name="T188" fmla="*/ 1330 w 1330"/>
                <a:gd name="T189" fmla="*/ 782 h 7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30" h="782">
                  <a:moveTo>
                    <a:pt x="974" y="0"/>
                  </a:moveTo>
                  <a:lnTo>
                    <a:pt x="962" y="3"/>
                  </a:lnTo>
                  <a:lnTo>
                    <a:pt x="959" y="8"/>
                  </a:lnTo>
                  <a:lnTo>
                    <a:pt x="959" y="13"/>
                  </a:lnTo>
                  <a:lnTo>
                    <a:pt x="961" y="19"/>
                  </a:lnTo>
                  <a:lnTo>
                    <a:pt x="962" y="26"/>
                  </a:lnTo>
                  <a:lnTo>
                    <a:pt x="959" y="33"/>
                  </a:lnTo>
                  <a:lnTo>
                    <a:pt x="948" y="38"/>
                  </a:lnTo>
                  <a:lnTo>
                    <a:pt x="929" y="42"/>
                  </a:lnTo>
                  <a:lnTo>
                    <a:pt x="923" y="49"/>
                  </a:lnTo>
                  <a:lnTo>
                    <a:pt x="917" y="54"/>
                  </a:lnTo>
                  <a:lnTo>
                    <a:pt x="910" y="55"/>
                  </a:lnTo>
                  <a:lnTo>
                    <a:pt x="904" y="55"/>
                  </a:lnTo>
                  <a:lnTo>
                    <a:pt x="899" y="54"/>
                  </a:lnTo>
                  <a:lnTo>
                    <a:pt x="894" y="53"/>
                  </a:lnTo>
                  <a:lnTo>
                    <a:pt x="891" y="51"/>
                  </a:lnTo>
                  <a:lnTo>
                    <a:pt x="889" y="50"/>
                  </a:lnTo>
                  <a:lnTo>
                    <a:pt x="889" y="51"/>
                  </a:lnTo>
                  <a:lnTo>
                    <a:pt x="891" y="55"/>
                  </a:lnTo>
                  <a:lnTo>
                    <a:pt x="889" y="58"/>
                  </a:lnTo>
                  <a:lnTo>
                    <a:pt x="886" y="63"/>
                  </a:lnTo>
                  <a:lnTo>
                    <a:pt x="878" y="66"/>
                  </a:lnTo>
                  <a:lnTo>
                    <a:pt x="865" y="69"/>
                  </a:lnTo>
                  <a:lnTo>
                    <a:pt x="847" y="69"/>
                  </a:lnTo>
                  <a:lnTo>
                    <a:pt x="820" y="65"/>
                  </a:lnTo>
                  <a:lnTo>
                    <a:pt x="817" y="76"/>
                  </a:lnTo>
                  <a:lnTo>
                    <a:pt x="811" y="83"/>
                  </a:lnTo>
                  <a:lnTo>
                    <a:pt x="802" y="86"/>
                  </a:lnTo>
                  <a:lnTo>
                    <a:pt x="793" y="88"/>
                  </a:lnTo>
                  <a:lnTo>
                    <a:pt x="783" y="89"/>
                  </a:lnTo>
                  <a:lnTo>
                    <a:pt x="778" y="92"/>
                  </a:lnTo>
                  <a:lnTo>
                    <a:pt x="777" y="94"/>
                  </a:lnTo>
                  <a:lnTo>
                    <a:pt x="781" y="99"/>
                  </a:lnTo>
                  <a:lnTo>
                    <a:pt x="787" y="104"/>
                  </a:lnTo>
                  <a:lnTo>
                    <a:pt x="789" y="109"/>
                  </a:lnTo>
                  <a:lnTo>
                    <a:pt x="788" y="114"/>
                  </a:lnTo>
                  <a:lnTo>
                    <a:pt x="786" y="119"/>
                  </a:lnTo>
                  <a:lnTo>
                    <a:pt x="782" y="127"/>
                  </a:lnTo>
                  <a:lnTo>
                    <a:pt x="780" y="138"/>
                  </a:lnTo>
                  <a:lnTo>
                    <a:pt x="781" y="153"/>
                  </a:lnTo>
                  <a:lnTo>
                    <a:pt x="785" y="171"/>
                  </a:lnTo>
                  <a:lnTo>
                    <a:pt x="774" y="174"/>
                  </a:lnTo>
                  <a:lnTo>
                    <a:pt x="762" y="175"/>
                  </a:lnTo>
                  <a:lnTo>
                    <a:pt x="748" y="175"/>
                  </a:lnTo>
                  <a:lnTo>
                    <a:pt x="733" y="175"/>
                  </a:lnTo>
                  <a:lnTo>
                    <a:pt x="719" y="174"/>
                  </a:lnTo>
                  <a:lnTo>
                    <a:pt x="707" y="174"/>
                  </a:lnTo>
                  <a:lnTo>
                    <a:pt x="699" y="172"/>
                  </a:lnTo>
                  <a:lnTo>
                    <a:pt x="695" y="171"/>
                  </a:lnTo>
                  <a:lnTo>
                    <a:pt x="694" y="169"/>
                  </a:lnTo>
                  <a:lnTo>
                    <a:pt x="691" y="164"/>
                  </a:lnTo>
                  <a:lnTo>
                    <a:pt x="689" y="159"/>
                  </a:lnTo>
                  <a:lnTo>
                    <a:pt x="685" y="154"/>
                  </a:lnTo>
                  <a:lnTo>
                    <a:pt x="681" y="151"/>
                  </a:lnTo>
                  <a:lnTo>
                    <a:pt x="675" y="152"/>
                  </a:lnTo>
                  <a:lnTo>
                    <a:pt x="667" y="156"/>
                  </a:lnTo>
                  <a:lnTo>
                    <a:pt x="656" y="167"/>
                  </a:lnTo>
                  <a:lnTo>
                    <a:pt x="646" y="166"/>
                  </a:lnTo>
                  <a:lnTo>
                    <a:pt x="637" y="164"/>
                  </a:lnTo>
                  <a:lnTo>
                    <a:pt x="628" y="164"/>
                  </a:lnTo>
                  <a:lnTo>
                    <a:pt x="620" y="166"/>
                  </a:lnTo>
                  <a:lnTo>
                    <a:pt x="612" y="166"/>
                  </a:lnTo>
                  <a:lnTo>
                    <a:pt x="605" y="168"/>
                  </a:lnTo>
                  <a:lnTo>
                    <a:pt x="598" y="169"/>
                  </a:lnTo>
                  <a:lnTo>
                    <a:pt x="592" y="171"/>
                  </a:lnTo>
                  <a:lnTo>
                    <a:pt x="578" y="170"/>
                  </a:lnTo>
                  <a:lnTo>
                    <a:pt x="576" y="155"/>
                  </a:lnTo>
                  <a:lnTo>
                    <a:pt x="578" y="138"/>
                  </a:lnTo>
                  <a:lnTo>
                    <a:pt x="577" y="126"/>
                  </a:lnTo>
                  <a:lnTo>
                    <a:pt x="576" y="114"/>
                  </a:lnTo>
                  <a:lnTo>
                    <a:pt x="579" y="94"/>
                  </a:lnTo>
                  <a:lnTo>
                    <a:pt x="579" y="78"/>
                  </a:lnTo>
                  <a:lnTo>
                    <a:pt x="568" y="72"/>
                  </a:lnTo>
                  <a:lnTo>
                    <a:pt x="555" y="73"/>
                  </a:lnTo>
                  <a:lnTo>
                    <a:pt x="544" y="73"/>
                  </a:lnTo>
                  <a:lnTo>
                    <a:pt x="535" y="71"/>
                  </a:lnTo>
                  <a:lnTo>
                    <a:pt x="526" y="70"/>
                  </a:lnTo>
                  <a:lnTo>
                    <a:pt x="520" y="69"/>
                  </a:lnTo>
                  <a:lnTo>
                    <a:pt x="514" y="69"/>
                  </a:lnTo>
                  <a:lnTo>
                    <a:pt x="507" y="70"/>
                  </a:lnTo>
                  <a:lnTo>
                    <a:pt x="501" y="75"/>
                  </a:lnTo>
                  <a:lnTo>
                    <a:pt x="493" y="80"/>
                  </a:lnTo>
                  <a:lnTo>
                    <a:pt x="483" y="86"/>
                  </a:lnTo>
                  <a:lnTo>
                    <a:pt x="471" y="92"/>
                  </a:lnTo>
                  <a:lnTo>
                    <a:pt x="460" y="96"/>
                  </a:lnTo>
                  <a:lnTo>
                    <a:pt x="447" y="101"/>
                  </a:lnTo>
                  <a:lnTo>
                    <a:pt x="438" y="104"/>
                  </a:lnTo>
                  <a:lnTo>
                    <a:pt x="430" y="107"/>
                  </a:lnTo>
                  <a:lnTo>
                    <a:pt x="424" y="108"/>
                  </a:lnTo>
                  <a:lnTo>
                    <a:pt x="419" y="119"/>
                  </a:lnTo>
                  <a:lnTo>
                    <a:pt x="414" y="130"/>
                  </a:lnTo>
                  <a:lnTo>
                    <a:pt x="405" y="139"/>
                  </a:lnTo>
                  <a:lnTo>
                    <a:pt x="397" y="147"/>
                  </a:lnTo>
                  <a:lnTo>
                    <a:pt x="388" y="154"/>
                  </a:lnTo>
                  <a:lnTo>
                    <a:pt x="380" y="160"/>
                  </a:lnTo>
                  <a:lnTo>
                    <a:pt x="373" y="163"/>
                  </a:lnTo>
                  <a:lnTo>
                    <a:pt x="367" y="164"/>
                  </a:lnTo>
                  <a:lnTo>
                    <a:pt x="365" y="175"/>
                  </a:lnTo>
                  <a:lnTo>
                    <a:pt x="359" y="183"/>
                  </a:lnTo>
                  <a:lnTo>
                    <a:pt x="350" y="189"/>
                  </a:lnTo>
                  <a:lnTo>
                    <a:pt x="341" y="193"/>
                  </a:lnTo>
                  <a:lnTo>
                    <a:pt x="331" y="195"/>
                  </a:lnTo>
                  <a:lnTo>
                    <a:pt x="321" y="197"/>
                  </a:lnTo>
                  <a:lnTo>
                    <a:pt x="316" y="198"/>
                  </a:lnTo>
                  <a:lnTo>
                    <a:pt x="313" y="198"/>
                  </a:lnTo>
                  <a:lnTo>
                    <a:pt x="313" y="199"/>
                  </a:lnTo>
                  <a:lnTo>
                    <a:pt x="313" y="204"/>
                  </a:lnTo>
                  <a:lnTo>
                    <a:pt x="312" y="209"/>
                  </a:lnTo>
                  <a:lnTo>
                    <a:pt x="311" y="215"/>
                  </a:lnTo>
                  <a:lnTo>
                    <a:pt x="306" y="222"/>
                  </a:lnTo>
                  <a:lnTo>
                    <a:pt x="301" y="228"/>
                  </a:lnTo>
                  <a:lnTo>
                    <a:pt x="291" y="231"/>
                  </a:lnTo>
                  <a:lnTo>
                    <a:pt x="280" y="233"/>
                  </a:lnTo>
                  <a:lnTo>
                    <a:pt x="270" y="236"/>
                  </a:lnTo>
                  <a:lnTo>
                    <a:pt x="264" y="239"/>
                  </a:lnTo>
                  <a:lnTo>
                    <a:pt x="260" y="243"/>
                  </a:lnTo>
                  <a:lnTo>
                    <a:pt x="257" y="247"/>
                  </a:lnTo>
                  <a:lnTo>
                    <a:pt x="251" y="250"/>
                  </a:lnTo>
                  <a:lnTo>
                    <a:pt x="241" y="252"/>
                  </a:lnTo>
                  <a:lnTo>
                    <a:pt x="222" y="251"/>
                  </a:lnTo>
                  <a:lnTo>
                    <a:pt x="195" y="247"/>
                  </a:lnTo>
                  <a:lnTo>
                    <a:pt x="192" y="261"/>
                  </a:lnTo>
                  <a:lnTo>
                    <a:pt x="187" y="274"/>
                  </a:lnTo>
                  <a:lnTo>
                    <a:pt x="180" y="284"/>
                  </a:lnTo>
                  <a:lnTo>
                    <a:pt x="173" y="293"/>
                  </a:lnTo>
                  <a:lnTo>
                    <a:pt x="165" y="300"/>
                  </a:lnTo>
                  <a:lnTo>
                    <a:pt x="157" y="307"/>
                  </a:lnTo>
                  <a:lnTo>
                    <a:pt x="151" y="313"/>
                  </a:lnTo>
                  <a:lnTo>
                    <a:pt x="147" y="319"/>
                  </a:lnTo>
                  <a:lnTo>
                    <a:pt x="147" y="330"/>
                  </a:lnTo>
                  <a:lnTo>
                    <a:pt x="150" y="350"/>
                  </a:lnTo>
                  <a:lnTo>
                    <a:pt x="152" y="375"/>
                  </a:lnTo>
                  <a:lnTo>
                    <a:pt x="151" y="403"/>
                  </a:lnTo>
                  <a:lnTo>
                    <a:pt x="144" y="429"/>
                  </a:lnTo>
                  <a:lnTo>
                    <a:pt x="128" y="454"/>
                  </a:lnTo>
                  <a:lnTo>
                    <a:pt x="100" y="470"/>
                  </a:lnTo>
                  <a:lnTo>
                    <a:pt x="56" y="475"/>
                  </a:lnTo>
                  <a:lnTo>
                    <a:pt x="55" y="478"/>
                  </a:lnTo>
                  <a:lnTo>
                    <a:pt x="60" y="481"/>
                  </a:lnTo>
                  <a:lnTo>
                    <a:pt x="66" y="485"/>
                  </a:lnTo>
                  <a:lnTo>
                    <a:pt x="69" y="487"/>
                  </a:lnTo>
                  <a:lnTo>
                    <a:pt x="69" y="490"/>
                  </a:lnTo>
                  <a:lnTo>
                    <a:pt x="69" y="498"/>
                  </a:lnTo>
                  <a:lnTo>
                    <a:pt x="67" y="509"/>
                  </a:lnTo>
                  <a:lnTo>
                    <a:pt x="59" y="519"/>
                  </a:lnTo>
                  <a:lnTo>
                    <a:pt x="52" y="533"/>
                  </a:lnTo>
                  <a:lnTo>
                    <a:pt x="48" y="553"/>
                  </a:lnTo>
                  <a:lnTo>
                    <a:pt x="41" y="574"/>
                  </a:lnTo>
                  <a:lnTo>
                    <a:pt x="26" y="593"/>
                  </a:lnTo>
                  <a:lnTo>
                    <a:pt x="16" y="606"/>
                  </a:lnTo>
                  <a:lnTo>
                    <a:pt x="8" y="626"/>
                  </a:lnTo>
                  <a:lnTo>
                    <a:pt x="2" y="652"/>
                  </a:lnTo>
                  <a:lnTo>
                    <a:pt x="0" y="682"/>
                  </a:lnTo>
                  <a:lnTo>
                    <a:pt x="2" y="712"/>
                  </a:lnTo>
                  <a:lnTo>
                    <a:pt x="9" y="740"/>
                  </a:lnTo>
                  <a:lnTo>
                    <a:pt x="22" y="765"/>
                  </a:lnTo>
                  <a:lnTo>
                    <a:pt x="41" y="782"/>
                  </a:lnTo>
                  <a:lnTo>
                    <a:pt x="1302" y="632"/>
                  </a:lnTo>
                  <a:lnTo>
                    <a:pt x="1304" y="624"/>
                  </a:lnTo>
                  <a:lnTo>
                    <a:pt x="1309" y="607"/>
                  </a:lnTo>
                  <a:lnTo>
                    <a:pt x="1317" y="588"/>
                  </a:lnTo>
                  <a:lnTo>
                    <a:pt x="1326" y="578"/>
                  </a:lnTo>
                  <a:lnTo>
                    <a:pt x="1330" y="569"/>
                  </a:lnTo>
                  <a:lnTo>
                    <a:pt x="1324" y="553"/>
                  </a:lnTo>
                  <a:lnTo>
                    <a:pt x="1316" y="539"/>
                  </a:lnTo>
                  <a:lnTo>
                    <a:pt x="1311" y="532"/>
                  </a:lnTo>
                  <a:lnTo>
                    <a:pt x="1311" y="528"/>
                  </a:lnTo>
                  <a:lnTo>
                    <a:pt x="1311" y="519"/>
                  </a:lnTo>
                  <a:lnTo>
                    <a:pt x="1315" y="510"/>
                  </a:lnTo>
                  <a:lnTo>
                    <a:pt x="1322" y="504"/>
                  </a:lnTo>
                  <a:lnTo>
                    <a:pt x="1327" y="495"/>
                  </a:lnTo>
                  <a:lnTo>
                    <a:pt x="1325" y="478"/>
                  </a:lnTo>
                  <a:lnTo>
                    <a:pt x="1318" y="462"/>
                  </a:lnTo>
                  <a:lnTo>
                    <a:pt x="1310" y="452"/>
                  </a:lnTo>
                  <a:lnTo>
                    <a:pt x="1316" y="440"/>
                  </a:lnTo>
                  <a:lnTo>
                    <a:pt x="1317" y="422"/>
                  </a:lnTo>
                  <a:lnTo>
                    <a:pt x="1316" y="405"/>
                  </a:lnTo>
                  <a:lnTo>
                    <a:pt x="1312" y="390"/>
                  </a:lnTo>
                  <a:lnTo>
                    <a:pt x="1312" y="374"/>
                  </a:lnTo>
                  <a:lnTo>
                    <a:pt x="1316" y="357"/>
                  </a:lnTo>
                  <a:lnTo>
                    <a:pt x="1317" y="341"/>
                  </a:lnTo>
                  <a:lnTo>
                    <a:pt x="1310" y="333"/>
                  </a:lnTo>
                  <a:lnTo>
                    <a:pt x="1303" y="345"/>
                  </a:lnTo>
                  <a:lnTo>
                    <a:pt x="1302" y="356"/>
                  </a:lnTo>
                  <a:lnTo>
                    <a:pt x="1303" y="368"/>
                  </a:lnTo>
                  <a:lnTo>
                    <a:pt x="1301" y="383"/>
                  </a:lnTo>
                  <a:lnTo>
                    <a:pt x="1299" y="403"/>
                  </a:lnTo>
                  <a:lnTo>
                    <a:pt x="1299" y="422"/>
                  </a:lnTo>
                  <a:lnTo>
                    <a:pt x="1294" y="440"/>
                  </a:lnTo>
                  <a:lnTo>
                    <a:pt x="1277" y="450"/>
                  </a:lnTo>
                  <a:lnTo>
                    <a:pt x="1259" y="447"/>
                  </a:lnTo>
                  <a:lnTo>
                    <a:pt x="1254" y="434"/>
                  </a:lnTo>
                  <a:lnTo>
                    <a:pt x="1255" y="419"/>
                  </a:lnTo>
                  <a:lnTo>
                    <a:pt x="1256" y="412"/>
                  </a:lnTo>
                  <a:lnTo>
                    <a:pt x="1256" y="409"/>
                  </a:lnTo>
                  <a:lnTo>
                    <a:pt x="1254" y="399"/>
                  </a:lnTo>
                  <a:lnTo>
                    <a:pt x="1248" y="391"/>
                  </a:lnTo>
                  <a:lnTo>
                    <a:pt x="1239" y="388"/>
                  </a:lnTo>
                  <a:lnTo>
                    <a:pt x="1231" y="387"/>
                  </a:lnTo>
                  <a:lnTo>
                    <a:pt x="1227" y="381"/>
                  </a:lnTo>
                  <a:lnTo>
                    <a:pt x="1226" y="374"/>
                  </a:lnTo>
                  <a:lnTo>
                    <a:pt x="1226" y="372"/>
                  </a:lnTo>
                  <a:lnTo>
                    <a:pt x="1222" y="374"/>
                  </a:lnTo>
                  <a:lnTo>
                    <a:pt x="1213" y="377"/>
                  </a:lnTo>
                  <a:lnTo>
                    <a:pt x="1205" y="375"/>
                  </a:lnTo>
                  <a:lnTo>
                    <a:pt x="1202" y="361"/>
                  </a:lnTo>
                  <a:lnTo>
                    <a:pt x="1202" y="341"/>
                  </a:lnTo>
                  <a:lnTo>
                    <a:pt x="1199" y="323"/>
                  </a:lnTo>
                  <a:lnTo>
                    <a:pt x="1197" y="313"/>
                  </a:lnTo>
                  <a:lnTo>
                    <a:pt x="1196" y="308"/>
                  </a:lnTo>
                  <a:lnTo>
                    <a:pt x="1194" y="308"/>
                  </a:lnTo>
                  <a:lnTo>
                    <a:pt x="1186" y="307"/>
                  </a:lnTo>
                  <a:lnTo>
                    <a:pt x="1178" y="303"/>
                  </a:lnTo>
                  <a:lnTo>
                    <a:pt x="1168" y="293"/>
                  </a:lnTo>
                  <a:lnTo>
                    <a:pt x="1156" y="286"/>
                  </a:lnTo>
                  <a:lnTo>
                    <a:pt x="1151" y="273"/>
                  </a:lnTo>
                  <a:lnTo>
                    <a:pt x="1152" y="259"/>
                  </a:lnTo>
                  <a:lnTo>
                    <a:pt x="1153" y="252"/>
                  </a:lnTo>
                  <a:lnTo>
                    <a:pt x="1150" y="250"/>
                  </a:lnTo>
                  <a:lnTo>
                    <a:pt x="1142" y="244"/>
                  </a:lnTo>
                  <a:lnTo>
                    <a:pt x="1134" y="233"/>
                  </a:lnTo>
                  <a:lnTo>
                    <a:pt x="1129" y="222"/>
                  </a:lnTo>
                  <a:lnTo>
                    <a:pt x="1123" y="223"/>
                  </a:lnTo>
                  <a:lnTo>
                    <a:pt x="1116" y="221"/>
                  </a:lnTo>
                  <a:lnTo>
                    <a:pt x="1110" y="214"/>
                  </a:lnTo>
                  <a:lnTo>
                    <a:pt x="1103" y="206"/>
                  </a:lnTo>
                  <a:lnTo>
                    <a:pt x="1097" y="197"/>
                  </a:lnTo>
                  <a:lnTo>
                    <a:pt x="1092" y="189"/>
                  </a:lnTo>
                  <a:lnTo>
                    <a:pt x="1090" y="182"/>
                  </a:lnTo>
                  <a:lnTo>
                    <a:pt x="1091" y="177"/>
                  </a:lnTo>
                  <a:lnTo>
                    <a:pt x="1091" y="174"/>
                  </a:lnTo>
                  <a:lnTo>
                    <a:pt x="1088" y="171"/>
                  </a:lnTo>
                  <a:lnTo>
                    <a:pt x="1082" y="168"/>
                  </a:lnTo>
                  <a:lnTo>
                    <a:pt x="1075" y="164"/>
                  </a:lnTo>
                  <a:lnTo>
                    <a:pt x="1067" y="161"/>
                  </a:lnTo>
                  <a:lnTo>
                    <a:pt x="1060" y="156"/>
                  </a:lnTo>
                  <a:lnTo>
                    <a:pt x="1054" y="151"/>
                  </a:lnTo>
                  <a:lnTo>
                    <a:pt x="1052" y="145"/>
                  </a:lnTo>
                  <a:lnTo>
                    <a:pt x="1050" y="139"/>
                  </a:lnTo>
                  <a:lnTo>
                    <a:pt x="1046" y="132"/>
                  </a:lnTo>
                  <a:lnTo>
                    <a:pt x="1042" y="126"/>
                  </a:lnTo>
                  <a:lnTo>
                    <a:pt x="1036" y="121"/>
                  </a:lnTo>
                  <a:lnTo>
                    <a:pt x="1030" y="116"/>
                  </a:lnTo>
                  <a:lnTo>
                    <a:pt x="1024" y="111"/>
                  </a:lnTo>
                  <a:lnTo>
                    <a:pt x="1020" y="109"/>
                  </a:lnTo>
                  <a:lnTo>
                    <a:pt x="1015" y="108"/>
                  </a:lnTo>
                  <a:lnTo>
                    <a:pt x="1012" y="98"/>
                  </a:lnTo>
                  <a:lnTo>
                    <a:pt x="1010" y="75"/>
                  </a:lnTo>
                  <a:lnTo>
                    <a:pt x="1012" y="53"/>
                  </a:lnTo>
                  <a:lnTo>
                    <a:pt x="1013" y="42"/>
                  </a:lnTo>
                  <a:lnTo>
                    <a:pt x="97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08" name="Freeform 70"/>
            <p:cNvSpPr>
              <a:spLocks/>
            </p:cNvSpPr>
            <p:nvPr/>
          </p:nvSpPr>
          <p:spPr bwMode="auto">
            <a:xfrm>
              <a:off x="3417" y="2151"/>
              <a:ext cx="285" cy="594"/>
            </a:xfrm>
            <a:custGeom>
              <a:avLst/>
              <a:gdLst>
                <a:gd name="T0" fmla="*/ 5 w 570"/>
                <a:gd name="T1" fmla="*/ 4 h 1186"/>
                <a:gd name="T2" fmla="*/ 9 w 570"/>
                <a:gd name="T3" fmla="*/ 9 h 1186"/>
                <a:gd name="T4" fmla="*/ 12 w 570"/>
                <a:gd name="T5" fmla="*/ 15 h 1186"/>
                <a:gd name="T6" fmla="*/ 13 w 570"/>
                <a:gd name="T7" fmla="*/ 18 h 1186"/>
                <a:gd name="T8" fmla="*/ 13 w 570"/>
                <a:gd name="T9" fmla="*/ 19 h 1186"/>
                <a:gd name="T10" fmla="*/ 13 w 570"/>
                <a:gd name="T11" fmla="*/ 20 h 1186"/>
                <a:gd name="T12" fmla="*/ 13 w 570"/>
                <a:gd name="T13" fmla="*/ 21 h 1186"/>
                <a:gd name="T14" fmla="*/ 12 w 570"/>
                <a:gd name="T15" fmla="*/ 21 h 1186"/>
                <a:gd name="T16" fmla="*/ 11 w 570"/>
                <a:gd name="T17" fmla="*/ 20 h 1186"/>
                <a:gd name="T18" fmla="*/ 11 w 570"/>
                <a:gd name="T19" fmla="*/ 21 h 1186"/>
                <a:gd name="T20" fmla="*/ 12 w 570"/>
                <a:gd name="T21" fmla="*/ 22 h 1186"/>
                <a:gd name="T22" fmla="*/ 13 w 570"/>
                <a:gd name="T23" fmla="*/ 23 h 1186"/>
                <a:gd name="T24" fmla="*/ 14 w 570"/>
                <a:gd name="T25" fmla="*/ 24 h 1186"/>
                <a:gd name="T26" fmla="*/ 14 w 570"/>
                <a:gd name="T27" fmla="*/ 23 h 1186"/>
                <a:gd name="T28" fmla="*/ 14 w 570"/>
                <a:gd name="T29" fmla="*/ 22 h 1186"/>
                <a:gd name="T30" fmla="*/ 15 w 570"/>
                <a:gd name="T31" fmla="*/ 24 h 1186"/>
                <a:gd name="T32" fmla="*/ 15 w 570"/>
                <a:gd name="T33" fmla="*/ 25 h 1186"/>
                <a:gd name="T34" fmla="*/ 17 w 570"/>
                <a:gd name="T35" fmla="*/ 29 h 1186"/>
                <a:gd name="T36" fmla="*/ 18 w 570"/>
                <a:gd name="T37" fmla="*/ 31 h 1186"/>
                <a:gd name="T38" fmla="*/ 18 w 570"/>
                <a:gd name="T39" fmla="*/ 33 h 1186"/>
                <a:gd name="T40" fmla="*/ 18 w 570"/>
                <a:gd name="T41" fmla="*/ 36 h 1186"/>
                <a:gd name="T42" fmla="*/ 17 w 570"/>
                <a:gd name="T43" fmla="*/ 37 h 1186"/>
                <a:gd name="T44" fmla="*/ 17 w 570"/>
                <a:gd name="T45" fmla="*/ 35 h 1186"/>
                <a:gd name="T46" fmla="*/ 15 w 570"/>
                <a:gd name="T47" fmla="*/ 35 h 1186"/>
                <a:gd name="T48" fmla="*/ 14 w 570"/>
                <a:gd name="T49" fmla="*/ 34 h 1186"/>
                <a:gd name="T50" fmla="*/ 14 w 570"/>
                <a:gd name="T51" fmla="*/ 32 h 1186"/>
                <a:gd name="T52" fmla="*/ 13 w 570"/>
                <a:gd name="T53" fmla="*/ 32 h 1186"/>
                <a:gd name="T54" fmla="*/ 12 w 570"/>
                <a:gd name="T55" fmla="*/ 30 h 1186"/>
                <a:gd name="T56" fmla="*/ 10 w 570"/>
                <a:gd name="T57" fmla="*/ 29 h 1186"/>
                <a:gd name="T58" fmla="*/ 10 w 570"/>
                <a:gd name="T59" fmla="*/ 28 h 1186"/>
                <a:gd name="T60" fmla="*/ 9 w 570"/>
                <a:gd name="T61" fmla="*/ 28 h 1186"/>
                <a:gd name="T62" fmla="*/ 7 w 570"/>
                <a:gd name="T63" fmla="*/ 26 h 1186"/>
                <a:gd name="T64" fmla="*/ 7 w 570"/>
                <a:gd name="T65" fmla="*/ 24 h 1186"/>
                <a:gd name="T66" fmla="*/ 6 w 570"/>
                <a:gd name="T67" fmla="*/ 22 h 1186"/>
                <a:gd name="T68" fmla="*/ 6 w 570"/>
                <a:gd name="T69" fmla="*/ 21 h 1186"/>
                <a:gd name="T70" fmla="*/ 6 w 570"/>
                <a:gd name="T71" fmla="*/ 23 h 1186"/>
                <a:gd name="T72" fmla="*/ 5 w 570"/>
                <a:gd name="T73" fmla="*/ 21 h 1186"/>
                <a:gd name="T74" fmla="*/ 4 w 570"/>
                <a:gd name="T75" fmla="*/ 23 h 1186"/>
                <a:gd name="T76" fmla="*/ 3 w 570"/>
                <a:gd name="T77" fmla="*/ 23 h 1186"/>
                <a:gd name="T78" fmla="*/ 2 w 570"/>
                <a:gd name="T79" fmla="*/ 24 h 1186"/>
                <a:gd name="T80" fmla="*/ 1 w 570"/>
                <a:gd name="T81" fmla="*/ 23 h 1186"/>
                <a:gd name="T82" fmla="*/ 2 w 570"/>
                <a:gd name="T83" fmla="*/ 22 h 1186"/>
                <a:gd name="T84" fmla="*/ 1 w 570"/>
                <a:gd name="T85" fmla="*/ 22 h 1186"/>
                <a:gd name="T86" fmla="*/ 1 w 570"/>
                <a:gd name="T87" fmla="*/ 21 h 1186"/>
                <a:gd name="T88" fmla="*/ 1 w 570"/>
                <a:gd name="T89" fmla="*/ 18 h 1186"/>
                <a:gd name="T90" fmla="*/ 2 w 570"/>
                <a:gd name="T91" fmla="*/ 17 h 1186"/>
                <a:gd name="T92" fmla="*/ 2 w 570"/>
                <a:gd name="T93" fmla="*/ 16 h 1186"/>
                <a:gd name="T94" fmla="*/ 4 w 570"/>
                <a:gd name="T95" fmla="*/ 15 h 1186"/>
                <a:gd name="T96" fmla="*/ 3 w 570"/>
                <a:gd name="T97" fmla="*/ 14 h 1186"/>
                <a:gd name="T98" fmla="*/ 3 w 570"/>
                <a:gd name="T99" fmla="*/ 13 h 1186"/>
                <a:gd name="T100" fmla="*/ 2 w 570"/>
                <a:gd name="T101" fmla="*/ 13 h 1186"/>
                <a:gd name="T102" fmla="*/ 1 w 570"/>
                <a:gd name="T103" fmla="*/ 13 h 1186"/>
                <a:gd name="T104" fmla="*/ 1 w 570"/>
                <a:gd name="T105" fmla="*/ 13 h 1186"/>
                <a:gd name="T106" fmla="*/ 1 w 570"/>
                <a:gd name="T107" fmla="*/ 12 h 1186"/>
                <a:gd name="T108" fmla="*/ 1 w 570"/>
                <a:gd name="T109" fmla="*/ 11 h 11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70"/>
                <a:gd name="T166" fmla="*/ 0 h 1186"/>
                <a:gd name="T167" fmla="*/ 570 w 570"/>
                <a:gd name="T168" fmla="*/ 1186 h 11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70" h="1186">
                  <a:moveTo>
                    <a:pt x="45" y="0"/>
                  </a:moveTo>
                  <a:lnTo>
                    <a:pt x="75" y="28"/>
                  </a:lnTo>
                  <a:lnTo>
                    <a:pt x="105" y="57"/>
                  </a:lnTo>
                  <a:lnTo>
                    <a:pt x="134" y="87"/>
                  </a:lnTo>
                  <a:lnTo>
                    <a:pt x="161" y="117"/>
                  </a:lnTo>
                  <a:lnTo>
                    <a:pt x="189" y="148"/>
                  </a:lnTo>
                  <a:lnTo>
                    <a:pt x="215" y="181"/>
                  </a:lnTo>
                  <a:lnTo>
                    <a:pt x="242" y="213"/>
                  </a:lnTo>
                  <a:lnTo>
                    <a:pt x="267" y="245"/>
                  </a:lnTo>
                  <a:lnTo>
                    <a:pt x="292" y="280"/>
                  </a:lnTo>
                  <a:lnTo>
                    <a:pt x="316" y="313"/>
                  </a:lnTo>
                  <a:lnTo>
                    <a:pt x="339" y="348"/>
                  </a:lnTo>
                  <a:lnTo>
                    <a:pt x="361" y="383"/>
                  </a:lnTo>
                  <a:lnTo>
                    <a:pt x="381" y="419"/>
                  </a:lnTo>
                  <a:lnTo>
                    <a:pt x="402" y="456"/>
                  </a:lnTo>
                  <a:lnTo>
                    <a:pt x="423" y="493"/>
                  </a:lnTo>
                  <a:lnTo>
                    <a:pt x="441" y="530"/>
                  </a:lnTo>
                  <a:lnTo>
                    <a:pt x="434" y="538"/>
                  </a:lnTo>
                  <a:lnTo>
                    <a:pt x="434" y="541"/>
                  </a:lnTo>
                  <a:lnTo>
                    <a:pt x="433" y="550"/>
                  </a:lnTo>
                  <a:lnTo>
                    <a:pt x="430" y="560"/>
                  </a:lnTo>
                  <a:lnTo>
                    <a:pt x="422" y="564"/>
                  </a:lnTo>
                  <a:lnTo>
                    <a:pt x="432" y="575"/>
                  </a:lnTo>
                  <a:lnTo>
                    <a:pt x="436" y="587"/>
                  </a:lnTo>
                  <a:lnTo>
                    <a:pt x="440" y="598"/>
                  </a:lnTo>
                  <a:lnTo>
                    <a:pt x="449" y="603"/>
                  </a:lnTo>
                  <a:lnTo>
                    <a:pt x="456" y="610"/>
                  </a:lnTo>
                  <a:lnTo>
                    <a:pt x="454" y="622"/>
                  </a:lnTo>
                  <a:lnTo>
                    <a:pt x="449" y="632"/>
                  </a:lnTo>
                  <a:lnTo>
                    <a:pt x="446" y="637"/>
                  </a:lnTo>
                  <a:lnTo>
                    <a:pt x="454" y="642"/>
                  </a:lnTo>
                  <a:lnTo>
                    <a:pt x="456" y="649"/>
                  </a:lnTo>
                  <a:lnTo>
                    <a:pt x="454" y="655"/>
                  </a:lnTo>
                  <a:lnTo>
                    <a:pt x="448" y="660"/>
                  </a:lnTo>
                  <a:lnTo>
                    <a:pt x="441" y="663"/>
                  </a:lnTo>
                  <a:lnTo>
                    <a:pt x="433" y="666"/>
                  </a:lnTo>
                  <a:lnTo>
                    <a:pt x="425" y="666"/>
                  </a:lnTo>
                  <a:lnTo>
                    <a:pt x="419" y="663"/>
                  </a:lnTo>
                  <a:lnTo>
                    <a:pt x="409" y="657"/>
                  </a:lnTo>
                  <a:lnTo>
                    <a:pt x="399" y="654"/>
                  </a:lnTo>
                  <a:lnTo>
                    <a:pt x="391" y="653"/>
                  </a:lnTo>
                  <a:lnTo>
                    <a:pt x="387" y="653"/>
                  </a:lnTo>
                  <a:lnTo>
                    <a:pt x="385" y="646"/>
                  </a:lnTo>
                  <a:lnTo>
                    <a:pt x="379" y="634"/>
                  </a:lnTo>
                  <a:lnTo>
                    <a:pt x="372" y="629"/>
                  </a:lnTo>
                  <a:lnTo>
                    <a:pt x="366" y="641"/>
                  </a:lnTo>
                  <a:lnTo>
                    <a:pt x="365" y="653"/>
                  </a:lnTo>
                  <a:lnTo>
                    <a:pt x="365" y="661"/>
                  </a:lnTo>
                  <a:lnTo>
                    <a:pt x="366" y="667"/>
                  </a:lnTo>
                  <a:lnTo>
                    <a:pt x="370" y="671"/>
                  </a:lnTo>
                  <a:lnTo>
                    <a:pt x="374" y="674"/>
                  </a:lnTo>
                  <a:lnTo>
                    <a:pt x="380" y="675"/>
                  </a:lnTo>
                  <a:lnTo>
                    <a:pt x="388" y="675"/>
                  </a:lnTo>
                  <a:lnTo>
                    <a:pt x="396" y="674"/>
                  </a:lnTo>
                  <a:lnTo>
                    <a:pt x="407" y="679"/>
                  </a:lnTo>
                  <a:lnTo>
                    <a:pt x="408" y="694"/>
                  </a:lnTo>
                  <a:lnTo>
                    <a:pt x="409" y="713"/>
                  </a:lnTo>
                  <a:lnTo>
                    <a:pt x="417" y="729"/>
                  </a:lnTo>
                  <a:lnTo>
                    <a:pt x="431" y="729"/>
                  </a:lnTo>
                  <a:lnTo>
                    <a:pt x="440" y="730"/>
                  </a:lnTo>
                  <a:lnTo>
                    <a:pt x="445" y="734"/>
                  </a:lnTo>
                  <a:lnTo>
                    <a:pt x="447" y="738"/>
                  </a:lnTo>
                  <a:lnTo>
                    <a:pt x="448" y="743"/>
                  </a:lnTo>
                  <a:lnTo>
                    <a:pt x="449" y="748"/>
                  </a:lnTo>
                  <a:lnTo>
                    <a:pt x="452" y="754"/>
                  </a:lnTo>
                  <a:lnTo>
                    <a:pt x="456" y="761"/>
                  </a:lnTo>
                  <a:lnTo>
                    <a:pt x="459" y="748"/>
                  </a:lnTo>
                  <a:lnTo>
                    <a:pt x="466" y="740"/>
                  </a:lnTo>
                  <a:lnTo>
                    <a:pt x="471" y="735"/>
                  </a:lnTo>
                  <a:lnTo>
                    <a:pt x="475" y="734"/>
                  </a:lnTo>
                  <a:lnTo>
                    <a:pt x="472" y="731"/>
                  </a:lnTo>
                  <a:lnTo>
                    <a:pt x="467" y="724"/>
                  </a:lnTo>
                  <a:lnTo>
                    <a:pt x="463" y="719"/>
                  </a:lnTo>
                  <a:lnTo>
                    <a:pt x="467" y="716"/>
                  </a:lnTo>
                  <a:lnTo>
                    <a:pt x="470" y="689"/>
                  </a:lnTo>
                  <a:lnTo>
                    <a:pt x="478" y="690"/>
                  </a:lnTo>
                  <a:lnTo>
                    <a:pt x="486" y="706"/>
                  </a:lnTo>
                  <a:lnTo>
                    <a:pt x="486" y="719"/>
                  </a:lnTo>
                  <a:lnTo>
                    <a:pt x="487" y="727"/>
                  </a:lnTo>
                  <a:lnTo>
                    <a:pt x="495" y="737"/>
                  </a:lnTo>
                  <a:lnTo>
                    <a:pt x="504" y="745"/>
                  </a:lnTo>
                  <a:lnTo>
                    <a:pt x="508" y="748"/>
                  </a:lnTo>
                  <a:lnTo>
                    <a:pt x="507" y="752"/>
                  </a:lnTo>
                  <a:lnTo>
                    <a:pt x="507" y="760"/>
                  </a:lnTo>
                  <a:lnTo>
                    <a:pt x="508" y="772"/>
                  </a:lnTo>
                  <a:lnTo>
                    <a:pt x="516" y="782"/>
                  </a:lnTo>
                  <a:lnTo>
                    <a:pt x="524" y="801"/>
                  </a:lnTo>
                  <a:lnTo>
                    <a:pt x="528" y="836"/>
                  </a:lnTo>
                  <a:lnTo>
                    <a:pt x="529" y="874"/>
                  </a:lnTo>
                  <a:lnTo>
                    <a:pt x="531" y="902"/>
                  </a:lnTo>
                  <a:lnTo>
                    <a:pt x="543" y="907"/>
                  </a:lnTo>
                  <a:lnTo>
                    <a:pt x="552" y="918"/>
                  </a:lnTo>
                  <a:lnTo>
                    <a:pt x="559" y="934"/>
                  </a:lnTo>
                  <a:lnTo>
                    <a:pt x="565" y="952"/>
                  </a:lnTo>
                  <a:lnTo>
                    <a:pt x="567" y="971"/>
                  </a:lnTo>
                  <a:lnTo>
                    <a:pt x="568" y="990"/>
                  </a:lnTo>
                  <a:lnTo>
                    <a:pt x="568" y="1008"/>
                  </a:lnTo>
                  <a:lnTo>
                    <a:pt x="566" y="1020"/>
                  </a:lnTo>
                  <a:lnTo>
                    <a:pt x="566" y="1039"/>
                  </a:lnTo>
                  <a:lnTo>
                    <a:pt x="569" y="1051"/>
                  </a:lnTo>
                  <a:lnTo>
                    <a:pt x="570" y="1065"/>
                  </a:lnTo>
                  <a:lnTo>
                    <a:pt x="566" y="1084"/>
                  </a:lnTo>
                  <a:lnTo>
                    <a:pt x="555" y="1095"/>
                  </a:lnTo>
                  <a:lnTo>
                    <a:pt x="552" y="1114"/>
                  </a:lnTo>
                  <a:lnTo>
                    <a:pt x="553" y="1137"/>
                  </a:lnTo>
                  <a:lnTo>
                    <a:pt x="553" y="1164"/>
                  </a:lnTo>
                  <a:lnTo>
                    <a:pt x="548" y="1184"/>
                  </a:lnTo>
                  <a:lnTo>
                    <a:pt x="543" y="1186"/>
                  </a:lnTo>
                  <a:lnTo>
                    <a:pt x="537" y="1178"/>
                  </a:lnTo>
                  <a:lnTo>
                    <a:pt x="538" y="1163"/>
                  </a:lnTo>
                  <a:lnTo>
                    <a:pt x="529" y="1151"/>
                  </a:lnTo>
                  <a:lnTo>
                    <a:pt x="525" y="1137"/>
                  </a:lnTo>
                  <a:lnTo>
                    <a:pt x="525" y="1124"/>
                  </a:lnTo>
                  <a:lnTo>
                    <a:pt x="525" y="1110"/>
                  </a:lnTo>
                  <a:lnTo>
                    <a:pt x="523" y="1104"/>
                  </a:lnTo>
                  <a:lnTo>
                    <a:pt x="519" y="1100"/>
                  </a:lnTo>
                  <a:lnTo>
                    <a:pt x="513" y="1098"/>
                  </a:lnTo>
                  <a:lnTo>
                    <a:pt x="506" y="1095"/>
                  </a:lnTo>
                  <a:lnTo>
                    <a:pt x="498" y="1094"/>
                  </a:lnTo>
                  <a:lnTo>
                    <a:pt x="492" y="1094"/>
                  </a:lnTo>
                  <a:lnTo>
                    <a:pt x="487" y="1093"/>
                  </a:lnTo>
                  <a:lnTo>
                    <a:pt x="486" y="1091"/>
                  </a:lnTo>
                  <a:lnTo>
                    <a:pt x="485" y="1084"/>
                  </a:lnTo>
                  <a:lnTo>
                    <a:pt x="482" y="1074"/>
                  </a:lnTo>
                  <a:lnTo>
                    <a:pt x="476" y="1064"/>
                  </a:lnTo>
                  <a:lnTo>
                    <a:pt x="466" y="1055"/>
                  </a:lnTo>
                  <a:lnTo>
                    <a:pt x="456" y="1045"/>
                  </a:lnTo>
                  <a:lnTo>
                    <a:pt x="452" y="1033"/>
                  </a:lnTo>
                  <a:lnTo>
                    <a:pt x="449" y="1024"/>
                  </a:lnTo>
                  <a:lnTo>
                    <a:pt x="449" y="1020"/>
                  </a:lnTo>
                  <a:lnTo>
                    <a:pt x="446" y="1022"/>
                  </a:lnTo>
                  <a:lnTo>
                    <a:pt x="439" y="1022"/>
                  </a:lnTo>
                  <a:lnTo>
                    <a:pt x="429" y="1020"/>
                  </a:lnTo>
                  <a:lnTo>
                    <a:pt x="417" y="1015"/>
                  </a:lnTo>
                  <a:lnTo>
                    <a:pt x="417" y="996"/>
                  </a:lnTo>
                  <a:lnTo>
                    <a:pt x="413" y="973"/>
                  </a:lnTo>
                  <a:lnTo>
                    <a:pt x="408" y="955"/>
                  </a:lnTo>
                  <a:lnTo>
                    <a:pt x="406" y="947"/>
                  </a:lnTo>
                  <a:lnTo>
                    <a:pt x="386" y="947"/>
                  </a:lnTo>
                  <a:lnTo>
                    <a:pt x="386" y="942"/>
                  </a:lnTo>
                  <a:lnTo>
                    <a:pt x="384" y="932"/>
                  </a:lnTo>
                  <a:lnTo>
                    <a:pt x="378" y="921"/>
                  </a:lnTo>
                  <a:lnTo>
                    <a:pt x="368" y="916"/>
                  </a:lnTo>
                  <a:lnTo>
                    <a:pt x="351" y="912"/>
                  </a:lnTo>
                  <a:lnTo>
                    <a:pt x="341" y="909"/>
                  </a:lnTo>
                  <a:lnTo>
                    <a:pt x="335" y="905"/>
                  </a:lnTo>
                  <a:lnTo>
                    <a:pt x="333" y="902"/>
                  </a:lnTo>
                  <a:lnTo>
                    <a:pt x="333" y="899"/>
                  </a:lnTo>
                  <a:lnTo>
                    <a:pt x="335" y="897"/>
                  </a:lnTo>
                  <a:lnTo>
                    <a:pt x="336" y="895"/>
                  </a:lnTo>
                  <a:lnTo>
                    <a:pt x="338" y="895"/>
                  </a:lnTo>
                  <a:lnTo>
                    <a:pt x="333" y="896"/>
                  </a:lnTo>
                  <a:lnTo>
                    <a:pt x="324" y="898"/>
                  </a:lnTo>
                  <a:lnTo>
                    <a:pt x="313" y="896"/>
                  </a:lnTo>
                  <a:lnTo>
                    <a:pt x="307" y="887"/>
                  </a:lnTo>
                  <a:lnTo>
                    <a:pt x="305" y="866"/>
                  </a:lnTo>
                  <a:lnTo>
                    <a:pt x="298" y="853"/>
                  </a:lnTo>
                  <a:lnTo>
                    <a:pt x="289" y="846"/>
                  </a:lnTo>
                  <a:lnTo>
                    <a:pt x="286" y="845"/>
                  </a:lnTo>
                  <a:lnTo>
                    <a:pt x="247" y="803"/>
                  </a:lnTo>
                  <a:lnTo>
                    <a:pt x="258" y="799"/>
                  </a:lnTo>
                  <a:lnTo>
                    <a:pt x="263" y="792"/>
                  </a:lnTo>
                  <a:lnTo>
                    <a:pt x="262" y="783"/>
                  </a:lnTo>
                  <a:lnTo>
                    <a:pt x="258" y="772"/>
                  </a:lnTo>
                  <a:lnTo>
                    <a:pt x="251" y="759"/>
                  </a:lnTo>
                  <a:lnTo>
                    <a:pt x="245" y="745"/>
                  </a:lnTo>
                  <a:lnTo>
                    <a:pt x="242" y="732"/>
                  </a:lnTo>
                  <a:lnTo>
                    <a:pt x="241" y="719"/>
                  </a:lnTo>
                  <a:lnTo>
                    <a:pt x="229" y="695"/>
                  </a:lnTo>
                  <a:lnTo>
                    <a:pt x="219" y="678"/>
                  </a:lnTo>
                  <a:lnTo>
                    <a:pt x="211" y="668"/>
                  </a:lnTo>
                  <a:lnTo>
                    <a:pt x="205" y="662"/>
                  </a:lnTo>
                  <a:lnTo>
                    <a:pt x="200" y="661"/>
                  </a:lnTo>
                  <a:lnTo>
                    <a:pt x="198" y="661"/>
                  </a:lnTo>
                  <a:lnTo>
                    <a:pt x="196" y="661"/>
                  </a:lnTo>
                  <a:lnTo>
                    <a:pt x="196" y="662"/>
                  </a:lnTo>
                  <a:lnTo>
                    <a:pt x="197" y="667"/>
                  </a:lnTo>
                  <a:lnTo>
                    <a:pt x="200" y="678"/>
                  </a:lnTo>
                  <a:lnTo>
                    <a:pt x="202" y="693"/>
                  </a:lnTo>
                  <a:lnTo>
                    <a:pt x="198" y="707"/>
                  </a:lnTo>
                  <a:lnTo>
                    <a:pt x="192" y="706"/>
                  </a:lnTo>
                  <a:lnTo>
                    <a:pt x="186" y="689"/>
                  </a:lnTo>
                  <a:lnTo>
                    <a:pt x="177" y="671"/>
                  </a:lnTo>
                  <a:lnTo>
                    <a:pt x="167" y="672"/>
                  </a:lnTo>
                  <a:lnTo>
                    <a:pt x="160" y="671"/>
                  </a:lnTo>
                  <a:lnTo>
                    <a:pt x="153" y="682"/>
                  </a:lnTo>
                  <a:lnTo>
                    <a:pt x="150" y="697"/>
                  </a:lnTo>
                  <a:lnTo>
                    <a:pt x="149" y="712"/>
                  </a:lnTo>
                  <a:lnTo>
                    <a:pt x="138" y="714"/>
                  </a:lnTo>
                  <a:lnTo>
                    <a:pt x="136" y="720"/>
                  </a:lnTo>
                  <a:lnTo>
                    <a:pt x="136" y="727"/>
                  </a:lnTo>
                  <a:lnTo>
                    <a:pt x="132" y="731"/>
                  </a:lnTo>
                  <a:lnTo>
                    <a:pt x="129" y="732"/>
                  </a:lnTo>
                  <a:lnTo>
                    <a:pt x="123" y="734"/>
                  </a:lnTo>
                  <a:lnTo>
                    <a:pt x="118" y="735"/>
                  </a:lnTo>
                  <a:lnTo>
                    <a:pt x="111" y="736"/>
                  </a:lnTo>
                  <a:lnTo>
                    <a:pt x="104" y="736"/>
                  </a:lnTo>
                  <a:lnTo>
                    <a:pt x="98" y="737"/>
                  </a:lnTo>
                  <a:lnTo>
                    <a:pt x="94" y="737"/>
                  </a:lnTo>
                  <a:lnTo>
                    <a:pt x="93" y="737"/>
                  </a:lnTo>
                  <a:lnTo>
                    <a:pt x="82" y="730"/>
                  </a:lnTo>
                  <a:lnTo>
                    <a:pt x="74" y="723"/>
                  </a:lnTo>
                  <a:lnTo>
                    <a:pt x="68" y="716"/>
                  </a:lnTo>
                  <a:lnTo>
                    <a:pt x="65" y="709"/>
                  </a:lnTo>
                  <a:lnTo>
                    <a:pt x="62" y="704"/>
                  </a:lnTo>
                  <a:lnTo>
                    <a:pt x="61" y="699"/>
                  </a:lnTo>
                  <a:lnTo>
                    <a:pt x="61" y="695"/>
                  </a:lnTo>
                  <a:lnTo>
                    <a:pt x="61" y="694"/>
                  </a:lnTo>
                  <a:lnTo>
                    <a:pt x="62" y="695"/>
                  </a:lnTo>
                  <a:lnTo>
                    <a:pt x="65" y="697"/>
                  </a:lnTo>
                  <a:lnTo>
                    <a:pt x="67" y="695"/>
                  </a:lnTo>
                  <a:lnTo>
                    <a:pt x="68" y="690"/>
                  </a:lnTo>
                  <a:lnTo>
                    <a:pt x="67" y="686"/>
                  </a:lnTo>
                  <a:lnTo>
                    <a:pt x="65" y="683"/>
                  </a:lnTo>
                  <a:lnTo>
                    <a:pt x="60" y="679"/>
                  </a:lnTo>
                  <a:lnTo>
                    <a:pt x="54" y="676"/>
                  </a:lnTo>
                  <a:lnTo>
                    <a:pt x="48" y="672"/>
                  </a:lnTo>
                  <a:lnTo>
                    <a:pt x="43" y="667"/>
                  </a:lnTo>
                  <a:lnTo>
                    <a:pt x="38" y="660"/>
                  </a:lnTo>
                  <a:lnTo>
                    <a:pt x="33" y="649"/>
                  </a:lnTo>
                  <a:lnTo>
                    <a:pt x="32" y="617"/>
                  </a:lnTo>
                  <a:lnTo>
                    <a:pt x="35" y="595"/>
                  </a:lnTo>
                  <a:lnTo>
                    <a:pt x="39" y="579"/>
                  </a:lnTo>
                  <a:lnTo>
                    <a:pt x="45" y="570"/>
                  </a:lnTo>
                  <a:lnTo>
                    <a:pt x="51" y="564"/>
                  </a:lnTo>
                  <a:lnTo>
                    <a:pt x="58" y="561"/>
                  </a:lnTo>
                  <a:lnTo>
                    <a:pt x="63" y="557"/>
                  </a:lnTo>
                  <a:lnTo>
                    <a:pt x="69" y="553"/>
                  </a:lnTo>
                  <a:lnTo>
                    <a:pt x="73" y="546"/>
                  </a:lnTo>
                  <a:lnTo>
                    <a:pt x="73" y="538"/>
                  </a:lnTo>
                  <a:lnTo>
                    <a:pt x="73" y="530"/>
                  </a:lnTo>
                  <a:lnTo>
                    <a:pt x="73" y="522"/>
                  </a:lnTo>
                  <a:lnTo>
                    <a:pt x="74" y="513"/>
                  </a:lnTo>
                  <a:lnTo>
                    <a:pt x="79" y="507"/>
                  </a:lnTo>
                  <a:lnTo>
                    <a:pt x="90" y="501"/>
                  </a:lnTo>
                  <a:lnTo>
                    <a:pt x="106" y="497"/>
                  </a:lnTo>
                  <a:lnTo>
                    <a:pt x="119" y="493"/>
                  </a:lnTo>
                  <a:lnTo>
                    <a:pt x="130" y="485"/>
                  </a:lnTo>
                  <a:lnTo>
                    <a:pt x="138" y="474"/>
                  </a:lnTo>
                  <a:lnTo>
                    <a:pt x="143" y="463"/>
                  </a:lnTo>
                  <a:lnTo>
                    <a:pt x="145" y="451"/>
                  </a:lnTo>
                  <a:lnTo>
                    <a:pt x="144" y="441"/>
                  </a:lnTo>
                  <a:lnTo>
                    <a:pt x="141" y="433"/>
                  </a:lnTo>
                  <a:lnTo>
                    <a:pt x="132" y="429"/>
                  </a:lnTo>
                  <a:lnTo>
                    <a:pt x="123" y="427"/>
                  </a:lnTo>
                  <a:lnTo>
                    <a:pt x="116" y="425"/>
                  </a:lnTo>
                  <a:lnTo>
                    <a:pt x="111" y="420"/>
                  </a:lnTo>
                  <a:lnTo>
                    <a:pt x="105" y="417"/>
                  </a:lnTo>
                  <a:lnTo>
                    <a:pt x="101" y="413"/>
                  </a:lnTo>
                  <a:lnTo>
                    <a:pt x="99" y="410"/>
                  </a:lnTo>
                  <a:lnTo>
                    <a:pt x="97" y="407"/>
                  </a:lnTo>
                  <a:lnTo>
                    <a:pt x="97" y="406"/>
                  </a:lnTo>
                  <a:lnTo>
                    <a:pt x="94" y="405"/>
                  </a:lnTo>
                  <a:lnTo>
                    <a:pt x="88" y="403"/>
                  </a:lnTo>
                  <a:lnTo>
                    <a:pt x="76" y="402"/>
                  </a:lnTo>
                  <a:lnTo>
                    <a:pt x="63" y="406"/>
                  </a:lnTo>
                  <a:lnTo>
                    <a:pt x="59" y="402"/>
                  </a:lnTo>
                  <a:lnTo>
                    <a:pt x="53" y="399"/>
                  </a:lnTo>
                  <a:lnTo>
                    <a:pt x="47" y="397"/>
                  </a:lnTo>
                  <a:lnTo>
                    <a:pt x="40" y="396"/>
                  </a:lnTo>
                  <a:lnTo>
                    <a:pt x="35" y="396"/>
                  </a:lnTo>
                  <a:lnTo>
                    <a:pt x="29" y="396"/>
                  </a:lnTo>
                  <a:lnTo>
                    <a:pt x="25" y="396"/>
                  </a:lnTo>
                  <a:lnTo>
                    <a:pt x="24" y="396"/>
                  </a:lnTo>
                  <a:lnTo>
                    <a:pt x="20" y="396"/>
                  </a:lnTo>
                  <a:lnTo>
                    <a:pt x="13" y="395"/>
                  </a:lnTo>
                  <a:lnTo>
                    <a:pt x="7" y="389"/>
                  </a:lnTo>
                  <a:lnTo>
                    <a:pt x="12" y="378"/>
                  </a:lnTo>
                  <a:lnTo>
                    <a:pt x="18" y="364"/>
                  </a:lnTo>
                  <a:lnTo>
                    <a:pt x="18" y="353"/>
                  </a:lnTo>
                  <a:lnTo>
                    <a:pt x="15" y="346"/>
                  </a:lnTo>
                  <a:lnTo>
                    <a:pt x="13" y="344"/>
                  </a:lnTo>
                  <a:lnTo>
                    <a:pt x="13" y="342"/>
                  </a:lnTo>
                  <a:lnTo>
                    <a:pt x="10" y="335"/>
                  </a:lnTo>
                  <a:lnTo>
                    <a:pt x="7" y="328"/>
                  </a:lnTo>
                  <a:lnTo>
                    <a:pt x="0" y="323"/>
                  </a:lnTo>
                  <a:lnTo>
                    <a:pt x="45"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09" name="Freeform 71"/>
            <p:cNvSpPr>
              <a:spLocks/>
            </p:cNvSpPr>
            <p:nvPr/>
          </p:nvSpPr>
          <p:spPr bwMode="auto">
            <a:xfrm>
              <a:off x="3059" y="2051"/>
              <a:ext cx="380" cy="284"/>
            </a:xfrm>
            <a:custGeom>
              <a:avLst/>
              <a:gdLst>
                <a:gd name="T0" fmla="*/ 8 w 761"/>
                <a:gd name="T1" fmla="*/ 7 h 567"/>
                <a:gd name="T2" fmla="*/ 7 w 761"/>
                <a:gd name="T3" fmla="*/ 7 h 567"/>
                <a:gd name="T4" fmla="*/ 6 w 761"/>
                <a:gd name="T5" fmla="*/ 7 h 567"/>
                <a:gd name="T6" fmla="*/ 6 w 761"/>
                <a:gd name="T7" fmla="*/ 7 h 567"/>
                <a:gd name="T8" fmla="*/ 7 w 761"/>
                <a:gd name="T9" fmla="*/ 5 h 567"/>
                <a:gd name="T10" fmla="*/ 6 w 761"/>
                <a:gd name="T11" fmla="*/ 5 h 567"/>
                <a:gd name="T12" fmla="*/ 5 w 761"/>
                <a:gd name="T13" fmla="*/ 5 h 567"/>
                <a:gd name="T14" fmla="*/ 3 w 761"/>
                <a:gd name="T15" fmla="*/ 5 h 567"/>
                <a:gd name="T16" fmla="*/ 2 w 761"/>
                <a:gd name="T17" fmla="*/ 5 h 567"/>
                <a:gd name="T18" fmla="*/ 1 w 761"/>
                <a:gd name="T19" fmla="*/ 5 h 567"/>
                <a:gd name="T20" fmla="*/ 0 w 761"/>
                <a:gd name="T21" fmla="*/ 6 h 567"/>
                <a:gd name="T22" fmla="*/ 0 w 761"/>
                <a:gd name="T23" fmla="*/ 8 h 567"/>
                <a:gd name="T24" fmla="*/ 1 w 761"/>
                <a:gd name="T25" fmla="*/ 9 h 567"/>
                <a:gd name="T26" fmla="*/ 1 w 761"/>
                <a:gd name="T27" fmla="*/ 10 h 567"/>
                <a:gd name="T28" fmla="*/ 2 w 761"/>
                <a:gd name="T29" fmla="*/ 10 h 567"/>
                <a:gd name="T30" fmla="*/ 2 w 761"/>
                <a:gd name="T31" fmla="*/ 12 h 567"/>
                <a:gd name="T32" fmla="*/ 2 w 761"/>
                <a:gd name="T33" fmla="*/ 14 h 567"/>
                <a:gd name="T34" fmla="*/ 3 w 761"/>
                <a:gd name="T35" fmla="*/ 15 h 567"/>
                <a:gd name="T36" fmla="*/ 3 w 761"/>
                <a:gd name="T37" fmla="*/ 15 h 567"/>
                <a:gd name="T38" fmla="*/ 4 w 761"/>
                <a:gd name="T39" fmla="*/ 16 h 567"/>
                <a:gd name="T40" fmla="*/ 5 w 761"/>
                <a:gd name="T41" fmla="*/ 15 h 567"/>
                <a:gd name="T42" fmla="*/ 6 w 761"/>
                <a:gd name="T43" fmla="*/ 15 h 567"/>
                <a:gd name="T44" fmla="*/ 6 w 761"/>
                <a:gd name="T45" fmla="*/ 16 h 567"/>
                <a:gd name="T46" fmla="*/ 6 w 761"/>
                <a:gd name="T47" fmla="*/ 17 h 567"/>
                <a:gd name="T48" fmla="*/ 6 w 761"/>
                <a:gd name="T49" fmla="*/ 18 h 567"/>
                <a:gd name="T50" fmla="*/ 7 w 761"/>
                <a:gd name="T51" fmla="*/ 18 h 567"/>
                <a:gd name="T52" fmla="*/ 7 w 761"/>
                <a:gd name="T53" fmla="*/ 17 h 567"/>
                <a:gd name="T54" fmla="*/ 9 w 761"/>
                <a:gd name="T55" fmla="*/ 17 h 567"/>
                <a:gd name="T56" fmla="*/ 9 w 761"/>
                <a:gd name="T57" fmla="*/ 15 h 567"/>
                <a:gd name="T58" fmla="*/ 9 w 761"/>
                <a:gd name="T59" fmla="*/ 14 h 567"/>
                <a:gd name="T60" fmla="*/ 7 w 761"/>
                <a:gd name="T61" fmla="*/ 14 h 567"/>
                <a:gd name="T62" fmla="*/ 7 w 761"/>
                <a:gd name="T63" fmla="*/ 13 h 567"/>
                <a:gd name="T64" fmla="*/ 6 w 761"/>
                <a:gd name="T65" fmla="*/ 13 h 567"/>
                <a:gd name="T66" fmla="*/ 5 w 761"/>
                <a:gd name="T67" fmla="*/ 11 h 567"/>
                <a:gd name="T68" fmla="*/ 5 w 761"/>
                <a:gd name="T69" fmla="*/ 9 h 567"/>
                <a:gd name="T70" fmla="*/ 5 w 761"/>
                <a:gd name="T71" fmla="*/ 9 h 567"/>
                <a:gd name="T72" fmla="*/ 4 w 761"/>
                <a:gd name="T73" fmla="*/ 9 h 567"/>
                <a:gd name="T74" fmla="*/ 5 w 761"/>
                <a:gd name="T75" fmla="*/ 9 h 567"/>
                <a:gd name="T76" fmla="*/ 6 w 761"/>
                <a:gd name="T77" fmla="*/ 8 h 567"/>
                <a:gd name="T78" fmla="*/ 6 w 761"/>
                <a:gd name="T79" fmla="*/ 9 h 567"/>
                <a:gd name="T80" fmla="*/ 7 w 761"/>
                <a:gd name="T81" fmla="*/ 11 h 567"/>
                <a:gd name="T82" fmla="*/ 8 w 761"/>
                <a:gd name="T83" fmla="*/ 12 h 567"/>
                <a:gd name="T84" fmla="*/ 9 w 761"/>
                <a:gd name="T85" fmla="*/ 11 h 567"/>
                <a:gd name="T86" fmla="*/ 10 w 761"/>
                <a:gd name="T87" fmla="*/ 11 h 567"/>
                <a:gd name="T88" fmla="*/ 10 w 761"/>
                <a:gd name="T89" fmla="*/ 9 h 567"/>
                <a:gd name="T90" fmla="*/ 11 w 761"/>
                <a:gd name="T91" fmla="*/ 11 h 567"/>
                <a:gd name="T92" fmla="*/ 10 w 761"/>
                <a:gd name="T93" fmla="*/ 12 h 567"/>
                <a:gd name="T94" fmla="*/ 10 w 761"/>
                <a:gd name="T95" fmla="*/ 13 h 567"/>
                <a:gd name="T96" fmla="*/ 11 w 761"/>
                <a:gd name="T97" fmla="*/ 15 h 567"/>
                <a:gd name="T98" fmla="*/ 23 w 761"/>
                <a:gd name="T99" fmla="*/ 7 h 567"/>
                <a:gd name="T100" fmla="*/ 21 w 761"/>
                <a:gd name="T101" fmla="*/ 5 h 567"/>
                <a:gd name="T102" fmla="*/ 18 w 761"/>
                <a:gd name="T103" fmla="*/ 3 h 567"/>
                <a:gd name="T104" fmla="*/ 16 w 761"/>
                <a:gd name="T105" fmla="*/ 1 h 5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1"/>
                <a:gd name="T160" fmla="*/ 0 h 567"/>
                <a:gd name="T161" fmla="*/ 761 w 761"/>
                <a:gd name="T162" fmla="*/ 567 h 56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1" h="567">
                  <a:moveTo>
                    <a:pt x="282" y="175"/>
                  </a:moveTo>
                  <a:lnTo>
                    <a:pt x="291" y="186"/>
                  </a:lnTo>
                  <a:lnTo>
                    <a:pt x="294" y="195"/>
                  </a:lnTo>
                  <a:lnTo>
                    <a:pt x="292" y="201"/>
                  </a:lnTo>
                  <a:lnTo>
                    <a:pt x="285" y="205"/>
                  </a:lnTo>
                  <a:lnTo>
                    <a:pt x="276" y="208"/>
                  </a:lnTo>
                  <a:lnTo>
                    <a:pt x="267" y="208"/>
                  </a:lnTo>
                  <a:lnTo>
                    <a:pt x="259" y="206"/>
                  </a:lnTo>
                  <a:lnTo>
                    <a:pt x="253" y="204"/>
                  </a:lnTo>
                  <a:lnTo>
                    <a:pt x="248" y="201"/>
                  </a:lnTo>
                  <a:lnTo>
                    <a:pt x="240" y="198"/>
                  </a:lnTo>
                  <a:lnTo>
                    <a:pt x="232" y="197"/>
                  </a:lnTo>
                  <a:lnTo>
                    <a:pt x="223" y="196"/>
                  </a:lnTo>
                  <a:lnTo>
                    <a:pt x="214" y="197"/>
                  </a:lnTo>
                  <a:lnTo>
                    <a:pt x="204" y="198"/>
                  </a:lnTo>
                  <a:lnTo>
                    <a:pt x="197" y="200"/>
                  </a:lnTo>
                  <a:lnTo>
                    <a:pt x="192" y="203"/>
                  </a:lnTo>
                  <a:lnTo>
                    <a:pt x="186" y="205"/>
                  </a:lnTo>
                  <a:lnTo>
                    <a:pt x="187" y="200"/>
                  </a:lnTo>
                  <a:lnTo>
                    <a:pt x="193" y="193"/>
                  </a:lnTo>
                  <a:lnTo>
                    <a:pt x="203" y="189"/>
                  </a:lnTo>
                  <a:lnTo>
                    <a:pt x="211" y="185"/>
                  </a:lnTo>
                  <a:lnTo>
                    <a:pt x="215" y="176"/>
                  </a:lnTo>
                  <a:lnTo>
                    <a:pt x="222" y="166"/>
                  </a:lnTo>
                  <a:lnTo>
                    <a:pt x="237" y="158"/>
                  </a:lnTo>
                  <a:lnTo>
                    <a:pt x="244" y="155"/>
                  </a:lnTo>
                  <a:lnTo>
                    <a:pt x="242" y="150"/>
                  </a:lnTo>
                  <a:lnTo>
                    <a:pt x="237" y="145"/>
                  </a:lnTo>
                  <a:lnTo>
                    <a:pt x="227" y="141"/>
                  </a:lnTo>
                  <a:lnTo>
                    <a:pt x="216" y="138"/>
                  </a:lnTo>
                  <a:lnTo>
                    <a:pt x="204" y="136"/>
                  </a:lnTo>
                  <a:lnTo>
                    <a:pt x="194" y="135"/>
                  </a:lnTo>
                  <a:lnTo>
                    <a:pt x="188" y="137"/>
                  </a:lnTo>
                  <a:lnTo>
                    <a:pt x="182" y="138"/>
                  </a:lnTo>
                  <a:lnTo>
                    <a:pt x="174" y="138"/>
                  </a:lnTo>
                  <a:lnTo>
                    <a:pt x="164" y="136"/>
                  </a:lnTo>
                  <a:lnTo>
                    <a:pt x="152" y="134"/>
                  </a:lnTo>
                  <a:lnTo>
                    <a:pt x="139" y="133"/>
                  </a:lnTo>
                  <a:lnTo>
                    <a:pt x="124" y="132"/>
                  </a:lnTo>
                  <a:lnTo>
                    <a:pt x="109" y="132"/>
                  </a:lnTo>
                  <a:lnTo>
                    <a:pt x="94" y="134"/>
                  </a:lnTo>
                  <a:lnTo>
                    <a:pt x="88" y="125"/>
                  </a:lnTo>
                  <a:lnTo>
                    <a:pt x="83" y="125"/>
                  </a:lnTo>
                  <a:lnTo>
                    <a:pt x="74" y="126"/>
                  </a:lnTo>
                  <a:lnTo>
                    <a:pt x="66" y="129"/>
                  </a:lnTo>
                  <a:lnTo>
                    <a:pt x="63" y="134"/>
                  </a:lnTo>
                  <a:lnTo>
                    <a:pt x="61" y="136"/>
                  </a:lnTo>
                  <a:lnTo>
                    <a:pt x="57" y="136"/>
                  </a:lnTo>
                  <a:lnTo>
                    <a:pt x="50" y="136"/>
                  </a:lnTo>
                  <a:lnTo>
                    <a:pt x="41" y="136"/>
                  </a:lnTo>
                  <a:lnTo>
                    <a:pt x="32" y="137"/>
                  </a:lnTo>
                  <a:lnTo>
                    <a:pt x="21" y="138"/>
                  </a:lnTo>
                  <a:lnTo>
                    <a:pt x="12" y="143"/>
                  </a:lnTo>
                  <a:lnTo>
                    <a:pt x="5" y="149"/>
                  </a:lnTo>
                  <a:lnTo>
                    <a:pt x="0" y="166"/>
                  </a:lnTo>
                  <a:lnTo>
                    <a:pt x="5" y="185"/>
                  </a:lnTo>
                  <a:lnTo>
                    <a:pt x="10" y="203"/>
                  </a:lnTo>
                  <a:lnTo>
                    <a:pt x="5" y="218"/>
                  </a:lnTo>
                  <a:lnTo>
                    <a:pt x="13" y="223"/>
                  </a:lnTo>
                  <a:lnTo>
                    <a:pt x="20" y="229"/>
                  </a:lnTo>
                  <a:lnTo>
                    <a:pt x="26" y="239"/>
                  </a:lnTo>
                  <a:lnTo>
                    <a:pt x="30" y="248"/>
                  </a:lnTo>
                  <a:lnTo>
                    <a:pt x="34" y="257"/>
                  </a:lnTo>
                  <a:lnTo>
                    <a:pt x="35" y="268"/>
                  </a:lnTo>
                  <a:lnTo>
                    <a:pt x="36" y="277"/>
                  </a:lnTo>
                  <a:lnTo>
                    <a:pt x="35" y="284"/>
                  </a:lnTo>
                  <a:lnTo>
                    <a:pt x="35" y="289"/>
                  </a:lnTo>
                  <a:lnTo>
                    <a:pt x="38" y="294"/>
                  </a:lnTo>
                  <a:lnTo>
                    <a:pt x="43" y="296"/>
                  </a:lnTo>
                  <a:lnTo>
                    <a:pt x="50" y="297"/>
                  </a:lnTo>
                  <a:lnTo>
                    <a:pt x="56" y="299"/>
                  </a:lnTo>
                  <a:lnTo>
                    <a:pt x="61" y="299"/>
                  </a:lnTo>
                  <a:lnTo>
                    <a:pt x="66" y="299"/>
                  </a:lnTo>
                  <a:lnTo>
                    <a:pt x="67" y="299"/>
                  </a:lnTo>
                  <a:lnTo>
                    <a:pt x="70" y="300"/>
                  </a:lnTo>
                  <a:lnTo>
                    <a:pt x="73" y="306"/>
                  </a:lnTo>
                  <a:lnTo>
                    <a:pt x="73" y="316"/>
                  </a:lnTo>
                  <a:lnTo>
                    <a:pt x="65" y="334"/>
                  </a:lnTo>
                  <a:lnTo>
                    <a:pt x="75" y="345"/>
                  </a:lnTo>
                  <a:lnTo>
                    <a:pt x="78" y="361"/>
                  </a:lnTo>
                  <a:lnTo>
                    <a:pt x="76" y="379"/>
                  </a:lnTo>
                  <a:lnTo>
                    <a:pt x="72" y="392"/>
                  </a:lnTo>
                  <a:lnTo>
                    <a:pt x="72" y="401"/>
                  </a:lnTo>
                  <a:lnTo>
                    <a:pt x="78" y="413"/>
                  </a:lnTo>
                  <a:lnTo>
                    <a:pt x="83" y="424"/>
                  </a:lnTo>
                  <a:lnTo>
                    <a:pt x="83" y="437"/>
                  </a:lnTo>
                  <a:lnTo>
                    <a:pt x="83" y="443"/>
                  </a:lnTo>
                  <a:lnTo>
                    <a:pt x="86" y="446"/>
                  </a:lnTo>
                  <a:lnTo>
                    <a:pt x="90" y="450"/>
                  </a:lnTo>
                  <a:lnTo>
                    <a:pt x="96" y="451"/>
                  </a:lnTo>
                  <a:lnTo>
                    <a:pt x="102" y="452"/>
                  </a:lnTo>
                  <a:lnTo>
                    <a:pt x="108" y="453"/>
                  </a:lnTo>
                  <a:lnTo>
                    <a:pt x="112" y="453"/>
                  </a:lnTo>
                  <a:lnTo>
                    <a:pt x="113" y="453"/>
                  </a:lnTo>
                  <a:lnTo>
                    <a:pt x="116" y="459"/>
                  </a:lnTo>
                  <a:lnTo>
                    <a:pt x="123" y="474"/>
                  </a:lnTo>
                  <a:lnTo>
                    <a:pt x="131" y="490"/>
                  </a:lnTo>
                  <a:lnTo>
                    <a:pt x="140" y="503"/>
                  </a:lnTo>
                  <a:lnTo>
                    <a:pt x="146" y="505"/>
                  </a:lnTo>
                  <a:lnTo>
                    <a:pt x="151" y="504"/>
                  </a:lnTo>
                  <a:lnTo>
                    <a:pt x="158" y="500"/>
                  </a:lnTo>
                  <a:lnTo>
                    <a:pt x="165" y="493"/>
                  </a:lnTo>
                  <a:lnTo>
                    <a:pt x="171" y="485"/>
                  </a:lnTo>
                  <a:lnTo>
                    <a:pt x="174" y="474"/>
                  </a:lnTo>
                  <a:lnTo>
                    <a:pt x="177" y="461"/>
                  </a:lnTo>
                  <a:lnTo>
                    <a:pt x="177" y="446"/>
                  </a:lnTo>
                  <a:lnTo>
                    <a:pt x="179" y="441"/>
                  </a:lnTo>
                  <a:lnTo>
                    <a:pt x="187" y="443"/>
                  </a:lnTo>
                  <a:lnTo>
                    <a:pt x="195" y="448"/>
                  </a:lnTo>
                  <a:lnTo>
                    <a:pt x="199" y="451"/>
                  </a:lnTo>
                  <a:lnTo>
                    <a:pt x="203" y="454"/>
                  </a:lnTo>
                  <a:lnTo>
                    <a:pt x="212" y="463"/>
                  </a:lnTo>
                  <a:lnTo>
                    <a:pt x="222" y="476"/>
                  </a:lnTo>
                  <a:lnTo>
                    <a:pt x="224" y="488"/>
                  </a:lnTo>
                  <a:lnTo>
                    <a:pt x="222" y="498"/>
                  </a:lnTo>
                  <a:lnTo>
                    <a:pt x="217" y="506"/>
                  </a:lnTo>
                  <a:lnTo>
                    <a:pt x="209" y="509"/>
                  </a:lnTo>
                  <a:lnTo>
                    <a:pt x="197" y="506"/>
                  </a:lnTo>
                  <a:lnTo>
                    <a:pt x="195" y="517"/>
                  </a:lnTo>
                  <a:lnTo>
                    <a:pt x="194" y="529"/>
                  </a:lnTo>
                  <a:lnTo>
                    <a:pt x="195" y="539"/>
                  </a:lnTo>
                  <a:lnTo>
                    <a:pt x="197" y="550"/>
                  </a:lnTo>
                  <a:lnTo>
                    <a:pt x="201" y="558"/>
                  </a:lnTo>
                  <a:lnTo>
                    <a:pt x="208" y="564"/>
                  </a:lnTo>
                  <a:lnTo>
                    <a:pt x="216" y="567"/>
                  </a:lnTo>
                  <a:lnTo>
                    <a:pt x="227" y="566"/>
                  </a:lnTo>
                  <a:lnTo>
                    <a:pt x="229" y="557"/>
                  </a:lnTo>
                  <a:lnTo>
                    <a:pt x="234" y="553"/>
                  </a:lnTo>
                  <a:lnTo>
                    <a:pt x="239" y="552"/>
                  </a:lnTo>
                  <a:lnTo>
                    <a:pt x="241" y="552"/>
                  </a:lnTo>
                  <a:lnTo>
                    <a:pt x="240" y="551"/>
                  </a:lnTo>
                  <a:lnTo>
                    <a:pt x="238" y="549"/>
                  </a:lnTo>
                  <a:lnTo>
                    <a:pt x="235" y="545"/>
                  </a:lnTo>
                  <a:lnTo>
                    <a:pt x="234" y="542"/>
                  </a:lnTo>
                  <a:lnTo>
                    <a:pt x="235" y="539"/>
                  </a:lnTo>
                  <a:lnTo>
                    <a:pt x="241" y="537"/>
                  </a:lnTo>
                  <a:lnTo>
                    <a:pt x="252" y="538"/>
                  </a:lnTo>
                  <a:lnTo>
                    <a:pt x="269" y="542"/>
                  </a:lnTo>
                  <a:lnTo>
                    <a:pt x="284" y="541"/>
                  </a:lnTo>
                  <a:lnTo>
                    <a:pt x="288" y="528"/>
                  </a:lnTo>
                  <a:lnTo>
                    <a:pt x="291" y="508"/>
                  </a:lnTo>
                  <a:lnTo>
                    <a:pt x="298" y="485"/>
                  </a:lnTo>
                  <a:lnTo>
                    <a:pt x="303" y="475"/>
                  </a:lnTo>
                  <a:lnTo>
                    <a:pt x="309" y="467"/>
                  </a:lnTo>
                  <a:lnTo>
                    <a:pt x="313" y="460"/>
                  </a:lnTo>
                  <a:lnTo>
                    <a:pt x="314" y="454"/>
                  </a:lnTo>
                  <a:lnTo>
                    <a:pt x="313" y="451"/>
                  </a:lnTo>
                  <a:lnTo>
                    <a:pt x="308" y="448"/>
                  </a:lnTo>
                  <a:lnTo>
                    <a:pt x="300" y="447"/>
                  </a:lnTo>
                  <a:lnTo>
                    <a:pt x="288" y="447"/>
                  </a:lnTo>
                  <a:lnTo>
                    <a:pt x="276" y="446"/>
                  </a:lnTo>
                  <a:lnTo>
                    <a:pt x="265" y="444"/>
                  </a:lnTo>
                  <a:lnTo>
                    <a:pt x="257" y="438"/>
                  </a:lnTo>
                  <a:lnTo>
                    <a:pt x="252" y="432"/>
                  </a:lnTo>
                  <a:lnTo>
                    <a:pt x="246" y="426"/>
                  </a:lnTo>
                  <a:lnTo>
                    <a:pt x="242" y="421"/>
                  </a:lnTo>
                  <a:lnTo>
                    <a:pt x="240" y="415"/>
                  </a:lnTo>
                  <a:lnTo>
                    <a:pt x="239" y="410"/>
                  </a:lnTo>
                  <a:lnTo>
                    <a:pt x="237" y="402"/>
                  </a:lnTo>
                  <a:lnTo>
                    <a:pt x="234" y="400"/>
                  </a:lnTo>
                  <a:lnTo>
                    <a:pt x="232" y="401"/>
                  </a:lnTo>
                  <a:lnTo>
                    <a:pt x="229" y="402"/>
                  </a:lnTo>
                  <a:lnTo>
                    <a:pt x="224" y="402"/>
                  </a:lnTo>
                  <a:lnTo>
                    <a:pt x="216" y="398"/>
                  </a:lnTo>
                  <a:lnTo>
                    <a:pt x="207" y="387"/>
                  </a:lnTo>
                  <a:lnTo>
                    <a:pt x="193" y="369"/>
                  </a:lnTo>
                  <a:lnTo>
                    <a:pt x="187" y="357"/>
                  </a:lnTo>
                  <a:lnTo>
                    <a:pt x="188" y="352"/>
                  </a:lnTo>
                  <a:lnTo>
                    <a:pt x="186" y="346"/>
                  </a:lnTo>
                  <a:lnTo>
                    <a:pt x="173" y="334"/>
                  </a:lnTo>
                  <a:lnTo>
                    <a:pt x="170" y="323"/>
                  </a:lnTo>
                  <a:lnTo>
                    <a:pt x="176" y="308"/>
                  </a:lnTo>
                  <a:lnTo>
                    <a:pt x="184" y="295"/>
                  </a:lnTo>
                  <a:lnTo>
                    <a:pt x="188" y="289"/>
                  </a:lnTo>
                  <a:lnTo>
                    <a:pt x="187" y="288"/>
                  </a:lnTo>
                  <a:lnTo>
                    <a:pt x="186" y="286"/>
                  </a:lnTo>
                  <a:lnTo>
                    <a:pt x="182" y="282"/>
                  </a:lnTo>
                  <a:lnTo>
                    <a:pt x="178" y="279"/>
                  </a:lnTo>
                  <a:lnTo>
                    <a:pt x="171" y="277"/>
                  </a:lnTo>
                  <a:lnTo>
                    <a:pt x="164" y="274"/>
                  </a:lnTo>
                  <a:lnTo>
                    <a:pt x="156" y="276"/>
                  </a:lnTo>
                  <a:lnTo>
                    <a:pt x="147" y="278"/>
                  </a:lnTo>
                  <a:lnTo>
                    <a:pt x="134" y="279"/>
                  </a:lnTo>
                  <a:lnTo>
                    <a:pt x="134" y="270"/>
                  </a:lnTo>
                  <a:lnTo>
                    <a:pt x="140" y="258"/>
                  </a:lnTo>
                  <a:lnTo>
                    <a:pt x="147" y="254"/>
                  </a:lnTo>
                  <a:lnTo>
                    <a:pt x="149" y="255"/>
                  </a:lnTo>
                  <a:lnTo>
                    <a:pt x="154" y="255"/>
                  </a:lnTo>
                  <a:lnTo>
                    <a:pt x="158" y="256"/>
                  </a:lnTo>
                  <a:lnTo>
                    <a:pt x="164" y="257"/>
                  </a:lnTo>
                  <a:lnTo>
                    <a:pt x="169" y="257"/>
                  </a:lnTo>
                  <a:lnTo>
                    <a:pt x="174" y="257"/>
                  </a:lnTo>
                  <a:lnTo>
                    <a:pt x="179" y="256"/>
                  </a:lnTo>
                  <a:lnTo>
                    <a:pt x="184" y="254"/>
                  </a:lnTo>
                  <a:lnTo>
                    <a:pt x="192" y="253"/>
                  </a:lnTo>
                  <a:lnTo>
                    <a:pt x="199" y="258"/>
                  </a:lnTo>
                  <a:lnTo>
                    <a:pt x="204" y="264"/>
                  </a:lnTo>
                  <a:lnTo>
                    <a:pt x="207" y="268"/>
                  </a:lnTo>
                  <a:lnTo>
                    <a:pt x="207" y="271"/>
                  </a:lnTo>
                  <a:lnTo>
                    <a:pt x="206" y="280"/>
                  </a:lnTo>
                  <a:lnTo>
                    <a:pt x="206" y="293"/>
                  </a:lnTo>
                  <a:lnTo>
                    <a:pt x="208" y="308"/>
                  </a:lnTo>
                  <a:lnTo>
                    <a:pt x="211" y="322"/>
                  </a:lnTo>
                  <a:lnTo>
                    <a:pt x="217" y="333"/>
                  </a:lnTo>
                  <a:lnTo>
                    <a:pt x="227" y="341"/>
                  </a:lnTo>
                  <a:lnTo>
                    <a:pt x="241" y="341"/>
                  </a:lnTo>
                  <a:lnTo>
                    <a:pt x="248" y="342"/>
                  </a:lnTo>
                  <a:lnTo>
                    <a:pt x="254" y="346"/>
                  </a:lnTo>
                  <a:lnTo>
                    <a:pt x="259" y="352"/>
                  </a:lnTo>
                  <a:lnTo>
                    <a:pt x="263" y="359"/>
                  </a:lnTo>
                  <a:lnTo>
                    <a:pt x="268" y="362"/>
                  </a:lnTo>
                  <a:lnTo>
                    <a:pt x="275" y="363"/>
                  </a:lnTo>
                  <a:lnTo>
                    <a:pt x="283" y="360"/>
                  </a:lnTo>
                  <a:lnTo>
                    <a:pt x="293" y="348"/>
                  </a:lnTo>
                  <a:lnTo>
                    <a:pt x="308" y="348"/>
                  </a:lnTo>
                  <a:lnTo>
                    <a:pt x="309" y="345"/>
                  </a:lnTo>
                  <a:lnTo>
                    <a:pt x="313" y="338"/>
                  </a:lnTo>
                  <a:lnTo>
                    <a:pt x="318" y="331"/>
                  </a:lnTo>
                  <a:lnTo>
                    <a:pt x="325" y="330"/>
                  </a:lnTo>
                  <a:lnTo>
                    <a:pt x="331" y="326"/>
                  </a:lnTo>
                  <a:lnTo>
                    <a:pt x="333" y="315"/>
                  </a:lnTo>
                  <a:lnTo>
                    <a:pt x="332" y="300"/>
                  </a:lnTo>
                  <a:lnTo>
                    <a:pt x="330" y="289"/>
                  </a:lnTo>
                  <a:lnTo>
                    <a:pt x="331" y="287"/>
                  </a:lnTo>
                  <a:lnTo>
                    <a:pt x="336" y="287"/>
                  </a:lnTo>
                  <a:lnTo>
                    <a:pt x="343" y="289"/>
                  </a:lnTo>
                  <a:lnTo>
                    <a:pt x="351" y="295"/>
                  </a:lnTo>
                  <a:lnTo>
                    <a:pt x="359" y="304"/>
                  </a:lnTo>
                  <a:lnTo>
                    <a:pt x="363" y="317"/>
                  </a:lnTo>
                  <a:lnTo>
                    <a:pt x="365" y="334"/>
                  </a:lnTo>
                  <a:lnTo>
                    <a:pt x="360" y="356"/>
                  </a:lnTo>
                  <a:lnTo>
                    <a:pt x="355" y="364"/>
                  </a:lnTo>
                  <a:lnTo>
                    <a:pt x="350" y="371"/>
                  </a:lnTo>
                  <a:lnTo>
                    <a:pt x="343" y="375"/>
                  </a:lnTo>
                  <a:lnTo>
                    <a:pt x="336" y="378"/>
                  </a:lnTo>
                  <a:lnTo>
                    <a:pt x="329" y="379"/>
                  </a:lnTo>
                  <a:lnTo>
                    <a:pt x="323" y="379"/>
                  </a:lnTo>
                  <a:lnTo>
                    <a:pt x="318" y="379"/>
                  </a:lnTo>
                  <a:lnTo>
                    <a:pt x="317" y="379"/>
                  </a:lnTo>
                  <a:lnTo>
                    <a:pt x="336" y="412"/>
                  </a:lnTo>
                  <a:lnTo>
                    <a:pt x="343" y="428"/>
                  </a:lnTo>
                  <a:lnTo>
                    <a:pt x="348" y="440"/>
                  </a:lnTo>
                  <a:lnTo>
                    <a:pt x="355" y="452"/>
                  </a:lnTo>
                  <a:lnTo>
                    <a:pt x="361" y="463"/>
                  </a:lnTo>
                  <a:lnTo>
                    <a:pt x="366" y="475"/>
                  </a:lnTo>
                  <a:lnTo>
                    <a:pt x="369" y="488"/>
                  </a:lnTo>
                  <a:lnTo>
                    <a:pt x="370" y="503"/>
                  </a:lnTo>
                  <a:lnTo>
                    <a:pt x="368" y="522"/>
                  </a:lnTo>
                  <a:lnTo>
                    <a:pt x="716" y="524"/>
                  </a:lnTo>
                  <a:lnTo>
                    <a:pt x="761" y="201"/>
                  </a:lnTo>
                  <a:lnTo>
                    <a:pt x="746" y="187"/>
                  </a:lnTo>
                  <a:lnTo>
                    <a:pt x="731" y="173"/>
                  </a:lnTo>
                  <a:lnTo>
                    <a:pt x="716" y="159"/>
                  </a:lnTo>
                  <a:lnTo>
                    <a:pt x="700" y="147"/>
                  </a:lnTo>
                  <a:lnTo>
                    <a:pt x="685" y="133"/>
                  </a:lnTo>
                  <a:lnTo>
                    <a:pt x="669" y="120"/>
                  </a:lnTo>
                  <a:lnTo>
                    <a:pt x="653" y="107"/>
                  </a:lnTo>
                  <a:lnTo>
                    <a:pt x="636" y="95"/>
                  </a:lnTo>
                  <a:lnTo>
                    <a:pt x="620" y="82"/>
                  </a:lnTo>
                  <a:lnTo>
                    <a:pt x="604" y="69"/>
                  </a:lnTo>
                  <a:lnTo>
                    <a:pt x="588" y="58"/>
                  </a:lnTo>
                  <a:lnTo>
                    <a:pt x="571" y="46"/>
                  </a:lnTo>
                  <a:lnTo>
                    <a:pt x="554" y="34"/>
                  </a:lnTo>
                  <a:lnTo>
                    <a:pt x="537" y="22"/>
                  </a:lnTo>
                  <a:lnTo>
                    <a:pt x="520" y="12"/>
                  </a:lnTo>
                  <a:lnTo>
                    <a:pt x="503" y="0"/>
                  </a:lnTo>
                  <a:lnTo>
                    <a:pt x="282" y="17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10" name="Freeform 72"/>
            <p:cNvSpPr>
              <a:spLocks/>
            </p:cNvSpPr>
            <p:nvPr/>
          </p:nvSpPr>
          <p:spPr bwMode="auto">
            <a:xfrm>
              <a:off x="3078" y="2312"/>
              <a:ext cx="360" cy="331"/>
            </a:xfrm>
            <a:custGeom>
              <a:avLst/>
              <a:gdLst>
                <a:gd name="T0" fmla="*/ 22 w 720"/>
                <a:gd name="T1" fmla="*/ 3 h 662"/>
                <a:gd name="T2" fmla="*/ 21 w 720"/>
                <a:gd name="T3" fmla="*/ 3 h 662"/>
                <a:gd name="T4" fmla="*/ 20 w 720"/>
                <a:gd name="T5" fmla="*/ 5 h 662"/>
                <a:gd name="T6" fmla="*/ 21 w 720"/>
                <a:gd name="T7" fmla="*/ 6 h 662"/>
                <a:gd name="T8" fmla="*/ 21 w 720"/>
                <a:gd name="T9" fmla="*/ 7 h 662"/>
                <a:gd name="T10" fmla="*/ 22 w 720"/>
                <a:gd name="T11" fmla="*/ 9 h 662"/>
                <a:gd name="T12" fmla="*/ 21 w 720"/>
                <a:gd name="T13" fmla="*/ 10 h 662"/>
                <a:gd name="T14" fmla="*/ 22 w 720"/>
                <a:gd name="T15" fmla="*/ 11 h 662"/>
                <a:gd name="T16" fmla="*/ 23 w 720"/>
                <a:gd name="T17" fmla="*/ 12 h 662"/>
                <a:gd name="T18" fmla="*/ 23 w 720"/>
                <a:gd name="T19" fmla="*/ 13 h 662"/>
                <a:gd name="T20" fmla="*/ 22 w 720"/>
                <a:gd name="T21" fmla="*/ 13 h 662"/>
                <a:gd name="T22" fmla="*/ 21 w 720"/>
                <a:gd name="T23" fmla="*/ 12 h 662"/>
                <a:gd name="T24" fmla="*/ 20 w 720"/>
                <a:gd name="T25" fmla="*/ 12 h 662"/>
                <a:gd name="T26" fmla="*/ 19 w 720"/>
                <a:gd name="T27" fmla="*/ 10 h 662"/>
                <a:gd name="T28" fmla="*/ 17 w 720"/>
                <a:gd name="T29" fmla="*/ 10 h 662"/>
                <a:gd name="T30" fmla="*/ 15 w 720"/>
                <a:gd name="T31" fmla="*/ 10 h 662"/>
                <a:gd name="T32" fmla="*/ 12 w 720"/>
                <a:gd name="T33" fmla="*/ 9 h 662"/>
                <a:gd name="T34" fmla="*/ 14 w 720"/>
                <a:gd name="T35" fmla="*/ 10 h 662"/>
                <a:gd name="T36" fmla="*/ 15 w 720"/>
                <a:gd name="T37" fmla="*/ 10 h 662"/>
                <a:gd name="T38" fmla="*/ 15 w 720"/>
                <a:gd name="T39" fmla="*/ 11 h 662"/>
                <a:gd name="T40" fmla="*/ 19 w 720"/>
                <a:gd name="T41" fmla="*/ 12 h 662"/>
                <a:gd name="T42" fmla="*/ 19 w 720"/>
                <a:gd name="T43" fmla="*/ 13 h 662"/>
                <a:gd name="T44" fmla="*/ 18 w 720"/>
                <a:gd name="T45" fmla="*/ 14 h 662"/>
                <a:gd name="T46" fmla="*/ 18 w 720"/>
                <a:gd name="T47" fmla="*/ 17 h 662"/>
                <a:gd name="T48" fmla="*/ 17 w 720"/>
                <a:gd name="T49" fmla="*/ 15 h 662"/>
                <a:gd name="T50" fmla="*/ 18 w 720"/>
                <a:gd name="T51" fmla="*/ 13 h 662"/>
                <a:gd name="T52" fmla="*/ 17 w 720"/>
                <a:gd name="T53" fmla="*/ 12 h 662"/>
                <a:gd name="T54" fmla="*/ 14 w 720"/>
                <a:gd name="T55" fmla="*/ 11 h 662"/>
                <a:gd name="T56" fmla="*/ 13 w 720"/>
                <a:gd name="T57" fmla="*/ 11 h 662"/>
                <a:gd name="T58" fmla="*/ 11 w 720"/>
                <a:gd name="T59" fmla="*/ 10 h 662"/>
                <a:gd name="T60" fmla="*/ 11 w 720"/>
                <a:gd name="T61" fmla="*/ 12 h 662"/>
                <a:gd name="T62" fmla="*/ 10 w 720"/>
                <a:gd name="T63" fmla="*/ 13 h 662"/>
                <a:gd name="T64" fmla="*/ 10 w 720"/>
                <a:gd name="T65" fmla="*/ 14 h 662"/>
                <a:gd name="T66" fmla="*/ 9 w 720"/>
                <a:gd name="T67" fmla="*/ 17 h 662"/>
                <a:gd name="T68" fmla="*/ 9 w 720"/>
                <a:gd name="T69" fmla="*/ 19 h 662"/>
                <a:gd name="T70" fmla="*/ 7 w 720"/>
                <a:gd name="T71" fmla="*/ 20 h 662"/>
                <a:gd name="T72" fmla="*/ 6 w 720"/>
                <a:gd name="T73" fmla="*/ 21 h 662"/>
                <a:gd name="T74" fmla="*/ 3 w 720"/>
                <a:gd name="T75" fmla="*/ 21 h 662"/>
                <a:gd name="T76" fmla="*/ 3 w 720"/>
                <a:gd name="T77" fmla="*/ 20 h 662"/>
                <a:gd name="T78" fmla="*/ 1 w 720"/>
                <a:gd name="T79" fmla="*/ 18 h 662"/>
                <a:gd name="T80" fmla="*/ 1 w 720"/>
                <a:gd name="T81" fmla="*/ 15 h 662"/>
                <a:gd name="T82" fmla="*/ 1 w 720"/>
                <a:gd name="T83" fmla="*/ 14 h 662"/>
                <a:gd name="T84" fmla="*/ 1 w 720"/>
                <a:gd name="T85" fmla="*/ 14 h 662"/>
                <a:gd name="T86" fmla="*/ 3 w 720"/>
                <a:gd name="T87" fmla="*/ 14 h 662"/>
                <a:gd name="T88" fmla="*/ 6 w 720"/>
                <a:gd name="T89" fmla="*/ 14 h 662"/>
                <a:gd name="T90" fmla="*/ 6 w 720"/>
                <a:gd name="T91" fmla="*/ 13 h 662"/>
                <a:gd name="T92" fmla="*/ 5 w 720"/>
                <a:gd name="T93" fmla="*/ 11 h 662"/>
                <a:gd name="T94" fmla="*/ 5 w 720"/>
                <a:gd name="T95" fmla="*/ 10 h 662"/>
                <a:gd name="T96" fmla="*/ 5 w 720"/>
                <a:gd name="T97" fmla="*/ 10 h 662"/>
                <a:gd name="T98" fmla="*/ 3 w 720"/>
                <a:gd name="T99" fmla="*/ 10 h 662"/>
                <a:gd name="T100" fmla="*/ 3 w 720"/>
                <a:gd name="T101" fmla="*/ 9 h 662"/>
                <a:gd name="T102" fmla="*/ 5 w 720"/>
                <a:gd name="T103" fmla="*/ 9 h 662"/>
                <a:gd name="T104" fmla="*/ 3 w 720"/>
                <a:gd name="T105" fmla="*/ 7 h 662"/>
                <a:gd name="T106" fmla="*/ 6 w 720"/>
                <a:gd name="T107" fmla="*/ 6 h 662"/>
                <a:gd name="T108" fmla="*/ 6 w 720"/>
                <a:gd name="T109" fmla="*/ 5 h 662"/>
                <a:gd name="T110" fmla="*/ 5 w 720"/>
                <a:gd name="T111" fmla="*/ 5 h 662"/>
                <a:gd name="T112" fmla="*/ 6 w 720"/>
                <a:gd name="T113" fmla="*/ 3 h 662"/>
                <a:gd name="T114" fmla="*/ 6 w 720"/>
                <a:gd name="T115" fmla="*/ 3 h 662"/>
                <a:gd name="T116" fmla="*/ 7 w 720"/>
                <a:gd name="T117" fmla="*/ 1 h 662"/>
                <a:gd name="T118" fmla="*/ 9 w 720"/>
                <a:gd name="T119" fmla="*/ 1 h 662"/>
                <a:gd name="T120" fmla="*/ 10 w 720"/>
                <a:gd name="T121" fmla="*/ 1 h 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20"/>
                <a:gd name="T184" fmla="*/ 0 h 662"/>
                <a:gd name="T185" fmla="*/ 720 w 720"/>
                <a:gd name="T186" fmla="*/ 662 h 66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20" h="662">
                  <a:moveTo>
                    <a:pt x="331" y="0"/>
                  </a:moveTo>
                  <a:lnTo>
                    <a:pt x="679" y="2"/>
                  </a:lnTo>
                  <a:lnTo>
                    <a:pt x="673" y="9"/>
                  </a:lnTo>
                  <a:lnTo>
                    <a:pt x="672" y="27"/>
                  </a:lnTo>
                  <a:lnTo>
                    <a:pt x="673" y="48"/>
                  </a:lnTo>
                  <a:lnTo>
                    <a:pt x="677" y="68"/>
                  </a:lnTo>
                  <a:lnTo>
                    <a:pt x="665" y="67"/>
                  </a:lnTo>
                  <a:lnTo>
                    <a:pt x="657" y="73"/>
                  </a:lnTo>
                  <a:lnTo>
                    <a:pt x="654" y="82"/>
                  </a:lnTo>
                  <a:lnTo>
                    <a:pt x="652" y="85"/>
                  </a:lnTo>
                  <a:lnTo>
                    <a:pt x="649" y="86"/>
                  </a:lnTo>
                  <a:lnTo>
                    <a:pt x="641" y="90"/>
                  </a:lnTo>
                  <a:lnTo>
                    <a:pt x="634" y="97"/>
                  </a:lnTo>
                  <a:lnTo>
                    <a:pt x="634" y="105"/>
                  </a:lnTo>
                  <a:lnTo>
                    <a:pt x="626" y="108"/>
                  </a:lnTo>
                  <a:lnTo>
                    <a:pt x="623" y="118"/>
                  </a:lnTo>
                  <a:lnTo>
                    <a:pt x="625" y="128"/>
                  </a:lnTo>
                  <a:lnTo>
                    <a:pt x="637" y="137"/>
                  </a:lnTo>
                  <a:lnTo>
                    <a:pt x="636" y="154"/>
                  </a:lnTo>
                  <a:lnTo>
                    <a:pt x="644" y="165"/>
                  </a:lnTo>
                  <a:lnTo>
                    <a:pt x="652" y="174"/>
                  </a:lnTo>
                  <a:lnTo>
                    <a:pt x="652" y="188"/>
                  </a:lnTo>
                  <a:lnTo>
                    <a:pt x="665" y="195"/>
                  </a:lnTo>
                  <a:lnTo>
                    <a:pt x="670" y="204"/>
                  </a:lnTo>
                  <a:lnTo>
                    <a:pt x="671" y="213"/>
                  </a:lnTo>
                  <a:lnTo>
                    <a:pt x="670" y="222"/>
                  </a:lnTo>
                  <a:lnTo>
                    <a:pt x="666" y="229"/>
                  </a:lnTo>
                  <a:lnTo>
                    <a:pt x="665" y="235"/>
                  </a:lnTo>
                  <a:lnTo>
                    <a:pt x="665" y="237"/>
                  </a:lnTo>
                  <a:lnTo>
                    <a:pt x="671" y="236"/>
                  </a:lnTo>
                  <a:lnTo>
                    <a:pt x="678" y="235"/>
                  </a:lnTo>
                  <a:lnTo>
                    <a:pt x="685" y="241"/>
                  </a:lnTo>
                  <a:lnTo>
                    <a:pt x="691" y="250"/>
                  </a:lnTo>
                  <a:lnTo>
                    <a:pt x="695" y="262"/>
                  </a:lnTo>
                  <a:lnTo>
                    <a:pt x="699" y="274"/>
                  </a:lnTo>
                  <a:lnTo>
                    <a:pt x="700" y="286"/>
                  </a:lnTo>
                  <a:lnTo>
                    <a:pt x="699" y="296"/>
                  </a:lnTo>
                  <a:lnTo>
                    <a:pt x="696" y="302"/>
                  </a:lnTo>
                  <a:lnTo>
                    <a:pt x="692" y="296"/>
                  </a:lnTo>
                  <a:lnTo>
                    <a:pt x="681" y="297"/>
                  </a:lnTo>
                  <a:lnTo>
                    <a:pt x="672" y="300"/>
                  </a:lnTo>
                  <a:lnTo>
                    <a:pt x="667" y="302"/>
                  </a:lnTo>
                  <a:lnTo>
                    <a:pt x="669" y="305"/>
                  </a:lnTo>
                  <a:lnTo>
                    <a:pt x="670" y="317"/>
                  </a:lnTo>
                  <a:lnTo>
                    <a:pt x="671" y="334"/>
                  </a:lnTo>
                  <a:lnTo>
                    <a:pt x="673" y="356"/>
                  </a:lnTo>
                  <a:lnTo>
                    <a:pt x="677" y="365"/>
                  </a:lnTo>
                  <a:lnTo>
                    <a:pt x="684" y="371"/>
                  </a:lnTo>
                  <a:lnTo>
                    <a:pt x="693" y="373"/>
                  </a:lnTo>
                  <a:lnTo>
                    <a:pt x="702" y="374"/>
                  </a:lnTo>
                  <a:lnTo>
                    <a:pt x="710" y="376"/>
                  </a:lnTo>
                  <a:lnTo>
                    <a:pt x="717" y="378"/>
                  </a:lnTo>
                  <a:lnTo>
                    <a:pt x="720" y="384"/>
                  </a:lnTo>
                  <a:lnTo>
                    <a:pt x="718" y="392"/>
                  </a:lnTo>
                  <a:lnTo>
                    <a:pt x="715" y="392"/>
                  </a:lnTo>
                  <a:lnTo>
                    <a:pt x="709" y="394"/>
                  </a:lnTo>
                  <a:lnTo>
                    <a:pt x="704" y="400"/>
                  </a:lnTo>
                  <a:lnTo>
                    <a:pt x="707" y="411"/>
                  </a:lnTo>
                  <a:lnTo>
                    <a:pt x="712" y="426"/>
                  </a:lnTo>
                  <a:lnTo>
                    <a:pt x="715" y="434"/>
                  </a:lnTo>
                  <a:lnTo>
                    <a:pt x="714" y="438"/>
                  </a:lnTo>
                  <a:lnTo>
                    <a:pt x="709" y="437"/>
                  </a:lnTo>
                  <a:lnTo>
                    <a:pt x="704" y="434"/>
                  </a:lnTo>
                  <a:lnTo>
                    <a:pt x="699" y="432"/>
                  </a:lnTo>
                  <a:lnTo>
                    <a:pt x="694" y="430"/>
                  </a:lnTo>
                  <a:lnTo>
                    <a:pt x="691" y="431"/>
                  </a:lnTo>
                  <a:lnTo>
                    <a:pt x="686" y="432"/>
                  </a:lnTo>
                  <a:lnTo>
                    <a:pt x="679" y="432"/>
                  </a:lnTo>
                  <a:lnTo>
                    <a:pt x="671" y="429"/>
                  </a:lnTo>
                  <a:lnTo>
                    <a:pt x="662" y="425"/>
                  </a:lnTo>
                  <a:lnTo>
                    <a:pt x="652" y="419"/>
                  </a:lnTo>
                  <a:lnTo>
                    <a:pt x="644" y="414"/>
                  </a:lnTo>
                  <a:lnTo>
                    <a:pt x="639" y="408"/>
                  </a:lnTo>
                  <a:lnTo>
                    <a:pt x="636" y="401"/>
                  </a:lnTo>
                  <a:lnTo>
                    <a:pt x="632" y="392"/>
                  </a:lnTo>
                  <a:lnTo>
                    <a:pt x="624" y="389"/>
                  </a:lnTo>
                  <a:lnTo>
                    <a:pt x="616" y="391"/>
                  </a:lnTo>
                  <a:lnTo>
                    <a:pt x="612" y="392"/>
                  </a:lnTo>
                  <a:lnTo>
                    <a:pt x="611" y="387"/>
                  </a:lnTo>
                  <a:lnTo>
                    <a:pt x="610" y="374"/>
                  </a:lnTo>
                  <a:lnTo>
                    <a:pt x="606" y="361"/>
                  </a:lnTo>
                  <a:lnTo>
                    <a:pt x="604" y="350"/>
                  </a:lnTo>
                  <a:lnTo>
                    <a:pt x="602" y="346"/>
                  </a:lnTo>
                  <a:lnTo>
                    <a:pt x="596" y="341"/>
                  </a:lnTo>
                  <a:lnTo>
                    <a:pt x="588" y="338"/>
                  </a:lnTo>
                  <a:lnTo>
                    <a:pt x="579" y="334"/>
                  </a:lnTo>
                  <a:lnTo>
                    <a:pt x="568" y="331"/>
                  </a:lnTo>
                  <a:lnTo>
                    <a:pt x="558" y="328"/>
                  </a:lnTo>
                  <a:lnTo>
                    <a:pt x="548" y="326"/>
                  </a:lnTo>
                  <a:lnTo>
                    <a:pt x="538" y="326"/>
                  </a:lnTo>
                  <a:lnTo>
                    <a:pt x="518" y="312"/>
                  </a:lnTo>
                  <a:lnTo>
                    <a:pt x="506" y="309"/>
                  </a:lnTo>
                  <a:lnTo>
                    <a:pt x="502" y="312"/>
                  </a:lnTo>
                  <a:lnTo>
                    <a:pt x="499" y="318"/>
                  </a:lnTo>
                  <a:lnTo>
                    <a:pt x="498" y="321"/>
                  </a:lnTo>
                  <a:lnTo>
                    <a:pt x="495" y="321"/>
                  </a:lnTo>
                  <a:lnTo>
                    <a:pt x="485" y="313"/>
                  </a:lnTo>
                  <a:lnTo>
                    <a:pt x="469" y="293"/>
                  </a:lnTo>
                  <a:lnTo>
                    <a:pt x="450" y="272"/>
                  </a:lnTo>
                  <a:lnTo>
                    <a:pt x="434" y="264"/>
                  </a:lnTo>
                  <a:lnTo>
                    <a:pt x="422" y="265"/>
                  </a:lnTo>
                  <a:lnTo>
                    <a:pt x="415" y="272"/>
                  </a:lnTo>
                  <a:lnTo>
                    <a:pt x="414" y="283"/>
                  </a:lnTo>
                  <a:lnTo>
                    <a:pt x="417" y="295"/>
                  </a:lnTo>
                  <a:lnTo>
                    <a:pt x="427" y="304"/>
                  </a:lnTo>
                  <a:lnTo>
                    <a:pt x="443" y="308"/>
                  </a:lnTo>
                  <a:lnTo>
                    <a:pt x="446" y="321"/>
                  </a:lnTo>
                  <a:lnTo>
                    <a:pt x="452" y="331"/>
                  </a:lnTo>
                  <a:lnTo>
                    <a:pt x="460" y="338"/>
                  </a:lnTo>
                  <a:lnTo>
                    <a:pt x="469" y="342"/>
                  </a:lnTo>
                  <a:lnTo>
                    <a:pt x="477" y="345"/>
                  </a:lnTo>
                  <a:lnTo>
                    <a:pt x="485" y="347"/>
                  </a:lnTo>
                  <a:lnTo>
                    <a:pt x="490" y="347"/>
                  </a:lnTo>
                  <a:lnTo>
                    <a:pt x="492" y="347"/>
                  </a:lnTo>
                  <a:lnTo>
                    <a:pt x="491" y="348"/>
                  </a:lnTo>
                  <a:lnTo>
                    <a:pt x="489" y="349"/>
                  </a:lnTo>
                  <a:lnTo>
                    <a:pt x="488" y="353"/>
                  </a:lnTo>
                  <a:lnTo>
                    <a:pt x="488" y="356"/>
                  </a:lnTo>
                  <a:lnTo>
                    <a:pt x="491" y="361"/>
                  </a:lnTo>
                  <a:lnTo>
                    <a:pt x="500" y="364"/>
                  </a:lnTo>
                  <a:lnTo>
                    <a:pt x="515" y="368"/>
                  </a:lnTo>
                  <a:lnTo>
                    <a:pt x="538" y="371"/>
                  </a:lnTo>
                  <a:lnTo>
                    <a:pt x="564" y="374"/>
                  </a:lnTo>
                  <a:lnTo>
                    <a:pt x="579" y="378"/>
                  </a:lnTo>
                  <a:lnTo>
                    <a:pt x="584" y="383"/>
                  </a:lnTo>
                  <a:lnTo>
                    <a:pt x="583" y="387"/>
                  </a:lnTo>
                  <a:lnTo>
                    <a:pt x="580" y="391"/>
                  </a:lnTo>
                  <a:lnTo>
                    <a:pt x="574" y="394"/>
                  </a:lnTo>
                  <a:lnTo>
                    <a:pt x="568" y="396"/>
                  </a:lnTo>
                  <a:lnTo>
                    <a:pt x="566" y="398"/>
                  </a:lnTo>
                  <a:lnTo>
                    <a:pt x="582" y="407"/>
                  </a:lnTo>
                  <a:lnTo>
                    <a:pt x="590" y="416"/>
                  </a:lnTo>
                  <a:lnTo>
                    <a:pt x="590" y="425"/>
                  </a:lnTo>
                  <a:lnTo>
                    <a:pt x="587" y="434"/>
                  </a:lnTo>
                  <a:lnTo>
                    <a:pt x="580" y="445"/>
                  </a:lnTo>
                  <a:lnTo>
                    <a:pt x="574" y="455"/>
                  </a:lnTo>
                  <a:lnTo>
                    <a:pt x="570" y="465"/>
                  </a:lnTo>
                  <a:lnTo>
                    <a:pt x="568" y="476"/>
                  </a:lnTo>
                  <a:lnTo>
                    <a:pt x="573" y="482"/>
                  </a:lnTo>
                  <a:lnTo>
                    <a:pt x="583" y="493"/>
                  </a:lnTo>
                  <a:lnTo>
                    <a:pt x="590" y="506"/>
                  </a:lnTo>
                  <a:lnTo>
                    <a:pt x="587" y="512"/>
                  </a:lnTo>
                  <a:lnTo>
                    <a:pt x="580" y="513"/>
                  </a:lnTo>
                  <a:lnTo>
                    <a:pt x="570" y="514"/>
                  </a:lnTo>
                  <a:lnTo>
                    <a:pt x="558" y="516"/>
                  </a:lnTo>
                  <a:lnTo>
                    <a:pt x="546" y="516"/>
                  </a:lnTo>
                  <a:lnTo>
                    <a:pt x="536" y="515"/>
                  </a:lnTo>
                  <a:lnTo>
                    <a:pt x="528" y="510"/>
                  </a:lnTo>
                  <a:lnTo>
                    <a:pt x="523" y="504"/>
                  </a:lnTo>
                  <a:lnTo>
                    <a:pt x="523" y="491"/>
                  </a:lnTo>
                  <a:lnTo>
                    <a:pt x="528" y="492"/>
                  </a:lnTo>
                  <a:lnTo>
                    <a:pt x="538" y="493"/>
                  </a:lnTo>
                  <a:lnTo>
                    <a:pt x="548" y="492"/>
                  </a:lnTo>
                  <a:lnTo>
                    <a:pt x="551" y="485"/>
                  </a:lnTo>
                  <a:lnTo>
                    <a:pt x="548" y="459"/>
                  </a:lnTo>
                  <a:lnTo>
                    <a:pt x="549" y="438"/>
                  </a:lnTo>
                  <a:lnTo>
                    <a:pt x="552" y="424"/>
                  </a:lnTo>
                  <a:lnTo>
                    <a:pt x="553" y="418"/>
                  </a:lnTo>
                  <a:lnTo>
                    <a:pt x="552" y="417"/>
                  </a:lnTo>
                  <a:lnTo>
                    <a:pt x="548" y="416"/>
                  </a:lnTo>
                  <a:lnTo>
                    <a:pt x="540" y="414"/>
                  </a:lnTo>
                  <a:lnTo>
                    <a:pt x="531" y="410"/>
                  </a:lnTo>
                  <a:lnTo>
                    <a:pt x="520" y="408"/>
                  </a:lnTo>
                  <a:lnTo>
                    <a:pt x="508" y="406"/>
                  </a:lnTo>
                  <a:lnTo>
                    <a:pt x="497" y="403"/>
                  </a:lnTo>
                  <a:lnTo>
                    <a:pt x="484" y="403"/>
                  </a:lnTo>
                  <a:lnTo>
                    <a:pt x="470" y="389"/>
                  </a:lnTo>
                  <a:lnTo>
                    <a:pt x="458" y="381"/>
                  </a:lnTo>
                  <a:lnTo>
                    <a:pt x="447" y="378"/>
                  </a:lnTo>
                  <a:lnTo>
                    <a:pt x="437" y="376"/>
                  </a:lnTo>
                  <a:lnTo>
                    <a:pt x="429" y="376"/>
                  </a:lnTo>
                  <a:lnTo>
                    <a:pt x="423" y="376"/>
                  </a:lnTo>
                  <a:lnTo>
                    <a:pt x="420" y="373"/>
                  </a:lnTo>
                  <a:lnTo>
                    <a:pt x="419" y="368"/>
                  </a:lnTo>
                  <a:lnTo>
                    <a:pt x="417" y="348"/>
                  </a:lnTo>
                  <a:lnTo>
                    <a:pt x="410" y="336"/>
                  </a:lnTo>
                  <a:lnTo>
                    <a:pt x="401" y="330"/>
                  </a:lnTo>
                  <a:lnTo>
                    <a:pt x="390" y="327"/>
                  </a:lnTo>
                  <a:lnTo>
                    <a:pt x="377" y="327"/>
                  </a:lnTo>
                  <a:lnTo>
                    <a:pt x="367" y="328"/>
                  </a:lnTo>
                  <a:lnTo>
                    <a:pt x="357" y="331"/>
                  </a:lnTo>
                  <a:lnTo>
                    <a:pt x="353" y="332"/>
                  </a:lnTo>
                  <a:lnTo>
                    <a:pt x="348" y="339"/>
                  </a:lnTo>
                  <a:lnTo>
                    <a:pt x="345" y="357"/>
                  </a:lnTo>
                  <a:lnTo>
                    <a:pt x="343" y="380"/>
                  </a:lnTo>
                  <a:lnTo>
                    <a:pt x="340" y="401"/>
                  </a:lnTo>
                  <a:lnTo>
                    <a:pt x="319" y="389"/>
                  </a:lnTo>
                  <a:lnTo>
                    <a:pt x="307" y="387"/>
                  </a:lnTo>
                  <a:lnTo>
                    <a:pt x="299" y="391"/>
                  </a:lnTo>
                  <a:lnTo>
                    <a:pt x="296" y="398"/>
                  </a:lnTo>
                  <a:lnTo>
                    <a:pt x="298" y="409"/>
                  </a:lnTo>
                  <a:lnTo>
                    <a:pt x="301" y="421"/>
                  </a:lnTo>
                  <a:lnTo>
                    <a:pt x="306" y="432"/>
                  </a:lnTo>
                  <a:lnTo>
                    <a:pt x="310" y="440"/>
                  </a:lnTo>
                  <a:lnTo>
                    <a:pt x="299" y="457"/>
                  </a:lnTo>
                  <a:lnTo>
                    <a:pt x="296" y="469"/>
                  </a:lnTo>
                  <a:lnTo>
                    <a:pt x="300" y="476"/>
                  </a:lnTo>
                  <a:lnTo>
                    <a:pt x="306" y="479"/>
                  </a:lnTo>
                  <a:lnTo>
                    <a:pt x="310" y="483"/>
                  </a:lnTo>
                  <a:lnTo>
                    <a:pt x="311" y="487"/>
                  </a:lnTo>
                  <a:lnTo>
                    <a:pt x="306" y="494"/>
                  </a:lnTo>
                  <a:lnTo>
                    <a:pt x="289" y="506"/>
                  </a:lnTo>
                  <a:lnTo>
                    <a:pt x="272" y="520"/>
                  </a:lnTo>
                  <a:lnTo>
                    <a:pt x="263" y="531"/>
                  </a:lnTo>
                  <a:lnTo>
                    <a:pt x="261" y="540"/>
                  </a:lnTo>
                  <a:lnTo>
                    <a:pt x="262" y="550"/>
                  </a:lnTo>
                  <a:lnTo>
                    <a:pt x="265" y="557"/>
                  </a:lnTo>
                  <a:lnTo>
                    <a:pt x="269" y="563"/>
                  </a:lnTo>
                  <a:lnTo>
                    <a:pt x="269" y="570"/>
                  </a:lnTo>
                  <a:lnTo>
                    <a:pt x="265" y="577"/>
                  </a:lnTo>
                  <a:lnTo>
                    <a:pt x="257" y="590"/>
                  </a:lnTo>
                  <a:lnTo>
                    <a:pt x="256" y="600"/>
                  </a:lnTo>
                  <a:lnTo>
                    <a:pt x="258" y="608"/>
                  </a:lnTo>
                  <a:lnTo>
                    <a:pt x="256" y="616"/>
                  </a:lnTo>
                  <a:lnTo>
                    <a:pt x="241" y="618"/>
                  </a:lnTo>
                  <a:lnTo>
                    <a:pt x="230" y="621"/>
                  </a:lnTo>
                  <a:lnTo>
                    <a:pt x="223" y="626"/>
                  </a:lnTo>
                  <a:lnTo>
                    <a:pt x="218" y="630"/>
                  </a:lnTo>
                  <a:lnTo>
                    <a:pt x="216" y="635"/>
                  </a:lnTo>
                  <a:lnTo>
                    <a:pt x="215" y="639"/>
                  </a:lnTo>
                  <a:lnTo>
                    <a:pt x="215" y="643"/>
                  </a:lnTo>
                  <a:lnTo>
                    <a:pt x="215" y="644"/>
                  </a:lnTo>
                  <a:lnTo>
                    <a:pt x="185" y="644"/>
                  </a:lnTo>
                  <a:lnTo>
                    <a:pt x="167" y="656"/>
                  </a:lnTo>
                  <a:lnTo>
                    <a:pt x="152" y="661"/>
                  </a:lnTo>
                  <a:lnTo>
                    <a:pt x="141" y="662"/>
                  </a:lnTo>
                  <a:lnTo>
                    <a:pt x="130" y="660"/>
                  </a:lnTo>
                  <a:lnTo>
                    <a:pt x="124" y="654"/>
                  </a:lnTo>
                  <a:lnTo>
                    <a:pt x="118" y="646"/>
                  </a:lnTo>
                  <a:lnTo>
                    <a:pt x="115" y="636"/>
                  </a:lnTo>
                  <a:lnTo>
                    <a:pt x="114" y="626"/>
                  </a:lnTo>
                  <a:lnTo>
                    <a:pt x="98" y="629"/>
                  </a:lnTo>
                  <a:lnTo>
                    <a:pt x="86" y="630"/>
                  </a:lnTo>
                  <a:lnTo>
                    <a:pt x="75" y="628"/>
                  </a:lnTo>
                  <a:lnTo>
                    <a:pt x="67" y="624"/>
                  </a:lnTo>
                  <a:lnTo>
                    <a:pt x="61" y="620"/>
                  </a:lnTo>
                  <a:lnTo>
                    <a:pt x="58" y="616"/>
                  </a:lnTo>
                  <a:lnTo>
                    <a:pt x="57" y="613"/>
                  </a:lnTo>
                  <a:lnTo>
                    <a:pt x="56" y="612"/>
                  </a:lnTo>
                  <a:lnTo>
                    <a:pt x="57" y="562"/>
                  </a:lnTo>
                  <a:lnTo>
                    <a:pt x="54" y="561"/>
                  </a:lnTo>
                  <a:lnTo>
                    <a:pt x="49" y="555"/>
                  </a:lnTo>
                  <a:lnTo>
                    <a:pt x="42" y="543"/>
                  </a:lnTo>
                  <a:lnTo>
                    <a:pt x="37" y="522"/>
                  </a:lnTo>
                  <a:lnTo>
                    <a:pt x="34" y="510"/>
                  </a:lnTo>
                  <a:lnTo>
                    <a:pt x="27" y="501"/>
                  </a:lnTo>
                  <a:lnTo>
                    <a:pt x="19" y="493"/>
                  </a:lnTo>
                  <a:lnTo>
                    <a:pt x="11" y="489"/>
                  </a:lnTo>
                  <a:lnTo>
                    <a:pt x="4" y="484"/>
                  </a:lnTo>
                  <a:lnTo>
                    <a:pt x="0" y="482"/>
                  </a:lnTo>
                  <a:lnTo>
                    <a:pt x="0" y="480"/>
                  </a:lnTo>
                  <a:lnTo>
                    <a:pt x="5" y="479"/>
                  </a:lnTo>
                  <a:lnTo>
                    <a:pt x="21" y="477"/>
                  </a:lnTo>
                  <a:lnTo>
                    <a:pt x="31" y="474"/>
                  </a:lnTo>
                  <a:lnTo>
                    <a:pt x="37" y="469"/>
                  </a:lnTo>
                  <a:lnTo>
                    <a:pt x="39" y="463"/>
                  </a:lnTo>
                  <a:lnTo>
                    <a:pt x="39" y="460"/>
                  </a:lnTo>
                  <a:lnTo>
                    <a:pt x="38" y="455"/>
                  </a:lnTo>
                  <a:lnTo>
                    <a:pt x="37" y="453"/>
                  </a:lnTo>
                  <a:lnTo>
                    <a:pt x="36" y="452"/>
                  </a:lnTo>
                  <a:lnTo>
                    <a:pt x="38" y="453"/>
                  </a:lnTo>
                  <a:lnTo>
                    <a:pt x="45" y="454"/>
                  </a:lnTo>
                  <a:lnTo>
                    <a:pt x="56" y="455"/>
                  </a:lnTo>
                  <a:lnTo>
                    <a:pt x="68" y="456"/>
                  </a:lnTo>
                  <a:lnTo>
                    <a:pt x="81" y="457"/>
                  </a:lnTo>
                  <a:lnTo>
                    <a:pt x="92" y="456"/>
                  </a:lnTo>
                  <a:lnTo>
                    <a:pt x="103" y="454"/>
                  </a:lnTo>
                  <a:lnTo>
                    <a:pt x="110" y="448"/>
                  </a:lnTo>
                  <a:lnTo>
                    <a:pt x="144" y="454"/>
                  </a:lnTo>
                  <a:lnTo>
                    <a:pt x="167" y="455"/>
                  </a:lnTo>
                  <a:lnTo>
                    <a:pt x="182" y="453"/>
                  </a:lnTo>
                  <a:lnTo>
                    <a:pt x="190" y="448"/>
                  </a:lnTo>
                  <a:lnTo>
                    <a:pt x="194" y="441"/>
                  </a:lnTo>
                  <a:lnTo>
                    <a:pt x="194" y="434"/>
                  </a:lnTo>
                  <a:lnTo>
                    <a:pt x="194" y="427"/>
                  </a:lnTo>
                  <a:lnTo>
                    <a:pt x="194" y="423"/>
                  </a:lnTo>
                  <a:lnTo>
                    <a:pt x="194" y="410"/>
                  </a:lnTo>
                  <a:lnTo>
                    <a:pt x="188" y="394"/>
                  </a:lnTo>
                  <a:lnTo>
                    <a:pt x="180" y="379"/>
                  </a:lnTo>
                  <a:lnTo>
                    <a:pt x="174" y="371"/>
                  </a:lnTo>
                  <a:lnTo>
                    <a:pt x="169" y="368"/>
                  </a:lnTo>
                  <a:lnTo>
                    <a:pt x="160" y="362"/>
                  </a:lnTo>
                  <a:lnTo>
                    <a:pt x="152" y="356"/>
                  </a:lnTo>
                  <a:lnTo>
                    <a:pt x="150" y="350"/>
                  </a:lnTo>
                  <a:lnTo>
                    <a:pt x="151" y="346"/>
                  </a:lnTo>
                  <a:lnTo>
                    <a:pt x="154" y="343"/>
                  </a:lnTo>
                  <a:lnTo>
                    <a:pt x="155" y="341"/>
                  </a:lnTo>
                  <a:lnTo>
                    <a:pt x="156" y="341"/>
                  </a:lnTo>
                  <a:lnTo>
                    <a:pt x="142" y="331"/>
                  </a:lnTo>
                  <a:lnTo>
                    <a:pt x="143" y="330"/>
                  </a:lnTo>
                  <a:lnTo>
                    <a:pt x="147" y="327"/>
                  </a:lnTo>
                  <a:lnTo>
                    <a:pt x="149" y="323"/>
                  </a:lnTo>
                  <a:lnTo>
                    <a:pt x="150" y="319"/>
                  </a:lnTo>
                  <a:lnTo>
                    <a:pt x="149" y="317"/>
                  </a:lnTo>
                  <a:lnTo>
                    <a:pt x="143" y="316"/>
                  </a:lnTo>
                  <a:lnTo>
                    <a:pt x="132" y="318"/>
                  </a:lnTo>
                  <a:lnTo>
                    <a:pt x="112" y="324"/>
                  </a:lnTo>
                  <a:lnTo>
                    <a:pt x="91" y="328"/>
                  </a:lnTo>
                  <a:lnTo>
                    <a:pt x="75" y="326"/>
                  </a:lnTo>
                  <a:lnTo>
                    <a:pt x="65" y="318"/>
                  </a:lnTo>
                  <a:lnTo>
                    <a:pt x="60" y="309"/>
                  </a:lnTo>
                  <a:lnTo>
                    <a:pt x="60" y="297"/>
                  </a:lnTo>
                  <a:lnTo>
                    <a:pt x="67" y="287"/>
                  </a:lnTo>
                  <a:lnTo>
                    <a:pt x="81" y="280"/>
                  </a:lnTo>
                  <a:lnTo>
                    <a:pt x="102" y="278"/>
                  </a:lnTo>
                  <a:lnTo>
                    <a:pt x="122" y="278"/>
                  </a:lnTo>
                  <a:lnTo>
                    <a:pt x="139" y="275"/>
                  </a:lnTo>
                  <a:lnTo>
                    <a:pt x="149" y="273"/>
                  </a:lnTo>
                  <a:lnTo>
                    <a:pt x="156" y="271"/>
                  </a:lnTo>
                  <a:lnTo>
                    <a:pt x="158" y="269"/>
                  </a:lnTo>
                  <a:lnTo>
                    <a:pt x="158" y="266"/>
                  </a:lnTo>
                  <a:lnTo>
                    <a:pt x="156" y="266"/>
                  </a:lnTo>
                  <a:lnTo>
                    <a:pt x="151" y="266"/>
                  </a:lnTo>
                  <a:lnTo>
                    <a:pt x="145" y="265"/>
                  </a:lnTo>
                  <a:lnTo>
                    <a:pt x="136" y="262"/>
                  </a:lnTo>
                  <a:lnTo>
                    <a:pt x="127" y="257"/>
                  </a:lnTo>
                  <a:lnTo>
                    <a:pt x="118" y="250"/>
                  </a:lnTo>
                  <a:lnTo>
                    <a:pt x="112" y="244"/>
                  </a:lnTo>
                  <a:lnTo>
                    <a:pt x="112" y="239"/>
                  </a:lnTo>
                  <a:lnTo>
                    <a:pt x="118" y="234"/>
                  </a:lnTo>
                  <a:lnTo>
                    <a:pt x="132" y="232"/>
                  </a:lnTo>
                  <a:lnTo>
                    <a:pt x="149" y="227"/>
                  </a:lnTo>
                  <a:lnTo>
                    <a:pt x="162" y="219"/>
                  </a:lnTo>
                  <a:lnTo>
                    <a:pt x="171" y="207"/>
                  </a:lnTo>
                  <a:lnTo>
                    <a:pt x="177" y="195"/>
                  </a:lnTo>
                  <a:lnTo>
                    <a:pt x="180" y="184"/>
                  </a:lnTo>
                  <a:lnTo>
                    <a:pt x="181" y="175"/>
                  </a:lnTo>
                  <a:lnTo>
                    <a:pt x="181" y="171"/>
                  </a:lnTo>
                  <a:lnTo>
                    <a:pt x="179" y="173"/>
                  </a:lnTo>
                  <a:lnTo>
                    <a:pt x="175" y="172"/>
                  </a:lnTo>
                  <a:lnTo>
                    <a:pt x="175" y="157"/>
                  </a:lnTo>
                  <a:lnTo>
                    <a:pt x="172" y="143"/>
                  </a:lnTo>
                  <a:lnTo>
                    <a:pt x="164" y="145"/>
                  </a:lnTo>
                  <a:lnTo>
                    <a:pt x="157" y="149"/>
                  </a:lnTo>
                  <a:lnTo>
                    <a:pt x="150" y="143"/>
                  </a:lnTo>
                  <a:lnTo>
                    <a:pt x="144" y="131"/>
                  </a:lnTo>
                  <a:lnTo>
                    <a:pt x="140" y="119"/>
                  </a:lnTo>
                  <a:lnTo>
                    <a:pt x="139" y="106"/>
                  </a:lnTo>
                  <a:lnTo>
                    <a:pt x="141" y="98"/>
                  </a:lnTo>
                  <a:lnTo>
                    <a:pt x="148" y="97"/>
                  </a:lnTo>
                  <a:lnTo>
                    <a:pt x="159" y="107"/>
                  </a:lnTo>
                  <a:lnTo>
                    <a:pt x="172" y="119"/>
                  </a:lnTo>
                  <a:lnTo>
                    <a:pt x="182" y="123"/>
                  </a:lnTo>
                  <a:lnTo>
                    <a:pt x="189" y="122"/>
                  </a:lnTo>
                  <a:lnTo>
                    <a:pt x="195" y="118"/>
                  </a:lnTo>
                  <a:lnTo>
                    <a:pt x="200" y="111"/>
                  </a:lnTo>
                  <a:lnTo>
                    <a:pt x="203" y="103"/>
                  </a:lnTo>
                  <a:lnTo>
                    <a:pt x="207" y="97"/>
                  </a:lnTo>
                  <a:lnTo>
                    <a:pt x="211" y="95"/>
                  </a:lnTo>
                  <a:lnTo>
                    <a:pt x="218" y="89"/>
                  </a:lnTo>
                  <a:lnTo>
                    <a:pt x="220" y="77"/>
                  </a:lnTo>
                  <a:lnTo>
                    <a:pt x="220" y="66"/>
                  </a:lnTo>
                  <a:lnTo>
                    <a:pt x="224" y="60"/>
                  </a:lnTo>
                  <a:lnTo>
                    <a:pt x="231" y="58"/>
                  </a:lnTo>
                  <a:lnTo>
                    <a:pt x="241" y="54"/>
                  </a:lnTo>
                  <a:lnTo>
                    <a:pt x="250" y="50"/>
                  </a:lnTo>
                  <a:lnTo>
                    <a:pt x="255" y="48"/>
                  </a:lnTo>
                  <a:lnTo>
                    <a:pt x="269" y="47"/>
                  </a:lnTo>
                  <a:lnTo>
                    <a:pt x="279" y="44"/>
                  </a:lnTo>
                  <a:lnTo>
                    <a:pt x="287" y="38"/>
                  </a:lnTo>
                  <a:lnTo>
                    <a:pt x="293" y="32"/>
                  </a:lnTo>
                  <a:lnTo>
                    <a:pt x="296" y="25"/>
                  </a:lnTo>
                  <a:lnTo>
                    <a:pt x="299" y="21"/>
                  </a:lnTo>
                  <a:lnTo>
                    <a:pt x="300" y="16"/>
                  </a:lnTo>
                  <a:lnTo>
                    <a:pt x="300" y="15"/>
                  </a:lnTo>
                  <a:lnTo>
                    <a:pt x="304" y="15"/>
                  </a:lnTo>
                  <a:lnTo>
                    <a:pt x="315" y="13"/>
                  </a:lnTo>
                  <a:lnTo>
                    <a:pt x="325" y="8"/>
                  </a:lnTo>
                  <a:lnTo>
                    <a:pt x="331"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11" name="Freeform 73"/>
            <p:cNvSpPr>
              <a:spLocks/>
            </p:cNvSpPr>
            <p:nvPr/>
          </p:nvSpPr>
          <p:spPr bwMode="auto">
            <a:xfrm>
              <a:off x="2829" y="1911"/>
              <a:ext cx="481" cy="228"/>
            </a:xfrm>
            <a:custGeom>
              <a:avLst/>
              <a:gdLst>
                <a:gd name="T0" fmla="*/ 28 w 962"/>
                <a:gd name="T1" fmla="*/ 7 h 456"/>
                <a:gd name="T2" fmla="*/ 25 w 962"/>
                <a:gd name="T3" fmla="*/ 6 h 456"/>
                <a:gd name="T4" fmla="*/ 21 w 962"/>
                <a:gd name="T5" fmla="*/ 4 h 456"/>
                <a:gd name="T6" fmla="*/ 17 w 962"/>
                <a:gd name="T7" fmla="*/ 3 h 456"/>
                <a:gd name="T8" fmla="*/ 14 w 962"/>
                <a:gd name="T9" fmla="*/ 2 h 456"/>
                <a:gd name="T10" fmla="*/ 10 w 962"/>
                <a:gd name="T11" fmla="*/ 1 h 456"/>
                <a:gd name="T12" fmla="*/ 6 w 962"/>
                <a:gd name="T13" fmla="*/ 1 h 456"/>
                <a:gd name="T14" fmla="*/ 2 w 962"/>
                <a:gd name="T15" fmla="*/ 0 h 456"/>
                <a:gd name="T16" fmla="*/ 1 w 962"/>
                <a:gd name="T17" fmla="*/ 3 h 456"/>
                <a:gd name="T18" fmla="*/ 2 w 962"/>
                <a:gd name="T19" fmla="*/ 2 h 456"/>
                <a:gd name="T20" fmla="*/ 1 w 962"/>
                <a:gd name="T21" fmla="*/ 2 h 456"/>
                <a:gd name="T22" fmla="*/ 2 w 962"/>
                <a:gd name="T23" fmla="*/ 2 h 456"/>
                <a:gd name="T24" fmla="*/ 3 w 962"/>
                <a:gd name="T25" fmla="*/ 3 h 456"/>
                <a:gd name="T26" fmla="*/ 4 w 962"/>
                <a:gd name="T27" fmla="*/ 3 h 456"/>
                <a:gd name="T28" fmla="*/ 4 w 962"/>
                <a:gd name="T29" fmla="*/ 3 h 456"/>
                <a:gd name="T30" fmla="*/ 5 w 962"/>
                <a:gd name="T31" fmla="*/ 3 h 456"/>
                <a:gd name="T32" fmla="*/ 6 w 962"/>
                <a:gd name="T33" fmla="*/ 2 h 456"/>
                <a:gd name="T34" fmla="*/ 7 w 962"/>
                <a:gd name="T35" fmla="*/ 2 h 456"/>
                <a:gd name="T36" fmla="*/ 9 w 962"/>
                <a:gd name="T37" fmla="*/ 3 h 456"/>
                <a:gd name="T38" fmla="*/ 8 w 962"/>
                <a:gd name="T39" fmla="*/ 4 h 456"/>
                <a:gd name="T40" fmla="*/ 8 w 962"/>
                <a:gd name="T41" fmla="*/ 4 h 456"/>
                <a:gd name="T42" fmla="*/ 8 w 962"/>
                <a:gd name="T43" fmla="*/ 5 h 456"/>
                <a:gd name="T44" fmla="*/ 9 w 962"/>
                <a:gd name="T45" fmla="*/ 5 h 456"/>
                <a:gd name="T46" fmla="*/ 9 w 962"/>
                <a:gd name="T47" fmla="*/ 4 h 456"/>
                <a:gd name="T48" fmla="*/ 11 w 962"/>
                <a:gd name="T49" fmla="*/ 5 h 456"/>
                <a:gd name="T50" fmla="*/ 11 w 962"/>
                <a:gd name="T51" fmla="*/ 5 h 456"/>
                <a:gd name="T52" fmla="*/ 12 w 962"/>
                <a:gd name="T53" fmla="*/ 5 h 456"/>
                <a:gd name="T54" fmla="*/ 12 w 962"/>
                <a:gd name="T55" fmla="*/ 5 h 456"/>
                <a:gd name="T56" fmla="*/ 13 w 962"/>
                <a:gd name="T57" fmla="*/ 5 h 456"/>
                <a:gd name="T58" fmla="*/ 14 w 962"/>
                <a:gd name="T59" fmla="*/ 5 h 456"/>
                <a:gd name="T60" fmla="*/ 14 w 962"/>
                <a:gd name="T61" fmla="*/ 6 h 456"/>
                <a:gd name="T62" fmla="*/ 14 w 962"/>
                <a:gd name="T63" fmla="*/ 5 h 456"/>
                <a:gd name="T64" fmla="*/ 15 w 962"/>
                <a:gd name="T65" fmla="*/ 5 h 456"/>
                <a:gd name="T66" fmla="*/ 15 w 962"/>
                <a:gd name="T67" fmla="*/ 6 h 456"/>
                <a:gd name="T68" fmla="*/ 17 w 962"/>
                <a:gd name="T69" fmla="*/ 6 h 456"/>
                <a:gd name="T70" fmla="*/ 17 w 962"/>
                <a:gd name="T71" fmla="*/ 6 h 456"/>
                <a:gd name="T72" fmla="*/ 15 w 962"/>
                <a:gd name="T73" fmla="*/ 7 h 456"/>
                <a:gd name="T74" fmla="*/ 17 w 962"/>
                <a:gd name="T75" fmla="*/ 7 h 456"/>
                <a:gd name="T76" fmla="*/ 18 w 962"/>
                <a:gd name="T77" fmla="*/ 7 h 456"/>
                <a:gd name="T78" fmla="*/ 18 w 962"/>
                <a:gd name="T79" fmla="*/ 7 h 456"/>
                <a:gd name="T80" fmla="*/ 19 w 962"/>
                <a:gd name="T81" fmla="*/ 7 h 456"/>
                <a:gd name="T82" fmla="*/ 20 w 962"/>
                <a:gd name="T83" fmla="*/ 7 h 456"/>
                <a:gd name="T84" fmla="*/ 21 w 962"/>
                <a:gd name="T85" fmla="*/ 7 h 456"/>
                <a:gd name="T86" fmla="*/ 21 w 962"/>
                <a:gd name="T87" fmla="*/ 9 h 456"/>
                <a:gd name="T88" fmla="*/ 22 w 962"/>
                <a:gd name="T89" fmla="*/ 9 h 456"/>
                <a:gd name="T90" fmla="*/ 21 w 962"/>
                <a:gd name="T91" fmla="*/ 9 h 456"/>
                <a:gd name="T92" fmla="*/ 20 w 962"/>
                <a:gd name="T93" fmla="*/ 9 h 456"/>
                <a:gd name="T94" fmla="*/ 20 w 962"/>
                <a:gd name="T95" fmla="*/ 10 h 456"/>
                <a:gd name="T96" fmla="*/ 21 w 962"/>
                <a:gd name="T97" fmla="*/ 10 h 456"/>
                <a:gd name="T98" fmla="*/ 21 w 962"/>
                <a:gd name="T99" fmla="*/ 11 h 456"/>
                <a:gd name="T100" fmla="*/ 22 w 962"/>
                <a:gd name="T101" fmla="*/ 12 h 456"/>
                <a:gd name="T102" fmla="*/ 22 w 962"/>
                <a:gd name="T103" fmla="*/ 12 h 456"/>
                <a:gd name="T104" fmla="*/ 23 w 962"/>
                <a:gd name="T105" fmla="*/ 12 h 456"/>
                <a:gd name="T106" fmla="*/ 23 w 962"/>
                <a:gd name="T107" fmla="*/ 14 h 456"/>
                <a:gd name="T108" fmla="*/ 24 w 962"/>
                <a:gd name="T109" fmla="*/ 14 h 4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62"/>
                <a:gd name="T166" fmla="*/ 0 h 456"/>
                <a:gd name="T167" fmla="*/ 962 w 962"/>
                <a:gd name="T168" fmla="*/ 456 h 45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62" h="456">
                  <a:moveTo>
                    <a:pt x="962" y="281"/>
                  </a:moveTo>
                  <a:lnTo>
                    <a:pt x="935" y="265"/>
                  </a:lnTo>
                  <a:lnTo>
                    <a:pt x="909" y="249"/>
                  </a:lnTo>
                  <a:lnTo>
                    <a:pt x="882" y="234"/>
                  </a:lnTo>
                  <a:lnTo>
                    <a:pt x="856" y="219"/>
                  </a:lnTo>
                  <a:lnTo>
                    <a:pt x="828" y="204"/>
                  </a:lnTo>
                  <a:lnTo>
                    <a:pt x="802" y="190"/>
                  </a:lnTo>
                  <a:lnTo>
                    <a:pt x="773" y="176"/>
                  </a:lnTo>
                  <a:lnTo>
                    <a:pt x="745" y="164"/>
                  </a:lnTo>
                  <a:lnTo>
                    <a:pt x="718" y="151"/>
                  </a:lnTo>
                  <a:lnTo>
                    <a:pt x="689" y="138"/>
                  </a:lnTo>
                  <a:lnTo>
                    <a:pt x="660" y="127"/>
                  </a:lnTo>
                  <a:lnTo>
                    <a:pt x="631" y="115"/>
                  </a:lnTo>
                  <a:lnTo>
                    <a:pt x="601" y="105"/>
                  </a:lnTo>
                  <a:lnTo>
                    <a:pt x="572" y="95"/>
                  </a:lnTo>
                  <a:lnTo>
                    <a:pt x="542" y="84"/>
                  </a:lnTo>
                  <a:lnTo>
                    <a:pt x="512" y="75"/>
                  </a:lnTo>
                  <a:lnTo>
                    <a:pt x="482" y="67"/>
                  </a:lnTo>
                  <a:lnTo>
                    <a:pt x="452" y="59"/>
                  </a:lnTo>
                  <a:lnTo>
                    <a:pt x="421" y="51"/>
                  </a:lnTo>
                  <a:lnTo>
                    <a:pt x="390" y="44"/>
                  </a:lnTo>
                  <a:lnTo>
                    <a:pt x="359" y="37"/>
                  </a:lnTo>
                  <a:lnTo>
                    <a:pt x="328" y="31"/>
                  </a:lnTo>
                  <a:lnTo>
                    <a:pt x="297" y="25"/>
                  </a:lnTo>
                  <a:lnTo>
                    <a:pt x="266" y="20"/>
                  </a:lnTo>
                  <a:lnTo>
                    <a:pt x="234" y="16"/>
                  </a:lnTo>
                  <a:lnTo>
                    <a:pt x="202" y="12"/>
                  </a:lnTo>
                  <a:lnTo>
                    <a:pt x="170" y="8"/>
                  </a:lnTo>
                  <a:lnTo>
                    <a:pt x="138" y="6"/>
                  </a:lnTo>
                  <a:lnTo>
                    <a:pt x="106" y="4"/>
                  </a:lnTo>
                  <a:lnTo>
                    <a:pt x="75" y="1"/>
                  </a:lnTo>
                  <a:lnTo>
                    <a:pt x="41" y="0"/>
                  </a:lnTo>
                  <a:lnTo>
                    <a:pt x="9" y="0"/>
                  </a:lnTo>
                  <a:lnTo>
                    <a:pt x="0" y="67"/>
                  </a:lnTo>
                  <a:lnTo>
                    <a:pt x="12" y="66"/>
                  </a:lnTo>
                  <a:lnTo>
                    <a:pt x="23" y="65"/>
                  </a:lnTo>
                  <a:lnTo>
                    <a:pt x="31" y="64"/>
                  </a:lnTo>
                  <a:lnTo>
                    <a:pt x="36" y="61"/>
                  </a:lnTo>
                  <a:lnTo>
                    <a:pt x="40" y="59"/>
                  </a:lnTo>
                  <a:lnTo>
                    <a:pt x="40" y="57"/>
                  </a:lnTo>
                  <a:lnTo>
                    <a:pt x="38" y="54"/>
                  </a:lnTo>
                  <a:lnTo>
                    <a:pt x="33" y="52"/>
                  </a:lnTo>
                  <a:lnTo>
                    <a:pt x="28" y="50"/>
                  </a:lnTo>
                  <a:lnTo>
                    <a:pt x="30" y="47"/>
                  </a:lnTo>
                  <a:lnTo>
                    <a:pt x="34" y="46"/>
                  </a:lnTo>
                  <a:lnTo>
                    <a:pt x="41" y="47"/>
                  </a:lnTo>
                  <a:lnTo>
                    <a:pt x="50" y="50"/>
                  </a:lnTo>
                  <a:lnTo>
                    <a:pt x="60" y="53"/>
                  </a:lnTo>
                  <a:lnTo>
                    <a:pt x="70" y="59"/>
                  </a:lnTo>
                  <a:lnTo>
                    <a:pt x="79" y="67"/>
                  </a:lnTo>
                  <a:lnTo>
                    <a:pt x="85" y="68"/>
                  </a:lnTo>
                  <a:lnTo>
                    <a:pt x="91" y="68"/>
                  </a:lnTo>
                  <a:lnTo>
                    <a:pt x="98" y="68"/>
                  </a:lnTo>
                  <a:lnTo>
                    <a:pt x="103" y="67"/>
                  </a:lnTo>
                  <a:lnTo>
                    <a:pt x="108" y="67"/>
                  </a:lnTo>
                  <a:lnTo>
                    <a:pt x="113" y="66"/>
                  </a:lnTo>
                  <a:lnTo>
                    <a:pt x="115" y="66"/>
                  </a:lnTo>
                  <a:lnTo>
                    <a:pt x="116" y="66"/>
                  </a:lnTo>
                  <a:lnTo>
                    <a:pt x="117" y="66"/>
                  </a:lnTo>
                  <a:lnTo>
                    <a:pt x="121" y="67"/>
                  </a:lnTo>
                  <a:lnTo>
                    <a:pt x="126" y="70"/>
                  </a:lnTo>
                  <a:lnTo>
                    <a:pt x="133" y="78"/>
                  </a:lnTo>
                  <a:lnTo>
                    <a:pt x="139" y="80"/>
                  </a:lnTo>
                  <a:lnTo>
                    <a:pt x="144" y="68"/>
                  </a:lnTo>
                  <a:lnTo>
                    <a:pt x="151" y="57"/>
                  </a:lnTo>
                  <a:lnTo>
                    <a:pt x="163" y="62"/>
                  </a:lnTo>
                  <a:lnTo>
                    <a:pt x="167" y="64"/>
                  </a:lnTo>
                  <a:lnTo>
                    <a:pt x="170" y="64"/>
                  </a:lnTo>
                  <a:lnTo>
                    <a:pt x="174" y="61"/>
                  </a:lnTo>
                  <a:lnTo>
                    <a:pt x="178" y="59"/>
                  </a:lnTo>
                  <a:lnTo>
                    <a:pt x="185" y="58"/>
                  </a:lnTo>
                  <a:lnTo>
                    <a:pt x="196" y="57"/>
                  </a:lnTo>
                  <a:lnTo>
                    <a:pt x="210" y="59"/>
                  </a:lnTo>
                  <a:lnTo>
                    <a:pt x="230" y="64"/>
                  </a:lnTo>
                  <a:lnTo>
                    <a:pt x="249" y="70"/>
                  </a:lnTo>
                  <a:lnTo>
                    <a:pt x="259" y="77"/>
                  </a:lnTo>
                  <a:lnTo>
                    <a:pt x="263" y="84"/>
                  </a:lnTo>
                  <a:lnTo>
                    <a:pt x="262" y="90"/>
                  </a:lnTo>
                  <a:lnTo>
                    <a:pt x="259" y="96"/>
                  </a:lnTo>
                  <a:lnTo>
                    <a:pt x="254" y="100"/>
                  </a:lnTo>
                  <a:lnTo>
                    <a:pt x="251" y="103"/>
                  </a:lnTo>
                  <a:lnTo>
                    <a:pt x="249" y="104"/>
                  </a:lnTo>
                  <a:lnTo>
                    <a:pt x="251" y="112"/>
                  </a:lnTo>
                  <a:lnTo>
                    <a:pt x="243" y="126"/>
                  </a:lnTo>
                  <a:lnTo>
                    <a:pt x="236" y="130"/>
                  </a:lnTo>
                  <a:lnTo>
                    <a:pt x="230" y="136"/>
                  </a:lnTo>
                  <a:lnTo>
                    <a:pt x="228" y="141"/>
                  </a:lnTo>
                  <a:lnTo>
                    <a:pt x="229" y="144"/>
                  </a:lnTo>
                  <a:lnTo>
                    <a:pt x="232" y="145"/>
                  </a:lnTo>
                  <a:lnTo>
                    <a:pt x="238" y="144"/>
                  </a:lnTo>
                  <a:lnTo>
                    <a:pt x="247" y="140"/>
                  </a:lnTo>
                  <a:lnTo>
                    <a:pt x="259" y="130"/>
                  </a:lnTo>
                  <a:lnTo>
                    <a:pt x="265" y="136"/>
                  </a:lnTo>
                  <a:lnTo>
                    <a:pt x="268" y="136"/>
                  </a:lnTo>
                  <a:lnTo>
                    <a:pt x="272" y="133"/>
                  </a:lnTo>
                  <a:lnTo>
                    <a:pt x="276" y="127"/>
                  </a:lnTo>
                  <a:lnTo>
                    <a:pt x="283" y="122"/>
                  </a:lnTo>
                  <a:lnTo>
                    <a:pt x="295" y="120"/>
                  </a:lnTo>
                  <a:lnTo>
                    <a:pt x="312" y="122"/>
                  </a:lnTo>
                  <a:lnTo>
                    <a:pt x="337" y="131"/>
                  </a:lnTo>
                  <a:lnTo>
                    <a:pt x="343" y="130"/>
                  </a:lnTo>
                  <a:lnTo>
                    <a:pt x="346" y="133"/>
                  </a:lnTo>
                  <a:lnTo>
                    <a:pt x="349" y="137"/>
                  </a:lnTo>
                  <a:lnTo>
                    <a:pt x="351" y="142"/>
                  </a:lnTo>
                  <a:lnTo>
                    <a:pt x="353" y="146"/>
                  </a:lnTo>
                  <a:lnTo>
                    <a:pt x="358" y="149"/>
                  </a:lnTo>
                  <a:lnTo>
                    <a:pt x="364" y="148"/>
                  </a:lnTo>
                  <a:lnTo>
                    <a:pt x="372" y="142"/>
                  </a:lnTo>
                  <a:lnTo>
                    <a:pt x="372" y="143"/>
                  </a:lnTo>
                  <a:lnTo>
                    <a:pt x="372" y="145"/>
                  </a:lnTo>
                  <a:lnTo>
                    <a:pt x="373" y="148"/>
                  </a:lnTo>
                  <a:lnTo>
                    <a:pt x="374" y="151"/>
                  </a:lnTo>
                  <a:lnTo>
                    <a:pt x="378" y="153"/>
                  </a:lnTo>
                  <a:lnTo>
                    <a:pt x="383" y="155"/>
                  </a:lnTo>
                  <a:lnTo>
                    <a:pt x="391" y="155"/>
                  </a:lnTo>
                  <a:lnTo>
                    <a:pt x="403" y="152"/>
                  </a:lnTo>
                  <a:lnTo>
                    <a:pt x="413" y="150"/>
                  </a:lnTo>
                  <a:lnTo>
                    <a:pt x="420" y="150"/>
                  </a:lnTo>
                  <a:lnTo>
                    <a:pt x="425" y="151"/>
                  </a:lnTo>
                  <a:lnTo>
                    <a:pt x="426" y="153"/>
                  </a:lnTo>
                  <a:lnTo>
                    <a:pt x="426" y="157"/>
                  </a:lnTo>
                  <a:lnTo>
                    <a:pt x="425" y="159"/>
                  </a:lnTo>
                  <a:lnTo>
                    <a:pt x="424" y="161"/>
                  </a:lnTo>
                  <a:lnTo>
                    <a:pt x="423" y="163"/>
                  </a:lnTo>
                  <a:lnTo>
                    <a:pt x="424" y="163"/>
                  </a:lnTo>
                  <a:lnTo>
                    <a:pt x="427" y="161"/>
                  </a:lnTo>
                  <a:lnTo>
                    <a:pt x="432" y="159"/>
                  </a:lnTo>
                  <a:lnTo>
                    <a:pt x="437" y="158"/>
                  </a:lnTo>
                  <a:lnTo>
                    <a:pt x="443" y="156"/>
                  </a:lnTo>
                  <a:lnTo>
                    <a:pt x="450" y="156"/>
                  </a:lnTo>
                  <a:lnTo>
                    <a:pt x="456" y="156"/>
                  </a:lnTo>
                  <a:lnTo>
                    <a:pt x="462" y="157"/>
                  </a:lnTo>
                  <a:lnTo>
                    <a:pt x="465" y="159"/>
                  </a:lnTo>
                  <a:lnTo>
                    <a:pt x="469" y="161"/>
                  </a:lnTo>
                  <a:lnTo>
                    <a:pt x="472" y="164"/>
                  </a:lnTo>
                  <a:lnTo>
                    <a:pt x="477" y="167"/>
                  </a:lnTo>
                  <a:lnTo>
                    <a:pt x="482" y="169"/>
                  </a:lnTo>
                  <a:lnTo>
                    <a:pt x="492" y="172"/>
                  </a:lnTo>
                  <a:lnTo>
                    <a:pt x="505" y="175"/>
                  </a:lnTo>
                  <a:lnTo>
                    <a:pt x="524" y="178"/>
                  </a:lnTo>
                  <a:lnTo>
                    <a:pt x="531" y="180"/>
                  </a:lnTo>
                  <a:lnTo>
                    <a:pt x="534" y="182"/>
                  </a:lnTo>
                  <a:lnTo>
                    <a:pt x="533" y="186"/>
                  </a:lnTo>
                  <a:lnTo>
                    <a:pt x="531" y="188"/>
                  </a:lnTo>
                  <a:lnTo>
                    <a:pt x="526" y="191"/>
                  </a:lnTo>
                  <a:lnTo>
                    <a:pt x="520" y="194"/>
                  </a:lnTo>
                  <a:lnTo>
                    <a:pt x="514" y="196"/>
                  </a:lnTo>
                  <a:lnTo>
                    <a:pt x="507" y="196"/>
                  </a:lnTo>
                  <a:lnTo>
                    <a:pt x="510" y="202"/>
                  </a:lnTo>
                  <a:lnTo>
                    <a:pt x="517" y="208"/>
                  </a:lnTo>
                  <a:lnTo>
                    <a:pt x="526" y="213"/>
                  </a:lnTo>
                  <a:lnTo>
                    <a:pt x="537" y="218"/>
                  </a:lnTo>
                  <a:lnTo>
                    <a:pt x="546" y="221"/>
                  </a:lnTo>
                  <a:lnTo>
                    <a:pt x="554" y="221"/>
                  </a:lnTo>
                  <a:lnTo>
                    <a:pt x="558" y="219"/>
                  </a:lnTo>
                  <a:lnTo>
                    <a:pt x="557" y="213"/>
                  </a:lnTo>
                  <a:lnTo>
                    <a:pt x="552" y="201"/>
                  </a:lnTo>
                  <a:lnTo>
                    <a:pt x="553" y="197"/>
                  </a:lnTo>
                  <a:lnTo>
                    <a:pt x="558" y="204"/>
                  </a:lnTo>
                  <a:lnTo>
                    <a:pt x="569" y="220"/>
                  </a:lnTo>
                  <a:lnTo>
                    <a:pt x="576" y="227"/>
                  </a:lnTo>
                  <a:lnTo>
                    <a:pt x="585" y="229"/>
                  </a:lnTo>
                  <a:lnTo>
                    <a:pt x="593" y="228"/>
                  </a:lnTo>
                  <a:lnTo>
                    <a:pt x="602" y="224"/>
                  </a:lnTo>
                  <a:lnTo>
                    <a:pt x="610" y="218"/>
                  </a:lnTo>
                  <a:lnTo>
                    <a:pt x="617" y="212"/>
                  </a:lnTo>
                  <a:lnTo>
                    <a:pt x="622" y="208"/>
                  </a:lnTo>
                  <a:lnTo>
                    <a:pt x="623" y="206"/>
                  </a:lnTo>
                  <a:lnTo>
                    <a:pt x="626" y="210"/>
                  </a:lnTo>
                  <a:lnTo>
                    <a:pt x="635" y="218"/>
                  </a:lnTo>
                  <a:lnTo>
                    <a:pt x="641" y="228"/>
                  </a:lnTo>
                  <a:lnTo>
                    <a:pt x="641" y="237"/>
                  </a:lnTo>
                  <a:lnTo>
                    <a:pt x="640" y="247"/>
                  </a:lnTo>
                  <a:lnTo>
                    <a:pt x="645" y="254"/>
                  </a:lnTo>
                  <a:lnTo>
                    <a:pt x="651" y="258"/>
                  </a:lnTo>
                  <a:lnTo>
                    <a:pt x="653" y="259"/>
                  </a:lnTo>
                  <a:lnTo>
                    <a:pt x="662" y="258"/>
                  </a:lnTo>
                  <a:lnTo>
                    <a:pt x="673" y="259"/>
                  </a:lnTo>
                  <a:lnTo>
                    <a:pt x="681" y="263"/>
                  </a:lnTo>
                  <a:lnTo>
                    <a:pt x="686" y="267"/>
                  </a:lnTo>
                  <a:lnTo>
                    <a:pt x="686" y="272"/>
                  </a:lnTo>
                  <a:lnTo>
                    <a:pt x="682" y="275"/>
                  </a:lnTo>
                  <a:lnTo>
                    <a:pt x="668" y="278"/>
                  </a:lnTo>
                  <a:lnTo>
                    <a:pt x="645" y="277"/>
                  </a:lnTo>
                  <a:lnTo>
                    <a:pt x="629" y="277"/>
                  </a:lnTo>
                  <a:lnTo>
                    <a:pt x="620" y="278"/>
                  </a:lnTo>
                  <a:lnTo>
                    <a:pt x="615" y="281"/>
                  </a:lnTo>
                  <a:lnTo>
                    <a:pt x="615" y="286"/>
                  </a:lnTo>
                  <a:lnTo>
                    <a:pt x="616" y="290"/>
                  </a:lnTo>
                  <a:lnTo>
                    <a:pt x="620" y="295"/>
                  </a:lnTo>
                  <a:lnTo>
                    <a:pt x="624" y="299"/>
                  </a:lnTo>
                  <a:lnTo>
                    <a:pt x="626" y="301"/>
                  </a:lnTo>
                  <a:lnTo>
                    <a:pt x="629" y="301"/>
                  </a:lnTo>
                  <a:lnTo>
                    <a:pt x="633" y="299"/>
                  </a:lnTo>
                  <a:lnTo>
                    <a:pt x="639" y="296"/>
                  </a:lnTo>
                  <a:lnTo>
                    <a:pt x="646" y="295"/>
                  </a:lnTo>
                  <a:lnTo>
                    <a:pt x="652" y="296"/>
                  </a:lnTo>
                  <a:lnTo>
                    <a:pt x="658" y="301"/>
                  </a:lnTo>
                  <a:lnTo>
                    <a:pt x="661" y="310"/>
                  </a:lnTo>
                  <a:lnTo>
                    <a:pt x="663" y="326"/>
                  </a:lnTo>
                  <a:lnTo>
                    <a:pt x="668" y="354"/>
                  </a:lnTo>
                  <a:lnTo>
                    <a:pt x="674" y="362"/>
                  </a:lnTo>
                  <a:lnTo>
                    <a:pt x="678" y="360"/>
                  </a:lnTo>
                  <a:lnTo>
                    <a:pt x="681" y="357"/>
                  </a:lnTo>
                  <a:lnTo>
                    <a:pt x="682" y="357"/>
                  </a:lnTo>
                  <a:lnTo>
                    <a:pt x="686" y="356"/>
                  </a:lnTo>
                  <a:lnTo>
                    <a:pt x="692" y="355"/>
                  </a:lnTo>
                  <a:lnTo>
                    <a:pt x="698" y="355"/>
                  </a:lnTo>
                  <a:lnTo>
                    <a:pt x="704" y="357"/>
                  </a:lnTo>
                  <a:lnTo>
                    <a:pt x="708" y="361"/>
                  </a:lnTo>
                  <a:lnTo>
                    <a:pt x="712" y="369"/>
                  </a:lnTo>
                  <a:lnTo>
                    <a:pt x="712" y="379"/>
                  </a:lnTo>
                  <a:lnTo>
                    <a:pt x="711" y="391"/>
                  </a:lnTo>
                  <a:lnTo>
                    <a:pt x="709" y="401"/>
                  </a:lnTo>
                  <a:lnTo>
                    <a:pt x="708" y="410"/>
                  </a:lnTo>
                  <a:lnTo>
                    <a:pt x="711" y="419"/>
                  </a:lnTo>
                  <a:lnTo>
                    <a:pt x="714" y="428"/>
                  </a:lnTo>
                  <a:lnTo>
                    <a:pt x="720" y="436"/>
                  </a:lnTo>
                  <a:lnTo>
                    <a:pt x="728" y="446"/>
                  </a:lnTo>
                  <a:lnTo>
                    <a:pt x="741" y="456"/>
                  </a:lnTo>
                  <a:lnTo>
                    <a:pt x="962" y="28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12" name="Freeform 74"/>
            <p:cNvSpPr>
              <a:spLocks/>
            </p:cNvSpPr>
            <p:nvPr/>
          </p:nvSpPr>
          <p:spPr bwMode="auto">
            <a:xfrm>
              <a:off x="2042" y="2214"/>
              <a:ext cx="357" cy="401"/>
            </a:xfrm>
            <a:custGeom>
              <a:avLst/>
              <a:gdLst>
                <a:gd name="T0" fmla="*/ 22 w 714"/>
                <a:gd name="T1" fmla="*/ 20 h 802"/>
                <a:gd name="T2" fmla="*/ 22 w 714"/>
                <a:gd name="T3" fmla="*/ 20 h 802"/>
                <a:gd name="T4" fmla="*/ 22 w 714"/>
                <a:gd name="T5" fmla="*/ 20 h 802"/>
                <a:gd name="T6" fmla="*/ 22 w 714"/>
                <a:gd name="T7" fmla="*/ 21 h 802"/>
                <a:gd name="T8" fmla="*/ 21 w 714"/>
                <a:gd name="T9" fmla="*/ 21 h 802"/>
                <a:gd name="T10" fmla="*/ 21 w 714"/>
                <a:gd name="T11" fmla="*/ 20 h 802"/>
                <a:gd name="T12" fmla="*/ 20 w 714"/>
                <a:gd name="T13" fmla="*/ 20 h 802"/>
                <a:gd name="T14" fmla="*/ 20 w 714"/>
                <a:gd name="T15" fmla="*/ 21 h 802"/>
                <a:gd name="T16" fmla="*/ 19 w 714"/>
                <a:gd name="T17" fmla="*/ 21 h 802"/>
                <a:gd name="T18" fmla="*/ 18 w 714"/>
                <a:gd name="T19" fmla="*/ 21 h 802"/>
                <a:gd name="T20" fmla="*/ 18 w 714"/>
                <a:gd name="T21" fmla="*/ 21 h 802"/>
                <a:gd name="T22" fmla="*/ 17 w 714"/>
                <a:gd name="T23" fmla="*/ 21 h 802"/>
                <a:gd name="T24" fmla="*/ 17 w 714"/>
                <a:gd name="T25" fmla="*/ 22 h 802"/>
                <a:gd name="T26" fmla="*/ 17 w 714"/>
                <a:gd name="T27" fmla="*/ 23 h 802"/>
                <a:gd name="T28" fmla="*/ 17 w 714"/>
                <a:gd name="T29" fmla="*/ 24 h 802"/>
                <a:gd name="T30" fmla="*/ 15 w 714"/>
                <a:gd name="T31" fmla="*/ 25 h 802"/>
                <a:gd name="T32" fmla="*/ 15 w 714"/>
                <a:gd name="T33" fmla="*/ 25 h 802"/>
                <a:gd name="T34" fmla="*/ 14 w 714"/>
                <a:gd name="T35" fmla="*/ 25 h 802"/>
                <a:gd name="T36" fmla="*/ 14 w 714"/>
                <a:gd name="T37" fmla="*/ 25 h 802"/>
                <a:gd name="T38" fmla="*/ 13 w 714"/>
                <a:gd name="T39" fmla="*/ 25 h 802"/>
                <a:gd name="T40" fmla="*/ 1 w 714"/>
                <a:gd name="T41" fmla="*/ 15 h 802"/>
                <a:gd name="T42" fmla="*/ 1 w 714"/>
                <a:gd name="T43" fmla="*/ 13 h 802"/>
                <a:gd name="T44" fmla="*/ 1 w 714"/>
                <a:gd name="T45" fmla="*/ 13 h 802"/>
                <a:gd name="T46" fmla="*/ 1 w 714"/>
                <a:gd name="T47" fmla="*/ 12 h 802"/>
                <a:gd name="T48" fmla="*/ 3 w 714"/>
                <a:gd name="T49" fmla="*/ 11 h 802"/>
                <a:gd name="T50" fmla="*/ 3 w 714"/>
                <a:gd name="T51" fmla="*/ 11 h 802"/>
                <a:gd name="T52" fmla="*/ 3 w 714"/>
                <a:gd name="T53" fmla="*/ 10 h 802"/>
                <a:gd name="T54" fmla="*/ 3 w 714"/>
                <a:gd name="T55" fmla="*/ 10 h 802"/>
                <a:gd name="T56" fmla="*/ 3 w 714"/>
                <a:gd name="T57" fmla="*/ 9 h 802"/>
                <a:gd name="T58" fmla="*/ 3 w 714"/>
                <a:gd name="T59" fmla="*/ 7 h 802"/>
                <a:gd name="T60" fmla="*/ 3 w 714"/>
                <a:gd name="T61" fmla="*/ 7 h 802"/>
                <a:gd name="T62" fmla="*/ 3 w 714"/>
                <a:gd name="T63" fmla="*/ 7 h 802"/>
                <a:gd name="T64" fmla="*/ 5 w 714"/>
                <a:gd name="T65" fmla="*/ 7 h 802"/>
                <a:gd name="T66" fmla="*/ 5 w 714"/>
                <a:gd name="T67" fmla="*/ 7 h 802"/>
                <a:gd name="T68" fmla="*/ 5 w 714"/>
                <a:gd name="T69" fmla="*/ 6 h 802"/>
                <a:gd name="T70" fmla="*/ 6 w 714"/>
                <a:gd name="T71" fmla="*/ 6 h 802"/>
                <a:gd name="T72" fmla="*/ 6 w 714"/>
                <a:gd name="T73" fmla="*/ 5 h 802"/>
                <a:gd name="T74" fmla="*/ 6 w 714"/>
                <a:gd name="T75" fmla="*/ 3 h 802"/>
                <a:gd name="T76" fmla="*/ 7 w 714"/>
                <a:gd name="T77" fmla="*/ 3 h 802"/>
                <a:gd name="T78" fmla="*/ 7 w 714"/>
                <a:gd name="T79" fmla="*/ 3 h 802"/>
                <a:gd name="T80" fmla="*/ 9 w 714"/>
                <a:gd name="T81" fmla="*/ 3 h 802"/>
                <a:gd name="T82" fmla="*/ 9 w 714"/>
                <a:gd name="T83" fmla="*/ 2 h 802"/>
                <a:gd name="T84" fmla="*/ 10 w 714"/>
                <a:gd name="T85" fmla="*/ 2 h 802"/>
                <a:gd name="T86" fmla="*/ 10 w 714"/>
                <a:gd name="T87" fmla="*/ 1 h 802"/>
                <a:gd name="T88" fmla="*/ 10 w 714"/>
                <a:gd name="T89" fmla="*/ 1 h 802"/>
                <a:gd name="T90" fmla="*/ 11 w 714"/>
                <a:gd name="T91" fmla="*/ 1 h 8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4"/>
                <a:gd name="T139" fmla="*/ 0 h 802"/>
                <a:gd name="T140" fmla="*/ 714 w 714"/>
                <a:gd name="T141" fmla="*/ 802 h 8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4" h="802">
                  <a:moveTo>
                    <a:pt x="711" y="597"/>
                  </a:moveTo>
                  <a:lnTo>
                    <a:pt x="701" y="602"/>
                  </a:lnTo>
                  <a:lnTo>
                    <a:pt x="698" y="609"/>
                  </a:lnTo>
                  <a:lnTo>
                    <a:pt x="699" y="617"/>
                  </a:lnTo>
                  <a:lnTo>
                    <a:pt x="704" y="623"/>
                  </a:lnTo>
                  <a:lnTo>
                    <a:pt x="708" y="630"/>
                  </a:lnTo>
                  <a:lnTo>
                    <a:pt x="712" y="636"/>
                  </a:lnTo>
                  <a:lnTo>
                    <a:pt x="714" y="638"/>
                  </a:lnTo>
                  <a:lnTo>
                    <a:pt x="713" y="638"/>
                  </a:lnTo>
                  <a:lnTo>
                    <a:pt x="704" y="637"/>
                  </a:lnTo>
                  <a:lnTo>
                    <a:pt x="692" y="642"/>
                  </a:lnTo>
                  <a:lnTo>
                    <a:pt x="683" y="647"/>
                  </a:lnTo>
                  <a:lnTo>
                    <a:pt x="679" y="649"/>
                  </a:lnTo>
                  <a:lnTo>
                    <a:pt x="677" y="652"/>
                  </a:lnTo>
                  <a:lnTo>
                    <a:pt x="669" y="658"/>
                  </a:lnTo>
                  <a:lnTo>
                    <a:pt x="660" y="658"/>
                  </a:lnTo>
                  <a:lnTo>
                    <a:pt x="648" y="648"/>
                  </a:lnTo>
                  <a:lnTo>
                    <a:pt x="643" y="640"/>
                  </a:lnTo>
                  <a:lnTo>
                    <a:pt x="636" y="635"/>
                  </a:lnTo>
                  <a:lnTo>
                    <a:pt x="630" y="634"/>
                  </a:lnTo>
                  <a:lnTo>
                    <a:pt x="623" y="635"/>
                  </a:lnTo>
                  <a:lnTo>
                    <a:pt x="618" y="638"/>
                  </a:lnTo>
                  <a:lnTo>
                    <a:pt x="613" y="643"/>
                  </a:lnTo>
                  <a:lnTo>
                    <a:pt x="610" y="649"/>
                  </a:lnTo>
                  <a:lnTo>
                    <a:pt x="608" y="656"/>
                  </a:lnTo>
                  <a:lnTo>
                    <a:pt x="594" y="651"/>
                  </a:lnTo>
                  <a:lnTo>
                    <a:pt x="587" y="656"/>
                  </a:lnTo>
                  <a:lnTo>
                    <a:pt x="583" y="664"/>
                  </a:lnTo>
                  <a:lnTo>
                    <a:pt x="576" y="668"/>
                  </a:lnTo>
                  <a:lnTo>
                    <a:pt x="572" y="664"/>
                  </a:lnTo>
                  <a:lnTo>
                    <a:pt x="565" y="660"/>
                  </a:lnTo>
                  <a:lnTo>
                    <a:pt x="555" y="659"/>
                  </a:lnTo>
                  <a:lnTo>
                    <a:pt x="546" y="658"/>
                  </a:lnTo>
                  <a:lnTo>
                    <a:pt x="535" y="660"/>
                  </a:lnTo>
                  <a:lnTo>
                    <a:pt x="528" y="663"/>
                  </a:lnTo>
                  <a:lnTo>
                    <a:pt x="525" y="666"/>
                  </a:lnTo>
                  <a:lnTo>
                    <a:pt x="526" y="670"/>
                  </a:lnTo>
                  <a:lnTo>
                    <a:pt x="528" y="676"/>
                  </a:lnTo>
                  <a:lnTo>
                    <a:pt x="525" y="681"/>
                  </a:lnTo>
                  <a:lnTo>
                    <a:pt x="520" y="689"/>
                  </a:lnTo>
                  <a:lnTo>
                    <a:pt x="524" y="703"/>
                  </a:lnTo>
                  <a:lnTo>
                    <a:pt x="528" y="732"/>
                  </a:lnTo>
                  <a:lnTo>
                    <a:pt x="523" y="744"/>
                  </a:lnTo>
                  <a:lnTo>
                    <a:pt x="516" y="750"/>
                  </a:lnTo>
                  <a:lnTo>
                    <a:pt x="513" y="758"/>
                  </a:lnTo>
                  <a:lnTo>
                    <a:pt x="513" y="764"/>
                  </a:lnTo>
                  <a:lnTo>
                    <a:pt x="512" y="770"/>
                  </a:lnTo>
                  <a:lnTo>
                    <a:pt x="509" y="776"/>
                  </a:lnTo>
                  <a:lnTo>
                    <a:pt x="504" y="781"/>
                  </a:lnTo>
                  <a:lnTo>
                    <a:pt x="498" y="787"/>
                  </a:lnTo>
                  <a:lnTo>
                    <a:pt x="492" y="792"/>
                  </a:lnTo>
                  <a:lnTo>
                    <a:pt x="485" y="796"/>
                  </a:lnTo>
                  <a:lnTo>
                    <a:pt x="479" y="800"/>
                  </a:lnTo>
                  <a:lnTo>
                    <a:pt x="473" y="802"/>
                  </a:lnTo>
                  <a:lnTo>
                    <a:pt x="467" y="802"/>
                  </a:lnTo>
                  <a:lnTo>
                    <a:pt x="462" y="801"/>
                  </a:lnTo>
                  <a:lnTo>
                    <a:pt x="456" y="800"/>
                  </a:lnTo>
                  <a:lnTo>
                    <a:pt x="451" y="799"/>
                  </a:lnTo>
                  <a:lnTo>
                    <a:pt x="445" y="799"/>
                  </a:lnTo>
                  <a:lnTo>
                    <a:pt x="441" y="800"/>
                  </a:lnTo>
                  <a:lnTo>
                    <a:pt x="435" y="802"/>
                  </a:lnTo>
                  <a:lnTo>
                    <a:pt x="0" y="503"/>
                  </a:lnTo>
                  <a:lnTo>
                    <a:pt x="12" y="491"/>
                  </a:lnTo>
                  <a:lnTo>
                    <a:pt x="23" y="477"/>
                  </a:lnTo>
                  <a:lnTo>
                    <a:pt x="26" y="461"/>
                  </a:lnTo>
                  <a:lnTo>
                    <a:pt x="24" y="445"/>
                  </a:lnTo>
                  <a:lnTo>
                    <a:pt x="35" y="436"/>
                  </a:lnTo>
                  <a:lnTo>
                    <a:pt x="38" y="423"/>
                  </a:lnTo>
                  <a:lnTo>
                    <a:pt x="38" y="410"/>
                  </a:lnTo>
                  <a:lnTo>
                    <a:pt x="43" y="398"/>
                  </a:lnTo>
                  <a:lnTo>
                    <a:pt x="49" y="371"/>
                  </a:lnTo>
                  <a:lnTo>
                    <a:pt x="55" y="356"/>
                  </a:lnTo>
                  <a:lnTo>
                    <a:pt x="61" y="349"/>
                  </a:lnTo>
                  <a:lnTo>
                    <a:pt x="65" y="347"/>
                  </a:lnTo>
                  <a:lnTo>
                    <a:pt x="69" y="347"/>
                  </a:lnTo>
                  <a:lnTo>
                    <a:pt x="71" y="346"/>
                  </a:lnTo>
                  <a:lnTo>
                    <a:pt x="70" y="341"/>
                  </a:lnTo>
                  <a:lnTo>
                    <a:pt x="68" y="331"/>
                  </a:lnTo>
                  <a:lnTo>
                    <a:pt x="65" y="319"/>
                  </a:lnTo>
                  <a:lnTo>
                    <a:pt x="66" y="311"/>
                  </a:lnTo>
                  <a:lnTo>
                    <a:pt x="69" y="307"/>
                  </a:lnTo>
                  <a:lnTo>
                    <a:pt x="74" y="304"/>
                  </a:lnTo>
                  <a:lnTo>
                    <a:pt x="79" y="303"/>
                  </a:lnTo>
                  <a:lnTo>
                    <a:pt x="85" y="301"/>
                  </a:lnTo>
                  <a:lnTo>
                    <a:pt x="91" y="296"/>
                  </a:lnTo>
                  <a:lnTo>
                    <a:pt x="94" y="289"/>
                  </a:lnTo>
                  <a:lnTo>
                    <a:pt x="91" y="259"/>
                  </a:lnTo>
                  <a:lnTo>
                    <a:pt x="95" y="250"/>
                  </a:lnTo>
                  <a:lnTo>
                    <a:pt x="102" y="253"/>
                  </a:lnTo>
                  <a:lnTo>
                    <a:pt x="106" y="255"/>
                  </a:lnTo>
                  <a:lnTo>
                    <a:pt x="106" y="253"/>
                  </a:lnTo>
                  <a:lnTo>
                    <a:pt x="107" y="246"/>
                  </a:lnTo>
                  <a:lnTo>
                    <a:pt x="107" y="239"/>
                  </a:lnTo>
                  <a:lnTo>
                    <a:pt x="106" y="234"/>
                  </a:lnTo>
                  <a:lnTo>
                    <a:pt x="107" y="233"/>
                  </a:lnTo>
                  <a:lnTo>
                    <a:pt x="111" y="233"/>
                  </a:lnTo>
                  <a:lnTo>
                    <a:pt x="118" y="234"/>
                  </a:lnTo>
                  <a:lnTo>
                    <a:pt x="127" y="234"/>
                  </a:lnTo>
                  <a:lnTo>
                    <a:pt x="137" y="235"/>
                  </a:lnTo>
                  <a:lnTo>
                    <a:pt x="144" y="233"/>
                  </a:lnTo>
                  <a:lnTo>
                    <a:pt x="149" y="231"/>
                  </a:lnTo>
                  <a:lnTo>
                    <a:pt x="152" y="225"/>
                  </a:lnTo>
                  <a:lnTo>
                    <a:pt x="152" y="211"/>
                  </a:lnTo>
                  <a:lnTo>
                    <a:pt x="154" y="198"/>
                  </a:lnTo>
                  <a:lnTo>
                    <a:pt x="157" y="187"/>
                  </a:lnTo>
                  <a:lnTo>
                    <a:pt x="161" y="178"/>
                  </a:lnTo>
                  <a:lnTo>
                    <a:pt x="167" y="171"/>
                  </a:lnTo>
                  <a:lnTo>
                    <a:pt x="174" y="164"/>
                  </a:lnTo>
                  <a:lnTo>
                    <a:pt x="183" y="159"/>
                  </a:lnTo>
                  <a:lnTo>
                    <a:pt x="193" y="156"/>
                  </a:lnTo>
                  <a:lnTo>
                    <a:pt x="209" y="144"/>
                  </a:lnTo>
                  <a:lnTo>
                    <a:pt x="214" y="128"/>
                  </a:lnTo>
                  <a:lnTo>
                    <a:pt x="214" y="113"/>
                  </a:lnTo>
                  <a:lnTo>
                    <a:pt x="213" y="106"/>
                  </a:lnTo>
                  <a:lnTo>
                    <a:pt x="235" y="102"/>
                  </a:lnTo>
                  <a:lnTo>
                    <a:pt x="233" y="94"/>
                  </a:lnTo>
                  <a:lnTo>
                    <a:pt x="233" y="89"/>
                  </a:lnTo>
                  <a:lnTo>
                    <a:pt x="237" y="86"/>
                  </a:lnTo>
                  <a:lnTo>
                    <a:pt x="242" y="84"/>
                  </a:lnTo>
                  <a:lnTo>
                    <a:pt x="246" y="83"/>
                  </a:lnTo>
                  <a:lnTo>
                    <a:pt x="252" y="83"/>
                  </a:lnTo>
                  <a:lnTo>
                    <a:pt x="257" y="82"/>
                  </a:lnTo>
                  <a:lnTo>
                    <a:pt x="261" y="81"/>
                  </a:lnTo>
                  <a:lnTo>
                    <a:pt x="262" y="73"/>
                  </a:lnTo>
                  <a:lnTo>
                    <a:pt x="266" y="65"/>
                  </a:lnTo>
                  <a:lnTo>
                    <a:pt x="270" y="57"/>
                  </a:lnTo>
                  <a:lnTo>
                    <a:pt x="276" y="49"/>
                  </a:lnTo>
                  <a:lnTo>
                    <a:pt x="283" y="42"/>
                  </a:lnTo>
                  <a:lnTo>
                    <a:pt x="289" y="36"/>
                  </a:lnTo>
                  <a:lnTo>
                    <a:pt x="295" y="33"/>
                  </a:lnTo>
                  <a:lnTo>
                    <a:pt x="299" y="31"/>
                  </a:lnTo>
                  <a:lnTo>
                    <a:pt x="303" y="31"/>
                  </a:lnTo>
                  <a:lnTo>
                    <a:pt x="308" y="30"/>
                  </a:lnTo>
                  <a:lnTo>
                    <a:pt x="314" y="29"/>
                  </a:lnTo>
                  <a:lnTo>
                    <a:pt x="320" y="26"/>
                  </a:lnTo>
                  <a:lnTo>
                    <a:pt x="327" y="21"/>
                  </a:lnTo>
                  <a:lnTo>
                    <a:pt x="333" y="16"/>
                  </a:lnTo>
                  <a:lnTo>
                    <a:pt x="337" y="9"/>
                  </a:lnTo>
                  <a:lnTo>
                    <a:pt x="341" y="0"/>
                  </a:lnTo>
                  <a:lnTo>
                    <a:pt x="711" y="59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13" name="Freeform 75"/>
            <p:cNvSpPr>
              <a:spLocks/>
            </p:cNvSpPr>
            <p:nvPr/>
          </p:nvSpPr>
          <p:spPr bwMode="auto">
            <a:xfrm>
              <a:off x="2618" y="1910"/>
              <a:ext cx="210" cy="41"/>
            </a:xfrm>
            <a:custGeom>
              <a:avLst/>
              <a:gdLst>
                <a:gd name="T0" fmla="*/ 1 w 419"/>
                <a:gd name="T1" fmla="*/ 1 h 82"/>
                <a:gd name="T2" fmla="*/ 3 w 419"/>
                <a:gd name="T3" fmla="*/ 1 h 82"/>
                <a:gd name="T4" fmla="*/ 4 w 419"/>
                <a:gd name="T5" fmla="*/ 1 h 82"/>
                <a:gd name="T6" fmla="*/ 6 w 419"/>
                <a:gd name="T7" fmla="*/ 1 h 82"/>
                <a:gd name="T8" fmla="*/ 8 w 419"/>
                <a:gd name="T9" fmla="*/ 1 h 82"/>
                <a:gd name="T10" fmla="*/ 9 w 419"/>
                <a:gd name="T11" fmla="*/ 1 h 82"/>
                <a:gd name="T12" fmla="*/ 11 w 419"/>
                <a:gd name="T13" fmla="*/ 1 h 82"/>
                <a:gd name="T14" fmla="*/ 13 w 419"/>
                <a:gd name="T15" fmla="*/ 0 h 82"/>
                <a:gd name="T16" fmla="*/ 13 w 419"/>
                <a:gd name="T17" fmla="*/ 3 h 82"/>
                <a:gd name="T18" fmla="*/ 13 w 419"/>
                <a:gd name="T19" fmla="*/ 3 h 82"/>
                <a:gd name="T20" fmla="*/ 13 w 419"/>
                <a:gd name="T21" fmla="*/ 1 h 82"/>
                <a:gd name="T22" fmla="*/ 13 w 419"/>
                <a:gd name="T23" fmla="*/ 1 h 82"/>
                <a:gd name="T24" fmla="*/ 13 w 419"/>
                <a:gd name="T25" fmla="*/ 1 h 82"/>
                <a:gd name="T26" fmla="*/ 13 w 419"/>
                <a:gd name="T27" fmla="*/ 1 h 82"/>
                <a:gd name="T28" fmla="*/ 12 w 419"/>
                <a:gd name="T29" fmla="*/ 1 h 82"/>
                <a:gd name="T30" fmla="*/ 12 w 419"/>
                <a:gd name="T31" fmla="*/ 1 h 82"/>
                <a:gd name="T32" fmla="*/ 11 w 419"/>
                <a:gd name="T33" fmla="*/ 1 h 82"/>
                <a:gd name="T34" fmla="*/ 11 w 419"/>
                <a:gd name="T35" fmla="*/ 1 h 82"/>
                <a:gd name="T36" fmla="*/ 11 w 419"/>
                <a:gd name="T37" fmla="*/ 1 h 82"/>
                <a:gd name="T38" fmla="*/ 10 w 419"/>
                <a:gd name="T39" fmla="*/ 1 h 82"/>
                <a:gd name="T40" fmla="*/ 10 w 419"/>
                <a:gd name="T41" fmla="*/ 1 h 82"/>
                <a:gd name="T42" fmla="*/ 10 w 419"/>
                <a:gd name="T43" fmla="*/ 1 h 82"/>
                <a:gd name="T44" fmla="*/ 9 w 419"/>
                <a:gd name="T45" fmla="*/ 1 h 82"/>
                <a:gd name="T46" fmla="*/ 9 w 419"/>
                <a:gd name="T47" fmla="*/ 1 h 82"/>
                <a:gd name="T48" fmla="*/ 9 w 419"/>
                <a:gd name="T49" fmla="*/ 1 h 82"/>
                <a:gd name="T50" fmla="*/ 8 w 419"/>
                <a:gd name="T51" fmla="*/ 1 h 82"/>
                <a:gd name="T52" fmla="*/ 8 w 419"/>
                <a:gd name="T53" fmla="*/ 1 h 82"/>
                <a:gd name="T54" fmla="*/ 7 w 419"/>
                <a:gd name="T55" fmla="*/ 1 h 82"/>
                <a:gd name="T56" fmla="*/ 7 w 419"/>
                <a:gd name="T57" fmla="*/ 1 h 82"/>
                <a:gd name="T58" fmla="*/ 6 w 419"/>
                <a:gd name="T59" fmla="*/ 1 h 82"/>
                <a:gd name="T60" fmla="*/ 6 w 419"/>
                <a:gd name="T61" fmla="*/ 1 h 82"/>
                <a:gd name="T62" fmla="*/ 5 w 419"/>
                <a:gd name="T63" fmla="*/ 3 h 82"/>
                <a:gd name="T64" fmla="*/ 5 w 419"/>
                <a:gd name="T65" fmla="*/ 1 h 82"/>
                <a:gd name="T66" fmla="*/ 5 w 419"/>
                <a:gd name="T67" fmla="*/ 3 h 82"/>
                <a:gd name="T68" fmla="*/ 4 w 419"/>
                <a:gd name="T69" fmla="*/ 3 h 82"/>
                <a:gd name="T70" fmla="*/ 4 w 419"/>
                <a:gd name="T71" fmla="*/ 1 h 82"/>
                <a:gd name="T72" fmla="*/ 4 w 419"/>
                <a:gd name="T73" fmla="*/ 1 h 82"/>
                <a:gd name="T74" fmla="*/ 3 w 419"/>
                <a:gd name="T75" fmla="*/ 3 h 82"/>
                <a:gd name="T76" fmla="*/ 3 w 419"/>
                <a:gd name="T77" fmla="*/ 3 h 82"/>
                <a:gd name="T78" fmla="*/ 2 w 419"/>
                <a:gd name="T79" fmla="*/ 3 h 82"/>
                <a:gd name="T80" fmla="*/ 1 w 419"/>
                <a:gd name="T81" fmla="*/ 3 h 82"/>
                <a:gd name="T82" fmla="*/ 1 w 419"/>
                <a:gd name="T83" fmla="*/ 3 h 82"/>
                <a:gd name="T84" fmla="*/ 1 w 419"/>
                <a:gd name="T85" fmla="*/ 3 h 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9"/>
                <a:gd name="T130" fmla="*/ 0 h 82"/>
                <a:gd name="T131" fmla="*/ 419 w 419"/>
                <a:gd name="T132" fmla="*/ 82 h 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9" h="82">
                  <a:moveTo>
                    <a:pt x="0" y="50"/>
                  </a:moveTo>
                  <a:lnTo>
                    <a:pt x="25" y="44"/>
                  </a:lnTo>
                  <a:lnTo>
                    <a:pt x="50" y="38"/>
                  </a:lnTo>
                  <a:lnTo>
                    <a:pt x="76" y="33"/>
                  </a:lnTo>
                  <a:lnTo>
                    <a:pt x="102" y="28"/>
                  </a:lnTo>
                  <a:lnTo>
                    <a:pt x="128" y="24"/>
                  </a:lnTo>
                  <a:lnTo>
                    <a:pt x="154" y="20"/>
                  </a:lnTo>
                  <a:lnTo>
                    <a:pt x="179" y="16"/>
                  </a:lnTo>
                  <a:lnTo>
                    <a:pt x="206" y="13"/>
                  </a:lnTo>
                  <a:lnTo>
                    <a:pt x="232" y="9"/>
                  </a:lnTo>
                  <a:lnTo>
                    <a:pt x="259" y="7"/>
                  </a:lnTo>
                  <a:lnTo>
                    <a:pt x="285" y="5"/>
                  </a:lnTo>
                  <a:lnTo>
                    <a:pt x="312" y="3"/>
                  </a:lnTo>
                  <a:lnTo>
                    <a:pt x="338" y="2"/>
                  </a:lnTo>
                  <a:lnTo>
                    <a:pt x="365" y="1"/>
                  </a:lnTo>
                  <a:lnTo>
                    <a:pt x="393" y="0"/>
                  </a:lnTo>
                  <a:lnTo>
                    <a:pt x="419" y="0"/>
                  </a:lnTo>
                  <a:lnTo>
                    <a:pt x="416" y="68"/>
                  </a:lnTo>
                  <a:lnTo>
                    <a:pt x="404" y="68"/>
                  </a:lnTo>
                  <a:lnTo>
                    <a:pt x="397" y="66"/>
                  </a:lnTo>
                  <a:lnTo>
                    <a:pt x="395" y="62"/>
                  </a:lnTo>
                  <a:lnTo>
                    <a:pt x="396" y="58"/>
                  </a:lnTo>
                  <a:lnTo>
                    <a:pt x="398" y="54"/>
                  </a:lnTo>
                  <a:lnTo>
                    <a:pt x="402" y="51"/>
                  </a:lnTo>
                  <a:lnTo>
                    <a:pt x="405" y="48"/>
                  </a:lnTo>
                  <a:lnTo>
                    <a:pt x="406" y="47"/>
                  </a:lnTo>
                  <a:lnTo>
                    <a:pt x="404" y="46"/>
                  </a:lnTo>
                  <a:lnTo>
                    <a:pt x="398" y="45"/>
                  </a:lnTo>
                  <a:lnTo>
                    <a:pt x="390" y="43"/>
                  </a:lnTo>
                  <a:lnTo>
                    <a:pt x="381" y="40"/>
                  </a:lnTo>
                  <a:lnTo>
                    <a:pt x="372" y="39"/>
                  </a:lnTo>
                  <a:lnTo>
                    <a:pt x="363" y="40"/>
                  </a:lnTo>
                  <a:lnTo>
                    <a:pt x="356" y="43"/>
                  </a:lnTo>
                  <a:lnTo>
                    <a:pt x="351" y="47"/>
                  </a:lnTo>
                  <a:lnTo>
                    <a:pt x="347" y="52"/>
                  </a:lnTo>
                  <a:lnTo>
                    <a:pt x="341" y="54"/>
                  </a:lnTo>
                  <a:lnTo>
                    <a:pt x="333" y="55"/>
                  </a:lnTo>
                  <a:lnTo>
                    <a:pt x="325" y="55"/>
                  </a:lnTo>
                  <a:lnTo>
                    <a:pt x="317" y="54"/>
                  </a:lnTo>
                  <a:lnTo>
                    <a:pt x="309" y="53"/>
                  </a:lnTo>
                  <a:lnTo>
                    <a:pt x="303" y="52"/>
                  </a:lnTo>
                  <a:lnTo>
                    <a:pt x="298" y="53"/>
                  </a:lnTo>
                  <a:lnTo>
                    <a:pt x="295" y="54"/>
                  </a:lnTo>
                  <a:lnTo>
                    <a:pt x="289" y="54"/>
                  </a:lnTo>
                  <a:lnTo>
                    <a:pt x="282" y="54"/>
                  </a:lnTo>
                  <a:lnTo>
                    <a:pt x="275" y="54"/>
                  </a:lnTo>
                  <a:lnTo>
                    <a:pt x="268" y="54"/>
                  </a:lnTo>
                  <a:lnTo>
                    <a:pt x="262" y="54"/>
                  </a:lnTo>
                  <a:lnTo>
                    <a:pt x="258" y="54"/>
                  </a:lnTo>
                  <a:lnTo>
                    <a:pt x="257" y="54"/>
                  </a:lnTo>
                  <a:lnTo>
                    <a:pt x="246" y="51"/>
                  </a:lnTo>
                  <a:lnTo>
                    <a:pt x="238" y="51"/>
                  </a:lnTo>
                  <a:lnTo>
                    <a:pt x="234" y="51"/>
                  </a:lnTo>
                  <a:lnTo>
                    <a:pt x="229" y="53"/>
                  </a:lnTo>
                  <a:lnTo>
                    <a:pt x="227" y="55"/>
                  </a:lnTo>
                  <a:lnTo>
                    <a:pt x="223" y="59"/>
                  </a:lnTo>
                  <a:lnTo>
                    <a:pt x="219" y="61"/>
                  </a:lnTo>
                  <a:lnTo>
                    <a:pt x="212" y="62"/>
                  </a:lnTo>
                  <a:lnTo>
                    <a:pt x="199" y="55"/>
                  </a:lnTo>
                  <a:lnTo>
                    <a:pt x="189" y="53"/>
                  </a:lnTo>
                  <a:lnTo>
                    <a:pt x="179" y="56"/>
                  </a:lnTo>
                  <a:lnTo>
                    <a:pt x="171" y="61"/>
                  </a:lnTo>
                  <a:lnTo>
                    <a:pt x="166" y="66"/>
                  </a:lnTo>
                  <a:lnTo>
                    <a:pt x="160" y="68"/>
                  </a:lnTo>
                  <a:lnTo>
                    <a:pt x="155" y="67"/>
                  </a:lnTo>
                  <a:lnTo>
                    <a:pt x="152" y="59"/>
                  </a:lnTo>
                  <a:lnTo>
                    <a:pt x="143" y="63"/>
                  </a:lnTo>
                  <a:lnTo>
                    <a:pt x="135" y="66"/>
                  </a:lnTo>
                  <a:lnTo>
                    <a:pt x="126" y="67"/>
                  </a:lnTo>
                  <a:lnTo>
                    <a:pt x="120" y="67"/>
                  </a:lnTo>
                  <a:lnTo>
                    <a:pt x="113" y="66"/>
                  </a:lnTo>
                  <a:lnTo>
                    <a:pt x="108" y="63"/>
                  </a:lnTo>
                  <a:lnTo>
                    <a:pt x="105" y="62"/>
                  </a:lnTo>
                  <a:lnTo>
                    <a:pt x="103" y="62"/>
                  </a:lnTo>
                  <a:lnTo>
                    <a:pt x="101" y="63"/>
                  </a:lnTo>
                  <a:lnTo>
                    <a:pt x="93" y="66"/>
                  </a:lnTo>
                  <a:lnTo>
                    <a:pt x="83" y="69"/>
                  </a:lnTo>
                  <a:lnTo>
                    <a:pt x="70" y="73"/>
                  </a:lnTo>
                  <a:lnTo>
                    <a:pt x="56" y="76"/>
                  </a:lnTo>
                  <a:lnTo>
                    <a:pt x="45" y="79"/>
                  </a:lnTo>
                  <a:lnTo>
                    <a:pt x="34" y="82"/>
                  </a:lnTo>
                  <a:lnTo>
                    <a:pt x="27" y="82"/>
                  </a:lnTo>
                  <a:lnTo>
                    <a:pt x="24" y="81"/>
                  </a:lnTo>
                  <a:lnTo>
                    <a:pt x="16" y="78"/>
                  </a:lnTo>
                  <a:lnTo>
                    <a:pt x="8" y="74"/>
                  </a:lnTo>
                  <a:lnTo>
                    <a:pt x="1" y="68"/>
                  </a:lnTo>
                  <a:lnTo>
                    <a:pt x="0" y="5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14" name="Freeform 76"/>
            <p:cNvSpPr>
              <a:spLocks/>
            </p:cNvSpPr>
            <p:nvPr/>
          </p:nvSpPr>
          <p:spPr bwMode="auto">
            <a:xfrm>
              <a:off x="2406" y="1935"/>
              <a:ext cx="212" cy="264"/>
            </a:xfrm>
            <a:custGeom>
              <a:avLst/>
              <a:gdLst>
                <a:gd name="T0" fmla="*/ 13 w 424"/>
                <a:gd name="T1" fmla="*/ 1 h 528"/>
                <a:gd name="T2" fmla="*/ 12 w 424"/>
                <a:gd name="T3" fmla="*/ 1 h 528"/>
                <a:gd name="T4" fmla="*/ 12 w 424"/>
                <a:gd name="T5" fmla="*/ 1 h 528"/>
                <a:gd name="T6" fmla="*/ 12 w 424"/>
                <a:gd name="T7" fmla="*/ 2 h 528"/>
                <a:gd name="T8" fmla="*/ 12 w 424"/>
                <a:gd name="T9" fmla="*/ 3 h 528"/>
                <a:gd name="T10" fmla="*/ 11 w 424"/>
                <a:gd name="T11" fmla="*/ 3 h 528"/>
                <a:gd name="T12" fmla="*/ 10 w 424"/>
                <a:gd name="T13" fmla="*/ 3 h 528"/>
                <a:gd name="T14" fmla="*/ 10 w 424"/>
                <a:gd name="T15" fmla="*/ 4 h 528"/>
                <a:gd name="T16" fmla="*/ 9 w 424"/>
                <a:gd name="T17" fmla="*/ 4 h 528"/>
                <a:gd name="T18" fmla="*/ 7 w 424"/>
                <a:gd name="T19" fmla="*/ 4 h 528"/>
                <a:gd name="T20" fmla="*/ 7 w 424"/>
                <a:gd name="T21" fmla="*/ 5 h 528"/>
                <a:gd name="T22" fmla="*/ 7 w 424"/>
                <a:gd name="T23" fmla="*/ 5 h 528"/>
                <a:gd name="T24" fmla="*/ 7 w 424"/>
                <a:gd name="T25" fmla="*/ 5 h 528"/>
                <a:gd name="T26" fmla="*/ 6 w 424"/>
                <a:gd name="T27" fmla="*/ 5 h 528"/>
                <a:gd name="T28" fmla="*/ 6 w 424"/>
                <a:gd name="T29" fmla="*/ 6 h 528"/>
                <a:gd name="T30" fmla="*/ 6 w 424"/>
                <a:gd name="T31" fmla="*/ 6 h 528"/>
                <a:gd name="T32" fmla="*/ 6 w 424"/>
                <a:gd name="T33" fmla="*/ 6 h 528"/>
                <a:gd name="T34" fmla="*/ 7 w 424"/>
                <a:gd name="T35" fmla="*/ 6 h 528"/>
                <a:gd name="T36" fmla="*/ 6 w 424"/>
                <a:gd name="T37" fmla="*/ 6 h 528"/>
                <a:gd name="T38" fmla="*/ 6 w 424"/>
                <a:gd name="T39" fmla="*/ 6 h 528"/>
                <a:gd name="T40" fmla="*/ 6 w 424"/>
                <a:gd name="T41" fmla="*/ 7 h 528"/>
                <a:gd name="T42" fmla="*/ 6 w 424"/>
                <a:gd name="T43" fmla="*/ 8 h 528"/>
                <a:gd name="T44" fmla="*/ 6 w 424"/>
                <a:gd name="T45" fmla="*/ 8 h 528"/>
                <a:gd name="T46" fmla="*/ 6 w 424"/>
                <a:gd name="T47" fmla="*/ 9 h 528"/>
                <a:gd name="T48" fmla="*/ 5 w 424"/>
                <a:gd name="T49" fmla="*/ 9 h 528"/>
                <a:gd name="T50" fmla="*/ 5 w 424"/>
                <a:gd name="T51" fmla="*/ 11 h 528"/>
                <a:gd name="T52" fmla="*/ 5 w 424"/>
                <a:gd name="T53" fmla="*/ 11 h 528"/>
                <a:gd name="T54" fmla="*/ 6 w 424"/>
                <a:gd name="T55" fmla="*/ 10 h 528"/>
                <a:gd name="T56" fmla="*/ 6 w 424"/>
                <a:gd name="T57" fmla="*/ 11 h 528"/>
                <a:gd name="T58" fmla="*/ 6 w 424"/>
                <a:gd name="T59" fmla="*/ 12 h 528"/>
                <a:gd name="T60" fmla="*/ 6 w 424"/>
                <a:gd name="T61" fmla="*/ 13 h 528"/>
                <a:gd name="T62" fmla="*/ 7 w 424"/>
                <a:gd name="T63" fmla="*/ 13 h 528"/>
                <a:gd name="T64" fmla="*/ 7 w 424"/>
                <a:gd name="T65" fmla="*/ 13 h 528"/>
                <a:gd name="T66" fmla="*/ 7 w 424"/>
                <a:gd name="T67" fmla="*/ 13 h 528"/>
                <a:gd name="T68" fmla="*/ 7 w 424"/>
                <a:gd name="T69" fmla="*/ 12 h 528"/>
                <a:gd name="T70" fmla="*/ 8 w 424"/>
                <a:gd name="T71" fmla="*/ 12 h 528"/>
                <a:gd name="T72" fmla="*/ 9 w 424"/>
                <a:gd name="T73" fmla="*/ 12 h 528"/>
                <a:gd name="T74" fmla="*/ 10 w 424"/>
                <a:gd name="T75" fmla="*/ 13 h 528"/>
                <a:gd name="T76" fmla="*/ 10 w 424"/>
                <a:gd name="T77" fmla="*/ 14 h 528"/>
                <a:gd name="T78" fmla="*/ 9 w 424"/>
                <a:gd name="T79" fmla="*/ 14 h 528"/>
                <a:gd name="T80" fmla="*/ 9 w 424"/>
                <a:gd name="T81" fmla="*/ 14 h 528"/>
                <a:gd name="T82" fmla="*/ 7 w 424"/>
                <a:gd name="T83" fmla="*/ 15 h 528"/>
                <a:gd name="T84" fmla="*/ 7 w 424"/>
                <a:gd name="T85" fmla="*/ 15 h 528"/>
                <a:gd name="T86" fmla="*/ 7 w 424"/>
                <a:gd name="T87" fmla="*/ 15 h 528"/>
                <a:gd name="T88" fmla="*/ 6 w 424"/>
                <a:gd name="T89" fmla="*/ 15 h 528"/>
                <a:gd name="T90" fmla="*/ 6 w 424"/>
                <a:gd name="T91" fmla="*/ 15 h 528"/>
                <a:gd name="T92" fmla="*/ 6 w 424"/>
                <a:gd name="T93" fmla="*/ 17 h 528"/>
                <a:gd name="T94" fmla="*/ 5 w 424"/>
                <a:gd name="T95" fmla="*/ 17 h 528"/>
                <a:gd name="T96" fmla="*/ 5 w 424"/>
                <a:gd name="T97" fmla="*/ 16 h 528"/>
                <a:gd name="T98" fmla="*/ 5 w 424"/>
                <a:gd name="T99" fmla="*/ 15 h 528"/>
                <a:gd name="T100" fmla="*/ 3 w 424"/>
                <a:gd name="T101" fmla="*/ 15 h 528"/>
                <a:gd name="T102" fmla="*/ 3 w 424"/>
                <a:gd name="T103" fmla="*/ 17 h 528"/>
                <a:gd name="T104" fmla="*/ 3 w 424"/>
                <a:gd name="T105" fmla="*/ 17 h 528"/>
                <a:gd name="T106" fmla="*/ 2 w 424"/>
                <a:gd name="T107" fmla="*/ 17 h 528"/>
                <a:gd name="T108" fmla="*/ 1 w 424"/>
                <a:gd name="T109" fmla="*/ 6 h 528"/>
                <a:gd name="T110" fmla="*/ 1 w 424"/>
                <a:gd name="T111" fmla="*/ 5 h 528"/>
                <a:gd name="T112" fmla="*/ 1 w 424"/>
                <a:gd name="T113" fmla="*/ 4 h 528"/>
                <a:gd name="T114" fmla="*/ 2 w 424"/>
                <a:gd name="T115" fmla="*/ 3 h 528"/>
                <a:gd name="T116" fmla="*/ 5 w 424"/>
                <a:gd name="T117" fmla="*/ 2 h 528"/>
                <a:gd name="T118" fmla="*/ 7 w 424"/>
                <a:gd name="T119" fmla="*/ 1 h 528"/>
                <a:gd name="T120" fmla="*/ 10 w 424"/>
                <a:gd name="T121" fmla="*/ 1 h 528"/>
                <a:gd name="T122" fmla="*/ 12 w 424"/>
                <a:gd name="T123" fmla="*/ 1 h 528"/>
                <a:gd name="T124" fmla="*/ 13 w 424"/>
                <a:gd name="T125" fmla="*/ 1 h 5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4"/>
                <a:gd name="T190" fmla="*/ 0 h 528"/>
                <a:gd name="T191" fmla="*/ 424 w 424"/>
                <a:gd name="T192" fmla="*/ 528 h 5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4" h="528">
                  <a:moveTo>
                    <a:pt x="424" y="18"/>
                  </a:moveTo>
                  <a:lnTo>
                    <a:pt x="419" y="21"/>
                  </a:lnTo>
                  <a:lnTo>
                    <a:pt x="411" y="25"/>
                  </a:lnTo>
                  <a:lnTo>
                    <a:pt x="402" y="27"/>
                  </a:lnTo>
                  <a:lnTo>
                    <a:pt x="393" y="29"/>
                  </a:lnTo>
                  <a:lnTo>
                    <a:pt x="382" y="33"/>
                  </a:lnTo>
                  <a:lnTo>
                    <a:pt x="374" y="35"/>
                  </a:lnTo>
                  <a:lnTo>
                    <a:pt x="370" y="40"/>
                  </a:lnTo>
                  <a:lnTo>
                    <a:pt x="367" y="44"/>
                  </a:lnTo>
                  <a:lnTo>
                    <a:pt x="366" y="53"/>
                  </a:lnTo>
                  <a:lnTo>
                    <a:pt x="364" y="57"/>
                  </a:lnTo>
                  <a:lnTo>
                    <a:pt x="362" y="64"/>
                  </a:lnTo>
                  <a:lnTo>
                    <a:pt x="360" y="79"/>
                  </a:lnTo>
                  <a:lnTo>
                    <a:pt x="359" y="89"/>
                  </a:lnTo>
                  <a:lnTo>
                    <a:pt x="356" y="99"/>
                  </a:lnTo>
                  <a:lnTo>
                    <a:pt x="350" y="106"/>
                  </a:lnTo>
                  <a:lnTo>
                    <a:pt x="343" y="111"/>
                  </a:lnTo>
                  <a:lnTo>
                    <a:pt x="335" y="116"/>
                  </a:lnTo>
                  <a:lnTo>
                    <a:pt x="327" y="119"/>
                  </a:lnTo>
                  <a:lnTo>
                    <a:pt x="320" y="123"/>
                  </a:lnTo>
                  <a:lnTo>
                    <a:pt x="313" y="124"/>
                  </a:lnTo>
                  <a:lnTo>
                    <a:pt x="313" y="134"/>
                  </a:lnTo>
                  <a:lnTo>
                    <a:pt x="312" y="144"/>
                  </a:lnTo>
                  <a:lnTo>
                    <a:pt x="306" y="149"/>
                  </a:lnTo>
                  <a:lnTo>
                    <a:pt x="291" y="150"/>
                  </a:lnTo>
                  <a:lnTo>
                    <a:pt x="276" y="150"/>
                  </a:lnTo>
                  <a:lnTo>
                    <a:pt x="265" y="150"/>
                  </a:lnTo>
                  <a:lnTo>
                    <a:pt x="256" y="152"/>
                  </a:lnTo>
                  <a:lnTo>
                    <a:pt x="249" y="153"/>
                  </a:lnTo>
                  <a:lnTo>
                    <a:pt x="244" y="155"/>
                  </a:lnTo>
                  <a:lnTo>
                    <a:pt x="242" y="157"/>
                  </a:lnTo>
                  <a:lnTo>
                    <a:pt x="239" y="161"/>
                  </a:lnTo>
                  <a:lnTo>
                    <a:pt x="239" y="164"/>
                  </a:lnTo>
                  <a:lnTo>
                    <a:pt x="225" y="168"/>
                  </a:lnTo>
                  <a:lnTo>
                    <a:pt x="216" y="171"/>
                  </a:lnTo>
                  <a:lnTo>
                    <a:pt x="212" y="173"/>
                  </a:lnTo>
                  <a:lnTo>
                    <a:pt x="212" y="176"/>
                  </a:lnTo>
                  <a:lnTo>
                    <a:pt x="212" y="177"/>
                  </a:lnTo>
                  <a:lnTo>
                    <a:pt x="211" y="178"/>
                  </a:lnTo>
                  <a:lnTo>
                    <a:pt x="207" y="179"/>
                  </a:lnTo>
                  <a:lnTo>
                    <a:pt x="200" y="180"/>
                  </a:lnTo>
                  <a:lnTo>
                    <a:pt x="183" y="183"/>
                  </a:lnTo>
                  <a:lnTo>
                    <a:pt x="174" y="186"/>
                  </a:lnTo>
                  <a:lnTo>
                    <a:pt x="169" y="190"/>
                  </a:lnTo>
                  <a:lnTo>
                    <a:pt x="167" y="194"/>
                  </a:lnTo>
                  <a:lnTo>
                    <a:pt x="161" y="199"/>
                  </a:lnTo>
                  <a:lnTo>
                    <a:pt x="161" y="205"/>
                  </a:lnTo>
                  <a:lnTo>
                    <a:pt x="163" y="209"/>
                  </a:lnTo>
                  <a:lnTo>
                    <a:pt x="165" y="212"/>
                  </a:lnTo>
                  <a:lnTo>
                    <a:pt x="165" y="210"/>
                  </a:lnTo>
                  <a:lnTo>
                    <a:pt x="166" y="208"/>
                  </a:lnTo>
                  <a:lnTo>
                    <a:pt x="170" y="206"/>
                  </a:lnTo>
                  <a:lnTo>
                    <a:pt x="183" y="203"/>
                  </a:lnTo>
                  <a:lnTo>
                    <a:pt x="195" y="205"/>
                  </a:lnTo>
                  <a:lnTo>
                    <a:pt x="197" y="208"/>
                  </a:lnTo>
                  <a:lnTo>
                    <a:pt x="195" y="213"/>
                  </a:lnTo>
                  <a:lnTo>
                    <a:pt x="192" y="214"/>
                  </a:lnTo>
                  <a:lnTo>
                    <a:pt x="191" y="215"/>
                  </a:lnTo>
                  <a:lnTo>
                    <a:pt x="190" y="217"/>
                  </a:lnTo>
                  <a:lnTo>
                    <a:pt x="186" y="220"/>
                  </a:lnTo>
                  <a:lnTo>
                    <a:pt x="184" y="222"/>
                  </a:lnTo>
                  <a:lnTo>
                    <a:pt x="190" y="230"/>
                  </a:lnTo>
                  <a:lnTo>
                    <a:pt x="191" y="244"/>
                  </a:lnTo>
                  <a:lnTo>
                    <a:pt x="189" y="260"/>
                  </a:lnTo>
                  <a:lnTo>
                    <a:pt x="184" y="270"/>
                  </a:lnTo>
                  <a:lnTo>
                    <a:pt x="181" y="269"/>
                  </a:lnTo>
                  <a:lnTo>
                    <a:pt x="177" y="270"/>
                  </a:lnTo>
                  <a:lnTo>
                    <a:pt x="174" y="271"/>
                  </a:lnTo>
                  <a:lnTo>
                    <a:pt x="173" y="273"/>
                  </a:lnTo>
                  <a:lnTo>
                    <a:pt x="175" y="276"/>
                  </a:lnTo>
                  <a:lnTo>
                    <a:pt x="180" y="285"/>
                  </a:lnTo>
                  <a:lnTo>
                    <a:pt x="181" y="293"/>
                  </a:lnTo>
                  <a:lnTo>
                    <a:pt x="173" y="297"/>
                  </a:lnTo>
                  <a:lnTo>
                    <a:pt x="160" y="299"/>
                  </a:lnTo>
                  <a:lnTo>
                    <a:pt x="152" y="306"/>
                  </a:lnTo>
                  <a:lnTo>
                    <a:pt x="146" y="320"/>
                  </a:lnTo>
                  <a:lnTo>
                    <a:pt x="142" y="341"/>
                  </a:lnTo>
                  <a:lnTo>
                    <a:pt x="143" y="357"/>
                  </a:lnTo>
                  <a:lnTo>
                    <a:pt x="150" y="362"/>
                  </a:lnTo>
                  <a:lnTo>
                    <a:pt x="157" y="361"/>
                  </a:lnTo>
                  <a:lnTo>
                    <a:pt x="160" y="360"/>
                  </a:lnTo>
                  <a:lnTo>
                    <a:pt x="163" y="338"/>
                  </a:lnTo>
                  <a:lnTo>
                    <a:pt x="165" y="339"/>
                  </a:lnTo>
                  <a:lnTo>
                    <a:pt x="168" y="342"/>
                  </a:lnTo>
                  <a:lnTo>
                    <a:pt x="173" y="343"/>
                  </a:lnTo>
                  <a:lnTo>
                    <a:pt x="178" y="342"/>
                  </a:lnTo>
                  <a:lnTo>
                    <a:pt x="182" y="362"/>
                  </a:lnTo>
                  <a:lnTo>
                    <a:pt x="180" y="375"/>
                  </a:lnTo>
                  <a:lnTo>
                    <a:pt x="176" y="384"/>
                  </a:lnTo>
                  <a:lnTo>
                    <a:pt x="180" y="394"/>
                  </a:lnTo>
                  <a:lnTo>
                    <a:pt x="185" y="404"/>
                  </a:lnTo>
                  <a:lnTo>
                    <a:pt x="188" y="413"/>
                  </a:lnTo>
                  <a:lnTo>
                    <a:pt x="188" y="420"/>
                  </a:lnTo>
                  <a:lnTo>
                    <a:pt x="188" y="422"/>
                  </a:lnTo>
                  <a:lnTo>
                    <a:pt x="190" y="422"/>
                  </a:lnTo>
                  <a:lnTo>
                    <a:pt x="197" y="422"/>
                  </a:lnTo>
                  <a:lnTo>
                    <a:pt x="204" y="421"/>
                  </a:lnTo>
                  <a:lnTo>
                    <a:pt x="212" y="417"/>
                  </a:lnTo>
                  <a:lnTo>
                    <a:pt x="221" y="426"/>
                  </a:lnTo>
                  <a:lnTo>
                    <a:pt x="228" y="430"/>
                  </a:lnTo>
                  <a:lnTo>
                    <a:pt x="234" y="428"/>
                  </a:lnTo>
                  <a:lnTo>
                    <a:pt x="239" y="425"/>
                  </a:lnTo>
                  <a:lnTo>
                    <a:pt x="243" y="418"/>
                  </a:lnTo>
                  <a:lnTo>
                    <a:pt x="245" y="412"/>
                  </a:lnTo>
                  <a:lnTo>
                    <a:pt x="248" y="407"/>
                  </a:lnTo>
                  <a:lnTo>
                    <a:pt x="248" y="405"/>
                  </a:lnTo>
                  <a:lnTo>
                    <a:pt x="250" y="406"/>
                  </a:lnTo>
                  <a:lnTo>
                    <a:pt x="256" y="407"/>
                  </a:lnTo>
                  <a:lnTo>
                    <a:pt x="263" y="406"/>
                  </a:lnTo>
                  <a:lnTo>
                    <a:pt x="269" y="402"/>
                  </a:lnTo>
                  <a:lnTo>
                    <a:pt x="274" y="399"/>
                  </a:lnTo>
                  <a:lnTo>
                    <a:pt x="279" y="407"/>
                  </a:lnTo>
                  <a:lnTo>
                    <a:pt x="284" y="419"/>
                  </a:lnTo>
                  <a:lnTo>
                    <a:pt x="292" y="432"/>
                  </a:lnTo>
                  <a:lnTo>
                    <a:pt x="298" y="443"/>
                  </a:lnTo>
                  <a:lnTo>
                    <a:pt x="297" y="452"/>
                  </a:lnTo>
                  <a:lnTo>
                    <a:pt x="295" y="459"/>
                  </a:lnTo>
                  <a:lnTo>
                    <a:pt x="292" y="461"/>
                  </a:lnTo>
                  <a:lnTo>
                    <a:pt x="290" y="461"/>
                  </a:lnTo>
                  <a:lnTo>
                    <a:pt x="284" y="461"/>
                  </a:lnTo>
                  <a:lnTo>
                    <a:pt x="278" y="464"/>
                  </a:lnTo>
                  <a:lnTo>
                    <a:pt x="272" y="467"/>
                  </a:lnTo>
                  <a:lnTo>
                    <a:pt x="257" y="467"/>
                  </a:lnTo>
                  <a:lnTo>
                    <a:pt x="249" y="468"/>
                  </a:lnTo>
                  <a:lnTo>
                    <a:pt x="245" y="473"/>
                  </a:lnTo>
                  <a:lnTo>
                    <a:pt x="246" y="481"/>
                  </a:lnTo>
                  <a:lnTo>
                    <a:pt x="238" y="482"/>
                  </a:lnTo>
                  <a:lnTo>
                    <a:pt x="229" y="485"/>
                  </a:lnTo>
                  <a:lnTo>
                    <a:pt x="221" y="488"/>
                  </a:lnTo>
                  <a:lnTo>
                    <a:pt x="215" y="489"/>
                  </a:lnTo>
                  <a:lnTo>
                    <a:pt x="211" y="489"/>
                  </a:lnTo>
                  <a:lnTo>
                    <a:pt x="205" y="490"/>
                  </a:lnTo>
                  <a:lnTo>
                    <a:pt x="200" y="493"/>
                  </a:lnTo>
                  <a:lnTo>
                    <a:pt x="197" y="495"/>
                  </a:lnTo>
                  <a:lnTo>
                    <a:pt x="192" y="500"/>
                  </a:lnTo>
                  <a:lnTo>
                    <a:pt x="185" y="504"/>
                  </a:lnTo>
                  <a:lnTo>
                    <a:pt x="178" y="508"/>
                  </a:lnTo>
                  <a:lnTo>
                    <a:pt x="171" y="506"/>
                  </a:lnTo>
                  <a:lnTo>
                    <a:pt x="166" y="512"/>
                  </a:lnTo>
                  <a:lnTo>
                    <a:pt x="163" y="518"/>
                  </a:lnTo>
                  <a:lnTo>
                    <a:pt x="163" y="521"/>
                  </a:lnTo>
                  <a:lnTo>
                    <a:pt x="161" y="519"/>
                  </a:lnTo>
                  <a:lnTo>
                    <a:pt x="155" y="517"/>
                  </a:lnTo>
                  <a:lnTo>
                    <a:pt x="150" y="517"/>
                  </a:lnTo>
                  <a:lnTo>
                    <a:pt x="143" y="516"/>
                  </a:lnTo>
                  <a:lnTo>
                    <a:pt x="147" y="512"/>
                  </a:lnTo>
                  <a:lnTo>
                    <a:pt x="148" y="509"/>
                  </a:lnTo>
                  <a:lnTo>
                    <a:pt x="147" y="508"/>
                  </a:lnTo>
                  <a:lnTo>
                    <a:pt x="147" y="506"/>
                  </a:lnTo>
                  <a:lnTo>
                    <a:pt x="143" y="508"/>
                  </a:lnTo>
                  <a:lnTo>
                    <a:pt x="133" y="510"/>
                  </a:lnTo>
                  <a:lnTo>
                    <a:pt x="125" y="510"/>
                  </a:lnTo>
                  <a:lnTo>
                    <a:pt x="122" y="506"/>
                  </a:lnTo>
                  <a:lnTo>
                    <a:pt x="109" y="516"/>
                  </a:lnTo>
                  <a:lnTo>
                    <a:pt x="99" y="520"/>
                  </a:lnTo>
                  <a:lnTo>
                    <a:pt x="90" y="523"/>
                  </a:lnTo>
                  <a:lnTo>
                    <a:pt x="83" y="524"/>
                  </a:lnTo>
                  <a:lnTo>
                    <a:pt x="78" y="524"/>
                  </a:lnTo>
                  <a:lnTo>
                    <a:pt x="72" y="524"/>
                  </a:lnTo>
                  <a:lnTo>
                    <a:pt x="69" y="525"/>
                  </a:lnTo>
                  <a:lnTo>
                    <a:pt x="64" y="528"/>
                  </a:lnTo>
                  <a:lnTo>
                    <a:pt x="1" y="225"/>
                  </a:lnTo>
                  <a:lnTo>
                    <a:pt x="0" y="216"/>
                  </a:lnTo>
                  <a:lnTo>
                    <a:pt x="2" y="205"/>
                  </a:lnTo>
                  <a:lnTo>
                    <a:pt x="8" y="194"/>
                  </a:lnTo>
                  <a:lnTo>
                    <a:pt x="15" y="184"/>
                  </a:lnTo>
                  <a:lnTo>
                    <a:pt x="22" y="176"/>
                  </a:lnTo>
                  <a:lnTo>
                    <a:pt x="27" y="169"/>
                  </a:lnTo>
                  <a:lnTo>
                    <a:pt x="29" y="161"/>
                  </a:lnTo>
                  <a:lnTo>
                    <a:pt x="26" y="154"/>
                  </a:lnTo>
                  <a:lnTo>
                    <a:pt x="16" y="150"/>
                  </a:lnTo>
                  <a:lnTo>
                    <a:pt x="40" y="138"/>
                  </a:lnTo>
                  <a:lnTo>
                    <a:pt x="64" y="126"/>
                  </a:lnTo>
                  <a:lnTo>
                    <a:pt x="89" y="115"/>
                  </a:lnTo>
                  <a:lnTo>
                    <a:pt x="114" y="104"/>
                  </a:lnTo>
                  <a:lnTo>
                    <a:pt x="138" y="93"/>
                  </a:lnTo>
                  <a:lnTo>
                    <a:pt x="163" y="82"/>
                  </a:lnTo>
                  <a:lnTo>
                    <a:pt x="189" y="73"/>
                  </a:lnTo>
                  <a:lnTo>
                    <a:pt x="214" y="63"/>
                  </a:lnTo>
                  <a:lnTo>
                    <a:pt x="239" y="54"/>
                  </a:lnTo>
                  <a:lnTo>
                    <a:pt x="265" y="46"/>
                  </a:lnTo>
                  <a:lnTo>
                    <a:pt x="291" y="36"/>
                  </a:lnTo>
                  <a:lnTo>
                    <a:pt x="317" y="28"/>
                  </a:lnTo>
                  <a:lnTo>
                    <a:pt x="343" y="20"/>
                  </a:lnTo>
                  <a:lnTo>
                    <a:pt x="370" y="13"/>
                  </a:lnTo>
                  <a:lnTo>
                    <a:pt x="396" y="6"/>
                  </a:lnTo>
                  <a:lnTo>
                    <a:pt x="423" y="0"/>
                  </a:lnTo>
                  <a:lnTo>
                    <a:pt x="424" y="18"/>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15" name="Freeform 77"/>
            <p:cNvSpPr>
              <a:spLocks/>
            </p:cNvSpPr>
            <p:nvPr/>
          </p:nvSpPr>
          <p:spPr bwMode="auto">
            <a:xfrm>
              <a:off x="2213" y="2048"/>
              <a:ext cx="226" cy="356"/>
            </a:xfrm>
            <a:custGeom>
              <a:avLst/>
              <a:gdLst>
                <a:gd name="T0" fmla="*/ 14 w 451"/>
                <a:gd name="T1" fmla="*/ 9 h 713"/>
                <a:gd name="T2" fmla="*/ 14 w 451"/>
                <a:gd name="T3" fmla="*/ 9 h 713"/>
                <a:gd name="T4" fmla="*/ 13 w 451"/>
                <a:gd name="T5" fmla="*/ 9 h 713"/>
                <a:gd name="T6" fmla="*/ 13 w 451"/>
                <a:gd name="T7" fmla="*/ 10 h 713"/>
                <a:gd name="T8" fmla="*/ 12 w 451"/>
                <a:gd name="T9" fmla="*/ 11 h 713"/>
                <a:gd name="T10" fmla="*/ 12 w 451"/>
                <a:gd name="T11" fmla="*/ 11 h 713"/>
                <a:gd name="T12" fmla="*/ 12 w 451"/>
                <a:gd name="T13" fmla="*/ 12 h 713"/>
                <a:gd name="T14" fmla="*/ 11 w 451"/>
                <a:gd name="T15" fmla="*/ 13 h 713"/>
                <a:gd name="T16" fmla="*/ 12 w 451"/>
                <a:gd name="T17" fmla="*/ 13 h 713"/>
                <a:gd name="T18" fmla="*/ 12 w 451"/>
                <a:gd name="T19" fmla="*/ 13 h 713"/>
                <a:gd name="T20" fmla="*/ 12 w 451"/>
                <a:gd name="T21" fmla="*/ 13 h 713"/>
                <a:gd name="T22" fmla="*/ 12 w 451"/>
                <a:gd name="T23" fmla="*/ 15 h 713"/>
                <a:gd name="T24" fmla="*/ 13 w 451"/>
                <a:gd name="T25" fmla="*/ 15 h 713"/>
                <a:gd name="T26" fmla="*/ 13 w 451"/>
                <a:gd name="T27" fmla="*/ 15 h 713"/>
                <a:gd name="T28" fmla="*/ 13 w 451"/>
                <a:gd name="T29" fmla="*/ 16 h 713"/>
                <a:gd name="T30" fmla="*/ 13 w 451"/>
                <a:gd name="T31" fmla="*/ 16 h 713"/>
                <a:gd name="T32" fmla="*/ 12 w 451"/>
                <a:gd name="T33" fmla="*/ 17 h 713"/>
                <a:gd name="T34" fmla="*/ 12 w 451"/>
                <a:gd name="T35" fmla="*/ 18 h 713"/>
                <a:gd name="T36" fmla="*/ 12 w 451"/>
                <a:gd name="T37" fmla="*/ 18 h 713"/>
                <a:gd name="T38" fmla="*/ 11 w 451"/>
                <a:gd name="T39" fmla="*/ 19 h 713"/>
                <a:gd name="T40" fmla="*/ 8 w 451"/>
                <a:gd name="T41" fmla="*/ 22 h 713"/>
                <a:gd name="T42" fmla="*/ 1 w 451"/>
                <a:gd name="T43" fmla="*/ 9 h 713"/>
                <a:gd name="T44" fmla="*/ 1 w 451"/>
                <a:gd name="T45" fmla="*/ 9 h 713"/>
                <a:gd name="T46" fmla="*/ 2 w 451"/>
                <a:gd name="T47" fmla="*/ 8 h 713"/>
                <a:gd name="T48" fmla="*/ 2 w 451"/>
                <a:gd name="T49" fmla="*/ 8 h 713"/>
                <a:gd name="T50" fmla="*/ 3 w 451"/>
                <a:gd name="T51" fmla="*/ 7 h 713"/>
                <a:gd name="T52" fmla="*/ 3 w 451"/>
                <a:gd name="T53" fmla="*/ 7 h 713"/>
                <a:gd name="T54" fmla="*/ 4 w 451"/>
                <a:gd name="T55" fmla="*/ 6 h 713"/>
                <a:gd name="T56" fmla="*/ 5 w 451"/>
                <a:gd name="T57" fmla="*/ 6 h 713"/>
                <a:gd name="T58" fmla="*/ 5 w 451"/>
                <a:gd name="T59" fmla="*/ 6 h 713"/>
                <a:gd name="T60" fmla="*/ 5 w 451"/>
                <a:gd name="T61" fmla="*/ 6 h 713"/>
                <a:gd name="T62" fmla="*/ 6 w 451"/>
                <a:gd name="T63" fmla="*/ 5 h 713"/>
                <a:gd name="T64" fmla="*/ 6 w 451"/>
                <a:gd name="T65" fmla="*/ 5 h 713"/>
                <a:gd name="T66" fmla="*/ 7 w 451"/>
                <a:gd name="T67" fmla="*/ 4 h 713"/>
                <a:gd name="T68" fmla="*/ 7 w 451"/>
                <a:gd name="T69" fmla="*/ 4 h 713"/>
                <a:gd name="T70" fmla="*/ 7 w 451"/>
                <a:gd name="T71" fmla="*/ 3 h 713"/>
                <a:gd name="T72" fmla="*/ 7 w 451"/>
                <a:gd name="T73" fmla="*/ 3 h 713"/>
                <a:gd name="T74" fmla="*/ 8 w 451"/>
                <a:gd name="T75" fmla="*/ 3 h 713"/>
                <a:gd name="T76" fmla="*/ 9 w 451"/>
                <a:gd name="T77" fmla="*/ 3 h 713"/>
                <a:gd name="T78" fmla="*/ 9 w 451"/>
                <a:gd name="T79" fmla="*/ 2 h 713"/>
                <a:gd name="T80" fmla="*/ 9 w 451"/>
                <a:gd name="T81" fmla="*/ 3 h 713"/>
                <a:gd name="T82" fmla="*/ 10 w 451"/>
                <a:gd name="T83" fmla="*/ 2 h 713"/>
                <a:gd name="T84" fmla="*/ 10 w 451"/>
                <a:gd name="T85" fmla="*/ 1 h 713"/>
                <a:gd name="T86" fmla="*/ 11 w 451"/>
                <a:gd name="T87" fmla="*/ 0 h 713"/>
                <a:gd name="T88" fmla="*/ 11 w 451"/>
                <a:gd name="T89" fmla="*/ 0 h 713"/>
                <a:gd name="T90" fmla="*/ 12 w 451"/>
                <a:gd name="T91" fmla="*/ 0 h 713"/>
                <a:gd name="T92" fmla="*/ 12 w 451"/>
                <a:gd name="T93" fmla="*/ 0 h 713"/>
                <a:gd name="T94" fmla="*/ 13 w 451"/>
                <a:gd name="T95" fmla="*/ 0 h 7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1"/>
                <a:gd name="T145" fmla="*/ 0 h 713"/>
                <a:gd name="T146" fmla="*/ 451 w 451"/>
                <a:gd name="T147" fmla="*/ 713 h 7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1" h="713">
                  <a:moveTo>
                    <a:pt x="451" y="303"/>
                  </a:moveTo>
                  <a:lnTo>
                    <a:pt x="447" y="307"/>
                  </a:lnTo>
                  <a:lnTo>
                    <a:pt x="441" y="310"/>
                  </a:lnTo>
                  <a:lnTo>
                    <a:pt x="435" y="311"/>
                  </a:lnTo>
                  <a:lnTo>
                    <a:pt x="429" y="313"/>
                  </a:lnTo>
                  <a:lnTo>
                    <a:pt x="424" y="313"/>
                  </a:lnTo>
                  <a:lnTo>
                    <a:pt x="419" y="313"/>
                  </a:lnTo>
                  <a:lnTo>
                    <a:pt x="416" y="314"/>
                  </a:lnTo>
                  <a:lnTo>
                    <a:pt x="414" y="315"/>
                  </a:lnTo>
                  <a:lnTo>
                    <a:pt x="411" y="319"/>
                  </a:lnTo>
                  <a:lnTo>
                    <a:pt x="404" y="325"/>
                  </a:lnTo>
                  <a:lnTo>
                    <a:pt x="395" y="331"/>
                  </a:lnTo>
                  <a:lnTo>
                    <a:pt x="386" y="333"/>
                  </a:lnTo>
                  <a:lnTo>
                    <a:pt x="379" y="356"/>
                  </a:lnTo>
                  <a:lnTo>
                    <a:pt x="372" y="366"/>
                  </a:lnTo>
                  <a:lnTo>
                    <a:pt x="367" y="367"/>
                  </a:lnTo>
                  <a:lnTo>
                    <a:pt x="366" y="366"/>
                  </a:lnTo>
                  <a:lnTo>
                    <a:pt x="365" y="382"/>
                  </a:lnTo>
                  <a:lnTo>
                    <a:pt x="356" y="389"/>
                  </a:lnTo>
                  <a:lnTo>
                    <a:pt x="357" y="391"/>
                  </a:lnTo>
                  <a:lnTo>
                    <a:pt x="351" y="404"/>
                  </a:lnTo>
                  <a:lnTo>
                    <a:pt x="346" y="420"/>
                  </a:lnTo>
                  <a:lnTo>
                    <a:pt x="351" y="427"/>
                  </a:lnTo>
                  <a:lnTo>
                    <a:pt x="360" y="428"/>
                  </a:lnTo>
                  <a:lnTo>
                    <a:pt x="365" y="427"/>
                  </a:lnTo>
                  <a:lnTo>
                    <a:pt x="365" y="428"/>
                  </a:lnTo>
                  <a:lnTo>
                    <a:pt x="364" y="431"/>
                  </a:lnTo>
                  <a:lnTo>
                    <a:pt x="364" y="436"/>
                  </a:lnTo>
                  <a:lnTo>
                    <a:pt x="366" y="440"/>
                  </a:lnTo>
                  <a:lnTo>
                    <a:pt x="374" y="442"/>
                  </a:lnTo>
                  <a:lnTo>
                    <a:pt x="379" y="442"/>
                  </a:lnTo>
                  <a:lnTo>
                    <a:pt x="380" y="446"/>
                  </a:lnTo>
                  <a:lnTo>
                    <a:pt x="375" y="463"/>
                  </a:lnTo>
                  <a:lnTo>
                    <a:pt x="373" y="475"/>
                  </a:lnTo>
                  <a:lnTo>
                    <a:pt x="375" y="482"/>
                  </a:lnTo>
                  <a:lnTo>
                    <a:pt x="379" y="488"/>
                  </a:lnTo>
                  <a:lnTo>
                    <a:pt x="383" y="490"/>
                  </a:lnTo>
                  <a:lnTo>
                    <a:pt x="388" y="493"/>
                  </a:lnTo>
                  <a:lnTo>
                    <a:pt x="393" y="496"/>
                  </a:lnTo>
                  <a:lnTo>
                    <a:pt x="395" y="500"/>
                  </a:lnTo>
                  <a:lnTo>
                    <a:pt x="394" y="507"/>
                  </a:lnTo>
                  <a:lnTo>
                    <a:pt x="394" y="508"/>
                  </a:lnTo>
                  <a:lnTo>
                    <a:pt x="395" y="511"/>
                  </a:lnTo>
                  <a:lnTo>
                    <a:pt x="395" y="514"/>
                  </a:lnTo>
                  <a:lnTo>
                    <a:pt x="393" y="516"/>
                  </a:lnTo>
                  <a:lnTo>
                    <a:pt x="390" y="521"/>
                  </a:lnTo>
                  <a:lnTo>
                    <a:pt x="390" y="529"/>
                  </a:lnTo>
                  <a:lnTo>
                    <a:pt x="390" y="538"/>
                  </a:lnTo>
                  <a:lnTo>
                    <a:pt x="390" y="548"/>
                  </a:lnTo>
                  <a:lnTo>
                    <a:pt x="381" y="564"/>
                  </a:lnTo>
                  <a:lnTo>
                    <a:pt x="373" y="567"/>
                  </a:lnTo>
                  <a:lnTo>
                    <a:pt x="368" y="568"/>
                  </a:lnTo>
                  <a:lnTo>
                    <a:pt x="368" y="577"/>
                  </a:lnTo>
                  <a:lnTo>
                    <a:pt x="370" y="591"/>
                  </a:lnTo>
                  <a:lnTo>
                    <a:pt x="367" y="601"/>
                  </a:lnTo>
                  <a:lnTo>
                    <a:pt x="363" y="604"/>
                  </a:lnTo>
                  <a:lnTo>
                    <a:pt x="356" y="606"/>
                  </a:lnTo>
                  <a:lnTo>
                    <a:pt x="350" y="617"/>
                  </a:lnTo>
                  <a:lnTo>
                    <a:pt x="351" y="621"/>
                  </a:lnTo>
                  <a:lnTo>
                    <a:pt x="355" y="624"/>
                  </a:lnTo>
                  <a:lnTo>
                    <a:pt x="358" y="625"/>
                  </a:lnTo>
                  <a:lnTo>
                    <a:pt x="236" y="713"/>
                  </a:lnTo>
                  <a:lnTo>
                    <a:pt x="0" y="333"/>
                  </a:lnTo>
                  <a:lnTo>
                    <a:pt x="5" y="317"/>
                  </a:lnTo>
                  <a:lnTo>
                    <a:pt x="12" y="308"/>
                  </a:lnTo>
                  <a:lnTo>
                    <a:pt x="19" y="302"/>
                  </a:lnTo>
                  <a:lnTo>
                    <a:pt x="25" y="300"/>
                  </a:lnTo>
                  <a:lnTo>
                    <a:pt x="31" y="299"/>
                  </a:lnTo>
                  <a:lnTo>
                    <a:pt x="35" y="298"/>
                  </a:lnTo>
                  <a:lnTo>
                    <a:pt x="39" y="293"/>
                  </a:lnTo>
                  <a:lnTo>
                    <a:pt x="40" y="285"/>
                  </a:lnTo>
                  <a:lnTo>
                    <a:pt x="42" y="276"/>
                  </a:lnTo>
                  <a:lnTo>
                    <a:pt x="47" y="269"/>
                  </a:lnTo>
                  <a:lnTo>
                    <a:pt x="54" y="264"/>
                  </a:lnTo>
                  <a:lnTo>
                    <a:pt x="61" y="261"/>
                  </a:lnTo>
                  <a:lnTo>
                    <a:pt x="69" y="258"/>
                  </a:lnTo>
                  <a:lnTo>
                    <a:pt x="76" y="255"/>
                  </a:lnTo>
                  <a:lnTo>
                    <a:pt x="81" y="250"/>
                  </a:lnTo>
                  <a:lnTo>
                    <a:pt x="85" y="245"/>
                  </a:lnTo>
                  <a:lnTo>
                    <a:pt x="87" y="233"/>
                  </a:lnTo>
                  <a:lnTo>
                    <a:pt x="88" y="226"/>
                  </a:lnTo>
                  <a:lnTo>
                    <a:pt x="95" y="222"/>
                  </a:lnTo>
                  <a:lnTo>
                    <a:pt x="113" y="217"/>
                  </a:lnTo>
                  <a:lnTo>
                    <a:pt x="123" y="215"/>
                  </a:lnTo>
                  <a:lnTo>
                    <a:pt x="131" y="210"/>
                  </a:lnTo>
                  <a:lnTo>
                    <a:pt x="137" y="207"/>
                  </a:lnTo>
                  <a:lnTo>
                    <a:pt x="141" y="202"/>
                  </a:lnTo>
                  <a:lnTo>
                    <a:pt x="145" y="198"/>
                  </a:lnTo>
                  <a:lnTo>
                    <a:pt x="146" y="195"/>
                  </a:lnTo>
                  <a:lnTo>
                    <a:pt x="147" y="193"/>
                  </a:lnTo>
                  <a:lnTo>
                    <a:pt x="147" y="192"/>
                  </a:lnTo>
                  <a:lnTo>
                    <a:pt x="151" y="192"/>
                  </a:lnTo>
                  <a:lnTo>
                    <a:pt x="156" y="189"/>
                  </a:lnTo>
                  <a:lnTo>
                    <a:pt x="163" y="182"/>
                  </a:lnTo>
                  <a:lnTo>
                    <a:pt x="164" y="166"/>
                  </a:lnTo>
                  <a:lnTo>
                    <a:pt x="170" y="166"/>
                  </a:lnTo>
                  <a:lnTo>
                    <a:pt x="177" y="166"/>
                  </a:lnTo>
                  <a:lnTo>
                    <a:pt x="183" y="164"/>
                  </a:lnTo>
                  <a:lnTo>
                    <a:pt x="189" y="162"/>
                  </a:lnTo>
                  <a:lnTo>
                    <a:pt x="194" y="158"/>
                  </a:lnTo>
                  <a:lnTo>
                    <a:pt x="198" y="154"/>
                  </a:lnTo>
                  <a:lnTo>
                    <a:pt x="199" y="149"/>
                  </a:lnTo>
                  <a:lnTo>
                    <a:pt x="199" y="144"/>
                  </a:lnTo>
                  <a:lnTo>
                    <a:pt x="198" y="140"/>
                  </a:lnTo>
                  <a:lnTo>
                    <a:pt x="199" y="135"/>
                  </a:lnTo>
                  <a:lnTo>
                    <a:pt x="202" y="131"/>
                  </a:lnTo>
                  <a:lnTo>
                    <a:pt x="206" y="127"/>
                  </a:lnTo>
                  <a:lnTo>
                    <a:pt x="212" y="125"/>
                  </a:lnTo>
                  <a:lnTo>
                    <a:pt x="216" y="122"/>
                  </a:lnTo>
                  <a:lnTo>
                    <a:pt x="223" y="121"/>
                  </a:lnTo>
                  <a:lnTo>
                    <a:pt x="229" y="121"/>
                  </a:lnTo>
                  <a:lnTo>
                    <a:pt x="236" y="120"/>
                  </a:lnTo>
                  <a:lnTo>
                    <a:pt x="242" y="117"/>
                  </a:lnTo>
                  <a:lnTo>
                    <a:pt x="249" y="112"/>
                  </a:lnTo>
                  <a:lnTo>
                    <a:pt x="254" y="106"/>
                  </a:lnTo>
                  <a:lnTo>
                    <a:pt x="260" y="101"/>
                  </a:lnTo>
                  <a:lnTo>
                    <a:pt x="265" y="95"/>
                  </a:lnTo>
                  <a:lnTo>
                    <a:pt x="269" y="91"/>
                  </a:lnTo>
                  <a:lnTo>
                    <a:pt x="272" y="90"/>
                  </a:lnTo>
                  <a:lnTo>
                    <a:pt x="275" y="91"/>
                  </a:lnTo>
                  <a:lnTo>
                    <a:pt x="278" y="94"/>
                  </a:lnTo>
                  <a:lnTo>
                    <a:pt x="284" y="96"/>
                  </a:lnTo>
                  <a:lnTo>
                    <a:pt x="290" y="97"/>
                  </a:lnTo>
                  <a:lnTo>
                    <a:pt x="295" y="97"/>
                  </a:lnTo>
                  <a:lnTo>
                    <a:pt x="300" y="94"/>
                  </a:lnTo>
                  <a:lnTo>
                    <a:pt x="304" y="86"/>
                  </a:lnTo>
                  <a:lnTo>
                    <a:pt x="307" y="72"/>
                  </a:lnTo>
                  <a:lnTo>
                    <a:pt x="310" y="57"/>
                  </a:lnTo>
                  <a:lnTo>
                    <a:pt x="314" y="45"/>
                  </a:lnTo>
                  <a:lnTo>
                    <a:pt x="319" y="37"/>
                  </a:lnTo>
                  <a:lnTo>
                    <a:pt x="323" y="30"/>
                  </a:lnTo>
                  <a:lnTo>
                    <a:pt x="329" y="26"/>
                  </a:lnTo>
                  <a:lnTo>
                    <a:pt x="335" y="22"/>
                  </a:lnTo>
                  <a:lnTo>
                    <a:pt x="341" y="20"/>
                  </a:lnTo>
                  <a:lnTo>
                    <a:pt x="345" y="19"/>
                  </a:lnTo>
                  <a:lnTo>
                    <a:pt x="351" y="18"/>
                  </a:lnTo>
                  <a:lnTo>
                    <a:pt x="358" y="16"/>
                  </a:lnTo>
                  <a:lnTo>
                    <a:pt x="365" y="14"/>
                  </a:lnTo>
                  <a:lnTo>
                    <a:pt x="373" y="13"/>
                  </a:lnTo>
                  <a:lnTo>
                    <a:pt x="380" y="10"/>
                  </a:lnTo>
                  <a:lnTo>
                    <a:pt x="384" y="7"/>
                  </a:lnTo>
                  <a:lnTo>
                    <a:pt x="388" y="4"/>
                  </a:lnTo>
                  <a:lnTo>
                    <a:pt x="388" y="0"/>
                  </a:lnTo>
                  <a:lnTo>
                    <a:pt x="451" y="30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16" name="Freeform 78"/>
            <p:cNvSpPr>
              <a:spLocks/>
            </p:cNvSpPr>
            <p:nvPr/>
          </p:nvSpPr>
          <p:spPr bwMode="auto">
            <a:xfrm>
              <a:off x="2331" y="2229"/>
              <a:ext cx="269" cy="292"/>
            </a:xfrm>
            <a:custGeom>
              <a:avLst/>
              <a:gdLst>
                <a:gd name="T0" fmla="*/ 4 w 538"/>
                <a:gd name="T1" fmla="*/ 9 h 584"/>
                <a:gd name="T2" fmla="*/ 4 w 538"/>
                <a:gd name="T3" fmla="*/ 7 h 584"/>
                <a:gd name="T4" fmla="*/ 5 w 538"/>
                <a:gd name="T5" fmla="*/ 6 h 584"/>
                <a:gd name="T6" fmla="*/ 6 w 538"/>
                <a:gd name="T7" fmla="*/ 5 h 584"/>
                <a:gd name="T8" fmla="*/ 7 w 538"/>
                <a:gd name="T9" fmla="*/ 5 h 584"/>
                <a:gd name="T10" fmla="*/ 8 w 538"/>
                <a:gd name="T11" fmla="*/ 5 h 584"/>
                <a:gd name="T12" fmla="*/ 9 w 538"/>
                <a:gd name="T13" fmla="*/ 2 h 584"/>
                <a:gd name="T14" fmla="*/ 9 w 538"/>
                <a:gd name="T15" fmla="*/ 2 h 584"/>
                <a:gd name="T16" fmla="*/ 10 w 538"/>
                <a:gd name="T17" fmla="*/ 1 h 584"/>
                <a:gd name="T18" fmla="*/ 10 w 538"/>
                <a:gd name="T19" fmla="*/ 1 h 584"/>
                <a:gd name="T20" fmla="*/ 10 w 538"/>
                <a:gd name="T21" fmla="*/ 1 h 584"/>
                <a:gd name="T22" fmla="*/ 10 w 538"/>
                <a:gd name="T23" fmla="*/ 0 h 584"/>
                <a:gd name="T24" fmla="*/ 11 w 538"/>
                <a:gd name="T25" fmla="*/ 1 h 584"/>
                <a:gd name="T26" fmla="*/ 12 w 538"/>
                <a:gd name="T27" fmla="*/ 1 h 584"/>
                <a:gd name="T28" fmla="*/ 13 w 538"/>
                <a:gd name="T29" fmla="*/ 1 h 584"/>
                <a:gd name="T30" fmla="*/ 13 w 538"/>
                <a:gd name="T31" fmla="*/ 3 h 584"/>
                <a:gd name="T32" fmla="*/ 12 w 538"/>
                <a:gd name="T33" fmla="*/ 3 h 584"/>
                <a:gd name="T34" fmla="*/ 13 w 538"/>
                <a:gd name="T35" fmla="*/ 5 h 584"/>
                <a:gd name="T36" fmla="*/ 14 w 538"/>
                <a:gd name="T37" fmla="*/ 5 h 584"/>
                <a:gd name="T38" fmla="*/ 14 w 538"/>
                <a:gd name="T39" fmla="*/ 5 h 584"/>
                <a:gd name="T40" fmla="*/ 15 w 538"/>
                <a:gd name="T41" fmla="*/ 3 h 584"/>
                <a:gd name="T42" fmla="*/ 15 w 538"/>
                <a:gd name="T43" fmla="*/ 5 h 584"/>
                <a:gd name="T44" fmla="*/ 15 w 538"/>
                <a:gd name="T45" fmla="*/ 5 h 584"/>
                <a:gd name="T46" fmla="*/ 15 w 538"/>
                <a:gd name="T47" fmla="*/ 6 h 584"/>
                <a:gd name="T48" fmla="*/ 15 w 538"/>
                <a:gd name="T49" fmla="*/ 7 h 584"/>
                <a:gd name="T50" fmla="*/ 15 w 538"/>
                <a:gd name="T51" fmla="*/ 9 h 584"/>
                <a:gd name="T52" fmla="*/ 17 w 538"/>
                <a:gd name="T53" fmla="*/ 9 h 584"/>
                <a:gd name="T54" fmla="*/ 15 w 538"/>
                <a:gd name="T55" fmla="*/ 9 h 584"/>
                <a:gd name="T56" fmla="*/ 14 w 538"/>
                <a:gd name="T57" fmla="*/ 10 h 584"/>
                <a:gd name="T58" fmla="*/ 17 w 538"/>
                <a:gd name="T59" fmla="*/ 9 h 584"/>
                <a:gd name="T60" fmla="*/ 17 w 538"/>
                <a:gd name="T61" fmla="*/ 10 h 584"/>
                <a:gd name="T62" fmla="*/ 15 w 538"/>
                <a:gd name="T63" fmla="*/ 11 h 584"/>
                <a:gd name="T64" fmla="*/ 14 w 538"/>
                <a:gd name="T65" fmla="*/ 12 h 584"/>
                <a:gd name="T66" fmla="*/ 13 w 538"/>
                <a:gd name="T67" fmla="*/ 12 h 584"/>
                <a:gd name="T68" fmla="*/ 12 w 538"/>
                <a:gd name="T69" fmla="*/ 13 h 584"/>
                <a:gd name="T70" fmla="*/ 11 w 538"/>
                <a:gd name="T71" fmla="*/ 12 h 584"/>
                <a:gd name="T72" fmla="*/ 10 w 538"/>
                <a:gd name="T73" fmla="*/ 11 h 584"/>
                <a:gd name="T74" fmla="*/ 9 w 538"/>
                <a:gd name="T75" fmla="*/ 12 h 584"/>
                <a:gd name="T76" fmla="*/ 8 w 538"/>
                <a:gd name="T77" fmla="*/ 11 h 584"/>
                <a:gd name="T78" fmla="*/ 7 w 538"/>
                <a:gd name="T79" fmla="*/ 12 h 584"/>
                <a:gd name="T80" fmla="*/ 6 w 538"/>
                <a:gd name="T81" fmla="*/ 13 h 584"/>
                <a:gd name="T82" fmla="*/ 5 w 538"/>
                <a:gd name="T83" fmla="*/ 13 h 584"/>
                <a:gd name="T84" fmla="*/ 5 w 538"/>
                <a:gd name="T85" fmla="*/ 13 h 584"/>
                <a:gd name="T86" fmla="*/ 6 w 538"/>
                <a:gd name="T87" fmla="*/ 13 h 584"/>
                <a:gd name="T88" fmla="*/ 7 w 538"/>
                <a:gd name="T89" fmla="*/ 12 h 584"/>
                <a:gd name="T90" fmla="*/ 8 w 538"/>
                <a:gd name="T91" fmla="*/ 12 h 584"/>
                <a:gd name="T92" fmla="*/ 10 w 538"/>
                <a:gd name="T93" fmla="*/ 12 h 584"/>
                <a:gd name="T94" fmla="*/ 11 w 538"/>
                <a:gd name="T95" fmla="*/ 13 h 584"/>
                <a:gd name="T96" fmla="*/ 9 w 538"/>
                <a:gd name="T97" fmla="*/ 13 h 584"/>
                <a:gd name="T98" fmla="*/ 9 w 538"/>
                <a:gd name="T99" fmla="*/ 13 h 584"/>
                <a:gd name="T100" fmla="*/ 9 w 538"/>
                <a:gd name="T101" fmla="*/ 14 h 584"/>
                <a:gd name="T102" fmla="*/ 10 w 538"/>
                <a:gd name="T103" fmla="*/ 15 h 584"/>
                <a:gd name="T104" fmla="*/ 11 w 538"/>
                <a:gd name="T105" fmla="*/ 15 h 584"/>
                <a:gd name="T106" fmla="*/ 11 w 538"/>
                <a:gd name="T107" fmla="*/ 17 h 584"/>
                <a:gd name="T108" fmla="*/ 10 w 538"/>
                <a:gd name="T109" fmla="*/ 18 h 584"/>
                <a:gd name="T110" fmla="*/ 9 w 538"/>
                <a:gd name="T111" fmla="*/ 18 h 584"/>
                <a:gd name="T112" fmla="*/ 7 w 538"/>
                <a:gd name="T113" fmla="*/ 18 h 584"/>
                <a:gd name="T114" fmla="*/ 8 w 538"/>
                <a:gd name="T115" fmla="*/ 18 h 584"/>
                <a:gd name="T116" fmla="*/ 9 w 538"/>
                <a:gd name="T117" fmla="*/ 17 h 584"/>
                <a:gd name="T118" fmla="*/ 7 w 538"/>
                <a:gd name="T119" fmla="*/ 17 h 584"/>
                <a:gd name="T120" fmla="*/ 5 w 538"/>
                <a:gd name="T121" fmla="*/ 17 h 584"/>
                <a:gd name="T122" fmla="*/ 4 w 538"/>
                <a:gd name="T123" fmla="*/ 18 h 5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38"/>
                <a:gd name="T187" fmla="*/ 0 h 584"/>
                <a:gd name="T188" fmla="*/ 538 w 538"/>
                <a:gd name="T189" fmla="*/ 584 h 5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38" h="584">
                  <a:moveTo>
                    <a:pt x="122" y="263"/>
                  </a:moveTo>
                  <a:lnTo>
                    <a:pt x="127" y="265"/>
                  </a:lnTo>
                  <a:lnTo>
                    <a:pt x="137" y="266"/>
                  </a:lnTo>
                  <a:lnTo>
                    <a:pt x="147" y="266"/>
                  </a:lnTo>
                  <a:lnTo>
                    <a:pt x="152" y="265"/>
                  </a:lnTo>
                  <a:lnTo>
                    <a:pt x="152" y="263"/>
                  </a:lnTo>
                  <a:lnTo>
                    <a:pt x="153" y="259"/>
                  </a:lnTo>
                  <a:lnTo>
                    <a:pt x="153" y="256"/>
                  </a:lnTo>
                  <a:lnTo>
                    <a:pt x="153" y="255"/>
                  </a:lnTo>
                  <a:lnTo>
                    <a:pt x="155" y="253"/>
                  </a:lnTo>
                  <a:lnTo>
                    <a:pt x="160" y="250"/>
                  </a:lnTo>
                  <a:lnTo>
                    <a:pt x="163" y="247"/>
                  </a:lnTo>
                  <a:lnTo>
                    <a:pt x="163" y="244"/>
                  </a:lnTo>
                  <a:lnTo>
                    <a:pt x="154" y="234"/>
                  </a:lnTo>
                  <a:lnTo>
                    <a:pt x="157" y="227"/>
                  </a:lnTo>
                  <a:lnTo>
                    <a:pt x="163" y="224"/>
                  </a:lnTo>
                  <a:lnTo>
                    <a:pt x="168" y="220"/>
                  </a:lnTo>
                  <a:lnTo>
                    <a:pt x="170" y="217"/>
                  </a:lnTo>
                  <a:lnTo>
                    <a:pt x="175" y="214"/>
                  </a:lnTo>
                  <a:lnTo>
                    <a:pt x="180" y="213"/>
                  </a:lnTo>
                  <a:lnTo>
                    <a:pt x="182" y="212"/>
                  </a:lnTo>
                  <a:lnTo>
                    <a:pt x="185" y="202"/>
                  </a:lnTo>
                  <a:lnTo>
                    <a:pt x="190" y="195"/>
                  </a:lnTo>
                  <a:lnTo>
                    <a:pt x="195" y="192"/>
                  </a:lnTo>
                  <a:lnTo>
                    <a:pt x="197" y="191"/>
                  </a:lnTo>
                  <a:lnTo>
                    <a:pt x="203" y="190"/>
                  </a:lnTo>
                  <a:lnTo>
                    <a:pt x="207" y="188"/>
                  </a:lnTo>
                  <a:lnTo>
                    <a:pt x="210" y="186"/>
                  </a:lnTo>
                  <a:lnTo>
                    <a:pt x="208" y="182"/>
                  </a:lnTo>
                  <a:lnTo>
                    <a:pt x="212" y="182"/>
                  </a:lnTo>
                  <a:lnTo>
                    <a:pt x="220" y="182"/>
                  </a:lnTo>
                  <a:lnTo>
                    <a:pt x="228" y="181"/>
                  </a:lnTo>
                  <a:lnTo>
                    <a:pt x="237" y="180"/>
                  </a:lnTo>
                  <a:lnTo>
                    <a:pt x="246" y="177"/>
                  </a:lnTo>
                  <a:lnTo>
                    <a:pt x="255" y="179"/>
                  </a:lnTo>
                  <a:lnTo>
                    <a:pt x="260" y="176"/>
                  </a:lnTo>
                  <a:lnTo>
                    <a:pt x="263" y="167"/>
                  </a:lnTo>
                  <a:lnTo>
                    <a:pt x="264" y="153"/>
                  </a:lnTo>
                  <a:lnTo>
                    <a:pt x="266" y="144"/>
                  </a:lnTo>
                  <a:lnTo>
                    <a:pt x="272" y="141"/>
                  </a:lnTo>
                  <a:lnTo>
                    <a:pt x="281" y="143"/>
                  </a:lnTo>
                  <a:lnTo>
                    <a:pt x="281" y="138"/>
                  </a:lnTo>
                  <a:lnTo>
                    <a:pt x="282" y="134"/>
                  </a:lnTo>
                  <a:lnTo>
                    <a:pt x="284" y="129"/>
                  </a:lnTo>
                  <a:lnTo>
                    <a:pt x="288" y="126"/>
                  </a:lnTo>
                  <a:lnTo>
                    <a:pt x="287" y="109"/>
                  </a:lnTo>
                  <a:lnTo>
                    <a:pt x="288" y="99"/>
                  </a:lnTo>
                  <a:lnTo>
                    <a:pt x="293" y="93"/>
                  </a:lnTo>
                  <a:lnTo>
                    <a:pt x="298" y="92"/>
                  </a:lnTo>
                  <a:lnTo>
                    <a:pt x="304" y="92"/>
                  </a:lnTo>
                  <a:lnTo>
                    <a:pt x="309" y="93"/>
                  </a:lnTo>
                  <a:lnTo>
                    <a:pt x="311" y="93"/>
                  </a:lnTo>
                  <a:lnTo>
                    <a:pt x="311" y="91"/>
                  </a:lnTo>
                  <a:lnTo>
                    <a:pt x="309" y="85"/>
                  </a:lnTo>
                  <a:lnTo>
                    <a:pt x="311" y="81"/>
                  </a:lnTo>
                  <a:lnTo>
                    <a:pt x="314" y="78"/>
                  </a:lnTo>
                  <a:lnTo>
                    <a:pt x="317" y="77"/>
                  </a:lnTo>
                  <a:lnTo>
                    <a:pt x="318" y="76"/>
                  </a:lnTo>
                  <a:lnTo>
                    <a:pt x="319" y="73"/>
                  </a:lnTo>
                  <a:lnTo>
                    <a:pt x="322" y="69"/>
                  </a:lnTo>
                  <a:lnTo>
                    <a:pt x="325" y="65"/>
                  </a:lnTo>
                  <a:lnTo>
                    <a:pt x="328" y="62"/>
                  </a:lnTo>
                  <a:lnTo>
                    <a:pt x="331" y="61"/>
                  </a:lnTo>
                  <a:lnTo>
                    <a:pt x="334" y="59"/>
                  </a:lnTo>
                  <a:lnTo>
                    <a:pt x="336" y="54"/>
                  </a:lnTo>
                  <a:lnTo>
                    <a:pt x="335" y="44"/>
                  </a:lnTo>
                  <a:lnTo>
                    <a:pt x="337" y="40"/>
                  </a:lnTo>
                  <a:lnTo>
                    <a:pt x="340" y="39"/>
                  </a:lnTo>
                  <a:lnTo>
                    <a:pt x="339" y="38"/>
                  </a:lnTo>
                  <a:lnTo>
                    <a:pt x="335" y="33"/>
                  </a:lnTo>
                  <a:lnTo>
                    <a:pt x="334" y="28"/>
                  </a:lnTo>
                  <a:lnTo>
                    <a:pt x="332" y="23"/>
                  </a:lnTo>
                  <a:lnTo>
                    <a:pt x="332" y="22"/>
                  </a:lnTo>
                  <a:lnTo>
                    <a:pt x="331" y="21"/>
                  </a:lnTo>
                  <a:lnTo>
                    <a:pt x="327" y="20"/>
                  </a:lnTo>
                  <a:lnTo>
                    <a:pt x="326" y="16"/>
                  </a:lnTo>
                  <a:lnTo>
                    <a:pt x="326" y="14"/>
                  </a:lnTo>
                  <a:lnTo>
                    <a:pt x="327" y="10"/>
                  </a:lnTo>
                  <a:lnTo>
                    <a:pt x="327" y="7"/>
                  </a:lnTo>
                  <a:lnTo>
                    <a:pt x="326" y="5"/>
                  </a:lnTo>
                  <a:lnTo>
                    <a:pt x="326" y="4"/>
                  </a:lnTo>
                  <a:lnTo>
                    <a:pt x="328" y="2"/>
                  </a:lnTo>
                  <a:lnTo>
                    <a:pt x="333" y="1"/>
                  </a:lnTo>
                  <a:lnTo>
                    <a:pt x="339" y="0"/>
                  </a:lnTo>
                  <a:lnTo>
                    <a:pt x="343" y="1"/>
                  </a:lnTo>
                  <a:lnTo>
                    <a:pt x="347" y="4"/>
                  </a:lnTo>
                  <a:lnTo>
                    <a:pt x="351" y="6"/>
                  </a:lnTo>
                  <a:lnTo>
                    <a:pt x="358" y="7"/>
                  </a:lnTo>
                  <a:lnTo>
                    <a:pt x="369" y="8"/>
                  </a:lnTo>
                  <a:lnTo>
                    <a:pt x="378" y="10"/>
                  </a:lnTo>
                  <a:lnTo>
                    <a:pt x="381" y="14"/>
                  </a:lnTo>
                  <a:lnTo>
                    <a:pt x="381" y="15"/>
                  </a:lnTo>
                  <a:lnTo>
                    <a:pt x="380" y="16"/>
                  </a:lnTo>
                  <a:lnTo>
                    <a:pt x="387" y="18"/>
                  </a:lnTo>
                  <a:lnTo>
                    <a:pt x="395" y="20"/>
                  </a:lnTo>
                  <a:lnTo>
                    <a:pt x="402" y="20"/>
                  </a:lnTo>
                  <a:lnTo>
                    <a:pt x="405" y="20"/>
                  </a:lnTo>
                  <a:lnTo>
                    <a:pt x="405" y="21"/>
                  </a:lnTo>
                  <a:lnTo>
                    <a:pt x="407" y="23"/>
                  </a:lnTo>
                  <a:lnTo>
                    <a:pt x="410" y="28"/>
                  </a:lnTo>
                  <a:lnTo>
                    <a:pt x="418" y="33"/>
                  </a:lnTo>
                  <a:lnTo>
                    <a:pt x="426" y="39"/>
                  </a:lnTo>
                  <a:lnTo>
                    <a:pt x="429" y="44"/>
                  </a:lnTo>
                  <a:lnTo>
                    <a:pt x="429" y="48"/>
                  </a:lnTo>
                  <a:lnTo>
                    <a:pt x="431" y="53"/>
                  </a:lnTo>
                  <a:lnTo>
                    <a:pt x="434" y="59"/>
                  </a:lnTo>
                  <a:lnTo>
                    <a:pt x="435" y="68"/>
                  </a:lnTo>
                  <a:lnTo>
                    <a:pt x="437" y="78"/>
                  </a:lnTo>
                  <a:lnTo>
                    <a:pt x="439" y="86"/>
                  </a:lnTo>
                  <a:lnTo>
                    <a:pt x="443" y="93"/>
                  </a:lnTo>
                  <a:lnTo>
                    <a:pt x="442" y="103"/>
                  </a:lnTo>
                  <a:lnTo>
                    <a:pt x="439" y="108"/>
                  </a:lnTo>
                  <a:lnTo>
                    <a:pt x="437" y="105"/>
                  </a:lnTo>
                  <a:lnTo>
                    <a:pt x="433" y="100"/>
                  </a:lnTo>
                  <a:lnTo>
                    <a:pt x="427" y="101"/>
                  </a:lnTo>
                  <a:lnTo>
                    <a:pt x="420" y="106"/>
                  </a:lnTo>
                  <a:lnTo>
                    <a:pt x="417" y="111"/>
                  </a:lnTo>
                  <a:lnTo>
                    <a:pt x="415" y="116"/>
                  </a:lnTo>
                  <a:lnTo>
                    <a:pt x="411" y="124"/>
                  </a:lnTo>
                  <a:lnTo>
                    <a:pt x="409" y="134"/>
                  </a:lnTo>
                  <a:lnTo>
                    <a:pt x="412" y="138"/>
                  </a:lnTo>
                  <a:lnTo>
                    <a:pt x="416" y="141"/>
                  </a:lnTo>
                  <a:lnTo>
                    <a:pt x="417" y="143"/>
                  </a:lnTo>
                  <a:lnTo>
                    <a:pt x="416" y="144"/>
                  </a:lnTo>
                  <a:lnTo>
                    <a:pt x="414" y="145"/>
                  </a:lnTo>
                  <a:lnTo>
                    <a:pt x="416" y="151"/>
                  </a:lnTo>
                  <a:lnTo>
                    <a:pt x="424" y="154"/>
                  </a:lnTo>
                  <a:lnTo>
                    <a:pt x="433" y="157"/>
                  </a:lnTo>
                  <a:lnTo>
                    <a:pt x="439" y="156"/>
                  </a:lnTo>
                  <a:lnTo>
                    <a:pt x="442" y="153"/>
                  </a:lnTo>
                  <a:lnTo>
                    <a:pt x="446" y="152"/>
                  </a:lnTo>
                  <a:lnTo>
                    <a:pt x="449" y="153"/>
                  </a:lnTo>
                  <a:lnTo>
                    <a:pt x="453" y="156"/>
                  </a:lnTo>
                  <a:lnTo>
                    <a:pt x="455" y="154"/>
                  </a:lnTo>
                  <a:lnTo>
                    <a:pt x="457" y="154"/>
                  </a:lnTo>
                  <a:lnTo>
                    <a:pt x="458" y="156"/>
                  </a:lnTo>
                  <a:lnTo>
                    <a:pt x="460" y="156"/>
                  </a:lnTo>
                  <a:lnTo>
                    <a:pt x="461" y="154"/>
                  </a:lnTo>
                  <a:lnTo>
                    <a:pt x="463" y="151"/>
                  </a:lnTo>
                  <a:lnTo>
                    <a:pt x="467" y="146"/>
                  </a:lnTo>
                  <a:lnTo>
                    <a:pt x="472" y="144"/>
                  </a:lnTo>
                  <a:lnTo>
                    <a:pt x="471" y="141"/>
                  </a:lnTo>
                  <a:lnTo>
                    <a:pt x="472" y="137"/>
                  </a:lnTo>
                  <a:lnTo>
                    <a:pt x="473" y="134"/>
                  </a:lnTo>
                  <a:lnTo>
                    <a:pt x="472" y="130"/>
                  </a:lnTo>
                  <a:lnTo>
                    <a:pt x="483" y="121"/>
                  </a:lnTo>
                  <a:lnTo>
                    <a:pt x="490" y="121"/>
                  </a:lnTo>
                  <a:lnTo>
                    <a:pt x="495" y="126"/>
                  </a:lnTo>
                  <a:lnTo>
                    <a:pt x="496" y="129"/>
                  </a:lnTo>
                  <a:lnTo>
                    <a:pt x="505" y="126"/>
                  </a:lnTo>
                  <a:lnTo>
                    <a:pt x="505" y="128"/>
                  </a:lnTo>
                  <a:lnTo>
                    <a:pt x="506" y="133"/>
                  </a:lnTo>
                  <a:lnTo>
                    <a:pt x="505" y="137"/>
                  </a:lnTo>
                  <a:lnTo>
                    <a:pt x="502" y="141"/>
                  </a:lnTo>
                  <a:lnTo>
                    <a:pt x="499" y="144"/>
                  </a:lnTo>
                  <a:lnTo>
                    <a:pt x="494" y="148"/>
                  </a:lnTo>
                  <a:lnTo>
                    <a:pt x="491" y="150"/>
                  </a:lnTo>
                  <a:lnTo>
                    <a:pt x="490" y="151"/>
                  </a:lnTo>
                  <a:lnTo>
                    <a:pt x="492" y="160"/>
                  </a:lnTo>
                  <a:lnTo>
                    <a:pt x="486" y="165"/>
                  </a:lnTo>
                  <a:lnTo>
                    <a:pt x="490" y="176"/>
                  </a:lnTo>
                  <a:lnTo>
                    <a:pt x="488" y="187"/>
                  </a:lnTo>
                  <a:lnTo>
                    <a:pt x="486" y="192"/>
                  </a:lnTo>
                  <a:lnTo>
                    <a:pt x="485" y="195"/>
                  </a:lnTo>
                  <a:lnTo>
                    <a:pt x="485" y="196"/>
                  </a:lnTo>
                  <a:lnTo>
                    <a:pt x="486" y="199"/>
                  </a:lnTo>
                  <a:lnTo>
                    <a:pt x="486" y="204"/>
                  </a:lnTo>
                  <a:lnTo>
                    <a:pt x="485" y="207"/>
                  </a:lnTo>
                  <a:lnTo>
                    <a:pt x="483" y="211"/>
                  </a:lnTo>
                  <a:lnTo>
                    <a:pt x="483" y="218"/>
                  </a:lnTo>
                  <a:lnTo>
                    <a:pt x="483" y="225"/>
                  </a:lnTo>
                  <a:lnTo>
                    <a:pt x="483" y="227"/>
                  </a:lnTo>
                  <a:lnTo>
                    <a:pt x="477" y="228"/>
                  </a:lnTo>
                  <a:lnTo>
                    <a:pt x="480" y="236"/>
                  </a:lnTo>
                  <a:lnTo>
                    <a:pt x="482" y="242"/>
                  </a:lnTo>
                  <a:lnTo>
                    <a:pt x="480" y="247"/>
                  </a:lnTo>
                  <a:lnTo>
                    <a:pt x="482" y="253"/>
                  </a:lnTo>
                  <a:lnTo>
                    <a:pt x="491" y="263"/>
                  </a:lnTo>
                  <a:lnTo>
                    <a:pt x="490" y="267"/>
                  </a:lnTo>
                  <a:lnTo>
                    <a:pt x="485" y="272"/>
                  </a:lnTo>
                  <a:lnTo>
                    <a:pt x="485" y="277"/>
                  </a:lnTo>
                  <a:lnTo>
                    <a:pt x="495" y="275"/>
                  </a:lnTo>
                  <a:lnTo>
                    <a:pt x="505" y="277"/>
                  </a:lnTo>
                  <a:lnTo>
                    <a:pt x="510" y="280"/>
                  </a:lnTo>
                  <a:lnTo>
                    <a:pt x="515" y="283"/>
                  </a:lnTo>
                  <a:lnTo>
                    <a:pt x="517" y="287"/>
                  </a:lnTo>
                  <a:lnTo>
                    <a:pt x="518" y="292"/>
                  </a:lnTo>
                  <a:lnTo>
                    <a:pt x="517" y="295"/>
                  </a:lnTo>
                  <a:lnTo>
                    <a:pt x="515" y="297"/>
                  </a:lnTo>
                  <a:lnTo>
                    <a:pt x="511" y="300"/>
                  </a:lnTo>
                  <a:lnTo>
                    <a:pt x="506" y="301"/>
                  </a:lnTo>
                  <a:lnTo>
                    <a:pt x="500" y="303"/>
                  </a:lnTo>
                  <a:lnTo>
                    <a:pt x="494" y="303"/>
                  </a:lnTo>
                  <a:lnTo>
                    <a:pt x="490" y="304"/>
                  </a:lnTo>
                  <a:lnTo>
                    <a:pt x="485" y="304"/>
                  </a:lnTo>
                  <a:lnTo>
                    <a:pt x="482" y="304"/>
                  </a:lnTo>
                  <a:lnTo>
                    <a:pt x="480" y="304"/>
                  </a:lnTo>
                  <a:lnTo>
                    <a:pt x="480" y="311"/>
                  </a:lnTo>
                  <a:lnTo>
                    <a:pt x="477" y="313"/>
                  </a:lnTo>
                  <a:lnTo>
                    <a:pt x="473" y="316"/>
                  </a:lnTo>
                  <a:lnTo>
                    <a:pt x="471" y="318"/>
                  </a:lnTo>
                  <a:lnTo>
                    <a:pt x="470" y="319"/>
                  </a:lnTo>
                  <a:lnTo>
                    <a:pt x="470" y="320"/>
                  </a:lnTo>
                  <a:lnTo>
                    <a:pt x="472" y="321"/>
                  </a:lnTo>
                  <a:lnTo>
                    <a:pt x="478" y="320"/>
                  </a:lnTo>
                  <a:lnTo>
                    <a:pt x="490" y="316"/>
                  </a:lnTo>
                  <a:lnTo>
                    <a:pt x="501" y="313"/>
                  </a:lnTo>
                  <a:lnTo>
                    <a:pt x="508" y="316"/>
                  </a:lnTo>
                  <a:lnTo>
                    <a:pt x="513" y="319"/>
                  </a:lnTo>
                  <a:lnTo>
                    <a:pt x="516" y="319"/>
                  </a:lnTo>
                  <a:lnTo>
                    <a:pt x="521" y="317"/>
                  </a:lnTo>
                  <a:lnTo>
                    <a:pt x="525" y="316"/>
                  </a:lnTo>
                  <a:lnTo>
                    <a:pt x="530" y="317"/>
                  </a:lnTo>
                  <a:lnTo>
                    <a:pt x="533" y="319"/>
                  </a:lnTo>
                  <a:lnTo>
                    <a:pt x="536" y="325"/>
                  </a:lnTo>
                  <a:lnTo>
                    <a:pt x="538" y="333"/>
                  </a:lnTo>
                  <a:lnTo>
                    <a:pt x="537" y="341"/>
                  </a:lnTo>
                  <a:lnTo>
                    <a:pt x="535" y="344"/>
                  </a:lnTo>
                  <a:lnTo>
                    <a:pt x="530" y="346"/>
                  </a:lnTo>
                  <a:lnTo>
                    <a:pt x="524" y="347"/>
                  </a:lnTo>
                  <a:lnTo>
                    <a:pt x="518" y="351"/>
                  </a:lnTo>
                  <a:lnTo>
                    <a:pt x="513" y="361"/>
                  </a:lnTo>
                  <a:lnTo>
                    <a:pt x="508" y="368"/>
                  </a:lnTo>
                  <a:lnTo>
                    <a:pt x="502" y="370"/>
                  </a:lnTo>
                  <a:lnTo>
                    <a:pt x="498" y="371"/>
                  </a:lnTo>
                  <a:lnTo>
                    <a:pt x="494" y="376"/>
                  </a:lnTo>
                  <a:lnTo>
                    <a:pt x="492" y="384"/>
                  </a:lnTo>
                  <a:lnTo>
                    <a:pt x="487" y="391"/>
                  </a:lnTo>
                  <a:lnTo>
                    <a:pt x="480" y="394"/>
                  </a:lnTo>
                  <a:lnTo>
                    <a:pt x="473" y="395"/>
                  </a:lnTo>
                  <a:lnTo>
                    <a:pt x="460" y="401"/>
                  </a:lnTo>
                  <a:lnTo>
                    <a:pt x="448" y="404"/>
                  </a:lnTo>
                  <a:lnTo>
                    <a:pt x="440" y="407"/>
                  </a:lnTo>
                  <a:lnTo>
                    <a:pt x="432" y="407"/>
                  </a:lnTo>
                  <a:lnTo>
                    <a:pt x="427" y="407"/>
                  </a:lnTo>
                  <a:lnTo>
                    <a:pt x="423" y="407"/>
                  </a:lnTo>
                  <a:lnTo>
                    <a:pt x="422" y="406"/>
                  </a:lnTo>
                  <a:lnTo>
                    <a:pt x="420" y="406"/>
                  </a:lnTo>
                  <a:lnTo>
                    <a:pt x="418" y="406"/>
                  </a:lnTo>
                  <a:lnTo>
                    <a:pt x="414" y="406"/>
                  </a:lnTo>
                  <a:lnTo>
                    <a:pt x="408" y="406"/>
                  </a:lnTo>
                  <a:lnTo>
                    <a:pt x="402" y="406"/>
                  </a:lnTo>
                  <a:lnTo>
                    <a:pt x="399" y="408"/>
                  </a:lnTo>
                  <a:lnTo>
                    <a:pt x="397" y="412"/>
                  </a:lnTo>
                  <a:lnTo>
                    <a:pt x="397" y="422"/>
                  </a:lnTo>
                  <a:lnTo>
                    <a:pt x="399" y="433"/>
                  </a:lnTo>
                  <a:lnTo>
                    <a:pt x="388" y="438"/>
                  </a:lnTo>
                  <a:lnTo>
                    <a:pt x="379" y="436"/>
                  </a:lnTo>
                  <a:lnTo>
                    <a:pt x="373" y="429"/>
                  </a:lnTo>
                  <a:lnTo>
                    <a:pt x="371" y="417"/>
                  </a:lnTo>
                  <a:lnTo>
                    <a:pt x="371" y="408"/>
                  </a:lnTo>
                  <a:lnTo>
                    <a:pt x="369" y="404"/>
                  </a:lnTo>
                  <a:lnTo>
                    <a:pt x="366" y="403"/>
                  </a:lnTo>
                  <a:lnTo>
                    <a:pt x="365" y="403"/>
                  </a:lnTo>
                  <a:lnTo>
                    <a:pt x="365" y="401"/>
                  </a:lnTo>
                  <a:lnTo>
                    <a:pt x="364" y="395"/>
                  </a:lnTo>
                  <a:lnTo>
                    <a:pt x="362" y="388"/>
                  </a:lnTo>
                  <a:lnTo>
                    <a:pt x="359" y="381"/>
                  </a:lnTo>
                  <a:lnTo>
                    <a:pt x="348" y="377"/>
                  </a:lnTo>
                  <a:lnTo>
                    <a:pt x="339" y="376"/>
                  </a:lnTo>
                  <a:lnTo>
                    <a:pt x="331" y="376"/>
                  </a:lnTo>
                  <a:lnTo>
                    <a:pt x="324" y="377"/>
                  </a:lnTo>
                  <a:lnTo>
                    <a:pt x="318" y="379"/>
                  </a:lnTo>
                  <a:lnTo>
                    <a:pt x="313" y="381"/>
                  </a:lnTo>
                  <a:lnTo>
                    <a:pt x="309" y="383"/>
                  </a:lnTo>
                  <a:lnTo>
                    <a:pt x="304" y="384"/>
                  </a:lnTo>
                  <a:lnTo>
                    <a:pt x="294" y="381"/>
                  </a:lnTo>
                  <a:lnTo>
                    <a:pt x="286" y="383"/>
                  </a:lnTo>
                  <a:lnTo>
                    <a:pt x="280" y="385"/>
                  </a:lnTo>
                  <a:lnTo>
                    <a:pt x="279" y="385"/>
                  </a:lnTo>
                  <a:lnTo>
                    <a:pt x="278" y="383"/>
                  </a:lnTo>
                  <a:lnTo>
                    <a:pt x="275" y="380"/>
                  </a:lnTo>
                  <a:lnTo>
                    <a:pt x="274" y="379"/>
                  </a:lnTo>
                  <a:lnTo>
                    <a:pt x="273" y="379"/>
                  </a:lnTo>
                  <a:lnTo>
                    <a:pt x="266" y="380"/>
                  </a:lnTo>
                  <a:lnTo>
                    <a:pt x="264" y="384"/>
                  </a:lnTo>
                  <a:lnTo>
                    <a:pt x="261" y="388"/>
                  </a:lnTo>
                  <a:lnTo>
                    <a:pt x="257" y="391"/>
                  </a:lnTo>
                  <a:lnTo>
                    <a:pt x="252" y="392"/>
                  </a:lnTo>
                  <a:lnTo>
                    <a:pt x="248" y="394"/>
                  </a:lnTo>
                  <a:lnTo>
                    <a:pt x="241" y="396"/>
                  </a:lnTo>
                  <a:lnTo>
                    <a:pt x="235" y="401"/>
                  </a:lnTo>
                  <a:lnTo>
                    <a:pt x="228" y="404"/>
                  </a:lnTo>
                  <a:lnTo>
                    <a:pt x="221" y="409"/>
                  </a:lnTo>
                  <a:lnTo>
                    <a:pt x="216" y="412"/>
                  </a:lnTo>
                  <a:lnTo>
                    <a:pt x="212" y="416"/>
                  </a:lnTo>
                  <a:lnTo>
                    <a:pt x="204" y="421"/>
                  </a:lnTo>
                  <a:lnTo>
                    <a:pt x="195" y="423"/>
                  </a:lnTo>
                  <a:lnTo>
                    <a:pt x="187" y="425"/>
                  </a:lnTo>
                  <a:lnTo>
                    <a:pt x="182" y="429"/>
                  </a:lnTo>
                  <a:lnTo>
                    <a:pt x="180" y="432"/>
                  </a:lnTo>
                  <a:lnTo>
                    <a:pt x="175" y="434"/>
                  </a:lnTo>
                  <a:lnTo>
                    <a:pt x="169" y="436"/>
                  </a:lnTo>
                  <a:lnTo>
                    <a:pt x="165" y="436"/>
                  </a:lnTo>
                  <a:lnTo>
                    <a:pt x="161" y="437"/>
                  </a:lnTo>
                  <a:lnTo>
                    <a:pt x="162" y="440"/>
                  </a:lnTo>
                  <a:lnTo>
                    <a:pt x="163" y="444"/>
                  </a:lnTo>
                  <a:lnTo>
                    <a:pt x="165" y="445"/>
                  </a:lnTo>
                  <a:lnTo>
                    <a:pt x="166" y="445"/>
                  </a:lnTo>
                  <a:lnTo>
                    <a:pt x="168" y="444"/>
                  </a:lnTo>
                  <a:lnTo>
                    <a:pt x="174" y="444"/>
                  </a:lnTo>
                  <a:lnTo>
                    <a:pt x="183" y="444"/>
                  </a:lnTo>
                  <a:lnTo>
                    <a:pt x="189" y="444"/>
                  </a:lnTo>
                  <a:lnTo>
                    <a:pt x="195" y="441"/>
                  </a:lnTo>
                  <a:lnTo>
                    <a:pt x="200" y="438"/>
                  </a:lnTo>
                  <a:lnTo>
                    <a:pt x="206" y="434"/>
                  </a:lnTo>
                  <a:lnTo>
                    <a:pt x="211" y="431"/>
                  </a:lnTo>
                  <a:lnTo>
                    <a:pt x="214" y="427"/>
                  </a:lnTo>
                  <a:lnTo>
                    <a:pt x="218" y="425"/>
                  </a:lnTo>
                  <a:lnTo>
                    <a:pt x="221" y="424"/>
                  </a:lnTo>
                  <a:lnTo>
                    <a:pt x="223" y="421"/>
                  </a:lnTo>
                  <a:lnTo>
                    <a:pt x="227" y="418"/>
                  </a:lnTo>
                  <a:lnTo>
                    <a:pt x="231" y="415"/>
                  </a:lnTo>
                  <a:lnTo>
                    <a:pt x="236" y="412"/>
                  </a:lnTo>
                  <a:lnTo>
                    <a:pt x="241" y="410"/>
                  </a:lnTo>
                  <a:lnTo>
                    <a:pt x="246" y="409"/>
                  </a:lnTo>
                  <a:lnTo>
                    <a:pt x="251" y="408"/>
                  </a:lnTo>
                  <a:lnTo>
                    <a:pt x="257" y="409"/>
                  </a:lnTo>
                  <a:lnTo>
                    <a:pt x="263" y="409"/>
                  </a:lnTo>
                  <a:lnTo>
                    <a:pt x="269" y="407"/>
                  </a:lnTo>
                  <a:lnTo>
                    <a:pt x="276" y="403"/>
                  </a:lnTo>
                  <a:lnTo>
                    <a:pt x="284" y="400"/>
                  </a:lnTo>
                  <a:lnTo>
                    <a:pt x="293" y="396"/>
                  </a:lnTo>
                  <a:lnTo>
                    <a:pt x="299" y="394"/>
                  </a:lnTo>
                  <a:lnTo>
                    <a:pt x="305" y="395"/>
                  </a:lnTo>
                  <a:lnTo>
                    <a:pt x="309" y="399"/>
                  </a:lnTo>
                  <a:lnTo>
                    <a:pt x="312" y="403"/>
                  </a:lnTo>
                  <a:lnTo>
                    <a:pt x="317" y="404"/>
                  </a:lnTo>
                  <a:lnTo>
                    <a:pt x="321" y="406"/>
                  </a:lnTo>
                  <a:lnTo>
                    <a:pt x="327" y="404"/>
                  </a:lnTo>
                  <a:lnTo>
                    <a:pt x="333" y="402"/>
                  </a:lnTo>
                  <a:lnTo>
                    <a:pt x="340" y="401"/>
                  </a:lnTo>
                  <a:lnTo>
                    <a:pt x="346" y="400"/>
                  </a:lnTo>
                  <a:lnTo>
                    <a:pt x="350" y="399"/>
                  </a:lnTo>
                  <a:lnTo>
                    <a:pt x="356" y="412"/>
                  </a:lnTo>
                  <a:lnTo>
                    <a:pt x="356" y="419"/>
                  </a:lnTo>
                  <a:lnTo>
                    <a:pt x="350" y="424"/>
                  </a:lnTo>
                  <a:lnTo>
                    <a:pt x="341" y="426"/>
                  </a:lnTo>
                  <a:lnTo>
                    <a:pt x="334" y="427"/>
                  </a:lnTo>
                  <a:lnTo>
                    <a:pt x="326" y="427"/>
                  </a:lnTo>
                  <a:lnTo>
                    <a:pt x="317" y="427"/>
                  </a:lnTo>
                  <a:lnTo>
                    <a:pt x="308" y="427"/>
                  </a:lnTo>
                  <a:lnTo>
                    <a:pt x="299" y="427"/>
                  </a:lnTo>
                  <a:lnTo>
                    <a:pt x="294" y="429"/>
                  </a:lnTo>
                  <a:lnTo>
                    <a:pt x="290" y="429"/>
                  </a:lnTo>
                  <a:lnTo>
                    <a:pt x="290" y="430"/>
                  </a:lnTo>
                  <a:lnTo>
                    <a:pt x="293" y="433"/>
                  </a:lnTo>
                  <a:lnTo>
                    <a:pt x="291" y="438"/>
                  </a:lnTo>
                  <a:lnTo>
                    <a:pt x="289" y="442"/>
                  </a:lnTo>
                  <a:lnTo>
                    <a:pt x="290" y="445"/>
                  </a:lnTo>
                  <a:lnTo>
                    <a:pt x="296" y="445"/>
                  </a:lnTo>
                  <a:lnTo>
                    <a:pt x="302" y="444"/>
                  </a:lnTo>
                  <a:lnTo>
                    <a:pt x="306" y="442"/>
                  </a:lnTo>
                  <a:lnTo>
                    <a:pt x="309" y="441"/>
                  </a:lnTo>
                  <a:lnTo>
                    <a:pt x="310" y="442"/>
                  </a:lnTo>
                  <a:lnTo>
                    <a:pt x="312" y="445"/>
                  </a:lnTo>
                  <a:lnTo>
                    <a:pt x="312" y="449"/>
                  </a:lnTo>
                  <a:lnTo>
                    <a:pt x="309" y="453"/>
                  </a:lnTo>
                  <a:lnTo>
                    <a:pt x="305" y="460"/>
                  </a:lnTo>
                  <a:lnTo>
                    <a:pt x="306" y="472"/>
                  </a:lnTo>
                  <a:lnTo>
                    <a:pt x="309" y="485"/>
                  </a:lnTo>
                  <a:lnTo>
                    <a:pt x="311" y="493"/>
                  </a:lnTo>
                  <a:lnTo>
                    <a:pt x="316" y="495"/>
                  </a:lnTo>
                  <a:lnTo>
                    <a:pt x="325" y="497"/>
                  </a:lnTo>
                  <a:lnTo>
                    <a:pt x="335" y="495"/>
                  </a:lnTo>
                  <a:lnTo>
                    <a:pt x="341" y="490"/>
                  </a:lnTo>
                  <a:lnTo>
                    <a:pt x="343" y="494"/>
                  </a:lnTo>
                  <a:lnTo>
                    <a:pt x="348" y="497"/>
                  </a:lnTo>
                  <a:lnTo>
                    <a:pt x="351" y="499"/>
                  </a:lnTo>
                  <a:lnTo>
                    <a:pt x="354" y="500"/>
                  </a:lnTo>
                  <a:lnTo>
                    <a:pt x="378" y="499"/>
                  </a:lnTo>
                  <a:lnTo>
                    <a:pt x="378" y="500"/>
                  </a:lnTo>
                  <a:lnTo>
                    <a:pt x="380" y="502"/>
                  </a:lnTo>
                  <a:lnTo>
                    <a:pt x="381" y="508"/>
                  </a:lnTo>
                  <a:lnTo>
                    <a:pt x="381" y="520"/>
                  </a:lnTo>
                  <a:lnTo>
                    <a:pt x="378" y="530"/>
                  </a:lnTo>
                  <a:lnTo>
                    <a:pt x="370" y="535"/>
                  </a:lnTo>
                  <a:lnTo>
                    <a:pt x="359" y="538"/>
                  </a:lnTo>
                  <a:lnTo>
                    <a:pt x="350" y="540"/>
                  </a:lnTo>
                  <a:lnTo>
                    <a:pt x="349" y="548"/>
                  </a:lnTo>
                  <a:lnTo>
                    <a:pt x="346" y="555"/>
                  </a:lnTo>
                  <a:lnTo>
                    <a:pt x="342" y="560"/>
                  </a:lnTo>
                  <a:lnTo>
                    <a:pt x="341" y="562"/>
                  </a:lnTo>
                  <a:lnTo>
                    <a:pt x="339" y="563"/>
                  </a:lnTo>
                  <a:lnTo>
                    <a:pt x="336" y="563"/>
                  </a:lnTo>
                  <a:lnTo>
                    <a:pt x="333" y="565"/>
                  </a:lnTo>
                  <a:lnTo>
                    <a:pt x="327" y="566"/>
                  </a:lnTo>
                  <a:lnTo>
                    <a:pt x="320" y="566"/>
                  </a:lnTo>
                  <a:lnTo>
                    <a:pt x="311" y="566"/>
                  </a:lnTo>
                  <a:lnTo>
                    <a:pt x="301" y="565"/>
                  </a:lnTo>
                  <a:lnTo>
                    <a:pt x="297" y="569"/>
                  </a:lnTo>
                  <a:lnTo>
                    <a:pt x="293" y="571"/>
                  </a:lnTo>
                  <a:lnTo>
                    <a:pt x="287" y="569"/>
                  </a:lnTo>
                  <a:lnTo>
                    <a:pt x="281" y="565"/>
                  </a:lnTo>
                  <a:lnTo>
                    <a:pt x="275" y="562"/>
                  </a:lnTo>
                  <a:lnTo>
                    <a:pt x="268" y="567"/>
                  </a:lnTo>
                  <a:lnTo>
                    <a:pt x="260" y="575"/>
                  </a:lnTo>
                  <a:lnTo>
                    <a:pt x="251" y="582"/>
                  </a:lnTo>
                  <a:lnTo>
                    <a:pt x="238" y="584"/>
                  </a:lnTo>
                  <a:lnTo>
                    <a:pt x="236" y="577"/>
                  </a:lnTo>
                  <a:lnTo>
                    <a:pt x="240" y="568"/>
                  </a:lnTo>
                  <a:lnTo>
                    <a:pt x="250" y="563"/>
                  </a:lnTo>
                  <a:lnTo>
                    <a:pt x="251" y="560"/>
                  </a:lnTo>
                  <a:lnTo>
                    <a:pt x="252" y="558"/>
                  </a:lnTo>
                  <a:lnTo>
                    <a:pt x="256" y="554"/>
                  </a:lnTo>
                  <a:lnTo>
                    <a:pt x="259" y="552"/>
                  </a:lnTo>
                  <a:lnTo>
                    <a:pt x="264" y="548"/>
                  </a:lnTo>
                  <a:lnTo>
                    <a:pt x="269" y="546"/>
                  </a:lnTo>
                  <a:lnTo>
                    <a:pt x="276" y="543"/>
                  </a:lnTo>
                  <a:lnTo>
                    <a:pt x="284" y="540"/>
                  </a:lnTo>
                  <a:lnTo>
                    <a:pt x="290" y="538"/>
                  </a:lnTo>
                  <a:lnTo>
                    <a:pt x="291" y="535"/>
                  </a:lnTo>
                  <a:lnTo>
                    <a:pt x="289" y="531"/>
                  </a:lnTo>
                  <a:lnTo>
                    <a:pt x="284" y="528"/>
                  </a:lnTo>
                  <a:lnTo>
                    <a:pt x="278" y="527"/>
                  </a:lnTo>
                  <a:lnTo>
                    <a:pt x="271" y="525"/>
                  </a:lnTo>
                  <a:lnTo>
                    <a:pt x="264" y="527"/>
                  </a:lnTo>
                  <a:lnTo>
                    <a:pt x="257" y="530"/>
                  </a:lnTo>
                  <a:lnTo>
                    <a:pt x="248" y="536"/>
                  </a:lnTo>
                  <a:lnTo>
                    <a:pt x="237" y="540"/>
                  </a:lnTo>
                  <a:lnTo>
                    <a:pt x="227" y="541"/>
                  </a:lnTo>
                  <a:lnTo>
                    <a:pt x="215" y="543"/>
                  </a:lnTo>
                  <a:lnTo>
                    <a:pt x="205" y="541"/>
                  </a:lnTo>
                  <a:lnTo>
                    <a:pt x="196" y="540"/>
                  </a:lnTo>
                  <a:lnTo>
                    <a:pt x="189" y="539"/>
                  </a:lnTo>
                  <a:lnTo>
                    <a:pt x="184" y="538"/>
                  </a:lnTo>
                  <a:lnTo>
                    <a:pt x="180" y="537"/>
                  </a:lnTo>
                  <a:lnTo>
                    <a:pt x="173" y="537"/>
                  </a:lnTo>
                  <a:lnTo>
                    <a:pt x="165" y="537"/>
                  </a:lnTo>
                  <a:lnTo>
                    <a:pt x="155" y="539"/>
                  </a:lnTo>
                  <a:lnTo>
                    <a:pt x="147" y="543"/>
                  </a:lnTo>
                  <a:lnTo>
                    <a:pt x="139" y="548"/>
                  </a:lnTo>
                  <a:lnTo>
                    <a:pt x="135" y="556"/>
                  </a:lnTo>
                  <a:lnTo>
                    <a:pt x="134" y="568"/>
                  </a:lnTo>
                  <a:lnTo>
                    <a:pt x="0" y="351"/>
                  </a:lnTo>
                  <a:lnTo>
                    <a:pt x="122" y="26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17" name="Freeform 79"/>
            <p:cNvSpPr>
              <a:spLocks/>
            </p:cNvSpPr>
            <p:nvPr/>
          </p:nvSpPr>
          <p:spPr bwMode="auto">
            <a:xfrm>
              <a:off x="1996" y="2465"/>
              <a:ext cx="264" cy="368"/>
            </a:xfrm>
            <a:custGeom>
              <a:avLst/>
              <a:gdLst>
                <a:gd name="T0" fmla="*/ 15 w 529"/>
                <a:gd name="T1" fmla="*/ 10 h 734"/>
                <a:gd name="T2" fmla="*/ 14 w 529"/>
                <a:gd name="T3" fmla="*/ 11 h 734"/>
                <a:gd name="T4" fmla="*/ 13 w 529"/>
                <a:gd name="T5" fmla="*/ 12 h 734"/>
                <a:gd name="T6" fmla="*/ 13 w 529"/>
                <a:gd name="T7" fmla="*/ 14 h 734"/>
                <a:gd name="T8" fmla="*/ 13 w 529"/>
                <a:gd name="T9" fmla="*/ 15 h 734"/>
                <a:gd name="T10" fmla="*/ 12 w 529"/>
                <a:gd name="T11" fmla="*/ 16 h 734"/>
                <a:gd name="T12" fmla="*/ 12 w 529"/>
                <a:gd name="T13" fmla="*/ 17 h 734"/>
                <a:gd name="T14" fmla="*/ 12 w 529"/>
                <a:gd name="T15" fmla="*/ 17 h 734"/>
                <a:gd name="T16" fmla="*/ 11 w 529"/>
                <a:gd name="T17" fmla="*/ 15 h 734"/>
                <a:gd name="T18" fmla="*/ 11 w 529"/>
                <a:gd name="T19" fmla="*/ 15 h 734"/>
                <a:gd name="T20" fmla="*/ 12 w 529"/>
                <a:gd name="T21" fmla="*/ 14 h 734"/>
                <a:gd name="T22" fmla="*/ 12 w 529"/>
                <a:gd name="T23" fmla="*/ 12 h 734"/>
                <a:gd name="T24" fmla="*/ 11 w 529"/>
                <a:gd name="T25" fmla="*/ 12 h 734"/>
                <a:gd name="T26" fmla="*/ 11 w 529"/>
                <a:gd name="T27" fmla="*/ 11 h 734"/>
                <a:gd name="T28" fmla="*/ 10 w 529"/>
                <a:gd name="T29" fmla="*/ 10 h 734"/>
                <a:gd name="T30" fmla="*/ 10 w 529"/>
                <a:gd name="T31" fmla="*/ 10 h 734"/>
                <a:gd name="T32" fmla="*/ 9 w 529"/>
                <a:gd name="T33" fmla="*/ 10 h 734"/>
                <a:gd name="T34" fmla="*/ 9 w 529"/>
                <a:gd name="T35" fmla="*/ 11 h 734"/>
                <a:gd name="T36" fmla="*/ 9 w 529"/>
                <a:gd name="T37" fmla="*/ 12 h 734"/>
                <a:gd name="T38" fmla="*/ 8 w 529"/>
                <a:gd name="T39" fmla="*/ 11 h 734"/>
                <a:gd name="T40" fmla="*/ 8 w 529"/>
                <a:gd name="T41" fmla="*/ 10 h 734"/>
                <a:gd name="T42" fmla="*/ 7 w 529"/>
                <a:gd name="T43" fmla="*/ 9 h 734"/>
                <a:gd name="T44" fmla="*/ 6 w 529"/>
                <a:gd name="T45" fmla="*/ 9 h 734"/>
                <a:gd name="T46" fmla="*/ 5 w 529"/>
                <a:gd name="T47" fmla="*/ 9 h 734"/>
                <a:gd name="T48" fmla="*/ 5 w 529"/>
                <a:gd name="T49" fmla="*/ 10 h 734"/>
                <a:gd name="T50" fmla="*/ 4 w 529"/>
                <a:gd name="T51" fmla="*/ 12 h 734"/>
                <a:gd name="T52" fmla="*/ 3 w 529"/>
                <a:gd name="T53" fmla="*/ 13 h 734"/>
                <a:gd name="T54" fmla="*/ 3 w 529"/>
                <a:gd name="T55" fmla="*/ 15 h 734"/>
                <a:gd name="T56" fmla="*/ 3 w 529"/>
                <a:gd name="T57" fmla="*/ 16 h 734"/>
                <a:gd name="T58" fmla="*/ 3 w 529"/>
                <a:gd name="T59" fmla="*/ 18 h 734"/>
                <a:gd name="T60" fmla="*/ 4 w 529"/>
                <a:gd name="T61" fmla="*/ 20 h 734"/>
                <a:gd name="T62" fmla="*/ 5 w 529"/>
                <a:gd name="T63" fmla="*/ 19 h 734"/>
                <a:gd name="T64" fmla="*/ 5 w 529"/>
                <a:gd name="T65" fmla="*/ 18 h 734"/>
                <a:gd name="T66" fmla="*/ 7 w 529"/>
                <a:gd name="T67" fmla="*/ 18 h 734"/>
                <a:gd name="T68" fmla="*/ 7 w 529"/>
                <a:gd name="T69" fmla="*/ 19 h 734"/>
                <a:gd name="T70" fmla="*/ 7 w 529"/>
                <a:gd name="T71" fmla="*/ 20 h 734"/>
                <a:gd name="T72" fmla="*/ 6 w 529"/>
                <a:gd name="T73" fmla="*/ 21 h 734"/>
                <a:gd name="T74" fmla="*/ 5 w 529"/>
                <a:gd name="T75" fmla="*/ 23 h 734"/>
                <a:gd name="T76" fmla="*/ 3 w 529"/>
                <a:gd name="T77" fmla="*/ 23 h 734"/>
                <a:gd name="T78" fmla="*/ 3 w 529"/>
                <a:gd name="T79" fmla="*/ 22 h 734"/>
                <a:gd name="T80" fmla="*/ 2 w 529"/>
                <a:gd name="T81" fmla="*/ 21 h 734"/>
                <a:gd name="T82" fmla="*/ 1 w 529"/>
                <a:gd name="T83" fmla="*/ 19 h 734"/>
                <a:gd name="T84" fmla="*/ 1 w 529"/>
                <a:gd name="T85" fmla="*/ 18 h 734"/>
                <a:gd name="T86" fmla="*/ 0 w 529"/>
                <a:gd name="T87" fmla="*/ 16 h 734"/>
                <a:gd name="T88" fmla="*/ 0 w 529"/>
                <a:gd name="T89" fmla="*/ 15 h 734"/>
                <a:gd name="T90" fmla="*/ 0 w 529"/>
                <a:gd name="T91" fmla="*/ 13 h 734"/>
                <a:gd name="T92" fmla="*/ 0 w 529"/>
                <a:gd name="T93" fmla="*/ 11 h 734"/>
                <a:gd name="T94" fmla="*/ 1 w 529"/>
                <a:gd name="T95" fmla="*/ 10 h 734"/>
                <a:gd name="T96" fmla="*/ 1 w 529"/>
                <a:gd name="T97" fmla="*/ 7 h 734"/>
                <a:gd name="T98" fmla="*/ 1 w 529"/>
                <a:gd name="T99" fmla="*/ 5 h 734"/>
                <a:gd name="T100" fmla="*/ 2 w 529"/>
                <a:gd name="T101" fmla="*/ 4 h 734"/>
                <a:gd name="T102" fmla="*/ 2 w 529"/>
                <a:gd name="T103" fmla="*/ 2 h 734"/>
                <a:gd name="T104" fmla="*/ 2 w 529"/>
                <a:gd name="T105" fmla="*/ 3 h 734"/>
                <a:gd name="T106" fmla="*/ 1 w 529"/>
                <a:gd name="T107" fmla="*/ 5 h 734"/>
                <a:gd name="T108" fmla="*/ 0 w 529"/>
                <a:gd name="T109" fmla="*/ 7 h 734"/>
                <a:gd name="T110" fmla="*/ 0 w 529"/>
                <a:gd name="T111" fmla="*/ 8 h 734"/>
                <a:gd name="T112" fmla="*/ 0 w 529"/>
                <a:gd name="T113" fmla="*/ 8 h 734"/>
                <a:gd name="T114" fmla="*/ 0 w 529"/>
                <a:gd name="T115" fmla="*/ 6 h 734"/>
                <a:gd name="T116" fmla="*/ 0 w 529"/>
                <a:gd name="T117" fmla="*/ 5 h 734"/>
                <a:gd name="T118" fmla="*/ 1 w 529"/>
                <a:gd name="T119" fmla="*/ 3 h 734"/>
                <a:gd name="T120" fmla="*/ 2 w 529"/>
                <a:gd name="T121" fmla="*/ 1 h 734"/>
                <a:gd name="T122" fmla="*/ 2 w 529"/>
                <a:gd name="T123" fmla="*/ 0 h 7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29"/>
                <a:gd name="T187" fmla="*/ 0 h 734"/>
                <a:gd name="T188" fmla="*/ 529 w 529"/>
                <a:gd name="T189" fmla="*/ 734 h 7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29" h="734">
                  <a:moveTo>
                    <a:pt x="529" y="299"/>
                  </a:moveTo>
                  <a:lnTo>
                    <a:pt x="528" y="302"/>
                  </a:lnTo>
                  <a:lnTo>
                    <a:pt x="523" y="311"/>
                  </a:lnTo>
                  <a:lnTo>
                    <a:pt x="516" y="317"/>
                  </a:lnTo>
                  <a:lnTo>
                    <a:pt x="507" y="319"/>
                  </a:lnTo>
                  <a:lnTo>
                    <a:pt x="501" y="319"/>
                  </a:lnTo>
                  <a:lnTo>
                    <a:pt x="496" y="320"/>
                  </a:lnTo>
                  <a:lnTo>
                    <a:pt x="490" y="322"/>
                  </a:lnTo>
                  <a:lnTo>
                    <a:pt x="483" y="324"/>
                  </a:lnTo>
                  <a:lnTo>
                    <a:pt x="477" y="328"/>
                  </a:lnTo>
                  <a:lnTo>
                    <a:pt x="471" y="330"/>
                  </a:lnTo>
                  <a:lnTo>
                    <a:pt x="466" y="332"/>
                  </a:lnTo>
                  <a:lnTo>
                    <a:pt x="461" y="334"/>
                  </a:lnTo>
                  <a:lnTo>
                    <a:pt x="452" y="334"/>
                  </a:lnTo>
                  <a:lnTo>
                    <a:pt x="445" y="334"/>
                  </a:lnTo>
                  <a:lnTo>
                    <a:pt x="439" y="337"/>
                  </a:lnTo>
                  <a:lnTo>
                    <a:pt x="433" y="343"/>
                  </a:lnTo>
                  <a:lnTo>
                    <a:pt x="433" y="345"/>
                  </a:lnTo>
                  <a:lnTo>
                    <a:pt x="435" y="352"/>
                  </a:lnTo>
                  <a:lnTo>
                    <a:pt x="435" y="361"/>
                  </a:lnTo>
                  <a:lnTo>
                    <a:pt x="433" y="369"/>
                  </a:lnTo>
                  <a:lnTo>
                    <a:pt x="424" y="383"/>
                  </a:lnTo>
                  <a:lnTo>
                    <a:pt x="420" y="395"/>
                  </a:lnTo>
                  <a:lnTo>
                    <a:pt x="418" y="404"/>
                  </a:lnTo>
                  <a:lnTo>
                    <a:pt x="418" y="412"/>
                  </a:lnTo>
                  <a:lnTo>
                    <a:pt x="421" y="419"/>
                  </a:lnTo>
                  <a:lnTo>
                    <a:pt x="424" y="426"/>
                  </a:lnTo>
                  <a:lnTo>
                    <a:pt x="429" y="432"/>
                  </a:lnTo>
                  <a:lnTo>
                    <a:pt x="430" y="436"/>
                  </a:lnTo>
                  <a:lnTo>
                    <a:pt x="429" y="441"/>
                  </a:lnTo>
                  <a:lnTo>
                    <a:pt x="429" y="444"/>
                  </a:lnTo>
                  <a:lnTo>
                    <a:pt x="432" y="446"/>
                  </a:lnTo>
                  <a:lnTo>
                    <a:pt x="439" y="448"/>
                  </a:lnTo>
                  <a:lnTo>
                    <a:pt x="433" y="455"/>
                  </a:lnTo>
                  <a:lnTo>
                    <a:pt x="429" y="461"/>
                  </a:lnTo>
                  <a:lnTo>
                    <a:pt x="424" y="468"/>
                  </a:lnTo>
                  <a:lnTo>
                    <a:pt x="418" y="475"/>
                  </a:lnTo>
                  <a:lnTo>
                    <a:pt x="412" y="475"/>
                  </a:lnTo>
                  <a:lnTo>
                    <a:pt x="409" y="478"/>
                  </a:lnTo>
                  <a:lnTo>
                    <a:pt x="407" y="480"/>
                  </a:lnTo>
                  <a:lnTo>
                    <a:pt x="406" y="483"/>
                  </a:lnTo>
                  <a:lnTo>
                    <a:pt x="405" y="489"/>
                  </a:lnTo>
                  <a:lnTo>
                    <a:pt x="405" y="494"/>
                  </a:lnTo>
                  <a:lnTo>
                    <a:pt x="406" y="499"/>
                  </a:lnTo>
                  <a:lnTo>
                    <a:pt x="408" y="505"/>
                  </a:lnTo>
                  <a:lnTo>
                    <a:pt x="412" y="510"/>
                  </a:lnTo>
                  <a:lnTo>
                    <a:pt x="413" y="514"/>
                  </a:lnTo>
                  <a:lnTo>
                    <a:pt x="413" y="519"/>
                  </a:lnTo>
                  <a:lnTo>
                    <a:pt x="412" y="520"/>
                  </a:lnTo>
                  <a:lnTo>
                    <a:pt x="409" y="519"/>
                  </a:lnTo>
                  <a:lnTo>
                    <a:pt x="407" y="519"/>
                  </a:lnTo>
                  <a:lnTo>
                    <a:pt x="405" y="520"/>
                  </a:lnTo>
                  <a:lnTo>
                    <a:pt x="401" y="527"/>
                  </a:lnTo>
                  <a:lnTo>
                    <a:pt x="397" y="534"/>
                  </a:lnTo>
                  <a:lnTo>
                    <a:pt x="390" y="538"/>
                  </a:lnTo>
                  <a:lnTo>
                    <a:pt x="384" y="536"/>
                  </a:lnTo>
                  <a:lnTo>
                    <a:pt x="382" y="532"/>
                  </a:lnTo>
                  <a:lnTo>
                    <a:pt x="383" y="525"/>
                  </a:lnTo>
                  <a:lnTo>
                    <a:pt x="383" y="516"/>
                  </a:lnTo>
                  <a:lnTo>
                    <a:pt x="380" y="506"/>
                  </a:lnTo>
                  <a:lnTo>
                    <a:pt x="376" y="498"/>
                  </a:lnTo>
                  <a:lnTo>
                    <a:pt x="379" y="488"/>
                  </a:lnTo>
                  <a:lnTo>
                    <a:pt x="382" y="478"/>
                  </a:lnTo>
                  <a:lnTo>
                    <a:pt x="382" y="470"/>
                  </a:lnTo>
                  <a:lnTo>
                    <a:pt x="378" y="463"/>
                  </a:lnTo>
                  <a:lnTo>
                    <a:pt x="379" y="460"/>
                  </a:lnTo>
                  <a:lnTo>
                    <a:pt x="380" y="458"/>
                  </a:lnTo>
                  <a:lnTo>
                    <a:pt x="380" y="456"/>
                  </a:lnTo>
                  <a:lnTo>
                    <a:pt x="379" y="453"/>
                  </a:lnTo>
                  <a:lnTo>
                    <a:pt x="379" y="451"/>
                  </a:lnTo>
                  <a:lnTo>
                    <a:pt x="380" y="448"/>
                  </a:lnTo>
                  <a:lnTo>
                    <a:pt x="385" y="444"/>
                  </a:lnTo>
                  <a:lnTo>
                    <a:pt x="394" y="442"/>
                  </a:lnTo>
                  <a:lnTo>
                    <a:pt x="393" y="440"/>
                  </a:lnTo>
                  <a:lnTo>
                    <a:pt x="390" y="434"/>
                  </a:lnTo>
                  <a:lnTo>
                    <a:pt x="389" y="428"/>
                  </a:lnTo>
                  <a:lnTo>
                    <a:pt x="391" y="423"/>
                  </a:lnTo>
                  <a:lnTo>
                    <a:pt x="397" y="419"/>
                  </a:lnTo>
                  <a:lnTo>
                    <a:pt x="402" y="412"/>
                  </a:lnTo>
                  <a:lnTo>
                    <a:pt x="402" y="403"/>
                  </a:lnTo>
                  <a:lnTo>
                    <a:pt x="397" y="394"/>
                  </a:lnTo>
                  <a:lnTo>
                    <a:pt x="395" y="387"/>
                  </a:lnTo>
                  <a:lnTo>
                    <a:pt x="393" y="381"/>
                  </a:lnTo>
                  <a:lnTo>
                    <a:pt x="390" y="377"/>
                  </a:lnTo>
                  <a:lnTo>
                    <a:pt x="386" y="379"/>
                  </a:lnTo>
                  <a:lnTo>
                    <a:pt x="384" y="376"/>
                  </a:lnTo>
                  <a:lnTo>
                    <a:pt x="380" y="376"/>
                  </a:lnTo>
                  <a:lnTo>
                    <a:pt x="377" y="377"/>
                  </a:lnTo>
                  <a:lnTo>
                    <a:pt x="374" y="376"/>
                  </a:lnTo>
                  <a:lnTo>
                    <a:pt x="371" y="374"/>
                  </a:lnTo>
                  <a:lnTo>
                    <a:pt x="370" y="369"/>
                  </a:lnTo>
                  <a:lnTo>
                    <a:pt x="371" y="365"/>
                  </a:lnTo>
                  <a:lnTo>
                    <a:pt x="374" y="361"/>
                  </a:lnTo>
                  <a:lnTo>
                    <a:pt x="377" y="358"/>
                  </a:lnTo>
                  <a:lnTo>
                    <a:pt x="379" y="353"/>
                  </a:lnTo>
                  <a:lnTo>
                    <a:pt x="380" y="350"/>
                  </a:lnTo>
                  <a:lnTo>
                    <a:pt x="379" y="346"/>
                  </a:lnTo>
                  <a:lnTo>
                    <a:pt x="372" y="339"/>
                  </a:lnTo>
                  <a:lnTo>
                    <a:pt x="372" y="337"/>
                  </a:lnTo>
                  <a:lnTo>
                    <a:pt x="375" y="335"/>
                  </a:lnTo>
                  <a:lnTo>
                    <a:pt x="374" y="328"/>
                  </a:lnTo>
                  <a:lnTo>
                    <a:pt x="360" y="326"/>
                  </a:lnTo>
                  <a:lnTo>
                    <a:pt x="353" y="322"/>
                  </a:lnTo>
                  <a:lnTo>
                    <a:pt x="351" y="320"/>
                  </a:lnTo>
                  <a:lnTo>
                    <a:pt x="351" y="316"/>
                  </a:lnTo>
                  <a:lnTo>
                    <a:pt x="353" y="315"/>
                  </a:lnTo>
                  <a:lnTo>
                    <a:pt x="354" y="313"/>
                  </a:lnTo>
                  <a:lnTo>
                    <a:pt x="353" y="313"/>
                  </a:lnTo>
                  <a:lnTo>
                    <a:pt x="349" y="313"/>
                  </a:lnTo>
                  <a:lnTo>
                    <a:pt x="338" y="313"/>
                  </a:lnTo>
                  <a:lnTo>
                    <a:pt x="329" y="312"/>
                  </a:lnTo>
                  <a:lnTo>
                    <a:pt x="323" y="308"/>
                  </a:lnTo>
                  <a:lnTo>
                    <a:pt x="319" y="304"/>
                  </a:lnTo>
                  <a:lnTo>
                    <a:pt x="318" y="299"/>
                  </a:lnTo>
                  <a:lnTo>
                    <a:pt x="317" y="296"/>
                  </a:lnTo>
                  <a:lnTo>
                    <a:pt x="312" y="293"/>
                  </a:lnTo>
                  <a:lnTo>
                    <a:pt x="304" y="290"/>
                  </a:lnTo>
                  <a:lnTo>
                    <a:pt x="297" y="289"/>
                  </a:lnTo>
                  <a:lnTo>
                    <a:pt x="296" y="293"/>
                  </a:lnTo>
                  <a:lnTo>
                    <a:pt x="297" y="299"/>
                  </a:lnTo>
                  <a:lnTo>
                    <a:pt x="299" y="301"/>
                  </a:lnTo>
                  <a:lnTo>
                    <a:pt x="300" y="304"/>
                  </a:lnTo>
                  <a:lnTo>
                    <a:pt x="303" y="308"/>
                  </a:lnTo>
                  <a:lnTo>
                    <a:pt x="306" y="313"/>
                  </a:lnTo>
                  <a:lnTo>
                    <a:pt x="304" y="316"/>
                  </a:lnTo>
                  <a:lnTo>
                    <a:pt x="301" y="321"/>
                  </a:lnTo>
                  <a:lnTo>
                    <a:pt x="301" y="331"/>
                  </a:lnTo>
                  <a:lnTo>
                    <a:pt x="301" y="342"/>
                  </a:lnTo>
                  <a:lnTo>
                    <a:pt x="303" y="350"/>
                  </a:lnTo>
                  <a:lnTo>
                    <a:pt x="304" y="355"/>
                  </a:lnTo>
                  <a:lnTo>
                    <a:pt x="304" y="360"/>
                  </a:lnTo>
                  <a:lnTo>
                    <a:pt x="303" y="362"/>
                  </a:lnTo>
                  <a:lnTo>
                    <a:pt x="302" y="364"/>
                  </a:lnTo>
                  <a:lnTo>
                    <a:pt x="300" y="365"/>
                  </a:lnTo>
                  <a:lnTo>
                    <a:pt x="293" y="365"/>
                  </a:lnTo>
                  <a:lnTo>
                    <a:pt x="286" y="362"/>
                  </a:lnTo>
                  <a:lnTo>
                    <a:pt x="280" y="354"/>
                  </a:lnTo>
                  <a:lnTo>
                    <a:pt x="280" y="351"/>
                  </a:lnTo>
                  <a:lnTo>
                    <a:pt x="278" y="349"/>
                  </a:lnTo>
                  <a:lnTo>
                    <a:pt x="276" y="347"/>
                  </a:lnTo>
                  <a:lnTo>
                    <a:pt x="274" y="343"/>
                  </a:lnTo>
                  <a:lnTo>
                    <a:pt x="277" y="329"/>
                  </a:lnTo>
                  <a:lnTo>
                    <a:pt x="274" y="320"/>
                  </a:lnTo>
                  <a:lnTo>
                    <a:pt x="271" y="315"/>
                  </a:lnTo>
                  <a:lnTo>
                    <a:pt x="269" y="314"/>
                  </a:lnTo>
                  <a:lnTo>
                    <a:pt x="264" y="316"/>
                  </a:lnTo>
                  <a:lnTo>
                    <a:pt x="262" y="312"/>
                  </a:lnTo>
                  <a:lnTo>
                    <a:pt x="261" y="304"/>
                  </a:lnTo>
                  <a:lnTo>
                    <a:pt x="259" y="293"/>
                  </a:lnTo>
                  <a:lnTo>
                    <a:pt x="258" y="284"/>
                  </a:lnTo>
                  <a:lnTo>
                    <a:pt x="257" y="276"/>
                  </a:lnTo>
                  <a:lnTo>
                    <a:pt x="254" y="273"/>
                  </a:lnTo>
                  <a:lnTo>
                    <a:pt x="246" y="274"/>
                  </a:lnTo>
                  <a:lnTo>
                    <a:pt x="241" y="275"/>
                  </a:lnTo>
                  <a:lnTo>
                    <a:pt x="236" y="274"/>
                  </a:lnTo>
                  <a:lnTo>
                    <a:pt x="233" y="273"/>
                  </a:lnTo>
                  <a:lnTo>
                    <a:pt x="230" y="270"/>
                  </a:lnTo>
                  <a:lnTo>
                    <a:pt x="226" y="268"/>
                  </a:lnTo>
                  <a:lnTo>
                    <a:pt x="221" y="264"/>
                  </a:lnTo>
                  <a:lnTo>
                    <a:pt x="216" y="262"/>
                  </a:lnTo>
                  <a:lnTo>
                    <a:pt x="208" y="260"/>
                  </a:lnTo>
                  <a:lnTo>
                    <a:pt x="204" y="259"/>
                  </a:lnTo>
                  <a:lnTo>
                    <a:pt x="198" y="259"/>
                  </a:lnTo>
                  <a:lnTo>
                    <a:pt x="190" y="260"/>
                  </a:lnTo>
                  <a:lnTo>
                    <a:pt x="185" y="262"/>
                  </a:lnTo>
                  <a:lnTo>
                    <a:pt x="181" y="267"/>
                  </a:lnTo>
                  <a:lnTo>
                    <a:pt x="180" y="274"/>
                  </a:lnTo>
                  <a:lnTo>
                    <a:pt x="179" y="283"/>
                  </a:lnTo>
                  <a:lnTo>
                    <a:pt x="178" y="292"/>
                  </a:lnTo>
                  <a:lnTo>
                    <a:pt x="175" y="297"/>
                  </a:lnTo>
                  <a:lnTo>
                    <a:pt x="174" y="298"/>
                  </a:lnTo>
                  <a:lnTo>
                    <a:pt x="171" y="298"/>
                  </a:lnTo>
                  <a:lnTo>
                    <a:pt x="166" y="304"/>
                  </a:lnTo>
                  <a:lnTo>
                    <a:pt x="165" y="312"/>
                  </a:lnTo>
                  <a:lnTo>
                    <a:pt x="163" y="319"/>
                  </a:lnTo>
                  <a:lnTo>
                    <a:pt x="158" y="324"/>
                  </a:lnTo>
                  <a:lnTo>
                    <a:pt x="151" y="328"/>
                  </a:lnTo>
                  <a:lnTo>
                    <a:pt x="150" y="343"/>
                  </a:lnTo>
                  <a:lnTo>
                    <a:pt x="145" y="349"/>
                  </a:lnTo>
                  <a:lnTo>
                    <a:pt x="142" y="351"/>
                  </a:lnTo>
                  <a:lnTo>
                    <a:pt x="142" y="352"/>
                  </a:lnTo>
                  <a:lnTo>
                    <a:pt x="145" y="358"/>
                  </a:lnTo>
                  <a:lnTo>
                    <a:pt x="149" y="369"/>
                  </a:lnTo>
                  <a:lnTo>
                    <a:pt x="151" y="382"/>
                  </a:lnTo>
                  <a:lnTo>
                    <a:pt x="150" y="391"/>
                  </a:lnTo>
                  <a:lnTo>
                    <a:pt x="141" y="392"/>
                  </a:lnTo>
                  <a:lnTo>
                    <a:pt x="133" y="395"/>
                  </a:lnTo>
                  <a:lnTo>
                    <a:pt x="126" y="398"/>
                  </a:lnTo>
                  <a:lnTo>
                    <a:pt x="120" y="402"/>
                  </a:lnTo>
                  <a:lnTo>
                    <a:pt x="115" y="406"/>
                  </a:lnTo>
                  <a:lnTo>
                    <a:pt x="112" y="412"/>
                  </a:lnTo>
                  <a:lnTo>
                    <a:pt x="111" y="418"/>
                  </a:lnTo>
                  <a:lnTo>
                    <a:pt x="112" y="423"/>
                  </a:lnTo>
                  <a:lnTo>
                    <a:pt x="112" y="433"/>
                  </a:lnTo>
                  <a:lnTo>
                    <a:pt x="110" y="446"/>
                  </a:lnTo>
                  <a:lnTo>
                    <a:pt x="106" y="460"/>
                  </a:lnTo>
                  <a:lnTo>
                    <a:pt x="100" y="468"/>
                  </a:lnTo>
                  <a:lnTo>
                    <a:pt x="100" y="472"/>
                  </a:lnTo>
                  <a:lnTo>
                    <a:pt x="98" y="478"/>
                  </a:lnTo>
                  <a:lnTo>
                    <a:pt x="97" y="482"/>
                  </a:lnTo>
                  <a:lnTo>
                    <a:pt x="96" y="485"/>
                  </a:lnTo>
                  <a:lnTo>
                    <a:pt x="97" y="490"/>
                  </a:lnTo>
                  <a:lnTo>
                    <a:pt x="98" y="504"/>
                  </a:lnTo>
                  <a:lnTo>
                    <a:pt x="98" y="521"/>
                  </a:lnTo>
                  <a:lnTo>
                    <a:pt x="97" y="535"/>
                  </a:lnTo>
                  <a:lnTo>
                    <a:pt x="89" y="541"/>
                  </a:lnTo>
                  <a:lnTo>
                    <a:pt x="84" y="550"/>
                  </a:lnTo>
                  <a:lnTo>
                    <a:pt x="87" y="561"/>
                  </a:lnTo>
                  <a:lnTo>
                    <a:pt x="95" y="567"/>
                  </a:lnTo>
                  <a:lnTo>
                    <a:pt x="104" y="572"/>
                  </a:lnTo>
                  <a:lnTo>
                    <a:pt x="110" y="578"/>
                  </a:lnTo>
                  <a:lnTo>
                    <a:pt x="112" y="585"/>
                  </a:lnTo>
                  <a:lnTo>
                    <a:pt x="113" y="589"/>
                  </a:lnTo>
                  <a:lnTo>
                    <a:pt x="115" y="597"/>
                  </a:lnTo>
                  <a:lnTo>
                    <a:pt x="122" y="611"/>
                  </a:lnTo>
                  <a:lnTo>
                    <a:pt x="130" y="625"/>
                  </a:lnTo>
                  <a:lnTo>
                    <a:pt x="140" y="631"/>
                  </a:lnTo>
                  <a:lnTo>
                    <a:pt x="150" y="630"/>
                  </a:lnTo>
                  <a:lnTo>
                    <a:pt x="159" y="626"/>
                  </a:lnTo>
                  <a:lnTo>
                    <a:pt x="167" y="623"/>
                  </a:lnTo>
                  <a:lnTo>
                    <a:pt x="173" y="617"/>
                  </a:lnTo>
                  <a:lnTo>
                    <a:pt x="178" y="612"/>
                  </a:lnTo>
                  <a:lnTo>
                    <a:pt x="180" y="608"/>
                  </a:lnTo>
                  <a:lnTo>
                    <a:pt x="180" y="603"/>
                  </a:lnTo>
                  <a:lnTo>
                    <a:pt x="178" y="601"/>
                  </a:lnTo>
                  <a:lnTo>
                    <a:pt x="172" y="592"/>
                  </a:lnTo>
                  <a:lnTo>
                    <a:pt x="168" y="584"/>
                  </a:lnTo>
                  <a:lnTo>
                    <a:pt x="168" y="576"/>
                  </a:lnTo>
                  <a:lnTo>
                    <a:pt x="172" y="569"/>
                  </a:lnTo>
                  <a:lnTo>
                    <a:pt x="175" y="563"/>
                  </a:lnTo>
                  <a:lnTo>
                    <a:pt x="181" y="558"/>
                  </a:lnTo>
                  <a:lnTo>
                    <a:pt x="188" y="557"/>
                  </a:lnTo>
                  <a:lnTo>
                    <a:pt x="196" y="558"/>
                  </a:lnTo>
                  <a:lnTo>
                    <a:pt x="203" y="559"/>
                  </a:lnTo>
                  <a:lnTo>
                    <a:pt x="210" y="559"/>
                  </a:lnTo>
                  <a:lnTo>
                    <a:pt x="216" y="557"/>
                  </a:lnTo>
                  <a:lnTo>
                    <a:pt x="221" y="556"/>
                  </a:lnTo>
                  <a:lnTo>
                    <a:pt x="227" y="556"/>
                  </a:lnTo>
                  <a:lnTo>
                    <a:pt x="233" y="557"/>
                  </a:lnTo>
                  <a:lnTo>
                    <a:pt x="240" y="563"/>
                  </a:lnTo>
                  <a:lnTo>
                    <a:pt x="247" y="572"/>
                  </a:lnTo>
                  <a:lnTo>
                    <a:pt x="255" y="586"/>
                  </a:lnTo>
                  <a:lnTo>
                    <a:pt x="258" y="594"/>
                  </a:lnTo>
                  <a:lnTo>
                    <a:pt x="257" y="596"/>
                  </a:lnTo>
                  <a:lnTo>
                    <a:pt x="255" y="597"/>
                  </a:lnTo>
                  <a:lnTo>
                    <a:pt x="250" y="596"/>
                  </a:lnTo>
                  <a:lnTo>
                    <a:pt x="246" y="596"/>
                  </a:lnTo>
                  <a:lnTo>
                    <a:pt x="242" y="600"/>
                  </a:lnTo>
                  <a:lnTo>
                    <a:pt x="241" y="607"/>
                  </a:lnTo>
                  <a:lnTo>
                    <a:pt x="239" y="620"/>
                  </a:lnTo>
                  <a:lnTo>
                    <a:pt x="232" y="625"/>
                  </a:lnTo>
                  <a:lnTo>
                    <a:pt x="226" y="627"/>
                  </a:lnTo>
                  <a:lnTo>
                    <a:pt x="223" y="637"/>
                  </a:lnTo>
                  <a:lnTo>
                    <a:pt x="221" y="642"/>
                  </a:lnTo>
                  <a:lnTo>
                    <a:pt x="220" y="647"/>
                  </a:lnTo>
                  <a:lnTo>
                    <a:pt x="217" y="650"/>
                  </a:lnTo>
                  <a:lnTo>
                    <a:pt x="213" y="652"/>
                  </a:lnTo>
                  <a:lnTo>
                    <a:pt x="209" y="653"/>
                  </a:lnTo>
                  <a:lnTo>
                    <a:pt x="202" y="652"/>
                  </a:lnTo>
                  <a:lnTo>
                    <a:pt x="195" y="652"/>
                  </a:lnTo>
                  <a:lnTo>
                    <a:pt x="187" y="650"/>
                  </a:lnTo>
                  <a:lnTo>
                    <a:pt x="189" y="660"/>
                  </a:lnTo>
                  <a:lnTo>
                    <a:pt x="187" y="679"/>
                  </a:lnTo>
                  <a:lnTo>
                    <a:pt x="182" y="700"/>
                  </a:lnTo>
                  <a:lnTo>
                    <a:pt x="175" y="711"/>
                  </a:lnTo>
                  <a:lnTo>
                    <a:pt x="167" y="716"/>
                  </a:lnTo>
                  <a:lnTo>
                    <a:pt x="160" y="724"/>
                  </a:lnTo>
                  <a:lnTo>
                    <a:pt x="160" y="731"/>
                  </a:lnTo>
                  <a:lnTo>
                    <a:pt x="173" y="734"/>
                  </a:lnTo>
                  <a:lnTo>
                    <a:pt x="115" y="731"/>
                  </a:lnTo>
                  <a:lnTo>
                    <a:pt x="115" y="723"/>
                  </a:lnTo>
                  <a:lnTo>
                    <a:pt x="119" y="715"/>
                  </a:lnTo>
                  <a:lnTo>
                    <a:pt x="122" y="709"/>
                  </a:lnTo>
                  <a:lnTo>
                    <a:pt x="125" y="706"/>
                  </a:lnTo>
                  <a:lnTo>
                    <a:pt x="122" y="706"/>
                  </a:lnTo>
                  <a:lnTo>
                    <a:pt x="117" y="705"/>
                  </a:lnTo>
                  <a:lnTo>
                    <a:pt x="110" y="702"/>
                  </a:lnTo>
                  <a:lnTo>
                    <a:pt x="106" y="699"/>
                  </a:lnTo>
                  <a:lnTo>
                    <a:pt x="106" y="691"/>
                  </a:lnTo>
                  <a:lnTo>
                    <a:pt x="102" y="679"/>
                  </a:lnTo>
                  <a:lnTo>
                    <a:pt x="96" y="670"/>
                  </a:lnTo>
                  <a:lnTo>
                    <a:pt x="94" y="667"/>
                  </a:lnTo>
                  <a:lnTo>
                    <a:pt x="95" y="662"/>
                  </a:lnTo>
                  <a:lnTo>
                    <a:pt x="96" y="653"/>
                  </a:lnTo>
                  <a:lnTo>
                    <a:pt x="94" y="645"/>
                  </a:lnTo>
                  <a:lnTo>
                    <a:pt x="85" y="642"/>
                  </a:lnTo>
                  <a:lnTo>
                    <a:pt x="75" y="643"/>
                  </a:lnTo>
                  <a:lnTo>
                    <a:pt x="68" y="640"/>
                  </a:lnTo>
                  <a:lnTo>
                    <a:pt x="61" y="635"/>
                  </a:lnTo>
                  <a:lnTo>
                    <a:pt x="53" y="632"/>
                  </a:lnTo>
                  <a:lnTo>
                    <a:pt x="46" y="626"/>
                  </a:lnTo>
                  <a:lnTo>
                    <a:pt x="42" y="616"/>
                  </a:lnTo>
                  <a:lnTo>
                    <a:pt x="41" y="604"/>
                  </a:lnTo>
                  <a:lnTo>
                    <a:pt x="43" y="593"/>
                  </a:lnTo>
                  <a:lnTo>
                    <a:pt x="44" y="584"/>
                  </a:lnTo>
                  <a:lnTo>
                    <a:pt x="39" y="574"/>
                  </a:lnTo>
                  <a:lnTo>
                    <a:pt x="36" y="566"/>
                  </a:lnTo>
                  <a:lnTo>
                    <a:pt x="36" y="561"/>
                  </a:lnTo>
                  <a:lnTo>
                    <a:pt x="38" y="555"/>
                  </a:lnTo>
                  <a:lnTo>
                    <a:pt x="38" y="549"/>
                  </a:lnTo>
                  <a:lnTo>
                    <a:pt x="37" y="544"/>
                  </a:lnTo>
                  <a:lnTo>
                    <a:pt x="36" y="540"/>
                  </a:lnTo>
                  <a:lnTo>
                    <a:pt x="31" y="534"/>
                  </a:lnTo>
                  <a:lnTo>
                    <a:pt x="26" y="528"/>
                  </a:lnTo>
                  <a:lnTo>
                    <a:pt x="22" y="521"/>
                  </a:lnTo>
                  <a:lnTo>
                    <a:pt x="23" y="513"/>
                  </a:lnTo>
                  <a:lnTo>
                    <a:pt x="27" y="505"/>
                  </a:lnTo>
                  <a:lnTo>
                    <a:pt x="27" y="496"/>
                  </a:lnTo>
                  <a:lnTo>
                    <a:pt x="24" y="489"/>
                  </a:lnTo>
                  <a:lnTo>
                    <a:pt x="23" y="487"/>
                  </a:lnTo>
                  <a:lnTo>
                    <a:pt x="11" y="487"/>
                  </a:lnTo>
                  <a:lnTo>
                    <a:pt x="11" y="482"/>
                  </a:lnTo>
                  <a:lnTo>
                    <a:pt x="11" y="472"/>
                  </a:lnTo>
                  <a:lnTo>
                    <a:pt x="9" y="460"/>
                  </a:lnTo>
                  <a:lnTo>
                    <a:pt x="7" y="451"/>
                  </a:lnTo>
                  <a:lnTo>
                    <a:pt x="7" y="441"/>
                  </a:lnTo>
                  <a:lnTo>
                    <a:pt x="12" y="425"/>
                  </a:lnTo>
                  <a:lnTo>
                    <a:pt x="16" y="412"/>
                  </a:lnTo>
                  <a:lnTo>
                    <a:pt x="19" y="406"/>
                  </a:lnTo>
                  <a:lnTo>
                    <a:pt x="20" y="404"/>
                  </a:lnTo>
                  <a:lnTo>
                    <a:pt x="22" y="397"/>
                  </a:lnTo>
                  <a:lnTo>
                    <a:pt x="22" y="392"/>
                  </a:lnTo>
                  <a:lnTo>
                    <a:pt x="16" y="391"/>
                  </a:lnTo>
                  <a:lnTo>
                    <a:pt x="11" y="390"/>
                  </a:lnTo>
                  <a:lnTo>
                    <a:pt x="12" y="383"/>
                  </a:lnTo>
                  <a:lnTo>
                    <a:pt x="17" y="376"/>
                  </a:lnTo>
                  <a:lnTo>
                    <a:pt x="26" y="369"/>
                  </a:lnTo>
                  <a:lnTo>
                    <a:pt x="23" y="362"/>
                  </a:lnTo>
                  <a:lnTo>
                    <a:pt x="21" y="352"/>
                  </a:lnTo>
                  <a:lnTo>
                    <a:pt x="23" y="345"/>
                  </a:lnTo>
                  <a:lnTo>
                    <a:pt x="34" y="346"/>
                  </a:lnTo>
                  <a:lnTo>
                    <a:pt x="34" y="331"/>
                  </a:lnTo>
                  <a:lnTo>
                    <a:pt x="44" y="327"/>
                  </a:lnTo>
                  <a:lnTo>
                    <a:pt x="51" y="320"/>
                  </a:lnTo>
                  <a:lnTo>
                    <a:pt x="53" y="311"/>
                  </a:lnTo>
                  <a:lnTo>
                    <a:pt x="46" y="301"/>
                  </a:lnTo>
                  <a:lnTo>
                    <a:pt x="37" y="291"/>
                  </a:lnTo>
                  <a:lnTo>
                    <a:pt x="31" y="278"/>
                  </a:lnTo>
                  <a:lnTo>
                    <a:pt x="31" y="264"/>
                  </a:lnTo>
                  <a:lnTo>
                    <a:pt x="36" y="253"/>
                  </a:lnTo>
                  <a:lnTo>
                    <a:pt x="32" y="233"/>
                  </a:lnTo>
                  <a:lnTo>
                    <a:pt x="35" y="222"/>
                  </a:lnTo>
                  <a:lnTo>
                    <a:pt x="39" y="216"/>
                  </a:lnTo>
                  <a:lnTo>
                    <a:pt x="44" y="209"/>
                  </a:lnTo>
                  <a:lnTo>
                    <a:pt x="47" y="186"/>
                  </a:lnTo>
                  <a:lnTo>
                    <a:pt x="52" y="173"/>
                  </a:lnTo>
                  <a:lnTo>
                    <a:pt x="57" y="168"/>
                  </a:lnTo>
                  <a:lnTo>
                    <a:pt x="61" y="164"/>
                  </a:lnTo>
                  <a:lnTo>
                    <a:pt x="64" y="158"/>
                  </a:lnTo>
                  <a:lnTo>
                    <a:pt x="62" y="148"/>
                  </a:lnTo>
                  <a:lnTo>
                    <a:pt x="61" y="138"/>
                  </a:lnTo>
                  <a:lnTo>
                    <a:pt x="60" y="129"/>
                  </a:lnTo>
                  <a:lnTo>
                    <a:pt x="61" y="122"/>
                  </a:lnTo>
                  <a:lnTo>
                    <a:pt x="66" y="116"/>
                  </a:lnTo>
                  <a:lnTo>
                    <a:pt x="69" y="111"/>
                  </a:lnTo>
                  <a:lnTo>
                    <a:pt x="70" y="110"/>
                  </a:lnTo>
                  <a:lnTo>
                    <a:pt x="72" y="108"/>
                  </a:lnTo>
                  <a:lnTo>
                    <a:pt x="73" y="102"/>
                  </a:lnTo>
                  <a:lnTo>
                    <a:pt x="74" y="94"/>
                  </a:lnTo>
                  <a:lnTo>
                    <a:pt x="73" y="85"/>
                  </a:lnTo>
                  <a:lnTo>
                    <a:pt x="77" y="71"/>
                  </a:lnTo>
                  <a:lnTo>
                    <a:pt x="83" y="65"/>
                  </a:lnTo>
                  <a:lnTo>
                    <a:pt x="89" y="63"/>
                  </a:lnTo>
                  <a:lnTo>
                    <a:pt x="92" y="61"/>
                  </a:lnTo>
                  <a:lnTo>
                    <a:pt x="94" y="57"/>
                  </a:lnTo>
                  <a:lnTo>
                    <a:pt x="92" y="56"/>
                  </a:lnTo>
                  <a:lnTo>
                    <a:pt x="89" y="55"/>
                  </a:lnTo>
                  <a:lnTo>
                    <a:pt x="83" y="55"/>
                  </a:lnTo>
                  <a:lnTo>
                    <a:pt x="77" y="58"/>
                  </a:lnTo>
                  <a:lnTo>
                    <a:pt x="70" y="67"/>
                  </a:lnTo>
                  <a:lnTo>
                    <a:pt x="65" y="77"/>
                  </a:lnTo>
                  <a:lnTo>
                    <a:pt x="62" y="80"/>
                  </a:lnTo>
                  <a:lnTo>
                    <a:pt x="60" y="99"/>
                  </a:lnTo>
                  <a:lnTo>
                    <a:pt x="58" y="100"/>
                  </a:lnTo>
                  <a:lnTo>
                    <a:pt x="53" y="106"/>
                  </a:lnTo>
                  <a:lnTo>
                    <a:pt x="49" y="116"/>
                  </a:lnTo>
                  <a:lnTo>
                    <a:pt x="46" y="134"/>
                  </a:lnTo>
                  <a:lnTo>
                    <a:pt x="45" y="146"/>
                  </a:lnTo>
                  <a:lnTo>
                    <a:pt x="45" y="157"/>
                  </a:lnTo>
                  <a:lnTo>
                    <a:pt x="43" y="170"/>
                  </a:lnTo>
                  <a:lnTo>
                    <a:pt x="38" y="180"/>
                  </a:lnTo>
                  <a:lnTo>
                    <a:pt x="34" y="185"/>
                  </a:lnTo>
                  <a:lnTo>
                    <a:pt x="30" y="195"/>
                  </a:lnTo>
                  <a:lnTo>
                    <a:pt x="28" y="206"/>
                  </a:lnTo>
                  <a:lnTo>
                    <a:pt x="27" y="210"/>
                  </a:lnTo>
                  <a:lnTo>
                    <a:pt x="27" y="213"/>
                  </a:lnTo>
                  <a:lnTo>
                    <a:pt x="26" y="216"/>
                  </a:lnTo>
                  <a:lnTo>
                    <a:pt x="24" y="221"/>
                  </a:lnTo>
                  <a:lnTo>
                    <a:pt x="21" y="223"/>
                  </a:lnTo>
                  <a:lnTo>
                    <a:pt x="17" y="226"/>
                  </a:lnTo>
                  <a:lnTo>
                    <a:pt x="16" y="232"/>
                  </a:lnTo>
                  <a:lnTo>
                    <a:pt x="17" y="239"/>
                  </a:lnTo>
                  <a:lnTo>
                    <a:pt x="17" y="243"/>
                  </a:lnTo>
                  <a:lnTo>
                    <a:pt x="16" y="244"/>
                  </a:lnTo>
                  <a:lnTo>
                    <a:pt x="15" y="247"/>
                  </a:lnTo>
                  <a:lnTo>
                    <a:pt x="12" y="251"/>
                  </a:lnTo>
                  <a:lnTo>
                    <a:pt x="7" y="250"/>
                  </a:lnTo>
                  <a:lnTo>
                    <a:pt x="2" y="244"/>
                  </a:lnTo>
                  <a:lnTo>
                    <a:pt x="0" y="233"/>
                  </a:lnTo>
                  <a:lnTo>
                    <a:pt x="0" y="224"/>
                  </a:lnTo>
                  <a:lnTo>
                    <a:pt x="2" y="217"/>
                  </a:lnTo>
                  <a:lnTo>
                    <a:pt x="5" y="210"/>
                  </a:lnTo>
                  <a:lnTo>
                    <a:pt x="5" y="203"/>
                  </a:lnTo>
                  <a:lnTo>
                    <a:pt x="4" y="198"/>
                  </a:lnTo>
                  <a:lnTo>
                    <a:pt x="2" y="195"/>
                  </a:lnTo>
                  <a:lnTo>
                    <a:pt x="12" y="185"/>
                  </a:lnTo>
                  <a:lnTo>
                    <a:pt x="11" y="183"/>
                  </a:lnTo>
                  <a:lnTo>
                    <a:pt x="8" y="177"/>
                  </a:lnTo>
                  <a:lnTo>
                    <a:pt x="7" y="169"/>
                  </a:lnTo>
                  <a:lnTo>
                    <a:pt x="12" y="163"/>
                  </a:lnTo>
                  <a:lnTo>
                    <a:pt x="17" y="157"/>
                  </a:lnTo>
                  <a:lnTo>
                    <a:pt x="21" y="153"/>
                  </a:lnTo>
                  <a:lnTo>
                    <a:pt x="21" y="148"/>
                  </a:lnTo>
                  <a:lnTo>
                    <a:pt x="19" y="145"/>
                  </a:lnTo>
                  <a:lnTo>
                    <a:pt x="19" y="140"/>
                  </a:lnTo>
                  <a:lnTo>
                    <a:pt x="22" y="133"/>
                  </a:lnTo>
                  <a:lnTo>
                    <a:pt x="26" y="129"/>
                  </a:lnTo>
                  <a:lnTo>
                    <a:pt x="28" y="126"/>
                  </a:lnTo>
                  <a:lnTo>
                    <a:pt x="29" y="111"/>
                  </a:lnTo>
                  <a:lnTo>
                    <a:pt x="34" y="92"/>
                  </a:lnTo>
                  <a:lnTo>
                    <a:pt x="42" y="74"/>
                  </a:lnTo>
                  <a:lnTo>
                    <a:pt x="49" y="64"/>
                  </a:lnTo>
                  <a:lnTo>
                    <a:pt x="57" y="57"/>
                  </a:lnTo>
                  <a:lnTo>
                    <a:pt x="62" y="48"/>
                  </a:lnTo>
                  <a:lnTo>
                    <a:pt x="66" y="39"/>
                  </a:lnTo>
                  <a:lnTo>
                    <a:pt x="67" y="31"/>
                  </a:lnTo>
                  <a:lnTo>
                    <a:pt x="80" y="24"/>
                  </a:lnTo>
                  <a:lnTo>
                    <a:pt x="88" y="19"/>
                  </a:lnTo>
                  <a:lnTo>
                    <a:pt x="92" y="16"/>
                  </a:lnTo>
                  <a:lnTo>
                    <a:pt x="94" y="13"/>
                  </a:lnTo>
                  <a:lnTo>
                    <a:pt x="94" y="11"/>
                  </a:lnTo>
                  <a:lnTo>
                    <a:pt x="92" y="9"/>
                  </a:lnTo>
                  <a:lnTo>
                    <a:pt x="92" y="5"/>
                  </a:lnTo>
                  <a:lnTo>
                    <a:pt x="94" y="0"/>
                  </a:lnTo>
                  <a:lnTo>
                    <a:pt x="529" y="29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18" name="Freeform 80"/>
            <p:cNvSpPr>
              <a:spLocks/>
            </p:cNvSpPr>
            <p:nvPr/>
          </p:nvSpPr>
          <p:spPr bwMode="auto">
            <a:xfrm>
              <a:off x="2053" y="2831"/>
              <a:ext cx="239" cy="247"/>
            </a:xfrm>
            <a:custGeom>
              <a:avLst/>
              <a:gdLst>
                <a:gd name="T0" fmla="*/ 3 w 477"/>
                <a:gd name="T1" fmla="*/ 1 h 494"/>
                <a:gd name="T2" fmla="*/ 4 w 477"/>
                <a:gd name="T3" fmla="*/ 1 h 494"/>
                <a:gd name="T4" fmla="*/ 5 w 477"/>
                <a:gd name="T5" fmla="*/ 2 h 494"/>
                <a:gd name="T6" fmla="*/ 5 w 477"/>
                <a:gd name="T7" fmla="*/ 3 h 494"/>
                <a:gd name="T8" fmla="*/ 4 w 477"/>
                <a:gd name="T9" fmla="*/ 4 h 494"/>
                <a:gd name="T10" fmla="*/ 5 w 477"/>
                <a:gd name="T11" fmla="*/ 5 h 494"/>
                <a:gd name="T12" fmla="*/ 4 w 477"/>
                <a:gd name="T13" fmla="*/ 5 h 494"/>
                <a:gd name="T14" fmla="*/ 4 w 477"/>
                <a:gd name="T15" fmla="*/ 6 h 494"/>
                <a:gd name="T16" fmla="*/ 4 w 477"/>
                <a:gd name="T17" fmla="*/ 6 h 494"/>
                <a:gd name="T18" fmla="*/ 4 w 477"/>
                <a:gd name="T19" fmla="*/ 7 h 494"/>
                <a:gd name="T20" fmla="*/ 4 w 477"/>
                <a:gd name="T21" fmla="*/ 8 h 494"/>
                <a:gd name="T22" fmla="*/ 5 w 477"/>
                <a:gd name="T23" fmla="*/ 9 h 494"/>
                <a:gd name="T24" fmla="*/ 5 w 477"/>
                <a:gd name="T25" fmla="*/ 10 h 494"/>
                <a:gd name="T26" fmla="*/ 6 w 477"/>
                <a:gd name="T27" fmla="*/ 10 h 494"/>
                <a:gd name="T28" fmla="*/ 6 w 477"/>
                <a:gd name="T29" fmla="*/ 10 h 494"/>
                <a:gd name="T30" fmla="*/ 7 w 477"/>
                <a:gd name="T31" fmla="*/ 10 h 494"/>
                <a:gd name="T32" fmla="*/ 8 w 477"/>
                <a:gd name="T33" fmla="*/ 11 h 494"/>
                <a:gd name="T34" fmla="*/ 8 w 477"/>
                <a:gd name="T35" fmla="*/ 12 h 494"/>
                <a:gd name="T36" fmla="*/ 9 w 477"/>
                <a:gd name="T37" fmla="*/ 11 h 494"/>
                <a:gd name="T38" fmla="*/ 9 w 477"/>
                <a:gd name="T39" fmla="*/ 10 h 494"/>
                <a:gd name="T40" fmla="*/ 10 w 477"/>
                <a:gd name="T41" fmla="*/ 10 h 494"/>
                <a:gd name="T42" fmla="*/ 11 w 477"/>
                <a:gd name="T43" fmla="*/ 10 h 494"/>
                <a:gd name="T44" fmla="*/ 12 w 477"/>
                <a:gd name="T45" fmla="*/ 9 h 494"/>
                <a:gd name="T46" fmla="*/ 13 w 477"/>
                <a:gd name="T47" fmla="*/ 9 h 494"/>
                <a:gd name="T48" fmla="*/ 13 w 477"/>
                <a:gd name="T49" fmla="*/ 10 h 494"/>
                <a:gd name="T50" fmla="*/ 12 w 477"/>
                <a:gd name="T51" fmla="*/ 10 h 494"/>
                <a:gd name="T52" fmla="*/ 12 w 477"/>
                <a:gd name="T53" fmla="*/ 11 h 494"/>
                <a:gd name="T54" fmla="*/ 12 w 477"/>
                <a:gd name="T55" fmla="*/ 12 h 494"/>
                <a:gd name="T56" fmla="*/ 12 w 477"/>
                <a:gd name="T57" fmla="*/ 13 h 494"/>
                <a:gd name="T58" fmla="*/ 12 w 477"/>
                <a:gd name="T59" fmla="*/ 13 h 494"/>
                <a:gd name="T60" fmla="*/ 13 w 477"/>
                <a:gd name="T61" fmla="*/ 12 h 494"/>
                <a:gd name="T62" fmla="*/ 12 w 477"/>
                <a:gd name="T63" fmla="*/ 12 h 494"/>
                <a:gd name="T64" fmla="*/ 13 w 477"/>
                <a:gd name="T65" fmla="*/ 10 h 494"/>
                <a:gd name="T66" fmla="*/ 14 w 477"/>
                <a:gd name="T67" fmla="*/ 10 h 494"/>
                <a:gd name="T68" fmla="*/ 14 w 477"/>
                <a:gd name="T69" fmla="*/ 11 h 494"/>
                <a:gd name="T70" fmla="*/ 15 w 477"/>
                <a:gd name="T71" fmla="*/ 12 h 494"/>
                <a:gd name="T72" fmla="*/ 15 w 477"/>
                <a:gd name="T73" fmla="*/ 13 h 494"/>
                <a:gd name="T74" fmla="*/ 8 w 477"/>
                <a:gd name="T75" fmla="*/ 15 h 494"/>
                <a:gd name="T76" fmla="*/ 8 w 477"/>
                <a:gd name="T77" fmla="*/ 15 h 494"/>
                <a:gd name="T78" fmla="*/ 8 w 477"/>
                <a:gd name="T79" fmla="*/ 14 h 494"/>
                <a:gd name="T80" fmla="*/ 7 w 477"/>
                <a:gd name="T81" fmla="*/ 13 h 494"/>
                <a:gd name="T82" fmla="*/ 7 w 477"/>
                <a:gd name="T83" fmla="*/ 12 h 494"/>
                <a:gd name="T84" fmla="*/ 7 w 477"/>
                <a:gd name="T85" fmla="*/ 12 h 494"/>
                <a:gd name="T86" fmla="*/ 7 w 477"/>
                <a:gd name="T87" fmla="*/ 11 h 494"/>
                <a:gd name="T88" fmla="*/ 6 w 477"/>
                <a:gd name="T89" fmla="*/ 11 h 494"/>
                <a:gd name="T90" fmla="*/ 5 w 477"/>
                <a:gd name="T91" fmla="*/ 11 h 494"/>
                <a:gd name="T92" fmla="*/ 5 w 477"/>
                <a:gd name="T93" fmla="*/ 10 h 494"/>
                <a:gd name="T94" fmla="*/ 4 w 477"/>
                <a:gd name="T95" fmla="*/ 10 h 494"/>
                <a:gd name="T96" fmla="*/ 4 w 477"/>
                <a:gd name="T97" fmla="*/ 10 h 494"/>
                <a:gd name="T98" fmla="*/ 4 w 477"/>
                <a:gd name="T99" fmla="*/ 8 h 494"/>
                <a:gd name="T100" fmla="*/ 3 w 477"/>
                <a:gd name="T101" fmla="*/ 7 h 494"/>
                <a:gd name="T102" fmla="*/ 3 w 477"/>
                <a:gd name="T103" fmla="*/ 6 h 494"/>
                <a:gd name="T104" fmla="*/ 3 w 477"/>
                <a:gd name="T105" fmla="*/ 6 h 494"/>
                <a:gd name="T106" fmla="*/ 2 w 477"/>
                <a:gd name="T107" fmla="*/ 5 h 494"/>
                <a:gd name="T108" fmla="*/ 2 w 477"/>
                <a:gd name="T109" fmla="*/ 4 h 494"/>
                <a:gd name="T110" fmla="*/ 2 w 477"/>
                <a:gd name="T111" fmla="*/ 3 h 494"/>
                <a:gd name="T112" fmla="*/ 1 w 477"/>
                <a:gd name="T113" fmla="*/ 2 h 494"/>
                <a:gd name="T114" fmla="*/ 1 w 477"/>
                <a:gd name="T115" fmla="*/ 1 h 494"/>
                <a:gd name="T116" fmla="*/ 2 w 477"/>
                <a:gd name="T117" fmla="*/ 1 h 4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77"/>
                <a:gd name="T178" fmla="*/ 0 h 494"/>
                <a:gd name="T179" fmla="*/ 477 w 477"/>
                <a:gd name="T180" fmla="*/ 494 h 49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77" h="494">
                  <a:moveTo>
                    <a:pt x="58" y="3"/>
                  </a:moveTo>
                  <a:lnTo>
                    <a:pt x="74" y="7"/>
                  </a:lnTo>
                  <a:lnTo>
                    <a:pt x="82" y="12"/>
                  </a:lnTo>
                  <a:lnTo>
                    <a:pt x="88" y="17"/>
                  </a:lnTo>
                  <a:lnTo>
                    <a:pt x="91" y="22"/>
                  </a:lnTo>
                  <a:lnTo>
                    <a:pt x="101" y="23"/>
                  </a:lnTo>
                  <a:lnTo>
                    <a:pt x="109" y="24"/>
                  </a:lnTo>
                  <a:lnTo>
                    <a:pt x="117" y="28"/>
                  </a:lnTo>
                  <a:lnTo>
                    <a:pt x="124" y="31"/>
                  </a:lnTo>
                  <a:lnTo>
                    <a:pt x="128" y="36"/>
                  </a:lnTo>
                  <a:lnTo>
                    <a:pt x="132" y="40"/>
                  </a:lnTo>
                  <a:lnTo>
                    <a:pt x="133" y="45"/>
                  </a:lnTo>
                  <a:lnTo>
                    <a:pt x="132" y="51"/>
                  </a:lnTo>
                  <a:lnTo>
                    <a:pt x="142" y="55"/>
                  </a:lnTo>
                  <a:lnTo>
                    <a:pt x="144" y="62"/>
                  </a:lnTo>
                  <a:lnTo>
                    <a:pt x="142" y="70"/>
                  </a:lnTo>
                  <a:lnTo>
                    <a:pt x="136" y="76"/>
                  </a:lnTo>
                  <a:lnTo>
                    <a:pt x="131" y="82"/>
                  </a:lnTo>
                  <a:lnTo>
                    <a:pt x="125" y="91"/>
                  </a:lnTo>
                  <a:lnTo>
                    <a:pt x="124" y="101"/>
                  </a:lnTo>
                  <a:lnTo>
                    <a:pt x="127" y="109"/>
                  </a:lnTo>
                  <a:lnTo>
                    <a:pt x="126" y="115"/>
                  </a:lnTo>
                  <a:lnTo>
                    <a:pt x="129" y="122"/>
                  </a:lnTo>
                  <a:lnTo>
                    <a:pt x="133" y="130"/>
                  </a:lnTo>
                  <a:lnTo>
                    <a:pt x="135" y="142"/>
                  </a:lnTo>
                  <a:lnTo>
                    <a:pt x="132" y="152"/>
                  </a:lnTo>
                  <a:lnTo>
                    <a:pt x="125" y="158"/>
                  </a:lnTo>
                  <a:lnTo>
                    <a:pt x="117" y="160"/>
                  </a:lnTo>
                  <a:lnTo>
                    <a:pt x="113" y="160"/>
                  </a:lnTo>
                  <a:lnTo>
                    <a:pt x="113" y="161"/>
                  </a:lnTo>
                  <a:lnTo>
                    <a:pt x="112" y="164"/>
                  </a:lnTo>
                  <a:lnTo>
                    <a:pt x="111" y="166"/>
                  </a:lnTo>
                  <a:lnTo>
                    <a:pt x="108" y="167"/>
                  </a:lnTo>
                  <a:lnTo>
                    <a:pt x="111" y="172"/>
                  </a:lnTo>
                  <a:lnTo>
                    <a:pt x="113" y="179"/>
                  </a:lnTo>
                  <a:lnTo>
                    <a:pt x="115" y="186"/>
                  </a:lnTo>
                  <a:lnTo>
                    <a:pt x="115" y="188"/>
                  </a:lnTo>
                  <a:lnTo>
                    <a:pt x="118" y="197"/>
                  </a:lnTo>
                  <a:lnTo>
                    <a:pt x="119" y="204"/>
                  </a:lnTo>
                  <a:lnTo>
                    <a:pt x="118" y="209"/>
                  </a:lnTo>
                  <a:lnTo>
                    <a:pt x="110" y="210"/>
                  </a:lnTo>
                  <a:lnTo>
                    <a:pt x="117" y="224"/>
                  </a:lnTo>
                  <a:lnTo>
                    <a:pt x="119" y="235"/>
                  </a:lnTo>
                  <a:lnTo>
                    <a:pt x="120" y="245"/>
                  </a:lnTo>
                  <a:lnTo>
                    <a:pt x="121" y="255"/>
                  </a:lnTo>
                  <a:lnTo>
                    <a:pt x="131" y="260"/>
                  </a:lnTo>
                  <a:lnTo>
                    <a:pt x="134" y="273"/>
                  </a:lnTo>
                  <a:lnTo>
                    <a:pt x="134" y="287"/>
                  </a:lnTo>
                  <a:lnTo>
                    <a:pt x="134" y="296"/>
                  </a:lnTo>
                  <a:lnTo>
                    <a:pt x="135" y="298"/>
                  </a:lnTo>
                  <a:lnTo>
                    <a:pt x="140" y="300"/>
                  </a:lnTo>
                  <a:lnTo>
                    <a:pt x="146" y="300"/>
                  </a:lnTo>
                  <a:lnTo>
                    <a:pt x="153" y="300"/>
                  </a:lnTo>
                  <a:lnTo>
                    <a:pt x="159" y="300"/>
                  </a:lnTo>
                  <a:lnTo>
                    <a:pt x="166" y="298"/>
                  </a:lnTo>
                  <a:lnTo>
                    <a:pt x="172" y="297"/>
                  </a:lnTo>
                  <a:lnTo>
                    <a:pt x="176" y="296"/>
                  </a:lnTo>
                  <a:lnTo>
                    <a:pt x="179" y="295"/>
                  </a:lnTo>
                  <a:lnTo>
                    <a:pt x="182" y="295"/>
                  </a:lnTo>
                  <a:lnTo>
                    <a:pt x="188" y="294"/>
                  </a:lnTo>
                  <a:lnTo>
                    <a:pt x="194" y="295"/>
                  </a:lnTo>
                  <a:lnTo>
                    <a:pt x="200" y="296"/>
                  </a:lnTo>
                  <a:lnTo>
                    <a:pt x="204" y="298"/>
                  </a:lnTo>
                  <a:lnTo>
                    <a:pt x="209" y="302"/>
                  </a:lnTo>
                  <a:lnTo>
                    <a:pt x="212" y="308"/>
                  </a:lnTo>
                  <a:lnTo>
                    <a:pt x="222" y="311"/>
                  </a:lnTo>
                  <a:lnTo>
                    <a:pt x="227" y="316"/>
                  </a:lnTo>
                  <a:lnTo>
                    <a:pt x="230" y="323"/>
                  </a:lnTo>
                  <a:lnTo>
                    <a:pt x="231" y="333"/>
                  </a:lnTo>
                  <a:lnTo>
                    <a:pt x="233" y="351"/>
                  </a:lnTo>
                  <a:lnTo>
                    <a:pt x="238" y="371"/>
                  </a:lnTo>
                  <a:lnTo>
                    <a:pt x="244" y="377"/>
                  </a:lnTo>
                  <a:lnTo>
                    <a:pt x="250" y="355"/>
                  </a:lnTo>
                  <a:lnTo>
                    <a:pt x="252" y="342"/>
                  </a:lnTo>
                  <a:lnTo>
                    <a:pt x="255" y="333"/>
                  </a:lnTo>
                  <a:lnTo>
                    <a:pt x="260" y="326"/>
                  </a:lnTo>
                  <a:lnTo>
                    <a:pt x="265" y="321"/>
                  </a:lnTo>
                  <a:lnTo>
                    <a:pt x="270" y="319"/>
                  </a:lnTo>
                  <a:lnTo>
                    <a:pt x="272" y="315"/>
                  </a:lnTo>
                  <a:lnTo>
                    <a:pt x="272" y="309"/>
                  </a:lnTo>
                  <a:lnTo>
                    <a:pt x="271" y="303"/>
                  </a:lnTo>
                  <a:lnTo>
                    <a:pt x="274" y="300"/>
                  </a:lnTo>
                  <a:lnTo>
                    <a:pt x="280" y="296"/>
                  </a:lnTo>
                  <a:lnTo>
                    <a:pt x="290" y="294"/>
                  </a:lnTo>
                  <a:lnTo>
                    <a:pt x="301" y="291"/>
                  </a:lnTo>
                  <a:lnTo>
                    <a:pt x="314" y="289"/>
                  </a:lnTo>
                  <a:lnTo>
                    <a:pt x="324" y="288"/>
                  </a:lnTo>
                  <a:lnTo>
                    <a:pt x="333" y="289"/>
                  </a:lnTo>
                  <a:lnTo>
                    <a:pt x="339" y="290"/>
                  </a:lnTo>
                  <a:lnTo>
                    <a:pt x="345" y="283"/>
                  </a:lnTo>
                  <a:lnTo>
                    <a:pt x="351" y="280"/>
                  </a:lnTo>
                  <a:lnTo>
                    <a:pt x="359" y="281"/>
                  </a:lnTo>
                  <a:lnTo>
                    <a:pt x="369" y="286"/>
                  </a:lnTo>
                  <a:lnTo>
                    <a:pt x="378" y="286"/>
                  </a:lnTo>
                  <a:lnTo>
                    <a:pt x="384" y="285"/>
                  </a:lnTo>
                  <a:lnTo>
                    <a:pt x="388" y="282"/>
                  </a:lnTo>
                  <a:lnTo>
                    <a:pt x="392" y="280"/>
                  </a:lnTo>
                  <a:lnTo>
                    <a:pt x="397" y="280"/>
                  </a:lnTo>
                  <a:lnTo>
                    <a:pt x="399" y="283"/>
                  </a:lnTo>
                  <a:lnTo>
                    <a:pt x="398" y="289"/>
                  </a:lnTo>
                  <a:lnTo>
                    <a:pt x="389" y="294"/>
                  </a:lnTo>
                  <a:lnTo>
                    <a:pt x="378" y="298"/>
                  </a:lnTo>
                  <a:lnTo>
                    <a:pt x="374" y="304"/>
                  </a:lnTo>
                  <a:lnTo>
                    <a:pt x="373" y="311"/>
                  </a:lnTo>
                  <a:lnTo>
                    <a:pt x="374" y="318"/>
                  </a:lnTo>
                  <a:lnTo>
                    <a:pt x="376" y="324"/>
                  </a:lnTo>
                  <a:lnTo>
                    <a:pt x="380" y="331"/>
                  </a:lnTo>
                  <a:lnTo>
                    <a:pt x="382" y="338"/>
                  </a:lnTo>
                  <a:lnTo>
                    <a:pt x="378" y="344"/>
                  </a:lnTo>
                  <a:lnTo>
                    <a:pt x="373" y="353"/>
                  </a:lnTo>
                  <a:lnTo>
                    <a:pt x="367" y="359"/>
                  </a:lnTo>
                  <a:lnTo>
                    <a:pt x="362" y="365"/>
                  </a:lnTo>
                  <a:lnTo>
                    <a:pt x="358" y="371"/>
                  </a:lnTo>
                  <a:lnTo>
                    <a:pt x="353" y="379"/>
                  </a:lnTo>
                  <a:lnTo>
                    <a:pt x="351" y="388"/>
                  </a:lnTo>
                  <a:lnTo>
                    <a:pt x="354" y="396"/>
                  </a:lnTo>
                  <a:lnTo>
                    <a:pt x="363" y="403"/>
                  </a:lnTo>
                  <a:lnTo>
                    <a:pt x="373" y="407"/>
                  </a:lnTo>
                  <a:lnTo>
                    <a:pt x="377" y="407"/>
                  </a:lnTo>
                  <a:lnTo>
                    <a:pt x="381" y="404"/>
                  </a:lnTo>
                  <a:lnTo>
                    <a:pt x="388" y="399"/>
                  </a:lnTo>
                  <a:lnTo>
                    <a:pt x="393" y="391"/>
                  </a:lnTo>
                  <a:lnTo>
                    <a:pt x="395" y="384"/>
                  </a:lnTo>
                  <a:lnTo>
                    <a:pt x="393" y="378"/>
                  </a:lnTo>
                  <a:lnTo>
                    <a:pt x="392" y="376"/>
                  </a:lnTo>
                  <a:lnTo>
                    <a:pt x="389" y="373"/>
                  </a:lnTo>
                  <a:lnTo>
                    <a:pt x="384" y="369"/>
                  </a:lnTo>
                  <a:lnTo>
                    <a:pt x="384" y="361"/>
                  </a:lnTo>
                  <a:lnTo>
                    <a:pt x="396" y="351"/>
                  </a:lnTo>
                  <a:lnTo>
                    <a:pt x="408" y="339"/>
                  </a:lnTo>
                  <a:lnTo>
                    <a:pt x="412" y="324"/>
                  </a:lnTo>
                  <a:lnTo>
                    <a:pt x="411" y="310"/>
                  </a:lnTo>
                  <a:lnTo>
                    <a:pt x="408" y="304"/>
                  </a:lnTo>
                  <a:lnTo>
                    <a:pt x="422" y="298"/>
                  </a:lnTo>
                  <a:lnTo>
                    <a:pt x="430" y="297"/>
                  </a:lnTo>
                  <a:lnTo>
                    <a:pt x="436" y="303"/>
                  </a:lnTo>
                  <a:lnTo>
                    <a:pt x="438" y="316"/>
                  </a:lnTo>
                  <a:lnTo>
                    <a:pt x="439" y="331"/>
                  </a:lnTo>
                  <a:lnTo>
                    <a:pt x="441" y="341"/>
                  </a:lnTo>
                  <a:lnTo>
                    <a:pt x="439" y="349"/>
                  </a:lnTo>
                  <a:lnTo>
                    <a:pt x="435" y="355"/>
                  </a:lnTo>
                  <a:lnTo>
                    <a:pt x="439" y="366"/>
                  </a:lnTo>
                  <a:lnTo>
                    <a:pt x="446" y="372"/>
                  </a:lnTo>
                  <a:lnTo>
                    <a:pt x="453" y="374"/>
                  </a:lnTo>
                  <a:lnTo>
                    <a:pt x="460" y="376"/>
                  </a:lnTo>
                  <a:lnTo>
                    <a:pt x="467" y="379"/>
                  </a:lnTo>
                  <a:lnTo>
                    <a:pt x="473" y="386"/>
                  </a:lnTo>
                  <a:lnTo>
                    <a:pt x="476" y="394"/>
                  </a:lnTo>
                  <a:lnTo>
                    <a:pt x="477" y="397"/>
                  </a:lnTo>
                  <a:lnTo>
                    <a:pt x="225" y="494"/>
                  </a:lnTo>
                  <a:lnTo>
                    <a:pt x="229" y="474"/>
                  </a:lnTo>
                  <a:lnTo>
                    <a:pt x="232" y="461"/>
                  </a:lnTo>
                  <a:lnTo>
                    <a:pt x="236" y="454"/>
                  </a:lnTo>
                  <a:lnTo>
                    <a:pt x="237" y="453"/>
                  </a:lnTo>
                  <a:lnTo>
                    <a:pt x="236" y="453"/>
                  </a:lnTo>
                  <a:lnTo>
                    <a:pt x="232" y="450"/>
                  </a:lnTo>
                  <a:lnTo>
                    <a:pt x="230" y="445"/>
                  </a:lnTo>
                  <a:lnTo>
                    <a:pt x="231" y="433"/>
                  </a:lnTo>
                  <a:lnTo>
                    <a:pt x="230" y="423"/>
                  </a:lnTo>
                  <a:lnTo>
                    <a:pt x="225" y="419"/>
                  </a:lnTo>
                  <a:lnTo>
                    <a:pt x="219" y="416"/>
                  </a:lnTo>
                  <a:lnTo>
                    <a:pt x="219" y="408"/>
                  </a:lnTo>
                  <a:lnTo>
                    <a:pt x="221" y="397"/>
                  </a:lnTo>
                  <a:lnTo>
                    <a:pt x="218" y="389"/>
                  </a:lnTo>
                  <a:lnTo>
                    <a:pt x="215" y="384"/>
                  </a:lnTo>
                  <a:lnTo>
                    <a:pt x="212" y="383"/>
                  </a:lnTo>
                  <a:lnTo>
                    <a:pt x="214" y="380"/>
                  </a:lnTo>
                  <a:lnTo>
                    <a:pt x="215" y="377"/>
                  </a:lnTo>
                  <a:lnTo>
                    <a:pt x="215" y="372"/>
                  </a:lnTo>
                  <a:lnTo>
                    <a:pt x="214" y="369"/>
                  </a:lnTo>
                  <a:lnTo>
                    <a:pt x="208" y="362"/>
                  </a:lnTo>
                  <a:lnTo>
                    <a:pt x="207" y="353"/>
                  </a:lnTo>
                  <a:lnTo>
                    <a:pt x="207" y="346"/>
                  </a:lnTo>
                  <a:lnTo>
                    <a:pt x="207" y="343"/>
                  </a:lnTo>
                  <a:lnTo>
                    <a:pt x="206" y="344"/>
                  </a:lnTo>
                  <a:lnTo>
                    <a:pt x="204" y="346"/>
                  </a:lnTo>
                  <a:lnTo>
                    <a:pt x="202" y="344"/>
                  </a:lnTo>
                  <a:lnTo>
                    <a:pt x="201" y="338"/>
                  </a:lnTo>
                  <a:lnTo>
                    <a:pt x="196" y="323"/>
                  </a:lnTo>
                  <a:lnTo>
                    <a:pt x="189" y="323"/>
                  </a:lnTo>
                  <a:lnTo>
                    <a:pt x="182" y="330"/>
                  </a:lnTo>
                  <a:lnTo>
                    <a:pt x="178" y="339"/>
                  </a:lnTo>
                  <a:lnTo>
                    <a:pt x="162" y="340"/>
                  </a:lnTo>
                  <a:lnTo>
                    <a:pt x="151" y="335"/>
                  </a:lnTo>
                  <a:lnTo>
                    <a:pt x="146" y="328"/>
                  </a:lnTo>
                  <a:lnTo>
                    <a:pt x="144" y="318"/>
                  </a:lnTo>
                  <a:lnTo>
                    <a:pt x="142" y="310"/>
                  </a:lnTo>
                  <a:lnTo>
                    <a:pt x="134" y="306"/>
                  </a:lnTo>
                  <a:lnTo>
                    <a:pt x="125" y="306"/>
                  </a:lnTo>
                  <a:lnTo>
                    <a:pt x="116" y="309"/>
                  </a:lnTo>
                  <a:lnTo>
                    <a:pt x="110" y="310"/>
                  </a:lnTo>
                  <a:lnTo>
                    <a:pt x="110" y="308"/>
                  </a:lnTo>
                  <a:lnTo>
                    <a:pt x="111" y="304"/>
                  </a:lnTo>
                  <a:lnTo>
                    <a:pt x="112" y="302"/>
                  </a:lnTo>
                  <a:lnTo>
                    <a:pt x="109" y="303"/>
                  </a:lnTo>
                  <a:lnTo>
                    <a:pt x="103" y="305"/>
                  </a:lnTo>
                  <a:lnTo>
                    <a:pt x="98" y="302"/>
                  </a:lnTo>
                  <a:lnTo>
                    <a:pt x="103" y="285"/>
                  </a:lnTo>
                  <a:lnTo>
                    <a:pt x="108" y="264"/>
                  </a:lnTo>
                  <a:lnTo>
                    <a:pt x="105" y="250"/>
                  </a:lnTo>
                  <a:lnTo>
                    <a:pt x="98" y="241"/>
                  </a:lnTo>
                  <a:lnTo>
                    <a:pt x="90" y="234"/>
                  </a:lnTo>
                  <a:lnTo>
                    <a:pt x="86" y="219"/>
                  </a:lnTo>
                  <a:lnTo>
                    <a:pt x="83" y="207"/>
                  </a:lnTo>
                  <a:lnTo>
                    <a:pt x="79" y="198"/>
                  </a:lnTo>
                  <a:lnTo>
                    <a:pt x="72" y="191"/>
                  </a:lnTo>
                  <a:lnTo>
                    <a:pt x="68" y="186"/>
                  </a:lnTo>
                  <a:lnTo>
                    <a:pt x="71" y="181"/>
                  </a:lnTo>
                  <a:lnTo>
                    <a:pt x="76" y="175"/>
                  </a:lnTo>
                  <a:lnTo>
                    <a:pt x="80" y="172"/>
                  </a:lnTo>
                  <a:lnTo>
                    <a:pt x="78" y="171"/>
                  </a:lnTo>
                  <a:lnTo>
                    <a:pt x="71" y="166"/>
                  </a:lnTo>
                  <a:lnTo>
                    <a:pt x="65" y="159"/>
                  </a:lnTo>
                  <a:lnTo>
                    <a:pt x="61" y="147"/>
                  </a:lnTo>
                  <a:lnTo>
                    <a:pt x="58" y="142"/>
                  </a:lnTo>
                  <a:lnTo>
                    <a:pt x="51" y="136"/>
                  </a:lnTo>
                  <a:lnTo>
                    <a:pt x="47" y="131"/>
                  </a:lnTo>
                  <a:lnTo>
                    <a:pt x="47" y="127"/>
                  </a:lnTo>
                  <a:lnTo>
                    <a:pt x="52" y="120"/>
                  </a:lnTo>
                  <a:lnTo>
                    <a:pt x="55" y="108"/>
                  </a:lnTo>
                  <a:lnTo>
                    <a:pt x="53" y="95"/>
                  </a:lnTo>
                  <a:lnTo>
                    <a:pt x="48" y="81"/>
                  </a:lnTo>
                  <a:lnTo>
                    <a:pt x="40" y="80"/>
                  </a:lnTo>
                  <a:lnTo>
                    <a:pt x="38" y="73"/>
                  </a:lnTo>
                  <a:lnTo>
                    <a:pt x="38" y="63"/>
                  </a:lnTo>
                  <a:lnTo>
                    <a:pt x="36" y="56"/>
                  </a:lnTo>
                  <a:lnTo>
                    <a:pt x="30" y="51"/>
                  </a:lnTo>
                  <a:lnTo>
                    <a:pt x="26" y="45"/>
                  </a:lnTo>
                  <a:lnTo>
                    <a:pt x="22" y="39"/>
                  </a:lnTo>
                  <a:lnTo>
                    <a:pt x="21" y="37"/>
                  </a:lnTo>
                  <a:lnTo>
                    <a:pt x="6" y="30"/>
                  </a:lnTo>
                  <a:lnTo>
                    <a:pt x="6" y="27"/>
                  </a:lnTo>
                  <a:lnTo>
                    <a:pt x="5" y="17"/>
                  </a:lnTo>
                  <a:lnTo>
                    <a:pt x="3" y="8"/>
                  </a:lnTo>
                  <a:lnTo>
                    <a:pt x="0" y="0"/>
                  </a:lnTo>
                  <a:lnTo>
                    <a:pt x="58"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19" name="Freeform 81"/>
            <p:cNvSpPr>
              <a:spLocks/>
            </p:cNvSpPr>
            <p:nvPr/>
          </p:nvSpPr>
          <p:spPr bwMode="auto">
            <a:xfrm>
              <a:off x="2119" y="3030"/>
              <a:ext cx="292" cy="255"/>
            </a:xfrm>
            <a:custGeom>
              <a:avLst/>
              <a:gdLst>
                <a:gd name="T0" fmla="*/ 11 w 583"/>
                <a:gd name="T1" fmla="*/ 0 h 512"/>
                <a:gd name="T2" fmla="*/ 12 w 583"/>
                <a:gd name="T3" fmla="*/ 0 h 512"/>
                <a:gd name="T4" fmla="*/ 13 w 583"/>
                <a:gd name="T5" fmla="*/ 0 h 512"/>
                <a:gd name="T6" fmla="*/ 14 w 583"/>
                <a:gd name="T7" fmla="*/ 0 h 512"/>
                <a:gd name="T8" fmla="*/ 14 w 583"/>
                <a:gd name="T9" fmla="*/ 1 h 512"/>
                <a:gd name="T10" fmla="*/ 15 w 583"/>
                <a:gd name="T11" fmla="*/ 0 h 512"/>
                <a:gd name="T12" fmla="*/ 15 w 583"/>
                <a:gd name="T13" fmla="*/ 0 h 512"/>
                <a:gd name="T14" fmla="*/ 16 w 583"/>
                <a:gd name="T15" fmla="*/ 0 h 512"/>
                <a:gd name="T16" fmla="*/ 16 w 583"/>
                <a:gd name="T17" fmla="*/ 0 h 512"/>
                <a:gd name="T18" fmla="*/ 16 w 583"/>
                <a:gd name="T19" fmla="*/ 1 h 512"/>
                <a:gd name="T20" fmla="*/ 16 w 583"/>
                <a:gd name="T21" fmla="*/ 1 h 512"/>
                <a:gd name="T22" fmla="*/ 15 w 583"/>
                <a:gd name="T23" fmla="*/ 1 h 512"/>
                <a:gd name="T24" fmla="*/ 15 w 583"/>
                <a:gd name="T25" fmla="*/ 1 h 512"/>
                <a:gd name="T26" fmla="*/ 15 w 583"/>
                <a:gd name="T27" fmla="*/ 1 h 512"/>
                <a:gd name="T28" fmla="*/ 16 w 583"/>
                <a:gd name="T29" fmla="*/ 2 h 512"/>
                <a:gd name="T30" fmla="*/ 16 w 583"/>
                <a:gd name="T31" fmla="*/ 2 h 512"/>
                <a:gd name="T32" fmla="*/ 17 w 583"/>
                <a:gd name="T33" fmla="*/ 2 h 512"/>
                <a:gd name="T34" fmla="*/ 17 w 583"/>
                <a:gd name="T35" fmla="*/ 3 h 512"/>
                <a:gd name="T36" fmla="*/ 18 w 583"/>
                <a:gd name="T37" fmla="*/ 3 h 512"/>
                <a:gd name="T38" fmla="*/ 18 w 583"/>
                <a:gd name="T39" fmla="*/ 4 h 512"/>
                <a:gd name="T40" fmla="*/ 19 w 583"/>
                <a:gd name="T41" fmla="*/ 5 h 512"/>
                <a:gd name="T42" fmla="*/ 4 w 583"/>
                <a:gd name="T43" fmla="*/ 15 h 512"/>
                <a:gd name="T44" fmla="*/ 3 w 583"/>
                <a:gd name="T45" fmla="*/ 15 h 512"/>
                <a:gd name="T46" fmla="*/ 3 w 583"/>
                <a:gd name="T47" fmla="*/ 14 h 512"/>
                <a:gd name="T48" fmla="*/ 3 w 583"/>
                <a:gd name="T49" fmla="*/ 13 h 512"/>
                <a:gd name="T50" fmla="*/ 3 w 583"/>
                <a:gd name="T51" fmla="*/ 12 h 512"/>
                <a:gd name="T52" fmla="*/ 2 w 583"/>
                <a:gd name="T53" fmla="*/ 11 h 512"/>
                <a:gd name="T54" fmla="*/ 1 w 583"/>
                <a:gd name="T55" fmla="*/ 10 h 512"/>
                <a:gd name="T56" fmla="*/ 1 w 583"/>
                <a:gd name="T57" fmla="*/ 10 h 512"/>
                <a:gd name="T58" fmla="*/ 1 w 583"/>
                <a:gd name="T59" fmla="*/ 9 h 512"/>
                <a:gd name="T60" fmla="*/ 0 w 583"/>
                <a:gd name="T61" fmla="*/ 8 h 512"/>
                <a:gd name="T62" fmla="*/ 1 w 583"/>
                <a:gd name="T63" fmla="*/ 8 h 512"/>
                <a:gd name="T64" fmla="*/ 1 w 583"/>
                <a:gd name="T65" fmla="*/ 7 h 512"/>
                <a:gd name="T66" fmla="*/ 1 w 583"/>
                <a:gd name="T67" fmla="*/ 6 h 512"/>
                <a:gd name="T68" fmla="*/ 1 w 583"/>
                <a:gd name="T69" fmla="*/ 6 h 512"/>
                <a:gd name="T70" fmla="*/ 1 w 583"/>
                <a:gd name="T71" fmla="*/ 5 h 512"/>
                <a:gd name="T72" fmla="*/ 1 w 583"/>
                <a:gd name="T73" fmla="*/ 5 h 512"/>
                <a:gd name="T74" fmla="*/ 1 w 583"/>
                <a:gd name="T75" fmla="*/ 4 h 512"/>
                <a:gd name="T76" fmla="*/ 2 w 583"/>
                <a:gd name="T77" fmla="*/ 4 h 512"/>
                <a:gd name="T78" fmla="*/ 2 w 583"/>
                <a:gd name="T79" fmla="*/ 3 h 512"/>
                <a:gd name="T80" fmla="*/ 3 w 583"/>
                <a:gd name="T81" fmla="*/ 3 h 512"/>
                <a:gd name="T82" fmla="*/ 3 w 583"/>
                <a:gd name="T83" fmla="*/ 3 h 5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3"/>
                <a:gd name="T127" fmla="*/ 0 h 512"/>
                <a:gd name="T128" fmla="*/ 583 w 583"/>
                <a:gd name="T129" fmla="*/ 512 h 5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3" h="512">
                  <a:moveTo>
                    <a:pt x="344" y="0"/>
                  </a:moveTo>
                  <a:lnTo>
                    <a:pt x="347" y="0"/>
                  </a:lnTo>
                  <a:lnTo>
                    <a:pt x="351" y="3"/>
                  </a:lnTo>
                  <a:lnTo>
                    <a:pt x="358" y="4"/>
                  </a:lnTo>
                  <a:lnTo>
                    <a:pt x="366" y="6"/>
                  </a:lnTo>
                  <a:lnTo>
                    <a:pt x="374" y="9"/>
                  </a:lnTo>
                  <a:lnTo>
                    <a:pt x="383" y="10"/>
                  </a:lnTo>
                  <a:lnTo>
                    <a:pt x="389" y="11"/>
                  </a:lnTo>
                  <a:lnTo>
                    <a:pt x="394" y="11"/>
                  </a:lnTo>
                  <a:lnTo>
                    <a:pt x="401" y="12"/>
                  </a:lnTo>
                  <a:lnTo>
                    <a:pt x="409" y="17"/>
                  </a:lnTo>
                  <a:lnTo>
                    <a:pt x="418" y="25"/>
                  </a:lnTo>
                  <a:lnTo>
                    <a:pt x="424" y="30"/>
                  </a:lnTo>
                  <a:lnTo>
                    <a:pt x="427" y="32"/>
                  </a:lnTo>
                  <a:lnTo>
                    <a:pt x="433" y="32"/>
                  </a:lnTo>
                  <a:lnTo>
                    <a:pt x="440" y="30"/>
                  </a:lnTo>
                  <a:lnTo>
                    <a:pt x="448" y="28"/>
                  </a:lnTo>
                  <a:lnTo>
                    <a:pt x="455" y="26"/>
                  </a:lnTo>
                  <a:lnTo>
                    <a:pt x="462" y="24"/>
                  </a:lnTo>
                  <a:lnTo>
                    <a:pt x="468" y="22"/>
                  </a:lnTo>
                  <a:lnTo>
                    <a:pt x="471" y="21"/>
                  </a:lnTo>
                  <a:lnTo>
                    <a:pt x="475" y="20"/>
                  </a:lnTo>
                  <a:lnTo>
                    <a:pt x="480" y="20"/>
                  </a:lnTo>
                  <a:lnTo>
                    <a:pt x="487" y="21"/>
                  </a:lnTo>
                  <a:lnTo>
                    <a:pt x="495" y="22"/>
                  </a:lnTo>
                  <a:lnTo>
                    <a:pt x="502" y="25"/>
                  </a:lnTo>
                  <a:lnTo>
                    <a:pt x="508" y="29"/>
                  </a:lnTo>
                  <a:lnTo>
                    <a:pt x="513" y="35"/>
                  </a:lnTo>
                  <a:lnTo>
                    <a:pt x="515" y="43"/>
                  </a:lnTo>
                  <a:lnTo>
                    <a:pt x="507" y="44"/>
                  </a:lnTo>
                  <a:lnTo>
                    <a:pt x="499" y="44"/>
                  </a:lnTo>
                  <a:lnTo>
                    <a:pt x="493" y="43"/>
                  </a:lnTo>
                  <a:lnTo>
                    <a:pt x="491" y="42"/>
                  </a:lnTo>
                  <a:lnTo>
                    <a:pt x="490" y="42"/>
                  </a:lnTo>
                  <a:lnTo>
                    <a:pt x="485" y="43"/>
                  </a:lnTo>
                  <a:lnTo>
                    <a:pt x="480" y="44"/>
                  </a:lnTo>
                  <a:lnTo>
                    <a:pt x="475" y="45"/>
                  </a:lnTo>
                  <a:lnTo>
                    <a:pt x="468" y="48"/>
                  </a:lnTo>
                  <a:lnTo>
                    <a:pt x="463" y="50"/>
                  </a:lnTo>
                  <a:lnTo>
                    <a:pt x="461" y="52"/>
                  </a:lnTo>
                  <a:lnTo>
                    <a:pt x="461" y="56"/>
                  </a:lnTo>
                  <a:lnTo>
                    <a:pt x="469" y="58"/>
                  </a:lnTo>
                  <a:lnTo>
                    <a:pt x="476" y="62"/>
                  </a:lnTo>
                  <a:lnTo>
                    <a:pt x="480" y="66"/>
                  </a:lnTo>
                  <a:lnTo>
                    <a:pt x="483" y="73"/>
                  </a:lnTo>
                  <a:lnTo>
                    <a:pt x="487" y="70"/>
                  </a:lnTo>
                  <a:lnTo>
                    <a:pt x="493" y="66"/>
                  </a:lnTo>
                  <a:lnTo>
                    <a:pt x="500" y="65"/>
                  </a:lnTo>
                  <a:lnTo>
                    <a:pt x="506" y="65"/>
                  </a:lnTo>
                  <a:lnTo>
                    <a:pt x="512" y="67"/>
                  </a:lnTo>
                  <a:lnTo>
                    <a:pt x="516" y="72"/>
                  </a:lnTo>
                  <a:lnTo>
                    <a:pt x="520" y="80"/>
                  </a:lnTo>
                  <a:lnTo>
                    <a:pt x="521" y="91"/>
                  </a:lnTo>
                  <a:lnTo>
                    <a:pt x="527" y="110"/>
                  </a:lnTo>
                  <a:lnTo>
                    <a:pt x="537" y="115"/>
                  </a:lnTo>
                  <a:lnTo>
                    <a:pt x="546" y="112"/>
                  </a:lnTo>
                  <a:lnTo>
                    <a:pt x="551" y="110"/>
                  </a:lnTo>
                  <a:lnTo>
                    <a:pt x="552" y="113"/>
                  </a:lnTo>
                  <a:lnTo>
                    <a:pt x="555" y="123"/>
                  </a:lnTo>
                  <a:lnTo>
                    <a:pt x="562" y="134"/>
                  </a:lnTo>
                  <a:lnTo>
                    <a:pt x="574" y="144"/>
                  </a:lnTo>
                  <a:lnTo>
                    <a:pt x="583" y="158"/>
                  </a:lnTo>
                  <a:lnTo>
                    <a:pt x="582" y="174"/>
                  </a:lnTo>
                  <a:lnTo>
                    <a:pt x="578" y="191"/>
                  </a:lnTo>
                  <a:lnTo>
                    <a:pt x="583" y="202"/>
                  </a:lnTo>
                  <a:lnTo>
                    <a:pt x="122" y="512"/>
                  </a:lnTo>
                  <a:lnTo>
                    <a:pt x="113" y="505"/>
                  </a:lnTo>
                  <a:lnTo>
                    <a:pt x="103" y="494"/>
                  </a:lnTo>
                  <a:lnTo>
                    <a:pt x="92" y="483"/>
                  </a:lnTo>
                  <a:lnTo>
                    <a:pt x="89" y="479"/>
                  </a:lnTo>
                  <a:lnTo>
                    <a:pt x="86" y="475"/>
                  </a:lnTo>
                  <a:lnTo>
                    <a:pt x="83" y="467"/>
                  </a:lnTo>
                  <a:lnTo>
                    <a:pt x="79" y="457"/>
                  </a:lnTo>
                  <a:lnTo>
                    <a:pt x="81" y="447"/>
                  </a:lnTo>
                  <a:lnTo>
                    <a:pt x="81" y="437"/>
                  </a:lnTo>
                  <a:lnTo>
                    <a:pt x="77" y="427"/>
                  </a:lnTo>
                  <a:lnTo>
                    <a:pt x="71" y="419"/>
                  </a:lnTo>
                  <a:lnTo>
                    <a:pt x="66" y="413"/>
                  </a:lnTo>
                  <a:lnTo>
                    <a:pt x="67" y="399"/>
                  </a:lnTo>
                  <a:lnTo>
                    <a:pt x="62" y="385"/>
                  </a:lnTo>
                  <a:lnTo>
                    <a:pt x="53" y="374"/>
                  </a:lnTo>
                  <a:lnTo>
                    <a:pt x="43" y="368"/>
                  </a:lnTo>
                  <a:lnTo>
                    <a:pt x="32" y="361"/>
                  </a:lnTo>
                  <a:lnTo>
                    <a:pt x="23" y="348"/>
                  </a:lnTo>
                  <a:lnTo>
                    <a:pt x="16" y="336"/>
                  </a:lnTo>
                  <a:lnTo>
                    <a:pt x="16" y="329"/>
                  </a:lnTo>
                  <a:lnTo>
                    <a:pt x="21" y="324"/>
                  </a:lnTo>
                  <a:lnTo>
                    <a:pt x="25" y="316"/>
                  </a:lnTo>
                  <a:lnTo>
                    <a:pt x="29" y="309"/>
                  </a:lnTo>
                  <a:lnTo>
                    <a:pt x="30" y="306"/>
                  </a:lnTo>
                  <a:lnTo>
                    <a:pt x="11" y="309"/>
                  </a:lnTo>
                  <a:lnTo>
                    <a:pt x="3" y="293"/>
                  </a:lnTo>
                  <a:lnTo>
                    <a:pt x="0" y="282"/>
                  </a:lnTo>
                  <a:lnTo>
                    <a:pt x="0" y="274"/>
                  </a:lnTo>
                  <a:lnTo>
                    <a:pt x="2" y="267"/>
                  </a:lnTo>
                  <a:lnTo>
                    <a:pt x="7" y="262"/>
                  </a:lnTo>
                  <a:lnTo>
                    <a:pt x="10" y="256"/>
                  </a:lnTo>
                  <a:lnTo>
                    <a:pt x="14" y="252"/>
                  </a:lnTo>
                  <a:lnTo>
                    <a:pt x="14" y="245"/>
                  </a:lnTo>
                  <a:lnTo>
                    <a:pt x="11" y="234"/>
                  </a:lnTo>
                  <a:lnTo>
                    <a:pt x="8" y="225"/>
                  </a:lnTo>
                  <a:lnTo>
                    <a:pt x="8" y="216"/>
                  </a:lnTo>
                  <a:lnTo>
                    <a:pt x="15" y="209"/>
                  </a:lnTo>
                  <a:lnTo>
                    <a:pt x="9" y="200"/>
                  </a:lnTo>
                  <a:lnTo>
                    <a:pt x="7" y="192"/>
                  </a:lnTo>
                  <a:lnTo>
                    <a:pt x="8" y="186"/>
                  </a:lnTo>
                  <a:lnTo>
                    <a:pt x="13" y="181"/>
                  </a:lnTo>
                  <a:lnTo>
                    <a:pt x="17" y="178"/>
                  </a:lnTo>
                  <a:lnTo>
                    <a:pt x="23" y="174"/>
                  </a:lnTo>
                  <a:lnTo>
                    <a:pt x="28" y="171"/>
                  </a:lnTo>
                  <a:lnTo>
                    <a:pt x="31" y="168"/>
                  </a:lnTo>
                  <a:lnTo>
                    <a:pt x="25" y="159"/>
                  </a:lnTo>
                  <a:lnTo>
                    <a:pt x="25" y="153"/>
                  </a:lnTo>
                  <a:lnTo>
                    <a:pt x="28" y="149"/>
                  </a:lnTo>
                  <a:lnTo>
                    <a:pt x="32" y="146"/>
                  </a:lnTo>
                  <a:lnTo>
                    <a:pt x="39" y="142"/>
                  </a:lnTo>
                  <a:lnTo>
                    <a:pt x="46" y="136"/>
                  </a:lnTo>
                  <a:lnTo>
                    <a:pt x="51" y="130"/>
                  </a:lnTo>
                  <a:lnTo>
                    <a:pt x="51" y="121"/>
                  </a:lnTo>
                  <a:lnTo>
                    <a:pt x="59" y="116"/>
                  </a:lnTo>
                  <a:lnTo>
                    <a:pt x="67" y="112"/>
                  </a:lnTo>
                  <a:lnTo>
                    <a:pt x="74" y="111"/>
                  </a:lnTo>
                  <a:lnTo>
                    <a:pt x="79" y="111"/>
                  </a:lnTo>
                  <a:lnTo>
                    <a:pt x="84" y="111"/>
                  </a:lnTo>
                  <a:lnTo>
                    <a:pt x="88" y="109"/>
                  </a:lnTo>
                  <a:lnTo>
                    <a:pt x="91" y="104"/>
                  </a:lnTo>
                  <a:lnTo>
                    <a:pt x="92" y="97"/>
                  </a:lnTo>
                  <a:lnTo>
                    <a:pt x="34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20" name="Freeform 82"/>
            <p:cNvSpPr>
              <a:spLocks/>
            </p:cNvSpPr>
            <p:nvPr/>
          </p:nvSpPr>
          <p:spPr bwMode="auto">
            <a:xfrm>
              <a:off x="2178" y="3131"/>
              <a:ext cx="457" cy="361"/>
            </a:xfrm>
            <a:custGeom>
              <a:avLst/>
              <a:gdLst>
                <a:gd name="T0" fmla="*/ 15 w 914"/>
                <a:gd name="T1" fmla="*/ 1 h 722"/>
                <a:gd name="T2" fmla="*/ 17 w 914"/>
                <a:gd name="T3" fmla="*/ 1 h 722"/>
                <a:gd name="T4" fmla="*/ 17 w 914"/>
                <a:gd name="T5" fmla="*/ 1 h 722"/>
                <a:gd name="T6" fmla="*/ 19 w 914"/>
                <a:gd name="T7" fmla="*/ 1 h 722"/>
                <a:gd name="T8" fmla="*/ 20 w 914"/>
                <a:gd name="T9" fmla="*/ 1 h 722"/>
                <a:gd name="T10" fmla="*/ 20 w 914"/>
                <a:gd name="T11" fmla="*/ 1 h 722"/>
                <a:gd name="T12" fmla="*/ 21 w 914"/>
                <a:gd name="T13" fmla="*/ 1 h 722"/>
                <a:gd name="T14" fmla="*/ 22 w 914"/>
                <a:gd name="T15" fmla="*/ 3 h 722"/>
                <a:gd name="T16" fmla="*/ 22 w 914"/>
                <a:gd name="T17" fmla="*/ 5 h 722"/>
                <a:gd name="T18" fmla="*/ 23 w 914"/>
                <a:gd name="T19" fmla="*/ 6 h 722"/>
                <a:gd name="T20" fmla="*/ 22 w 914"/>
                <a:gd name="T21" fmla="*/ 6 h 722"/>
                <a:gd name="T22" fmla="*/ 22 w 914"/>
                <a:gd name="T23" fmla="*/ 6 h 722"/>
                <a:gd name="T24" fmla="*/ 20 w 914"/>
                <a:gd name="T25" fmla="*/ 7 h 722"/>
                <a:gd name="T26" fmla="*/ 20 w 914"/>
                <a:gd name="T27" fmla="*/ 7 h 722"/>
                <a:gd name="T28" fmla="*/ 21 w 914"/>
                <a:gd name="T29" fmla="*/ 7 h 722"/>
                <a:gd name="T30" fmla="*/ 22 w 914"/>
                <a:gd name="T31" fmla="*/ 7 h 722"/>
                <a:gd name="T32" fmla="*/ 23 w 914"/>
                <a:gd name="T33" fmla="*/ 7 h 722"/>
                <a:gd name="T34" fmla="*/ 23 w 914"/>
                <a:gd name="T35" fmla="*/ 6 h 722"/>
                <a:gd name="T36" fmla="*/ 23 w 914"/>
                <a:gd name="T37" fmla="*/ 7 h 722"/>
                <a:gd name="T38" fmla="*/ 24 w 914"/>
                <a:gd name="T39" fmla="*/ 7 h 722"/>
                <a:gd name="T40" fmla="*/ 24 w 914"/>
                <a:gd name="T41" fmla="*/ 7 h 722"/>
                <a:gd name="T42" fmla="*/ 25 w 914"/>
                <a:gd name="T43" fmla="*/ 7 h 722"/>
                <a:gd name="T44" fmla="*/ 23 w 914"/>
                <a:gd name="T45" fmla="*/ 9 h 722"/>
                <a:gd name="T46" fmla="*/ 23 w 914"/>
                <a:gd name="T47" fmla="*/ 9 h 722"/>
                <a:gd name="T48" fmla="*/ 23 w 914"/>
                <a:gd name="T49" fmla="*/ 9 h 722"/>
                <a:gd name="T50" fmla="*/ 22 w 914"/>
                <a:gd name="T51" fmla="*/ 9 h 722"/>
                <a:gd name="T52" fmla="*/ 21 w 914"/>
                <a:gd name="T53" fmla="*/ 9 h 722"/>
                <a:gd name="T54" fmla="*/ 21 w 914"/>
                <a:gd name="T55" fmla="*/ 10 h 722"/>
                <a:gd name="T56" fmla="*/ 22 w 914"/>
                <a:gd name="T57" fmla="*/ 10 h 722"/>
                <a:gd name="T58" fmla="*/ 22 w 914"/>
                <a:gd name="T59" fmla="*/ 10 h 722"/>
                <a:gd name="T60" fmla="*/ 23 w 914"/>
                <a:gd name="T61" fmla="*/ 10 h 722"/>
                <a:gd name="T62" fmla="*/ 24 w 914"/>
                <a:gd name="T63" fmla="*/ 9 h 722"/>
                <a:gd name="T64" fmla="*/ 25 w 914"/>
                <a:gd name="T65" fmla="*/ 9 h 722"/>
                <a:gd name="T66" fmla="*/ 26 w 914"/>
                <a:gd name="T67" fmla="*/ 9 h 722"/>
                <a:gd name="T68" fmla="*/ 26 w 914"/>
                <a:gd name="T69" fmla="*/ 9 h 722"/>
                <a:gd name="T70" fmla="*/ 28 w 914"/>
                <a:gd name="T71" fmla="*/ 9 h 722"/>
                <a:gd name="T72" fmla="*/ 29 w 914"/>
                <a:gd name="T73" fmla="*/ 9 h 722"/>
                <a:gd name="T74" fmla="*/ 28 w 914"/>
                <a:gd name="T75" fmla="*/ 10 h 722"/>
                <a:gd name="T76" fmla="*/ 28 w 914"/>
                <a:gd name="T77" fmla="*/ 10 h 722"/>
                <a:gd name="T78" fmla="*/ 9 w 914"/>
                <a:gd name="T79" fmla="*/ 23 h 722"/>
                <a:gd name="T80" fmla="*/ 9 w 914"/>
                <a:gd name="T81" fmla="*/ 22 h 722"/>
                <a:gd name="T82" fmla="*/ 7 w 914"/>
                <a:gd name="T83" fmla="*/ 21 h 722"/>
                <a:gd name="T84" fmla="*/ 7 w 914"/>
                <a:gd name="T85" fmla="*/ 20 h 722"/>
                <a:gd name="T86" fmla="*/ 7 w 914"/>
                <a:gd name="T87" fmla="*/ 19 h 722"/>
                <a:gd name="T88" fmla="*/ 7 w 914"/>
                <a:gd name="T89" fmla="*/ 19 h 722"/>
                <a:gd name="T90" fmla="*/ 7 w 914"/>
                <a:gd name="T91" fmla="*/ 18 h 722"/>
                <a:gd name="T92" fmla="*/ 7 w 914"/>
                <a:gd name="T93" fmla="*/ 17 h 722"/>
                <a:gd name="T94" fmla="*/ 6 w 914"/>
                <a:gd name="T95" fmla="*/ 17 h 722"/>
                <a:gd name="T96" fmla="*/ 5 w 914"/>
                <a:gd name="T97" fmla="*/ 15 h 722"/>
                <a:gd name="T98" fmla="*/ 5 w 914"/>
                <a:gd name="T99" fmla="*/ 14 h 722"/>
                <a:gd name="T100" fmla="*/ 4 w 914"/>
                <a:gd name="T101" fmla="*/ 13 h 722"/>
                <a:gd name="T102" fmla="*/ 3 w 914"/>
                <a:gd name="T103" fmla="*/ 12 h 722"/>
                <a:gd name="T104" fmla="*/ 2 w 914"/>
                <a:gd name="T105" fmla="*/ 11 h 722"/>
                <a:gd name="T106" fmla="*/ 1 w 914"/>
                <a:gd name="T107" fmla="*/ 11 h 722"/>
                <a:gd name="T108" fmla="*/ 1 w 914"/>
                <a:gd name="T109" fmla="*/ 11 h 722"/>
                <a:gd name="T110" fmla="*/ 14 w 914"/>
                <a:gd name="T111" fmla="*/ 0 h 7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14"/>
                <a:gd name="T169" fmla="*/ 0 h 722"/>
                <a:gd name="T170" fmla="*/ 914 w 914"/>
                <a:gd name="T171" fmla="*/ 722 h 7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14" h="722">
                  <a:moveTo>
                    <a:pt x="466" y="0"/>
                  </a:moveTo>
                  <a:lnTo>
                    <a:pt x="473" y="4"/>
                  </a:lnTo>
                  <a:lnTo>
                    <a:pt x="481" y="5"/>
                  </a:lnTo>
                  <a:lnTo>
                    <a:pt x="490" y="6"/>
                  </a:lnTo>
                  <a:lnTo>
                    <a:pt x="499" y="6"/>
                  </a:lnTo>
                  <a:lnTo>
                    <a:pt x="509" y="7"/>
                  </a:lnTo>
                  <a:lnTo>
                    <a:pt x="517" y="9"/>
                  </a:lnTo>
                  <a:lnTo>
                    <a:pt x="522" y="13"/>
                  </a:lnTo>
                  <a:lnTo>
                    <a:pt x="526" y="19"/>
                  </a:lnTo>
                  <a:lnTo>
                    <a:pt x="529" y="23"/>
                  </a:lnTo>
                  <a:lnTo>
                    <a:pt x="535" y="23"/>
                  </a:lnTo>
                  <a:lnTo>
                    <a:pt x="542" y="21"/>
                  </a:lnTo>
                  <a:lnTo>
                    <a:pt x="550" y="19"/>
                  </a:lnTo>
                  <a:lnTo>
                    <a:pt x="559" y="17"/>
                  </a:lnTo>
                  <a:lnTo>
                    <a:pt x="570" y="19"/>
                  </a:lnTo>
                  <a:lnTo>
                    <a:pt x="581" y="24"/>
                  </a:lnTo>
                  <a:lnTo>
                    <a:pt x="592" y="38"/>
                  </a:lnTo>
                  <a:lnTo>
                    <a:pt x="599" y="36"/>
                  </a:lnTo>
                  <a:lnTo>
                    <a:pt x="607" y="36"/>
                  </a:lnTo>
                  <a:lnTo>
                    <a:pt x="615" y="37"/>
                  </a:lnTo>
                  <a:lnTo>
                    <a:pt x="623" y="39"/>
                  </a:lnTo>
                  <a:lnTo>
                    <a:pt x="628" y="43"/>
                  </a:lnTo>
                  <a:lnTo>
                    <a:pt x="634" y="45"/>
                  </a:lnTo>
                  <a:lnTo>
                    <a:pt x="638" y="47"/>
                  </a:lnTo>
                  <a:lnTo>
                    <a:pt x="639" y="48"/>
                  </a:lnTo>
                  <a:lnTo>
                    <a:pt x="654" y="47"/>
                  </a:lnTo>
                  <a:lnTo>
                    <a:pt x="654" y="50"/>
                  </a:lnTo>
                  <a:lnTo>
                    <a:pt x="654" y="55"/>
                  </a:lnTo>
                  <a:lnTo>
                    <a:pt x="656" y="63"/>
                  </a:lnTo>
                  <a:lnTo>
                    <a:pt x="661" y="74"/>
                  </a:lnTo>
                  <a:lnTo>
                    <a:pt x="669" y="85"/>
                  </a:lnTo>
                  <a:lnTo>
                    <a:pt x="677" y="97"/>
                  </a:lnTo>
                  <a:lnTo>
                    <a:pt x="684" y="112"/>
                  </a:lnTo>
                  <a:lnTo>
                    <a:pt x="686" y="128"/>
                  </a:lnTo>
                  <a:lnTo>
                    <a:pt x="691" y="139"/>
                  </a:lnTo>
                  <a:lnTo>
                    <a:pt x="701" y="144"/>
                  </a:lnTo>
                  <a:lnTo>
                    <a:pt x="713" y="152"/>
                  </a:lnTo>
                  <a:lnTo>
                    <a:pt x="716" y="173"/>
                  </a:lnTo>
                  <a:lnTo>
                    <a:pt x="715" y="191"/>
                  </a:lnTo>
                  <a:lnTo>
                    <a:pt x="713" y="196"/>
                  </a:lnTo>
                  <a:lnTo>
                    <a:pt x="709" y="192"/>
                  </a:lnTo>
                  <a:lnTo>
                    <a:pt x="705" y="192"/>
                  </a:lnTo>
                  <a:lnTo>
                    <a:pt x="702" y="197"/>
                  </a:lnTo>
                  <a:lnTo>
                    <a:pt x="702" y="202"/>
                  </a:lnTo>
                  <a:lnTo>
                    <a:pt x="700" y="207"/>
                  </a:lnTo>
                  <a:lnTo>
                    <a:pt x="692" y="211"/>
                  </a:lnTo>
                  <a:lnTo>
                    <a:pt x="685" y="212"/>
                  </a:lnTo>
                  <a:lnTo>
                    <a:pt x="676" y="216"/>
                  </a:lnTo>
                  <a:lnTo>
                    <a:pt x="667" y="219"/>
                  </a:lnTo>
                  <a:lnTo>
                    <a:pt x="657" y="222"/>
                  </a:lnTo>
                  <a:lnTo>
                    <a:pt x="648" y="227"/>
                  </a:lnTo>
                  <a:lnTo>
                    <a:pt x="639" y="230"/>
                  </a:lnTo>
                  <a:lnTo>
                    <a:pt x="632" y="234"/>
                  </a:lnTo>
                  <a:lnTo>
                    <a:pt x="625" y="236"/>
                  </a:lnTo>
                  <a:lnTo>
                    <a:pt x="617" y="243"/>
                  </a:lnTo>
                  <a:lnTo>
                    <a:pt x="617" y="252"/>
                  </a:lnTo>
                  <a:lnTo>
                    <a:pt x="623" y="259"/>
                  </a:lnTo>
                  <a:lnTo>
                    <a:pt x="635" y="256"/>
                  </a:lnTo>
                  <a:lnTo>
                    <a:pt x="649" y="245"/>
                  </a:lnTo>
                  <a:lnTo>
                    <a:pt x="660" y="239"/>
                  </a:lnTo>
                  <a:lnTo>
                    <a:pt x="667" y="236"/>
                  </a:lnTo>
                  <a:lnTo>
                    <a:pt x="669" y="243"/>
                  </a:lnTo>
                  <a:lnTo>
                    <a:pt x="678" y="243"/>
                  </a:lnTo>
                  <a:lnTo>
                    <a:pt x="687" y="242"/>
                  </a:lnTo>
                  <a:lnTo>
                    <a:pt x="695" y="239"/>
                  </a:lnTo>
                  <a:lnTo>
                    <a:pt x="702" y="234"/>
                  </a:lnTo>
                  <a:lnTo>
                    <a:pt x="709" y="229"/>
                  </a:lnTo>
                  <a:lnTo>
                    <a:pt x="715" y="224"/>
                  </a:lnTo>
                  <a:lnTo>
                    <a:pt x="718" y="217"/>
                  </a:lnTo>
                  <a:lnTo>
                    <a:pt x="722" y="211"/>
                  </a:lnTo>
                  <a:lnTo>
                    <a:pt x="730" y="211"/>
                  </a:lnTo>
                  <a:lnTo>
                    <a:pt x="735" y="213"/>
                  </a:lnTo>
                  <a:lnTo>
                    <a:pt x="737" y="219"/>
                  </a:lnTo>
                  <a:lnTo>
                    <a:pt x="736" y="226"/>
                  </a:lnTo>
                  <a:lnTo>
                    <a:pt x="732" y="232"/>
                  </a:lnTo>
                  <a:lnTo>
                    <a:pt x="729" y="235"/>
                  </a:lnTo>
                  <a:lnTo>
                    <a:pt x="725" y="240"/>
                  </a:lnTo>
                  <a:lnTo>
                    <a:pt x="725" y="247"/>
                  </a:lnTo>
                  <a:lnTo>
                    <a:pt x="732" y="244"/>
                  </a:lnTo>
                  <a:lnTo>
                    <a:pt x="739" y="241"/>
                  </a:lnTo>
                  <a:lnTo>
                    <a:pt x="745" y="236"/>
                  </a:lnTo>
                  <a:lnTo>
                    <a:pt x="751" y="232"/>
                  </a:lnTo>
                  <a:lnTo>
                    <a:pt x="755" y="228"/>
                  </a:lnTo>
                  <a:lnTo>
                    <a:pt x="760" y="227"/>
                  </a:lnTo>
                  <a:lnTo>
                    <a:pt x="764" y="227"/>
                  </a:lnTo>
                  <a:lnTo>
                    <a:pt x="768" y="230"/>
                  </a:lnTo>
                  <a:lnTo>
                    <a:pt x="773" y="241"/>
                  </a:lnTo>
                  <a:lnTo>
                    <a:pt x="771" y="252"/>
                  </a:lnTo>
                  <a:lnTo>
                    <a:pt x="764" y="263"/>
                  </a:lnTo>
                  <a:lnTo>
                    <a:pt x="751" y="271"/>
                  </a:lnTo>
                  <a:lnTo>
                    <a:pt x="741" y="273"/>
                  </a:lnTo>
                  <a:lnTo>
                    <a:pt x="735" y="275"/>
                  </a:lnTo>
                  <a:lnTo>
                    <a:pt x="726" y="275"/>
                  </a:lnTo>
                  <a:lnTo>
                    <a:pt x="721" y="274"/>
                  </a:lnTo>
                  <a:lnTo>
                    <a:pt x="716" y="274"/>
                  </a:lnTo>
                  <a:lnTo>
                    <a:pt x="713" y="273"/>
                  </a:lnTo>
                  <a:lnTo>
                    <a:pt x="710" y="272"/>
                  </a:lnTo>
                  <a:lnTo>
                    <a:pt x="709" y="272"/>
                  </a:lnTo>
                  <a:lnTo>
                    <a:pt x="708" y="273"/>
                  </a:lnTo>
                  <a:lnTo>
                    <a:pt x="707" y="275"/>
                  </a:lnTo>
                  <a:lnTo>
                    <a:pt x="703" y="279"/>
                  </a:lnTo>
                  <a:lnTo>
                    <a:pt x="699" y="282"/>
                  </a:lnTo>
                  <a:lnTo>
                    <a:pt x="695" y="283"/>
                  </a:lnTo>
                  <a:lnTo>
                    <a:pt x="691" y="282"/>
                  </a:lnTo>
                  <a:lnTo>
                    <a:pt x="686" y="282"/>
                  </a:lnTo>
                  <a:lnTo>
                    <a:pt x="680" y="281"/>
                  </a:lnTo>
                  <a:lnTo>
                    <a:pt x="675" y="281"/>
                  </a:lnTo>
                  <a:lnTo>
                    <a:pt x="669" y="282"/>
                  </a:lnTo>
                  <a:lnTo>
                    <a:pt x="662" y="286"/>
                  </a:lnTo>
                  <a:lnTo>
                    <a:pt x="656" y="292"/>
                  </a:lnTo>
                  <a:lnTo>
                    <a:pt x="650" y="301"/>
                  </a:lnTo>
                  <a:lnTo>
                    <a:pt x="654" y="303"/>
                  </a:lnTo>
                  <a:lnTo>
                    <a:pt x="663" y="301"/>
                  </a:lnTo>
                  <a:lnTo>
                    <a:pt x="671" y="302"/>
                  </a:lnTo>
                  <a:lnTo>
                    <a:pt x="675" y="303"/>
                  </a:lnTo>
                  <a:lnTo>
                    <a:pt x="679" y="302"/>
                  </a:lnTo>
                  <a:lnTo>
                    <a:pt x="685" y="300"/>
                  </a:lnTo>
                  <a:lnTo>
                    <a:pt x="691" y="297"/>
                  </a:lnTo>
                  <a:lnTo>
                    <a:pt x="695" y="296"/>
                  </a:lnTo>
                  <a:lnTo>
                    <a:pt x="701" y="295"/>
                  </a:lnTo>
                  <a:lnTo>
                    <a:pt x="706" y="295"/>
                  </a:lnTo>
                  <a:lnTo>
                    <a:pt x="710" y="297"/>
                  </a:lnTo>
                  <a:lnTo>
                    <a:pt x="718" y="295"/>
                  </a:lnTo>
                  <a:lnTo>
                    <a:pt x="728" y="292"/>
                  </a:lnTo>
                  <a:lnTo>
                    <a:pt x="738" y="287"/>
                  </a:lnTo>
                  <a:lnTo>
                    <a:pt x="748" y="283"/>
                  </a:lnTo>
                  <a:lnTo>
                    <a:pt x="759" y="281"/>
                  </a:lnTo>
                  <a:lnTo>
                    <a:pt x="768" y="280"/>
                  </a:lnTo>
                  <a:lnTo>
                    <a:pt x="775" y="280"/>
                  </a:lnTo>
                  <a:lnTo>
                    <a:pt x="779" y="283"/>
                  </a:lnTo>
                  <a:lnTo>
                    <a:pt x="782" y="280"/>
                  </a:lnTo>
                  <a:lnTo>
                    <a:pt x="785" y="277"/>
                  </a:lnTo>
                  <a:lnTo>
                    <a:pt x="789" y="271"/>
                  </a:lnTo>
                  <a:lnTo>
                    <a:pt x="793" y="266"/>
                  </a:lnTo>
                  <a:lnTo>
                    <a:pt x="798" y="262"/>
                  </a:lnTo>
                  <a:lnTo>
                    <a:pt x="804" y="257"/>
                  </a:lnTo>
                  <a:lnTo>
                    <a:pt x="809" y="256"/>
                  </a:lnTo>
                  <a:lnTo>
                    <a:pt x="815" y="256"/>
                  </a:lnTo>
                  <a:lnTo>
                    <a:pt x="819" y="263"/>
                  </a:lnTo>
                  <a:lnTo>
                    <a:pt x="826" y="267"/>
                  </a:lnTo>
                  <a:lnTo>
                    <a:pt x="835" y="271"/>
                  </a:lnTo>
                  <a:lnTo>
                    <a:pt x="845" y="272"/>
                  </a:lnTo>
                  <a:lnTo>
                    <a:pt x="857" y="273"/>
                  </a:lnTo>
                  <a:lnTo>
                    <a:pt x="868" y="273"/>
                  </a:lnTo>
                  <a:lnTo>
                    <a:pt x="877" y="272"/>
                  </a:lnTo>
                  <a:lnTo>
                    <a:pt x="884" y="271"/>
                  </a:lnTo>
                  <a:lnTo>
                    <a:pt x="895" y="272"/>
                  </a:lnTo>
                  <a:lnTo>
                    <a:pt x="900" y="279"/>
                  </a:lnTo>
                  <a:lnTo>
                    <a:pt x="897" y="290"/>
                  </a:lnTo>
                  <a:lnTo>
                    <a:pt x="881" y="302"/>
                  </a:lnTo>
                  <a:lnTo>
                    <a:pt x="873" y="308"/>
                  </a:lnTo>
                  <a:lnTo>
                    <a:pt x="869" y="311"/>
                  </a:lnTo>
                  <a:lnTo>
                    <a:pt x="872" y="315"/>
                  </a:lnTo>
                  <a:lnTo>
                    <a:pt x="877" y="316"/>
                  </a:lnTo>
                  <a:lnTo>
                    <a:pt x="885" y="316"/>
                  </a:lnTo>
                  <a:lnTo>
                    <a:pt x="896" y="315"/>
                  </a:lnTo>
                  <a:lnTo>
                    <a:pt x="905" y="310"/>
                  </a:lnTo>
                  <a:lnTo>
                    <a:pt x="914" y="303"/>
                  </a:lnTo>
                  <a:lnTo>
                    <a:pt x="287" y="722"/>
                  </a:lnTo>
                  <a:lnTo>
                    <a:pt x="275" y="718"/>
                  </a:lnTo>
                  <a:lnTo>
                    <a:pt x="267" y="711"/>
                  </a:lnTo>
                  <a:lnTo>
                    <a:pt x="262" y="703"/>
                  </a:lnTo>
                  <a:lnTo>
                    <a:pt x="261" y="695"/>
                  </a:lnTo>
                  <a:lnTo>
                    <a:pt x="260" y="687"/>
                  </a:lnTo>
                  <a:lnTo>
                    <a:pt x="259" y="679"/>
                  </a:lnTo>
                  <a:lnTo>
                    <a:pt x="257" y="672"/>
                  </a:lnTo>
                  <a:lnTo>
                    <a:pt x="254" y="666"/>
                  </a:lnTo>
                  <a:lnTo>
                    <a:pt x="253" y="652"/>
                  </a:lnTo>
                  <a:lnTo>
                    <a:pt x="247" y="644"/>
                  </a:lnTo>
                  <a:lnTo>
                    <a:pt x="240" y="638"/>
                  </a:lnTo>
                  <a:lnTo>
                    <a:pt x="232" y="636"/>
                  </a:lnTo>
                  <a:lnTo>
                    <a:pt x="224" y="634"/>
                  </a:lnTo>
                  <a:lnTo>
                    <a:pt x="218" y="630"/>
                  </a:lnTo>
                  <a:lnTo>
                    <a:pt x="215" y="624"/>
                  </a:lnTo>
                  <a:lnTo>
                    <a:pt x="216" y="616"/>
                  </a:lnTo>
                  <a:lnTo>
                    <a:pt x="217" y="598"/>
                  </a:lnTo>
                  <a:lnTo>
                    <a:pt x="211" y="588"/>
                  </a:lnTo>
                  <a:lnTo>
                    <a:pt x="203" y="581"/>
                  </a:lnTo>
                  <a:lnTo>
                    <a:pt x="200" y="580"/>
                  </a:lnTo>
                  <a:lnTo>
                    <a:pt x="202" y="577"/>
                  </a:lnTo>
                  <a:lnTo>
                    <a:pt x="209" y="570"/>
                  </a:lnTo>
                  <a:lnTo>
                    <a:pt x="215" y="563"/>
                  </a:lnTo>
                  <a:lnTo>
                    <a:pt x="218" y="559"/>
                  </a:lnTo>
                  <a:lnTo>
                    <a:pt x="218" y="556"/>
                  </a:lnTo>
                  <a:lnTo>
                    <a:pt x="216" y="554"/>
                  </a:lnTo>
                  <a:lnTo>
                    <a:pt x="211" y="553"/>
                  </a:lnTo>
                  <a:lnTo>
                    <a:pt x="203" y="553"/>
                  </a:lnTo>
                  <a:lnTo>
                    <a:pt x="203" y="537"/>
                  </a:lnTo>
                  <a:lnTo>
                    <a:pt x="198" y="527"/>
                  </a:lnTo>
                  <a:lnTo>
                    <a:pt x="191" y="520"/>
                  </a:lnTo>
                  <a:lnTo>
                    <a:pt x="187" y="517"/>
                  </a:lnTo>
                  <a:lnTo>
                    <a:pt x="186" y="517"/>
                  </a:lnTo>
                  <a:lnTo>
                    <a:pt x="181" y="517"/>
                  </a:lnTo>
                  <a:lnTo>
                    <a:pt x="174" y="516"/>
                  </a:lnTo>
                  <a:lnTo>
                    <a:pt x="168" y="513"/>
                  </a:lnTo>
                  <a:lnTo>
                    <a:pt x="160" y="509"/>
                  </a:lnTo>
                  <a:lnTo>
                    <a:pt x="151" y="502"/>
                  </a:lnTo>
                  <a:lnTo>
                    <a:pt x="145" y="494"/>
                  </a:lnTo>
                  <a:lnTo>
                    <a:pt x="140" y="482"/>
                  </a:lnTo>
                  <a:lnTo>
                    <a:pt x="134" y="471"/>
                  </a:lnTo>
                  <a:lnTo>
                    <a:pt x="127" y="463"/>
                  </a:lnTo>
                  <a:lnTo>
                    <a:pt x="119" y="457"/>
                  </a:lnTo>
                  <a:lnTo>
                    <a:pt x="110" y="453"/>
                  </a:lnTo>
                  <a:lnTo>
                    <a:pt x="101" y="447"/>
                  </a:lnTo>
                  <a:lnTo>
                    <a:pt x="94" y="441"/>
                  </a:lnTo>
                  <a:lnTo>
                    <a:pt x="88" y="432"/>
                  </a:lnTo>
                  <a:lnTo>
                    <a:pt x="86" y="421"/>
                  </a:lnTo>
                  <a:lnTo>
                    <a:pt x="65" y="410"/>
                  </a:lnTo>
                  <a:lnTo>
                    <a:pt x="50" y="399"/>
                  </a:lnTo>
                  <a:lnTo>
                    <a:pt x="42" y="387"/>
                  </a:lnTo>
                  <a:lnTo>
                    <a:pt x="37" y="376"/>
                  </a:lnTo>
                  <a:lnTo>
                    <a:pt x="35" y="365"/>
                  </a:lnTo>
                  <a:lnTo>
                    <a:pt x="35" y="358"/>
                  </a:lnTo>
                  <a:lnTo>
                    <a:pt x="34" y="353"/>
                  </a:lnTo>
                  <a:lnTo>
                    <a:pt x="32" y="351"/>
                  </a:lnTo>
                  <a:lnTo>
                    <a:pt x="27" y="350"/>
                  </a:lnTo>
                  <a:lnTo>
                    <a:pt x="21" y="348"/>
                  </a:lnTo>
                  <a:lnTo>
                    <a:pt x="15" y="343"/>
                  </a:lnTo>
                  <a:lnTo>
                    <a:pt x="9" y="338"/>
                  </a:lnTo>
                  <a:lnTo>
                    <a:pt x="4" y="332"/>
                  </a:lnTo>
                  <a:lnTo>
                    <a:pt x="0" y="325"/>
                  </a:lnTo>
                  <a:lnTo>
                    <a:pt x="0" y="317"/>
                  </a:lnTo>
                  <a:lnTo>
                    <a:pt x="5" y="310"/>
                  </a:lnTo>
                  <a:lnTo>
                    <a:pt x="466"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21" name="Freeform 83"/>
            <p:cNvSpPr>
              <a:spLocks/>
            </p:cNvSpPr>
            <p:nvPr/>
          </p:nvSpPr>
          <p:spPr bwMode="auto">
            <a:xfrm>
              <a:off x="2318" y="3282"/>
              <a:ext cx="482" cy="372"/>
            </a:xfrm>
            <a:custGeom>
              <a:avLst/>
              <a:gdLst>
                <a:gd name="T0" fmla="*/ 20 w 965"/>
                <a:gd name="T1" fmla="*/ 1 h 744"/>
                <a:gd name="T2" fmla="*/ 22 w 965"/>
                <a:gd name="T3" fmla="*/ 1 h 744"/>
                <a:gd name="T4" fmla="*/ 22 w 965"/>
                <a:gd name="T5" fmla="*/ 1 h 744"/>
                <a:gd name="T6" fmla="*/ 23 w 965"/>
                <a:gd name="T7" fmla="*/ 1 h 744"/>
                <a:gd name="T8" fmla="*/ 24 w 965"/>
                <a:gd name="T9" fmla="*/ 3 h 744"/>
                <a:gd name="T10" fmla="*/ 25 w 965"/>
                <a:gd name="T11" fmla="*/ 3 h 744"/>
                <a:gd name="T12" fmla="*/ 26 w 965"/>
                <a:gd name="T13" fmla="*/ 3 h 744"/>
                <a:gd name="T14" fmla="*/ 27 w 965"/>
                <a:gd name="T15" fmla="*/ 3 h 744"/>
                <a:gd name="T16" fmla="*/ 27 w 965"/>
                <a:gd name="T17" fmla="*/ 3 h 744"/>
                <a:gd name="T18" fmla="*/ 27 w 965"/>
                <a:gd name="T19" fmla="*/ 3 h 744"/>
                <a:gd name="T20" fmla="*/ 28 w 965"/>
                <a:gd name="T21" fmla="*/ 3 h 744"/>
                <a:gd name="T22" fmla="*/ 29 w 965"/>
                <a:gd name="T23" fmla="*/ 3 h 744"/>
                <a:gd name="T24" fmla="*/ 30 w 965"/>
                <a:gd name="T25" fmla="*/ 5 h 744"/>
                <a:gd name="T26" fmla="*/ 29 w 965"/>
                <a:gd name="T27" fmla="*/ 6 h 744"/>
                <a:gd name="T28" fmla="*/ 29 w 965"/>
                <a:gd name="T29" fmla="*/ 6 h 744"/>
                <a:gd name="T30" fmla="*/ 28 w 965"/>
                <a:gd name="T31" fmla="*/ 6 h 744"/>
                <a:gd name="T32" fmla="*/ 27 w 965"/>
                <a:gd name="T33" fmla="*/ 7 h 744"/>
                <a:gd name="T34" fmla="*/ 26 w 965"/>
                <a:gd name="T35" fmla="*/ 9 h 744"/>
                <a:gd name="T36" fmla="*/ 26 w 965"/>
                <a:gd name="T37" fmla="*/ 9 h 744"/>
                <a:gd name="T38" fmla="*/ 26 w 965"/>
                <a:gd name="T39" fmla="*/ 9 h 744"/>
                <a:gd name="T40" fmla="*/ 25 w 965"/>
                <a:gd name="T41" fmla="*/ 10 h 744"/>
                <a:gd name="T42" fmla="*/ 24 w 965"/>
                <a:gd name="T43" fmla="*/ 11 h 744"/>
                <a:gd name="T44" fmla="*/ 24 w 965"/>
                <a:gd name="T45" fmla="*/ 12 h 744"/>
                <a:gd name="T46" fmla="*/ 24 w 965"/>
                <a:gd name="T47" fmla="*/ 13 h 744"/>
                <a:gd name="T48" fmla="*/ 23 w 965"/>
                <a:gd name="T49" fmla="*/ 14 h 744"/>
                <a:gd name="T50" fmla="*/ 22 w 965"/>
                <a:gd name="T51" fmla="*/ 15 h 744"/>
                <a:gd name="T52" fmla="*/ 21 w 965"/>
                <a:gd name="T53" fmla="*/ 15 h 744"/>
                <a:gd name="T54" fmla="*/ 20 w 965"/>
                <a:gd name="T55" fmla="*/ 15 h 744"/>
                <a:gd name="T56" fmla="*/ 20 w 965"/>
                <a:gd name="T57" fmla="*/ 15 h 744"/>
                <a:gd name="T58" fmla="*/ 18 w 965"/>
                <a:gd name="T59" fmla="*/ 15 h 744"/>
                <a:gd name="T60" fmla="*/ 17 w 965"/>
                <a:gd name="T61" fmla="*/ 17 h 744"/>
                <a:gd name="T62" fmla="*/ 17 w 965"/>
                <a:gd name="T63" fmla="*/ 17 h 744"/>
                <a:gd name="T64" fmla="*/ 17 w 965"/>
                <a:gd name="T65" fmla="*/ 18 h 744"/>
                <a:gd name="T66" fmla="*/ 17 w 965"/>
                <a:gd name="T67" fmla="*/ 20 h 744"/>
                <a:gd name="T68" fmla="*/ 17 w 965"/>
                <a:gd name="T69" fmla="*/ 19 h 744"/>
                <a:gd name="T70" fmla="*/ 16 w 965"/>
                <a:gd name="T71" fmla="*/ 20 h 744"/>
                <a:gd name="T72" fmla="*/ 15 w 965"/>
                <a:gd name="T73" fmla="*/ 21 h 744"/>
                <a:gd name="T74" fmla="*/ 14 w 965"/>
                <a:gd name="T75" fmla="*/ 21 h 744"/>
                <a:gd name="T76" fmla="*/ 14 w 965"/>
                <a:gd name="T77" fmla="*/ 21 h 744"/>
                <a:gd name="T78" fmla="*/ 13 w 965"/>
                <a:gd name="T79" fmla="*/ 21 h 744"/>
                <a:gd name="T80" fmla="*/ 12 w 965"/>
                <a:gd name="T81" fmla="*/ 21 h 744"/>
                <a:gd name="T82" fmla="*/ 12 w 965"/>
                <a:gd name="T83" fmla="*/ 20 h 744"/>
                <a:gd name="T84" fmla="*/ 11 w 965"/>
                <a:gd name="T85" fmla="*/ 20 h 744"/>
                <a:gd name="T86" fmla="*/ 11 w 965"/>
                <a:gd name="T87" fmla="*/ 22 h 744"/>
                <a:gd name="T88" fmla="*/ 10 w 965"/>
                <a:gd name="T89" fmla="*/ 21 h 744"/>
                <a:gd name="T90" fmla="*/ 9 w 965"/>
                <a:gd name="T91" fmla="*/ 22 h 744"/>
                <a:gd name="T92" fmla="*/ 9 w 965"/>
                <a:gd name="T93" fmla="*/ 23 h 744"/>
                <a:gd name="T94" fmla="*/ 8 w 965"/>
                <a:gd name="T95" fmla="*/ 23 h 744"/>
                <a:gd name="T96" fmla="*/ 6 w 965"/>
                <a:gd name="T97" fmla="*/ 22 h 744"/>
                <a:gd name="T98" fmla="*/ 5 w 965"/>
                <a:gd name="T99" fmla="*/ 22 h 744"/>
                <a:gd name="T100" fmla="*/ 3 w 965"/>
                <a:gd name="T101" fmla="*/ 21 h 744"/>
                <a:gd name="T102" fmla="*/ 3 w 965"/>
                <a:gd name="T103" fmla="*/ 20 h 744"/>
                <a:gd name="T104" fmla="*/ 2 w 965"/>
                <a:gd name="T105" fmla="*/ 19 h 744"/>
                <a:gd name="T106" fmla="*/ 1 w 965"/>
                <a:gd name="T107" fmla="*/ 18 h 744"/>
                <a:gd name="T108" fmla="*/ 1 w 965"/>
                <a:gd name="T109" fmla="*/ 17 h 744"/>
                <a:gd name="T110" fmla="*/ 0 w 965"/>
                <a:gd name="T111" fmla="*/ 15 h 744"/>
                <a:gd name="T112" fmla="*/ 0 w 965"/>
                <a:gd name="T113" fmla="*/ 14 h 744"/>
                <a:gd name="T114" fmla="*/ 19 w 965"/>
                <a:gd name="T115" fmla="*/ 0 h 7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65"/>
                <a:gd name="T175" fmla="*/ 0 h 744"/>
                <a:gd name="T176" fmla="*/ 965 w 965"/>
                <a:gd name="T177" fmla="*/ 744 h 7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65" h="744">
                  <a:moveTo>
                    <a:pt x="634" y="0"/>
                  </a:moveTo>
                  <a:lnTo>
                    <a:pt x="643" y="8"/>
                  </a:lnTo>
                  <a:lnTo>
                    <a:pt x="654" y="15"/>
                  </a:lnTo>
                  <a:lnTo>
                    <a:pt x="667" y="21"/>
                  </a:lnTo>
                  <a:lnTo>
                    <a:pt x="679" y="27"/>
                  </a:lnTo>
                  <a:lnTo>
                    <a:pt x="691" y="31"/>
                  </a:lnTo>
                  <a:lnTo>
                    <a:pt x="700" y="35"/>
                  </a:lnTo>
                  <a:lnTo>
                    <a:pt x="707" y="36"/>
                  </a:lnTo>
                  <a:lnTo>
                    <a:pt x="709" y="37"/>
                  </a:lnTo>
                  <a:lnTo>
                    <a:pt x="711" y="36"/>
                  </a:lnTo>
                  <a:lnTo>
                    <a:pt x="717" y="33"/>
                  </a:lnTo>
                  <a:lnTo>
                    <a:pt x="726" y="31"/>
                  </a:lnTo>
                  <a:lnTo>
                    <a:pt x="737" y="30"/>
                  </a:lnTo>
                  <a:lnTo>
                    <a:pt x="747" y="31"/>
                  </a:lnTo>
                  <a:lnTo>
                    <a:pt x="758" y="36"/>
                  </a:lnTo>
                  <a:lnTo>
                    <a:pt x="766" y="45"/>
                  </a:lnTo>
                  <a:lnTo>
                    <a:pt x="771" y="60"/>
                  </a:lnTo>
                  <a:lnTo>
                    <a:pt x="775" y="67"/>
                  </a:lnTo>
                  <a:lnTo>
                    <a:pt x="781" y="71"/>
                  </a:lnTo>
                  <a:lnTo>
                    <a:pt x="788" y="74"/>
                  </a:lnTo>
                  <a:lnTo>
                    <a:pt x="796" y="75"/>
                  </a:lnTo>
                  <a:lnTo>
                    <a:pt x="804" y="75"/>
                  </a:lnTo>
                  <a:lnTo>
                    <a:pt x="809" y="74"/>
                  </a:lnTo>
                  <a:lnTo>
                    <a:pt x="814" y="73"/>
                  </a:lnTo>
                  <a:lnTo>
                    <a:pt x="816" y="73"/>
                  </a:lnTo>
                  <a:lnTo>
                    <a:pt x="819" y="74"/>
                  </a:lnTo>
                  <a:lnTo>
                    <a:pt x="826" y="77"/>
                  </a:lnTo>
                  <a:lnTo>
                    <a:pt x="832" y="84"/>
                  </a:lnTo>
                  <a:lnTo>
                    <a:pt x="837" y="95"/>
                  </a:lnTo>
                  <a:lnTo>
                    <a:pt x="846" y="95"/>
                  </a:lnTo>
                  <a:lnTo>
                    <a:pt x="857" y="95"/>
                  </a:lnTo>
                  <a:lnTo>
                    <a:pt x="868" y="97"/>
                  </a:lnTo>
                  <a:lnTo>
                    <a:pt x="879" y="99"/>
                  </a:lnTo>
                  <a:lnTo>
                    <a:pt x="887" y="101"/>
                  </a:lnTo>
                  <a:lnTo>
                    <a:pt x="892" y="105"/>
                  </a:lnTo>
                  <a:lnTo>
                    <a:pt x="891" y="109"/>
                  </a:lnTo>
                  <a:lnTo>
                    <a:pt x="885" y="114"/>
                  </a:lnTo>
                  <a:lnTo>
                    <a:pt x="880" y="118"/>
                  </a:lnTo>
                  <a:lnTo>
                    <a:pt x="881" y="120"/>
                  </a:lnTo>
                  <a:lnTo>
                    <a:pt x="888" y="120"/>
                  </a:lnTo>
                  <a:lnTo>
                    <a:pt x="898" y="120"/>
                  </a:lnTo>
                  <a:lnTo>
                    <a:pt x="910" y="119"/>
                  </a:lnTo>
                  <a:lnTo>
                    <a:pt x="920" y="118"/>
                  </a:lnTo>
                  <a:lnTo>
                    <a:pt x="927" y="116"/>
                  </a:lnTo>
                  <a:lnTo>
                    <a:pt x="930" y="116"/>
                  </a:lnTo>
                  <a:lnTo>
                    <a:pt x="932" y="118"/>
                  </a:lnTo>
                  <a:lnTo>
                    <a:pt x="936" y="120"/>
                  </a:lnTo>
                  <a:lnTo>
                    <a:pt x="943" y="124"/>
                  </a:lnTo>
                  <a:lnTo>
                    <a:pt x="950" y="129"/>
                  </a:lnTo>
                  <a:lnTo>
                    <a:pt x="957" y="135"/>
                  </a:lnTo>
                  <a:lnTo>
                    <a:pt x="962" y="141"/>
                  </a:lnTo>
                  <a:lnTo>
                    <a:pt x="965" y="146"/>
                  </a:lnTo>
                  <a:lnTo>
                    <a:pt x="965" y="151"/>
                  </a:lnTo>
                  <a:lnTo>
                    <a:pt x="962" y="156"/>
                  </a:lnTo>
                  <a:lnTo>
                    <a:pt x="958" y="162"/>
                  </a:lnTo>
                  <a:lnTo>
                    <a:pt x="953" y="169"/>
                  </a:lnTo>
                  <a:lnTo>
                    <a:pt x="949" y="176"/>
                  </a:lnTo>
                  <a:lnTo>
                    <a:pt x="943" y="183"/>
                  </a:lnTo>
                  <a:lnTo>
                    <a:pt x="937" y="190"/>
                  </a:lnTo>
                  <a:lnTo>
                    <a:pt x="933" y="195"/>
                  </a:lnTo>
                  <a:lnTo>
                    <a:pt x="927" y="197"/>
                  </a:lnTo>
                  <a:lnTo>
                    <a:pt x="917" y="202"/>
                  </a:lnTo>
                  <a:lnTo>
                    <a:pt x="906" y="210"/>
                  </a:lnTo>
                  <a:lnTo>
                    <a:pt x="899" y="219"/>
                  </a:lnTo>
                  <a:lnTo>
                    <a:pt x="898" y="227"/>
                  </a:lnTo>
                  <a:lnTo>
                    <a:pt x="897" y="230"/>
                  </a:lnTo>
                  <a:lnTo>
                    <a:pt x="892" y="235"/>
                  </a:lnTo>
                  <a:lnTo>
                    <a:pt x="884" y="239"/>
                  </a:lnTo>
                  <a:lnTo>
                    <a:pt x="875" y="242"/>
                  </a:lnTo>
                  <a:lnTo>
                    <a:pt x="866" y="247"/>
                  </a:lnTo>
                  <a:lnTo>
                    <a:pt x="859" y="251"/>
                  </a:lnTo>
                  <a:lnTo>
                    <a:pt x="854" y="257"/>
                  </a:lnTo>
                  <a:lnTo>
                    <a:pt x="853" y="263"/>
                  </a:lnTo>
                  <a:lnTo>
                    <a:pt x="853" y="273"/>
                  </a:lnTo>
                  <a:lnTo>
                    <a:pt x="849" y="278"/>
                  </a:lnTo>
                  <a:lnTo>
                    <a:pt x="843" y="279"/>
                  </a:lnTo>
                  <a:lnTo>
                    <a:pt x="841" y="279"/>
                  </a:lnTo>
                  <a:lnTo>
                    <a:pt x="842" y="280"/>
                  </a:lnTo>
                  <a:lnTo>
                    <a:pt x="844" y="282"/>
                  </a:lnTo>
                  <a:lnTo>
                    <a:pt x="846" y="286"/>
                  </a:lnTo>
                  <a:lnTo>
                    <a:pt x="846" y="290"/>
                  </a:lnTo>
                  <a:lnTo>
                    <a:pt x="844" y="294"/>
                  </a:lnTo>
                  <a:lnTo>
                    <a:pt x="837" y="297"/>
                  </a:lnTo>
                  <a:lnTo>
                    <a:pt x="826" y="300"/>
                  </a:lnTo>
                  <a:lnTo>
                    <a:pt x="806" y="301"/>
                  </a:lnTo>
                  <a:lnTo>
                    <a:pt x="804" y="315"/>
                  </a:lnTo>
                  <a:lnTo>
                    <a:pt x="799" y="328"/>
                  </a:lnTo>
                  <a:lnTo>
                    <a:pt x="792" y="339"/>
                  </a:lnTo>
                  <a:lnTo>
                    <a:pt x="786" y="346"/>
                  </a:lnTo>
                  <a:lnTo>
                    <a:pt x="799" y="363"/>
                  </a:lnTo>
                  <a:lnTo>
                    <a:pt x="801" y="381"/>
                  </a:lnTo>
                  <a:lnTo>
                    <a:pt x="794" y="397"/>
                  </a:lnTo>
                  <a:lnTo>
                    <a:pt x="782" y="410"/>
                  </a:lnTo>
                  <a:lnTo>
                    <a:pt x="777" y="416"/>
                  </a:lnTo>
                  <a:lnTo>
                    <a:pt x="778" y="422"/>
                  </a:lnTo>
                  <a:lnTo>
                    <a:pt x="781" y="427"/>
                  </a:lnTo>
                  <a:lnTo>
                    <a:pt x="783" y="436"/>
                  </a:lnTo>
                  <a:lnTo>
                    <a:pt x="782" y="445"/>
                  </a:lnTo>
                  <a:lnTo>
                    <a:pt x="776" y="456"/>
                  </a:lnTo>
                  <a:lnTo>
                    <a:pt x="762" y="470"/>
                  </a:lnTo>
                  <a:lnTo>
                    <a:pt x="738" y="486"/>
                  </a:lnTo>
                  <a:lnTo>
                    <a:pt x="739" y="493"/>
                  </a:lnTo>
                  <a:lnTo>
                    <a:pt x="735" y="498"/>
                  </a:lnTo>
                  <a:lnTo>
                    <a:pt x="728" y="499"/>
                  </a:lnTo>
                  <a:lnTo>
                    <a:pt x="717" y="499"/>
                  </a:lnTo>
                  <a:lnTo>
                    <a:pt x="706" y="497"/>
                  </a:lnTo>
                  <a:lnTo>
                    <a:pt x="693" y="492"/>
                  </a:lnTo>
                  <a:lnTo>
                    <a:pt x="683" y="486"/>
                  </a:lnTo>
                  <a:lnTo>
                    <a:pt x="673" y="477"/>
                  </a:lnTo>
                  <a:lnTo>
                    <a:pt x="668" y="485"/>
                  </a:lnTo>
                  <a:lnTo>
                    <a:pt x="667" y="497"/>
                  </a:lnTo>
                  <a:lnTo>
                    <a:pt x="668" y="506"/>
                  </a:lnTo>
                  <a:lnTo>
                    <a:pt x="669" y="510"/>
                  </a:lnTo>
                  <a:lnTo>
                    <a:pt x="665" y="510"/>
                  </a:lnTo>
                  <a:lnTo>
                    <a:pt x="656" y="510"/>
                  </a:lnTo>
                  <a:lnTo>
                    <a:pt x="642" y="510"/>
                  </a:lnTo>
                  <a:lnTo>
                    <a:pt x="627" y="510"/>
                  </a:lnTo>
                  <a:lnTo>
                    <a:pt x="611" y="509"/>
                  </a:lnTo>
                  <a:lnTo>
                    <a:pt x="597" y="508"/>
                  </a:lnTo>
                  <a:lnTo>
                    <a:pt x="586" y="506"/>
                  </a:lnTo>
                  <a:lnTo>
                    <a:pt x="579" y="503"/>
                  </a:lnTo>
                  <a:lnTo>
                    <a:pt x="577" y="514"/>
                  </a:lnTo>
                  <a:lnTo>
                    <a:pt x="574" y="517"/>
                  </a:lnTo>
                  <a:lnTo>
                    <a:pt x="572" y="520"/>
                  </a:lnTo>
                  <a:lnTo>
                    <a:pt x="571" y="525"/>
                  </a:lnTo>
                  <a:lnTo>
                    <a:pt x="564" y="525"/>
                  </a:lnTo>
                  <a:lnTo>
                    <a:pt x="558" y="523"/>
                  </a:lnTo>
                  <a:lnTo>
                    <a:pt x="551" y="522"/>
                  </a:lnTo>
                  <a:lnTo>
                    <a:pt x="547" y="521"/>
                  </a:lnTo>
                  <a:lnTo>
                    <a:pt x="543" y="524"/>
                  </a:lnTo>
                  <a:lnTo>
                    <a:pt x="543" y="532"/>
                  </a:lnTo>
                  <a:lnTo>
                    <a:pt x="547" y="547"/>
                  </a:lnTo>
                  <a:lnTo>
                    <a:pt x="554" y="570"/>
                  </a:lnTo>
                  <a:lnTo>
                    <a:pt x="561" y="593"/>
                  </a:lnTo>
                  <a:lnTo>
                    <a:pt x="563" y="607"/>
                  </a:lnTo>
                  <a:lnTo>
                    <a:pt x="562" y="613"/>
                  </a:lnTo>
                  <a:lnTo>
                    <a:pt x="558" y="614"/>
                  </a:lnTo>
                  <a:lnTo>
                    <a:pt x="554" y="612"/>
                  </a:lnTo>
                  <a:lnTo>
                    <a:pt x="549" y="607"/>
                  </a:lnTo>
                  <a:lnTo>
                    <a:pt x="544" y="604"/>
                  </a:lnTo>
                  <a:lnTo>
                    <a:pt x="543" y="601"/>
                  </a:lnTo>
                  <a:lnTo>
                    <a:pt x="542" y="604"/>
                  </a:lnTo>
                  <a:lnTo>
                    <a:pt x="541" y="608"/>
                  </a:lnTo>
                  <a:lnTo>
                    <a:pt x="537" y="615"/>
                  </a:lnTo>
                  <a:lnTo>
                    <a:pt x="533" y="622"/>
                  </a:lnTo>
                  <a:lnTo>
                    <a:pt x="527" y="630"/>
                  </a:lnTo>
                  <a:lnTo>
                    <a:pt x="519" y="636"/>
                  </a:lnTo>
                  <a:lnTo>
                    <a:pt x="511" y="641"/>
                  </a:lnTo>
                  <a:lnTo>
                    <a:pt x="501" y="641"/>
                  </a:lnTo>
                  <a:lnTo>
                    <a:pt x="490" y="639"/>
                  </a:lnTo>
                  <a:lnTo>
                    <a:pt x="481" y="641"/>
                  </a:lnTo>
                  <a:lnTo>
                    <a:pt x="472" y="642"/>
                  </a:lnTo>
                  <a:lnTo>
                    <a:pt x="464" y="644"/>
                  </a:lnTo>
                  <a:lnTo>
                    <a:pt x="457" y="647"/>
                  </a:lnTo>
                  <a:lnTo>
                    <a:pt x="452" y="652"/>
                  </a:lnTo>
                  <a:lnTo>
                    <a:pt x="448" y="656"/>
                  </a:lnTo>
                  <a:lnTo>
                    <a:pt x="445" y="659"/>
                  </a:lnTo>
                  <a:lnTo>
                    <a:pt x="443" y="661"/>
                  </a:lnTo>
                  <a:lnTo>
                    <a:pt x="440" y="662"/>
                  </a:lnTo>
                  <a:lnTo>
                    <a:pt x="436" y="662"/>
                  </a:lnTo>
                  <a:lnTo>
                    <a:pt x="431" y="661"/>
                  </a:lnTo>
                  <a:lnTo>
                    <a:pt x="426" y="659"/>
                  </a:lnTo>
                  <a:lnTo>
                    <a:pt x="421" y="656"/>
                  </a:lnTo>
                  <a:lnTo>
                    <a:pt x="415" y="652"/>
                  </a:lnTo>
                  <a:lnTo>
                    <a:pt x="411" y="647"/>
                  </a:lnTo>
                  <a:lnTo>
                    <a:pt x="403" y="641"/>
                  </a:lnTo>
                  <a:lnTo>
                    <a:pt x="396" y="638"/>
                  </a:lnTo>
                  <a:lnTo>
                    <a:pt x="391" y="639"/>
                  </a:lnTo>
                  <a:lnTo>
                    <a:pt x="390" y="639"/>
                  </a:lnTo>
                  <a:lnTo>
                    <a:pt x="387" y="632"/>
                  </a:lnTo>
                  <a:lnTo>
                    <a:pt x="378" y="622"/>
                  </a:lnTo>
                  <a:lnTo>
                    <a:pt x="374" y="621"/>
                  </a:lnTo>
                  <a:lnTo>
                    <a:pt x="377" y="644"/>
                  </a:lnTo>
                  <a:lnTo>
                    <a:pt x="380" y="660"/>
                  </a:lnTo>
                  <a:lnTo>
                    <a:pt x="377" y="669"/>
                  </a:lnTo>
                  <a:lnTo>
                    <a:pt x="370" y="674"/>
                  </a:lnTo>
                  <a:lnTo>
                    <a:pt x="360" y="674"/>
                  </a:lnTo>
                  <a:lnTo>
                    <a:pt x="348" y="673"/>
                  </a:lnTo>
                  <a:lnTo>
                    <a:pt x="336" y="669"/>
                  </a:lnTo>
                  <a:lnTo>
                    <a:pt x="323" y="666"/>
                  </a:lnTo>
                  <a:lnTo>
                    <a:pt x="312" y="664"/>
                  </a:lnTo>
                  <a:lnTo>
                    <a:pt x="297" y="668"/>
                  </a:lnTo>
                  <a:lnTo>
                    <a:pt x="290" y="681"/>
                  </a:lnTo>
                  <a:lnTo>
                    <a:pt x="289" y="697"/>
                  </a:lnTo>
                  <a:lnTo>
                    <a:pt x="292" y="710"/>
                  </a:lnTo>
                  <a:lnTo>
                    <a:pt x="302" y="715"/>
                  </a:lnTo>
                  <a:lnTo>
                    <a:pt x="306" y="725"/>
                  </a:lnTo>
                  <a:lnTo>
                    <a:pt x="304" y="735"/>
                  </a:lnTo>
                  <a:lnTo>
                    <a:pt x="297" y="744"/>
                  </a:lnTo>
                  <a:lnTo>
                    <a:pt x="284" y="738"/>
                  </a:lnTo>
                  <a:lnTo>
                    <a:pt x="272" y="733"/>
                  </a:lnTo>
                  <a:lnTo>
                    <a:pt x="260" y="727"/>
                  </a:lnTo>
                  <a:lnTo>
                    <a:pt x="247" y="721"/>
                  </a:lnTo>
                  <a:lnTo>
                    <a:pt x="236" y="715"/>
                  </a:lnTo>
                  <a:lnTo>
                    <a:pt x="223" y="709"/>
                  </a:lnTo>
                  <a:lnTo>
                    <a:pt x="210" y="703"/>
                  </a:lnTo>
                  <a:lnTo>
                    <a:pt x="199" y="697"/>
                  </a:lnTo>
                  <a:lnTo>
                    <a:pt x="186" y="690"/>
                  </a:lnTo>
                  <a:lnTo>
                    <a:pt x="174" y="684"/>
                  </a:lnTo>
                  <a:lnTo>
                    <a:pt x="162" y="677"/>
                  </a:lnTo>
                  <a:lnTo>
                    <a:pt x="150" y="671"/>
                  </a:lnTo>
                  <a:lnTo>
                    <a:pt x="139" y="665"/>
                  </a:lnTo>
                  <a:lnTo>
                    <a:pt x="126" y="658"/>
                  </a:lnTo>
                  <a:lnTo>
                    <a:pt x="115" y="651"/>
                  </a:lnTo>
                  <a:lnTo>
                    <a:pt x="103" y="644"/>
                  </a:lnTo>
                  <a:lnTo>
                    <a:pt x="107" y="641"/>
                  </a:lnTo>
                  <a:lnTo>
                    <a:pt x="102" y="639"/>
                  </a:lnTo>
                  <a:lnTo>
                    <a:pt x="97" y="635"/>
                  </a:lnTo>
                  <a:lnTo>
                    <a:pt x="95" y="629"/>
                  </a:lnTo>
                  <a:lnTo>
                    <a:pt x="98" y="621"/>
                  </a:lnTo>
                  <a:lnTo>
                    <a:pt x="100" y="614"/>
                  </a:lnTo>
                  <a:lnTo>
                    <a:pt x="93" y="605"/>
                  </a:lnTo>
                  <a:lnTo>
                    <a:pt x="82" y="594"/>
                  </a:lnTo>
                  <a:lnTo>
                    <a:pt x="77" y="578"/>
                  </a:lnTo>
                  <a:lnTo>
                    <a:pt x="71" y="565"/>
                  </a:lnTo>
                  <a:lnTo>
                    <a:pt x="59" y="559"/>
                  </a:lnTo>
                  <a:lnTo>
                    <a:pt x="48" y="558"/>
                  </a:lnTo>
                  <a:lnTo>
                    <a:pt x="43" y="558"/>
                  </a:lnTo>
                  <a:lnTo>
                    <a:pt x="43" y="540"/>
                  </a:lnTo>
                  <a:lnTo>
                    <a:pt x="33" y="537"/>
                  </a:lnTo>
                  <a:lnTo>
                    <a:pt x="27" y="531"/>
                  </a:lnTo>
                  <a:lnTo>
                    <a:pt x="26" y="522"/>
                  </a:lnTo>
                  <a:lnTo>
                    <a:pt x="26" y="513"/>
                  </a:lnTo>
                  <a:lnTo>
                    <a:pt x="27" y="502"/>
                  </a:lnTo>
                  <a:lnTo>
                    <a:pt x="27" y="494"/>
                  </a:lnTo>
                  <a:lnTo>
                    <a:pt x="26" y="487"/>
                  </a:lnTo>
                  <a:lnTo>
                    <a:pt x="21" y="484"/>
                  </a:lnTo>
                  <a:lnTo>
                    <a:pt x="9" y="476"/>
                  </a:lnTo>
                  <a:lnTo>
                    <a:pt x="2" y="460"/>
                  </a:lnTo>
                  <a:lnTo>
                    <a:pt x="0" y="440"/>
                  </a:lnTo>
                  <a:lnTo>
                    <a:pt x="7" y="419"/>
                  </a:lnTo>
                  <a:lnTo>
                    <a:pt x="63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22" name="Freeform 84"/>
            <p:cNvSpPr>
              <a:spLocks/>
            </p:cNvSpPr>
            <p:nvPr/>
          </p:nvSpPr>
          <p:spPr bwMode="auto">
            <a:xfrm>
              <a:off x="2138" y="2753"/>
              <a:ext cx="102" cy="81"/>
            </a:xfrm>
            <a:custGeom>
              <a:avLst/>
              <a:gdLst>
                <a:gd name="T0" fmla="*/ 2 w 204"/>
                <a:gd name="T1" fmla="*/ 0 h 163"/>
                <a:gd name="T2" fmla="*/ 2 w 204"/>
                <a:gd name="T3" fmla="*/ 0 h 163"/>
                <a:gd name="T4" fmla="*/ 2 w 204"/>
                <a:gd name="T5" fmla="*/ 0 h 163"/>
                <a:gd name="T6" fmla="*/ 3 w 204"/>
                <a:gd name="T7" fmla="*/ 0 h 163"/>
                <a:gd name="T8" fmla="*/ 3 w 204"/>
                <a:gd name="T9" fmla="*/ 0 h 163"/>
                <a:gd name="T10" fmla="*/ 3 w 204"/>
                <a:gd name="T11" fmla="*/ 0 h 163"/>
                <a:gd name="T12" fmla="*/ 3 w 204"/>
                <a:gd name="T13" fmla="*/ 1 h 163"/>
                <a:gd name="T14" fmla="*/ 3 w 204"/>
                <a:gd name="T15" fmla="*/ 1 h 163"/>
                <a:gd name="T16" fmla="*/ 3 w 204"/>
                <a:gd name="T17" fmla="*/ 2 h 163"/>
                <a:gd name="T18" fmla="*/ 3 w 204"/>
                <a:gd name="T19" fmla="*/ 2 h 163"/>
                <a:gd name="T20" fmla="*/ 5 w 204"/>
                <a:gd name="T21" fmla="*/ 3 h 163"/>
                <a:gd name="T22" fmla="*/ 5 w 204"/>
                <a:gd name="T23" fmla="*/ 3 h 163"/>
                <a:gd name="T24" fmla="*/ 5 w 204"/>
                <a:gd name="T25" fmla="*/ 3 h 163"/>
                <a:gd name="T26" fmla="*/ 5 w 204"/>
                <a:gd name="T27" fmla="*/ 4 h 163"/>
                <a:gd name="T28" fmla="*/ 6 w 204"/>
                <a:gd name="T29" fmla="*/ 4 h 163"/>
                <a:gd name="T30" fmla="*/ 6 w 204"/>
                <a:gd name="T31" fmla="*/ 4 h 163"/>
                <a:gd name="T32" fmla="*/ 6 w 204"/>
                <a:gd name="T33" fmla="*/ 4 h 163"/>
                <a:gd name="T34" fmla="*/ 6 w 204"/>
                <a:gd name="T35" fmla="*/ 4 h 163"/>
                <a:gd name="T36" fmla="*/ 6 w 204"/>
                <a:gd name="T37" fmla="*/ 4 h 163"/>
                <a:gd name="T38" fmla="*/ 6 w 204"/>
                <a:gd name="T39" fmla="*/ 4 h 163"/>
                <a:gd name="T40" fmla="*/ 6 w 204"/>
                <a:gd name="T41" fmla="*/ 5 h 163"/>
                <a:gd name="T42" fmla="*/ 6 w 204"/>
                <a:gd name="T43" fmla="*/ 5 h 163"/>
                <a:gd name="T44" fmla="*/ 5 w 204"/>
                <a:gd name="T45" fmla="*/ 5 h 163"/>
                <a:gd name="T46" fmla="*/ 5 w 204"/>
                <a:gd name="T47" fmla="*/ 4 h 163"/>
                <a:gd name="T48" fmla="*/ 5 w 204"/>
                <a:gd name="T49" fmla="*/ 4 h 163"/>
                <a:gd name="T50" fmla="*/ 5 w 204"/>
                <a:gd name="T51" fmla="*/ 4 h 163"/>
                <a:gd name="T52" fmla="*/ 3 w 204"/>
                <a:gd name="T53" fmla="*/ 4 h 163"/>
                <a:gd name="T54" fmla="*/ 3 w 204"/>
                <a:gd name="T55" fmla="*/ 4 h 163"/>
                <a:gd name="T56" fmla="*/ 3 w 204"/>
                <a:gd name="T57" fmla="*/ 4 h 163"/>
                <a:gd name="T58" fmla="*/ 3 w 204"/>
                <a:gd name="T59" fmla="*/ 4 h 163"/>
                <a:gd name="T60" fmla="*/ 3 w 204"/>
                <a:gd name="T61" fmla="*/ 4 h 163"/>
                <a:gd name="T62" fmla="*/ 3 w 204"/>
                <a:gd name="T63" fmla="*/ 3 h 163"/>
                <a:gd name="T64" fmla="*/ 3 w 204"/>
                <a:gd name="T65" fmla="*/ 3 h 163"/>
                <a:gd name="T66" fmla="*/ 3 w 204"/>
                <a:gd name="T67" fmla="*/ 3 h 163"/>
                <a:gd name="T68" fmla="*/ 3 w 204"/>
                <a:gd name="T69" fmla="*/ 3 h 163"/>
                <a:gd name="T70" fmla="*/ 3 w 204"/>
                <a:gd name="T71" fmla="*/ 2 h 163"/>
                <a:gd name="T72" fmla="*/ 3 w 204"/>
                <a:gd name="T73" fmla="*/ 2 h 163"/>
                <a:gd name="T74" fmla="*/ 3 w 204"/>
                <a:gd name="T75" fmla="*/ 2 h 163"/>
                <a:gd name="T76" fmla="*/ 3 w 204"/>
                <a:gd name="T77" fmla="*/ 2 h 163"/>
                <a:gd name="T78" fmla="*/ 3 w 204"/>
                <a:gd name="T79" fmla="*/ 2 h 163"/>
                <a:gd name="T80" fmla="*/ 3 w 204"/>
                <a:gd name="T81" fmla="*/ 2 h 163"/>
                <a:gd name="T82" fmla="*/ 3 w 204"/>
                <a:gd name="T83" fmla="*/ 2 h 163"/>
                <a:gd name="T84" fmla="*/ 3 w 204"/>
                <a:gd name="T85" fmla="*/ 2 h 163"/>
                <a:gd name="T86" fmla="*/ 3 w 204"/>
                <a:gd name="T87" fmla="*/ 2 h 163"/>
                <a:gd name="T88" fmla="*/ 3 w 204"/>
                <a:gd name="T89" fmla="*/ 2 h 163"/>
                <a:gd name="T90" fmla="*/ 3 w 204"/>
                <a:gd name="T91" fmla="*/ 1 h 163"/>
                <a:gd name="T92" fmla="*/ 3 w 204"/>
                <a:gd name="T93" fmla="*/ 1 h 163"/>
                <a:gd name="T94" fmla="*/ 3 w 204"/>
                <a:gd name="T95" fmla="*/ 1 h 163"/>
                <a:gd name="T96" fmla="*/ 2 w 204"/>
                <a:gd name="T97" fmla="*/ 1 h 163"/>
                <a:gd name="T98" fmla="*/ 2 w 204"/>
                <a:gd name="T99" fmla="*/ 1 h 163"/>
                <a:gd name="T100" fmla="*/ 2 w 204"/>
                <a:gd name="T101" fmla="*/ 1 h 163"/>
                <a:gd name="T102" fmla="*/ 2 w 204"/>
                <a:gd name="T103" fmla="*/ 1 h 163"/>
                <a:gd name="T104" fmla="*/ 1 w 204"/>
                <a:gd name="T105" fmla="*/ 1 h 163"/>
                <a:gd name="T106" fmla="*/ 1 w 204"/>
                <a:gd name="T107" fmla="*/ 1 h 163"/>
                <a:gd name="T108" fmla="*/ 1 w 204"/>
                <a:gd name="T109" fmla="*/ 1 h 163"/>
                <a:gd name="T110" fmla="*/ 1 w 204"/>
                <a:gd name="T111" fmla="*/ 0 h 163"/>
                <a:gd name="T112" fmla="*/ 1 w 204"/>
                <a:gd name="T113" fmla="*/ 0 h 163"/>
                <a:gd name="T114" fmla="*/ 1 w 204"/>
                <a:gd name="T115" fmla="*/ 0 h 163"/>
                <a:gd name="T116" fmla="*/ 1 w 204"/>
                <a:gd name="T117" fmla="*/ 0 h 163"/>
                <a:gd name="T118" fmla="*/ 1 w 204"/>
                <a:gd name="T119" fmla="*/ 0 h 1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4"/>
                <a:gd name="T181" fmla="*/ 0 h 163"/>
                <a:gd name="T182" fmla="*/ 204 w 204"/>
                <a:gd name="T183" fmla="*/ 163 h 1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4" h="163">
                  <a:moveTo>
                    <a:pt x="36" y="7"/>
                  </a:moveTo>
                  <a:lnTo>
                    <a:pt x="40" y="5"/>
                  </a:lnTo>
                  <a:lnTo>
                    <a:pt x="45" y="3"/>
                  </a:lnTo>
                  <a:lnTo>
                    <a:pt x="50" y="2"/>
                  </a:lnTo>
                  <a:lnTo>
                    <a:pt x="54" y="0"/>
                  </a:lnTo>
                  <a:lnTo>
                    <a:pt x="59" y="2"/>
                  </a:lnTo>
                  <a:lnTo>
                    <a:pt x="63" y="2"/>
                  </a:lnTo>
                  <a:lnTo>
                    <a:pt x="69" y="3"/>
                  </a:lnTo>
                  <a:lnTo>
                    <a:pt x="74" y="5"/>
                  </a:lnTo>
                  <a:lnTo>
                    <a:pt x="77" y="13"/>
                  </a:lnTo>
                  <a:lnTo>
                    <a:pt x="81" y="21"/>
                  </a:lnTo>
                  <a:lnTo>
                    <a:pt x="84" y="29"/>
                  </a:lnTo>
                  <a:lnTo>
                    <a:pt x="89" y="36"/>
                  </a:lnTo>
                  <a:lnTo>
                    <a:pt x="94" y="43"/>
                  </a:lnTo>
                  <a:lnTo>
                    <a:pt x="100" y="49"/>
                  </a:lnTo>
                  <a:lnTo>
                    <a:pt x="107" y="55"/>
                  </a:lnTo>
                  <a:lnTo>
                    <a:pt x="115" y="58"/>
                  </a:lnTo>
                  <a:lnTo>
                    <a:pt x="120" y="66"/>
                  </a:lnTo>
                  <a:lnTo>
                    <a:pt x="122" y="76"/>
                  </a:lnTo>
                  <a:lnTo>
                    <a:pt x="122" y="86"/>
                  </a:lnTo>
                  <a:lnTo>
                    <a:pt x="124" y="95"/>
                  </a:lnTo>
                  <a:lnTo>
                    <a:pt x="130" y="96"/>
                  </a:lnTo>
                  <a:lnTo>
                    <a:pt x="135" y="97"/>
                  </a:lnTo>
                  <a:lnTo>
                    <a:pt x="141" y="99"/>
                  </a:lnTo>
                  <a:lnTo>
                    <a:pt x="145" y="101"/>
                  </a:lnTo>
                  <a:lnTo>
                    <a:pt x="147" y="110"/>
                  </a:lnTo>
                  <a:lnTo>
                    <a:pt x="150" y="119"/>
                  </a:lnTo>
                  <a:lnTo>
                    <a:pt x="152" y="129"/>
                  </a:lnTo>
                  <a:lnTo>
                    <a:pt x="157" y="137"/>
                  </a:lnTo>
                  <a:lnTo>
                    <a:pt x="165" y="139"/>
                  </a:lnTo>
                  <a:lnTo>
                    <a:pt x="174" y="140"/>
                  </a:lnTo>
                  <a:lnTo>
                    <a:pt x="182" y="141"/>
                  </a:lnTo>
                  <a:lnTo>
                    <a:pt x="190" y="140"/>
                  </a:lnTo>
                  <a:lnTo>
                    <a:pt x="195" y="140"/>
                  </a:lnTo>
                  <a:lnTo>
                    <a:pt x="198" y="141"/>
                  </a:lnTo>
                  <a:lnTo>
                    <a:pt x="200" y="143"/>
                  </a:lnTo>
                  <a:lnTo>
                    <a:pt x="204" y="144"/>
                  </a:lnTo>
                  <a:lnTo>
                    <a:pt x="203" y="150"/>
                  </a:lnTo>
                  <a:lnTo>
                    <a:pt x="200" y="154"/>
                  </a:lnTo>
                  <a:lnTo>
                    <a:pt x="197" y="158"/>
                  </a:lnTo>
                  <a:lnTo>
                    <a:pt x="194" y="163"/>
                  </a:lnTo>
                  <a:lnTo>
                    <a:pt x="187" y="163"/>
                  </a:lnTo>
                  <a:lnTo>
                    <a:pt x="180" y="163"/>
                  </a:lnTo>
                  <a:lnTo>
                    <a:pt x="173" y="163"/>
                  </a:lnTo>
                  <a:lnTo>
                    <a:pt x="166" y="163"/>
                  </a:lnTo>
                  <a:lnTo>
                    <a:pt x="159" y="162"/>
                  </a:lnTo>
                  <a:lnTo>
                    <a:pt x="152" y="159"/>
                  </a:lnTo>
                  <a:lnTo>
                    <a:pt x="146" y="156"/>
                  </a:lnTo>
                  <a:lnTo>
                    <a:pt x="141" y="152"/>
                  </a:lnTo>
                  <a:lnTo>
                    <a:pt x="138" y="152"/>
                  </a:lnTo>
                  <a:lnTo>
                    <a:pt x="136" y="152"/>
                  </a:lnTo>
                  <a:lnTo>
                    <a:pt x="134" y="152"/>
                  </a:lnTo>
                  <a:lnTo>
                    <a:pt x="131" y="154"/>
                  </a:lnTo>
                  <a:lnTo>
                    <a:pt x="127" y="152"/>
                  </a:lnTo>
                  <a:lnTo>
                    <a:pt x="121" y="150"/>
                  </a:lnTo>
                  <a:lnTo>
                    <a:pt x="116" y="149"/>
                  </a:lnTo>
                  <a:lnTo>
                    <a:pt x="112" y="147"/>
                  </a:lnTo>
                  <a:lnTo>
                    <a:pt x="107" y="146"/>
                  </a:lnTo>
                  <a:lnTo>
                    <a:pt x="104" y="143"/>
                  </a:lnTo>
                  <a:lnTo>
                    <a:pt x="99" y="141"/>
                  </a:lnTo>
                  <a:lnTo>
                    <a:pt x="94" y="140"/>
                  </a:lnTo>
                  <a:lnTo>
                    <a:pt x="93" y="135"/>
                  </a:lnTo>
                  <a:lnTo>
                    <a:pt x="93" y="131"/>
                  </a:lnTo>
                  <a:lnTo>
                    <a:pt x="94" y="126"/>
                  </a:lnTo>
                  <a:lnTo>
                    <a:pt x="96" y="121"/>
                  </a:lnTo>
                  <a:lnTo>
                    <a:pt x="101" y="119"/>
                  </a:lnTo>
                  <a:lnTo>
                    <a:pt x="107" y="116"/>
                  </a:lnTo>
                  <a:lnTo>
                    <a:pt x="111" y="112"/>
                  </a:lnTo>
                  <a:lnTo>
                    <a:pt x="115" y="108"/>
                  </a:lnTo>
                  <a:lnTo>
                    <a:pt x="115" y="103"/>
                  </a:lnTo>
                  <a:lnTo>
                    <a:pt x="114" y="98"/>
                  </a:lnTo>
                  <a:lnTo>
                    <a:pt x="113" y="94"/>
                  </a:lnTo>
                  <a:lnTo>
                    <a:pt x="114" y="89"/>
                  </a:lnTo>
                  <a:lnTo>
                    <a:pt x="113" y="89"/>
                  </a:lnTo>
                  <a:lnTo>
                    <a:pt x="111" y="88"/>
                  </a:lnTo>
                  <a:lnTo>
                    <a:pt x="109" y="88"/>
                  </a:lnTo>
                  <a:lnTo>
                    <a:pt x="108" y="88"/>
                  </a:lnTo>
                  <a:lnTo>
                    <a:pt x="108" y="87"/>
                  </a:lnTo>
                  <a:lnTo>
                    <a:pt x="108" y="84"/>
                  </a:lnTo>
                  <a:lnTo>
                    <a:pt x="108" y="83"/>
                  </a:lnTo>
                  <a:lnTo>
                    <a:pt x="109" y="82"/>
                  </a:lnTo>
                  <a:lnTo>
                    <a:pt x="106" y="78"/>
                  </a:lnTo>
                  <a:lnTo>
                    <a:pt x="101" y="76"/>
                  </a:lnTo>
                  <a:lnTo>
                    <a:pt x="97" y="75"/>
                  </a:lnTo>
                  <a:lnTo>
                    <a:pt x="92" y="74"/>
                  </a:lnTo>
                  <a:lnTo>
                    <a:pt x="91" y="72"/>
                  </a:lnTo>
                  <a:lnTo>
                    <a:pt x="91" y="71"/>
                  </a:lnTo>
                  <a:lnTo>
                    <a:pt x="90" y="68"/>
                  </a:lnTo>
                  <a:lnTo>
                    <a:pt x="89" y="67"/>
                  </a:lnTo>
                  <a:lnTo>
                    <a:pt x="81" y="65"/>
                  </a:lnTo>
                  <a:lnTo>
                    <a:pt x="76" y="60"/>
                  </a:lnTo>
                  <a:lnTo>
                    <a:pt x="73" y="52"/>
                  </a:lnTo>
                  <a:lnTo>
                    <a:pt x="69" y="46"/>
                  </a:lnTo>
                  <a:lnTo>
                    <a:pt x="66" y="46"/>
                  </a:lnTo>
                  <a:lnTo>
                    <a:pt x="65" y="48"/>
                  </a:lnTo>
                  <a:lnTo>
                    <a:pt x="65" y="50"/>
                  </a:lnTo>
                  <a:lnTo>
                    <a:pt x="65" y="52"/>
                  </a:lnTo>
                  <a:lnTo>
                    <a:pt x="56" y="50"/>
                  </a:lnTo>
                  <a:lnTo>
                    <a:pt x="50" y="48"/>
                  </a:lnTo>
                  <a:lnTo>
                    <a:pt x="43" y="46"/>
                  </a:lnTo>
                  <a:lnTo>
                    <a:pt x="36" y="44"/>
                  </a:lnTo>
                  <a:lnTo>
                    <a:pt x="35" y="45"/>
                  </a:lnTo>
                  <a:lnTo>
                    <a:pt x="35" y="48"/>
                  </a:lnTo>
                  <a:lnTo>
                    <a:pt x="35" y="49"/>
                  </a:lnTo>
                  <a:lnTo>
                    <a:pt x="33" y="50"/>
                  </a:lnTo>
                  <a:lnTo>
                    <a:pt x="24" y="51"/>
                  </a:lnTo>
                  <a:lnTo>
                    <a:pt x="15" y="49"/>
                  </a:lnTo>
                  <a:lnTo>
                    <a:pt x="7" y="44"/>
                  </a:lnTo>
                  <a:lnTo>
                    <a:pt x="0" y="38"/>
                  </a:lnTo>
                  <a:lnTo>
                    <a:pt x="1" y="35"/>
                  </a:lnTo>
                  <a:lnTo>
                    <a:pt x="2" y="31"/>
                  </a:lnTo>
                  <a:lnTo>
                    <a:pt x="2" y="28"/>
                  </a:lnTo>
                  <a:lnTo>
                    <a:pt x="3" y="23"/>
                  </a:lnTo>
                  <a:lnTo>
                    <a:pt x="5" y="25"/>
                  </a:lnTo>
                  <a:lnTo>
                    <a:pt x="7" y="25"/>
                  </a:lnTo>
                  <a:lnTo>
                    <a:pt x="8" y="25"/>
                  </a:lnTo>
                  <a:lnTo>
                    <a:pt x="9" y="26"/>
                  </a:lnTo>
                  <a:lnTo>
                    <a:pt x="16" y="22"/>
                  </a:lnTo>
                  <a:lnTo>
                    <a:pt x="25" y="15"/>
                  </a:lnTo>
                  <a:lnTo>
                    <a:pt x="32" y="10"/>
                  </a:lnTo>
                  <a:lnTo>
                    <a:pt x="36"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23" name="Freeform 85"/>
            <p:cNvSpPr>
              <a:spLocks/>
            </p:cNvSpPr>
            <p:nvPr/>
          </p:nvSpPr>
          <p:spPr bwMode="auto">
            <a:xfrm>
              <a:off x="2198" y="2748"/>
              <a:ext cx="16" cy="14"/>
            </a:xfrm>
            <a:custGeom>
              <a:avLst/>
              <a:gdLst>
                <a:gd name="T0" fmla="*/ 1 w 31"/>
                <a:gd name="T1" fmla="*/ 0 h 29"/>
                <a:gd name="T2" fmla="*/ 1 w 31"/>
                <a:gd name="T3" fmla="*/ 0 h 29"/>
                <a:gd name="T4" fmla="*/ 1 w 31"/>
                <a:gd name="T5" fmla="*/ 0 h 29"/>
                <a:gd name="T6" fmla="*/ 1 w 31"/>
                <a:gd name="T7" fmla="*/ 0 h 29"/>
                <a:gd name="T8" fmla="*/ 1 w 31"/>
                <a:gd name="T9" fmla="*/ 0 h 29"/>
                <a:gd name="T10" fmla="*/ 1 w 31"/>
                <a:gd name="T11" fmla="*/ 0 h 29"/>
                <a:gd name="T12" fmla="*/ 1 w 31"/>
                <a:gd name="T13" fmla="*/ 0 h 29"/>
                <a:gd name="T14" fmla="*/ 1 w 31"/>
                <a:gd name="T15" fmla="*/ 0 h 29"/>
                <a:gd name="T16" fmla="*/ 1 w 31"/>
                <a:gd name="T17" fmla="*/ 0 h 29"/>
                <a:gd name="T18" fmla="*/ 1 w 31"/>
                <a:gd name="T19" fmla="*/ 0 h 29"/>
                <a:gd name="T20" fmla="*/ 1 w 31"/>
                <a:gd name="T21" fmla="*/ 0 h 29"/>
                <a:gd name="T22" fmla="*/ 1 w 31"/>
                <a:gd name="T23" fmla="*/ 0 h 29"/>
                <a:gd name="T24" fmla="*/ 1 w 31"/>
                <a:gd name="T25" fmla="*/ 0 h 29"/>
                <a:gd name="T26" fmla="*/ 1 w 31"/>
                <a:gd name="T27" fmla="*/ 0 h 29"/>
                <a:gd name="T28" fmla="*/ 1 w 31"/>
                <a:gd name="T29" fmla="*/ 0 h 29"/>
                <a:gd name="T30" fmla="*/ 1 w 31"/>
                <a:gd name="T31" fmla="*/ 0 h 29"/>
                <a:gd name="T32" fmla="*/ 0 w 31"/>
                <a:gd name="T33" fmla="*/ 0 h 29"/>
                <a:gd name="T34" fmla="*/ 0 w 31"/>
                <a:gd name="T35" fmla="*/ 0 h 29"/>
                <a:gd name="T36" fmla="*/ 1 w 31"/>
                <a:gd name="T37" fmla="*/ 0 h 29"/>
                <a:gd name="T38" fmla="*/ 1 w 31"/>
                <a:gd name="T39" fmla="*/ 0 h 29"/>
                <a:gd name="T40" fmla="*/ 1 w 31"/>
                <a:gd name="T41" fmla="*/ 0 h 29"/>
                <a:gd name="T42" fmla="*/ 1 w 31"/>
                <a:gd name="T43" fmla="*/ 0 h 29"/>
                <a:gd name="T44" fmla="*/ 1 w 31"/>
                <a:gd name="T45" fmla="*/ 0 h 29"/>
                <a:gd name="T46" fmla="*/ 1 w 31"/>
                <a:gd name="T47" fmla="*/ 0 h 29"/>
                <a:gd name="T48" fmla="*/ 1 w 31"/>
                <a:gd name="T49" fmla="*/ 0 h 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
                <a:gd name="T76" fmla="*/ 0 h 29"/>
                <a:gd name="T77" fmla="*/ 31 w 31"/>
                <a:gd name="T78" fmla="*/ 29 h 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 h="29">
                  <a:moveTo>
                    <a:pt x="22" y="8"/>
                  </a:moveTo>
                  <a:lnTo>
                    <a:pt x="24" y="11"/>
                  </a:lnTo>
                  <a:lnTo>
                    <a:pt x="26" y="12"/>
                  </a:lnTo>
                  <a:lnTo>
                    <a:pt x="29" y="14"/>
                  </a:lnTo>
                  <a:lnTo>
                    <a:pt x="31" y="15"/>
                  </a:lnTo>
                  <a:lnTo>
                    <a:pt x="31" y="17"/>
                  </a:lnTo>
                  <a:lnTo>
                    <a:pt x="31" y="20"/>
                  </a:lnTo>
                  <a:lnTo>
                    <a:pt x="31" y="23"/>
                  </a:lnTo>
                  <a:lnTo>
                    <a:pt x="31" y="25"/>
                  </a:lnTo>
                  <a:lnTo>
                    <a:pt x="25" y="29"/>
                  </a:lnTo>
                  <a:lnTo>
                    <a:pt x="19" y="29"/>
                  </a:lnTo>
                  <a:lnTo>
                    <a:pt x="12" y="29"/>
                  </a:lnTo>
                  <a:lnTo>
                    <a:pt x="7" y="29"/>
                  </a:lnTo>
                  <a:lnTo>
                    <a:pt x="6" y="27"/>
                  </a:lnTo>
                  <a:lnTo>
                    <a:pt x="4" y="23"/>
                  </a:lnTo>
                  <a:lnTo>
                    <a:pt x="2" y="21"/>
                  </a:lnTo>
                  <a:lnTo>
                    <a:pt x="0" y="19"/>
                  </a:lnTo>
                  <a:lnTo>
                    <a:pt x="0" y="14"/>
                  </a:lnTo>
                  <a:lnTo>
                    <a:pt x="1" y="9"/>
                  </a:lnTo>
                  <a:lnTo>
                    <a:pt x="3" y="6"/>
                  </a:lnTo>
                  <a:lnTo>
                    <a:pt x="8" y="4"/>
                  </a:lnTo>
                  <a:lnTo>
                    <a:pt x="11" y="0"/>
                  </a:lnTo>
                  <a:lnTo>
                    <a:pt x="17" y="0"/>
                  </a:lnTo>
                  <a:lnTo>
                    <a:pt x="21" y="2"/>
                  </a:lnTo>
                  <a:lnTo>
                    <a:pt x="22" y="8"/>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24" name="Freeform 86"/>
            <p:cNvSpPr>
              <a:spLocks/>
            </p:cNvSpPr>
            <p:nvPr/>
          </p:nvSpPr>
          <p:spPr bwMode="auto">
            <a:xfrm>
              <a:off x="2233" y="2735"/>
              <a:ext cx="7" cy="15"/>
            </a:xfrm>
            <a:custGeom>
              <a:avLst/>
              <a:gdLst>
                <a:gd name="T0" fmla="*/ 0 w 15"/>
                <a:gd name="T1" fmla="*/ 1 h 29"/>
                <a:gd name="T2" fmla="*/ 0 w 15"/>
                <a:gd name="T3" fmla="*/ 1 h 29"/>
                <a:gd name="T4" fmla="*/ 0 w 15"/>
                <a:gd name="T5" fmla="*/ 1 h 29"/>
                <a:gd name="T6" fmla="*/ 0 w 15"/>
                <a:gd name="T7" fmla="*/ 1 h 29"/>
                <a:gd name="T8" fmla="*/ 0 w 15"/>
                <a:gd name="T9" fmla="*/ 1 h 29"/>
                <a:gd name="T10" fmla="*/ 0 w 15"/>
                <a:gd name="T11" fmla="*/ 1 h 29"/>
                <a:gd name="T12" fmla="*/ 0 w 15"/>
                <a:gd name="T13" fmla="*/ 1 h 29"/>
                <a:gd name="T14" fmla="*/ 0 w 15"/>
                <a:gd name="T15" fmla="*/ 1 h 29"/>
                <a:gd name="T16" fmla="*/ 0 w 15"/>
                <a:gd name="T17" fmla="*/ 1 h 29"/>
                <a:gd name="T18" fmla="*/ 0 w 15"/>
                <a:gd name="T19" fmla="*/ 1 h 29"/>
                <a:gd name="T20" fmla="*/ 0 w 15"/>
                <a:gd name="T21" fmla="*/ 1 h 29"/>
                <a:gd name="T22" fmla="*/ 0 w 15"/>
                <a:gd name="T23" fmla="*/ 1 h 29"/>
                <a:gd name="T24" fmla="*/ 0 w 15"/>
                <a:gd name="T25" fmla="*/ 1 h 29"/>
                <a:gd name="T26" fmla="*/ 0 w 15"/>
                <a:gd name="T27" fmla="*/ 1 h 29"/>
                <a:gd name="T28" fmla="*/ 0 w 15"/>
                <a:gd name="T29" fmla="*/ 1 h 29"/>
                <a:gd name="T30" fmla="*/ 0 w 15"/>
                <a:gd name="T31" fmla="*/ 1 h 29"/>
                <a:gd name="T32" fmla="*/ 0 w 15"/>
                <a:gd name="T33" fmla="*/ 1 h 29"/>
                <a:gd name="T34" fmla="*/ 0 w 15"/>
                <a:gd name="T35" fmla="*/ 1 h 29"/>
                <a:gd name="T36" fmla="*/ 0 w 15"/>
                <a:gd name="T37" fmla="*/ 1 h 29"/>
                <a:gd name="T38" fmla="*/ 0 w 15"/>
                <a:gd name="T39" fmla="*/ 1 h 29"/>
                <a:gd name="T40" fmla="*/ 0 w 15"/>
                <a:gd name="T41" fmla="*/ 1 h 29"/>
                <a:gd name="T42" fmla="*/ 0 w 15"/>
                <a:gd name="T43" fmla="*/ 1 h 29"/>
                <a:gd name="T44" fmla="*/ 0 w 15"/>
                <a:gd name="T45" fmla="*/ 1 h 29"/>
                <a:gd name="T46" fmla="*/ 0 w 15"/>
                <a:gd name="T47" fmla="*/ 1 h 29"/>
                <a:gd name="T48" fmla="*/ 0 w 15"/>
                <a:gd name="T49" fmla="*/ 1 h 29"/>
                <a:gd name="T50" fmla="*/ 0 w 15"/>
                <a:gd name="T51" fmla="*/ 1 h 29"/>
                <a:gd name="T52" fmla="*/ 0 w 15"/>
                <a:gd name="T53" fmla="*/ 1 h 29"/>
                <a:gd name="T54" fmla="*/ 0 w 15"/>
                <a:gd name="T55" fmla="*/ 1 h 29"/>
                <a:gd name="T56" fmla="*/ 0 w 15"/>
                <a:gd name="T57" fmla="*/ 1 h 29"/>
                <a:gd name="T58" fmla="*/ 0 w 15"/>
                <a:gd name="T59" fmla="*/ 1 h 29"/>
                <a:gd name="T60" fmla="*/ 0 w 15"/>
                <a:gd name="T61" fmla="*/ 1 h 29"/>
                <a:gd name="T62" fmla="*/ 0 w 15"/>
                <a:gd name="T63" fmla="*/ 1 h 29"/>
                <a:gd name="T64" fmla="*/ 0 w 15"/>
                <a:gd name="T65" fmla="*/ 1 h 29"/>
                <a:gd name="T66" fmla="*/ 0 w 15"/>
                <a:gd name="T67" fmla="*/ 1 h 29"/>
                <a:gd name="T68" fmla="*/ 0 w 15"/>
                <a:gd name="T69" fmla="*/ 1 h 29"/>
                <a:gd name="T70" fmla="*/ 0 w 15"/>
                <a:gd name="T71" fmla="*/ 1 h 29"/>
                <a:gd name="T72" fmla="*/ 0 w 15"/>
                <a:gd name="T73" fmla="*/ 0 h 29"/>
                <a:gd name="T74" fmla="*/ 0 w 15"/>
                <a:gd name="T75" fmla="*/ 0 h 29"/>
                <a:gd name="T76" fmla="*/ 0 w 15"/>
                <a:gd name="T77" fmla="*/ 0 h 29"/>
                <a:gd name="T78" fmla="*/ 0 w 15"/>
                <a:gd name="T79" fmla="*/ 1 h 29"/>
                <a:gd name="T80" fmla="*/ 0 w 15"/>
                <a:gd name="T81" fmla="*/ 1 h 29"/>
                <a:gd name="T82" fmla="*/ 0 w 15"/>
                <a:gd name="T83" fmla="*/ 1 h 29"/>
                <a:gd name="T84" fmla="*/ 0 w 15"/>
                <a:gd name="T85" fmla="*/ 1 h 29"/>
                <a:gd name="T86" fmla="*/ 0 w 15"/>
                <a:gd name="T87" fmla="*/ 1 h 29"/>
                <a:gd name="T88" fmla="*/ 0 w 15"/>
                <a:gd name="T89" fmla="*/ 1 h 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
                <a:gd name="T136" fmla="*/ 0 h 29"/>
                <a:gd name="T137" fmla="*/ 15 w 15"/>
                <a:gd name="T138" fmla="*/ 29 h 2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 h="29">
                  <a:moveTo>
                    <a:pt x="7" y="1"/>
                  </a:moveTo>
                  <a:lnTo>
                    <a:pt x="8" y="2"/>
                  </a:lnTo>
                  <a:lnTo>
                    <a:pt x="8" y="3"/>
                  </a:lnTo>
                  <a:lnTo>
                    <a:pt x="8" y="4"/>
                  </a:lnTo>
                  <a:lnTo>
                    <a:pt x="8" y="6"/>
                  </a:lnTo>
                  <a:lnTo>
                    <a:pt x="9" y="6"/>
                  </a:lnTo>
                  <a:lnTo>
                    <a:pt x="10" y="7"/>
                  </a:lnTo>
                  <a:lnTo>
                    <a:pt x="10" y="8"/>
                  </a:lnTo>
                  <a:lnTo>
                    <a:pt x="11" y="8"/>
                  </a:lnTo>
                  <a:lnTo>
                    <a:pt x="11" y="10"/>
                  </a:lnTo>
                  <a:lnTo>
                    <a:pt x="11" y="12"/>
                  </a:lnTo>
                  <a:lnTo>
                    <a:pt x="13" y="14"/>
                  </a:lnTo>
                  <a:lnTo>
                    <a:pt x="15" y="15"/>
                  </a:lnTo>
                  <a:lnTo>
                    <a:pt x="14" y="16"/>
                  </a:lnTo>
                  <a:lnTo>
                    <a:pt x="13" y="17"/>
                  </a:lnTo>
                  <a:lnTo>
                    <a:pt x="11" y="18"/>
                  </a:lnTo>
                  <a:lnTo>
                    <a:pt x="10" y="18"/>
                  </a:lnTo>
                  <a:lnTo>
                    <a:pt x="10" y="22"/>
                  </a:lnTo>
                  <a:lnTo>
                    <a:pt x="9" y="24"/>
                  </a:lnTo>
                  <a:lnTo>
                    <a:pt x="8" y="26"/>
                  </a:lnTo>
                  <a:lnTo>
                    <a:pt x="6" y="29"/>
                  </a:lnTo>
                  <a:lnTo>
                    <a:pt x="5" y="29"/>
                  </a:lnTo>
                  <a:lnTo>
                    <a:pt x="3" y="29"/>
                  </a:lnTo>
                  <a:lnTo>
                    <a:pt x="2" y="29"/>
                  </a:lnTo>
                  <a:lnTo>
                    <a:pt x="1" y="27"/>
                  </a:lnTo>
                  <a:lnTo>
                    <a:pt x="1" y="26"/>
                  </a:lnTo>
                  <a:lnTo>
                    <a:pt x="0" y="26"/>
                  </a:lnTo>
                  <a:lnTo>
                    <a:pt x="0" y="25"/>
                  </a:lnTo>
                  <a:lnTo>
                    <a:pt x="0" y="24"/>
                  </a:lnTo>
                  <a:lnTo>
                    <a:pt x="0" y="23"/>
                  </a:lnTo>
                  <a:lnTo>
                    <a:pt x="5" y="19"/>
                  </a:lnTo>
                  <a:lnTo>
                    <a:pt x="5" y="12"/>
                  </a:lnTo>
                  <a:lnTo>
                    <a:pt x="2" y="7"/>
                  </a:lnTo>
                  <a:lnTo>
                    <a:pt x="2" y="0"/>
                  </a:lnTo>
                  <a:lnTo>
                    <a:pt x="3" y="0"/>
                  </a:lnTo>
                  <a:lnTo>
                    <a:pt x="6" y="0"/>
                  </a:lnTo>
                  <a:lnTo>
                    <a:pt x="7" y="1"/>
                  </a:lnTo>
                  <a:lnTo>
                    <a:pt x="8" y="1"/>
                  </a:lnTo>
                  <a:lnTo>
                    <a:pt x="7" y="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25" name="Freeform 87"/>
            <p:cNvSpPr>
              <a:spLocks/>
            </p:cNvSpPr>
            <p:nvPr/>
          </p:nvSpPr>
          <p:spPr bwMode="auto">
            <a:xfrm>
              <a:off x="2204" y="2843"/>
              <a:ext cx="80" cy="42"/>
            </a:xfrm>
            <a:custGeom>
              <a:avLst/>
              <a:gdLst>
                <a:gd name="T0" fmla="*/ 0 w 161"/>
                <a:gd name="T1" fmla="*/ 1 h 85"/>
                <a:gd name="T2" fmla="*/ 1 w 161"/>
                <a:gd name="T3" fmla="*/ 1 h 85"/>
                <a:gd name="T4" fmla="*/ 1 w 161"/>
                <a:gd name="T5" fmla="*/ 1 h 85"/>
                <a:gd name="T6" fmla="*/ 1 w 161"/>
                <a:gd name="T7" fmla="*/ 1 h 85"/>
                <a:gd name="T8" fmla="*/ 1 w 161"/>
                <a:gd name="T9" fmla="*/ 1 h 85"/>
                <a:gd name="T10" fmla="*/ 1 w 161"/>
                <a:gd name="T11" fmla="*/ 0 h 85"/>
                <a:gd name="T12" fmla="*/ 1 w 161"/>
                <a:gd name="T13" fmla="*/ 0 h 85"/>
                <a:gd name="T14" fmla="*/ 1 w 161"/>
                <a:gd name="T15" fmla="*/ 0 h 85"/>
                <a:gd name="T16" fmla="*/ 1 w 161"/>
                <a:gd name="T17" fmla="*/ 0 h 85"/>
                <a:gd name="T18" fmla="*/ 2 w 161"/>
                <a:gd name="T19" fmla="*/ 0 h 85"/>
                <a:gd name="T20" fmla="*/ 2 w 161"/>
                <a:gd name="T21" fmla="*/ 0 h 85"/>
                <a:gd name="T22" fmla="*/ 2 w 161"/>
                <a:gd name="T23" fmla="*/ 0 h 85"/>
                <a:gd name="T24" fmla="*/ 2 w 161"/>
                <a:gd name="T25" fmla="*/ 0 h 85"/>
                <a:gd name="T26" fmla="*/ 2 w 161"/>
                <a:gd name="T27" fmla="*/ 0 h 85"/>
                <a:gd name="T28" fmla="*/ 3 w 161"/>
                <a:gd name="T29" fmla="*/ 0 h 85"/>
                <a:gd name="T30" fmla="*/ 3 w 161"/>
                <a:gd name="T31" fmla="*/ 0 h 85"/>
                <a:gd name="T32" fmla="*/ 3 w 161"/>
                <a:gd name="T33" fmla="*/ 0 h 85"/>
                <a:gd name="T34" fmla="*/ 4 w 161"/>
                <a:gd name="T35" fmla="*/ 0 h 85"/>
                <a:gd name="T36" fmla="*/ 4 w 161"/>
                <a:gd name="T37" fmla="*/ 1 h 85"/>
                <a:gd name="T38" fmla="*/ 4 w 161"/>
                <a:gd name="T39" fmla="*/ 1 h 85"/>
                <a:gd name="T40" fmla="*/ 4 w 161"/>
                <a:gd name="T41" fmla="*/ 1 h 85"/>
                <a:gd name="T42" fmla="*/ 4 w 161"/>
                <a:gd name="T43" fmla="*/ 1 h 85"/>
                <a:gd name="T44" fmla="*/ 4 w 161"/>
                <a:gd name="T45" fmla="*/ 1 h 85"/>
                <a:gd name="T46" fmla="*/ 5 w 161"/>
                <a:gd name="T47" fmla="*/ 1 h 85"/>
                <a:gd name="T48" fmla="*/ 4 w 161"/>
                <a:gd name="T49" fmla="*/ 2 h 85"/>
                <a:gd name="T50" fmla="*/ 4 w 161"/>
                <a:gd name="T51" fmla="*/ 2 h 85"/>
                <a:gd name="T52" fmla="*/ 4 w 161"/>
                <a:gd name="T53" fmla="*/ 2 h 85"/>
                <a:gd name="T54" fmla="*/ 4 w 161"/>
                <a:gd name="T55" fmla="*/ 2 h 85"/>
                <a:gd name="T56" fmla="*/ 4 w 161"/>
                <a:gd name="T57" fmla="*/ 2 h 85"/>
                <a:gd name="T58" fmla="*/ 3 w 161"/>
                <a:gd name="T59" fmla="*/ 2 h 85"/>
                <a:gd name="T60" fmla="*/ 3 w 161"/>
                <a:gd name="T61" fmla="*/ 2 h 85"/>
                <a:gd name="T62" fmla="*/ 2 w 161"/>
                <a:gd name="T63" fmla="*/ 2 h 85"/>
                <a:gd name="T64" fmla="*/ 2 w 161"/>
                <a:gd name="T65" fmla="*/ 2 h 85"/>
                <a:gd name="T66" fmla="*/ 2 w 161"/>
                <a:gd name="T67" fmla="*/ 2 h 85"/>
                <a:gd name="T68" fmla="*/ 2 w 161"/>
                <a:gd name="T69" fmla="*/ 2 h 85"/>
                <a:gd name="T70" fmla="*/ 2 w 161"/>
                <a:gd name="T71" fmla="*/ 2 h 85"/>
                <a:gd name="T72" fmla="*/ 2 w 161"/>
                <a:gd name="T73" fmla="*/ 2 h 85"/>
                <a:gd name="T74" fmla="*/ 2 w 161"/>
                <a:gd name="T75" fmla="*/ 2 h 85"/>
                <a:gd name="T76" fmla="*/ 1 w 161"/>
                <a:gd name="T77" fmla="*/ 2 h 85"/>
                <a:gd name="T78" fmla="*/ 1 w 161"/>
                <a:gd name="T79" fmla="*/ 2 h 85"/>
                <a:gd name="T80" fmla="*/ 1 w 161"/>
                <a:gd name="T81" fmla="*/ 2 h 85"/>
                <a:gd name="T82" fmla="*/ 1 w 161"/>
                <a:gd name="T83" fmla="*/ 2 h 85"/>
                <a:gd name="T84" fmla="*/ 1 w 161"/>
                <a:gd name="T85" fmla="*/ 1 h 85"/>
                <a:gd name="T86" fmla="*/ 1 w 161"/>
                <a:gd name="T87" fmla="*/ 1 h 85"/>
                <a:gd name="T88" fmla="*/ 0 w 161"/>
                <a:gd name="T89" fmla="*/ 1 h 85"/>
                <a:gd name="T90" fmla="*/ 0 w 161"/>
                <a:gd name="T91" fmla="*/ 1 h 85"/>
                <a:gd name="T92" fmla="*/ 0 w 161"/>
                <a:gd name="T93" fmla="*/ 1 h 85"/>
                <a:gd name="T94" fmla="*/ 0 w 161"/>
                <a:gd name="T95" fmla="*/ 1 h 85"/>
                <a:gd name="T96" fmla="*/ 0 w 161"/>
                <a:gd name="T97" fmla="*/ 1 h 85"/>
                <a:gd name="T98" fmla="*/ 0 w 161"/>
                <a:gd name="T99" fmla="*/ 1 h 85"/>
                <a:gd name="T100" fmla="*/ 0 w 161"/>
                <a:gd name="T101" fmla="*/ 0 h 85"/>
                <a:gd name="T102" fmla="*/ 0 w 161"/>
                <a:gd name="T103" fmla="*/ 0 h 85"/>
                <a:gd name="T104" fmla="*/ 0 w 161"/>
                <a:gd name="T105" fmla="*/ 1 h 85"/>
                <a:gd name="T106" fmla="*/ 0 w 161"/>
                <a:gd name="T107" fmla="*/ 1 h 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1"/>
                <a:gd name="T163" fmla="*/ 0 h 85"/>
                <a:gd name="T164" fmla="*/ 161 w 161"/>
                <a:gd name="T165" fmla="*/ 85 h 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1" h="85">
                  <a:moveTo>
                    <a:pt x="27" y="42"/>
                  </a:moveTo>
                  <a:lnTo>
                    <a:pt x="29" y="40"/>
                  </a:lnTo>
                  <a:lnTo>
                    <a:pt x="33" y="42"/>
                  </a:lnTo>
                  <a:lnTo>
                    <a:pt x="35" y="42"/>
                  </a:lnTo>
                  <a:lnTo>
                    <a:pt x="37" y="39"/>
                  </a:lnTo>
                  <a:lnTo>
                    <a:pt x="43" y="40"/>
                  </a:lnTo>
                  <a:lnTo>
                    <a:pt x="50" y="42"/>
                  </a:lnTo>
                  <a:lnTo>
                    <a:pt x="56" y="43"/>
                  </a:lnTo>
                  <a:lnTo>
                    <a:pt x="61" y="40"/>
                  </a:lnTo>
                  <a:lnTo>
                    <a:pt x="59" y="38"/>
                  </a:lnTo>
                  <a:lnTo>
                    <a:pt x="57" y="33"/>
                  </a:lnTo>
                  <a:lnTo>
                    <a:pt x="56" y="28"/>
                  </a:lnTo>
                  <a:lnTo>
                    <a:pt x="58" y="24"/>
                  </a:lnTo>
                  <a:lnTo>
                    <a:pt x="58" y="21"/>
                  </a:lnTo>
                  <a:lnTo>
                    <a:pt x="56" y="16"/>
                  </a:lnTo>
                  <a:lnTo>
                    <a:pt x="53" y="12"/>
                  </a:lnTo>
                  <a:lnTo>
                    <a:pt x="49" y="7"/>
                  </a:lnTo>
                  <a:lnTo>
                    <a:pt x="50" y="6"/>
                  </a:lnTo>
                  <a:lnTo>
                    <a:pt x="57" y="5"/>
                  </a:lnTo>
                  <a:lnTo>
                    <a:pt x="64" y="4"/>
                  </a:lnTo>
                  <a:lnTo>
                    <a:pt x="67" y="0"/>
                  </a:lnTo>
                  <a:lnTo>
                    <a:pt x="73" y="1"/>
                  </a:lnTo>
                  <a:lnTo>
                    <a:pt x="80" y="2"/>
                  </a:lnTo>
                  <a:lnTo>
                    <a:pt x="87" y="4"/>
                  </a:lnTo>
                  <a:lnTo>
                    <a:pt x="93" y="2"/>
                  </a:lnTo>
                  <a:lnTo>
                    <a:pt x="94" y="4"/>
                  </a:lnTo>
                  <a:lnTo>
                    <a:pt x="95" y="5"/>
                  </a:lnTo>
                  <a:lnTo>
                    <a:pt x="95" y="6"/>
                  </a:lnTo>
                  <a:lnTo>
                    <a:pt x="96" y="7"/>
                  </a:lnTo>
                  <a:lnTo>
                    <a:pt x="99" y="7"/>
                  </a:lnTo>
                  <a:lnTo>
                    <a:pt x="102" y="8"/>
                  </a:lnTo>
                  <a:lnTo>
                    <a:pt x="105" y="9"/>
                  </a:lnTo>
                  <a:lnTo>
                    <a:pt x="108" y="10"/>
                  </a:lnTo>
                  <a:lnTo>
                    <a:pt x="113" y="17"/>
                  </a:lnTo>
                  <a:lnTo>
                    <a:pt x="120" y="23"/>
                  </a:lnTo>
                  <a:lnTo>
                    <a:pt x="128" y="28"/>
                  </a:lnTo>
                  <a:lnTo>
                    <a:pt x="137" y="31"/>
                  </a:lnTo>
                  <a:lnTo>
                    <a:pt x="137" y="33"/>
                  </a:lnTo>
                  <a:lnTo>
                    <a:pt x="137" y="36"/>
                  </a:lnTo>
                  <a:lnTo>
                    <a:pt x="137" y="38"/>
                  </a:lnTo>
                  <a:lnTo>
                    <a:pt x="137" y="40"/>
                  </a:lnTo>
                  <a:lnTo>
                    <a:pt x="143" y="40"/>
                  </a:lnTo>
                  <a:lnTo>
                    <a:pt x="147" y="44"/>
                  </a:lnTo>
                  <a:lnTo>
                    <a:pt x="149" y="48"/>
                  </a:lnTo>
                  <a:lnTo>
                    <a:pt x="152" y="53"/>
                  </a:lnTo>
                  <a:lnTo>
                    <a:pt x="156" y="54"/>
                  </a:lnTo>
                  <a:lnTo>
                    <a:pt x="159" y="58"/>
                  </a:lnTo>
                  <a:lnTo>
                    <a:pt x="161" y="62"/>
                  </a:lnTo>
                  <a:lnTo>
                    <a:pt x="159" y="63"/>
                  </a:lnTo>
                  <a:lnTo>
                    <a:pt x="154" y="65"/>
                  </a:lnTo>
                  <a:lnTo>
                    <a:pt x="150" y="69"/>
                  </a:lnTo>
                  <a:lnTo>
                    <a:pt x="149" y="74"/>
                  </a:lnTo>
                  <a:lnTo>
                    <a:pt x="148" y="80"/>
                  </a:lnTo>
                  <a:lnTo>
                    <a:pt x="144" y="81"/>
                  </a:lnTo>
                  <a:lnTo>
                    <a:pt x="142" y="82"/>
                  </a:lnTo>
                  <a:lnTo>
                    <a:pt x="140" y="84"/>
                  </a:lnTo>
                  <a:lnTo>
                    <a:pt x="140" y="85"/>
                  </a:lnTo>
                  <a:lnTo>
                    <a:pt x="133" y="85"/>
                  </a:lnTo>
                  <a:lnTo>
                    <a:pt x="126" y="84"/>
                  </a:lnTo>
                  <a:lnTo>
                    <a:pt x="119" y="82"/>
                  </a:lnTo>
                  <a:lnTo>
                    <a:pt x="112" y="81"/>
                  </a:lnTo>
                  <a:lnTo>
                    <a:pt x="106" y="83"/>
                  </a:lnTo>
                  <a:lnTo>
                    <a:pt x="101" y="83"/>
                  </a:lnTo>
                  <a:lnTo>
                    <a:pt x="94" y="82"/>
                  </a:lnTo>
                  <a:lnTo>
                    <a:pt x="88" y="82"/>
                  </a:lnTo>
                  <a:lnTo>
                    <a:pt x="86" y="83"/>
                  </a:lnTo>
                  <a:lnTo>
                    <a:pt x="84" y="83"/>
                  </a:lnTo>
                  <a:lnTo>
                    <a:pt x="82" y="83"/>
                  </a:lnTo>
                  <a:lnTo>
                    <a:pt x="81" y="84"/>
                  </a:lnTo>
                  <a:lnTo>
                    <a:pt x="80" y="84"/>
                  </a:lnTo>
                  <a:lnTo>
                    <a:pt x="78" y="83"/>
                  </a:lnTo>
                  <a:lnTo>
                    <a:pt x="76" y="83"/>
                  </a:lnTo>
                  <a:lnTo>
                    <a:pt x="75" y="83"/>
                  </a:lnTo>
                  <a:lnTo>
                    <a:pt x="73" y="80"/>
                  </a:lnTo>
                  <a:lnTo>
                    <a:pt x="69" y="77"/>
                  </a:lnTo>
                  <a:lnTo>
                    <a:pt x="67" y="75"/>
                  </a:lnTo>
                  <a:lnTo>
                    <a:pt x="65" y="72"/>
                  </a:lnTo>
                  <a:lnTo>
                    <a:pt x="63" y="73"/>
                  </a:lnTo>
                  <a:lnTo>
                    <a:pt x="60" y="73"/>
                  </a:lnTo>
                  <a:lnTo>
                    <a:pt x="58" y="73"/>
                  </a:lnTo>
                  <a:lnTo>
                    <a:pt x="56" y="73"/>
                  </a:lnTo>
                  <a:lnTo>
                    <a:pt x="53" y="70"/>
                  </a:lnTo>
                  <a:lnTo>
                    <a:pt x="51" y="68"/>
                  </a:lnTo>
                  <a:lnTo>
                    <a:pt x="50" y="66"/>
                  </a:lnTo>
                  <a:lnTo>
                    <a:pt x="49" y="63"/>
                  </a:lnTo>
                  <a:lnTo>
                    <a:pt x="44" y="63"/>
                  </a:lnTo>
                  <a:lnTo>
                    <a:pt x="38" y="63"/>
                  </a:lnTo>
                  <a:lnTo>
                    <a:pt x="34" y="63"/>
                  </a:lnTo>
                  <a:lnTo>
                    <a:pt x="28" y="63"/>
                  </a:lnTo>
                  <a:lnTo>
                    <a:pt x="25" y="61"/>
                  </a:lnTo>
                  <a:lnTo>
                    <a:pt x="21" y="60"/>
                  </a:lnTo>
                  <a:lnTo>
                    <a:pt x="18" y="60"/>
                  </a:lnTo>
                  <a:lnTo>
                    <a:pt x="14" y="58"/>
                  </a:lnTo>
                  <a:lnTo>
                    <a:pt x="12" y="55"/>
                  </a:lnTo>
                  <a:lnTo>
                    <a:pt x="10" y="54"/>
                  </a:lnTo>
                  <a:lnTo>
                    <a:pt x="7" y="52"/>
                  </a:lnTo>
                  <a:lnTo>
                    <a:pt x="5" y="51"/>
                  </a:lnTo>
                  <a:lnTo>
                    <a:pt x="3" y="45"/>
                  </a:lnTo>
                  <a:lnTo>
                    <a:pt x="1" y="40"/>
                  </a:lnTo>
                  <a:lnTo>
                    <a:pt x="0" y="35"/>
                  </a:lnTo>
                  <a:lnTo>
                    <a:pt x="1" y="30"/>
                  </a:lnTo>
                  <a:lnTo>
                    <a:pt x="6" y="28"/>
                  </a:lnTo>
                  <a:lnTo>
                    <a:pt x="11" y="28"/>
                  </a:lnTo>
                  <a:lnTo>
                    <a:pt x="15" y="30"/>
                  </a:lnTo>
                  <a:lnTo>
                    <a:pt x="20" y="32"/>
                  </a:lnTo>
                  <a:lnTo>
                    <a:pt x="21" y="36"/>
                  </a:lnTo>
                  <a:lnTo>
                    <a:pt x="23" y="39"/>
                  </a:lnTo>
                  <a:lnTo>
                    <a:pt x="26" y="40"/>
                  </a:lnTo>
                  <a:lnTo>
                    <a:pt x="27" y="4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26" name="Freeform 88"/>
            <p:cNvSpPr>
              <a:spLocks/>
            </p:cNvSpPr>
            <p:nvPr/>
          </p:nvSpPr>
          <p:spPr bwMode="auto">
            <a:xfrm>
              <a:off x="2286" y="2884"/>
              <a:ext cx="24" cy="14"/>
            </a:xfrm>
            <a:custGeom>
              <a:avLst/>
              <a:gdLst>
                <a:gd name="T0" fmla="*/ 1 w 47"/>
                <a:gd name="T1" fmla="*/ 0 h 29"/>
                <a:gd name="T2" fmla="*/ 1 w 47"/>
                <a:gd name="T3" fmla="*/ 0 h 29"/>
                <a:gd name="T4" fmla="*/ 2 w 47"/>
                <a:gd name="T5" fmla="*/ 0 h 29"/>
                <a:gd name="T6" fmla="*/ 2 w 47"/>
                <a:gd name="T7" fmla="*/ 0 h 29"/>
                <a:gd name="T8" fmla="*/ 2 w 47"/>
                <a:gd name="T9" fmla="*/ 0 h 29"/>
                <a:gd name="T10" fmla="*/ 2 w 47"/>
                <a:gd name="T11" fmla="*/ 0 h 29"/>
                <a:gd name="T12" fmla="*/ 2 w 47"/>
                <a:gd name="T13" fmla="*/ 0 h 29"/>
                <a:gd name="T14" fmla="*/ 2 w 47"/>
                <a:gd name="T15" fmla="*/ 0 h 29"/>
                <a:gd name="T16" fmla="*/ 2 w 47"/>
                <a:gd name="T17" fmla="*/ 0 h 29"/>
                <a:gd name="T18" fmla="*/ 2 w 47"/>
                <a:gd name="T19" fmla="*/ 0 h 29"/>
                <a:gd name="T20" fmla="*/ 2 w 47"/>
                <a:gd name="T21" fmla="*/ 0 h 29"/>
                <a:gd name="T22" fmla="*/ 2 w 47"/>
                <a:gd name="T23" fmla="*/ 0 h 29"/>
                <a:gd name="T24" fmla="*/ 2 w 47"/>
                <a:gd name="T25" fmla="*/ 0 h 29"/>
                <a:gd name="T26" fmla="*/ 2 w 47"/>
                <a:gd name="T27" fmla="*/ 0 h 29"/>
                <a:gd name="T28" fmla="*/ 2 w 47"/>
                <a:gd name="T29" fmla="*/ 0 h 29"/>
                <a:gd name="T30" fmla="*/ 1 w 47"/>
                <a:gd name="T31" fmla="*/ 0 h 29"/>
                <a:gd name="T32" fmla="*/ 1 w 47"/>
                <a:gd name="T33" fmla="*/ 0 h 29"/>
                <a:gd name="T34" fmla="*/ 1 w 47"/>
                <a:gd name="T35" fmla="*/ 0 h 29"/>
                <a:gd name="T36" fmla="*/ 1 w 47"/>
                <a:gd name="T37" fmla="*/ 0 h 29"/>
                <a:gd name="T38" fmla="*/ 1 w 47"/>
                <a:gd name="T39" fmla="*/ 0 h 29"/>
                <a:gd name="T40" fmla="*/ 1 w 47"/>
                <a:gd name="T41" fmla="*/ 0 h 29"/>
                <a:gd name="T42" fmla="*/ 0 w 47"/>
                <a:gd name="T43" fmla="*/ 0 h 29"/>
                <a:gd name="T44" fmla="*/ 0 w 47"/>
                <a:gd name="T45" fmla="*/ 0 h 29"/>
                <a:gd name="T46" fmla="*/ 1 w 47"/>
                <a:gd name="T47" fmla="*/ 0 h 29"/>
                <a:gd name="T48" fmla="*/ 1 w 47"/>
                <a:gd name="T49" fmla="*/ 0 h 29"/>
                <a:gd name="T50" fmla="*/ 1 w 47"/>
                <a:gd name="T51" fmla="*/ 0 h 29"/>
                <a:gd name="T52" fmla="*/ 1 w 47"/>
                <a:gd name="T53" fmla="*/ 0 h 29"/>
                <a:gd name="T54" fmla="*/ 1 w 47"/>
                <a:gd name="T55" fmla="*/ 0 h 29"/>
                <a:gd name="T56" fmla="*/ 1 w 47"/>
                <a:gd name="T57" fmla="*/ 0 h 29"/>
                <a:gd name="T58" fmla="*/ 1 w 47"/>
                <a:gd name="T59" fmla="*/ 0 h 29"/>
                <a:gd name="T60" fmla="*/ 1 w 47"/>
                <a:gd name="T61" fmla="*/ 0 h 29"/>
                <a:gd name="T62" fmla="*/ 1 w 47"/>
                <a:gd name="T63" fmla="*/ 0 h 29"/>
                <a:gd name="T64" fmla="*/ 1 w 47"/>
                <a:gd name="T65" fmla="*/ 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
                <a:gd name="T100" fmla="*/ 0 h 29"/>
                <a:gd name="T101" fmla="*/ 47 w 47"/>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 h="29">
                  <a:moveTo>
                    <a:pt x="28" y="27"/>
                  </a:moveTo>
                  <a:lnTo>
                    <a:pt x="31" y="28"/>
                  </a:lnTo>
                  <a:lnTo>
                    <a:pt x="36" y="28"/>
                  </a:lnTo>
                  <a:lnTo>
                    <a:pt x="39" y="29"/>
                  </a:lnTo>
                  <a:lnTo>
                    <a:pt x="43" y="29"/>
                  </a:lnTo>
                  <a:lnTo>
                    <a:pt x="45" y="23"/>
                  </a:lnTo>
                  <a:lnTo>
                    <a:pt x="47" y="18"/>
                  </a:lnTo>
                  <a:lnTo>
                    <a:pt x="47" y="13"/>
                  </a:lnTo>
                  <a:lnTo>
                    <a:pt x="47" y="7"/>
                  </a:lnTo>
                  <a:lnTo>
                    <a:pt x="46" y="7"/>
                  </a:lnTo>
                  <a:lnTo>
                    <a:pt x="45" y="7"/>
                  </a:lnTo>
                  <a:lnTo>
                    <a:pt x="44" y="7"/>
                  </a:lnTo>
                  <a:lnTo>
                    <a:pt x="43" y="7"/>
                  </a:lnTo>
                  <a:lnTo>
                    <a:pt x="39" y="3"/>
                  </a:lnTo>
                  <a:lnTo>
                    <a:pt x="35" y="1"/>
                  </a:lnTo>
                  <a:lnTo>
                    <a:pt x="30" y="1"/>
                  </a:lnTo>
                  <a:lnTo>
                    <a:pt x="25" y="2"/>
                  </a:lnTo>
                  <a:lnTo>
                    <a:pt x="21" y="0"/>
                  </a:lnTo>
                  <a:lnTo>
                    <a:pt x="15" y="0"/>
                  </a:lnTo>
                  <a:lnTo>
                    <a:pt x="8" y="1"/>
                  </a:lnTo>
                  <a:lnTo>
                    <a:pt x="2" y="2"/>
                  </a:lnTo>
                  <a:lnTo>
                    <a:pt x="0" y="6"/>
                  </a:lnTo>
                  <a:lnTo>
                    <a:pt x="0" y="10"/>
                  </a:lnTo>
                  <a:lnTo>
                    <a:pt x="1" y="14"/>
                  </a:lnTo>
                  <a:lnTo>
                    <a:pt x="7" y="16"/>
                  </a:lnTo>
                  <a:lnTo>
                    <a:pt x="13" y="16"/>
                  </a:lnTo>
                  <a:lnTo>
                    <a:pt x="17" y="16"/>
                  </a:lnTo>
                  <a:lnTo>
                    <a:pt x="20" y="17"/>
                  </a:lnTo>
                  <a:lnTo>
                    <a:pt x="21" y="20"/>
                  </a:lnTo>
                  <a:lnTo>
                    <a:pt x="21" y="23"/>
                  </a:lnTo>
                  <a:lnTo>
                    <a:pt x="21" y="27"/>
                  </a:lnTo>
                  <a:lnTo>
                    <a:pt x="23" y="28"/>
                  </a:lnTo>
                  <a:lnTo>
                    <a:pt x="28" y="2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27" name="Freeform 89"/>
            <p:cNvSpPr>
              <a:spLocks/>
            </p:cNvSpPr>
            <p:nvPr/>
          </p:nvSpPr>
          <p:spPr bwMode="auto">
            <a:xfrm>
              <a:off x="2162" y="2840"/>
              <a:ext cx="29" cy="16"/>
            </a:xfrm>
            <a:custGeom>
              <a:avLst/>
              <a:gdLst>
                <a:gd name="T0" fmla="*/ 1 w 59"/>
                <a:gd name="T1" fmla="*/ 0 h 34"/>
                <a:gd name="T2" fmla="*/ 1 w 59"/>
                <a:gd name="T3" fmla="*/ 0 h 34"/>
                <a:gd name="T4" fmla="*/ 1 w 59"/>
                <a:gd name="T5" fmla="*/ 0 h 34"/>
                <a:gd name="T6" fmla="*/ 1 w 59"/>
                <a:gd name="T7" fmla="*/ 0 h 34"/>
                <a:gd name="T8" fmla="*/ 1 w 59"/>
                <a:gd name="T9" fmla="*/ 0 h 34"/>
                <a:gd name="T10" fmla="*/ 1 w 59"/>
                <a:gd name="T11" fmla="*/ 0 h 34"/>
                <a:gd name="T12" fmla="*/ 1 w 59"/>
                <a:gd name="T13" fmla="*/ 0 h 34"/>
                <a:gd name="T14" fmla="*/ 1 w 59"/>
                <a:gd name="T15" fmla="*/ 0 h 34"/>
                <a:gd name="T16" fmla="*/ 1 w 59"/>
                <a:gd name="T17" fmla="*/ 1 h 34"/>
                <a:gd name="T18" fmla="*/ 1 w 59"/>
                <a:gd name="T19" fmla="*/ 1 h 34"/>
                <a:gd name="T20" fmla="*/ 1 w 59"/>
                <a:gd name="T21" fmla="*/ 1 h 34"/>
                <a:gd name="T22" fmla="*/ 1 w 59"/>
                <a:gd name="T23" fmla="*/ 1 h 34"/>
                <a:gd name="T24" fmla="*/ 1 w 59"/>
                <a:gd name="T25" fmla="*/ 1 h 34"/>
                <a:gd name="T26" fmla="*/ 1 w 59"/>
                <a:gd name="T27" fmla="*/ 0 h 34"/>
                <a:gd name="T28" fmla="*/ 1 w 59"/>
                <a:gd name="T29" fmla="*/ 0 h 34"/>
                <a:gd name="T30" fmla="*/ 1 w 59"/>
                <a:gd name="T31" fmla="*/ 0 h 34"/>
                <a:gd name="T32" fmla="*/ 0 w 59"/>
                <a:gd name="T33" fmla="*/ 0 h 34"/>
                <a:gd name="T34" fmla="*/ 0 w 59"/>
                <a:gd name="T35" fmla="*/ 0 h 34"/>
                <a:gd name="T36" fmla="*/ 0 w 59"/>
                <a:gd name="T37" fmla="*/ 0 h 34"/>
                <a:gd name="T38" fmla="*/ 0 w 59"/>
                <a:gd name="T39" fmla="*/ 0 h 34"/>
                <a:gd name="T40" fmla="*/ 0 w 59"/>
                <a:gd name="T41" fmla="*/ 0 h 34"/>
                <a:gd name="T42" fmla="*/ 0 w 59"/>
                <a:gd name="T43" fmla="*/ 0 h 34"/>
                <a:gd name="T44" fmla="*/ 0 w 59"/>
                <a:gd name="T45" fmla="*/ 0 h 34"/>
                <a:gd name="T46" fmla="*/ 0 w 59"/>
                <a:gd name="T47" fmla="*/ 0 h 34"/>
                <a:gd name="T48" fmla="*/ 0 w 59"/>
                <a:gd name="T49" fmla="*/ 0 h 34"/>
                <a:gd name="T50" fmla="*/ 0 w 59"/>
                <a:gd name="T51" fmla="*/ 0 h 34"/>
                <a:gd name="T52" fmla="*/ 0 w 59"/>
                <a:gd name="T53" fmla="*/ 0 h 34"/>
                <a:gd name="T54" fmla="*/ 0 w 59"/>
                <a:gd name="T55" fmla="*/ 0 h 34"/>
                <a:gd name="T56" fmla="*/ 0 w 59"/>
                <a:gd name="T57" fmla="*/ 0 h 34"/>
                <a:gd name="T58" fmla="*/ 0 w 59"/>
                <a:gd name="T59" fmla="*/ 0 h 34"/>
                <a:gd name="T60" fmla="*/ 0 w 59"/>
                <a:gd name="T61" fmla="*/ 0 h 34"/>
                <a:gd name="T62" fmla="*/ 0 w 59"/>
                <a:gd name="T63" fmla="*/ 0 h 34"/>
                <a:gd name="T64" fmla="*/ 0 w 59"/>
                <a:gd name="T65" fmla="*/ 0 h 34"/>
                <a:gd name="T66" fmla="*/ 1 w 59"/>
                <a:gd name="T67" fmla="*/ 0 h 34"/>
                <a:gd name="T68" fmla="*/ 1 w 59"/>
                <a:gd name="T69" fmla="*/ 0 h 34"/>
                <a:gd name="T70" fmla="*/ 1 w 59"/>
                <a:gd name="T71" fmla="*/ 0 h 34"/>
                <a:gd name="T72" fmla="*/ 1 w 59"/>
                <a:gd name="T73" fmla="*/ 0 h 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
                <a:gd name="T112" fmla="*/ 0 h 34"/>
                <a:gd name="T113" fmla="*/ 59 w 59"/>
                <a:gd name="T114" fmla="*/ 34 h 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 h="34">
                  <a:moveTo>
                    <a:pt x="46" y="7"/>
                  </a:moveTo>
                  <a:lnTo>
                    <a:pt x="48" y="13"/>
                  </a:lnTo>
                  <a:lnTo>
                    <a:pt x="51" y="18"/>
                  </a:lnTo>
                  <a:lnTo>
                    <a:pt x="55" y="22"/>
                  </a:lnTo>
                  <a:lnTo>
                    <a:pt x="59" y="27"/>
                  </a:lnTo>
                  <a:lnTo>
                    <a:pt x="58" y="28"/>
                  </a:lnTo>
                  <a:lnTo>
                    <a:pt x="58" y="30"/>
                  </a:lnTo>
                  <a:lnTo>
                    <a:pt x="58" y="31"/>
                  </a:lnTo>
                  <a:lnTo>
                    <a:pt x="57" y="34"/>
                  </a:lnTo>
                  <a:lnTo>
                    <a:pt x="54" y="34"/>
                  </a:lnTo>
                  <a:lnTo>
                    <a:pt x="52" y="34"/>
                  </a:lnTo>
                  <a:lnTo>
                    <a:pt x="48" y="34"/>
                  </a:lnTo>
                  <a:lnTo>
                    <a:pt x="46" y="34"/>
                  </a:lnTo>
                  <a:lnTo>
                    <a:pt x="42" y="30"/>
                  </a:lnTo>
                  <a:lnTo>
                    <a:pt x="37" y="29"/>
                  </a:lnTo>
                  <a:lnTo>
                    <a:pt x="32" y="28"/>
                  </a:lnTo>
                  <a:lnTo>
                    <a:pt x="28" y="26"/>
                  </a:lnTo>
                  <a:lnTo>
                    <a:pt x="25" y="27"/>
                  </a:lnTo>
                  <a:lnTo>
                    <a:pt x="24" y="27"/>
                  </a:lnTo>
                  <a:lnTo>
                    <a:pt x="22" y="26"/>
                  </a:lnTo>
                  <a:lnTo>
                    <a:pt x="20" y="26"/>
                  </a:lnTo>
                  <a:lnTo>
                    <a:pt x="16" y="23"/>
                  </a:lnTo>
                  <a:lnTo>
                    <a:pt x="13" y="22"/>
                  </a:lnTo>
                  <a:lnTo>
                    <a:pt x="9" y="22"/>
                  </a:lnTo>
                  <a:lnTo>
                    <a:pt x="6" y="21"/>
                  </a:lnTo>
                  <a:lnTo>
                    <a:pt x="4" y="18"/>
                  </a:lnTo>
                  <a:lnTo>
                    <a:pt x="2" y="14"/>
                  </a:lnTo>
                  <a:lnTo>
                    <a:pt x="1" y="11"/>
                  </a:lnTo>
                  <a:lnTo>
                    <a:pt x="0" y="6"/>
                  </a:lnTo>
                  <a:lnTo>
                    <a:pt x="5" y="4"/>
                  </a:lnTo>
                  <a:lnTo>
                    <a:pt x="10" y="1"/>
                  </a:lnTo>
                  <a:lnTo>
                    <a:pt x="19" y="1"/>
                  </a:lnTo>
                  <a:lnTo>
                    <a:pt x="28" y="0"/>
                  </a:lnTo>
                  <a:lnTo>
                    <a:pt x="36" y="1"/>
                  </a:lnTo>
                  <a:lnTo>
                    <a:pt x="42" y="3"/>
                  </a:lnTo>
                  <a:lnTo>
                    <a:pt x="46" y="4"/>
                  </a:lnTo>
                  <a:lnTo>
                    <a:pt x="46"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28" name="Freeform 90"/>
            <p:cNvSpPr>
              <a:spLocks/>
            </p:cNvSpPr>
            <p:nvPr/>
          </p:nvSpPr>
          <p:spPr bwMode="auto">
            <a:xfrm>
              <a:off x="2942" y="3004"/>
              <a:ext cx="10" cy="8"/>
            </a:xfrm>
            <a:custGeom>
              <a:avLst/>
              <a:gdLst>
                <a:gd name="T0" fmla="*/ 1 w 20"/>
                <a:gd name="T1" fmla="*/ 1 h 16"/>
                <a:gd name="T2" fmla="*/ 1 w 20"/>
                <a:gd name="T3" fmla="*/ 1 h 16"/>
                <a:gd name="T4" fmla="*/ 1 w 20"/>
                <a:gd name="T5" fmla="*/ 1 h 16"/>
                <a:gd name="T6" fmla="*/ 1 w 20"/>
                <a:gd name="T7" fmla="*/ 1 h 16"/>
                <a:gd name="T8" fmla="*/ 0 w 20"/>
                <a:gd name="T9" fmla="*/ 1 h 16"/>
                <a:gd name="T10" fmla="*/ 0 w 20"/>
                <a:gd name="T11" fmla="*/ 1 h 16"/>
                <a:gd name="T12" fmla="*/ 0 w 20"/>
                <a:gd name="T13" fmla="*/ 1 h 16"/>
                <a:gd name="T14" fmla="*/ 0 w 20"/>
                <a:gd name="T15" fmla="*/ 1 h 16"/>
                <a:gd name="T16" fmla="*/ 0 w 20"/>
                <a:gd name="T17" fmla="*/ 1 h 16"/>
                <a:gd name="T18" fmla="*/ 1 w 20"/>
                <a:gd name="T19" fmla="*/ 1 h 16"/>
                <a:gd name="T20" fmla="*/ 1 w 20"/>
                <a:gd name="T21" fmla="*/ 1 h 16"/>
                <a:gd name="T22" fmla="*/ 1 w 20"/>
                <a:gd name="T23" fmla="*/ 1 h 16"/>
                <a:gd name="T24" fmla="*/ 1 w 20"/>
                <a:gd name="T25" fmla="*/ 1 h 16"/>
                <a:gd name="T26" fmla="*/ 1 w 20"/>
                <a:gd name="T27" fmla="*/ 1 h 16"/>
                <a:gd name="T28" fmla="*/ 1 w 20"/>
                <a:gd name="T29" fmla="*/ 1 h 16"/>
                <a:gd name="T30" fmla="*/ 1 w 20"/>
                <a:gd name="T31" fmla="*/ 1 h 16"/>
                <a:gd name="T32" fmla="*/ 1 w 20"/>
                <a:gd name="T33" fmla="*/ 1 h 16"/>
                <a:gd name="T34" fmla="*/ 1 w 20"/>
                <a:gd name="T35" fmla="*/ 0 h 16"/>
                <a:gd name="T36" fmla="*/ 1 w 20"/>
                <a:gd name="T37" fmla="*/ 0 h 16"/>
                <a:gd name="T38" fmla="*/ 1 w 20"/>
                <a:gd name="T39" fmla="*/ 1 h 16"/>
                <a:gd name="T40" fmla="*/ 1 w 20"/>
                <a:gd name="T41" fmla="*/ 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16"/>
                <a:gd name="T65" fmla="*/ 20 w 20"/>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16">
                  <a:moveTo>
                    <a:pt x="4" y="3"/>
                  </a:moveTo>
                  <a:lnTo>
                    <a:pt x="3" y="4"/>
                  </a:lnTo>
                  <a:lnTo>
                    <a:pt x="2" y="4"/>
                  </a:lnTo>
                  <a:lnTo>
                    <a:pt x="0" y="4"/>
                  </a:lnTo>
                  <a:lnTo>
                    <a:pt x="0" y="7"/>
                  </a:lnTo>
                  <a:lnTo>
                    <a:pt x="0" y="9"/>
                  </a:lnTo>
                  <a:lnTo>
                    <a:pt x="0" y="10"/>
                  </a:lnTo>
                  <a:lnTo>
                    <a:pt x="0" y="12"/>
                  </a:lnTo>
                  <a:lnTo>
                    <a:pt x="4" y="14"/>
                  </a:lnTo>
                  <a:lnTo>
                    <a:pt x="7" y="15"/>
                  </a:lnTo>
                  <a:lnTo>
                    <a:pt x="11" y="16"/>
                  </a:lnTo>
                  <a:lnTo>
                    <a:pt x="14" y="16"/>
                  </a:lnTo>
                  <a:lnTo>
                    <a:pt x="17" y="14"/>
                  </a:lnTo>
                  <a:lnTo>
                    <a:pt x="19" y="10"/>
                  </a:lnTo>
                  <a:lnTo>
                    <a:pt x="20" y="7"/>
                  </a:lnTo>
                  <a:lnTo>
                    <a:pt x="20" y="2"/>
                  </a:lnTo>
                  <a:lnTo>
                    <a:pt x="15" y="0"/>
                  </a:lnTo>
                  <a:lnTo>
                    <a:pt x="12" y="0"/>
                  </a:lnTo>
                  <a:lnTo>
                    <a:pt x="7" y="1"/>
                  </a:lnTo>
                  <a:lnTo>
                    <a:pt x="4"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29" name="Freeform 91"/>
            <p:cNvSpPr>
              <a:spLocks/>
            </p:cNvSpPr>
            <p:nvPr/>
          </p:nvSpPr>
          <p:spPr bwMode="auto">
            <a:xfrm>
              <a:off x="3265" y="2500"/>
              <a:ext cx="41" cy="63"/>
            </a:xfrm>
            <a:custGeom>
              <a:avLst/>
              <a:gdLst>
                <a:gd name="T0" fmla="*/ 1 w 82"/>
                <a:gd name="T1" fmla="*/ 1 h 124"/>
                <a:gd name="T2" fmla="*/ 1 w 82"/>
                <a:gd name="T3" fmla="*/ 1 h 124"/>
                <a:gd name="T4" fmla="*/ 0 w 82"/>
                <a:gd name="T5" fmla="*/ 1 h 124"/>
                <a:gd name="T6" fmla="*/ 0 w 82"/>
                <a:gd name="T7" fmla="*/ 1 h 124"/>
                <a:gd name="T8" fmla="*/ 1 w 82"/>
                <a:gd name="T9" fmla="*/ 1 h 124"/>
                <a:gd name="T10" fmla="*/ 1 w 82"/>
                <a:gd name="T11" fmla="*/ 1 h 124"/>
                <a:gd name="T12" fmla="*/ 1 w 82"/>
                <a:gd name="T13" fmla="*/ 1 h 124"/>
                <a:gd name="T14" fmla="*/ 0 w 82"/>
                <a:gd name="T15" fmla="*/ 1 h 124"/>
                <a:gd name="T16" fmla="*/ 1 w 82"/>
                <a:gd name="T17" fmla="*/ 1 h 124"/>
                <a:gd name="T18" fmla="*/ 1 w 82"/>
                <a:gd name="T19" fmla="*/ 1 h 124"/>
                <a:gd name="T20" fmla="*/ 1 w 82"/>
                <a:gd name="T21" fmla="*/ 1 h 124"/>
                <a:gd name="T22" fmla="*/ 1 w 82"/>
                <a:gd name="T23" fmla="*/ 1 h 124"/>
                <a:gd name="T24" fmla="*/ 1 w 82"/>
                <a:gd name="T25" fmla="*/ 2 h 124"/>
                <a:gd name="T26" fmla="*/ 1 w 82"/>
                <a:gd name="T27" fmla="*/ 2 h 124"/>
                <a:gd name="T28" fmla="*/ 1 w 82"/>
                <a:gd name="T29" fmla="*/ 2 h 124"/>
                <a:gd name="T30" fmla="*/ 1 w 82"/>
                <a:gd name="T31" fmla="*/ 2 h 124"/>
                <a:gd name="T32" fmla="*/ 1 w 82"/>
                <a:gd name="T33" fmla="*/ 2 h 124"/>
                <a:gd name="T34" fmla="*/ 1 w 82"/>
                <a:gd name="T35" fmla="*/ 2 h 124"/>
                <a:gd name="T36" fmla="*/ 1 w 82"/>
                <a:gd name="T37" fmla="*/ 2 h 124"/>
                <a:gd name="T38" fmla="*/ 1 w 82"/>
                <a:gd name="T39" fmla="*/ 2 h 124"/>
                <a:gd name="T40" fmla="*/ 1 w 82"/>
                <a:gd name="T41" fmla="*/ 2 h 124"/>
                <a:gd name="T42" fmla="*/ 1 w 82"/>
                <a:gd name="T43" fmla="*/ 2 h 124"/>
                <a:gd name="T44" fmla="*/ 1 w 82"/>
                <a:gd name="T45" fmla="*/ 2 h 124"/>
                <a:gd name="T46" fmla="*/ 1 w 82"/>
                <a:gd name="T47" fmla="*/ 2 h 124"/>
                <a:gd name="T48" fmla="*/ 1 w 82"/>
                <a:gd name="T49" fmla="*/ 2 h 124"/>
                <a:gd name="T50" fmla="*/ 1 w 82"/>
                <a:gd name="T51" fmla="*/ 2 h 124"/>
                <a:gd name="T52" fmla="*/ 1 w 82"/>
                <a:gd name="T53" fmla="*/ 2 h 124"/>
                <a:gd name="T54" fmla="*/ 1 w 82"/>
                <a:gd name="T55" fmla="*/ 2 h 124"/>
                <a:gd name="T56" fmla="*/ 1 w 82"/>
                <a:gd name="T57" fmla="*/ 3 h 124"/>
                <a:gd name="T58" fmla="*/ 1 w 82"/>
                <a:gd name="T59" fmla="*/ 3 h 124"/>
                <a:gd name="T60" fmla="*/ 1 w 82"/>
                <a:gd name="T61" fmla="*/ 3 h 124"/>
                <a:gd name="T62" fmla="*/ 1 w 82"/>
                <a:gd name="T63" fmla="*/ 4 h 124"/>
                <a:gd name="T64" fmla="*/ 1 w 82"/>
                <a:gd name="T65" fmla="*/ 4 h 124"/>
                <a:gd name="T66" fmla="*/ 1 w 82"/>
                <a:gd name="T67" fmla="*/ 4 h 124"/>
                <a:gd name="T68" fmla="*/ 1 w 82"/>
                <a:gd name="T69" fmla="*/ 4 h 124"/>
                <a:gd name="T70" fmla="*/ 1 w 82"/>
                <a:gd name="T71" fmla="*/ 4 h 124"/>
                <a:gd name="T72" fmla="*/ 1 w 82"/>
                <a:gd name="T73" fmla="*/ 4 h 124"/>
                <a:gd name="T74" fmla="*/ 1 w 82"/>
                <a:gd name="T75" fmla="*/ 4 h 124"/>
                <a:gd name="T76" fmla="*/ 1 w 82"/>
                <a:gd name="T77" fmla="*/ 4 h 124"/>
                <a:gd name="T78" fmla="*/ 3 w 82"/>
                <a:gd name="T79" fmla="*/ 4 h 124"/>
                <a:gd name="T80" fmla="*/ 3 w 82"/>
                <a:gd name="T81" fmla="*/ 4 h 124"/>
                <a:gd name="T82" fmla="*/ 3 w 82"/>
                <a:gd name="T83" fmla="*/ 4 h 124"/>
                <a:gd name="T84" fmla="*/ 3 w 82"/>
                <a:gd name="T85" fmla="*/ 4 h 124"/>
                <a:gd name="T86" fmla="*/ 3 w 82"/>
                <a:gd name="T87" fmla="*/ 3 h 124"/>
                <a:gd name="T88" fmla="*/ 3 w 82"/>
                <a:gd name="T89" fmla="*/ 3 h 124"/>
                <a:gd name="T90" fmla="*/ 3 w 82"/>
                <a:gd name="T91" fmla="*/ 3 h 124"/>
                <a:gd name="T92" fmla="*/ 3 w 82"/>
                <a:gd name="T93" fmla="*/ 3 h 124"/>
                <a:gd name="T94" fmla="*/ 3 w 82"/>
                <a:gd name="T95" fmla="*/ 3 h 124"/>
                <a:gd name="T96" fmla="*/ 2 w 82"/>
                <a:gd name="T97" fmla="*/ 2 h 124"/>
                <a:gd name="T98" fmla="*/ 1 w 82"/>
                <a:gd name="T99" fmla="*/ 2 h 124"/>
                <a:gd name="T100" fmla="*/ 1 w 82"/>
                <a:gd name="T101" fmla="*/ 2 h 124"/>
                <a:gd name="T102" fmla="*/ 1 w 82"/>
                <a:gd name="T103" fmla="*/ 2 h 124"/>
                <a:gd name="T104" fmla="*/ 1 w 82"/>
                <a:gd name="T105" fmla="*/ 1 h 124"/>
                <a:gd name="T106" fmla="*/ 1 w 82"/>
                <a:gd name="T107" fmla="*/ 1 h 124"/>
                <a:gd name="T108" fmla="*/ 1 w 82"/>
                <a:gd name="T109" fmla="*/ 1 h 124"/>
                <a:gd name="T110" fmla="*/ 1 w 82"/>
                <a:gd name="T111" fmla="*/ 1 h 124"/>
                <a:gd name="T112" fmla="*/ 1 w 82"/>
                <a:gd name="T113" fmla="*/ 1 h 124"/>
                <a:gd name="T114" fmla="*/ 1 w 82"/>
                <a:gd name="T115" fmla="*/ 1 h 124"/>
                <a:gd name="T116" fmla="*/ 1 w 82"/>
                <a:gd name="T117" fmla="*/ 1 h 124"/>
                <a:gd name="T118" fmla="*/ 1 w 82"/>
                <a:gd name="T119" fmla="*/ 1 h 124"/>
                <a:gd name="T120" fmla="*/ 1 w 82"/>
                <a:gd name="T121" fmla="*/ 1 h 124"/>
                <a:gd name="T122" fmla="*/ 1 w 82"/>
                <a:gd name="T123" fmla="*/ 1 h 1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2"/>
                <a:gd name="T187" fmla="*/ 0 h 124"/>
                <a:gd name="T188" fmla="*/ 82 w 82"/>
                <a:gd name="T189" fmla="*/ 124 h 1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2" h="124">
                  <a:moveTo>
                    <a:pt x="3" y="4"/>
                  </a:moveTo>
                  <a:lnTo>
                    <a:pt x="2" y="4"/>
                  </a:lnTo>
                  <a:lnTo>
                    <a:pt x="1" y="4"/>
                  </a:lnTo>
                  <a:lnTo>
                    <a:pt x="0" y="4"/>
                  </a:lnTo>
                  <a:lnTo>
                    <a:pt x="0" y="6"/>
                  </a:lnTo>
                  <a:lnTo>
                    <a:pt x="0" y="7"/>
                  </a:lnTo>
                  <a:lnTo>
                    <a:pt x="2" y="9"/>
                  </a:lnTo>
                  <a:lnTo>
                    <a:pt x="3" y="10"/>
                  </a:lnTo>
                  <a:lnTo>
                    <a:pt x="3" y="12"/>
                  </a:lnTo>
                  <a:lnTo>
                    <a:pt x="3" y="15"/>
                  </a:lnTo>
                  <a:lnTo>
                    <a:pt x="1" y="15"/>
                  </a:lnTo>
                  <a:lnTo>
                    <a:pt x="0" y="16"/>
                  </a:lnTo>
                  <a:lnTo>
                    <a:pt x="0" y="18"/>
                  </a:lnTo>
                  <a:lnTo>
                    <a:pt x="0" y="19"/>
                  </a:lnTo>
                  <a:lnTo>
                    <a:pt x="1" y="21"/>
                  </a:lnTo>
                  <a:lnTo>
                    <a:pt x="3" y="22"/>
                  </a:lnTo>
                  <a:lnTo>
                    <a:pt x="5" y="23"/>
                  </a:lnTo>
                  <a:lnTo>
                    <a:pt x="7" y="23"/>
                  </a:lnTo>
                  <a:lnTo>
                    <a:pt x="6" y="25"/>
                  </a:lnTo>
                  <a:lnTo>
                    <a:pt x="5" y="27"/>
                  </a:lnTo>
                  <a:lnTo>
                    <a:pt x="3" y="30"/>
                  </a:lnTo>
                  <a:lnTo>
                    <a:pt x="3" y="33"/>
                  </a:lnTo>
                  <a:lnTo>
                    <a:pt x="6" y="34"/>
                  </a:lnTo>
                  <a:lnTo>
                    <a:pt x="8" y="36"/>
                  </a:lnTo>
                  <a:lnTo>
                    <a:pt x="9" y="37"/>
                  </a:lnTo>
                  <a:lnTo>
                    <a:pt x="11" y="39"/>
                  </a:lnTo>
                  <a:lnTo>
                    <a:pt x="17" y="40"/>
                  </a:lnTo>
                  <a:lnTo>
                    <a:pt x="23" y="40"/>
                  </a:lnTo>
                  <a:lnTo>
                    <a:pt x="29" y="40"/>
                  </a:lnTo>
                  <a:lnTo>
                    <a:pt x="34" y="40"/>
                  </a:lnTo>
                  <a:lnTo>
                    <a:pt x="34" y="41"/>
                  </a:lnTo>
                  <a:lnTo>
                    <a:pt x="36" y="41"/>
                  </a:lnTo>
                  <a:lnTo>
                    <a:pt x="36" y="42"/>
                  </a:lnTo>
                  <a:lnTo>
                    <a:pt x="37" y="44"/>
                  </a:lnTo>
                  <a:lnTo>
                    <a:pt x="36" y="44"/>
                  </a:lnTo>
                  <a:lnTo>
                    <a:pt x="34" y="44"/>
                  </a:lnTo>
                  <a:lnTo>
                    <a:pt x="33" y="44"/>
                  </a:lnTo>
                  <a:lnTo>
                    <a:pt x="33" y="45"/>
                  </a:lnTo>
                  <a:lnTo>
                    <a:pt x="32" y="47"/>
                  </a:lnTo>
                  <a:lnTo>
                    <a:pt x="31" y="48"/>
                  </a:lnTo>
                  <a:lnTo>
                    <a:pt x="31" y="50"/>
                  </a:lnTo>
                  <a:lnTo>
                    <a:pt x="32" y="50"/>
                  </a:lnTo>
                  <a:lnTo>
                    <a:pt x="32" y="52"/>
                  </a:lnTo>
                  <a:lnTo>
                    <a:pt x="33" y="53"/>
                  </a:lnTo>
                  <a:lnTo>
                    <a:pt x="33" y="54"/>
                  </a:lnTo>
                  <a:lnTo>
                    <a:pt x="33" y="55"/>
                  </a:lnTo>
                  <a:lnTo>
                    <a:pt x="38" y="56"/>
                  </a:lnTo>
                  <a:lnTo>
                    <a:pt x="41" y="57"/>
                  </a:lnTo>
                  <a:lnTo>
                    <a:pt x="45" y="60"/>
                  </a:lnTo>
                  <a:lnTo>
                    <a:pt x="48" y="61"/>
                  </a:lnTo>
                  <a:lnTo>
                    <a:pt x="44" y="68"/>
                  </a:lnTo>
                  <a:lnTo>
                    <a:pt x="43" y="75"/>
                  </a:lnTo>
                  <a:lnTo>
                    <a:pt x="44" y="82"/>
                  </a:lnTo>
                  <a:lnTo>
                    <a:pt x="47" y="88"/>
                  </a:lnTo>
                  <a:lnTo>
                    <a:pt x="47" y="93"/>
                  </a:lnTo>
                  <a:lnTo>
                    <a:pt x="47" y="98"/>
                  </a:lnTo>
                  <a:lnTo>
                    <a:pt x="47" y="103"/>
                  </a:lnTo>
                  <a:lnTo>
                    <a:pt x="47" y="108"/>
                  </a:lnTo>
                  <a:lnTo>
                    <a:pt x="46" y="109"/>
                  </a:lnTo>
                  <a:lnTo>
                    <a:pt x="45" y="112"/>
                  </a:lnTo>
                  <a:lnTo>
                    <a:pt x="46" y="113"/>
                  </a:lnTo>
                  <a:lnTo>
                    <a:pt x="46" y="115"/>
                  </a:lnTo>
                  <a:lnTo>
                    <a:pt x="47" y="116"/>
                  </a:lnTo>
                  <a:lnTo>
                    <a:pt x="47" y="117"/>
                  </a:lnTo>
                  <a:lnTo>
                    <a:pt x="47" y="118"/>
                  </a:lnTo>
                  <a:lnTo>
                    <a:pt x="47" y="120"/>
                  </a:lnTo>
                  <a:lnTo>
                    <a:pt x="49" y="122"/>
                  </a:lnTo>
                  <a:lnTo>
                    <a:pt x="52" y="122"/>
                  </a:lnTo>
                  <a:lnTo>
                    <a:pt x="54" y="123"/>
                  </a:lnTo>
                  <a:lnTo>
                    <a:pt x="56" y="124"/>
                  </a:lnTo>
                  <a:lnTo>
                    <a:pt x="59" y="121"/>
                  </a:lnTo>
                  <a:lnTo>
                    <a:pt x="62" y="118"/>
                  </a:lnTo>
                  <a:lnTo>
                    <a:pt x="67" y="118"/>
                  </a:lnTo>
                  <a:lnTo>
                    <a:pt x="71" y="118"/>
                  </a:lnTo>
                  <a:lnTo>
                    <a:pt x="73" y="115"/>
                  </a:lnTo>
                  <a:lnTo>
                    <a:pt x="75" y="114"/>
                  </a:lnTo>
                  <a:lnTo>
                    <a:pt x="78" y="113"/>
                  </a:lnTo>
                  <a:lnTo>
                    <a:pt x="82" y="110"/>
                  </a:lnTo>
                  <a:lnTo>
                    <a:pt x="82" y="105"/>
                  </a:lnTo>
                  <a:lnTo>
                    <a:pt x="81" y="99"/>
                  </a:lnTo>
                  <a:lnTo>
                    <a:pt x="78" y="94"/>
                  </a:lnTo>
                  <a:lnTo>
                    <a:pt x="74" y="90"/>
                  </a:lnTo>
                  <a:lnTo>
                    <a:pt x="74" y="85"/>
                  </a:lnTo>
                  <a:lnTo>
                    <a:pt x="74" y="80"/>
                  </a:lnTo>
                  <a:lnTo>
                    <a:pt x="74" y="75"/>
                  </a:lnTo>
                  <a:lnTo>
                    <a:pt x="73" y="70"/>
                  </a:lnTo>
                  <a:lnTo>
                    <a:pt x="70" y="70"/>
                  </a:lnTo>
                  <a:lnTo>
                    <a:pt x="68" y="70"/>
                  </a:lnTo>
                  <a:lnTo>
                    <a:pt x="66" y="68"/>
                  </a:lnTo>
                  <a:lnTo>
                    <a:pt x="64" y="65"/>
                  </a:lnTo>
                  <a:lnTo>
                    <a:pt x="64" y="59"/>
                  </a:lnTo>
                  <a:lnTo>
                    <a:pt x="63" y="53"/>
                  </a:lnTo>
                  <a:lnTo>
                    <a:pt x="59" y="47"/>
                  </a:lnTo>
                  <a:lnTo>
                    <a:pt x="54" y="41"/>
                  </a:lnTo>
                  <a:lnTo>
                    <a:pt x="51" y="40"/>
                  </a:lnTo>
                  <a:lnTo>
                    <a:pt x="47" y="39"/>
                  </a:lnTo>
                  <a:lnTo>
                    <a:pt x="44" y="38"/>
                  </a:lnTo>
                  <a:lnTo>
                    <a:pt x="41" y="36"/>
                  </a:lnTo>
                  <a:lnTo>
                    <a:pt x="40" y="30"/>
                  </a:lnTo>
                  <a:lnTo>
                    <a:pt x="40" y="24"/>
                  </a:lnTo>
                  <a:lnTo>
                    <a:pt x="39" y="18"/>
                  </a:lnTo>
                  <a:lnTo>
                    <a:pt x="37" y="14"/>
                  </a:lnTo>
                  <a:lnTo>
                    <a:pt x="32" y="14"/>
                  </a:lnTo>
                  <a:lnTo>
                    <a:pt x="29" y="12"/>
                  </a:lnTo>
                  <a:lnTo>
                    <a:pt x="28" y="9"/>
                  </a:lnTo>
                  <a:lnTo>
                    <a:pt x="28" y="4"/>
                  </a:lnTo>
                  <a:lnTo>
                    <a:pt x="24" y="2"/>
                  </a:lnTo>
                  <a:lnTo>
                    <a:pt x="21" y="1"/>
                  </a:lnTo>
                  <a:lnTo>
                    <a:pt x="16" y="1"/>
                  </a:lnTo>
                  <a:lnTo>
                    <a:pt x="13" y="0"/>
                  </a:lnTo>
                  <a:lnTo>
                    <a:pt x="13" y="1"/>
                  </a:lnTo>
                  <a:lnTo>
                    <a:pt x="11" y="2"/>
                  </a:lnTo>
                  <a:lnTo>
                    <a:pt x="11" y="3"/>
                  </a:lnTo>
                  <a:lnTo>
                    <a:pt x="9" y="3"/>
                  </a:lnTo>
                  <a:lnTo>
                    <a:pt x="7" y="3"/>
                  </a:lnTo>
                  <a:lnTo>
                    <a:pt x="6" y="4"/>
                  </a:lnTo>
                  <a:lnTo>
                    <a:pt x="3" y="4"/>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30" name="Freeform 92"/>
            <p:cNvSpPr>
              <a:spLocks/>
            </p:cNvSpPr>
            <p:nvPr/>
          </p:nvSpPr>
          <p:spPr bwMode="auto">
            <a:xfrm>
              <a:off x="3411" y="2546"/>
              <a:ext cx="5" cy="8"/>
            </a:xfrm>
            <a:custGeom>
              <a:avLst/>
              <a:gdLst>
                <a:gd name="T0" fmla="*/ 0 w 11"/>
                <a:gd name="T1" fmla="*/ 1 h 16"/>
                <a:gd name="T2" fmla="*/ 0 w 11"/>
                <a:gd name="T3" fmla="*/ 1 h 16"/>
                <a:gd name="T4" fmla="*/ 0 w 11"/>
                <a:gd name="T5" fmla="*/ 1 h 16"/>
                <a:gd name="T6" fmla="*/ 0 w 11"/>
                <a:gd name="T7" fmla="*/ 1 h 16"/>
                <a:gd name="T8" fmla="*/ 0 w 11"/>
                <a:gd name="T9" fmla="*/ 1 h 16"/>
                <a:gd name="T10" fmla="*/ 0 w 11"/>
                <a:gd name="T11" fmla="*/ 1 h 16"/>
                <a:gd name="T12" fmla="*/ 0 w 11"/>
                <a:gd name="T13" fmla="*/ 1 h 16"/>
                <a:gd name="T14" fmla="*/ 0 w 11"/>
                <a:gd name="T15" fmla="*/ 1 h 16"/>
                <a:gd name="T16" fmla="*/ 0 w 11"/>
                <a:gd name="T17" fmla="*/ 1 h 16"/>
                <a:gd name="T18" fmla="*/ 0 w 11"/>
                <a:gd name="T19" fmla="*/ 0 h 16"/>
                <a:gd name="T20" fmla="*/ 0 w 11"/>
                <a:gd name="T21" fmla="*/ 0 h 16"/>
                <a:gd name="T22" fmla="*/ 0 w 11"/>
                <a:gd name="T23" fmla="*/ 1 h 16"/>
                <a:gd name="T24" fmla="*/ 0 w 11"/>
                <a:gd name="T25" fmla="*/ 1 h 16"/>
                <a:gd name="T26" fmla="*/ 0 w 11"/>
                <a:gd name="T27" fmla="*/ 1 h 16"/>
                <a:gd name="T28" fmla="*/ 0 w 11"/>
                <a:gd name="T29" fmla="*/ 1 h 16"/>
                <a:gd name="T30" fmla="*/ 0 w 11"/>
                <a:gd name="T31" fmla="*/ 1 h 16"/>
                <a:gd name="T32" fmla="*/ 0 w 11"/>
                <a:gd name="T33" fmla="*/ 1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6"/>
                <a:gd name="T53" fmla="*/ 11 w 11"/>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6">
                  <a:moveTo>
                    <a:pt x="0" y="12"/>
                  </a:moveTo>
                  <a:lnTo>
                    <a:pt x="3" y="14"/>
                  </a:lnTo>
                  <a:lnTo>
                    <a:pt x="4" y="15"/>
                  </a:lnTo>
                  <a:lnTo>
                    <a:pt x="6" y="16"/>
                  </a:lnTo>
                  <a:lnTo>
                    <a:pt x="7" y="16"/>
                  </a:lnTo>
                  <a:lnTo>
                    <a:pt x="9" y="12"/>
                  </a:lnTo>
                  <a:lnTo>
                    <a:pt x="10" y="9"/>
                  </a:lnTo>
                  <a:lnTo>
                    <a:pt x="11" y="6"/>
                  </a:lnTo>
                  <a:lnTo>
                    <a:pt x="11" y="1"/>
                  </a:lnTo>
                  <a:lnTo>
                    <a:pt x="9" y="0"/>
                  </a:lnTo>
                  <a:lnTo>
                    <a:pt x="6" y="0"/>
                  </a:lnTo>
                  <a:lnTo>
                    <a:pt x="4" y="1"/>
                  </a:lnTo>
                  <a:lnTo>
                    <a:pt x="2" y="3"/>
                  </a:lnTo>
                  <a:lnTo>
                    <a:pt x="0" y="7"/>
                  </a:lnTo>
                  <a:lnTo>
                    <a:pt x="0" y="9"/>
                  </a:lnTo>
                  <a:lnTo>
                    <a:pt x="0" y="11"/>
                  </a:lnTo>
                  <a:lnTo>
                    <a:pt x="0" y="1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31" name="Freeform 93"/>
            <p:cNvSpPr>
              <a:spLocks/>
            </p:cNvSpPr>
            <p:nvPr/>
          </p:nvSpPr>
          <p:spPr bwMode="auto">
            <a:xfrm>
              <a:off x="3030" y="2368"/>
              <a:ext cx="30" cy="56"/>
            </a:xfrm>
            <a:custGeom>
              <a:avLst/>
              <a:gdLst>
                <a:gd name="T0" fmla="*/ 0 w 61"/>
                <a:gd name="T1" fmla="*/ 2 h 112"/>
                <a:gd name="T2" fmla="*/ 0 w 61"/>
                <a:gd name="T3" fmla="*/ 2 h 112"/>
                <a:gd name="T4" fmla="*/ 0 w 61"/>
                <a:gd name="T5" fmla="*/ 3 h 112"/>
                <a:gd name="T6" fmla="*/ 0 w 61"/>
                <a:gd name="T7" fmla="*/ 3 h 112"/>
                <a:gd name="T8" fmla="*/ 0 w 61"/>
                <a:gd name="T9" fmla="*/ 3 h 112"/>
                <a:gd name="T10" fmla="*/ 0 w 61"/>
                <a:gd name="T11" fmla="*/ 4 h 112"/>
                <a:gd name="T12" fmla="*/ 0 w 61"/>
                <a:gd name="T13" fmla="*/ 4 h 112"/>
                <a:gd name="T14" fmla="*/ 0 w 61"/>
                <a:gd name="T15" fmla="*/ 4 h 112"/>
                <a:gd name="T16" fmla="*/ 0 w 61"/>
                <a:gd name="T17" fmla="*/ 4 h 112"/>
                <a:gd name="T18" fmla="*/ 0 w 61"/>
                <a:gd name="T19" fmla="*/ 4 h 112"/>
                <a:gd name="T20" fmla="*/ 1 w 61"/>
                <a:gd name="T21" fmla="*/ 4 h 112"/>
                <a:gd name="T22" fmla="*/ 1 w 61"/>
                <a:gd name="T23" fmla="*/ 4 h 112"/>
                <a:gd name="T24" fmla="*/ 1 w 61"/>
                <a:gd name="T25" fmla="*/ 4 h 112"/>
                <a:gd name="T26" fmla="*/ 1 w 61"/>
                <a:gd name="T27" fmla="*/ 3 h 112"/>
                <a:gd name="T28" fmla="*/ 1 w 61"/>
                <a:gd name="T29" fmla="*/ 3 h 112"/>
                <a:gd name="T30" fmla="*/ 1 w 61"/>
                <a:gd name="T31" fmla="*/ 3 h 112"/>
                <a:gd name="T32" fmla="*/ 1 w 61"/>
                <a:gd name="T33" fmla="*/ 2 h 112"/>
                <a:gd name="T34" fmla="*/ 1 w 61"/>
                <a:gd name="T35" fmla="*/ 1 h 112"/>
                <a:gd name="T36" fmla="*/ 1 w 61"/>
                <a:gd name="T37" fmla="*/ 1 h 112"/>
                <a:gd name="T38" fmla="*/ 1 w 61"/>
                <a:gd name="T39" fmla="*/ 1 h 112"/>
                <a:gd name="T40" fmla="*/ 1 w 61"/>
                <a:gd name="T41" fmla="*/ 1 h 112"/>
                <a:gd name="T42" fmla="*/ 1 w 61"/>
                <a:gd name="T43" fmla="*/ 1 h 112"/>
                <a:gd name="T44" fmla="*/ 0 w 61"/>
                <a:gd name="T45" fmla="*/ 1 h 112"/>
                <a:gd name="T46" fmla="*/ 0 w 61"/>
                <a:gd name="T47" fmla="*/ 1 h 112"/>
                <a:gd name="T48" fmla="*/ 0 w 61"/>
                <a:gd name="T49" fmla="*/ 1 h 112"/>
                <a:gd name="T50" fmla="*/ 0 w 61"/>
                <a:gd name="T51" fmla="*/ 1 h 112"/>
                <a:gd name="T52" fmla="*/ 0 w 61"/>
                <a:gd name="T53" fmla="*/ 1 h 112"/>
                <a:gd name="T54" fmla="*/ 0 w 61"/>
                <a:gd name="T55" fmla="*/ 1 h 112"/>
                <a:gd name="T56" fmla="*/ 0 w 61"/>
                <a:gd name="T57" fmla="*/ 2 h 112"/>
                <a:gd name="T58" fmla="*/ 0 w 61"/>
                <a:gd name="T59" fmla="*/ 2 h 112"/>
                <a:gd name="T60" fmla="*/ 0 w 61"/>
                <a:gd name="T61" fmla="*/ 2 h 112"/>
                <a:gd name="T62" fmla="*/ 0 w 61"/>
                <a:gd name="T63" fmla="*/ 2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
                <a:gd name="T97" fmla="*/ 0 h 112"/>
                <a:gd name="T98" fmla="*/ 61 w 61"/>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 h="112">
                  <a:moveTo>
                    <a:pt x="10" y="59"/>
                  </a:moveTo>
                  <a:lnTo>
                    <a:pt x="8" y="60"/>
                  </a:lnTo>
                  <a:lnTo>
                    <a:pt x="7" y="62"/>
                  </a:lnTo>
                  <a:lnTo>
                    <a:pt x="4" y="63"/>
                  </a:lnTo>
                  <a:lnTo>
                    <a:pt x="3" y="66"/>
                  </a:lnTo>
                  <a:lnTo>
                    <a:pt x="5" y="73"/>
                  </a:lnTo>
                  <a:lnTo>
                    <a:pt x="7" y="78"/>
                  </a:lnTo>
                  <a:lnTo>
                    <a:pt x="9" y="85"/>
                  </a:lnTo>
                  <a:lnTo>
                    <a:pt x="13" y="91"/>
                  </a:lnTo>
                  <a:lnTo>
                    <a:pt x="11" y="93"/>
                  </a:lnTo>
                  <a:lnTo>
                    <a:pt x="9" y="94"/>
                  </a:lnTo>
                  <a:lnTo>
                    <a:pt x="7" y="97"/>
                  </a:lnTo>
                  <a:lnTo>
                    <a:pt x="5" y="99"/>
                  </a:lnTo>
                  <a:lnTo>
                    <a:pt x="4" y="103"/>
                  </a:lnTo>
                  <a:lnTo>
                    <a:pt x="4" y="106"/>
                  </a:lnTo>
                  <a:lnTo>
                    <a:pt x="4" y="109"/>
                  </a:lnTo>
                  <a:lnTo>
                    <a:pt x="7" y="112"/>
                  </a:lnTo>
                  <a:lnTo>
                    <a:pt x="13" y="109"/>
                  </a:lnTo>
                  <a:lnTo>
                    <a:pt x="20" y="108"/>
                  </a:lnTo>
                  <a:lnTo>
                    <a:pt x="27" y="108"/>
                  </a:lnTo>
                  <a:lnTo>
                    <a:pt x="33" y="111"/>
                  </a:lnTo>
                  <a:lnTo>
                    <a:pt x="38" y="107"/>
                  </a:lnTo>
                  <a:lnTo>
                    <a:pt x="43" y="105"/>
                  </a:lnTo>
                  <a:lnTo>
                    <a:pt x="48" y="104"/>
                  </a:lnTo>
                  <a:lnTo>
                    <a:pt x="50" y="104"/>
                  </a:lnTo>
                  <a:lnTo>
                    <a:pt x="57" y="97"/>
                  </a:lnTo>
                  <a:lnTo>
                    <a:pt x="60" y="89"/>
                  </a:lnTo>
                  <a:lnTo>
                    <a:pt x="60" y="79"/>
                  </a:lnTo>
                  <a:lnTo>
                    <a:pt x="56" y="71"/>
                  </a:lnTo>
                  <a:lnTo>
                    <a:pt x="57" y="69"/>
                  </a:lnTo>
                  <a:lnTo>
                    <a:pt x="58" y="67"/>
                  </a:lnTo>
                  <a:lnTo>
                    <a:pt x="60" y="66"/>
                  </a:lnTo>
                  <a:lnTo>
                    <a:pt x="61" y="63"/>
                  </a:lnTo>
                  <a:lnTo>
                    <a:pt x="57" y="51"/>
                  </a:lnTo>
                  <a:lnTo>
                    <a:pt x="53" y="37"/>
                  </a:lnTo>
                  <a:lnTo>
                    <a:pt x="48" y="24"/>
                  </a:lnTo>
                  <a:lnTo>
                    <a:pt x="45" y="10"/>
                  </a:lnTo>
                  <a:lnTo>
                    <a:pt x="43" y="8"/>
                  </a:lnTo>
                  <a:lnTo>
                    <a:pt x="41" y="7"/>
                  </a:lnTo>
                  <a:lnTo>
                    <a:pt x="40" y="5"/>
                  </a:lnTo>
                  <a:lnTo>
                    <a:pt x="38" y="3"/>
                  </a:lnTo>
                  <a:lnTo>
                    <a:pt x="36" y="3"/>
                  </a:lnTo>
                  <a:lnTo>
                    <a:pt x="34" y="3"/>
                  </a:lnTo>
                  <a:lnTo>
                    <a:pt x="33" y="2"/>
                  </a:lnTo>
                  <a:lnTo>
                    <a:pt x="32" y="1"/>
                  </a:lnTo>
                  <a:lnTo>
                    <a:pt x="27" y="5"/>
                  </a:lnTo>
                  <a:lnTo>
                    <a:pt x="23" y="6"/>
                  </a:lnTo>
                  <a:lnTo>
                    <a:pt x="18" y="3"/>
                  </a:lnTo>
                  <a:lnTo>
                    <a:pt x="13" y="0"/>
                  </a:lnTo>
                  <a:lnTo>
                    <a:pt x="9" y="1"/>
                  </a:lnTo>
                  <a:lnTo>
                    <a:pt x="5" y="2"/>
                  </a:lnTo>
                  <a:lnTo>
                    <a:pt x="2" y="6"/>
                  </a:lnTo>
                  <a:lnTo>
                    <a:pt x="0" y="9"/>
                  </a:lnTo>
                  <a:lnTo>
                    <a:pt x="4" y="14"/>
                  </a:lnTo>
                  <a:lnTo>
                    <a:pt x="8" y="18"/>
                  </a:lnTo>
                  <a:lnTo>
                    <a:pt x="9" y="24"/>
                  </a:lnTo>
                  <a:lnTo>
                    <a:pt x="7" y="29"/>
                  </a:lnTo>
                  <a:lnTo>
                    <a:pt x="5" y="35"/>
                  </a:lnTo>
                  <a:lnTo>
                    <a:pt x="5" y="39"/>
                  </a:lnTo>
                  <a:lnTo>
                    <a:pt x="7" y="44"/>
                  </a:lnTo>
                  <a:lnTo>
                    <a:pt x="9" y="47"/>
                  </a:lnTo>
                  <a:lnTo>
                    <a:pt x="9" y="51"/>
                  </a:lnTo>
                  <a:lnTo>
                    <a:pt x="7" y="53"/>
                  </a:lnTo>
                  <a:lnTo>
                    <a:pt x="5" y="55"/>
                  </a:lnTo>
                  <a:lnTo>
                    <a:pt x="10" y="5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32" name="Freeform 94"/>
            <p:cNvSpPr>
              <a:spLocks/>
            </p:cNvSpPr>
            <p:nvPr/>
          </p:nvSpPr>
          <p:spPr bwMode="auto">
            <a:xfrm>
              <a:off x="2535" y="2408"/>
              <a:ext cx="73" cy="92"/>
            </a:xfrm>
            <a:custGeom>
              <a:avLst/>
              <a:gdLst>
                <a:gd name="T0" fmla="*/ 3 w 146"/>
                <a:gd name="T1" fmla="*/ 1 h 186"/>
                <a:gd name="T2" fmla="*/ 3 w 146"/>
                <a:gd name="T3" fmla="*/ 1 h 186"/>
                <a:gd name="T4" fmla="*/ 3 w 146"/>
                <a:gd name="T5" fmla="*/ 1 h 186"/>
                <a:gd name="T6" fmla="*/ 3 w 146"/>
                <a:gd name="T7" fmla="*/ 2 h 186"/>
                <a:gd name="T8" fmla="*/ 3 w 146"/>
                <a:gd name="T9" fmla="*/ 2 h 186"/>
                <a:gd name="T10" fmla="*/ 3 w 146"/>
                <a:gd name="T11" fmla="*/ 2 h 186"/>
                <a:gd name="T12" fmla="*/ 3 w 146"/>
                <a:gd name="T13" fmla="*/ 2 h 186"/>
                <a:gd name="T14" fmla="*/ 5 w 146"/>
                <a:gd name="T15" fmla="*/ 3 h 186"/>
                <a:gd name="T16" fmla="*/ 5 w 146"/>
                <a:gd name="T17" fmla="*/ 4 h 186"/>
                <a:gd name="T18" fmla="*/ 3 w 146"/>
                <a:gd name="T19" fmla="*/ 4 h 186"/>
                <a:gd name="T20" fmla="*/ 2 w 146"/>
                <a:gd name="T21" fmla="*/ 5 h 186"/>
                <a:gd name="T22" fmla="*/ 2 w 146"/>
                <a:gd name="T23" fmla="*/ 5 h 186"/>
                <a:gd name="T24" fmla="*/ 1 w 146"/>
                <a:gd name="T25" fmla="*/ 5 h 186"/>
                <a:gd name="T26" fmla="*/ 1 w 146"/>
                <a:gd name="T27" fmla="*/ 5 h 186"/>
                <a:gd name="T28" fmla="*/ 2 w 146"/>
                <a:gd name="T29" fmla="*/ 5 h 186"/>
                <a:gd name="T30" fmla="*/ 2 w 146"/>
                <a:gd name="T31" fmla="*/ 5 h 186"/>
                <a:gd name="T32" fmla="*/ 2 w 146"/>
                <a:gd name="T33" fmla="*/ 4 h 186"/>
                <a:gd name="T34" fmla="*/ 2 w 146"/>
                <a:gd name="T35" fmla="*/ 4 h 186"/>
                <a:gd name="T36" fmla="*/ 2 w 146"/>
                <a:gd name="T37" fmla="*/ 4 h 186"/>
                <a:gd name="T38" fmla="*/ 2 w 146"/>
                <a:gd name="T39" fmla="*/ 4 h 186"/>
                <a:gd name="T40" fmla="*/ 2 w 146"/>
                <a:gd name="T41" fmla="*/ 4 h 186"/>
                <a:gd name="T42" fmla="*/ 1 w 146"/>
                <a:gd name="T43" fmla="*/ 4 h 186"/>
                <a:gd name="T44" fmla="*/ 1 w 146"/>
                <a:gd name="T45" fmla="*/ 4 h 186"/>
                <a:gd name="T46" fmla="*/ 1 w 146"/>
                <a:gd name="T47" fmla="*/ 4 h 186"/>
                <a:gd name="T48" fmla="*/ 1 w 146"/>
                <a:gd name="T49" fmla="*/ 4 h 186"/>
                <a:gd name="T50" fmla="*/ 1 w 146"/>
                <a:gd name="T51" fmla="*/ 4 h 186"/>
                <a:gd name="T52" fmla="*/ 0 w 146"/>
                <a:gd name="T53" fmla="*/ 4 h 186"/>
                <a:gd name="T54" fmla="*/ 1 w 146"/>
                <a:gd name="T55" fmla="*/ 4 h 186"/>
                <a:gd name="T56" fmla="*/ 1 w 146"/>
                <a:gd name="T57" fmla="*/ 3 h 186"/>
                <a:gd name="T58" fmla="*/ 1 w 146"/>
                <a:gd name="T59" fmla="*/ 3 h 186"/>
                <a:gd name="T60" fmla="*/ 1 w 146"/>
                <a:gd name="T61" fmla="*/ 2 h 186"/>
                <a:gd name="T62" fmla="*/ 1 w 146"/>
                <a:gd name="T63" fmla="*/ 2 h 186"/>
                <a:gd name="T64" fmla="*/ 1 w 146"/>
                <a:gd name="T65" fmla="*/ 2 h 186"/>
                <a:gd name="T66" fmla="*/ 1 w 146"/>
                <a:gd name="T67" fmla="*/ 2 h 186"/>
                <a:gd name="T68" fmla="*/ 1 w 146"/>
                <a:gd name="T69" fmla="*/ 2 h 186"/>
                <a:gd name="T70" fmla="*/ 1 w 146"/>
                <a:gd name="T71" fmla="*/ 2 h 186"/>
                <a:gd name="T72" fmla="*/ 2 w 146"/>
                <a:gd name="T73" fmla="*/ 2 h 186"/>
                <a:gd name="T74" fmla="*/ 2 w 146"/>
                <a:gd name="T75" fmla="*/ 1 h 186"/>
                <a:gd name="T76" fmla="*/ 2 w 146"/>
                <a:gd name="T77" fmla="*/ 1 h 186"/>
                <a:gd name="T78" fmla="*/ 2 w 146"/>
                <a:gd name="T79" fmla="*/ 1 h 186"/>
                <a:gd name="T80" fmla="*/ 2 w 146"/>
                <a:gd name="T81" fmla="*/ 1 h 186"/>
                <a:gd name="T82" fmla="*/ 3 w 146"/>
                <a:gd name="T83" fmla="*/ 1 h 186"/>
                <a:gd name="T84" fmla="*/ 3 w 146"/>
                <a:gd name="T85" fmla="*/ 0 h 186"/>
                <a:gd name="T86" fmla="*/ 5 w 146"/>
                <a:gd name="T87" fmla="*/ 0 h 186"/>
                <a:gd name="T88" fmla="*/ 5 w 146"/>
                <a:gd name="T89" fmla="*/ 0 h 186"/>
                <a:gd name="T90" fmla="*/ 5 w 146"/>
                <a:gd name="T91" fmla="*/ 0 h 186"/>
                <a:gd name="T92" fmla="*/ 5 w 146"/>
                <a:gd name="T93" fmla="*/ 0 h 186"/>
                <a:gd name="T94" fmla="*/ 5 w 146"/>
                <a:gd name="T95" fmla="*/ 0 h 186"/>
                <a:gd name="T96" fmla="*/ 5 w 146"/>
                <a:gd name="T97" fmla="*/ 0 h 1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
                <a:gd name="T148" fmla="*/ 0 h 186"/>
                <a:gd name="T149" fmla="*/ 146 w 146"/>
                <a:gd name="T150" fmla="*/ 186 h 1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 h="186">
                  <a:moveTo>
                    <a:pt x="136" y="29"/>
                  </a:moveTo>
                  <a:lnTo>
                    <a:pt x="130" y="33"/>
                  </a:lnTo>
                  <a:lnTo>
                    <a:pt x="125" y="39"/>
                  </a:lnTo>
                  <a:lnTo>
                    <a:pt x="122" y="49"/>
                  </a:lnTo>
                  <a:lnTo>
                    <a:pt x="117" y="56"/>
                  </a:lnTo>
                  <a:lnTo>
                    <a:pt x="115" y="56"/>
                  </a:lnTo>
                  <a:lnTo>
                    <a:pt x="113" y="57"/>
                  </a:lnTo>
                  <a:lnTo>
                    <a:pt x="109" y="58"/>
                  </a:lnTo>
                  <a:lnTo>
                    <a:pt x="107" y="57"/>
                  </a:lnTo>
                  <a:lnTo>
                    <a:pt x="106" y="60"/>
                  </a:lnTo>
                  <a:lnTo>
                    <a:pt x="105" y="63"/>
                  </a:lnTo>
                  <a:lnTo>
                    <a:pt x="105" y="65"/>
                  </a:lnTo>
                  <a:lnTo>
                    <a:pt x="106" y="69"/>
                  </a:lnTo>
                  <a:lnTo>
                    <a:pt x="110" y="72"/>
                  </a:lnTo>
                  <a:lnTo>
                    <a:pt x="115" y="75"/>
                  </a:lnTo>
                  <a:lnTo>
                    <a:pt x="117" y="81"/>
                  </a:lnTo>
                  <a:lnTo>
                    <a:pt x="120" y="86"/>
                  </a:lnTo>
                  <a:lnTo>
                    <a:pt x="121" y="87"/>
                  </a:lnTo>
                  <a:lnTo>
                    <a:pt x="123" y="87"/>
                  </a:lnTo>
                  <a:lnTo>
                    <a:pt x="124" y="87"/>
                  </a:lnTo>
                  <a:lnTo>
                    <a:pt x="125" y="87"/>
                  </a:lnTo>
                  <a:lnTo>
                    <a:pt x="129" y="91"/>
                  </a:lnTo>
                  <a:lnTo>
                    <a:pt x="132" y="96"/>
                  </a:lnTo>
                  <a:lnTo>
                    <a:pt x="137" y="99"/>
                  </a:lnTo>
                  <a:lnTo>
                    <a:pt x="143" y="101"/>
                  </a:lnTo>
                  <a:lnTo>
                    <a:pt x="143" y="118"/>
                  </a:lnTo>
                  <a:lnTo>
                    <a:pt x="138" y="133"/>
                  </a:lnTo>
                  <a:lnTo>
                    <a:pt x="130" y="148"/>
                  </a:lnTo>
                  <a:lnTo>
                    <a:pt x="118" y="159"/>
                  </a:lnTo>
                  <a:lnTo>
                    <a:pt x="109" y="159"/>
                  </a:lnTo>
                  <a:lnTo>
                    <a:pt x="100" y="162"/>
                  </a:lnTo>
                  <a:lnTo>
                    <a:pt x="92" y="167"/>
                  </a:lnTo>
                  <a:lnTo>
                    <a:pt x="86" y="175"/>
                  </a:lnTo>
                  <a:lnTo>
                    <a:pt x="82" y="175"/>
                  </a:lnTo>
                  <a:lnTo>
                    <a:pt x="76" y="178"/>
                  </a:lnTo>
                  <a:lnTo>
                    <a:pt x="71" y="180"/>
                  </a:lnTo>
                  <a:lnTo>
                    <a:pt x="67" y="183"/>
                  </a:lnTo>
                  <a:lnTo>
                    <a:pt x="62" y="185"/>
                  </a:lnTo>
                  <a:lnTo>
                    <a:pt x="57" y="186"/>
                  </a:lnTo>
                  <a:lnTo>
                    <a:pt x="53" y="185"/>
                  </a:lnTo>
                  <a:lnTo>
                    <a:pt x="48" y="181"/>
                  </a:lnTo>
                  <a:lnTo>
                    <a:pt x="56" y="179"/>
                  </a:lnTo>
                  <a:lnTo>
                    <a:pt x="63" y="175"/>
                  </a:lnTo>
                  <a:lnTo>
                    <a:pt x="70" y="171"/>
                  </a:lnTo>
                  <a:lnTo>
                    <a:pt x="76" y="165"/>
                  </a:lnTo>
                  <a:lnTo>
                    <a:pt x="80" y="165"/>
                  </a:lnTo>
                  <a:lnTo>
                    <a:pt x="84" y="164"/>
                  </a:lnTo>
                  <a:lnTo>
                    <a:pt x="87" y="164"/>
                  </a:lnTo>
                  <a:lnTo>
                    <a:pt x="92" y="163"/>
                  </a:lnTo>
                  <a:lnTo>
                    <a:pt x="91" y="162"/>
                  </a:lnTo>
                  <a:lnTo>
                    <a:pt x="92" y="160"/>
                  </a:lnTo>
                  <a:lnTo>
                    <a:pt x="93" y="159"/>
                  </a:lnTo>
                  <a:lnTo>
                    <a:pt x="93" y="157"/>
                  </a:lnTo>
                  <a:lnTo>
                    <a:pt x="92" y="155"/>
                  </a:lnTo>
                  <a:lnTo>
                    <a:pt x="91" y="152"/>
                  </a:lnTo>
                  <a:lnTo>
                    <a:pt x="91" y="150"/>
                  </a:lnTo>
                  <a:lnTo>
                    <a:pt x="91" y="148"/>
                  </a:lnTo>
                  <a:lnTo>
                    <a:pt x="90" y="149"/>
                  </a:lnTo>
                  <a:lnTo>
                    <a:pt x="88" y="149"/>
                  </a:lnTo>
                  <a:lnTo>
                    <a:pt x="86" y="150"/>
                  </a:lnTo>
                  <a:lnTo>
                    <a:pt x="85" y="151"/>
                  </a:lnTo>
                  <a:lnTo>
                    <a:pt x="80" y="150"/>
                  </a:lnTo>
                  <a:lnTo>
                    <a:pt x="76" y="149"/>
                  </a:lnTo>
                  <a:lnTo>
                    <a:pt x="71" y="149"/>
                  </a:lnTo>
                  <a:lnTo>
                    <a:pt x="67" y="149"/>
                  </a:lnTo>
                  <a:lnTo>
                    <a:pt x="62" y="149"/>
                  </a:lnTo>
                  <a:lnTo>
                    <a:pt x="57" y="149"/>
                  </a:lnTo>
                  <a:lnTo>
                    <a:pt x="54" y="147"/>
                  </a:lnTo>
                  <a:lnTo>
                    <a:pt x="49" y="144"/>
                  </a:lnTo>
                  <a:lnTo>
                    <a:pt x="46" y="145"/>
                  </a:lnTo>
                  <a:lnTo>
                    <a:pt x="42" y="147"/>
                  </a:lnTo>
                  <a:lnTo>
                    <a:pt x="39" y="147"/>
                  </a:lnTo>
                  <a:lnTo>
                    <a:pt x="35" y="147"/>
                  </a:lnTo>
                  <a:lnTo>
                    <a:pt x="32" y="150"/>
                  </a:lnTo>
                  <a:lnTo>
                    <a:pt x="27" y="154"/>
                  </a:lnTo>
                  <a:lnTo>
                    <a:pt x="23" y="156"/>
                  </a:lnTo>
                  <a:lnTo>
                    <a:pt x="18" y="158"/>
                  </a:lnTo>
                  <a:lnTo>
                    <a:pt x="14" y="158"/>
                  </a:lnTo>
                  <a:lnTo>
                    <a:pt x="9" y="159"/>
                  </a:lnTo>
                  <a:lnTo>
                    <a:pt x="4" y="158"/>
                  </a:lnTo>
                  <a:lnTo>
                    <a:pt x="0" y="156"/>
                  </a:lnTo>
                  <a:lnTo>
                    <a:pt x="2" y="148"/>
                  </a:lnTo>
                  <a:lnTo>
                    <a:pt x="4" y="139"/>
                  </a:lnTo>
                  <a:lnTo>
                    <a:pt x="7" y="130"/>
                  </a:lnTo>
                  <a:lnTo>
                    <a:pt x="8" y="122"/>
                  </a:lnTo>
                  <a:lnTo>
                    <a:pt x="10" y="124"/>
                  </a:lnTo>
                  <a:lnTo>
                    <a:pt x="11" y="121"/>
                  </a:lnTo>
                  <a:lnTo>
                    <a:pt x="11" y="119"/>
                  </a:lnTo>
                  <a:lnTo>
                    <a:pt x="14" y="120"/>
                  </a:lnTo>
                  <a:lnTo>
                    <a:pt x="15" y="113"/>
                  </a:lnTo>
                  <a:lnTo>
                    <a:pt x="16" y="107"/>
                  </a:lnTo>
                  <a:lnTo>
                    <a:pt x="17" y="102"/>
                  </a:lnTo>
                  <a:lnTo>
                    <a:pt x="16" y="96"/>
                  </a:lnTo>
                  <a:lnTo>
                    <a:pt x="17" y="96"/>
                  </a:lnTo>
                  <a:lnTo>
                    <a:pt x="19" y="96"/>
                  </a:lnTo>
                  <a:lnTo>
                    <a:pt x="21" y="96"/>
                  </a:lnTo>
                  <a:lnTo>
                    <a:pt x="22" y="96"/>
                  </a:lnTo>
                  <a:lnTo>
                    <a:pt x="22" y="92"/>
                  </a:lnTo>
                  <a:lnTo>
                    <a:pt x="24" y="91"/>
                  </a:lnTo>
                  <a:lnTo>
                    <a:pt x="26" y="90"/>
                  </a:lnTo>
                  <a:lnTo>
                    <a:pt x="27" y="88"/>
                  </a:lnTo>
                  <a:lnTo>
                    <a:pt x="32" y="86"/>
                  </a:lnTo>
                  <a:lnTo>
                    <a:pt x="38" y="84"/>
                  </a:lnTo>
                  <a:lnTo>
                    <a:pt x="42" y="82"/>
                  </a:lnTo>
                  <a:lnTo>
                    <a:pt x="48" y="81"/>
                  </a:lnTo>
                  <a:lnTo>
                    <a:pt x="53" y="79"/>
                  </a:lnTo>
                  <a:lnTo>
                    <a:pt x="57" y="78"/>
                  </a:lnTo>
                  <a:lnTo>
                    <a:pt x="63" y="76"/>
                  </a:lnTo>
                  <a:lnTo>
                    <a:pt x="68" y="75"/>
                  </a:lnTo>
                  <a:lnTo>
                    <a:pt x="69" y="73"/>
                  </a:lnTo>
                  <a:lnTo>
                    <a:pt x="69" y="69"/>
                  </a:lnTo>
                  <a:lnTo>
                    <a:pt x="71" y="68"/>
                  </a:lnTo>
                  <a:lnTo>
                    <a:pt x="74" y="67"/>
                  </a:lnTo>
                  <a:lnTo>
                    <a:pt x="75" y="61"/>
                  </a:lnTo>
                  <a:lnTo>
                    <a:pt x="78" y="57"/>
                  </a:lnTo>
                  <a:lnTo>
                    <a:pt x="80" y="52"/>
                  </a:lnTo>
                  <a:lnTo>
                    <a:pt x="82" y="46"/>
                  </a:lnTo>
                  <a:lnTo>
                    <a:pt x="83" y="48"/>
                  </a:lnTo>
                  <a:lnTo>
                    <a:pt x="85" y="49"/>
                  </a:lnTo>
                  <a:lnTo>
                    <a:pt x="86" y="50"/>
                  </a:lnTo>
                  <a:lnTo>
                    <a:pt x="88" y="50"/>
                  </a:lnTo>
                  <a:lnTo>
                    <a:pt x="88" y="48"/>
                  </a:lnTo>
                  <a:lnTo>
                    <a:pt x="91" y="45"/>
                  </a:lnTo>
                  <a:lnTo>
                    <a:pt x="92" y="43"/>
                  </a:lnTo>
                  <a:lnTo>
                    <a:pt x="92" y="41"/>
                  </a:lnTo>
                  <a:lnTo>
                    <a:pt x="99" y="33"/>
                  </a:lnTo>
                  <a:lnTo>
                    <a:pt x="106" y="25"/>
                  </a:lnTo>
                  <a:lnTo>
                    <a:pt x="110" y="15"/>
                  </a:lnTo>
                  <a:lnTo>
                    <a:pt x="116" y="6"/>
                  </a:lnTo>
                  <a:lnTo>
                    <a:pt x="121" y="1"/>
                  </a:lnTo>
                  <a:lnTo>
                    <a:pt x="127" y="0"/>
                  </a:lnTo>
                  <a:lnTo>
                    <a:pt x="132" y="1"/>
                  </a:lnTo>
                  <a:lnTo>
                    <a:pt x="138" y="1"/>
                  </a:lnTo>
                  <a:lnTo>
                    <a:pt x="139" y="1"/>
                  </a:lnTo>
                  <a:lnTo>
                    <a:pt x="140" y="3"/>
                  </a:lnTo>
                  <a:lnTo>
                    <a:pt x="140" y="4"/>
                  </a:lnTo>
                  <a:lnTo>
                    <a:pt x="140" y="6"/>
                  </a:lnTo>
                  <a:lnTo>
                    <a:pt x="140" y="8"/>
                  </a:lnTo>
                  <a:lnTo>
                    <a:pt x="142" y="10"/>
                  </a:lnTo>
                  <a:lnTo>
                    <a:pt x="143" y="12"/>
                  </a:lnTo>
                  <a:lnTo>
                    <a:pt x="145" y="15"/>
                  </a:lnTo>
                  <a:lnTo>
                    <a:pt x="146" y="20"/>
                  </a:lnTo>
                  <a:lnTo>
                    <a:pt x="145" y="25"/>
                  </a:lnTo>
                  <a:lnTo>
                    <a:pt x="143" y="28"/>
                  </a:lnTo>
                  <a:lnTo>
                    <a:pt x="142" y="28"/>
                  </a:lnTo>
                  <a:lnTo>
                    <a:pt x="139" y="28"/>
                  </a:lnTo>
                  <a:lnTo>
                    <a:pt x="138" y="29"/>
                  </a:lnTo>
                  <a:lnTo>
                    <a:pt x="136" y="2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33" name="Freeform 95"/>
            <p:cNvSpPr>
              <a:spLocks/>
            </p:cNvSpPr>
            <p:nvPr/>
          </p:nvSpPr>
          <p:spPr bwMode="auto">
            <a:xfrm>
              <a:off x="2557" y="2105"/>
              <a:ext cx="95" cy="130"/>
            </a:xfrm>
            <a:custGeom>
              <a:avLst/>
              <a:gdLst>
                <a:gd name="T0" fmla="*/ 6 w 190"/>
                <a:gd name="T1" fmla="*/ 6 h 262"/>
                <a:gd name="T2" fmla="*/ 6 w 190"/>
                <a:gd name="T3" fmla="*/ 5 h 262"/>
                <a:gd name="T4" fmla="*/ 5 w 190"/>
                <a:gd name="T5" fmla="*/ 5 h 262"/>
                <a:gd name="T6" fmla="*/ 6 w 190"/>
                <a:gd name="T7" fmla="*/ 4 h 262"/>
                <a:gd name="T8" fmla="*/ 6 w 190"/>
                <a:gd name="T9" fmla="*/ 4 h 262"/>
                <a:gd name="T10" fmla="*/ 6 w 190"/>
                <a:gd name="T11" fmla="*/ 3 h 262"/>
                <a:gd name="T12" fmla="*/ 5 w 190"/>
                <a:gd name="T13" fmla="*/ 3 h 262"/>
                <a:gd name="T14" fmla="*/ 5 w 190"/>
                <a:gd name="T15" fmla="*/ 3 h 262"/>
                <a:gd name="T16" fmla="*/ 5 w 190"/>
                <a:gd name="T17" fmla="*/ 3 h 262"/>
                <a:gd name="T18" fmla="*/ 5 w 190"/>
                <a:gd name="T19" fmla="*/ 2 h 262"/>
                <a:gd name="T20" fmla="*/ 5 w 190"/>
                <a:gd name="T21" fmla="*/ 2 h 262"/>
                <a:gd name="T22" fmla="*/ 6 w 190"/>
                <a:gd name="T23" fmla="*/ 3 h 262"/>
                <a:gd name="T24" fmla="*/ 6 w 190"/>
                <a:gd name="T25" fmla="*/ 3 h 262"/>
                <a:gd name="T26" fmla="*/ 6 w 190"/>
                <a:gd name="T27" fmla="*/ 2 h 262"/>
                <a:gd name="T28" fmla="*/ 6 w 190"/>
                <a:gd name="T29" fmla="*/ 1 h 262"/>
                <a:gd name="T30" fmla="*/ 5 w 190"/>
                <a:gd name="T31" fmla="*/ 1 h 262"/>
                <a:gd name="T32" fmla="*/ 5 w 190"/>
                <a:gd name="T33" fmla="*/ 1 h 262"/>
                <a:gd name="T34" fmla="*/ 5 w 190"/>
                <a:gd name="T35" fmla="*/ 1 h 262"/>
                <a:gd name="T36" fmla="*/ 5 w 190"/>
                <a:gd name="T37" fmla="*/ 0 h 262"/>
                <a:gd name="T38" fmla="*/ 5 w 190"/>
                <a:gd name="T39" fmla="*/ 0 h 262"/>
                <a:gd name="T40" fmla="*/ 5 w 190"/>
                <a:gd name="T41" fmla="*/ 0 h 262"/>
                <a:gd name="T42" fmla="*/ 3 w 190"/>
                <a:gd name="T43" fmla="*/ 0 h 262"/>
                <a:gd name="T44" fmla="*/ 3 w 190"/>
                <a:gd name="T45" fmla="*/ 0 h 262"/>
                <a:gd name="T46" fmla="*/ 3 w 190"/>
                <a:gd name="T47" fmla="*/ 0 h 262"/>
                <a:gd name="T48" fmla="*/ 1 w 190"/>
                <a:gd name="T49" fmla="*/ 0 h 262"/>
                <a:gd name="T50" fmla="*/ 1 w 190"/>
                <a:gd name="T51" fmla="*/ 0 h 262"/>
                <a:gd name="T52" fmla="*/ 1 w 190"/>
                <a:gd name="T53" fmla="*/ 0 h 262"/>
                <a:gd name="T54" fmla="*/ 1 w 190"/>
                <a:gd name="T55" fmla="*/ 0 h 262"/>
                <a:gd name="T56" fmla="*/ 1 w 190"/>
                <a:gd name="T57" fmla="*/ 1 h 262"/>
                <a:gd name="T58" fmla="*/ 1 w 190"/>
                <a:gd name="T59" fmla="*/ 1 h 262"/>
                <a:gd name="T60" fmla="*/ 1 w 190"/>
                <a:gd name="T61" fmla="*/ 1 h 262"/>
                <a:gd name="T62" fmla="*/ 1 w 190"/>
                <a:gd name="T63" fmla="*/ 1 h 262"/>
                <a:gd name="T64" fmla="*/ 1 w 190"/>
                <a:gd name="T65" fmla="*/ 2 h 262"/>
                <a:gd name="T66" fmla="*/ 1 w 190"/>
                <a:gd name="T67" fmla="*/ 2 h 262"/>
                <a:gd name="T68" fmla="*/ 1 w 190"/>
                <a:gd name="T69" fmla="*/ 2 h 262"/>
                <a:gd name="T70" fmla="*/ 1 w 190"/>
                <a:gd name="T71" fmla="*/ 2 h 262"/>
                <a:gd name="T72" fmla="*/ 1 w 190"/>
                <a:gd name="T73" fmla="*/ 2 h 262"/>
                <a:gd name="T74" fmla="*/ 1 w 190"/>
                <a:gd name="T75" fmla="*/ 2 h 262"/>
                <a:gd name="T76" fmla="*/ 3 w 190"/>
                <a:gd name="T77" fmla="*/ 2 h 262"/>
                <a:gd name="T78" fmla="*/ 3 w 190"/>
                <a:gd name="T79" fmla="*/ 2 h 262"/>
                <a:gd name="T80" fmla="*/ 3 w 190"/>
                <a:gd name="T81" fmla="*/ 3 h 262"/>
                <a:gd name="T82" fmla="*/ 3 w 190"/>
                <a:gd name="T83" fmla="*/ 3 h 262"/>
                <a:gd name="T84" fmla="*/ 3 w 190"/>
                <a:gd name="T85" fmla="*/ 4 h 262"/>
                <a:gd name="T86" fmla="*/ 3 w 190"/>
                <a:gd name="T87" fmla="*/ 4 h 262"/>
                <a:gd name="T88" fmla="*/ 3 w 190"/>
                <a:gd name="T89" fmla="*/ 4 h 262"/>
                <a:gd name="T90" fmla="*/ 3 w 190"/>
                <a:gd name="T91" fmla="*/ 4 h 262"/>
                <a:gd name="T92" fmla="*/ 3 w 190"/>
                <a:gd name="T93" fmla="*/ 5 h 262"/>
                <a:gd name="T94" fmla="*/ 3 w 190"/>
                <a:gd name="T95" fmla="*/ 5 h 262"/>
                <a:gd name="T96" fmla="*/ 3 w 190"/>
                <a:gd name="T97" fmla="*/ 6 h 262"/>
                <a:gd name="T98" fmla="*/ 3 w 190"/>
                <a:gd name="T99" fmla="*/ 6 h 262"/>
                <a:gd name="T100" fmla="*/ 3 w 190"/>
                <a:gd name="T101" fmla="*/ 6 h 262"/>
                <a:gd name="T102" fmla="*/ 3 w 190"/>
                <a:gd name="T103" fmla="*/ 7 h 262"/>
                <a:gd name="T104" fmla="*/ 3 w 190"/>
                <a:gd name="T105" fmla="*/ 7 h 262"/>
                <a:gd name="T106" fmla="*/ 3 w 190"/>
                <a:gd name="T107" fmla="*/ 7 h 262"/>
                <a:gd name="T108" fmla="*/ 3 w 190"/>
                <a:gd name="T109" fmla="*/ 7 h 262"/>
                <a:gd name="T110" fmla="*/ 3 w 190"/>
                <a:gd name="T111" fmla="*/ 8 h 262"/>
                <a:gd name="T112" fmla="*/ 3 w 190"/>
                <a:gd name="T113" fmla="*/ 8 h 262"/>
                <a:gd name="T114" fmla="*/ 5 w 190"/>
                <a:gd name="T115" fmla="*/ 8 h 262"/>
                <a:gd name="T116" fmla="*/ 5 w 190"/>
                <a:gd name="T117" fmla="*/ 8 h 262"/>
                <a:gd name="T118" fmla="*/ 6 w 190"/>
                <a:gd name="T119" fmla="*/ 7 h 2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0"/>
                <a:gd name="T181" fmla="*/ 0 h 262"/>
                <a:gd name="T182" fmla="*/ 190 w 190"/>
                <a:gd name="T183" fmla="*/ 262 h 26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0" h="262">
                  <a:moveTo>
                    <a:pt x="171" y="246"/>
                  </a:moveTo>
                  <a:lnTo>
                    <a:pt x="170" y="234"/>
                  </a:lnTo>
                  <a:lnTo>
                    <a:pt x="168" y="222"/>
                  </a:lnTo>
                  <a:lnTo>
                    <a:pt x="165" y="210"/>
                  </a:lnTo>
                  <a:lnTo>
                    <a:pt x="165" y="197"/>
                  </a:lnTo>
                  <a:lnTo>
                    <a:pt x="161" y="189"/>
                  </a:lnTo>
                  <a:lnTo>
                    <a:pt x="157" y="180"/>
                  </a:lnTo>
                  <a:lnTo>
                    <a:pt x="155" y="171"/>
                  </a:lnTo>
                  <a:lnTo>
                    <a:pt x="154" y="162"/>
                  </a:lnTo>
                  <a:lnTo>
                    <a:pt x="160" y="158"/>
                  </a:lnTo>
                  <a:lnTo>
                    <a:pt x="165" y="156"/>
                  </a:lnTo>
                  <a:lnTo>
                    <a:pt x="171" y="155"/>
                  </a:lnTo>
                  <a:lnTo>
                    <a:pt x="177" y="152"/>
                  </a:lnTo>
                  <a:lnTo>
                    <a:pt x="176" y="147"/>
                  </a:lnTo>
                  <a:lnTo>
                    <a:pt x="176" y="140"/>
                  </a:lnTo>
                  <a:lnTo>
                    <a:pt x="176" y="134"/>
                  </a:lnTo>
                  <a:lnTo>
                    <a:pt x="175" y="128"/>
                  </a:lnTo>
                  <a:lnTo>
                    <a:pt x="170" y="126"/>
                  </a:lnTo>
                  <a:lnTo>
                    <a:pt x="167" y="122"/>
                  </a:lnTo>
                  <a:lnTo>
                    <a:pt x="162" y="120"/>
                  </a:lnTo>
                  <a:lnTo>
                    <a:pt x="156" y="120"/>
                  </a:lnTo>
                  <a:lnTo>
                    <a:pt x="155" y="117"/>
                  </a:lnTo>
                  <a:lnTo>
                    <a:pt x="153" y="116"/>
                  </a:lnTo>
                  <a:lnTo>
                    <a:pt x="151" y="114"/>
                  </a:lnTo>
                  <a:lnTo>
                    <a:pt x="151" y="111"/>
                  </a:lnTo>
                  <a:lnTo>
                    <a:pt x="151" y="104"/>
                  </a:lnTo>
                  <a:lnTo>
                    <a:pt x="151" y="97"/>
                  </a:lnTo>
                  <a:lnTo>
                    <a:pt x="151" y="90"/>
                  </a:lnTo>
                  <a:lnTo>
                    <a:pt x="151" y="83"/>
                  </a:lnTo>
                  <a:lnTo>
                    <a:pt x="153" y="84"/>
                  </a:lnTo>
                  <a:lnTo>
                    <a:pt x="155" y="87"/>
                  </a:lnTo>
                  <a:lnTo>
                    <a:pt x="156" y="88"/>
                  </a:lnTo>
                  <a:lnTo>
                    <a:pt x="157" y="90"/>
                  </a:lnTo>
                  <a:lnTo>
                    <a:pt x="167" y="90"/>
                  </a:lnTo>
                  <a:lnTo>
                    <a:pt x="174" y="96"/>
                  </a:lnTo>
                  <a:lnTo>
                    <a:pt x="178" y="104"/>
                  </a:lnTo>
                  <a:lnTo>
                    <a:pt x="180" y="113"/>
                  </a:lnTo>
                  <a:lnTo>
                    <a:pt x="186" y="106"/>
                  </a:lnTo>
                  <a:lnTo>
                    <a:pt x="189" y="97"/>
                  </a:lnTo>
                  <a:lnTo>
                    <a:pt x="190" y="87"/>
                  </a:lnTo>
                  <a:lnTo>
                    <a:pt x="190" y="78"/>
                  </a:lnTo>
                  <a:lnTo>
                    <a:pt x="185" y="75"/>
                  </a:lnTo>
                  <a:lnTo>
                    <a:pt x="180" y="72"/>
                  </a:lnTo>
                  <a:lnTo>
                    <a:pt x="177" y="67"/>
                  </a:lnTo>
                  <a:lnTo>
                    <a:pt x="175" y="63"/>
                  </a:lnTo>
                  <a:lnTo>
                    <a:pt x="169" y="64"/>
                  </a:lnTo>
                  <a:lnTo>
                    <a:pt x="164" y="63"/>
                  </a:lnTo>
                  <a:lnTo>
                    <a:pt x="159" y="61"/>
                  </a:lnTo>
                  <a:lnTo>
                    <a:pt x="154" y="60"/>
                  </a:lnTo>
                  <a:lnTo>
                    <a:pt x="154" y="55"/>
                  </a:lnTo>
                  <a:lnTo>
                    <a:pt x="154" y="48"/>
                  </a:lnTo>
                  <a:lnTo>
                    <a:pt x="154" y="42"/>
                  </a:lnTo>
                  <a:lnTo>
                    <a:pt x="154" y="36"/>
                  </a:lnTo>
                  <a:lnTo>
                    <a:pt x="152" y="34"/>
                  </a:lnTo>
                  <a:lnTo>
                    <a:pt x="148" y="33"/>
                  </a:lnTo>
                  <a:lnTo>
                    <a:pt x="144" y="33"/>
                  </a:lnTo>
                  <a:lnTo>
                    <a:pt x="141" y="30"/>
                  </a:lnTo>
                  <a:lnTo>
                    <a:pt x="140" y="26"/>
                  </a:lnTo>
                  <a:lnTo>
                    <a:pt x="139" y="21"/>
                  </a:lnTo>
                  <a:lnTo>
                    <a:pt x="138" y="17"/>
                  </a:lnTo>
                  <a:lnTo>
                    <a:pt x="136" y="12"/>
                  </a:lnTo>
                  <a:lnTo>
                    <a:pt x="133" y="12"/>
                  </a:lnTo>
                  <a:lnTo>
                    <a:pt x="131" y="12"/>
                  </a:lnTo>
                  <a:lnTo>
                    <a:pt x="129" y="12"/>
                  </a:lnTo>
                  <a:lnTo>
                    <a:pt x="126" y="12"/>
                  </a:lnTo>
                  <a:lnTo>
                    <a:pt x="121" y="7"/>
                  </a:lnTo>
                  <a:lnTo>
                    <a:pt x="115" y="4"/>
                  </a:lnTo>
                  <a:lnTo>
                    <a:pt x="109" y="2"/>
                  </a:lnTo>
                  <a:lnTo>
                    <a:pt x="101" y="0"/>
                  </a:lnTo>
                  <a:lnTo>
                    <a:pt x="94" y="0"/>
                  </a:lnTo>
                  <a:lnTo>
                    <a:pt x="87" y="2"/>
                  </a:lnTo>
                  <a:lnTo>
                    <a:pt x="79" y="2"/>
                  </a:lnTo>
                  <a:lnTo>
                    <a:pt x="72" y="3"/>
                  </a:lnTo>
                  <a:lnTo>
                    <a:pt x="66" y="7"/>
                  </a:lnTo>
                  <a:lnTo>
                    <a:pt x="61" y="14"/>
                  </a:lnTo>
                  <a:lnTo>
                    <a:pt x="56" y="20"/>
                  </a:lnTo>
                  <a:lnTo>
                    <a:pt x="51" y="27"/>
                  </a:lnTo>
                  <a:lnTo>
                    <a:pt x="43" y="23"/>
                  </a:lnTo>
                  <a:lnTo>
                    <a:pt x="35" y="18"/>
                  </a:lnTo>
                  <a:lnTo>
                    <a:pt x="27" y="14"/>
                  </a:lnTo>
                  <a:lnTo>
                    <a:pt x="18" y="12"/>
                  </a:lnTo>
                  <a:lnTo>
                    <a:pt x="16" y="15"/>
                  </a:lnTo>
                  <a:lnTo>
                    <a:pt x="15" y="18"/>
                  </a:lnTo>
                  <a:lnTo>
                    <a:pt x="12" y="21"/>
                  </a:lnTo>
                  <a:lnTo>
                    <a:pt x="10" y="23"/>
                  </a:lnTo>
                  <a:lnTo>
                    <a:pt x="10" y="30"/>
                  </a:lnTo>
                  <a:lnTo>
                    <a:pt x="11" y="36"/>
                  </a:lnTo>
                  <a:lnTo>
                    <a:pt x="12" y="42"/>
                  </a:lnTo>
                  <a:lnTo>
                    <a:pt x="12" y="48"/>
                  </a:lnTo>
                  <a:lnTo>
                    <a:pt x="11" y="48"/>
                  </a:lnTo>
                  <a:lnTo>
                    <a:pt x="10" y="48"/>
                  </a:lnTo>
                  <a:lnTo>
                    <a:pt x="8" y="48"/>
                  </a:lnTo>
                  <a:lnTo>
                    <a:pt x="6" y="48"/>
                  </a:lnTo>
                  <a:lnTo>
                    <a:pt x="6" y="50"/>
                  </a:lnTo>
                  <a:lnTo>
                    <a:pt x="4" y="51"/>
                  </a:lnTo>
                  <a:lnTo>
                    <a:pt x="2" y="51"/>
                  </a:lnTo>
                  <a:lnTo>
                    <a:pt x="1" y="53"/>
                  </a:lnTo>
                  <a:lnTo>
                    <a:pt x="0" y="61"/>
                  </a:lnTo>
                  <a:lnTo>
                    <a:pt x="2" y="68"/>
                  </a:lnTo>
                  <a:lnTo>
                    <a:pt x="6" y="73"/>
                  </a:lnTo>
                  <a:lnTo>
                    <a:pt x="12" y="78"/>
                  </a:lnTo>
                  <a:lnTo>
                    <a:pt x="18" y="75"/>
                  </a:lnTo>
                  <a:lnTo>
                    <a:pt x="23" y="74"/>
                  </a:lnTo>
                  <a:lnTo>
                    <a:pt x="28" y="73"/>
                  </a:lnTo>
                  <a:lnTo>
                    <a:pt x="33" y="72"/>
                  </a:lnTo>
                  <a:lnTo>
                    <a:pt x="33" y="74"/>
                  </a:lnTo>
                  <a:lnTo>
                    <a:pt x="35" y="74"/>
                  </a:lnTo>
                  <a:lnTo>
                    <a:pt x="36" y="75"/>
                  </a:lnTo>
                  <a:lnTo>
                    <a:pt x="36" y="78"/>
                  </a:lnTo>
                  <a:lnTo>
                    <a:pt x="42" y="78"/>
                  </a:lnTo>
                  <a:lnTo>
                    <a:pt x="47" y="76"/>
                  </a:lnTo>
                  <a:lnTo>
                    <a:pt x="53" y="74"/>
                  </a:lnTo>
                  <a:lnTo>
                    <a:pt x="57" y="72"/>
                  </a:lnTo>
                  <a:lnTo>
                    <a:pt x="63" y="72"/>
                  </a:lnTo>
                  <a:lnTo>
                    <a:pt x="68" y="73"/>
                  </a:lnTo>
                  <a:lnTo>
                    <a:pt x="71" y="76"/>
                  </a:lnTo>
                  <a:lnTo>
                    <a:pt x="76" y="81"/>
                  </a:lnTo>
                  <a:lnTo>
                    <a:pt x="76" y="86"/>
                  </a:lnTo>
                  <a:lnTo>
                    <a:pt x="74" y="89"/>
                  </a:lnTo>
                  <a:lnTo>
                    <a:pt x="73" y="93"/>
                  </a:lnTo>
                  <a:lnTo>
                    <a:pt x="72" y="96"/>
                  </a:lnTo>
                  <a:lnTo>
                    <a:pt x="78" y="98"/>
                  </a:lnTo>
                  <a:lnTo>
                    <a:pt x="83" y="101"/>
                  </a:lnTo>
                  <a:lnTo>
                    <a:pt x="87" y="104"/>
                  </a:lnTo>
                  <a:lnTo>
                    <a:pt x="91" y="108"/>
                  </a:lnTo>
                  <a:lnTo>
                    <a:pt x="89" y="114"/>
                  </a:lnTo>
                  <a:lnTo>
                    <a:pt x="87" y="120"/>
                  </a:lnTo>
                  <a:lnTo>
                    <a:pt x="85" y="126"/>
                  </a:lnTo>
                  <a:lnTo>
                    <a:pt x="85" y="132"/>
                  </a:lnTo>
                  <a:lnTo>
                    <a:pt x="91" y="135"/>
                  </a:lnTo>
                  <a:lnTo>
                    <a:pt x="95" y="136"/>
                  </a:lnTo>
                  <a:lnTo>
                    <a:pt x="101" y="135"/>
                  </a:lnTo>
                  <a:lnTo>
                    <a:pt x="108" y="135"/>
                  </a:lnTo>
                  <a:lnTo>
                    <a:pt x="101" y="137"/>
                  </a:lnTo>
                  <a:lnTo>
                    <a:pt x="93" y="140"/>
                  </a:lnTo>
                  <a:lnTo>
                    <a:pt x="88" y="144"/>
                  </a:lnTo>
                  <a:lnTo>
                    <a:pt x="87" y="152"/>
                  </a:lnTo>
                  <a:lnTo>
                    <a:pt x="92" y="154"/>
                  </a:lnTo>
                  <a:lnTo>
                    <a:pt x="94" y="157"/>
                  </a:lnTo>
                  <a:lnTo>
                    <a:pt x="94" y="162"/>
                  </a:lnTo>
                  <a:lnTo>
                    <a:pt x="96" y="165"/>
                  </a:lnTo>
                  <a:lnTo>
                    <a:pt x="94" y="171"/>
                  </a:lnTo>
                  <a:lnTo>
                    <a:pt x="93" y="178"/>
                  </a:lnTo>
                  <a:lnTo>
                    <a:pt x="93" y="185"/>
                  </a:lnTo>
                  <a:lnTo>
                    <a:pt x="93" y="192"/>
                  </a:lnTo>
                  <a:lnTo>
                    <a:pt x="92" y="195"/>
                  </a:lnTo>
                  <a:lnTo>
                    <a:pt x="91" y="197"/>
                  </a:lnTo>
                  <a:lnTo>
                    <a:pt x="88" y="201"/>
                  </a:lnTo>
                  <a:lnTo>
                    <a:pt x="87" y="204"/>
                  </a:lnTo>
                  <a:lnTo>
                    <a:pt x="85" y="210"/>
                  </a:lnTo>
                  <a:lnTo>
                    <a:pt x="83" y="213"/>
                  </a:lnTo>
                  <a:lnTo>
                    <a:pt x="81" y="217"/>
                  </a:lnTo>
                  <a:lnTo>
                    <a:pt x="81" y="222"/>
                  </a:lnTo>
                  <a:lnTo>
                    <a:pt x="84" y="223"/>
                  </a:lnTo>
                  <a:lnTo>
                    <a:pt x="85" y="225"/>
                  </a:lnTo>
                  <a:lnTo>
                    <a:pt x="87" y="226"/>
                  </a:lnTo>
                  <a:lnTo>
                    <a:pt x="91" y="225"/>
                  </a:lnTo>
                  <a:lnTo>
                    <a:pt x="91" y="227"/>
                  </a:lnTo>
                  <a:lnTo>
                    <a:pt x="91" y="230"/>
                  </a:lnTo>
                  <a:lnTo>
                    <a:pt x="91" y="232"/>
                  </a:lnTo>
                  <a:lnTo>
                    <a:pt x="91" y="234"/>
                  </a:lnTo>
                  <a:lnTo>
                    <a:pt x="95" y="239"/>
                  </a:lnTo>
                  <a:lnTo>
                    <a:pt x="99" y="243"/>
                  </a:lnTo>
                  <a:lnTo>
                    <a:pt x="102" y="249"/>
                  </a:lnTo>
                  <a:lnTo>
                    <a:pt x="106" y="255"/>
                  </a:lnTo>
                  <a:lnTo>
                    <a:pt x="107" y="257"/>
                  </a:lnTo>
                  <a:lnTo>
                    <a:pt x="109" y="258"/>
                  </a:lnTo>
                  <a:lnTo>
                    <a:pt x="111" y="261"/>
                  </a:lnTo>
                  <a:lnTo>
                    <a:pt x="114" y="262"/>
                  </a:lnTo>
                  <a:lnTo>
                    <a:pt x="117" y="261"/>
                  </a:lnTo>
                  <a:lnTo>
                    <a:pt x="119" y="260"/>
                  </a:lnTo>
                  <a:lnTo>
                    <a:pt x="122" y="257"/>
                  </a:lnTo>
                  <a:lnTo>
                    <a:pt x="125" y="257"/>
                  </a:lnTo>
                  <a:lnTo>
                    <a:pt x="133" y="258"/>
                  </a:lnTo>
                  <a:lnTo>
                    <a:pt x="140" y="261"/>
                  </a:lnTo>
                  <a:lnTo>
                    <a:pt x="147" y="261"/>
                  </a:lnTo>
                  <a:lnTo>
                    <a:pt x="152" y="257"/>
                  </a:lnTo>
                  <a:lnTo>
                    <a:pt x="155" y="253"/>
                  </a:lnTo>
                  <a:lnTo>
                    <a:pt x="160" y="249"/>
                  </a:lnTo>
                  <a:lnTo>
                    <a:pt x="165" y="248"/>
                  </a:lnTo>
                  <a:lnTo>
                    <a:pt x="171" y="246"/>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34" name="Freeform 96"/>
            <p:cNvSpPr>
              <a:spLocks/>
            </p:cNvSpPr>
            <p:nvPr/>
          </p:nvSpPr>
          <p:spPr bwMode="auto">
            <a:xfrm>
              <a:off x="2529" y="2205"/>
              <a:ext cx="70" cy="70"/>
            </a:xfrm>
            <a:custGeom>
              <a:avLst/>
              <a:gdLst>
                <a:gd name="T0" fmla="*/ 3 w 141"/>
                <a:gd name="T1" fmla="*/ 1 h 139"/>
                <a:gd name="T2" fmla="*/ 3 w 141"/>
                <a:gd name="T3" fmla="*/ 1 h 139"/>
                <a:gd name="T4" fmla="*/ 3 w 141"/>
                <a:gd name="T5" fmla="*/ 1 h 139"/>
                <a:gd name="T6" fmla="*/ 3 w 141"/>
                <a:gd name="T7" fmla="*/ 1 h 139"/>
                <a:gd name="T8" fmla="*/ 3 w 141"/>
                <a:gd name="T9" fmla="*/ 1 h 139"/>
                <a:gd name="T10" fmla="*/ 3 w 141"/>
                <a:gd name="T11" fmla="*/ 1 h 139"/>
                <a:gd name="T12" fmla="*/ 3 w 141"/>
                <a:gd name="T13" fmla="*/ 1 h 139"/>
                <a:gd name="T14" fmla="*/ 3 w 141"/>
                <a:gd name="T15" fmla="*/ 1 h 139"/>
                <a:gd name="T16" fmla="*/ 4 w 141"/>
                <a:gd name="T17" fmla="*/ 2 h 139"/>
                <a:gd name="T18" fmla="*/ 4 w 141"/>
                <a:gd name="T19" fmla="*/ 3 h 139"/>
                <a:gd name="T20" fmla="*/ 4 w 141"/>
                <a:gd name="T21" fmla="*/ 3 h 139"/>
                <a:gd name="T22" fmla="*/ 3 w 141"/>
                <a:gd name="T23" fmla="*/ 3 h 139"/>
                <a:gd name="T24" fmla="*/ 3 w 141"/>
                <a:gd name="T25" fmla="*/ 3 h 139"/>
                <a:gd name="T26" fmla="*/ 3 w 141"/>
                <a:gd name="T27" fmla="*/ 4 h 139"/>
                <a:gd name="T28" fmla="*/ 3 w 141"/>
                <a:gd name="T29" fmla="*/ 5 h 139"/>
                <a:gd name="T30" fmla="*/ 3 w 141"/>
                <a:gd name="T31" fmla="*/ 5 h 139"/>
                <a:gd name="T32" fmla="*/ 3 w 141"/>
                <a:gd name="T33" fmla="*/ 5 h 139"/>
                <a:gd name="T34" fmla="*/ 3 w 141"/>
                <a:gd name="T35" fmla="*/ 5 h 139"/>
                <a:gd name="T36" fmla="*/ 2 w 141"/>
                <a:gd name="T37" fmla="*/ 4 h 139"/>
                <a:gd name="T38" fmla="*/ 2 w 141"/>
                <a:gd name="T39" fmla="*/ 4 h 139"/>
                <a:gd name="T40" fmla="*/ 2 w 141"/>
                <a:gd name="T41" fmla="*/ 3 h 139"/>
                <a:gd name="T42" fmla="*/ 2 w 141"/>
                <a:gd name="T43" fmla="*/ 3 h 139"/>
                <a:gd name="T44" fmla="*/ 1 w 141"/>
                <a:gd name="T45" fmla="*/ 2 h 139"/>
                <a:gd name="T46" fmla="*/ 1 w 141"/>
                <a:gd name="T47" fmla="*/ 2 h 139"/>
                <a:gd name="T48" fmla="*/ 1 w 141"/>
                <a:gd name="T49" fmla="*/ 2 h 139"/>
                <a:gd name="T50" fmla="*/ 1 w 141"/>
                <a:gd name="T51" fmla="*/ 2 h 139"/>
                <a:gd name="T52" fmla="*/ 1 w 141"/>
                <a:gd name="T53" fmla="*/ 2 h 139"/>
                <a:gd name="T54" fmla="*/ 1 w 141"/>
                <a:gd name="T55" fmla="*/ 2 h 139"/>
                <a:gd name="T56" fmla="*/ 1 w 141"/>
                <a:gd name="T57" fmla="*/ 2 h 139"/>
                <a:gd name="T58" fmla="*/ 0 w 141"/>
                <a:gd name="T59" fmla="*/ 2 h 139"/>
                <a:gd name="T60" fmla="*/ 0 w 141"/>
                <a:gd name="T61" fmla="*/ 2 h 139"/>
                <a:gd name="T62" fmla="*/ 0 w 141"/>
                <a:gd name="T63" fmla="*/ 2 h 139"/>
                <a:gd name="T64" fmla="*/ 0 w 141"/>
                <a:gd name="T65" fmla="*/ 2 h 139"/>
                <a:gd name="T66" fmla="*/ 0 w 141"/>
                <a:gd name="T67" fmla="*/ 1 h 139"/>
                <a:gd name="T68" fmla="*/ 0 w 141"/>
                <a:gd name="T69" fmla="*/ 1 h 139"/>
                <a:gd name="T70" fmla="*/ 0 w 141"/>
                <a:gd name="T71" fmla="*/ 1 h 139"/>
                <a:gd name="T72" fmla="*/ 0 w 141"/>
                <a:gd name="T73" fmla="*/ 1 h 139"/>
                <a:gd name="T74" fmla="*/ 1 w 141"/>
                <a:gd name="T75" fmla="*/ 1 h 139"/>
                <a:gd name="T76" fmla="*/ 1 w 141"/>
                <a:gd name="T77" fmla="*/ 1 h 139"/>
                <a:gd name="T78" fmla="*/ 1 w 141"/>
                <a:gd name="T79" fmla="*/ 1 h 139"/>
                <a:gd name="T80" fmla="*/ 1 w 141"/>
                <a:gd name="T81" fmla="*/ 1 h 139"/>
                <a:gd name="T82" fmla="*/ 1 w 141"/>
                <a:gd name="T83" fmla="*/ 1 h 139"/>
                <a:gd name="T84" fmla="*/ 1 w 141"/>
                <a:gd name="T85" fmla="*/ 1 h 139"/>
                <a:gd name="T86" fmla="*/ 2 w 141"/>
                <a:gd name="T87" fmla="*/ 1 h 139"/>
                <a:gd name="T88" fmla="*/ 2 w 141"/>
                <a:gd name="T89" fmla="*/ 1 h 139"/>
                <a:gd name="T90" fmla="*/ 2 w 141"/>
                <a:gd name="T91" fmla="*/ 1 h 139"/>
                <a:gd name="T92" fmla="*/ 2 w 141"/>
                <a:gd name="T93" fmla="*/ 1 h 139"/>
                <a:gd name="T94" fmla="*/ 3 w 141"/>
                <a:gd name="T95" fmla="*/ 1 h 139"/>
                <a:gd name="T96" fmla="*/ 3 w 141"/>
                <a:gd name="T97" fmla="*/ 1 h 1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1"/>
                <a:gd name="T148" fmla="*/ 0 h 139"/>
                <a:gd name="T149" fmla="*/ 141 w 141"/>
                <a:gd name="T150" fmla="*/ 139 h 1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1" h="139">
                  <a:moveTo>
                    <a:pt x="108" y="14"/>
                  </a:moveTo>
                  <a:lnTo>
                    <a:pt x="110" y="15"/>
                  </a:lnTo>
                  <a:lnTo>
                    <a:pt x="113" y="17"/>
                  </a:lnTo>
                  <a:lnTo>
                    <a:pt x="114" y="18"/>
                  </a:lnTo>
                  <a:lnTo>
                    <a:pt x="114" y="17"/>
                  </a:lnTo>
                  <a:lnTo>
                    <a:pt x="112" y="14"/>
                  </a:lnTo>
                  <a:lnTo>
                    <a:pt x="110" y="9"/>
                  </a:lnTo>
                  <a:lnTo>
                    <a:pt x="108" y="6"/>
                  </a:lnTo>
                  <a:lnTo>
                    <a:pt x="108" y="2"/>
                  </a:lnTo>
                  <a:lnTo>
                    <a:pt x="113" y="1"/>
                  </a:lnTo>
                  <a:lnTo>
                    <a:pt x="116" y="0"/>
                  </a:lnTo>
                  <a:lnTo>
                    <a:pt x="120" y="1"/>
                  </a:lnTo>
                  <a:lnTo>
                    <a:pt x="123" y="5"/>
                  </a:lnTo>
                  <a:lnTo>
                    <a:pt x="123" y="9"/>
                  </a:lnTo>
                  <a:lnTo>
                    <a:pt x="123" y="15"/>
                  </a:lnTo>
                  <a:lnTo>
                    <a:pt x="123" y="20"/>
                  </a:lnTo>
                  <a:lnTo>
                    <a:pt x="123" y="25"/>
                  </a:lnTo>
                  <a:lnTo>
                    <a:pt x="135" y="38"/>
                  </a:lnTo>
                  <a:lnTo>
                    <a:pt x="141" y="54"/>
                  </a:lnTo>
                  <a:lnTo>
                    <a:pt x="141" y="70"/>
                  </a:lnTo>
                  <a:lnTo>
                    <a:pt x="135" y="85"/>
                  </a:lnTo>
                  <a:lnTo>
                    <a:pt x="130" y="85"/>
                  </a:lnTo>
                  <a:lnTo>
                    <a:pt x="125" y="85"/>
                  </a:lnTo>
                  <a:lnTo>
                    <a:pt x="120" y="85"/>
                  </a:lnTo>
                  <a:lnTo>
                    <a:pt x="114" y="83"/>
                  </a:lnTo>
                  <a:lnTo>
                    <a:pt x="115" y="94"/>
                  </a:lnTo>
                  <a:lnTo>
                    <a:pt x="118" y="106"/>
                  </a:lnTo>
                  <a:lnTo>
                    <a:pt x="120" y="117"/>
                  </a:lnTo>
                  <a:lnTo>
                    <a:pt x="127" y="128"/>
                  </a:lnTo>
                  <a:lnTo>
                    <a:pt x="127" y="131"/>
                  </a:lnTo>
                  <a:lnTo>
                    <a:pt x="126" y="134"/>
                  </a:lnTo>
                  <a:lnTo>
                    <a:pt x="123" y="136"/>
                  </a:lnTo>
                  <a:lnTo>
                    <a:pt x="123" y="139"/>
                  </a:lnTo>
                  <a:lnTo>
                    <a:pt x="115" y="139"/>
                  </a:lnTo>
                  <a:lnTo>
                    <a:pt x="108" y="137"/>
                  </a:lnTo>
                  <a:lnTo>
                    <a:pt x="101" y="134"/>
                  </a:lnTo>
                  <a:lnTo>
                    <a:pt x="97" y="129"/>
                  </a:lnTo>
                  <a:lnTo>
                    <a:pt x="92" y="123"/>
                  </a:lnTo>
                  <a:lnTo>
                    <a:pt x="90" y="116"/>
                  </a:lnTo>
                  <a:lnTo>
                    <a:pt x="89" y="109"/>
                  </a:lnTo>
                  <a:lnTo>
                    <a:pt x="90" y="101"/>
                  </a:lnTo>
                  <a:lnTo>
                    <a:pt x="81" y="92"/>
                  </a:lnTo>
                  <a:lnTo>
                    <a:pt x="73" y="84"/>
                  </a:lnTo>
                  <a:lnTo>
                    <a:pt x="65" y="75"/>
                  </a:lnTo>
                  <a:lnTo>
                    <a:pt x="58" y="64"/>
                  </a:lnTo>
                  <a:lnTo>
                    <a:pt x="58" y="59"/>
                  </a:lnTo>
                  <a:lnTo>
                    <a:pt x="60" y="54"/>
                  </a:lnTo>
                  <a:lnTo>
                    <a:pt x="60" y="48"/>
                  </a:lnTo>
                  <a:lnTo>
                    <a:pt x="58" y="44"/>
                  </a:lnTo>
                  <a:lnTo>
                    <a:pt x="54" y="47"/>
                  </a:lnTo>
                  <a:lnTo>
                    <a:pt x="53" y="47"/>
                  </a:lnTo>
                  <a:lnTo>
                    <a:pt x="50" y="46"/>
                  </a:lnTo>
                  <a:lnTo>
                    <a:pt x="47" y="44"/>
                  </a:lnTo>
                  <a:lnTo>
                    <a:pt x="45" y="41"/>
                  </a:lnTo>
                  <a:lnTo>
                    <a:pt x="43" y="40"/>
                  </a:lnTo>
                  <a:lnTo>
                    <a:pt x="42" y="39"/>
                  </a:lnTo>
                  <a:lnTo>
                    <a:pt x="39" y="39"/>
                  </a:lnTo>
                  <a:lnTo>
                    <a:pt x="37" y="38"/>
                  </a:lnTo>
                  <a:lnTo>
                    <a:pt x="32" y="38"/>
                  </a:lnTo>
                  <a:lnTo>
                    <a:pt x="29" y="38"/>
                  </a:lnTo>
                  <a:lnTo>
                    <a:pt x="25" y="38"/>
                  </a:lnTo>
                  <a:lnTo>
                    <a:pt x="21" y="37"/>
                  </a:lnTo>
                  <a:lnTo>
                    <a:pt x="19" y="41"/>
                  </a:lnTo>
                  <a:lnTo>
                    <a:pt x="13" y="41"/>
                  </a:lnTo>
                  <a:lnTo>
                    <a:pt x="7" y="40"/>
                  </a:lnTo>
                  <a:lnTo>
                    <a:pt x="4" y="38"/>
                  </a:lnTo>
                  <a:lnTo>
                    <a:pt x="0" y="31"/>
                  </a:lnTo>
                  <a:lnTo>
                    <a:pt x="1" y="24"/>
                  </a:lnTo>
                  <a:lnTo>
                    <a:pt x="5" y="18"/>
                  </a:lnTo>
                  <a:lnTo>
                    <a:pt x="9" y="14"/>
                  </a:lnTo>
                  <a:lnTo>
                    <a:pt x="14" y="15"/>
                  </a:lnTo>
                  <a:lnTo>
                    <a:pt x="17" y="15"/>
                  </a:lnTo>
                  <a:lnTo>
                    <a:pt x="21" y="14"/>
                  </a:lnTo>
                  <a:lnTo>
                    <a:pt x="24" y="10"/>
                  </a:lnTo>
                  <a:lnTo>
                    <a:pt x="29" y="11"/>
                  </a:lnTo>
                  <a:lnTo>
                    <a:pt x="32" y="14"/>
                  </a:lnTo>
                  <a:lnTo>
                    <a:pt x="35" y="16"/>
                  </a:lnTo>
                  <a:lnTo>
                    <a:pt x="39" y="17"/>
                  </a:lnTo>
                  <a:lnTo>
                    <a:pt x="43" y="14"/>
                  </a:lnTo>
                  <a:lnTo>
                    <a:pt x="47" y="13"/>
                  </a:lnTo>
                  <a:lnTo>
                    <a:pt x="53" y="14"/>
                  </a:lnTo>
                  <a:lnTo>
                    <a:pt x="58" y="14"/>
                  </a:lnTo>
                  <a:lnTo>
                    <a:pt x="58" y="11"/>
                  </a:lnTo>
                  <a:lnTo>
                    <a:pt x="58" y="10"/>
                  </a:lnTo>
                  <a:lnTo>
                    <a:pt x="59" y="9"/>
                  </a:lnTo>
                  <a:lnTo>
                    <a:pt x="60" y="8"/>
                  </a:lnTo>
                  <a:lnTo>
                    <a:pt x="62" y="8"/>
                  </a:lnTo>
                  <a:lnTo>
                    <a:pt x="65" y="8"/>
                  </a:lnTo>
                  <a:lnTo>
                    <a:pt x="67" y="8"/>
                  </a:lnTo>
                  <a:lnTo>
                    <a:pt x="69" y="10"/>
                  </a:lnTo>
                  <a:lnTo>
                    <a:pt x="75" y="11"/>
                  </a:lnTo>
                  <a:lnTo>
                    <a:pt x="82" y="13"/>
                  </a:lnTo>
                  <a:lnTo>
                    <a:pt x="88" y="11"/>
                  </a:lnTo>
                  <a:lnTo>
                    <a:pt x="93" y="10"/>
                  </a:lnTo>
                  <a:lnTo>
                    <a:pt x="99" y="10"/>
                  </a:lnTo>
                  <a:lnTo>
                    <a:pt x="104" y="10"/>
                  </a:lnTo>
                  <a:lnTo>
                    <a:pt x="106" y="11"/>
                  </a:lnTo>
                  <a:lnTo>
                    <a:pt x="108" y="14"/>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35" name="Freeform 97"/>
            <p:cNvSpPr>
              <a:spLocks/>
            </p:cNvSpPr>
            <p:nvPr/>
          </p:nvSpPr>
          <p:spPr bwMode="auto">
            <a:xfrm>
              <a:off x="2520" y="2181"/>
              <a:ext cx="14" cy="27"/>
            </a:xfrm>
            <a:custGeom>
              <a:avLst/>
              <a:gdLst>
                <a:gd name="T0" fmla="*/ 0 w 29"/>
                <a:gd name="T1" fmla="*/ 2 h 53"/>
                <a:gd name="T2" fmla="*/ 0 w 29"/>
                <a:gd name="T3" fmla="*/ 2 h 53"/>
                <a:gd name="T4" fmla="*/ 0 w 29"/>
                <a:gd name="T5" fmla="*/ 2 h 53"/>
                <a:gd name="T6" fmla="*/ 0 w 29"/>
                <a:gd name="T7" fmla="*/ 2 h 53"/>
                <a:gd name="T8" fmla="*/ 0 w 29"/>
                <a:gd name="T9" fmla="*/ 2 h 53"/>
                <a:gd name="T10" fmla="*/ 0 w 29"/>
                <a:gd name="T11" fmla="*/ 2 h 53"/>
                <a:gd name="T12" fmla="*/ 0 w 29"/>
                <a:gd name="T13" fmla="*/ 2 h 53"/>
                <a:gd name="T14" fmla="*/ 0 w 29"/>
                <a:gd name="T15" fmla="*/ 2 h 53"/>
                <a:gd name="T16" fmla="*/ 0 w 29"/>
                <a:gd name="T17" fmla="*/ 2 h 53"/>
                <a:gd name="T18" fmla="*/ 0 w 29"/>
                <a:gd name="T19" fmla="*/ 2 h 53"/>
                <a:gd name="T20" fmla="*/ 0 w 29"/>
                <a:gd name="T21" fmla="*/ 2 h 53"/>
                <a:gd name="T22" fmla="*/ 0 w 29"/>
                <a:gd name="T23" fmla="*/ 1 h 53"/>
                <a:gd name="T24" fmla="*/ 0 w 29"/>
                <a:gd name="T25" fmla="*/ 1 h 53"/>
                <a:gd name="T26" fmla="*/ 0 w 29"/>
                <a:gd name="T27" fmla="*/ 1 h 53"/>
                <a:gd name="T28" fmla="*/ 0 w 29"/>
                <a:gd name="T29" fmla="*/ 1 h 53"/>
                <a:gd name="T30" fmla="*/ 0 w 29"/>
                <a:gd name="T31" fmla="*/ 1 h 53"/>
                <a:gd name="T32" fmla="*/ 0 w 29"/>
                <a:gd name="T33" fmla="*/ 1 h 53"/>
                <a:gd name="T34" fmla="*/ 0 w 29"/>
                <a:gd name="T35" fmla="*/ 1 h 53"/>
                <a:gd name="T36" fmla="*/ 0 w 29"/>
                <a:gd name="T37" fmla="*/ 1 h 53"/>
                <a:gd name="T38" fmla="*/ 0 w 29"/>
                <a:gd name="T39" fmla="*/ 1 h 53"/>
                <a:gd name="T40" fmla="*/ 0 w 29"/>
                <a:gd name="T41" fmla="*/ 1 h 53"/>
                <a:gd name="T42" fmla="*/ 0 w 29"/>
                <a:gd name="T43" fmla="*/ 1 h 53"/>
                <a:gd name="T44" fmla="*/ 0 w 29"/>
                <a:gd name="T45" fmla="*/ 1 h 53"/>
                <a:gd name="T46" fmla="*/ 0 w 29"/>
                <a:gd name="T47" fmla="*/ 1 h 53"/>
                <a:gd name="T48" fmla="*/ 0 w 29"/>
                <a:gd name="T49" fmla="*/ 1 h 53"/>
                <a:gd name="T50" fmla="*/ 0 w 29"/>
                <a:gd name="T51" fmla="*/ 1 h 53"/>
                <a:gd name="T52" fmla="*/ 0 w 29"/>
                <a:gd name="T53" fmla="*/ 1 h 53"/>
                <a:gd name="T54" fmla="*/ 0 w 29"/>
                <a:gd name="T55" fmla="*/ 1 h 53"/>
                <a:gd name="T56" fmla="*/ 0 w 29"/>
                <a:gd name="T57" fmla="*/ 1 h 53"/>
                <a:gd name="T58" fmla="*/ 0 w 29"/>
                <a:gd name="T59" fmla="*/ 1 h 53"/>
                <a:gd name="T60" fmla="*/ 0 w 29"/>
                <a:gd name="T61" fmla="*/ 0 h 53"/>
                <a:gd name="T62" fmla="*/ 0 w 29"/>
                <a:gd name="T63" fmla="*/ 1 h 53"/>
                <a:gd name="T64" fmla="*/ 0 w 29"/>
                <a:gd name="T65" fmla="*/ 1 h 53"/>
                <a:gd name="T66" fmla="*/ 0 w 29"/>
                <a:gd name="T67" fmla="*/ 1 h 53"/>
                <a:gd name="T68" fmla="*/ 0 w 29"/>
                <a:gd name="T69" fmla="*/ 1 h 53"/>
                <a:gd name="T70" fmla="*/ 0 w 29"/>
                <a:gd name="T71" fmla="*/ 1 h 53"/>
                <a:gd name="T72" fmla="*/ 0 w 29"/>
                <a:gd name="T73" fmla="*/ 1 h 53"/>
                <a:gd name="T74" fmla="*/ 0 w 29"/>
                <a:gd name="T75" fmla="*/ 1 h 53"/>
                <a:gd name="T76" fmla="*/ 0 w 29"/>
                <a:gd name="T77" fmla="*/ 1 h 53"/>
                <a:gd name="T78" fmla="*/ 0 w 29"/>
                <a:gd name="T79" fmla="*/ 2 h 53"/>
                <a:gd name="T80" fmla="*/ 0 w 29"/>
                <a:gd name="T81" fmla="*/ 2 h 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
                <a:gd name="T124" fmla="*/ 0 h 53"/>
                <a:gd name="T125" fmla="*/ 29 w 29"/>
                <a:gd name="T126" fmla="*/ 53 h 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 h="53">
                  <a:moveTo>
                    <a:pt x="25" y="35"/>
                  </a:moveTo>
                  <a:lnTo>
                    <a:pt x="27" y="40"/>
                  </a:lnTo>
                  <a:lnTo>
                    <a:pt x="27" y="46"/>
                  </a:lnTo>
                  <a:lnTo>
                    <a:pt x="26" y="50"/>
                  </a:lnTo>
                  <a:lnTo>
                    <a:pt x="22" y="53"/>
                  </a:lnTo>
                  <a:lnTo>
                    <a:pt x="17" y="51"/>
                  </a:lnTo>
                  <a:lnTo>
                    <a:pt x="14" y="49"/>
                  </a:lnTo>
                  <a:lnTo>
                    <a:pt x="10" y="46"/>
                  </a:lnTo>
                  <a:lnTo>
                    <a:pt x="8" y="42"/>
                  </a:lnTo>
                  <a:lnTo>
                    <a:pt x="9" y="38"/>
                  </a:lnTo>
                  <a:lnTo>
                    <a:pt x="9" y="33"/>
                  </a:lnTo>
                  <a:lnTo>
                    <a:pt x="8" y="30"/>
                  </a:lnTo>
                  <a:lnTo>
                    <a:pt x="3" y="26"/>
                  </a:lnTo>
                  <a:lnTo>
                    <a:pt x="3" y="25"/>
                  </a:lnTo>
                  <a:lnTo>
                    <a:pt x="3" y="24"/>
                  </a:lnTo>
                  <a:lnTo>
                    <a:pt x="3" y="23"/>
                  </a:lnTo>
                  <a:lnTo>
                    <a:pt x="3" y="21"/>
                  </a:lnTo>
                  <a:lnTo>
                    <a:pt x="2" y="20"/>
                  </a:lnTo>
                  <a:lnTo>
                    <a:pt x="2" y="19"/>
                  </a:lnTo>
                  <a:lnTo>
                    <a:pt x="1" y="18"/>
                  </a:lnTo>
                  <a:lnTo>
                    <a:pt x="0" y="18"/>
                  </a:lnTo>
                  <a:lnTo>
                    <a:pt x="2" y="16"/>
                  </a:lnTo>
                  <a:lnTo>
                    <a:pt x="4" y="13"/>
                  </a:lnTo>
                  <a:lnTo>
                    <a:pt x="7" y="13"/>
                  </a:lnTo>
                  <a:lnTo>
                    <a:pt x="10" y="13"/>
                  </a:lnTo>
                  <a:lnTo>
                    <a:pt x="11" y="11"/>
                  </a:lnTo>
                  <a:lnTo>
                    <a:pt x="14" y="9"/>
                  </a:lnTo>
                  <a:lnTo>
                    <a:pt x="15" y="8"/>
                  </a:lnTo>
                  <a:lnTo>
                    <a:pt x="16" y="5"/>
                  </a:lnTo>
                  <a:lnTo>
                    <a:pt x="19" y="2"/>
                  </a:lnTo>
                  <a:lnTo>
                    <a:pt x="23" y="0"/>
                  </a:lnTo>
                  <a:lnTo>
                    <a:pt x="26" y="1"/>
                  </a:lnTo>
                  <a:lnTo>
                    <a:pt x="29" y="4"/>
                  </a:lnTo>
                  <a:lnTo>
                    <a:pt x="29" y="9"/>
                  </a:lnTo>
                  <a:lnTo>
                    <a:pt x="29" y="11"/>
                  </a:lnTo>
                  <a:lnTo>
                    <a:pt x="27" y="13"/>
                  </a:lnTo>
                  <a:lnTo>
                    <a:pt x="25" y="17"/>
                  </a:lnTo>
                  <a:lnTo>
                    <a:pt x="24" y="21"/>
                  </a:lnTo>
                  <a:lnTo>
                    <a:pt x="25" y="27"/>
                  </a:lnTo>
                  <a:lnTo>
                    <a:pt x="26" y="33"/>
                  </a:lnTo>
                  <a:lnTo>
                    <a:pt x="25" y="3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36" name="Freeform 98"/>
            <p:cNvSpPr>
              <a:spLocks/>
            </p:cNvSpPr>
            <p:nvPr/>
          </p:nvSpPr>
          <p:spPr bwMode="auto">
            <a:xfrm>
              <a:off x="2514" y="2215"/>
              <a:ext cx="4" cy="3"/>
            </a:xfrm>
            <a:custGeom>
              <a:avLst/>
              <a:gdLst>
                <a:gd name="T0" fmla="*/ 0 w 9"/>
                <a:gd name="T1" fmla="*/ 0 h 7"/>
                <a:gd name="T2" fmla="*/ 0 w 9"/>
                <a:gd name="T3" fmla="*/ 0 h 7"/>
                <a:gd name="T4" fmla="*/ 0 w 9"/>
                <a:gd name="T5" fmla="*/ 0 h 7"/>
                <a:gd name="T6" fmla="*/ 0 w 9"/>
                <a:gd name="T7" fmla="*/ 0 h 7"/>
                <a:gd name="T8" fmla="*/ 0 w 9"/>
                <a:gd name="T9" fmla="*/ 0 h 7"/>
                <a:gd name="T10" fmla="*/ 0 w 9"/>
                <a:gd name="T11" fmla="*/ 0 h 7"/>
                <a:gd name="T12" fmla="*/ 0 w 9"/>
                <a:gd name="T13" fmla="*/ 0 h 7"/>
                <a:gd name="T14" fmla="*/ 0 w 9"/>
                <a:gd name="T15" fmla="*/ 0 h 7"/>
                <a:gd name="T16" fmla="*/ 0 w 9"/>
                <a:gd name="T17" fmla="*/ 0 h 7"/>
                <a:gd name="T18" fmla="*/ 0 w 9"/>
                <a:gd name="T19" fmla="*/ 0 h 7"/>
                <a:gd name="T20" fmla="*/ 0 w 9"/>
                <a:gd name="T21" fmla="*/ 0 h 7"/>
                <a:gd name="T22" fmla="*/ 0 w 9"/>
                <a:gd name="T23" fmla="*/ 0 h 7"/>
                <a:gd name="T24" fmla="*/ 0 w 9"/>
                <a:gd name="T25" fmla="*/ 0 h 7"/>
                <a:gd name="T26" fmla="*/ 0 w 9"/>
                <a:gd name="T27" fmla="*/ 0 h 7"/>
                <a:gd name="T28" fmla="*/ 0 w 9"/>
                <a:gd name="T29" fmla="*/ 0 h 7"/>
                <a:gd name="T30" fmla="*/ 0 w 9"/>
                <a:gd name="T31" fmla="*/ 0 h 7"/>
                <a:gd name="T32" fmla="*/ 0 w 9"/>
                <a:gd name="T33" fmla="*/ 0 h 7"/>
                <a:gd name="T34" fmla="*/ 0 w 9"/>
                <a:gd name="T35" fmla="*/ 0 h 7"/>
                <a:gd name="T36" fmla="*/ 0 w 9"/>
                <a:gd name="T37" fmla="*/ 0 h 7"/>
                <a:gd name="T38" fmla="*/ 0 w 9"/>
                <a:gd name="T39" fmla="*/ 0 h 7"/>
                <a:gd name="T40" fmla="*/ 0 w 9"/>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7"/>
                <a:gd name="T65" fmla="*/ 9 w 9"/>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7">
                  <a:moveTo>
                    <a:pt x="4" y="0"/>
                  </a:moveTo>
                  <a:lnTo>
                    <a:pt x="2" y="2"/>
                  </a:lnTo>
                  <a:lnTo>
                    <a:pt x="1" y="2"/>
                  </a:lnTo>
                  <a:lnTo>
                    <a:pt x="0" y="2"/>
                  </a:lnTo>
                  <a:lnTo>
                    <a:pt x="0" y="3"/>
                  </a:lnTo>
                  <a:lnTo>
                    <a:pt x="0" y="4"/>
                  </a:lnTo>
                  <a:lnTo>
                    <a:pt x="0" y="6"/>
                  </a:lnTo>
                  <a:lnTo>
                    <a:pt x="1" y="7"/>
                  </a:lnTo>
                  <a:lnTo>
                    <a:pt x="2" y="7"/>
                  </a:lnTo>
                  <a:lnTo>
                    <a:pt x="4" y="6"/>
                  </a:lnTo>
                  <a:lnTo>
                    <a:pt x="5" y="6"/>
                  </a:lnTo>
                  <a:lnTo>
                    <a:pt x="6" y="6"/>
                  </a:lnTo>
                  <a:lnTo>
                    <a:pt x="7" y="5"/>
                  </a:lnTo>
                  <a:lnTo>
                    <a:pt x="8" y="4"/>
                  </a:lnTo>
                  <a:lnTo>
                    <a:pt x="9" y="3"/>
                  </a:lnTo>
                  <a:lnTo>
                    <a:pt x="9" y="2"/>
                  </a:lnTo>
                  <a:lnTo>
                    <a:pt x="8" y="0"/>
                  </a:lnTo>
                  <a:lnTo>
                    <a:pt x="7" y="0"/>
                  </a:lnTo>
                  <a:lnTo>
                    <a:pt x="5" y="0"/>
                  </a:lnTo>
                  <a:lnTo>
                    <a:pt x="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37" name="Freeform 99"/>
            <p:cNvSpPr>
              <a:spLocks/>
            </p:cNvSpPr>
            <p:nvPr/>
          </p:nvSpPr>
          <p:spPr bwMode="auto">
            <a:xfrm>
              <a:off x="2566" y="2030"/>
              <a:ext cx="20" cy="30"/>
            </a:xfrm>
            <a:custGeom>
              <a:avLst/>
              <a:gdLst>
                <a:gd name="T0" fmla="*/ 1 w 40"/>
                <a:gd name="T1" fmla="*/ 0 h 61"/>
                <a:gd name="T2" fmla="*/ 1 w 40"/>
                <a:gd name="T3" fmla="*/ 0 h 61"/>
                <a:gd name="T4" fmla="*/ 1 w 40"/>
                <a:gd name="T5" fmla="*/ 0 h 61"/>
                <a:gd name="T6" fmla="*/ 1 w 40"/>
                <a:gd name="T7" fmla="*/ 0 h 61"/>
                <a:gd name="T8" fmla="*/ 1 w 40"/>
                <a:gd name="T9" fmla="*/ 0 h 61"/>
                <a:gd name="T10" fmla="*/ 1 w 40"/>
                <a:gd name="T11" fmla="*/ 0 h 61"/>
                <a:gd name="T12" fmla="*/ 1 w 40"/>
                <a:gd name="T13" fmla="*/ 0 h 61"/>
                <a:gd name="T14" fmla="*/ 1 w 40"/>
                <a:gd name="T15" fmla="*/ 0 h 61"/>
                <a:gd name="T16" fmla="*/ 1 w 40"/>
                <a:gd name="T17" fmla="*/ 1 h 61"/>
                <a:gd name="T18" fmla="*/ 1 w 40"/>
                <a:gd name="T19" fmla="*/ 1 h 61"/>
                <a:gd name="T20" fmla="*/ 1 w 40"/>
                <a:gd name="T21" fmla="*/ 1 h 61"/>
                <a:gd name="T22" fmla="*/ 1 w 40"/>
                <a:gd name="T23" fmla="*/ 1 h 61"/>
                <a:gd name="T24" fmla="*/ 1 w 40"/>
                <a:gd name="T25" fmla="*/ 1 h 61"/>
                <a:gd name="T26" fmla="*/ 1 w 40"/>
                <a:gd name="T27" fmla="*/ 1 h 61"/>
                <a:gd name="T28" fmla="*/ 1 w 40"/>
                <a:gd name="T29" fmla="*/ 1 h 61"/>
                <a:gd name="T30" fmla="*/ 1 w 40"/>
                <a:gd name="T31" fmla="*/ 1 h 61"/>
                <a:gd name="T32" fmla="*/ 1 w 40"/>
                <a:gd name="T33" fmla="*/ 1 h 61"/>
                <a:gd name="T34" fmla="*/ 1 w 40"/>
                <a:gd name="T35" fmla="*/ 1 h 61"/>
                <a:gd name="T36" fmla="*/ 1 w 40"/>
                <a:gd name="T37" fmla="*/ 1 h 61"/>
                <a:gd name="T38" fmla="*/ 1 w 40"/>
                <a:gd name="T39" fmla="*/ 1 h 61"/>
                <a:gd name="T40" fmla="*/ 1 w 40"/>
                <a:gd name="T41" fmla="*/ 1 h 61"/>
                <a:gd name="T42" fmla="*/ 1 w 40"/>
                <a:gd name="T43" fmla="*/ 1 h 61"/>
                <a:gd name="T44" fmla="*/ 1 w 40"/>
                <a:gd name="T45" fmla="*/ 1 h 61"/>
                <a:gd name="T46" fmla="*/ 1 w 40"/>
                <a:gd name="T47" fmla="*/ 1 h 61"/>
                <a:gd name="T48" fmla="*/ 1 w 40"/>
                <a:gd name="T49" fmla="*/ 1 h 61"/>
                <a:gd name="T50" fmla="*/ 1 w 40"/>
                <a:gd name="T51" fmla="*/ 1 h 61"/>
                <a:gd name="T52" fmla="*/ 1 w 40"/>
                <a:gd name="T53" fmla="*/ 1 h 61"/>
                <a:gd name="T54" fmla="*/ 1 w 40"/>
                <a:gd name="T55" fmla="*/ 1 h 61"/>
                <a:gd name="T56" fmla="*/ 1 w 40"/>
                <a:gd name="T57" fmla="*/ 1 h 61"/>
                <a:gd name="T58" fmla="*/ 1 w 40"/>
                <a:gd name="T59" fmla="*/ 1 h 61"/>
                <a:gd name="T60" fmla="*/ 1 w 40"/>
                <a:gd name="T61" fmla="*/ 1 h 61"/>
                <a:gd name="T62" fmla="*/ 1 w 40"/>
                <a:gd name="T63" fmla="*/ 1 h 61"/>
                <a:gd name="T64" fmla="*/ 1 w 40"/>
                <a:gd name="T65" fmla="*/ 1 h 61"/>
                <a:gd name="T66" fmla="*/ 1 w 40"/>
                <a:gd name="T67" fmla="*/ 1 h 61"/>
                <a:gd name="T68" fmla="*/ 1 w 40"/>
                <a:gd name="T69" fmla="*/ 1 h 61"/>
                <a:gd name="T70" fmla="*/ 1 w 40"/>
                <a:gd name="T71" fmla="*/ 1 h 61"/>
                <a:gd name="T72" fmla="*/ 1 w 40"/>
                <a:gd name="T73" fmla="*/ 1 h 61"/>
                <a:gd name="T74" fmla="*/ 1 w 40"/>
                <a:gd name="T75" fmla="*/ 1 h 61"/>
                <a:gd name="T76" fmla="*/ 1 w 40"/>
                <a:gd name="T77" fmla="*/ 1 h 61"/>
                <a:gd name="T78" fmla="*/ 0 w 40"/>
                <a:gd name="T79" fmla="*/ 1 h 61"/>
                <a:gd name="T80" fmla="*/ 0 w 40"/>
                <a:gd name="T81" fmla="*/ 1 h 61"/>
                <a:gd name="T82" fmla="*/ 1 w 40"/>
                <a:gd name="T83" fmla="*/ 1 h 61"/>
                <a:gd name="T84" fmla="*/ 1 w 40"/>
                <a:gd name="T85" fmla="*/ 1 h 61"/>
                <a:gd name="T86" fmla="*/ 1 w 40"/>
                <a:gd name="T87" fmla="*/ 1 h 61"/>
                <a:gd name="T88" fmla="*/ 1 w 40"/>
                <a:gd name="T89" fmla="*/ 0 h 61"/>
                <a:gd name="T90" fmla="*/ 1 w 40"/>
                <a:gd name="T91" fmla="*/ 0 h 61"/>
                <a:gd name="T92" fmla="*/ 1 w 40"/>
                <a:gd name="T93" fmla="*/ 0 h 61"/>
                <a:gd name="T94" fmla="*/ 1 w 40"/>
                <a:gd name="T95" fmla="*/ 0 h 61"/>
                <a:gd name="T96" fmla="*/ 1 w 40"/>
                <a:gd name="T97" fmla="*/ 0 h 61"/>
                <a:gd name="T98" fmla="*/ 1 w 40"/>
                <a:gd name="T99" fmla="*/ 0 h 61"/>
                <a:gd name="T100" fmla="*/ 1 w 40"/>
                <a:gd name="T101" fmla="*/ 0 h 61"/>
                <a:gd name="T102" fmla="*/ 1 w 40"/>
                <a:gd name="T103" fmla="*/ 0 h 61"/>
                <a:gd name="T104" fmla="*/ 1 w 40"/>
                <a:gd name="T105" fmla="*/ 0 h 61"/>
                <a:gd name="T106" fmla="*/ 1 w 40"/>
                <a:gd name="T107" fmla="*/ 0 h 61"/>
                <a:gd name="T108" fmla="*/ 1 w 40"/>
                <a:gd name="T109" fmla="*/ 0 h 61"/>
                <a:gd name="T110" fmla="*/ 1 w 40"/>
                <a:gd name="T111" fmla="*/ 0 h 61"/>
                <a:gd name="T112" fmla="*/ 1 w 40"/>
                <a:gd name="T113" fmla="*/ 0 h 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
                <a:gd name="T172" fmla="*/ 0 h 61"/>
                <a:gd name="T173" fmla="*/ 40 w 40"/>
                <a:gd name="T174" fmla="*/ 61 h 6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 h="61">
                  <a:moveTo>
                    <a:pt x="37" y="9"/>
                  </a:moveTo>
                  <a:lnTo>
                    <a:pt x="38" y="10"/>
                  </a:lnTo>
                  <a:lnTo>
                    <a:pt x="39" y="10"/>
                  </a:lnTo>
                  <a:lnTo>
                    <a:pt x="40" y="11"/>
                  </a:lnTo>
                  <a:lnTo>
                    <a:pt x="38" y="17"/>
                  </a:lnTo>
                  <a:lnTo>
                    <a:pt x="37" y="23"/>
                  </a:lnTo>
                  <a:lnTo>
                    <a:pt x="36" y="28"/>
                  </a:lnTo>
                  <a:lnTo>
                    <a:pt x="36" y="34"/>
                  </a:lnTo>
                  <a:lnTo>
                    <a:pt x="37" y="35"/>
                  </a:lnTo>
                  <a:lnTo>
                    <a:pt x="37" y="36"/>
                  </a:lnTo>
                  <a:lnTo>
                    <a:pt x="35" y="36"/>
                  </a:lnTo>
                  <a:lnTo>
                    <a:pt x="35" y="39"/>
                  </a:lnTo>
                  <a:lnTo>
                    <a:pt x="36" y="40"/>
                  </a:lnTo>
                  <a:lnTo>
                    <a:pt x="36" y="41"/>
                  </a:lnTo>
                  <a:lnTo>
                    <a:pt x="38" y="41"/>
                  </a:lnTo>
                  <a:lnTo>
                    <a:pt x="38" y="43"/>
                  </a:lnTo>
                  <a:lnTo>
                    <a:pt x="37" y="45"/>
                  </a:lnTo>
                  <a:lnTo>
                    <a:pt x="37" y="46"/>
                  </a:lnTo>
                  <a:lnTo>
                    <a:pt x="36" y="48"/>
                  </a:lnTo>
                  <a:lnTo>
                    <a:pt x="35" y="49"/>
                  </a:lnTo>
                  <a:lnTo>
                    <a:pt x="33" y="51"/>
                  </a:lnTo>
                  <a:lnTo>
                    <a:pt x="32" y="54"/>
                  </a:lnTo>
                  <a:lnTo>
                    <a:pt x="30" y="57"/>
                  </a:lnTo>
                  <a:lnTo>
                    <a:pt x="26" y="58"/>
                  </a:lnTo>
                  <a:lnTo>
                    <a:pt x="24" y="58"/>
                  </a:lnTo>
                  <a:lnTo>
                    <a:pt x="21" y="55"/>
                  </a:lnTo>
                  <a:lnTo>
                    <a:pt x="20" y="55"/>
                  </a:lnTo>
                  <a:lnTo>
                    <a:pt x="18" y="55"/>
                  </a:lnTo>
                  <a:lnTo>
                    <a:pt x="17" y="55"/>
                  </a:lnTo>
                  <a:lnTo>
                    <a:pt x="16" y="55"/>
                  </a:lnTo>
                  <a:lnTo>
                    <a:pt x="14" y="56"/>
                  </a:lnTo>
                  <a:lnTo>
                    <a:pt x="12" y="57"/>
                  </a:lnTo>
                  <a:lnTo>
                    <a:pt x="9" y="58"/>
                  </a:lnTo>
                  <a:lnTo>
                    <a:pt x="8" y="61"/>
                  </a:lnTo>
                  <a:lnTo>
                    <a:pt x="5" y="57"/>
                  </a:lnTo>
                  <a:lnTo>
                    <a:pt x="2" y="54"/>
                  </a:lnTo>
                  <a:lnTo>
                    <a:pt x="0" y="49"/>
                  </a:lnTo>
                  <a:lnTo>
                    <a:pt x="0" y="45"/>
                  </a:lnTo>
                  <a:lnTo>
                    <a:pt x="5" y="42"/>
                  </a:lnTo>
                  <a:lnTo>
                    <a:pt x="7" y="38"/>
                  </a:lnTo>
                  <a:lnTo>
                    <a:pt x="8" y="33"/>
                  </a:lnTo>
                  <a:lnTo>
                    <a:pt x="8" y="28"/>
                  </a:lnTo>
                  <a:lnTo>
                    <a:pt x="9" y="26"/>
                  </a:lnTo>
                  <a:lnTo>
                    <a:pt x="10" y="25"/>
                  </a:lnTo>
                  <a:lnTo>
                    <a:pt x="10" y="23"/>
                  </a:lnTo>
                  <a:lnTo>
                    <a:pt x="13" y="22"/>
                  </a:lnTo>
                  <a:lnTo>
                    <a:pt x="14" y="13"/>
                  </a:lnTo>
                  <a:lnTo>
                    <a:pt x="17" y="7"/>
                  </a:lnTo>
                  <a:lnTo>
                    <a:pt x="23" y="1"/>
                  </a:lnTo>
                  <a:lnTo>
                    <a:pt x="31" y="0"/>
                  </a:lnTo>
                  <a:lnTo>
                    <a:pt x="33" y="2"/>
                  </a:lnTo>
                  <a:lnTo>
                    <a:pt x="35" y="3"/>
                  </a:lnTo>
                  <a:lnTo>
                    <a:pt x="37" y="5"/>
                  </a:lnTo>
                  <a:lnTo>
                    <a:pt x="37" y="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38" name="Freeform 100"/>
            <p:cNvSpPr>
              <a:spLocks/>
            </p:cNvSpPr>
            <p:nvPr/>
          </p:nvSpPr>
          <p:spPr bwMode="auto">
            <a:xfrm>
              <a:off x="2519" y="2028"/>
              <a:ext cx="22" cy="17"/>
            </a:xfrm>
            <a:custGeom>
              <a:avLst/>
              <a:gdLst>
                <a:gd name="T0" fmla="*/ 1 w 44"/>
                <a:gd name="T1" fmla="*/ 1 h 34"/>
                <a:gd name="T2" fmla="*/ 1 w 44"/>
                <a:gd name="T3" fmla="*/ 1 h 34"/>
                <a:gd name="T4" fmla="*/ 1 w 44"/>
                <a:gd name="T5" fmla="*/ 1 h 34"/>
                <a:gd name="T6" fmla="*/ 1 w 44"/>
                <a:gd name="T7" fmla="*/ 1 h 34"/>
                <a:gd name="T8" fmla="*/ 1 w 44"/>
                <a:gd name="T9" fmla="*/ 0 h 34"/>
                <a:gd name="T10" fmla="*/ 1 w 44"/>
                <a:gd name="T11" fmla="*/ 1 h 34"/>
                <a:gd name="T12" fmla="*/ 1 w 44"/>
                <a:gd name="T13" fmla="*/ 1 h 34"/>
                <a:gd name="T14" fmla="*/ 1 w 44"/>
                <a:gd name="T15" fmla="*/ 1 h 34"/>
                <a:gd name="T16" fmla="*/ 1 w 44"/>
                <a:gd name="T17" fmla="*/ 1 h 34"/>
                <a:gd name="T18" fmla="*/ 1 w 44"/>
                <a:gd name="T19" fmla="*/ 1 h 34"/>
                <a:gd name="T20" fmla="*/ 1 w 44"/>
                <a:gd name="T21" fmla="*/ 1 h 34"/>
                <a:gd name="T22" fmla="*/ 1 w 44"/>
                <a:gd name="T23" fmla="*/ 1 h 34"/>
                <a:gd name="T24" fmla="*/ 1 w 44"/>
                <a:gd name="T25" fmla="*/ 1 h 34"/>
                <a:gd name="T26" fmla="*/ 1 w 44"/>
                <a:gd name="T27" fmla="*/ 1 h 34"/>
                <a:gd name="T28" fmla="*/ 1 w 44"/>
                <a:gd name="T29" fmla="*/ 1 h 34"/>
                <a:gd name="T30" fmla="*/ 0 w 44"/>
                <a:gd name="T31" fmla="*/ 1 h 34"/>
                <a:gd name="T32" fmla="*/ 1 w 44"/>
                <a:gd name="T33" fmla="*/ 1 h 34"/>
                <a:gd name="T34" fmla="*/ 1 w 44"/>
                <a:gd name="T35" fmla="*/ 1 h 34"/>
                <a:gd name="T36" fmla="*/ 1 w 44"/>
                <a:gd name="T37" fmla="*/ 1 h 34"/>
                <a:gd name="T38" fmla="*/ 1 w 44"/>
                <a:gd name="T39" fmla="*/ 1 h 34"/>
                <a:gd name="T40" fmla="*/ 1 w 44"/>
                <a:gd name="T41" fmla="*/ 1 h 34"/>
                <a:gd name="T42" fmla="*/ 1 w 44"/>
                <a:gd name="T43" fmla="*/ 1 h 34"/>
                <a:gd name="T44" fmla="*/ 1 w 44"/>
                <a:gd name="T45" fmla="*/ 1 h 34"/>
                <a:gd name="T46" fmla="*/ 1 w 44"/>
                <a:gd name="T47" fmla="*/ 1 h 34"/>
                <a:gd name="T48" fmla="*/ 1 w 44"/>
                <a:gd name="T49" fmla="*/ 1 h 34"/>
                <a:gd name="T50" fmla="*/ 1 w 44"/>
                <a:gd name="T51" fmla="*/ 1 h 34"/>
                <a:gd name="T52" fmla="*/ 1 w 44"/>
                <a:gd name="T53" fmla="*/ 1 h 34"/>
                <a:gd name="T54" fmla="*/ 1 w 44"/>
                <a:gd name="T55" fmla="*/ 1 h 34"/>
                <a:gd name="T56" fmla="*/ 1 w 44"/>
                <a:gd name="T57" fmla="*/ 1 h 34"/>
                <a:gd name="T58" fmla="*/ 1 w 44"/>
                <a:gd name="T59" fmla="*/ 1 h 34"/>
                <a:gd name="T60" fmla="*/ 1 w 44"/>
                <a:gd name="T61" fmla="*/ 1 h 34"/>
                <a:gd name="T62" fmla="*/ 1 w 44"/>
                <a:gd name="T63" fmla="*/ 1 h 34"/>
                <a:gd name="T64" fmla="*/ 1 w 44"/>
                <a:gd name="T65" fmla="*/ 1 h 34"/>
                <a:gd name="T66" fmla="*/ 1 w 44"/>
                <a:gd name="T67" fmla="*/ 1 h 34"/>
                <a:gd name="T68" fmla="*/ 1 w 44"/>
                <a:gd name="T69" fmla="*/ 1 h 34"/>
                <a:gd name="T70" fmla="*/ 1 w 44"/>
                <a:gd name="T71" fmla="*/ 1 h 34"/>
                <a:gd name="T72" fmla="*/ 1 w 44"/>
                <a:gd name="T73" fmla="*/ 1 h 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
                <a:gd name="T112" fmla="*/ 0 h 34"/>
                <a:gd name="T113" fmla="*/ 44 w 44"/>
                <a:gd name="T114" fmla="*/ 34 h 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 h="34">
                  <a:moveTo>
                    <a:pt x="41" y="4"/>
                  </a:moveTo>
                  <a:lnTo>
                    <a:pt x="39" y="2"/>
                  </a:lnTo>
                  <a:lnTo>
                    <a:pt x="36" y="1"/>
                  </a:lnTo>
                  <a:lnTo>
                    <a:pt x="33" y="1"/>
                  </a:lnTo>
                  <a:lnTo>
                    <a:pt x="31" y="0"/>
                  </a:lnTo>
                  <a:lnTo>
                    <a:pt x="28" y="5"/>
                  </a:lnTo>
                  <a:lnTo>
                    <a:pt x="24" y="6"/>
                  </a:lnTo>
                  <a:lnTo>
                    <a:pt x="19" y="6"/>
                  </a:lnTo>
                  <a:lnTo>
                    <a:pt x="14" y="5"/>
                  </a:lnTo>
                  <a:lnTo>
                    <a:pt x="12" y="6"/>
                  </a:lnTo>
                  <a:lnTo>
                    <a:pt x="11" y="7"/>
                  </a:lnTo>
                  <a:lnTo>
                    <a:pt x="9" y="7"/>
                  </a:lnTo>
                  <a:lnTo>
                    <a:pt x="6" y="7"/>
                  </a:lnTo>
                  <a:lnTo>
                    <a:pt x="3" y="9"/>
                  </a:lnTo>
                  <a:lnTo>
                    <a:pt x="1" y="12"/>
                  </a:lnTo>
                  <a:lnTo>
                    <a:pt x="0" y="15"/>
                  </a:lnTo>
                  <a:lnTo>
                    <a:pt x="1" y="20"/>
                  </a:lnTo>
                  <a:lnTo>
                    <a:pt x="3" y="23"/>
                  </a:lnTo>
                  <a:lnTo>
                    <a:pt x="4" y="27"/>
                  </a:lnTo>
                  <a:lnTo>
                    <a:pt x="5" y="30"/>
                  </a:lnTo>
                  <a:lnTo>
                    <a:pt x="8" y="34"/>
                  </a:lnTo>
                  <a:lnTo>
                    <a:pt x="12" y="30"/>
                  </a:lnTo>
                  <a:lnTo>
                    <a:pt x="16" y="27"/>
                  </a:lnTo>
                  <a:lnTo>
                    <a:pt x="17" y="22"/>
                  </a:lnTo>
                  <a:lnTo>
                    <a:pt x="17" y="17"/>
                  </a:lnTo>
                  <a:lnTo>
                    <a:pt x="21" y="19"/>
                  </a:lnTo>
                  <a:lnTo>
                    <a:pt x="25" y="17"/>
                  </a:lnTo>
                  <a:lnTo>
                    <a:pt x="29" y="15"/>
                  </a:lnTo>
                  <a:lnTo>
                    <a:pt x="34" y="14"/>
                  </a:lnTo>
                  <a:lnTo>
                    <a:pt x="36" y="16"/>
                  </a:lnTo>
                  <a:lnTo>
                    <a:pt x="39" y="16"/>
                  </a:lnTo>
                  <a:lnTo>
                    <a:pt x="42" y="16"/>
                  </a:lnTo>
                  <a:lnTo>
                    <a:pt x="44" y="15"/>
                  </a:lnTo>
                  <a:lnTo>
                    <a:pt x="44" y="13"/>
                  </a:lnTo>
                  <a:lnTo>
                    <a:pt x="44" y="9"/>
                  </a:lnTo>
                  <a:lnTo>
                    <a:pt x="43" y="6"/>
                  </a:lnTo>
                  <a:lnTo>
                    <a:pt x="41" y="4"/>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39" name="Freeform 101"/>
            <p:cNvSpPr>
              <a:spLocks/>
            </p:cNvSpPr>
            <p:nvPr/>
          </p:nvSpPr>
          <p:spPr bwMode="auto">
            <a:xfrm>
              <a:off x="2552" y="2026"/>
              <a:ext cx="5" cy="4"/>
            </a:xfrm>
            <a:custGeom>
              <a:avLst/>
              <a:gdLst>
                <a:gd name="T0" fmla="*/ 0 w 11"/>
                <a:gd name="T1" fmla="*/ 0 h 7"/>
                <a:gd name="T2" fmla="*/ 0 w 11"/>
                <a:gd name="T3" fmla="*/ 1 h 7"/>
                <a:gd name="T4" fmla="*/ 0 w 11"/>
                <a:gd name="T5" fmla="*/ 1 h 7"/>
                <a:gd name="T6" fmla="*/ 0 w 11"/>
                <a:gd name="T7" fmla="*/ 1 h 7"/>
                <a:gd name="T8" fmla="*/ 0 w 11"/>
                <a:gd name="T9" fmla="*/ 1 h 7"/>
                <a:gd name="T10" fmla="*/ 0 w 11"/>
                <a:gd name="T11" fmla="*/ 1 h 7"/>
                <a:gd name="T12" fmla="*/ 0 w 11"/>
                <a:gd name="T13" fmla="*/ 1 h 7"/>
                <a:gd name="T14" fmla="*/ 0 w 11"/>
                <a:gd name="T15" fmla="*/ 1 h 7"/>
                <a:gd name="T16" fmla="*/ 0 w 11"/>
                <a:gd name="T17" fmla="*/ 1 h 7"/>
                <a:gd name="T18" fmla="*/ 0 w 11"/>
                <a:gd name="T19" fmla="*/ 1 h 7"/>
                <a:gd name="T20" fmla="*/ 0 w 11"/>
                <a:gd name="T21" fmla="*/ 1 h 7"/>
                <a:gd name="T22" fmla="*/ 0 w 11"/>
                <a:gd name="T23" fmla="*/ 1 h 7"/>
                <a:gd name="T24" fmla="*/ 0 w 11"/>
                <a:gd name="T25" fmla="*/ 1 h 7"/>
                <a:gd name="T26" fmla="*/ 0 w 11"/>
                <a:gd name="T27" fmla="*/ 1 h 7"/>
                <a:gd name="T28" fmla="*/ 0 w 11"/>
                <a:gd name="T29" fmla="*/ 1 h 7"/>
                <a:gd name="T30" fmla="*/ 0 w 11"/>
                <a:gd name="T31" fmla="*/ 1 h 7"/>
                <a:gd name="T32" fmla="*/ 0 w 11"/>
                <a:gd name="T33" fmla="*/ 1 h 7"/>
                <a:gd name="T34" fmla="*/ 0 w 11"/>
                <a:gd name="T35" fmla="*/ 0 h 7"/>
                <a:gd name="T36" fmla="*/ 0 w 11"/>
                <a:gd name="T37" fmla="*/ 0 h 7"/>
                <a:gd name="T38" fmla="*/ 0 w 11"/>
                <a:gd name="T39" fmla="*/ 0 h 7"/>
                <a:gd name="T40" fmla="*/ 0 w 11"/>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7"/>
                <a:gd name="T65" fmla="*/ 11 w 11"/>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7">
                  <a:moveTo>
                    <a:pt x="4" y="0"/>
                  </a:moveTo>
                  <a:lnTo>
                    <a:pt x="4" y="1"/>
                  </a:lnTo>
                  <a:lnTo>
                    <a:pt x="3" y="1"/>
                  </a:lnTo>
                  <a:lnTo>
                    <a:pt x="1" y="1"/>
                  </a:lnTo>
                  <a:lnTo>
                    <a:pt x="0" y="1"/>
                  </a:lnTo>
                  <a:lnTo>
                    <a:pt x="0" y="2"/>
                  </a:lnTo>
                  <a:lnTo>
                    <a:pt x="1" y="3"/>
                  </a:lnTo>
                  <a:lnTo>
                    <a:pt x="1" y="5"/>
                  </a:lnTo>
                  <a:lnTo>
                    <a:pt x="3" y="7"/>
                  </a:lnTo>
                  <a:lnTo>
                    <a:pt x="4" y="7"/>
                  </a:lnTo>
                  <a:lnTo>
                    <a:pt x="5" y="5"/>
                  </a:lnTo>
                  <a:lnTo>
                    <a:pt x="6" y="5"/>
                  </a:lnTo>
                  <a:lnTo>
                    <a:pt x="7" y="5"/>
                  </a:lnTo>
                  <a:lnTo>
                    <a:pt x="8" y="4"/>
                  </a:lnTo>
                  <a:lnTo>
                    <a:pt x="10" y="3"/>
                  </a:lnTo>
                  <a:lnTo>
                    <a:pt x="11" y="2"/>
                  </a:lnTo>
                  <a:lnTo>
                    <a:pt x="11" y="1"/>
                  </a:lnTo>
                  <a:lnTo>
                    <a:pt x="10" y="0"/>
                  </a:lnTo>
                  <a:lnTo>
                    <a:pt x="7" y="0"/>
                  </a:lnTo>
                  <a:lnTo>
                    <a:pt x="6" y="0"/>
                  </a:lnTo>
                  <a:lnTo>
                    <a:pt x="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40" name="Freeform 102"/>
            <p:cNvSpPr>
              <a:spLocks/>
            </p:cNvSpPr>
            <p:nvPr/>
          </p:nvSpPr>
          <p:spPr bwMode="auto">
            <a:xfrm>
              <a:off x="2500" y="2080"/>
              <a:ext cx="6" cy="4"/>
            </a:xfrm>
            <a:custGeom>
              <a:avLst/>
              <a:gdLst>
                <a:gd name="T0" fmla="*/ 1 w 10"/>
                <a:gd name="T1" fmla="*/ 0 h 7"/>
                <a:gd name="T2" fmla="*/ 1 w 10"/>
                <a:gd name="T3" fmla="*/ 1 h 7"/>
                <a:gd name="T4" fmla="*/ 1 w 10"/>
                <a:gd name="T5" fmla="*/ 1 h 7"/>
                <a:gd name="T6" fmla="*/ 1 w 10"/>
                <a:gd name="T7" fmla="*/ 1 h 7"/>
                <a:gd name="T8" fmla="*/ 0 w 10"/>
                <a:gd name="T9" fmla="*/ 1 h 7"/>
                <a:gd name="T10" fmla="*/ 0 w 10"/>
                <a:gd name="T11" fmla="*/ 1 h 7"/>
                <a:gd name="T12" fmla="*/ 1 w 10"/>
                <a:gd name="T13" fmla="*/ 1 h 7"/>
                <a:gd name="T14" fmla="*/ 1 w 10"/>
                <a:gd name="T15" fmla="*/ 1 h 7"/>
                <a:gd name="T16" fmla="*/ 1 w 10"/>
                <a:gd name="T17" fmla="*/ 1 h 7"/>
                <a:gd name="T18" fmla="*/ 1 w 10"/>
                <a:gd name="T19" fmla="*/ 1 h 7"/>
                <a:gd name="T20" fmla="*/ 1 w 10"/>
                <a:gd name="T21" fmla="*/ 1 h 7"/>
                <a:gd name="T22" fmla="*/ 1 w 10"/>
                <a:gd name="T23" fmla="*/ 1 h 7"/>
                <a:gd name="T24" fmla="*/ 1 w 10"/>
                <a:gd name="T25" fmla="*/ 1 h 7"/>
                <a:gd name="T26" fmla="*/ 1 w 10"/>
                <a:gd name="T27" fmla="*/ 1 h 7"/>
                <a:gd name="T28" fmla="*/ 1 w 10"/>
                <a:gd name="T29" fmla="*/ 1 h 7"/>
                <a:gd name="T30" fmla="*/ 1 w 10"/>
                <a:gd name="T31" fmla="*/ 1 h 7"/>
                <a:gd name="T32" fmla="*/ 1 w 10"/>
                <a:gd name="T33" fmla="*/ 1 h 7"/>
                <a:gd name="T34" fmla="*/ 1 w 10"/>
                <a:gd name="T35" fmla="*/ 0 h 7"/>
                <a:gd name="T36" fmla="*/ 1 w 10"/>
                <a:gd name="T37" fmla="*/ 0 h 7"/>
                <a:gd name="T38" fmla="*/ 1 w 10"/>
                <a:gd name="T39" fmla="*/ 0 h 7"/>
                <a:gd name="T40" fmla="*/ 1 w 10"/>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7"/>
                <a:gd name="T65" fmla="*/ 10 w 10"/>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7">
                  <a:moveTo>
                    <a:pt x="4" y="0"/>
                  </a:moveTo>
                  <a:lnTo>
                    <a:pt x="3" y="1"/>
                  </a:lnTo>
                  <a:lnTo>
                    <a:pt x="2" y="1"/>
                  </a:lnTo>
                  <a:lnTo>
                    <a:pt x="1" y="1"/>
                  </a:lnTo>
                  <a:lnTo>
                    <a:pt x="0" y="1"/>
                  </a:lnTo>
                  <a:lnTo>
                    <a:pt x="0" y="2"/>
                  </a:lnTo>
                  <a:lnTo>
                    <a:pt x="1" y="3"/>
                  </a:lnTo>
                  <a:lnTo>
                    <a:pt x="1" y="6"/>
                  </a:lnTo>
                  <a:lnTo>
                    <a:pt x="2" y="7"/>
                  </a:lnTo>
                  <a:lnTo>
                    <a:pt x="3" y="7"/>
                  </a:lnTo>
                  <a:lnTo>
                    <a:pt x="4" y="6"/>
                  </a:lnTo>
                  <a:lnTo>
                    <a:pt x="5" y="6"/>
                  </a:lnTo>
                  <a:lnTo>
                    <a:pt x="7" y="6"/>
                  </a:lnTo>
                  <a:lnTo>
                    <a:pt x="8" y="5"/>
                  </a:lnTo>
                  <a:lnTo>
                    <a:pt x="9" y="3"/>
                  </a:lnTo>
                  <a:lnTo>
                    <a:pt x="10" y="2"/>
                  </a:lnTo>
                  <a:lnTo>
                    <a:pt x="10" y="1"/>
                  </a:lnTo>
                  <a:lnTo>
                    <a:pt x="9" y="0"/>
                  </a:lnTo>
                  <a:lnTo>
                    <a:pt x="7" y="0"/>
                  </a:lnTo>
                  <a:lnTo>
                    <a:pt x="5" y="0"/>
                  </a:lnTo>
                  <a:lnTo>
                    <a:pt x="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41" name="Freeform 103"/>
            <p:cNvSpPr>
              <a:spLocks/>
            </p:cNvSpPr>
            <p:nvPr/>
          </p:nvSpPr>
          <p:spPr bwMode="auto">
            <a:xfrm>
              <a:off x="2660" y="2043"/>
              <a:ext cx="237" cy="283"/>
            </a:xfrm>
            <a:custGeom>
              <a:avLst/>
              <a:gdLst>
                <a:gd name="T0" fmla="*/ 4 w 475"/>
                <a:gd name="T1" fmla="*/ 8 h 567"/>
                <a:gd name="T2" fmla="*/ 3 w 475"/>
                <a:gd name="T3" fmla="*/ 7 h 567"/>
                <a:gd name="T4" fmla="*/ 4 w 475"/>
                <a:gd name="T5" fmla="*/ 6 h 567"/>
                <a:gd name="T6" fmla="*/ 4 w 475"/>
                <a:gd name="T7" fmla="*/ 5 h 567"/>
                <a:gd name="T8" fmla="*/ 3 w 475"/>
                <a:gd name="T9" fmla="*/ 4 h 567"/>
                <a:gd name="T10" fmla="*/ 2 w 475"/>
                <a:gd name="T11" fmla="*/ 4 h 567"/>
                <a:gd name="T12" fmla="*/ 1 w 475"/>
                <a:gd name="T13" fmla="*/ 3 h 567"/>
                <a:gd name="T14" fmla="*/ 0 w 475"/>
                <a:gd name="T15" fmla="*/ 3 h 567"/>
                <a:gd name="T16" fmla="*/ 2 w 475"/>
                <a:gd name="T17" fmla="*/ 3 h 567"/>
                <a:gd name="T18" fmla="*/ 0 w 475"/>
                <a:gd name="T19" fmla="*/ 2 h 567"/>
                <a:gd name="T20" fmla="*/ 0 w 475"/>
                <a:gd name="T21" fmla="*/ 2 h 567"/>
                <a:gd name="T22" fmla="*/ 1 w 475"/>
                <a:gd name="T23" fmla="*/ 2 h 567"/>
                <a:gd name="T24" fmla="*/ 2 w 475"/>
                <a:gd name="T25" fmla="*/ 1 h 567"/>
                <a:gd name="T26" fmla="*/ 3 w 475"/>
                <a:gd name="T27" fmla="*/ 0 h 567"/>
                <a:gd name="T28" fmla="*/ 4 w 475"/>
                <a:gd name="T29" fmla="*/ 0 h 567"/>
                <a:gd name="T30" fmla="*/ 5 w 475"/>
                <a:gd name="T31" fmla="*/ 0 h 567"/>
                <a:gd name="T32" fmla="*/ 6 w 475"/>
                <a:gd name="T33" fmla="*/ 0 h 567"/>
                <a:gd name="T34" fmla="*/ 7 w 475"/>
                <a:gd name="T35" fmla="*/ 1 h 567"/>
                <a:gd name="T36" fmla="*/ 7 w 475"/>
                <a:gd name="T37" fmla="*/ 1 h 567"/>
                <a:gd name="T38" fmla="*/ 8 w 475"/>
                <a:gd name="T39" fmla="*/ 1 h 567"/>
                <a:gd name="T40" fmla="*/ 10 w 475"/>
                <a:gd name="T41" fmla="*/ 0 h 567"/>
                <a:gd name="T42" fmla="*/ 10 w 475"/>
                <a:gd name="T43" fmla="*/ 1 h 567"/>
                <a:gd name="T44" fmla="*/ 9 w 475"/>
                <a:gd name="T45" fmla="*/ 1 h 567"/>
                <a:gd name="T46" fmla="*/ 11 w 475"/>
                <a:gd name="T47" fmla="*/ 2 h 567"/>
                <a:gd name="T48" fmla="*/ 12 w 475"/>
                <a:gd name="T49" fmla="*/ 1 h 567"/>
                <a:gd name="T50" fmla="*/ 13 w 475"/>
                <a:gd name="T51" fmla="*/ 1 h 567"/>
                <a:gd name="T52" fmla="*/ 14 w 475"/>
                <a:gd name="T53" fmla="*/ 1 h 567"/>
                <a:gd name="T54" fmla="*/ 14 w 475"/>
                <a:gd name="T55" fmla="*/ 1 h 567"/>
                <a:gd name="T56" fmla="*/ 13 w 475"/>
                <a:gd name="T57" fmla="*/ 3 h 567"/>
                <a:gd name="T58" fmla="*/ 13 w 475"/>
                <a:gd name="T59" fmla="*/ 4 h 567"/>
                <a:gd name="T60" fmla="*/ 14 w 475"/>
                <a:gd name="T61" fmla="*/ 5 h 567"/>
                <a:gd name="T62" fmla="*/ 13 w 475"/>
                <a:gd name="T63" fmla="*/ 6 h 567"/>
                <a:gd name="T64" fmla="*/ 13 w 475"/>
                <a:gd name="T65" fmla="*/ 6 h 567"/>
                <a:gd name="T66" fmla="*/ 13 w 475"/>
                <a:gd name="T67" fmla="*/ 7 h 567"/>
                <a:gd name="T68" fmla="*/ 12 w 475"/>
                <a:gd name="T69" fmla="*/ 7 h 567"/>
                <a:gd name="T70" fmla="*/ 13 w 475"/>
                <a:gd name="T71" fmla="*/ 8 h 567"/>
                <a:gd name="T72" fmla="*/ 13 w 475"/>
                <a:gd name="T73" fmla="*/ 8 h 567"/>
                <a:gd name="T74" fmla="*/ 13 w 475"/>
                <a:gd name="T75" fmla="*/ 10 h 567"/>
                <a:gd name="T76" fmla="*/ 11 w 475"/>
                <a:gd name="T77" fmla="*/ 10 h 567"/>
                <a:gd name="T78" fmla="*/ 10 w 475"/>
                <a:gd name="T79" fmla="*/ 11 h 567"/>
                <a:gd name="T80" fmla="*/ 10 w 475"/>
                <a:gd name="T81" fmla="*/ 12 h 567"/>
                <a:gd name="T82" fmla="*/ 9 w 475"/>
                <a:gd name="T83" fmla="*/ 12 h 567"/>
                <a:gd name="T84" fmla="*/ 9 w 475"/>
                <a:gd name="T85" fmla="*/ 12 h 567"/>
                <a:gd name="T86" fmla="*/ 8 w 475"/>
                <a:gd name="T87" fmla="*/ 13 h 567"/>
                <a:gd name="T88" fmla="*/ 6 w 475"/>
                <a:gd name="T89" fmla="*/ 13 h 567"/>
                <a:gd name="T90" fmla="*/ 6 w 475"/>
                <a:gd name="T91" fmla="*/ 14 h 567"/>
                <a:gd name="T92" fmla="*/ 6 w 475"/>
                <a:gd name="T93" fmla="*/ 14 h 567"/>
                <a:gd name="T94" fmla="*/ 5 w 475"/>
                <a:gd name="T95" fmla="*/ 15 h 567"/>
                <a:gd name="T96" fmla="*/ 5 w 475"/>
                <a:gd name="T97" fmla="*/ 16 h 567"/>
                <a:gd name="T98" fmla="*/ 4 w 475"/>
                <a:gd name="T99" fmla="*/ 17 h 567"/>
                <a:gd name="T100" fmla="*/ 3 w 475"/>
                <a:gd name="T101" fmla="*/ 16 h 567"/>
                <a:gd name="T102" fmla="*/ 3 w 475"/>
                <a:gd name="T103" fmla="*/ 16 h 567"/>
                <a:gd name="T104" fmla="*/ 2 w 475"/>
                <a:gd name="T105" fmla="*/ 15 h 567"/>
                <a:gd name="T106" fmla="*/ 1 w 475"/>
                <a:gd name="T107" fmla="*/ 14 h 567"/>
                <a:gd name="T108" fmla="*/ 1 w 475"/>
                <a:gd name="T109" fmla="*/ 12 h 567"/>
                <a:gd name="T110" fmla="*/ 1 w 475"/>
                <a:gd name="T111" fmla="*/ 11 h 567"/>
                <a:gd name="T112" fmla="*/ 2 w 475"/>
                <a:gd name="T113" fmla="*/ 10 h 567"/>
                <a:gd name="T114" fmla="*/ 3 w 475"/>
                <a:gd name="T115" fmla="*/ 10 h 567"/>
                <a:gd name="T116" fmla="*/ 2 w 475"/>
                <a:gd name="T117" fmla="*/ 9 h 567"/>
                <a:gd name="T118" fmla="*/ 2 w 475"/>
                <a:gd name="T119" fmla="*/ 8 h 567"/>
                <a:gd name="T120" fmla="*/ 3 w 475"/>
                <a:gd name="T121" fmla="*/ 8 h 567"/>
                <a:gd name="T122" fmla="*/ 3 w 475"/>
                <a:gd name="T123" fmla="*/ 9 h 5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5"/>
                <a:gd name="T187" fmla="*/ 0 h 567"/>
                <a:gd name="T188" fmla="*/ 475 w 475"/>
                <a:gd name="T189" fmla="*/ 567 h 56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5" h="567">
                  <a:moveTo>
                    <a:pt x="110" y="292"/>
                  </a:moveTo>
                  <a:lnTo>
                    <a:pt x="117" y="286"/>
                  </a:lnTo>
                  <a:lnTo>
                    <a:pt x="124" y="274"/>
                  </a:lnTo>
                  <a:lnTo>
                    <a:pt x="130" y="262"/>
                  </a:lnTo>
                  <a:lnTo>
                    <a:pt x="132" y="249"/>
                  </a:lnTo>
                  <a:lnTo>
                    <a:pt x="131" y="243"/>
                  </a:lnTo>
                  <a:lnTo>
                    <a:pt x="128" y="239"/>
                  </a:lnTo>
                  <a:lnTo>
                    <a:pt x="125" y="235"/>
                  </a:lnTo>
                  <a:lnTo>
                    <a:pt x="122" y="231"/>
                  </a:lnTo>
                  <a:lnTo>
                    <a:pt x="121" y="226"/>
                  </a:lnTo>
                  <a:lnTo>
                    <a:pt x="123" y="220"/>
                  </a:lnTo>
                  <a:lnTo>
                    <a:pt x="129" y="214"/>
                  </a:lnTo>
                  <a:lnTo>
                    <a:pt x="140" y="206"/>
                  </a:lnTo>
                  <a:lnTo>
                    <a:pt x="128" y="190"/>
                  </a:lnTo>
                  <a:lnTo>
                    <a:pt x="125" y="176"/>
                  </a:lnTo>
                  <a:lnTo>
                    <a:pt x="129" y="167"/>
                  </a:lnTo>
                  <a:lnTo>
                    <a:pt x="131" y="164"/>
                  </a:lnTo>
                  <a:lnTo>
                    <a:pt x="130" y="163"/>
                  </a:lnTo>
                  <a:lnTo>
                    <a:pt x="129" y="159"/>
                  </a:lnTo>
                  <a:lnTo>
                    <a:pt x="125" y="154"/>
                  </a:lnTo>
                  <a:lnTo>
                    <a:pt x="120" y="149"/>
                  </a:lnTo>
                  <a:lnTo>
                    <a:pt x="113" y="144"/>
                  </a:lnTo>
                  <a:lnTo>
                    <a:pt x="104" y="141"/>
                  </a:lnTo>
                  <a:lnTo>
                    <a:pt x="91" y="138"/>
                  </a:lnTo>
                  <a:lnTo>
                    <a:pt x="77" y="138"/>
                  </a:lnTo>
                  <a:lnTo>
                    <a:pt x="67" y="135"/>
                  </a:lnTo>
                  <a:lnTo>
                    <a:pt x="53" y="130"/>
                  </a:lnTo>
                  <a:lnTo>
                    <a:pt x="39" y="126"/>
                  </a:lnTo>
                  <a:lnTo>
                    <a:pt x="26" y="120"/>
                  </a:lnTo>
                  <a:lnTo>
                    <a:pt x="19" y="116"/>
                  </a:lnTo>
                  <a:lnTo>
                    <a:pt x="19" y="113"/>
                  </a:lnTo>
                  <a:lnTo>
                    <a:pt x="29" y="111"/>
                  </a:lnTo>
                  <a:lnTo>
                    <a:pt x="51" y="110"/>
                  </a:lnTo>
                  <a:lnTo>
                    <a:pt x="72" y="108"/>
                  </a:lnTo>
                  <a:lnTo>
                    <a:pt x="82" y="106"/>
                  </a:lnTo>
                  <a:lnTo>
                    <a:pt x="80" y="103"/>
                  </a:lnTo>
                  <a:lnTo>
                    <a:pt x="72" y="99"/>
                  </a:lnTo>
                  <a:lnTo>
                    <a:pt x="60" y="96"/>
                  </a:lnTo>
                  <a:lnTo>
                    <a:pt x="44" y="92"/>
                  </a:lnTo>
                  <a:lnTo>
                    <a:pt x="26" y="91"/>
                  </a:lnTo>
                  <a:lnTo>
                    <a:pt x="11" y="92"/>
                  </a:lnTo>
                  <a:lnTo>
                    <a:pt x="6" y="91"/>
                  </a:lnTo>
                  <a:lnTo>
                    <a:pt x="2" y="89"/>
                  </a:lnTo>
                  <a:lnTo>
                    <a:pt x="0" y="85"/>
                  </a:lnTo>
                  <a:lnTo>
                    <a:pt x="2" y="82"/>
                  </a:lnTo>
                  <a:lnTo>
                    <a:pt x="9" y="78"/>
                  </a:lnTo>
                  <a:lnTo>
                    <a:pt x="19" y="75"/>
                  </a:lnTo>
                  <a:lnTo>
                    <a:pt x="37" y="70"/>
                  </a:lnTo>
                  <a:lnTo>
                    <a:pt x="60" y="66"/>
                  </a:lnTo>
                  <a:lnTo>
                    <a:pt x="62" y="54"/>
                  </a:lnTo>
                  <a:lnTo>
                    <a:pt x="69" y="44"/>
                  </a:lnTo>
                  <a:lnTo>
                    <a:pt x="79" y="34"/>
                  </a:lnTo>
                  <a:lnTo>
                    <a:pt x="91" y="25"/>
                  </a:lnTo>
                  <a:lnTo>
                    <a:pt x="102" y="19"/>
                  </a:lnTo>
                  <a:lnTo>
                    <a:pt x="113" y="15"/>
                  </a:lnTo>
                  <a:lnTo>
                    <a:pt x="121" y="15"/>
                  </a:lnTo>
                  <a:lnTo>
                    <a:pt x="125" y="19"/>
                  </a:lnTo>
                  <a:lnTo>
                    <a:pt x="133" y="10"/>
                  </a:lnTo>
                  <a:lnTo>
                    <a:pt x="143" y="5"/>
                  </a:lnTo>
                  <a:lnTo>
                    <a:pt x="153" y="1"/>
                  </a:lnTo>
                  <a:lnTo>
                    <a:pt x="163" y="0"/>
                  </a:lnTo>
                  <a:lnTo>
                    <a:pt x="173" y="1"/>
                  </a:lnTo>
                  <a:lnTo>
                    <a:pt x="181" y="2"/>
                  </a:lnTo>
                  <a:lnTo>
                    <a:pt x="187" y="7"/>
                  </a:lnTo>
                  <a:lnTo>
                    <a:pt x="189" y="12"/>
                  </a:lnTo>
                  <a:lnTo>
                    <a:pt x="192" y="17"/>
                  </a:lnTo>
                  <a:lnTo>
                    <a:pt x="197" y="23"/>
                  </a:lnTo>
                  <a:lnTo>
                    <a:pt x="205" y="28"/>
                  </a:lnTo>
                  <a:lnTo>
                    <a:pt x="214" y="32"/>
                  </a:lnTo>
                  <a:lnTo>
                    <a:pt x="222" y="36"/>
                  </a:lnTo>
                  <a:lnTo>
                    <a:pt x="230" y="38"/>
                  </a:lnTo>
                  <a:lnTo>
                    <a:pt x="237" y="39"/>
                  </a:lnTo>
                  <a:lnTo>
                    <a:pt x="242" y="39"/>
                  </a:lnTo>
                  <a:lnTo>
                    <a:pt x="244" y="38"/>
                  </a:lnTo>
                  <a:lnTo>
                    <a:pt x="246" y="39"/>
                  </a:lnTo>
                  <a:lnTo>
                    <a:pt x="250" y="40"/>
                  </a:lnTo>
                  <a:lnTo>
                    <a:pt x="253" y="42"/>
                  </a:lnTo>
                  <a:lnTo>
                    <a:pt x="260" y="42"/>
                  </a:lnTo>
                  <a:lnTo>
                    <a:pt x="269" y="40"/>
                  </a:lnTo>
                  <a:lnTo>
                    <a:pt x="282" y="38"/>
                  </a:lnTo>
                  <a:lnTo>
                    <a:pt x="299" y="34"/>
                  </a:lnTo>
                  <a:lnTo>
                    <a:pt x="318" y="29"/>
                  </a:lnTo>
                  <a:lnTo>
                    <a:pt x="332" y="27"/>
                  </a:lnTo>
                  <a:lnTo>
                    <a:pt x="342" y="28"/>
                  </a:lnTo>
                  <a:lnTo>
                    <a:pt x="349" y="30"/>
                  </a:lnTo>
                  <a:lnTo>
                    <a:pt x="351" y="34"/>
                  </a:lnTo>
                  <a:lnTo>
                    <a:pt x="349" y="38"/>
                  </a:lnTo>
                  <a:lnTo>
                    <a:pt x="341" y="43"/>
                  </a:lnTo>
                  <a:lnTo>
                    <a:pt x="328" y="48"/>
                  </a:lnTo>
                  <a:lnTo>
                    <a:pt x="317" y="53"/>
                  </a:lnTo>
                  <a:lnTo>
                    <a:pt x="313" y="58"/>
                  </a:lnTo>
                  <a:lnTo>
                    <a:pt x="318" y="61"/>
                  </a:lnTo>
                  <a:lnTo>
                    <a:pt x="326" y="63"/>
                  </a:lnTo>
                  <a:lnTo>
                    <a:pt x="337" y="66"/>
                  </a:lnTo>
                  <a:lnTo>
                    <a:pt x="350" y="66"/>
                  </a:lnTo>
                  <a:lnTo>
                    <a:pt x="363" y="65"/>
                  </a:lnTo>
                  <a:lnTo>
                    <a:pt x="372" y="62"/>
                  </a:lnTo>
                  <a:lnTo>
                    <a:pt x="381" y="59"/>
                  </a:lnTo>
                  <a:lnTo>
                    <a:pt x="392" y="57"/>
                  </a:lnTo>
                  <a:lnTo>
                    <a:pt x="402" y="54"/>
                  </a:lnTo>
                  <a:lnTo>
                    <a:pt x="412" y="53"/>
                  </a:lnTo>
                  <a:lnTo>
                    <a:pt x="420" y="54"/>
                  </a:lnTo>
                  <a:lnTo>
                    <a:pt x="425" y="57"/>
                  </a:lnTo>
                  <a:lnTo>
                    <a:pt x="426" y="61"/>
                  </a:lnTo>
                  <a:lnTo>
                    <a:pt x="420" y="69"/>
                  </a:lnTo>
                  <a:lnTo>
                    <a:pt x="442" y="57"/>
                  </a:lnTo>
                  <a:lnTo>
                    <a:pt x="457" y="48"/>
                  </a:lnTo>
                  <a:lnTo>
                    <a:pt x="468" y="45"/>
                  </a:lnTo>
                  <a:lnTo>
                    <a:pt x="473" y="44"/>
                  </a:lnTo>
                  <a:lnTo>
                    <a:pt x="475" y="47"/>
                  </a:lnTo>
                  <a:lnTo>
                    <a:pt x="470" y="52"/>
                  </a:lnTo>
                  <a:lnTo>
                    <a:pt x="461" y="59"/>
                  </a:lnTo>
                  <a:lnTo>
                    <a:pt x="447" y="68"/>
                  </a:lnTo>
                  <a:lnTo>
                    <a:pt x="449" y="85"/>
                  </a:lnTo>
                  <a:lnTo>
                    <a:pt x="447" y="95"/>
                  </a:lnTo>
                  <a:lnTo>
                    <a:pt x="443" y="100"/>
                  </a:lnTo>
                  <a:lnTo>
                    <a:pt x="442" y="101"/>
                  </a:lnTo>
                  <a:lnTo>
                    <a:pt x="448" y="121"/>
                  </a:lnTo>
                  <a:lnTo>
                    <a:pt x="445" y="137"/>
                  </a:lnTo>
                  <a:lnTo>
                    <a:pt x="438" y="149"/>
                  </a:lnTo>
                  <a:lnTo>
                    <a:pt x="428" y="156"/>
                  </a:lnTo>
                  <a:lnTo>
                    <a:pt x="441" y="164"/>
                  </a:lnTo>
                  <a:lnTo>
                    <a:pt x="447" y="172"/>
                  </a:lnTo>
                  <a:lnTo>
                    <a:pt x="450" y="182"/>
                  </a:lnTo>
                  <a:lnTo>
                    <a:pt x="452" y="190"/>
                  </a:lnTo>
                  <a:lnTo>
                    <a:pt x="449" y="199"/>
                  </a:lnTo>
                  <a:lnTo>
                    <a:pt x="447" y="206"/>
                  </a:lnTo>
                  <a:lnTo>
                    <a:pt x="445" y="211"/>
                  </a:lnTo>
                  <a:lnTo>
                    <a:pt x="443" y="212"/>
                  </a:lnTo>
                  <a:lnTo>
                    <a:pt x="443" y="213"/>
                  </a:lnTo>
                  <a:lnTo>
                    <a:pt x="445" y="214"/>
                  </a:lnTo>
                  <a:lnTo>
                    <a:pt x="446" y="218"/>
                  </a:lnTo>
                  <a:lnTo>
                    <a:pt x="445" y="221"/>
                  </a:lnTo>
                  <a:lnTo>
                    <a:pt x="442" y="224"/>
                  </a:lnTo>
                  <a:lnTo>
                    <a:pt x="439" y="227"/>
                  </a:lnTo>
                  <a:lnTo>
                    <a:pt x="432" y="229"/>
                  </a:lnTo>
                  <a:lnTo>
                    <a:pt x="420" y="231"/>
                  </a:lnTo>
                  <a:lnTo>
                    <a:pt x="410" y="233"/>
                  </a:lnTo>
                  <a:lnTo>
                    <a:pt x="404" y="237"/>
                  </a:lnTo>
                  <a:lnTo>
                    <a:pt x="404" y="243"/>
                  </a:lnTo>
                  <a:lnTo>
                    <a:pt x="408" y="250"/>
                  </a:lnTo>
                  <a:lnTo>
                    <a:pt x="415" y="256"/>
                  </a:lnTo>
                  <a:lnTo>
                    <a:pt x="422" y="259"/>
                  </a:lnTo>
                  <a:lnTo>
                    <a:pt x="431" y="260"/>
                  </a:lnTo>
                  <a:lnTo>
                    <a:pt x="439" y="256"/>
                  </a:lnTo>
                  <a:lnTo>
                    <a:pt x="443" y="264"/>
                  </a:lnTo>
                  <a:lnTo>
                    <a:pt x="445" y="274"/>
                  </a:lnTo>
                  <a:lnTo>
                    <a:pt x="443" y="287"/>
                  </a:lnTo>
                  <a:lnTo>
                    <a:pt x="441" y="298"/>
                  </a:lnTo>
                  <a:lnTo>
                    <a:pt x="434" y="311"/>
                  </a:lnTo>
                  <a:lnTo>
                    <a:pt x="427" y="323"/>
                  </a:lnTo>
                  <a:lnTo>
                    <a:pt x="419" y="333"/>
                  </a:lnTo>
                  <a:lnTo>
                    <a:pt x="411" y="341"/>
                  </a:lnTo>
                  <a:lnTo>
                    <a:pt x="402" y="347"/>
                  </a:lnTo>
                  <a:lnTo>
                    <a:pt x="392" y="349"/>
                  </a:lnTo>
                  <a:lnTo>
                    <a:pt x="380" y="350"/>
                  </a:lnTo>
                  <a:lnTo>
                    <a:pt x="370" y="350"/>
                  </a:lnTo>
                  <a:lnTo>
                    <a:pt x="359" y="351"/>
                  </a:lnTo>
                  <a:lnTo>
                    <a:pt x="351" y="354"/>
                  </a:lnTo>
                  <a:lnTo>
                    <a:pt x="346" y="358"/>
                  </a:lnTo>
                  <a:lnTo>
                    <a:pt x="343" y="366"/>
                  </a:lnTo>
                  <a:lnTo>
                    <a:pt x="341" y="376"/>
                  </a:lnTo>
                  <a:lnTo>
                    <a:pt x="335" y="383"/>
                  </a:lnTo>
                  <a:lnTo>
                    <a:pt x="328" y="387"/>
                  </a:lnTo>
                  <a:lnTo>
                    <a:pt x="319" y="391"/>
                  </a:lnTo>
                  <a:lnTo>
                    <a:pt x="311" y="393"/>
                  </a:lnTo>
                  <a:lnTo>
                    <a:pt x="303" y="394"/>
                  </a:lnTo>
                  <a:lnTo>
                    <a:pt x="298" y="395"/>
                  </a:lnTo>
                  <a:lnTo>
                    <a:pt x="296" y="395"/>
                  </a:lnTo>
                  <a:lnTo>
                    <a:pt x="296" y="398"/>
                  </a:lnTo>
                  <a:lnTo>
                    <a:pt x="294" y="403"/>
                  </a:lnTo>
                  <a:lnTo>
                    <a:pt x="290" y="413"/>
                  </a:lnTo>
                  <a:lnTo>
                    <a:pt x="286" y="421"/>
                  </a:lnTo>
                  <a:lnTo>
                    <a:pt x="280" y="429"/>
                  </a:lnTo>
                  <a:lnTo>
                    <a:pt x="271" y="432"/>
                  </a:lnTo>
                  <a:lnTo>
                    <a:pt x="261" y="432"/>
                  </a:lnTo>
                  <a:lnTo>
                    <a:pt x="249" y="426"/>
                  </a:lnTo>
                  <a:lnTo>
                    <a:pt x="216" y="423"/>
                  </a:lnTo>
                  <a:lnTo>
                    <a:pt x="214" y="428"/>
                  </a:lnTo>
                  <a:lnTo>
                    <a:pt x="210" y="438"/>
                  </a:lnTo>
                  <a:lnTo>
                    <a:pt x="208" y="449"/>
                  </a:lnTo>
                  <a:lnTo>
                    <a:pt x="216" y="456"/>
                  </a:lnTo>
                  <a:lnTo>
                    <a:pt x="222" y="460"/>
                  </a:lnTo>
                  <a:lnTo>
                    <a:pt x="216" y="464"/>
                  </a:lnTo>
                  <a:lnTo>
                    <a:pt x="208" y="469"/>
                  </a:lnTo>
                  <a:lnTo>
                    <a:pt x="204" y="471"/>
                  </a:lnTo>
                  <a:lnTo>
                    <a:pt x="204" y="470"/>
                  </a:lnTo>
                  <a:lnTo>
                    <a:pt x="201" y="472"/>
                  </a:lnTo>
                  <a:lnTo>
                    <a:pt x="197" y="476"/>
                  </a:lnTo>
                  <a:lnTo>
                    <a:pt x="191" y="480"/>
                  </a:lnTo>
                  <a:lnTo>
                    <a:pt x="185" y="489"/>
                  </a:lnTo>
                  <a:lnTo>
                    <a:pt x="181" y="497"/>
                  </a:lnTo>
                  <a:lnTo>
                    <a:pt x="177" y="507"/>
                  </a:lnTo>
                  <a:lnTo>
                    <a:pt x="177" y="519"/>
                  </a:lnTo>
                  <a:lnTo>
                    <a:pt x="176" y="531"/>
                  </a:lnTo>
                  <a:lnTo>
                    <a:pt x="172" y="543"/>
                  </a:lnTo>
                  <a:lnTo>
                    <a:pt x="165" y="553"/>
                  </a:lnTo>
                  <a:lnTo>
                    <a:pt x="157" y="561"/>
                  </a:lnTo>
                  <a:lnTo>
                    <a:pt x="147" y="566"/>
                  </a:lnTo>
                  <a:lnTo>
                    <a:pt x="138" y="567"/>
                  </a:lnTo>
                  <a:lnTo>
                    <a:pt x="130" y="562"/>
                  </a:lnTo>
                  <a:lnTo>
                    <a:pt x="123" y="553"/>
                  </a:lnTo>
                  <a:lnTo>
                    <a:pt x="119" y="542"/>
                  </a:lnTo>
                  <a:lnTo>
                    <a:pt x="115" y="532"/>
                  </a:lnTo>
                  <a:lnTo>
                    <a:pt x="113" y="527"/>
                  </a:lnTo>
                  <a:lnTo>
                    <a:pt x="109" y="521"/>
                  </a:lnTo>
                  <a:lnTo>
                    <a:pt x="106" y="517"/>
                  </a:lnTo>
                  <a:lnTo>
                    <a:pt x="101" y="516"/>
                  </a:lnTo>
                  <a:lnTo>
                    <a:pt x="95" y="514"/>
                  </a:lnTo>
                  <a:lnTo>
                    <a:pt x="87" y="513"/>
                  </a:lnTo>
                  <a:lnTo>
                    <a:pt x="78" y="509"/>
                  </a:lnTo>
                  <a:lnTo>
                    <a:pt x="71" y="504"/>
                  </a:lnTo>
                  <a:lnTo>
                    <a:pt x="64" y="495"/>
                  </a:lnTo>
                  <a:lnTo>
                    <a:pt x="60" y="484"/>
                  </a:lnTo>
                  <a:lnTo>
                    <a:pt x="57" y="472"/>
                  </a:lnTo>
                  <a:lnTo>
                    <a:pt x="57" y="460"/>
                  </a:lnTo>
                  <a:lnTo>
                    <a:pt x="60" y="448"/>
                  </a:lnTo>
                  <a:lnTo>
                    <a:pt x="66" y="436"/>
                  </a:lnTo>
                  <a:lnTo>
                    <a:pt x="55" y="416"/>
                  </a:lnTo>
                  <a:lnTo>
                    <a:pt x="52" y="394"/>
                  </a:lnTo>
                  <a:lnTo>
                    <a:pt x="55" y="378"/>
                  </a:lnTo>
                  <a:lnTo>
                    <a:pt x="68" y="375"/>
                  </a:lnTo>
                  <a:lnTo>
                    <a:pt x="62" y="368"/>
                  </a:lnTo>
                  <a:lnTo>
                    <a:pt x="61" y="360"/>
                  </a:lnTo>
                  <a:lnTo>
                    <a:pt x="62" y="353"/>
                  </a:lnTo>
                  <a:lnTo>
                    <a:pt x="67" y="346"/>
                  </a:lnTo>
                  <a:lnTo>
                    <a:pt x="72" y="340"/>
                  </a:lnTo>
                  <a:lnTo>
                    <a:pt x="79" y="338"/>
                  </a:lnTo>
                  <a:lnTo>
                    <a:pt x="87" y="336"/>
                  </a:lnTo>
                  <a:lnTo>
                    <a:pt x="95" y="339"/>
                  </a:lnTo>
                  <a:lnTo>
                    <a:pt x="109" y="341"/>
                  </a:lnTo>
                  <a:lnTo>
                    <a:pt x="116" y="333"/>
                  </a:lnTo>
                  <a:lnTo>
                    <a:pt x="115" y="323"/>
                  </a:lnTo>
                  <a:lnTo>
                    <a:pt x="102" y="317"/>
                  </a:lnTo>
                  <a:lnTo>
                    <a:pt x="93" y="315"/>
                  </a:lnTo>
                  <a:lnTo>
                    <a:pt x="85" y="309"/>
                  </a:lnTo>
                  <a:lnTo>
                    <a:pt x="77" y="301"/>
                  </a:lnTo>
                  <a:lnTo>
                    <a:pt x="72" y="293"/>
                  </a:lnTo>
                  <a:lnTo>
                    <a:pt x="70" y="284"/>
                  </a:lnTo>
                  <a:lnTo>
                    <a:pt x="71" y="275"/>
                  </a:lnTo>
                  <a:lnTo>
                    <a:pt x="78" y="270"/>
                  </a:lnTo>
                  <a:lnTo>
                    <a:pt x="90" y="265"/>
                  </a:lnTo>
                  <a:lnTo>
                    <a:pt x="98" y="267"/>
                  </a:lnTo>
                  <a:lnTo>
                    <a:pt x="106" y="274"/>
                  </a:lnTo>
                  <a:lnTo>
                    <a:pt x="109" y="282"/>
                  </a:lnTo>
                  <a:lnTo>
                    <a:pt x="107" y="288"/>
                  </a:lnTo>
                  <a:lnTo>
                    <a:pt x="104" y="292"/>
                  </a:lnTo>
                  <a:lnTo>
                    <a:pt x="105" y="293"/>
                  </a:lnTo>
                  <a:lnTo>
                    <a:pt x="108" y="293"/>
                  </a:lnTo>
                  <a:lnTo>
                    <a:pt x="110" y="29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42" name="Freeform 104"/>
            <p:cNvSpPr>
              <a:spLocks/>
            </p:cNvSpPr>
            <p:nvPr/>
          </p:nvSpPr>
          <p:spPr bwMode="auto">
            <a:xfrm>
              <a:off x="2879" y="2232"/>
              <a:ext cx="63" cy="41"/>
            </a:xfrm>
            <a:custGeom>
              <a:avLst/>
              <a:gdLst>
                <a:gd name="T0" fmla="*/ 1 w 125"/>
                <a:gd name="T1" fmla="*/ 0 h 83"/>
                <a:gd name="T2" fmla="*/ 2 w 125"/>
                <a:gd name="T3" fmla="*/ 0 h 83"/>
                <a:gd name="T4" fmla="*/ 2 w 125"/>
                <a:gd name="T5" fmla="*/ 0 h 83"/>
                <a:gd name="T6" fmla="*/ 2 w 125"/>
                <a:gd name="T7" fmla="*/ 0 h 83"/>
                <a:gd name="T8" fmla="*/ 2 w 125"/>
                <a:gd name="T9" fmla="*/ 0 h 83"/>
                <a:gd name="T10" fmla="*/ 2 w 125"/>
                <a:gd name="T11" fmla="*/ 0 h 83"/>
                <a:gd name="T12" fmla="*/ 2 w 125"/>
                <a:gd name="T13" fmla="*/ 0 h 83"/>
                <a:gd name="T14" fmla="*/ 3 w 125"/>
                <a:gd name="T15" fmla="*/ 0 h 83"/>
                <a:gd name="T16" fmla="*/ 3 w 125"/>
                <a:gd name="T17" fmla="*/ 0 h 83"/>
                <a:gd name="T18" fmla="*/ 3 w 125"/>
                <a:gd name="T19" fmla="*/ 0 h 83"/>
                <a:gd name="T20" fmla="*/ 3 w 125"/>
                <a:gd name="T21" fmla="*/ 0 h 83"/>
                <a:gd name="T22" fmla="*/ 3 w 125"/>
                <a:gd name="T23" fmla="*/ 0 h 83"/>
                <a:gd name="T24" fmla="*/ 3 w 125"/>
                <a:gd name="T25" fmla="*/ 0 h 83"/>
                <a:gd name="T26" fmla="*/ 3 w 125"/>
                <a:gd name="T27" fmla="*/ 0 h 83"/>
                <a:gd name="T28" fmla="*/ 4 w 125"/>
                <a:gd name="T29" fmla="*/ 0 h 83"/>
                <a:gd name="T30" fmla="*/ 4 w 125"/>
                <a:gd name="T31" fmla="*/ 0 h 83"/>
                <a:gd name="T32" fmla="*/ 4 w 125"/>
                <a:gd name="T33" fmla="*/ 0 h 83"/>
                <a:gd name="T34" fmla="*/ 4 w 125"/>
                <a:gd name="T35" fmla="*/ 0 h 83"/>
                <a:gd name="T36" fmla="*/ 4 w 125"/>
                <a:gd name="T37" fmla="*/ 0 h 83"/>
                <a:gd name="T38" fmla="*/ 4 w 125"/>
                <a:gd name="T39" fmla="*/ 1 h 83"/>
                <a:gd name="T40" fmla="*/ 4 w 125"/>
                <a:gd name="T41" fmla="*/ 1 h 83"/>
                <a:gd name="T42" fmla="*/ 4 w 125"/>
                <a:gd name="T43" fmla="*/ 1 h 83"/>
                <a:gd name="T44" fmla="*/ 4 w 125"/>
                <a:gd name="T45" fmla="*/ 2 h 83"/>
                <a:gd name="T46" fmla="*/ 4 w 125"/>
                <a:gd name="T47" fmla="*/ 2 h 83"/>
                <a:gd name="T48" fmla="*/ 3 w 125"/>
                <a:gd name="T49" fmla="*/ 2 h 83"/>
                <a:gd name="T50" fmla="*/ 3 w 125"/>
                <a:gd name="T51" fmla="*/ 2 h 83"/>
                <a:gd name="T52" fmla="*/ 3 w 125"/>
                <a:gd name="T53" fmla="*/ 2 h 83"/>
                <a:gd name="T54" fmla="*/ 3 w 125"/>
                <a:gd name="T55" fmla="*/ 2 h 83"/>
                <a:gd name="T56" fmla="*/ 2 w 125"/>
                <a:gd name="T57" fmla="*/ 2 h 83"/>
                <a:gd name="T58" fmla="*/ 2 w 125"/>
                <a:gd name="T59" fmla="*/ 2 h 83"/>
                <a:gd name="T60" fmla="*/ 2 w 125"/>
                <a:gd name="T61" fmla="*/ 2 h 83"/>
                <a:gd name="T62" fmla="*/ 2 w 125"/>
                <a:gd name="T63" fmla="*/ 2 h 83"/>
                <a:gd name="T64" fmla="*/ 2 w 125"/>
                <a:gd name="T65" fmla="*/ 2 h 83"/>
                <a:gd name="T66" fmla="*/ 1 w 125"/>
                <a:gd name="T67" fmla="*/ 2 h 83"/>
                <a:gd name="T68" fmla="*/ 1 w 125"/>
                <a:gd name="T69" fmla="*/ 2 h 83"/>
                <a:gd name="T70" fmla="*/ 1 w 125"/>
                <a:gd name="T71" fmla="*/ 2 h 83"/>
                <a:gd name="T72" fmla="*/ 1 w 125"/>
                <a:gd name="T73" fmla="*/ 2 h 83"/>
                <a:gd name="T74" fmla="*/ 1 w 125"/>
                <a:gd name="T75" fmla="*/ 2 h 83"/>
                <a:gd name="T76" fmla="*/ 1 w 125"/>
                <a:gd name="T77" fmla="*/ 2 h 83"/>
                <a:gd name="T78" fmla="*/ 1 w 125"/>
                <a:gd name="T79" fmla="*/ 1 h 83"/>
                <a:gd name="T80" fmla="*/ 1 w 125"/>
                <a:gd name="T81" fmla="*/ 1 h 83"/>
                <a:gd name="T82" fmla="*/ 2 w 125"/>
                <a:gd name="T83" fmla="*/ 1 h 83"/>
                <a:gd name="T84" fmla="*/ 2 w 125"/>
                <a:gd name="T85" fmla="*/ 1 h 83"/>
                <a:gd name="T86" fmla="*/ 2 w 125"/>
                <a:gd name="T87" fmla="*/ 1 h 83"/>
                <a:gd name="T88" fmla="*/ 2 w 125"/>
                <a:gd name="T89" fmla="*/ 1 h 83"/>
                <a:gd name="T90" fmla="*/ 1 w 125"/>
                <a:gd name="T91" fmla="*/ 1 h 83"/>
                <a:gd name="T92" fmla="*/ 1 w 125"/>
                <a:gd name="T93" fmla="*/ 1 h 83"/>
                <a:gd name="T94" fmla="*/ 1 w 125"/>
                <a:gd name="T95" fmla="*/ 1 h 83"/>
                <a:gd name="T96" fmla="*/ 1 w 125"/>
                <a:gd name="T97" fmla="*/ 1 h 83"/>
                <a:gd name="T98" fmla="*/ 0 w 125"/>
                <a:gd name="T99" fmla="*/ 1 h 83"/>
                <a:gd name="T100" fmla="*/ 1 w 125"/>
                <a:gd name="T101" fmla="*/ 1 h 83"/>
                <a:gd name="T102" fmla="*/ 1 w 125"/>
                <a:gd name="T103" fmla="*/ 0 h 83"/>
                <a:gd name="T104" fmla="*/ 1 w 125"/>
                <a:gd name="T105" fmla="*/ 0 h 83"/>
                <a:gd name="T106" fmla="*/ 1 w 125"/>
                <a:gd name="T107" fmla="*/ 0 h 83"/>
                <a:gd name="T108" fmla="*/ 1 w 125"/>
                <a:gd name="T109" fmla="*/ 0 h 83"/>
                <a:gd name="T110" fmla="*/ 1 w 125"/>
                <a:gd name="T111" fmla="*/ 0 h 83"/>
                <a:gd name="T112" fmla="*/ 1 w 125"/>
                <a:gd name="T113" fmla="*/ 0 h 8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5"/>
                <a:gd name="T172" fmla="*/ 0 h 83"/>
                <a:gd name="T173" fmla="*/ 125 w 125"/>
                <a:gd name="T174" fmla="*/ 83 h 8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5" h="83">
                  <a:moveTo>
                    <a:pt x="32" y="9"/>
                  </a:moveTo>
                  <a:lnTo>
                    <a:pt x="37" y="13"/>
                  </a:lnTo>
                  <a:lnTo>
                    <a:pt x="41" y="14"/>
                  </a:lnTo>
                  <a:lnTo>
                    <a:pt x="46" y="15"/>
                  </a:lnTo>
                  <a:lnTo>
                    <a:pt x="52" y="16"/>
                  </a:lnTo>
                  <a:lnTo>
                    <a:pt x="57" y="16"/>
                  </a:lnTo>
                  <a:lnTo>
                    <a:pt x="62" y="15"/>
                  </a:lnTo>
                  <a:lnTo>
                    <a:pt x="67" y="15"/>
                  </a:lnTo>
                  <a:lnTo>
                    <a:pt x="71" y="14"/>
                  </a:lnTo>
                  <a:lnTo>
                    <a:pt x="77" y="10"/>
                  </a:lnTo>
                  <a:lnTo>
                    <a:pt x="80" y="7"/>
                  </a:lnTo>
                  <a:lnTo>
                    <a:pt x="84" y="2"/>
                  </a:lnTo>
                  <a:lnTo>
                    <a:pt x="90" y="0"/>
                  </a:lnTo>
                  <a:lnTo>
                    <a:pt x="94" y="0"/>
                  </a:lnTo>
                  <a:lnTo>
                    <a:pt x="100" y="1"/>
                  </a:lnTo>
                  <a:lnTo>
                    <a:pt x="107" y="5"/>
                  </a:lnTo>
                  <a:lnTo>
                    <a:pt x="114" y="10"/>
                  </a:lnTo>
                  <a:lnTo>
                    <a:pt x="120" y="17"/>
                  </a:lnTo>
                  <a:lnTo>
                    <a:pt x="123" y="26"/>
                  </a:lnTo>
                  <a:lnTo>
                    <a:pt x="125" y="37"/>
                  </a:lnTo>
                  <a:lnTo>
                    <a:pt x="124" y="50"/>
                  </a:lnTo>
                  <a:lnTo>
                    <a:pt x="110" y="55"/>
                  </a:lnTo>
                  <a:lnTo>
                    <a:pt x="101" y="64"/>
                  </a:lnTo>
                  <a:lnTo>
                    <a:pt x="97" y="74"/>
                  </a:lnTo>
                  <a:lnTo>
                    <a:pt x="95" y="78"/>
                  </a:lnTo>
                  <a:lnTo>
                    <a:pt x="92" y="79"/>
                  </a:lnTo>
                  <a:lnTo>
                    <a:pt x="84" y="82"/>
                  </a:lnTo>
                  <a:lnTo>
                    <a:pt x="73" y="83"/>
                  </a:lnTo>
                  <a:lnTo>
                    <a:pt x="64" y="82"/>
                  </a:lnTo>
                  <a:lnTo>
                    <a:pt x="57" y="79"/>
                  </a:lnTo>
                  <a:lnTo>
                    <a:pt x="53" y="79"/>
                  </a:lnTo>
                  <a:lnTo>
                    <a:pt x="47" y="79"/>
                  </a:lnTo>
                  <a:lnTo>
                    <a:pt x="38" y="81"/>
                  </a:lnTo>
                  <a:lnTo>
                    <a:pt x="31" y="81"/>
                  </a:lnTo>
                  <a:lnTo>
                    <a:pt x="24" y="78"/>
                  </a:lnTo>
                  <a:lnTo>
                    <a:pt x="17" y="75"/>
                  </a:lnTo>
                  <a:lnTo>
                    <a:pt x="12" y="71"/>
                  </a:lnTo>
                  <a:lnTo>
                    <a:pt x="9" y="68"/>
                  </a:lnTo>
                  <a:lnTo>
                    <a:pt x="10" y="64"/>
                  </a:lnTo>
                  <a:lnTo>
                    <a:pt x="15" y="62"/>
                  </a:lnTo>
                  <a:lnTo>
                    <a:pt x="26" y="61"/>
                  </a:lnTo>
                  <a:lnTo>
                    <a:pt x="38" y="60"/>
                  </a:lnTo>
                  <a:lnTo>
                    <a:pt x="42" y="59"/>
                  </a:lnTo>
                  <a:lnTo>
                    <a:pt x="41" y="55"/>
                  </a:lnTo>
                  <a:lnTo>
                    <a:pt x="37" y="52"/>
                  </a:lnTo>
                  <a:lnTo>
                    <a:pt x="30" y="50"/>
                  </a:lnTo>
                  <a:lnTo>
                    <a:pt x="22" y="46"/>
                  </a:lnTo>
                  <a:lnTo>
                    <a:pt x="14" y="45"/>
                  </a:lnTo>
                  <a:lnTo>
                    <a:pt x="7" y="44"/>
                  </a:lnTo>
                  <a:lnTo>
                    <a:pt x="0" y="41"/>
                  </a:lnTo>
                  <a:lnTo>
                    <a:pt x="2" y="36"/>
                  </a:lnTo>
                  <a:lnTo>
                    <a:pt x="9" y="31"/>
                  </a:lnTo>
                  <a:lnTo>
                    <a:pt x="22" y="31"/>
                  </a:lnTo>
                  <a:lnTo>
                    <a:pt x="15" y="16"/>
                  </a:lnTo>
                  <a:lnTo>
                    <a:pt x="16" y="6"/>
                  </a:lnTo>
                  <a:lnTo>
                    <a:pt x="22" y="2"/>
                  </a:lnTo>
                  <a:lnTo>
                    <a:pt x="32" y="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43" name="Freeform 105"/>
            <p:cNvSpPr>
              <a:spLocks/>
            </p:cNvSpPr>
            <p:nvPr/>
          </p:nvSpPr>
          <p:spPr bwMode="auto">
            <a:xfrm>
              <a:off x="2931" y="2048"/>
              <a:ext cx="65" cy="57"/>
            </a:xfrm>
            <a:custGeom>
              <a:avLst/>
              <a:gdLst>
                <a:gd name="T0" fmla="*/ 0 w 132"/>
                <a:gd name="T1" fmla="*/ 2 h 114"/>
                <a:gd name="T2" fmla="*/ 0 w 132"/>
                <a:gd name="T3" fmla="*/ 2 h 114"/>
                <a:gd name="T4" fmla="*/ 0 w 132"/>
                <a:gd name="T5" fmla="*/ 3 h 114"/>
                <a:gd name="T6" fmla="*/ 1 w 132"/>
                <a:gd name="T7" fmla="*/ 3 h 114"/>
                <a:gd name="T8" fmla="*/ 1 w 132"/>
                <a:gd name="T9" fmla="*/ 2 h 114"/>
                <a:gd name="T10" fmla="*/ 1 w 132"/>
                <a:gd name="T11" fmla="*/ 2 h 114"/>
                <a:gd name="T12" fmla="*/ 1 w 132"/>
                <a:gd name="T13" fmla="*/ 2 h 114"/>
                <a:gd name="T14" fmla="*/ 1 w 132"/>
                <a:gd name="T15" fmla="*/ 3 h 114"/>
                <a:gd name="T16" fmla="*/ 1 w 132"/>
                <a:gd name="T17" fmla="*/ 3 h 114"/>
                <a:gd name="T18" fmla="*/ 1 w 132"/>
                <a:gd name="T19" fmla="*/ 3 h 114"/>
                <a:gd name="T20" fmla="*/ 1 w 132"/>
                <a:gd name="T21" fmla="*/ 3 h 114"/>
                <a:gd name="T22" fmla="*/ 1 w 132"/>
                <a:gd name="T23" fmla="*/ 4 h 114"/>
                <a:gd name="T24" fmla="*/ 2 w 132"/>
                <a:gd name="T25" fmla="*/ 4 h 114"/>
                <a:gd name="T26" fmla="*/ 2 w 132"/>
                <a:gd name="T27" fmla="*/ 4 h 114"/>
                <a:gd name="T28" fmla="*/ 3 w 132"/>
                <a:gd name="T29" fmla="*/ 4 h 114"/>
                <a:gd name="T30" fmla="*/ 3 w 132"/>
                <a:gd name="T31" fmla="*/ 4 h 114"/>
                <a:gd name="T32" fmla="*/ 3 w 132"/>
                <a:gd name="T33" fmla="*/ 4 h 114"/>
                <a:gd name="T34" fmla="*/ 3 w 132"/>
                <a:gd name="T35" fmla="*/ 3 h 114"/>
                <a:gd name="T36" fmla="*/ 4 w 132"/>
                <a:gd name="T37" fmla="*/ 3 h 114"/>
                <a:gd name="T38" fmla="*/ 3 w 132"/>
                <a:gd name="T39" fmla="*/ 2 h 114"/>
                <a:gd name="T40" fmla="*/ 4 w 132"/>
                <a:gd name="T41" fmla="*/ 1 h 114"/>
                <a:gd name="T42" fmla="*/ 4 w 132"/>
                <a:gd name="T43" fmla="*/ 1 h 114"/>
                <a:gd name="T44" fmla="*/ 3 w 132"/>
                <a:gd name="T45" fmla="*/ 0 h 114"/>
                <a:gd name="T46" fmla="*/ 3 w 132"/>
                <a:gd name="T47" fmla="*/ 1 h 114"/>
                <a:gd name="T48" fmla="*/ 2 w 132"/>
                <a:gd name="T49" fmla="*/ 1 h 114"/>
                <a:gd name="T50" fmla="*/ 2 w 132"/>
                <a:gd name="T51" fmla="*/ 1 h 114"/>
                <a:gd name="T52" fmla="*/ 2 w 132"/>
                <a:gd name="T53" fmla="*/ 1 h 114"/>
                <a:gd name="T54" fmla="*/ 1 w 132"/>
                <a:gd name="T55" fmla="*/ 1 h 114"/>
                <a:gd name="T56" fmla="*/ 1 w 132"/>
                <a:gd name="T57" fmla="*/ 1 h 114"/>
                <a:gd name="T58" fmla="*/ 1 w 132"/>
                <a:gd name="T59" fmla="*/ 1 h 114"/>
                <a:gd name="T60" fmla="*/ 1 w 132"/>
                <a:gd name="T61" fmla="*/ 1 h 114"/>
                <a:gd name="T62" fmla="*/ 0 w 132"/>
                <a:gd name="T63" fmla="*/ 1 h 114"/>
                <a:gd name="T64" fmla="*/ 0 w 132"/>
                <a:gd name="T65" fmla="*/ 1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2"/>
                <a:gd name="T100" fmla="*/ 0 h 114"/>
                <a:gd name="T101" fmla="*/ 132 w 132"/>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2" h="114">
                  <a:moveTo>
                    <a:pt x="4" y="27"/>
                  </a:moveTo>
                  <a:lnTo>
                    <a:pt x="0" y="37"/>
                  </a:lnTo>
                  <a:lnTo>
                    <a:pt x="3" y="51"/>
                  </a:lnTo>
                  <a:lnTo>
                    <a:pt x="10" y="63"/>
                  </a:lnTo>
                  <a:lnTo>
                    <a:pt x="19" y="67"/>
                  </a:lnTo>
                  <a:lnTo>
                    <a:pt x="25" y="66"/>
                  </a:lnTo>
                  <a:lnTo>
                    <a:pt x="30" y="66"/>
                  </a:lnTo>
                  <a:lnTo>
                    <a:pt x="36" y="65"/>
                  </a:lnTo>
                  <a:lnTo>
                    <a:pt x="42" y="64"/>
                  </a:lnTo>
                  <a:lnTo>
                    <a:pt x="47" y="63"/>
                  </a:lnTo>
                  <a:lnTo>
                    <a:pt x="50" y="61"/>
                  </a:lnTo>
                  <a:lnTo>
                    <a:pt x="52" y="60"/>
                  </a:lnTo>
                  <a:lnTo>
                    <a:pt x="53" y="60"/>
                  </a:lnTo>
                  <a:lnTo>
                    <a:pt x="55" y="64"/>
                  </a:lnTo>
                  <a:lnTo>
                    <a:pt x="57" y="72"/>
                  </a:lnTo>
                  <a:lnTo>
                    <a:pt x="58" y="80"/>
                  </a:lnTo>
                  <a:lnTo>
                    <a:pt x="53" y="87"/>
                  </a:lnTo>
                  <a:lnTo>
                    <a:pt x="49" y="89"/>
                  </a:lnTo>
                  <a:lnTo>
                    <a:pt x="43" y="90"/>
                  </a:lnTo>
                  <a:lnTo>
                    <a:pt x="38" y="91"/>
                  </a:lnTo>
                  <a:lnTo>
                    <a:pt x="34" y="92"/>
                  </a:lnTo>
                  <a:lnTo>
                    <a:pt x="33" y="95"/>
                  </a:lnTo>
                  <a:lnTo>
                    <a:pt x="35" y="97"/>
                  </a:lnTo>
                  <a:lnTo>
                    <a:pt x="41" y="101"/>
                  </a:lnTo>
                  <a:lnTo>
                    <a:pt x="52" y="105"/>
                  </a:lnTo>
                  <a:lnTo>
                    <a:pt x="66" y="110"/>
                  </a:lnTo>
                  <a:lnTo>
                    <a:pt x="78" y="113"/>
                  </a:lnTo>
                  <a:lnTo>
                    <a:pt x="86" y="114"/>
                  </a:lnTo>
                  <a:lnTo>
                    <a:pt x="94" y="114"/>
                  </a:lnTo>
                  <a:lnTo>
                    <a:pt x="98" y="114"/>
                  </a:lnTo>
                  <a:lnTo>
                    <a:pt x="102" y="112"/>
                  </a:lnTo>
                  <a:lnTo>
                    <a:pt x="105" y="110"/>
                  </a:lnTo>
                  <a:lnTo>
                    <a:pt x="106" y="107"/>
                  </a:lnTo>
                  <a:lnTo>
                    <a:pt x="110" y="99"/>
                  </a:lnTo>
                  <a:lnTo>
                    <a:pt x="117" y="89"/>
                  </a:lnTo>
                  <a:lnTo>
                    <a:pt x="124" y="80"/>
                  </a:lnTo>
                  <a:lnTo>
                    <a:pt x="131" y="76"/>
                  </a:lnTo>
                  <a:lnTo>
                    <a:pt x="129" y="66"/>
                  </a:lnTo>
                  <a:lnTo>
                    <a:pt x="124" y="57"/>
                  </a:lnTo>
                  <a:lnTo>
                    <a:pt x="120" y="49"/>
                  </a:lnTo>
                  <a:lnTo>
                    <a:pt x="125" y="42"/>
                  </a:lnTo>
                  <a:lnTo>
                    <a:pt x="132" y="31"/>
                  </a:lnTo>
                  <a:lnTo>
                    <a:pt x="132" y="18"/>
                  </a:lnTo>
                  <a:lnTo>
                    <a:pt x="129" y="5"/>
                  </a:lnTo>
                  <a:lnTo>
                    <a:pt x="127" y="0"/>
                  </a:lnTo>
                  <a:lnTo>
                    <a:pt x="124" y="0"/>
                  </a:lnTo>
                  <a:lnTo>
                    <a:pt x="116" y="3"/>
                  </a:lnTo>
                  <a:lnTo>
                    <a:pt x="105" y="7"/>
                  </a:lnTo>
                  <a:lnTo>
                    <a:pt x="97" y="16"/>
                  </a:lnTo>
                  <a:lnTo>
                    <a:pt x="90" y="22"/>
                  </a:lnTo>
                  <a:lnTo>
                    <a:pt x="82" y="21"/>
                  </a:lnTo>
                  <a:lnTo>
                    <a:pt x="74" y="18"/>
                  </a:lnTo>
                  <a:lnTo>
                    <a:pt x="67" y="15"/>
                  </a:lnTo>
                  <a:lnTo>
                    <a:pt x="66" y="21"/>
                  </a:lnTo>
                  <a:lnTo>
                    <a:pt x="64" y="27"/>
                  </a:lnTo>
                  <a:lnTo>
                    <a:pt x="61" y="30"/>
                  </a:lnTo>
                  <a:lnTo>
                    <a:pt x="60" y="31"/>
                  </a:lnTo>
                  <a:lnTo>
                    <a:pt x="53" y="18"/>
                  </a:lnTo>
                  <a:lnTo>
                    <a:pt x="51" y="18"/>
                  </a:lnTo>
                  <a:lnTo>
                    <a:pt x="47" y="18"/>
                  </a:lnTo>
                  <a:lnTo>
                    <a:pt x="40" y="18"/>
                  </a:lnTo>
                  <a:lnTo>
                    <a:pt x="32" y="19"/>
                  </a:lnTo>
                  <a:lnTo>
                    <a:pt x="23" y="20"/>
                  </a:lnTo>
                  <a:lnTo>
                    <a:pt x="15" y="21"/>
                  </a:lnTo>
                  <a:lnTo>
                    <a:pt x="8" y="23"/>
                  </a:lnTo>
                  <a:lnTo>
                    <a:pt x="4" y="2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44" name="Freeform 106"/>
            <p:cNvSpPr>
              <a:spLocks/>
            </p:cNvSpPr>
            <p:nvPr/>
          </p:nvSpPr>
          <p:spPr bwMode="auto">
            <a:xfrm>
              <a:off x="2949" y="2006"/>
              <a:ext cx="39" cy="30"/>
            </a:xfrm>
            <a:custGeom>
              <a:avLst/>
              <a:gdLst>
                <a:gd name="T0" fmla="*/ 1 w 77"/>
                <a:gd name="T1" fmla="*/ 1 h 59"/>
                <a:gd name="T2" fmla="*/ 1 w 77"/>
                <a:gd name="T3" fmla="*/ 1 h 59"/>
                <a:gd name="T4" fmla="*/ 1 w 77"/>
                <a:gd name="T5" fmla="*/ 1 h 59"/>
                <a:gd name="T6" fmla="*/ 2 w 77"/>
                <a:gd name="T7" fmla="*/ 1 h 59"/>
                <a:gd name="T8" fmla="*/ 2 w 77"/>
                <a:gd name="T9" fmla="*/ 0 h 59"/>
                <a:gd name="T10" fmla="*/ 2 w 77"/>
                <a:gd name="T11" fmla="*/ 0 h 59"/>
                <a:gd name="T12" fmla="*/ 2 w 77"/>
                <a:gd name="T13" fmla="*/ 0 h 59"/>
                <a:gd name="T14" fmla="*/ 2 w 77"/>
                <a:gd name="T15" fmla="*/ 1 h 59"/>
                <a:gd name="T16" fmla="*/ 2 w 77"/>
                <a:gd name="T17" fmla="*/ 1 h 59"/>
                <a:gd name="T18" fmla="*/ 2 w 77"/>
                <a:gd name="T19" fmla="*/ 1 h 59"/>
                <a:gd name="T20" fmla="*/ 2 w 77"/>
                <a:gd name="T21" fmla="*/ 1 h 59"/>
                <a:gd name="T22" fmla="*/ 3 w 77"/>
                <a:gd name="T23" fmla="*/ 2 h 59"/>
                <a:gd name="T24" fmla="*/ 3 w 77"/>
                <a:gd name="T25" fmla="*/ 2 h 59"/>
                <a:gd name="T26" fmla="*/ 3 w 77"/>
                <a:gd name="T27" fmla="*/ 2 h 59"/>
                <a:gd name="T28" fmla="*/ 3 w 77"/>
                <a:gd name="T29" fmla="*/ 2 h 59"/>
                <a:gd name="T30" fmla="*/ 3 w 77"/>
                <a:gd name="T31" fmla="*/ 2 h 59"/>
                <a:gd name="T32" fmla="*/ 3 w 77"/>
                <a:gd name="T33" fmla="*/ 2 h 59"/>
                <a:gd name="T34" fmla="*/ 2 w 77"/>
                <a:gd name="T35" fmla="*/ 2 h 59"/>
                <a:gd name="T36" fmla="*/ 2 w 77"/>
                <a:gd name="T37" fmla="*/ 2 h 59"/>
                <a:gd name="T38" fmla="*/ 2 w 77"/>
                <a:gd name="T39" fmla="*/ 2 h 59"/>
                <a:gd name="T40" fmla="*/ 2 w 77"/>
                <a:gd name="T41" fmla="*/ 2 h 59"/>
                <a:gd name="T42" fmla="*/ 2 w 77"/>
                <a:gd name="T43" fmla="*/ 2 h 59"/>
                <a:gd name="T44" fmla="*/ 2 w 77"/>
                <a:gd name="T45" fmla="*/ 2 h 59"/>
                <a:gd name="T46" fmla="*/ 1 w 77"/>
                <a:gd name="T47" fmla="*/ 2 h 59"/>
                <a:gd name="T48" fmla="*/ 1 w 77"/>
                <a:gd name="T49" fmla="*/ 2 h 59"/>
                <a:gd name="T50" fmla="*/ 1 w 77"/>
                <a:gd name="T51" fmla="*/ 2 h 59"/>
                <a:gd name="T52" fmla="*/ 1 w 77"/>
                <a:gd name="T53" fmla="*/ 2 h 59"/>
                <a:gd name="T54" fmla="*/ 1 w 77"/>
                <a:gd name="T55" fmla="*/ 2 h 59"/>
                <a:gd name="T56" fmla="*/ 1 w 77"/>
                <a:gd name="T57" fmla="*/ 2 h 59"/>
                <a:gd name="T58" fmla="*/ 0 w 77"/>
                <a:gd name="T59" fmla="*/ 2 h 59"/>
                <a:gd name="T60" fmla="*/ 0 w 77"/>
                <a:gd name="T61" fmla="*/ 1 h 59"/>
                <a:gd name="T62" fmla="*/ 1 w 77"/>
                <a:gd name="T63" fmla="*/ 1 h 59"/>
                <a:gd name="T64" fmla="*/ 1 w 77"/>
                <a:gd name="T65" fmla="*/ 1 h 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
                <a:gd name="T100" fmla="*/ 0 h 59"/>
                <a:gd name="T101" fmla="*/ 77 w 77"/>
                <a:gd name="T102" fmla="*/ 59 h 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 h="59">
                  <a:moveTo>
                    <a:pt x="16" y="10"/>
                  </a:moveTo>
                  <a:lnTo>
                    <a:pt x="24" y="6"/>
                  </a:lnTo>
                  <a:lnTo>
                    <a:pt x="31" y="4"/>
                  </a:lnTo>
                  <a:lnTo>
                    <a:pt x="37" y="3"/>
                  </a:lnTo>
                  <a:lnTo>
                    <a:pt x="43" y="0"/>
                  </a:lnTo>
                  <a:lnTo>
                    <a:pt x="48" y="0"/>
                  </a:lnTo>
                  <a:lnTo>
                    <a:pt x="52" y="0"/>
                  </a:lnTo>
                  <a:lnTo>
                    <a:pt x="57" y="3"/>
                  </a:lnTo>
                  <a:lnTo>
                    <a:pt x="60" y="5"/>
                  </a:lnTo>
                  <a:lnTo>
                    <a:pt x="59" y="14"/>
                  </a:lnTo>
                  <a:lnTo>
                    <a:pt x="61" y="27"/>
                  </a:lnTo>
                  <a:lnTo>
                    <a:pt x="66" y="38"/>
                  </a:lnTo>
                  <a:lnTo>
                    <a:pt x="75" y="44"/>
                  </a:lnTo>
                  <a:lnTo>
                    <a:pt x="77" y="46"/>
                  </a:lnTo>
                  <a:lnTo>
                    <a:pt x="76" y="49"/>
                  </a:lnTo>
                  <a:lnTo>
                    <a:pt x="72" y="52"/>
                  </a:lnTo>
                  <a:lnTo>
                    <a:pt x="66" y="56"/>
                  </a:lnTo>
                  <a:lnTo>
                    <a:pt x="58" y="58"/>
                  </a:lnTo>
                  <a:lnTo>
                    <a:pt x="51" y="59"/>
                  </a:lnTo>
                  <a:lnTo>
                    <a:pt x="45" y="56"/>
                  </a:lnTo>
                  <a:lnTo>
                    <a:pt x="42" y="50"/>
                  </a:lnTo>
                  <a:lnTo>
                    <a:pt x="39" y="46"/>
                  </a:lnTo>
                  <a:lnTo>
                    <a:pt x="33" y="46"/>
                  </a:lnTo>
                  <a:lnTo>
                    <a:pt x="26" y="45"/>
                  </a:lnTo>
                  <a:lnTo>
                    <a:pt x="23" y="37"/>
                  </a:lnTo>
                  <a:lnTo>
                    <a:pt x="22" y="34"/>
                  </a:lnTo>
                  <a:lnTo>
                    <a:pt x="16" y="33"/>
                  </a:lnTo>
                  <a:lnTo>
                    <a:pt x="11" y="34"/>
                  </a:lnTo>
                  <a:lnTo>
                    <a:pt x="5" y="35"/>
                  </a:lnTo>
                  <a:lnTo>
                    <a:pt x="0" y="34"/>
                  </a:lnTo>
                  <a:lnTo>
                    <a:pt x="0" y="31"/>
                  </a:lnTo>
                  <a:lnTo>
                    <a:pt x="5" y="23"/>
                  </a:lnTo>
                  <a:lnTo>
                    <a:pt x="16" y="1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45" name="Freeform 107"/>
            <p:cNvSpPr>
              <a:spLocks/>
            </p:cNvSpPr>
            <p:nvPr/>
          </p:nvSpPr>
          <p:spPr bwMode="auto">
            <a:xfrm>
              <a:off x="3033" y="2011"/>
              <a:ext cx="87" cy="52"/>
            </a:xfrm>
            <a:custGeom>
              <a:avLst/>
              <a:gdLst>
                <a:gd name="T0" fmla="*/ 3 w 176"/>
                <a:gd name="T1" fmla="*/ 4 h 102"/>
                <a:gd name="T2" fmla="*/ 3 w 176"/>
                <a:gd name="T3" fmla="*/ 4 h 102"/>
                <a:gd name="T4" fmla="*/ 4 w 176"/>
                <a:gd name="T5" fmla="*/ 4 h 102"/>
                <a:gd name="T6" fmla="*/ 4 w 176"/>
                <a:gd name="T7" fmla="*/ 4 h 102"/>
                <a:gd name="T8" fmla="*/ 4 w 176"/>
                <a:gd name="T9" fmla="*/ 4 h 102"/>
                <a:gd name="T10" fmla="*/ 5 w 176"/>
                <a:gd name="T11" fmla="*/ 4 h 102"/>
                <a:gd name="T12" fmla="*/ 5 w 176"/>
                <a:gd name="T13" fmla="*/ 4 h 102"/>
                <a:gd name="T14" fmla="*/ 5 w 176"/>
                <a:gd name="T15" fmla="*/ 3 h 102"/>
                <a:gd name="T16" fmla="*/ 5 w 176"/>
                <a:gd name="T17" fmla="*/ 3 h 102"/>
                <a:gd name="T18" fmla="*/ 5 w 176"/>
                <a:gd name="T19" fmla="*/ 3 h 102"/>
                <a:gd name="T20" fmla="*/ 4 w 176"/>
                <a:gd name="T21" fmla="*/ 3 h 102"/>
                <a:gd name="T22" fmla="*/ 4 w 176"/>
                <a:gd name="T23" fmla="*/ 3 h 102"/>
                <a:gd name="T24" fmla="*/ 3 w 176"/>
                <a:gd name="T25" fmla="*/ 3 h 102"/>
                <a:gd name="T26" fmla="*/ 3 w 176"/>
                <a:gd name="T27" fmla="*/ 3 h 102"/>
                <a:gd name="T28" fmla="*/ 3 w 176"/>
                <a:gd name="T29" fmla="*/ 3 h 102"/>
                <a:gd name="T30" fmla="*/ 2 w 176"/>
                <a:gd name="T31" fmla="*/ 2 h 102"/>
                <a:gd name="T32" fmla="*/ 2 w 176"/>
                <a:gd name="T33" fmla="*/ 2 h 102"/>
                <a:gd name="T34" fmla="*/ 2 w 176"/>
                <a:gd name="T35" fmla="*/ 2 h 102"/>
                <a:gd name="T36" fmla="*/ 2 w 176"/>
                <a:gd name="T37" fmla="*/ 2 h 102"/>
                <a:gd name="T38" fmla="*/ 1 w 176"/>
                <a:gd name="T39" fmla="*/ 2 h 102"/>
                <a:gd name="T40" fmla="*/ 1 w 176"/>
                <a:gd name="T41" fmla="*/ 1 h 102"/>
                <a:gd name="T42" fmla="*/ 1 w 176"/>
                <a:gd name="T43" fmla="*/ 1 h 102"/>
                <a:gd name="T44" fmla="*/ 0 w 176"/>
                <a:gd name="T45" fmla="*/ 1 h 102"/>
                <a:gd name="T46" fmla="*/ 0 w 176"/>
                <a:gd name="T47" fmla="*/ 1 h 102"/>
                <a:gd name="T48" fmla="*/ 0 w 176"/>
                <a:gd name="T49" fmla="*/ 1 h 102"/>
                <a:gd name="T50" fmla="*/ 0 w 176"/>
                <a:gd name="T51" fmla="*/ 1 h 102"/>
                <a:gd name="T52" fmla="*/ 0 w 176"/>
                <a:gd name="T53" fmla="*/ 1 h 102"/>
                <a:gd name="T54" fmla="*/ 0 w 176"/>
                <a:gd name="T55" fmla="*/ 2 h 102"/>
                <a:gd name="T56" fmla="*/ 1 w 176"/>
                <a:gd name="T57" fmla="*/ 2 h 102"/>
                <a:gd name="T58" fmla="*/ 1 w 176"/>
                <a:gd name="T59" fmla="*/ 2 h 102"/>
                <a:gd name="T60" fmla="*/ 1 w 176"/>
                <a:gd name="T61" fmla="*/ 3 h 102"/>
                <a:gd name="T62" fmla="*/ 2 w 176"/>
                <a:gd name="T63" fmla="*/ 3 h 102"/>
                <a:gd name="T64" fmla="*/ 2 w 176"/>
                <a:gd name="T65" fmla="*/ 3 h 102"/>
                <a:gd name="T66" fmla="*/ 3 w 176"/>
                <a:gd name="T67" fmla="*/ 4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6"/>
                <a:gd name="T103" fmla="*/ 0 h 102"/>
                <a:gd name="T104" fmla="*/ 176 w 176"/>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6" h="102">
                  <a:moveTo>
                    <a:pt x="101" y="100"/>
                  </a:moveTo>
                  <a:lnTo>
                    <a:pt x="109" y="100"/>
                  </a:lnTo>
                  <a:lnTo>
                    <a:pt x="116" y="100"/>
                  </a:lnTo>
                  <a:lnTo>
                    <a:pt x="121" y="100"/>
                  </a:lnTo>
                  <a:lnTo>
                    <a:pt x="127" y="101"/>
                  </a:lnTo>
                  <a:lnTo>
                    <a:pt x="132" y="101"/>
                  </a:lnTo>
                  <a:lnTo>
                    <a:pt x="136" y="102"/>
                  </a:lnTo>
                  <a:lnTo>
                    <a:pt x="140" y="102"/>
                  </a:lnTo>
                  <a:lnTo>
                    <a:pt x="142" y="102"/>
                  </a:lnTo>
                  <a:lnTo>
                    <a:pt x="148" y="101"/>
                  </a:lnTo>
                  <a:lnTo>
                    <a:pt x="155" y="100"/>
                  </a:lnTo>
                  <a:lnTo>
                    <a:pt x="162" y="100"/>
                  </a:lnTo>
                  <a:lnTo>
                    <a:pt x="166" y="102"/>
                  </a:lnTo>
                  <a:lnTo>
                    <a:pt x="169" y="102"/>
                  </a:lnTo>
                  <a:lnTo>
                    <a:pt x="171" y="99"/>
                  </a:lnTo>
                  <a:lnTo>
                    <a:pt x="174" y="94"/>
                  </a:lnTo>
                  <a:lnTo>
                    <a:pt x="176" y="90"/>
                  </a:lnTo>
                  <a:lnTo>
                    <a:pt x="176" y="84"/>
                  </a:lnTo>
                  <a:lnTo>
                    <a:pt x="172" y="79"/>
                  </a:lnTo>
                  <a:lnTo>
                    <a:pt x="165" y="77"/>
                  </a:lnTo>
                  <a:lnTo>
                    <a:pt x="155" y="77"/>
                  </a:lnTo>
                  <a:lnTo>
                    <a:pt x="143" y="79"/>
                  </a:lnTo>
                  <a:lnTo>
                    <a:pt x="135" y="80"/>
                  </a:lnTo>
                  <a:lnTo>
                    <a:pt x="131" y="80"/>
                  </a:lnTo>
                  <a:lnTo>
                    <a:pt x="127" y="80"/>
                  </a:lnTo>
                  <a:lnTo>
                    <a:pt x="124" y="80"/>
                  </a:lnTo>
                  <a:lnTo>
                    <a:pt x="123" y="79"/>
                  </a:lnTo>
                  <a:lnTo>
                    <a:pt x="120" y="77"/>
                  </a:lnTo>
                  <a:lnTo>
                    <a:pt x="117" y="75"/>
                  </a:lnTo>
                  <a:lnTo>
                    <a:pt x="110" y="69"/>
                  </a:lnTo>
                  <a:lnTo>
                    <a:pt x="103" y="62"/>
                  </a:lnTo>
                  <a:lnTo>
                    <a:pt x="96" y="59"/>
                  </a:lnTo>
                  <a:lnTo>
                    <a:pt x="90" y="57"/>
                  </a:lnTo>
                  <a:lnTo>
                    <a:pt x="82" y="56"/>
                  </a:lnTo>
                  <a:lnTo>
                    <a:pt x="74" y="52"/>
                  </a:lnTo>
                  <a:lnTo>
                    <a:pt x="68" y="45"/>
                  </a:lnTo>
                  <a:lnTo>
                    <a:pt x="67" y="39"/>
                  </a:lnTo>
                  <a:lnTo>
                    <a:pt x="67" y="37"/>
                  </a:lnTo>
                  <a:lnTo>
                    <a:pt x="65" y="34"/>
                  </a:lnTo>
                  <a:lnTo>
                    <a:pt x="60" y="33"/>
                  </a:lnTo>
                  <a:lnTo>
                    <a:pt x="55" y="33"/>
                  </a:lnTo>
                  <a:lnTo>
                    <a:pt x="48" y="32"/>
                  </a:lnTo>
                  <a:lnTo>
                    <a:pt x="42" y="32"/>
                  </a:lnTo>
                  <a:lnTo>
                    <a:pt x="36" y="31"/>
                  </a:lnTo>
                  <a:lnTo>
                    <a:pt x="33" y="30"/>
                  </a:lnTo>
                  <a:lnTo>
                    <a:pt x="26" y="23"/>
                  </a:lnTo>
                  <a:lnTo>
                    <a:pt x="18" y="14"/>
                  </a:lnTo>
                  <a:lnTo>
                    <a:pt x="10" y="4"/>
                  </a:lnTo>
                  <a:lnTo>
                    <a:pt x="2" y="0"/>
                  </a:lnTo>
                  <a:lnTo>
                    <a:pt x="0" y="6"/>
                  </a:lnTo>
                  <a:lnTo>
                    <a:pt x="0" y="11"/>
                  </a:lnTo>
                  <a:lnTo>
                    <a:pt x="3" y="18"/>
                  </a:lnTo>
                  <a:lnTo>
                    <a:pt x="6" y="25"/>
                  </a:lnTo>
                  <a:lnTo>
                    <a:pt x="11" y="31"/>
                  </a:lnTo>
                  <a:lnTo>
                    <a:pt x="17" y="35"/>
                  </a:lnTo>
                  <a:lnTo>
                    <a:pt x="25" y="39"/>
                  </a:lnTo>
                  <a:lnTo>
                    <a:pt x="33" y="40"/>
                  </a:lnTo>
                  <a:lnTo>
                    <a:pt x="35" y="48"/>
                  </a:lnTo>
                  <a:lnTo>
                    <a:pt x="40" y="55"/>
                  </a:lnTo>
                  <a:lnTo>
                    <a:pt x="45" y="63"/>
                  </a:lnTo>
                  <a:lnTo>
                    <a:pt x="52" y="69"/>
                  </a:lnTo>
                  <a:lnTo>
                    <a:pt x="58" y="75"/>
                  </a:lnTo>
                  <a:lnTo>
                    <a:pt x="65" y="79"/>
                  </a:lnTo>
                  <a:lnTo>
                    <a:pt x="70" y="82"/>
                  </a:lnTo>
                  <a:lnTo>
                    <a:pt x="73" y="83"/>
                  </a:lnTo>
                  <a:lnTo>
                    <a:pt x="81" y="85"/>
                  </a:lnTo>
                  <a:lnTo>
                    <a:pt x="90" y="91"/>
                  </a:lnTo>
                  <a:lnTo>
                    <a:pt x="97" y="98"/>
                  </a:lnTo>
                  <a:lnTo>
                    <a:pt x="101" y="10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46" name="Freeform 108"/>
            <p:cNvSpPr>
              <a:spLocks/>
            </p:cNvSpPr>
            <p:nvPr/>
          </p:nvSpPr>
          <p:spPr bwMode="auto">
            <a:xfrm>
              <a:off x="2575" y="2010"/>
              <a:ext cx="13" cy="9"/>
            </a:xfrm>
            <a:custGeom>
              <a:avLst/>
              <a:gdLst>
                <a:gd name="T0" fmla="*/ 1 w 26"/>
                <a:gd name="T1" fmla="*/ 0 h 20"/>
                <a:gd name="T2" fmla="*/ 1 w 26"/>
                <a:gd name="T3" fmla="*/ 0 h 20"/>
                <a:gd name="T4" fmla="*/ 1 w 26"/>
                <a:gd name="T5" fmla="*/ 0 h 20"/>
                <a:gd name="T6" fmla="*/ 1 w 26"/>
                <a:gd name="T7" fmla="*/ 0 h 20"/>
                <a:gd name="T8" fmla="*/ 1 w 26"/>
                <a:gd name="T9" fmla="*/ 0 h 20"/>
                <a:gd name="T10" fmla="*/ 1 w 26"/>
                <a:gd name="T11" fmla="*/ 0 h 20"/>
                <a:gd name="T12" fmla="*/ 1 w 26"/>
                <a:gd name="T13" fmla="*/ 0 h 20"/>
                <a:gd name="T14" fmla="*/ 1 w 26"/>
                <a:gd name="T15" fmla="*/ 0 h 20"/>
                <a:gd name="T16" fmla="*/ 1 w 26"/>
                <a:gd name="T17" fmla="*/ 0 h 20"/>
                <a:gd name="T18" fmla="*/ 1 w 26"/>
                <a:gd name="T19" fmla="*/ 0 h 20"/>
                <a:gd name="T20" fmla="*/ 1 w 26"/>
                <a:gd name="T21" fmla="*/ 0 h 20"/>
                <a:gd name="T22" fmla="*/ 1 w 26"/>
                <a:gd name="T23" fmla="*/ 0 h 20"/>
                <a:gd name="T24" fmla="*/ 1 w 26"/>
                <a:gd name="T25" fmla="*/ 0 h 20"/>
                <a:gd name="T26" fmla="*/ 1 w 26"/>
                <a:gd name="T27" fmla="*/ 0 h 20"/>
                <a:gd name="T28" fmla="*/ 1 w 26"/>
                <a:gd name="T29" fmla="*/ 0 h 20"/>
                <a:gd name="T30" fmla="*/ 0 w 26"/>
                <a:gd name="T31" fmla="*/ 0 h 20"/>
                <a:gd name="T32" fmla="*/ 1 w 26"/>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0"/>
                <a:gd name="T53" fmla="*/ 26 w 26"/>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0">
                  <a:moveTo>
                    <a:pt x="5" y="0"/>
                  </a:moveTo>
                  <a:lnTo>
                    <a:pt x="12" y="1"/>
                  </a:lnTo>
                  <a:lnTo>
                    <a:pt x="18" y="5"/>
                  </a:lnTo>
                  <a:lnTo>
                    <a:pt x="20" y="7"/>
                  </a:lnTo>
                  <a:lnTo>
                    <a:pt x="22" y="7"/>
                  </a:lnTo>
                  <a:lnTo>
                    <a:pt x="25" y="8"/>
                  </a:lnTo>
                  <a:lnTo>
                    <a:pt x="26" y="13"/>
                  </a:lnTo>
                  <a:lnTo>
                    <a:pt x="26" y="19"/>
                  </a:lnTo>
                  <a:lnTo>
                    <a:pt x="21" y="20"/>
                  </a:lnTo>
                  <a:lnTo>
                    <a:pt x="17" y="18"/>
                  </a:lnTo>
                  <a:lnTo>
                    <a:pt x="14" y="15"/>
                  </a:lnTo>
                  <a:lnTo>
                    <a:pt x="12" y="13"/>
                  </a:lnTo>
                  <a:lnTo>
                    <a:pt x="10" y="12"/>
                  </a:lnTo>
                  <a:lnTo>
                    <a:pt x="5" y="10"/>
                  </a:lnTo>
                  <a:lnTo>
                    <a:pt x="2" y="6"/>
                  </a:lnTo>
                  <a:lnTo>
                    <a:pt x="0" y="3"/>
                  </a:lnTo>
                  <a:lnTo>
                    <a:pt x="5"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47" name="Freeform 109"/>
            <p:cNvSpPr>
              <a:spLocks/>
            </p:cNvSpPr>
            <p:nvPr/>
          </p:nvSpPr>
          <p:spPr bwMode="auto">
            <a:xfrm>
              <a:off x="2595" y="2064"/>
              <a:ext cx="7" cy="3"/>
            </a:xfrm>
            <a:custGeom>
              <a:avLst/>
              <a:gdLst>
                <a:gd name="T0" fmla="*/ 1 w 13"/>
                <a:gd name="T1" fmla="*/ 0 h 6"/>
                <a:gd name="T2" fmla="*/ 1 w 13"/>
                <a:gd name="T3" fmla="*/ 1 h 6"/>
                <a:gd name="T4" fmla="*/ 1 w 13"/>
                <a:gd name="T5" fmla="*/ 1 h 6"/>
                <a:gd name="T6" fmla="*/ 1 w 13"/>
                <a:gd name="T7" fmla="*/ 1 h 6"/>
                <a:gd name="T8" fmla="*/ 0 w 13"/>
                <a:gd name="T9" fmla="*/ 1 h 6"/>
                <a:gd name="T10" fmla="*/ 0 w 13"/>
                <a:gd name="T11" fmla="*/ 1 h 6"/>
                <a:gd name="T12" fmla="*/ 1 w 13"/>
                <a:gd name="T13" fmla="*/ 1 h 6"/>
                <a:gd name="T14" fmla="*/ 1 w 13"/>
                <a:gd name="T15" fmla="*/ 1 h 6"/>
                <a:gd name="T16" fmla="*/ 1 w 13"/>
                <a:gd name="T17" fmla="*/ 1 h 6"/>
                <a:gd name="T18" fmla="*/ 1 w 13"/>
                <a:gd name="T19" fmla="*/ 1 h 6"/>
                <a:gd name="T20" fmla="*/ 1 w 13"/>
                <a:gd name="T21" fmla="*/ 1 h 6"/>
                <a:gd name="T22" fmla="*/ 1 w 13"/>
                <a:gd name="T23" fmla="*/ 1 h 6"/>
                <a:gd name="T24" fmla="*/ 1 w 13"/>
                <a:gd name="T25" fmla="*/ 1 h 6"/>
                <a:gd name="T26" fmla="*/ 1 w 13"/>
                <a:gd name="T27" fmla="*/ 1 h 6"/>
                <a:gd name="T28" fmla="*/ 1 w 13"/>
                <a:gd name="T29" fmla="*/ 1 h 6"/>
                <a:gd name="T30" fmla="*/ 1 w 13"/>
                <a:gd name="T31" fmla="*/ 1 h 6"/>
                <a:gd name="T32" fmla="*/ 1 w 13"/>
                <a:gd name="T33" fmla="*/ 1 h 6"/>
                <a:gd name="T34" fmla="*/ 1 w 13"/>
                <a:gd name="T35" fmla="*/ 0 h 6"/>
                <a:gd name="T36" fmla="*/ 1 w 13"/>
                <a:gd name="T37" fmla="*/ 0 h 6"/>
                <a:gd name="T38" fmla="*/ 1 w 13"/>
                <a:gd name="T39" fmla="*/ 0 h 6"/>
                <a:gd name="T40" fmla="*/ 1 w 13"/>
                <a:gd name="T41" fmla="*/ 0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
                <a:gd name="T64" fmla="*/ 0 h 6"/>
                <a:gd name="T65" fmla="*/ 13 w 13"/>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 h="6">
                  <a:moveTo>
                    <a:pt x="4" y="0"/>
                  </a:moveTo>
                  <a:lnTo>
                    <a:pt x="3" y="1"/>
                  </a:lnTo>
                  <a:lnTo>
                    <a:pt x="2" y="1"/>
                  </a:lnTo>
                  <a:lnTo>
                    <a:pt x="1" y="1"/>
                  </a:lnTo>
                  <a:lnTo>
                    <a:pt x="0" y="1"/>
                  </a:lnTo>
                  <a:lnTo>
                    <a:pt x="0" y="2"/>
                  </a:lnTo>
                  <a:lnTo>
                    <a:pt x="1" y="4"/>
                  </a:lnTo>
                  <a:lnTo>
                    <a:pt x="1" y="5"/>
                  </a:lnTo>
                  <a:lnTo>
                    <a:pt x="2" y="6"/>
                  </a:lnTo>
                  <a:lnTo>
                    <a:pt x="4" y="6"/>
                  </a:lnTo>
                  <a:lnTo>
                    <a:pt x="5" y="6"/>
                  </a:lnTo>
                  <a:lnTo>
                    <a:pt x="8" y="5"/>
                  </a:lnTo>
                  <a:lnTo>
                    <a:pt x="9" y="5"/>
                  </a:lnTo>
                  <a:lnTo>
                    <a:pt x="10" y="4"/>
                  </a:lnTo>
                  <a:lnTo>
                    <a:pt x="12" y="4"/>
                  </a:lnTo>
                  <a:lnTo>
                    <a:pt x="13" y="3"/>
                  </a:lnTo>
                  <a:lnTo>
                    <a:pt x="13" y="1"/>
                  </a:lnTo>
                  <a:lnTo>
                    <a:pt x="11" y="0"/>
                  </a:lnTo>
                  <a:lnTo>
                    <a:pt x="9" y="0"/>
                  </a:lnTo>
                  <a:lnTo>
                    <a:pt x="7" y="0"/>
                  </a:lnTo>
                  <a:lnTo>
                    <a:pt x="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48" name="Freeform 110"/>
            <p:cNvSpPr>
              <a:spLocks/>
            </p:cNvSpPr>
            <p:nvPr/>
          </p:nvSpPr>
          <p:spPr bwMode="auto">
            <a:xfrm>
              <a:off x="2541" y="2048"/>
              <a:ext cx="14" cy="12"/>
            </a:xfrm>
            <a:custGeom>
              <a:avLst/>
              <a:gdLst>
                <a:gd name="T0" fmla="*/ 1 w 28"/>
                <a:gd name="T1" fmla="*/ 0 h 26"/>
                <a:gd name="T2" fmla="*/ 1 w 28"/>
                <a:gd name="T3" fmla="*/ 0 h 26"/>
                <a:gd name="T4" fmla="*/ 1 w 28"/>
                <a:gd name="T5" fmla="*/ 0 h 26"/>
                <a:gd name="T6" fmla="*/ 1 w 28"/>
                <a:gd name="T7" fmla="*/ 0 h 26"/>
                <a:gd name="T8" fmla="*/ 1 w 28"/>
                <a:gd name="T9" fmla="*/ 0 h 26"/>
                <a:gd name="T10" fmla="*/ 1 w 28"/>
                <a:gd name="T11" fmla="*/ 0 h 26"/>
                <a:gd name="T12" fmla="*/ 1 w 28"/>
                <a:gd name="T13" fmla="*/ 0 h 26"/>
                <a:gd name="T14" fmla="*/ 1 w 28"/>
                <a:gd name="T15" fmla="*/ 0 h 26"/>
                <a:gd name="T16" fmla="*/ 1 w 28"/>
                <a:gd name="T17" fmla="*/ 0 h 26"/>
                <a:gd name="T18" fmla="*/ 1 w 28"/>
                <a:gd name="T19" fmla="*/ 0 h 26"/>
                <a:gd name="T20" fmla="*/ 1 w 28"/>
                <a:gd name="T21" fmla="*/ 0 h 26"/>
                <a:gd name="T22" fmla="*/ 1 w 28"/>
                <a:gd name="T23" fmla="*/ 0 h 26"/>
                <a:gd name="T24" fmla="*/ 1 w 28"/>
                <a:gd name="T25" fmla="*/ 0 h 26"/>
                <a:gd name="T26" fmla="*/ 1 w 28"/>
                <a:gd name="T27" fmla="*/ 0 h 26"/>
                <a:gd name="T28" fmla="*/ 1 w 28"/>
                <a:gd name="T29" fmla="*/ 0 h 26"/>
                <a:gd name="T30" fmla="*/ 0 w 28"/>
                <a:gd name="T31" fmla="*/ 0 h 26"/>
                <a:gd name="T32" fmla="*/ 1 w 28"/>
                <a:gd name="T33" fmla="*/ 0 h 26"/>
                <a:gd name="T34" fmla="*/ 1 w 28"/>
                <a:gd name="T35" fmla="*/ 0 h 26"/>
                <a:gd name="T36" fmla="*/ 1 w 28"/>
                <a:gd name="T37" fmla="*/ 0 h 26"/>
                <a:gd name="T38" fmla="*/ 1 w 28"/>
                <a:gd name="T39" fmla="*/ 0 h 26"/>
                <a:gd name="T40" fmla="*/ 1 w 28"/>
                <a:gd name="T41" fmla="*/ 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26"/>
                <a:gd name="T65" fmla="*/ 28 w 28"/>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26">
                  <a:moveTo>
                    <a:pt x="26" y="4"/>
                  </a:moveTo>
                  <a:lnTo>
                    <a:pt x="25" y="7"/>
                  </a:lnTo>
                  <a:lnTo>
                    <a:pt x="22" y="12"/>
                  </a:lnTo>
                  <a:lnTo>
                    <a:pt x="22" y="15"/>
                  </a:lnTo>
                  <a:lnTo>
                    <a:pt x="26" y="18"/>
                  </a:lnTo>
                  <a:lnTo>
                    <a:pt x="28" y="20"/>
                  </a:lnTo>
                  <a:lnTo>
                    <a:pt x="25" y="23"/>
                  </a:lnTo>
                  <a:lnTo>
                    <a:pt x="18" y="26"/>
                  </a:lnTo>
                  <a:lnTo>
                    <a:pt x="12" y="25"/>
                  </a:lnTo>
                  <a:lnTo>
                    <a:pt x="10" y="22"/>
                  </a:lnTo>
                  <a:lnTo>
                    <a:pt x="11" y="21"/>
                  </a:lnTo>
                  <a:lnTo>
                    <a:pt x="12" y="20"/>
                  </a:lnTo>
                  <a:lnTo>
                    <a:pt x="13" y="18"/>
                  </a:lnTo>
                  <a:lnTo>
                    <a:pt x="10" y="15"/>
                  </a:lnTo>
                  <a:lnTo>
                    <a:pt x="5" y="15"/>
                  </a:lnTo>
                  <a:lnTo>
                    <a:pt x="0" y="13"/>
                  </a:lnTo>
                  <a:lnTo>
                    <a:pt x="3" y="6"/>
                  </a:lnTo>
                  <a:lnTo>
                    <a:pt x="6" y="4"/>
                  </a:lnTo>
                  <a:lnTo>
                    <a:pt x="9" y="1"/>
                  </a:lnTo>
                  <a:lnTo>
                    <a:pt x="13" y="0"/>
                  </a:lnTo>
                  <a:lnTo>
                    <a:pt x="26" y="4"/>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49" name="Freeform 111"/>
            <p:cNvSpPr>
              <a:spLocks/>
            </p:cNvSpPr>
            <p:nvPr/>
          </p:nvSpPr>
          <p:spPr bwMode="auto">
            <a:xfrm>
              <a:off x="2512" y="2057"/>
              <a:ext cx="19" cy="12"/>
            </a:xfrm>
            <a:custGeom>
              <a:avLst/>
              <a:gdLst>
                <a:gd name="T0" fmla="*/ 1 w 38"/>
                <a:gd name="T1" fmla="*/ 1 h 23"/>
                <a:gd name="T2" fmla="*/ 1 w 38"/>
                <a:gd name="T3" fmla="*/ 1 h 23"/>
                <a:gd name="T4" fmla="*/ 1 w 38"/>
                <a:gd name="T5" fmla="*/ 1 h 23"/>
                <a:gd name="T6" fmla="*/ 0 w 38"/>
                <a:gd name="T7" fmla="*/ 1 h 23"/>
                <a:gd name="T8" fmla="*/ 1 w 38"/>
                <a:gd name="T9" fmla="*/ 1 h 23"/>
                <a:gd name="T10" fmla="*/ 1 w 38"/>
                <a:gd name="T11" fmla="*/ 1 h 23"/>
                <a:gd name="T12" fmla="*/ 1 w 38"/>
                <a:gd name="T13" fmla="*/ 1 h 23"/>
                <a:gd name="T14" fmla="*/ 1 w 38"/>
                <a:gd name="T15" fmla="*/ 1 h 23"/>
                <a:gd name="T16" fmla="*/ 1 w 38"/>
                <a:gd name="T17" fmla="*/ 1 h 23"/>
                <a:gd name="T18" fmla="*/ 1 w 38"/>
                <a:gd name="T19" fmla="*/ 1 h 23"/>
                <a:gd name="T20" fmla="*/ 1 w 38"/>
                <a:gd name="T21" fmla="*/ 1 h 23"/>
                <a:gd name="T22" fmla="*/ 1 w 38"/>
                <a:gd name="T23" fmla="*/ 1 h 23"/>
                <a:gd name="T24" fmla="*/ 1 w 38"/>
                <a:gd name="T25" fmla="*/ 0 h 23"/>
                <a:gd name="T26" fmla="*/ 1 w 38"/>
                <a:gd name="T27" fmla="*/ 0 h 23"/>
                <a:gd name="T28" fmla="*/ 1 w 38"/>
                <a:gd name="T29" fmla="*/ 1 h 23"/>
                <a:gd name="T30" fmla="*/ 1 w 38"/>
                <a:gd name="T31" fmla="*/ 1 h 23"/>
                <a:gd name="T32" fmla="*/ 1 w 38"/>
                <a:gd name="T33" fmla="*/ 1 h 23"/>
                <a:gd name="T34" fmla="*/ 1 w 38"/>
                <a:gd name="T35" fmla="*/ 1 h 23"/>
                <a:gd name="T36" fmla="*/ 1 w 38"/>
                <a:gd name="T37" fmla="*/ 1 h 23"/>
                <a:gd name="T38" fmla="*/ 1 w 38"/>
                <a:gd name="T39" fmla="*/ 1 h 23"/>
                <a:gd name="T40" fmla="*/ 1 w 38"/>
                <a:gd name="T41" fmla="*/ 1 h 23"/>
                <a:gd name="T42" fmla="*/ 1 w 38"/>
                <a:gd name="T43" fmla="*/ 1 h 23"/>
                <a:gd name="T44" fmla="*/ 1 w 38"/>
                <a:gd name="T45" fmla="*/ 1 h 23"/>
                <a:gd name="T46" fmla="*/ 1 w 38"/>
                <a:gd name="T47" fmla="*/ 1 h 23"/>
                <a:gd name="T48" fmla="*/ 1 w 38"/>
                <a:gd name="T49" fmla="*/ 1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23"/>
                <a:gd name="T77" fmla="*/ 38 w 38"/>
                <a:gd name="T78" fmla="*/ 23 h 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23">
                  <a:moveTo>
                    <a:pt x="16" y="23"/>
                  </a:moveTo>
                  <a:lnTo>
                    <a:pt x="10" y="19"/>
                  </a:lnTo>
                  <a:lnTo>
                    <a:pt x="3" y="16"/>
                  </a:lnTo>
                  <a:lnTo>
                    <a:pt x="0" y="13"/>
                  </a:lnTo>
                  <a:lnTo>
                    <a:pt x="4" y="11"/>
                  </a:lnTo>
                  <a:lnTo>
                    <a:pt x="10" y="11"/>
                  </a:lnTo>
                  <a:lnTo>
                    <a:pt x="16" y="9"/>
                  </a:lnTo>
                  <a:lnTo>
                    <a:pt x="20" y="7"/>
                  </a:lnTo>
                  <a:lnTo>
                    <a:pt x="23" y="5"/>
                  </a:lnTo>
                  <a:lnTo>
                    <a:pt x="26" y="3"/>
                  </a:lnTo>
                  <a:lnTo>
                    <a:pt x="30" y="3"/>
                  </a:lnTo>
                  <a:lnTo>
                    <a:pt x="33" y="2"/>
                  </a:lnTo>
                  <a:lnTo>
                    <a:pt x="35" y="0"/>
                  </a:lnTo>
                  <a:lnTo>
                    <a:pt x="37" y="0"/>
                  </a:lnTo>
                  <a:lnTo>
                    <a:pt x="38" y="1"/>
                  </a:lnTo>
                  <a:lnTo>
                    <a:pt x="38" y="5"/>
                  </a:lnTo>
                  <a:lnTo>
                    <a:pt x="37" y="8"/>
                  </a:lnTo>
                  <a:lnTo>
                    <a:pt x="37" y="13"/>
                  </a:lnTo>
                  <a:lnTo>
                    <a:pt x="35" y="17"/>
                  </a:lnTo>
                  <a:lnTo>
                    <a:pt x="35" y="21"/>
                  </a:lnTo>
                  <a:lnTo>
                    <a:pt x="33" y="23"/>
                  </a:lnTo>
                  <a:lnTo>
                    <a:pt x="27" y="21"/>
                  </a:lnTo>
                  <a:lnTo>
                    <a:pt x="22" y="19"/>
                  </a:lnTo>
                  <a:lnTo>
                    <a:pt x="17" y="21"/>
                  </a:lnTo>
                  <a:lnTo>
                    <a:pt x="16" y="2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50" name="Freeform 112"/>
            <p:cNvSpPr>
              <a:spLocks/>
            </p:cNvSpPr>
            <p:nvPr/>
          </p:nvSpPr>
          <p:spPr bwMode="auto">
            <a:xfrm>
              <a:off x="2602" y="2040"/>
              <a:ext cx="58" cy="53"/>
            </a:xfrm>
            <a:custGeom>
              <a:avLst/>
              <a:gdLst>
                <a:gd name="T0" fmla="*/ 1 w 115"/>
                <a:gd name="T1" fmla="*/ 1 h 106"/>
                <a:gd name="T2" fmla="*/ 1 w 115"/>
                <a:gd name="T3" fmla="*/ 1 h 106"/>
                <a:gd name="T4" fmla="*/ 1 w 115"/>
                <a:gd name="T5" fmla="*/ 2 h 106"/>
                <a:gd name="T6" fmla="*/ 1 w 115"/>
                <a:gd name="T7" fmla="*/ 2 h 106"/>
                <a:gd name="T8" fmla="*/ 1 w 115"/>
                <a:gd name="T9" fmla="*/ 2 h 106"/>
                <a:gd name="T10" fmla="*/ 1 w 115"/>
                <a:gd name="T11" fmla="*/ 2 h 106"/>
                <a:gd name="T12" fmla="*/ 1 w 115"/>
                <a:gd name="T13" fmla="*/ 2 h 106"/>
                <a:gd name="T14" fmla="*/ 1 w 115"/>
                <a:gd name="T15" fmla="*/ 2 h 106"/>
                <a:gd name="T16" fmla="*/ 1 w 115"/>
                <a:gd name="T17" fmla="*/ 3 h 106"/>
                <a:gd name="T18" fmla="*/ 1 w 115"/>
                <a:gd name="T19" fmla="*/ 3 h 106"/>
                <a:gd name="T20" fmla="*/ 1 w 115"/>
                <a:gd name="T21" fmla="*/ 3 h 106"/>
                <a:gd name="T22" fmla="*/ 1 w 115"/>
                <a:gd name="T23" fmla="*/ 3 h 106"/>
                <a:gd name="T24" fmla="*/ 1 w 115"/>
                <a:gd name="T25" fmla="*/ 3 h 106"/>
                <a:gd name="T26" fmla="*/ 0 w 115"/>
                <a:gd name="T27" fmla="*/ 3 h 106"/>
                <a:gd name="T28" fmla="*/ 1 w 115"/>
                <a:gd name="T29" fmla="*/ 3 h 106"/>
                <a:gd name="T30" fmla="*/ 1 w 115"/>
                <a:gd name="T31" fmla="*/ 3 h 106"/>
                <a:gd name="T32" fmla="*/ 1 w 115"/>
                <a:gd name="T33" fmla="*/ 3 h 106"/>
                <a:gd name="T34" fmla="*/ 1 w 115"/>
                <a:gd name="T35" fmla="*/ 3 h 106"/>
                <a:gd name="T36" fmla="*/ 2 w 115"/>
                <a:gd name="T37" fmla="*/ 3 h 106"/>
                <a:gd name="T38" fmla="*/ 2 w 115"/>
                <a:gd name="T39" fmla="*/ 3 h 106"/>
                <a:gd name="T40" fmla="*/ 3 w 115"/>
                <a:gd name="T41" fmla="*/ 3 h 106"/>
                <a:gd name="T42" fmla="*/ 3 w 115"/>
                <a:gd name="T43" fmla="*/ 3 h 106"/>
                <a:gd name="T44" fmla="*/ 3 w 115"/>
                <a:gd name="T45" fmla="*/ 3 h 106"/>
                <a:gd name="T46" fmla="*/ 3 w 115"/>
                <a:gd name="T47" fmla="*/ 3 h 106"/>
                <a:gd name="T48" fmla="*/ 3 w 115"/>
                <a:gd name="T49" fmla="*/ 3 h 106"/>
                <a:gd name="T50" fmla="*/ 3 w 115"/>
                <a:gd name="T51" fmla="*/ 3 h 106"/>
                <a:gd name="T52" fmla="*/ 3 w 115"/>
                <a:gd name="T53" fmla="*/ 2 h 106"/>
                <a:gd name="T54" fmla="*/ 3 w 115"/>
                <a:gd name="T55" fmla="*/ 2 h 106"/>
                <a:gd name="T56" fmla="*/ 4 w 115"/>
                <a:gd name="T57" fmla="*/ 2 h 106"/>
                <a:gd name="T58" fmla="*/ 4 w 115"/>
                <a:gd name="T59" fmla="*/ 2 h 106"/>
                <a:gd name="T60" fmla="*/ 4 w 115"/>
                <a:gd name="T61" fmla="*/ 1 h 106"/>
                <a:gd name="T62" fmla="*/ 4 w 115"/>
                <a:gd name="T63" fmla="*/ 1 h 106"/>
                <a:gd name="T64" fmla="*/ 4 w 115"/>
                <a:gd name="T65" fmla="*/ 0 h 106"/>
                <a:gd name="T66" fmla="*/ 3 w 115"/>
                <a:gd name="T67" fmla="*/ 1 h 106"/>
                <a:gd name="T68" fmla="*/ 2 w 115"/>
                <a:gd name="T69" fmla="*/ 1 h 106"/>
                <a:gd name="T70" fmla="*/ 2 w 115"/>
                <a:gd name="T71" fmla="*/ 1 h 106"/>
                <a:gd name="T72" fmla="*/ 2 w 115"/>
                <a:gd name="T73" fmla="*/ 1 h 106"/>
                <a:gd name="T74" fmla="*/ 2 w 115"/>
                <a:gd name="T75" fmla="*/ 1 h 106"/>
                <a:gd name="T76" fmla="*/ 2 w 115"/>
                <a:gd name="T77" fmla="*/ 1 h 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
                <a:gd name="T118" fmla="*/ 0 h 106"/>
                <a:gd name="T119" fmla="*/ 115 w 115"/>
                <a:gd name="T120" fmla="*/ 106 h 1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 h="106">
                  <a:moveTo>
                    <a:pt x="33" y="15"/>
                  </a:moveTo>
                  <a:lnTo>
                    <a:pt x="23" y="17"/>
                  </a:lnTo>
                  <a:lnTo>
                    <a:pt x="17" y="22"/>
                  </a:lnTo>
                  <a:lnTo>
                    <a:pt x="16" y="29"/>
                  </a:lnTo>
                  <a:lnTo>
                    <a:pt x="24" y="37"/>
                  </a:lnTo>
                  <a:lnTo>
                    <a:pt x="30" y="39"/>
                  </a:lnTo>
                  <a:lnTo>
                    <a:pt x="33" y="42"/>
                  </a:lnTo>
                  <a:lnTo>
                    <a:pt x="32" y="44"/>
                  </a:lnTo>
                  <a:lnTo>
                    <a:pt x="31" y="46"/>
                  </a:lnTo>
                  <a:lnTo>
                    <a:pt x="30" y="49"/>
                  </a:lnTo>
                  <a:lnTo>
                    <a:pt x="30" y="52"/>
                  </a:lnTo>
                  <a:lnTo>
                    <a:pt x="31" y="53"/>
                  </a:lnTo>
                  <a:lnTo>
                    <a:pt x="31" y="54"/>
                  </a:lnTo>
                  <a:lnTo>
                    <a:pt x="28" y="55"/>
                  </a:lnTo>
                  <a:lnTo>
                    <a:pt x="23" y="59"/>
                  </a:lnTo>
                  <a:lnTo>
                    <a:pt x="16" y="62"/>
                  </a:lnTo>
                  <a:lnTo>
                    <a:pt x="11" y="67"/>
                  </a:lnTo>
                  <a:lnTo>
                    <a:pt x="10" y="69"/>
                  </a:lnTo>
                  <a:lnTo>
                    <a:pt x="12" y="72"/>
                  </a:lnTo>
                  <a:lnTo>
                    <a:pt x="17" y="72"/>
                  </a:lnTo>
                  <a:lnTo>
                    <a:pt x="23" y="69"/>
                  </a:lnTo>
                  <a:lnTo>
                    <a:pt x="23" y="81"/>
                  </a:lnTo>
                  <a:lnTo>
                    <a:pt x="20" y="82"/>
                  </a:lnTo>
                  <a:lnTo>
                    <a:pt x="16" y="84"/>
                  </a:lnTo>
                  <a:lnTo>
                    <a:pt x="10" y="85"/>
                  </a:lnTo>
                  <a:lnTo>
                    <a:pt x="4" y="84"/>
                  </a:lnTo>
                  <a:lnTo>
                    <a:pt x="1" y="83"/>
                  </a:lnTo>
                  <a:lnTo>
                    <a:pt x="0" y="87"/>
                  </a:lnTo>
                  <a:lnTo>
                    <a:pt x="1" y="91"/>
                  </a:lnTo>
                  <a:lnTo>
                    <a:pt x="4" y="96"/>
                  </a:lnTo>
                  <a:lnTo>
                    <a:pt x="8" y="97"/>
                  </a:lnTo>
                  <a:lnTo>
                    <a:pt x="12" y="97"/>
                  </a:lnTo>
                  <a:lnTo>
                    <a:pt x="16" y="98"/>
                  </a:lnTo>
                  <a:lnTo>
                    <a:pt x="21" y="97"/>
                  </a:lnTo>
                  <a:lnTo>
                    <a:pt x="26" y="97"/>
                  </a:lnTo>
                  <a:lnTo>
                    <a:pt x="31" y="96"/>
                  </a:lnTo>
                  <a:lnTo>
                    <a:pt x="35" y="94"/>
                  </a:lnTo>
                  <a:lnTo>
                    <a:pt x="39" y="91"/>
                  </a:lnTo>
                  <a:lnTo>
                    <a:pt x="47" y="95"/>
                  </a:lnTo>
                  <a:lnTo>
                    <a:pt x="55" y="96"/>
                  </a:lnTo>
                  <a:lnTo>
                    <a:pt x="62" y="98"/>
                  </a:lnTo>
                  <a:lnTo>
                    <a:pt x="65" y="98"/>
                  </a:lnTo>
                  <a:lnTo>
                    <a:pt x="68" y="100"/>
                  </a:lnTo>
                  <a:lnTo>
                    <a:pt x="73" y="105"/>
                  </a:lnTo>
                  <a:lnTo>
                    <a:pt x="81" y="106"/>
                  </a:lnTo>
                  <a:lnTo>
                    <a:pt x="87" y="96"/>
                  </a:lnTo>
                  <a:lnTo>
                    <a:pt x="91" y="83"/>
                  </a:lnTo>
                  <a:lnTo>
                    <a:pt x="91" y="77"/>
                  </a:lnTo>
                  <a:lnTo>
                    <a:pt x="89" y="76"/>
                  </a:lnTo>
                  <a:lnTo>
                    <a:pt x="88" y="76"/>
                  </a:lnTo>
                  <a:lnTo>
                    <a:pt x="89" y="73"/>
                  </a:lnTo>
                  <a:lnTo>
                    <a:pt x="92" y="65"/>
                  </a:lnTo>
                  <a:lnTo>
                    <a:pt x="91" y="57"/>
                  </a:lnTo>
                  <a:lnTo>
                    <a:pt x="84" y="51"/>
                  </a:lnTo>
                  <a:lnTo>
                    <a:pt x="79" y="49"/>
                  </a:lnTo>
                  <a:lnTo>
                    <a:pt x="86" y="46"/>
                  </a:lnTo>
                  <a:lnTo>
                    <a:pt x="96" y="45"/>
                  </a:lnTo>
                  <a:lnTo>
                    <a:pt x="101" y="44"/>
                  </a:lnTo>
                  <a:lnTo>
                    <a:pt x="101" y="36"/>
                  </a:lnTo>
                  <a:lnTo>
                    <a:pt x="102" y="34"/>
                  </a:lnTo>
                  <a:lnTo>
                    <a:pt x="104" y="28"/>
                  </a:lnTo>
                  <a:lnTo>
                    <a:pt x="108" y="23"/>
                  </a:lnTo>
                  <a:lnTo>
                    <a:pt x="113" y="21"/>
                  </a:lnTo>
                  <a:lnTo>
                    <a:pt x="115" y="16"/>
                  </a:lnTo>
                  <a:lnTo>
                    <a:pt x="113" y="7"/>
                  </a:lnTo>
                  <a:lnTo>
                    <a:pt x="104" y="0"/>
                  </a:lnTo>
                  <a:lnTo>
                    <a:pt x="91" y="0"/>
                  </a:lnTo>
                  <a:lnTo>
                    <a:pt x="76" y="4"/>
                  </a:lnTo>
                  <a:lnTo>
                    <a:pt x="65" y="5"/>
                  </a:lnTo>
                  <a:lnTo>
                    <a:pt x="60" y="4"/>
                  </a:lnTo>
                  <a:lnTo>
                    <a:pt x="58" y="4"/>
                  </a:lnTo>
                  <a:lnTo>
                    <a:pt x="56" y="5"/>
                  </a:lnTo>
                  <a:lnTo>
                    <a:pt x="50" y="6"/>
                  </a:lnTo>
                  <a:lnTo>
                    <a:pt x="47" y="8"/>
                  </a:lnTo>
                  <a:lnTo>
                    <a:pt x="49" y="12"/>
                  </a:lnTo>
                  <a:lnTo>
                    <a:pt x="50" y="14"/>
                  </a:lnTo>
                  <a:lnTo>
                    <a:pt x="45" y="15"/>
                  </a:lnTo>
                  <a:lnTo>
                    <a:pt x="36" y="15"/>
                  </a:lnTo>
                  <a:lnTo>
                    <a:pt x="33" y="1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51" name="Freeform 113"/>
            <p:cNvSpPr>
              <a:spLocks/>
            </p:cNvSpPr>
            <p:nvPr/>
          </p:nvSpPr>
          <p:spPr bwMode="auto">
            <a:xfrm>
              <a:off x="2560" y="2073"/>
              <a:ext cx="18" cy="16"/>
            </a:xfrm>
            <a:custGeom>
              <a:avLst/>
              <a:gdLst>
                <a:gd name="T0" fmla="*/ 0 w 37"/>
                <a:gd name="T1" fmla="*/ 1 h 32"/>
                <a:gd name="T2" fmla="*/ 0 w 37"/>
                <a:gd name="T3" fmla="*/ 1 h 32"/>
                <a:gd name="T4" fmla="*/ 0 w 37"/>
                <a:gd name="T5" fmla="*/ 0 h 32"/>
                <a:gd name="T6" fmla="*/ 0 w 37"/>
                <a:gd name="T7" fmla="*/ 1 h 32"/>
                <a:gd name="T8" fmla="*/ 0 w 37"/>
                <a:gd name="T9" fmla="*/ 1 h 32"/>
                <a:gd name="T10" fmla="*/ 0 w 37"/>
                <a:gd name="T11" fmla="*/ 1 h 32"/>
                <a:gd name="T12" fmla="*/ 0 w 37"/>
                <a:gd name="T13" fmla="*/ 1 h 32"/>
                <a:gd name="T14" fmla="*/ 0 w 37"/>
                <a:gd name="T15" fmla="*/ 1 h 32"/>
                <a:gd name="T16" fmla="*/ 1 w 37"/>
                <a:gd name="T17" fmla="*/ 1 h 32"/>
                <a:gd name="T18" fmla="*/ 1 w 37"/>
                <a:gd name="T19" fmla="*/ 1 h 32"/>
                <a:gd name="T20" fmla="*/ 1 w 37"/>
                <a:gd name="T21" fmla="*/ 1 h 32"/>
                <a:gd name="T22" fmla="*/ 0 w 37"/>
                <a:gd name="T23" fmla="*/ 1 h 32"/>
                <a:gd name="T24" fmla="*/ 0 w 37"/>
                <a:gd name="T25" fmla="*/ 1 h 32"/>
                <a:gd name="T26" fmla="*/ 0 w 37"/>
                <a:gd name="T27" fmla="*/ 1 h 32"/>
                <a:gd name="T28" fmla="*/ 0 w 37"/>
                <a:gd name="T29" fmla="*/ 1 h 32"/>
                <a:gd name="T30" fmla="*/ 0 w 37"/>
                <a:gd name="T31" fmla="*/ 1 h 32"/>
                <a:gd name="T32" fmla="*/ 0 w 37"/>
                <a:gd name="T33" fmla="*/ 1 h 32"/>
                <a:gd name="T34" fmla="*/ 0 w 37"/>
                <a:gd name="T35" fmla="*/ 1 h 32"/>
                <a:gd name="T36" fmla="*/ 0 w 37"/>
                <a:gd name="T37" fmla="*/ 1 h 32"/>
                <a:gd name="T38" fmla="*/ 0 w 37"/>
                <a:gd name="T39" fmla="*/ 1 h 32"/>
                <a:gd name="T40" fmla="*/ 0 w 37"/>
                <a:gd name="T41" fmla="*/ 1 h 32"/>
                <a:gd name="T42" fmla="*/ 0 w 37"/>
                <a:gd name="T43" fmla="*/ 1 h 32"/>
                <a:gd name="T44" fmla="*/ 0 w 37"/>
                <a:gd name="T45" fmla="*/ 1 h 32"/>
                <a:gd name="T46" fmla="*/ 0 w 37"/>
                <a:gd name="T47" fmla="*/ 1 h 32"/>
                <a:gd name="T48" fmla="*/ 0 w 37"/>
                <a:gd name="T49" fmla="*/ 1 h 32"/>
                <a:gd name="T50" fmla="*/ 0 w 37"/>
                <a:gd name="T51" fmla="*/ 1 h 32"/>
                <a:gd name="T52" fmla="*/ 0 w 37"/>
                <a:gd name="T53" fmla="*/ 1 h 32"/>
                <a:gd name="T54" fmla="*/ 0 w 37"/>
                <a:gd name="T55" fmla="*/ 1 h 32"/>
                <a:gd name="T56" fmla="*/ 0 w 37"/>
                <a:gd name="T57" fmla="*/ 1 h 32"/>
                <a:gd name="T58" fmla="*/ 0 w 37"/>
                <a:gd name="T59" fmla="*/ 1 h 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
                <a:gd name="T91" fmla="*/ 0 h 32"/>
                <a:gd name="T92" fmla="*/ 37 w 37"/>
                <a:gd name="T93" fmla="*/ 32 h 3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 h="32">
                  <a:moveTo>
                    <a:pt x="12" y="7"/>
                  </a:moveTo>
                  <a:lnTo>
                    <a:pt x="13" y="2"/>
                  </a:lnTo>
                  <a:lnTo>
                    <a:pt x="18" y="0"/>
                  </a:lnTo>
                  <a:lnTo>
                    <a:pt x="21" y="1"/>
                  </a:lnTo>
                  <a:lnTo>
                    <a:pt x="26" y="7"/>
                  </a:lnTo>
                  <a:lnTo>
                    <a:pt x="28" y="14"/>
                  </a:lnTo>
                  <a:lnTo>
                    <a:pt x="29" y="17"/>
                  </a:lnTo>
                  <a:lnTo>
                    <a:pt x="30" y="18"/>
                  </a:lnTo>
                  <a:lnTo>
                    <a:pt x="35" y="20"/>
                  </a:lnTo>
                  <a:lnTo>
                    <a:pt x="37" y="23"/>
                  </a:lnTo>
                  <a:lnTo>
                    <a:pt x="36" y="28"/>
                  </a:lnTo>
                  <a:lnTo>
                    <a:pt x="31" y="31"/>
                  </a:lnTo>
                  <a:lnTo>
                    <a:pt x="26" y="30"/>
                  </a:lnTo>
                  <a:lnTo>
                    <a:pt x="21" y="28"/>
                  </a:lnTo>
                  <a:lnTo>
                    <a:pt x="19" y="28"/>
                  </a:lnTo>
                  <a:lnTo>
                    <a:pt x="16" y="28"/>
                  </a:lnTo>
                  <a:lnTo>
                    <a:pt x="15" y="29"/>
                  </a:lnTo>
                  <a:lnTo>
                    <a:pt x="5" y="32"/>
                  </a:lnTo>
                  <a:lnTo>
                    <a:pt x="4" y="31"/>
                  </a:lnTo>
                  <a:lnTo>
                    <a:pt x="1" y="28"/>
                  </a:lnTo>
                  <a:lnTo>
                    <a:pt x="0" y="24"/>
                  </a:lnTo>
                  <a:lnTo>
                    <a:pt x="5" y="22"/>
                  </a:lnTo>
                  <a:lnTo>
                    <a:pt x="10" y="20"/>
                  </a:lnTo>
                  <a:lnTo>
                    <a:pt x="10" y="17"/>
                  </a:lnTo>
                  <a:lnTo>
                    <a:pt x="7" y="14"/>
                  </a:lnTo>
                  <a:lnTo>
                    <a:pt x="5" y="12"/>
                  </a:lnTo>
                  <a:lnTo>
                    <a:pt x="5" y="9"/>
                  </a:lnTo>
                  <a:lnTo>
                    <a:pt x="7" y="8"/>
                  </a:lnTo>
                  <a:lnTo>
                    <a:pt x="11" y="7"/>
                  </a:lnTo>
                  <a:lnTo>
                    <a:pt x="12"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52" name="Freeform 114"/>
            <p:cNvSpPr>
              <a:spLocks/>
            </p:cNvSpPr>
            <p:nvPr/>
          </p:nvSpPr>
          <p:spPr bwMode="auto">
            <a:xfrm>
              <a:off x="2502" y="2078"/>
              <a:ext cx="50" cy="57"/>
            </a:xfrm>
            <a:custGeom>
              <a:avLst/>
              <a:gdLst>
                <a:gd name="T0" fmla="*/ 2 w 99"/>
                <a:gd name="T1" fmla="*/ 1 h 114"/>
                <a:gd name="T2" fmla="*/ 2 w 99"/>
                <a:gd name="T3" fmla="*/ 1 h 114"/>
                <a:gd name="T4" fmla="*/ 2 w 99"/>
                <a:gd name="T5" fmla="*/ 1 h 114"/>
                <a:gd name="T6" fmla="*/ 2 w 99"/>
                <a:gd name="T7" fmla="*/ 1 h 114"/>
                <a:gd name="T8" fmla="*/ 2 w 99"/>
                <a:gd name="T9" fmla="*/ 1 h 114"/>
                <a:gd name="T10" fmla="*/ 2 w 99"/>
                <a:gd name="T11" fmla="*/ 1 h 114"/>
                <a:gd name="T12" fmla="*/ 2 w 99"/>
                <a:gd name="T13" fmla="*/ 2 h 114"/>
                <a:gd name="T14" fmla="*/ 2 w 99"/>
                <a:gd name="T15" fmla="*/ 2 h 114"/>
                <a:gd name="T16" fmla="*/ 3 w 99"/>
                <a:gd name="T17" fmla="*/ 2 h 114"/>
                <a:gd name="T18" fmla="*/ 3 w 99"/>
                <a:gd name="T19" fmla="*/ 2 h 114"/>
                <a:gd name="T20" fmla="*/ 3 w 99"/>
                <a:gd name="T21" fmla="*/ 2 h 114"/>
                <a:gd name="T22" fmla="*/ 3 w 99"/>
                <a:gd name="T23" fmla="*/ 2 h 114"/>
                <a:gd name="T24" fmla="*/ 3 w 99"/>
                <a:gd name="T25" fmla="*/ 2 h 114"/>
                <a:gd name="T26" fmla="*/ 3 w 99"/>
                <a:gd name="T27" fmla="*/ 2 h 114"/>
                <a:gd name="T28" fmla="*/ 4 w 99"/>
                <a:gd name="T29" fmla="*/ 2 h 114"/>
                <a:gd name="T30" fmla="*/ 3 w 99"/>
                <a:gd name="T31" fmla="*/ 3 h 114"/>
                <a:gd name="T32" fmla="*/ 3 w 99"/>
                <a:gd name="T33" fmla="*/ 3 h 114"/>
                <a:gd name="T34" fmla="*/ 3 w 99"/>
                <a:gd name="T35" fmla="*/ 3 h 114"/>
                <a:gd name="T36" fmla="*/ 3 w 99"/>
                <a:gd name="T37" fmla="*/ 3 h 114"/>
                <a:gd name="T38" fmla="*/ 2 w 99"/>
                <a:gd name="T39" fmla="*/ 4 h 114"/>
                <a:gd name="T40" fmla="*/ 2 w 99"/>
                <a:gd name="T41" fmla="*/ 4 h 114"/>
                <a:gd name="T42" fmla="*/ 2 w 99"/>
                <a:gd name="T43" fmla="*/ 4 h 114"/>
                <a:gd name="T44" fmla="*/ 1 w 99"/>
                <a:gd name="T45" fmla="*/ 4 h 114"/>
                <a:gd name="T46" fmla="*/ 1 w 99"/>
                <a:gd name="T47" fmla="*/ 4 h 114"/>
                <a:gd name="T48" fmla="*/ 1 w 99"/>
                <a:gd name="T49" fmla="*/ 4 h 114"/>
                <a:gd name="T50" fmla="*/ 1 w 99"/>
                <a:gd name="T51" fmla="*/ 3 h 114"/>
                <a:gd name="T52" fmla="*/ 1 w 99"/>
                <a:gd name="T53" fmla="*/ 3 h 114"/>
                <a:gd name="T54" fmla="*/ 1 w 99"/>
                <a:gd name="T55" fmla="*/ 2 h 114"/>
                <a:gd name="T56" fmla="*/ 0 w 99"/>
                <a:gd name="T57" fmla="*/ 2 h 114"/>
                <a:gd name="T58" fmla="*/ 1 w 99"/>
                <a:gd name="T59" fmla="*/ 2 h 114"/>
                <a:gd name="T60" fmla="*/ 1 w 99"/>
                <a:gd name="T61" fmla="*/ 2 h 114"/>
                <a:gd name="T62" fmla="*/ 1 w 99"/>
                <a:gd name="T63" fmla="*/ 2 h 114"/>
                <a:gd name="T64" fmla="*/ 1 w 99"/>
                <a:gd name="T65" fmla="*/ 2 h 114"/>
                <a:gd name="T66" fmla="*/ 2 w 99"/>
                <a:gd name="T67" fmla="*/ 2 h 114"/>
                <a:gd name="T68" fmla="*/ 2 w 99"/>
                <a:gd name="T69" fmla="*/ 1 h 114"/>
                <a:gd name="T70" fmla="*/ 1 w 99"/>
                <a:gd name="T71" fmla="*/ 1 h 114"/>
                <a:gd name="T72" fmla="*/ 1 w 99"/>
                <a:gd name="T73" fmla="*/ 1 h 114"/>
                <a:gd name="T74" fmla="*/ 1 w 99"/>
                <a:gd name="T75" fmla="*/ 1 h 114"/>
                <a:gd name="T76" fmla="*/ 2 w 99"/>
                <a:gd name="T77" fmla="*/ 1 h 1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9"/>
                <a:gd name="T118" fmla="*/ 0 h 114"/>
                <a:gd name="T119" fmla="*/ 99 w 99"/>
                <a:gd name="T120" fmla="*/ 114 h 11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9" h="114">
                  <a:moveTo>
                    <a:pt x="34" y="4"/>
                  </a:moveTo>
                  <a:lnTo>
                    <a:pt x="40" y="2"/>
                  </a:lnTo>
                  <a:lnTo>
                    <a:pt x="48" y="0"/>
                  </a:lnTo>
                  <a:lnTo>
                    <a:pt x="57" y="2"/>
                  </a:lnTo>
                  <a:lnTo>
                    <a:pt x="61" y="8"/>
                  </a:lnTo>
                  <a:lnTo>
                    <a:pt x="62" y="15"/>
                  </a:lnTo>
                  <a:lnTo>
                    <a:pt x="60" y="18"/>
                  </a:lnTo>
                  <a:lnTo>
                    <a:pt x="57" y="17"/>
                  </a:lnTo>
                  <a:lnTo>
                    <a:pt x="54" y="17"/>
                  </a:lnTo>
                  <a:lnTo>
                    <a:pt x="54" y="20"/>
                  </a:lnTo>
                  <a:lnTo>
                    <a:pt x="55" y="21"/>
                  </a:lnTo>
                  <a:lnTo>
                    <a:pt x="59" y="26"/>
                  </a:lnTo>
                  <a:lnTo>
                    <a:pt x="61" y="34"/>
                  </a:lnTo>
                  <a:lnTo>
                    <a:pt x="59" y="46"/>
                  </a:lnTo>
                  <a:lnTo>
                    <a:pt x="60" y="50"/>
                  </a:lnTo>
                  <a:lnTo>
                    <a:pt x="63" y="49"/>
                  </a:lnTo>
                  <a:lnTo>
                    <a:pt x="67" y="46"/>
                  </a:lnTo>
                  <a:lnTo>
                    <a:pt x="69" y="44"/>
                  </a:lnTo>
                  <a:lnTo>
                    <a:pt x="70" y="46"/>
                  </a:lnTo>
                  <a:lnTo>
                    <a:pt x="70" y="51"/>
                  </a:lnTo>
                  <a:lnTo>
                    <a:pt x="69" y="57"/>
                  </a:lnTo>
                  <a:lnTo>
                    <a:pt x="66" y="63"/>
                  </a:lnTo>
                  <a:lnTo>
                    <a:pt x="73" y="61"/>
                  </a:lnTo>
                  <a:lnTo>
                    <a:pt x="78" y="57"/>
                  </a:lnTo>
                  <a:lnTo>
                    <a:pt x="82" y="51"/>
                  </a:lnTo>
                  <a:lnTo>
                    <a:pt x="84" y="44"/>
                  </a:lnTo>
                  <a:lnTo>
                    <a:pt x="88" y="41"/>
                  </a:lnTo>
                  <a:lnTo>
                    <a:pt x="95" y="43"/>
                  </a:lnTo>
                  <a:lnTo>
                    <a:pt x="99" y="49"/>
                  </a:lnTo>
                  <a:lnTo>
                    <a:pt x="98" y="59"/>
                  </a:lnTo>
                  <a:lnTo>
                    <a:pt x="95" y="67"/>
                  </a:lnTo>
                  <a:lnTo>
                    <a:pt x="93" y="68"/>
                  </a:lnTo>
                  <a:lnTo>
                    <a:pt x="91" y="70"/>
                  </a:lnTo>
                  <a:lnTo>
                    <a:pt x="88" y="74"/>
                  </a:lnTo>
                  <a:lnTo>
                    <a:pt x="83" y="80"/>
                  </a:lnTo>
                  <a:lnTo>
                    <a:pt x="77" y="82"/>
                  </a:lnTo>
                  <a:lnTo>
                    <a:pt x="73" y="86"/>
                  </a:lnTo>
                  <a:lnTo>
                    <a:pt x="70" y="91"/>
                  </a:lnTo>
                  <a:lnTo>
                    <a:pt x="67" y="97"/>
                  </a:lnTo>
                  <a:lnTo>
                    <a:pt x="60" y="98"/>
                  </a:lnTo>
                  <a:lnTo>
                    <a:pt x="52" y="101"/>
                  </a:lnTo>
                  <a:lnTo>
                    <a:pt x="47" y="109"/>
                  </a:lnTo>
                  <a:lnTo>
                    <a:pt x="45" y="113"/>
                  </a:lnTo>
                  <a:lnTo>
                    <a:pt x="40" y="114"/>
                  </a:lnTo>
                  <a:lnTo>
                    <a:pt x="36" y="114"/>
                  </a:lnTo>
                  <a:lnTo>
                    <a:pt x="30" y="113"/>
                  </a:lnTo>
                  <a:lnTo>
                    <a:pt x="23" y="110"/>
                  </a:lnTo>
                  <a:lnTo>
                    <a:pt x="19" y="106"/>
                  </a:lnTo>
                  <a:lnTo>
                    <a:pt x="14" y="103"/>
                  </a:lnTo>
                  <a:lnTo>
                    <a:pt x="12" y="98"/>
                  </a:lnTo>
                  <a:lnTo>
                    <a:pt x="8" y="91"/>
                  </a:lnTo>
                  <a:lnTo>
                    <a:pt x="5" y="86"/>
                  </a:lnTo>
                  <a:lnTo>
                    <a:pt x="2" y="79"/>
                  </a:lnTo>
                  <a:lnTo>
                    <a:pt x="2" y="66"/>
                  </a:lnTo>
                  <a:lnTo>
                    <a:pt x="0" y="61"/>
                  </a:lnTo>
                  <a:lnTo>
                    <a:pt x="1" y="53"/>
                  </a:lnTo>
                  <a:lnTo>
                    <a:pt x="1" y="45"/>
                  </a:lnTo>
                  <a:lnTo>
                    <a:pt x="0" y="38"/>
                  </a:lnTo>
                  <a:lnTo>
                    <a:pt x="1" y="34"/>
                  </a:lnTo>
                  <a:lnTo>
                    <a:pt x="7" y="33"/>
                  </a:lnTo>
                  <a:lnTo>
                    <a:pt x="14" y="34"/>
                  </a:lnTo>
                  <a:lnTo>
                    <a:pt x="17" y="37"/>
                  </a:lnTo>
                  <a:lnTo>
                    <a:pt x="19" y="43"/>
                  </a:lnTo>
                  <a:lnTo>
                    <a:pt x="22" y="50"/>
                  </a:lnTo>
                  <a:lnTo>
                    <a:pt x="25" y="53"/>
                  </a:lnTo>
                  <a:lnTo>
                    <a:pt x="29" y="52"/>
                  </a:lnTo>
                  <a:lnTo>
                    <a:pt x="31" y="46"/>
                  </a:lnTo>
                  <a:lnTo>
                    <a:pt x="34" y="41"/>
                  </a:lnTo>
                  <a:lnTo>
                    <a:pt x="35" y="35"/>
                  </a:lnTo>
                  <a:lnTo>
                    <a:pt x="34" y="30"/>
                  </a:lnTo>
                  <a:lnTo>
                    <a:pt x="30" y="26"/>
                  </a:lnTo>
                  <a:lnTo>
                    <a:pt x="29" y="20"/>
                  </a:lnTo>
                  <a:lnTo>
                    <a:pt x="29" y="17"/>
                  </a:lnTo>
                  <a:lnTo>
                    <a:pt x="30" y="14"/>
                  </a:lnTo>
                  <a:lnTo>
                    <a:pt x="25" y="12"/>
                  </a:lnTo>
                  <a:lnTo>
                    <a:pt x="22" y="7"/>
                  </a:lnTo>
                  <a:lnTo>
                    <a:pt x="24" y="4"/>
                  </a:lnTo>
                  <a:lnTo>
                    <a:pt x="34" y="4"/>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53" name="Freeform 115"/>
            <p:cNvSpPr>
              <a:spLocks/>
            </p:cNvSpPr>
            <p:nvPr/>
          </p:nvSpPr>
          <p:spPr bwMode="auto">
            <a:xfrm>
              <a:off x="2584" y="2164"/>
              <a:ext cx="6" cy="6"/>
            </a:xfrm>
            <a:custGeom>
              <a:avLst/>
              <a:gdLst>
                <a:gd name="T0" fmla="*/ 1 w 10"/>
                <a:gd name="T1" fmla="*/ 1 h 12"/>
                <a:gd name="T2" fmla="*/ 1 w 10"/>
                <a:gd name="T3" fmla="*/ 1 h 12"/>
                <a:gd name="T4" fmla="*/ 1 w 10"/>
                <a:gd name="T5" fmla="*/ 1 h 12"/>
                <a:gd name="T6" fmla="*/ 1 w 10"/>
                <a:gd name="T7" fmla="*/ 1 h 12"/>
                <a:gd name="T8" fmla="*/ 0 w 10"/>
                <a:gd name="T9" fmla="*/ 1 h 12"/>
                <a:gd name="T10" fmla="*/ 0 w 10"/>
                <a:gd name="T11" fmla="*/ 1 h 12"/>
                <a:gd name="T12" fmla="*/ 0 w 10"/>
                <a:gd name="T13" fmla="*/ 1 h 12"/>
                <a:gd name="T14" fmla="*/ 1 w 10"/>
                <a:gd name="T15" fmla="*/ 1 h 12"/>
                <a:gd name="T16" fmla="*/ 1 w 10"/>
                <a:gd name="T17" fmla="*/ 1 h 12"/>
                <a:gd name="T18" fmla="*/ 1 w 10"/>
                <a:gd name="T19" fmla="*/ 0 h 12"/>
                <a:gd name="T20" fmla="*/ 1 w 10"/>
                <a:gd name="T21" fmla="*/ 1 h 12"/>
                <a:gd name="T22" fmla="*/ 1 w 10"/>
                <a:gd name="T23" fmla="*/ 1 h 12"/>
                <a:gd name="T24" fmla="*/ 1 w 10"/>
                <a:gd name="T25" fmla="*/ 1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2"/>
                <a:gd name="T41" fmla="*/ 10 w 1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2">
                  <a:moveTo>
                    <a:pt x="10" y="6"/>
                  </a:moveTo>
                  <a:lnTo>
                    <a:pt x="8" y="9"/>
                  </a:lnTo>
                  <a:lnTo>
                    <a:pt x="4" y="12"/>
                  </a:lnTo>
                  <a:lnTo>
                    <a:pt x="1" y="12"/>
                  </a:lnTo>
                  <a:lnTo>
                    <a:pt x="0" y="9"/>
                  </a:lnTo>
                  <a:lnTo>
                    <a:pt x="0" y="7"/>
                  </a:lnTo>
                  <a:lnTo>
                    <a:pt x="0" y="3"/>
                  </a:lnTo>
                  <a:lnTo>
                    <a:pt x="1" y="2"/>
                  </a:lnTo>
                  <a:lnTo>
                    <a:pt x="2" y="1"/>
                  </a:lnTo>
                  <a:lnTo>
                    <a:pt x="6" y="0"/>
                  </a:lnTo>
                  <a:lnTo>
                    <a:pt x="8" y="1"/>
                  </a:lnTo>
                  <a:lnTo>
                    <a:pt x="10" y="2"/>
                  </a:lnTo>
                  <a:lnTo>
                    <a:pt x="10" y="6"/>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54" name="Freeform 116"/>
            <p:cNvSpPr>
              <a:spLocks/>
            </p:cNvSpPr>
            <p:nvPr/>
          </p:nvSpPr>
          <p:spPr bwMode="auto">
            <a:xfrm>
              <a:off x="2568" y="2172"/>
              <a:ext cx="2" cy="2"/>
            </a:xfrm>
            <a:custGeom>
              <a:avLst/>
              <a:gdLst>
                <a:gd name="T0" fmla="*/ 0 w 5"/>
                <a:gd name="T1" fmla="*/ 0 h 5"/>
                <a:gd name="T2" fmla="*/ 0 w 5"/>
                <a:gd name="T3" fmla="*/ 0 h 5"/>
                <a:gd name="T4" fmla="*/ 0 w 5"/>
                <a:gd name="T5" fmla="*/ 0 h 5"/>
                <a:gd name="T6" fmla="*/ 0 w 5"/>
                <a:gd name="T7" fmla="*/ 0 h 5"/>
                <a:gd name="T8" fmla="*/ 0 w 5"/>
                <a:gd name="T9" fmla="*/ 0 h 5"/>
                <a:gd name="T10" fmla="*/ 0 w 5"/>
                <a:gd name="T11" fmla="*/ 0 h 5"/>
                <a:gd name="T12" fmla="*/ 0 w 5"/>
                <a:gd name="T13" fmla="*/ 0 h 5"/>
                <a:gd name="T14" fmla="*/ 0 w 5"/>
                <a:gd name="T15" fmla="*/ 0 h 5"/>
                <a:gd name="T16" fmla="*/ 0 w 5"/>
                <a:gd name="T17" fmla="*/ 0 h 5"/>
                <a:gd name="T18" fmla="*/ 0 w 5"/>
                <a:gd name="T19" fmla="*/ 0 h 5"/>
                <a:gd name="T20" fmla="*/ 0 w 5"/>
                <a:gd name="T21" fmla="*/ 0 h 5"/>
                <a:gd name="T22" fmla="*/ 0 w 5"/>
                <a:gd name="T23" fmla="*/ 0 h 5"/>
                <a:gd name="T24" fmla="*/ 0 w 5"/>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
                <a:gd name="T40" fmla="*/ 0 h 5"/>
                <a:gd name="T41" fmla="*/ 5 w 5"/>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 h="5">
                  <a:moveTo>
                    <a:pt x="5" y="2"/>
                  </a:moveTo>
                  <a:lnTo>
                    <a:pt x="4" y="3"/>
                  </a:lnTo>
                  <a:lnTo>
                    <a:pt x="3" y="5"/>
                  </a:lnTo>
                  <a:lnTo>
                    <a:pt x="0" y="5"/>
                  </a:lnTo>
                  <a:lnTo>
                    <a:pt x="0" y="3"/>
                  </a:lnTo>
                  <a:lnTo>
                    <a:pt x="0" y="2"/>
                  </a:lnTo>
                  <a:lnTo>
                    <a:pt x="0" y="1"/>
                  </a:lnTo>
                  <a:lnTo>
                    <a:pt x="0" y="0"/>
                  </a:lnTo>
                  <a:lnTo>
                    <a:pt x="2" y="0"/>
                  </a:lnTo>
                  <a:lnTo>
                    <a:pt x="3" y="0"/>
                  </a:lnTo>
                  <a:lnTo>
                    <a:pt x="4" y="0"/>
                  </a:lnTo>
                  <a:lnTo>
                    <a:pt x="5" y="1"/>
                  </a:lnTo>
                  <a:lnTo>
                    <a:pt x="5" y="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55" name="Freeform 117"/>
            <p:cNvSpPr>
              <a:spLocks/>
            </p:cNvSpPr>
            <p:nvPr/>
          </p:nvSpPr>
          <p:spPr bwMode="auto">
            <a:xfrm>
              <a:off x="2497" y="2195"/>
              <a:ext cx="10" cy="5"/>
            </a:xfrm>
            <a:custGeom>
              <a:avLst/>
              <a:gdLst>
                <a:gd name="T0" fmla="*/ 1 w 20"/>
                <a:gd name="T1" fmla="*/ 0 h 11"/>
                <a:gd name="T2" fmla="*/ 0 w 20"/>
                <a:gd name="T3" fmla="*/ 0 h 11"/>
                <a:gd name="T4" fmla="*/ 1 w 20"/>
                <a:gd name="T5" fmla="*/ 0 h 11"/>
                <a:gd name="T6" fmla="*/ 1 w 20"/>
                <a:gd name="T7" fmla="*/ 0 h 11"/>
                <a:gd name="T8" fmla="*/ 1 w 20"/>
                <a:gd name="T9" fmla="*/ 0 h 11"/>
                <a:gd name="T10" fmla="*/ 1 w 20"/>
                <a:gd name="T11" fmla="*/ 0 h 11"/>
                <a:gd name="T12" fmla="*/ 1 w 20"/>
                <a:gd name="T13" fmla="*/ 0 h 11"/>
                <a:gd name="T14" fmla="*/ 1 w 20"/>
                <a:gd name="T15" fmla="*/ 0 h 11"/>
                <a:gd name="T16" fmla="*/ 1 w 20"/>
                <a:gd name="T17" fmla="*/ 0 h 11"/>
                <a:gd name="T18" fmla="*/ 1 w 20"/>
                <a:gd name="T19" fmla="*/ 0 h 11"/>
                <a:gd name="T20" fmla="*/ 1 w 20"/>
                <a:gd name="T21" fmla="*/ 0 h 11"/>
                <a:gd name="T22" fmla="*/ 1 w 20"/>
                <a:gd name="T23" fmla="*/ 0 h 11"/>
                <a:gd name="T24" fmla="*/ 1 w 20"/>
                <a:gd name="T25" fmla="*/ 0 h 11"/>
                <a:gd name="T26" fmla="*/ 1 w 20"/>
                <a:gd name="T27" fmla="*/ 0 h 11"/>
                <a:gd name="T28" fmla="*/ 1 w 20"/>
                <a:gd name="T29" fmla="*/ 0 h 11"/>
                <a:gd name="T30" fmla="*/ 1 w 20"/>
                <a:gd name="T31" fmla="*/ 0 h 11"/>
                <a:gd name="T32" fmla="*/ 1 w 20"/>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11"/>
                <a:gd name="T53" fmla="*/ 20 w 20"/>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11">
                  <a:moveTo>
                    <a:pt x="2" y="3"/>
                  </a:moveTo>
                  <a:lnTo>
                    <a:pt x="0" y="5"/>
                  </a:lnTo>
                  <a:lnTo>
                    <a:pt x="1" y="7"/>
                  </a:lnTo>
                  <a:lnTo>
                    <a:pt x="2" y="9"/>
                  </a:lnTo>
                  <a:lnTo>
                    <a:pt x="5" y="11"/>
                  </a:lnTo>
                  <a:lnTo>
                    <a:pt x="10" y="8"/>
                  </a:lnTo>
                  <a:lnTo>
                    <a:pt x="14" y="7"/>
                  </a:lnTo>
                  <a:lnTo>
                    <a:pt x="17" y="7"/>
                  </a:lnTo>
                  <a:lnTo>
                    <a:pt x="19" y="8"/>
                  </a:lnTo>
                  <a:lnTo>
                    <a:pt x="20" y="8"/>
                  </a:lnTo>
                  <a:lnTo>
                    <a:pt x="19" y="5"/>
                  </a:lnTo>
                  <a:lnTo>
                    <a:pt x="16" y="1"/>
                  </a:lnTo>
                  <a:lnTo>
                    <a:pt x="10" y="0"/>
                  </a:lnTo>
                  <a:lnTo>
                    <a:pt x="8" y="1"/>
                  </a:lnTo>
                  <a:lnTo>
                    <a:pt x="5" y="3"/>
                  </a:lnTo>
                  <a:lnTo>
                    <a:pt x="3" y="4"/>
                  </a:lnTo>
                  <a:lnTo>
                    <a:pt x="2"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56" name="Freeform 118"/>
            <p:cNvSpPr>
              <a:spLocks/>
            </p:cNvSpPr>
            <p:nvPr/>
          </p:nvSpPr>
          <p:spPr bwMode="auto">
            <a:xfrm>
              <a:off x="2609" y="2469"/>
              <a:ext cx="12" cy="18"/>
            </a:xfrm>
            <a:custGeom>
              <a:avLst/>
              <a:gdLst>
                <a:gd name="T0" fmla="*/ 0 w 25"/>
                <a:gd name="T1" fmla="*/ 1 h 36"/>
                <a:gd name="T2" fmla="*/ 0 w 25"/>
                <a:gd name="T3" fmla="*/ 1 h 36"/>
                <a:gd name="T4" fmla="*/ 0 w 25"/>
                <a:gd name="T5" fmla="*/ 0 h 36"/>
                <a:gd name="T6" fmla="*/ 0 w 25"/>
                <a:gd name="T7" fmla="*/ 1 h 36"/>
                <a:gd name="T8" fmla="*/ 0 w 25"/>
                <a:gd name="T9" fmla="*/ 1 h 36"/>
                <a:gd name="T10" fmla="*/ 0 w 25"/>
                <a:gd name="T11" fmla="*/ 1 h 36"/>
                <a:gd name="T12" fmla="*/ 0 w 25"/>
                <a:gd name="T13" fmla="*/ 1 h 36"/>
                <a:gd name="T14" fmla="*/ 0 w 25"/>
                <a:gd name="T15" fmla="*/ 1 h 36"/>
                <a:gd name="T16" fmla="*/ 0 w 25"/>
                <a:gd name="T17" fmla="*/ 1 h 36"/>
                <a:gd name="T18" fmla="*/ 0 w 25"/>
                <a:gd name="T19" fmla="*/ 1 h 36"/>
                <a:gd name="T20" fmla="*/ 0 w 25"/>
                <a:gd name="T21" fmla="*/ 1 h 36"/>
                <a:gd name="T22" fmla="*/ 0 w 25"/>
                <a:gd name="T23" fmla="*/ 1 h 36"/>
                <a:gd name="T24" fmla="*/ 0 w 25"/>
                <a:gd name="T25" fmla="*/ 1 h 36"/>
                <a:gd name="T26" fmla="*/ 0 w 25"/>
                <a:gd name="T27" fmla="*/ 1 h 36"/>
                <a:gd name="T28" fmla="*/ 0 w 25"/>
                <a:gd name="T29" fmla="*/ 1 h 36"/>
                <a:gd name="T30" fmla="*/ 0 w 25"/>
                <a:gd name="T31" fmla="*/ 1 h 36"/>
                <a:gd name="T32" fmla="*/ 0 w 25"/>
                <a:gd name="T33" fmla="*/ 1 h 36"/>
                <a:gd name="T34" fmla="*/ 0 w 25"/>
                <a:gd name="T35" fmla="*/ 1 h 36"/>
                <a:gd name="T36" fmla="*/ 0 w 25"/>
                <a:gd name="T37" fmla="*/ 1 h 36"/>
                <a:gd name="T38" fmla="*/ 0 w 25"/>
                <a:gd name="T39" fmla="*/ 1 h 36"/>
                <a:gd name="T40" fmla="*/ 0 w 25"/>
                <a:gd name="T41" fmla="*/ 1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36"/>
                <a:gd name="T65" fmla="*/ 25 w 25"/>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36">
                  <a:moveTo>
                    <a:pt x="11" y="5"/>
                  </a:moveTo>
                  <a:lnTo>
                    <a:pt x="14" y="2"/>
                  </a:lnTo>
                  <a:lnTo>
                    <a:pt x="20" y="0"/>
                  </a:lnTo>
                  <a:lnTo>
                    <a:pt x="25" y="3"/>
                  </a:lnTo>
                  <a:lnTo>
                    <a:pt x="23" y="12"/>
                  </a:lnTo>
                  <a:lnTo>
                    <a:pt x="20" y="15"/>
                  </a:lnTo>
                  <a:lnTo>
                    <a:pt x="17" y="18"/>
                  </a:lnTo>
                  <a:lnTo>
                    <a:pt x="14" y="22"/>
                  </a:lnTo>
                  <a:lnTo>
                    <a:pt x="15" y="32"/>
                  </a:lnTo>
                  <a:lnTo>
                    <a:pt x="13" y="36"/>
                  </a:lnTo>
                  <a:lnTo>
                    <a:pt x="8" y="36"/>
                  </a:lnTo>
                  <a:lnTo>
                    <a:pt x="3" y="34"/>
                  </a:lnTo>
                  <a:lnTo>
                    <a:pt x="0" y="32"/>
                  </a:lnTo>
                  <a:lnTo>
                    <a:pt x="2" y="27"/>
                  </a:lnTo>
                  <a:lnTo>
                    <a:pt x="4" y="26"/>
                  </a:lnTo>
                  <a:lnTo>
                    <a:pt x="5" y="25"/>
                  </a:lnTo>
                  <a:lnTo>
                    <a:pt x="6" y="23"/>
                  </a:lnTo>
                  <a:lnTo>
                    <a:pt x="6" y="18"/>
                  </a:lnTo>
                  <a:lnTo>
                    <a:pt x="7" y="11"/>
                  </a:lnTo>
                  <a:lnTo>
                    <a:pt x="8" y="5"/>
                  </a:lnTo>
                  <a:lnTo>
                    <a:pt x="11" y="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57" name="Freeform 119"/>
            <p:cNvSpPr>
              <a:spLocks/>
            </p:cNvSpPr>
            <p:nvPr/>
          </p:nvSpPr>
          <p:spPr bwMode="auto">
            <a:xfrm>
              <a:off x="2208" y="2728"/>
              <a:ext cx="23" cy="7"/>
            </a:xfrm>
            <a:custGeom>
              <a:avLst/>
              <a:gdLst>
                <a:gd name="T0" fmla="*/ 1 w 45"/>
                <a:gd name="T1" fmla="*/ 1 h 14"/>
                <a:gd name="T2" fmla="*/ 1 w 45"/>
                <a:gd name="T3" fmla="*/ 1 h 14"/>
                <a:gd name="T4" fmla="*/ 0 w 45"/>
                <a:gd name="T5" fmla="*/ 1 h 14"/>
                <a:gd name="T6" fmla="*/ 1 w 45"/>
                <a:gd name="T7" fmla="*/ 1 h 14"/>
                <a:gd name="T8" fmla="*/ 1 w 45"/>
                <a:gd name="T9" fmla="*/ 1 h 14"/>
                <a:gd name="T10" fmla="*/ 1 w 45"/>
                <a:gd name="T11" fmla="*/ 0 h 14"/>
                <a:gd name="T12" fmla="*/ 2 w 45"/>
                <a:gd name="T13" fmla="*/ 1 h 14"/>
                <a:gd name="T14" fmla="*/ 2 w 45"/>
                <a:gd name="T15" fmla="*/ 1 h 14"/>
                <a:gd name="T16" fmla="*/ 2 w 45"/>
                <a:gd name="T17" fmla="*/ 1 h 14"/>
                <a:gd name="T18" fmla="*/ 2 w 45"/>
                <a:gd name="T19" fmla="*/ 1 h 14"/>
                <a:gd name="T20" fmla="*/ 2 w 45"/>
                <a:gd name="T21" fmla="*/ 1 h 14"/>
                <a:gd name="T22" fmla="*/ 2 w 45"/>
                <a:gd name="T23" fmla="*/ 1 h 14"/>
                <a:gd name="T24" fmla="*/ 2 w 45"/>
                <a:gd name="T25" fmla="*/ 1 h 14"/>
                <a:gd name="T26" fmla="*/ 1 w 45"/>
                <a:gd name="T27" fmla="*/ 1 h 14"/>
                <a:gd name="T28" fmla="*/ 1 w 45"/>
                <a:gd name="T29" fmla="*/ 1 h 14"/>
                <a:gd name="T30" fmla="*/ 1 w 45"/>
                <a:gd name="T31" fmla="*/ 1 h 14"/>
                <a:gd name="T32" fmla="*/ 1 w 45"/>
                <a:gd name="T33" fmla="*/ 1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14"/>
                <a:gd name="T53" fmla="*/ 45 w 45"/>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14">
                  <a:moveTo>
                    <a:pt x="7" y="13"/>
                  </a:moveTo>
                  <a:lnTo>
                    <a:pt x="4" y="14"/>
                  </a:lnTo>
                  <a:lnTo>
                    <a:pt x="0" y="10"/>
                  </a:lnTo>
                  <a:lnTo>
                    <a:pt x="3" y="7"/>
                  </a:lnTo>
                  <a:lnTo>
                    <a:pt x="15" y="2"/>
                  </a:lnTo>
                  <a:lnTo>
                    <a:pt x="30" y="0"/>
                  </a:lnTo>
                  <a:lnTo>
                    <a:pt x="37" y="1"/>
                  </a:lnTo>
                  <a:lnTo>
                    <a:pt x="41" y="2"/>
                  </a:lnTo>
                  <a:lnTo>
                    <a:pt x="41" y="3"/>
                  </a:lnTo>
                  <a:lnTo>
                    <a:pt x="42" y="6"/>
                  </a:lnTo>
                  <a:lnTo>
                    <a:pt x="44" y="9"/>
                  </a:lnTo>
                  <a:lnTo>
                    <a:pt x="45" y="13"/>
                  </a:lnTo>
                  <a:lnTo>
                    <a:pt x="41" y="13"/>
                  </a:lnTo>
                  <a:lnTo>
                    <a:pt x="32" y="10"/>
                  </a:lnTo>
                  <a:lnTo>
                    <a:pt x="22" y="9"/>
                  </a:lnTo>
                  <a:lnTo>
                    <a:pt x="13" y="9"/>
                  </a:lnTo>
                  <a:lnTo>
                    <a:pt x="7" y="1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58" name="Freeform 120"/>
            <p:cNvSpPr>
              <a:spLocks/>
            </p:cNvSpPr>
            <p:nvPr/>
          </p:nvSpPr>
          <p:spPr bwMode="auto">
            <a:xfrm>
              <a:off x="2224" y="2760"/>
              <a:ext cx="7" cy="7"/>
            </a:xfrm>
            <a:custGeom>
              <a:avLst/>
              <a:gdLst>
                <a:gd name="T0" fmla="*/ 1 w 14"/>
                <a:gd name="T1" fmla="*/ 0 h 15"/>
                <a:gd name="T2" fmla="*/ 0 w 14"/>
                <a:gd name="T3" fmla="*/ 0 h 15"/>
                <a:gd name="T4" fmla="*/ 1 w 14"/>
                <a:gd name="T5" fmla="*/ 0 h 15"/>
                <a:gd name="T6" fmla="*/ 1 w 14"/>
                <a:gd name="T7" fmla="*/ 0 h 15"/>
                <a:gd name="T8" fmla="*/ 1 w 14"/>
                <a:gd name="T9" fmla="*/ 0 h 15"/>
                <a:gd name="T10" fmla="*/ 1 w 14"/>
                <a:gd name="T11" fmla="*/ 0 h 15"/>
                <a:gd name="T12" fmla="*/ 1 w 14"/>
                <a:gd name="T13" fmla="*/ 0 h 15"/>
                <a:gd name="T14" fmla="*/ 1 w 14"/>
                <a:gd name="T15" fmla="*/ 0 h 15"/>
                <a:gd name="T16" fmla="*/ 1 w 14"/>
                <a:gd name="T17" fmla="*/ 0 h 15"/>
                <a:gd name="T18" fmla="*/ 1 w 14"/>
                <a:gd name="T19" fmla="*/ 0 h 15"/>
                <a:gd name="T20" fmla="*/ 1 w 14"/>
                <a:gd name="T21" fmla="*/ 0 h 15"/>
                <a:gd name="T22" fmla="*/ 1 w 14"/>
                <a:gd name="T23" fmla="*/ 0 h 15"/>
                <a:gd name="T24" fmla="*/ 1 w 14"/>
                <a:gd name="T25" fmla="*/ 0 h 15"/>
                <a:gd name="T26" fmla="*/ 1 w 14"/>
                <a:gd name="T27" fmla="*/ 0 h 15"/>
                <a:gd name="T28" fmla="*/ 1 w 14"/>
                <a:gd name="T29" fmla="*/ 0 h 15"/>
                <a:gd name="T30" fmla="*/ 1 w 14"/>
                <a:gd name="T31" fmla="*/ 0 h 15"/>
                <a:gd name="T32" fmla="*/ 1 w 14"/>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5"/>
                <a:gd name="T53" fmla="*/ 14 w 1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5">
                  <a:moveTo>
                    <a:pt x="1" y="2"/>
                  </a:moveTo>
                  <a:lnTo>
                    <a:pt x="0" y="4"/>
                  </a:lnTo>
                  <a:lnTo>
                    <a:pt x="1" y="6"/>
                  </a:lnTo>
                  <a:lnTo>
                    <a:pt x="3" y="7"/>
                  </a:lnTo>
                  <a:lnTo>
                    <a:pt x="4" y="7"/>
                  </a:lnTo>
                  <a:lnTo>
                    <a:pt x="5" y="8"/>
                  </a:lnTo>
                  <a:lnTo>
                    <a:pt x="6" y="9"/>
                  </a:lnTo>
                  <a:lnTo>
                    <a:pt x="6" y="12"/>
                  </a:lnTo>
                  <a:lnTo>
                    <a:pt x="5" y="14"/>
                  </a:lnTo>
                  <a:lnTo>
                    <a:pt x="6" y="15"/>
                  </a:lnTo>
                  <a:lnTo>
                    <a:pt x="11" y="14"/>
                  </a:lnTo>
                  <a:lnTo>
                    <a:pt x="14" y="13"/>
                  </a:lnTo>
                  <a:lnTo>
                    <a:pt x="14" y="9"/>
                  </a:lnTo>
                  <a:lnTo>
                    <a:pt x="12" y="5"/>
                  </a:lnTo>
                  <a:lnTo>
                    <a:pt x="10" y="1"/>
                  </a:lnTo>
                  <a:lnTo>
                    <a:pt x="5" y="0"/>
                  </a:lnTo>
                  <a:lnTo>
                    <a:pt x="1" y="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59" name="Freeform 121"/>
            <p:cNvSpPr>
              <a:spLocks/>
            </p:cNvSpPr>
            <p:nvPr/>
          </p:nvSpPr>
          <p:spPr bwMode="auto">
            <a:xfrm>
              <a:off x="2237" y="2800"/>
              <a:ext cx="3" cy="5"/>
            </a:xfrm>
            <a:custGeom>
              <a:avLst/>
              <a:gdLst>
                <a:gd name="T0" fmla="*/ 1 w 6"/>
                <a:gd name="T1" fmla="*/ 1 h 9"/>
                <a:gd name="T2" fmla="*/ 1 w 6"/>
                <a:gd name="T3" fmla="*/ 1 h 9"/>
                <a:gd name="T4" fmla="*/ 1 w 6"/>
                <a:gd name="T5" fmla="*/ 1 h 9"/>
                <a:gd name="T6" fmla="*/ 1 w 6"/>
                <a:gd name="T7" fmla="*/ 1 h 9"/>
                <a:gd name="T8" fmla="*/ 1 w 6"/>
                <a:gd name="T9" fmla="*/ 1 h 9"/>
                <a:gd name="T10" fmla="*/ 1 w 6"/>
                <a:gd name="T11" fmla="*/ 1 h 9"/>
                <a:gd name="T12" fmla="*/ 1 w 6"/>
                <a:gd name="T13" fmla="*/ 1 h 9"/>
                <a:gd name="T14" fmla="*/ 1 w 6"/>
                <a:gd name="T15" fmla="*/ 1 h 9"/>
                <a:gd name="T16" fmla="*/ 0 w 6"/>
                <a:gd name="T17" fmla="*/ 1 h 9"/>
                <a:gd name="T18" fmla="*/ 0 w 6"/>
                <a:gd name="T19" fmla="*/ 1 h 9"/>
                <a:gd name="T20" fmla="*/ 1 w 6"/>
                <a:gd name="T21" fmla="*/ 0 h 9"/>
                <a:gd name="T22" fmla="*/ 1 w 6"/>
                <a:gd name="T23" fmla="*/ 0 h 9"/>
                <a:gd name="T24" fmla="*/ 1 w 6"/>
                <a:gd name="T25" fmla="*/ 1 h 9"/>
                <a:gd name="T26" fmla="*/ 1 w 6"/>
                <a:gd name="T27" fmla="*/ 1 h 9"/>
                <a:gd name="T28" fmla="*/ 1 w 6"/>
                <a:gd name="T29" fmla="*/ 1 h 9"/>
                <a:gd name="T30" fmla="*/ 1 w 6"/>
                <a:gd name="T31" fmla="*/ 1 h 9"/>
                <a:gd name="T32" fmla="*/ 1 w 6"/>
                <a:gd name="T33" fmla="*/ 1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9"/>
                <a:gd name="T53" fmla="*/ 6 w 6"/>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9">
                  <a:moveTo>
                    <a:pt x="2" y="9"/>
                  </a:moveTo>
                  <a:lnTo>
                    <a:pt x="1" y="9"/>
                  </a:lnTo>
                  <a:lnTo>
                    <a:pt x="1" y="8"/>
                  </a:lnTo>
                  <a:lnTo>
                    <a:pt x="1" y="7"/>
                  </a:lnTo>
                  <a:lnTo>
                    <a:pt x="2" y="6"/>
                  </a:lnTo>
                  <a:lnTo>
                    <a:pt x="2" y="4"/>
                  </a:lnTo>
                  <a:lnTo>
                    <a:pt x="1" y="3"/>
                  </a:lnTo>
                  <a:lnTo>
                    <a:pt x="0" y="2"/>
                  </a:lnTo>
                  <a:lnTo>
                    <a:pt x="0" y="1"/>
                  </a:lnTo>
                  <a:lnTo>
                    <a:pt x="1" y="0"/>
                  </a:lnTo>
                  <a:lnTo>
                    <a:pt x="3" y="0"/>
                  </a:lnTo>
                  <a:lnTo>
                    <a:pt x="5" y="1"/>
                  </a:lnTo>
                  <a:lnTo>
                    <a:pt x="6" y="3"/>
                  </a:lnTo>
                  <a:lnTo>
                    <a:pt x="6" y="6"/>
                  </a:lnTo>
                  <a:lnTo>
                    <a:pt x="5" y="8"/>
                  </a:lnTo>
                  <a:lnTo>
                    <a:pt x="2" y="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60" name="Freeform 122"/>
            <p:cNvSpPr>
              <a:spLocks/>
            </p:cNvSpPr>
            <p:nvPr/>
          </p:nvSpPr>
          <p:spPr bwMode="auto">
            <a:xfrm>
              <a:off x="2230" y="2779"/>
              <a:ext cx="7" cy="7"/>
            </a:xfrm>
            <a:custGeom>
              <a:avLst/>
              <a:gdLst>
                <a:gd name="T0" fmla="*/ 1 w 14"/>
                <a:gd name="T1" fmla="*/ 1 h 14"/>
                <a:gd name="T2" fmla="*/ 1 w 14"/>
                <a:gd name="T3" fmla="*/ 1 h 14"/>
                <a:gd name="T4" fmla="*/ 0 w 14"/>
                <a:gd name="T5" fmla="*/ 1 h 14"/>
                <a:gd name="T6" fmla="*/ 1 w 14"/>
                <a:gd name="T7" fmla="*/ 1 h 14"/>
                <a:gd name="T8" fmla="*/ 1 w 14"/>
                <a:gd name="T9" fmla="*/ 1 h 14"/>
                <a:gd name="T10" fmla="*/ 1 w 14"/>
                <a:gd name="T11" fmla="*/ 0 h 14"/>
                <a:gd name="T12" fmla="*/ 1 w 14"/>
                <a:gd name="T13" fmla="*/ 0 h 14"/>
                <a:gd name="T14" fmla="*/ 1 w 14"/>
                <a:gd name="T15" fmla="*/ 1 h 14"/>
                <a:gd name="T16" fmla="*/ 1 w 14"/>
                <a:gd name="T17" fmla="*/ 1 h 14"/>
                <a:gd name="T18" fmla="*/ 1 w 14"/>
                <a:gd name="T19" fmla="*/ 1 h 14"/>
                <a:gd name="T20" fmla="*/ 1 w 14"/>
                <a:gd name="T21" fmla="*/ 1 h 14"/>
                <a:gd name="T22" fmla="*/ 1 w 14"/>
                <a:gd name="T23" fmla="*/ 1 h 14"/>
                <a:gd name="T24" fmla="*/ 1 w 14"/>
                <a:gd name="T25" fmla="*/ 1 h 14"/>
                <a:gd name="T26" fmla="*/ 1 w 14"/>
                <a:gd name="T27" fmla="*/ 1 h 14"/>
                <a:gd name="T28" fmla="*/ 1 w 14"/>
                <a:gd name="T29" fmla="*/ 1 h 14"/>
                <a:gd name="T30" fmla="*/ 1 w 14"/>
                <a:gd name="T31" fmla="*/ 1 h 14"/>
                <a:gd name="T32" fmla="*/ 1 w 14"/>
                <a:gd name="T33" fmla="*/ 1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4"/>
                <a:gd name="T53" fmla="*/ 14 w 14"/>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4">
                  <a:moveTo>
                    <a:pt x="2" y="13"/>
                  </a:moveTo>
                  <a:lnTo>
                    <a:pt x="1" y="14"/>
                  </a:lnTo>
                  <a:lnTo>
                    <a:pt x="0" y="11"/>
                  </a:lnTo>
                  <a:lnTo>
                    <a:pt x="1" y="7"/>
                  </a:lnTo>
                  <a:lnTo>
                    <a:pt x="5" y="3"/>
                  </a:lnTo>
                  <a:lnTo>
                    <a:pt x="9" y="0"/>
                  </a:lnTo>
                  <a:lnTo>
                    <a:pt x="12" y="0"/>
                  </a:lnTo>
                  <a:lnTo>
                    <a:pt x="13" y="3"/>
                  </a:lnTo>
                  <a:lnTo>
                    <a:pt x="13" y="4"/>
                  </a:lnTo>
                  <a:lnTo>
                    <a:pt x="13" y="6"/>
                  </a:lnTo>
                  <a:lnTo>
                    <a:pt x="14" y="10"/>
                  </a:lnTo>
                  <a:lnTo>
                    <a:pt x="14" y="13"/>
                  </a:lnTo>
                  <a:lnTo>
                    <a:pt x="13" y="13"/>
                  </a:lnTo>
                  <a:lnTo>
                    <a:pt x="11" y="11"/>
                  </a:lnTo>
                  <a:lnTo>
                    <a:pt x="7" y="10"/>
                  </a:lnTo>
                  <a:lnTo>
                    <a:pt x="5" y="10"/>
                  </a:lnTo>
                  <a:lnTo>
                    <a:pt x="2" y="1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61" name="Freeform 123"/>
            <p:cNvSpPr>
              <a:spLocks/>
            </p:cNvSpPr>
            <p:nvPr/>
          </p:nvSpPr>
          <p:spPr bwMode="auto">
            <a:xfrm>
              <a:off x="2331" y="2902"/>
              <a:ext cx="8" cy="8"/>
            </a:xfrm>
            <a:custGeom>
              <a:avLst/>
              <a:gdLst>
                <a:gd name="T0" fmla="*/ 1 w 16"/>
                <a:gd name="T1" fmla="*/ 1 h 15"/>
                <a:gd name="T2" fmla="*/ 0 w 16"/>
                <a:gd name="T3" fmla="*/ 1 h 15"/>
                <a:gd name="T4" fmla="*/ 0 w 16"/>
                <a:gd name="T5" fmla="*/ 1 h 15"/>
                <a:gd name="T6" fmla="*/ 1 w 16"/>
                <a:gd name="T7" fmla="*/ 1 h 15"/>
                <a:gd name="T8" fmla="*/ 1 w 16"/>
                <a:gd name="T9" fmla="*/ 1 h 15"/>
                <a:gd name="T10" fmla="*/ 1 w 16"/>
                <a:gd name="T11" fmla="*/ 1 h 15"/>
                <a:gd name="T12" fmla="*/ 1 w 16"/>
                <a:gd name="T13" fmla="*/ 1 h 15"/>
                <a:gd name="T14" fmla="*/ 1 w 16"/>
                <a:gd name="T15" fmla="*/ 1 h 15"/>
                <a:gd name="T16" fmla="*/ 1 w 16"/>
                <a:gd name="T17" fmla="*/ 1 h 15"/>
                <a:gd name="T18" fmla="*/ 1 w 16"/>
                <a:gd name="T19" fmla="*/ 1 h 15"/>
                <a:gd name="T20" fmla="*/ 1 w 16"/>
                <a:gd name="T21" fmla="*/ 1 h 15"/>
                <a:gd name="T22" fmla="*/ 1 w 16"/>
                <a:gd name="T23" fmla="*/ 0 h 15"/>
                <a:gd name="T24" fmla="*/ 1 w 16"/>
                <a:gd name="T25" fmla="*/ 1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5"/>
                <a:gd name="T41" fmla="*/ 16 w 16"/>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5">
                  <a:moveTo>
                    <a:pt x="1" y="2"/>
                  </a:moveTo>
                  <a:lnTo>
                    <a:pt x="0" y="7"/>
                  </a:lnTo>
                  <a:lnTo>
                    <a:pt x="0" y="11"/>
                  </a:lnTo>
                  <a:lnTo>
                    <a:pt x="2" y="15"/>
                  </a:lnTo>
                  <a:lnTo>
                    <a:pt x="6" y="15"/>
                  </a:lnTo>
                  <a:lnTo>
                    <a:pt x="9" y="15"/>
                  </a:lnTo>
                  <a:lnTo>
                    <a:pt x="13" y="14"/>
                  </a:lnTo>
                  <a:lnTo>
                    <a:pt x="16" y="13"/>
                  </a:lnTo>
                  <a:lnTo>
                    <a:pt x="16" y="9"/>
                  </a:lnTo>
                  <a:lnTo>
                    <a:pt x="14" y="6"/>
                  </a:lnTo>
                  <a:lnTo>
                    <a:pt x="9" y="1"/>
                  </a:lnTo>
                  <a:lnTo>
                    <a:pt x="4" y="0"/>
                  </a:lnTo>
                  <a:lnTo>
                    <a:pt x="1" y="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62" name="Freeform 124"/>
            <p:cNvSpPr>
              <a:spLocks/>
            </p:cNvSpPr>
            <p:nvPr/>
          </p:nvSpPr>
          <p:spPr bwMode="auto">
            <a:xfrm>
              <a:off x="2322" y="2889"/>
              <a:ext cx="8" cy="7"/>
            </a:xfrm>
            <a:custGeom>
              <a:avLst/>
              <a:gdLst>
                <a:gd name="T0" fmla="*/ 0 w 17"/>
                <a:gd name="T1" fmla="*/ 1 h 14"/>
                <a:gd name="T2" fmla="*/ 0 w 17"/>
                <a:gd name="T3" fmla="*/ 1 h 14"/>
                <a:gd name="T4" fmla="*/ 0 w 17"/>
                <a:gd name="T5" fmla="*/ 1 h 14"/>
                <a:gd name="T6" fmla="*/ 0 w 17"/>
                <a:gd name="T7" fmla="*/ 1 h 14"/>
                <a:gd name="T8" fmla="*/ 0 w 17"/>
                <a:gd name="T9" fmla="*/ 1 h 14"/>
                <a:gd name="T10" fmla="*/ 0 w 17"/>
                <a:gd name="T11" fmla="*/ 1 h 14"/>
                <a:gd name="T12" fmla="*/ 0 w 17"/>
                <a:gd name="T13" fmla="*/ 1 h 14"/>
                <a:gd name="T14" fmla="*/ 0 w 17"/>
                <a:gd name="T15" fmla="*/ 1 h 14"/>
                <a:gd name="T16" fmla="*/ 0 w 17"/>
                <a:gd name="T17" fmla="*/ 1 h 14"/>
                <a:gd name="T18" fmla="*/ 0 w 17"/>
                <a:gd name="T19" fmla="*/ 1 h 14"/>
                <a:gd name="T20" fmla="*/ 0 w 17"/>
                <a:gd name="T21" fmla="*/ 1 h 14"/>
                <a:gd name="T22" fmla="*/ 0 w 17"/>
                <a:gd name="T23" fmla="*/ 0 h 14"/>
                <a:gd name="T24" fmla="*/ 0 w 17"/>
                <a:gd name="T25" fmla="*/ 1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4"/>
                <a:gd name="T41" fmla="*/ 17 w 17"/>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4">
                  <a:moveTo>
                    <a:pt x="0" y="3"/>
                  </a:moveTo>
                  <a:lnTo>
                    <a:pt x="3" y="6"/>
                  </a:lnTo>
                  <a:lnTo>
                    <a:pt x="6" y="8"/>
                  </a:lnTo>
                  <a:lnTo>
                    <a:pt x="8" y="9"/>
                  </a:lnTo>
                  <a:lnTo>
                    <a:pt x="7" y="12"/>
                  </a:lnTo>
                  <a:lnTo>
                    <a:pt x="7" y="14"/>
                  </a:lnTo>
                  <a:lnTo>
                    <a:pt x="10" y="14"/>
                  </a:lnTo>
                  <a:lnTo>
                    <a:pt x="13" y="12"/>
                  </a:lnTo>
                  <a:lnTo>
                    <a:pt x="17" y="9"/>
                  </a:lnTo>
                  <a:lnTo>
                    <a:pt x="15" y="6"/>
                  </a:lnTo>
                  <a:lnTo>
                    <a:pt x="11" y="3"/>
                  </a:lnTo>
                  <a:lnTo>
                    <a:pt x="5" y="0"/>
                  </a:lnTo>
                  <a:lnTo>
                    <a:pt x="0"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63" name="Freeform 125"/>
            <p:cNvSpPr>
              <a:spLocks/>
            </p:cNvSpPr>
            <p:nvPr/>
          </p:nvSpPr>
          <p:spPr bwMode="auto">
            <a:xfrm>
              <a:off x="2342" y="2931"/>
              <a:ext cx="7" cy="8"/>
            </a:xfrm>
            <a:custGeom>
              <a:avLst/>
              <a:gdLst>
                <a:gd name="T0" fmla="*/ 1 w 14"/>
                <a:gd name="T1" fmla="*/ 1 h 15"/>
                <a:gd name="T2" fmla="*/ 1 w 14"/>
                <a:gd name="T3" fmla="*/ 1 h 15"/>
                <a:gd name="T4" fmla="*/ 1 w 14"/>
                <a:gd name="T5" fmla="*/ 1 h 15"/>
                <a:gd name="T6" fmla="*/ 1 w 14"/>
                <a:gd name="T7" fmla="*/ 1 h 15"/>
                <a:gd name="T8" fmla="*/ 1 w 14"/>
                <a:gd name="T9" fmla="*/ 1 h 15"/>
                <a:gd name="T10" fmla="*/ 1 w 14"/>
                <a:gd name="T11" fmla="*/ 1 h 15"/>
                <a:gd name="T12" fmla="*/ 1 w 14"/>
                <a:gd name="T13" fmla="*/ 1 h 15"/>
                <a:gd name="T14" fmla="*/ 1 w 14"/>
                <a:gd name="T15" fmla="*/ 1 h 15"/>
                <a:gd name="T16" fmla="*/ 1 w 14"/>
                <a:gd name="T17" fmla="*/ 0 h 15"/>
                <a:gd name="T18" fmla="*/ 1 w 14"/>
                <a:gd name="T19" fmla="*/ 0 h 15"/>
                <a:gd name="T20" fmla="*/ 1 w 14"/>
                <a:gd name="T21" fmla="*/ 1 h 15"/>
                <a:gd name="T22" fmla="*/ 0 w 14"/>
                <a:gd name="T23" fmla="*/ 1 h 15"/>
                <a:gd name="T24" fmla="*/ 1 w 14"/>
                <a:gd name="T25" fmla="*/ 1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5"/>
                <a:gd name="T41" fmla="*/ 14 w 14"/>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5">
                  <a:moveTo>
                    <a:pt x="1" y="15"/>
                  </a:moveTo>
                  <a:lnTo>
                    <a:pt x="4" y="14"/>
                  </a:lnTo>
                  <a:lnTo>
                    <a:pt x="7" y="11"/>
                  </a:lnTo>
                  <a:lnTo>
                    <a:pt x="8" y="9"/>
                  </a:lnTo>
                  <a:lnTo>
                    <a:pt x="10" y="10"/>
                  </a:lnTo>
                  <a:lnTo>
                    <a:pt x="12" y="11"/>
                  </a:lnTo>
                  <a:lnTo>
                    <a:pt x="14" y="7"/>
                  </a:lnTo>
                  <a:lnTo>
                    <a:pt x="12" y="4"/>
                  </a:lnTo>
                  <a:lnTo>
                    <a:pt x="10" y="0"/>
                  </a:lnTo>
                  <a:lnTo>
                    <a:pt x="7" y="0"/>
                  </a:lnTo>
                  <a:lnTo>
                    <a:pt x="2" y="4"/>
                  </a:lnTo>
                  <a:lnTo>
                    <a:pt x="0" y="10"/>
                  </a:lnTo>
                  <a:lnTo>
                    <a:pt x="1" y="1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64" name="Freeform 126"/>
            <p:cNvSpPr>
              <a:spLocks/>
            </p:cNvSpPr>
            <p:nvPr/>
          </p:nvSpPr>
          <p:spPr bwMode="auto">
            <a:xfrm>
              <a:off x="2346" y="2954"/>
              <a:ext cx="6" cy="8"/>
            </a:xfrm>
            <a:custGeom>
              <a:avLst/>
              <a:gdLst>
                <a:gd name="T0" fmla="*/ 1 w 11"/>
                <a:gd name="T1" fmla="*/ 1 h 16"/>
                <a:gd name="T2" fmla="*/ 0 w 11"/>
                <a:gd name="T3" fmla="*/ 1 h 16"/>
                <a:gd name="T4" fmla="*/ 1 w 11"/>
                <a:gd name="T5" fmla="*/ 1 h 16"/>
                <a:gd name="T6" fmla="*/ 1 w 11"/>
                <a:gd name="T7" fmla="*/ 1 h 16"/>
                <a:gd name="T8" fmla="*/ 1 w 11"/>
                <a:gd name="T9" fmla="*/ 1 h 16"/>
                <a:gd name="T10" fmla="*/ 1 w 11"/>
                <a:gd name="T11" fmla="*/ 1 h 16"/>
                <a:gd name="T12" fmla="*/ 1 w 11"/>
                <a:gd name="T13" fmla="*/ 1 h 16"/>
                <a:gd name="T14" fmla="*/ 1 w 11"/>
                <a:gd name="T15" fmla="*/ 1 h 16"/>
                <a:gd name="T16" fmla="*/ 1 w 11"/>
                <a:gd name="T17" fmla="*/ 1 h 16"/>
                <a:gd name="T18" fmla="*/ 1 w 11"/>
                <a:gd name="T19" fmla="*/ 1 h 16"/>
                <a:gd name="T20" fmla="*/ 1 w 11"/>
                <a:gd name="T21" fmla="*/ 1 h 16"/>
                <a:gd name="T22" fmla="*/ 1 w 11"/>
                <a:gd name="T23" fmla="*/ 0 h 16"/>
                <a:gd name="T24" fmla="*/ 1 w 11"/>
                <a:gd name="T25" fmla="*/ 1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6"/>
                <a:gd name="T41" fmla="*/ 11 w 11"/>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6">
                  <a:moveTo>
                    <a:pt x="1" y="3"/>
                  </a:moveTo>
                  <a:lnTo>
                    <a:pt x="0" y="8"/>
                  </a:lnTo>
                  <a:lnTo>
                    <a:pt x="1" y="11"/>
                  </a:lnTo>
                  <a:lnTo>
                    <a:pt x="2" y="15"/>
                  </a:lnTo>
                  <a:lnTo>
                    <a:pt x="5" y="16"/>
                  </a:lnTo>
                  <a:lnTo>
                    <a:pt x="7" y="15"/>
                  </a:lnTo>
                  <a:lnTo>
                    <a:pt x="9" y="15"/>
                  </a:lnTo>
                  <a:lnTo>
                    <a:pt x="10" y="13"/>
                  </a:lnTo>
                  <a:lnTo>
                    <a:pt x="11" y="10"/>
                  </a:lnTo>
                  <a:lnTo>
                    <a:pt x="9" y="5"/>
                  </a:lnTo>
                  <a:lnTo>
                    <a:pt x="7" y="1"/>
                  </a:lnTo>
                  <a:lnTo>
                    <a:pt x="3" y="0"/>
                  </a:lnTo>
                  <a:lnTo>
                    <a:pt x="1"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65" name="Freeform 127"/>
            <p:cNvSpPr>
              <a:spLocks/>
            </p:cNvSpPr>
            <p:nvPr/>
          </p:nvSpPr>
          <p:spPr bwMode="auto">
            <a:xfrm>
              <a:off x="2327" y="2984"/>
              <a:ext cx="9" cy="5"/>
            </a:xfrm>
            <a:custGeom>
              <a:avLst/>
              <a:gdLst>
                <a:gd name="T0" fmla="*/ 1 w 17"/>
                <a:gd name="T1" fmla="*/ 0 h 12"/>
                <a:gd name="T2" fmla="*/ 1 w 17"/>
                <a:gd name="T3" fmla="*/ 0 h 12"/>
                <a:gd name="T4" fmla="*/ 1 w 17"/>
                <a:gd name="T5" fmla="*/ 0 h 12"/>
                <a:gd name="T6" fmla="*/ 1 w 17"/>
                <a:gd name="T7" fmla="*/ 0 h 12"/>
                <a:gd name="T8" fmla="*/ 1 w 17"/>
                <a:gd name="T9" fmla="*/ 0 h 12"/>
                <a:gd name="T10" fmla="*/ 1 w 17"/>
                <a:gd name="T11" fmla="*/ 0 h 12"/>
                <a:gd name="T12" fmla="*/ 1 w 17"/>
                <a:gd name="T13" fmla="*/ 0 h 12"/>
                <a:gd name="T14" fmla="*/ 1 w 17"/>
                <a:gd name="T15" fmla="*/ 0 h 12"/>
                <a:gd name="T16" fmla="*/ 0 w 17"/>
                <a:gd name="T17" fmla="*/ 0 h 12"/>
                <a:gd name="T18" fmla="*/ 1 w 17"/>
                <a:gd name="T19" fmla="*/ 0 h 12"/>
                <a:gd name="T20" fmla="*/ 1 w 17"/>
                <a:gd name="T21" fmla="*/ 0 h 12"/>
                <a:gd name="T22" fmla="*/ 1 w 17"/>
                <a:gd name="T23" fmla="*/ 0 h 12"/>
                <a:gd name="T24" fmla="*/ 1 w 17"/>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2"/>
                <a:gd name="T41" fmla="*/ 17 w 17"/>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2">
                  <a:moveTo>
                    <a:pt x="17" y="6"/>
                  </a:moveTo>
                  <a:lnTo>
                    <a:pt x="14" y="4"/>
                  </a:lnTo>
                  <a:lnTo>
                    <a:pt x="10" y="5"/>
                  </a:lnTo>
                  <a:lnTo>
                    <a:pt x="8" y="5"/>
                  </a:lnTo>
                  <a:lnTo>
                    <a:pt x="7" y="3"/>
                  </a:lnTo>
                  <a:lnTo>
                    <a:pt x="6" y="0"/>
                  </a:lnTo>
                  <a:lnTo>
                    <a:pt x="3" y="1"/>
                  </a:lnTo>
                  <a:lnTo>
                    <a:pt x="1" y="5"/>
                  </a:lnTo>
                  <a:lnTo>
                    <a:pt x="0" y="8"/>
                  </a:lnTo>
                  <a:lnTo>
                    <a:pt x="2" y="11"/>
                  </a:lnTo>
                  <a:lnTo>
                    <a:pt x="9" y="12"/>
                  </a:lnTo>
                  <a:lnTo>
                    <a:pt x="15" y="11"/>
                  </a:lnTo>
                  <a:lnTo>
                    <a:pt x="17" y="6"/>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66" name="Freeform 128"/>
            <p:cNvSpPr>
              <a:spLocks/>
            </p:cNvSpPr>
            <p:nvPr/>
          </p:nvSpPr>
          <p:spPr bwMode="auto">
            <a:xfrm>
              <a:off x="2341" y="2969"/>
              <a:ext cx="7" cy="8"/>
            </a:xfrm>
            <a:custGeom>
              <a:avLst/>
              <a:gdLst>
                <a:gd name="T0" fmla="*/ 0 w 12"/>
                <a:gd name="T1" fmla="*/ 0 h 14"/>
                <a:gd name="T2" fmla="*/ 1 w 12"/>
                <a:gd name="T3" fmla="*/ 1 h 14"/>
                <a:gd name="T4" fmla="*/ 1 w 12"/>
                <a:gd name="T5" fmla="*/ 1 h 14"/>
                <a:gd name="T6" fmla="*/ 1 w 12"/>
                <a:gd name="T7" fmla="*/ 1 h 14"/>
                <a:gd name="T8" fmla="*/ 1 w 12"/>
                <a:gd name="T9" fmla="*/ 1 h 14"/>
                <a:gd name="T10" fmla="*/ 1 w 12"/>
                <a:gd name="T11" fmla="*/ 1 h 14"/>
                <a:gd name="T12" fmla="*/ 1 w 12"/>
                <a:gd name="T13" fmla="*/ 1 h 14"/>
                <a:gd name="T14" fmla="*/ 1 w 12"/>
                <a:gd name="T15" fmla="*/ 1 h 14"/>
                <a:gd name="T16" fmla="*/ 0 w 12"/>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4"/>
                <a:gd name="T29" fmla="*/ 12 w 12"/>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4">
                  <a:moveTo>
                    <a:pt x="0" y="0"/>
                  </a:moveTo>
                  <a:lnTo>
                    <a:pt x="2" y="3"/>
                  </a:lnTo>
                  <a:lnTo>
                    <a:pt x="1" y="9"/>
                  </a:lnTo>
                  <a:lnTo>
                    <a:pt x="1" y="13"/>
                  </a:lnTo>
                  <a:lnTo>
                    <a:pt x="5" y="14"/>
                  </a:lnTo>
                  <a:lnTo>
                    <a:pt x="11" y="11"/>
                  </a:lnTo>
                  <a:lnTo>
                    <a:pt x="12" y="6"/>
                  </a:lnTo>
                  <a:lnTo>
                    <a:pt x="9" y="2"/>
                  </a:lnTo>
                  <a:lnTo>
                    <a:pt x="0"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67" name="Freeform 129"/>
            <p:cNvSpPr>
              <a:spLocks/>
            </p:cNvSpPr>
            <p:nvPr/>
          </p:nvSpPr>
          <p:spPr bwMode="auto">
            <a:xfrm>
              <a:off x="2318" y="3003"/>
              <a:ext cx="8" cy="6"/>
            </a:xfrm>
            <a:custGeom>
              <a:avLst/>
              <a:gdLst>
                <a:gd name="T0" fmla="*/ 0 w 18"/>
                <a:gd name="T1" fmla="*/ 0 h 13"/>
                <a:gd name="T2" fmla="*/ 0 w 18"/>
                <a:gd name="T3" fmla="*/ 0 h 13"/>
                <a:gd name="T4" fmla="*/ 0 w 18"/>
                <a:gd name="T5" fmla="*/ 0 h 13"/>
                <a:gd name="T6" fmla="*/ 0 w 18"/>
                <a:gd name="T7" fmla="*/ 0 h 13"/>
                <a:gd name="T8" fmla="*/ 0 w 18"/>
                <a:gd name="T9" fmla="*/ 0 h 13"/>
                <a:gd name="T10" fmla="*/ 0 w 18"/>
                <a:gd name="T11" fmla="*/ 0 h 13"/>
                <a:gd name="T12" fmla="*/ 0 w 18"/>
                <a:gd name="T13" fmla="*/ 0 h 13"/>
                <a:gd name="T14" fmla="*/ 0 w 18"/>
                <a:gd name="T15" fmla="*/ 0 h 13"/>
                <a:gd name="T16" fmla="*/ 0 w 18"/>
                <a:gd name="T17" fmla="*/ 0 h 13"/>
                <a:gd name="T18" fmla="*/ 0 w 18"/>
                <a:gd name="T19" fmla="*/ 0 h 13"/>
                <a:gd name="T20" fmla="*/ 0 w 18"/>
                <a:gd name="T21" fmla="*/ 0 h 13"/>
                <a:gd name="T22" fmla="*/ 0 w 18"/>
                <a:gd name="T23" fmla="*/ 0 h 13"/>
                <a:gd name="T24" fmla="*/ 0 w 18"/>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3"/>
                <a:gd name="T41" fmla="*/ 18 w 18"/>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3">
                  <a:moveTo>
                    <a:pt x="0" y="3"/>
                  </a:moveTo>
                  <a:lnTo>
                    <a:pt x="3" y="6"/>
                  </a:lnTo>
                  <a:lnTo>
                    <a:pt x="6" y="8"/>
                  </a:lnTo>
                  <a:lnTo>
                    <a:pt x="8" y="8"/>
                  </a:lnTo>
                  <a:lnTo>
                    <a:pt x="8" y="11"/>
                  </a:lnTo>
                  <a:lnTo>
                    <a:pt x="8" y="13"/>
                  </a:lnTo>
                  <a:lnTo>
                    <a:pt x="11" y="13"/>
                  </a:lnTo>
                  <a:lnTo>
                    <a:pt x="14" y="12"/>
                  </a:lnTo>
                  <a:lnTo>
                    <a:pt x="18" y="10"/>
                  </a:lnTo>
                  <a:lnTo>
                    <a:pt x="16" y="6"/>
                  </a:lnTo>
                  <a:lnTo>
                    <a:pt x="12" y="3"/>
                  </a:lnTo>
                  <a:lnTo>
                    <a:pt x="5" y="0"/>
                  </a:lnTo>
                  <a:lnTo>
                    <a:pt x="0"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68" name="Freeform 130"/>
            <p:cNvSpPr>
              <a:spLocks/>
            </p:cNvSpPr>
            <p:nvPr/>
          </p:nvSpPr>
          <p:spPr bwMode="auto">
            <a:xfrm>
              <a:off x="2365" y="3000"/>
              <a:ext cx="33" cy="29"/>
            </a:xfrm>
            <a:custGeom>
              <a:avLst/>
              <a:gdLst>
                <a:gd name="T0" fmla="*/ 1 w 66"/>
                <a:gd name="T1" fmla="*/ 1 h 57"/>
                <a:gd name="T2" fmla="*/ 1 w 66"/>
                <a:gd name="T3" fmla="*/ 1 h 57"/>
                <a:gd name="T4" fmla="*/ 1 w 66"/>
                <a:gd name="T5" fmla="*/ 1 h 57"/>
                <a:gd name="T6" fmla="*/ 1 w 66"/>
                <a:gd name="T7" fmla="*/ 1 h 57"/>
                <a:gd name="T8" fmla="*/ 1 w 66"/>
                <a:gd name="T9" fmla="*/ 1 h 57"/>
                <a:gd name="T10" fmla="*/ 1 w 66"/>
                <a:gd name="T11" fmla="*/ 1 h 57"/>
                <a:gd name="T12" fmla="*/ 1 w 66"/>
                <a:gd name="T13" fmla="*/ 1 h 57"/>
                <a:gd name="T14" fmla="*/ 1 w 66"/>
                <a:gd name="T15" fmla="*/ 1 h 57"/>
                <a:gd name="T16" fmla="*/ 1 w 66"/>
                <a:gd name="T17" fmla="*/ 1 h 57"/>
                <a:gd name="T18" fmla="*/ 1 w 66"/>
                <a:gd name="T19" fmla="*/ 0 h 57"/>
                <a:gd name="T20" fmla="*/ 1 w 66"/>
                <a:gd name="T21" fmla="*/ 1 h 57"/>
                <a:gd name="T22" fmla="*/ 1 w 66"/>
                <a:gd name="T23" fmla="*/ 1 h 57"/>
                <a:gd name="T24" fmla="*/ 2 w 66"/>
                <a:gd name="T25" fmla="*/ 1 h 57"/>
                <a:gd name="T26" fmla="*/ 2 w 66"/>
                <a:gd name="T27" fmla="*/ 1 h 57"/>
                <a:gd name="T28" fmla="*/ 2 w 66"/>
                <a:gd name="T29" fmla="*/ 1 h 57"/>
                <a:gd name="T30" fmla="*/ 1 w 66"/>
                <a:gd name="T31" fmla="*/ 1 h 57"/>
                <a:gd name="T32" fmla="*/ 1 w 66"/>
                <a:gd name="T33" fmla="*/ 2 h 57"/>
                <a:gd name="T34" fmla="*/ 1 w 66"/>
                <a:gd name="T35" fmla="*/ 2 h 57"/>
                <a:gd name="T36" fmla="*/ 1 w 66"/>
                <a:gd name="T37" fmla="*/ 2 h 57"/>
                <a:gd name="T38" fmla="*/ 1 w 66"/>
                <a:gd name="T39" fmla="*/ 2 h 57"/>
                <a:gd name="T40" fmla="*/ 1 w 66"/>
                <a:gd name="T41" fmla="*/ 2 h 57"/>
                <a:gd name="T42" fmla="*/ 1 w 66"/>
                <a:gd name="T43" fmla="*/ 2 h 57"/>
                <a:gd name="T44" fmla="*/ 1 w 66"/>
                <a:gd name="T45" fmla="*/ 2 h 57"/>
                <a:gd name="T46" fmla="*/ 1 w 66"/>
                <a:gd name="T47" fmla="*/ 2 h 57"/>
                <a:gd name="T48" fmla="*/ 1 w 66"/>
                <a:gd name="T49" fmla="*/ 2 h 57"/>
                <a:gd name="T50" fmla="*/ 1 w 66"/>
                <a:gd name="T51" fmla="*/ 2 h 57"/>
                <a:gd name="T52" fmla="*/ 1 w 66"/>
                <a:gd name="T53" fmla="*/ 2 h 57"/>
                <a:gd name="T54" fmla="*/ 1 w 66"/>
                <a:gd name="T55" fmla="*/ 2 h 57"/>
                <a:gd name="T56" fmla="*/ 1 w 66"/>
                <a:gd name="T57" fmla="*/ 2 h 57"/>
                <a:gd name="T58" fmla="*/ 1 w 66"/>
                <a:gd name="T59" fmla="*/ 2 h 57"/>
                <a:gd name="T60" fmla="*/ 0 w 66"/>
                <a:gd name="T61" fmla="*/ 2 h 57"/>
                <a:gd name="T62" fmla="*/ 1 w 66"/>
                <a:gd name="T63" fmla="*/ 2 h 57"/>
                <a:gd name="T64" fmla="*/ 1 w 66"/>
                <a:gd name="T65" fmla="*/ 2 h 57"/>
                <a:gd name="T66" fmla="*/ 1 w 66"/>
                <a:gd name="T67" fmla="*/ 2 h 57"/>
                <a:gd name="T68" fmla="*/ 1 w 66"/>
                <a:gd name="T69" fmla="*/ 2 h 57"/>
                <a:gd name="T70" fmla="*/ 1 w 66"/>
                <a:gd name="T71" fmla="*/ 1 h 57"/>
                <a:gd name="T72" fmla="*/ 1 w 66"/>
                <a:gd name="T73" fmla="*/ 1 h 57"/>
                <a:gd name="T74" fmla="*/ 1 w 66"/>
                <a:gd name="T75" fmla="*/ 1 h 57"/>
                <a:gd name="T76" fmla="*/ 1 w 66"/>
                <a:gd name="T77" fmla="*/ 1 h 57"/>
                <a:gd name="T78" fmla="*/ 1 w 66"/>
                <a:gd name="T79" fmla="*/ 1 h 57"/>
                <a:gd name="T80" fmla="*/ 1 w 66"/>
                <a:gd name="T81" fmla="*/ 1 h 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
                <a:gd name="T124" fmla="*/ 0 h 57"/>
                <a:gd name="T125" fmla="*/ 66 w 66"/>
                <a:gd name="T126" fmla="*/ 57 h 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 h="57">
                  <a:moveTo>
                    <a:pt x="13" y="12"/>
                  </a:moveTo>
                  <a:lnTo>
                    <a:pt x="17" y="11"/>
                  </a:lnTo>
                  <a:lnTo>
                    <a:pt x="22" y="10"/>
                  </a:lnTo>
                  <a:lnTo>
                    <a:pt x="25" y="8"/>
                  </a:lnTo>
                  <a:lnTo>
                    <a:pt x="29" y="7"/>
                  </a:lnTo>
                  <a:lnTo>
                    <a:pt x="34" y="5"/>
                  </a:lnTo>
                  <a:lnTo>
                    <a:pt x="41" y="5"/>
                  </a:lnTo>
                  <a:lnTo>
                    <a:pt x="48" y="4"/>
                  </a:lnTo>
                  <a:lnTo>
                    <a:pt x="53" y="1"/>
                  </a:lnTo>
                  <a:lnTo>
                    <a:pt x="56" y="0"/>
                  </a:lnTo>
                  <a:lnTo>
                    <a:pt x="60" y="2"/>
                  </a:lnTo>
                  <a:lnTo>
                    <a:pt x="63" y="7"/>
                  </a:lnTo>
                  <a:lnTo>
                    <a:pt x="66" y="12"/>
                  </a:lnTo>
                  <a:lnTo>
                    <a:pt x="66" y="18"/>
                  </a:lnTo>
                  <a:lnTo>
                    <a:pt x="66" y="25"/>
                  </a:lnTo>
                  <a:lnTo>
                    <a:pt x="62" y="31"/>
                  </a:lnTo>
                  <a:lnTo>
                    <a:pt x="57" y="35"/>
                  </a:lnTo>
                  <a:lnTo>
                    <a:pt x="52" y="39"/>
                  </a:lnTo>
                  <a:lnTo>
                    <a:pt x="46" y="42"/>
                  </a:lnTo>
                  <a:lnTo>
                    <a:pt x="41" y="47"/>
                  </a:lnTo>
                  <a:lnTo>
                    <a:pt x="39" y="53"/>
                  </a:lnTo>
                  <a:lnTo>
                    <a:pt x="36" y="57"/>
                  </a:lnTo>
                  <a:lnTo>
                    <a:pt x="29" y="57"/>
                  </a:lnTo>
                  <a:lnTo>
                    <a:pt x="21" y="57"/>
                  </a:lnTo>
                  <a:lnTo>
                    <a:pt x="15" y="56"/>
                  </a:lnTo>
                  <a:lnTo>
                    <a:pt x="13" y="56"/>
                  </a:lnTo>
                  <a:lnTo>
                    <a:pt x="11" y="55"/>
                  </a:lnTo>
                  <a:lnTo>
                    <a:pt x="9" y="56"/>
                  </a:lnTo>
                  <a:lnTo>
                    <a:pt x="7" y="57"/>
                  </a:lnTo>
                  <a:lnTo>
                    <a:pt x="3" y="56"/>
                  </a:lnTo>
                  <a:lnTo>
                    <a:pt x="0" y="52"/>
                  </a:lnTo>
                  <a:lnTo>
                    <a:pt x="1" y="46"/>
                  </a:lnTo>
                  <a:lnTo>
                    <a:pt x="7" y="41"/>
                  </a:lnTo>
                  <a:lnTo>
                    <a:pt x="16" y="38"/>
                  </a:lnTo>
                  <a:lnTo>
                    <a:pt x="24" y="33"/>
                  </a:lnTo>
                  <a:lnTo>
                    <a:pt x="27" y="29"/>
                  </a:lnTo>
                  <a:lnTo>
                    <a:pt x="25" y="24"/>
                  </a:lnTo>
                  <a:lnTo>
                    <a:pt x="19" y="20"/>
                  </a:lnTo>
                  <a:lnTo>
                    <a:pt x="14" y="17"/>
                  </a:lnTo>
                  <a:lnTo>
                    <a:pt x="11" y="15"/>
                  </a:lnTo>
                  <a:lnTo>
                    <a:pt x="13" y="1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69" name="Freeform 131"/>
            <p:cNvSpPr>
              <a:spLocks/>
            </p:cNvSpPr>
            <p:nvPr/>
          </p:nvSpPr>
          <p:spPr bwMode="auto">
            <a:xfrm>
              <a:off x="2017" y="3037"/>
              <a:ext cx="18" cy="22"/>
            </a:xfrm>
            <a:custGeom>
              <a:avLst/>
              <a:gdLst>
                <a:gd name="T0" fmla="*/ 0 w 37"/>
                <a:gd name="T1" fmla="*/ 0 h 44"/>
                <a:gd name="T2" fmla="*/ 0 w 37"/>
                <a:gd name="T3" fmla="*/ 1 h 44"/>
                <a:gd name="T4" fmla="*/ 1 w 37"/>
                <a:gd name="T5" fmla="*/ 1 h 44"/>
                <a:gd name="T6" fmla="*/ 1 w 37"/>
                <a:gd name="T7" fmla="*/ 1 h 44"/>
                <a:gd name="T8" fmla="*/ 1 w 37"/>
                <a:gd name="T9" fmla="*/ 1 h 44"/>
                <a:gd name="T10" fmla="*/ 0 w 37"/>
                <a:gd name="T11" fmla="*/ 1 h 44"/>
                <a:gd name="T12" fmla="*/ 0 w 37"/>
                <a:gd name="T13" fmla="*/ 1 h 44"/>
                <a:gd name="T14" fmla="*/ 0 w 37"/>
                <a:gd name="T15" fmla="*/ 1 h 44"/>
                <a:gd name="T16" fmla="*/ 0 w 37"/>
                <a:gd name="T17" fmla="*/ 1 h 44"/>
                <a:gd name="T18" fmla="*/ 0 w 37"/>
                <a:gd name="T19" fmla="*/ 1 h 44"/>
                <a:gd name="T20" fmla="*/ 0 w 37"/>
                <a:gd name="T21" fmla="*/ 1 h 44"/>
                <a:gd name="T22" fmla="*/ 0 w 37"/>
                <a:gd name="T23" fmla="*/ 1 h 44"/>
                <a:gd name="T24" fmla="*/ 0 w 37"/>
                <a:gd name="T25" fmla="*/ 1 h 44"/>
                <a:gd name="T26" fmla="*/ 0 w 37"/>
                <a:gd name="T27" fmla="*/ 1 h 44"/>
                <a:gd name="T28" fmla="*/ 0 w 37"/>
                <a:gd name="T29" fmla="*/ 1 h 44"/>
                <a:gd name="T30" fmla="*/ 0 w 37"/>
                <a:gd name="T31" fmla="*/ 1 h 44"/>
                <a:gd name="T32" fmla="*/ 0 w 37"/>
                <a:gd name="T33" fmla="*/ 1 h 44"/>
                <a:gd name="T34" fmla="*/ 0 w 37"/>
                <a:gd name="T35" fmla="*/ 1 h 44"/>
                <a:gd name="T36" fmla="*/ 0 w 37"/>
                <a:gd name="T37" fmla="*/ 1 h 44"/>
                <a:gd name="T38" fmla="*/ 0 w 37"/>
                <a:gd name="T39" fmla="*/ 0 h 44"/>
                <a:gd name="T40" fmla="*/ 0 w 37"/>
                <a:gd name="T41" fmla="*/ 0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44"/>
                <a:gd name="T65" fmla="*/ 37 w 37"/>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44">
                  <a:moveTo>
                    <a:pt x="24" y="0"/>
                  </a:moveTo>
                  <a:lnTo>
                    <a:pt x="31" y="10"/>
                  </a:lnTo>
                  <a:lnTo>
                    <a:pt x="36" y="21"/>
                  </a:lnTo>
                  <a:lnTo>
                    <a:pt x="37" y="33"/>
                  </a:lnTo>
                  <a:lnTo>
                    <a:pt x="34" y="41"/>
                  </a:lnTo>
                  <a:lnTo>
                    <a:pt x="26" y="41"/>
                  </a:lnTo>
                  <a:lnTo>
                    <a:pt x="18" y="42"/>
                  </a:lnTo>
                  <a:lnTo>
                    <a:pt x="10" y="44"/>
                  </a:lnTo>
                  <a:lnTo>
                    <a:pt x="3" y="43"/>
                  </a:lnTo>
                  <a:lnTo>
                    <a:pt x="0" y="40"/>
                  </a:lnTo>
                  <a:lnTo>
                    <a:pt x="2" y="33"/>
                  </a:lnTo>
                  <a:lnTo>
                    <a:pt x="8" y="28"/>
                  </a:lnTo>
                  <a:lnTo>
                    <a:pt x="17" y="27"/>
                  </a:lnTo>
                  <a:lnTo>
                    <a:pt x="23" y="27"/>
                  </a:lnTo>
                  <a:lnTo>
                    <a:pt x="22" y="22"/>
                  </a:lnTo>
                  <a:lnTo>
                    <a:pt x="17" y="18"/>
                  </a:lnTo>
                  <a:lnTo>
                    <a:pt x="13" y="12"/>
                  </a:lnTo>
                  <a:lnTo>
                    <a:pt x="10" y="7"/>
                  </a:lnTo>
                  <a:lnTo>
                    <a:pt x="11" y="3"/>
                  </a:lnTo>
                  <a:lnTo>
                    <a:pt x="17" y="0"/>
                  </a:lnTo>
                  <a:lnTo>
                    <a:pt x="2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70" name="Freeform 132"/>
            <p:cNvSpPr>
              <a:spLocks/>
            </p:cNvSpPr>
            <p:nvPr/>
          </p:nvSpPr>
          <p:spPr bwMode="auto">
            <a:xfrm>
              <a:off x="3030" y="2699"/>
              <a:ext cx="14" cy="10"/>
            </a:xfrm>
            <a:custGeom>
              <a:avLst/>
              <a:gdLst>
                <a:gd name="T0" fmla="*/ 0 w 27"/>
                <a:gd name="T1" fmla="*/ 0 h 22"/>
                <a:gd name="T2" fmla="*/ 1 w 27"/>
                <a:gd name="T3" fmla="*/ 0 h 22"/>
                <a:gd name="T4" fmla="*/ 1 w 27"/>
                <a:gd name="T5" fmla="*/ 0 h 22"/>
                <a:gd name="T6" fmla="*/ 1 w 27"/>
                <a:gd name="T7" fmla="*/ 0 h 22"/>
                <a:gd name="T8" fmla="*/ 1 w 27"/>
                <a:gd name="T9" fmla="*/ 0 h 22"/>
                <a:gd name="T10" fmla="*/ 1 w 27"/>
                <a:gd name="T11" fmla="*/ 0 h 22"/>
                <a:gd name="T12" fmla="*/ 1 w 27"/>
                <a:gd name="T13" fmla="*/ 0 h 22"/>
                <a:gd name="T14" fmla="*/ 1 w 27"/>
                <a:gd name="T15" fmla="*/ 0 h 22"/>
                <a:gd name="T16" fmla="*/ 1 w 27"/>
                <a:gd name="T17" fmla="*/ 0 h 22"/>
                <a:gd name="T18" fmla="*/ 1 w 27"/>
                <a:gd name="T19" fmla="*/ 0 h 22"/>
                <a:gd name="T20" fmla="*/ 1 w 27"/>
                <a:gd name="T21" fmla="*/ 0 h 22"/>
                <a:gd name="T22" fmla="*/ 1 w 27"/>
                <a:gd name="T23" fmla="*/ 0 h 22"/>
                <a:gd name="T24" fmla="*/ 0 w 27"/>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22"/>
                <a:gd name="T41" fmla="*/ 27 w 27"/>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22">
                  <a:moveTo>
                    <a:pt x="0" y="9"/>
                  </a:moveTo>
                  <a:lnTo>
                    <a:pt x="2" y="16"/>
                  </a:lnTo>
                  <a:lnTo>
                    <a:pt x="7" y="21"/>
                  </a:lnTo>
                  <a:lnTo>
                    <a:pt x="11" y="22"/>
                  </a:lnTo>
                  <a:lnTo>
                    <a:pt x="16" y="21"/>
                  </a:lnTo>
                  <a:lnTo>
                    <a:pt x="21" y="17"/>
                  </a:lnTo>
                  <a:lnTo>
                    <a:pt x="25" y="14"/>
                  </a:lnTo>
                  <a:lnTo>
                    <a:pt x="27" y="10"/>
                  </a:lnTo>
                  <a:lnTo>
                    <a:pt x="26" y="5"/>
                  </a:lnTo>
                  <a:lnTo>
                    <a:pt x="19" y="1"/>
                  </a:lnTo>
                  <a:lnTo>
                    <a:pt x="10" y="0"/>
                  </a:lnTo>
                  <a:lnTo>
                    <a:pt x="2" y="2"/>
                  </a:lnTo>
                  <a:lnTo>
                    <a:pt x="0" y="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71" name="Freeform 133"/>
            <p:cNvSpPr>
              <a:spLocks/>
            </p:cNvSpPr>
            <p:nvPr/>
          </p:nvSpPr>
          <p:spPr bwMode="auto">
            <a:xfrm>
              <a:off x="3006" y="2659"/>
              <a:ext cx="9" cy="14"/>
            </a:xfrm>
            <a:custGeom>
              <a:avLst/>
              <a:gdLst>
                <a:gd name="T0" fmla="*/ 0 w 19"/>
                <a:gd name="T1" fmla="*/ 1 h 28"/>
                <a:gd name="T2" fmla="*/ 0 w 19"/>
                <a:gd name="T3" fmla="*/ 1 h 28"/>
                <a:gd name="T4" fmla="*/ 0 w 19"/>
                <a:gd name="T5" fmla="*/ 1 h 28"/>
                <a:gd name="T6" fmla="*/ 0 w 19"/>
                <a:gd name="T7" fmla="*/ 1 h 28"/>
                <a:gd name="T8" fmla="*/ 0 w 19"/>
                <a:gd name="T9" fmla="*/ 1 h 28"/>
                <a:gd name="T10" fmla="*/ 0 w 19"/>
                <a:gd name="T11" fmla="*/ 1 h 28"/>
                <a:gd name="T12" fmla="*/ 0 w 19"/>
                <a:gd name="T13" fmla="*/ 1 h 28"/>
                <a:gd name="T14" fmla="*/ 0 w 19"/>
                <a:gd name="T15" fmla="*/ 1 h 28"/>
                <a:gd name="T16" fmla="*/ 0 w 19"/>
                <a:gd name="T17" fmla="*/ 0 h 28"/>
                <a:gd name="T18" fmla="*/ 0 w 19"/>
                <a:gd name="T19" fmla="*/ 1 h 28"/>
                <a:gd name="T20" fmla="*/ 0 w 19"/>
                <a:gd name="T21" fmla="*/ 1 h 28"/>
                <a:gd name="T22" fmla="*/ 0 w 19"/>
                <a:gd name="T23" fmla="*/ 1 h 28"/>
                <a:gd name="T24" fmla="*/ 0 w 19"/>
                <a:gd name="T25" fmla="*/ 1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8"/>
                <a:gd name="T41" fmla="*/ 19 w 19"/>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8">
                  <a:moveTo>
                    <a:pt x="6" y="28"/>
                  </a:moveTo>
                  <a:lnTo>
                    <a:pt x="11" y="24"/>
                  </a:lnTo>
                  <a:lnTo>
                    <a:pt x="11" y="18"/>
                  </a:lnTo>
                  <a:lnTo>
                    <a:pt x="11" y="13"/>
                  </a:lnTo>
                  <a:lnTo>
                    <a:pt x="14" y="12"/>
                  </a:lnTo>
                  <a:lnTo>
                    <a:pt x="19" y="12"/>
                  </a:lnTo>
                  <a:lnTo>
                    <a:pt x="18" y="8"/>
                  </a:lnTo>
                  <a:lnTo>
                    <a:pt x="13" y="3"/>
                  </a:lnTo>
                  <a:lnTo>
                    <a:pt x="8" y="0"/>
                  </a:lnTo>
                  <a:lnTo>
                    <a:pt x="4" y="3"/>
                  </a:lnTo>
                  <a:lnTo>
                    <a:pt x="0" y="12"/>
                  </a:lnTo>
                  <a:lnTo>
                    <a:pt x="0" y="23"/>
                  </a:lnTo>
                  <a:lnTo>
                    <a:pt x="6" y="28"/>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72" name="Freeform 134"/>
            <p:cNvSpPr>
              <a:spLocks/>
            </p:cNvSpPr>
            <p:nvPr/>
          </p:nvSpPr>
          <p:spPr bwMode="auto">
            <a:xfrm>
              <a:off x="2992" y="2692"/>
              <a:ext cx="11" cy="11"/>
            </a:xfrm>
            <a:custGeom>
              <a:avLst/>
              <a:gdLst>
                <a:gd name="T0" fmla="*/ 0 w 20"/>
                <a:gd name="T1" fmla="*/ 1 h 21"/>
                <a:gd name="T2" fmla="*/ 1 w 20"/>
                <a:gd name="T3" fmla="*/ 1 h 21"/>
                <a:gd name="T4" fmla="*/ 1 w 20"/>
                <a:gd name="T5" fmla="*/ 1 h 21"/>
                <a:gd name="T6" fmla="*/ 1 w 20"/>
                <a:gd name="T7" fmla="*/ 1 h 21"/>
                <a:gd name="T8" fmla="*/ 1 w 20"/>
                <a:gd name="T9" fmla="*/ 1 h 21"/>
                <a:gd name="T10" fmla="*/ 1 w 20"/>
                <a:gd name="T11" fmla="*/ 1 h 21"/>
                <a:gd name="T12" fmla="*/ 1 w 20"/>
                <a:gd name="T13" fmla="*/ 1 h 21"/>
                <a:gd name="T14" fmla="*/ 1 w 20"/>
                <a:gd name="T15" fmla="*/ 1 h 21"/>
                <a:gd name="T16" fmla="*/ 1 w 20"/>
                <a:gd name="T17" fmla="*/ 1 h 21"/>
                <a:gd name="T18" fmla="*/ 1 w 20"/>
                <a:gd name="T19" fmla="*/ 1 h 21"/>
                <a:gd name="T20" fmla="*/ 1 w 20"/>
                <a:gd name="T21" fmla="*/ 0 h 21"/>
                <a:gd name="T22" fmla="*/ 0 w 20"/>
                <a:gd name="T23" fmla="*/ 1 h 21"/>
                <a:gd name="T24" fmla="*/ 0 w 20"/>
                <a:gd name="T25" fmla="*/ 1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21"/>
                <a:gd name="T41" fmla="*/ 20 w 20"/>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21">
                  <a:moveTo>
                    <a:pt x="0" y="6"/>
                  </a:moveTo>
                  <a:lnTo>
                    <a:pt x="2" y="13"/>
                  </a:lnTo>
                  <a:lnTo>
                    <a:pt x="7" y="18"/>
                  </a:lnTo>
                  <a:lnTo>
                    <a:pt x="10" y="21"/>
                  </a:lnTo>
                  <a:lnTo>
                    <a:pt x="14" y="20"/>
                  </a:lnTo>
                  <a:lnTo>
                    <a:pt x="17" y="18"/>
                  </a:lnTo>
                  <a:lnTo>
                    <a:pt x="19" y="15"/>
                  </a:lnTo>
                  <a:lnTo>
                    <a:pt x="20" y="12"/>
                  </a:lnTo>
                  <a:lnTo>
                    <a:pt x="18" y="7"/>
                  </a:lnTo>
                  <a:lnTo>
                    <a:pt x="12" y="3"/>
                  </a:lnTo>
                  <a:lnTo>
                    <a:pt x="5" y="0"/>
                  </a:lnTo>
                  <a:lnTo>
                    <a:pt x="0" y="2"/>
                  </a:lnTo>
                  <a:lnTo>
                    <a:pt x="0" y="6"/>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73" name="Freeform 135"/>
            <p:cNvSpPr>
              <a:spLocks/>
            </p:cNvSpPr>
            <p:nvPr/>
          </p:nvSpPr>
          <p:spPr bwMode="auto">
            <a:xfrm>
              <a:off x="3011" y="2722"/>
              <a:ext cx="12" cy="11"/>
            </a:xfrm>
            <a:custGeom>
              <a:avLst/>
              <a:gdLst>
                <a:gd name="T0" fmla="*/ 0 w 23"/>
                <a:gd name="T1" fmla="*/ 1 h 22"/>
                <a:gd name="T2" fmla="*/ 1 w 23"/>
                <a:gd name="T3" fmla="*/ 1 h 22"/>
                <a:gd name="T4" fmla="*/ 1 w 23"/>
                <a:gd name="T5" fmla="*/ 1 h 22"/>
                <a:gd name="T6" fmla="*/ 1 w 23"/>
                <a:gd name="T7" fmla="*/ 1 h 22"/>
                <a:gd name="T8" fmla="*/ 1 w 23"/>
                <a:gd name="T9" fmla="*/ 1 h 22"/>
                <a:gd name="T10" fmla="*/ 1 w 23"/>
                <a:gd name="T11" fmla="*/ 1 h 22"/>
                <a:gd name="T12" fmla="*/ 1 w 23"/>
                <a:gd name="T13" fmla="*/ 1 h 22"/>
                <a:gd name="T14" fmla="*/ 1 w 23"/>
                <a:gd name="T15" fmla="*/ 0 h 22"/>
                <a:gd name="T16" fmla="*/ 0 w 23"/>
                <a:gd name="T17" fmla="*/ 1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22"/>
                <a:gd name="T29" fmla="*/ 23 w 23"/>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22">
                  <a:moveTo>
                    <a:pt x="0" y="5"/>
                  </a:moveTo>
                  <a:lnTo>
                    <a:pt x="6" y="8"/>
                  </a:lnTo>
                  <a:lnTo>
                    <a:pt x="9" y="15"/>
                  </a:lnTo>
                  <a:lnTo>
                    <a:pt x="12" y="22"/>
                  </a:lnTo>
                  <a:lnTo>
                    <a:pt x="18" y="20"/>
                  </a:lnTo>
                  <a:lnTo>
                    <a:pt x="23" y="11"/>
                  </a:lnTo>
                  <a:lnTo>
                    <a:pt x="20" y="4"/>
                  </a:lnTo>
                  <a:lnTo>
                    <a:pt x="12" y="0"/>
                  </a:lnTo>
                  <a:lnTo>
                    <a:pt x="0" y="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74" name="Freeform 136"/>
            <p:cNvSpPr>
              <a:spLocks/>
            </p:cNvSpPr>
            <p:nvPr/>
          </p:nvSpPr>
          <p:spPr bwMode="auto">
            <a:xfrm>
              <a:off x="2964" y="2999"/>
              <a:ext cx="11" cy="13"/>
            </a:xfrm>
            <a:custGeom>
              <a:avLst/>
              <a:gdLst>
                <a:gd name="T0" fmla="*/ 0 w 23"/>
                <a:gd name="T1" fmla="*/ 0 h 27"/>
                <a:gd name="T2" fmla="*/ 0 w 23"/>
                <a:gd name="T3" fmla="*/ 0 h 27"/>
                <a:gd name="T4" fmla="*/ 0 w 23"/>
                <a:gd name="T5" fmla="*/ 0 h 27"/>
                <a:gd name="T6" fmla="*/ 0 w 23"/>
                <a:gd name="T7" fmla="*/ 0 h 27"/>
                <a:gd name="T8" fmla="*/ 0 w 23"/>
                <a:gd name="T9" fmla="*/ 0 h 27"/>
                <a:gd name="T10" fmla="*/ 0 w 23"/>
                <a:gd name="T11" fmla="*/ 0 h 27"/>
                <a:gd name="T12" fmla="*/ 0 w 23"/>
                <a:gd name="T13" fmla="*/ 0 h 27"/>
                <a:gd name="T14" fmla="*/ 0 w 23"/>
                <a:gd name="T15" fmla="*/ 0 h 27"/>
                <a:gd name="T16" fmla="*/ 0 w 23"/>
                <a:gd name="T17" fmla="*/ 0 h 27"/>
                <a:gd name="T18" fmla="*/ 0 w 23"/>
                <a:gd name="T19" fmla="*/ 0 h 27"/>
                <a:gd name="T20" fmla="*/ 0 w 23"/>
                <a:gd name="T21" fmla="*/ 0 h 27"/>
                <a:gd name="T22" fmla="*/ 0 w 23"/>
                <a:gd name="T23" fmla="*/ 0 h 27"/>
                <a:gd name="T24" fmla="*/ 0 w 23"/>
                <a:gd name="T25" fmla="*/ 0 h 27"/>
                <a:gd name="T26" fmla="*/ 0 w 23"/>
                <a:gd name="T27" fmla="*/ 0 h 27"/>
                <a:gd name="T28" fmla="*/ 0 w 23"/>
                <a:gd name="T29" fmla="*/ 0 h 27"/>
                <a:gd name="T30" fmla="*/ 0 w 23"/>
                <a:gd name="T31" fmla="*/ 0 h 27"/>
                <a:gd name="T32" fmla="*/ 0 w 23"/>
                <a:gd name="T33" fmla="*/ 0 h 27"/>
                <a:gd name="T34" fmla="*/ 0 w 23"/>
                <a:gd name="T35" fmla="*/ 0 h 27"/>
                <a:gd name="T36" fmla="*/ 0 w 23"/>
                <a:gd name="T37" fmla="*/ 0 h 27"/>
                <a:gd name="T38" fmla="*/ 0 w 23"/>
                <a:gd name="T39" fmla="*/ 0 h 27"/>
                <a:gd name="T40" fmla="*/ 0 w 23"/>
                <a:gd name="T41" fmla="*/ 0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27"/>
                <a:gd name="T65" fmla="*/ 23 w 23"/>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27">
                  <a:moveTo>
                    <a:pt x="4" y="20"/>
                  </a:moveTo>
                  <a:lnTo>
                    <a:pt x="2" y="19"/>
                  </a:lnTo>
                  <a:lnTo>
                    <a:pt x="2" y="18"/>
                  </a:lnTo>
                  <a:lnTo>
                    <a:pt x="1" y="18"/>
                  </a:lnTo>
                  <a:lnTo>
                    <a:pt x="0" y="17"/>
                  </a:lnTo>
                  <a:lnTo>
                    <a:pt x="1" y="14"/>
                  </a:lnTo>
                  <a:lnTo>
                    <a:pt x="2" y="11"/>
                  </a:lnTo>
                  <a:lnTo>
                    <a:pt x="2" y="7"/>
                  </a:lnTo>
                  <a:lnTo>
                    <a:pt x="4" y="5"/>
                  </a:lnTo>
                  <a:lnTo>
                    <a:pt x="8" y="4"/>
                  </a:lnTo>
                  <a:lnTo>
                    <a:pt x="13" y="2"/>
                  </a:lnTo>
                  <a:lnTo>
                    <a:pt x="17" y="0"/>
                  </a:lnTo>
                  <a:lnTo>
                    <a:pt x="21" y="2"/>
                  </a:lnTo>
                  <a:lnTo>
                    <a:pt x="23" y="6"/>
                  </a:lnTo>
                  <a:lnTo>
                    <a:pt x="23" y="12"/>
                  </a:lnTo>
                  <a:lnTo>
                    <a:pt x="23" y="18"/>
                  </a:lnTo>
                  <a:lnTo>
                    <a:pt x="22" y="25"/>
                  </a:lnTo>
                  <a:lnTo>
                    <a:pt x="16" y="27"/>
                  </a:lnTo>
                  <a:lnTo>
                    <a:pt x="12" y="26"/>
                  </a:lnTo>
                  <a:lnTo>
                    <a:pt x="7" y="23"/>
                  </a:lnTo>
                  <a:lnTo>
                    <a:pt x="4" y="2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75" name="Freeform 137"/>
            <p:cNvSpPr>
              <a:spLocks/>
            </p:cNvSpPr>
            <p:nvPr/>
          </p:nvSpPr>
          <p:spPr bwMode="auto">
            <a:xfrm>
              <a:off x="2920" y="2988"/>
              <a:ext cx="15" cy="21"/>
            </a:xfrm>
            <a:custGeom>
              <a:avLst/>
              <a:gdLst>
                <a:gd name="T0" fmla="*/ 1 w 29"/>
                <a:gd name="T1" fmla="*/ 0 h 43"/>
                <a:gd name="T2" fmla="*/ 1 w 29"/>
                <a:gd name="T3" fmla="*/ 0 h 43"/>
                <a:gd name="T4" fmla="*/ 1 w 29"/>
                <a:gd name="T5" fmla="*/ 0 h 43"/>
                <a:gd name="T6" fmla="*/ 1 w 29"/>
                <a:gd name="T7" fmla="*/ 0 h 43"/>
                <a:gd name="T8" fmla="*/ 1 w 29"/>
                <a:gd name="T9" fmla="*/ 0 h 43"/>
                <a:gd name="T10" fmla="*/ 1 w 29"/>
                <a:gd name="T11" fmla="*/ 0 h 43"/>
                <a:gd name="T12" fmla="*/ 1 w 29"/>
                <a:gd name="T13" fmla="*/ 0 h 43"/>
                <a:gd name="T14" fmla="*/ 1 w 29"/>
                <a:gd name="T15" fmla="*/ 1 h 43"/>
                <a:gd name="T16" fmla="*/ 1 w 29"/>
                <a:gd name="T17" fmla="*/ 1 h 43"/>
                <a:gd name="T18" fmla="*/ 1 w 29"/>
                <a:gd name="T19" fmla="*/ 1 h 43"/>
                <a:gd name="T20" fmla="*/ 0 w 29"/>
                <a:gd name="T21" fmla="*/ 1 h 43"/>
                <a:gd name="T22" fmla="*/ 0 w 29"/>
                <a:gd name="T23" fmla="*/ 0 h 43"/>
                <a:gd name="T24" fmla="*/ 1 w 29"/>
                <a:gd name="T25" fmla="*/ 0 h 43"/>
                <a:gd name="T26" fmla="*/ 1 w 29"/>
                <a:gd name="T27" fmla="*/ 0 h 43"/>
                <a:gd name="T28" fmla="*/ 1 w 29"/>
                <a:gd name="T29" fmla="*/ 0 h 43"/>
                <a:gd name="T30" fmla="*/ 1 w 29"/>
                <a:gd name="T31" fmla="*/ 0 h 43"/>
                <a:gd name="T32" fmla="*/ 1 w 29"/>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43"/>
                <a:gd name="T53" fmla="*/ 29 w 29"/>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43">
                  <a:moveTo>
                    <a:pt x="18" y="4"/>
                  </a:moveTo>
                  <a:lnTo>
                    <a:pt x="23" y="2"/>
                  </a:lnTo>
                  <a:lnTo>
                    <a:pt x="28" y="0"/>
                  </a:lnTo>
                  <a:lnTo>
                    <a:pt x="29" y="5"/>
                  </a:lnTo>
                  <a:lnTo>
                    <a:pt x="17" y="21"/>
                  </a:lnTo>
                  <a:lnTo>
                    <a:pt x="15" y="27"/>
                  </a:lnTo>
                  <a:lnTo>
                    <a:pt x="11" y="30"/>
                  </a:lnTo>
                  <a:lnTo>
                    <a:pt x="6" y="35"/>
                  </a:lnTo>
                  <a:lnTo>
                    <a:pt x="4" y="41"/>
                  </a:lnTo>
                  <a:lnTo>
                    <a:pt x="2" y="43"/>
                  </a:lnTo>
                  <a:lnTo>
                    <a:pt x="0" y="38"/>
                  </a:lnTo>
                  <a:lnTo>
                    <a:pt x="0" y="30"/>
                  </a:lnTo>
                  <a:lnTo>
                    <a:pt x="5" y="22"/>
                  </a:lnTo>
                  <a:lnTo>
                    <a:pt x="8" y="15"/>
                  </a:lnTo>
                  <a:lnTo>
                    <a:pt x="10" y="8"/>
                  </a:lnTo>
                  <a:lnTo>
                    <a:pt x="13" y="4"/>
                  </a:lnTo>
                  <a:lnTo>
                    <a:pt x="18" y="4"/>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76" name="Freeform 138"/>
            <p:cNvSpPr>
              <a:spLocks/>
            </p:cNvSpPr>
            <p:nvPr/>
          </p:nvSpPr>
          <p:spPr bwMode="auto">
            <a:xfrm>
              <a:off x="2941" y="3027"/>
              <a:ext cx="19" cy="13"/>
            </a:xfrm>
            <a:custGeom>
              <a:avLst/>
              <a:gdLst>
                <a:gd name="T0" fmla="*/ 1 w 38"/>
                <a:gd name="T1" fmla="*/ 1 h 25"/>
                <a:gd name="T2" fmla="*/ 0 w 38"/>
                <a:gd name="T3" fmla="*/ 1 h 25"/>
                <a:gd name="T4" fmla="*/ 1 w 38"/>
                <a:gd name="T5" fmla="*/ 1 h 25"/>
                <a:gd name="T6" fmla="*/ 1 w 38"/>
                <a:gd name="T7" fmla="*/ 1 h 25"/>
                <a:gd name="T8" fmla="*/ 1 w 38"/>
                <a:gd name="T9" fmla="*/ 1 h 25"/>
                <a:gd name="T10" fmla="*/ 1 w 38"/>
                <a:gd name="T11" fmla="*/ 1 h 25"/>
                <a:gd name="T12" fmla="*/ 1 w 38"/>
                <a:gd name="T13" fmla="*/ 1 h 25"/>
                <a:gd name="T14" fmla="*/ 1 w 38"/>
                <a:gd name="T15" fmla="*/ 1 h 25"/>
                <a:gd name="T16" fmla="*/ 1 w 38"/>
                <a:gd name="T17" fmla="*/ 1 h 25"/>
                <a:gd name="T18" fmla="*/ 1 w 38"/>
                <a:gd name="T19" fmla="*/ 1 h 25"/>
                <a:gd name="T20" fmla="*/ 1 w 38"/>
                <a:gd name="T21" fmla="*/ 1 h 25"/>
                <a:gd name="T22" fmla="*/ 1 w 38"/>
                <a:gd name="T23" fmla="*/ 1 h 25"/>
                <a:gd name="T24" fmla="*/ 1 w 38"/>
                <a:gd name="T25" fmla="*/ 0 h 25"/>
                <a:gd name="T26" fmla="*/ 1 w 38"/>
                <a:gd name="T27" fmla="*/ 0 h 25"/>
                <a:gd name="T28" fmla="*/ 1 w 38"/>
                <a:gd name="T29" fmla="*/ 1 h 25"/>
                <a:gd name="T30" fmla="*/ 1 w 38"/>
                <a:gd name="T31" fmla="*/ 1 h 25"/>
                <a:gd name="T32" fmla="*/ 1 w 38"/>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25"/>
                <a:gd name="T53" fmla="*/ 38 w 3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25">
                  <a:moveTo>
                    <a:pt x="3" y="6"/>
                  </a:moveTo>
                  <a:lnTo>
                    <a:pt x="0" y="10"/>
                  </a:lnTo>
                  <a:lnTo>
                    <a:pt x="1" y="18"/>
                  </a:lnTo>
                  <a:lnTo>
                    <a:pt x="6" y="25"/>
                  </a:lnTo>
                  <a:lnTo>
                    <a:pt x="13" y="25"/>
                  </a:lnTo>
                  <a:lnTo>
                    <a:pt x="17" y="21"/>
                  </a:lnTo>
                  <a:lnTo>
                    <a:pt x="20" y="15"/>
                  </a:lnTo>
                  <a:lnTo>
                    <a:pt x="21" y="10"/>
                  </a:lnTo>
                  <a:lnTo>
                    <a:pt x="25" y="8"/>
                  </a:lnTo>
                  <a:lnTo>
                    <a:pt x="32" y="7"/>
                  </a:lnTo>
                  <a:lnTo>
                    <a:pt x="37" y="4"/>
                  </a:lnTo>
                  <a:lnTo>
                    <a:pt x="38" y="2"/>
                  </a:lnTo>
                  <a:lnTo>
                    <a:pt x="31" y="0"/>
                  </a:lnTo>
                  <a:lnTo>
                    <a:pt x="21" y="0"/>
                  </a:lnTo>
                  <a:lnTo>
                    <a:pt x="13" y="4"/>
                  </a:lnTo>
                  <a:lnTo>
                    <a:pt x="6" y="7"/>
                  </a:lnTo>
                  <a:lnTo>
                    <a:pt x="3" y="6"/>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77" name="Freeform 139"/>
            <p:cNvSpPr>
              <a:spLocks/>
            </p:cNvSpPr>
            <p:nvPr/>
          </p:nvSpPr>
          <p:spPr bwMode="auto">
            <a:xfrm>
              <a:off x="3248" y="2563"/>
              <a:ext cx="7" cy="10"/>
            </a:xfrm>
            <a:custGeom>
              <a:avLst/>
              <a:gdLst>
                <a:gd name="T0" fmla="*/ 1 w 13"/>
                <a:gd name="T1" fmla="*/ 1 h 20"/>
                <a:gd name="T2" fmla="*/ 1 w 13"/>
                <a:gd name="T3" fmla="*/ 1 h 20"/>
                <a:gd name="T4" fmla="*/ 1 w 13"/>
                <a:gd name="T5" fmla="*/ 1 h 20"/>
                <a:gd name="T6" fmla="*/ 1 w 13"/>
                <a:gd name="T7" fmla="*/ 1 h 20"/>
                <a:gd name="T8" fmla="*/ 1 w 13"/>
                <a:gd name="T9" fmla="*/ 1 h 20"/>
                <a:gd name="T10" fmla="*/ 1 w 13"/>
                <a:gd name="T11" fmla="*/ 1 h 20"/>
                <a:gd name="T12" fmla="*/ 1 w 13"/>
                <a:gd name="T13" fmla="*/ 1 h 20"/>
                <a:gd name="T14" fmla="*/ 1 w 13"/>
                <a:gd name="T15" fmla="*/ 1 h 20"/>
                <a:gd name="T16" fmla="*/ 1 w 13"/>
                <a:gd name="T17" fmla="*/ 0 h 20"/>
                <a:gd name="T18" fmla="*/ 1 w 13"/>
                <a:gd name="T19" fmla="*/ 1 h 20"/>
                <a:gd name="T20" fmla="*/ 0 w 13"/>
                <a:gd name="T21" fmla="*/ 1 h 20"/>
                <a:gd name="T22" fmla="*/ 1 w 13"/>
                <a:gd name="T23" fmla="*/ 1 h 20"/>
                <a:gd name="T24" fmla="*/ 1 w 13"/>
                <a:gd name="T25" fmla="*/ 1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20"/>
                <a:gd name="T41" fmla="*/ 13 w 13"/>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20">
                  <a:moveTo>
                    <a:pt x="5" y="20"/>
                  </a:moveTo>
                  <a:lnTo>
                    <a:pt x="8" y="16"/>
                  </a:lnTo>
                  <a:lnTo>
                    <a:pt x="8" y="13"/>
                  </a:lnTo>
                  <a:lnTo>
                    <a:pt x="8" y="10"/>
                  </a:lnTo>
                  <a:lnTo>
                    <a:pt x="11" y="10"/>
                  </a:lnTo>
                  <a:lnTo>
                    <a:pt x="13" y="10"/>
                  </a:lnTo>
                  <a:lnTo>
                    <a:pt x="13" y="6"/>
                  </a:lnTo>
                  <a:lnTo>
                    <a:pt x="10" y="3"/>
                  </a:lnTo>
                  <a:lnTo>
                    <a:pt x="6" y="0"/>
                  </a:lnTo>
                  <a:lnTo>
                    <a:pt x="3" y="3"/>
                  </a:lnTo>
                  <a:lnTo>
                    <a:pt x="0" y="10"/>
                  </a:lnTo>
                  <a:lnTo>
                    <a:pt x="2" y="15"/>
                  </a:lnTo>
                  <a:lnTo>
                    <a:pt x="5" y="2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78" name="Freeform 140"/>
            <p:cNvSpPr>
              <a:spLocks/>
            </p:cNvSpPr>
            <p:nvPr/>
          </p:nvSpPr>
          <p:spPr bwMode="auto">
            <a:xfrm>
              <a:off x="3303" y="2565"/>
              <a:ext cx="13" cy="10"/>
            </a:xfrm>
            <a:custGeom>
              <a:avLst/>
              <a:gdLst>
                <a:gd name="T0" fmla="*/ 0 w 26"/>
                <a:gd name="T1" fmla="*/ 1 h 18"/>
                <a:gd name="T2" fmla="*/ 1 w 26"/>
                <a:gd name="T3" fmla="*/ 1 h 18"/>
                <a:gd name="T4" fmla="*/ 1 w 26"/>
                <a:gd name="T5" fmla="*/ 1 h 18"/>
                <a:gd name="T6" fmla="*/ 1 w 26"/>
                <a:gd name="T7" fmla="*/ 1 h 18"/>
                <a:gd name="T8" fmla="*/ 1 w 26"/>
                <a:gd name="T9" fmla="*/ 1 h 18"/>
                <a:gd name="T10" fmla="*/ 1 w 26"/>
                <a:gd name="T11" fmla="*/ 1 h 18"/>
                <a:gd name="T12" fmla="*/ 1 w 26"/>
                <a:gd name="T13" fmla="*/ 1 h 18"/>
                <a:gd name="T14" fmla="*/ 1 w 26"/>
                <a:gd name="T15" fmla="*/ 1 h 18"/>
                <a:gd name="T16" fmla="*/ 1 w 26"/>
                <a:gd name="T17" fmla="*/ 1 h 18"/>
                <a:gd name="T18" fmla="*/ 1 w 26"/>
                <a:gd name="T19" fmla="*/ 1 h 18"/>
                <a:gd name="T20" fmla="*/ 1 w 26"/>
                <a:gd name="T21" fmla="*/ 0 h 18"/>
                <a:gd name="T22" fmla="*/ 1 w 26"/>
                <a:gd name="T23" fmla="*/ 1 h 18"/>
                <a:gd name="T24" fmla="*/ 0 w 26"/>
                <a:gd name="T25" fmla="*/ 1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18"/>
                <a:gd name="T41" fmla="*/ 26 w 26"/>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18">
                  <a:moveTo>
                    <a:pt x="0" y="7"/>
                  </a:moveTo>
                  <a:lnTo>
                    <a:pt x="1" y="13"/>
                  </a:lnTo>
                  <a:lnTo>
                    <a:pt x="1" y="17"/>
                  </a:lnTo>
                  <a:lnTo>
                    <a:pt x="1" y="18"/>
                  </a:lnTo>
                  <a:lnTo>
                    <a:pt x="3" y="17"/>
                  </a:lnTo>
                  <a:lnTo>
                    <a:pt x="10" y="15"/>
                  </a:lnTo>
                  <a:lnTo>
                    <a:pt x="19" y="14"/>
                  </a:lnTo>
                  <a:lnTo>
                    <a:pt x="26" y="13"/>
                  </a:lnTo>
                  <a:lnTo>
                    <a:pt x="26" y="8"/>
                  </a:lnTo>
                  <a:lnTo>
                    <a:pt x="18" y="3"/>
                  </a:lnTo>
                  <a:lnTo>
                    <a:pt x="8" y="0"/>
                  </a:lnTo>
                  <a:lnTo>
                    <a:pt x="1" y="1"/>
                  </a:lnTo>
                  <a:lnTo>
                    <a:pt x="0"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79" name="Freeform 141"/>
            <p:cNvSpPr>
              <a:spLocks/>
            </p:cNvSpPr>
            <p:nvPr/>
          </p:nvSpPr>
          <p:spPr bwMode="auto">
            <a:xfrm>
              <a:off x="3395" y="2559"/>
              <a:ext cx="5" cy="8"/>
            </a:xfrm>
            <a:custGeom>
              <a:avLst/>
              <a:gdLst>
                <a:gd name="T0" fmla="*/ 0 w 12"/>
                <a:gd name="T1" fmla="*/ 1 h 15"/>
                <a:gd name="T2" fmla="*/ 0 w 12"/>
                <a:gd name="T3" fmla="*/ 1 h 15"/>
                <a:gd name="T4" fmla="*/ 0 w 12"/>
                <a:gd name="T5" fmla="*/ 1 h 15"/>
                <a:gd name="T6" fmla="*/ 0 w 12"/>
                <a:gd name="T7" fmla="*/ 1 h 15"/>
                <a:gd name="T8" fmla="*/ 0 w 12"/>
                <a:gd name="T9" fmla="*/ 1 h 15"/>
                <a:gd name="T10" fmla="*/ 0 w 12"/>
                <a:gd name="T11" fmla="*/ 1 h 15"/>
                <a:gd name="T12" fmla="*/ 0 w 12"/>
                <a:gd name="T13" fmla="*/ 1 h 15"/>
                <a:gd name="T14" fmla="*/ 0 w 12"/>
                <a:gd name="T15" fmla="*/ 1 h 15"/>
                <a:gd name="T16" fmla="*/ 0 w 12"/>
                <a:gd name="T17" fmla="*/ 1 h 15"/>
                <a:gd name="T18" fmla="*/ 0 w 12"/>
                <a:gd name="T19" fmla="*/ 1 h 15"/>
                <a:gd name="T20" fmla="*/ 0 w 12"/>
                <a:gd name="T21" fmla="*/ 1 h 15"/>
                <a:gd name="T22" fmla="*/ 0 w 12"/>
                <a:gd name="T23" fmla="*/ 0 h 15"/>
                <a:gd name="T24" fmla="*/ 0 w 12"/>
                <a:gd name="T25" fmla="*/ 1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5"/>
                <a:gd name="T41" fmla="*/ 12 w 12"/>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5">
                  <a:moveTo>
                    <a:pt x="0" y="3"/>
                  </a:moveTo>
                  <a:lnTo>
                    <a:pt x="1" y="6"/>
                  </a:lnTo>
                  <a:lnTo>
                    <a:pt x="2" y="11"/>
                  </a:lnTo>
                  <a:lnTo>
                    <a:pt x="1" y="13"/>
                  </a:lnTo>
                  <a:lnTo>
                    <a:pt x="0" y="15"/>
                  </a:lnTo>
                  <a:lnTo>
                    <a:pt x="1" y="15"/>
                  </a:lnTo>
                  <a:lnTo>
                    <a:pt x="6" y="15"/>
                  </a:lnTo>
                  <a:lnTo>
                    <a:pt x="10" y="14"/>
                  </a:lnTo>
                  <a:lnTo>
                    <a:pt x="12" y="10"/>
                  </a:lnTo>
                  <a:lnTo>
                    <a:pt x="9" y="5"/>
                  </a:lnTo>
                  <a:lnTo>
                    <a:pt x="7" y="1"/>
                  </a:lnTo>
                  <a:lnTo>
                    <a:pt x="3" y="0"/>
                  </a:lnTo>
                  <a:lnTo>
                    <a:pt x="0"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80" name="Freeform 142"/>
            <p:cNvSpPr>
              <a:spLocks/>
            </p:cNvSpPr>
            <p:nvPr/>
          </p:nvSpPr>
          <p:spPr bwMode="auto">
            <a:xfrm>
              <a:off x="3414" y="2562"/>
              <a:ext cx="6" cy="5"/>
            </a:xfrm>
            <a:custGeom>
              <a:avLst/>
              <a:gdLst>
                <a:gd name="T0" fmla="*/ 0 w 13"/>
                <a:gd name="T1" fmla="*/ 0 h 9"/>
                <a:gd name="T2" fmla="*/ 0 w 13"/>
                <a:gd name="T3" fmla="*/ 1 h 9"/>
                <a:gd name="T4" fmla="*/ 0 w 13"/>
                <a:gd name="T5" fmla="*/ 1 h 9"/>
                <a:gd name="T6" fmla="*/ 0 w 13"/>
                <a:gd name="T7" fmla="*/ 1 h 9"/>
                <a:gd name="T8" fmla="*/ 0 w 13"/>
                <a:gd name="T9" fmla="*/ 1 h 9"/>
                <a:gd name="T10" fmla="*/ 0 w 13"/>
                <a:gd name="T11" fmla="*/ 1 h 9"/>
                <a:gd name="T12" fmla="*/ 0 w 13"/>
                <a:gd name="T13" fmla="*/ 1 h 9"/>
                <a:gd name="T14" fmla="*/ 0 w 13"/>
                <a:gd name="T15" fmla="*/ 1 h 9"/>
                <a:gd name="T16" fmla="*/ 0 w 13"/>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9"/>
                <a:gd name="T29" fmla="*/ 13 w 13"/>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9">
                  <a:moveTo>
                    <a:pt x="2" y="0"/>
                  </a:moveTo>
                  <a:lnTo>
                    <a:pt x="0" y="1"/>
                  </a:lnTo>
                  <a:lnTo>
                    <a:pt x="0" y="5"/>
                  </a:lnTo>
                  <a:lnTo>
                    <a:pt x="1" y="8"/>
                  </a:lnTo>
                  <a:lnTo>
                    <a:pt x="5" y="9"/>
                  </a:lnTo>
                  <a:lnTo>
                    <a:pt x="9" y="7"/>
                  </a:lnTo>
                  <a:lnTo>
                    <a:pt x="13" y="5"/>
                  </a:lnTo>
                  <a:lnTo>
                    <a:pt x="12" y="1"/>
                  </a:lnTo>
                  <a:lnTo>
                    <a:pt x="2"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81" name="Freeform 143"/>
            <p:cNvSpPr>
              <a:spLocks/>
            </p:cNvSpPr>
            <p:nvPr/>
          </p:nvSpPr>
          <p:spPr bwMode="auto">
            <a:xfrm>
              <a:off x="3398" y="2577"/>
              <a:ext cx="29" cy="10"/>
            </a:xfrm>
            <a:custGeom>
              <a:avLst/>
              <a:gdLst>
                <a:gd name="T0" fmla="*/ 0 w 59"/>
                <a:gd name="T1" fmla="*/ 1 h 20"/>
                <a:gd name="T2" fmla="*/ 0 w 59"/>
                <a:gd name="T3" fmla="*/ 1 h 20"/>
                <a:gd name="T4" fmla="*/ 0 w 59"/>
                <a:gd name="T5" fmla="*/ 1 h 20"/>
                <a:gd name="T6" fmla="*/ 0 w 59"/>
                <a:gd name="T7" fmla="*/ 0 h 20"/>
                <a:gd name="T8" fmla="*/ 1 w 59"/>
                <a:gd name="T9" fmla="*/ 1 h 20"/>
                <a:gd name="T10" fmla="*/ 1 w 59"/>
                <a:gd name="T11" fmla="*/ 1 h 20"/>
                <a:gd name="T12" fmla="*/ 1 w 59"/>
                <a:gd name="T13" fmla="*/ 1 h 20"/>
                <a:gd name="T14" fmla="*/ 1 w 59"/>
                <a:gd name="T15" fmla="*/ 1 h 20"/>
                <a:gd name="T16" fmla="*/ 1 w 59"/>
                <a:gd name="T17" fmla="*/ 1 h 20"/>
                <a:gd name="T18" fmla="*/ 1 w 59"/>
                <a:gd name="T19" fmla="*/ 1 h 20"/>
                <a:gd name="T20" fmla="*/ 1 w 59"/>
                <a:gd name="T21" fmla="*/ 1 h 20"/>
                <a:gd name="T22" fmla="*/ 1 w 59"/>
                <a:gd name="T23" fmla="*/ 1 h 20"/>
                <a:gd name="T24" fmla="*/ 1 w 59"/>
                <a:gd name="T25" fmla="*/ 1 h 20"/>
                <a:gd name="T26" fmla="*/ 1 w 59"/>
                <a:gd name="T27" fmla="*/ 1 h 20"/>
                <a:gd name="T28" fmla="*/ 1 w 59"/>
                <a:gd name="T29" fmla="*/ 1 h 20"/>
                <a:gd name="T30" fmla="*/ 1 w 59"/>
                <a:gd name="T31" fmla="*/ 1 h 20"/>
                <a:gd name="T32" fmla="*/ 1 w 59"/>
                <a:gd name="T33" fmla="*/ 1 h 20"/>
                <a:gd name="T34" fmla="*/ 1 w 59"/>
                <a:gd name="T35" fmla="*/ 1 h 20"/>
                <a:gd name="T36" fmla="*/ 1 w 59"/>
                <a:gd name="T37" fmla="*/ 1 h 20"/>
                <a:gd name="T38" fmla="*/ 0 w 59"/>
                <a:gd name="T39" fmla="*/ 1 h 20"/>
                <a:gd name="T40" fmla="*/ 0 w 59"/>
                <a:gd name="T41" fmla="*/ 1 h 20"/>
                <a:gd name="T42" fmla="*/ 0 w 59"/>
                <a:gd name="T43" fmla="*/ 1 h 20"/>
                <a:gd name="T44" fmla="*/ 0 w 59"/>
                <a:gd name="T45" fmla="*/ 1 h 20"/>
                <a:gd name="T46" fmla="*/ 0 w 59"/>
                <a:gd name="T47" fmla="*/ 1 h 20"/>
                <a:gd name="T48" fmla="*/ 0 w 59"/>
                <a:gd name="T49" fmla="*/ 1 h 20"/>
                <a:gd name="T50" fmla="*/ 0 w 59"/>
                <a:gd name="T51" fmla="*/ 1 h 20"/>
                <a:gd name="T52" fmla="*/ 0 w 59"/>
                <a:gd name="T53" fmla="*/ 1 h 20"/>
                <a:gd name="T54" fmla="*/ 0 w 59"/>
                <a:gd name="T55" fmla="*/ 1 h 20"/>
                <a:gd name="T56" fmla="*/ 0 w 59"/>
                <a:gd name="T57" fmla="*/ 1 h 20"/>
                <a:gd name="T58" fmla="*/ 0 w 59"/>
                <a:gd name="T59" fmla="*/ 1 h 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
                <a:gd name="T91" fmla="*/ 0 h 20"/>
                <a:gd name="T92" fmla="*/ 59 w 59"/>
                <a:gd name="T93" fmla="*/ 20 h 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 h="20">
                  <a:moveTo>
                    <a:pt x="5" y="7"/>
                  </a:moveTo>
                  <a:lnTo>
                    <a:pt x="13" y="6"/>
                  </a:lnTo>
                  <a:lnTo>
                    <a:pt x="22" y="3"/>
                  </a:lnTo>
                  <a:lnTo>
                    <a:pt x="30" y="0"/>
                  </a:lnTo>
                  <a:lnTo>
                    <a:pt x="37" y="1"/>
                  </a:lnTo>
                  <a:lnTo>
                    <a:pt x="44" y="3"/>
                  </a:lnTo>
                  <a:lnTo>
                    <a:pt x="51" y="2"/>
                  </a:lnTo>
                  <a:lnTo>
                    <a:pt x="55" y="2"/>
                  </a:lnTo>
                  <a:lnTo>
                    <a:pt x="58" y="1"/>
                  </a:lnTo>
                  <a:lnTo>
                    <a:pt x="58" y="3"/>
                  </a:lnTo>
                  <a:lnTo>
                    <a:pt x="59" y="8"/>
                  </a:lnTo>
                  <a:lnTo>
                    <a:pt x="58" y="13"/>
                  </a:lnTo>
                  <a:lnTo>
                    <a:pt x="52" y="15"/>
                  </a:lnTo>
                  <a:lnTo>
                    <a:pt x="51" y="18"/>
                  </a:lnTo>
                  <a:lnTo>
                    <a:pt x="47" y="20"/>
                  </a:lnTo>
                  <a:lnTo>
                    <a:pt x="43" y="18"/>
                  </a:lnTo>
                  <a:lnTo>
                    <a:pt x="38" y="14"/>
                  </a:lnTo>
                  <a:lnTo>
                    <a:pt x="35" y="12"/>
                  </a:lnTo>
                  <a:lnTo>
                    <a:pt x="32" y="14"/>
                  </a:lnTo>
                  <a:lnTo>
                    <a:pt x="30" y="17"/>
                  </a:lnTo>
                  <a:lnTo>
                    <a:pt x="30" y="20"/>
                  </a:lnTo>
                  <a:lnTo>
                    <a:pt x="22" y="18"/>
                  </a:lnTo>
                  <a:lnTo>
                    <a:pt x="20" y="17"/>
                  </a:lnTo>
                  <a:lnTo>
                    <a:pt x="16" y="15"/>
                  </a:lnTo>
                  <a:lnTo>
                    <a:pt x="10" y="14"/>
                  </a:lnTo>
                  <a:lnTo>
                    <a:pt x="6" y="15"/>
                  </a:lnTo>
                  <a:lnTo>
                    <a:pt x="2" y="16"/>
                  </a:lnTo>
                  <a:lnTo>
                    <a:pt x="0" y="13"/>
                  </a:lnTo>
                  <a:lnTo>
                    <a:pt x="0" y="9"/>
                  </a:lnTo>
                  <a:lnTo>
                    <a:pt x="5"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82" name="Freeform 144"/>
            <p:cNvSpPr>
              <a:spLocks/>
            </p:cNvSpPr>
            <p:nvPr/>
          </p:nvSpPr>
          <p:spPr bwMode="auto">
            <a:xfrm>
              <a:off x="3444" y="2539"/>
              <a:ext cx="24" cy="12"/>
            </a:xfrm>
            <a:custGeom>
              <a:avLst/>
              <a:gdLst>
                <a:gd name="T0" fmla="*/ 1 w 47"/>
                <a:gd name="T1" fmla="*/ 1 h 24"/>
                <a:gd name="T2" fmla="*/ 1 w 47"/>
                <a:gd name="T3" fmla="*/ 1 h 24"/>
                <a:gd name="T4" fmla="*/ 1 w 47"/>
                <a:gd name="T5" fmla="*/ 1 h 24"/>
                <a:gd name="T6" fmla="*/ 1 w 47"/>
                <a:gd name="T7" fmla="*/ 0 h 24"/>
                <a:gd name="T8" fmla="*/ 1 w 47"/>
                <a:gd name="T9" fmla="*/ 1 h 24"/>
                <a:gd name="T10" fmla="*/ 2 w 47"/>
                <a:gd name="T11" fmla="*/ 1 h 24"/>
                <a:gd name="T12" fmla="*/ 2 w 47"/>
                <a:gd name="T13" fmla="*/ 1 h 24"/>
                <a:gd name="T14" fmla="*/ 2 w 47"/>
                <a:gd name="T15" fmla="*/ 1 h 24"/>
                <a:gd name="T16" fmla="*/ 2 w 47"/>
                <a:gd name="T17" fmla="*/ 1 h 24"/>
                <a:gd name="T18" fmla="*/ 2 w 47"/>
                <a:gd name="T19" fmla="*/ 1 h 24"/>
                <a:gd name="T20" fmla="*/ 2 w 47"/>
                <a:gd name="T21" fmla="*/ 1 h 24"/>
                <a:gd name="T22" fmla="*/ 2 w 47"/>
                <a:gd name="T23" fmla="*/ 1 h 24"/>
                <a:gd name="T24" fmla="*/ 2 w 47"/>
                <a:gd name="T25" fmla="*/ 1 h 24"/>
                <a:gd name="T26" fmla="*/ 2 w 47"/>
                <a:gd name="T27" fmla="*/ 1 h 24"/>
                <a:gd name="T28" fmla="*/ 2 w 47"/>
                <a:gd name="T29" fmla="*/ 1 h 24"/>
                <a:gd name="T30" fmla="*/ 1 w 47"/>
                <a:gd name="T31" fmla="*/ 1 h 24"/>
                <a:gd name="T32" fmla="*/ 1 w 47"/>
                <a:gd name="T33" fmla="*/ 1 h 24"/>
                <a:gd name="T34" fmla="*/ 1 w 47"/>
                <a:gd name="T35" fmla="*/ 1 h 24"/>
                <a:gd name="T36" fmla="*/ 1 w 47"/>
                <a:gd name="T37" fmla="*/ 1 h 24"/>
                <a:gd name="T38" fmla="*/ 1 w 47"/>
                <a:gd name="T39" fmla="*/ 1 h 24"/>
                <a:gd name="T40" fmla="*/ 1 w 47"/>
                <a:gd name="T41" fmla="*/ 1 h 24"/>
                <a:gd name="T42" fmla="*/ 1 w 47"/>
                <a:gd name="T43" fmla="*/ 1 h 24"/>
                <a:gd name="T44" fmla="*/ 1 w 47"/>
                <a:gd name="T45" fmla="*/ 1 h 24"/>
                <a:gd name="T46" fmla="*/ 1 w 47"/>
                <a:gd name="T47" fmla="*/ 1 h 24"/>
                <a:gd name="T48" fmla="*/ 1 w 47"/>
                <a:gd name="T49" fmla="*/ 1 h 24"/>
                <a:gd name="T50" fmla="*/ 1 w 47"/>
                <a:gd name="T51" fmla="*/ 1 h 24"/>
                <a:gd name="T52" fmla="*/ 1 w 47"/>
                <a:gd name="T53" fmla="*/ 1 h 24"/>
                <a:gd name="T54" fmla="*/ 0 w 47"/>
                <a:gd name="T55" fmla="*/ 1 h 24"/>
                <a:gd name="T56" fmla="*/ 1 w 47"/>
                <a:gd name="T57" fmla="*/ 1 h 24"/>
                <a:gd name="T58" fmla="*/ 1 w 47"/>
                <a:gd name="T59" fmla="*/ 1 h 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7"/>
                <a:gd name="T91" fmla="*/ 0 h 24"/>
                <a:gd name="T92" fmla="*/ 47 w 47"/>
                <a:gd name="T93" fmla="*/ 24 h 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7" h="24">
                  <a:moveTo>
                    <a:pt x="6" y="2"/>
                  </a:moveTo>
                  <a:lnTo>
                    <a:pt x="13" y="3"/>
                  </a:lnTo>
                  <a:lnTo>
                    <a:pt x="20" y="1"/>
                  </a:lnTo>
                  <a:lnTo>
                    <a:pt x="28" y="0"/>
                  </a:lnTo>
                  <a:lnTo>
                    <a:pt x="32" y="1"/>
                  </a:lnTo>
                  <a:lnTo>
                    <a:pt x="36" y="5"/>
                  </a:lnTo>
                  <a:lnTo>
                    <a:pt x="42" y="6"/>
                  </a:lnTo>
                  <a:lnTo>
                    <a:pt x="45" y="6"/>
                  </a:lnTo>
                  <a:lnTo>
                    <a:pt x="47" y="6"/>
                  </a:lnTo>
                  <a:lnTo>
                    <a:pt x="47" y="8"/>
                  </a:lnTo>
                  <a:lnTo>
                    <a:pt x="46" y="14"/>
                  </a:lnTo>
                  <a:lnTo>
                    <a:pt x="44" y="18"/>
                  </a:lnTo>
                  <a:lnTo>
                    <a:pt x="39" y="21"/>
                  </a:lnTo>
                  <a:lnTo>
                    <a:pt x="37" y="24"/>
                  </a:lnTo>
                  <a:lnTo>
                    <a:pt x="35" y="24"/>
                  </a:lnTo>
                  <a:lnTo>
                    <a:pt x="31" y="22"/>
                  </a:lnTo>
                  <a:lnTo>
                    <a:pt x="29" y="16"/>
                  </a:lnTo>
                  <a:lnTo>
                    <a:pt x="28" y="13"/>
                  </a:lnTo>
                  <a:lnTo>
                    <a:pt x="25" y="15"/>
                  </a:lnTo>
                  <a:lnTo>
                    <a:pt x="23" y="20"/>
                  </a:lnTo>
                  <a:lnTo>
                    <a:pt x="22" y="22"/>
                  </a:lnTo>
                  <a:lnTo>
                    <a:pt x="16" y="20"/>
                  </a:lnTo>
                  <a:lnTo>
                    <a:pt x="15" y="17"/>
                  </a:lnTo>
                  <a:lnTo>
                    <a:pt x="13" y="14"/>
                  </a:lnTo>
                  <a:lnTo>
                    <a:pt x="8" y="11"/>
                  </a:lnTo>
                  <a:lnTo>
                    <a:pt x="5" y="13"/>
                  </a:lnTo>
                  <a:lnTo>
                    <a:pt x="1" y="13"/>
                  </a:lnTo>
                  <a:lnTo>
                    <a:pt x="0" y="9"/>
                  </a:lnTo>
                  <a:lnTo>
                    <a:pt x="1" y="5"/>
                  </a:lnTo>
                  <a:lnTo>
                    <a:pt x="6" y="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83" name="Freeform 145"/>
            <p:cNvSpPr>
              <a:spLocks/>
            </p:cNvSpPr>
            <p:nvPr/>
          </p:nvSpPr>
          <p:spPr bwMode="auto">
            <a:xfrm>
              <a:off x="3052" y="2318"/>
              <a:ext cx="96" cy="108"/>
            </a:xfrm>
            <a:custGeom>
              <a:avLst/>
              <a:gdLst>
                <a:gd name="T0" fmla="*/ 0 w 193"/>
                <a:gd name="T1" fmla="*/ 1 h 216"/>
                <a:gd name="T2" fmla="*/ 1 w 193"/>
                <a:gd name="T3" fmla="*/ 0 h 216"/>
                <a:gd name="T4" fmla="*/ 1 w 193"/>
                <a:gd name="T5" fmla="*/ 1 h 216"/>
                <a:gd name="T6" fmla="*/ 1 w 193"/>
                <a:gd name="T7" fmla="*/ 1 h 216"/>
                <a:gd name="T8" fmla="*/ 1 w 193"/>
                <a:gd name="T9" fmla="*/ 1 h 216"/>
                <a:gd name="T10" fmla="*/ 1 w 193"/>
                <a:gd name="T11" fmla="*/ 1 h 216"/>
                <a:gd name="T12" fmla="*/ 1 w 193"/>
                <a:gd name="T13" fmla="*/ 2 h 216"/>
                <a:gd name="T14" fmla="*/ 2 w 193"/>
                <a:gd name="T15" fmla="*/ 2 h 216"/>
                <a:gd name="T16" fmla="*/ 2 w 193"/>
                <a:gd name="T17" fmla="*/ 2 h 216"/>
                <a:gd name="T18" fmla="*/ 2 w 193"/>
                <a:gd name="T19" fmla="*/ 2 h 216"/>
                <a:gd name="T20" fmla="*/ 2 w 193"/>
                <a:gd name="T21" fmla="*/ 3 h 216"/>
                <a:gd name="T22" fmla="*/ 2 w 193"/>
                <a:gd name="T23" fmla="*/ 3 h 216"/>
                <a:gd name="T24" fmla="*/ 3 w 193"/>
                <a:gd name="T25" fmla="*/ 3 h 216"/>
                <a:gd name="T26" fmla="*/ 3 w 193"/>
                <a:gd name="T27" fmla="*/ 3 h 216"/>
                <a:gd name="T28" fmla="*/ 3 w 193"/>
                <a:gd name="T29" fmla="*/ 3 h 216"/>
                <a:gd name="T30" fmla="*/ 4 w 193"/>
                <a:gd name="T31" fmla="*/ 3 h 216"/>
                <a:gd name="T32" fmla="*/ 4 w 193"/>
                <a:gd name="T33" fmla="*/ 5 h 216"/>
                <a:gd name="T34" fmla="*/ 5 w 193"/>
                <a:gd name="T35" fmla="*/ 5 h 216"/>
                <a:gd name="T36" fmla="*/ 5 w 193"/>
                <a:gd name="T37" fmla="*/ 5 h 216"/>
                <a:gd name="T38" fmla="*/ 6 w 193"/>
                <a:gd name="T39" fmla="*/ 6 h 216"/>
                <a:gd name="T40" fmla="*/ 5 w 193"/>
                <a:gd name="T41" fmla="*/ 6 h 216"/>
                <a:gd name="T42" fmla="*/ 5 w 193"/>
                <a:gd name="T43" fmla="*/ 6 h 216"/>
                <a:gd name="T44" fmla="*/ 4 w 193"/>
                <a:gd name="T45" fmla="*/ 6 h 216"/>
                <a:gd name="T46" fmla="*/ 4 w 193"/>
                <a:gd name="T47" fmla="*/ 6 h 216"/>
                <a:gd name="T48" fmla="*/ 4 w 193"/>
                <a:gd name="T49" fmla="*/ 6 h 216"/>
                <a:gd name="T50" fmla="*/ 4 w 193"/>
                <a:gd name="T51" fmla="*/ 7 h 216"/>
                <a:gd name="T52" fmla="*/ 4 w 193"/>
                <a:gd name="T53" fmla="*/ 7 h 216"/>
                <a:gd name="T54" fmla="*/ 3 w 193"/>
                <a:gd name="T55" fmla="*/ 7 h 216"/>
                <a:gd name="T56" fmla="*/ 3 w 193"/>
                <a:gd name="T57" fmla="*/ 7 h 216"/>
                <a:gd name="T58" fmla="*/ 2 w 193"/>
                <a:gd name="T59" fmla="*/ 7 h 216"/>
                <a:gd name="T60" fmla="*/ 2 w 193"/>
                <a:gd name="T61" fmla="*/ 7 h 216"/>
                <a:gd name="T62" fmla="*/ 2 w 193"/>
                <a:gd name="T63" fmla="*/ 7 h 216"/>
                <a:gd name="T64" fmla="*/ 2 w 193"/>
                <a:gd name="T65" fmla="*/ 6 h 216"/>
                <a:gd name="T66" fmla="*/ 2 w 193"/>
                <a:gd name="T67" fmla="*/ 6 h 216"/>
                <a:gd name="T68" fmla="*/ 2 w 193"/>
                <a:gd name="T69" fmla="*/ 6 h 216"/>
                <a:gd name="T70" fmla="*/ 2 w 193"/>
                <a:gd name="T71" fmla="*/ 6 h 216"/>
                <a:gd name="T72" fmla="*/ 2 w 193"/>
                <a:gd name="T73" fmla="*/ 5 h 216"/>
                <a:gd name="T74" fmla="*/ 1 w 193"/>
                <a:gd name="T75" fmla="*/ 5 h 216"/>
                <a:gd name="T76" fmla="*/ 2 w 193"/>
                <a:gd name="T77" fmla="*/ 5 h 216"/>
                <a:gd name="T78" fmla="*/ 2 w 193"/>
                <a:gd name="T79" fmla="*/ 3 h 216"/>
                <a:gd name="T80" fmla="*/ 2 w 193"/>
                <a:gd name="T81" fmla="*/ 3 h 216"/>
                <a:gd name="T82" fmla="*/ 2 w 193"/>
                <a:gd name="T83" fmla="*/ 3 h 216"/>
                <a:gd name="T84" fmla="*/ 2 w 193"/>
                <a:gd name="T85" fmla="*/ 3 h 216"/>
                <a:gd name="T86" fmla="*/ 1 w 193"/>
                <a:gd name="T87" fmla="*/ 3 h 216"/>
                <a:gd name="T88" fmla="*/ 1 w 193"/>
                <a:gd name="T89" fmla="*/ 3 h 216"/>
                <a:gd name="T90" fmla="*/ 1 w 193"/>
                <a:gd name="T91" fmla="*/ 3 h 216"/>
                <a:gd name="T92" fmla="*/ 1 w 193"/>
                <a:gd name="T93" fmla="*/ 3 h 216"/>
                <a:gd name="T94" fmla="*/ 1 w 193"/>
                <a:gd name="T95" fmla="*/ 3 h 216"/>
                <a:gd name="T96" fmla="*/ 1 w 193"/>
                <a:gd name="T97" fmla="*/ 3 h 216"/>
                <a:gd name="T98" fmla="*/ 1 w 193"/>
                <a:gd name="T99" fmla="*/ 3 h 216"/>
                <a:gd name="T100" fmla="*/ 1 w 193"/>
                <a:gd name="T101" fmla="*/ 3 h 216"/>
                <a:gd name="T102" fmla="*/ 1 w 193"/>
                <a:gd name="T103" fmla="*/ 3 h 216"/>
                <a:gd name="T104" fmla="*/ 1 w 193"/>
                <a:gd name="T105" fmla="*/ 3 h 216"/>
                <a:gd name="T106" fmla="*/ 0 w 193"/>
                <a:gd name="T107" fmla="*/ 3 h 216"/>
                <a:gd name="T108" fmla="*/ 0 w 193"/>
                <a:gd name="T109" fmla="*/ 2 h 216"/>
                <a:gd name="T110" fmla="*/ 0 w 193"/>
                <a:gd name="T111" fmla="*/ 2 h 216"/>
                <a:gd name="T112" fmla="*/ 0 w 193"/>
                <a:gd name="T113" fmla="*/ 2 h 216"/>
                <a:gd name="T114" fmla="*/ 0 w 193"/>
                <a:gd name="T115" fmla="*/ 2 h 216"/>
                <a:gd name="T116" fmla="*/ 0 w 193"/>
                <a:gd name="T117" fmla="*/ 2 h 216"/>
                <a:gd name="T118" fmla="*/ 0 w 193"/>
                <a:gd name="T119" fmla="*/ 1 h 216"/>
                <a:gd name="T120" fmla="*/ 0 w 193"/>
                <a:gd name="T121" fmla="*/ 1 h 216"/>
                <a:gd name="T122" fmla="*/ 0 w 193"/>
                <a:gd name="T123" fmla="*/ 1 h 2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3"/>
                <a:gd name="T187" fmla="*/ 0 h 216"/>
                <a:gd name="T188" fmla="*/ 193 w 193"/>
                <a:gd name="T189" fmla="*/ 216 h 21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3" h="216">
                  <a:moveTo>
                    <a:pt x="20" y="12"/>
                  </a:moveTo>
                  <a:lnTo>
                    <a:pt x="22" y="7"/>
                  </a:lnTo>
                  <a:lnTo>
                    <a:pt x="27" y="0"/>
                  </a:lnTo>
                  <a:lnTo>
                    <a:pt x="33" y="0"/>
                  </a:lnTo>
                  <a:lnTo>
                    <a:pt x="38" y="15"/>
                  </a:lnTo>
                  <a:lnTo>
                    <a:pt x="43" y="28"/>
                  </a:lnTo>
                  <a:lnTo>
                    <a:pt x="45" y="26"/>
                  </a:lnTo>
                  <a:lnTo>
                    <a:pt x="48" y="19"/>
                  </a:lnTo>
                  <a:lnTo>
                    <a:pt x="49" y="13"/>
                  </a:lnTo>
                  <a:lnTo>
                    <a:pt x="52" y="13"/>
                  </a:lnTo>
                  <a:lnTo>
                    <a:pt x="57" y="16"/>
                  </a:lnTo>
                  <a:lnTo>
                    <a:pt x="59" y="20"/>
                  </a:lnTo>
                  <a:lnTo>
                    <a:pt x="58" y="31"/>
                  </a:lnTo>
                  <a:lnTo>
                    <a:pt x="60" y="36"/>
                  </a:lnTo>
                  <a:lnTo>
                    <a:pt x="64" y="41"/>
                  </a:lnTo>
                  <a:lnTo>
                    <a:pt x="68" y="45"/>
                  </a:lnTo>
                  <a:lnTo>
                    <a:pt x="72" y="46"/>
                  </a:lnTo>
                  <a:lnTo>
                    <a:pt x="74" y="46"/>
                  </a:lnTo>
                  <a:lnTo>
                    <a:pt x="76" y="49"/>
                  </a:lnTo>
                  <a:lnTo>
                    <a:pt x="78" y="55"/>
                  </a:lnTo>
                  <a:lnTo>
                    <a:pt x="78" y="68"/>
                  </a:lnTo>
                  <a:lnTo>
                    <a:pt x="79" y="77"/>
                  </a:lnTo>
                  <a:lnTo>
                    <a:pt x="85" y="80"/>
                  </a:lnTo>
                  <a:lnTo>
                    <a:pt x="91" y="83"/>
                  </a:lnTo>
                  <a:lnTo>
                    <a:pt x="97" y="87"/>
                  </a:lnTo>
                  <a:lnTo>
                    <a:pt x="106" y="91"/>
                  </a:lnTo>
                  <a:lnTo>
                    <a:pt x="114" y="96"/>
                  </a:lnTo>
                  <a:lnTo>
                    <a:pt x="119" y="103"/>
                  </a:lnTo>
                  <a:lnTo>
                    <a:pt x="121" y="109"/>
                  </a:lnTo>
                  <a:lnTo>
                    <a:pt x="126" y="111"/>
                  </a:lnTo>
                  <a:lnTo>
                    <a:pt x="135" y="114"/>
                  </a:lnTo>
                  <a:lnTo>
                    <a:pt x="144" y="117"/>
                  </a:lnTo>
                  <a:lnTo>
                    <a:pt x="147" y="125"/>
                  </a:lnTo>
                  <a:lnTo>
                    <a:pt x="150" y="133"/>
                  </a:lnTo>
                  <a:lnTo>
                    <a:pt x="159" y="136"/>
                  </a:lnTo>
                  <a:lnTo>
                    <a:pt x="169" y="136"/>
                  </a:lnTo>
                  <a:lnTo>
                    <a:pt x="173" y="136"/>
                  </a:lnTo>
                  <a:lnTo>
                    <a:pt x="178" y="139"/>
                  </a:lnTo>
                  <a:lnTo>
                    <a:pt x="186" y="148"/>
                  </a:lnTo>
                  <a:lnTo>
                    <a:pt x="193" y="161"/>
                  </a:lnTo>
                  <a:lnTo>
                    <a:pt x="192" y="171"/>
                  </a:lnTo>
                  <a:lnTo>
                    <a:pt x="184" y="178"/>
                  </a:lnTo>
                  <a:lnTo>
                    <a:pt x="176" y="182"/>
                  </a:lnTo>
                  <a:lnTo>
                    <a:pt x="167" y="183"/>
                  </a:lnTo>
                  <a:lnTo>
                    <a:pt x="163" y="183"/>
                  </a:lnTo>
                  <a:lnTo>
                    <a:pt x="159" y="183"/>
                  </a:lnTo>
                  <a:lnTo>
                    <a:pt x="157" y="184"/>
                  </a:lnTo>
                  <a:lnTo>
                    <a:pt x="154" y="185"/>
                  </a:lnTo>
                  <a:lnTo>
                    <a:pt x="151" y="189"/>
                  </a:lnTo>
                  <a:lnTo>
                    <a:pt x="148" y="192"/>
                  </a:lnTo>
                  <a:lnTo>
                    <a:pt x="142" y="193"/>
                  </a:lnTo>
                  <a:lnTo>
                    <a:pt x="136" y="194"/>
                  </a:lnTo>
                  <a:lnTo>
                    <a:pt x="132" y="194"/>
                  </a:lnTo>
                  <a:lnTo>
                    <a:pt x="128" y="198"/>
                  </a:lnTo>
                  <a:lnTo>
                    <a:pt x="126" y="206"/>
                  </a:lnTo>
                  <a:lnTo>
                    <a:pt x="123" y="210"/>
                  </a:lnTo>
                  <a:lnTo>
                    <a:pt x="117" y="207"/>
                  </a:lnTo>
                  <a:lnTo>
                    <a:pt x="111" y="213"/>
                  </a:lnTo>
                  <a:lnTo>
                    <a:pt x="102" y="216"/>
                  </a:lnTo>
                  <a:lnTo>
                    <a:pt x="94" y="214"/>
                  </a:lnTo>
                  <a:lnTo>
                    <a:pt x="91" y="207"/>
                  </a:lnTo>
                  <a:lnTo>
                    <a:pt x="88" y="202"/>
                  </a:lnTo>
                  <a:lnTo>
                    <a:pt x="82" y="199"/>
                  </a:lnTo>
                  <a:lnTo>
                    <a:pt x="80" y="195"/>
                  </a:lnTo>
                  <a:lnTo>
                    <a:pt x="85" y="189"/>
                  </a:lnTo>
                  <a:lnTo>
                    <a:pt x="90" y="180"/>
                  </a:lnTo>
                  <a:lnTo>
                    <a:pt x="91" y="175"/>
                  </a:lnTo>
                  <a:lnTo>
                    <a:pt x="87" y="174"/>
                  </a:lnTo>
                  <a:lnTo>
                    <a:pt x="78" y="177"/>
                  </a:lnTo>
                  <a:lnTo>
                    <a:pt x="70" y="178"/>
                  </a:lnTo>
                  <a:lnTo>
                    <a:pt x="67" y="172"/>
                  </a:lnTo>
                  <a:lnTo>
                    <a:pt x="67" y="164"/>
                  </a:lnTo>
                  <a:lnTo>
                    <a:pt x="68" y="157"/>
                  </a:lnTo>
                  <a:lnTo>
                    <a:pt x="64" y="156"/>
                  </a:lnTo>
                  <a:lnTo>
                    <a:pt x="61" y="154"/>
                  </a:lnTo>
                  <a:lnTo>
                    <a:pt x="61" y="148"/>
                  </a:lnTo>
                  <a:lnTo>
                    <a:pt x="68" y="140"/>
                  </a:lnTo>
                  <a:lnTo>
                    <a:pt x="71" y="133"/>
                  </a:lnTo>
                  <a:lnTo>
                    <a:pt x="72" y="126"/>
                  </a:lnTo>
                  <a:lnTo>
                    <a:pt x="70" y="123"/>
                  </a:lnTo>
                  <a:lnTo>
                    <a:pt x="67" y="122"/>
                  </a:lnTo>
                  <a:lnTo>
                    <a:pt x="67" y="117"/>
                  </a:lnTo>
                  <a:lnTo>
                    <a:pt x="67" y="114"/>
                  </a:lnTo>
                  <a:lnTo>
                    <a:pt x="68" y="110"/>
                  </a:lnTo>
                  <a:lnTo>
                    <a:pt x="70" y="108"/>
                  </a:lnTo>
                  <a:lnTo>
                    <a:pt x="68" y="109"/>
                  </a:lnTo>
                  <a:lnTo>
                    <a:pt x="64" y="111"/>
                  </a:lnTo>
                  <a:lnTo>
                    <a:pt x="59" y="115"/>
                  </a:lnTo>
                  <a:lnTo>
                    <a:pt x="57" y="116"/>
                  </a:lnTo>
                  <a:lnTo>
                    <a:pt x="57" y="115"/>
                  </a:lnTo>
                  <a:lnTo>
                    <a:pt x="57" y="114"/>
                  </a:lnTo>
                  <a:lnTo>
                    <a:pt x="57" y="110"/>
                  </a:lnTo>
                  <a:lnTo>
                    <a:pt x="55" y="107"/>
                  </a:lnTo>
                  <a:lnTo>
                    <a:pt x="52" y="103"/>
                  </a:lnTo>
                  <a:lnTo>
                    <a:pt x="49" y="103"/>
                  </a:lnTo>
                  <a:lnTo>
                    <a:pt x="47" y="103"/>
                  </a:lnTo>
                  <a:lnTo>
                    <a:pt x="45" y="103"/>
                  </a:lnTo>
                  <a:lnTo>
                    <a:pt x="47" y="101"/>
                  </a:lnTo>
                  <a:lnTo>
                    <a:pt x="49" y="94"/>
                  </a:lnTo>
                  <a:lnTo>
                    <a:pt x="51" y="87"/>
                  </a:lnTo>
                  <a:lnTo>
                    <a:pt x="52" y="84"/>
                  </a:lnTo>
                  <a:lnTo>
                    <a:pt x="51" y="83"/>
                  </a:lnTo>
                  <a:lnTo>
                    <a:pt x="47" y="83"/>
                  </a:lnTo>
                  <a:lnTo>
                    <a:pt x="42" y="81"/>
                  </a:lnTo>
                  <a:lnTo>
                    <a:pt x="36" y="79"/>
                  </a:lnTo>
                  <a:lnTo>
                    <a:pt x="32" y="77"/>
                  </a:lnTo>
                  <a:lnTo>
                    <a:pt x="28" y="74"/>
                  </a:lnTo>
                  <a:lnTo>
                    <a:pt x="28" y="71"/>
                  </a:lnTo>
                  <a:lnTo>
                    <a:pt x="30" y="68"/>
                  </a:lnTo>
                  <a:lnTo>
                    <a:pt x="29" y="63"/>
                  </a:lnTo>
                  <a:lnTo>
                    <a:pt x="27" y="57"/>
                  </a:lnTo>
                  <a:lnTo>
                    <a:pt x="23" y="53"/>
                  </a:lnTo>
                  <a:lnTo>
                    <a:pt x="19" y="51"/>
                  </a:lnTo>
                  <a:lnTo>
                    <a:pt x="12" y="50"/>
                  </a:lnTo>
                  <a:lnTo>
                    <a:pt x="4" y="46"/>
                  </a:lnTo>
                  <a:lnTo>
                    <a:pt x="0" y="42"/>
                  </a:lnTo>
                  <a:lnTo>
                    <a:pt x="7" y="39"/>
                  </a:lnTo>
                  <a:lnTo>
                    <a:pt x="15" y="35"/>
                  </a:lnTo>
                  <a:lnTo>
                    <a:pt x="14" y="33"/>
                  </a:lnTo>
                  <a:lnTo>
                    <a:pt x="8" y="30"/>
                  </a:lnTo>
                  <a:lnTo>
                    <a:pt x="3" y="27"/>
                  </a:lnTo>
                  <a:lnTo>
                    <a:pt x="4" y="24"/>
                  </a:lnTo>
                  <a:lnTo>
                    <a:pt x="10" y="19"/>
                  </a:lnTo>
                  <a:lnTo>
                    <a:pt x="17" y="15"/>
                  </a:lnTo>
                  <a:lnTo>
                    <a:pt x="20" y="1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84" name="Freeform 146"/>
            <p:cNvSpPr>
              <a:spLocks/>
            </p:cNvSpPr>
            <p:nvPr/>
          </p:nvSpPr>
          <p:spPr bwMode="auto">
            <a:xfrm>
              <a:off x="3124" y="2324"/>
              <a:ext cx="10" cy="19"/>
            </a:xfrm>
            <a:custGeom>
              <a:avLst/>
              <a:gdLst>
                <a:gd name="T0" fmla="*/ 0 w 21"/>
                <a:gd name="T1" fmla="*/ 1 h 38"/>
                <a:gd name="T2" fmla="*/ 0 w 21"/>
                <a:gd name="T3" fmla="*/ 1 h 38"/>
                <a:gd name="T4" fmla="*/ 0 w 21"/>
                <a:gd name="T5" fmla="*/ 1 h 38"/>
                <a:gd name="T6" fmla="*/ 0 w 21"/>
                <a:gd name="T7" fmla="*/ 1 h 38"/>
                <a:gd name="T8" fmla="*/ 0 w 21"/>
                <a:gd name="T9" fmla="*/ 1 h 38"/>
                <a:gd name="T10" fmla="*/ 0 w 21"/>
                <a:gd name="T11" fmla="*/ 1 h 38"/>
                <a:gd name="T12" fmla="*/ 0 w 21"/>
                <a:gd name="T13" fmla="*/ 1 h 38"/>
                <a:gd name="T14" fmla="*/ 0 w 21"/>
                <a:gd name="T15" fmla="*/ 1 h 38"/>
                <a:gd name="T16" fmla="*/ 0 w 21"/>
                <a:gd name="T17" fmla="*/ 1 h 38"/>
                <a:gd name="T18" fmla="*/ 0 w 21"/>
                <a:gd name="T19" fmla="*/ 1 h 38"/>
                <a:gd name="T20" fmla="*/ 0 w 21"/>
                <a:gd name="T21" fmla="*/ 1 h 38"/>
                <a:gd name="T22" fmla="*/ 0 w 21"/>
                <a:gd name="T23" fmla="*/ 1 h 38"/>
                <a:gd name="T24" fmla="*/ 0 w 21"/>
                <a:gd name="T25" fmla="*/ 1 h 38"/>
                <a:gd name="T26" fmla="*/ 0 w 21"/>
                <a:gd name="T27" fmla="*/ 1 h 38"/>
                <a:gd name="T28" fmla="*/ 0 w 21"/>
                <a:gd name="T29" fmla="*/ 1 h 38"/>
                <a:gd name="T30" fmla="*/ 0 w 21"/>
                <a:gd name="T31" fmla="*/ 1 h 38"/>
                <a:gd name="T32" fmla="*/ 0 w 21"/>
                <a:gd name="T33" fmla="*/ 1 h 38"/>
                <a:gd name="T34" fmla="*/ 0 w 21"/>
                <a:gd name="T35" fmla="*/ 1 h 38"/>
                <a:gd name="T36" fmla="*/ 0 w 21"/>
                <a:gd name="T37" fmla="*/ 1 h 38"/>
                <a:gd name="T38" fmla="*/ 0 w 21"/>
                <a:gd name="T39" fmla="*/ 1 h 38"/>
                <a:gd name="T40" fmla="*/ 0 w 21"/>
                <a:gd name="T41" fmla="*/ 1 h 38"/>
                <a:gd name="T42" fmla="*/ 0 w 21"/>
                <a:gd name="T43" fmla="*/ 1 h 38"/>
                <a:gd name="T44" fmla="*/ 0 w 21"/>
                <a:gd name="T45" fmla="*/ 1 h 38"/>
                <a:gd name="T46" fmla="*/ 0 w 21"/>
                <a:gd name="T47" fmla="*/ 1 h 38"/>
                <a:gd name="T48" fmla="*/ 0 w 21"/>
                <a:gd name="T49" fmla="*/ 0 h 38"/>
                <a:gd name="T50" fmla="*/ 0 w 21"/>
                <a:gd name="T51" fmla="*/ 1 h 38"/>
                <a:gd name="T52" fmla="*/ 0 w 21"/>
                <a:gd name="T53" fmla="*/ 1 h 38"/>
                <a:gd name="T54" fmla="*/ 0 w 21"/>
                <a:gd name="T55" fmla="*/ 1 h 38"/>
                <a:gd name="T56" fmla="*/ 0 w 21"/>
                <a:gd name="T57" fmla="*/ 1 h 38"/>
                <a:gd name="T58" fmla="*/ 0 w 21"/>
                <a:gd name="T59" fmla="*/ 1 h 38"/>
                <a:gd name="T60" fmla="*/ 0 w 21"/>
                <a:gd name="T61" fmla="*/ 1 h 38"/>
                <a:gd name="T62" fmla="*/ 0 w 21"/>
                <a:gd name="T63" fmla="*/ 1 h 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
                <a:gd name="T97" fmla="*/ 0 h 38"/>
                <a:gd name="T98" fmla="*/ 21 w 21"/>
                <a:gd name="T99" fmla="*/ 38 h 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 h="38">
                  <a:moveTo>
                    <a:pt x="3" y="21"/>
                  </a:moveTo>
                  <a:lnTo>
                    <a:pt x="3" y="21"/>
                  </a:lnTo>
                  <a:lnTo>
                    <a:pt x="3" y="22"/>
                  </a:lnTo>
                  <a:lnTo>
                    <a:pt x="2" y="22"/>
                  </a:lnTo>
                  <a:lnTo>
                    <a:pt x="2" y="23"/>
                  </a:lnTo>
                  <a:lnTo>
                    <a:pt x="3" y="26"/>
                  </a:lnTo>
                  <a:lnTo>
                    <a:pt x="3" y="27"/>
                  </a:lnTo>
                  <a:lnTo>
                    <a:pt x="4" y="29"/>
                  </a:lnTo>
                  <a:lnTo>
                    <a:pt x="5" y="31"/>
                  </a:lnTo>
                  <a:lnTo>
                    <a:pt x="4" y="33"/>
                  </a:lnTo>
                  <a:lnTo>
                    <a:pt x="3" y="34"/>
                  </a:lnTo>
                  <a:lnTo>
                    <a:pt x="2" y="35"/>
                  </a:lnTo>
                  <a:lnTo>
                    <a:pt x="2" y="36"/>
                  </a:lnTo>
                  <a:lnTo>
                    <a:pt x="2" y="37"/>
                  </a:lnTo>
                  <a:lnTo>
                    <a:pt x="2" y="38"/>
                  </a:lnTo>
                  <a:lnTo>
                    <a:pt x="3" y="38"/>
                  </a:lnTo>
                  <a:lnTo>
                    <a:pt x="5" y="38"/>
                  </a:lnTo>
                  <a:lnTo>
                    <a:pt x="7" y="38"/>
                  </a:lnTo>
                  <a:lnTo>
                    <a:pt x="10" y="38"/>
                  </a:lnTo>
                  <a:lnTo>
                    <a:pt x="12" y="38"/>
                  </a:lnTo>
                  <a:lnTo>
                    <a:pt x="14" y="37"/>
                  </a:lnTo>
                  <a:lnTo>
                    <a:pt x="15" y="36"/>
                  </a:lnTo>
                  <a:lnTo>
                    <a:pt x="18" y="36"/>
                  </a:lnTo>
                  <a:lnTo>
                    <a:pt x="20" y="34"/>
                  </a:lnTo>
                  <a:lnTo>
                    <a:pt x="21" y="31"/>
                  </a:lnTo>
                  <a:lnTo>
                    <a:pt x="21" y="28"/>
                  </a:lnTo>
                  <a:lnTo>
                    <a:pt x="20" y="24"/>
                  </a:lnTo>
                  <a:lnTo>
                    <a:pt x="20" y="23"/>
                  </a:lnTo>
                  <a:lnTo>
                    <a:pt x="21" y="23"/>
                  </a:lnTo>
                  <a:lnTo>
                    <a:pt x="21" y="22"/>
                  </a:lnTo>
                  <a:lnTo>
                    <a:pt x="20" y="18"/>
                  </a:lnTo>
                  <a:lnTo>
                    <a:pt x="19" y="13"/>
                  </a:lnTo>
                  <a:lnTo>
                    <a:pt x="17" y="8"/>
                  </a:lnTo>
                  <a:lnTo>
                    <a:pt x="15" y="4"/>
                  </a:lnTo>
                  <a:lnTo>
                    <a:pt x="14" y="3"/>
                  </a:lnTo>
                  <a:lnTo>
                    <a:pt x="14" y="1"/>
                  </a:lnTo>
                  <a:lnTo>
                    <a:pt x="13" y="1"/>
                  </a:lnTo>
                  <a:lnTo>
                    <a:pt x="12" y="1"/>
                  </a:lnTo>
                  <a:lnTo>
                    <a:pt x="11" y="0"/>
                  </a:lnTo>
                  <a:lnTo>
                    <a:pt x="10" y="1"/>
                  </a:lnTo>
                  <a:lnTo>
                    <a:pt x="9" y="1"/>
                  </a:lnTo>
                  <a:lnTo>
                    <a:pt x="6" y="1"/>
                  </a:lnTo>
                  <a:lnTo>
                    <a:pt x="5" y="0"/>
                  </a:lnTo>
                  <a:lnTo>
                    <a:pt x="4" y="0"/>
                  </a:lnTo>
                  <a:lnTo>
                    <a:pt x="2" y="1"/>
                  </a:lnTo>
                  <a:lnTo>
                    <a:pt x="0" y="1"/>
                  </a:lnTo>
                  <a:lnTo>
                    <a:pt x="0" y="3"/>
                  </a:lnTo>
                  <a:lnTo>
                    <a:pt x="2" y="5"/>
                  </a:lnTo>
                  <a:lnTo>
                    <a:pt x="3" y="6"/>
                  </a:lnTo>
                  <a:lnTo>
                    <a:pt x="3" y="8"/>
                  </a:lnTo>
                  <a:lnTo>
                    <a:pt x="3" y="10"/>
                  </a:lnTo>
                  <a:lnTo>
                    <a:pt x="3" y="12"/>
                  </a:lnTo>
                  <a:lnTo>
                    <a:pt x="3" y="14"/>
                  </a:lnTo>
                  <a:lnTo>
                    <a:pt x="3" y="15"/>
                  </a:lnTo>
                  <a:lnTo>
                    <a:pt x="3" y="16"/>
                  </a:lnTo>
                  <a:lnTo>
                    <a:pt x="3" y="18"/>
                  </a:lnTo>
                  <a:lnTo>
                    <a:pt x="2" y="19"/>
                  </a:lnTo>
                  <a:lnTo>
                    <a:pt x="2" y="20"/>
                  </a:lnTo>
                  <a:lnTo>
                    <a:pt x="3" y="2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85" name="Freeform 147"/>
            <p:cNvSpPr>
              <a:spLocks/>
            </p:cNvSpPr>
            <p:nvPr/>
          </p:nvSpPr>
          <p:spPr bwMode="auto">
            <a:xfrm>
              <a:off x="3153" y="2343"/>
              <a:ext cx="15" cy="11"/>
            </a:xfrm>
            <a:custGeom>
              <a:avLst/>
              <a:gdLst>
                <a:gd name="T0" fmla="*/ 0 w 31"/>
                <a:gd name="T1" fmla="*/ 1 h 22"/>
                <a:gd name="T2" fmla="*/ 0 w 31"/>
                <a:gd name="T3" fmla="*/ 1 h 22"/>
                <a:gd name="T4" fmla="*/ 0 w 31"/>
                <a:gd name="T5" fmla="*/ 1 h 22"/>
                <a:gd name="T6" fmla="*/ 0 w 31"/>
                <a:gd name="T7" fmla="*/ 1 h 22"/>
                <a:gd name="T8" fmla="*/ 0 w 31"/>
                <a:gd name="T9" fmla="*/ 1 h 22"/>
                <a:gd name="T10" fmla="*/ 0 w 31"/>
                <a:gd name="T11" fmla="*/ 1 h 22"/>
                <a:gd name="T12" fmla="*/ 0 w 31"/>
                <a:gd name="T13" fmla="*/ 1 h 22"/>
                <a:gd name="T14" fmla="*/ 0 w 31"/>
                <a:gd name="T15" fmla="*/ 1 h 22"/>
                <a:gd name="T16" fmla="*/ 0 w 31"/>
                <a:gd name="T17" fmla="*/ 1 h 22"/>
                <a:gd name="T18" fmla="*/ 0 w 31"/>
                <a:gd name="T19" fmla="*/ 1 h 22"/>
                <a:gd name="T20" fmla="*/ 0 w 31"/>
                <a:gd name="T21" fmla="*/ 0 h 22"/>
                <a:gd name="T22" fmla="*/ 0 w 31"/>
                <a:gd name="T23" fmla="*/ 1 h 22"/>
                <a:gd name="T24" fmla="*/ 0 w 31"/>
                <a:gd name="T25" fmla="*/ 1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2"/>
                <a:gd name="T41" fmla="*/ 31 w 31"/>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2">
                  <a:moveTo>
                    <a:pt x="0" y="7"/>
                  </a:moveTo>
                  <a:lnTo>
                    <a:pt x="5" y="14"/>
                  </a:lnTo>
                  <a:lnTo>
                    <a:pt x="10" y="19"/>
                  </a:lnTo>
                  <a:lnTo>
                    <a:pt x="16" y="22"/>
                  </a:lnTo>
                  <a:lnTo>
                    <a:pt x="21" y="21"/>
                  </a:lnTo>
                  <a:lnTo>
                    <a:pt x="25" y="19"/>
                  </a:lnTo>
                  <a:lnTo>
                    <a:pt x="29" y="16"/>
                  </a:lnTo>
                  <a:lnTo>
                    <a:pt x="31" y="13"/>
                  </a:lnTo>
                  <a:lnTo>
                    <a:pt x="28" y="8"/>
                  </a:lnTo>
                  <a:lnTo>
                    <a:pt x="20" y="4"/>
                  </a:lnTo>
                  <a:lnTo>
                    <a:pt x="9" y="0"/>
                  </a:lnTo>
                  <a:lnTo>
                    <a:pt x="1" y="1"/>
                  </a:lnTo>
                  <a:lnTo>
                    <a:pt x="0"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86" name="Freeform 148"/>
            <p:cNvSpPr>
              <a:spLocks/>
            </p:cNvSpPr>
            <p:nvPr/>
          </p:nvSpPr>
          <p:spPr bwMode="auto">
            <a:xfrm>
              <a:off x="3086" y="2251"/>
              <a:ext cx="7" cy="8"/>
            </a:xfrm>
            <a:custGeom>
              <a:avLst/>
              <a:gdLst>
                <a:gd name="T0" fmla="*/ 1 w 12"/>
                <a:gd name="T1" fmla="*/ 1 h 16"/>
                <a:gd name="T2" fmla="*/ 1 w 12"/>
                <a:gd name="T3" fmla="*/ 1 h 16"/>
                <a:gd name="T4" fmla="*/ 1 w 12"/>
                <a:gd name="T5" fmla="*/ 1 h 16"/>
                <a:gd name="T6" fmla="*/ 1 w 12"/>
                <a:gd name="T7" fmla="*/ 1 h 16"/>
                <a:gd name="T8" fmla="*/ 0 w 12"/>
                <a:gd name="T9" fmla="*/ 1 h 16"/>
                <a:gd name="T10" fmla="*/ 1 w 12"/>
                <a:gd name="T11" fmla="*/ 1 h 16"/>
                <a:gd name="T12" fmla="*/ 1 w 12"/>
                <a:gd name="T13" fmla="*/ 1 h 16"/>
                <a:gd name="T14" fmla="*/ 1 w 12"/>
                <a:gd name="T15" fmla="*/ 1 h 16"/>
                <a:gd name="T16" fmla="*/ 1 w 12"/>
                <a:gd name="T17" fmla="*/ 1 h 16"/>
                <a:gd name="T18" fmla="*/ 1 w 12"/>
                <a:gd name="T19" fmla="*/ 1 h 16"/>
                <a:gd name="T20" fmla="*/ 1 w 12"/>
                <a:gd name="T21" fmla="*/ 1 h 16"/>
                <a:gd name="T22" fmla="*/ 1 w 12"/>
                <a:gd name="T23" fmla="*/ 0 h 16"/>
                <a:gd name="T24" fmla="*/ 1 w 12"/>
                <a:gd name="T25" fmla="*/ 1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6"/>
                <a:gd name="T41" fmla="*/ 12 w 12"/>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6">
                  <a:moveTo>
                    <a:pt x="1" y="2"/>
                  </a:moveTo>
                  <a:lnTo>
                    <a:pt x="2" y="7"/>
                  </a:lnTo>
                  <a:lnTo>
                    <a:pt x="2" y="10"/>
                  </a:lnTo>
                  <a:lnTo>
                    <a:pt x="1" y="14"/>
                  </a:lnTo>
                  <a:lnTo>
                    <a:pt x="0" y="15"/>
                  </a:lnTo>
                  <a:lnTo>
                    <a:pt x="1" y="16"/>
                  </a:lnTo>
                  <a:lnTo>
                    <a:pt x="6" y="16"/>
                  </a:lnTo>
                  <a:lnTo>
                    <a:pt x="11" y="14"/>
                  </a:lnTo>
                  <a:lnTo>
                    <a:pt x="12" y="10"/>
                  </a:lnTo>
                  <a:lnTo>
                    <a:pt x="9" y="5"/>
                  </a:lnTo>
                  <a:lnTo>
                    <a:pt x="6" y="1"/>
                  </a:lnTo>
                  <a:lnTo>
                    <a:pt x="4" y="0"/>
                  </a:lnTo>
                  <a:lnTo>
                    <a:pt x="1" y="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87" name="Freeform 149"/>
            <p:cNvSpPr>
              <a:spLocks/>
            </p:cNvSpPr>
            <p:nvPr/>
          </p:nvSpPr>
          <p:spPr bwMode="auto">
            <a:xfrm>
              <a:off x="2846" y="2036"/>
              <a:ext cx="15" cy="10"/>
            </a:xfrm>
            <a:custGeom>
              <a:avLst/>
              <a:gdLst>
                <a:gd name="T0" fmla="*/ 0 w 30"/>
                <a:gd name="T1" fmla="*/ 0 h 21"/>
                <a:gd name="T2" fmla="*/ 1 w 30"/>
                <a:gd name="T3" fmla="*/ 0 h 21"/>
                <a:gd name="T4" fmla="*/ 1 w 30"/>
                <a:gd name="T5" fmla="*/ 0 h 21"/>
                <a:gd name="T6" fmla="*/ 1 w 30"/>
                <a:gd name="T7" fmla="*/ 0 h 21"/>
                <a:gd name="T8" fmla="*/ 1 w 30"/>
                <a:gd name="T9" fmla="*/ 0 h 21"/>
                <a:gd name="T10" fmla="*/ 1 w 30"/>
                <a:gd name="T11" fmla="*/ 0 h 21"/>
                <a:gd name="T12" fmla="*/ 1 w 30"/>
                <a:gd name="T13" fmla="*/ 0 h 21"/>
                <a:gd name="T14" fmla="*/ 1 w 30"/>
                <a:gd name="T15" fmla="*/ 0 h 21"/>
                <a:gd name="T16" fmla="*/ 1 w 30"/>
                <a:gd name="T17" fmla="*/ 0 h 21"/>
                <a:gd name="T18" fmla="*/ 1 w 30"/>
                <a:gd name="T19" fmla="*/ 0 h 21"/>
                <a:gd name="T20" fmla="*/ 1 w 30"/>
                <a:gd name="T21" fmla="*/ 0 h 21"/>
                <a:gd name="T22" fmla="*/ 1 w 30"/>
                <a:gd name="T23" fmla="*/ 0 h 21"/>
                <a:gd name="T24" fmla="*/ 0 w 30"/>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21"/>
                <a:gd name="T41" fmla="*/ 30 w 30"/>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21">
                  <a:moveTo>
                    <a:pt x="0" y="7"/>
                  </a:moveTo>
                  <a:lnTo>
                    <a:pt x="5" y="14"/>
                  </a:lnTo>
                  <a:lnTo>
                    <a:pt x="10" y="19"/>
                  </a:lnTo>
                  <a:lnTo>
                    <a:pt x="16" y="21"/>
                  </a:lnTo>
                  <a:lnTo>
                    <a:pt x="21" y="20"/>
                  </a:lnTo>
                  <a:lnTo>
                    <a:pt x="24" y="17"/>
                  </a:lnTo>
                  <a:lnTo>
                    <a:pt x="29" y="15"/>
                  </a:lnTo>
                  <a:lnTo>
                    <a:pt x="30" y="12"/>
                  </a:lnTo>
                  <a:lnTo>
                    <a:pt x="27" y="7"/>
                  </a:lnTo>
                  <a:lnTo>
                    <a:pt x="18" y="2"/>
                  </a:lnTo>
                  <a:lnTo>
                    <a:pt x="8" y="0"/>
                  </a:lnTo>
                  <a:lnTo>
                    <a:pt x="1" y="1"/>
                  </a:lnTo>
                  <a:lnTo>
                    <a:pt x="0"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88" name="Freeform 150"/>
            <p:cNvSpPr>
              <a:spLocks/>
            </p:cNvSpPr>
            <p:nvPr/>
          </p:nvSpPr>
          <p:spPr bwMode="auto">
            <a:xfrm>
              <a:off x="3040" y="2301"/>
              <a:ext cx="5" cy="6"/>
            </a:xfrm>
            <a:custGeom>
              <a:avLst/>
              <a:gdLst>
                <a:gd name="T0" fmla="*/ 1 w 10"/>
                <a:gd name="T1" fmla="*/ 1 h 12"/>
                <a:gd name="T2" fmla="*/ 1 w 10"/>
                <a:gd name="T3" fmla="*/ 1 h 12"/>
                <a:gd name="T4" fmla="*/ 1 w 10"/>
                <a:gd name="T5" fmla="*/ 1 h 12"/>
                <a:gd name="T6" fmla="*/ 1 w 10"/>
                <a:gd name="T7" fmla="*/ 1 h 12"/>
                <a:gd name="T8" fmla="*/ 0 w 10"/>
                <a:gd name="T9" fmla="*/ 1 h 12"/>
                <a:gd name="T10" fmla="*/ 1 w 10"/>
                <a:gd name="T11" fmla="*/ 1 h 12"/>
                <a:gd name="T12" fmla="*/ 1 w 10"/>
                <a:gd name="T13" fmla="*/ 1 h 12"/>
                <a:gd name="T14" fmla="*/ 1 w 10"/>
                <a:gd name="T15" fmla="*/ 1 h 12"/>
                <a:gd name="T16" fmla="*/ 1 w 10"/>
                <a:gd name="T17" fmla="*/ 1 h 12"/>
                <a:gd name="T18" fmla="*/ 1 w 10"/>
                <a:gd name="T19" fmla="*/ 1 h 12"/>
                <a:gd name="T20" fmla="*/ 1 w 10"/>
                <a:gd name="T21" fmla="*/ 0 h 12"/>
                <a:gd name="T22" fmla="*/ 1 w 10"/>
                <a:gd name="T23" fmla="*/ 0 h 12"/>
                <a:gd name="T24" fmla="*/ 1 w 10"/>
                <a:gd name="T25" fmla="*/ 1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2"/>
                <a:gd name="T41" fmla="*/ 10 w 1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2">
                  <a:moveTo>
                    <a:pt x="2" y="1"/>
                  </a:moveTo>
                  <a:lnTo>
                    <a:pt x="3" y="5"/>
                  </a:lnTo>
                  <a:lnTo>
                    <a:pt x="3" y="8"/>
                  </a:lnTo>
                  <a:lnTo>
                    <a:pt x="2" y="11"/>
                  </a:lnTo>
                  <a:lnTo>
                    <a:pt x="0" y="12"/>
                  </a:lnTo>
                  <a:lnTo>
                    <a:pt x="2" y="12"/>
                  </a:lnTo>
                  <a:lnTo>
                    <a:pt x="6" y="12"/>
                  </a:lnTo>
                  <a:lnTo>
                    <a:pt x="10" y="11"/>
                  </a:lnTo>
                  <a:lnTo>
                    <a:pt x="10" y="7"/>
                  </a:lnTo>
                  <a:lnTo>
                    <a:pt x="7" y="4"/>
                  </a:lnTo>
                  <a:lnTo>
                    <a:pt x="6" y="0"/>
                  </a:lnTo>
                  <a:lnTo>
                    <a:pt x="4" y="0"/>
                  </a:lnTo>
                  <a:lnTo>
                    <a:pt x="2" y="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89" name="Freeform 151"/>
            <p:cNvSpPr>
              <a:spLocks/>
            </p:cNvSpPr>
            <p:nvPr/>
          </p:nvSpPr>
          <p:spPr bwMode="auto">
            <a:xfrm>
              <a:off x="2873" y="2151"/>
              <a:ext cx="9" cy="7"/>
            </a:xfrm>
            <a:custGeom>
              <a:avLst/>
              <a:gdLst>
                <a:gd name="T0" fmla="*/ 0 w 20"/>
                <a:gd name="T1" fmla="*/ 1 h 13"/>
                <a:gd name="T2" fmla="*/ 0 w 20"/>
                <a:gd name="T3" fmla="*/ 1 h 13"/>
                <a:gd name="T4" fmla="*/ 0 w 20"/>
                <a:gd name="T5" fmla="*/ 1 h 13"/>
                <a:gd name="T6" fmla="*/ 0 w 20"/>
                <a:gd name="T7" fmla="*/ 1 h 13"/>
                <a:gd name="T8" fmla="*/ 0 w 20"/>
                <a:gd name="T9" fmla="*/ 1 h 13"/>
                <a:gd name="T10" fmla="*/ 0 w 20"/>
                <a:gd name="T11" fmla="*/ 1 h 13"/>
                <a:gd name="T12" fmla="*/ 0 w 20"/>
                <a:gd name="T13" fmla="*/ 1 h 13"/>
                <a:gd name="T14" fmla="*/ 0 w 20"/>
                <a:gd name="T15" fmla="*/ 1 h 13"/>
                <a:gd name="T16" fmla="*/ 0 w 20"/>
                <a:gd name="T17" fmla="*/ 1 h 13"/>
                <a:gd name="T18" fmla="*/ 0 w 20"/>
                <a:gd name="T19" fmla="*/ 1 h 13"/>
                <a:gd name="T20" fmla="*/ 0 w 20"/>
                <a:gd name="T21" fmla="*/ 0 h 13"/>
                <a:gd name="T22" fmla="*/ 0 w 20"/>
                <a:gd name="T23" fmla="*/ 0 h 13"/>
                <a:gd name="T24" fmla="*/ 0 w 20"/>
                <a:gd name="T25" fmla="*/ 1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3"/>
                <a:gd name="T41" fmla="*/ 20 w 20"/>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3">
                  <a:moveTo>
                    <a:pt x="0" y="3"/>
                  </a:moveTo>
                  <a:lnTo>
                    <a:pt x="2" y="8"/>
                  </a:lnTo>
                  <a:lnTo>
                    <a:pt x="7" y="11"/>
                  </a:lnTo>
                  <a:lnTo>
                    <a:pt x="12" y="13"/>
                  </a:lnTo>
                  <a:lnTo>
                    <a:pt x="15" y="13"/>
                  </a:lnTo>
                  <a:lnTo>
                    <a:pt x="17" y="12"/>
                  </a:lnTo>
                  <a:lnTo>
                    <a:pt x="18" y="10"/>
                  </a:lnTo>
                  <a:lnTo>
                    <a:pt x="20" y="8"/>
                  </a:lnTo>
                  <a:lnTo>
                    <a:pt x="18" y="4"/>
                  </a:lnTo>
                  <a:lnTo>
                    <a:pt x="14" y="1"/>
                  </a:lnTo>
                  <a:lnTo>
                    <a:pt x="7" y="0"/>
                  </a:lnTo>
                  <a:lnTo>
                    <a:pt x="1" y="0"/>
                  </a:lnTo>
                  <a:lnTo>
                    <a:pt x="0"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90" name="Freeform 152"/>
            <p:cNvSpPr>
              <a:spLocks/>
            </p:cNvSpPr>
            <p:nvPr/>
          </p:nvSpPr>
          <p:spPr bwMode="auto">
            <a:xfrm>
              <a:off x="3042" y="2312"/>
              <a:ext cx="6" cy="4"/>
            </a:xfrm>
            <a:custGeom>
              <a:avLst/>
              <a:gdLst>
                <a:gd name="T0" fmla="*/ 1 w 11"/>
                <a:gd name="T1" fmla="*/ 0 h 7"/>
                <a:gd name="T2" fmla="*/ 0 w 11"/>
                <a:gd name="T3" fmla="*/ 1 h 7"/>
                <a:gd name="T4" fmla="*/ 1 w 11"/>
                <a:gd name="T5" fmla="*/ 1 h 7"/>
                <a:gd name="T6" fmla="*/ 1 w 11"/>
                <a:gd name="T7" fmla="*/ 1 h 7"/>
                <a:gd name="T8" fmla="*/ 1 w 11"/>
                <a:gd name="T9" fmla="*/ 1 h 7"/>
                <a:gd name="T10" fmla="*/ 1 w 11"/>
                <a:gd name="T11" fmla="*/ 1 h 7"/>
                <a:gd name="T12" fmla="*/ 1 w 11"/>
                <a:gd name="T13" fmla="*/ 1 h 7"/>
                <a:gd name="T14" fmla="*/ 1 w 11"/>
                <a:gd name="T15" fmla="*/ 0 h 7"/>
                <a:gd name="T16" fmla="*/ 1 w 11"/>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7"/>
                <a:gd name="T29" fmla="*/ 11 w 11"/>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7">
                  <a:moveTo>
                    <a:pt x="2" y="0"/>
                  </a:moveTo>
                  <a:lnTo>
                    <a:pt x="0" y="2"/>
                  </a:lnTo>
                  <a:lnTo>
                    <a:pt x="1" y="6"/>
                  </a:lnTo>
                  <a:lnTo>
                    <a:pt x="6" y="7"/>
                  </a:lnTo>
                  <a:lnTo>
                    <a:pt x="9" y="6"/>
                  </a:lnTo>
                  <a:lnTo>
                    <a:pt x="11" y="4"/>
                  </a:lnTo>
                  <a:lnTo>
                    <a:pt x="10" y="2"/>
                  </a:lnTo>
                  <a:lnTo>
                    <a:pt x="7" y="0"/>
                  </a:lnTo>
                  <a:lnTo>
                    <a:pt x="2"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91" name="Freeform 153"/>
            <p:cNvSpPr>
              <a:spLocks/>
            </p:cNvSpPr>
            <p:nvPr/>
          </p:nvSpPr>
          <p:spPr bwMode="auto">
            <a:xfrm>
              <a:off x="3044" y="2290"/>
              <a:ext cx="7" cy="5"/>
            </a:xfrm>
            <a:custGeom>
              <a:avLst/>
              <a:gdLst>
                <a:gd name="T0" fmla="*/ 0 w 15"/>
                <a:gd name="T1" fmla="*/ 0 h 11"/>
                <a:gd name="T2" fmla="*/ 0 w 15"/>
                <a:gd name="T3" fmla="*/ 0 h 11"/>
                <a:gd name="T4" fmla="*/ 0 w 15"/>
                <a:gd name="T5" fmla="*/ 0 h 11"/>
                <a:gd name="T6" fmla="*/ 0 w 15"/>
                <a:gd name="T7" fmla="*/ 0 h 11"/>
                <a:gd name="T8" fmla="*/ 0 w 15"/>
                <a:gd name="T9" fmla="*/ 0 h 11"/>
                <a:gd name="T10" fmla="*/ 0 w 15"/>
                <a:gd name="T11" fmla="*/ 0 h 11"/>
                <a:gd name="T12" fmla="*/ 0 w 15"/>
                <a:gd name="T13" fmla="*/ 0 h 11"/>
                <a:gd name="T14" fmla="*/ 0 w 15"/>
                <a:gd name="T15" fmla="*/ 0 h 11"/>
                <a:gd name="T16" fmla="*/ 0 w 15"/>
                <a:gd name="T17" fmla="*/ 0 h 11"/>
                <a:gd name="T18" fmla="*/ 0 w 15"/>
                <a:gd name="T19" fmla="*/ 0 h 11"/>
                <a:gd name="T20" fmla="*/ 0 w 15"/>
                <a:gd name="T21" fmla="*/ 0 h 11"/>
                <a:gd name="T22" fmla="*/ 0 w 15"/>
                <a:gd name="T23" fmla="*/ 0 h 11"/>
                <a:gd name="T24" fmla="*/ 0 w 15"/>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1"/>
                <a:gd name="T41" fmla="*/ 15 w 15"/>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1">
                  <a:moveTo>
                    <a:pt x="3" y="1"/>
                  </a:moveTo>
                  <a:lnTo>
                    <a:pt x="7" y="2"/>
                  </a:lnTo>
                  <a:lnTo>
                    <a:pt x="11" y="1"/>
                  </a:lnTo>
                  <a:lnTo>
                    <a:pt x="14" y="0"/>
                  </a:lnTo>
                  <a:lnTo>
                    <a:pt x="15" y="0"/>
                  </a:lnTo>
                  <a:lnTo>
                    <a:pt x="15" y="1"/>
                  </a:lnTo>
                  <a:lnTo>
                    <a:pt x="15" y="5"/>
                  </a:lnTo>
                  <a:lnTo>
                    <a:pt x="14" y="9"/>
                  </a:lnTo>
                  <a:lnTo>
                    <a:pt x="12" y="11"/>
                  </a:lnTo>
                  <a:lnTo>
                    <a:pt x="8" y="9"/>
                  </a:lnTo>
                  <a:lnTo>
                    <a:pt x="3" y="7"/>
                  </a:lnTo>
                  <a:lnTo>
                    <a:pt x="0" y="5"/>
                  </a:lnTo>
                  <a:lnTo>
                    <a:pt x="3" y="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92" name="Freeform 154"/>
            <p:cNvSpPr>
              <a:spLocks/>
            </p:cNvSpPr>
            <p:nvPr/>
          </p:nvSpPr>
          <p:spPr bwMode="auto">
            <a:xfrm>
              <a:off x="2979" y="2298"/>
              <a:ext cx="8" cy="4"/>
            </a:xfrm>
            <a:custGeom>
              <a:avLst/>
              <a:gdLst>
                <a:gd name="T0" fmla="*/ 1 w 16"/>
                <a:gd name="T1" fmla="*/ 0 h 10"/>
                <a:gd name="T2" fmla="*/ 0 w 16"/>
                <a:gd name="T3" fmla="*/ 0 h 10"/>
                <a:gd name="T4" fmla="*/ 1 w 16"/>
                <a:gd name="T5" fmla="*/ 0 h 10"/>
                <a:gd name="T6" fmla="*/ 1 w 16"/>
                <a:gd name="T7" fmla="*/ 0 h 10"/>
                <a:gd name="T8" fmla="*/ 1 w 16"/>
                <a:gd name="T9" fmla="*/ 0 h 10"/>
                <a:gd name="T10" fmla="*/ 1 w 16"/>
                <a:gd name="T11" fmla="*/ 0 h 10"/>
                <a:gd name="T12" fmla="*/ 1 w 16"/>
                <a:gd name="T13" fmla="*/ 0 h 10"/>
                <a:gd name="T14" fmla="*/ 1 w 16"/>
                <a:gd name="T15" fmla="*/ 0 h 10"/>
                <a:gd name="T16" fmla="*/ 1 w 16"/>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0"/>
                <a:gd name="T29" fmla="*/ 16 w 16"/>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0">
                  <a:moveTo>
                    <a:pt x="4" y="0"/>
                  </a:moveTo>
                  <a:lnTo>
                    <a:pt x="0" y="4"/>
                  </a:lnTo>
                  <a:lnTo>
                    <a:pt x="2" y="7"/>
                  </a:lnTo>
                  <a:lnTo>
                    <a:pt x="8" y="10"/>
                  </a:lnTo>
                  <a:lnTo>
                    <a:pt x="13" y="8"/>
                  </a:lnTo>
                  <a:lnTo>
                    <a:pt x="16" y="5"/>
                  </a:lnTo>
                  <a:lnTo>
                    <a:pt x="15" y="3"/>
                  </a:lnTo>
                  <a:lnTo>
                    <a:pt x="10" y="1"/>
                  </a:lnTo>
                  <a:lnTo>
                    <a:pt x="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93" name="Freeform 155"/>
            <p:cNvSpPr>
              <a:spLocks/>
            </p:cNvSpPr>
            <p:nvPr/>
          </p:nvSpPr>
          <p:spPr bwMode="auto">
            <a:xfrm>
              <a:off x="2815" y="1910"/>
              <a:ext cx="34" cy="34"/>
            </a:xfrm>
            <a:custGeom>
              <a:avLst/>
              <a:gdLst>
                <a:gd name="T0" fmla="*/ 1 w 68"/>
                <a:gd name="T1" fmla="*/ 1 h 68"/>
                <a:gd name="T2" fmla="*/ 1 w 68"/>
                <a:gd name="T3" fmla="*/ 1 h 68"/>
                <a:gd name="T4" fmla="*/ 1 w 68"/>
                <a:gd name="T5" fmla="*/ 0 h 68"/>
                <a:gd name="T6" fmla="*/ 1 w 68"/>
                <a:gd name="T7" fmla="*/ 0 h 68"/>
                <a:gd name="T8" fmla="*/ 1 w 68"/>
                <a:gd name="T9" fmla="*/ 0 h 68"/>
                <a:gd name="T10" fmla="*/ 1 w 68"/>
                <a:gd name="T11" fmla="*/ 0 h 68"/>
                <a:gd name="T12" fmla="*/ 1 w 68"/>
                <a:gd name="T13" fmla="*/ 0 h 68"/>
                <a:gd name="T14" fmla="*/ 1 w 68"/>
                <a:gd name="T15" fmla="*/ 1 h 68"/>
                <a:gd name="T16" fmla="*/ 1 w 68"/>
                <a:gd name="T17" fmla="*/ 1 h 68"/>
                <a:gd name="T18" fmla="*/ 1 w 68"/>
                <a:gd name="T19" fmla="*/ 1 h 68"/>
                <a:gd name="T20" fmla="*/ 1 w 68"/>
                <a:gd name="T21" fmla="*/ 1 h 68"/>
                <a:gd name="T22" fmla="*/ 1 w 68"/>
                <a:gd name="T23" fmla="*/ 1 h 68"/>
                <a:gd name="T24" fmla="*/ 1 w 68"/>
                <a:gd name="T25" fmla="*/ 1 h 68"/>
                <a:gd name="T26" fmla="*/ 1 w 68"/>
                <a:gd name="T27" fmla="*/ 1 h 68"/>
                <a:gd name="T28" fmla="*/ 2 w 68"/>
                <a:gd name="T29" fmla="*/ 1 h 68"/>
                <a:gd name="T30" fmla="*/ 2 w 68"/>
                <a:gd name="T31" fmla="*/ 1 h 68"/>
                <a:gd name="T32" fmla="*/ 2 w 68"/>
                <a:gd name="T33" fmla="*/ 1 h 68"/>
                <a:gd name="T34" fmla="*/ 2 w 68"/>
                <a:gd name="T35" fmla="*/ 1 h 68"/>
                <a:gd name="T36" fmla="*/ 1 w 68"/>
                <a:gd name="T37" fmla="*/ 2 h 68"/>
                <a:gd name="T38" fmla="*/ 1 w 68"/>
                <a:gd name="T39" fmla="*/ 2 h 68"/>
                <a:gd name="T40" fmla="*/ 1 w 68"/>
                <a:gd name="T41" fmla="*/ 2 h 68"/>
                <a:gd name="T42" fmla="*/ 1 w 68"/>
                <a:gd name="T43" fmla="*/ 2 h 68"/>
                <a:gd name="T44" fmla="*/ 1 w 68"/>
                <a:gd name="T45" fmla="*/ 2 h 68"/>
                <a:gd name="T46" fmla="*/ 1 w 68"/>
                <a:gd name="T47" fmla="*/ 2 h 68"/>
                <a:gd name="T48" fmla="*/ 1 w 68"/>
                <a:gd name="T49" fmla="*/ 2 h 68"/>
                <a:gd name="T50" fmla="*/ 1 w 68"/>
                <a:gd name="T51" fmla="*/ 2 h 68"/>
                <a:gd name="T52" fmla="*/ 1 w 68"/>
                <a:gd name="T53" fmla="*/ 2 h 68"/>
                <a:gd name="T54" fmla="*/ 1 w 68"/>
                <a:gd name="T55" fmla="*/ 2 h 68"/>
                <a:gd name="T56" fmla="*/ 0 w 68"/>
                <a:gd name="T57" fmla="*/ 1 h 68"/>
                <a:gd name="T58" fmla="*/ 1 w 68"/>
                <a:gd name="T59" fmla="*/ 1 h 68"/>
                <a:gd name="T60" fmla="*/ 1 w 68"/>
                <a:gd name="T61" fmla="*/ 1 h 68"/>
                <a:gd name="T62" fmla="*/ 1 w 68"/>
                <a:gd name="T63" fmla="*/ 1 h 68"/>
                <a:gd name="T64" fmla="*/ 1 w 68"/>
                <a:gd name="T65" fmla="*/ 1 h 68"/>
                <a:gd name="T66" fmla="*/ 1 w 68"/>
                <a:gd name="T67" fmla="*/ 1 h 68"/>
                <a:gd name="T68" fmla="*/ 1 w 68"/>
                <a:gd name="T69" fmla="*/ 1 h 68"/>
                <a:gd name="T70" fmla="*/ 1 w 68"/>
                <a:gd name="T71" fmla="*/ 1 h 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8"/>
                <a:gd name="T109" fmla="*/ 0 h 68"/>
                <a:gd name="T110" fmla="*/ 68 w 68"/>
                <a:gd name="T111" fmla="*/ 68 h 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8" h="68">
                  <a:moveTo>
                    <a:pt x="17" y="1"/>
                  </a:moveTo>
                  <a:lnTo>
                    <a:pt x="20" y="1"/>
                  </a:lnTo>
                  <a:lnTo>
                    <a:pt x="21" y="0"/>
                  </a:lnTo>
                  <a:lnTo>
                    <a:pt x="23" y="0"/>
                  </a:lnTo>
                  <a:lnTo>
                    <a:pt x="24" y="0"/>
                  </a:lnTo>
                  <a:lnTo>
                    <a:pt x="29" y="0"/>
                  </a:lnTo>
                  <a:lnTo>
                    <a:pt x="33" y="0"/>
                  </a:lnTo>
                  <a:lnTo>
                    <a:pt x="38" y="1"/>
                  </a:lnTo>
                  <a:lnTo>
                    <a:pt x="43" y="1"/>
                  </a:lnTo>
                  <a:lnTo>
                    <a:pt x="43" y="6"/>
                  </a:lnTo>
                  <a:lnTo>
                    <a:pt x="47" y="40"/>
                  </a:lnTo>
                  <a:lnTo>
                    <a:pt x="53" y="53"/>
                  </a:lnTo>
                  <a:lnTo>
                    <a:pt x="59" y="54"/>
                  </a:lnTo>
                  <a:lnTo>
                    <a:pt x="61" y="53"/>
                  </a:lnTo>
                  <a:lnTo>
                    <a:pt x="66" y="55"/>
                  </a:lnTo>
                  <a:lnTo>
                    <a:pt x="68" y="58"/>
                  </a:lnTo>
                  <a:lnTo>
                    <a:pt x="68" y="60"/>
                  </a:lnTo>
                  <a:lnTo>
                    <a:pt x="64" y="62"/>
                  </a:lnTo>
                  <a:lnTo>
                    <a:pt x="59" y="65"/>
                  </a:lnTo>
                  <a:lnTo>
                    <a:pt x="51" y="66"/>
                  </a:lnTo>
                  <a:lnTo>
                    <a:pt x="40" y="67"/>
                  </a:lnTo>
                  <a:lnTo>
                    <a:pt x="28" y="68"/>
                  </a:lnTo>
                  <a:lnTo>
                    <a:pt x="26" y="68"/>
                  </a:lnTo>
                  <a:lnTo>
                    <a:pt x="24" y="68"/>
                  </a:lnTo>
                  <a:lnTo>
                    <a:pt x="23" y="68"/>
                  </a:lnTo>
                  <a:lnTo>
                    <a:pt x="21" y="68"/>
                  </a:lnTo>
                  <a:lnTo>
                    <a:pt x="9" y="68"/>
                  </a:lnTo>
                  <a:lnTo>
                    <a:pt x="2" y="66"/>
                  </a:lnTo>
                  <a:lnTo>
                    <a:pt x="0" y="62"/>
                  </a:lnTo>
                  <a:lnTo>
                    <a:pt x="1" y="58"/>
                  </a:lnTo>
                  <a:lnTo>
                    <a:pt x="3" y="54"/>
                  </a:lnTo>
                  <a:lnTo>
                    <a:pt x="7" y="51"/>
                  </a:lnTo>
                  <a:lnTo>
                    <a:pt x="10" y="48"/>
                  </a:lnTo>
                  <a:lnTo>
                    <a:pt x="11" y="47"/>
                  </a:lnTo>
                  <a:lnTo>
                    <a:pt x="17" y="5"/>
                  </a:lnTo>
                  <a:lnTo>
                    <a:pt x="17" y="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94" name="Freeform 156"/>
            <p:cNvSpPr>
              <a:spLocks/>
            </p:cNvSpPr>
            <p:nvPr/>
          </p:nvSpPr>
          <p:spPr bwMode="auto">
            <a:xfrm>
              <a:off x="2945" y="2191"/>
              <a:ext cx="10" cy="6"/>
            </a:xfrm>
            <a:custGeom>
              <a:avLst/>
              <a:gdLst>
                <a:gd name="T0" fmla="*/ 0 w 22"/>
                <a:gd name="T1" fmla="*/ 0 h 13"/>
                <a:gd name="T2" fmla="*/ 0 w 22"/>
                <a:gd name="T3" fmla="*/ 0 h 13"/>
                <a:gd name="T4" fmla="*/ 0 w 22"/>
                <a:gd name="T5" fmla="*/ 0 h 13"/>
                <a:gd name="T6" fmla="*/ 0 w 22"/>
                <a:gd name="T7" fmla="*/ 0 h 13"/>
                <a:gd name="T8" fmla="*/ 0 w 22"/>
                <a:gd name="T9" fmla="*/ 0 h 13"/>
                <a:gd name="T10" fmla="*/ 0 w 22"/>
                <a:gd name="T11" fmla="*/ 0 h 13"/>
                <a:gd name="T12" fmla="*/ 0 w 22"/>
                <a:gd name="T13" fmla="*/ 0 h 13"/>
                <a:gd name="T14" fmla="*/ 0 w 22"/>
                <a:gd name="T15" fmla="*/ 0 h 13"/>
                <a:gd name="T16" fmla="*/ 0 w 22"/>
                <a:gd name="T17" fmla="*/ 0 h 13"/>
                <a:gd name="T18" fmla="*/ 0 w 22"/>
                <a:gd name="T19" fmla="*/ 0 h 13"/>
                <a:gd name="T20" fmla="*/ 0 w 22"/>
                <a:gd name="T21" fmla="*/ 0 h 13"/>
                <a:gd name="T22" fmla="*/ 0 w 22"/>
                <a:gd name="T23" fmla="*/ 0 h 13"/>
                <a:gd name="T24" fmla="*/ 0 w 22"/>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3"/>
                <a:gd name="T41" fmla="*/ 22 w 22"/>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3">
                  <a:moveTo>
                    <a:pt x="8" y="0"/>
                  </a:moveTo>
                  <a:lnTo>
                    <a:pt x="4" y="1"/>
                  </a:lnTo>
                  <a:lnTo>
                    <a:pt x="1" y="3"/>
                  </a:lnTo>
                  <a:lnTo>
                    <a:pt x="0" y="6"/>
                  </a:lnTo>
                  <a:lnTo>
                    <a:pt x="1" y="9"/>
                  </a:lnTo>
                  <a:lnTo>
                    <a:pt x="4" y="10"/>
                  </a:lnTo>
                  <a:lnTo>
                    <a:pt x="8" y="10"/>
                  </a:lnTo>
                  <a:lnTo>
                    <a:pt x="13" y="10"/>
                  </a:lnTo>
                  <a:lnTo>
                    <a:pt x="19" y="13"/>
                  </a:lnTo>
                  <a:lnTo>
                    <a:pt x="22" y="13"/>
                  </a:lnTo>
                  <a:lnTo>
                    <a:pt x="22" y="8"/>
                  </a:lnTo>
                  <a:lnTo>
                    <a:pt x="19" y="2"/>
                  </a:lnTo>
                  <a:lnTo>
                    <a:pt x="8"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95" name="Freeform 157"/>
            <p:cNvSpPr>
              <a:spLocks/>
            </p:cNvSpPr>
            <p:nvPr/>
          </p:nvSpPr>
          <p:spPr bwMode="auto">
            <a:xfrm>
              <a:off x="2941" y="2174"/>
              <a:ext cx="16" cy="8"/>
            </a:xfrm>
            <a:custGeom>
              <a:avLst/>
              <a:gdLst>
                <a:gd name="T0" fmla="*/ 1 w 32"/>
                <a:gd name="T1" fmla="*/ 0 h 17"/>
                <a:gd name="T2" fmla="*/ 1 w 32"/>
                <a:gd name="T3" fmla="*/ 0 h 17"/>
                <a:gd name="T4" fmla="*/ 1 w 32"/>
                <a:gd name="T5" fmla="*/ 0 h 17"/>
                <a:gd name="T6" fmla="*/ 0 w 32"/>
                <a:gd name="T7" fmla="*/ 0 h 17"/>
                <a:gd name="T8" fmla="*/ 1 w 32"/>
                <a:gd name="T9" fmla="*/ 0 h 17"/>
                <a:gd name="T10" fmla="*/ 1 w 32"/>
                <a:gd name="T11" fmla="*/ 0 h 17"/>
                <a:gd name="T12" fmla="*/ 1 w 32"/>
                <a:gd name="T13" fmla="*/ 0 h 17"/>
                <a:gd name="T14" fmla="*/ 1 w 32"/>
                <a:gd name="T15" fmla="*/ 0 h 17"/>
                <a:gd name="T16" fmla="*/ 1 w 32"/>
                <a:gd name="T17" fmla="*/ 0 h 17"/>
                <a:gd name="T18" fmla="*/ 1 w 32"/>
                <a:gd name="T19" fmla="*/ 0 h 17"/>
                <a:gd name="T20" fmla="*/ 1 w 32"/>
                <a:gd name="T21" fmla="*/ 0 h 17"/>
                <a:gd name="T22" fmla="*/ 1 w 32"/>
                <a:gd name="T23" fmla="*/ 0 h 17"/>
                <a:gd name="T24" fmla="*/ 1 w 32"/>
                <a:gd name="T25" fmla="*/ 0 h 17"/>
                <a:gd name="T26" fmla="*/ 1 w 32"/>
                <a:gd name="T27" fmla="*/ 0 h 17"/>
                <a:gd name="T28" fmla="*/ 1 w 32"/>
                <a:gd name="T29" fmla="*/ 0 h 17"/>
                <a:gd name="T30" fmla="*/ 1 w 32"/>
                <a:gd name="T31" fmla="*/ 0 h 17"/>
                <a:gd name="T32" fmla="*/ 1 w 32"/>
                <a:gd name="T33" fmla="*/ 0 h 17"/>
                <a:gd name="T34" fmla="*/ 1 w 32"/>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17"/>
                <a:gd name="T56" fmla="*/ 32 w 32"/>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17">
                  <a:moveTo>
                    <a:pt x="8" y="5"/>
                  </a:moveTo>
                  <a:lnTo>
                    <a:pt x="8" y="7"/>
                  </a:lnTo>
                  <a:lnTo>
                    <a:pt x="2" y="9"/>
                  </a:lnTo>
                  <a:lnTo>
                    <a:pt x="0" y="11"/>
                  </a:lnTo>
                  <a:lnTo>
                    <a:pt x="11" y="13"/>
                  </a:lnTo>
                  <a:lnTo>
                    <a:pt x="14" y="16"/>
                  </a:lnTo>
                  <a:lnTo>
                    <a:pt x="20" y="17"/>
                  </a:lnTo>
                  <a:lnTo>
                    <a:pt x="26" y="17"/>
                  </a:lnTo>
                  <a:lnTo>
                    <a:pt x="30" y="15"/>
                  </a:lnTo>
                  <a:lnTo>
                    <a:pt x="32" y="11"/>
                  </a:lnTo>
                  <a:lnTo>
                    <a:pt x="31" y="7"/>
                  </a:lnTo>
                  <a:lnTo>
                    <a:pt x="29" y="3"/>
                  </a:lnTo>
                  <a:lnTo>
                    <a:pt x="26" y="3"/>
                  </a:lnTo>
                  <a:lnTo>
                    <a:pt x="21" y="3"/>
                  </a:lnTo>
                  <a:lnTo>
                    <a:pt x="17" y="2"/>
                  </a:lnTo>
                  <a:lnTo>
                    <a:pt x="14" y="1"/>
                  </a:lnTo>
                  <a:lnTo>
                    <a:pt x="13" y="0"/>
                  </a:lnTo>
                  <a:lnTo>
                    <a:pt x="8" y="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96" name="Freeform 158"/>
            <p:cNvSpPr>
              <a:spLocks/>
            </p:cNvSpPr>
            <p:nvPr/>
          </p:nvSpPr>
          <p:spPr bwMode="auto">
            <a:xfrm>
              <a:off x="2923" y="2176"/>
              <a:ext cx="17" cy="15"/>
            </a:xfrm>
            <a:custGeom>
              <a:avLst/>
              <a:gdLst>
                <a:gd name="T0" fmla="*/ 0 w 35"/>
                <a:gd name="T1" fmla="*/ 0 h 30"/>
                <a:gd name="T2" fmla="*/ 0 w 35"/>
                <a:gd name="T3" fmla="*/ 1 h 30"/>
                <a:gd name="T4" fmla="*/ 0 w 35"/>
                <a:gd name="T5" fmla="*/ 1 h 30"/>
                <a:gd name="T6" fmla="*/ 0 w 35"/>
                <a:gd name="T7" fmla="*/ 1 h 30"/>
                <a:gd name="T8" fmla="*/ 0 w 35"/>
                <a:gd name="T9" fmla="*/ 1 h 30"/>
                <a:gd name="T10" fmla="*/ 0 w 35"/>
                <a:gd name="T11" fmla="*/ 1 h 30"/>
                <a:gd name="T12" fmla="*/ 0 w 35"/>
                <a:gd name="T13" fmla="*/ 1 h 30"/>
                <a:gd name="T14" fmla="*/ 0 w 35"/>
                <a:gd name="T15" fmla="*/ 1 h 30"/>
                <a:gd name="T16" fmla="*/ 0 w 35"/>
                <a:gd name="T17" fmla="*/ 1 h 30"/>
                <a:gd name="T18" fmla="*/ 1 w 35"/>
                <a:gd name="T19" fmla="*/ 1 h 30"/>
                <a:gd name="T20" fmla="*/ 1 w 35"/>
                <a:gd name="T21" fmla="*/ 1 h 30"/>
                <a:gd name="T22" fmla="*/ 1 w 35"/>
                <a:gd name="T23" fmla="*/ 1 h 30"/>
                <a:gd name="T24" fmla="*/ 1 w 35"/>
                <a:gd name="T25" fmla="*/ 1 h 30"/>
                <a:gd name="T26" fmla="*/ 0 w 35"/>
                <a:gd name="T27" fmla="*/ 1 h 30"/>
                <a:gd name="T28" fmla="*/ 0 w 35"/>
                <a:gd name="T29" fmla="*/ 1 h 30"/>
                <a:gd name="T30" fmla="*/ 0 w 35"/>
                <a:gd name="T31" fmla="*/ 1 h 30"/>
                <a:gd name="T32" fmla="*/ 0 w 35"/>
                <a:gd name="T33" fmla="*/ 1 h 30"/>
                <a:gd name="T34" fmla="*/ 0 w 35"/>
                <a:gd name="T35" fmla="*/ 1 h 30"/>
                <a:gd name="T36" fmla="*/ 0 w 35"/>
                <a:gd name="T37" fmla="*/ 1 h 30"/>
                <a:gd name="T38" fmla="*/ 0 w 35"/>
                <a:gd name="T39" fmla="*/ 1 h 30"/>
                <a:gd name="T40" fmla="*/ 0 w 35"/>
                <a:gd name="T41" fmla="*/ 1 h 30"/>
                <a:gd name="T42" fmla="*/ 0 w 35"/>
                <a:gd name="T43" fmla="*/ 1 h 30"/>
                <a:gd name="T44" fmla="*/ 0 w 35"/>
                <a:gd name="T45" fmla="*/ 1 h 30"/>
                <a:gd name="T46" fmla="*/ 0 w 35"/>
                <a:gd name="T47" fmla="*/ 1 h 30"/>
                <a:gd name="T48" fmla="*/ 0 w 35"/>
                <a:gd name="T49" fmla="*/ 0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
                <a:gd name="T76" fmla="*/ 0 h 30"/>
                <a:gd name="T77" fmla="*/ 35 w 35"/>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 h="30">
                  <a:moveTo>
                    <a:pt x="16" y="0"/>
                  </a:moveTo>
                  <a:lnTo>
                    <a:pt x="20" y="5"/>
                  </a:lnTo>
                  <a:lnTo>
                    <a:pt x="21" y="9"/>
                  </a:lnTo>
                  <a:lnTo>
                    <a:pt x="21" y="13"/>
                  </a:lnTo>
                  <a:lnTo>
                    <a:pt x="21" y="15"/>
                  </a:lnTo>
                  <a:lnTo>
                    <a:pt x="23" y="16"/>
                  </a:lnTo>
                  <a:lnTo>
                    <a:pt x="26" y="19"/>
                  </a:lnTo>
                  <a:lnTo>
                    <a:pt x="28" y="20"/>
                  </a:lnTo>
                  <a:lnTo>
                    <a:pt x="28" y="22"/>
                  </a:lnTo>
                  <a:lnTo>
                    <a:pt x="34" y="23"/>
                  </a:lnTo>
                  <a:lnTo>
                    <a:pt x="35" y="25"/>
                  </a:lnTo>
                  <a:lnTo>
                    <a:pt x="35" y="29"/>
                  </a:lnTo>
                  <a:lnTo>
                    <a:pt x="35" y="30"/>
                  </a:lnTo>
                  <a:lnTo>
                    <a:pt x="31" y="30"/>
                  </a:lnTo>
                  <a:lnTo>
                    <a:pt x="24" y="30"/>
                  </a:lnTo>
                  <a:lnTo>
                    <a:pt x="16" y="29"/>
                  </a:lnTo>
                  <a:lnTo>
                    <a:pt x="10" y="25"/>
                  </a:lnTo>
                  <a:lnTo>
                    <a:pt x="3" y="23"/>
                  </a:lnTo>
                  <a:lnTo>
                    <a:pt x="0" y="17"/>
                  </a:lnTo>
                  <a:lnTo>
                    <a:pt x="1" y="12"/>
                  </a:lnTo>
                  <a:lnTo>
                    <a:pt x="5" y="8"/>
                  </a:lnTo>
                  <a:lnTo>
                    <a:pt x="8" y="7"/>
                  </a:lnTo>
                  <a:lnTo>
                    <a:pt x="13" y="5"/>
                  </a:lnTo>
                  <a:lnTo>
                    <a:pt x="15" y="2"/>
                  </a:lnTo>
                  <a:lnTo>
                    <a:pt x="16"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97" name="Freeform 159"/>
            <p:cNvSpPr>
              <a:spLocks/>
            </p:cNvSpPr>
            <p:nvPr/>
          </p:nvSpPr>
          <p:spPr bwMode="auto">
            <a:xfrm>
              <a:off x="3453" y="2219"/>
              <a:ext cx="32" cy="48"/>
            </a:xfrm>
            <a:custGeom>
              <a:avLst/>
              <a:gdLst>
                <a:gd name="T0" fmla="*/ 1 w 63"/>
                <a:gd name="T1" fmla="*/ 1 h 94"/>
                <a:gd name="T2" fmla="*/ 1 w 63"/>
                <a:gd name="T3" fmla="*/ 1 h 94"/>
                <a:gd name="T4" fmla="*/ 1 w 63"/>
                <a:gd name="T5" fmla="*/ 1 h 94"/>
                <a:gd name="T6" fmla="*/ 1 w 63"/>
                <a:gd name="T7" fmla="*/ 1 h 94"/>
                <a:gd name="T8" fmla="*/ 1 w 63"/>
                <a:gd name="T9" fmla="*/ 1 h 94"/>
                <a:gd name="T10" fmla="*/ 1 w 63"/>
                <a:gd name="T11" fmla="*/ 2 h 94"/>
                <a:gd name="T12" fmla="*/ 1 w 63"/>
                <a:gd name="T13" fmla="*/ 2 h 94"/>
                <a:gd name="T14" fmla="*/ 1 w 63"/>
                <a:gd name="T15" fmla="*/ 2 h 94"/>
                <a:gd name="T16" fmla="*/ 1 w 63"/>
                <a:gd name="T17" fmla="*/ 2 h 94"/>
                <a:gd name="T18" fmla="*/ 1 w 63"/>
                <a:gd name="T19" fmla="*/ 2 h 94"/>
                <a:gd name="T20" fmla="*/ 1 w 63"/>
                <a:gd name="T21" fmla="*/ 3 h 94"/>
                <a:gd name="T22" fmla="*/ 2 w 63"/>
                <a:gd name="T23" fmla="*/ 3 h 94"/>
                <a:gd name="T24" fmla="*/ 2 w 63"/>
                <a:gd name="T25" fmla="*/ 3 h 94"/>
                <a:gd name="T26" fmla="*/ 2 w 63"/>
                <a:gd name="T27" fmla="*/ 3 h 94"/>
                <a:gd name="T28" fmla="*/ 2 w 63"/>
                <a:gd name="T29" fmla="*/ 3 h 94"/>
                <a:gd name="T30" fmla="*/ 2 w 63"/>
                <a:gd name="T31" fmla="*/ 3 h 94"/>
                <a:gd name="T32" fmla="*/ 2 w 63"/>
                <a:gd name="T33" fmla="*/ 4 h 94"/>
                <a:gd name="T34" fmla="*/ 2 w 63"/>
                <a:gd name="T35" fmla="*/ 3 h 94"/>
                <a:gd name="T36" fmla="*/ 2 w 63"/>
                <a:gd name="T37" fmla="*/ 3 h 94"/>
                <a:gd name="T38" fmla="*/ 2 w 63"/>
                <a:gd name="T39" fmla="*/ 3 h 94"/>
                <a:gd name="T40" fmla="*/ 2 w 63"/>
                <a:gd name="T41" fmla="*/ 2 h 94"/>
                <a:gd name="T42" fmla="*/ 2 w 63"/>
                <a:gd name="T43" fmla="*/ 2 h 94"/>
                <a:gd name="T44" fmla="*/ 2 w 63"/>
                <a:gd name="T45" fmla="*/ 2 h 94"/>
                <a:gd name="T46" fmla="*/ 2 w 63"/>
                <a:gd name="T47" fmla="*/ 2 h 94"/>
                <a:gd name="T48" fmla="*/ 2 w 63"/>
                <a:gd name="T49" fmla="*/ 2 h 94"/>
                <a:gd name="T50" fmla="*/ 2 w 63"/>
                <a:gd name="T51" fmla="*/ 2 h 94"/>
                <a:gd name="T52" fmla="*/ 2 w 63"/>
                <a:gd name="T53" fmla="*/ 2 h 94"/>
                <a:gd name="T54" fmla="*/ 2 w 63"/>
                <a:gd name="T55" fmla="*/ 2 h 94"/>
                <a:gd name="T56" fmla="*/ 2 w 63"/>
                <a:gd name="T57" fmla="*/ 1 h 94"/>
                <a:gd name="T58" fmla="*/ 2 w 63"/>
                <a:gd name="T59" fmla="*/ 1 h 94"/>
                <a:gd name="T60" fmla="*/ 2 w 63"/>
                <a:gd name="T61" fmla="*/ 1 h 94"/>
                <a:gd name="T62" fmla="*/ 2 w 63"/>
                <a:gd name="T63" fmla="*/ 1 h 94"/>
                <a:gd name="T64" fmla="*/ 2 w 63"/>
                <a:gd name="T65" fmla="*/ 1 h 94"/>
                <a:gd name="T66" fmla="*/ 1 w 63"/>
                <a:gd name="T67" fmla="*/ 1 h 94"/>
                <a:gd name="T68" fmla="*/ 1 w 63"/>
                <a:gd name="T69" fmla="*/ 0 h 94"/>
                <a:gd name="T70" fmla="*/ 1 w 63"/>
                <a:gd name="T71" fmla="*/ 1 h 94"/>
                <a:gd name="T72" fmla="*/ 1 w 63"/>
                <a:gd name="T73" fmla="*/ 1 h 94"/>
                <a:gd name="T74" fmla="*/ 0 w 63"/>
                <a:gd name="T75" fmla="*/ 1 h 94"/>
                <a:gd name="T76" fmla="*/ 1 w 63"/>
                <a:gd name="T77" fmla="*/ 1 h 94"/>
                <a:gd name="T78" fmla="*/ 1 w 63"/>
                <a:gd name="T79" fmla="*/ 1 h 94"/>
                <a:gd name="T80" fmla="*/ 1 w 63"/>
                <a:gd name="T81" fmla="*/ 1 h 9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
                <a:gd name="T124" fmla="*/ 0 h 94"/>
                <a:gd name="T125" fmla="*/ 63 w 63"/>
                <a:gd name="T126" fmla="*/ 94 h 9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 h="94">
                  <a:moveTo>
                    <a:pt x="9" y="25"/>
                  </a:moveTo>
                  <a:lnTo>
                    <a:pt x="12" y="25"/>
                  </a:lnTo>
                  <a:lnTo>
                    <a:pt x="15" y="27"/>
                  </a:lnTo>
                  <a:lnTo>
                    <a:pt x="17" y="30"/>
                  </a:lnTo>
                  <a:lnTo>
                    <a:pt x="20" y="31"/>
                  </a:lnTo>
                  <a:lnTo>
                    <a:pt x="20" y="38"/>
                  </a:lnTo>
                  <a:lnTo>
                    <a:pt x="21" y="42"/>
                  </a:lnTo>
                  <a:lnTo>
                    <a:pt x="25" y="48"/>
                  </a:lnTo>
                  <a:lnTo>
                    <a:pt x="30" y="51"/>
                  </a:lnTo>
                  <a:lnTo>
                    <a:pt x="28" y="62"/>
                  </a:lnTo>
                  <a:lnTo>
                    <a:pt x="31" y="70"/>
                  </a:lnTo>
                  <a:lnTo>
                    <a:pt x="35" y="79"/>
                  </a:lnTo>
                  <a:lnTo>
                    <a:pt x="39" y="88"/>
                  </a:lnTo>
                  <a:lnTo>
                    <a:pt x="42" y="87"/>
                  </a:lnTo>
                  <a:lnTo>
                    <a:pt x="46" y="88"/>
                  </a:lnTo>
                  <a:lnTo>
                    <a:pt x="48" y="92"/>
                  </a:lnTo>
                  <a:lnTo>
                    <a:pt x="50" y="94"/>
                  </a:lnTo>
                  <a:lnTo>
                    <a:pt x="56" y="87"/>
                  </a:lnTo>
                  <a:lnTo>
                    <a:pt x="61" y="79"/>
                  </a:lnTo>
                  <a:lnTo>
                    <a:pt x="62" y="70"/>
                  </a:lnTo>
                  <a:lnTo>
                    <a:pt x="63" y="61"/>
                  </a:lnTo>
                  <a:lnTo>
                    <a:pt x="59" y="60"/>
                  </a:lnTo>
                  <a:lnTo>
                    <a:pt x="57" y="58"/>
                  </a:lnTo>
                  <a:lnTo>
                    <a:pt x="54" y="57"/>
                  </a:lnTo>
                  <a:lnTo>
                    <a:pt x="50" y="57"/>
                  </a:lnTo>
                  <a:lnTo>
                    <a:pt x="48" y="51"/>
                  </a:lnTo>
                  <a:lnTo>
                    <a:pt x="48" y="45"/>
                  </a:lnTo>
                  <a:lnTo>
                    <a:pt x="48" y="38"/>
                  </a:lnTo>
                  <a:lnTo>
                    <a:pt x="48" y="31"/>
                  </a:lnTo>
                  <a:lnTo>
                    <a:pt x="41" y="26"/>
                  </a:lnTo>
                  <a:lnTo>
                    <a:pt x="39" y="18"/>
                  </a:lnTo>
                  <a:lnTo>
                    <a:pt x="38" y="10"/>
                  </a:lnTo>
                  <a:lnTo>
                    <a:pt x="35" y="1"/>
                  </a:lnTo>
                  <a:lnTo>
                    <a:pt x="27" y="1"/>
                  </a:lnTo>
                  <a:lnTo>
                    <a:pt x="19" y="0"/>
                  </a:lnTo>
                  <a:lnTo>
                    <a:pt x="11" y="2"/>
                  </a:lnTo>
                  <a:lnTo>
                    <a:pt x="3" y="7"/>
                  </a:lnTo>
                  <a:lnTo>
                    <a:pt x="0" y="13"/>
                  </a:lnTo>
                  <a:lnTo>
                    <a:pt x="1" y="19"/>
                  </a:lnTo>
                  <a:lnTo>
                    <a:pt x="3" y="24"/>
                  </a:lnTo>
                  <a:lnTo>
                    <a:pt x="9" y="25"/>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98" name="Freeform 160"/>
            <p:cNvSpPr>
              <a:spLocks/>
            </p:cNvSpPr>
            <p:nvPr/>
          </p:nvSpPr>
          <p:spPr bwMode="auto">
            <a:xfrm>
              <a:off x="3447" y="2257"/>
              <a:ext cx="111" cy="125"/>
            </a:xfrm>
            <a:custGeom>
              <a:avLst/>
              <a:gdLst>
                <a:gd name="T0" fmla="*/ 1 w 221"/>
                <a:gd name="T1" fmla="*/ 1 h 250"/>
                <a:gd name="T2" fmla="*/ 1 w 221"/>
                <a:gd name="T3" fmla="*/ 1 h 250"/>
                <a:gd name="T4" fmla="*/ 1 w 221"/>
                <a:gd name="T5" fmla="*/ 1 h 250"/>
                <a:gd name="T6" fmla="*/ 1 w 221"/>
                <a:gd name="T7" fmla="*/ 1 h 250"/>
                <a:gd name="T8" fmla="*/ 1 w 221"/>
                <a:gd name="T9" fmla="*/ 2 h 250"/>
                <a:gd name="T10" fmla="*/ 0 w 221"/>
                <a:gd name="T11" fmla="*/ 2 h 250"/>
                <a:gd name="T12" fmla="*/ 1 w 221"/>
                <a:gd name="T13" fmla="*/ 2 h 250"/>
                <a:gd name="T14" fmla="*/ 1 w 221"/>
                <a:gd name="T15" fmla="*/ 3 h 250"/>
                <a:gd name="T16" fmla="*/ 2 w 221"/>
                <a:gd name="T17" fmla="*/ 3 h 250"/>
                <a:gd name="T18" fmla="*/ 2 w 221"/>
                <a:gd name="T19" fmla="*/ 3 h 250"/>
                <a:gd name="T20" fmla="*/ 2 w 221"/>
                <a:gd name="T21" fmla="*/ 4 h 250"/>
                <a:gd name="T22" fmla="*/ 2 w 221"/>
                <a:gd name="T23" fmla="*/ 4 h 250"/>
                <a:gd name="T24" fmla="*/ 2 w 221"/>
                <a:gd name="T25" fmla="*/ 5 h 250"/>
                <a:gd name="T26" fmla="*/ 3 w 221"/>
                <a:gd name="T27" fmla="*/ 5 h 250"/>
                <a:gd name="T28" fmla="*/ 3 w 221"/>
                <a:gd name="T29" fmla="*/ 5 h 250"/>
                <a:gd name="T30" fmla="*/ 4 w 221"/>
                <a:gd name="T31" fmla="*/ 5 h 250"/>
                <a:gd name="T32" fmla="*/ 4 w 221"/>
                <a:gd name="T33" fmla="*/ 6 h 250"/>
                <a:gd name="T34" fmla="*/ 5 w 221"/>
                <a:gd name="T35" fmla="*/ 6 h 250"/>
                <a:gd name="T36" fmla="*/ 5 w 221"/>
                <a:gd name="T37" fmla="*/ 7 h 250"/>
                <a:gd name="T38" fmla="*/ 5 w 221"/>
                <a:gd name="T39" fmla="*/ 7 h 250"/>
                <a:gd name="T40" fmla="*/ 5 w 221"/>
                <a:gd name="T41" fmla="*/ 7 h 250"/>
                <a:gd name="T42" fmla="*/ 6 w 221"/>
                <a:gd name="T43" fmla="*/ 7 h 250"/>
                <a:gd name="T44" fmla="*/ 6 w 221"/>
                <a:gd name="T45" fmla="*/ 7 h 250"/>
                <a:gd name="T46" fmla="*/ 6 w 221"/>
                <a:gd name="T47" fmla="*/ 8 h 250"/>
                <a:gd name="T48" fmla="*/ 7 w 221"/>
                <a:gd name="T49" fmla="*/ 8 h 250"/>
                <a:gd name="T50" fmla="*/ 7 w 221"/>
                <a:gd name="T51" fmla="*/ 8 h 250"/>
                <a:gd name="T52" fmla="*/ 7 w 221"/>
                <a:gd name="T53" fmla="*/ 7 h 250"/>
                <a:gd name="T54" fmla="*/ 7 w 221"/>
                <a:gd name="T55" fmla="*/ 7 h 250"/>
                <a:gd name="T56" fmla="*/ 7 w 221"/>
                <a:gd name="T57" fmla="*/ 7 h 250"/>
                <a:gd name="T58" fmla="*/ 6 w 221"/>
                <a:gd name="T59" fmla="*/ 6 h 250"/>
                <a:gd name="T60" fmla="*/ 6 w 221"/>
                <a:gd name="T61" fmla="*/ 6 h 250"/>
                <a:gd name="T62" fmla="*/ 6 w 221"/>
                <a:gd name="T63" fmla="*/ 5 h 250"/>
                <a:gd name="T64" fmla="*/ 5 w 221"/>
                <a:gd name="T65" fmla="*/ 5 h 250"/>
                <a:gd name="T66" fmla="*/ 5 w 221"/>
                <a:gd name="T67" fmla="*/ 5 h 250"/>
                <a:gd name="T68" fmla="*/ 5 w 221"/>
                <a:gd name="T69" fmla="*/ 4 h 250"/>
                <a:gd name="T70" fmla="*/ 4 w 221"/>
                <a:gd name="T71" fmla="*/ 4 h 250"/>
                <a:gd name="T72" fmla="*/ 4 w 221"/>
                <a:gd name="T73" fmla="*/ 3 h 250"/>
                <a:gd name="T74" fmla="*/ 4 w 221"/>
                <a:gd name="T75" fmla="*/ 3 h 250"/>
                <a:gd name="T76" fmla="*/ 3 w 221"/>
                <a:gd name="T77" fmla="*/ 3 h 250"/>
                <a:gd name="T78" fmla="*/ 3 w 221"/>
                <a:gd name="T79" fmla="*/ 3 h 250"/>
                <a:gd name="T80" fmla="*/ 2 w 221"/>
                <a:gd name="T81" fmla="*/ 3 h 250"/>
                <a:gd name="T82" fmla="*/ 2 w 221"/>
                <a:gd name="T83" fmla="*/ 2 h 250"/>
                <a:gd name="T84" fmla="*/ 2 w 221"/>
                <a:gd name="T85" fmla="*/ 1 h 250"/>
                <a:gd name="T86" fmla="*/ 2 w 221"/>
                <a:gd name="T87" fmla="*/ 1 h 2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1"/>
                <a:gd name="T133" fmla="*/ 0 h 250"/>
                <a:gd name="T134" fmla="*/ 221 w 221"/>
                <a:gd name="T135" fmla="*/ 250 h 2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1" h="250">
                  <a:moveTo>
                    <a:pt x="31" y="18"/>
                  </a:moveTo>
                  <a:lnTo>
                    <a:pt x="29" y="11"/>
                  </a:lnTo>
                  <a:lnTo>
                    <a:pt x="24" y="5"/>
                  </a:lnTo>
                  <a:lnTo>
                    <a:pt x="18" y="1"/>
                  </a:lnTo>
                  <a:lnTo>
                    <a:pt x="13" y="0"/>
                  </a:lnTo>
                  <a:lnTo>
                    <a:pt x="8" y="2"/>
                  </a:lnTo>
                  <a:lnTo>
                    <a:pt x="5" y="8"/>
                  </a:lnTo>
                  <a:lnTo>
                    <a:pt x="5" y="18"/>
                  </a:lnTo>
                  <a:lnTo>
                    <a:pt x="9" y="33"/>
                  </a:lnTo>
                  <a:lnTo>
                    <a:pt x="5" y="38"/>
                  </a:lnTo>
                  <a:lnTo>
                    <a:pt x="1" y="45"/>
                  </a:lnTo>
                  <a:lnTo>
                    <a:pt x="0" y="51"/>
                  </a:lnTo>
                  <a:lnTo>
                    <a:pt x="1" y="58"/>
                  </a:lnTo>
                  <a:lnTo>
                    <a:pt x="5" y="64"/>
                  </a:lnTo>
                  <a:lnTo>
                    <a:pt x="13" y="70"/>
                  </a:lnTo>
                  <a:lnTo>
                    <a:pt x="24" y="73"/>
                  </a:lnTo>
                  <a:lnTo>
                    <a:pt x="39" y="75"/>
                  </a:lnTo>
                  <a:lnTo>
                    <a:pt x="38" y="81"/>
                  </a:lnTo>
                  <a:lnTo>
                    <a:pt x="40" y="88"/>
                  </a:lnTo>
                  <a:lnTo>
                    <a:pt x="44" y="95"/>
                  </a:lnTo>
                  <a:lnTo>
                    <a:pt x="49" y="101"/>
                  </a:lnTo>
                  <a:lnTo>
                    <a:pt x="55" y="108"/>
                  </a:lnTo>
                  <a:lnTo>
                    <a:pt x="60" y="114"/>
                  </a:lnTo>
                  <a:lnTo>
                    <a:pt x="63" y="119"/>
                  </a:lnTo>
                  <a:lnTo>
                    <a:pt x="63" y="125"/>
                  </a:lnTo>
                  <a:lnTo>
                    <a:pt x="63" y="136"/>
                  </a:lnTo>
                  <a:lnTo>
                    <a:pt x="68" y="141"/>
                  </a:lnTo>
                  <a:lnTo>
                    <a:pt x="74" y="144"/>
                  </a:lnTo>
                  <a:lnTo>
                    <a:pt x="82" y="144"/>
                  </a:lnTo>
                  <a:lnTo>
                    <a:pt x="91" y="145"/>
                  </a:lnTo>
                  <a:lnTo>
                    <a:pt x="102" y="148"/>
                  </a:lnTo>
                  <a:lnTo>
                    <a:pt x="112" y="155"/>
                  </a:lnTo>
                  <a:lnTo>
                    <a:pt x="115" y="168"/>
                  </a:lnTo>
                  <a:lnTo>
                    <a:pt x="124" y="167"/>
                  </a:lnTo>
                  <a:lnTo>
                    <a:pt x="135" y="170"/>
                  </a:lnTo>
                  <a:lnTo>
                    <a:pt x="140" y="179"/>
                  </a:lnTo>
                  <a:lnTo>
                    <a:pt x="140" y="197"/>
                  </a:lnTo>
                  <a:lnTo>
                    <a:pt x="139" y="206"/>
                  </a:lnTo>
                  <a:lnTo>
                    <a:pt x="142" y="212"/>
                  </a:lnTo>
                  <a:lnTo>
                    <a:pt x="145" y="216"/>
                  </a:lnTo>
                  <a:lnTo>
                    <a:pt x="150" y="220"/>
                  </a:lnTo>
                  <a:lnTo>
                    <a:pt x="155" y="221"/>
                  </a:lnTo>
                  <a:lnTo>
                    <a:pt x="161" y="222"/>
                  </a:lnTo>
                  <a:lnTo>
                    <a:pt x="166" y="222"/>
                  </a:lnTo>
                  <a:lnTo>
                    <a:pt x="168" y="222"/>
                  </a:lnTo>
                  <a:lnTo>
                    <a:pt x="170" y="224"/>
                  </a:lnTo>
                  <a:lnTo>
                    <a:pt x="176" y="230"/>
                  </a:lnTo>
                  <a:lnTo>
                    <a:pt x="182" y="238"/>
                  </a:lnTo>
                  <a:lnTo>
                    <a:pt x="189" y="245"/>
                  </a:lnTo>
                  <a:lnTo>
                    <a:pt x="197" y="250"/>
                  </a:lnTo>
                  <a:lnTo>
                    <a:pt x="205" y="248"/>
                  </a:lnTo>
                  <a:lnTo>
                    <a:pt x="213" y="240"/>
                  </a:lnTo>
                  <a:lnTo>
                    <a:pt x="220" y="223"/>
                  </a:lnTo>
                  <a:lnTo>
                    <a:pt x="221" y="204"/>
                  </a:lnTo>
                  <a:lnTo>
                    <a:pt x="213" y="197"/>
                  </a:lnTo>
                  <a:lnTo>
                    <a:pt x="203" y="197"/>
                  </a:lnTo>
                  <a:lnTo>
                    <a:pt x="198" y="198"/>
                  </a:lnTo>
                  <a:lnTo>
                    <a:pt x="197" y="193"/>
                  </a:lnTo>
                  <a:lnTo>
                    <a:pt x="195" y="183"/>
                  </a:lnTo>
                  <a:lnTo>
                    <a:pt x="190" y="172"/>
                  </a:lnTo>
                  <a:lnTo>
                    <a:pt x="183" y="168"/>
                  </a:lnTo>
                  <a:lnTo>
                    <a:pt x="177" y="163"/>
                  </a:lnTo>
                  <a:lnTo>
                    <a:pt x="174" y="154"/>
                  </a:lnTo>
                  <a:lnTo>
                    <a:pt x="170" y="144"/>
                  </a:lnTo>
                  <a:lnTo>
                    <a:pt x="164" y="138"/>
                  </a:lnTo>
                  <a:lnTo>
                    <a:pt x="157" y="137"/>
                  </a:lnTo>
                  <a:lnTo>
                    <a:pt x="151" y="136"/>
                  </a:lnTo>
                  <a:lnTo>
                    <a:pt x="146" y="132"/>
                  </a:lnTo>
                  <a:lnTo>
                    <a:pt x="142" y="125"/>
                  </a:lnTo>
                  <a:lnTo>
                    <a:pt x="136" y="124"/>
                  </a:lnTo>
                  <a:lnTo>
                    <a:pt x="131" y="119"/>
                  </a:lnTo>
                  <a:lnTo>
                    <a:pt x="127" y="111"/>
                  </a:lnTo>
                  <a:lnTo>
                    <a:pt x="122" y="102"/>
                  </a:lnTo>
                  <a:lnTo>
                    <a:pt x="117" y="93"/>
                  </a:lnTo>
                  <a:lnTo>
                    <a:pt x="113" y="85"/>
                  </a:lnTo>
                  <a:lnTo>
                    <a:pt x="107" y="80"/>
                  </a:lnTo>
                  <a:lnTo>
                    <a:pt x="100" y="79"/>
                  </a:lnTo>
                  <a:lnTo>
                    <a:pt x="87" y="79"/>
                  </a:lnTo>
                  <a:lnTo>
                    <a:pt x="77" y="76"/>
                  </a:lnTo>
                  <a:lnTo>
                    <a:pt x="71" y="71"/>
                  </a:lnTo>
                  <a:lnTo>
                    <a:pt x="69" y="69"/>
                  </a:lnTo>
                  <a:lnTo>
                    <a:pt x="64" y="68"/>
                  </a:lnTo>
                  <a:lnTo>
                    <a:pt x="54" y="62"/>
                  </a:lnTo>
                  <a:lnTo>
                    <a:pt x="46" y="53"/>
                  </a:lnTo>
                  <a:lnTo>
                    <a:pt x="46" y="39"/>
                  </a:lnTo>
                  <a:lnTo>
                    <a:pt x="47" y="26"/>
                  </a:lnTo>
                  <a:lnTo>
                    <a:pt x="41" y="19"/>
                  </a:lnTo>
                  <a:lnTo>
                    <a:pt x="34" y="18"/>
                  </a:lnTo>
                  <a:lnTo>
                    <a:pt x="31" y="18"/>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299" name="Freeform 161"/>
            <p:cNvSpPr>
              <a:spLocks/>
            </p:cNvSpPr>
            <p:nvPr/>
          </p:nvSpPr>
          <p:spPr bwMode="auto">
            <a:xfrm>
              <a:off x="2368" y="2112"/>
              <a:ext cx="44" cy="42"/>
            </a:xfrm>
            <a:custGeom>
              <a:avLst/>
              <a:gdLst>
                <a:gd name="T0" fmla="*/ 1 w 86"/>
                <a:gd name="T1" fmla="*/ 2 h 83"/>
                <a:gd name="T2" fmla="*/ 1 w 86"/>
                <a:gd name="T3" fmla="*/ 2 h 83"/>
                <a:gd name="T4" fmla="*/ 1 w 86"/>
                <a:gd name="T5" fmla="*/ 2 h 83"/>
                <a:gd name="T6" fmla="*/ 1 w 86"/>
                <a:gd name="T7" fmla="*/ 2 h 83"/>
                <a:gd name="T8" fmla="*/ 1 w 86"/>
                <a:gd name="T9" fmla="*/ 2 h 83"/>
                <a:gd name="T10" fmla="*/ 1 w 86"/>
                <a:gd name="T11" fmla="*/ 2 h 83"/>
                <a:gd name="T12" fmla="*/ 1 w 86"/>
                <a:gd name="T13" fmla="*/ 2 h 83"/>
                <a:gd name="T14" fmla="*/ 1 w 86"/>
                <a:gd name="T15" fmla="*/ 2 h 83"/>
                <a:gd name="T16" fmla="*/ 1 w 86"/>
                <a:gd name="T17" fmla="*/ 3 h 83"/>
                <a:gd name="T18" fmla="*/ 1 w 86"/>
                <a:gd name="T19" fmla="*/ 3 h 83"/>
                <a:gd name="T20" fmla="*/ 1 w 86"/>
                <a:gd name="T21" fmla="*/ 3 h 83"/>
                <a:gd name="T22" fmla="*/ 1 w 86"/>
                <a:gd name="T23" fmla="*/ 3 h 83"/>
                <a:gd name="T24" fmla="*/ 0 w 86"/>
                <a:gd name="T25" fmla="*/ 3 h 83"/>
                <a:gd name="T26" fmla="*/ 1 w 86"/>
                <a:gd name="T27" fmla="*/ 3 h 83"/>
                <a:gd name="T28" fmla="*/ 1 w 86"/>
                <a:gd name="T29" fmla="*/ 3 h 83"/>
                <a:gd name="T30" fmla="*/ 1 w 86"/>
                <a:gd name="T31" fmla="*/ 3 h 83"/>
                <a:gd name="T32" fmla="*/ 1 w 86"/>
                <a:gd name="T33" fmla="*/ 3 h 83"/>
                <a:gd name="T34" fmla="*/ 1 w 86"/>
                <a:gd name="T35" fmla="*/ 3 h 83"/>
                <a:gd name="T36" fmla="*/ 2 w 86"/>
                <a:gd name="T37" fmla="*/ 3 h 83"/>
                <a:gd name="T38" fmla="*/ 2 w 86"/>
                <a:gd name="T39" fmla="*/ 3 h 83"/>
                <a:gd name="T40" fmla="*/ 2 w 86"/>
                <a:gd name="T41" fmla="*/ 3 h 83"/>
                <a:gd name="T42" fmla="*/ 2 w 86"/>
                <a:gd name="T43" fmla="*/ 3 h 83"/>
                <a:gd name="T44" fmla="*/ 2 w 86"/>
                <a:gd name="T45" fmla="*/ 2 h 83"/>
                <a:gd name="T46" fmla="*/ 2 w 86"/>
                <a:gd name="T47" fmla="*/ 2 h 83"/>
                <a:gd name="T48" fmla="*/ 2 w 86"/>
                <a:gd name="T49" fmla="*/ 2 h 83"/>
                <a:gd name="T50" fmla="*/ 3 w 86"/>
                <a:gd name="T51" fmla="*/ 2 h 83"/>
                <a:gd name="T52" fmla="*/ 3 w 86"/>
                <a:gd name="T53" fmla="*/ 2 h 83"/>
                <a:gd name="T54" fmla="*/ 3 w 86"/>
                <a:gd name="T55" fmla="*/ 2 h 83"/>
                <a:gd name="T56" fmla="*/ 3 w 86"/>
                <a:gd name="T57" fmla="*/ 2 h 83"/>
                <a:gd name="T58" fmla="*/ 3 w 86"/>
                <a:gd name="T59" fmla="*/ 2 h 83"/>
                <a:gd name="T60" fmla="*/ 3 w 86"/>
                <a:gd name="T61" fmla="*/ 2 h 83"/>
                <a:gd name="T62" fmla="*/ 3 w 86"/>
                <a:gd name="T63" fmla="*/ 1 h 83"/>
                <a:gd name="T64" fmla="*/ 3 w 86"/>
                <a:gd name="T65" fmla="*/ 1 h 83"/>
                <a:gd name="T66" fmla="*/ 3 w 86"/>
                <a:gd name="T67" fmla="*/ 1 h 83"/>
                <a:gd name="T68" fmla="*/ 3 w 86"/>
                <a:gd name="T69" fmla="*/ 1 h 83"/>
                <a:gd name="T70" fmla="*/ 3 w 86"/>
                <a:gd name="T71" fmla="*/ 1 h 83"/>
                <a:gd name="T72" fmla="*/ 2 w 86"/>
                <a:gd name="T73" fmla="*/ 1 h 83"/>
                <a:gd name="T74" fmla="*/ 2 w 86"/>
                <a:gd name="T75" fmla="*/ 1 h 83"/>
                <a:gd name="T76" fmla="*/ 2 w 86"/>
                <a:gd name="T77" fmla="*/ 1 h 83"/>
                <a:gd name="T78" fmla="*/ 2 w 86"/>
                <a:gd name="T79" fmla="*/ 1 h 83"/>
                <a:gd name="T80" fmla="*/ 2 w 86"/>
                <a:gd name="T81" fmla="*/ 0 h 83"/>
                <a:gd name="T82" fmla="*/ 2 w 86"/>
                <a:gd name="T83" fmla="*/ 0 h 83"/>
                <a:gd name="T84" fmla="*/ 2 w 86"/>
                <a:gd name="T85" fmla="*/ 0 h 83"/>
                <a:gd name="T86" fmla="*/ 2 w 86"/>
                <a:gd name="T87" fmla="*/ 0 h 83"/>
                <a:gd name="T88" fmla="*/ 2 w 86"/>
                <a:gd name="T89" fmla="*/ 0 h 83"/>
                <a:gd name="T90" fmla="*/ 2 w 86"/>
                <a:gd name="T91" fmla="*/ 1 h 83"/>
                <a:gd name="T92" fmla="*/ 2 w 86"/>
                <a:gd name="T93" fmla="*/ 1 h 83"/>
                <a:gd name="T94" fmla="*/ 2 w 86"/>
                <a:gd name="T95" fmla="*/ 1 h 83"/>
                <a:gd name="T96" fmla="*/ 2 w 86"/>
                <a:gd name="T97" fmla="*/ 1 h 83"/>
                <a:gd name="T98" fmla="*/ 2 w 86"/>
                <a:gd name="T99" fmla="*/ 1 h 83"/>
                <a:gd name="T100" fmla="*/ 2 w 86"/>
                <a:gd name="T101" fmla="*/ 1 h 83"/>
                <a:gd name="T102" fmla="*/ 2 w 86"/>
                <a:gd name="T103" fmla="*/ 1 h 83"/>
                <a:gd name="T104" fmla="*/ 1 w 86"/>
                <a:gd name="T105" fmla="*/ 1 h 83"/>
                <a:gd name="T106" fmla="*/ 1 w 86"/>
                <a:gd name="T107" fmla="*/ 2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6"/>
                <a:gd name="T163" fmla="*/ 0 h 83"/>
                <a:gd name="T164" fmla="*/ 86 w 86"/>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6" h="83">
                  <a:moveTo>
                    <a:pt x="32" y="36"/>
                  </a:moveTo>
                  <a:lnTo>
                    <a:pt x="30" y="43"/>
                  </a:lnTo>
                  <a:lnTo>
                    <a:pt x="25" y="46"/>
                  </a:lnTo>
                  <a:lnTo>
                    <a:pt x="18" y="49"/>
                  </a:lnTo>
                  <a:lnTo>
                    <a:pt x="11" y="48"/>
                  </a:lnTo>
                  <a:lnTo>
                    <a:pt x="11" y="52"/>
                  </a:lnTo>
                  <a:lnTo>
                    <a:pt x="11" y="58"/>
                  </a:lnTo>
                  <a:lnTo>
                    <a:pt x="11" y="63"/>
                  </a:lnTo>
                  <a:lnTo>
                    <a:pt x="11" y="68"/>
                  </a:lnTo>
                  <a:lnTo>
                    <a:pt x="9" y="71"/>
                  </a:lnTo>
                  <a:lnTo>
                    <a:pt x="6" y="73"/>
                  </a:lnTo>
                  <a:lnTo>
                    <a:pt x="3" y="74"/>
                  </a:lnTo>
                  <a:lnTo>
                    <a:pt x="0" y="75"/>
                  </a:lnTo>
                  <a:lnTo>
                    <a:pt x="3" y="79"/>
                  </a:lnTo>
                  <a:lnTo>
                    <a:pt x="7" y="82"/>
                  </a:lnTo>
                  <a:lnTo>
                    <a:pt x="12" y="83"/>
                  </a:lnTo>
                  <a:lnTo>
                    <a:pt x="17" y="83"/>
                  </a:lnTo>
                  <a:lnTo>
                    <a:pt x="25" y="79"/>
                  </a:lnTo>
                  <a:lnTo>
                    <a:pt x="33" y="75"/>
                  </a:lnTo>
                  <a:lnTo>
                    <a:pt x="41" y="73"/>
                  </a:lnTo>
                  <a:lnTo>
                    <a:pt x="50" y="72"/>
                  </a:lnTo>
                  <a:lnTo>
                    <a:pt x="50" y="68"/>
                  </a:lnTo>
                  <a:lnTo>
                    <a:pt x="53" y="64"/>
                  </a:lnTo>
                  <a:lnTo>
                    <a:pt x="55" y="60"/>
                  </a:lnTo>
                  <a:lnTo>
                    <a:pt x="56" y="57"/>
                  </a:lnTo>
                  <a:lnTo>
                    <a:pt x="64" y="54"/>
                  </a:lnTo>
                  <a:lnTo>
                    <a:pt x="73" y="53"/>
                  </a:lnTo>
                  <a:lnTo>
                    <a:pt x="80" y="52"/>
                  </a:lnTo>
                  <a:lnTo>
                    <a:pt x="86" y="45"/>
                  </a:lnTo>
                  <a:lnTo>
                    <a:pt x="86" y="38"/>
                  </a:lnTo>
                  <a:lnTo>
                    <a:pt x="85" y="33"/>
                  </a:lnTo>
                  <a:lnTo>
                    <a:pt x="82" y="28"/>
                  </a:lnTo>
                  <a:lnTo>
                    <a:pt x="77" y="23"/>
                  </a:lnTo>
                  <a:lnTo>
                    <a:pt x="72" y="25"/>
                  </a:lnTo>
                  <a:lnTo>
                    <a:pt x="69" y="26"/>
                  </a:lnTo>
                  <a:lnTo>
                    <a:pt x="64" y="27"/>
                  </a:lnTo>
                  <a:lnTo>
                    <a:pt x="60" y="27"/>
                  </a:lnTo>
                  <a:lnTo>
                    <a:pt x="57" y="20"/>
                  </a:lnTo>
                  <a:lnTo>
                    <a:pt x="55" y="13"/>
                  </a:lnTo>
                  <a:lnTo>
                    <a:pt x="53" y="7"/>
                  </a:lnTo>
                  <a:lnTo>
                    <a:pt x="50" y="0"/>
                  </a:lnTo>
                  <a:lnTo>
                    <a:pt x="47" y="0"/>
                  </a:lnTo>
                  <a:lnTo>
                    <a:pt x="45" y="0"/>
                  </a:lnTo>
                  <a:lnTo>
                    <a:pt x="41" y="0"/>
                  </a:lnTo>
                  <a:lnTo>
                    <a:pt x="38" y="0"/>
                  </a:lnTo>
                  <a:lnTo>
                    <a:pt x="38" y="5"/>
                  </a:lnTo>
                  <a:lnTo>
                    <a:pt x="38" y="11"/>
                  </a:lnTo>
                  <a:lnTo>
                    <a:pt x="38" y="15"/>
                  </a:lnTo>
                  <a:lnTo>
                    <a:pt x="38" y="21"/>
                  </a:lnTo>
                  <a:lnTo>
                    <a:pt x="37" y="21"/>
                  </a:lnTo>
                  <a:lnTo>
                    <a:pt x="34" y="21"/>
                  </a:lnTo>
                  <a:lnTo>
                    <a:pt x="33" y="22"/>
                  </a:lnTo>
                  <a:lnTo>
                    <a:pt x="32" y="23"/>
                  </a:lnTo>
                  <a:lnTo>
                    <a:pt x="32" y="3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300" name="Freeform 162"/>
            <p:cNvSpPr>
              <a:spLocks/>
            </p:cNvSpPr>
            <p:nvPr/>
          </p:nvSpPr>
          <p:spPr bwMode="auto">
            <a:xfrm>
              <a:off x="2357" y="2165"/>
              <a:ext cx="23" cy="22"/>
            </a:xfrm>
            <a:custGeom>
              <a:avLst/>
              <a:gdLst>
                <a:gd name="T0" fmla="*/ 1 w 46"/>
                <a:gd name="T1" fmla="*/ 0 h 45"/>
                <a:gd name="T2" fmla="*/ 1 w 46"/>
                <a:gd name="T3" fmla="*/ 0 h 45"/>
                <a:gd name="T4" fmla="*/ 1 w 46"/>
                <a:gd name="T5" fmla="*/ 0 h 45"/>
                <a:gd name="T6" fmla="*/ 1 w 46"/>
                <a:gd name="T7" fmla="*/ 0 h 45"/>
                <a:gd name="T8" fmla="*/ 1 w 46"/>
                <a:gd name="T9" fmla="*/ 0 h 45"/>
                <a:gd name="T10" fmla="*/ 1 w 46"/>
                <a:gd name="T11" fmla="*/ 0 h 45"/>
                <a:gd name="T12" fmla="*/ 1 w 46"/>
                <a:gd name="T13" fmla="*/ 0 h 45"/>
                <a:gd name="T14" fmla="*/ 0 w 46"/>
                <a:gd name="T15" fmla="*/ 0 h 45"/>
                <a:gd name="T16" fmla="*/ 0 w 46"/>
                <a:gd name="T17" fmla="*/ 0 h 45"/>
                <a:gd name="T18" fmla="*/ 1 w 46"/>
                <a:gd name="T19" fmla="*/ 0 h 45"/>
                <a:gd name="T20" fmla="*/ 1 w 46"/>
                <a:gd name="T21" fmla="*/ 0 h 45"/>
                <a:gd name="T22" fmla="*/ 1 w 46"/>
                <a:gd name="T23" fmla="*/ 0 h 45"/>
                <a:gd name="T24" fmla="*/ 1 w 46"/>
                <a:gd name="T25" fmla="*/ 0 h 45"/>
                <a:gd name="T26" fmla="*/ 1 w 46"/>
                <a:gd name="T27" fmla="*/ 0 h 45"/>
                <a:gd name="T28" fmla="*/ 1 w 46"/>
                <a:gd name="T29" fmla="*/ 0 h 45"/>
                <a:gd name="T30" fmla="*/ 1 w 46"/>
                <a:gd name="T31" fmla="*/ 1 h 45"/>
                <a:gd name="T32" fmla="*/ 1 w 46"/>
                <a:gd name="T33" fmla="*/ 1 h 45"/>
                <a:gd name="T34" fmla="*/ 1 w 46"/>
                <a:gd name="T35" fmla="*/ 1 h 45"/>
                <a:gd name="T36" fmla="*/ 1 w 46"/>
                <a:gd name="T37" fmla="*/ 1 h 45"/>
                <a:gd name="T38" fmla="*/ 1 w 46"/>
                <a:gd name="T39" fmla="*/ 1 h 45"/>
                <a:gd name="T40" fmla="*/ 1 w 46"/>
                <a:gd name="T41" fmla="*/ 1 h 45"/>
                <a:gd name="T42" fmla="*/ 1 w 46"/>
                <a:gd name="T43" fmla="*/ 1 h 45"/>
                <a:gd name="T44" fmla="*/ 1 w 46"/>
                <a:gd name="T45" fmla="*/ 1 h 45"/>
                <a:gd name="T46" fmla="*/ 1 w 46"/>
                <a:gd name="T47" fmla="*/ 0 h 45"/>
                <a:gd name="T48" fmla="*/ 1 w 46"/>
                <a:gd name="T49" fmla="*/ 0 h 45"/>
                <a:gd name="T50" fmla="*/ 1 w 46"/>
                <a:gd name="T51" fmla="*/ 0 h 45"/>
                <a:gd name="T52" fmla="*/ 1 w 46"/>
                <a:gd name="T53" fmla="*/ 0 h 45"/>
                <a:gd name="T54" fmla="*/ 1 w 46"/>
                <a:gd name="T55" fmla="*/ 0 h 45"/>
                <a:gd name="T56" fmla="*/ 1 w 46"/>
                <a:gd name="T57" fmla="*/ 0 h 45"/>
                <a:gd name="T58" fmla="*/ 1 w 46"/>
                <a:gd name="T59" fmla="*/ 0 h 45"/>
                <a:gd name="T60" fmla="*/ 1 w 46"/>
                <a:gd name="T61" fmla="*/ 0 h 45"/>
                <a:gd name="T62" fmla="*/ 1 w 46"/>
                <a:gd name="T63" fmla="*/ 0 h 45"/>
                <a:gd name="T64" fmla="*/ 1 w 46"/>
                <a:gd name="T65" fmla="*/ 0 h 45"/>
                <a:gd name="T66" fmla="*/ 1 w 46"/>
                <a:gd name="T67" fmla="*/ 0 h 45"/>
                <a:gd name="T68" fmla="*/ 1 w 46"/>
                <a:gd name="T69" fmla="*/ 0 h 45"/>
                <a:gd name="T70" fmla="*/ 1 w 46"/>
                <a:gd name="T71" fmla="*/ 0 h 45"/>
                <a:gd name="T72" fmla="*/ 0 w 46"/>
                <a:gd name="T73" fmla="*/ 0 h 45"/>
                <a:gd name="T74" fmla="*/ 1 w 46"/>
                <a:gd name="T75" fmla="*/ 0 h 4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
                <a:gd name="T115" fmla="*/ 0 h 45"/>
                <a:gd name="T116" fmla="*/ 46 w 46"/>
                <a:gd name="T117" fmla="*/ 45 h 4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 h="45">
                  <a:moveTo>
                    <a:pt x="3" y="8"/>
                  </a:moveTo>
                  <a:lnTo>
                    <a:pt x="2" y="8"/>
                  </a:lnTo>
                  <a:lnTo>
                    <a:pt x="3" y="8"/>
                  </a:lnTo>
                  <a:lnTo>
                    <a:pt x="4" y="8"/>
                  </a:lnTo>
                  <a:lnTo>
                    <a:pt x="3" y="8"/>
                  </a:lnTo>
                  <a:lnTo>
                    <a:pt x="2" y="11"/>
                  </a:lnTo>
                  <a:lnTo>
                    <a:pt x="1" y="13"/>
                  </a:lnTo>
                  <a:lnTo>
                    <a:pt x="0" y="15"/>
                  </a:lnTo>
                  <a:lnTo>
                    <a:pt x="0" y="17"/>
                  </a:lnTo>
                  <a:lnTo>
                    <a:pt x="8" y="17"/>
                  </a:lnTo>
                  <a:lnTo>
                    <a:pt x="16" y="17"/>
                  </a:lnTo>
                  <a:lnTo>
                    <a:pt x="23" y="20"/>
                  </a:lnTo>
                  <a:lnTo>
                    <a:pt x="30" y="23"/>
                  </a:lnTo>
                  <a:lnTo>
                    <a:pt x="28" y="27"/>
                  </a:lnTo>
                  <a:lnTo>
                    <a:pt x="28" y="31"/>
                  </a:lnTo>
                  <a:lnTo>
                    <a:pt x="28" y="35"/>
                  </a:lnTo>
                  <a:lnTo>
                    <a:pt x="28" y="39"/>
                  </a:lnTo>
                  <a:lnTo>
                    <a:pt x="29" y="41"/>
                  </a:lnTo>
                  <a:lnTo>
                    <a:pt x="30" y="42"/>
                  </a:lnTo>
                  <a:lnTo>
                    <a:pt x="30" y="43"/>
                  </a:lnTo>
                  <a:lnTo>
                    <a:pt x="30" y="45"/>
                  </a:lnTo>
                  <a:lnTo>
                    <a:pt x="41" y="44"/>
                  </a:lnTo>
                  <a:lnTo>
                    <a:pt x="45" y="36"/>
                  </a:lnTo>
                  <a:lnTo>
                    <a:pt x="46" y="26"/>
                  </a:lnTo>
                  <a:lnTo>
                    <a:pt x="45" y="15"/>
                  </a:lnTo>
                  <a:lnTo>
                    <a:pt x="40" y="11"/>
                  </a:lnTo>
                  <a:lnTo>
                    <a:pt x="36" y="8"/>
                  </a:lnTo>
                  <a:lnTo>
                    <a:pt x="30" y="8"/>
                  </a:lnTo>
                  <a:lnTo>
                    <a:pt x="24" y="8"/>
                  </a:lnTo>
                  <a:lnTo>
                    <a:pt x="24" y="7"/>
                  </a:lnTo>
                  <a:lnTo>
                    <a:pt x="24" y="5"/>
                  </a:lnTo>
                  <a:lnTo>
                    <a:pt x="23" y="4"/>
                  </a:lnTo>
                  <a:lnTo>
                    <a:pt x="22" y="2"/>
                  </a:lnTo>
                  <a:lnTo>
                    <a:pt x="16" y="1"/>
                  </a:lnTo>
                  <a:lnTo>
                    <a:pt x="9" y="0"/>
                  </a:lnTo>
                  <a:lnTo>
                    <a:pt x="3" y="0"/>
                  </a:lnTo>
                  <a:lnTo>
                    <a:pt x="0" y="6"/>
                  </a:lnTo>
                  <a:lnTo>
                    <a:pt x="3" y="8"/>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301" name="Freeform 163"/>
            <p:cNvSpPr>
              <a:spLocks/>
            </p:cNvSpPr>
            <p:nvPr/>
          </p:nvSpPr>
          <p:spPr bwMode="auto">
            <a:xfrm>
              <a:off x="2258" y="2389"/>
              <a:ext cx="69" cy="88"/>
            </a:xfrm>
            <a:custGeom>
              <a:avLst/>
              <a:gdLst>
                <a:gd name="T0" fmla="*/ 1 w 138"/>
                <a:gd name="T1" fmla="*/ 1 h 176"/>
                <a:gd name="T2" fmla="*/ 1 w 138"/>
                <a:gd name="T3" fmla="*/ 1 h 176"/>
                <a:gd name="T4" fmla="*/ 1 w 138"/>
                <a:gd name="T5" fmla="*/ 1 h 176"/>
                <a:gd name="T6" fmla="*/ 1 w 138"/>
                <a:gd name="T7" fmla="*/ 1 h 176"/>
                <a:gd name="T8" fmla="*/ 1 w 138"/>
                <a:gd name="T9" fmla="*/ 1 h 176"/>
                <a:gd name="T10" fmla="*/ 2 w 138"/>
                <a:gd name="T11" fmla="*/ 1 h 176"/>
                <a:gd name="T12" fmla="*/ 2 w 138"/>
                <a:gd name="T13" fmla="*/ 1 h 176"/>
                <a:gd name="T14" fmla="*/ 1 w 138"/>
                <a:gd name="T15" fmla="*/ 1 h 176"/>
                <a:gd name="T16" fmla="*/ 2 w 138"/>
                <a:gd name="T17" fmla="*/ 1 h 176"/>
                <a:gd name="T18" fmla="*/ 2 w 138"/>
                <a:gd name="T19" fmla="*/ 3 h 176"/>
                <a:gd name="T20" fmla="*/ 1 w 138"/>
                <a:gd name="T21" fmla="*/ 3 h 176"/>
                <a:gd name="T22" fmla="*/ 1 w 138"/>
                <a:gd name="T23" fmla="*/ 3 h 176"/>
                <a:gd name="T24" fmla="*/ 1 w 138"/>
                <a:gd name="T25" fmla="*/ 3 h 176"/>
                <a:gd name="T26" fmla="*/ 1 w 138"/>
                <a:gd name="T27" fmla="*/ 3 h 176"/>
                <a:gd name="T28" fmla="*/ 1 w 138"/>
                <a:gd name="T29" fmla="*/ 5 h 176"/>
                <a:gd name="T30" fmla="*/ 1 w 138"/>
                <a:gd name="T31" fmla="*/ 6 h 176"/>
                <a:gd name="T32" fmla="*/ 1 w 138"/>
                <a:gd name="T33" fmla="*/ 6 h 176"/>
                <a:gd name="T34" fmla="*/ 1 w 138"/>
                <a:gd name="T35" fmla="*/ 6 h 176"/>
                <a:gd name="T36" fmla="*/ 1 w 138"/>
                <a:gd name="T37" fmla="*/ 3 h 176"/>
                <a:gd name="T38" fmla="*/ 2 w 138"/>
                <a:gd name="T39" fmla="*/ 3 h 176"/>
                <a:gd name="T40" fmla="*/ 2 w 138"/>
                <a:gd name="T41" fmla="*/ 3 h 176"/>
                <a:gd name="T42" fmla="*/ 2 w 138"/>
                <a:gd name="T43" fmla="*/ 3 h 176"/>
                <a:gd name="T44" fmla="*/ 2 w 138"/>
                <a:gd name="T45" fmla="*/ 3 h 176"/>
                <a:gd name="T46" fmla="*/ 2 w 138"/>
                <a:gd name="T47" fmla="*/ 3 h 176"/>
                <a:gd name="T48" fmla="*/ 2 w 138"/>
                <a:gd name="T49" fmla="*/ 5 h 176"/>
                <a:gd name="T50" fmla="*/ 2 w 138"/>
                <a:gd name="T51" fmla="*/ 5 h 176"/>
                <a:gd name="T52" fmla="*/ 2 w 138"/>
                <a:gd name="T53" fmla="*/ 5 h 176"/>
                <a:gd name="T54" fmla="*/ 3 w 138"/>
                <a:gd name="T55" fmla="*/ 6 h 176"/>
                <a:gd name="T56" fmla="*/ 3 w 138"/>
                <a:gd name="T57" fmla="*/ 5 h 176"/>
                <a:gd name="T58" fmla="*/ 3 w 138"/>
                <a:gd name="T59" fmla="*/ 3 h 176"/>
                <a:gd name="T60" fmla="*/ 4 w 138"/>
                <a:gd name="T61" fmla="*/ 3 h 176"/>
                <a:gd name="T62" fmla="*/ 4 w 138"/>
                <a:gd name="T63" fmla="*/ 3 h 176"/>
                <a:gd name="T64" fmla="*/ 4 w 138"/>
                <a:gd name="T65" fmla="*/ 3 h 176"/>
                <a:gd name="T66" fmla="*/ 3 w 138"/>
                <a:gd name="T67" fmla="*/ 3 h 176"/>
                <a:gd name="T68" fmla="*/ 3 w 138"/>
                <a:gd name="T69" fmla="*/ 1 h 176"/>
                <a:gd name="T70" fmla="*/ 3 w 138"/>
                <a:gd name="T71" fmla="*/ 1 h 176"/>
                <a:gd name="T72" fmla="*/ 2 w 138"/>
                <a:gd name="T73" fmla="*/ 1 h 176"/>
                <a:gd name="T74" fmla="*/ 2 w 138"/>
                <a:gd name="T75" fmla="*/ 1 h 176"/>
                <a:gd name="T76" fmla="*/ 1 w 138"/>
                <a:gd name="T77" fmla="*/ 0 h 176"/>
                <a:gd name="T78" fmla="*/ 1 w 138"/>
                <a:gd name="T79" fmla="*/ 1 h 176"/>
                <a:gd name="T80" fmla="*/ 1 w 138"/>
                <a:gd name="T81" fmla="*/ 1 h 176"/>
                <a:gd name="T82" fmla="*/ 1 w 138"/>
                <a:gd name="T83" fmla="*/ 1 h 1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176"/>
                <a:gd name="T128" fmla="*/ 138 w 138"/>
                <a:gd name="T129" fmla="*/ 176 h 17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176">
                  <a:moveTo>
                    <a:pt x="16" y="18"/>
                  </a:moveTo>
                  <a:lnTo>
                    <a:pt x="4" y="26"/>
                  </a:lnTo>
                  <a:lnTo>
                    <a:pt x="0" y="38"/>
                  </a:lnTo>
                  <a:lnTo>
                    <a:pt x="4" y="48"/>
                  </a:lnTo>
                  <a:lnTo>
                    <a:pt x="19" y="49"/>
                  </a:lnTo>
                  <a:lnTo>
                    <a:pt x="29" y="47"/>
                  </a:lnTo>
                  <a:lnTo>
                    <a:pt x="39" y="44"/>
                  </a:lnTo>
                  <a:lnTo>
                    <a:pt x="47" y="43"/>
                  </a:lnTo>
                  <a:lnTo>
                    <a:pt x="54" y="41"/>
                  </a:lnTo>
                  <a:lnTo>
                    <a:pt x="59" y="41"/>
                  </a:lnTo>
                  <a:lnTo>
                    <a:pt x="64" y="41"/>
                  </a:lnTo>
                  <a:lnTo>
                    <a:pt x="67" y="41"/>
                  </a:lnTo>
                  <a:lnTo>
                    <a:pt x="69" y="43"/>
                  </a:lnTo>
                  <a:lnTo>
                    <a:pt x="69" y="49"/>
                  </a:lnTo>
                  <a:lnTo>
                    <a:pt x="65" y="56"/>
                  </a:lnTo>
                  <a:lnTo>
                    <a:pt x="63" y="62"/>
                  </a:lnTo>
                  <a:lnTo>
                    <a:pt x="65" y="63"/>
                  </a:lnTo>
                  <a:lnTo>
                    <a:pt x="70" y="63"/>
                  </a:lnTo>
                  <a:lnTo>
                    <a:pt x="71" y="67"/>
                  </a:lnTo>
                  <a:lnTo>
                    <a:pt x="67" y="74"/>
                  </a:lnTo>
                  <a:lnTo>
                    <a:pt x="59" y="82"/>
                  </a:lnTo>
                  <a:lnTo>
                    <a:pt x="54" y="86"/>
                  </a:lnTo>
                  <a:lnTo>
                    <a:pt x="49" y="90"/>
                  </a:lnTo>
                  <a:lnTo>
                    <a:pt x="44" y="95"/>
                  </a:lnTo>
                  <a:lnTo>
                    <a:pt x="40" y="100"/>
                  </a:lnTo>
                  <a:lnTo>
                    <a:pt x="36" y="104"/>
                  </a:lnTo>
                  <a:lnTo>
                    <a:pt x="32" y="110"/>
                  </a:lnTo>
                  <a:lnTo>
                    <a:pt x="27" y="116"/>
                  </a:lnTo>
                  <a:lnTo>
                    <a:pt x="23" y="121"/>
                  </a:lnTo>
                  <a:lnTo>
                    <a:pt x="16" y="134"/>
                  </a:lnTo>
                  <a:lnTo>
                    <a:pt x="11" y="148"/>
                  </a:lnTo>
                  <a:lnTo>
                    <a:pt x="10" y="161"/>
                  </a:lnTo>
                  <a:lnTo>
                    <a:pt x="12" y="170"/>
                  </a:lnTo>
                  <a:lnTo>
                    <a:pt x="17" y="176"/>
                  </a:lnTo>
                  <a:lnTo>
                    <a:pt x="23" y="173"/>
                  </a:lnTo>
                  <a:lnTo>
                    <a:pt x="32" y="164"/>
                  </a:lnTo>
                  <a:lnTo>
                    <a:pt x="42" y="143"/>
                  </a:lnTo>
                  <a:lnTo>
                    <a:pt x="53" y="121"/>
                  </a:lnTo>
                  <a:lnTo>
                    <a:pt x="61" y="105"/>
                  </a:lnTo>
                  <a:lnTo>
                    <a:pt x="67" y="96"/>
                  </a:lnTo>
                  <a:lnTo>
                    <a:pt x="72" y="90"/>
                  </a:lnTo>
                  <a:lnTo>
                    <a:pt x="76" y="88"/>
                  </a:lnTo>
                  <a:lnTo>
                    <a:pt x="78" y="88"/>
                  </a:lnTo>
                  <a:lnTo>
                    <a:pt x="79" y="89"/>
                  </a:lnTo>
                  <a:lnTo>
                    <a:pt x="84" y="90"/>
                  </a:lnTo>
                  <a:lnTo>
                    <a:pt x="91" y="95"/>
                  </a:lnTo>
                  <a:lnTo>
                    <a:pt x="93" y="106"/>
                  </a:lnTo>
                  <a:lnTo>
                    <a:pt x="82" y="129"/>
                  </a:lnTo>
                  <a:lnTo>
                    <a:pt x="87" y="132"/>
                  </a:lnTo>
                  <a:lnTo>
                    <a:pt x="92" y="132"/>
                  </a:lnTo>
                  <a:lnTo>
                    <a:pt x="95" y="129"/>
                  </a:lnTo>
                  <a:lnTo>
                    <a:pt x="100" y="128"/>
                  </a:lnTo>
                  <a:lnTo>
                    <a:pt x="91" y="148"/>
                  </a:lnTo>
                  <a:lnTo>
                    <a:pt x="91" y="170"/>
                  </a:lnTo>
                  <a:lnTo>
                    <a:pt x="97" y="176"/>
                  </a:lnTo>
                  <a:lnTo>
                    <a:pt x="114" y="148"/>
                  </a:lnTo>
                  <a:lnTo>
                    <a:pt x="119" y="132"/>
                  </a:lnTo>
                  <a:lnTo>
                    <a:pt x="122" y="125"/>
                  </a:lnTo>
                  <a:lnTo>
                    <a:pt x="122" y="123"/>
                  </a:lnTo>
                  <a:lnTo>
                    <a:pt x="129" y="118"/>
                  </a:lnTo>
                  <a:lnTo>
                    <a:pt x="134" y="111"/>
                  </a:lnTo>
                  <a:lnTo>
                    <a:pt x="137" y="103"/>
                  </a:lnTo>
                  <a:lnTo>
                    <a:pt x="138" y="95"/>
                  </a:lnTo>
                  <a:lnTo>
                    <a:pt x="134" y="87"/>
                  </a:lnTo>
                  <a:lnTo>
                    <a:pt x="129" y="81"/>
                  </a:lnTo>
                  <a:lnTo>
                    <a:pt x="119" y="78"/>
                  </a:lnTo>
                  <a:lnTo>
                    <a:pt x="106" y="76"/>
                  </a:lnTo>
                  <a:lnTo>
                    <a:pt x="106" y="58"/>
                  </a:lnTo>
                  <a:lnTo>
                    <a:pt x="110" y="42"/>
                  </a:lnTo>
                  <a:lnTo>
                    <a:pt x="109" y="28"/>
                  </a:lnTo>
                  <a:lnTo>
                    <a:pt x="94" y="15"/>
                  </a:lnTo>
                  <a:lnTo>
                    <a:pt x="91" y="9"/>
                  </a:lnTo>
                  <a:lnTo>
                    <a:pt x="85" y="5"/>
                  </a:lnTo>
                  <a:lnTo>
                    <a:pt x="78" y="2"/>
                  </a:lnTo>
                  <a:lnTo>
                    <a:pt x="70" y="0"/>
                  </a:lnTo>
                  <a:lnTo>
                    <a:pt x="62" y="0"/>
                  </a:lnTo>
                  <a:lnTo>
                    <a:pt x="55" y="3"/>
                  </a:lnTo>
                  <a:lnTo>
                    <a:pt x="49" y="5"/>
                  </a:lnTo>
                  <a:lnTo>
                    <a:pt x="46" y="9"/>
                  </a:lnTo>
                  <a:lnTo>
                    <a:pt x="39" y="15"/>
                  </a:lnTo>
                  <a:lnTo>
                    <a:pt x="29" y="19"/>
                  </a:lnTo>
                  <a:lnTo>
                    <a:pt x="21" y="20"/>
                  </a:lnTo>
                  <a:lnTo>
                    <a:pt x="16" y="18"/>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302" name="Freeform 164"/>
            <p:cNvSpPr>
              <a:spLocks/>
            </p:cNvSpPr>
            <p:nvPr/>
          </p:nvSpPr>
          <p:spPr bwMode="auto">
            <a:xfrm>
              <a:off x="2306" y="2462"/>
              <a:ext cx="40" cy="38"/>
            </a:xfrm>
            <a:custGeom>
              <a:avLst/>
              <a:gdLst>
                <a:gd name="T0" fmla="*/ 0 w 82"/>
                <a:gd name="T1" fmla="*/ 1 h 76"/>
                <a:gd name="T2" fmla="*/ 0 w 82"/>
                <a:gd name="T3" fmla="*/ 1 h 76"/>
                <a:gd name="T4" fmla="*/ 0 w 82"/>
                <a:gd name="T5" fmla="*/ 2 h 76"/>
                <a:gd name="T6" fmla="*/ 0 w 82"/>
                <a:gd name="T7" fmla="*/ 2 h 76"/>
                <a:gd name="T8" fmla="*/ 0 w 82"/>
                <a:gd name="T9" fmla="*/ 2 h 76"/>
                <a:gd name="T10" fmla="*/ 0 w 82"/>
                <a:gd name="T11" fmla="*/ 1 h 76"/>
                <a:gd name="T12" fmla="*/ 1 w 82"/>
                <a:gd name="T13" fmla="*/ 1 h 76"/>
                <a:gd name="T14" fmla="*/ 1 w 82"/>
                <a:gd name="T15" fmla="*/ 1 h 76"/>
                <a:gd name="T16" fmla="*/ 1 w 82"/>
                <a:gd name="T17" fmla="*/ 1 h 76"/>
                <a:gd name="T18" fmla="*/ 1 w 82"/>
                <a:gd name="T19" fmla="*/ 1 h 76"/>
                <a:gd name="T20" fmla="*/ 1 w 82"/>
                <a:gd name="T21" fmla="*/ 1 h 76"/>
                <a:gd name="T22" fmla="*/ 1 w 82"/>
                <a:gd name="T23" fmla="*/ 1 h 76"/>
                <a:gd name="T24" fmla="*/ 1 w 82"/>
                <a:gd name="T25" fmla="*/ 1 h 76"/>
                <a:gd name="T26" fmla="*/ 1 w 82"/>
                <a:gd name="T27" fmla="*/ 1 h 76"/>
                <a:gd name="T28" fmla="*/ 2 w 82"/>
                <a:gd name="T29" fmla="*/ 1 h 76"/>
                <a:gd name="T30" fmla="*/ 2 w 82"/>
                <a:gd name="T31" fmla="*/ 1 h 76"/>
                <a:gd name="T32" fmla="*/ 2 w 82"/>
                <a:gd name="T33" fmla="*/ 1 h 76"/>
                <a:gd name="T34" fmla="*/ 2 w 82"/>
                <a:gd name="T35" fmla="*/ 1 h 76"/>
                <a:gd name="T36" fmla="*/ 2 w 82"/>
                <a:gd name="T37" fmla="*/ 1 h 76"/>
                <a:gd name="T38" fmla="*/ 2 w 82"/>
                <a:gd name="T39" fmla="*/ 0 h 76"/>
                <a:gd name="T40" fmla="*/ 1 w 82"/>
                <a:gd name="T41" fmla="*/ 1 h 76"/>
                <a:gd name="T42" fmla="*/ 1 w 82"/>
                <a:gd name="T43" fmla="*/ 1 h 76"/>
                <a:gd name="T44" fmla="*/ 1 w 82"/>
                <a:gd name="T45" fmla="*/ 1 h 76"/>
                <a:gd name="T46" fmla="*/ 1 w 82"/>
                <a:gd name="T47" fmla="*/ 1 h 76"/>
                <a:gd name="T48" fmla="*/ 0 w 82"/>
                <a:gd name="T49" fmla="*/ 1 h 76"/>
                <a:gd name="T50" fmla="*/ 0 w 82"/>
                <a:gd name="T51" fmla="*/ 1 h 76"/>
                <a:gd name="T52" fmla="*/ 0 w 82"/>
                <a:gd name="T53" fmla="*/ 1 h 76"/>
                <a:gd name="T54" fmla="*/ 0 w 82"/>
                <a:gd name="T55" fmla="*/ 1 h 76"/>
                <a:gd name="T56" fmla="*/ 0 w 82"/>
                <a:gd name="T57" fmla="*/ 1 h 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2"/>
                <a:gd name="T88" fmla="*/ 0 h 76"/>
                <a:gd name="T89" fmla="*/ 82 w 82"/>
                <a:gd name="T90" fmla="*/ 76 h 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2" h="76">
                  <a:moveTo>
                    <a:pt x="12" y="39"/>
                  </a:moveTo>
                  <a:lnTo>
                    <a:pt x="4" y="50"/>
                  </a:lnTo>
                  <a:lnTo>
                    <a:pt x="0" y="67"/>
                  </a:lnTo>
                  <a:lnTo>
                    <a:pt x="4" y="76"/>
                  </a:lnTo>
                  <a:lnTo>
                    <a:pt x="16" y="65"/>
                  </a:lnTo>
                  <a:lnTo>
                    <a:pt x="29" y="47"/>
                  </a:lnTo>
                  <a:lnTo>
                    <a:pt x="35" y="39"/>
                  </a:lnTo>
                  <a:lnTo>
                    <a:pt x="35" y="37"/>
                  </a:lnTo>
                  <a:lnTo>
                    <a:pt x="37" y="34"/>
                  </a:lnTo>
                  <a:lnTo>
                    <a:pt x="42" y="29"/>
                  </a:lnTo>
                  <a:lnTo>
                    <a:pt x="49" y="24"/>
                  </a:lnTo>
                  <a:lnTo>
                    <a:pt x="55" y="24"/>
                  </a:lnTo>
                  <a:lnTo>
                    <a:pt x="62" y="25"/>
                  </a:lnTo>
                  <a:lnTo>
                    <a:pt x="68" y="22"/>
                  </a:lnTo>
                  <a:lnTo>
                    <a:pt x="74" y="17"/>
                  </a:lnTo>
                  <a:lnTo>
                    <a:pt x="77" y="12"/>
                  </a:lnTo>
                  <a:lnTo>
                    <a:pt x="80" y="8"/>
                  </a:lnTo>
                  <a:lnTo>
                    <a:pt x="82" y="2"/>
                  </a:lnTo>
                  <a:lnTo>
                    <a:pt x="77" y="0"/>
                  </a:lnTo>
                  <a:lnTo>
                    <a:pt x="61" y="4"/>
                  </a:lnTo>
                  <a:lnTo>
                    <a:pt x="45" y="11"/>
                  </a:lnTo>
                  <a:lnTo>
                    <a:pt x="37" y="18"/>
                  </a:lnTo>
                  <a:lnTo>
                    <a:pt x="34" y="23"/>
                  </a:lnTo>
                  <a:lnTo>
                    <a:pt x="29" y="26"/>
                  </a:lnTo>
                  <a:lnTo>
                    <a:pt x="22" y="27"/>
                  </a:lnTo>
                  <a:lnTo>
                    <a:pt x="16" y="30"/>
                  </a:lnTo>
                  <a:lnTo>
                    <a:pt x="13" y="33"/>
                  </a:lnTo>
                  <a:lnTo>
                    <a:pt x="12" y="39"/>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303" name="Freeform 165"/>
            <p:cNvSpPr>
              <a:spLocks/>
            </p:cNvSpPr>
            <p:nvPr/>
          </p:nvSpPr>
          <p:spPr bwMode="auto">
            <a:xfrm>
              <a:off x="2292" y="2263"/>
              <a:ext cx="27" cy="46"/>
            </a:xfrm>
            <a:custGeom>
              <a:avLst/>
              <a:gdLst>
                <a:gd name="T0" fmla="*/ 0 w 55"/>
                <a:gd name="T1" fmla="*/ 1 h 92"/>
                <a:gd name="T2" fmla="*/ 0 w 55"/>
                <a:gd name="T3" fmla="*/ 1 h 92"/>
                <a:gd name="T4" fmla="*/ 0 w 55"/>
                <a:gd name="T5" fmla="*/ 1 h 92"/>
                <a:gd name="T6" fmla="*/ 1 w 55"/>
                <a:gd name="T7" fmla="*/ 0 h 92"/>
                <a:gd name="T8" fmla="*/ 1 w 55"/>
                <a:gd name="T9" fmla="*/ 1 h 92"/>
                <a:gd name="T10" fmla="*/ 1 w 55"/>
                <a:gd name="T11" fmla="*/ 1 h 92"/>
                <a:gd name="T12" fmla="*/ 1 w 55"/>
                <a:gd name="T13" fmla="*/ 1 h 92"/>
                <a:gd name="T14" fmla="*/ 1 w 55"/>
                <a:gd name="T15" fmla="*/ 1 h 92"/>
                <a:gd name="T16" fmla="*/ 1 w 55"/>
                <a:gd name="T17" fmla="*/ 1 h 92"/>
                <a:gd name="T18" fmla="*/ 1 w 55"/>
                <a:gd name="T19" fmla="*/ 1 h 92"/>
                <a:gd name="T20" fmla="*/ 1 w 55"/>
                <a:gd name="T21" fmla="*/ 3 h 92"/>
                <a:gd name="T22" fmla="*/ 1 w 55"/>
                <a:gd name="T23" fmla="*/ 3 h 92"/>
                <a:gd name="T24" fmla="*/ 1 w 55"/>
                <a:gd name="T25" fmla="*/ 3 h 92"/>
                <a:gd name="T26" fmla="*/ 1 w 55"/>
                <a:gd name="T27" fmla="*/ 3 h 92"/>
                <a:gd name="T28" fmla="*/ 1 w 55"/>
                <a:gd name="T29" fmla="*/ 3 h 92"/>
                <a:gd name="T30" fmla="*/ 1 w 55"/>
                <a:gd name="T31" fmla="*/ 3 h 92"/>
                <a:gd name="T32" fmla="*/ 1 w 55"/>
                <a:gd name="T33" fmla="*/ 3 h 92"/>
                <a:gd name="T34" fmla="*/ 1 w 55"/>
                <a:gd name="T35" fmla="*/ 3 h 92"/>
                <a:gd name="T36" fmla="*/ 1 w 55"/>
                <a:gd name="T37" fmla="*/ 1 h 92"/>
                <a:gd name="T38" fmla="*/ 1 w 55"/>
                <a:gd name="T39" fmla="*/ 1 h 92"/>
                <a:gd name="T40" fmla="*/ 0 w 55"/>
                <a:gd name="T41" fmla="*/ 1 h 92"/>
                <a:gd name="T42" fmla="*/ 0 w 55"/>
                <a:gd name="T43" fmla="*/ 1 h 92"/>
                <a:gd name="T44" fmla="*/ 0 w 55"/>
                <a:gd name="T45" fmla="*/ 1 h 92"/>
                <a:gd name="T46" fmla="*/ 0 w 55"/>
                <a:gd name="T47" fmla="*/ 1 h 92"/>
                <a:gd name="T48" fmla="*/ 0 w 55"/>
                <a:gd name="T49" fmla="*/ 1 h 92"/>
                <a:gd name="T50" fmla="*/ 0 w 55"/>
                <a:gd name="T51" fmla="*/ 1 h 92"/>
                <a:gd name="T52" fmla="*/ 0 w 55"/>
                <a:gd name="T53" fmla="*/ 1 h 92"/>
                <a:gd name="T54" fmla="*/ 0 w 55"/>
                <a:gd name="T55" fmla="*/ 3 h 92"/>
                <a:gd name="T56" fmla="*/ 0 w 55"/>
                <a:gd name="T57" fmla="*/ 3 h 92"/>
                <a:gd name="T58" fmla="*/ 0 w 55"/>
                <a:gd name="T59" fmla="*/ 3 h 92"/>
                <a:gd name="T60" fmla="*/ 0 w 55"/>
                <a:gd name="T61" fmla="*/ 3 h 92"/>
                <a:gd name="T62" fmla="*/ 0 w 55"/>
                <a:gd name="T63" fmla="*/ 1 h 92"/>
                <a:gd name="T64" fmla="*/ 0 w 55"/>
                <a:gd name="T65" fmla="*/ 1 h 92"/>
                <a:gd name="T66" fmla="*/ 0 w 55"/>
                <a:gd name="T67" fmla="*/ 1 h 92"/>
                <a:gd name="T68" fmla="*/ 0 w 55"/>
                <a:gd name="T69" fmla="*/ 1 h 92"/>
                <a:gd name="T70" fmla="*/ 0 w 55"/>
                <a:gd name="T71" fmla="*/ 1 h 92"/>
                <a:gd name="T72" fmla="*/ 0 w 55"/>
                <a:gd name="T73" fmla="*/ 1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
                <a:gd name="T112" fmla="*/ 0 h 92"/>
                <a:gd name="T113" fmla="*/ 55 w 55"/>
                <a:gd name="T114" fmla="*/ 92 h 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 h="92">
                  <a:moveTo>
                    <a:pt x="22" y="15"/>
                  </a:moveTo>
                  <a:lnTo>
                    <a:pt x="22" y="15"/>
                  </a:lnTo>
                  <a:lnTo>
                    <a:pt x="29" y="6"/>
                  </a:lnTo>
                  <a:lnTo>
                    <a:pt x="37" y="0"/>
                  </a:lnTo>
                  <a:lnTo>
                    <a:pt x="42" y="9"/>
                  </a:lnTo>
                  <a:lnTo>
                    <a:pt x="44" y="27"/>
                  </a:lnTo>
                  <a:lnTo>
                    <a:pt x="45" y="38"/>
                  </a:lnTo>
                  <a:lnTo>
                    <a:pt x="48" y="45"/>
                  </a:lnTo>
                  <a:lnTo>
                    <a:pt x="50" y="48"/>
                  </a:lnTo>
                  <a:lnTo>
                    <a:pt x="53" y="54"/>
                  </a:lnTo>
                  <a:lnTo>
                    <a:pt x="55" y="65"/>
                  </a:lnTo>
                  <a:lnTo>
                    <a:pt x="53" y="76"/>
                  </a:lnTo>
                  <a:lnTo>
                    <a:pt x="50" y="85"/>
                  </a:lnTo>
                  <a:lnTo>
                    <a:pt x="45" y="91"/>
                  </a:lnTo>
                  <a:lnTo>
                    <a:pt x="42" y="92"/>
                  </a:lnTo>
                  <a:lnTo>
                    <a:pt x="40" y="88"/>
                  </a:lnTo>
                  <a:lnTo>
                    <a:pt x="37" y="78"/>
                  </a:lnTo>
                  <a:lnTo>
                    <a:pt x="36" y="67"/>
                  </a:lnTo>
                  <a:lnTo>
                    <a:pt x="34" y="55"/>
                  </a:lnTo>
                  <a:lnTo>
                    <a:pt x="33" y="47"/>
                  </a:lnTo>
                  <a:lnTo>
                    <a:pt x="30" y="40"/>
                  </a:lnTo>
                  <a:lnTo>
                    <a:pt x="28" y="38"/>
                  </a:lnTo>
                  <a:lnTo>
                    <a:pt x="25" y="39"/>
                  </a:lnTo>
                  <a:lnTo>
                    <a:pt x="22" y="43"/>
                  </a:lnTo>
                  <a:lnTo>
                    <a:pt x="21" y="48"/>
                  </a:lnTo>
                  <a:lnTo>
                    <a:pt x="21" y="55"/>
                  </a:lnTo>
                  <a:lnTo>
                    <a:pt x="20" y="63"/>
                  </a:lnTo>
                  <a:lnTo>
                    <a:pt x="19" y="71"/>
                  </a:lnTo>
                  <a:lnTo>
                    <a:pt x="17" y="77"/>
                  </a:lnTo>
                  <a:lnTo>
                    <a:pt x="11" y="76"/>
                  </a:lnTo>
                  <a:lnTo>
                    <a:pt x="4" y="69"/>
                  </a:lnTo>
                  <a:lnTo>
                    <a:pt x="0" y="59"/>
                  </a:lnTo>
                  <a:lnTo>
                    <a:pt x="3" y="48"/>
                  </a:lnTo>
                  <a:lnTo>
                    <a:pt x="11" y="39"/>
                  </a:lnTo>
                  <a:lnTo>
                    <a:pt x="19" y="30"/>
                  </a:lnTo>
                  <a:lnTo>
                    <a:pt x="24" y="22"/>
                  </a:lnTo>
                  <a:lnTo>
                    <a:pt x="22" y="15"/>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304" name="Freeform 166"/>
            <p:cNvSpPr>
              <a:spLocks/>
            </p:cNvSpPr>
            <p:nvPr/>
          </p:nvSpPr>
          <p:spPr bwMode="auto">
            <a:xfrm>
              <a:off x="2436" y="2068"/>
              <a:ext cx="27" cy="29"/>
            </a:xfrm>
            <a:custGeom>
              <a:avLst/>
              <a:gdLst>
                <a:gd name="T0" fmla="*/ 1 w 53"/>
                <a:gd name="T1" fmla="*/ 1 h 56"/>
                <a:gd name="T2" fmla="*/ 1 w 53"/>
                <a:gd name="T3" fmla="*/ 1 h 56"/>
                <a:gd name="T4" fmla="*/ 1 w 53"/>
                <a:gd name="T5" fmla="*/ 1 h 56"/>
                <a:gd name="T6" fmla="*/ 1 w 53"/>
                <a:gd name="T7" fmla="*/ 1 h 56"/>
                <a:gd name="T8" fmla="*/ 1 w 53"/>
                <a:gd name="T9" fmla="*/ 1 h 56"/>
                <a:gd name="T10" fmla="*/ 0 w 53"/>
                <a:gd name="T11" fmla="*/ 1 h 56"/>
                <a:gd name="T12" fmla="*/ 0 w 53"/>
                <a:gd name="T13" fmla="*/ 1 h 56"/>
                <a:gd name="T14" fmla="*/ 1 w 53"/>
                <a:gd name="T15" fmla="*/ 2 h 56"/>
                <a:gd name="T16" fmla="*/ 1 w 53"/>
                <a:gd name="T17" fmla="*/ 2 h 56"/>
                <a:gd name="T18" fmla="*/ 1 w 53"/>
                <a:gd name="T19" fmla="*/ 2 h 56"/>
                <a:gd name="T20" fmla="*/ 1 w 53"/>
                <a:gd name="T21" fmla="*/ 2 h 56"/>
                <a:gd name="T22" fmla="*/ 1 w 53"/>
                <a:gd name="T23" fmla="*/ 2 h 56"/>
                <a:gd name="T24" fmla="*/ 1 w 53"/>
                <a:gd name="T25" fmla="*/ 2 h 56"/>
                <a:gd name="T26" fmla="*/ 2 w 53"/>
                <a:gd name="T27" fmla="*/ 2 h 56"/>
                <a:gd name="T28" fmla="*/ 2 w 53"/>
                <a:gd name="T29" fmla="*/ 2 h 56"/>
                <a:gd name="T30" fmla="*/ 2 w 53"/>
                <a:gd name="T31" fmla="*/ 2 h 56"/>
                <a:gd name="T32" fmla="*/ 2 w 53"/>
                <a:gd name="T33" fmla="*/ 2 h 56"/>
                <a:gd name="T34" fmla="*/ 2 w 53"/>
                <a:gd name="T35" fmla="*/ 2 h 56"/>
                <a:gd name="T36" fmla="*/ 2 w 53"/>
                <a:gd name="T37" fmla="*/ 2 h 56"/>
                <a:gd name="T38" fmla="*/ 2 w 53"/>
                <a:gd name="T39" fmla="*/ 1 h 56"/>
                <a:gd name="T40" fmla="*/ 2 w 53"/>
                <a:gd name="T41" fmla="*/ 1 h 56"/>
                <a:gd name="T42" fmla="*/ 2 w 53"/>
                <a:gd name="T43" fmla="*/ 1 h 56"/>
                <a:gd name="T44" fmla="*/ 2 w 53"/>
                <a:gd name="T45" fmla="*/ 1 h 56"/>
                <a:gd name="T46" fmla="*/ 2 w 53"/>
                <a:gd name="T47" fmla="*/ 1 h 56"/>
                <a:gd name="T48" fmla="*/ 2 w 53"/>
                <a:gd name="T49" fmla="*/ 0 h 56"/>
                <a:gd name="T50" fmla="*/ 1 w 53"/>
                <a:gd name="T51" fmla="*/ 1 h 56"/>
                <a:gd name="T52" fmla="*/ 1 w 53"/>
                <a:gd name="T53" fmla="*/ 1 h 56"/>
                <a:gd name="T54" fmla="*/ 1 w 53"/>
                <a:gd name="T55" fmla="*/ 1 h 56"/>
                <a:gd name="T56" fmla="*/ 1 w 53"/>
                <a:gd name="T57" fmla="*/ 1 h 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3"/>
                <a:gd name="T88" fmla="*/ 0 h 56"/>
                <a:gd name="T89" fmla="*/ 53 w 53"/>
                <a:gd name="T90" fmla="*/ 56 h 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3" h="56">
                  <a:moveTo>
                    <a:pt x="22" y="15"/>
                  </a:moveTo>
                  <a:lnTo>
                    <a:pt x="19" y="14"/>
                  </a:lnTo>
                  <a:lnTo>
                    <a:pt x="14" y="14"/>
                  </a:lnTo>
                  <a:lnTo>
                    <a:pt x="8" y="15"/>
                  </a:lnTo>
                  <a:lnTo>
                    <a:pt x="3" y="17"/>
                  </a:lnTo>
                  <a:lnTo>
                    <a:pt x="0" y="21"/>
                  </a:lnTo>
                  <a:lnTo>
                    <a:pt x="0" y="26"/>
                  </a:lnTo>
                  <a:lnTo>
                    <a:pt x="4" y="32"/>
                  </a:lnTo>
                  <a:lnTo>
                    <a:pt x="16" y="39"/>
                  </a:lnTo>
                  <a:lnTo>
                    <a:pt x="16" y="48"/>
                  </a:lnTo>
                  <a:lnTo>
                    <a:pt x="18" y="55"/>
                  </a:lnTo>
                  <a:lnTo>
                    <a:pt x="23" y="56"/>
                  </a:lnTo>
                  <a:lnTo>
                    <a:pt x="31" y="44"/>
                  </a:lnTo>
                  <a:lnTo>
                    <a:pt x="34" y="40"/>
                  </a:lnTo>
                  <a:lnTo>
                    <a:pt x="39" y="38"/>
                  </a:lnTo>
                  <a:lnTo>
                    <a:pt x="44" y="36"/>
                  </a:lnTo>
                  <a:lnTo>
                    <a:pt x="46" y="36"/>
                  </a:lnTo>
                  <a:lnTo>
                    <a:pt x="49" y="38"/>
                  </a:lnTo>
                  <a:lnTo>
                    <a:pt x="53" y="33"/>
                  </a:lnTo>
                  <a:lnTo>
                    <a:pt x="53" y="26"/>
                  </a:lnTo>
                  <a:lnTo>
                    <a:pt x="46" y="18"/>
                  </a:lnTo>
                  <a:lnTo>
                    <a:pt x="38" y="11"/>
                  </a:lnTo>
                  <a:lnTo>
                    <a:pt x="34" y="6"/>
                  </a:lnTo>
                  <a:lnTo>
                    <a:pt x="34" y="1"/>
                  </a:lnTo>
                  <a:lnTo>
                    <a:pt x="34" y="0"/>
                  </a:lnTo>
                  <a:lnTo>
                    <a:pt x="32" y="1"/>
                  </a:lnTo>
                  <a:lnTo>
                    <a:pt x="29" y="4"/>
                  </a:lnTo>
                  <a:lnTo>
                    <a:pt x="24" y="9"/>
                  </a:lnTo>
                  <a:lnTo>
                    <a:pt x="22" y="15"/>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305" name="Freeform 167"/>
            <p:cNvSpPr>
              <a:spLocks/>
            </p:cNvSpPr>
            <p:nvPr/>
          </p:nvSpPr>
          <p:spPr bwMode="auto">
            <a:xfrm>
              <a:off x="3636" y="2987"/>
              <a:ext cx="29" cy="70"/>
            </a:xfrm>
            <a:custGeom>
              <a:avLst/>
              <a:gdLst>
                <a:gd name="T0" fmla="*/ 0 w 59"/>
                <a:gd name="T1" fmla="*/ 0 h 142"/>
                <a:gd name="T2" fmla="*/ 0 w 59"/>
                <a:gd name="T3" fmla="*/ 0 h 142"/>
                <a:gd name="T4" fmla="*/ 0 w 59"/>
                <a:gd name="T5" fmla="*/ 0 h 142"/>
                <a:gd name="T6" fmla="*/ 0 w 59"/>
                <a:gd name="T7" fmla="*/ 0 h 142"/>
                <a:gd name="T8" fmla="*/ 0 w 59"/>
                <a:gd name="T9" fmla="*/ 0 h 142"/>
                <a:gd name="T10" fmla="*/ 0 w 59"/>
                <a:gd name="T11" fmla="*/ 0 h 142"/>
                <a:gd name="T12" fmla="*/ 0 w 59"/>
                <a:gd name="T13" fmla="*/ 0 h 142"/>
                <a:gd name="T14" fmla="*/ 0 w 59"/>
                <a:gd name="T15" fmla="*/ 0 h 142"/>
                <a:gd name="T16" fmla="*/ 0 w 59"/>
                <a:gd name="T17" fmla="*/ 1 h 142"/>
                <a:gd name="T18" fmla="*/ 0 w 59"/>
                <a:gd name="T19" fmla="*/ 1 h 142"/>
                <a:gd name="T20" fmla="*/ 0 w 59"/>
                <a:gd name="T21" fmla="*/ 1 h 142"/>
                <a:gd name="T22" fmla="*/ 0 w 59"/>
                <a:gd name="T23" fmla="*/ 1 h 142"/>
                <a:gd name="T24" fmla="*/ 0 w 59"/>
                <a:gd name="T25" fmla="*/ 1 h 142"/>
                <a:gd name="T26" fmla="*/ 0 w 59"/>
                <a:gd name="T27" fmla="*/ 1 h 142"/>
                <a:gd name="T28" fmla="*/ 0 w 59"/>
                <a:gd name="T29" fmla="*/ 1 h 142"/>
                <a:gd name="T30" fmla="*/ 0 w 59"/>
                <a:gd name="T31" fmla="*/ 1 h 142"/>
                <a:gd name="T32" fmla="*/ 0 w 59"/>
                <a:gd name="T33" fmla="*/ 1 h 142"/>
                <a:gd name="T34" fmla="*/ 0 w 59"/>
                <a:gd name="T35" fmla="*/ 1 h 142"/>
                <a:gd name="T36" fmla="*/ 0 w 59"/>
                <a:gd name="T37" fmla="*/ 1 h 142"/>
                <a:gd name="T38" fmla="*/ 0 w 59"/>
                <a:gd name="T39" fmla="*/ 2 h 142"/>
                <a:gd name="T40" fmla="*/ 0 w 59"/>
                <a:gd name="T41" fmla="*/ 2 h 142"/>
                <a:gd name="T42" fmla="*/ 0 w 59"/>
                <a:gd name="T43" fmla="*/ 2 h 142"/>
                <a:gd name="T44" fmla="*/ 0 w 59"/>
                <a:gd name="T45" fmla="*/ 2 h 142"/>
                <a:gd name="T46" fmla="*/ 0 w 59"/>
                <a:gd name="T47" fmla="*/ 2 h 142"/>
                <a:gd name="T48" fmla="*/ 0 w 59"/>
                <a:gd name="T49" fmla="*/ 3 h 142"/>
                <a:gd name="T50" fmla="*/ 0 w 59"/>
                <a:gd name="T51" fmla="*/ 3 h 142"/>
                <a:gd name="T52" fmla="*/ 0 w 59"/>
                <a:gd name="T53" fmla="*/ 3 h 142"/>
                <a:gd name="T54" fmla="*/ 0 w 59"/>
                <a:gd name="T55" fmla="*/ 3 h 142"/>
                <a:gd name="T56" fmla="*/ 0 w 59"/>
                <a:gd name="T57" fmla="*/ 4 h 142"/>
                <a:gd name="T58" fmla="*/ 0 w 59"/>
                <a:gd name="T59" fmla="*/ 4 h 142"/>
                <a:gd name="T60" fmla="*/ 0 w 59"/>
                <a:gd name="T61" fmla="*/ 4 h 142"/>
                <a:gd name="T62" fmla="*/ 0 w 59"/>
                <a:gd name="T63" fmla="*/ 4 h 142"/>
                <a:gd name="T64" fmla="*/ 0 w 59"/>
                <a:gd name="T65" fmla="*/ 4 h 142"/>
                <a:gd name="T66" fmla="*/ 0 w 59"/>
                <a:gd name="T67" fmla="*/ 3 h 142"/>
                <a:gd name="T68" fmla="*/ 0 w 59"/>
                <a:gd name="T69" fmla="*/ 3 h 142"/>
                <a:gd name="T70" fmla="*/ 0 w 59"/>
                <a:gd name="T71" fmla="*/ 2 h 142"/>
                <a:gd name="T72" fmla="*/ 1 w 59"/>
                <a:gd name="T73" fmla="*/ 2 h 142"/>
                <a:gd name="T74" fmla="*/ 1 w 59"/>
                <a:gd name="T75" fmla="*/ 2 h 142"/>
                <a:gd name="T76" fmla="*/ 1 w 59"/>
                <a:gd name="T77" fmla="*/ 1 h 142"/>
                <a:gd name="T78" fmla="*/ 1 w 59"/>
                <a:gd name="T79" fmla="*/ 1 h 142"/>
                <a:gd name="T80" fmla="*/ 1 w 59"/>
                <a:gd name="T81" fmla="*/ 1 h 142"/>
                <a:gd name="T82" fmla="*/ 1 w 59"/>
                <a:gd name="T83" fmla="*/ 1 h 142"/>
                <a:gd name="T84" fmla="*/ 1 w 59"/>
                <a:gd name="T85" fmla="*/ 1 h 142"/>
                <a:gd name="T86" fmla="*/ 1 w 59"/>
                <a:gd name="T87" fmla="*/ 1 h 142"/>
                <a:gd name="T88" fmla="*/ 1 w 59"/>
                <a:gd name="T89" fmla="*/ 1 h 142"/>
                <a:gd name="T90" fmla="*/ 1 w 59"/>
                <a:gd name="T91" fmla="*/ 1 h 142"/>
                <a:gd name="T92" fmla="*/ 1 w 59"/>
                <a:gd name="T93" fmla="*/ 1 h 142"/>
                <a:gd name="T94" fmla="*/ 1 w 59"/>
                <a:gd name="T95" fmla="*/ 0 h 142"/>
                <a:gd name="T96" fmla="*/ 1 w 59"/>
                <a:gd name="T97" fmla="*/ 0 h 142"/>
                <a:gd name="T98" fmla="*/ 1 w 59"/>
                <a:gd name="T99" fmla="*/ 0 h 142"/>
                <a:gd name="T100" fmla="*/ 1 w 59"/>
                <a:gd name="T101" fmla="*/ 0 h 142"/>
                <a:gd name="T102" fmla="*/ 1 w 59"/>
                <a:gd name="T103" fmla="*/ 0 h 142"/>
                <a:gd name="T104" fmla="*/ 1 w 59"/>
                <a:gd name="T105" fmla="*/ 0 h 142"/>
                <a:gd name="T106" fmla="*/ 1 w 59"/>
                <a:gd name="T107" fmla="*/ 0 h 142"/>
                <a:gd name="T108" fmla="*/ 1 w 59"/>
                <a:gd name="T109" fmla="*/ 0 h 142"/>
                <a:gd name="T110" fmla="*/ 0 w 59"/>
                <a:gd name="T111" fmla="*/ 0 h 142"/>
                <a:gd name="T112" fmla="*/ 0 w 59"/>
                <a:gd name="T113" fmla="*/ 0 h 142"/>
                <a:gd name="T114" fmla="*/ 0 w 59"/>
                <a:gd name="T115" fmla="*/ 0 h 142"/>
                <a:gd name="T116" fmla="*/ 0 w 59"/>
                <a:gd name="T117" fmla="*/ 0 h 142"/>
                <a:gd name="T118" fmla="*/ 0 w 59"/>
                <a:gd name="T119" fmla="*/ 0 h 142"/>
                <a:gd name="T120" fmla="*/ 0 w 59"/>
                <a:gd name="T121" fmla="*/ 0 h 1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9"/>
                <a:gd name="T184" fmla="*/ 0 h 142"/>
                <a:gd name="T185" fmla="*/ 59 w 59"/>
                <a:gd name="T186" fmla="*/ 142 h 1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9" h="142">
                  <a:moveTo>
                    <a:pt x="28" y="7"/>
                  </a:moveTo>
                  <a:lnTo>
                    <a:pt x="28" y="9"/>
                  </a:lnTo>
                  <a:lnTo>
                    <a:pt x="28" y="10"/>
                  </a:lnTo>
                  <a:lnTo>
                    <a:pt x="28" y="13"/>
                  </a:lnTo>
                  <a:lnTo>
                    <a:pt x="28" y="15"/>
                  </a:lnTo>
                  <a:lnTo>
                    <a:pt x="24" y="19"/>
                  </a:lnTo>
                  <a:lnTo>
                    <a:pt x="22" y="23"/>
                  </a:lnTo>
                  <a:lnTo>
                    <a:pt x="19" y="29"/>
                  </a:lnTo>
                  <a:lnTo>
                    <a:pt x="18" y="33"/>
                  </a:lnTo>
                  <a:lnTo>
                    <a:pt x="21" y="35"/>
                  </a:lnTo>
                  <a:lnTo>
                    <a:pt x="22" y="36"/>
                  </a:lnTo>
                  <a:lnTo>
                    <a:pt x="24" y="38"/>
                  </a:lnTo>
                  <a:lnTo>
                    <a:pt x="25" y="39"/>
                  </a:lnTo>
                  <a:lnTo>
                    <a:pt x="22" y="44"/>
                  </a:lnTo>
                  <a:lnTo>
                    <a:pt x="22" y="50"/>
                  </a:lnTo>
                  <a:lnTo>
                    <a:pt x="22" y="54"/>
                  </a:lnTo>
                  <a:lnTo>
                    <a:pt x="22" y="60"/>
                  </a:lnTo>
                  <a:lnTo>
                    <a:pt x="15" y="60"/>
                  </a:lnTo>
                  <a:lnTo>
                    <a:pt x="9" y="63"/>
                  </a:lnTo>
                  <a:lnTo>
                    <a:pt x="4" y="69"/>
                  </a:lnTo>
                  <a:lnTo>
                    <a:pt x="1" y="75"/>
                  </a:lnTo>
                  <a:lnTo>
                    <a:pt x="0" y="82"/>
                  </a:lnTo>
                  <a:lnTo>
                    <a:pt x="2" y="88"/>
                  </a:lnTo>
                  <a:lnTo>
                    <a:pt x="6" y="92"/>
                  </a:lnTo>
                  <a:lnTo>
                    <a:pt x="10" y="97"/>
                  </a:lnTo>
                  <a:lnTo>
                    <a:pt x="9" y="107"/>
                  </a:lnTo>
                  <a:lnTo>
                    <a:pt x="10" y="118"/>
                  </a:lnTo>
                  <a:lnTo>
                    <a:pt x="11" y="128"/>
                  </a:lnTo>
                  <a:lnTo>
                    <a:pt x="13" y="138"/>
                  </a:lnTo>
                  <a:lnTo>
                    <a:pt x="15" y="141"/>
                  </a:lnTo>
                  <a:lnTo>
                    <a:pt x="18" y="142"/>
                  </a:lnTo>
                  <a:lnTo>
                    <a:pt x="22" y="142"/>
                  </a:lnTo>
                  <a:lnTo>
                    <a:pt x="25" y="142"/>
                  </a:lnTo>
                  <a:lnTo>
                    <a:pt x="25" y="124"/>
                  </a:lnTo>
                  <a:lnTo>
                    <a:pt x="28" y="107"/>
                  </a:lnTo>
                  <a:lnTo>
                    <a:pt x="31" y="90"/>
                  </a:lnTo>
                  <a:lnTo>
                    <a:pt x="33" y="73"/>
                  </a:lnTo>
                  <a:lnTo>
                    <a:pt x="36" y="68"/>
                  </a:lnTo>
                  <a:lnTo>
                    <a:pt x="39" y="63"/>
                  </a:lnTo>
                  <a:lnTo>
                    <a:pt x="43" y="59"/>
                  </a:lnTo>
                  <a:lnTo>
                    <a:pt x="46" y="54"/>
                  </a:lnTo>
                  <a:lnTo>
                    <a:pt x="47" y="54"/>
                  </a:lnTo>
                  <a:lnTo>
                    <a:pt x="48" y="54"/>
                  </a:lnTo>
                  <a:lnTo>
                    <a:pt x="51" y="54"/>
                  </a:lnTo>
                  <a:lnTo>
                    <a:pt x="52" y="54"/>
                  </a:lnTo>
                  <a:lnTo>
                    <a:pt x="53" y="45"/>
                  </a:lnTo>
                  <a:lnTo>
                    <a:pt x="56" y="37"/>
                  </a:lnTo>
                  <a:lnTo>
                    <a:pt x="59" y="28"/>
                  </a:lnTo>
                  <a:lnTo>
                    <a:pt x="57" y="19"/>
                  </a:lnTo>
                  <a:lnTo>
                    <a:pt x="52" y="16"/>
                  </a:lnTo>
                  <a:lnTo>
                    <a:pt x="48" y="12"/>
                  </a:lnTo>
                  <a:lnTo>
                    <a:pt x="44" y="7"/>
                  </a:lnTo>
                  <a:lnTo>
                    <a:pt x="40" y="4"/>
                  </a:lnTo>
                  <a:lnTo>
                    <a:pt x="37" y="5"/>
                  </a:lnTo>
                  <a:lnTo>
                    <a:pt x="33" y="4"/>
                  </a:lnTo>
                  <a:lnTo>
                    <a:pt x="31" y="1"/>
                  </a:lnTo>
                  <a:lnTo>
                    <a:pt x="28" y="0"/>
                  </a:lnTo>
                  <a:lnTo>
                    <a:pt x="28" y="1"/>
                  </a:lnTo>
                  <a:lnTo>
                    <a:pt x="28" y="4"/>
                  </a:lnTo>
                  <a:lnTo>
                    <a:pt x="28" y="5"/>
                  </a:lnTo>
                  <a:lnTo>
                    <a:pt x="28" y="7"/>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endParaRPr>
            </a:p>
          </p:txBody>
        </p:sp>
        <p:sp>
          <p:nvSpPr>
            <p:cNvPr id="91306" name="Freeform 168"/>
            <p:cNvSpPr>
              <a:spLocks/>
            </p:cNvSpPr>
            <p:nvPr/>
          </p:nvSpPr>
          <p:spPr bwMode="auto">
            <a:xfrm>
              <a:off x="1923" y="1910"/>
              <a:ext cx="1808" cy="1819"/>
            </a:xfrm>
            <a:custGeom>
              <a:avLst/>
              <a:gdLst>
                <a:gd name="T0" fmla="*/ 62 w 3616"/>
                <a:gd name="T1" fmla="*/ 114 h 3638"/>
                <a:gd name="T2" fmla="*/ 71 w 3616"/>
                <a:gd name="T3" fmla="*/ 112 h 3638"/>
                <a:gd name="T4" fmla="*/ 79 w 3616"/>
                <a:gd name="T5" fmla="*/ 110 h 3638"/>
                <a:gd name="T6" fmla="*/ 86 w 3616"/>
                <a:gd name="T7" fmla="*/ 106 h 3638"/>
                <a:gd name="T8" fmla="*/ 93 w 3616"/>
                <a:gd name="T9" fmla="*/ 101 h 3638"/>
                <a:gd name="T10" fmla="*/ 99 w 3616"/>
                <a:gd name="T11" fmla="*/ 96 h 3638"/>
                <a:gd name="T12" fmla="*/ 104 w 3616"/>
                <a:gd name="T13" fmla="*/ 89 h 3638"/>
                <a:gd name="T14" fmla="*/ 108 w 3616"/>
                <a:gd name="T15" fmla="*/ 82 h 3638"/>
                <a:gd name="T16" fmla="*/ 111 w 3616"/>
                <a:gd name="T17" fmla="*/ 74 h 3638"/>
                <a:gd name="T18" fmla="*/ 113 w 3616"/>
                <a:gd name="T19" fmla="*/ 66 h 3638"/>
                <a:gd name="T20" fmla="*/ 113 w 3616"/>
                <a:gd name="T21" fmla="*/ 57 h 3638"/>
                <a:gd name="T22" fmla="*/ 113 w 3616"/>
                <a:gd name="T23" fmla="*/ 49 h 3638"/>
                <a:gd name="T24" fmla="*/ 111 w 3616"/>
                <a:gd name="T25" fmla="*/ 40 h 3638"/>
                <a:gd name="T26" fmla="*/ 108 w 3616"/>
                <a:gd name="T27" fmla="*/ 33 h 3638"/>
                <a:gd name="T28" fmla="*/ 104 w 3616"/>
                <a:gd name="T29" fmla="*/ 26 h 3638"/>
                <a:gd name="T30" fmla="*/ 99 w 3616"/>
                <a:gd name="T31" fmla="*/ 19 h 3638"/>
                <a:gd name="T32" fmla="*/ 93 w 3616"/>
                <a:gd name="T33" fmla="*/ 13 h 3638"/>
                <a:gd name="T34" fmla="*/ 86 w 3616"/>
                <a:gd name="T35" fmla="*/ 9 h 3638"/>
                <a:gd name="T36" fmla="*/ 79 w 3616"/>
                <a:gd name="T37" fmla="*/ 5 h 3638"/>
                <a:gd name="T38" fmla="*/ 71 w 3616"/>
                <a:gd name="T39" fmla="*/ 2 h 3638"/>
                <a:gd name="T40" fmla="*/ 62 w 3616"/>
                <a:gd name="T41" fmla="*/ 1 h 3638"/>
                <a:gd name="T42" fmla="*/ 54 w 3616"/>
                <a:gd name="T43" fmla="*/ 1 h 3638"/>
                <a:gd name="T44" fmla="*/ 46 w 3616"/>
                <a:gd name="T45" fmla="*/ 2 h 3638"/>
                <a:gd name="T46" fmla="*/ 38 w 3616"/>
                <a:gd name="T47" fmla="*/ 4 h 3638"/>
                <a:gd name="T48" fmla="*/ 29 w 3616"/>
                <a:gd name="T49" fmla="*/ 7 h 3638"/>
                <a:gd name="T50" fmla="*/ 23 w 3616"/>
                <a:gd name="T51" fmla="*/ 12 h 3638"/>
                <a:gd name="T52" fmla="*/ 17 w 3616"/>
                <a:gd name="T53" fmla="*/ 17 h 3638"/>
                <a:gd name="T54" fmla="*/ 12 w 3616"/>
                <a:gd name="T55" fmla="*/ 23 h 3638"/>
                <a:gd name="T56" fmla="*/ 7 w 3616"/>
                <a:gd name="T57" fmla="*/ 29 h 3638"/>
                <a:gd name="T58" fmla="*/ 4 w 3616"/>
                <a:gd name="T59" fmla="*/ 38 h 3638"/>
                <a:gd name="T60" fmla="*/ 2 w 3616"/>
                <a:gd name="T61" fmla="*/ 46 h 3638"/>
                <a:gd name="T62" fmla="*/ 1 w 3616"/>
                <a:gd name="T63" fmla="*/ 54 h 3638"/>
                <a:gd name="T64" fmla="*/ 1 w 3616"/>
                <a:gd name="T65" fmla="*/ 62 h 3638"/>
                <a:gd name="T66" fmla="*/ 2 w 3616"/>
                <a:gd name="T67" fmla="*/ 72 h 3638"/>
                <a:gd name="T68" fmla="*/ 5 w 3616"/>
                <a:gd name="T69" fmla="*/ 79 h 3638"/>
                <a:gd name="T70" fmla="*/ 9 w 3616"/>
                <a:gd name="T71" fmla="*/ 87 h 3638"/>
                <a:gd name="T72" fmla="*/ 13 w 3616"/>
                <a:gd name="T73" fmla="*/ 93 h 3638"/>
                <a:gd name="T74" fmla="*/ 19 w 3616"/>
                <a:gd name="T75" fmla="*/ 99 h 3638"/>
                <a:gd name="T76" fmla="*/ 25 w 3616"/>
                <a:gd name="T77" fmla="*/ 104 h 3638"/>
                <a:gd name="T78" fmla="*/ 32 w 3616"/>
                <a:gd name="T79" fmla="*/ 109 h 3638"/>
                <a:gd name="T80" fmla="*/ 40 w 3616"/>
                <a:gd name="T81" fmla="*/ 112 h 3638"/>
                <a:gd name="T82" fmla="*/ 48 w 3616"/>
                <a:gd name="T83" fmla="*/ 114 h 3638"/>
                <a:gd name="T84" fmla="*/ 57 w 3616"/>
                <a:gd name="T85" fmla="*/ 114 h 36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16"/>
                <a:gd name="T130" fmla="*/ 0 h 3638"/>
                <a:gd name="T131" fmla="*/ 3616 w 3616"/>
                <a:gd name="T132" fmla="*/ 3638 h 36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16" h="3638">
                  <a:moveTo>
                    <a:pt x="1809" y="3638"/>
                  </a:moveTo>
                  <a:lnTo>
                    <a:pt x="1902" y="3636"/>
                  </a:lnTo>
                  <a:lnTo>
                    <a:pt x="1992" y="3629"/>
                  </a:lnTo>
                  <a:lnTo>
                    <a:pt x="2083" y="3617"/>
                  </a:lnTo>
                  <a:lnTo>
                    <a:pt x="2172" y="3601"/>
                  </a:lnTo>
                  <a:lnTo>
                    <a:pt x="2260" y="3580"/>
                  </a:lnTo>
                  <a:lnTo>
                    <a:pt x="2345" y="3556"/>
                  </a:lnTo>
                  <a:lnTo>
                    <a:pt x="2429" y="3527"/>
                  </a:lnTo>
                  <a:lnTo>
                    <a:pt x="2512" y="3495"/>
                  </a:lnTo>
                  <a:lnTo>
                    <a:pt x="2592" y="3458"/>
                  </a:lnTo>
                  <a:lnTo>
                    <a:pt x="2670" y="3418"/>
                  </a:lnTo>
                  <a:lnTo>
                    <a:pt x="2745" y="3374"/>
                  </a:lnTo>
                  <a:lnTo>
                    <a:pt x="2819" y="3327"/>
                  </a:lnTo>
                  <a:lnTo>
                    <a:pt x="2890" y="3276"/>
                  </a:lnTo>
                  <a:lnTo>
                    <a:pt x="2958" y="3222"/>
                  </a:lnTo>
                  <a:lnTo>
                    <a:pt x="3024" y="3166"/>
                  </a:lnTo>
                  <a:lnTo>
                    <a:pt x="3086" y="3105"/>
                  </a:lnTo>
                  <a:lnTo>
                    <a:pt x="3146" y="3042"/>
                  </a:lnTo>
                  <a:lnTo>
                    <a:pt x="3203" y="2976"/>
                  </a:lnTo>
                  <a:lnTo>
                    <a:pt x="3256" y="2908"/>
                  </a:lnTo>
                  <a:lnTo>
                    <a:pt x="3307" y="2836"/>
                  </a:lnTo>
                  <a:lnTo>
                    <a:pt x="3354" y="2762"/>
                  </a:lnTo>
                  <a:lnTo>
                    <a:pt x="3398" y="2686"/>
                  </a:lnTo>
                  <a:lnTo>
                    <a:pt x="3437" y="2608"/>
                  </a:lnTo>
                  <a:lnTo>
                    <a:pt x="3474" y="2527"/>
                  </a:lnTo>
                  <a:lnTo>
                    <a:pt x="3507" y="2445"/>
                  </a:lnTo>
                  <a:lnTo>
                    <a:pt x="3534" y="2360"/>
                  </a:lnTo>
                  <a:lnTo>
                    <a:pt x="3560" y="2274"/>
                  </a:lnTo>
                  <a:lnTo>
                    <a:pt x="3579" y="2185"/>
                  </a:lnTo>
                  <a:lnTo>
                    <a:pt x="3595" y="2095"/>
                  </a:lnTo>
                  <a:lnTo>
                    <a:pt x="3607" y="2004"/>
                  </a:lnTo>
                  <a:lnTo>
                    <a:pt x="3614" y="1912"/>
                  </a:lnTo>
                  <a:lnTo>
                    <a:pt x="3616" y="1820"/>
                  </a:lnTo>
                  <a:lnTo>
                    <a:pt x="3614" y="1727"/>
                  </a:lnTo>
                  <a:lnTo>
                    <a:pt x="3607" y="1635"/>
                  </a:lnTo>
                  <a:lnTo>
                    <a:pt x="3595" y="1544"/>
                  </a:lnTo>
                  <a:lnTo>
                    <a:pt x="3579" y="1454"/>
                  </a:lnTo>
                  <a:lnTo>
                    <a:pt x="3560" y="1365"/>
                  </a:lnTo>
                  <a:lnTo>
                    <a:pt x="3534" y="1279"/>
                  </a:lnTo>
                  <a:lnTo>
                    <a:pt x="3507" y="1195"/>
                  </a:lnTo>
                  <a:lnTo>
                    <a:pt x="3474" y="1112"/>
                  </a:lnTo>
                  <a:lnTo>
                    <a:pt x="3437" y="1031"/>
                  </a:lnTo>
                  <a:lnTo>
                    <a:pt x="3398" y="953"/>
                  </a:lnTo>
                  <a:lnTo>
                    <a:pt x="3354" y="877"/>
                  </a:lnTo>
                  <a:lnTo>
                    <a:pt x="3307" y="803"/>
                  </a:lnTo>
                  <a:lnTo>
                    <a:pt x="3256" y="732"/>
                  </a:lnTo>
                  <a:lnTo>
                    <a:pt x="3203" y="662"/>
                  </a:lnTo>
                  <a:lnTo>
                    <a:pt x="3146" y="597"/>
                  </a:lnTo>
                  <a:lnTo>
                    <a:pt x="3086" y="533"/>
                  </a:lnTo>
                  <a:lnTo>
                    <a:pt x="3024" y="473"/>
                  </a:lnTo>
                  <a:lnTo>
                    <a:pt x="2958" y="416"/>
                  </a:lnTo>
                  <a:lnTo>
                    <a:pt x="2890" y="362"/>
                  </a:lnTo>
                  <a:lnTo>
                    <a:pt x="2819" y="311"/>
                  </a:lnTo>
                  <a:lnTo>
                    <a:pt x="2745" y="264"/>
                  </a:lnTo>
                  <a:lnTo>
                    <a:pt x="2670" y="220"/>
                  </a:lnTo>
                  <a:lnTo>
                    <a:pt x="2592" y="180"/>
                  </a:lnTo>
                  <a:lnTo>
                    <a:pt x="2512" y="143"/>
                  </a:lnTo>
                  <a:lnTo>
                    <a:pt x="2429" y="111"/>
                  </a:lnTo>
                  <a:lnTo>
                    <a:pt x="2345" y="82"/>
                  </a:lnTo>
                  <a:lnTo>
                    <a:pt x="2260" y="58"/>
                  </a:lnTo>
                  <a:lnTo>
                    <a:pt x="2172" y="37"/>
                  </a:lnTo>
                  <a:lnTo>
                    <a:pt x="2083" y="21"/>
                  </a:lnTo>
                  <a:lnTo>
                    <a:pt x="1992" y="9"/>
                  </a:lnTo>
                  <a:lnTo>
                    <a:pt x="1902" y="2"/>
                  </a:lnTo>
                  <a:lnTo>
                    <a:pt x="1809" y="0"/>
                  </a:lnTo>
                  <a:lnTo>
                    <a:pt x="1716" y="2"/>
                  </a:lnTo>
                  <a:lnTo>
                    <a:pt x="1624" y="9"/>
                  </a:lnTo>
                  <a:lnTo>
                    <a:pt x="1534" y="21"/>
                  </a:lnTo>
                  <a:lnTo>
                    <a:pt x="1445" y="37"/>
                  </a:lnTo>
                  <a:lnTo>
                    <a:pt x="1357" y="58"/>
                  </a:lnTo>
                  <a:lnTo>
                    <a:pt x="1271" y="82"/>
                  </a:lnTo>
                  <a:lnTo>
                    <a:pt x="1187" y="111"/>
                  </a:lnTo>
                  <a:lnTo>
                    <a:pt x="1105" y="143"/>
                  </a:lnTo>
                  <a:lnTo>
                    <a:pt x="1024" y="180"/>
                  </a:lnTo>
                  <a:lnTo>
                    <a:pt x="947" y="220"/>
                  </a:lnTo>
                  <a:lnTo>
                    <a:pt x="871" y="264"/>
                  </a:lnTo>
                  <a:lnTo>
                    <a:pt x="797" y="311"/>
                  </a:lnTo>
                  <a:lnTo>
                    <a:pt x="727" y="362"/>
                  </a:lnTo>
                  <a:lnTo>
                    <a:pt x="658" y="416"/>
                  </a:lnTo>
                  <a:lnTo>
                    <a:pt x="592" y="473"/>
                  </a:lnTo>
                  <a:lnTo>
                    <a:pt x="530" y="533"/>
                  </a:lnTo>
                  <a:lnTo>
                    <a:pt x="470" y="597"/>
                  </a:lnTo>
                  <a:lnTo>
                    <a:pt x="414" y="662"/>
                  </a:lnTo>
                  <a:lnTo>
                    <a:pt x="360" y="732"/>
                  </a:lnTo>
                  <a:lnTo>
                    <a:pt x="309" y="803"/>
                  </a:lnTo>
                  <a:lnTo>
                    <a:pt x="262" y="877"/>
                  </a:lnTo>
                  <a:lnTo>
                    <a:pt x="219" y="953"/>
                  </a:lnTo>
                  <a:lnTo>
                    <a:pt x="179" y="1031"/>
                  </a:lnTo>
                  <a:lnTo>
                    <a:pt x="142" y="1112"/>
                  </a:lnTo>
                  <a:lnTo>
                    <a:pt x="109" y="1195"/>
                  </a:lnTo>
                  <a:lnTo>
                    <a:pt x="82" y="1279"/>
                  </a:lnTo>
                  <a:lnTo>
                    <a:pt x="56" y="1365"/>
                  </a:lnTo>
                  <a:lnTo>
                    <a:pt x="37" y="1454"/>
                  </a:lnTo>
                  <a:lnTo>
                    <a:pt x="21" y="1544"/>
                  </a:lnTo>
                  <a:lnTo>
                    <a:pt x="9" y="1635"/>
                  </a:lnTo>
                  <a:lnTo>
                    <a:pt x="2" y="1727"/>
                  </a:lnTo>
                  <a:lnTo>
                    <a:pt x="0" y="1820"/>
                  </a:lnTo>
                  <a:lnTo>
                    <a:pt x="2" y="1912"/>
                  </a:lnTo>
                  <a:lnTo>
                    <a:pt x="9" y="2004"/>
                  </a:lnTo>
                  <a:lnTo>
                    <a:pt x="21" y="2095"/>
                  </a:lnTo>
                  <a:lnTo>
                    <a:pt x="37" y="2185"/>
                  </a:lnTo>
                  <a:lnTo>
                    <a:pt x="56" y="2274"/>
                  </a:lnTo>
                  <a:lnTo>
                    <a:pt x="82" y="2360"/>
                  </a:lnTo>
                  <a:lnTo>
                    <a:pt x="109" y="2445"/>
                  </a:lnTo>
                  <a:lnTo>
                    <a:pt x="142" y="2527"/>
                  </a:lnTo>
                  <a:lnTo>
                    <a:pt x="179" y="2608"/>
                  </a:lnTo>
                  <a:lnTo>
                    <a:pt x="219" y="2686"/>
                  </a:lnTo>
                  <a:lnTo>
                    <a:pt x="262" y="2762"/>
                  </a:lnTo>
                  <a:lnTo>
                    <a:pt x="309" y="2836"/>
                  </a:lnTo>
                  <a:lnTo>
                    <a:pt x="360" y="2908"/>
                  </a:lnTo>
                  <a:lnTo>
                    <a:pt x="414" y="2976"/>
                  </a:lnTo>
                  <a:lnTo>
                    <a:pt x="470" y="3042"/>
                  </a:lnTo>
                  <a:lnTo>
                    <a:pt x="530" y="3105"/>
                  </a:lnTo>
                  <a:lnTo>
                    <a:pt x="592" y="3166"/>
                  </a:lnTo>
                  <a:lnTo>
                    <a:pt x="658" y="3222"/>
                  </a:lnTo>
                  <a:lnTo>
                    <a:pt x="727" y="3276"/>
                  </a:lnTo>
                  <a:lnTo>
                    <a:pt x="797" y="3327"/>
                  </a:lnTo>
                  <a:lnTo>
                    <a:pt x="871" y="3374"/>
                  </a:lnTo>
                  <a:lnTo>
                    <a:pt x="947" y="3418"/>
                  </a:lnTo>
                  <a:lnTo>
                    <a:pt x="1024" y="3458"/>
                  </a:lnTo>
                  <a:lnTo>
                    <a:pt x="1105" y="3495"/>
                  </a:lnTo>
                  <a:lnTo>
                    <a:pt x="1187" y="3527"/>
                  </a:lnTo>
                  <a:lnTo>
                    <a:pt x="1271" y="3556"/>
                  </a:lnTo>
                  <a:lnTo>
                    <a:pt x="1357" y="3580"/>
                  </a:lnTo>
                  <a:lnTo>
                    <a:pt x="1445" y="3601"/>
                  </a:lnTo>
                  <a:lnTo>
                    <a:pt x="1534" y="3617"/>
                  </a:lnTo>
                  <a:lnTo>
                    <a:pt x="1624" y="3629"/>
                  </a:lnTo>
                  <a:lnTo>
                    <a:pt x="1716" y="3636"/>
                  </a:lnTo>
                  <a:lnTo>
                    <a:pt x="1809" y="36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endParaRPr>
            </a:p>
          </p:txBody>
        </p:sp>
      </p:grpSp>
      <p:sp>
        <p:nvSpPr>
          <p:cNvPr id="149673" name="AutoShape 169"/>
          <p:cNvSpPr>
            <a:spLocks noChangeArrowheads="1"/>
          </p:cNvSpPr>
          <p:nvPr/>
        </p:nvSpPr>
        <p:spPr bwMode="auto">
          <a:xfrm rot="-2752181">
            <a:off x="4628670" y="2415284"/>
            <a:ext cx="747712" cy="788988"/>
          </a:xfrm>
          <a:prstGeom prst="cube">
            <a:avLst>
              <a:gd name="adj" fmla="val 30361"/>
            </a:avLst>
          </a:prstGeom>
          <a:solidFill>
            <a:srgbClr val="FFFFFF">
              <a:alpha val="50195"/>
            </a:srgbClr>
          </a:solidFill>
          <a:ln w="9525">
            <a:solidFill>
              <a:schemeClr val="tx1"/>
            </a:solidFill>
            <a:miter lim="800000"/>
            <a:headEnd/>
            <a:tailEnd/>
          </a:ln>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a:p>
        </p:txBody>
      </p:sp>
      <p:sp>
        <p:nvSpPr>
          <p:cNvPr id="149674" name="AutoShape 170"/>
          <p:cNvSpPr>
            <a:spLocks noChangeArrowheads="1"/>
          </p:cNvSpPr>
          <p:nvPr/>
        </p:nvSpPr>
        <p:spPr bwMode="auto">
          <a:xfrm rot="-4398626">
            <a:off x="4800233" y="2200131"/>
            <a:ext cx="898525" cy="1020763"/>
          </a:xfrm>
          <a:prstGeom prst="star4">
            <a:avLst>
              <a:gd name="adj" fmla="val 794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a:p>
        </p:txBody>
      </p:sp>
      <p:sp>
        <p:nvSpPr>
          <p:cNvPr id="149675" name="AutoShape 171"/>
          <p:cNvSpPr>
            <a:spLocks noChangeArrowheads="1"/>
          </p:cNvSpPr>
          <p:nvPr/>
        </p:nvSpPr>
        <p:spPr bwMode="auto">
          <a:xfrm rot="-4398626">
            <a:off x="4800232" y="2200131"/>
            <a:ext cx="898525" cy="1020762"/>
          </a:xfrm>
          <a:prstGeom prst="star4">
            <a:avLst>
              <a:gd name="adj" fmla="val 794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a:p>
        </p:txBody>
      </p:sp>
    </p:spTree>
    <p:extLst>
      <p:ext uri="{BB962C8B-B14F-4D97-AF65-F5344CB8AC3E}">
        <p14:creationId xmlns:p14="http://schemas.microsoft.com/office/powerpoint/2010/main" val="14768543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grpId="0" nodeType="withEffect">
                                  <p:stCondLst>
                                    <p:cond delay="0"/>
                                  </p:stCondLst>
                                  <p:childTnLst>
                                    <p:set>
                                      <p:cBhvr>
                                        <p:cTn id="6" dur="1" fill="hold">
                                          <p:stCondLst>
                                            <p:cond delay="0"/>
                                          </p:stCondLst>
                                        </p:cTn>
                                        <p:tgtEl>
                                          <p:spTgt spid="149673"/>
                                        </p:tgtEl>
                                        <p:attrNameLst>
                                          <p:attrName>style.visibility</p:attrName>
                                        </p:attrNameLst>
                                      </p:cBhvr>
                                      <p:to>
                                        <p:strVal val="visible"/>
                                      </p:to>
                                    </p:set>
                                    <p:anim calcmode="lin" valueType="num">
                                      <p:cBhvr additive="base">
                                        <p:cTn id="7" dur="5000" fill="hold"/>
                                        <p:tgtEl>
                                          <p:spTgt spid="149673"/>
                                        </p:tgtEl>
                                        <p:attrNameLst>
                                          <p:attrName>ppt_x</p:attrName>
                                        </p:attrNameLst>
                                      </p:cBhvr>
                                      <p:tavLst>
                                        <p:tav tm="0">
                                          <p:val>
                                            <p:strVal val="1+#ppt_w/2"/>
                                          </p:val>
                                        </p:tav>
                                        <p:tav tm="100000">
                                          <p:val>
                                            <p:strVal val="#ppt_x"/>
                                          </p:val>
                                        </p:tav>
                                      </p:tavLst>
                                    </p:anim>
                                    <p:anim calcmode="lin" valueType="num">
                                      <p:cBhvr additive="base">
                                        <p:cTn id="8" dur="5000" fill="hold"/>
                                        <p:tgtEl>
                                          <p:spTgt spid="14967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0"/>
                            </p:stCondLst>
                            <p:childTnLst>
                              <p:par>
                                <p:cTn id="10" presetID="23" presetClass="entr" presetSubtype="16" fill="hold" grpId="0" nodeType="afterEffect">
                                  <p:stCondLst>
                                    <p:cond delay="0"/>
                                  </p:stCondLst>
                                  <p:childTnLst>
                                    <p:set>
                                      <p:cBhvr>
                                        <p:cTn id="11" dur="1" fill="hold">
                                          <p:stCondLst>
                                            <p:cond delay="0"/>
                                          </p:stCondLst>
                                        </p:cTn>
                                        <p:tgtEl>
                                          <p:spTgt spid="149675"/>
                                        </p:tgtEl>
                                        <p:attrNameLst>
                                          <p:attrName>style.visibility</p:attrName>
                                        </p:attrNameLst>
                                      </p:cBhvr>
                                      <p:to>
                                        <p:strVal val="visible"/>
                                      </p:to>
                                    </p:set>
                                    <p:anim calcmode="lin" valueType="num">
                                      <p:cBhvr>
                                        <p:cTn id="12" dur="500" fill="hold"/>
                                        <p:tgtEl>
                                          <p:spTgt spid="149675"/>
                                        </p:tgtEl>
                                        <p:attrNameLst>
                                          <p:attrName>ppt_w</p:attrName>
                                        </p:attrNameLst>
                                      </p:cBhvr>
                                      <p:tavLst>
                                        <p:tav tm="0">
                                          <p:val>
                                            <p:fltVal val="0"/>
                                          </p:val>
                                        </p:tav>
                                        <p:tav tm="100000">
                                          <p:val>
                                            <p:strVal val="#ppt_w"/>
                                          </p:val>
                                        </p:tav>
                                      </p:tavLst>
                                    </p:anim>
                                    <p:anim calcmode="lin" valueType="num">
                                      <p:cBhvr>
                                        <p:cTn id="13" dur="500" fill="hold"/>
                                        <p:tgtEl>
                                          <p:spTgt spid="149675"/>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0"/>
                                            </p:cond>
                                          </p:stCondLst>
                                        </p:cTn>
                                        <p:tgtEl>
                                          <p:spTgt spid="149675"/>
                                        </p:tgtEl>
                                        <p:attrNameLst>
                                          <p:attrName>style.visibility</p:attrName>
                                        </p:attrNameLst>
                                      </p:cBhvr>
                                      <p:to>
                                        <p:strVal val="hidden"/>
                                      </p:to>
                                    </p:set>
                                  </p:subTnLst>
                                </p:cTn>
                              </p:par>
                            </p:childTnLst>
                          </p:cTn>
                        </p:par>
                        <p:par>
                          <p:cTn id="14" fill="hold" nodeType="afterGroup">
                            <p:stCondLst>
                              <p:cond delay="5500"/>
                            </p:stCondLst>
                            <p:childTnLst>
                              <p:par>
                                <p:cTn id="15" presetID="23" presetClass="entr" presetSubtype="288" fill="hold" grpId="0" nodeType="afterEffect">
                                  <p:stCondLst>
                                    <p:cond delay="0"/>
                                  </p:stCondLst>
                                  <p:childTnLst>
                                    <p:set>
                                      <p:cBhvr>
                                        <p:cTn id="16" dur="1" fill="hold">
                                          <p:stCondLst>
                                            <p:cond delay="0"/>
                                          </p:stCondLst>
                                        </p:cTn>
                                        <p:tgtEl>
                                          <p:spTgt spid="149674"/>
                                        </p:tgtEl>
                                        <p:attrNameLst>
                                          <p:attrName>style.visibility</p:attrName>
                                        </p:attrNameLst>
                                      </p:cBhvr>
                                      <p:to>
                                        <p:strVal val="visible"/>
                                      </p:to>
                                    </p:set>
                                    <p:anim calcmode="lin" valueType="num">
                                      <p:cBhvr>
                                        <p:cTn id="17" dur="500" fill="hold"/>
                                        <p:tgtEl>
                                          <p:spTgt spid="149674"/>
                                        </p:tgtEl>
                                        <p:attrNameLst>
                                          <p:attrName>ppt_w</p:attrName>
                                        </p:attrNameLst>
                                      </p:cBhvr>
                                      <p:tavLst>
                                        <p:tav tm="0">
                                          <p:val>
                                            <p:strVal val="4/3*#ppt_w"/>
                                          </p:val>
                                        </p:tav>
                                        <p:tav tm="100000">
                                          <p:val>
                                            <p:strVal val="#ppt_w"/>
                                          </p:val>
                                        </p:tav>
                                      </p:tavLst>
                                    </p:anim>
                                    <p:anim calcmode="lin" valueType="num">
                                      <p:cBhvr>
                                        <p:cTn id="18" dur="500" fill="hold"/>
                                        <p:tgtEl>
                                          <p:spTgt spid="149674"/>
                                        </p:tgtEl>
                                        <p:attrNameLst>
                                          <p:attrName>ppt_h</p:attrName>
                                        </p:attrNameLst>
                                      </p:cBhvr>
                                      <p:tavLst>
                                        <p:tav tm="0">
                                          <p:val>
                                            <p:strVal val="4/3*#ppt_h"/>
                                          </p:val>
                                        </p:tav>
                                        <p:tav tm="100000">
                                          <p:val>
                                            <p:strVal val="#ppt_h"/>
                                          </p:val>
                                        </p:tav>
                                      </p:tavLst>
                                    </p:anim>
                                  </p:childTnLst>
                                  <p:subTnLst>
                                    <p:set>
                                      <p:cBhvr override="childStyle">
                                        <p:cTn dur="1" fill="hold" display="0" masterRel="sameClick" afterEffect="1">
                                          <p:stCondLst>
                                            <p:cond evt="end" delay="0">
                                              <p:tn val="15"/>
                                            </p:cond>
                                          </p:stCondLst>
                                        </p:cTn>
                                        <p:tgtEl>
                                          <p:spTgt spid="14967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673" grpId="0" animBg="1"/>
      <p:bldP spid="149674" grpId="0" animBg="1"/>
      <p:bldP spid="14967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descr="D:\Revelation Illustrated\Photoshop TIFF images\Img0039.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228600"/>
            <a:ext cx="8534400" cy="6400800"/>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9343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64319" y="385763"/>
            <a:ext cx="8615362" cy="1143000"/>
          </a:xfrm>
          <a:prstGeom prst="rect">
            <a:avLst/>
          </a:prstGeom>
          <a:effectLst>
            <a:outerShdw dist="107763" dir="2700000" algn="ctr" rotWithShape="0">
              <a:schemeClr val="bg2"/>
            </a:outerShdw>
          </a:effectLst>
        </p:spPr>
        <p:txBody>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ctr">
              <a:defRPr/>
            </a:pPr>
            <a:r>
              <a:rPr lang="en-US" sz="6600" kern="0" dirty="0"/>
              <a:t>The New Jerusalem</a:t>
            </a:r>
            <a:endParaRPr lang="en-US" kern="0" dirty="0"/>
          </a:p>
        </p:txBody>
      </p:sp>
      <p:graphicFrame>
        <p:nvGraphicFramePr>
          <p:cNvPr id="4" name="Object 3"/>
          <p:cNvGraphicFramePr>
            <a:graphicFrameLocks noChangeAspect="1"/>
          </p:cNvGraphicFramePr>
          <p:nvPr>
            <p:extLst/>
          </p:nvPr>
        </p:nvGraphicFramePr>
        <p:xfrm>
          <a:off x="797714" y="1447801"/>
          <a:ext cx="7548572" cy="4891088"/>
        </p:xfrm>
        <a:graphic>
          <a:graphicData uri="http://schemas.openxmlformats.org/presentationml/2006/ole">
            <mc:AlternateContent xmlns:mc="http://schemas.openxmlformats.org/markup-compatibility/2006">
              <mc:Choice xmlns:v="urn:schemas-microsoft-com:vml" Requires="v">
                <p:oleObj spid="_x0000_s2068" name="Clip" r:id="rId3" imgW="3644640" imgH="2361960" progId="MS_ClipArt_Gallery.5">
                  <p:embed/>
                </p:oleObj>
              </mc:Choice>
              <mc:Fallback>
                <p:oleObj name="Clip" r:id="rId3" imgW="3644640" imgH="2361960" progId="MS_ClipArt_Gallery.5">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714" y="1447801"/>
                        <a:ext cx="7548572" cy="4891088"/>
                      </a:xfrm>
                      <a:prstGeom prst="rect">
                        <a:avLst/>
                      </a:prstGeom>
                    </p:spPr>
                  </p:pic>
                </p:oleObj>
              </mc:Fallback>
            </mc:AlternateContent>
          </a:graphicData>
        </a:graphic>
      </p:graphicFrame>
      <p:sp>
        <p:nvSpPr>
          <p:cNvPr id="5" name="Rectangle 5"/>
          <p:cNvSpPr>
            <a:spLocks noChangeArrowheads="1"/>
          </p:cNvSpPr>
          <p:nvPr/>
        </p:nvSpPr>
        <p:spPr bwMode="auto">
          <a:xfrm>
            <a:off x="3714750" y="1828800"/>
            <a:ext cx="4591050" cy="4449763"/>
          </a:xfrm>
          <a:prstGeom prst="rect">
            <a:avLst/>
          </a:prstGeom>
          <a:solidFill>
            <a:srgbClr val="06000C">
              <a:alpha val="50195"/>
            </a:srgbClr>
          </a:solidFill>
          <a:ln w="9525">
            <a:solidFill>
              <a:schemeClr val="bg1"/>
            </a:solidFill>
            <a:miter lim="800000"/>
            <a:headEnd/>
            <a:tailEnd/>
          </a:ln>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a:p>
        </p:txBody>
      </p:sp>
    </p:spTree>
    <p:extLst>
      <p:ext uri="{BB962C8B-B14F-4D97-AF65-F5344CB8AC3E}">
        <p14:creationId xmlns:p14="http://schemas.microsoft.com/office/powerpoint/2010/main" val="82456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1600200"/>
            <a:ext cx="8839200" cy="4724400"/>
          </a:xfrm>
        </p:spPr>
        <p:txBody>
          <a:bodyPr/>
          <a:lstStyle/>
          <a:p>
            <a:pPr marL="342900" lvl="2" indent="-342900" algn="just" eaLnBrk="1" hangingPunct="1">
              <a:spcBef>
                <a:spcPts val="0"/>
              </a:spcBef>
              <a:spcAft>
                <a:spcPts val="1200"/>
              </a:spcAft>
              <a:buClr>
                <a:srgbClr val="92D050"/>
              </a:buClr>
            </a:pPr>
            <a:r>
              <a:rPr lang="en-US" sz="3000" b="1" u="sng" dirty="0" err="1">
                <a:solidFill>
                  <a:srgbClr val="FFFFCC"/>
                </a:solidFill>
                <a:effectLst>
                  <a:outerShdw blurRad="38100" dist="38100" dir="2700000" algn="tl">
                    <a:srgbClr val="000000">
                      <a:alpha val="43137"/>
                    </a:srgbClr>
                  </a:outerShdw>
                </a:effectLst>
                <a:ea typeface="+mn-ea"/>
                <a:cs typeface="+mn-cs"/>
              </a:rPr>
              <a:t>Swete</a:t>
            </a:r>
            <a:r>
              <a:rPr lang="en-US" sz="3000" dirty="0">
                <a:effectLst>
                  <a:outerShdw blurRad="38100" dist="38100" dir="2700000" algn="tl">
                    <a:srgbClr val="000000">
                      <a:alpha val="43137"/>
                    </a:srgbClr>
                  </a:outerShdw>
                </a:effectLst>
                <a:ea typeface="+mn-ea"/>
                <a:cs typeface="+mn-cs"/>
              </a:rPr>
              <a:t>: “Such dimensions defy imagination and are permissible only in the language of symbolism.”</a:t>
            </a:r>
          </a:p>
          <a:p>
            <a:pPr marL="342900" lvl="2" indent="-342900" algn="just" eaLnBrk="1" hangingPunct="1">
              <a:spcBef>
                <a:spcPts val="0"/>
              </a:spcBef>
              <a:spcAft>
                <a:spcPts val="1200"/>
              </a:spcAft>
              <a:buClr>
                <a:srgbClr val="92D050"/>
              </a:buClr>
            </a:pPr>
            <a:r>
              <a:rPr lang="en-US" sz="3000" b="1" u="sng" dirty="0">
                <a:solidFill>
                  <a:srgbClr val="FFFFCC"/>
                </a:solidFill>
                <a:effectLst>
                  <a:outerShdw blurRad="38100" dist="38100" dir="2700000" algn="tl">
                    <a:srgbClr val="000000">
                      <a:alpha val="43137"/>
                    </a:srgbClr>
                  </a:outerShdw>
                </a:effectLst>
                <a:ea typeface="+mn-ea"/>
                <a:cs typeface="+mn-cs"/>
              </a:rPr>
              <a:t>Barnes</a:t>
            </a:r>
            <a:r>
              <a:rPr lang="en-US" sz="3000" dirty="0">
                <a:effectLst>
                  <a:outerShdw blurRad="38100" dist="38100" dir="2700000" algn="tl">
                    <a:srgbClr val="000000">
                      <a:alpha val="43137"/>
                    </a:srgbClr>
                  </a:outerShdw>
                </a:effectLst>
                <a:ea typeface="+mn-ea"/>
                <a:cs typeface="+mn-cs"/>
              </a:rPr>
              <a:t>: “Of course, this must preclude all idea of there being such a city literally in Palestine…this cannot be understood literally; and the very idea of a literal fulfillment of this shows the absurdity of that method of interpretation…this cannot be taken literally; and an attempt to explain all of this literally would show that that method of interpreting the Apocalypse is impracticable.” </a:t>
            </a:r>
          </a:p>
        </p:txBody>
      </p:sp>
      <p:sp>
        <p:nvSpPr>
          <p:cNvPr id="3" name="TextBox 2">
            <a:extLst>
              <a:ext uri="{FF2B5EF4-FFF2-40B4-BE49-F238E27FC236}">
                <a16:creationId xmlns:a16="http://schemas.microsoft.com/office/drawing/2014/main" id="{01099A56-850E-48B2-BE99-39B6DB6A0D30}"/>
              </a:ext>
            </a:extLst>
          </p:cNvPr>
          <p:cNvSpPr txBox="1"/>
          <p:nvPr/>
        </p:nvSpPr>
        <p:spPr>
          <a:xfrm>
            <a:off x="2266950" y="228600"/>
            <a:ext cx="4610100" cy="1200329"/>
          </a:xfrm>
          <a:prstGeom prst="rect">
            <a:avLst/>
          </a:prstGeom>
          <a:noFill/>
        </p:spPr>
        <p:txBody>
          <a:bodyPr wrap="square" rtlCol="0">
            <a:spAutoFit/>
          </a:bodyPr>
          <a:lstStyle/>
          <a:p>
            <a:pPr algn="ctr">
              <a:spcAft>
                <a:spcPts val="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Paul Lee Tan</a:t>
            </a:r>
          </a:p>
          <a:p>
            <a:pPr algn="ctr">
              <a:spcAft>
                <a:spcPts val="0"/>
              </a:spcAft>
            </a:pPr>
            <a:r>
              <a:rPr lang="en-US" sz="2000" dirty="0">
                <a:effectLst>
                  <a:outerShdw blurRad="38100" dist="38100" dir="2700000" algn="tl">
                    <a:srgbClr val="000000">
                      <a:alpha val="43137"/>
                    </a:srgbClr>
                  </a:outerShdw>
                </a:effectLst>
                <a:latin typeface="Calibri" panose="020F0502020204030204" pitchFamily="34" charset="0"/>
              </a:rPr>
              <a:t>Cited in, </a:t>
            </a:r>
            <a:r>
              <a:rPr lang="en-US" sz="2000" i="1" dirty="0">
                <a:effectLst>
                  <a:outerShdw blurRad="38100" dist="38100" dir="2700000" algn="tl">
                    <a:srgbClr val="000000">
                      <a:alpha val="43137"/>
                    </a:srgbClr>
                  </a:outerShdw>
                </a:effectLst>
                <a:latin typeface="Calibri" panose="020F0502020204030204" pitchFamily="34" charset="0"/>
              </a:rPr>
              <a:t>The Interpretation of Prophecy</a:t>
            </a:r>
            <a:r>
              <a:rPr lang="en-US" sz="2000" dirty="0">
                <a:effectLst>
                  <a:outerShdw blurRad="38100" dist="38100" dir="2700000" algn="tl">
                    <a:srgbClr val="000000">
                      <a:alpha val="43137"/>
                    </a:srgbClr>
                  </a:outerShdw>
                </a:effectLst>
                <a:latin typeface="Calibri" panose="020F0502020204030204" pitchFamily="34" charset="0"/>
              </a:rPr>
              <a:t> (Winona Lake, IN: BMH, 1974), 285-86.</a:t>
            </a:r>
          </a:p>
        </p:txBody>
      </p:sp>
    </p:spTree>
    <p:extLst>
      <p:ext uri="{BB962C8B-B14F-4D97-AF65-F5344CB8AC3E}">
        <p14:creationId xmlns:p14="http://schemas.microsoft.com/office/powerpoint/2010/main" val="2242636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1145" y="136874"/>
            <a:ext cx="7181710" cy="6584251"/>
          </a:xfrm>
          <a:prstGeom prst="rect">
            <a:avLst/>
          </a:prstGeom>
        </p:spPr>
      </p:pic>
    </p:spTree>
    <p:extLst>
      <p:ext uri="{BB962C8B-B14F-4D97-AF65-F5344CB8AC3E}">
        <p14:creationId xmlns:p14="http://schemas.microsoft.com/office/powerpoint/2010/main" val="31894146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1600200"/>
            <a:ext cx="8839200" cy="3314700"/>
          </a:xfrm>
        </p:spPr>
        <p:txBody>
          <a:bodyPr/>
          <a:lstStyle/>
          <a:p>
            <a:pPr marL="342900" lvl="2" indent="-342900" algn="just" eaLnBrk="1" hangingPunct="1">
              <a:spcBef>
                <a:spcPts val="0"/>
              </a:spcBef>
              <a:spcAft>
                <a:spcPts val="1200"/>
              </a:spcAft>
              <a:buClr>
                <a:srgbClr val="92D050"/>
              </a:buClr>
              <a:buFont typeface="+mj-lt"/>
              <a:buAutoNum type="arabicPeriod" startAt="3"/>
            </a:pPr>
            <a:r>
              <a:rPr lang="en-US" sz="3000" b="1" u="sng" dirty="0">
                <a:solidFill>
                  <a:srgbClr val="FFFFCC"/>
                </a:solidFill>
                <a:effectLst>
                  <a:outerShdw blurRad="38100" dist="38100" dir="2700000" algn="tl">
                    <a:srgbClr val="000000">
                      <a:alpha val="43137"/>
                    </a:srgbClr>
                  </a:outerShdw>
                </a:effectLst>
                <a:ea typeface="+mn-ea"/>
                <a:cs typeface="+mn-cs"/>
              </a:rPr>
              <a:t>Grant</a:t>
            </a:r>
            <a:r>
              <a:rPr lang="en-US" sz="3000" dirty="0">
                <a:effectLst>
                  <a:outerShdw blurRad="38100" dist="38100" dir="2700000" algn="tl">
                    <a:srgbClr val="000000">
                      <a:alpha val="43137"/>
                    </a:srgbClr>
                  </a:outerShdw>
                </a:effectLst>
                <a:ea typeface="+mn-ea"/>
                <a:cs typeface="+mn-cs"/>
              </a:rPr>
              <a:t>: “no clearer proof…that all is figurative. Such a height is simply out of harmony with the constitution of our world.”</a:t>
            </a:r>
          </a:p>
          <a:p>
            <a:pPr marL="342900" lvl="2" indent="-342900" algn="just" eaLnBrk="1" hangingPunct="1">
              <a:spcBef>
                <a:spcPts val="0"/>
              </a:spcBef>
              <a:spcAft>
                <a:spcPts val="1200"/>
              </a:spcAft>
              <a:buClr>
                <a:srgbClr val="92D050"/>
              </a:buClr>
              <a:buAutoNum type="arabicPeriod" startAt="3"/>
            </a:pPr>
            <a:r>
              <a:rPr lang="en-US" sz="3000" b="1" u="sng" dirty="0" err="1">
                <a:solidFill>
                  <a:srgbClr val="FFFFCC"/>
                </a:solidFill>
                <a:effectLst>
                  <a:outerShdw blurRad="38100" dist="38100" dir="2700000" algn="tl">
                    <a:srgbClr val="000000">
                      <a:alpha val="43137"/>
                    </a:srgbClr>
                  </a:outerShdw>
                </a:effectLst>
                <a:ea typeface="+mn-ea"/>
                <a:cs typeface="+mn-cs"/>
              </a:rPr>
              <a:t>Boettner</a:t>
            </a:r>
            <a:r>
              <a:rPr lang="en-US" sz="3000" dirty="0">
                <a:effectLst>
                  <a:outerShdw blurRad="38100" dist="38100" dir="2700000" algn="tl">
                    <a:srgbClr val="000000">
                      <a:alpha val="43137"/>
                    </a:srgbClr>
                  </a:outerShdw>
                </a:effectLst>
                <a:ea typeface="+mn-ea"/>
                <a:cs typeface="+mn-cs"/>
              </a:rPr>
              <a:t>: “Neither the shape nor the dimensions of the city can be taken with mathematical exactness, as if it were a gigantic apartment house.”</a:t>
            </a:r>
          </a:p>
        </p:txBody>
      </p:sp>
      <p:sp>
        <p:nvSpPr>
          <p:cNvPr id="5" name="TextBox 4">
            <a:extLst>
              <a:ext uri="{FF2B5EF4-FFF2-40B4-BE49-F238E27FC236}">
                <a16:creationId xmlns:a16="http://schemas.microsoft.com/office/drawing/2014/main" id="{EB188909-4E3F-4E85-AAD8-C7AEDF14DA1D}"/>
              </a:ext>
            </a:extLst>
          </p:cNvPr>
          <p:cNvSpPr txBox="1"/>
          <p:nvPr/>
        </p:nvSpPr>
        <p:spPr>
          <a:xfrm>
            <a:off x="2419350" y="228600"/>
            <a:ext cx="4305300" cy="1200329"/>
          </a:xfrm>
          <a:prstGeom prst="rect">
            <a:avLst/>
          </a:prstGeom>
          <a:noFill/>
        </p:spPr>
        <p:txBody>
          <a:bodyPr wrap="square" rtlCol="0">
            <a:spAutoFit/>
          </a:bodyPr>
          <a:lstStyle/>
          <a:p>
            <a:pPr algn="ctr">
              <a:spcAft>
                <a:spcPts val="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Paul Lee Tan</a:t>
            </a:r>
          </a:p>
          <a:p>
            <a:pPr algn="ctr">
              <a:spcAft>
                <a:spcPts val="0"/>
              </a:spcAft>
            </a:pPr>
            <a:r>
              <a:rPr lang="en-US" sz="2000" dirty="0">
                <a:effectLst>
                  <a:outerShdw blurRad="38100" dist="38100" dir="2700000" algn="tl">
                    <a:srgbClr val="000000">
                      <a:alpha val="43137"/>
                    </a:srgbClr>
                  </a:outerShdw>
                </a:effectLst>
                <a:latin typeface="Calibri" panose="020F0502020204030204" pitchFamily="34" charset="0"/>
              </a:rPr>
              <a:t>Cited in, </a:t>
            </a:r>
            <a:r>
              <a:rPr lang="en-US" sz="2000" i="1" dirty="0">
                <a:effectLst>
                  <a:outerShdw blurRad="38100" dist="38100" dir="2700000" algn="tl">
                    <a:srgbClr val="000000">
                      <a:alpha val="43137"/>
                    </a:srgbClr>
                  </a:outerShdw>
                </a:effectLst>
                <a:latin typeface="Calibri" panose="020F0502020204030204" pitchFamily="34" charset="0"/>
              </a:rPr>
              <a:t>The Interpretation of Prophecy</a:t>
            </a:r>
            <a:r>
              <a:rPr lang="en-US" sz="2000" dirty="0">
                <a:effectLst>
                  <a:outerShdw blurRad="38100" dist="38100" dir="2700000" algn="tl">
                    <a:srgbClr val="000000">
                      <a:alpha val="43137"/>
                    </a:srgbClr>
                  </a:outerShdw>
                </a:effectLst>
                <a:latin typeface="Calibri" panose="020F0502020204030204" pitchFamily="34" charset="0"/>
              </a:rPr>
              <a:t> (Winona Lake, IN: BMH, 1974), 285-86.</a:t>
            </a:r>
          </a:p>
        </p:txBody>
      </p:sp>
    </p:spTree>
    <p:extLst>
      <p:ext uri="{BB962C8B-B14F-4D97-AF65-F5344CB8AC3E}">
        <p14:creationId xmlns:p14="http://schemas.microsoft.com/office/powerpoint/2010/main" val="27422458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D:\Revelation Illustrated\Photoshop TIFF images\Img0040.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228600"/>
            <a:ext cx="8839200" cy="6400800"/>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4562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5" name="Picture 3" descr="gold.jpg                                                       00023885Macintosh HD                   B5AC776C:"/>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13706" y="543194"/>
            <a:ext cx="5716588" cy="57716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3564499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2057400" y="1905000"/>
            <a:ext cx="6858000" cy="4038600"/>
          </a:xfrm>
        </p:spPr>
        <p:txBody>
          <a:bodyPr/>
          <a:lstStyle/>
          <a:p>
            <a:pPr marL="0" indent="0" algn="just" eaLnBrk="1" hangingPunct="1">
              <a:buFontTx/>
              <a:buNone/>
            </a:pPr>
            <a:r>
              <a:rPr lang="en-US" altLang="en-US" sz="3000" i="1" dirty="0">
                <a:effectLst>
                  <a:outerShdw blurRad="38100" dist="38100" dir="2700000" algn="tl">
                    <a:srgbClr val="000000">
                      <a:alpha val="43137"/>
                    </a:srgbClr>
                  </a:outerShdw>
                </a:effectLst>
              </a:rPr>
              <a:t>“</a:t>
            </a:r>
            <a:r>
              <a:rPr lang="en-US" sz="3000" dirty="0">
                <a:effectLst>
                  <a:outerShdw blurRad="38100" dist="38100" dir="2700000" algn="tl">
                    <a:srgbClr val="000000">
                      <a:alpha val="43137"/>
                    </a:srgbClr>
                  </a:outerShdw>
                </a:effectLst>
              </a:rPr>
              <a:t>Perhaps the absence of oysters large enough to produce such pearls and the absence of sufficient gold to pave such a city (viewed literally 1380 miles squared and high) is viewed as sufficient reason not to take these images as fully literal!…the preceding discussion serves to warn against a ‘hyper-literal’ approach to apocalyptic imagery…</a:t>
            </a:r>
            <a:r>
              <a:rPr lang="en-US" altLang="en-US" sz="3000" i="1" dirty="0">
                <a:effectLst>
                  <a:outerShdw blurRad="38100" dist="38100" dir="2700000" algn="tl">
                    <a:srgbClr val="000000">
                      <a:alpha val="43137"/>
                    </a:srgbClr>
                  </a:outerShdw>
                </a:effectLst>
              </a:rPr>
              <a:t>.”</a:t>
            </a:r>
          </a:p>
        </p:txBody>
      </p:sp>
      <p:sp>
        <p:nvSpPr>
          <p:cNvPr id="2" name="TextBox 1"/>
          <p:cNvSpPr txBox="1"/>
          <p:nvPr/>
        </p:nvSpPr>
        <p:spPr>
          <a:xfrm>
            <a:off x="950008" y="199072"/>
            <a:ext cx="7243985" cy="1415772"/>
          </a:xfrm>
          <a:prstGeom prst="rect">
            <a:avLst/>
          </a:prstGeom>
          <a:noFill/>
        </p:spPr>
        <p:txBody>
          <a:bodyPr wrap="square" rtlCol="0">
            <a:spAutoFit/>
          </a:bodyPr>
          <a:lstStyle/>
          <a:p>
            <a:pPr marL="0" indent="0" algn="ctr">
              <a:buFontTx/>
              <a:buNone/>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David L. Turner</a:t>
            </a:r>
          </a:p>
          <a:p>
            <a:pPr marL="0" indent="0" algn="ctr" eaLnBrk="1" hangingPunct="1">
              <a:buFontTx/>
              <a:buNone/>
            </a:pPr>
            <a:r>
              <a:rPr lang="en-US" sz="1800" i="1" dirty="0">
                <a:effectLst>
                  <a:outerShdw blurRad="38100" dist="38100" dir="2700000" algn="tl">
                    <a:srgbClr val="000000">
                      <a:alpha val="43137"/>
                    </a:srgbClr>
                  </a:outerShdw>
                </a:effectLst>
                <a:latin typeface="Calibri" panose="020F0502020204030204" pitchFamily="34" charset="0"/>
                <a:cs typeface="+mn-cs"/>
              </a:rPr>
              <a:t>“The New Jerusalem in Revelation 21:1-22:5; Consummation of a Biblical Continuum,” Dispensationalism, Israel, and the Church, ed., Craig A. Blaising and Darrell L. Bock (Grand Rapids: Zondervan, 1992), </a:t>
            </a:r>
            <a:r>
              <a:rPr lang="en-US" sz="1800" dirty="0">
                <a:effectLst>
                  <a:outerShdw blurRad="38100" dist="38100" dir="2700000" algn="tl">
                    <a:srgbClr val="000000">
                      <a:alpha val="43137"/>
                    </a:srgbClr>
                  </a:outerShdw>
                </a:effectLst>
                <a:latin typeface="Calibri" panose="020F0502020204030204" pitchFamily="34" charset="0"/>
                <a:cs typeface="+mn-cs"/>
              </a:rPr>
              <a:t>277</a:t>
            </a:r>
            <a:r>
              <a:rPr lang="en-US" sz="1800" i="1" dirty="0">
                <a:effectLst>
                  <a:outerShdw blurRad="38100" dist="38100" dir="2700000" algn="tl">
                    <a:srgbClr val="000000">
                      <a:alpha val="43137"/>
                    </a:srgbClr>
                  </a:outerShdw>
                </a:effectLst>
                <a:latin typeface="Calibri" panose="020F0502020204030204" pitchFamily="34" charset="0"/>
                <a:cs typeface="+mn-cs"/>
              </a:rPr>
              <a:t>.</a:t>
            </a:r>
            <a:endParaRPr lang="en-US" altLang="en-US" sz="1800" i="1" dirty="0">
              <a:effectLst>
                <a:outerShdw blurRad="38100" dist="38100" dir="2700000" algn="tl">
                  <a:srgbClr val="000000">
                    <a:alpha val="43137"/>
                  </a:srgbClr>
                </a:outerShdw>
              </a:effectLst>
              <a:latin typeface="Calibri" panose="020F0502020204030204" pitchFamily="34" charset="0"/>
              <a:cs typeface="+mn-cs"/>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2057400"/>
            <a:ext cx="1805026" cy="2743200"/>
          </a:xfrm>
          <a:prstGeom prst="rect">
            <a:avLst/>
          </a:prstGeom>
        </p:spPr>
      </p:pic>
    </p:spTree>
    <p:extLst>
      <p:ext uri="{BB962C8B-B14F-4D97-AF65-F5344CB8AC3E}">
        <p14:creationId xmlns:p14="http://schemas.microsoft.com/office/powerpoint/2010/main" val="20484668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sz="quarter" idx="4294967295"/>
          </p:nvPr>
        </p:nvSpPr>
        <p:spPr>
          <a:xfrm>
            <a:off x="2324100" y="1600200"/>
            <a:ext cx="6362700" cy="4572000"/>
          </a:xfrm>
        </p:spPr>
        <p:txBody>
          <a:bodyPr anchor="t"/>
          <a:lstStyle/>
          <a:p>
            <a:pPr algn="just" eaLnBrk="1" hangingPunct="1">
              <a:lnSpc>
                <a:spcPct val="100000"/>
              </a:lnSpc>
            </a:pPr>
            <a:r>
              <a:rPr lang="en-US" altLang="en-US" sz="3200" b="0" dirty="0">
                <a:solidFill>
                  <a:schemeClr val="tx1"/>
                </a:solidFill>
                <a:effectLst>
                  <a:outerShdw blurRad="38100" dist="38100" dir="2700000" algn="tl">
                    <a:srgbClr val="000000">
                      <a:alpha val="43137"/>
                    </a:srgbClr>
                  </a:outerShdw>
                </a:effectLst>
                <a:cs typeface="Calibri" panose="020F0502020204030204" pitchFamily="34" charset="0"/>
              </a:rPr>
              <a:t>“When the </a:t>
            </a:r>
            <a:r>
              <a:rPr lang="en-US" altLang="en-US" sz="3200" u="sng" dirty="0">
                <a:solidFill>
                  <a:srgbClr val="FFFFCC"/>
                </a:solidFill>
                <a:effectLst>
                  <a:outerShdw blurRad="38100" dist="38100" dir="2700000" algn="tl">
                    <a:srgbClr val="000000">
                      <a:alpha val="43137"/>
                    </a:srgbClr>
                  </a:outerShdw>
                </a:effectLst>
                <a:ea typeface="+mn-ea"/>
                <a:cs typeface="+mn-cs"/>
              </a:rPr>
              <a:t>plain sense</a:t>
            </a:r>
            <a:r>
              <a:rPr lang="en-US" altLang="en-US" sz="3200" dirty="0">
                <a:solidFill>
                  <a:srgbClr val="FFFFCC"/>
                </a:solidFill>
                <a:effectLst>
                  <a:outerShdw blurRad="38100" dist="38100" dir="2700000" algn="tl">
                    <a:srgbClr val="000000">
                      <a:alpha val="43137"/>
                    </a:srgbClr>
                  </a:outerShdw>
                </a:effectLst>
                <a:ea typeface="+mn-ea"/>
                <a:cs typeface="+mn-cs"/>
              </a:rPr>
              <a:t> </a:t>
            </a:r>
            <a:r>
              <a:rPr lang="en-US" altLang="en-US" sz="3200" b="0" dirty="0">
                <a:solidFill>
                  <a:schemeClr val="tx1"/>
                </a:solidFill>
                <a:effectLst>
                  <a:outerShdw blurRad="38100" dist="38100" dir="2700000" algn="tl">
                    <a:srgbClr val="000000">
                      <a:alpha val="43137"/>
                    </a:srgbClr>
                  </a:outerShdw>
                </a:effectLst>
                <a:cs typeface="Calibri" panose="020F0502020204030204" pitchFamily="34" charset="0"/>
              </a:rPr>
              <a:t>of Scripture makes common sense, seek no other sense; therefore, take every word at its primary, </a:t>
            </a:r>
            <a:r>
              <a:rPr lang="en-US" altLang="en-US" sz="3200" u="sng" dirty="0">
                <a:solidFill>
                  <a:srgbClr val="FFFFCC"/>
                </a:solidFill>
                <a:effectLst>
                  <a:outerShdw blurRad="38100" dist="38100" dir="2700000" algn="tl">
                    <a:srgbClr val="000000">
                      <a:alpha val="43137"/>
                    </a:srgbClr>
                  </a:outerShdw>
                </a:effectLst>
                <a:ea typeface="+mn-ea"/>
                <a:cs typeface="+mn-cs"/>
              </a:rPr>
              <a:t>ordinary, usual, literal </a:t>
            </a:r>
            <a:r>
              <a:rPr lang="en-US" altLang="en-US" sz="3200" b="0" dirty="0">
                <a:solidFill>
                  <a:schemeClr val="tx1"/>
                </a:solidFill>
                <a:effectLst>
                  <a:outerShdw blurRad="38100" dist="38100" dir="2700000" algn="tl">
                    <a:srgbClr val="000000">
                      <a:alpha val="43137"/>
                    </a:srgbClr>
                  </a:outerShdw>
                </a:effectLst>
                <a:cs typeface="Calibri" panose="020F0502020204030204" pitchFamily="34" charset="0"/>
              </a:rPr>
              <a:t>meaning unless the facts of the immediate context, studied in light of related passages and axiomatic and fundamental truths, indicate clearly otherwise.”</a:t>
            </a:r>
          </a:p>
        </p:txBody>
      </p:sp>
      <p:sp>
        <p:nvSpPr>
          <p:cNvPr id="8195" name="Rectangle 3"/>
          <p:cNvSpPr>
            <a:spLocks noGrp="1" noChangeArrowheads="1"/>
          </p:cNvSpPr>
          <p:nvPr>
            <p:ph type="subTitle" sz="quarter" idx="4294967295"/>
          </p:nvPr>
        </p:nvSpPr>
        <p:spPr>
          <a:xfrm>
            <a:off x="1771650" y="214312"/>
            <a:ext cx="5600700" cy="1233488"/>
          </a:xfrm>
        </p:spPr>
        <p:txBody>
          <a:bodyPr/>
          <a:lstStyle/>
          <a:p>
            <a:pPr marL="0" indent="0" algn="ctr" eaLnBrk="1" hangingPunct="1">
              <a:buNone/>
              <a:defRPr/>
            </a:pPr>
            <a:r>
              <a:rPr lang="en-US" sz="3200" kern="1200" dirty="0">
                <a:solidFill>
                  <a:srgbClr val="00FFFF"/>
                </a:solidFill>
                <a:effectLst>
                  <a:outerShdw blurRad="38100" dist="38100" dir="2700000" algn="tl">
                    <a:srgbClr val="000000">
                      <a:alpha val="43137"/>
                    </a:srgbClr>
                  </a:outerShdw>
                </a:effectLst>
              </a:rPr>
              <a:t>David L. Cooper</a:t>
            </a:r>
          </a:p>
          <a:p>
            <a:pPr marL="0" indent="0" algn="ctr" eaLnBrk="1" hangingPunct="1">
              <a:buNone/>
              <a:defRPr/>
            </a:pPr>
            <a:r>
              <a:rPr lang="en-US" sz="1800" i="1" dirty="0">
                <a:effectLst>
                  <a:outerShdw blurRad="38100" dist="38100" dir="2700000" algn="tl">
                    <a:srgbClr val="000000">
                      <a:alpha val="43137"/>
                    </a:srgbClr>
                  </a:outerShdw>
                </a:effectLst>
                <a:cs typeface="Calibri" panose="020F0502020204030204" pitchFamily="34" charset="0"/>
              </a:rPr>
              <a:t>The World’s Greatest Library Graphically Illustrated</a:t>
            </a:r>
            <a:r>
              <a:rPr lang="en-US" sz="1800" dirty="0">
                <a:effectLst>
                  <a:outerShdw blurRad="38100" dist="38100" dir="2700000" algn="tl">
                    <a:srgbClr val="000000">
                      <a:alpha val="43137"/>
                    </a:srgbClr>
                  </a:outerShdw>
                </a:effectLst>
                <a:cs typeface="Calibri" panose="020F0502020204030204" pitchFamily="34" charset="0"/>
              </a:rPr>
              <a:t> (Los Angeles: Biblical Research Society, 1970), 11.</a:t>
            </a:r>
            <a:endParaRPr lang="en-US" sz="2000" dirty="0">
              <a:effectLst>
                <a:outerShdw blurRad="38100" dist="38100" dir="2700000" algn="tl">
                  <a:srgbClr val="000000">
                    <a:alpha val="43137"/>
                  </a:srgbClr>
                </a:outerShdw>
              </a:effectLst>
              <a:cs typeface="Calibri" panose="020F0502020204030204" pitchFamily="34" charset="0"/>
            </a:endParaRPr>
          </a:p>
        </p:txBody>
      </p:sp>
      <p:pic>
        <p:nvPicPr>
          <p:cNvPr id="2" name="Picture 1"/>
          <p:cNvPicPr>
            <a:picLocks noChangeAspect="1"/>
          </p:cNvPicPr>
          <p:nvPr/>
        </p:nvPicPr>
        <p:blipFill>
          <a:blip r:embed="rId2"/>
          <a:stretch>
            <a:fillRect/>
          </a:stretch>
        </p:blipFill>
        <p:spPr>
          <a:xfrm>
            <a:off x="533400" y="1828800"/>
            <a:ext cx="1428750" cy="19073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082734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5334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VI. Reformed Theology Today</a:t>
            </a:r>
          </a:p>
        </p:txBody>
      </p:sp>
      <p:sp>
        <p:nvSpPr>
          <p:cNvPr id="17411" name="Rectangle 7"/>
          <p:cNvSpPr>
            <a:spLocks noGrp="1" noChangeArrowheads="1"/>
          </p:cNvSpPr>
          <p:nvPr>
            <p:ph type="body" idx="1"/>
          </p:nvPr>
        </p:nvSpPr>
        <p:spPr>
          <a:xfrm>
            <a:off x="114300" y="1028700"/>
            <a:ext cx="8915400" cy="5143500"/>
          </a:xfrm>
        </p:spPr>
        <p:txBody>
          <a:bodyPr/>
          <a:lstStyle/>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Erroneously assumed no further progress to be made</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Froze progress into creeds &amp; confessions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Creeds &amp; confessions = authority rather than Scripture </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Augustinian Amillennialism fossilized into RT</a:t>
            </a:r>
          </a:p>
          <a:p>
            <a:pPr marL="457200" indent="-457200" eaLnBrk="1" hangingPunct="1">
              <a:spcBef>
                <a:spcPts val="0"/>
              </a:spcBef>
              <a:spcAft>
                <a:spcPts val="600"/>
              </a:spcAft>
              <a:buClr>
                <a:srgbClr val="FF66FF"/>
              </a:buClr>
              <a:buFont typeface="+mj-lt"/>
              <a:buAutoNum type="alphaUcPeriod"/>
            </a:pPr>
            <a:r>
              <a:rPr lang="en-US" altLang="en-US" b="1" dirty="0">
                <a:solidFill>
                  <a:schemeClr val="tx2"/>
                </a:solidFill>
                <a:effectLst>
                  <a:outerShdw blurRad="38100" dist="38100" dir="2700000" algn="tl">
                    <a:srgbClr val="000000">
                      <a:alpha val="43137"/>
                    </a:srgbClr>
                  </a:outerShdw>
                </a:effectLst>
              </a:rPr>
              <a:t>Allegorizing of biblical Eschatological texts is common</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ea typeface="+mn-ea"/>
                <a:cs typeface="+mn-cs"/>
              </a:rPr>
              <a:t>Zech. 14:4</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ea typeface="+mn-ea"/>
                <a:cs typeface="+mn-cs"/>
              </a:rPr>
              <a:t>Preterism</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ea typeface="+mn-ea"/>
                <a:cs typeface="+mn-cs"/>
              </a:rPr>
              <a:t>Rev. 20-22</a:t>
            </a:r>
          </a:p>
          <a:p>
            <a:pPr marL="914400" lvl="2" indent="-457200" eaLnBrk="1" hangingPunct="1">
              <a:spcBef>
                <a:spcPts val="0"/>
              </a:spcBef>
              <a:spcAft>
                <a:spcPts val="600"/>
              </a:spcAft>
              <a:buClr>
                <a:srgbClr val="92D050"/>
              </a:buClr>
            </a:pPr>
            <a:r>
              <a:rPr lang="en-US" altLang="en-US" sz="2800" b="1" u="sng" dirty="0">
                <a:solidFill>
                  <a:schemeClr val="tx2"/>
                </a:solidFill>
                <a:effectLst>
                  <a:outerShdw blurRad="38100" dist="38100" dir="2700000" algn="tl">
                    <a:srgbClr val="000000">
                      <a:alpha val="43137"/>
                    </a:srgbClr>
                  </a:outerShdw>
                </a:effectLst>
                <a:ea typeface="+mn-ea"/>
                <a:cs typeface="+mn-cs"/>
              </a:rPr>
              <a:t>Ezek. 40-48</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Not applying a literal hermeneutic to the whole Bible</a:t>
            </a:r>
          </a:p>
        </p:txBody>
      </p:sp>
      <p:pic>
        <p:nvPicPr>
          <p:cNvPr id="3" name="Picture 2"/>
          <p:cNvPicPr>
            <a:picLocks noChangeAspect="1"/>
          </p:cNvPicPr>
          <p:nvPr/>
        </p:nvPicPr>
        <p:blipFill>
          <a:blip r:embed="rId3"/>
          <a:stretch>
            <a:fillRect/>
          </a:stretch>
        </p:blipFill>
        <p:spPr>
          <a:xfrm>
            <a:off x="3914775" y="3886200"/>
            <a:ext cx="4848225" cy="1571625"/>
          </a:xfrm>
          <a:prstGeom prst="rect">
            <a:avLst/>
          </a:prstGeom>
        </p:spPr>
      </p:pic>
    </p:spTree>
    <p:extLst>
      <p:ext uri="{BB962C8B-B14F-4D97-AF65-F5344CB8AC3E}">
        <p14:creationId xmlns:p14="http://schemas.microsoft.com/office/powerpoint/2010/main" val="2761318940"/>
      </p:ext>
    </p:extLst>
  </p:cSld>
  <p:clrMapOvr>
    <a:masterClrMapping/>
  </p:clrMapOvr>
  <p:transition>
    <p:cu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1348800"/>
            <a:ext cx="8686800" cy="4708981"/>
          </a:xfrm>
          <a:prstGeom prst="rect">
            <a:avLst/>
          </a:prstGeom>
        </p:spPr>
        <p:txBody>
          <a:bodyPr wrap="square">
            <a:spAutoFit/>
          </a:bodyPr>
          <a:lstStyle/>
          <a:p>
            <a:pPr algn="just"/>
            <a:r>
              <a:rPr lang="en-US" sz="3000" dirty="0">
                <a:effectLst>
                  <a:outerShdw blurRad="38100" dist="38100" dir="2700000" algn="tl">
                    <a:srgbClr val="000000">
                      <a:alpha val="43137"/>
                    </a:srgbClr>
                  </a:outerShdw>
                </a:effectLst>
                <a:latin typeface="Calibri" panose="020F0502020204030204" pitchFamily="34" charset="0"/>
              </a:rPr>
              <a:t>“The Book of Hebrews was written to show beyond a shadow of a doubt that the entire Old Covenant system–with its priest, sacrifices, ceremonies, and temple–has been done away with in Christ…The prophecy of Ezekiel’s temple is a picture of the restored covenant community that returned to the land after the exile. The vision should not be projected 2500 years into the future into some earthly millennial kingdom where sacrifices will be offered </a:t>
            </a:r>
            <a:r>
              <a:rPr lang="en-US" sz="3000" i="1" dirty="0">
                <a:effectLst>
                  <a:outerShdw blurRad="38100" dist="38100" dir="2700000" algn="tl">
                    <a:srgbClr val="000000">
                      <a:alpha val="43137"/>
                    </a:srgbClr>
                  </a:outerShdw>
                </a:effectLst>
                <a:latin typeface="Calibri" panose="020F0502020204030204" pitchFamily="34" charset="0"/>
              </a:rPr>
              <a:t>for atonement</a:t>
            </a:r>
            <a:r>
              <a:rPr lang="en-US" sz="3000" dirty="0">
                <a:effectLst>
                  <a:outerShdw blurRad="38100" dist="38100" dir="2700000" algn="tl">
                    <a:srgbClr val="000000">
                      <a:alpha val="43137"/>
                    </a:srgbClr>
                  </a:outerShdw>
                </a:effectLst>
                <a:latin typeface="Calibri" panose="020F0502020204030204" pitchFamily="34" charset="0"/>
              </a:rPr>
              <a:t> in the presence of the crucified Christ.”</a:t>
            </a:r>
          </a:p>
        </p:txBody>
      </p:sp>
      <p:sp>
        <p:nvSpPr>
          <p:cNvPr id="3" name="Rectangle 2"/>
          <p:cNvSpPr/>
          <p:nvPr/>
        </p:nvSpPr>
        <p:spPr>
          <a:xfrm>
            <a:off x="590551" y="191869"/>
            <a:ext cx="7962899" cy="907941"/>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Gary </a:t>
            </a:r>
            <a:r>
              <a:rPr lang="en-US" sz="3200" dirty="0" err="1">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DeMar</a:t>
            </a:r>
            <a:endPar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endParaRPr>
          </a:p>
          <a:p>
            <a:pPr algn="ctr">
              <a:spcAft>
                <a:spcPts val="600"/>
              </a:spcAft>
            </a:pPr>
            <a:r>
              <a:rPr lang="en-US" sz="1600" i="1" dirty="0">
                <a:solidFill>
                  <a:srgbClr val="FFFFFF"/>
                </a:solidFill>
                <a:effectLst>
                  <a:outerShdw blurRad="38100" dist="38100" dir="2700000" algn="tl">
                    <a:srgbClr val="000000">
                      <a:alpha val="43137"/>
                    </a:srgbClr>
                  </a:outerShdw>
                </a:effectLst>
                <a:latin typeface="Calibri" panose="020F0502020204030204" pitchFamily="34" charset="0"/>
              </a:rPr>
              <a:t>Last Days Madness</a:t>
            </a:r>
            <a:r>
              <a:rPr lang="en-US" sz="1600" dirty="0">
                <a:solidFill>
                  <a:srgbClr val="FFFFFF"/>
                </a:solidFill>
                <a:effectLst>
                  <a:outerShdw blurRad="38100" dist="38100" dir="2700000" algn="tl">
                    <a:srgbClr val="000000">
                      <a:alpha val="43137"/>
                    </a:srgbClr>
                  </a:outerShdw>
                </a:effectLst>
                <a:latin typeface="Calibri" panose="020F0502020204030204" pitchFamily="34" charset="0"/>
              </a:rPr>
              <a:t>, 4th rev. ed. (Powder Springs, GA: American, 1999), 97-98.</a:t>
            </a:r>
            <a:endParaRPr lang="en-US" sz="1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endParaRPr>
          </a:p>
        </p:txBody>
      </p:sp>
    </p:spTree>
    <p:extLst>
      <p:ext uri="{BB962C8B-B14F-4D97-AF65-F5344CB8AC3E}">
        <p14:creationId xmlns:p14="http://schemas.microsoft.com/office/powerpoint/2010/main" val="35760650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216" y="228600"/>
            <a:ext cx="7697569" cy="6400800"/>
          </a:xfrm>
          <a:prstGeom prst="rect">
            <a:avLst/>
          </a:prstGeom>
          <a:ln w="28575">
            <a:solidFill>
              <a:schemeClr val="tx1"/>
            </a:solidFill>
          </a:ln>
        </p:spPr>
      </p:pic>
    </p:spTree>
    <p:extLst>
      <p:ext uri="{BB962C8B-B14F-4D97-AF65-F5344CB8AC3E}">
        <p14:creationId xmlns:p14="http://schemas.microsoft.com/office/powerpoint/2010/main" val="19960827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5334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VI. Reformed Theology Today</a:t>
            </a:r>
          </a:p>
        </p:txBody>
      </p:sp>
      <p:sp>
        <p:nvSpPr>
          <p:cNvPr id="17411" name="Rectangle 7"/>
          <p:cNvSpPr>
            <a:spLocks noGrp="1" noChangeArrowheads="1"/>
          </p:cNvSpPr>
          <p:nvPr>
            <p:ph type="body" idx="1"/>
          </p:nvPr>
        </p:nvSpPr>
        <p:spPr>
          <a:xfrm>
            <a:off x="114300" y="1028700"/>
            <a:ext cx="8915400" cy="5143500"/>
          </a:xfrm>
        </p:spPr>
        <p:txBody>
          <a:bodyPr/>
          <a:lstStyle/>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Erroneously assumed no further progress to be made</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Froze progress into creeds &amp; confessions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Creeds &amp; confessions = authority rather than Scripture </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Augustinian Amillennialism fossilized into RT</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Allegorizing of biblical Eschatological texts is common</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ea typeface="+mn-ea"/>
                <a:cs typeface="+mn-cs"/>
              </a:rPr>
              <a:t>Zech. 14:4</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ea typeface="+mn-ea"/>
                <a:cs typeface="+mn-cs"/>
              </a:rPr>
              <a:t>Preterism</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ea typeface="+mn-ea"/>
                <a:cs typeface="+mn-cs"/>
              </a:rPr>
              <a:t>Rev. 20-22</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ea typeface="+mn-ea"/>
                <a:cs typeface="+mn-cs"/>
              </a:rPr>
              <a:t>Ezek. 40-48</a:t>
            </a:r>
          </a:p>
          <a:p>
            <a:pPr marL="457200" indent="-457200" eaLnBrk="1" hangingPunct="1">
              <a:spcBef>
                <a:spcPts val="0"/>
              </a:spcBef>
              <a:spcAft>
                <a:spcPts val="600"/>
              </a:spcAft>
              <a:buClr>
                <a:srgbClr val="FF66FF"/>
              </a:buClr>
              <a:buFont typeface="+mj-lt"/>
              <a:buAutoNum type="alphaUcPeriod"/>
            </a:pPr>
            <a:r>
              <a:rPr lang="en-US" altLang="en-US" b="1" u="sng" dirty="0">
                <a:solidFill>
                  <a:schemeClr val="tx2"/>
                </a:solidFill>
                <a:effectLst>
                  <a:outerShdw blurRad="38100" dist="38100" dir="2700000" algn="tl">
                    <a:srgbClr val="000000">
                      <a:alpha val="43137"/>
                    </a:srgbClr>
                  </a:outerShdw>
                </a:effectLst>
              </a:rPr>
              <a:t>Not applying a literal hermeneutic to the whole Bible</a:t>
            </a:r>
          </a:p>
        </p:txBody>
      </p:sp>
      <p:pic>
        <p:nvPicPr>
          <p:cNvPr id="3" name="Picture 2"/>
          <p:cNvPicPr>
            <a:picLocks noChangeAspect="1"/>
          </p:cNvPicPr>
          <p:nvPr/>
        </p:nvPicPr>
        <p:blipFill>
          <a:blip r:embed="rId3"/>
          <a:stretch>
            <a:fillRect/>
          </a:stretch>
        </p:blipFill>
        <p:spPr>
          <a:xfrm>
            <a:off x="3914775" y="3886200"/>
            <a:ext cx="4848225" cy="1571625"/>
          </a:xfrm>
          <a:prstGeom prst="rect">
            <a:avLst/>
          </a:prstGeom>
        </p:spPr>
      </p:pic>
    </p:spTree>
    <p:extLst>
      <p:ext uri="{BB962C8B-B14F-4D97-AF65-F5344CB8AC3E}">
        <p14:creationId xmlns:p14="http://schemas.microsoft.com/office/powerpoint/2010/main" val="2196474882"/>
      </p:ext>
    </p:extLst>
  </p:cSld>
  <p:clrMapOvr>
    <a:masterClrMapping/>
  </p:clrMapOvr>
  <p:transition>
    <p:cu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6231" y="1518821"/>
            <a:ext cx="8991600" cy="5262979"/>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rPr>
              <a:t>The question whether the Old Testament prophecies concerning the people of God must be interpreted in their ordinary sense, as other Scriptures are interpreted, or can properly be applied to the Christian church, is called the question of spiritualization of prophecy. This is one of the major problems in biblical interpretation, and confronts everyone who makes a serious study of the Word of God. It is one of the chief keys to the difference of opinion between </a:t>
            </a:r>
            <a:r>
              <a:rPr lang="en-US" sz="2800" dirty="0" err="1">
                <a:effectLst>
                  <a:outerShdw blurRad="38100" dist="38100" dir="2700000" algn="tl">
                    <a:srgbClr val="000000">
                      <a:alpha val="43137"/>
                    </a:srgbClr>
                  </a:outerShdw>
                </a:effectLst>
                <a:latin typeface="Calibri" panose="020F0502020204030204" pitchFamily="34" charset="0"/>
              </a:rPr>
              <a:t>Premillenarians</a:t>
            </a:r>
            <a:r>
              <a:rPr lang="en-US" sz="2800" dirty="0">
                <a:effectLst>
                  <a:outerShdw blurRad="38100" dist="38100" dir="2700000" algn="tl">
                    <a:srgbClr val="000000">
                      <a:alpha val="43137"/>
                    </a:srgbClr>
                  </a:outerShdw>
                </a:effectLst>
                <a:latin typeface="Calibri" panose="020F0502020204030204" pitchFamily="34" charset="0"/>
              </a:rPr>
              <a:t> and the mass of Christian scholars. The former reject spiritualization, the latter employ it; and as long as there is no agreement on this point the debate is interminable and fruitless.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3" name="Rectangle 2"/>
          <p:cNvSpPr/>
          <p:nvPr/>
        </p:nvSpPr>
        <p:spPr>
          <a:xfrm>
            <a:off x="590551" y="228600"/>
            <a:ext cx="7962899"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Albertus </a:t>
            </a:r>
            <a:r>
              <a:rPr lang="en-US" sz="3200" dirty="0" err="1">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Pieters</a:t>
            </a:r>
            <a:endPar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endParaRPr>
          </a:p>
          <a:p>
            <a:pPr lvl="0" algn="ctr"/>
            <a:r>
              <a:rPr lang="en-US" sz="1600" dirty="0">
                <a:solidFill>
                  <a:srgbClr val="FFFFFF"/>
                </a:solidFill>
                <a:effectLst>
                  <a:outerShdw blurRad="38100" dist="38100" dir="2700000" algn="tl">
                    <a:srgbClr val="000000">
                      <a:alpha val="43137"/>
                    </a:srgbClr>
                  </a:outerShdw>
                </a:effectLst>
                <a:latin typeface="Calibri" panose="020F0502020204030204" pitchFamily="34" charset="0"/>
              </a:rPr>
              <a:t>“The leader,” September 5, 1931; as cited in John F. Walvoord, </a:t>
            </a:r>
            <a:r>
              <a:rPr lang="en-US" sz="1600" i="1" dirty="0">
                <a:solidFill>
                  <a:srgbClr val="FFFFFF"/>
                </a:solidFill>
                <a:effectLst>
                  <a:outerShdw blurRad="38100" dist="38100" dir="2700000" algn="tl">
                    <a:srgbClr val="000000">
                      <a:alpha val="43137"/>
                    </a:srgbClr>
                  </a:outerShdw>
                </a:effectLst>
                <a:latin typeface="Calibri" panose="020F0502020204030204" pitchFamily="34" charset="0"/>
              </a:rPr>
              <a:t>The Millennial Kingdom: A Basic Text in Premillennial Theology</a:t>
            </a:r>
            <a:r>
              <a:rPr lang="en-US" sz="1600" dirty="0">
                <a:solidFill>
                  <a:srgbClr val="FFFFFF"/>
                </a:solidFill>
                <a:effectLst>
                  <a:outerShdw blurRad="38100" dist="38100" dir="2700000" algn="tl">
                    <a:srgbClr val="000000">
                      <a:alpha val="43137"/>
                    </a:srgbClr>
                  </a:outerShdw>
                </a:effectLst>
                <a:latin typeface="Calibri" panose="020F0502020204030204" pitchFamily="34" charset="0"/>
              </a:rPr>
              <a:t> (Findlay, OH: Dunham, 1959), 128. </a:t>
            </a:r>
            <a:endPar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endParaRPr>
          </a:p>
        </p:txBody>
      </p:sp>
    </p:spTree>
    <p:extLst>
      <p:ext uri="{BB962C8B-B14F-4D97-AF65-F5344CB8AC3E}">
        <p14:creationId xmlns:p14="http://schemas.microsoft.com/office/powerpoint/2010/main" val="2294540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8" name="Picture 7">
            <a:extLst>
              <a:ext uri="{FF2B5EF4-FFF2-40B4-BE49-F238E27FC236}">
                <a16:creationId xmlns:a16="http://schemas.microsoft.com/office/drawing/2014/main" id="{10DB1674-9644-4C5C-BFBD-A03915C450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9" name="Picture 8">
            <a:extLst>
              <a:ext uri="{FF2B5EF4-FFF2-40B4-BE49-F238E27FC236}">
                <a16:creationId xmlns:a16="http://schemas.microsoft.com/office/drawing/2014/main" id="{40CF83F5-4065-4FF4-A834-D68EA1E0EE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29635782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857500"/>
            <a:ext cx="6096000" cy="1143000"/>
          </a:xfrm>
        </p:spPr>
        <p:txBody>
          <a:bodyPr/>
          <a:lstStyle/>
          <a:p>
            <a:pPr algn="ctr"/>
            <a:r>
              <a:rPr lang="en-US" dirty="0">
                <a:solidFill>
                  <a:srgbClr val="00FFFF"/>
                </a:solidFill>
              </a:rPr>
              <a:t>CONCLUSION</a:t>
            </a:r>
          </a:p>
        </p:txBody>
      </p:sp>
    </p:spTree>
    <p:extLst>
      <p:ext uri="{BB962C8B-B14F-4D97-AF65-F5344CB8AC3E}">
        <p14:creationId xmlns:p14="http://schemas.microsoft.com/office/powerpoint/2010/main" val="27892238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5334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VI. Reformed Theology Today</a:t>
            </a:r>
          </a:p>
        </p:txBody>
      </p:sp>
      <p:sp>
        <p:nvSpPr>
          <p:cNvPr id="17411" name="Rectangle 7"/>
          <p:cNvSpPr>
            <a:spLocks noGrp="1" noChangeArrowheads="1"/>
          </p:cNvSpPr>
          <p:nvPr>
            <p:ph type="body" idx="1"/>
          </p:nvPr>
        </p:nvSpPr>
        <p:spPr>
          <a:xfrm>
            <a:off x="114300" y="1028700"/>
            <a:ext cx="8915400" cy="5143500"/>
          </a:xfrm>
        </p:spPr>
        <p:txBody>
          <a:bodyPr/>
          <a:lstStyle/>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Erroneously assumed no further progress to be made</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Froze progress into creeds &amp; confessions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Creeds &amp; confessions = authority rather than Scripture </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Augustinian Amillennialism fossilized into RT</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Allegorizing of biblical Eschatological texts is common</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ea typeface="+mn-ea"/>
                <a:cs typeface="+mn-cs"/>
              </a:rPr>
              <a:t>Zech. 14:4</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ea typeface="+mn-ea"/>
                <a:cs typeface="+mn-cs"/>
              </a:rPr>
              <a:t>Preterism</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ea typeface="+mn-ea"/>
                <a:cs typeface="+mn-cs"/>
              </a:rPr>
              <a:t>Rev. 20-22</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ea typeface="+mn-ea"/>
                <a:cs typeface="+mn-cs"/>
              </a:rPr>
              <a:t>Ezek. 40-48</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Not applying a literal hermeneutic to the whole Bible</a:t>
            </a:r>
          </a:p>
        </p:txBody>
      </p:sp>
      <p:pic>
        <p:nvPicPr>
          <p:cNvPr id="3" name="Picture 2"/>
          <p:cNvPicPr>
            <a:picLocks noChangeAspect="1"/>
          </p:cNvPicPr>
          <p:nvPr/>
        </p:nvPicPr>
        <p:blipFill>
          <a:blip r:embed="rId3"/>
          <a:stretch>
            <a:fillRect/>
          </a:stretch>
        </p:blipFill>
        <p:spPr>
          <a:xfrm>
            <a:off x="3914775" y="3886200"/>
            <a:ext cx="4848225" cy="1571625"/>
          </a:xfrm>
          <a:prstGeom prst="rect">
            <a:avLst/>
          </a:prstGeom>
        </p:spPr>
      </p:pic>
    </p:spTree>
    <p:extLst>
      <p:ext uri="{BB962C8B-B14F-4D97-AF65-F5344CB8AC3E}">
        <p14:creationId xmlns:p14="http://schemas.microsoft.com/office/powerpoint/2010/main" val="197839416"/>
      </p:ext>
    </p:extLst>
  </p:cSld>
  <p:clrMapOvr>
    <a:masterClrMapping/>
  </p:clrMapOvr>
  <p:transition>
    <p:cu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124200" y="228600"/>
            <a:ext cx="28956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NEXT WEEK</a:t>
            </a:r>
          </a:p>
        </p:txBody>
      </p:sp>
      <p:sp>
        <p:nvSpPr>
          <p:cNvPr id="17411" name="Rectangle 7"/>
          <p:cNvSpPr>
            <a:spLocks noGrp="1" noChangeArrowheads="1"/>
          </p:cNvSpPr>
          <p:nvPr>
            <p:ph type="body" idx="1"/>
          </p:nvPr>
        </p:nvSpPr>
        <p:spPr>
          <a:xfrm>
            <a:off x="76200" y="1143000"/>
            <a:ext cx="89916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7" name="Picture 6">
            <a:extLst>
              <a:ext uri="{FF2B5EF4-FFF2-40B4-BE49-F238E27FC236}">
                <a16:creationId xmlns:a16="http://schemas.microsoft.com/office/drawing/2014/main" id="{9ECB0DAB-F17F-4FED-B3E0-CF9F1E22FF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8" name="Picture 7">
            <a:extLst>
              <a:ext uri="{FF2B5EF4-FFF2-40B4-BE49-F238E27FC236}">
                <a16:creationId xmlns:a16="http://schemas.microsoft.com/office/drawing/2014/main" id="{96DBA2B5-74E1-4977-9567-4EFCB915B66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1778515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363" y="228600"/>
            <a:ext cx="8675275" cy="6400800"/>
          </a:xfrm>
          <a:prstGeom prst="rect">
            <a:avLst/>
          </a:prstGeom>
          <a:ln w="57150">
            <a:solidFill>
              <a:schemeClr val="tx1"/>
            </a:solidFill>
          </a:ln>
        </p:spPr>
      </p:pic>
      <p:sp>
        <p:nvSpPr>
          <p:cNvPr id="24579" name="Oval 5"/>
          <p:cNvSpPr>
            <a:spLocks noChangeArrowheads="1"/>
          </p:cNvSpPr>
          <p:nvPr/>
        </p:nvSpPr>
        <p:spPr bwMode="auto">
          <a:xfrm>
            <a:off x="152400" y="0"/>
            <a:ext cx="381000" cy="3810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0" name="Oval 6"/>
          <p:cNvSpPr>
            <a:spLocks noChangeArrowheads="1"/>
          </p:cNvSpPr>
          <p:nvPr/>
        </p:nvSpPr>
        <p:spPr bwMode="auto">
          <a:xfrm>
            <a:off x="8001000" y="2819400"/>
            <a:ext cx="762000" cy="8382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1" name="Oval 7"/>
          <p:cNvSpPr>
            <a:spLocks noChangeArrowheads="1"/>
          </p:cNvSpPr>
          <p:nvPr/>
        </p:nvSpPr>
        <p:spPr bwMode="auto">
          <a:xfrm>
            <a:off x="6705600" y="0"/>
            <a:ext cx="914400" cy="9144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2" name="Oval 7"/>
          <p:cNvSpPr>
            <a:spLocks noChangeArrowheads="1"/>
          </p:cNvSpPr>
          <p:nvPr/>
        </p:nvSpPr>
        <p:spPr bwMode="auto">
          <a:xfrm>
            <a:off x="7696200" y="3886200"/>
            <a:ext cx="8382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4583" name="Oval 7"/>
          <p:cNvSpPr>
            <a:spLocks noChangeArrowheads="1"/>
          </p:cNvSpPr>
          <p:nvPr/>
        </p:nvSpPr>
        <p:spPr bwMode="auto">
          <a:xfrm>
            <a:off x="5257800" y="5410200"/>
            <a:ext cx="9906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 name="Date Placeholder 1"/>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1340273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1145" y="136874"/>
            <a:ext cx="7181710" cy="6584251"/>
          </a:xfrm>
          <a:prstGeom prst="rect">
            <a:avLst/>
          </a:prstGeom>
        </p:spPr>
      </p:pic>
    </p:spTree>
    <p:extLst>
      <p:ext uri="{BB962C8B-B14F-4D97-AF65-F5344CB8AC3E}">
        <p14:creationId xmlns:p14="http://schemas.microsoft.com/office/powerpoint/2010/main" val="4092733137"/>
      </p:ext>
    </p:extLst>
  </p:cSld>
  <p:clrMapOvr>
    <a:masterClrMapping/>
  </p:clrMapOvr>
</p:sld>
</file>

<file path=ppt/theme/theme1.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6117</TotalTime>
  <Words>4362</Words>
  <Application>Microsoft Office PowerPoint</Application>
  <PresentationFormat>On-screen Show (4:3)</PresentationFormat>
  <Paragraphs>476</Paragraphs>
  <Slides>72</Slides>
  <Notes>30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81" baseType="lpstr">
      <vt:lpstr>Arial</vt:lpstr>
      <vt:lpstr>Arial Narrow</vt:lpstr>
      <vt:lpstr>Calibri</vt:lpstr>
      <vt:lpstr>Lucida Blackletter</vt:lpstr>
      <vt:lpstr>MS Reference 2</vt:lpstr>
      <vt:lpstr>Times New Roman</vt:lpstr>
      <vt:lpstr>Wingdings</vt:lpstr>
      <vt:lpstr>Generic</vt:lpstr>
      <vt:lpstr>Clip</vt:lpstr>
      <vt:lpstr>The Protestant Reformation: The Good, The Bad, and The Ugly Session 12 </vt:lpstr>
      <vt:lpstr>Introduction</vt:lpstr>
      <vt:lpstr>Overview</vt:lpstr>
      <vt:lpstr>Overview</vt:lpstr>
      <vt:lpstr>PowerPoint Presentation</vt:lpstr>
      <vt:lpstr>PowerPoint Presentation</vt:lpstr>
      <vt:lpstr>Overview</vt:lpstr>
      <vt:lpstr>PowerPoint Presentation</vt:lpstr>
      <vt:lpstr>PowerPoint Presentation</vt:lpstr>
      <vt:lpstr>PowerPoint Presentation</vt:lpstr>
      <vt:lpstr> Dangers of Allegorization</vt:lpstr>
      <vt:lpstr>What Caused the Shift Into Allegorism?</vt:lpstr>
      <vt:lpstr>Overview</vt:lpstr>
      <vt:lpstr>III. The Dark Ages (or the Middle Ages)</vt:lpstr>
      <vt:lpstr>Overview</vt:lpstr>
      <vt:lpstr>IV. Contribution of the Protestant Reformers</vt:lpstr>
      <vt:lpstr>Overview</vt:lpstr>
      <vt:lpstr>V. The Reformers’ Incomplete Revolution</vt:lpstr>
      <vt:lpstr>Overview</vt:lpstr>
      <vt:lpstr>VI. Reformed Theology Today</vt:lpstr>
      <vt:lpstr>VI. Reformed Theology Today</vt:lpstr>
      <vt:lpstr>PowerPoint Presentation</vt:lpstr>
      <vt:lpstr>PowerPoint Presentation</vt:lpstr>
      <vt:lpstr>Sir Isaac Newton (1642–1727)</vt:lpstr>
      <vt:lpstr>VI. Reformed Theology Today</vt:lpstr>
      <vt:lpstr>Westminster Confession</vt:lpstr>
      <vt:lpstr>PowerPoint Presentation</vt:lpstr>
      <vt:lpstr>VI. Reformed Theology Today</vt:lpstr>
      <vt:lpstr>PowerPoint Presentation</vt:lpstr>
      <vt:lpstr>VI. Reformed Theology Today</vt:lpstr>
      <vt:lpstr>PowerPoint Presentation</vt:lpstr>
      <vt:lpstr>PowerPoint Presentation</vt:lpstr>
      <vt:lpstr>PowerPoint Presentation</vt:lpstr>
      <vt:lpstr>Distinctives of Covenantism</vt:lpstr>
      <vt:lpstr>Distinctives of Covenantism</vt:lpstr>
      <vt:lpstr>Implied vs. Exegetical Covenants</vt:lpstr>
      <vt:lpstr>VI. Reformed Theology Today</vt:lpstr>
      <vt:lpstr>VI. Reformed Theology Today</vt:lpstr>
      <vt:lpstr>PowerPoint Presentation</vt:lpstr>
      <vt:lpstr>PowerPoint Presentation</vt:lpstr>
      <vt:lpstr>VI. Reformed Theology Today</vt:lpstr>
      <vt:lpstr>Preterism Advocates</vt:lpstr>
      <vt:lpstr>PowerPoint Presentation</vt:lpstr>
      <vt:lpstr>GLOBAL EVENTS YET TO OCCUR</vt:lpstr>
      <vt:lpstr>PowerPoint Presentation</vt:lpstr>
      <vt:lpstr>PowerPoint Presentation</vt:lpstr>
      <vt:lpstr>PowerPoint Presentation</vt:lpstr>
      <vt:lpstr>PowerPoint Presentation</vt:lpstr>
      <vt:lpstr>PowerPoint Presentation</vt:lpstr>
      <vt:lpstr>Emergent Eschatology and Genre</vt:lpstr>
      <vt:lpstr>VI. Reformed Theology Today</vt:lpstr>
      <vt:lpstr>Kenneth L. Gentry He Shall Have Dominion: A Post Millennial Eschatology (Tyler, Texas: Institute for Christian economics, 1992), page 335.</vt:lpstr>
      <vt:lpstr>Reasons for Understanding 1000 Literally</vt:lpstr>
      <vt:lpstr>PowerPoint Presentation</vt:lpstr>
      <vt:lpstr>PowerPoint Presentation</vt:lpstr>
      <vt:lpstr>Jerusalem Descending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 the plain sense of Scripture makes common sense, seek no other sense; therefore, take every word at its primary, ordinary, usual, literal meaning unless the facts of the immediate context, studied in light of related passages and axiomatic and fundamental truths, indicate clearly otherwise.”</vt:lpstr>
      <vt:lpstr>VI. Reformed Theology Today</vt:lpstr>
      <vt:lpstr>PowerPoint Presentation</vt:lpstr>
      <vt:lpstr>PowerPoint Presentation</vt:lpstr>
      <vt:lpstr>VI. Reformed Theology Today</vt:lpstr>
      <vt:lpstr>PowerPoint Presentation</vt:lpstr>
      <vt:lpstr>CONCLUSION</vt:lpstr>
      <vt:lpstr>VI. Reformed Theology Today</vt:lpstr>
      <vt:lpstr>NEXT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 Desktop</dc:creator>
  <cp:lastModifiedBy>Andy Woods</cp:lastModifiedBy>
  <cp:revision>601</cp:revision>
  <cp:lastPrinted>2017-08-10T12:38:52Z</cp:lastPrinted>
  <dcterms:created xsi:type="dcterms:W3CDTF">1601-01-01T00:00:00Z</dcterms:created>
  <dcterms:modified xsi:type="dcterms:W3CDTF">2017-09-09T22:18:43Z</dcterms:modified>
</cp:coreProperties>
</file>